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8" r:id="rId2"/>
    <p:sldId id="329" r:id="rId3"/>
    <p:sldId id="334" r:id="rId4"/>
    <p:sldId id="337" r:id="rId5"/>
    <p:sldId id="338" r:id="rId6"/>
    <p:sldId id="335" r:id="rId7"/>
    <p:sldId id="339" r:id="rId8"/>
    <p:sldId id="336" r:id="rId9"/>
    <p:sldId id="330" r:id="rId10"/>
    <p:sldId id="341" r:id="rId11"/>
    <p:sldId id="340" r:id="rId12"/>
    <p:sldId id="333" r:id="rId13"/>
  </p:sldIdLst>
  <p:sldSz cx="9144000" cy="6858000" type="screen4x3"/>
  <p:notesSz cx="66421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5pPr>
    <a:lvl6pPr marL="22860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6pPr>
    <a:lvl7pPr marL="27432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7pPr>
    <a:lvl8pPr marL="32004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8pPr>
    <a:lvl9pPr marL="36576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vanni Darb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2FF"/>
    <a:srgbClr val="BAB6BA"/>
    <a:srgbClr val="23FF05"/>
    <a:srgbClr val="C000C3"/>
    <a:srgbClr val="828482"/>
    <a:srgbClr val="006699"/>
    <a:srgbClr val="FF6666"/>
    <a:srgbClr val="FF8000"/>
    <a:srgbClr val="FF9A6D"/>
    <a:srgbClr val="FF8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8397" autoAdjust="0"/>
  </p:normalViewPr>
  <p:slideViewPr>
    <p:cSldViewPr>
      <p:cViewPr varScale="1">
        <p:scale>
          <a:sx n="97" d="100"/>
          <a:sy n="97" d="100"/>
        </p:scale>
        <p:origin x="-600" y="-104"/>
      </p:cViewPr>
      <p:guideLst>
        <p:guide orient="horz" pos="255"/>
        <p:guide pos="1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F306205C-AABA-784B-B4BE-E8C10EBEE3EE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63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14CFEEA8-0008-B147-8886-B11C2F4B1E73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28663"/>
            <a:ext cx="4891088" cy="366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4575" y="4641850"/>
            <a:ext cx="4552950" cy="453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Body Text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3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2267744" y="1700808"/>
            <a:ext cx="4608512" cy="45719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601585"/>
            <a:ext cx="9180000" cy="261938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122238" y="6511925"/>
            <a:ext cx="24606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/>
                </a:solidFill>
                <a:latin typeface="Arial" pitchFamily="-112" charset="0"/>
              </a:rPr>
              <a:t>o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36675" y="2133600"/>
            <a:ext cx="63325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246938" cy="838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2699792" y="6615311"/>
            <a:ext cx="38884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Pixel R&amp;D Projects Meeting – RD_FASE2 </a:t>
            </a:r>
            <a:r>
              <a:rPr lang="en-US" sz="900" b="0" kern="1200" dirty="0" err="1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Preventivi</a:t>
            </a:r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 2015</a:t>
            </a:r>
            <a:endParaRPr lang="en-GB" b="0" dirty="0">
              <a:latin typeface="Arial" pitchFamily="-112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6615311"/>
            <a:ext cx="16190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G. Darbo – INFN / </a:t>
            </a:r>
            <a:r>
              <a:rPr lang="en-GB" b="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Genova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6516216" y="6602735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Milano, 8  June 2015 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25400"/>
            <a:ext cx="2171700" cy="6472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5400"/>
            <a:ext cx="6362700" cy="6472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-25400"/>
            <a:ext cx="8129588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79424"/>
            <a:ext cx="9144000" cy="36000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600296"/>
            <a:ext cx="9180000" cy="261937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764704"/>
            <a:ext cx="86868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13"/>
              </a:buBlip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y"/>
                <a:ea typeface="ＭＳ Ｐゴシック" charset="-128"/>
                <a:cs typeface="Calibry"/>
              </a:rPr>
              <a:t>Click to edit Master text styles</a:t>
            </a:r>
          </a:p>
          <a:p>
            <a:pPr marL="446088" marR="0" lvl="1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Second level</a:t>
            </a:r>
          </a:p>
          <a:p>
            <a:pPr marL="630238" marR="0" lvl="2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Third level</a:t>
            </a:r>
          </a:p>
          <a:p>
            <a:pPr marL="896938" marR="0" lvl="3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Fourth level</a:t>
            </a:r>
          </a:p>
          <a:p>
            <a:pPr marL="896938" marR="0" lvl="4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Fifth level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2699792" y="6623591"/>
            <a:ext cx="38884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Pixel R&amp;D Projects Meeting – RD_FASE2 </a:t>
            </a:r>
            <a:r>
              <a:rPr lang="en-US" sz="900" b="0" kern="1200" dirty="0" err="1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Preventivi</a:t>
            </a:r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 2015</a:t>
            </a:r>
            <a:endParaRPr lang="en-GB" b="0" dirty="0">
              <a:latin typeface="Arial" pitchFamily="-112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623591"/>
            <a:ext cx="16190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G. Darbo – INFN / </a:t>
            </a:r>
            <a:r>
              <a:rPr lang="en-GB" b="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Genova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6516216" y="6611015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Milano, 8  June 2015 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8748464" y="6597352"/>
            <a:ext cx="3667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C45F2957-051E-A24C-B871-D43C56CACA10}" type="slidenum">
              <a:rPr lang="en-GB" sz="1200">
                <a:solidFill>
                  <a:schemeClr val="bg1"/>
                </a:solidFill>
                <a:latin typeface="Arial" pitchFamily="-112" charset="0"/>
              </a:rPr>
              <a:pPr>
                <a:defRPr/>
              </a:pPr>
              <a:t>‹#›</a:t>
            </a:fld>
            <a:endParaRPr lang="en-GB" sz="1200" dirty="0">
              <a:solidFill>
                <a:schemeClr val="bg1"/>
              </a:solidFill>
              <a:latin typeface="Arial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9pPr>
    </p:titleStyle>
    <p:bodyStyle>
      <a:lvl1pPr marL="285750" marR="0" indent="-28575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Tx/>
        <a:buFontTx/>
        <a:buBlip>
          <a:blip r:embed="rId13"/>
        </a:buBlip>
        <a:tabLst/>
        <a:defRPr sz="2000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46088" marR="0" indent="-179388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>
          <a:solidFill>
            <a:schemeClr val="tx1"/>
          </a:solidFill>
          <a:latin typeface="Arial" charset="0"/>
          <a:ea typeface="ＭＳ Ｐゴシック" charset="-128"/>
        </a:defRPr>
      </a:lvl2pPr>
      <a:lvl3pPr marL="630238" marR="0" indent="-185738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Times" charset="0"/>
        <a:buChar char="•"/>
        <a:tabLst/>
        <a:defRPr>
          <a:solidFill>
            <a:schemeClr val="tx1"/>
          </a:solidFill>
          <a:latin typeface="Arial" charset="0"/>
          <a:ea typeface="ＭＳ Ｐゴシック" charset="-128"/>
        </a:defRPr>
      </a:lvl3pPr>
      <a:lvl4pPr marL="896938" marR="0" indent="-2667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Lucida Grande"/>
        <a:buChar char="-"/>
        <a:tabLst/>
        <a:defRPr>
          <a:solidFill>
            <a:schemeClr val="tx1"/>
          </a:solidFill>
          <a:latin typeface="Arial" charset="0"/>
          <a:ea typeface="ＭＳ Ｐゴシック" charset="-128"/>
        </a:defRPr>
      </a:lvl4pPr>
      <a:lvl5pPr marL="896938" marR="0" indent="2667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Lucida Grande"/>
        <a:buChar char="-"/>
        <a:tabLst/>
        <a:defRPr>
          <a:solidFill>
            <a:schemeClr val="tx1"/>
          </a:solidFill>
          <a:latin typeface="Arial" charset="0"/>
          <a:ea typeface="ＭＳ Ｐゴシック" charset="-128"/>
        </a:defRPr>
      </a:lvl5pPr>
      <a:lvl6pPr marL="2038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6pPr>
      <a:lvl7pPr marL="24955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7pPr>
      <a:lvl8pPr marL="2952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8pPr>
      <a:lvl9pPr marL="34099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genda.infn.it/conferenceDisplay.py?confId=977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d_fase2-atlpix@cern.ch" TargetMode="External"/><Relationship Id="rId4" Type="http://schemas.openxmlformats.org/officeDocument/2006/relationships/hyperlink" Target="mailto:HVR_CCPD-GEN@cern.c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ctive-gen@cern.ch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nda.infn.it/conferenceDisplay.py?confId=851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8"/>
          <p:cNvSpPr>
            <a:spLocks noChangeArrowheads="1"/>
          </p:cNvSpPr>
          <p:nvPr/>
        </p:nvSpPr>
        <p:spPr bwMode="auto">
          <a:xfrm>
            <a:off x="1835696" y="304800"/>
            <a:ext cx="5616624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0842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827584" y="506760"/>
            <a:ext cx="8064896" cy="762000"/>
          </a:xfrm>
        </p:spPr>
        <p:txBody>
          <a:bodyPr/>
          <a:lstStyle/>
          <a:p>
            <a:r>
              <a:rPr lang="en-GB" sz="4000" dirty="0" smtClean="0"/>
              <a:t>RD_FASE2 – </a:t>
            </a:r>
            <a:r>
              <a:rPr lang="en-GB" sz="4000" dirty="0" err="1" smtClean="0"/>
              <a:t>Preventivi</a:t>
            </a:r>
            <a:r>
              <a:rPr lang="en-GB" sz="4000" dirty="0" smtClean="0"/>
              <a:t> 2016</a:t>
            </a:r>
            <a:endParaRPr lang="en-GB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4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>
              <a:tabLst>
                <a:tab pos="379413" algn="l"/>
              </a:tabLst>
              <a:defRPr/>
            </a:pP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sz="1800" dirty="0" smtClean="0">
              <a:solidFill>
                <a:schemeClr val="hlink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dirty="0"/>
              <a:t>Pixel R&amp;D Projects </a:t>
            </a:r>
            <a:r>
              <a:rPr lang="en-GB" dirty="0" smtClean="0"/>
              <a:t>Meeting</a:t>
            </a:r>
          </a:p>
          <a:p>
            <a:pPr>
              <a:tabLst>
                <a:tab pos="379413" algn="l"/>
              </a:tabLst>
              <a:defRPr/>
            </a:pPr>
            <a:r>
              <a:rPr lang="en-GB" i="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  <a:t>Milano, 8 June 2015</a:t>
            </a:r>
          </a:p>
          <a:p>
            <a:pPr>
              <a:tabLst>
                <a:tab pos="379413" algn="l"/>
              </a:tabLst>
              <a:defRPr/>
            </a:pPr>
            <a:r>
              <a:rPr lang="en-GB" i="0" dirty="0" smtClean="0">
                <a:solidFill>
                  <a:srgbClr val="006699"/>
                </a:solidFill>
                <a:ea typeface="ＭＳ Ｐゴシック" pitchFamily="-112" charset="-128"/>
                <a:cs typeface="ＭＳ Ｐゴシック" pitchFamily="-112" charset="-128"/>
              </a:rPr>
              <a:t>Giovanni Darbo – INFN / Genova</a:t>
            </a:r>
          </a:p>
          <a:p>
            <a:pPr>
              <a:tabLst>
                <a:tab pos="379413" algn="l"/>
              </a:tabLst>
              <a:defRPr/>
            </a:pPr>
            <a:r>
              <a:rPr lang="en-GB" i="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  <a:t>On behalf of RD_FASE2</a:t>
            </a:r>
            <a:endParaRPr lang="en-GB" dirty="0">
              <a:solidFill>
                <a:schemeClr val="bg2"/>
              </a:solidFill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r>
              <a:rPr lang="en-GB" sz="1800" dirty="0" err="1" smtClean="0">
                <a:ea typeface="ＭＳ Ｐゴシック" pitchFamily="-112" charset="-128"/>
                <a:cs typeface="ＭＳ Ｐゴシック" pitchFamily="-112" charset="-128"/>
              </a:rPr>
              <a:t>Indico</a:t>
            </a: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</a:rPr>
              <a:t>:</a:t>
            </a:r>
            <a:endParaRPr lang="en-GB" sz="1800" dirty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r>
              <a:rPr lang="en-GB" sz="1800" dirty="0">
                <a:ea typeface="ＭＳ Ｐゴシック" pitchFamily="-112" charset="-128"/>
                <a:cs typeface="ＭＳ Ｐゴシック" pitchFamily="-112" charset="-128"/>
                <a:hlinkClick r:id="rId3"/>
              </a:rPr>
              <a:t>https://agenda.infn.it/conferenceDisplay.py?confId=</a:t>
            </a: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  <a:hlinkClick r:id="rId3"/>
              </a:rPr>
              <a:t>9770</a:t>
            </a:r>
            <a:endParaRPr lang="en-GB" sz="1800" dirty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US" sz="1100" u="sng" dirty="0" smtClean="0"/>
          </a:p>
        </p:txBody>
      </p:sp>
    </p:spTree>
    <p:extLst>
      <p:ext uri="{BB962C8B-B14F-4D97-AF65-F5344CB8AC3E}">
        <p14:creationId xmlns:p14="http://schemas.microsoft.com/office/powerpoint/2010/main" val="338035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Responsible </a:t>
            </a:r>
            <a:r>
              <a:rPr lang="en-GB" dirty="0" err="1" smtClean="0"/>
              <a:t>ITk</a:t>
            </a:r>
            <a:r>
              <a:rPr lang="en-GB" dirty="0" smtClean="0"/>
              <a:t> / RD_FASE2 Pixels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5180782"/>
          </a:xfrm>
        </p:spPr>
        <p:txBody>
          <a:bodyPr/>
          <a:lstStyle/>
          <a:p>
            <a:r>
              <a:rPr lang="it-IT" dirty="0" smtClean="0">
                <a:latin typeface="Calibri"/>
                <a:cs typeface="Calibri"/>
              </a:rPr>
              <a:t>Penso vada riconsiderato il ruolo e persona per coordinare la parte Italiana sia di </a:t>
            </a:r>
            <a:r>
              <a:rPr lang="it-IT" dirty="0" err="1" smtClean="0">
                <a:latin typeface="Calibri"/>
                <a:cs typeface="Calibri"/>
              </a:rPr>
              <a:t>ITk</a:t>
            </a:r>
            <a:r>
              <a:rPr lang="it-IT" dirty="0" smtClean="0">
                <a:latin typeface="Calibri"/>
                <a:cs typeface="Calibri"/>
              </a:rPr>
              <a:t> che di RD_FASE2</a:t>
            </a:r>
          </a:p>
          <a:p>
            <a:endParaRPr lang="it-IT" dirty="0" smtClean="0">
              <a:latin typeface="Calibri"/>
              <a:cs typeface="Calibri"/>
            </a:endParaRPr>
          </a:p>
          <a:p>
            <a:r>
              <a:rPr lang="it-IT" dirty="0" smtClean="0">
                <a:latin typeface="Calibri"/>
                <a:cs typeface="Calibri"/>
              </a:rPr>
              <a:t>Rispetto </a:t>
            </a:r>
            <a:r>
              <a:rPr lang="it-IT" dirty="0" err="1" smtClean="0">
                <a:latin typeface="Calibri"/>
                <a:cs typeface="Calibri"/>
              </a:rPr>
              <a:t>allodan</a:t>
            </a:r>
            <a:r>
              <a:rPr lang="it-IT" dirty="0" smtClean="0">
                <a:latin typeface="Calibri"/>
                <a:cs typeface="Calibri"/>
              </a:rPr>
              <a:t> scorso anno sono cambiati:</a:t>
            </a:r>
          </a:p>
          <a:p>
            <a:pPr lvl="1"/>
            <a:r>
              <a:rPr lang="it-IT" dirty="0" err="1" smtClean="0">
                <a:latin typeface="Calibri"/>
                <a:cs typeface="Calibri"/>
              </a:rPr>
              <a:t>ITk</a:t>
            </a:r>
            <a:r>
              <a:rPr lang="it-IT" dirty="0" smtClean="0">
                <a:latin typeface="Calibri"/>
                <a:cs typeface="Calibri"/>
              </a:rPr>
              <a:t> è un progetto reale – RD_FASE2 e </a:t>
            </a:r>
            <a:r>
              <a:rPr lang="it-IT" dirty="0" err="1" smtClean="0">
                <a:latin typeface="Calibri"/>
                <a:cs typeface="Calibri"/>
              </a:rPr>
              <a:t>ITk</a:t>
            </a:r>
            <a:r>
              <a:rPr lang="it-IT" dirty="0" smtClean="0">
                <a:latin typeface="Calibri"/>
                <a:cs typeface="Calibri"/>
              </a:rPr>
              <a:t> vanno integrati sotto un unica coordinazione</a:t>
            </a:r>
          </a:p>
          <a:p>
            <a:pPr lvl="1"/>
            <a:r>
              <a:rPr lang="it-IT" dirty="0" smtClean="0">
                <a:latin typeface="Calibri"/>
                <a:cs typeface="Calibri"/>
              </a:rPr>
              <a:t>Io sarò assorbito dall’estate con la direzione della Sezione di Genova.</a:t>
            </a:r>
          </a:p>
          <a:p>
            <a:pPr lvl="1"/>
            <a:endParaRPr lang="it-IT" dirty="0" smtClean="0">
              <a:latin typeface="Calibri"/>
              <a:cs typeface="Calibri"/>
            </a:endParaRPr>
          </a:p>
          <a:p>
            <a:r>
              <a:rPr lang="it-IT" dirty="0" smtClean="0">
                <a:latin typeface="Calibri"/>
                <a:cs typeface="Calibri"/>
              </a:rPr>
              <a:t>Propongo di aprire una discussione, che nel giro dell’Estate, porti alla riorganizzazione della struttura e scelta del suo coordinatore.</a:t>
            </a:r>
          </a:p>
          <a:p>
            <a:pPr lvl="1"/>
            <a:endParaRPr lang="it-IT" dirty="0" smtClean="0">
              <a:latin typeface="Calibri"/>
              <a:cs typeface="Calibri"/>
            </a:endParaRPr>
          </a:p>
          <a:p>
            <a:pPr marL="106362" indent="0">
              <a:buNone/>
            </a:pPr>
            <a:r>
              <a:rPr lang="it-IT" dirty="0" smtClean="0">
                <a:latin typeface="Calibri"/>
                <a:cs typeface="Calibri"/>
              </a:rPr>
              <a:t> Mailing list (da riorganizzare)</a:t>
            </a:r>
          </a:p>
          <a:p>
            <a:pPr lvl="1"/>
            <a:r>
              <a:rPr lang="it-IT" dirty="0">
                <a:latin typeface="Calibri"/>
                <a:cs typeface="Calibri"/>
                <a:hlinkClick r:id="rId2"/>
              </a:rPr>
              <a:t>active-gen@</a:t>
            </a:r>
            <a:r>
              <a:rPr lang="it-IT" dirty="0" smtClean="0">
                <a:latin typeface="Calibri"/>
                <a:cs typeface="Calibri"/>
                <a:hlinkClick r:id="rId2"/>
              </a:rPr>
              <a:t>cern.ch</a:t>
            </a:r>
            <a:r>
              <a:rPr lang="it-IT" dirty="0" smtClean="0">
                <a:latin typeface="Calibri"/>
                <a:cs typeface="Calibri"/>
              </a:rPr>
              <a:t> (51 </a:t>
            </a:r>
            <a:r>
              <a:rPr lang="it-IT" dirty="0" err="1" smtClean="0">
                <a:latin typeface="Calibri"/>
                <a:cs typeface="Calibri"/>
              </a:rPr>
              <a:t>members</a:t>
            </a:r>
            <a:r>
              <a:rPr lang="it-IT" dirty="0" smtClean="0">
                <a:latin typeface="Calibri"/>
                <a:cs typeface="Calibri"/>
              </a:rPr>
              <a:t>) – ATLAS/CMS usata oggi per 3D / BB</a:t>
            </a:r>
          </a:p>
          <a:p>
            <a:pPr lvl="1"/>
            <a:r>
              <a:rPr lang="it-IT" dirty="0">
                <a:latin typeface="Calibri"/>
                <a:cs typeface="Calibri"/>
                <a:hlinkClick r:id="rId3"/>
              </a:rPr>
              <a:t>rd_fase2-atlpix@</a:t>
            </a:r>
            <a:r>
              <a:rPr lang="it-IT" dirty="0" smtClean="0">
                <a:latin typeface="Calibri"/>
                <a:cs typeface="Calibri"/>
                <a:hlinkClick r:id="rId3"/>
              </a:rPr>
              <a:t>cern.ch</a:t>
            </a:r>
            <a:r>
              <a:rPr lang="it-IT" dirty="0" smtClean="0">
                <a:latin typeface="Calibri"/>
                <a:cs typeface="Calibri"/>
              </a:rPr>
              <a:t> (25 </a:t>
            </a:r>
            <a:r>
              <a:rPr lang="it-IT" dirty="0" err="1" smtClean="0">
                <a:latin typeface="Calibri"/>
                <a:cs typeface="Calibri"/>
              </a:rPr>
              <a:t>members</a:t>
            </a:r>
            <a:r>
              <a:rPr lang="it-IT" dirty="0" smtClean="0">
                <a:latin typeface="Calibri"/>
                <a:cs typeface="Calibri"/>
              </a:rPr>
              <a:t>) – Attivit</a:t>
            </a:r>
            <a:r>
              <a:rPr lang="it-IT" dirty="0" smtClean="0">
                <a:latin typeface="Calibri"/>
                <a:cs typeface="Calibri"/>
              </a:rPr>
              <a:t>à di R&amp;D ATLAS Pixel (sigla RD_FASE2) </a:t>
            </a:r>
            <a:endParaRPr lang="it-IT" dirty="0" smtClean="0">
              <a:latin typeface="Calibri"/>
              <a:cs typeface="Calibri"/>
            </a:endParaRPr>
          </a:p>
          <a:p>
            <a:pPr lvl="1"/>
            <a:r>
              <a:rPr lang="it-IT" dirty="0">
                <a:latin typeface="Calibri"/>
                <a:cs typeface="Calibri"/>
                <a:hlinkClick r:id="rId4"/>
              </a:rPr>
              <a:t>HVR_CCPD-GEN@</a:t>
            </a:r>
            <a:r>
              <a:rPr lang="it-IT" dirty="0" smtClean="0">
                <a:latin typeface="Calibri"/>
                <a:cs typeface="Calibri"/>
                <a:hlinkClick r:id="rId4"/>
              </a:rPr>
              <a:t>cern.ch</a:t>
            </a:r>
            <a:r>
              <a:rPr lang="it-IT" dirty="0" smtClean="0">
                <a:latin typeface="Calibri"/>
                <a:cs typeface="Calibri"/>
              </a:rPr>
              <a:t> (31 </a:t>
            </a:r>
            <a:r>
              <a:rPr lang="it-IT" dirty="0" err="1" smtClean="0">
                <a:latin typeface="Calibri"/>
                <a:cs typeface="Calibri"/>
              </a:rPr>
              <a:t>members</a:t>
            </a:r>
            <a:r>
              <a:rPr lang="it-IT" dirty="0" smtClean="0">
                <a:latin typeface="Calibri"/>
                <a:cs typeface="Calibri"/>
              </a:rPr>
              <a:t>) – Attivit</a:t>
            </a:r>
            <a:r>
              <a:rPr lang="it-IT" dirty="0" smtClean="0">
                <a:latin typeface="Calibri"/>
                <a:cs typeface="Calibri"/>
              </a:rPr>
              <a:t>à del progetto CSN5 HVR_CCPD</a:t>
            </a:r>
          </a:p>
          <a:p>
            <a:pPr marL="266700" lvl="1" indent="0">
              <a:buNone/>
            </a:pPr>
            <a:r>
              <a:rPr lang="it-IT" u="sng" dirty="0" smtClean="0">
                <a:latin typeface="Calibri"/>
                <a:cs typeface="Calibri"/>
              </a:rPr>
              <a:t>Nota</a:t>
            </a:r>
            <a:r>
              <a:rPr lang="it-IT" dirty="0" smtClean="0">
                <a:latin typeface="Calibri"/>
                <a:cs typeface="Calibri"/>
              </a:rPr>
              <a:t>: attività di Simulazione non sono coperte, </a:t>
            </a:r>
            <a:r>
              <a:rPr lang="it-IT" dirty="0" err="1" smtClean="0">
                <a:latin typeface="Calibri"/>
                <a:cs typeface="Calibri"/>
              </a:rPr>
              <a:t>ITk</a:t>
            </a:r>
            <a:r>
              <a:rPr lang="it-IT" dirty="0" smtClean="0">
                <a:latin typeface="Calibri"/>
                <a:cs typeface="Calibri"/>
              </a:rPr>
              <a:t> (IT) non ha una mailing list!</a:t>
            </a:r>
            <a:endParaRPr lang="it-IT" dirty="0" smtClean="0">
              <a:latin typeface="Calibri"/>
              <a:cs typeface="Calibri"/>
            </a:endParaRPr>
          </a:p>
          <a:p>
            <a:pPr lvl="1"/>
            <a:endParaRPr lang="it-IT" dirty="0">
              <a:latin typeface="Calibri"/>
              <a:cs typeface="Calibri"/>
            </a:endParaRPr>
          </a:p>
          <a:p>
            <a:pPr lvl="1"/>
            <a:endParaRPr lang="it-IT" dirty="0">
              <a:latin typeface="Calibri"/>
              <a:cs typeface="Calibri"/>
            </a:endParaRPr>
          </a:p>
          <a:p>
            <a:pPr lvl="1"/>
            <a:endParaRPr lang="it-IT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84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4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5472608"/>
          </a:xfrm>
        </p:spPr>
        <p:txBody>
          <a:bodyPr/>
          <a:lstStyle/>
          <a:p>
            <a:r>
              <a:rPr lang="en-GB" b="1" dirty="0" smtClean="0"/>
              <a:t>2014: </a:t>
            </a:r>
            <a:r>
              <a:rPr lang="en-GB" dirty="0" smtClean="0"/>
              <a:t>CSN1 funded (Feb and May) R&amp;D Phase 2 activities for ATLAS &amp; CMS inner trackers.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Development of 3D and Active Edge sensors with FBK – 3 Batches (ATLAS/CMS)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Bump-bonding: development of Indium bumps (6” sensors) and produce modules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Develop a technology for pixel detector hybridization using </a:t>
            </a:r>
            <a:r>
              <a:rPr lang="en-GB" b="1" i="1" dirty="0" smtClean="0">
                <a:latin typeface="Calibri"/>
                <a:cs typeface="Calibri"/>
              </a:rPr>
              <a:t>C</a:t>
            </a:r>
            <a:r>
              <a:rPr lang="en-GB" dirty="0" smtClean="0">
                <a:latin typeface="Calibri"/>
                <a:cs typeface="Calibri"/>
              </a:rPr>
              <a:t> (dielectric) instead of </a:t>
            </a:r>
            <a:r>
              <a:rPr lang="en-GB" b="1" i="1" dirty="0" smtClean="0">
                <a:latin typeface="Calibri"/>
                <a:cs typeface="Calibri"/>
              </a:rPr>
              <a:t>R</a:t>
            </a:r>
            <a:r>
              <a:rPr lang="en-GB" dirty="0" smtClean="0">
                <a:latin typeface="Calibri"/>
                <a:cs typeface="Calibri"/>
              </a:rPr>
              <a:t> (bump-bonding) coupling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Completion of CO</a:t>
            </a:r>
            <a:r>
              <a:rPr lang="en-GB" baseline="-25000" dirty="0" smtClean="0">
                <a:latin typeface="Calibri"/>
                <a:cs typeface="Calibri"/>
              </a:rPr>
              <a:t>2</a:t>
            </a:r>
            <a:r>
              <a:rPr lang="en-GB" dirty="0" smtClean="0">
                <a:latin typeface="Calibri"/>
                <a:cs typeface="Calibri"/>
              </a:rPr>
              <a:t> test plant (combined ATLAS / </a:t>
            </a:r>
            <a:r>
              <a:rPr lang="en-GB" dirty="0" err="1" smtClean="0">
                <a:latin typeface="Calibri"/>
                <a:cs typeface="Calibri"/>
              </a:rPr>
              <a:t>LHCb</a:t>
            </a:r>
            <a:r>
              <a:rPr lang="en-GB" dirty="0" smtClean="0">
                <a:latin typeface="Calibri"/>
                <a:cs typeface="Calibri"/>
              </a:rPr>
              <a:t>) 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14154"/>
              </p:ext>
            </p:extLst>
          </p:nvPr>
        </p:nvGraphicFramePr>
        <p:xfrm>
          <a:off x="251520" y="3375000"/>
          <a:ext cx="871296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4096"/>
                <a:gridCol w="648072"/>
                <a:gridCol w="936104"/>
                <a:gridCol w="2016224"/>
                <a:gridCol w="1080120"/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Assigned 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Sezione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/CMS/COMMON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Assigned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2014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Wafer for 3D sensors (common with CMS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 2014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processes at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FBK: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committed with MEMS3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2014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HV-CMOS Hybridization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FE-I4B wafers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2014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 of 3D (IBL design on 6")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FE-I4B wafers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2014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CO2/µ-CH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TRACI: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co-funded with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LHCb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125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94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Assegnazioni</a:t>
            </a:r>
            <a:r>
              <a:rPr lang="en-GB" dirty="0" smtClean="0"/>
              <a:t> 2015 – RD_FASE2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Calibri"/>
                <a:cs typeface="Calibri"/>
              </a:rPr>
              <a:t>Assegnazioni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err="1" smtClean="0">
                <a:latin typeface="Calibri"/>
                <a:cs typeface="Calibri"/>
              </a:rPr>
              <a:t>alle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err="1" smtClean="0">
                <a:latin typeface="Calibri"/>
                <a:cs typeface="Calibri"/>
              </a:rPr>
              <a:t>Sezioni</a:t>
            </a:r>
            <a:r>
              <a:rPr lang="en-GB" dirty="0" smtClean="0">
                <a:latin typeface="Calibri"/>
                <a:cs typeface="Calibri"/>
              </a:rPr>
              <a:t> con RD_FASE2 sui Pixel (dal DB INFN)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BO la parte Pixel </a:t>
            </a:r>
            <a:r>
              <a:rPr lang="en-GB" dirty="0" err="1" smtClean="0">
                <a:latin typeface="Calibri"/>
                <a:cs typeface="Calibri"/>
              </a:rPr>
              <a:t>è</a:t>
            </a:r>
            <a:r>
              <a:rPr lang="en-GB" dirty="0" smtClean="0">
                <a:latin typeface="Calibri"/>
                <a:cs typeface="Calibri"/>
              </a:rPr>
              <a:t> 15.0 k€ </a:t>
            </a:r>
            <a:r>
              <a:rPr lang="en-GB" dirty="0" err="1" smtClean="0">
                <a:latin typeface="Calibri"/>
                <a:cs typeface="Calibri"/>
              </a:rPr>
              <a:t>su</a:t>
            </a:r>
            <a:r>
              <a:rPr lang="en-GB" dirty="0" smtClean="0">
                <a:latin typeface="Calibri"/>
                <a:cs typeface="Calibri"/>
              </a:rPr>
              <a:t> 39.0 k€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MI la parte Pixel </a:t>
            </a:r>
            <a:r>
              <a:rPr lang="en-GB" dirty="0" err="1" smtClean="0">
                <a:latin typeface="Calibri"/>
                <a:cs typeface="Calibri"/>
              </a:rPr>
              <a:t>è</a:t>
            </a:r>
            <a:r>
              <a:rPr lang="en-GB" dirty="0" smtClean="0">
                <a:latin typeface="Calibri"/>
                <a:cs typeface="Calibri"/>
              </a:rPr>
              <a:t> 32.0 k€ </a:t>
            </a:r>
            <a:r>
              <a:rPr lang="en-GB" dirty="0" err="1" smtClean="0">
                <a:latin typeface="Calibri"/>
                <a:cs typeface="Calibri"/>
              </a:rPr>
              <a:t>su</a:t>
            </a:r>
            <a:r>
              <a:rPr lang="en-GB" dirty="0" smtClean="0">
                <a:latin typeface="Calibri"/>
                <a:cs typeface="Calibri"/>
              </a:rPr>
              <a:t> 88.0 k€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100.5 k€ </a:t>
            </a:r>
            <a:r>
              <a:rPr lang="en-GB" dirty="0" err="1" smtClean="0">
                <a:latin typeface="Calibri"/>
                <a:cs typeface="Calibri"/>
              </a:rPr>
              <a:t>erano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err="1" smtClean="0">
                <a:latin typeface="Calibri"/>
                <a:cs typeface="Calibri"/>
              </a:rPr>
              <a:t>stati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err="1" smtClean="0">
                <a:latin typeface="Calibri"/>
                <a:cs typeface="Calibri"/>
              </a:rPr>
              <a:t>messi</a:t>
            </a:r>
            <a:r>
              <a:rPr lang="en-GB" dirty="0" smtClean="0">
                <a:latin typeface="Calibri"/>
                <a:cs typeface="Calibri"/>
              </a:rPr>
              <a:t> da parte </a:t>
            </a:r>
            <a:r>
              <a:rPr lang="en-GB" dirty="0" err="1" smtClean="0">
                <a:latin typeface="Calibri"/>
                <a:cs typeface="Calibri"/>
              </a:rPr>
              <a:t>nel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err="1" smtClean="0">
                <a:latin typeface="Calibri"/>
                <a:cs typeface="Calibri"/>
              </a:rPr>
              <a:t>caso</a:t>
            </a:r>
            <a:r>
              <a:rPr lang="en-GB" dirty="0" smtClean="0">
                <a:latin typeface="Calibri"/>
                <a:cs typeface="Calibri"/>
              </a:rPr>
              <a:t> HVR_CCPD non </a:t>
            </a:r>
            <a:r>
              <a:rPr lang="en-GB" dirty="0" err="1" smtClean="0">
                <a:latin typeface="Calibri"/>
                <a:cs typeface="Calibri"/>
              </a:rPr>
              <a:t>passasse</a:t>
            </a:r>
            <a:r>
              <a:rPr lang="en-GB" dirty="0" smtClean="0">
                <a:latin typeface="Calibri"/>
                <a:cs typeface="Calibri"/>
              </a:rPr>
              <a:t> in CSN5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376636"/>
            <a:ext cx="8204200" cy="4076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870200" y="3750733"/>
            <a:ext cx="732367" cy="1905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74930" y="3750900"/>
            <a:ext cx="732367" cy="1905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95462" y="3751023"/>
            <a:ext cx="732367" cy="1905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70735" y="3179108"/>
            <a:ext cx="732367" cy="1905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0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25400"/>
            <a:ext cx="9577064" cy="531813"/>
          </a:xfrm>
        </p:spPr>
        <p:txBody>
          <a:bodyPr/>
          <a:lstStyle/>
          <a:p>
            <a:r>
              <a:rPr lang="en-GB" dirty="0" smtClean="0"/>
              <a:t>RD_FASE2 – “</a:t>
            </a:r>
            <a:r>
              <a:rPr lang="en-GB" dirty="0" err="1" smtClean="0"/>
              <a:t>Assegnazioni</a:t>
            </a:r>
            <a:r>
              <a:rPr lang="en-GB" dirty="0" smtClean="0"/>
              <a:t> 2015”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5301208"/>
            <a:ext cx="4104456" cy="1148334"/>
          </a:xfrm>
        </p:spPr>
        <p:txBody>
          <a:bodyPr/>
          <a:lstStyle/>
          <a:p>
            <a:r>
              <a:rPr lang="en-GB" dirty="0" smtClean="0"/>
              <a:t>Legend:</a:t>
            </a:r>
          </a:p>
          <a:p>
            <a:endParaRPr lang="en-GB" sz="400" dirty="0" smtClean="0"/>
          </a:p>
          <a:p>
            <a:pPr marL="266700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 ATLAS</a:t>
            </a:r>
          </a:p>
          <a:p>
            <a:pPr marL="266700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 Common ATLAS / CMS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7556"/>
              </p:ext>
            </p:extLst>
          </p:nvPr>
        </p:nvGraphicFramePr>
        <p:xfrm>
          <a:off x="251520" y="836712"/>
          <a:ext cx="8784978" cy="4338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48072"/>
                <a:gridCol w="3672408"/>
                <a:gridCol w="744083"/>
                <a:gridCol w="744083"/>
                <a:gridCol w="744083"/>
                <a:gridCol w="744083"/>
                <a:gridCol w="744083"/>
                <a:gridCol w="74408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Attività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Descrizione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6" Wafer procurement (SOI, wafer bonding,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536">
                <a:tc vMerge="1"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PicoScope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6407 Digitizer with 1.5 GHz probes and accessories.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2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6" dummy wafers - test deposition on 6" and high-density bumps (150 k-bumps/chip)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 for 3D sensor test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Upgarde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R/O Systems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Module assembly and irradiation, RD on flex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R/O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 module R/O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µCH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 µ-channel cooling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rowSpan="2" gridSpan="2">
                  <a:txBody>
                    <a:bodyPr/>
                    <a:lstStyle/>
                    <a:p>
                      <a:pPr marL="72000" algn="l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requested by ATLAS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72000" algn="l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18.5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</a:tr>
              <a:tr h="365760">
                <a:tc gridSpan="2"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72000" algn="l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105.5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87152" y="5733256"/>
            <a:ext cx="504056" cy="288032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7152" y="6093296"/>
            <a:ext cx="504056" cy="288032"/>
          </a:xfrm>
          <a:prstGeom prst="rect">
            <a:avLst/>
          </a:prstGeom>
          <a:solidFill>
            <a:srgbClr val="FFFFD7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3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CSN1 – Sept 2014 – Multi-year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3168352" cy="56848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CSN1 Referee proposal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Almost all accepted by referees – reduction on:</a:t>
            </a:r>
          </a:p>
          <a:p>
            <a:pPr marL="266700" lvl="1" indent="-266700">
              <a:buFont typeface="Arial"/>
              <a:buChar char="•"/>
            </a:pPr>
            <a:r>
              <a:rPr lang="en-GB" dirty="0" smtClean="0"/>
              <a:t>HV-CMOS </a:t>
            </a:r>
            <a:r>
              <a:rPr lang="en-GB" dirty="0">
                <a:latin typeface="Calibri"/>
                <a:cs typeface="Calibri"/>
                <a:sym typeface="Symbol" charset="2"/>
              </a:rPr>
              <a:t> 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CSN5 (212 k€)</a:t>
            </a:r>
          </a:p>
          <a:p>
            <a:pPr marL="266700" lvl="1" indent="-26670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  <a:sym typeface="Symbol" charset="2"/>
              </a:rPr>
              <a:t>Mod R/O </a:t>
            </a:r>
            <a:r>
              <a:rPr lang="en-GB" dirty="0" smtClean="0"/>
              <a:t> </a:t>
            </a:r>
            <a:r>
              <a:rPr lang="en-GB" dirty="0">
                <a:latin typeface="Calibri"/>
                <a:cs typeface="Calibri"/>
                <a:sym typeface="Symbol" charset="2"/>
              </a:rPr>
              <a:t> 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-12 k€</a:t>
            </a:r>
          </a:p>
          <a:p>
            <a:pPr marL="266700" lvl="1" indent="-26670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  <a:sym typeface="Symbol" charset="2"/>
              </a:rPr>
              <a:t>Cooling </a:t>
            </a:r>
            <a:r>
              <a:rPr lang="en-GB" dirty="0">
                <a:latin typeface="Calibri"/>
                <a:cs typeface="Calibri"/>
                <a:sym typeface="Symbol" charset="2"/>
              </a:rPr>
              <a:t> 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-20 k€ ATLAS, -20.5 k€ 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CMS</a:t>
            </a:r>
            <a:endParaRPr lang="en-GB" dirty="0" smtClean="0"/>
          </a:p>
          <a:p>
            <a:pPr marL="266700" lvl="1" indent="-266700">
              <a:buFont typeface="Arial"/>
              <a:buChar char="•"/>
            </a:pPr>
            <a:endParaRPr lang="en-GB" dirty="0"/>
          </a:p>
          <a:p>
            <a:pPr marL="0" lvl="1" indent="0">
              <a:buNone/>
            </a:pPr>
            <a:r>
              <a:rPr lang="en-GB" dirty="0" smtClean="0"/>
              <a:t>There are 100.5 k€ </a:t>
            </a:r>
            <a:r>
              <a:rPr lang="en-GB" dirty="0" err="1" smtClean="0"/>
              <a:t>sj</a:t>
            </a:r>
            <a:r>
              <a:rPr lang="en-GB" dirty="0" smtClean="0"/>
              <a:t> that were assigned for HVR_CCPD.</a:t>
            </a:r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r>
              <a:rPr lang="en-GB" dirty="0" smtClean="0"/>
              <a:t>Ref. CSN1 Sept 2014</a:t>
            </a:r>
          </a:p>
          <a:p>
            <a:pPr marL="0" lvl="1" indent="0">
              <a:buNone/>
            </a:pPr>
            <a:r>
              <a:rPr lang="en-GB" dirty="0">
                <a:hlinkClick r:id="rId2"/>
              </a:rPr>
              <a:t>https://agenda.infn.it/conferenceDisplay.py?confId=</a:t>
            </a:r>
            <a:r>
              <a:rPr lang="en-GB" dirty="0" smtClean="0">
                <a:hlinkClick r:id="rId2"/>
              </a:rPr>
              <a:t>8515</a:t>
            </a:r>
            <a:endParaRPr lang="en-GB" dirty="0" smtClean="0"/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61931" y="620688"/>
            <a:ext cx="5846573" cy="5904655"/>
            <a:chOff x="3203848" y="620688"/>
            <a:chExt cx="5846573" cy="5904655"/>
          </a:xfrm>
        </p:grpSpPr>
        <p:pic>
          <p:nvPicPr>
            <p:cNvPr id="4" name="Picture 3" descr="Pages from 201409-RFDASE2-RelRef.pg13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0" t="22706" r="50422" b="49364"/>
            <a:stretch/>
          </p:blipFill>
          <p:spPr>
            <a:xfrm>
              <a:off x="3235038" y="641520"/>
              <a:ext cx="5815383" cy="2715472"/>
            </a:xfrm>
            <a:prstGeom prst="rect">
              <a:avLst/>
            </a:prstGeom>
          </p:spPr>
        </p:pic>
        <p:pic>
          <p:nvPicPr>
            <p:cNvPr id="5" name="Picture 4" descr="Pages from 201409-RFDASE2-RelRef-2.pg16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6" t="20377" r="51972" b="52466"/>
            <a:stretch/>
          </p:blipFill>
          <p:spPr>
            <a:xfrm>
              <a:off x="3203848" y="3729788"/>
              <a:ext cx="5846573" cy="279555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47864" y="620688"/>
              <a:ext cx="1236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0" dirty="0" err="1" smtClean="0">
                  <a:solidFill>
                    <a:srgbClr val="FF0000"/>
                  </a:solidFill>
                  <a:latin typeface="Xingkai SC Bold"/>
                  <a:cs typeface="Xingkai SC Bold"/>
                </a:rPr>
                <a:t>Richieste</a:t>
              </a:r>
              <a:endParaRPr lang="en-GB" sz="2800" b="0" dirty="0">
                <a:solidFill>
                  <a:srgbClr val="FF0000"/>
                </a:solidFill>
                <a:latin typeface="Xingkai SC Bold"/>
                <a:cs typeface="Xingkai SC Bol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3697868"/>
              <a:ext cx="2146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0" dirty="0" err="1" smtClean="0">
                  <a:solidFill>
                    <a:srgbClr val="FF0000"/>
                  </a:solidFill>
                  <a:latin typeface="Xingkai SC Bold"/>
                  <a:cs typeface="Xingkai SC Bold"/>
                </a:rPr>
                <a:t>Proposte</a:t>
              </a:r>
              <a:r>
                <a:rPr lang="en-GB" sz="2800" b="0" dirty="0" smtClean="0">
                  <a:solidFill>
                    <a:srgbClr val="FF0000"/>
                  </a:solidFill>
                  <a:latin typeface="Xingkai SC Bold"/>
                  <a:cs typeface="Xingkai SC Bold"/>
                </a:rPr>
                <a:t> Referee</a:t>
              </a:r>
              <a:endParaRPr lang="en-GB" sz="2800" b="0" dirty="0">
                <a:solidFill>
                  <a:srgbClr val="FF0000"/>
                </a:solidFill>
                <a:latin typeface="Xingkai SC Bold"/>
                <a:cs typeface="Xingkai SC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67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560839" cy="59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– Where we planned funds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5016970"/>
            <a:ext cx="3214192" cy="158038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u="sng" dirty="0" smtClean="0">
                <a:latin typeface="Calibri"/>
                <a:cs typeface="Calibri"/>
              </a:rPr>
              <a:t>Ref</a:t>
            </a:r>
            <a:r>
              <a:rPr lang="en-GB" dirty="0" smtClean="0">
                <a:latin typeface="Calibri"/>
                <a:cs typeface="Calibri"/>
              </a:rPr>
              <a:t>.: document presented to CSN1 referee for 3 year R&amp;D plan – May 2014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Attached to the agenda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23928" y="4397008"/>
            <a:ext cx="576064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flipH="1" flipV="1">
            <a:off x="2758432" y="809976"/>
            <a:ext cx="576064" cy="41764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9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FBK Sensors – 2015 Batches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429000"/>
            <a:ext cx="8892480" cy="302054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alibri"/>
                <a:cs typeface="Calibri"/>
              </a:rPr>
              <a:t>All 4 batches funded by CSN1 in 2014</a:t>
            </a:r>
          </a:p>
          <a:p>
            <a:pPr marL="266700" lvl="1" indent="-266700"/>
            <a:r>
              <a:rPr lang="en-GB" dirty="0" smtClean="0">
                <a:latin typeface="Calibri"/>
                <a:cs typeface="Calibri"/>
              </a:rPr>
              <a:t>They have been accepted by MEMS3 INFN/FBK convention (2.2 k€ / mask process): total 30 mask processes.</a:t>
            </a:r>
          </a:p>
          <a:p>
            <a:pPr marL="0" indent="0">
              <a:buNone/>
            </a:pPr>
            <a:r>
              <a:rPr lang="en-GB" b="1" dirty="0" smtClean="0">
                <a:latin typeface="Calibri"/>
                <a:cs typeface="Calibri"/>
              </a:rPr>
              <a:t>Bump bond</a:t>
            </a:r>
          </a:p>
          <a:p>
            <a:pPr marL="266700" lvl="1" indent="-266700"/>
            <a:r>
              <a:rPr lang="en-GB" dirty="0" smtClean="0">
                <a:latin typeface="Calibri"/>
                <a:cs typeface="Calibri"/>
              </a:rPr>
              <a:t>Placed bump-bond orders (2014) cover until batch 2 – ATLAS with </a:t>
            </a:r>
            <a:r>
              <a:rPr lang="en-GB" dirty="0" err="1" smtClean="0">
                <a:latin typeface="Calibri"/>
                <a:cs typeface="Calibri"/>
              </a:rPr>
              <a:t>Selex</a:t>
            </a:r>
            <a:r>
              <a:rPr lang="en-GB" dirty="0" smtClean="0">
                <a:latin typeface="Calibri"/>
                <a:cs typeface="Calibri"/>
              </a:rPr>
              <a:t> and CMS with IZM</a:t>
            </a:r>
          </a:p>
          <a:p>
            <a:pPr marL="266700" lvl="1" indent="-266700"/>
            <a:r>
              <a:rPr lang="en-GB" dirty="0" smtClean="0">
                <a:latin typeface="Calibri"/>
                <a:cs typeface="Calibri"/>
              </a:rPr>
              <a:t>Funded BB in 2015 are: 20 k€ (MI) + 24 k€ (GE) + Similar amount from CMS</a:t>
            </a:r>
          </a:p>
          <a:p>
            <a:pPr marL="266700" lvl="1" indent="-266700"/>
            <a:r>
              <a:rPr lang="en-GB" dirty="0" smtClean="0">
                <a:latin typeface="Calibri"/>
                <a:cs typeface="Calibri"/>
              </a:rPr>
              <a:t>In 2015 we have to contribute (purchase orders) for high density BB and batch 3 modules</a:t>
            </a:r>
          </a:p>
          <a:p>
            <a:pPr marL="0" indent="-160338">
              <a:buNone/>
            </a:pPr>
            <a:r>
              <a:rPr lang="en-GB" b="1" dirty="0" smtClean="0">
                <a:latin typeface="Calibri"/>
                <a:cs typeface="Calibri"/>
              </a:rPr>
              <a:t> AIDA-2020 matching funds</a:t>
            </a:r>
          </a:p>
          <a:p>
            <a:pPr marL="342900" lvl="1" indent="-342900">
              <a:buFont typeface="Arial"/>
              <a:buChar char="•"/>
            </a:pP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WP4</a:t>
            </a:r>
            <a:r>
              <a:rPr lang="en-GB" dirty="0" smtClean="0">
                <a:latin typeface="Calibri"/>
                <a:cs typeface="Calibri"/>
              </a:rPr>
              <a:t>: bump-bonding –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WP7</a:t>
            </a:r>
            <a:r>
              <a:rPr lang="en-GB" dirty="0" smtClean="0">
                <a:latin typeface="Calibri"/>
                <a:cs typeface="Calibri"/>
              </a:rPr>
              <a:t>: 3D sensors – </a:t>
            </a:r>
            <a:r>
              <a:rPr lang="en-GB" dirty="0" smtClean="0">
                <a:solidFill>
                  <a:schemeClr val="tx2"/>
                </a:solidFill>
                <a:latin typeface="Calibri"/>
                <a:cs typeface="Calibri"/>
              </a:rPr>
              <a:t>WP6</a:t>
            </a:r>
            <a:r>
              <a:rPr lang="en-GB" dirty="0" smtClean="0">
                <a:latin typeface="Calibri"/>
                <a:cs typeface="Calibri"/>
              </a:rPr>
              <a:t>: HVR_CCPD hybridization</a:t>
            </a:r>
          </a:p>
          <a:p>
            <a:pPr lvl="1"/>
            <a:endParaRPr lang="en-GB" dirty="0">
              <a:latin typeface="Calibri"/>
              <a:cs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41095"/>
              </p:ext>
            </p:extLst>
          </p:nvPr>
        </p:nvGraphicFramePr>
        <p:xfrm>
          <a:off x="0" y="836712"/>
          <a:ext cx="9144001" cy="2479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83768"/>
                <a:gridCol w="1368152"/>
                <a:gridCol w="1008112"/>
                <a:gridCol w="1368152"/>
                <a:gridCol w="864096"/>
                <a:gridCol w="205172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i="0" dirty="0" smtClean="0">
                          <a:latin typeface="Calibri"/>
                          <a:cs typeface="Calibri"/>
                        </a:rPr>
                        <a:t>Batch</a:t>
                      </a:r>
                      <a:endParaRPr lang="en-GB" sz="1600" b="1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 smtClean="0">
                          <a:latin typeface="Calibri"/>
                          <a:cs typeface="Calibri"/>
                        </a:rPr>
                        <a:t>Blank</a:t>
                      </a:r>
                      <a:r>
                        <a:rPr lang="en-GB" sz="1600" b="1" i="0" baseline="0" dirty="0" smtClean="0">
                          <a:latin typeface="Calibri"/>
                          <a:cs typeface="Calibri"/>
                        </a:rPr>
                        <a:t> Wafers</a:t>
                      </a:r>
                      <a:endParaRPr lang="en-GB" sz="1600" b="1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 smtClean="0">
                          <a:latin typeface="Calibri"/>
                          <a:cs typeface="Calibri"/>
                        </a:rPr>
                        <a:t>Layout</a:t>
                      </a:r>
                      <a:endParaRPr lang="en-GB" sz="1600" b="1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 smtClean="0">
                          <a:latin typeface="Calibri"/>
                          <a:cs typeface="Calibri"/>
                        </a:rPr>
                        <a:t>FBK Process</a:t>
                      </a:r>
                      <a:endParaRPr lang="en-GB" sz="1600" b="1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 smtClean="0">
                          <a:latin typeface="Calibri"/>
                          <a:cs typeface="Calibri"/>
                        </a:rPr>
                        <a:t>Wafer</a:t>
                      </a:r>
                      <a:r>
                        <a:rPr lang="en-GB" sz="1600" b="1" i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600" b="1" i="0" dirty="0" smtClean="0">
                          <a:latin typeface="Calibri"/>
                          <a:cs typeface="Calibri"/>
                        </a:rPr>
                        <a:t>Test</a:t>
                      </a:r>
                      <a:endParaRPr lang="en-GB" sz="1600" b="1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 smtClean="0">
                          <a:latin typeface="Calibri"/>
                          <a:cs typeface="Calibri"/>
                        </a:rPr>
                        <a:t>Bump-bond</a:t>
                      </a:r>
                      <a:endParaRPr lang="en-GB" sz="1600" b="1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Batch 1:</a:t>
                      </a:r>
                      <a:r>
                        <a:rPr lang="en-GB" sz="1600" b="0" i="0" baseline="0" dirty="0" smtClean="0">
                          <a:latin typeface="Calibri"/>
                          <a:cs typeface="Calibri"/>
                        </a:rPr>
                        <a:t> mechanical test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Standard</a:t>
                      </a:r>
                      <a:r>
                        <a:rPr lang="en-GB" sz="1600" b="0" i="0" baseline="0" dirty="0" smtClean="0">
                          <a:latin typeface="Calibri"/>
                          <a:cs typeface="Calibri"/>
                        </a:rPr>
                        <a:t> CW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done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completed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done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–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Batch 2: planar / </a:t>
                      </a:r>
                      <a:r>
                        <a:rPr lang="en-GB" sz="1600" b="0" i="0" dirty="0" err="1" smtClean="0">
                          <a:latin typeface="Calibri"/>
                          <a:cs typeface="Calibri"/>
                        </a:rPr>
                        <a:t>SiSi</a:t>
                      </a:r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 test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err="1" smtClean="0">
                          <a:latin typeface="Calibri"/>
                          <a:cs typeface="Calibri"/>
                        </a:rPr>
                        <a:t>SiSi</a:t>
                      </a:r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 - </a:t>
                      </a:r>
                      <a:r>
                        <a:rPr lang="en-GB" sz="1600" b="0" i="0" dirty="0" err="1" smtClean="0">
                          <a:latin typeface="Calibri"/>
                          <a:cs typeface="Calibri"/>
                        </a:rPr>
                        <a:t>avaliable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done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completed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done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1 at </a:t>
                      </a:r>
                      <a:r>
                        <a:rPr lang="en-GB" sz="1600" b="0" i="0" dirty="0" err="1" smtClean="0">
                          <a:latin typeface="Calibri"/>
                          <a:cs typeface="Calibri"/>
                        </a:rPr>
                        <a:t>Selex</a:t>
                      </a:r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 + 5 at IZM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Batch 3: 3D </a:t>
                      </a:r>
                      <a:r>
                        <a:rPr lang="en-GB" sz="1600" b="0" i="0" dirty="0" err="1" smtClean="0">
                          <a:latin typeface="Calibri"/>
                          <a:cs typeface="Calibri"/>
                        </a:rPr>
                        <a:t>SiSi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err="1" smtClean="0">
                          <a:latin typeface="Calibri"/>
                          <a:cs typeface="Calibri"/>
                        </a:rPr>
                        <a:t>SiSi</a:t>
                      </a:r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 - available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In review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6/15</a:t>
                      </a:r>
                      <a:r>
                        <a:rPr lang="en-GB" sz="1600" b="0" i="0" baseline="0" dirty="0" smtClean="0">
                          <a:latin typeface="Calibri"/>
                          <a:cs typeface="Calibri"/>
                        </a:rPr>
                        <a:t> - 12/15 ?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–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Funded (ATLAS/CMS) ,</a:t>
                      </a:r>
                      <a:r>
                        <a:rPr lang="en-GB" sz="1600" b="0" i="0" baseline="0" dirty="0" smtClean="0">
                          <a:latin typeface="Calibri"/>
                          <a:cs typeface="Calibri"/>
                        </a:rPr>
                        <a:t> no order placed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Batch 4: Active Edge planar</a:t>
                      </a:r>
                      <a:r>
                        <a:rPr lang="en-GB" sz="1600" b="0" i="0" baseline="0" dirty="0" smtClean="0">
                          <a:latin typeface="Calibri"/>
                          <a:cs typeface="Calibri"/>
                        </a:rPr>
                        <a:t> – </a:t>
                      </a:r>
                      <a:r>
                        <a:rPr lang="en-GB" sz="1600" b="0" i="0" baseline="0" dirty="0" err="1" smtClean="0">
                          <a:latin typeface="Calibri"/>
                          <a:cs typeface="Calibri"/>
                        </a:rPr>
                        <a:t>SiSi</a:t>
                      </a:r>
                      <a:r>
                        <a:rPr lang="en-GB" sz="1600" b="0" i="0" baseline="0" dirty="0" smtClean="0">
                          <a:latin typeface="Calibri"/>
                          <a:cs typeface="Calibri"/>
                        </a:rPr>
                        <a:t> and </a:t>
                      </a:r>
                      <a:r>
                        <a:rPr lang="en-GB" sz="1600" b="0" i="0" baseline="0" dirty="0" err="1" smtClean="0">
                          <a:latin typeface="Calibri"/>
                          <a:cs typeface="Calibri"/>
                        </a:rPr>
                        <a:t>SoI</a:t>
                      </a:r>
                      <a:r>
                        <a:rPr lang="en-GB" sz="1600" b="0" i="0" baseline="0" dirty="0" smtClean="0">
                          <a:latin typeface="Calibri"/>
                          <a:cs typeface="Calibri"/>
                        </a:rPr>
                        <a:t> substrates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err="1" smtClean="0">
                          <a:latin typeface="Calibri"/>
                          <a:cs typeface="Calibri"/>
                        </a:rPr>
                        <a:t>SiSi</a:t>
                      </a:r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 – </a:t>
                      </a:r>
                      <a:r>
                        <a:rPr lang="en-GB" sz="1600" b="0" i="0" dirty="0" err="1" smtClean="0">
                          <a:latin typeface="Calibri"/>
                          <a:cs typeface="Calibri"/>
                        </a:rPr>
                        <a:t>Aval</a:t>
                      </a:r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. / </a:t>
                      </a:r>
                      <a:r>
                        <a:rPr lang="en-GB" sz="1600" b="0" i="0" dirty="0" err="1" smtClean="0">
                          <a:latin typeface="Calibri"/>
                          <a:cs typeface="Calibri"/>
                        </a:rPr>
                        <a:t>SoI</a:t>
                      </a:r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 29/6/15 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–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Start July 15 ?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–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dirty="0" smtClean="0">
                          <a:latin typeface="Calibri"/>
                          <a:cs typeface="Calibri"/>
                        </a:rPr>
                        <a:t>Funded (CMS)</a:t>
                      </a:r>
                      <a:endParaRPr lang="en-GB" sz="1600" b="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63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5400"/>
            <a:ext cx="9073008" cy="531813"/>
          </a:xfrm>
        </p:spPr>
        <p:txBody>
          <a:bodyPr/>
          <a:lstStyle/>
          <a:p>
            <a:r>
              <a:rPr lang="en-GB" sz="3200" dirty="0"/>
              <a:t>Guideline for </a:t>
            </a:r>
            <a:r>
              <a:rPr lang="en-GB" sz="3200" dirty="0"/>
              <a:t>2016 R</a:t>
            </a:r>
            <a:r>
              <a:rPr lang="en-GB" sz="3200" dirty="0"/>
              <a:t>&amp;D </a:t>
            </a:r>
            <a:r>
              <a:rPr lang="en-GB" sz="3200" dirty="0" smtClean="0"/>
              <a:t>Fund </a:t>
            </a:r>
            <a:r>
              <a:rPr lang="en-GB" sz="3200" dirty="0"/>
              <a:t>R</a:t>
            </a:r>
            <a:r>
              <a:rPr lang="en-GB" sz="3200" dirty="0" smtClean="0"/>
              <a:t>equests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692696"/>
            <a:ext cx="9144000" cy="583264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alibri"/>
                <a:cs typeface="Calibri"/>
              </a:rPr>
              <a:t>Second batch of 3D at FBK:</a:t>
            </a:r>
          </a:p>
          <a:p>
            <a:pPr lvl="1"/>
            <a:endParaRPr lang="en-GB" dirty="0">
              <a:latin typeface="Calibri"/>
              <a:cs typeface="Calibri"/>
            </a:endParaRP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>
              <a:latin typeface="Calibri"/>
              <a:cs typeface="Calibri"/>
            </a:endParaRP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pPr marL="261938" lvl="1" indent="-261938"/>
            <a:r>
              <a:rPr lang="en-GB" dirty="0" smtClean="0">
                <a:latin typeface="Calibri"/>
                <a:cs typeface="Calibri"/>
              </a:rPr>
              <a:t>We have at least 6 months delay on 3D batch 1.</a:t>
            </a:r>
          </a:p>
          <a:p>
            <a:pPr marL="261938" lvl="1" indent="-261938"/>
            <a:r>
              <a:rPr lang="en-GB" dirty="0" smtClean="0">
                <a:latin typeface="Calibri"/>
                <a:cs typeface="Calibri"/>
              </a:rPr>
              <a:t>We should defend funding for 2</a:t>
            </a:r>
            <a:r>
              <a:rPr lang="en-GB" baseline="30000" dirty="0" smtClean="0">
                <a:latin typeface="Calibri"/>
                <a:cs typeface="Calibri"/>
              </a:rPr>
              <a:t>nd</a:t>
            </a:r>
            <a:r>
              <a:rPr lang="en-GB" dirty="0" smtClean="0">
                <a:latin typeface="Calibri"/>
                <a:cs typeface="Calibri"/>
              </a:rPr>
              <a:t> 3D batch to be given in 2016 (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24 k€</a:t>
            </a:r>
            <a:r>
              <a:rPr lang="en-GB" dirty="0" smtClean="0">
                <a:latin typeface="Calibri"/>
                <a:cs typeface="Calibri"/>
              </a:rPr>
              <a:t>) – also ask for new re-funding of MEMS3.</a:t>
            </a:r>
          </a:p>
          <a:p>
            <a:pPr marL="0" indent="0">
              <a:buNone/>
            </a:pPr>
            <a:r>
              <a:rPr lang="en-GB" b="1" dirty="0" smtClean="0">
                <a:latin typeface="Calibri"/>
                <a:cs typeface="Calibri"/>
              </a:rPr>
              <a:t>Bump-bonding</a:t>
            </a:r>
          </a:p>
          <a:p>
            <a:pPr marL="261938" lvl="1" indent="-261938"/>
            <a:r>
              <a:rPr lang="en-GB" dirty="0" smtClean="0">
                <a:latin typeface="Calibri"/>
                <a:cs typeface="Calibri"/>
              </a:rPr>
              <a:t>Foreseen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64 k€</a:t>
            </a:r>
            <a:r>
              <a:rPr lang="en-GB" dirty="0" smtClean="0">
                <a:latin typeface="Calibri"/>
                <a:cs typeface="Calibri"/>
              </a:rPr>
              <a:t> common +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88 k€ </a:t>
            </a:r>
            <a:r>
              <a:rPr lang="en-GB" dirty="0" smtClean="0">
                <a:latin typeface="Calibri"/>
                <a:cs typeface="Calibri"/>
              </a:rPr>
              <a:t>CMS. We have to discuss the common part: 3D 2</a:t>
            </a:r>
            <a:r>
              <a:rPr lang="en-GB" baseline="30000" dirty="0" smtClean="0">
                <a:latin typeface="Calibri"/>
                <a:cs typeface="Calibri"/>
              </a:rPr>
              <a:t>nd</a:t>
            </a:r>
            <a:r>
              <a:rPr lang="en-GB" dirty="0" smtClean="0">
                <a:latin typeface="Calibri"/>
                <a:cs typeface="Calibri"/>
              </a:rPr>
              <a:t> batch + BB R&amp;D </a:t>
            </a:r>
            <a:r>
              <a:rPr lang="en-GB" dirty="0">
                <a:latin typeface="Calibri"/>
                <a:cs typeface="Calibri"/>
                <a:sym typeface="Symbol" charset="2"/>
              </a:rPr>
              <a:t> 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plan meeting with CMS</a:t>
            </a:r>
          </a:p>
          <a:p>
            <a:pPr marL="0" indent="0">
              <a:buNone/>
            </a:pPr>
            <a:r>
              <a:rPr lang="en-GB" b="1" dirty="0" smtClean="0">
                <a:latin typeface="Calibri"/>
                <a:cs typeface="Calibri"/>
                <a:sym typeface="Symbol" charset="2"/>
              </a:rPr>
              <a:t>Modules (</a:t>
            </a:r>
            <a:r>
              <a:rPr lang="en-GB" b="1" dirty="0" smtClean="0">
                <a:solidFill>
                  <a:srgbClr val="FF0000"/>
                </a:solidFill>
                <a:latin typeface="Calibri"/>
                <a:cs typeface="Calibri"/>
                <a:sym typeface="Symbol" charset="2"/>
              </a:rPr>
              <a:t>irradiation, test-beam, etc…</a:t>
            </a:r>
            <a:r>
              <a:rPr lang="en-GB" b="1" dirty="0" smtClean="0">
                <a:solidFill>
                  <a:srgbClr val="000000"/>
                </a:solidFill>
                <a:latin typeface="Calibri"/>
                <a:cs typeface="Calibri"/>
                <a:sym typeface="Symbol" charset="2"/>
              </a:rPr>
              <a:t>)</a:t>
            </a:r>
          </a:p>
          <a:p>
            <a:pPr marL="261938" lvl="1" indent="-261938"/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  <a:sym typeface="Symbol" charset="2"/>
              </a:rPr>
              <a:t>Planned 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64 k€ in common with CMS. I believe we should use more for BB development, but a good supporting plan is needed.</a:t>
            </a:r>
          </a:p>
          <a:p>
            <a:pPr marL="0" indent="0">
              <a:buNone/>
            </a:pPr>
            <a:r>
              <a:rPr lang="en-GB" b="1" dirty="0" smtClean="0">
                <a:latin typeface="Calibri"/>
                <a:cs typeface="Calibri"/>
                <a:sym typeface="Symbol" charset="2"/>
              </a:rPr>
              <a:t>Multi-module R/O</a:t>
            </a:r>
          </a:p>
          <a:p>
            <a:pPr marL="261938" lvl="1" indent="-261938"/>
            <a:r>
              <a:rPr lang="en-GB" dirty="0" smtClean="0">
                <a:latin typeface="Calibri"/>
                <a:cs typeface="Calibri"/>
                <a:sym typeface="Symbol" charset="2"/>
              </a:rPr>
              <a:t>We must report (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  <a:sym typeface="Symbol" charset="2"/>
              </a:rPr>
              <a:t>15 k€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) on what we are doing this year to defend future funding (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  <a:sym typeface="Symbol" charset="2"/>
              </a:rPr>
              <a:t>20 k€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)</a:t>
            </a:r>
          </a:p>
          <a:p>
            <a:pPr marL="0" indent="0">
              <a:buNone/>
            </a:pPr>
            <a:r>
              <a:rPr lang="en-GB" b="1" dirty="0" smtClean="0">
                <a:latin typeface="Calibri"/>
                <a:cs typeface="Calibri"/>
                <a:sym typeface="Symbol" charset="2"/>
              </a:rPr>
              <a:t>Mechanics &amp; Cooling:</a:t>
            </a:r>
          </a:p>
          <a:p>
            <a:pPr lvl="1"/>
            <a:r>
              <a:rPr lang="en-GB" dirty="0" smtClean="0">
                <a:latin typeface="Calibri"/>
                <a:cs typeface="Calibri"/>
                <a:sym typeface="Symbol" charset="2"/>
              </a:rPr>
              <a:t>We have been shy this year – we could increase request if justified (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  <a:sym typeface="Symbol" charset="2"/>
              </a:rPr>
              <a:t>20 – 30 k€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) – GE? CS?</a:t>
            </a:r>
          </a:p>
          <a:p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64488" cy="11404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48299" y="908720"/>
            <a:ext cx="2832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latin typeface="Calibri"/>
                <a:cs typeface="Calibri"/>
              </a:rPr>
              <a:t>Schedule presented to CSN1 in 2014</a:t>
            </a:r>
            <a:endParaRPr lang="en-GB" sz="1400" b="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06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Milestones RD_FASE2 – Prev.2015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083475"/>
              </p:ext>
            </p:extLst>
          </p:nvPr>
        </p:nvGraphicFramePr>
        <p:xfrm>
          <a:off x="251519" y="765175"/>
          <a:ext cx="8686105" cy="57251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984776"/>
                <a:gridCol w="1701329"/>
              </a:tblGrid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2000" u="none" strike="noStrike" dirty="0" err="1">
                          <a:effectLst/>
                          <a:latin typeface="Calibri"/>
                          <a:cs typeface="Calibri"/>
                        </a:rPr>
                        <a:t>Descrizione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/>
                          <a:cs typeface="Calibri"/>
                        </a:rPr>
                        <a:t>Data </a:t>
                      </a:r>
                      <a:r>
                        <a:rPr lang="en-US" sz="1800" u="none" strike="noStrike" dirty="0" err="1">
                          <a:effectLst/>
                          <a:latin typeface="Calibri"/>
                          <a:cs typeface="Calibri"/>
                        </a:rPr>
                        <a:t>completamento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SENSORI PIXEL: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verifica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batch FBK n. 2 pixel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planari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su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wafer DWB 6". Se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positiva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seguono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test di moduli single ROC con pixel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planari</a:t>
                      </a:r>
                      <a:endParaRPr lang="en-US" sz="1400" b="1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 31-07-2015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SENSORI PIXEL: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qualifica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della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prima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produzione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di pixel 3D single side FBK</a:t>
                      </a:r>
                      <a:endParaRPr lang="en-US" sz="1400" b="1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 30-11-2015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MICROCOOLING-CMS: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verifica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uso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CO2 </a:t>
                      </a:r>
                      <a:r>
                        <a:rPr lang="en-US" sz="1400" b="1" u="none" strike="noStrike" dirty="0" err="1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evaporativo</a:t>
                      </a:r>
                      <a:r>
                        <a:rPr lang="en-US" sz="1400" b="1" u="none" strike="noStrike" dirty="0">
                          <a:solidFill>
                            <a:srgbClr val="006699"/>
                          </a:solidFill>
                          <a:effectLst/>
                          <a:latin typeface="Calibri"/>
                          <a:cs typeface="Calibri"/>
                        </a:rPr>
                        <a:t> con micro-channel</a:t>
                      </a:r>
                      <a:endParaRPr lang="en-US" sz="1400" b="1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 31-10-2015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TRACKTRIGGER: set-up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funzionante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con 2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schede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mezzanine con chip AM05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montate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su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scheda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PULSAR in crate ATCA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01-10-2015</a:t>
                      </a:r>
                      <a:endParaRPr lang="en-US" sz="1400" b="0" i="0" u="none" strike="noStrike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RPC: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sviluppo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e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produzione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elettrodi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(HPL) a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bassa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resistività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e</a:t>
                      </a:r>
                      <a:r>
                        <a:rPr lang="en-US" sz="1400" u="none" strike="noStrike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piu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`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sottili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30-09-2015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RPC: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produzione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e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inizio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fase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test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alla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gif++ di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prototipi</a:t>
                      </a:r>
                      <a:r>
                        <a:rPr lang="en-US" sz="1400" u="none" strike="noStrike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</a:t>
                      </a:r>
                      <a:r>
                        <a:rPr lang="en-US" sz="1400" u="none" strike="noStrike" baseline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piccole</a:t>
                      </a:r>
                      <a:r>
                        <a:rPr lang="en-US" sz="14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dimensioni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31-12-2015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ECAL-CMS: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prova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concetto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un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calorimetro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a readout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ottico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basato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su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fibre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rad-hard per HL-LHC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31-12-2015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ECAL-CMS: studio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dellaresistenza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alle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radiazioni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SiPM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raffreddati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come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rivelatore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candidato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per readout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ottico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31-12-2015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LAr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-ATLAS: Moduli di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potenza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commerciali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acquisiti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e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caratterizzati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elettricamente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30-09-2015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LAr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-ATLAS: Design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della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scheda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ATCA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terminato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31-10-2015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Tile-ATLAS: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preparazione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apparato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sperimentale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a Pisa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30-09-2015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Tile-ATLAS: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definizione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del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protocollo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test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delle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schede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di FE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31-12-2015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TRACKTRIGGER :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inizio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disegno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del primo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prototipo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per AMchip2020,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stima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dimensione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prima </a:t>
                      </a:r>
                      <a:r>
                        <a:rPr lang="en-US" sz="14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cella</a:t>
                      </a:r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AM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31-12-2015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Up Arrow Callout 2"/>
          <p:cNvSpPr/>
          <p:nvPr/>
        </p:nvSpPr>
        <p:spPr bwMode="auto">
          <a:xfrm>
            <a:off x="971600" y="2492896"/>
            <a:ext cx="4896544" cy="144016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6641"/>
            </a:avLst>
          </a:prstGeom>
          <a:solidFill>
            <a:srgbClr val="FF834E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69850" dist="508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alibri"/>
                <a:cs typeface="Calibri"/>
              </a:rPr>
              <a:t>Milestones for the Tracker part of the RD_FASE2 entered in the “</a:t>
            </a:r>
            <a:r>
              <a:rPr kumimoji="0" lang="en-GB" sz="2000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alibri"/>
                <a:cs typeface="Calibri"/>
              </a:rPr>
              <a:t>Preventivi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alibri"/>
                <a:cs typeface="Calibri"/>
              </a:rPr>
              <a:t> DB” </a:t>
            </a:r>
            <a:endParaRPr kumimoji="0" lang="en-GB" sz="2000" i="0" u="none" strike="noStrike" cap="none" normalizeH="0" baseline="0" dirty="0">
              <a:ln>
                <a:noFill/>
              </a:ln>
              <a:solidFill>
                <a:srgbClr val="006699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520" y="1340768"/>
            <a:ext cx="8676853" cy="1152128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134076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Calibri"/>
                <a:cs typeface="Calibri"/>
              </a:rPr>
              <a:t>OK</a:t>
            </a:r>
            <a:endParaRPr lang="en-GB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64288" y="1772815"/>
            <a:ext cx="144016" cy="35760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3292" y="1732746"/>
            <a:ext cx="138303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Calibri"/>
                <a:cs typeface="Calibri"/>
              </a:rPr>
              <a:t>DIFFICULT !</a:t>
            </a:r>
            <a:endParaRPr lang="en-GB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092786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Calibri"/>
                <a:cs typeface="Calibri"/>
              </a:rPr>
              <a:t>CMS</a:t>
            </a:r>
            <a:endParaRPr lang="en-GB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58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849" y="0"/>
            <a:ext cx="4941663" cy="661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25400"/>
            <a:ext cx="7610872" cy="531813"/>
          </a:xfrm>
        </p:spPr>
        <p:txBody>
          <a:bodyPr/>
          <a:lstStyle/>
          <a:p>
            <a:pPr algn="l"/>
            <a:r>
              <a:rPr lang="en-GB" dirty="0" smtClean="0"/>
              <a:t>FTE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3168352" cy="56848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FTE on ATLAS Pixel related R&amp;D’s</a:t>
            </a:r>
          </a:p>
          <a:p>
            <a:pPr marL="0" indent="0">
              <a:buNone/>
            </a:pPr>
            <a:r>
              <a:rPr lang="en-GB" b="1" dirty="0" smtClean="0"/>
              <a:t>2016</a:t>
            </a:r>
            <a:r>
              <a:rPr lang="en-GB" dirty="0" smtClean="0"/>
              <a:t>: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Total </a:t>
            </a:r>
            <a:r>
              <a:rPr lang="en-GB" dirty="0" err="1" smtClean="0">
                <a:solidFill>
                  <a:schemeClr val="tx2"/>
                </a:solidFill>
              </a:rPr>
              <a:t>xx.x</a:t>
            </a:r>
            <a:r>
              <a:rPr lang="en-GB" dirty="0" smtClean="0"/>
              <a:t> </a:t>
            </a:r>
            <a:r>
              <a:rPr lang="en-GB" dirty="0"/>
              <a:t>FTE for the 3 R&amp;D of interest of </a:t>
            </a:r>
            <a:r>
              <a:rPr lang="en-GB" dirty="0" err="1"/>
              <a:t>ITk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2015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Total </a:t>
            </a:r>
            <a:r>
              <a:rPr lang="en-GB" dirty="0" smtClean="0">
                <a:solidFill>
                  <a:schemeClr val="tx2"/>
                </a:solidFill>
              </a:rPr>
              <a:t>13.8</a:t>
            </a:r>
            <a:r>
              <a:rPr lang="en-GB" dirty="0" smtClean="0"/>
              <a:t> FTE for the 3 R&amp;D of interest of </a:t>
            </a:r>
            <a:r>
              <a:rPr lang="en-GB" dirty="0" err="1" smtClean="0"/>
              <a:t>ITk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564899"/>
            <a:ext cx="4139997" cy="2426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586279"/>
            <a:ext cx="4140000" cy="24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FF0000"/>
      </a:dk2>
      <a:lt2>
        <a:srgbClr val="777777"/>
      </a:lt2>
      <a:accent1>
        <a:srgbClr val="FFFF39"/>
      </a:accent1>
      <a:accent2>
        <a:srgbClr val="800000"/>
      </a:accent2>
      <a:accent3>
        <a:srgbClr val="FFFFFF"/>
      </a:accent3>
      <a:accent4>
        <a:srgbClr val="000000"/>
      </a:accent4>
      <a:accent5>
        <a:srgbClr val="FFFFAE"/>
      </a:accent5>
      <a:accent6>
        <a:srgbClr val="730000"/>
      </a:accent6>
      <a:hlink>
        <a:srgbClr val="1900B2"/>
      </a:hlink>
      <a:folHlink>
        <a:srgbClr val="AE00A2"/>
      </a:folHlink>
    </a:clrScheme>
    <a:fontScheme name="Blank Presentation">
      <a:majorFont>
        <a:latin typeface="Arial Rounded MT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FF0000"/>
        </a:dk2>
        <a:lt2>
          <a:srgbClr val="777777"/>
        </a:lt2>
        <a:accent1>
          <a:srgbClr val="FFFF39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FFFFAE"/>
        </a:accent5>
        <a:accent6>
          <a:srgbClr val="730000"/>
        </a:accent6>
        <a:hlink>
          <a:srgbClr val="1900B2"/>
        </a:hlink>
        <a:folHlink>
          <a:srgbClr val="AE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122843</TotalTime>
  <Words>1557</Words>
  <Application>Microsoft Macintosh PowerPoint</Application>
  <PresentationFormat>On-screen Show (4:3)</PresentationFormat>
  <Paragraphs>285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RD_FASE2 – Preventivi 2016</vt:lpstr>
      <vt:lpstr>Assegnazioni 2015 – RD_FASE2</vt:lpstr>
      <vt:lpstr>RD_FASE2 – “Assegnazioni 2015”</vt:lpstr>
      <vt:lpstr>CSN1 – Sept 2014 – Multi-year</vt:lpstr>
      <vt:lpstr>2016 – Where we planned funds</vt:lpstr>
      <vt:lpstr>FBK Sensors – 2015 Batches</vt:lpstr>
      <vt:lpstr>Guideline for 2016 R&amp;D Fund Requests</vt:lpstr>
      <vt:lpstr>Milestones RD_FASE2 – Prev.2015</vt:lpstr>
      <vt:lpstr>FTE 2016</vt:lpstr>
      <vt:lpstr>Responsible ITk / RD_FASE2 Pixels</vt:lpstr>
      <vt:lpstr>Spare slides</vt:lpstr>
      <vt:lpstr>2014 Activities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Status of All Loaded Staves</dc:title>
  <cp:lastModifiedBy>Giovanni Darbo</cp:lastModifiedBy>
  <cp:revision>2348</cp:revision>
  <cp:lastPrinted>2014-09-08T12:58:39Z</cp:lastPrinted>
  <dcterms:created xsi:type="dcterms:W3CDTF">2010-10-29T09:34:03Z</dcterms:created>
  <dcterms:modified xsi:type="dcterms:W3CDTF">2015-06-08T14:43:57Z</dcterms:modified>
</cp:coreProperties>
</file>