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8" r:id="rId3"/>
    <p:sldId id="377" r:id="rId4"/>
    <p:sldId id="378" r:id="rId5"/>
    <p:sldId id="337" r:id="rId6"/>
    <p:sldId id="333" r:id="rId7"/>
    <p:sldId id="309" r:id="rId8"/>
    <p:sldId id="344" r:id="rId9"/>
    <p:sldId id="374" r:id="rId10"/>
    <p:sldId id="390" r:id="rId11"/>
    <p:sldId id="379" r:id="rId12"/>
    <p:sldId id="381" r:id="rId13"/>
    <p:sldId id="380" r:id="rId14"/>
    <p:sldId id="257" r:id="rId15"/>
    <p:sldId id="382" r:id="rId16"/>
    <p:sldId id="372" r:id="rId17"/>
    <p:sldId id="384" r:id="rId18"/>
    <p:sldId id="392" r:id="rId19"/>
    <p:sldId id="387" r:id="rId20"/>
    <p:sldId id="391" r:id="rId21"/>
    <p:sldId id="393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02" autoAdjust="0"/>
  </p:normalViewPr>
  <p:slideViewPr>
    <p:cSldViewPr>
      <p:cViewPr varScale="1">
        <p:scale>
          <a:sx n="85" d="100"/>
          <a:sy n="85" d="100"/>
        </p:scale>
        <p:origin x="10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3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fld id="{1E37DFD3-696F-48E1-A69C-8B14638F4681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8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fld id="{9F08693E-9B1F-46B5-A9E4-96D2982DDE7C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2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813" indent="-303213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2275" indent="-242888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5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106B4E-F155-4625-BF2E-0ACAC5D2AAA8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56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8693E-9B1F-46B5-A9E4-96D2982DDE7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07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8693E-9B1F-46B5-A9E4-96D2982DDE7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8693E-9B1F-46B5-A9E4-96D2982DDE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0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813" indent="-303213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2275" indent="-242888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5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D45AB57-D25A-42D4-9E75-898A4B818086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719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52744-FD11-450D-92CA-3152B3C4C81D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77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813" indent="-303213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2275" indent="-242888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5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297D81-9557-4017-ACBA-61C1EBE61EC8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083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85813" indent="-303213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208088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92275" indent="-242888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74875" indent="-241300" defTabSz="966788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320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892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464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03675" indent="-2413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297D81-9557-4017-ACBA-61C1EBE61EC8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910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logo-XFEL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Undulator_final_nurh#50DE97_links4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194035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813F-409A-4053-ACF4-6461F3A3ACA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1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541338"/>
            <a:ext cx="2217737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503988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1CEA-6767-471B-8911-3EFF9324EBA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8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475" y="1347788"/>
            <a:ext cx="4360863" cy="490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47788"/>
            <a:ext cx="4360862" cy="490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007E4-89B1-4A77-85E9-528E25F327D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9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41"/>
            <a:ext cx="728345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4"/>
            <a:ext cx="3687763" cy="3927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97363" y="1600200"/>
            <a:ext cx="3687762" cy="1887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297363" y="3640141"/>
            <a:ext cx="3687762" cy="1887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1470-8517-4F45-A99F-DD7E49A924F8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6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A6190-43D7-44A3-B880-93DE2FA07F2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D. Sertore – Consiglio di Sezione  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4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72D22-090B-4952-B39E-05F36213B30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Sertore – Consiglio di Sezione  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4360863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347788"/>
            <a:ext cx="4360862" cy="4900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3F58-68EE-42B2-A705-5406E6D6D25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Sertore – Consiglio di Sezione  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2205-ED33-4C76-89BE-4057AEC2537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Sertore – Consiglio di Sezione  </a:t>
            </a: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F8032-00EA-426B-AA23-A3C47D44691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31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EFD42-915F-48BC-9808-A8F54336D50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7C3A-6C5F-4D42-9124-C9604C9AF1D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B5B81-9F2E-44E3-8BD3-AC556FDBEBF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D. Sertore – Consiglio di Sezione  </a:t>
            </a: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7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ulator_final_nurh#50DE97_recht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0CBC81-0F47-4C78-A3A4-A7A5BE1C70F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888" y="6488002"/>
            <a:ext cx="64357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/>
              <a:t>Status and plans for the 3.9 GHz section of XFEL </a:t>
            </a:r>
            <a:endParaRPr lang="en-GB"/>
          </a:p>
        </p:txBody>
      </p:sp>
      <p:pic>
        <p:nvPicPr>
          <p:cNvPr id="1032" name="Picture 8" descr="logo-XFEL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0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887412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610600" y="6496050"/>
            <a:ext cx="3619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9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48600" y="6500813"/>
            <a:ext cx="733425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800" smtClean="0"/>
            </a:lvl1pPr>
          </a:lstStyle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75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955925"/>
            <a:ext cx="7251700" cy="1844675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sz="4100" b="1" dirty="0" smtClean="0"/>
              <a:t>European XFEL </a:t>
            </a:r>
            <a:br>
              <a:rPr lang="en-US" sz="4100" b="1" dirty="0" smtClean="0"/>
            </a:br>
            <a:r>
              <a:rPr lang="en-US" sz="2500" b="1" dirty="0" smtClean="0"/>
              <a:t>@ INFN Milano - LASA</a:t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	</a:t>
            </a:r>
            <a:br>
              <a:rPr lang="en-US" sz="2500" b="1" dirty="0" smtClean="0"/>
            </a:br>
            <a:r>
              <a:rPr lang="en-US" sz="2500" b="1" dirty="0" smtClean="0"/>
              <a:t/>
            </a:r>
            <a:br>
              <a:rPr lang="en-US" sz="2500" b="1" dirty="0" smtClean="0"/>
            </a:br>
            <a:r>
              <a:rPr lang="en-US" sz="2500" b="1" dirty="0" smtClean="0"/>
              <a:t>Daniele Sertore</a:t>
            </a:r>
            <a:br>
              <a:rPr lang="en-US" sz="2500" b="1" dirty="0" smtClean="0"/>
            </a:br>
            <a:endParaRPr lang="en-US" sz="4100" b="1" dirty="0" smtClean="0"/>
          </a:p>
        </p:txBody>
      </p:sp>
      <p:pic>
        <p:nvPicPr>
          <p:cNvPr id="3079" name="Picture 19" descr="logoinfn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t="7333" r="5499" b="7333"/>
          <a:stretch>
            <a:fillRect/>
          </a:stretch>
        </p:blipFill>
        <p:spPr bwMode="auto">
          <a:xfrm>
            <a:off x="8462433" y="1219200"/>
            <a:ext cx="6477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21" descr="univ_grande_colora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2" y="1143000"/>
            <a:ext cx="4572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87" y="2337324"/>
            <a:ext cx="2304385" cy="152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351" y="4343400"/>
            <a:ext cx="263593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68682" y="2504710"/>
            <a:ext cx="66363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Footer Placeholder 5"/>
          <p:cNvSpPr txBox="1">
            <a:spLocks/>
          </p:cNvSpPr>
          <p:nvPr/>
        </p:nvSpPr>
        <p:spPr>
          <a:xfrm>
            <a:off x="2590800" y="6152695"/>
            <a:ext cx="4114800" cy="304801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buNone/>
            </a:pPr>
            <a:r>
              <a:rPr lang="en-GB" sz="1800" dirty="0" err="1" smtClean="0">
                <a:solidFill>
                  <a:srgbClr val="000000"/>
                </a:solidFill>
              </a:rPr>
              <a:t>Consiglio</a:t>
            </a:r>
            <a:r>
              <a:rPr lang="en-GB" sz="1800" dirty="0" smtClean="0">
                <a:solidFill>
                  <a:srgbClr val="000000"/>
                </a:solidFill>
              </a:rPr>
              <a:t> di </a:t>
            </a:r>
            <a:r>
              <a:rPr lang="en-GB" sz="1800" dirty="0" err="1" smtClean="0">
                <a:solidFill>
                  <a:srgbClr val="000000"/>
                </a:solidFill>
              </a:rPr>
              <a:t>Sezione</a:t>
            </a:r>
            <a:r>
              <a:rPr lang="en-GB" sz="1800" dirty="0" smtClean="0">
                <a:solidFill>
                  <a:srgbClr val="000000"/>
                </a:solidFill>
              </a:rPr>
              <a:t>,  12 </a:t>
            </a:r>
            <a:r>
              <a:rPr lang="en-GB" sz="1800" dirty="0" err="1" smtClean="0">
                <a:solidFill>
                  <a:srgbClr val="000000"/>
                </a:solidFill>
              </a:rPr>
              <a:t>giugno</a:t>
            </a:r>
            <a:r>
              <a:rPr lang="en-GB" sz="1800" dirty="0" smtClean="0">
                <a:solidFill>
                  <a:srgbClr val="000000"/>
                </a:solidFill>
              </a:rPr>
              <a:t> 2015</a:t>
            </a:r>
            <a:endParaRPr lang="en-GB" sz="1800" dirty="0">
              <a:solidFill>
                <a:srgbClr val="000000"/>
              </a:solidFill>
            </a:endParaRPr>
          </a:p>
        </p:txBody>
      </p:sp>
      <p:pic>
        <p:nvPicPr>
          <p:cNvPr id="14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74" y="4835866"/>
            <a:ext cx="2802908" cy="13706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3" descr="C:\Users\pierini\Dropbox\Camera Uploads\2013-05-21 10.44.21 HDR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05" y="1633879"/>
            <a:ext cx="181732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17" y="2064802"/>
            <a:ext cx="2847200" cy="189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46164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" y="2057400"/>
            <a:ext cx="4617982" cy="3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39607" y="5585792"/>
            <a:ext cx="3800345" cy="82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dirty="0" smtClean="0"/>
              <a:t>Average </a:t>
            </a:r>
            <a:r>
              <a:rPr lang="it-IT" b="1" dirty="0" smtClean="0"/>
              <a:t>maximum</a:t>
            </a:r>
            <a:r>
              <a:rPr lang="it-IT" dirty="0" smtClean="0"/>
              <a:t> gradient:</a:t>
            </a:r>
          </a:p>
          <a:p>
            <a:pPr algn="ctr">
              <a:buNone/>
            </a:pPr>
            <a:r>
              <a:rPr lang="it-IT" sz="1600" dirty="0" smtClean="0"/>
              <a:t>Before retreatment: 31.4 ± 6.9  [MV/m]</a:t>
            </a:r>
          </a:p>
          <a:p>
            <a:pPr algn="ctr">
              <a:buNone/>
            </a:pPr>
            <a:r>
              <a:rPr lang="it-IT" sz="1600" dirty="0" smtClean="0">
                <a:solidFill>
                  <a:srgbClr val="0000FF"/>
                </a:solidFill>
              </a:rPr>
              <a:t>After retreatments:</a:t>
            </a:r>
            <a:r>
              <a:rPr lang="it-IT" sz="1600" dirty="0" smtClean="0"/>
              <a:t>  </a:t>
            </a:r>
            <a:r>
              <a:rPr lang="it-IT" sz="1600" dirty="0" smtClean="0">
                <a:solidFill>
                  <a:srgbClr val="0000FF"/>
                </a:solidFill>
              </a:rPr>
              <a:t>33.6 ± 4.2  [MV/m]</a:t>
            </a:r>
            <a:endParaRPr lang="it-IT" sz="16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4924815" y="5618891"/>
            <a:ext cx="3800345" cy="77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dirty="0" smtClean="0"/>
              <a:t>Average </a:t>
            </a:r>
            <a:r>
              <a:rPr lang="it-IT" b="1" dirty="0" smtClean="0"/>
              <a:t>usable</a:t>
            </a:r>
            <a:r>
              <a:rPr lang="it-IT" dirty="0" smtClean="0"/>
              <a:t> gradient:</a:t>
            </a:r>
          </a:p>
          <a:p>
            <a:pPr algn="ctr">
              <a:buNone/>
            </a:pPr>
            <a:r>
              <a:rPr lang="it-IT" sz="1600" dirty="0" smtClean="0"/>
              <a:t>Before retreatment: 27.6 </a:t>
            </a:r>
            <a:r>
              <a:rPr lang="it-IT" sz="1600" b="1" dirty="0" smtClean="0"/>
              <a:t>±</a:t>
            </a:r>
            <a:r>
              <a:rPr lang="it-IT" sz="1600" dirty="0" smtClean="0"/>
              <a:t> 7.1  [MV/m] </a:t>
            </a:r>
            <a:r>
              <a:rPr lang="it-IT" sz="1600" dirty="0" smtClean="0">
                <a:solidFill>
                  <a:srgbClr val="0000FF"/>
                </a:solidFill>
              </a:rPr>
              <a:t>After retreatments:</a:t>
            </a:r>
            <a:r>
              <a:rPr lang="it-IT" sz="1600" dirty="0" smtClean="0"/>
              <a:t>  </a:t>
            </a:r>
            <a:r>
              <a:rPr lang="it-IT" sz="1600" dirty="0" smtClean="0">
                <a:solidFill>
                  <a:srgbClr val="0000FF"/>
                </a:solidFill>
              </a:rPr>
              <a:t>30.4 ± 4.5  [MV/m]</a:t>
            </a:r>
            <a:endParaRPr lang="it-IT" sz="16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WP4: </a:t>
            </a:r>
            <a:r>
              <a:rPr lang="en-US" dirty="0" smtClean="0"/>
              <a:t>Cavities recovered with retreatment (HPR</a:t>
            </a:r>
            <a:r>
              <a:rPr lang="en-US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1137" y="1124374"/>
            <a:ext cx="8721725" cy="933026"/>
          </a:xfrm>
        </p:spPr>
        <p:txBody>
          <a:bodyPr numCol="2"/>
          <a:lstStyle/>
          <a:p>
            <a:pPr marL="282575" indent="-282575" algn="ctr"/>
            <a:r>
              <a:rPr lang="it-IT" dirty="0" err="1" smtClean="0"/>
              <a:t>Max</a:t>
            </a:r>
            <a:r>
              <a:rPr lang="it-IT" dirty="0" smtClean="0"/>
              <a:t> </a:t>
            </a:r>
            <a:r>
              <a:rPr lang="it-IT" dirty="0" err="1" smtClean="0"/>
              <a:t>Accelerating</a:t>
            </a:r>
            <a:r>
              <a:rPr lang="it-IT" dirty="0" smtClean="0"/>
              <a:t> </a:t>
            </a:r>
            <a:r>
              <a:rPr lang="it-IT" dirty="0" err="1" smtClean="0"/>
              <a:t>Gradient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algn="ctr"/>
            <a:r>
              <a:rPr lang="it-IT" dirty="0" err="1" smtClean="0"/>
              <a:t>Usable</a:t>
            </a:r>
            <a:r>
              <a:rPr lang="it-IT" dirty="0" smtClean="0"/>
              <a:t> </a:t>
            </a:r>
            <a:r>
              <a:rPr lang="it-IT" dirty="0" err="1" smtClean="0"/>
              <a:t>Gradient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1600" dirty="0" err="1" smtClean="0"/>
              <a:t>Eacc</a:t>
            </a:r>
            <a:r>
              <a:rPr lang="it-IT" sz="1600" dirty="0" smtClean="0"/>
              <a:t> &gt; </a:t>
            </a:r>
            <a:r>
              <a:rPr lang="it-IT" sz="16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23.6 </a:t>
            </a:r>
            <a:r>
              <a:rPr lang="it-IT" sz="16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MV/m, Q0 </a:t>
            </a:r>
            <a:r>
              <a:rPr lang="it-IT" sz="16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&gt; 1 10</a:t>
            </a:r>
            <a:r>
              <a:rPr lang="it-IT" sz="1600" kern="1200" baseline="300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lang="it-IT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04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WP4: Cavity delivery rate (updated Jan-2015)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fsdfafff</a:t>
            </a:r>
            <a:endParaRPr lang="en-US" dirty="0"/>
          </a:p>
        </p:txBody>
      </p:sp>
      <p:sp>
        <p:nvSpPr>
          <p:cNvPr id="8" name="object 5"/>
          <p:cNvSpPr/>
          <p:nvPr/>
        </p:nvSpPr>
        <p:spPr>
          <a:xfrm>
            <a:off x="45258" y="1124800"/>
            <a:ext cx="9064875" cy="525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/>
        </p:nvSpPr>
        <p:spPr>
          <a:xfrm>
            <a:off x="4970340" y="2236723"/>
            <a:ext cx="3848436" cy="2728595"/>
          </a:xfrm>
          <a:custGeom>
            <a:avLst/>
            <a:gdLst/>
            <a:ahLst/>
            <a:cxnLst/>
            <a:rect l="l" t="t" r="r" b="b"/>
            <a:pathLst>
              <a:path w="3790315" h="2728595">
                <a:moveTo>
                  <a:pt x="0" y="2728087"/>
                </a:moveTo>
                <a:lnTo>
                  <a:pt x="3789933" y="0"/>
                </a:lnTo>
              </a:path>
            </a:pathLst>
          </a:custGeom>
          <a:ln w="28575">
            <a:solidFill>
              <a:srgbClr val="FC92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 txBox="1"/>
          <p:nvPr/>
        </p:nvSpPr>
        <p:spPr>
          <a:xfrm>
            <a:off x="6694871" y="3141027"/>
            <a:ext cx="1458529" cy="492443"/>
          </a:xfrm>
          <a:prstGeom prst="rect">
            <a:avLst/>
          </a:prstGeom>
          <a:solidFill>
            <a:srgbClr val="FFFFFF"/>
          </a:solidFill>
          <a:ln w="28575">
            <a:solidFill>
              <a:srgbClr val="FC920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7965" marR="207010" indent="-12700">
              <a:lnSpc>
                <a:spcPct val="100000"/>
              </a:lnSpc>
            </a:pPr>
            <a:r>
              <a:rPr sz="1600" spc="-10" dirty="0">
                <a:solidFill>
                  <a:srgbClr val="251747"/>
                </a:solidFill>
                <a:latin typeface="Arial"/>
                <a:cs typeface="Arial"/>
              </a:rPr>
              <a:t>8</a:t>
            </a:r>
            <a:r>
              <a:rPr sz="1600" spc="-5" dirty="0">
                <a:solidFill>
                  <a:srgbClr val="251747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51747"/>
                </a:solidFill>
                <a:latin typeface="Arial"/>
                <a:cs typeface="Arial"/>
              </a:rPr>
              <a:t>c</a:t>
            </a:r>
            <a:r>
              <a:rPr sz="1600" spc="-15" dirty="0">
                <a:solidFill>
                  <a:srgbClr val="251747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251747"/>
                </a:solidFill>
                <a:latin typeface="Arial"/>
                <a:cs typeface="Arial"/>
              </a:rPr>
              <a:t>viti</a:t>
            </a:r>
            <a:r>
              <a:rPr sz="1600" spc="-15" dirty="0">
                <a:solidFill>
                  <a:srgbClr val="251747"/>
                </a:solidFill>
                <a:latin typeface="Arial"/>
                <a:cs typeface="Arial"/>
              </a:rPr>
              <a:t>es pe</a:t>
            </a:r>
            <a:r>
              <a:rPr sz="1600" spc="-10" dirty="0">
                <a:solidFill>
                  <a:srgbClr val="251747"/>
                </a:solidFill>
                <a:latin typeface="Arial"/>
                <a:cs typeface="Arial"/>
              </a:rPr>
              <a:t>r</a:t>
            </a:r>
            <a:r>
              <a:rPr sz="1600" spc="5" dirty="0">
                <a:solidFill>
                  <a:srgbClr val="251747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51747"/>
                </a:solidFill>
                <a:latin typeface="Arial"/>
                <a:cs typeface="Arial"/>
              </a:rPr>
              <a:t>w</a:t>
            </a:r>
            <a:r>
              <a:rPr sz="1600" spc="-15" dirty="0">
                <a:solidFill>
                  <a:srgbClr val="251747"/>
                </a:solidFill>
                <a:latin typeface="Arial"/>
                <a:cs typeface="Arial"/>
              </a:rPr>
              <a:t>eek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4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69348" y="1813071"/>
            <a:ext cx="3109224" cy="3147122"/>
            <a:chOff x="914" y="2064"/>
            <a:chExt cx="1529" cy="165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67" t="43196" r="20447" b="9695"/>
            <a:stretch>
              <a:fillRect/>
            </a:stretch>
          </p:blipFill>
          <p:spPr bwMode="auto">
            <a:xfrm>
              <a:off x="930" y="2179"/>
              <a:ext cx="1497" cy="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788" y="2647"/>
              <a:ext cx="655" cy="17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50000"/>
                </a:spcBef>
                <a:buNone/>
              </a:pPr>
              <a:r>
                <a:rPr lang="en-US" altLang="it-IT" sz="1600" dirty="0">
                  <a:solidFill>
                    <a:prstClr val="black"/>
                  </a:solidFill>
                </a:rPr>
                <a:t>Mechanics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14" y="3537"/>
              <a:ext cx="591" cy="17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50000"/>
                </a:spcBef>
                <a:buNone/>
              </a:pPr>
              <a:r>
                <a:rPr lang="en-US" altLang="it-IT" sz="1600" dirty="0">
                  <a:solidFill>
                    <a:prstClr val="black"/>
                  </a:solidFill>
                </a:rPr>
                <a:t>Drive Unit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938" y="2064"/>
              <a:ext cx="755" cy="177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50000"/>
                </a:spcBef>
                <a:buNone/>
              </a:pPr>
              <a:r>
                <a:rPr lang="en-US" altLang="it-IT" sz="1600" dirty="0">
                  <a:solidFill>
                    <a:prstClr val="black"/>
                  </a:solidFill>
                </a:rPr>
                <a:t>Piezo System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340227" y="1813071"/>
            <a:ext cx="5713069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Preparazione della documentazione per la PRR (</a:t>
            </a:r>
            <a:r>
              <a:rPr lang="it-IT" sz="1800" b="1" spc="-5" dirty="0">
                <a:solidFill>
                  <a:srgbClr val="92D050"/>
                </a:solidFill>
                <a:latin typeface="Arial"/>
                <a:cs typeface="Arial"/>
              </a:rPr>
              <a:t>OK</a:t>
            </a:r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)</a:t>
            </a:r>
          </a:p>
          <a:p>
            <a:pPr marL="285750" indent="-285750"/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Scrittura delle specifiche per la richiesta di offerte alle ditte (meccanica, piezos, driver)(</a:t>
            </a:r>
            <a:r>
              <a:rPr lang="it-IT" sz="1800" b="1" spc="-5" dirty="0">
                <a:solidFill>
                  <a:srgbClr val="92D050"/>
                </a:solidFill>
                <a:latin typeface="Arial"/>
                <a:cs typeface="Arial"/>
              </a:rPr>
              <a:t>OK</a:t>
            </a:r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)</a:t>
            </a:r>
          </a:p>
          <a:p>
            <a:pPr marL="285750" indent="-285750"/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Preparazione delle istruzioni per l’assemblaggio in scala industriale (CEA) e istruzione personale (</a:t>
            </a:r>
            <a:r>
              <a:rPr lang="it-IT" sz="1800" spc="-5" dirty="0" err="1">
                <a:solidFill>
                  <a:srgbClr val="251747"/>
                </a:solidFill>
                <a:latin typeface="Arial"/>
                <a:cs typeface="Arial"/>
              </a:rPr>
              <a:t>Alsyom</a:t>
            </a:r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) (</a:t>
            </a:r>
            <a:r>
              <a:rPr lang="it-IT" sz="1800" b="1" spc="-5" dirty="0">
                <a:solidFill>
                  <a:srgbClr val="92D050"/>
                </a:solidFill>
                <a:latin typeface="Arial"/>
                <a:cs typeface="Arial"/>
              </a:rPr>
              <a:t>OK</a:t>
            </a:r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)</a:t>
            </a:r>
          </a:p>
          <a:p>
            <a:pPr marL="285750" indent="-285750"/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Controllo qualità in fase di installazione presso CEA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3546" y="5121172"/>
            <a:ext cx="388784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Inoltre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Tuners coassiali per cavità 3H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1800" spc="-5" dirty="0">
                <a:solidFill>
                  <a:srgbClr val="251747"/>
                </a:solidFill>
                <a:latin typeface="Arial"/>
                <a:cs typeface="Arial"/>
              </a:rPr>
              <a:t>R&amp;D piezoelettrici</a:t>
            </a:r>
          </a:p>
        </p:txBody>
      </p:sp>
      <p:pic>
        <p:nvPicPr>
          <p:cNvPr id="4" name="Picture 2" descr="P:\0 - PHOTOs\2013_12_03 DESY - Tuner-cryo-installation test\PHOTOS1\DSC020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0" b="14768"/>
          <a:stretch/>
        </p:blipFill>
        <p:spPr bwMode="auto">
          <a:xfrm>
            <a:off x="4708960" y="4245000"/>
            <a:ext cx="4186684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613058" y="6101415"/>
            <a:ext cx="2968968" cy="338554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it-IT" sz="1600" dirty="0" err="1" smtClean="0">
                <a:solidFill>
                  <a:prstClr val="black"/>
                </a:solidFill>
              </a:rPr>
              <a:t>Cavità</a:t>
            </a:r>
            <a:r>
              <a:rPr lang="en-US" altLang="it-IT" sz="1600" dirty="0" smtClean="0">
                <a:solidFill>
                  <a:prstClr val="black"/>
                </a:solidFill>
              </a:rPr>
              <a:t> 3H con tuner </a:t>
            </a:r>
            <a:r>
              <a:rPr lang="en-US" altLang="it-IT" sz="1600" dirty="0" err="1" smtClean="0">
                <a:solidFill>
                  <a:prstClr val="black"/>
                </a:solidFill>
              </a:rPr>
              <a:t>coassiale</a:t>
            </a:r>
            <a:endParaRPr lang="en-US" altLang="it-IT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61" y="1024015"/>
            <a:ext cx="8929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spc="-5" dirty="0">
                <a:solidFill>
                  <a:srgbClr val="251747"/>
                </a:solidFill>
                <a:latin typeface="Arial"/>
                <a:cs typeface="Arial"/>
              </a:rPr>
              <a:t>Studio, realizzazione e installazione dispositivo di sintonia statica e dinamica per cavità XFEL</a:t>
            </a: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WP7: </a:t>
            </a:r>
            <a:r>
              <a:rPr lang="it-IT" dirty="0" err="1" smtClean="0"/>
              <a:t>Tasks</a:t>
            </a:r>
            <a:endParaRPr lang="en-US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45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57250"/>
            <a:r>
              <a:rPr lang="it-IT" dirty="0" smtClean="0"/>
              <a:t>WP7: Installation </a:t>
            </a:r>
            <a:r>
              <a:rPr lang="it-IT" dirty="0" err="1" smtClean="0"/>
              <a:t>quality</a:t>
            </a:r>
            <a:r>
              <a:rPr lang="it-IT" dirty="0" smtClean="0"/>
              <a:t> control for </a:t>
            </a:r>
            <a:r>
              <a:rPr lang="it-IT" dirty="0" err="1" smtClean="0"/>
              <a:t>piezotuners</a:t>
            </a:r>
            <a:r>
              <a:rPr lang="it-IT" dirty="0" smtClean="0"/>
              <a:t>        	</a:t>
            </a:r>
            <a:r>
              <a:rPr lang="it-IT" dirty="0" err="1" smtClean="0"/>
              <a:t>at</a:t>
            </a:r>
            <a:r>
              <a:rPr lang="it-IT" dirty="0" smtClean="0"/>
              <a:t> CEA-</a:t>
            </a:r>
            <a:r>
              <a:rPr lang="it-IT" dirty="0" err="1" smtClean="0"/>
              <a:t>Saclay</a:t>
            </a:r>
            <a:r>
              <a:rPr lang="it-IT" dirty="0" smtClean="0"/>
              <a:t>(F)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" y="1347788"/>
            <a:ext cx="9144000" cy="4900612"/>
          </a:xfrm>
        </p:spPr>
        <p:txBody>
          <a:bodyPr/>
          <a:lstStyle/>
          <a:p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Sistema completamente automatizzato: </a:t>
            </a:r>
            <a:b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it-IT" sz="20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controllo di non </a:t>
            </a:r>
            <a:r>
              <a:rPr lang="it-IT" sz="2000" b="1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conformità attraverso controlli funzionali incrociati</a:t>
            </a:r>
          </a:p>
          <a:p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Controllo per ognuna delle tre fasi dell’assemblaggio del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criomodulo</a:t>
            </a:r>
            <a:endParaRPr lang="it-IT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Report generato dopo ogni controllo e invito a EDMS –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Check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INFN sui report</a:t>
            </a:r>
          </a:p>
          <a:p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101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criomoduli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X 8 cavità - </a:t>
            </a:r>
            <a:r>
              <a:rPr lang="it-IT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45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criomoduli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accettati a DESY</a:t>
            </a:r>
            <a:endParaRPr lang="it-IT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Personale CEA istruito da INFN</a:t>
            </a:r>
          </a:p>
          <a:p>
            <a:endParaRPr lang="en-US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8" name="Picture 7" descr="C:\Users\bosotti\Documents\0 X-FEL\WP7 Tuners\Manuali\IMG_516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6" r="25321"/>
          <a:stretch/>
        </p:blipFill>
        <p:spPr bwMode="auto">
          <a:xfrm>
            <a:off x="7315200" y="2667000"/>
            <a:ext cx="1397957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5083153" cy="280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egnaposto data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8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WP46: 3</a:t>
            </a:r>
            <a:r>
              <a:rPr lang="it-IT" baseline="30000" dirty="0" smtClean="0"/>
              <a:t>rd</a:t>
            </a:r>
            <a:r>
              <a:rPr lang="it-IT" dirty="0" smtClean="0"/>
              <a:t> </a:t>
            </a:r>
            <a:r>
              <a:rPr lang="it-IT" dirty="0" err="1" smtClean="0"/>
              <a:t>Harmonic</a:t>
            </a:r>
            <a:r>
              <a:rPr lang="it-IT" dirty="0" smtClean="0"/>
              <a:t> System (3.9 GHz)</a:t>
            </a:r>
            <a:endParaRPr lang="en-US" sz="2000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1" r="14151" b="10000"/>
          <a:stretch/>
        </p:blipFill>
        <p:spPr>
          <a:xfrm>
            <a:off x="4130990" y="3712072"/>
            <a:ext cx="2433544" cy="26371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545" y="1295400"/>
            <a:ext cx="4941861" cy="24166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Segnaposto contenut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20716"/>
            <a:ext cx="3646944" cy="3268696"/>
          </a:xfrm>
          <a:effectLst>
            <a:softEdge rad="3175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7" t="26667" r="35833" b="33333"/>
          <a:stretch/>
        </p:blipFill>
        <p:spPr>
          <a:xfrm rot="10800000">
            <a:off x="6786095" y="3712072"/>
            <a:ext cx="1758073" cy="263711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" name="Segnaposto dat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dirty="0" smtClean="0"/>
              <a:t>WP46: </a:t>
            </a:r>
            <a:r>
              <a:rPr lang="it-IT" dirty="0" err="1" smtClean="0"/>
              <a:t>Tasks</a:t>
            </a:r>
            <a:r>
              <a:rPr lang="it-IT" dirty="0" smtClean="0"/>
              <a:t> </a:t>
            </a:r>
            <a:endParaRPr lang="en-US" sz="2000" dirty="0" smtClean="0"/>
          </a:p>
        </p:txBody>
      </p:sp>
      <p:sp>
        <p:nvSpPr>
          <p:cNvPr id="22" name="Segnaposto contenuto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Split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between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INFN-DESY (48%-52%) in-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kind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contributions</a:t>
            </a:r>
            <a:endParaRPr lang="it-IT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INFN</a:t>
            </a:r>
          </a:p>
          <a:p>
            <a:pPr lvl="2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Design/procure (</a:t>
            </a:r>
            <a:r>
              <a:rPr lang="it-IT" sz="2000" b="1" kern="12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OK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lvl="3"/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Cavities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(PED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compliant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lvl="3"/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Tuners</a:t>
            </a:r>
            <a:endParaRPr lang="it-IT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3"/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Cryomodule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lvl="2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Vertical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testing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@ LASA (</a:t>
            </a:r>
            <a:r>
              <a:rPr lang="it-IT" sz="2000" b="1" kern="12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OK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lvl="2" eaLnBrk="1" hangingPunct="1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Join </a:t>
            </a:r>
            <a:r>
              <a:rPr lang="it-IT" sz="20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assembly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it-IT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test 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@ DESY (up to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commissioning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lvl="1" eaLnBrk="1" hangingPunct="1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DESY</a:t>
            </a:r>
          </a:p>
          <a:p>
            <a:pPr lvl="2" eaLnBrk="1" hangingPunct="1"/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Procurement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of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quad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couplers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power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RF and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controls</a:t>
            </a:r>
            <a:endParaRPr lang="it-IT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3" eaLnBrk="1" hangingPunct="1">
              <a:buNone/>
            </a:pP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and “standard” 1.3 GHz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components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...</a:t>
            </a:r>
          </a:p>
          <a:p>
            <a:pPr lvl="2" eaLnBrk="1" hangingPunct="1"/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Power RF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testing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horizontal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module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test) @ </a:t>
            </a:r>
            <a:r>
              <a:rPr lang="it-IT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DESY </a:t>
            </a:r>
            <a:r>
              <a:rPr lang="it-IT" sz="20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jointly</a:t>
            </a:r>
            <a:r>
              <a:rPr lang="it-IT" sz="20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with INFN</a:t>
            </a:r>
            <a:endParaRPr lang="it-IT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 eaLnBrk="1" hangingPunct="1"/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Most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infrastructural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work for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module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assembly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/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testing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and 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installation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it-IT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besides</a:t>
            </a:r>
            <a:r>
              <a:rPr lang="it-IT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VT)</a:t>
            </a:r>
            <a:endParaRPr lang="en-US" sz="20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  <p:sp>
        <p:nvSpPr>
          <p:cNvPr id="20" name="Segnaposto data 19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pic>
        <p:nvPicPr>
          <p:cNvPr id="4" name="Picture 2" descr="H:\My Documents\3H\Meeting\20150518 MAC\ped\15-482-IRP-016-001 - 3HZ_HT007_Partial test REPORT_Pagina_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717" y="1739646"/>
            <a:ext cx="1463145" cy="2070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My Documents\3H\Meeting\20150518 MAC\ped\15-482-IRP-016-001 - 3HZ_HT007_Partial test REPORT_Pagina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010" y="1739646"/>
            <a:ext cx="1463145" cy="20703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 rot="19929654">
            <a:off x="5006104" y="2420681"/>
            <a:ext cx="357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"/>
            </a:pPr>
            <a:r>
              <a:rPr lang="it-IT" sz="2400" b="1" dirty="0" smtClean="0">
                <a:solidFill>
                  <a:srgbClr val="92D050"/>
                </a:solidFill>
              </a:rPr>
              <a:t>PED CERTIFICATION</a:t>
            </a:r>
            <a:endParaRPr 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WP46: Series </a:t>
            </a:r>
            <a:r>
              <a:rPr lang="it-IT" dirty="0" err="1" smtClean="0"/>
              <a:t>cavities</a:t>
            </a:r>
            <a:r>
              <a:rPr lang="it-IT" dirty="0" smtClean="0"/>
              <a:t> Vertical Test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cavity vertical test 26-Sep-14 and last 11-Feb-2015 </a:t>
            </a:r>
            <a:r>
              <a:rPr lang="it-IT" dirty="0" smtClean="0"/>
              <a:t>Q&gt;2 10</a:t>
            </a:r>
            <a:r>
              <a:rPr lang="it-IT" baseline="30000" dirty="0" smtClean="0"/>
              <a:t>9</a:t>
            </a:r>
            <a:r>
              <a:rPr lang="it-IT" dirty="0" smtClean="0"/>
              <a:t>, Max E</a:t>
            </a:r>
            <a:r>
              <a:rPr lang="it-IT" baseline="-25000" dirty="0" smtClean="0"/>
              <a:t>acc</a:t>
            </a:r>
            <a:r>
              <a:rPr lang="it-IT" dirty="0" smtClean="0"/>
              <a:t> 19 MV/m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980" y="1752600"/>
            <a:ext cx="8901113" cy="461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 rot="1078684">
            <a:off x="1521498" y="4447119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800" dirty="0" err="1" smtClean="0">
                <a:solidFill>
                  <a:srgbClr val="0070C0"/>
                </a:solidFill>
              </a:rPr>
              <a:t>All</a:t>
            </a:r>
            <a:r>
              <a:rPr lang="it-IT" sz="1800" dirty="0" smtClean="0">
                <a:solidFill>
                  <a:srgbClr val="0070C0"/>
                </a:solidFill>
              </a:rPr>
              <a:t> 10 </a:t>
            </a:r>
            <a:r>
              <a:rPr lang="it-IT" sz="1800" dirty="0" err="1" smtClean="0">
                <a:solidFill>
                  <a:srgbClr val="0070C0"/>
                </a:solidFill>
              </a:rPr>
              <a:t>cavities</a:t>
            </a:r>
            <a:r>
              <a:rPr lang="it-IT" sz="1800" dirty="0" smtClean="0">
                <a:solidFill>
                  <a:srgbClr val="0070C0"/>
                </a:solidFill>
              </a:rPr>
              <a:t> </a:t>
            </a:r>
            <a:r>
              <a:rPr lang="it-IT" sz="1800" dirty="0" err="1" smtClean="0">
                <a:solidFill>
                  <a:srgbClr val="0070C0"/>
                </a:solidFill>
              </a:rPr>
              <a:t>above</a:t>
            </a:r>
            <a:r>
              <a:rPr lang="it-IT" sz="1800" dirty="0" smtClean="0">
                <a:solidFill>
                  <a:srgbClr val="0070C0"/>
                </a:solidFill>
              </a:rPr>
              <a:t> </a:t>
            </a:r>
            <a:r>
              <a:rPr lang="it-IT" sz="1800" dirty="0" err="1" smtClean="0">
                <a:solidFill>
                  <a:srgbClr val="0070C0"/>
                </a:solidFill>
              </a:rPr>
              <a:t>specifications</a:t>
            </a:r>
            <a:r>
              <a:rPr lang="it-IT" sz="1800" dirty="0" smtClean="0">
                <a:solidFill>
                  <a:srgbClr val="0070C0"/>
                </a:solidFill>
              </a:rPr>
              <a:t>!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5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WP46: 3HZ010 Horizontal Test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03153"/>
            <a:ext cx="3733800" cy="19759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92D050"/>
                </a:solidFill>
              </a:rPr>
              <a:t>SYSTEM QUALIFICATION </a:t>
            </a:r>
            <a:r>
              <a:rPr lang="en-US" sz="1800" b="1" dirty="0" smtClean="0"/>
              <a:t>of complete cavity </a:t>
            </a:r>
            <a:r>
              <a:rPr lang="de-DE" sz="1800" b="1" dirty="0" err="1" smtClean="0"/>
              <a:t>package</a:t>
            </a:r>
            <a:r>
              <a:rPr lang="de-DE" sz="1800" b="1" dirty="0" smtClean="0"/>
              <a:t>:</a:t>
            </a:r>
          </a:p>
          <a:p>
            <a:pPr marL="342900" indent="-342900"/>
            <a:r>
              <a:rPr lang="en-US" sz="1800" b="1" dirty="0" smtClean="0"/>
              <a:t>Nominal cold tuner range</a:t>
            </a:r>
          </a:p>
          <a:p>
            <a:pPr marL="342900" indent="-342900"/>
            <a:r>
              <a:rPr lang="en-US" sz="1800" b="1" dirty="0" smtClean="0"/>
              <a:t>Nominal QL</a:t>
            </a:r>
          </a:p>
          <a:p>
            <a:pPr marL="342900" indent="-342900"/>
            <a:r>
              <a:rPr lang="en-US" sz="1800" b="1" dirty="0" smtClean="0"/>
              <a:t>Nominal HOM behavior</a:t>
            </a:r>
          </a:p>
          <a:p>
            <a:pPr marL="342900" indent="-342900"/>
            <a:r>
              <a:rPr lang="en-US" sz="1800" b="1" dirty="0" smtClean="0"/>
              <a:t>Specs achieved</a:t>
            </a: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810836"/>
              </p:ext>
            </p:extLst>
          </p:nvPr>
        </p:nvGraphicFramePr>
        <p:xfrm>
          <a:off x="875985" y="5255095"/>
          <a:ext cx="3277230" cy="120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312"/>
                <a:gridCol w="762000"/>
                <a:gridCol w="685800"/>
                <a:gridCol w="726118"/>
              </a:tblGrid>
              <a:tr h="228600"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Probe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 smtClean="0"/>
                        <a:t>Quality</a:t>
                      </a:r>
                      <a:r>
                        <a:rPr lang="it-IT" sz="1100" baseline="0" dirty="0" smtClean="0"/>
                        <a:t> </a:t>
                      </a:r>
                      <a:r>
                        <a:rPr lang="it-IT" sz="1100" baseline="0" dirty="0" err="1" smtClean="0"/>
                        <a:t>Factor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VT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HT</a:t>
                      </a:r>
                      <a:endParaRPr lang="en-US" sz="1100" dirty="0"/>
                    </a:p>
                  </a:txBody>
                  <a:tcPr/>
                </a:tc>
              </a:tr>
              <a:tr h="246467">
                <a:tc>
                  <a:txBody>
                    <a:bodyPr/>
                    <a:lstStyle/>
                    <a:p>
                      <a:r>
                        <a:rPr lang="it-IT" sz="1100" dirty="0" err="1" smtClean="0"/>
                        <a:t>Pick</a:t>
                      </a:r>
                      <a:r>
                        <a:rPr lang="it-IT" sz="1100" dirty="0" smtClean="0"/>
                        <a:t> Up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Qt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1.3 10</a:t>
                      </a:r>
                      <a:r>
                        <a:rPr lang="it-IT" sz="1100" baseline="30000" dirty="0" smtClean="0"/>
                        <a:t>10</a:t>
                      </a:r>
                      <a:endParaRPr lang="en-US" sz="11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1.5 10</a:t>
                      </a:r>
                      <a:r>
                        <a:rPr lang="it-IT" sz="1100" baseline="30000" dirty="0" smtClean="0"/>
                        <a:t>10</a:t>
                      </a:r>
                      <a:endParaRPr lang="en-US" sz="1100" baseline="30000" dirty="0"/>
                    </a:p>
                  </a:txBody>
                  <a:tcPr/>
                </a:tc>
              </a:tr>
              <a:tr h="215987">
                <a:tc>
                  <a:txBody>
                    <a:bodyPr/>
                    <a:lstStyle/>
                    <a:p>
                      <a:r>
                        <a:rPr lang="it-IT" sz="1100" dirty="0" err="1" smtClean="0"/>
                        <a:t>Hom</a:t>
                      </a:r>
                      <a:r>
                        <a:rPr lang="it-IT" sz="1100" dirty="0" smtClean="0"/>
                        <a:t> MC Side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QHOM1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8.8 10</a:t>
                      </a:r>
                      <a:r>
                        <a:rPr lang="it-IT" sz="1100" baseline="30000" dirty="0" smtClean="0"/>
                        <a:t>13</a:t>
                      </a:r>
                      <a:endParaRPr lang="en-US" sz="11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2.2 10</a:t>
                      </a:r>
                      <a:r>
                        <a:rPr lang="it-IT" sz="1100" baseline="30000" dirty="0" smtClean="0"/>
                        <a:t>13</a:t>
                      </a:r>
                      <a:endParaRPr lang="en-US" sz="1100" baseline="30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it-IT" sz="1100" dirty="0" err="1" smtClean="0"/>
                        <a:t>Hom</a:t>
                      </a:r>
                      <a:r>
                        <a:rPr lang="it-IT" sz="1100" dirty="0" smtClean="0"/>
                        <a:t> PU Side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QHOM2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/>
                        <a:t>2.5 10</a:t>
                      </a:r>
                      <a:r>
                        <a:rPr lang="it-IT" sz="1100" baseline="30000" dirty="0" smtClean="0"/>
                        <a:t>12</a:t>
                      </a:r>
                      <a:endParaRPr lang="en-US" sz="11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1.5 10</a:t>
                      </a:r>
                      <a:r>
                        <a:rPr lang="it-IT" sz="1100" baseline="30000" dirty="0" smtClean="0"/>
                        <a:t>13</a:t>
                      </a:r>
                      <a:endParaRPr lang="en-US" sz="1100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17" b="27048"/>
          <a:stretch/>
        </p:blipFill>
        <p:spPr bwMode="auto">
          <a:xfrm>
            <a:off x="4743922" y="1103153"/>
            <a:ext cx="4354470" cy="221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9" t="11187" r="558" b="23710"/>
          <a:stretch/>
        </p:blipFill>
        <p:spPr bwMode="auto">
          <a:xfrm>
            <a:off x="4724400" y="3705998"/>
            <a:ext cx="4341547" cy="221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"/>
          <p:cNvSpPr txBox="1"/>
          <p:nvPr/>
        </p:nvSpPr>
        <p:spPr>
          <a:xfrm>
            <a:off x="5366894" y="3345277"/>
            <a:ext cx="3056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400" b="1" dirty="0"/>
              <a:t>Long </a:t>
            </a:r>
            <a:r>
              <a:rPr lang="it-IT" sz="1400" b="1" dirty="0" err="1"/>
              <a:t>operation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20 MV/m, </a:t>
            </a:r>
            <a:r>
              <a:rPr lang="it-IT" sz="1400" b="1" dirty="0" err="1"/>
              <a:t>stable</a:t>
            </a:r>
            <a:endParaRPr lang="it-IT" sz="1400" b="1" dirty="0"/>
          </a:p>
        </p:txBody>
      </p:sp>
      <p:sp>
        <p:nvSpPr>
          <p:cNvPr id="18" name="TextBox 10"/>
          <p:cNvSpPr txBox="1"/>
          <p:nvPr/>
        </p:nvSpPr>
        <p:spPr>
          <a:xfrm>
            <a:off x="4863757" y="6028925"/>
            <a:ext cx="4202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it-IT" sz="1400" b="1" dirty="0" err="1"/>
              <a:t>Cavity</a:t>
            </a:r>
            <a:r>
              <a:rPr lang="it-IT" sz="1400" b="1" dirty="0"/>
              <a:t> </a:t>
            </a:r>
            <a:r>
              <a:rPr lang="it-IT" sz="1400" b="1" dirty="0" err="1"/>
              <a:t>quenches</a:t>
            </a:r>
            <a:r>
              <a:rPr lang="it-IT" sz="1400" b="1" dirty="0"/>
              <a:t> </a:t>
            </a:r>
            <a:r>
              <a:rPr lang="it-IT" sz="1400" b="1" dirty="0" err="1"/>
              <a:t>at</a:t>
            </a:r>
            <a:r>
              <a:rPr lang="it-IT" sz="1400" b="1" dirty="0"/>
              <a:t> ~24 MV/m (~ 21 MV/m in VT) </a:t>
            </a:r>
          </a:p>
        </p:txBody>
      </p:sp>
      <p:pic>
        <p:nvPicPr>
          <p:cNvPr id="1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00"/>
          <a:stretch/>
        </p:blipFill>
        <p:spPr>
          <a:xfrm>
            <a:off x="76200" y="3188208"/>
            <a:ext cx="2398712" cy="1990480"/>
          </a:xfrm>
        </p:spPr>
      </p:pic>
      <p:sp>
        <p:nvSpPr>
          <p:cNvPr id="4" name="Rettangolo 3"/>
          <p:cNvSpPr/>
          <p:nvPr/>
        </p:nvSpPr>
        <p:spPr>
          <a:xfrm>
            <a:off x="2441610" y="3605463"/>
            <a:ext cx="2302312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it-IT" sz="1400" b="1" dirty="0" err="1"/>
              <a:t>Fixed</a:t>
            </a:r>
            <a:r>
              <a:rPr lang="it-IT" sz="1400" b="1" dirty="0"/>
              <a:t> </a:t>
            </a:r>
            <a:r>
              <a:rPr lang="it-IT" sz="1400" b="1" dirty="0" err="1"/>
              <a:t>coupler</a:t>
            </a:r>
            <a:r>
              <a:rPr lang="it-IT" sz="1400" b="1" dirty="0"/>
              <a:t> design</a:t>
            </a:r>
          </a:p>
          <a:p>
            <a:pPr algn="ctr">
              <a:buNone/>
            </a:pPr>
            <a:r>
              <a:rPr lang="it-IT" sz="1400" dirty="0" smtClean="0"/>
              <a:t>Q</a:t>
            </a:r>
            <a:r>
              <a:rPr lang="it-IT" sz="1400" baseline="-25000" dirty="0" smtClean="0"/>
              <a:t>L</a:t>
            </a:r>
            <a:r>
              <a:rPr lang="it-IT" sz="1400" dirty="0" smtClean="0"/>
              <a:t> </a:t>
            </a:r>
            <a:r>
              <a:rPr lang="it-IT" sz="1400" dirty="0"/>
              <a:t>= 4.3 10</a:t>
            </a:r>
            <a:r>
              <a:rPr lang="it-IT" sz="1400" baseline="30000" dirty="0"/>
              <a:t>6</a:t>
            </a:r>
          </a:p>
          <a:p>
            <a:pPr algn="ctr">
              <a:buNone/>
            </a:pPr>
            <a:r>
              <a:rPr lang="it-IT" sz="1400" dirty="0"/>
              <a:t>In </a:t>
            </a:r>
            <a:r>
              <a:rPr lang="it-IT" sz="1400" dirty="0" err="1"/>
              <a:t>range</a:t>
            </a:r>
            <a:r>
              <a:rPr lang="it-IT" sz="1400" dirty="0"/>
              <a:t> of </a:t>
            </a:r>
            <a:r>
              <a:rPr lang="it-IT" sz="1400" dirty="0" err="1"/>
              <a:t>final</a:t>
            </a:r>
            <a:r>
              <a:rPr lang="it-IT" sz="1400" dirty="0"/>
              <a:t> </a:t>
            </a:r>
            <a:r>
              <a:rPr lang="it-IT" sz="1400" dirty="0" err="1"/>
              <a:t>tuning</a:t>
            </a:r>
            <a:r>
              <a:rPr lang="it-IT" sz="1400" dirty="0"/>
              <a:t> with 3 </a:t>
            </a:r>
            <a:r>
              <a:rPr lang="it-IT" sz="1400" dirty="0" err="1"/>
              <a:t>stub</a:t>
            </a:r>
            <a:r>
              <a:rPr lang="it-IT" sz="1400" dirty="0"/>
              <a:t> </a:t>
            </a:r>
            <a:r>
              <a:rPr lang="it-IT" sz="1400" dirty="0" err="1"/>
              <a:t>tuner</a:t>
            </a:r>
            <a:endParaRPr lang="it-IT" sz="1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WP46: </a:t>
            </a:r>
            <a:r>
              <a:rPr lang="it-IT" dirty="0" err="1" smtClean="0"/>
              <a:t>towards</a:t>
            </a:r>
            <a:r>
              <a:rPr lang="it-IT" dirty="0" smtClean="0"/>
              <a:t> </a:t>
            </a:r>
            <a:r>
              <a:rPr lang="it-IT" dirty="0" err="1" smtClean="0"/>
              <a:t>assembled</a:t>
            </a:r>
            <a:r>
              <a:rPr lang="it-IT" dirty="0" smtClean="0"/>
              <a:t> </a:t>
            </a:r>
            <a:r>
              <a:rPr lang="it-IT" dirty="0" err="1" smtClean="0"/>
              <a:t>cryomodule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 Status </a:t>
            </a:r>
            <a:r>
              <a:rPr lang="it-IT" dirty="0" err="1" smtClean="0"/>
              <a:t>at</a:t>
            </a:r>
            <a:r>
              <a:rPr lang="it-IT" dirty="0" smtClean="0"/>
              <a:t> 11 </a:t>
            </a:r>
            <a:r>
              <a:rPr lang="it-IT" dirty="0" err="1" smtClean="0"/>
              <a:t>June</a:t>
            </a:r>
            <a:r>
              <a:rPr lang="it-IT" dirty="0" smtClean="0"/>
              <a:t> 2015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693318" cy="2462212"/>
          </a:xfrm>
          <a:effectLst>
            <a:softEdge rad="3175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219200"/>
            <a:ext cx="4229100" cy="28194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44"/>
          <a:stretch/>
        </p:blipFill>
        <p:spPr>
          <a:xfrm>
            <a:off x="1461763" y="3605212"/>
            <a:ext cx="6248400" cy="28003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CasellaDiTesto 8"/>
          <p:cNvSpPr txBox="1"/>
          <p:nvPr/>
        </p:nvSpPr>
        <p:spPr>
          <a:xfrm>
            <a:off x="257174" y="1143000"/>
            <a:ext cx="3552825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400" dirty="0" smtClean="0">
                <a:solidFill>
                  <a:schemeClr val="bg1"/>
                </a:solidFill>
              </a:rPr>
              <a:t>Test </a:t>
            </a:r>
            <a:r>
              <a:rPr lang="it-IT" sz="1400" dirty="0" err="1" smtClean="0">
                <a:solidFill>
                  <a:schemeClr val="bg1"/>
                </a:solidFill>
              </a:rPr>
              <a:t>Intercavity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bellow</a:t>
            </a:r>
            <a:r>
              <a:rPr lang="it-IT" sz="1400" dirty="0" smtClean="0">
                <a:solidFill>
                  <a:schemeClr val="bg1"/>
                </a:solidFill>
              </a:rPr>
              <a:t> connection</a:t>
            </a:r>
          </a:p>
          <a:p>
            <a:pPr algn="ctr">
              <a:buNone/>
            </a:pPr>
            <a:r>
              <a:rPr lang="it-IT" sz="1400" dirty="0" smtClean="0">
                <a:solidFill>
                  <a:schemeClr val="bg1"/>
                </a:solidFill>
              </a:rPr>
              <a:t>DESY task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62500" y="1204319"/>
            <a:ext cx="4229100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1400" dirty="0" smtClean="0">
                <a:solidFill>
                  <a:schemeClr val="bg1"/>
                </a:solidFill>
              </a:rPr>
              <a:t>Preliminary </a:t>
            </a:r>
            <a:r>
              <a:rPr lang="it-IT" sz="1400" dirty="0" err="1" smtClean="0">
                <a:solidFill>
                  <a:schemeClr val="bg1"/>
                </a:solidFill>
              </a:rPr>
              <a:t>assembling</a:t>
            </a:r>
            <a:r>
              <a:rPr lang="it-IT" sz="1400" dirty="0" smtClean="0">
                <a:solidFill>
                  <a:schemeClr val="bg1"/>
                </a:solidFill>
              </a:rPr>
              <a:t> of  </a:t>
            </a:r>
            <a:r>
              <a:rPr lang="it-IT" sz="1400" dirty="0" err="1" smtClean="0">
                <a:solidFill>
                  <a:schemeClr val="bg1"/>
                </a:solidFill>
              </a:rPr>
              <a:t>frequency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tuner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br>
              <a:rPr lang="it-IT" sz="1400" dirty="0" smtClean="0">
                <a:solidFill>
                  <a:schemeClr val="bg1"/>
                </a:solidFill>
              </a:rPr>
            </a:br>
            <a:r>
              <a:rPr lang="it-IT" sz="1400" dirty="0" smtClean="0">
                <a:solidFill>
                  <a:schemeClr val="bg1"/>
                </a:solidFill>
              </a:rPr>
              <a:t>and </a:t>
            </a:r>
            <a:r>
              <a:rPr lang="it-IT" sz="1400" dirty="0" err="1" smtClean="0">
                <a:solidFill>
                  <a:schemeClr val="bg1"/>
                </a:solidFill>
              </a:rPr>
              <a:t>magnetic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shields</a:t>
            </a:r>
            <a:endParaRPr lang="it-IT" sz="1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it-IT" sz="1400" dirty="0" smtClean="0">
                <a:solidFill>
                  <a:schemeClr val="bg1"/>
                </a:solidFill>
              </a:rPr>
              <a:t>INFN Task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75259" y="3725861"/>
            <a:ext cx="513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400" dirty="0" err="1" smtClean="0">
                <a:solidFill>
                  <a:schemeClr val="bg1"/>
                </a:solidFill>
              </a:rPr>
              <a:t>Waiting</a:t>
            </a:r>
            <a:r>
              <a:rPr lang="it-IT" sz="1400" dirty="0" smtClean="0">
                <a:solidFill>
                  <a:schemeClr val="bg1"/>
                </a:solidFill>
              </a:rPr>
              <a:t> in CR for last </a:t>
            </a:r>
            <a:r>
              <a:rPr lang="it-IT" sz="1400" dirty="0" err="1" smtClean="0">
                <a:solidFill>
                  <a:schemeClr val="bg1"/>
                </a:solidFill>
              </a:rPr>
              <a:t>two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couplers</a:t>
            </a:r>
            <a:r>
              <a:rPr lang="it-IT" sz="1400" dirty="0" smtClean="0">
                <a:solidFill>
                  <a:schemeClr val="bg1"/>
                </a:solidFill>
              </a:rPr>
              <a:t> and </a:t>
            </a:r>
            <a:r>
              <a:rPr lang="it-IT" sz="1400" dirty="0" err="1" smtClean="0">
                <a:solidFill>
                  <a:schemeClr val="bg1"/>
                </a:solidFill>
              </a:rPr>
              <a:t>final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string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r>
              <a:rPr lang="it-IT" sz="1400" dirty="0" err="1" smtClean="0">
                <a:solidFill>
                  <a:schemeClr val="bg1"/>
                </a:solidFill>
              </a:rPr>
              <a:t>connections</a:t>
            </a:r>
            <a:r>
              <a:rPr lang="it-IT" sz="14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1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2015-2016 </a:t>
            </a:r>
            <a:r>
              <a:rPr lang="it-IT" dirty="0" err="1" smtClean="0"/>
              <a:t>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88" y="1143000"/>
            <a:ext cx="8874125" cy="4900612"/>
          </a:xfrm>
        </p:spPr>
        <p:txBody>
          <a:bodyPr/>
          <a:lstStyle/>
          <a:p>
            <a:r>
              <a:rPr lang="it-IT" dirty="0" smtClean="0"/>
              <a:t>WP4</a:t>
            </a:r>
          </a:p>
          <a:p>
            <a:pPr lvl="1"/>
            <a:r>
              <a:rPr lang="it-IT" sz="2000" dirty="0" err="1" smtClean="0"/>
              <a:t>Expected</a:t>
            </a:r>
            <a:r>
              <a:rPr lang="it-IT" sz="2000" dirty="0" smtClean="0"/>
              <a:t> end of </a:t>
            </a:r>
            <a:r>
              <a:rPr lang="it-IT" sz="2000" dirty="0" err="1" smtClean="0"/>
              <a:t>cavity</a:t>
            </a:r>
            <a:r>
              <a:rPr lang="it-IT" sz="2000" dirty="0" smtClean="0"/>
              <a:t> production </a:t>
            </a:r>
            <a:r>
              <a:rPr lang="it-IT" sz="2000" dirty="0" err="1" smtClean="0"/>
              <a:t>Oct</a:t>
            </a:r>
            <a:r>
              <a:rPr lang="it-IT" sz="2000" dirty="0" smtClean="0"/>
              <a:t> ‘15</a:t>
            </a:r>
          </a:p>
          <a:p>
            <a:r>
              <a:rPr lang="it-IT" dirty="0" smtClean="0"/>
              <a:t>WP7</a:t>
            </a:r>
          </a:p>
          <a:p>
            <a:pPr lvl="1"/>
            <a:r>
              <a:rPr lang="it-IT" sz="2000" dirty="0" err="1" smtClean="0"/>
              <a:t>Expected</a:t>
            </a:r>
            <a:r>
              <a:rPr lang="it-IT" sz="2000" dirty="0" smtClean="0"/>
              <a:t> end of </a:t>
            </a:r>
            <a:r>
              <a:rPr lang="it-IT" sz="2000" dirty="0" err="1" smtClean="0"/>
              <a:t>module</a:t>
            </a:r>
            <a:r>
              <a:rPr lang="it-IT" sz="2000" dirty="0" smtClean="0"/>
              <a:t> </a:t>
            </a:r>
            <a:r>
              <a:rPr lang="it-IT" sz="2000" dirty="0" err="1" smtClean="0"/>
              <a:t>assembly</a:t>
            </a:r>
            <a:r>
              <a:rPr lang="it-IT" sz="2000" dirty="0" smtClean="0"/>
              <a:t> Spring ‘16 </a:t>
            </a:r>
          </a:p>
          <a:p>
            <a:pPr lvl="2"/>
            <a:r>
              <a:rPr lang="it-IT" sz="2000" dirty="0" err="1" smtClean="0"/>
              <a:t>Support</a:t>
            </a:r>
            <a:r>
              <a:rPr lang="it-IT" sz="2000" dirty="0" smtClean="0"/>
              <a:t> to CEA for </a:t>
            </a:r>
            <a:r>
              <a:rPr lang="it-IT" sz="2000" dirty="0" err="1" smtClean="0"/>
              <a:t>piezotuner</a:t>
            </a:r>
            <a:r>
              <a:rPr lang="it-IT" sz="2000" dirty="0" smtClean="0"/>
              <a:t> </a:t>
            </a:r>
            <a:r>
              <a:rPr lang="it-IT" sz="2000" dirty="0" err="1" smtClean="0"/>
              <a:t>quality</a:t>
            </a:r>
            <a:r>
              <a:rPr lang="it-IT" sz="2000" dirty="0" smtClean="0"/>
              <a:t> control</a:t>
            </a:r>
          </a:p>
          <a:p>
            <a:r>
              <a:rPr lang="it-IT" dirty="0" smtClean="0"/>
              <a:t>WP46</a:t>
            </a:r>
          </a:p>
          <a:p>
            <a:pPr lvl="1"/>
            <a:r>
              <a:rPr lang="it-IT" sz="2000" dirty="0" smtClean="0"/>
              <a:t>Assembly </a:t>
            </a:r>
            <a:r>
              <a:rPr lang="it-IT" sz="2000" dirty="0" err="1" smtClean="0"/>
              <a:t>cryomodule</a:t>
            </a:r>
            <a:r>
              <a:rPr lang="it-IT" sz="2000" dirty="0" smtClean="0"/>
              <a:t> by August ’15</a:t>
            </a:r>
          </a:p>
          <a:p>
            <a:pPr lvl="2"/>
            <a:r>
              <a:rPr lang="it-IT" sz="2000" dirty="0" err="1" smtClean="0"/>
              <a:t>CoolDown</a:t>
            </a:r>
            <a:r>
              <a:rPr lang="it-IT" sz="2000" dirty="0" smtClean="0"/>
              <a:t> of XFEL </a:t>
            </a:r>
            <a:r>
              <a:rPr lang="it-IT" sz="2000" dirty="0" err="1" smtClean="0"/>
              <a:t>Injector</a:t>
            </a:r>
            <a:r>
              <a:rPr lang="it-IT" sz="2000" dirty="0" smtClean="0"/>
              <a:t> by </a:t>
            </a:r>
            <a:r>
              <a:rPr lang="it-IT" sz="2000" dirty="0" err="1" smtClean="0"/>
              <a:t>Oct</a:t>
            </a:r>
            <a:r>
              <a:rPr lang="it-IT" sz="2000" dirty="0" smtClean="0"/>
              <a:t>. ‘15</a:t>
            </a:r>
            <a:endParaRPr lang="it-IT" sz="2000" dirty="0"/>
          </a:p>
          <a:p>
            <a:pPr lvl="1"/>
            <a:r>
              <a:rPr lang="it-IT" sz="2000" dirty="0" err="1" smtClean="0"/>
              <a:t>Spare</a:t>
            </a:r>
            <a:r>
              <a:rPr lang="it-IT" sz="2000" dirty="0" smtClean="0"/>
              <a:t> </a:t>
            </a:r>
            <a:r>
              <a:rPr lang="it-IT" sz="2000" dirty="0" err="1" smtClean="0"/>
              <a:t>cryomodule</a:t>
            </a:r>
            <a:r>
              <a:rPr lang="it-IT" sz="2000" dirty="0" smtClean="0"/>
              <a:t> in progress</a:t>
            </a:r>
          </a:p>
          <a:p>
            <a:pPr lvl="2"/>
            <a:r>
              <a:rPr lang="it-IT" sz="2000" dirty="0" err="1" smtClean="0"/>
              <a:t>Cold</a:t>
            </a:r>
            <a:r>
              <a:rPr lang="it-IT" sz="2000" dirty="0" smtClean="0"/>
              <a:t> Mass and </a:t>
            </a:r>
            <a:r>
              <a:rPr lang="it-IT" sz="2000" dirty="0" err="1" smtClean="0"/>
              <a:t>Vacuum</a:t>
            </a:r>
            <a:r>
              <a:rPr lang="it-IT" sz="2000" dirty="0" smtClean="0"/>
              <a:t> Vessel </a:t>
            </a:r>
            <a:r>
              <a:rPr lang="it-IT" sz="2000" dirty="0" err="1" smtClean="0"/>
              <a:t>nearly</a:t>
            </a:r>
            <a:r>
              <a:rPr lang="it-IT" sz="2000" dirty="0" smtClean="0"/>
              <a:t> ready</a:t>
            </a:r>
          </a:p>
          <a:p>
            <a:pPr lvl="2"/>
            <a:r>
              <a:rPr lang="it-IT" sz="2000" dirty="0" smtClean="0"/>
              <a:t>10 </a:t>
            </a:r>
            <a:r>
              <a:rPr lang="it-IT" sz="2000" dirty="0" err="1" smtClean="0"/>
              <a:t>spare</a:t>
            </a:r>
            <a:r>
              <a:rPr lang="it-IT" sz="2000" dirty="0" smtClean="0"/>
              <a:t> </a:t>
            </a:r>
            <a:r>
              <a:rPr lang="it-IT" sz="2000" dirty="0" err="1" smtClean="0"/>
              <a:t>cavities</a:t>
            </a:r>
            <a:endParaRPr lang="it-IT" sz="2000" dirty="0" smtClean="0"/>
          </a:p>
          <a:p>
            <a:pPr lvl="3"/>
            <a:r>
              <a:rPr lang="it-IT" sz="2000" dirty="0" smtClean="0"/>
              <a:t>Ready by Fall ‘15</a:t>
            </a:r>
          </a:p>
          <a:p>
            <a:pPr lvl="3"/>
            <a:r>
              <a:rPr lang="it-IT" sz="2000" dirty="0" smtClean="0"/>
              <a:t>VT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by Spring ’16</a:t>
            </a:r>
          </a:p>
          <a:p>
            <a:pPr lvl="3"/>
            <a:r>
              <a:rPr lang="it-IT" sz="2000" dirty="0" err="1" smtClean="0"/>
              <a:t>Module</a:t>
            </a:r>
            <a:r>
              <a:rPr lang="it-IT" sz="2000" dirty="0" smtClean="0"/>
              <a:t> Assembly </a:t>
            </a:r>
            <a:r>
              <a:rPr lang="it-IT" sz="2000" dirty="0" err="1" smtClean="0"/>
              <a:t>Summer</a:t>
            </a:r>
            <a:r>
              <a:rPr lang="it-IT" sz="2000" dirty="0" smtClean="0"/>
              <a:t> ‘16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602" y="676727"/>
            <a:ext cx="7283450" cy="357188"/>
          </a:xfrm>
        </p:spPr>
        <p:txBody>
          <a:bodyPr/>
          <a:lstStyle/>
          <a:p>
            <a:r>
              <a:rPr lang="fr-FR" smtClean="0">
                <a:latin typeface="Arial" charset="0"/>
                <a:ea typeface="ＭＳ Ｐゴシック" charset="0"/>
                <a:cs typeface="ＭＳ Ｐゴシック" charset="0"/>
              </a:rPr>
              <a:t>The European XFEL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07505" y="1196752"/>
            <a:ext cx="3960440" cy="5177598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Some specifications</a:t>
            </a:r>
          </a:p>
          <a:p>
            <a:pPr marL="211138" indent="-21113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Photon energy 0.24-24 keV</a:t>
            </a:r>
          </a:p>
          <a:p>
            <a:pPr marL="211138" indent="-21113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Pulse duration ~ 10-100 fs</a:t>
            </a:r>
          </a:p>
          <a:p>
            <a:pPr marL="211138" indent="-21113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Pulse energy few mJ</a:t>
            </a:r>
          </a:p>
          <a:p>
            <a:pPr marL="211138" indent="-21113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Superconducting linac. 17.5 GeV</a:t>
            </a:r>
          </a:p>
          <a:p>
            <a:pPr marL="211138" indent="-21113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10 Hz  (27 000 b/s)</a:t>
            </a:r>
          </a:p>
          <a:p>
            <a:pPr marL="211138" indent="-21113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5 beamlines / 10 instruments</a:t>
            </a:r>
          </a:p>
          <a:p>
            <a:pPr marL="398463" lvl="1" indent="-173038">
              <a:defRPr/>
            </a:pPr>
            <a:r>
              <a:rPr lang="fr-FR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Start version with 3 beamlines and 6 instruments</a:t>
            </a:r>
            <a:endParaRPr lang="en-GB" sz="1800" kern="120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217488" indent="-217488"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Several extensions possible:</a:t>
            </a:r>
          </a:p>
          <a:p>
            <a:pPr marL="398463" lvl="1" indent="-173038">
              <a:buSzPct val="90000"/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More undulators     </a:t>
            </a:r>
          </a:p>
          <a:p>
            <a:pPr marL="398463" lvl="1" indent="-173038">
              <a:buSzPct val="90000"/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More instruments</a:t>
            </a:r>
          </a:p>
          <a:p>
            <a:pPr marL="398463" lvl="1" indent="-173038">
              <a:buSzPct val="90000"/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…….</a:t>
            </a:r>
            <a:endParaRPr lang="fr-FR" sz="1800" kern="120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98463" lvl="1" indent="-173038">
              <a:buSzPct val="90000"/>
              <a:defRPr/>
            </a:pPr>
            <a:endParaRPr lang="fr-FR" sz="1800" kern="120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398463" lvl="1" indent="-173038">
              <a:buSzPct val="90000"/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Self Seeding</a:t>
            </a:r>
          </a:p>
          <a:p>
            <a:pPr marL="398463" lvl="1" indent="-173038">
              <a:buSzPct val="90000"/>
              <a:defRPr/>
            </a:pPr>
            <a:r>
              <a:rPr lang="en-GB" sz="1800" kern="120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CW Operation</a:t>
            </a:r>
            <a:endParaRPr lang="en-GB" sz="18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1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2" t="35281" r="2620" b="13934"/>
          <a:stretch>
            <a:fillRect/>
          </a:stretch>
        </p:blipFill>
        <p:spPr>
          <a:xfrm>
            <a:off x="3446463" y="4179888"/>
            <a:ext cx="5630862" cy="2174875"/>
          </a:xfrm>
          <a:ln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t="29988" r="30022" b="10414"/>
          <a:stretch>
            <a:fillRect/>
          </a:stretch>
        </p:blipFill>
        <p:spPr>
          <a:xfrm>
            <a:off x="4070812" y="1093788"/>
            <a:ext cx="4949363" cy="3127300"/>
          </a:xfrm>
        </p:spPr>
      </p:pic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4344988" y="4557713"/>
            <a:ext cx="1100137" cy="565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/>
              <a:t>    SASE2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400" b="1"/>
              <a:t>(= SASE1)</a:t>
            </a:r>
          </a:p>
        </p:txBody>
      </p:sp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4248150" y="5634038"/>
            <a:ext cx="1851025" cy="5651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200" b="1"/>
              <a:t> </a:t>
            </a:r>
            <a:r>
              <a:rPr lang="en-US" sz="1400" b="1"/>
              <a:t>SASE1, </a:t>
            </a:r>
            <a:r>
              <a:rPr lang="en-US" sz="1400" b="1">
                <a:latin typeface="Symbol" pitchFamily="18" charset="2"/>
              </a:rPr>
              <a:t>l</a:t>
            </a:r>
            <a:r>
              <a:rPr lang="en-US" sz="1400" b="1" baseline="-25000"/>
              <a:t>u</a:t>
            </a:r>
            <a:r>
              <a:rPr lang="en-US" sz="1400" b="1"/>
              <a:t>= 40 mm</a:t>
            </a:r>
            <a:endParaRPr lang="en-US" sz="1400" b="1" baseline="-25000"/>
          </a:p>
          <a:p>
            <a:pPr eaLnBrk="1" hangingPunct="1">
              <a:buFont typeface="Wingdings" pitchFamily="2" charset="2"/>
              <a:buNone/>
            </a:pPr>
            <a:r>
              <a:rPr lang="en-US" sz="1400" b="1"/>
              <a:t>    0.2 – 0.05 nm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305175" y="5113338"/>
            <a:ext cx="846138" cy="79851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cxnSp>
        <p:nvCxnSpPr>
          <p:cNvPr id="27" name="Straight Arrow Connector 9"/>
          <p:cNvCxnSpPr>
            <a:cxnSpLocks noChangeShapeType="1"/>
            <a:stCxn id="26" idx="1"/>
            <a:endCxn id="26" idx="3"/>
          </p:cNvCxnSpPr>
          <p:nvPr/>
        </p:nvCxnSpPr>
        <p:spPr bwMode="auto">
          <a:xfrm>
            <a:off x="3305175" y="5511800"/>
            <a:ext cx="846138" cy="0"/>
          </a:xfrm>
          <a:prstGeom prst="straightConnector1">
            <a:avLst/>
          </a:prstGeom>
          <a:noFill/>
          <a:ln w="38100">
            <a:solidFill>
              <a:srgbClr val="1F123C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3135313" y="5621338"/>
            <a:ext cx="1136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/>
              <a:t> </a:t>
            </a:r>
            <a:r>
              <a:rPr lang="en-US" sz="1400" b="1"/>
              <a:t>17.5 GeV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510338" y="5754688"/>
            <a:ext cx="519112" cy="144462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6292850" y="5911850"/>
            <a:ext cx="1390650" cy="45878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5926138" y="5872391"/>
            <a:ext cx="1900237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1400" b="1" dirty="0"/>
              <a:t>SASE3, </a:t>
            </a:r>
            <a:r>
              <a:rPr lang="en-US" sz="1400" b="1" dirty="0" err="1">
                <a:latin typeface="Symbol" pitchFamily="18" charset="2"/>
              </a:rPr>
              <a:t>l</a:t>
            </a:r>
            <a:r>
              <a:rPr lang="en-US" sz="1400" b="1" baseline="-25000" dirty="0" err="1"/>
              <a:t>u</a:t>
            </a:r>
            <a:r>
              <a:rPr lang="en-US" sz="1400" b="1" dirty="0"/>
              <a:t>= 68 mm</a:t>
            </a:r>
            <a:endParaRPr lang="en-US" sz="1400" b="1" baseline="-25000" dirty="0"/>
          </a:p>
          <a:p>
            <a:pPr eaLnBrk="1" hangingPunct="1">
              <a:buFont typeface="Wingdings" pitchFamily="2" charset="2"/>
              <a:buNone/>
            </a:pPr>
            <a:r>
              <a:rPr lang="en-US" sz="1400" b="1" dirty="0"/>
              <a:t>    1.7 – 0.4 </a:t>
            </a:r>
            <a:r>
              <a:rPr lang="en-US" sz="1400" b="1" dirty="0" smtClean="0"/>
              <a:t>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687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Photocathode</a:t>
            </a:r>
            <a:r>
              <a:rPr lang="it-IT" dirty="0" smtClean="0"/>
              <a:t> Systems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The </a:t>
            </a:r>
            <a:r>
              <a:rPr lang="it-IT" dirty="0" err="1" smtClean="0"/>
              <a:t>photocathodes</a:t>
            </a:r>
            <a:r>
              <a:rPr lang="it-IT" dirty="0" smtClean="0"/>
              <a:t> for the EXFEL </a:t>
            </a:r>
            <a:r>
              <a:rPr lang="it-IT" dirty="0" err="1" smtClean="0"/>
              <a:t>PhotoInjector</a:t>
            </a:r>
            <a:r>
              <a:rPr lang="it-IT" dirty="0" smtClean="0"/>
              <a:t> are </a:t>
            </a:r>
            <a:r>
              <a:rPr lang="it-IT" dirty="0" err="1" smtClean="0"/>
              <a:t>prepared</a:t>
            </a:r>
            <a:r>
              <a:rPr lang="it-IT" dirty="0" smtClean="0"/>
              <a:t> by DESY </a:t>
            </a:r>
            <a:r>
              <a:rPr lang="it-IT" dirty="0" err="1" smtClean="0"/>
              <a:t>using</a:t>
            </a:r>
            <a:r>
              <a:rPr lang="it-IT" dirty="0" smtClean="0"/>
              <a:t> a production and </a:t>
            </a:r>
            <a:r>
              <a:rPr lang="it-IT" dirty="0" err="1" smtClean="0"/>
              <a:t>trasport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by INFN Milano.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INFN </a:t>
            </a:r>
            <a:r>
              <a:rPr lang="it-IT" dirty="0" err="1" smtClean="0"/>
              <a:t>built</a:t>
            </a:r>
            <a:r>
              <a:rPr lang="it-IT" dirty="0" smtClean="0"/>
              <a:t> and </a:t>
            </a:r>
            <a:r>
              <a:rPr lang="it-IT" dirty="0" err="1" smtClean="0"/>
              <a:t>commissioned</a:t>
            </a:r>
            <a:r>
              <a:rPr lang="it-IT" dirty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DESY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r>
              <a:rPr lang="it-IT" dirty="0" smtClean="0"/>
              <a:t> box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it-IT" dirty="0" err="1" smtClean="0"/>
              <a:t>Preparation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INFN </a:t>
            </a:r>
            <a:r>
              <a:rPr lang="it-IT" dirty="0" err="1" smtClean="0"/>
              <a:t>personel</a:t>
            </a:r>
            <a:r>
              <a:rPr lang="it-IT" dirty="0" smtClean="0"/>
              <a:t> </a:t>
            </a:r>
            <a:r>
              <a:rPr lang="it-IT" dirty="0" err="1" smtClean="0"/>
              <a:t>succesfully</a:t>
            </a:r>
            <a:r>
              <a:rPr lang="it-IT" dirty="0" smtClean="0"/>
              <a:t> </a:t>
            </a:r>
            <a:r>
              <a:rPr lang="it-IT" dirty="0" err="1" smtClean="0"/>
              <a:t>trained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DESY to </a:t>
            </a:r>
            <a:r>
              <a:rPr lang="it-IT" dirty="0" err="1" smtClean="0"/>
              <a:t>prepare</a:t>
            </a:r>
            <a:r>
              <a:rPr lang="it-IT" dirty="0" smtClean="0"/>
              <a:t> </a:t>
            </a:r>
            <a:r>
              <a:rPr lang="it-IT" dirty="0" err="1" smtClean="0"/>
              <a:t>cathodes</a:t>
            </a:r>
            <a:r>
              <a:rPr lang="it-IT" smtClean="0"/>
              <a:t>.</a:t>
            </a:r>
            <a:endParaRPr lang="it-IT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dirty="0" smtClean="0"/>
              <a:t>System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routinelly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 and,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, </a:t>
            </a:r>
            <a:r>
              <a:rPr lang="it-IT" dirty="0" err="1" smtClean="0"/>
              <a:t>assisting</a:t>
            </a:r>
            <a:r>
              <a:rPr lang="it-IT" dirty="0" smtClean="0"/>
              <a:t> FLASH and PITZ RF </a:t>
            </a:r>
            <a:r>
              <a:rPr lang="it-IT" dirty="0" err="1" smtClean="0"/>
              <a:t>Guns</a:t>
            </a:r>
            <a:r>
              <a:rPr lang="it-IT" dirty="0" smtClean="0"/>
              <a:t>.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960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Anagrafica XFEL per 2016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533035"/>
              </p:ext>
            </p:extLst>
          </p:nvPr>
        </p:nvGraphicFramePr>
        <p:xfrm>
          <a:off x="1257300" y="2159000"/>
          <a:ext cx="6629400" cy="2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00"/>
                <a:gridCol w="1600200"/>
                <a:gridCol w="1905952"/>
                <a:gridCol w="1408748"/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Ricercatori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Tecnologi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Ass </a:t>
                      </a:r>
                      <a:r>
                        <a:rPr lang="en-US" sz="2000" dirty="0" err="1" smtClean="0"/>
                        <a:t>Ricerca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Tecnici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Michelato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Bosotti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Bertucci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Bonezzi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Pagani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Monaco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Chen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Chiodini</a:t>
                      </a:r>
                      <a:endParaRPr lang="en-US" sz="20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Pierini</a:t>
                      </a:r>
                      <a:r>
                        <a:rPr lang="it-IT" sz="2000" baseline="0" dirty="0" smtClean="0"/>
                        <a:t> 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Paparella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+ </a:t>
                      </a:r>
                      <a:r>
                        <a:rPr lang="it-IT" sz="2000" dirty="0" err="1" smtClean="0"/>
                        <a:t>Ass</a:t>
                      </a:r>
                      <a:r>
                        <a:rPr lang="it-IT" sz="2000" dirty="0" smtClean="0"/>
                        <a:t>.</a:t>
                      </a:r>
                      <a:r>
                        <a:rPr lang="it-IT" sz="2000" baseline="0" dirty="0" smtClean="0"/>
                        <a:t> Ric.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/>
                        <a:t>Fusetti</a:t>
                      </a:r>
                      <a:endParaRPr lang="en-US" sz="2000" dirty="0" smtClean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Sertore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705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7"/>
          <p:cNvSpPr/>
          <p:nvPr/>
        </p:nvSpPr>
        <p:spPr>
          <a:xfrm>
            <a:off x="115888" y="1085850"/>
            <a:ext cx="8909048" cy="5321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1092201" y="614359"/>
            <a:ext cx="42779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charset="0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Status of EXFEL installation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3886200" y="5945697"/>
            <a:ext cx="3368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http://www.xfel.eu/</a:t>
            </a:r>
          </a:p>
        </p:txBody>
      </p:sp>
      <p:cxnSp>
        <p:nvCxnSpPr>
          <p:cNvPr id="4" name="Connettore 2 3"/>
          <p:cNvCxnSpPr/>
          <p:nvPr/>
        </p:nvCxnSpPr>
        <p:spPr bwMode="auto">
          <a:xfrm flipH="1">
            <a:off x="2190559" y="2523823"/>
            <a:ext cx="2229041" cy="572519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Connettore 2 27"/>
          <p:cNvCxnSpPr/>
          <p:nvPr/>
        </p:nvCxnSpPr>
        <p:spPr bwMode="auto">
          <a:xfrm flipV="1">
            <a:off x="3669628" y="4534315"/>
            <a:ext cx="1588172" cy="43924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bject 8"/>
          <p:cNvSpPr/>
          <p:nvPr/>
        </p:nvSpPr>
        <p:spPr>
          <a:xfrm>
            <a:off x="304147" y="4129898"/>
            <a:ext cx="3131881" cy="19976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buNone/>
            </a:pPr>
            <a:endParaRPr dirty="0"/>
          </a:p>
        </p:txBody>
      </p:sp>
      <p:sp>
        <p:nvSpPr>
          <p:cNvPr id="16" name="object 8"/>
          <p:cNvSpPr/>
          <p:nvPr/>
        </p:nvSpPr>
        <p:spPr>
          <a:xfrm>
            <a:off x="4555067" y="1221026"/>
            <a:ext cx="2911475" cy="18753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/>
          <p:cNvSpPr/>
          <p:nvPr/>
        </p:nvSpPr>
        <p:spPr>
          <a:xfrm>
            <a:off x="1147486" y="1137401"/>
            <a:ext cx="2288542" cy="14521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230739"/>
            <a:ext cx="2469092" cy="1646061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10495" y="5899530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200" dirty="0" smtClean="0"/>
              <a:t>SC </a:t>
            </a:r>
            <a:r>
              <a:rPr lang="it-IT" sz="1200" dirty="0" err="1" smtClean="0"/>
              <a:t>Linac</a:t>
            </a:r>
            <a:endParaRPr lang="en-US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530299" y="2893686"/>
            <a:ext cx="2476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200" dirty="0" err="1" smtClean="0"/>
              <a:t>Undulators</a:t>
            </a:r>
            <a:r>
              <a:rPr lang="it-IT" sz="1200" dirty="0" smtClean="0"/>
              <a:t> and </a:t>
            </a:r>
            <a:r>
              <a:rPr lang="it-IT" sz="1200" dirty="0" err="1" smtClean="0"/>
              <a:t>Photon</a:t>
            </a:r>
            <a:r>
              <a:rPr lang="it-IT" sz="1200" dirty="0" smtClean="0"/>
              <a:t> </a:t>
            </a:r>
            <a:r>
              <a:rPr lang="it-IT" sz="1200" dirty="0" err="1" smtClean="0"/>
              <a:t>Beamline</a:t>
            </a:r>
            <a:r>
              <a:rPr lang="it-IT" sz="1200" dirty="0" smtClean="0"/>
              <a:t> </a:t>
            </a:r>
            <a:endParaRPr lang="en-US" sz="12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7655612" y="4599801"/>
            <a:ext cx="1212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200" dirty="0" smtClean="0"/>
              <a:t>EXFEL </a:t>
            </a:r>
            <a:r>
              <a:rPr lang="it-IT" sz="1200" dirty="0" err="1" smtClean="0"/>
              <a:t>Injector</a:t>
            </a:r>
            <a:endParaRPr lang="en-US" sz="1200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2050712" y="2303330"/>
            <a:ext cx="1385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200" dirty="0" err="1" smtClean="0">
                <a:solidFill>
                  <a:schemeClr val="bg1"/>
                </a:solidFill>
              </a:rPr>
              <a:t>Experimental</a:t>
            </a:r>
            <a:r>
              <a:rPr lang="it-IT" sz="1200" dirty="0" smtClean="0">
                <a:solidFill>
                  <a:schemeClr val="bg1"/>
                </a:solidFill>
              </a:rPr>
              <a:t> Hall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Timeplan</a:t>
            </a:r>
            <a:r>
              <a:rPr lang="it-IT" dirty="0" smtClean="0"/>
              <a:t> from the </a:t>
            </a:r>
            <a:r>
              <a:rPr lang="it-IT" dirty="0" err="1" smtClean="0"/>
              <a:t>project</a:t>
            </a:r>
            <a:r>
              <a:rPr lang="it-IT" dirty="0" smtClean="0"/>
              <a:t> general schedule</a:t>
            </a: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099031"/>
              </p:ext>
            </p:extLst>
          </p:nvPr>
        </p:nvGraphicFramePr>
        <p:xfrm>
          <a:off x="325189" y="1143000"/>
          <a:ext cx="849362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5445622"/>
              </a:tblGrid>
              <a:tr h="365034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WHEN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MILESTONE</a:t>
                      </a:r>
                      <a:endParaRPr lang="en-US" sz="2400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1</a:t>
                      </a:r>
                      <a:r>
                        <a:rPr lang="it-IT" sz="2000" b="1" baseline="30000" dirty="0" smtClean="0"/>
                        <a:t>st </a:t>
                      </a:r>
                      <a:r>
                        <a:rPr lang="it-IT" sz="2000" b="1" baseline="0" dirty="0" err="1" smtClean="0"/>
                        <a:t>September</a:t>
                      </a:r>
                      <a:r>
                        <a:rPr lang="it-IT" sz="2000" b="1" baseline="0" dirty="0" smtClean="0"/>
                        <a:t> 2015</a:t>
                      </a:r>
                      <a:endParaRPr lang="en-US" sz="20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RF </a:t>
                      </a:r>
                      <a:r>
                        <a:rPr lang="it-IT" sz="2000" b="1" dirty="0" err="1" smtClean="0"/>
                        <a:t>Gun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Conditioning</a:t>
                      </a:r>
                      <a:r>
                        <a:rPr lang="it-IT" sz="2000" b="1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31 </a:t>
                      </a:r>
                      <a:r>
                        <a:rPr lang="it-IT" sz="2000" b="1" dirty="0" err="1" smtClean="0"/>
                        <a:t>October</a:t>
                      </a:r>
                      <a:r>
                        <a:rPr lang="it-IT" sz="2000" b="1" dirty="0" smtClean="0"/>
                        <a:t> 2015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Injector</a:t>
                      </a:r>
                      <a:r>
                        <a:rPr lang="it-IT" sz="2000" b="1" baseline="0" dirty="0" smtClean="0"/>
                        <a:t> Tunnel </a:t>
                      </a:r>
                      <a:r>
                        <a:rPr lang="it-IT" sz="2000" b="1" baseline="0" dirty="0" err="1" smtClean="0"/>
                        <a:t>closed</a:t>
                      </a:r>
                      <a:endParaRPr lang="en-US" sz="2000" b="1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31 </a:t>
                      </a:r>
                      <a:r>
                        <a:rPr lang="it-IT" sz="2000" b="1" dirty="0" err="1" smtClean="0"/>
                        <a:t>January</a:t>
                      </a:r>
                      <a:r>
                        <a:rPr lang="it-IT" sz="2000" b="1" baseline="0" dirty="0" smtClean="0"/>
                        <a:t> 2016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SASE1 </a:t>
                      </a:r>
                      <a:r>
                        <a:rPr lang="it-IT" sz="2000" b="1" dirty="0" err="1" smtClean="0"/>
                        <a:t>experimental</a:t>
                      </a:r>
                      <a:r>
                        <a:rPr lang="it-IT" sz="2000" b="1" dirty="0" smtClean="0"/>
                        <a:t> area ready for </a:t>
                      </a:r>
                      <a:r>
                        <a:rPr lang="it-IT" sz="2000" b="1" dirty="0" err="1" smtClean="0"/>
                        <a:t>instrument</a:t>
                      </a:r>
                      <a:r>
                        <a:rPr lang="it-IT" sz="2000" b="1" dirty="0" smtClean="0"/>
                        <a:t> (FXE, SPB/SFX) </a:t>
                      </a:r>
                      <a:r>
                        <a:rPr lang="it-IT" sz="2000" b="1" dirty="0" err="1" smtClean="0"/>
                        <a:t>installation</a:t>
                      </a:r>
                      <a:endParaRPr lang="en-US" sz="2000" b="1" dirty="0"/>
                    </a:p>
                  </a:txBody>
                  <a:tcPr/>
                </a:tc>
              </a:tr>
              <a:tr h="10058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31 </a:t>
                      </a:r>
                      <a:r>
                        <a:rPr lang="it-IT" sz="2000" b="1" dirty="0" err="1" smtClean="0"/>
                        <a:t>May</a:t>
                      </a:r>
                      <a:r>
                        <a:rPr lang="it-IT" sz="2000" b="1" dirty="0" smtClean="0"/>
                        <a:t> 2016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SASE3 </a:t>
                      </a:r>
                      <a:r>
                        <a:rPr lang="it-IT" sz="2000" b="1" dirty="0" err="1" smtClean="0"/>
                        <a:t>experimental</a:t>
                      </a:r>
                      <a:r>
                        <a:rPr lang="it-IT" sz="2000" b="1" dirty="0" smtClean="0"/>
                        <a:t> are ready for </a:t>
                      </a:r>
                      <a:r>
                        <a:rPr lang="it-IT" sz="2000" b="1" dirty="0" err="1" smtClean="0"/>
                        <a:t>instrument</a:t>
                      </a:r>
                      <a:r>
                        <a:rPr lang="it-IT" sz="2000" b="1" dirty="0" smtClean="0"/>
                        <a:t> (SCS, SQS) </a:t>
                      </a:r>
                      <a:r>
                        <a:rPr lang="it-IT" sz="2000" b="1" dirty="0" err="1" smtClean="0"/>
                        <a:t>installation</a:t>
                      </a:r>
                      <a:endParaRPr lang="en-US" sz="20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30 </a:t>
                      </a:r>
                      <a:r>
                        <a:rPr lang="it-IT" sz="2000" b="1" dirty="0" err="1" smtClean="0"/>
                        <a:t>June</a:t>
                      </a:r>
                      <a:r>
                        <a:rPr lang="it-IT" sz="2000" b="1" dirty="0" smtClean="0"/>
                        <a:t> 2016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err="1" smtClean="0"/>
                        <a:t>Linac</a:t>
                      </a:r>
                      <a:r>
                        <a:rPr lang="it-IT" sz="2000" b="1" baseline="0" dirty="0" smtClean="0"/>
                        <a:t> tunnel </a:t>
                      </a:r>
                      <a:r>
                        <a:rPr lang="it-IT" sz="2000" b="1" baseline="0" dirty="0" err="1" smtClean="0"/>
                        <a:t>closed</a:t>
                      </a:r>
                      <a:endParaRPr lang="en-US" sz="20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31 </a:t>
                      </a:r>
                      <a:r>
                        <a:rPr lang="it-IT" sz="2000" b="1" dirty="0" err="1" smtClean="0"/>
                        <a:t>December</a:t>
                      </a:r>
                      <a:r>
                        <a:rPr lang="it-IT" sz="2000" b="1" dirty="0" smtClean="0"/>
                        <a:t> 2016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First SASE1 </a:t>
                      </a:r>
                      <a:r>
                        <a:rPr lang="it-IT" sz="2000" b="1" dirty="0" err="1" smtClean="0"/>
                        <a:t>lasing</a:t>
                      </a:r>
                      <a:r>
                        <a:rPr lang="it-IT" sz="2000" b="1" dirty="0" smtClean="0"/>
                        <a:t> </a:t>
                      </a:r>
                      <a:r>
                        <a:rPr lang="it-IT" sz="2000" b="1" dirty="0" err="1" smtClean="0"/>
                        <a:t>possible</a:t>
                      </a:r>
                      <a:endParaRPr lang="en-US" sz="2000" b="1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30 April</a:t>
                      </a:r>
                      <a:r>
                        <a:rPr lang="it-IT" sz="2000" b="1" baseline="0" dirty="0" smtClean="0"/>
                        <a:t> 2017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b="1" dirty="0" smtClean="0"/>
                        <a:t>SASE1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instruments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begin</a:t>
                      </a:r>
                      <a:r>
                        <a:rPr lang="it-IT" sz="2000" b="1" baseline="0" dirty="0" smtClean="0"/>
                        <a:t> </a:t>
                      </a:r>
                      <a:r>
                        <a:rPr lang="it-IT" sz="2000" b="1" baseline="0" dirty="0" err="1" smtClean="0"/>
                        <a:t>operation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5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Impegno Italiano: 33 M€ (2005) in-kind</a:t>
            </a:r>
          </a:p>
        </p:txBody>
      </p:sp>
      <p:sp>
        <p:nvSpPr>
          <p:cNvPr id="102403" name="Rectangle 3"/>
          <p:cNvSpPr>
            <a:spLocks noGrp="1" noChangeAspec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Contributo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alla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fase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</a:t>
            </a:r>
            <a:r>
              <a:rPr lang="en-US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costruzione</a:t>
            </a:r>
            <a:r>
              <a:rPr lang="en-US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XFEL</a:t>
            </a:r>
          </a:p>
          <a:p>
            <a:pPr marL="557213" lvl="2" indent="-298450">
              <a:buClr>
                <a:schemeClr val="accent2"/>
              </a:buClr>
              <a:buSzPct val="80000"/>
              <a:defRPr/>
            </a:pPr>
            <a:r>
              <a:rPr lang="en-US" sz="2200" b="1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In-kind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per un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valore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33 M€ (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indicizzato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2005) secondo le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cifre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indicate a “budget book” e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approvate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insieme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alla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Convenzione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 </a:t>
            </a:r>
            <a:r>
              <a:rPr lang="en-US" sz="22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Comprende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793750" lvl="4" indent="-298450">
              <a:buClr>
                <a:schemeClr val="accent2"/>
              </a:buClr>
              <a:buSzPct val="80000"/>
              <a:defRPr/>
            </a:pP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attività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</a:t>
            </a: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sviluppo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</a:t>
            </a:r>
          </a:p>
          <a:p>
            <a:pPr marL="793750" lvl="4" indent="-298450">
              <a:buClr>
                <a:schemeClr val="accent2"/>
              </a:buClr>
              <a:buSzPct val="80000"/>
              <a:defRPr/>
            </a:pP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Attività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</a:t>
            </a: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trasferimento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know-how.</a:t>
            </a:r>
          </a:p>
          <a:p>
            <a:pPr marL="793750" lvl="4" indent="-298450">
              <a:buClr>
                <a:schemeClr val="accent2"/>
              </a:buClr>
              <a:buSzPct val="80000"/>
              <a:defRPr/>
            </a:pP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Attività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</a:t>
            </a: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produzione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con </a:t>
            </a: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l’industria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di </a:t>
            </a: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collaudo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 </a:t>
            </a:r>
            <a:r>
              <a:rPr lang="en-US" sz="20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certificazione</a:t>
            </a:r>
            <a:r>
              <a:rPr lang="en-US" sz="20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en-US" sz="22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Attraverso</a:t>
            </a:r>
            <a:r>
              <a:rPr lang="en-US" sz="22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partecipazione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responsabile</a:t>
            </a:r>
            <a:r>
              <a:rPr lang="en-US" sz="22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dell’INFN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l’Italia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garantisce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la </a:t>
            </a:r>
            <a:r>
              <a:rPr lang="en-US" sz="22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fornitura</a:t>
            </a:r>
            <a:r>
              <a:rPr lang="en-US" sz="22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di </a:t>
            </a:r>
            <a:endParaRPr lang="en-US" sz="2200" kern="12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57213" lvl="2" indent="-298450">
              <a:buClr>
                <a:schemeClr val="accent2"/>
              </a:buClr>
              <a:buSzPct val="80000"/>
              <a:defRPr/>
            </a:pPr>
            <a:r>
              <a:rPr lang="it-IT" sz="2200" b="1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Parte dei </a:t>
            </a:r>
            <a:r>
              <a:rPr lang="it-IT" sz="2200" b="1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criomoduli</a:t>
            </a:r>
            <a:endParaRPr lang="it-IT" sz="2200" b="1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57213" lvl="2" indent="-298450">
              <a:buClr>
                <a:schemeClr val="accent2"/>
              </a:buClr>
              <a:buSzPct val="80000"/>
              <a:defRPr/>
            </a:pPr>
            <a:r>
              <a:rPr lang="en-US" sz="2200" b="1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Metà</a:t>
            </a:r>
            <a:r>
              <a:rPr lang="en-US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delle</a:t>
            </a:r>
            <a:r>
              <a:rPr lang="en-US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cavità</a:t>
            </a:r>
            <a:r>
              <a:rPr lang="en-US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200" b="1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superconduttive</a:t>
            </a:r>
            <a:r>
              <a:rPr lang="en-US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 1.3 GHZ</a:t>
            </a:r>
          </a:p>
          <a:p>
            <a:pPr marL="557213" lvl="2" indent="-298450">
              <a:buClr>
                <a:schemeClr val="accent2"/>
              </a:buClr>
              <a:buSzPct val="80000"/>
              <a:defRPr/>
            </a:pPr>
            <a:r>
              <a:rPr lang="it-IT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Controllo dell’istallazione degli apparati di sintonia</a:t>
            </a:r>
            <a:endParaRPr lang="en-US" sz="2200" b="1" kern="1200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557213" lvl="2" indent="-298450">
              <a:buClr>
                <a:schemeClr val="accent2"/>
              </a:buClr>
              <a:buSzPct val="80000"/>
              <a:defRPr/>
            </a:pPr>
            <a:r>
              <a:rPr lang="it-IT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Sistema completo di terza armonica (cavità e </a:t>
            </a:r>
            <a:r>
              <a:rPr lang="it-IT" sz="2200" b="1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criomodulo</a:t>
            </a:r>
            <a:r>
              <a:rPr lang="it-IT" sz="2200" b="1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lang="en-US" sz="22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Contributi «Tecnici» di Milano nei WP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31094"/>
            <a:ext cx="8874125" cy="49006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Riconosciuti nella struttura di progetto</a:t>
            </a:r>
          </a:p>
          <a:p>
            <a:pPr marL="0" indent="0" eaLnBrk="1" hangingPunct="1"/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/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WP3 </a:t>
            </a:r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Cryomodule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(</a:t>
            </a:r>
            <a:r>
              <a:rPr lang="it-IT" b="1" kern="12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concluso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marL="0" indent="0" eaLnBrk="1" hangingPunct="1"/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/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WP4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Cavities</a:t>
            </a:r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WPL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</a:t>
            </a:r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P.Michelato</a:t>
            </a:r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/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WP7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Tuners</a:t>
            </a:r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WPL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</a:t>
            </a:r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A.Bosotti</a:t>
            </a:r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eaLnBrk="1" hangingPunct="1"/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WP46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lvl="1" eaLnBrk="1" hangingPunct="1"/>
            <a:r>
              <a:rPr lang="it-IT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WPL</a:t>
            </a:r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P. Pierini</a:t>
            </a:r>
            <a:endParaRPr lang="en-US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90" y="1524000"/>
            <a:ext cx="3429000" cy="23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45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53533"/>
            <a:ext cx="42894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2458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5"/>
          <a:stretch/>
        </p:blipFill>
        <p:spPr bwMode="auto">
          <a:xfrm>
            <a:off x="4495800" y="5105400"/>
            <a:ext cx="3276600" cy="11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 smtClean="0"/>
              <a:t>WP4: SC </a:t>
            </a:r>
            <a:r>
              <a:rPr lang="it-IT" dirty="0" err="1" smtClean="0"/>
              <a:t>Cavities</a:t>
            </a:r>
            <a:r>
              <a:rPr lang="it-IT" dirty="0" smtClean="0"/>
              <a:t> (1.3 GHz)</a:t>
            </a:r>
            <a:endParaRPr lang="en-US" sz="2000" dirty="0" smtClean="0"/>
          </a:p>
        </p:txBody>
      </p:sp>
      <p:pic>
        <p:nvPicPr>
          <p:cNvPr id="30726" name="Picture 4" descr="Pagine da Item3b_ManagementBoardReport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 b="10020"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WP4: Task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9875" y="1295400"/>
            <a:ext cx="8874125" cy="4900612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298450" lvl="1" indent="-298450" eaLnBrk="1" hangingPunct="1">
              <a:buClr>
                <a:schemeClr val="accent2"/>
              </a:buClr>
              <a:buSzPct val="80000"/>
              <a:buFont typeface="Wingdings" pitchFamily="2" charset="2"/>
              <a:buChar char="n"/>
            </a:pP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800 cavità superconduttive da produrre in 2 aziende (50% ognuna):</a:t>
            </a:r>
          </a:p>
          <a:p>
            <a:pPr lvl="1"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Ettore Zanon (</a:t>
            </a:r>
            <a:r>
              <a:rPr lang="it-IT" sz="2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EZ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RI </a:t>
            </a:r>
            <a:r>
              <a:rPr lang="it-IT" sz="2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Research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 Instruments (RI)</a:t>
            </a:r>
          </a:p>
          <a:p>
            <a:pPr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Produzione organizzata come «</a:t>
            </a:r>
            <a:r>
              <a:rPr lang="it-IT" sz="2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built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to </a:t>
            </a:r>
            <a:r>
              <a:rPr lang="it-IT" sz="2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print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»: specifiche dettagliate di costruzione che comprendono anche la descrizione dell’infrastruttura da utilizzare</a:t>
            </a:r>
          </a:p>
          <a:p>
            <a:pPr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Attività:</a:t>
            </a:r>
          </a:p>
          <a:p>
            <a:pPr lvl="1"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Trasferimento tecnologico alle aziende EZ e RI (</a:t>
            </a:r>
            <a:r>
              <a:rPr lang="it-IT" sz="2200" b="1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OK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Sviluppo 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e qualifica delle infrastrutture presso </a:t>
            </a:r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le aziende (</a:t>
            </a:r>
            <a:r>
              <a:rPr lang="it-IT" sz="2200" b="1" dirty="0" smtClean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OK</a:t>
            </a:r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)</a:t>
            </a:r>
            <a:endParaRPr lang="it-IT" sz="2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it-IT" sz="2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Qualifica componenti secondo normativa europea componenti in pressione EC/23/97(</a:t>
            </a:r>
            <a:r>
              <a:rPr lang="it-IT" sz="2200" b="1" dirty="0" smtClean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OK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Supervisione e controllo qualità durante la produzione (</a:t>
            </a:r>
            <a:r>
              <a:rPr lang="it-IT" sz="2200" b="1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</a:rPr>
              <a:t>OK</a:t>
            </a:r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it-IT" sz="2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rPr>
              <a:t>Produzione in serie</a:t>
            </a:r>
          </a:p>
          <a:p>
            <a:pPr eaLnBrk="1" hangingPunct="1"/>
            <a:endParaRPr lang="it-IT" sz="2000" kern="0" dirty="0" smtClean="0"/>
          </a:p>
          <a:p>
            <a:pPr eaLnBrk="1" hangingPunct="1"/>
            <a:endParaRPr lang="it-IT" sz="2000" kern="0" dirty="0" smtClean="0"/>
          </a:p>
          <a:p>
            <a:pPr eaLnBrk="1" hangingPunct="1"/>
            <a:endParaRPr lang="it-IT" sz="2000" kern="0" dirty="0" smtClean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WP4: Status (updated 11-Jun-15)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7788"/>
            <a:ext cx="9143999" cy="4900612"/>
          </a:xfrm>
        </p:spPr>
        <p:txBody>
          <a:bodyPr/>
          <a:lstStyle/>
          <a:p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Stato produzione delle 800 cavità (EZ + RI)</a:t>
            </a:r>
            <a:endParaRPr lang="it-IT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Produzione «meccanica»: EZ (</a:t>
            </a:r>
            <a:r>
              <a:rPr lang="it-IT" sz="2800" b="1" kern="12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100%</a:t>
            </a:r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), RI (</a:t>
            </a:r>
            <a:r>
              <a:rPr lang="it-IT" sz="2800" b="1" kern="1200" dirty="0">
                <a:solidFill>
                  <a:srgbClr val="92D05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90%</a:t>
            </a:r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</a:p>
          <a:p>
            <a:pPr lvl="1"/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Cavità spedite a DESY: 716 </a:t>
            </a:r>
          </a:p>
          <a:p>
            <a:pPr lvl="1"/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Cavità testate a DESY: ~680</a:t>
            </a:r>
          </a:p>
          <a:p>
            <a:pPr lvl="1"/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Cavità spedite a </a:t>
            </a:r>
            <a:r>
              <a:rPr lang="it-IT" sz="28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Saclay</a:t>
            </a:r>
            <a:r>
              <a:rPr lang="it-IT" sz="2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per assemblaggio </a:t>
            </a:r>
            <a:r>
              <a:rPr lang="it-IT" sz="2800" kern="1200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criomodulo</a:t>
            </a:r>
            <a:r>
              <a:rPr lang="it-IT" sz="2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~480</a:t>
            </a:r>
          </a:p>
          <a:p>
            <a:pPr lvl="1"/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Cavità accettate all’arrivo: ~70% </a:t>
            </a:r>
            <a:r>
              <a:rPr lang="it-IT" sz="14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(XFEL goal: 23.6 MV/m, Q0 1.10</a:t>
            </a:r>
            <a:r>
              <a:rPr lang="it-IT" sz="1400" kern="1200" baseline="300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10</a:t>
            </a:r>
            <a:r>
              <a:rPr lang="it-IT" sz="14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)</a:t>
            </a:r>
            <a:endParaRPr lang="it-IT" sz="2800" kern="1200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2"/>
            <a:r>
              <a:rPr lang="it-IT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molti difetti recuperati con ritrattamento (HPR) a </a:t>
            </a:r>
            <a:r>
              <a:rPr lang="it-IT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DESY</a:t>
            </a:r>
          </a:p>
          <a:p>
            <a:pPr lvl="2"/>
            <a:r>
              <a:rPr lang="it-IT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dopo ritrattamenti &gt; 90% cavità accettate </a:t>
            </a:r>
          </a:p>
          <a:p>
            <a:pPr lvl="1"/>
            <a:r>
              <a:rPr lang="it-IT" sz="2800" kern="1200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Rate </a:t>
            </a:r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 produzione: 8 </a:t>
            </a:r>
            <a:r>
              <a:rPr lang="it-IT" sz="2800" kern="1200" dirty="0" err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cav</a:t>
            </a:r>
            <a:r>
              <a:rPr lang="it-IT" sz="2800" kern="12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/settimana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7475" y="1347788"/>
            <a:ext cx="8950325" cy="4900612"/>
          </a:xfrm>
          <a:prstGeom prst="rect">
            <a:avLst/>
          </a:prstGeom>
        </p:spPr>
        <p:txBody>
          <a:bodyPr/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</a:pPr>
            <a:endParaRPr lang="it-IT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endParaRPr lang="it-IT" dirty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 giugno 2015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D. Sertore – Consiglio di Sezione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0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FEL pp">
  <a:themeElements>
    <a:clrScheme name="XFEL pp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XFEL p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lnDef>
  </a:objectDefaults>
  <a:extraClrSchemeLst>
    <a:extraClrScheme>
      <a:clrScheme name="XFEL pp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XFEL pp</Template>
  <TotalTime>5907</TotalTime>
  <Words>1252</Words>
  <Application>Microsoft Office PowerPoint</Application>
  <PresentationFormat>Presentazione su schermo (4:3)</PresentationFormat>
  <Paragraphs>259</Paragraphs>
  <Slides>21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Symbol</vt:lpstr>
      <vt:lpstr>Wingdings</vt:lpstr>
      <vt:lpstr>XFEL pp</vt:lpstr>
      <vt:lpstr>European XFEL  @ INFN Milano - LASA            Daniele Sertore </vt:lpstr>
      <vt:lpstr>The European XFEL</vt:lpstr>
      <vt:lpstr>Presentazione standard di PowerPoint</vt:lpstr>
      <vt:lpstr>Timeplan from the project general schedule</vt:lpstr>
      <vt:lpstr>Impegno Italiano: 33 M€ (2005) in-kind</vt:lpstr>
      <vt:lpstr>Contributi «Tecnici» di Milano nei WP</vt:lpstr>
      <vt:lpstr>WP4: SC Cavities (1.3 GHz)</vt:lpstr>
      <vt:lpstr>WP4: Task</vt:lpstr>
      <vt:lpstr>WP4: Status (updated 11-Jun-15)</vt:lpstr>
      <vt:lpstr>WP4: Cavities recovered with retreatment (HPR)</vt:lpstr>
      <vt:lpstr>WP4: Cavity delivery rate (updated Jan-2015)</vt:lpstr>
      <vt:lpstr>WP7: Tasks</vt:lpstr>
      <vt:lpstr>WP7: Installation quality control for piezotuners         at CEA-Saclay(F)</vt:lpstr>
      <vt:lpstr>WP46: 3rd Harmonic System (3.9 GHz)</vt:lpstr>
      <vt:lpstr>WP46: Tasks </vt:lpstr>
      <vt:lpstr>WP46: Series cavities Vertical Test</vt:lpstr>
      <vt:lpstr>WP46: 3HZ010 Horizontal Test</vt:lpstr>
      <vt:lpstr>WP46: towards assembled cryomodule   Status at 11 June 2015</vt:lpstr>
      <vt:lpstr>2015-2016 Activities</vt:lpstr>
      <vt:lpstr>Photocathode Systems</vt:lpstr>
      <vt:lpstr>Anagrafica XFEL per 2016</vt:lpstr>
    </vt:vector>
  </TitlesOfParts>
  <Company>UniMi &amp; INFN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</dc:title>
  <dc:creator>Carlo Pagani</dc:creator>
  <cp:lastModifiedBy>Daniele Sertore</cp:lastModifiedBy>
  <cp:revision>196</cp:revision>
  <cp:lastPrinted>1601-01-01T00:00:00Z</cp:lastPrinted>
  <dcterms:created xsi:type="dcterms:W3CDTF">2011-02-27T07:16:06Z</dcterms:created>
  <dcterms:modified xsi:type="dcterms:W3CDTF">2015-06-12T08:21:47Z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