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0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1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68" r:id="rId3"/>
    <p:sldMasterId id="2147483670" r:id="rId4"/>
    <p:sldMasterId id="2147483692" r:id="rId5"/>
    <p:sldMasterId id="2147483694" r:id="rId6"/>
    <p:sldMasterId id="2147483697" r:id="rId7"/>
    <p:sldMasterId id="2147483713" r:id="rId8"/>
    <p:sldMasterId id="2147483729" r:id="rId9"/>
    <p:sldMasterId id="2147483746" r:id="rId10"/>
    <p:sldMasterId id="2147483771" r:id="rId11"/>
    <p:sldMasterId id="2147483784" r:id="rId12"/>
  </p:sldMasterIdLst>
  <p:notesMasterIdLst>
    <p:notesMasterId r:id="rId43"/>
  </p:notesMasterIdLst>
  <p:sldIdLst>
    <p:sldId id="256" r:id="rId13"/>
    <p:sldId id="282" r:id="rId14"/>
    <p:sldId id="284" r:id="rId15"/>
    <p:sldId id="289" r:id="rId16"/>
    <p:sldId id="291" r:id="rId17"/>
    <p:sldId id="280" r:id="rId18"/>
    <p:sldId id="281" r:id="rId19"/>
    <p:sldId id="290" r:id="rId20"/>
    <p:sldId id="292" r:id="rId21"/>
    <p:sldId id="257" r:id="rId22"/>
    <p:sldId id="294" r:id="rId23"/>
    <p:sldId id="298" r:id="rId24"/>
    <p:sldId id="307" r:id="rId25"/>
    <p:sldId id="306" r:id="rId26"/>
    <p:sldId id="308" r:id="rId27"/>
    <p:sldId id="266" r:id="rId28"/>
    <p:sldId id="267" r:id="rId29"/>
    <p:sldId id="309" r:id="rId30"/>
    <p:sldId id="300" r:id="rId31"/>
    <p:sldId id="305" r:id="rId32"/>
    <p:sldId id="265" r:id="rId33"/>
    <p:sldId id="310" r:id="rId34"/>
    <p:sldId id="311" r:id="rId35"/>
    <p:sldId id="312" r:id="rId36"/>
    <p:sldId id="313" r:id="rId37"/>
    <p:sldId id="259" r:id="rId38"/>
    <p:sldId id="295" r:id="rId39"/>
    <p:sldId id="278" r:id="rId40"/>
    <p:sldId id="279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03" autoAdjust="0"/>
  </p:normalViewPr>
  <p:slideViewPr>
    <p:cSldViewPr showGuides="1">
      <p:cViewPr>
        <p:scale>
          <a:sx n="70" d="100"/>
          <a:sy n="70" d="100"/>
        </p:scale>
        <p:origin x="-2016" y="-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F82F-BE46-4467-9B7A-4F8925D4ADBF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9C164-25D4-49C9-A91F-72A5E7BE29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4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C164-25D4-49C9-A91F-72A5E7BE29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0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E586-32AB-483A-AF8C-A19034A0BF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699-E467-4C6E-B835-3575A5E5049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E586-32AB-483A-AF8C-A19034A0BF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699-E467-4C6E-B835-3575A5E5049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9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E586-32AB-483A-AF8C-A19034A0BF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699-E467-4C6E-B835-3575A5E5049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56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2015-06-11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10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2015-06-11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10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2015-06-11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10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2015-06-11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10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2015-06-11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10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84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63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3"/>
            <a:ext cx="4766944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84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3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252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84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01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E586-32AB-483A-AF8C-A19034A0BF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699-E467-4C6E-B835-3575A5E5049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59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84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846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87"/>
            <a:ext cx="6067427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0039" y="1964948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119" indent="0">
              <a:buNone/>
              <a:defRPr/>
            </a:lvl2pPr>
            <a:lvl3pPr marL="914239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542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4406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182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14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963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53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357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7" y="27313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770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18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897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E586-32AB-483A-AF8C-A19034A0BF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699-E467-4C6E-B835-3575A5E5049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31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725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725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2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7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81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41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56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746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3"/>
            <a:ext cx="4766944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56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3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294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56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4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56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361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59"/>
            <a:ext cx="6067427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0025" y="1964948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119" indent="0">
              <a:buNone/>
              <a:defRPr/>
            </a:lvl2pPr>
            <a:lvl3pPr marL="914239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024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4406959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223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987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2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E586-32AB-483A-AF8C-A19034A0BF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699-E467-4C6E-B835-3575A5E5049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69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95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4250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7" y="27310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4555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962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4373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97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97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6437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9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67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6440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20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1456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3"/>
            <a:ext cx="4766944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20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3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534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20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73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E586-32AB-483A-AF8C-A19034A0BF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699-E467-4C6E-B835-3575A5E5049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7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20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483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23"/>
            <a:ext cx="6067427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0007" y="1964948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119" indent="0">
              <a:buNone/>
              <a:defRPr/>
            </a:lvl2pPr>
            <a:lvl3pPr marL="914239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0727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440692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51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85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27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749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756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7" y="27307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06986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0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865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367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E586-32AB-483A-AF8C-A19034A0BF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699-E467-4C6E-B835-3575A5E5049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373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6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61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5176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pPr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9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5828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5BBF-7104-9D43-B02B-11606CF4F971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DC72-2E3E-C54D-BFD5-C48E9CAF22E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241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CDA2-157D-497E-B2E9-9AAE41022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182028" y="6533728"/>
            <a:ext cx="4824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Paolo Michelato, ILO Industrial Opportunities Day Thursday, 11 June 2015.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4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CDA2-157D-497E-B2E9-9AAE41022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182028" y="6533728"/>
            <a:ext cx="4824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Paolo Michelato, ILO Industrial Opportunities Day Thursday, 11 June 2015.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32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CDA2-157D-497E-B2E9-9AAE41022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628" y="6381328"/>
            <a:ext cx="4824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Paolo Michelato,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ILO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Industrial Opportunities Day Thursday, 11 June 2015.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4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B910DA-E7F3-4871-A12C-234ED4E7FB7C}" type="datetimeFigureOut">
              <a:rPr lang="en-US" smtClean="0">
                <a:solidFill>
                  <a:prstClr val="black"/>
                </a:solidFill>
              </a:rPr>
              <a:pPr/>
              <a:t>6/11/2015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CDA2-157D-497E-B2E9-9AAE41022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2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B910DA-E7F3-4871-A12C-234ED4E7FB7C}" type="datetimeFigureOut">
              <a:rPr lang="en-US" smtClean="0">
                <a:solidFill>
                  <a:prstClr val="black"/>
                </a:solidFill>
              </a:rPr>
              <a:pPr/>
              <a:t>6/11/2015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CDA2-157D-497E-B2E9-9AAE41022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0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6" name="Segnaposto piè di pagina 4"/>
          <p:cNvSpPr txBox="1">
            <a:spLocks/>
          </p:cNvSpPr>
          <p:nvPr userDrawn="1"/>
        </p:nvSpPr>
        <p:spPr>
          <a:xfrm>
            <a:off x="0" y="6381328"/>
            <a:ext cx="4824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Paolo Michelato,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ILO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Industrial Opportunities Day Thursday, 11 June 2015.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NFNnewlogo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992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B230982-2997-4719-87E3-B5067AFAB43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51179"/>
            <a:ext cx="1146951" cy="66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05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B910DA-E7F3-4871-A12C-234ED4E7FB7C}" type="datetimeFigureOut">
              <a:rPr lang="en-US" smtClean="0">
                <a:solidFill>
                  <a:prstClr val="black"/>
                </a:solidFill>
              </a:rPr>
              <a:pPr/>
              <a:t>6/11/2015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6" descr="INFNnewlogo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992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B230982-2997-4719-87E3-B5067AFAB43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51179"/>
            <a:ext cx="1146951" cy="66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2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E586-32AB-483A-AF8C-A19034A0BF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699-E467-4C6E-B835-3575A5E5049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03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B910DA-E7F3-4871-A12C-234ED4E7FB7C}" type="datetimeFigureOut">
              <a:rPr lang="en-US" smtClean="0">
                <a:solidFill>
                  <a:prstClr val="black"/>
                </a:solidFill>
              </a:rPr>
              <a:pPr/>
              <a:t>6/11/2015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CDA2-157D-497E-B2E9-9AAE41022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076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B910DA-E7F3-4871-A12C-234ED4E7FB7C}" type="datetimeFigureOut">
              <a:rPr lang="en-US" smtClean="0">
                <a:solidFill>
                  <a:prstClr val="black"/>
                </a:solidFill>
              </a:rPr>
              <a:pPr/>
              <a:t>6/11/2015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CDA2-157D-497E-B2E9-9AAE41022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143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B910DA-E7F3-4871-A12C-234ED4E7FB7C}" type="datetimeFigureOut">
              <a:rPr lang="en-US" smtClean="0">
                <a:solidFill>
                  <a:prstClr val="black"/>
                </a:solidFill>
              </a:rPr>
              <a:pPr/>
              <a:t>6/11/2015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CDA2-157D-497E-B2E9-9AAE41022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05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B910DA-E7F3-4871-A12C-234ED4E7FB7C}" type="datetimeFigureOut">
              <a:rPr lang="en-US" smtClean="0">
                <a:solidFill>
                  <a:prstClr val="black"/>
                </a:solidFill>
              </a:rPr>
              <a:pPr/>
              <a:t>6/11/2015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CDA2-157D-497E-B2E9-9AAE41022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18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868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04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326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608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205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E586-32AB-483A-AF8C-A19034A0BF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699-E467-4C6E-B835-3575A5E5049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532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8719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7105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0143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151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246063"/>
            <a:ext cx="2044700" cy="5316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13" y="246063"/>
            <a:ext cx="5983287" cy="5316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039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1613" y="246063"/>
            <a:ext cx="607853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581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3581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258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883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750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766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2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E586-32AB-483A-AF8C-A19034A0BF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699-E467-4C6E-B835-3575A5E5049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599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371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937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89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658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092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672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3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6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4E586-32AB-483A-AF8C-A19034A0BF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F699-E467-4C6E-B835-3575A5E5049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0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628" y="6381328"/>
            <a:ext cx="4824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Paolo Michelato,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ILO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Industrial Opportunities Day Thursday, 11 June 2015.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9CDA2-157D-497E-B2E9-9AAE41022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3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613" y="246063"/>
            <a:ext cx="6078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52400" y="1066800"/>
            <a:ext cx="8763000" cy="0"/>
          </a:xfrm>
          <a:prstGeom prst="line">
            <a:avLst/>
          </a:prstGeom>
          <a:noFill/>
          <a:ln w="76200" cmpd="tri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028" name="Picture 12" descr="CavWaterm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157288"/>
            <a:ext cx="7412038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6629400" y="6500813"/>
            <a:ext cx="2476500" cy="0"/>
          </a:xfrm>
          <a:prstGeom prst="line">
            <a:avLst/>
          </a:prstGeom>
          <a:noFill/>
          <a:ln w="7620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8677275" y="6557963"/>
            <a:ext cx="2905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AD0FCD-2797-4C50-A092-CDAF909136A9}" type="slidenum">
              <a:rPr lang="en-US" altLang="en-US" sz="600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en-US" sz="600" b="1" smtClean="0">
              <a:solidFill>
                <a:srgbClr val="000000"/>
              </a:solidFill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39688" y="6500813"/>
            <a:ext cx="2751137" cy="0"/>
          </a:xfrm>
          <a:prstGeom prst="line">
            <a:avLst/>
          </a:prstGeom>
          <a:noFill/>
          <a:ln w="7620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041" name="Picture 17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4913"/>
            <a:ext cx="140493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778125" y="6399213"/>
            <a:ext cx="3852863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339966"/>
                </a:solidFill>
                <a:latin typeface="Century Schoolbook" charset="0"/>
              </a:rPr>
              <a:t> </a:t>
            </a:r>
            <a:r>
              <a:rPr lang="en-US" sz="1200" b="1">
                <a:solidFill>
                  <a:srgbClr val="339966"/>
                </a:solidFill>
                <a:latin typeface="Arial" charset="0"/>
              </a:rPr>
              <a:t>Thomas Jefferson National Accelerator Facility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6200" y="6677025"/>
            <a:ext cx="4494213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000000"/>
                </a:solidFill>
                <a:latin typeface="Times New Roman" charset="0"/>
              </a:rPr>
              <a:t>Operated by the Jefferson Science Associates for the U.S. Department Of Energy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00788"/>
            <a:ext cx="1219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21" descr="jsa_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147638"/>
            <a:ext cx="83343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89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Rounded MT Bold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Rounded MT Bold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Rounded MT Bold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Rounded MT Bold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Rounded MT Bol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Rounded MT Bol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Rounded MT Bol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Rounded MT Bol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Ø"/>
        <a:defRPr sz="2000" b="1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9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2015-06-11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2015-06-11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2015-06-11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2015-06-11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2015-06-11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5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6356437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fld id="{8F5C681F-1FB5-764D-BC0F-BB7944416E1E}" type="datetime1">
              <a:rPr lang="en-US" smtClean="0"/>
              <a:pPr defTabSz="457119"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437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437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fld id="{038C62C7-F79B-CD4A-A5DF-5683BBEC4A65}" type="slidenum">
              <a:rPr lang="sv-SE" smtClean="0"/>
              <a:pPr defTabSz="457119"/>
              <a:t>‹N›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9" y="378846"/>
            <a:ext cx="1359827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84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01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hf sldNum="0" hdr="0" ftr="0" dt="0"/>
  <p:txStyles>
    <p:titleStyle>
      <a:lvl1pPr algn="l" defTabSz="45711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19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1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3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358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477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42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6356409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fld id="{8F5C681F-1FB5-764D-BC0F-BB7944416E1E}" type="datetime1">
              <a:rPr lang="en-US" smtClean="0"/>
              <a:pPr defTabSz="457119"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409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409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fld id="{038C62C7-F79B-CD4A-A5DF-5683BBEC4A65}" type="slidenum">
              <a:rPr lang="sv-SE" smtClean="0"/>
              <a:pPr defTabSz="457119"/>
              <a:t>‹N›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9" y="378818"/>
            <a:ext cx="1359827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56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775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hf sldNum="0" hdr="0" ftr="0" dt="0"/>
  <p:txStyles>
    <p:titleStyle>
      <a:lvl1pPr algn="l" defTabSz="45711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19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1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3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358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477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24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635637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fld id="{8F5C681F-1FB5-764D-BC0F-BB7944416E1E}" type="datetime1">
              <a:rPr lang="en-US" smtClean="0"/>
              <a:pPr defTabSz="457119"/>
              <a:t>6/11/2015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73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7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fld id="{038C62C7-F79B-CD4A-A5DF-5683BBEC4A65}" type="slidenum">
              <a:rPr lang="sv-SE" smtClean="0"/>
              <a:pPr defTabSz="457119"/>
              <a:t>‹N›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9" y="378782"/>
            <a:ext cx="1359827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20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330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hf sldNum="0" hdr="0" ftr="0" dt="0"/>
  <p:txStyles>
    <p:titleStyle>
      <a:lvl1pPr algn="l" defTabSz="45711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19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1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3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358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477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908734"/>
            <a:ext cx="7772400" cy="1470025"/>
          </a:xfrm>
        </p:spPr>
        <p:txBody>
          <a:bodyPr/>
          <a:lstStyle/>
          <a:p>
            <a:r>
              <a:rPr lang="en-US" dirty="0" smtClean="0"/>
              <a:t>ESS al LASA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1752600"/>
          </a:xfrm>
        </p:spPr>
        <p:txBody>
          <a:bodyPr/>
          <a:lstStyle/>
          <a:p>
            <a:r>
              <a:rPr lang="en-US" dirty="0" smtClean="0"/>
              <a:t>Paolo Michelato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669" y="6473343"/>
            <a:ext cx="377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Paolo Michelato, </a:t>
            </a:r>
            <a:r>
              <a:rPr lang="en-US" dirty="0" err="1" smtClean="0"/>
              <a:t>CdS</a:t>
            </a:r>
            <a:r>
              <a:rPr lang="en-US" dirty="0" smtClean="0"/>
              <a:t> 12 </a:t>
            </a:r>
            <a:r>
              <a:rPr lang="en-US" dirty="0" err="1" smtClean="0"/>
              <a:t>giugno</a:t>
            </a:r>
            <a:r>
              <a:rPr lang="en-US" dirty="0" smtClean="0"/>
              <a:t>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progetto</a:t>
            </a:r>
            <a:r>
              <a:rPr lang="en-US" dirty="0" smtClean="0"/>
              <a:t> ESS e </a:t>
            </a:r>
            <a:r>
              <a:rPr lang="en-US" dirty="0" err="1" smtClean="0"/>
              <a:t>l’INFN</a:t>
            </a:r>
            <a:endParaRPr lang="en-US" dirty="0"/>
          </a:p>
        </p:txBody>
      </p:sp>
      <p:pic>
        <p:nvPicPr>
          <p:cNvPr id="3" name="Picture 2" descr="C:\Users\michelato\Documents\CDS\Pagine da AIV_20052015_Lorenzo Neri_cannibal.tif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5" b="3158"/>
          <a:stretch/>
        </p:blipFill>
        <p:spPr bwMode="auto">
          <a:xfrm>
            <a:off x="276028" y="980728"/>
            <a:ext cx="8568952" cy="568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progetto</a:t>
            </a:r>
            <a:r>
              <a:rPr lang="en-US" dirty="0" smtClean="0"/>
              <a:t> ESS e INFN Milano – LASA</a:t>
            </a:r>
            <a:br>
              <a:rPr lang="en-US" dirty="0" smtClean="0"/>
            </a:br>
            <a:r>
              <a:rPr lang="en-US" dirty="0" err="1" smtClean="0"/>
              <a:t>Delirables</a:t>
            </a:r>
            <a:r>
              <a:rPr lang="en-US" dirty="0" smtClean="0"/>
              <a:t>: Medium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 smtClean="0"/>
              <a:t> SC cavities</a:t>
            </a:r>
            <a:endParaRPr lang="en-US" dirty="0"/>
          </a:p>
        </p:txBody>
      </p:sp>
      <p:pic>
        <p:nvPicPr>
          <p:cNvPr id="1026" name="Picture 2" descr="C:\Users\michelato\Documents\CDS\tac11_2014_lindroos\03_Lindroos_Plenary_TAC11_March2015(1)_Pagina_0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0" t="69462" r="29803" b="17482"/>
          <a:stretch/>
        </p:blipFill>
        <p:spPr bwMode="auto">
          <a:xfrm>
            <a:off x="2314331" y="1556792"/>
            <a:ext cx="4515335" cy="207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20566" r="5427" b="33545"/>
          <a:stretch/>
        </p:blipFill>
        <p:spPr>
          <a:xfrm>
            <a:off x="458732" y="3633849"/>
            <a:ext cx="8193974" cy="314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25" y="45720"/>
            <a:ext cx="9000000" cy="935008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/>
              <a:t>Contributo</a:t>
            </a:r>
            <a:r>
              <a:rPr lang="en-US" sz="3600" dirty="0" smtClean="0"/>
              <a:t> INFN Milano – LASA</a:t>
            </a:r>
            <a:r>
              <a:rPr lang="en-US" sz="3600" dirty="0"/>
              <a:t> </a:t>
            </a:r>
            <a:r>
              <a:rPr lang="en-US" sz="3600" dirty="0" smtClean="0"/>
              <a:t>al </a:t>
            </a:r>
            <a:r>
              <a:rPr lang="en-US" sz="3600" dirty="0" err="1" smtClean="0"/>
              <a:t>progetto</a:t>
            </a:r>
            <a:r>
              <a:rPr lang="en-US" sz="3600" dirty="0" smtClean="0"/>
              <a:t> ESS</a:t>
            </a:r>
            <a:endParaRPr lang="en-US" sz="3600" dirty="0"/>
          </a:p>
        </p:txBody>
      </p:sp>
      <p:pic>
        <p:nvPicPr>
          <p:cNvPr id="3" name="Picture 6" descr="INFNnew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992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B230982-2997-4719-87E3-B5067AFAB4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51179"/>
            <a:ext cx="1146951" cy="66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7505" y="1052736"/>
            <a:ext cx="8923814" cy="5706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smtClean="0">
                <a:solidFill>
                  <a:prstClr val="black"/>
                </a:solidFill>
              </a:rPr>
              <a:t>Il </a:t>
            </a:r>
            <a:r>
              <a:rPr lang="en-US" sz="3200" b="1" dirty="0" err="1" smtClean="0">
                <a:solidFill>
                  <a:prstClr val="black"/>
                </a:solidFill>
              </a:rPr>
              <a:t>contributo</a:t>
            </a:r>
            <a:r>
              <a:rPr lang="en-US" sz="3200" b="1" dirty="0" smtClean="0">
                <a:solidFill>
                  <a:prstClr val="black"/>
                </a:solidFill>
              </a:rPr>
              <a:t> del LASA al </a:t>
            </a:r>
            <a:r>
              <a:rPr lang="en-US" sz="3200" b="1" dirty="0" err="1" smtClean="0">
                <a:solidFill>
                  <a:prstClr val="black"/>
                </a:solidFill>
              </a:rPr>
              <a:t>progetto</a:t>
            </a:r>
            <a:r>
              <a:rPr lang="en-US" sz="3200" b="1" dirty="0" smtClean="0">
                <a:solidFill>
                  <a:prstClr val="black"/>
                </a:solidFill>
              </a:rPr>
              <a:t> ESS: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3 </a:t>
            </a:r>
            <a:r>
              <a:rPr lang="en-US" sz="2800" b="1" dirty="0" err="1" smtClean="0">
                <a:solidFill>
                  <a:prstClr val="black"/>
                </a:solidFill>
              </a:rPr>
              <a:t>prototipi</a:t>
            </a:r>
            <a:r>
              <a:rPr lang="en-US" sz="2800" b="1" dirty="0" smtClean="0">
                <a:solidFill>
                  <a:prstClr val="black"/>
                </a:solidFill>
              </a:rPr>
              <a:t> di </a:t>
            </a:r>
            <a:r>
              <a:rPr lang="en-US" sz="2800" b="1" dirty="0" err="1" smtClean="0">
                <a:solidFill>
                  <a:prstClr val="black"/>
                </a:solidFill>
              </a:rPr>
              <a:t>cavità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superconduttive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ellittiche</a:t>
            </a:r>
            <a:r>
              <a:rPr lang="en-US" sz="2800" dirty="0">
                <a:solidFill>
                  <a:prstClr val="black"/>
                </a:solidFill>
              </a:rPr>
              <a:t> in </a:t>
            </a:r>
            <a:r>
              <a:rPr lang="en-US" sz="2800" dirty="0" err="1" smtClean="0">
                <a:solidFill>
                  <a:prstClr val="black"/>
                </a:solidFill>
              </a:rPr>
              <a:t>niobio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operanti</a:t>
            </a:r>
            <a:r>
              <a:rPr lang="en-US" sz="2800" dirty="0" smtClean="0">
                <a:solidFill>
                  <a:prstClr val="black"/>
                </a:solidFill>
              </a:rPr>
              <a:t> a 704 MHz </a:t>
            </a:r>
            <a:r>
              <a:rPr lang="en-US" sz="2800" b="1" dirty="0" smtClean="0">
                <a:solidFill>
                  <a:srgbClr val="FF0000"/>
                </a:solidFill>
              </a:rPr>
              <a:t>(2015 – </a:t>
            </a:r>
            <a:r>
              <a:rPr lang="en-US" sz="2800" b="1" dirty="0" smtClean="0">
                <a:solidFill>
                  <a:srgbClr val="FF0000"/>
                </a:solidFill>
              </a:rPr>
              <a:t>2016), </a:t>
            </a:r>
            <a:r>
              <a:rPr lang="en-US" sz="3200" b="1" dirty="0" smtClean="0">
                <a:solidFill>
                  <a:srgbClr val="FF0000"/>
                </a:solidFill>
              </a:rPr>
              <a:t>DESIGN INFN e PLUG Compatible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con </a:t>
            </a:r>
            <a:r>
              <a:rPr lang="en-US" sz="2800" b="1" dirty="0" err="1" smtClean="0"/>
              <a:t>criomodulo</a:t>
            </a:r>
            <a:r>
              <a:rPr lang="en-US" sz="2800" b="1" dirty="0" smtClean="0"/>
              <a:t> di ESS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Due </a:t>
            </a:r>
            <a:r>
              <a:rPr lang="en-US" sz="2800" b="1" dirty="0" err="1" smtClean="0">
                <a:solidFill>
                  <a:srgbClr val="FF0000"/>
                </a:solidFill>
              </a:rPr>
              <a:t>medio</a:t>
            </a:r>
            <a:r>
              <a:rPr lang="en-US" sz="28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energia</a:t>
            </a:r>
            <a:r>
              <a:rPr lang="en-US" sz="2800" b="1" dirty="0" smtClean="0"/>
              <a:t> intermedia),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realizzata</a:t>
            </a:r>
            <a:r>
              <a:rPr lang="en-US" sz="2800" b="1" dirty="0" smtClean="0"/>
              <a:t> in </a:t>
            </a:r>
            <a:r>
              <a:rPr lang="en-US" sz="2800" b="1" dirty="0" err="1" smtClean="0"/>
              <a:t>niobio</a:t>
            </a:r>
            <a:r>
              <a:rPr lang="en-US" sz="2800" b="1" dirty="0" smtClean="0"/>
              <a:t> a largo </a:t>
            </a:r>
            <a:r>
              <a:rPr lang="en-US" sz="2800" b="1" dirty="0" err="1" smtClean="0"/>
              <a:t>Grano</a:t>
            </a:r>
            <a:r>
              <a:rPr lang="en-US" sz="2800" b="1" dirty="0" smtClean="0"/>
              <a:t> (LG)e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in </a:t>
            </a:r>
            <a:r>
              <a:rPr lang="en-US" sz="2800" b="1" dirty="0" err="1" smtClean="0"/>
              <a:t>niobio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Grano</a:t>
            </a:r>
            <a:r>
              <a:rPr lang="en-US" sz="2800" b="1" dirty="0" smtClean="0"/>
              <a:t> Fine (</a:t>
            </a:r>
            <a:r>
              <a:rPr lang="en-US" sz="2800" b="1" dirty="0" err="1" smtClean="0"/>
              <a:t>FG</a:t>
            </a:r>
            <a:r>
              <a:rPr lang="en-US" sz="2800" b="1" dirty="0" smtClean="0"/>
              <a:t>). Design </a:t>
            </a:r>
            <a:r>
              <a:rPr lang="en-US" sz="2800" b="1" dirty="0" err="1" smtClean="0"/>
              <a:t>ottimizzato</a:t>
            </a:r>
            <a:r>
              <a:rPr lang="en-US" sz="2800" b="1" dirty="0" smtClean="0"/>
              <a:t> per LG e </a:t>
            </a:r>
            <a:r>
              <a:rPr lang="en-US" sz="2800" b="1" dirty="0" err="1" smtClean="0"/>
              <a:t>FG</a:t>
            </a:r>
            <a:r>
              <a:rPr lang="en-US" sz="2800" b="1" dirty="0" smtClean="0"/>
              <a:t>.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</a:rPr>
              <a:t>U</a:t>
            </a:r>
            <a:r>
              <a:rPr lang="en-US" sz="2800" b="1" dirty="0" err="1" smtClean="0">
                <a:solidFill>
                  <a:srgbClr val="FF0000"/>
                </a:solidFill>
              </a:rPr>
              <a:t>na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cavità</a:t>
            </a:r>
            <a:r>
              <a:rPr lang="en-US" sz="2800" b="1" dirty="0" smtClean="0">
                <a:solidFill>
                  <a:srgbClr val="FF0000"/>
                </a:solidFill>
              </a:rPr>
              <a:t> Alto </a:t>
            </a:r>
            <a:r>
              <a:rPr lang="en-US" sz="28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b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sezione</a:t>
            </a:r>
            <a:r>
              <a:rPr lang="en-US" sz="2800" b="1" dirty="0" smtClean="0"/>
              <a:t> ad </a:t>
            </a:r>
            <a:r>
              <a:rPr lang="en-US" sz="2800" b="1" dirty="0" err="1" smtClean="0"/>
              <a:t>alta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energia</a:t>
            </a:r>
            <a:r>
              <a:rPr lang="en-US" sz="2800" b="1" dirty="0" smtClean="0"/>
              <a:t>) a LG</a:t>
            </a:r>
            <a:endParaRPr lang="en-US" sz="2800" b="1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prstClr val="black"/>
                </a:solidFill>
              </a:rPr>
              <a:t>T</a:t>
            </a:r>
            <a:r>
              <a:rPr lang="en-US" sz="2800" b="1" dirty="0" err="1" smtClean="0">
                <a:solidFill>
                  <a:prstClr val="black"/>
                </a:solidFill>
              </a:rPr>
              <a:t>rattamenti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presso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industria</a:t>
            </a:r>
            <a:r>
              <a:rPr lang="en-US" sz="2800" b="1" dirty="0" smtClean="0">
                <a:solidFill>
                  <a:prstClr val="black"/>
                </a:solidFill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</a:rPr>
              <a:t>mai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fatti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finora</a:t>
            </a:r>
            <a:r>
              <a:rPr lang="en-US" sz="2800" b="1" dirty="0" smtClean="0">
                <a:solidFill>
                  <a:prstClr val="black"/>
                </a:solidFill>
              </a:rPr>
              <a:t> da </a:t>
            </a:r>
            <a:r>
              <a:rPr lang="en-US" sz="2800" b="1" dirty="0" err="1" smtClean="0">
                <a:solidFill>
                  <a:prstClr val="black"/>
                </a:solidFill>
              </a:rPr>
              <a:t>nessuno</a:t>
            </a:r>
            <a:r>
              <a:rPr lang="en-US" sz="2800" b="1" dirty="0" smtClean="0">
                <a:solidFill>
                  <a:prstClr val="black"/>
                </a:solidFill>
              </a:rPr>
              <a:t>!)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T</a:t>
            </a:r>
            <a:r>
              <a:rPr lang="en-US" sz="2800" b="1" dirty="0" smtClean="0">
                <a:solidFill>
                  <a:prstClr val="black"/>
                </a:solidFill>
              </a:rPr>
              <a:t>est </a:t>
            </a:r>
            <a:r>
              <a:rPr lang="en-US" sz="2800" b="1" dirty="0" err="1" smtClean="0">
                <a:solidFill>
                  <a:prstClr val="black"/>
                </a:solidFill>
              </a:rPr>
              <a:t>dei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prototipi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presso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il</a:t>
            </a:r>
            <a:r>
              <a:rPr lang="en-US" sz="2800" b="1" dirty="0" smtClean="0">
                <a:solidFill>
                  <a:prstClr val="black"/>
                </a:solidFill>
              </a:rPr>
              <a:t> LASA      </a:t>
            </a:r>
          </a:p>
        </p:txBody>
      </p:sp>
    </p:spTree>
    <p:extLst>
      <p:ext uri="{BB962C8B-B14F-4D97-AF65-F5344CB8AC3E}">
        <p14:creationId xmlns:p14="http://schemas.microsoft.com/office/powerpoint/2010/main" val="29709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25" y="45720"/>
            <a:ext cx="9000000" cy="935008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/>
              <a:t>Contributo</a:t>
            </a:r>
            <a:r>
              <a:rPr lang="en-US" sz="3600" dirty="0" smtClean="0"/>
              <a:t> INFN Milano – LASA</a:t>
            </a:r>
            <a:r>
              <a:rPr lang="en-US" sz="3600" dirty="0"/>
              <a:t> </a:t>
            </a:r>
            <a:r>
              <a:rPr lang="en-US" sz="3600" dirty="0" smtClean="0"/>
              <a:t>al </a:t>
            </a:r>
            <a:r>
              <a:rPr lang="en-US" sz="3600" dirty="0" err="1" smtClean="0"/>
              <a:t>progetto</a:t>
            </a:r>
            <a:r>
              <a:rPr lang="en-US" sz="3600" dirty="0" smtClean="0"/>
              <a:t> ESS</a:t>
            </a:r>
            <a:endParaRPr lang="en-US" sz="3600" dirty="0"/>
          </a:p>
        </p:txBody>
      </p:sp>
      <p:pic>
        <p:nvPicPr>
          <p:cNvPr id="3" name="Picture 6" descr="INFNnew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992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B230982-2997-4719-87E3-B5067AFAB4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51179"/>
            <a:ext cx="1146951" cy="66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ichelato\Documents\CDS\massi\HB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2" y="3644414"/>
            <a:ext cx="5297527" cy="268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ichelato\Documents\CDS\massi\MB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3" y="1268760"/>
            <a:ext cx="463809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778809" y="1584374"/>
            <a:ext cx="4222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Cavità</a:t>
            </a:r>
            <a:r>
              <a:rPr lang="en-US" sz="2800" dirty="0" smtClean="0"/>
              <a:t> Medio Beta, 6 </a:t>
            </a:r>
            <a:r>
              <a:rPr lang="en-US" sz="2800" dirty="0" err="1" smtClean="0"/>
              <a:t>celle</a:t>
            </a:r>
            <a:endParaRPr lang="en-US" sz="2800" dirty="0" smtClean="0"/>
          </a:p>
          <a:p>
            <a:r>
              <a:rPr lang="en-US" sz="2800" dirty="0" smtClean="0"/>
              <a:t>Ne </a:t>
            </a:r>
            <a:r>
              <a:rPr lang="en-US" sz="2800" dirty="0" err="1" smtClean="0"/>
              <a:t>saranno</a:t>
            </a:r>
            <a:r>
              <a:rPr lang="en-US" sz="2800" dirty="0" smtClean="0"/>
              <a:t> </a:t>
            </a:r>
            <a:r>
              <a:rPr lang="en-US" sz="2800" dirty="0" err="1" smtClean="0"/>
              <a:t>realizzate</a:t>
            </a:r>
            <a:r>
              <a:rPr lang="en-US" sz="2800" dirty="0" smtClean="0"/>
              <a:t> due, </a:t>
            </a:r>
            <a:r>
              <a:rPr lang="en-US" sz="2800" dirty="0" err="1" smtClean="0"/>
              <a:t>una</a:t>
            </a:r>
            <a:r>
              <a:rPr lang="en-US" sz="2800" dirty="0" smtClean="0"/>
              <a:t> LG e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FG</a:t>
            </a:r>
            <a:endParaRPr lang="en-US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5753" y="4965995"/>
            <a:ext cx="4222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Cavità</a:t>
            </a:r>
            <a:r>
              <a:rPr lang="en-US" sz="2800" dirty="0" smtClean="0"/>
              <a:t> Alto Beta, 5 </a:t>
            </a:r>
            <a:r>
              <a:rPr lang="en-US" sz="2800" dirty="0" err="1" smtClean="0"/>
              <a:t>celle</a:t>
            </a:r>
            <a:endParaRPr lang="en-US" sz="2800" dirty="0" smtClean="0"/>
          </a:p>
          <a:p>
            <a:r>
              <a:rPr lang="en-US" sz="2800" dirty="0" smtClean="0"/>
              <a:t>Ne </a:t>
            </a:r>
            <a:r>
              <a:rPr lang="en-US" sz="2800" dirty="0" err="1" smtClean="0"/>
              <a:t>sara</a:t>
            </a:r>
            <a:r>
              <a:rPr lang="en-US" sz="2800" dirty="0" smtClean="0"/>
              <a:t>’ </a:t>
            </a:r>
            <a:r>
              <a:rPr lang="en-US" sz="2800" dirty="0" err="1" smtClean="0"/>
              <a:t>realizzata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LG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48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25" y="45720"/>
            <a:ext cx="9000000" cy="935008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/>
              <a:t>Contributo</a:t>
            </a:r>
            <a:r>
              <a:rPr lang="en-US" sz="3600" dirty="0" smtClean="0"/>
              <a:t> INFN Milano – LASA</a:t>
            </a:r>
            <a:r>
              <a:rPr lang="en-US" sz="3600" dirty="0"/>
              <a:t> </a:t>
            </a:r>
            <a:r>
              <a:rPr lang="en-US" sz="3600" dirty="0" smtClean="0"/>
              <a:t>al </a:t>
            </a:r>
            <a:r>
              <a:rPr lang="en-US" sz="3600" dirty="0" err="1" smtClean="0"/>
              <a:t>progetto</a:t>
            </a:r>
            <a:r>
              <a:rPr lang="en-US" sz="3600" dirty="0" smtClean="0"/>
              <a:t> ESS</a:t>
            </a:r>
            <a:endParaRPr lang="en-US" sz="3600" dirty="0"/>
          </a:p>
        </p:txBody>
      </p:sp>
      <p:pic>
        <p:nvPicPr>
          <p:cNvPr id="3" name="Picture 6" descr="INFNnew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992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B230982-2997-4719-87E3-B5067AFAB4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51179"/>
            <a:ext cx="1146951" cy="66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51520" y="1097333"/>
            <a:ext cx="8618644" cy="4513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36 </a:t>
            </a:r>
            <a:r>
              <a:rPr lang="en-US" sz="2800" b="1" dirty="0" err="1" smtClean="0">
                <a:solidFill>
                  <a:prstClr val="black"/>
                </a:solidFill>
              </a:rPr>
              <a:t>Cavità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superconduttive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ellittiche</a:t>
            </a:r>
            <a:r>
              <a:rPr lang="en-US" sz="2800" b="1" dirty="0">
                <a:solidFill>
                  <a:prstClr val="black"/>
                </a:solidFill>
              </a:rPr>
              <a:t> in </a:t>
            </a:r>
            <a:r>
              <a:rPr lang="en-US" sz="2800" b="1" dirty="0" err="1" smtClean="0">
                <a:solidFill>
                  <a:prstClr val="black"/>
                </a:solidFill>
              </a:rPr>
              <a:t>niobio</a:t>
            </a:r>
            <a:r>
              <a:rPr lang="en-US" sz="2800" b="1" dirty="0" smtClean="0">
                <a:solidFill>
                  <a:prstClr val="black"/>
                </a:solidFill>
              </a:rPr>
              <a:t> (medium beta) </a:t>
            </a:r>
            <a:r>
              <a:rPr lang="en-US" sz="2800" b="1" dirty="0" err="1" smtClean="0">
                <a:solidFill>
                  <a:prstClr val="black"/>
                </a:solidFill>
              </a:rPr>
              <a:t>realizzate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e </a:t>
            </a:r>
            <a:r>
              <a:rPr lang="en-US" sz="2800" b="1" dirty="0" err="1" smtClean="0">
                <a:solidFill>
                  <a:prstClr val="black"/>
                </a:solidFill>
              </a:rPr>
              <a:t>trattate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presso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industria</a:t>
            </a:r>
            <a:r>
              <a:rPr lang="en-US" sz="2800" b="1" dirty="0" smtClean="0">
                <a:solidFill>
                  <a:prstClr val="black"/>
                </a:solidFill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</a:rPr>
              <a:t>tutti</a:t>
            </a:r>
            <a:r>
              <a:rPr lang="en-US" sz="2800" b="1" dirty="0" smtClean="0">
                <a:solidFill>
                  <a:prstClr val="black"/>
                </a:solidFill>
              </a:rPr>
              <a:t> I </a:t>
            </a:r>
            <a:r>
              <a:rPr lang="en-US" sz="2800" b="1" dirty="0" err="1" smtClean="0">
                <a:solidFill>
                  <a:prstClr val="black"/>
                </a:solidFill>
              </a:rPr>
              <a:t>prototipi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finora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realizzati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sono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stati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trattati</a:t>
            </a:r>
            <a:r>
              <a:rPr lang="en-US" sz="2800" b="1" dirty="0" smtClean="0">
                <a:solidFill>
                  <a:prstClr val="black"/>
                </a:solidFill>
              </a:rPr>
              <a:t> in </a:t>
            </a:r>
            <a:r>
              <a:rPr lang="en-US" sz="2800" b="1" dirty="0" err="1" smtClean="0">
                <a:solidFill>
                  <a:prstClr val="black"/>
                </a:solidFill>
              </a:rPr>
              <a:t>laboratorio</a:t>
            </a:r>
            <a:r>
              <a:rPr lang="en-US" sz="2800" b="1" dirty="0" smtClean="0">
                <a:solidFill>
                  <a:prstClr val="black"/>
                </a:solidFill>
              </a:rPr>
              <a:t> al </a:t>
            </a:r>
            <a:r>
              <a:rPr lang="en-US" sz="2800" b="1" dirty="0" err="1" smtClean="0">
                <a:solidFill>
                  <a:prstClr val="black"/>
                </a:solidFill>
              </a:rPr>
              <a:t>CEA</a:t>
            </a:r>
            <a:r>
              <a:rPr lang="en-US" sz="2800" b="1" dirty="0" smtClean="0">
                <a:solidFill>
                  <a:prstClr val="black"/>
                </a:solidFill>
              </a:rPr>
              <a:t> Saclay. </a:t>
            </a:r>
            <a:r>
              <a:rPr lang="en-US" sz="2800" b="1" dirty="0" smtClean="0">
                <a:solidFill>
                  <a:srgbClr val="FF0000"/>
                </a:solidFill>
              </a:rPr>
              <a:t>(2017 – 2018)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prstClr val="black"/>
                </a:solidFill>
              </a:rPr>
              <a:t>Realizzazione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meccanica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completi</a:t>
            </a:r>
            <a:r>
              <a:rPr lang="en-US" sz="2800" dirty="0" smtClean="0">
                <a:solidFill>
                  <a:prstClr val="black"/>
                </a:solidFill>
              </a:rPr>
              <a:t> di tank </a:t>
            </a:r>
            <a:r>
              <a:rPr lang="en-US" sz="2800" dirty="0" err="1" smtClean="0">
                <a:solidFill>
                  <a:prstClr val="black"/>
                </a:solidFill>
              </a:rPr>
              <a:t>elio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prstClr val="black"/>
                </a:solidFill>
              </a:rPr>
              <a:t>Trattamenti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chimici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sulla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superficie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prstClr val="black"/>
                </a:solidFill>
              </a:rPr>
              <a:t>Trattamenti</a:t>
            </a:r>
            <a:r>
              <a:rPr lang="en-US" sz="2800" dirty="0" smtClean="0">
                <a:solidFill>
                  <a:prstClr val="black"/>
                </a:solidFill>
              </a:rPr>
              <a:t> in camera </a:t>
            </a:r>
            <a:r>
              <a:rPr lang="en-US" sz="2800" dirty="0" err="1" smtClean="0">
                <a:solidFill>
                  <a:prstClr val="black"/>
                </a:solidFill>
              </a:rPr>
              <a:t>bianca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ISO4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prstClr val="black"/>
                </a:solidFill>
              </a:rPr>
              <a:t>Pronti</a:t>
            </a:r>
            <a:r>
              <a:rPr lang="en-US" sz="2800" dirty="0" smtClean="0">
                <a:solidFill>
                  <a:prstClr val="black"/>
                </a:solidFill>
              </a:rPr>
              <a:t> per test a </a:t>
            </a:r>
            <a:r>
              <a:rPr lang="en-US" sz="2800" dirty="0" err="1" smtClean="0">
                <a:solidFill>
                  <a:prstClr val="black"/>
                </a:solidFill>
              </a:rPr>
              <a:t>freddo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farà</a:t>
            </a:r>
            <a:r>
              <a:rPr lang="en-US" sz="2800" dirty="0" smtClean="0">
                <a:solidFill>
                  <a:prstClr val="black"/>
                </a:solidFill>
              </a:rPr>
              <a:t> in </a:t>
            </a:r>
            <a:r>
              <a:rPr lang="en-US" sz="2800" dirty="0" err="1" smtClean="0">
                <a:solidFill>
                  <a:prstClr val="black"/>
                </a:solidFill>
              </a:rPr>
              <a:t>una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infrastruttura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qualificata</a:t>
            </a:r>
            <a:r>
              <a:rPr lang="en-US" sz="2800" dirty="0" smtClean="0">
                <a:solidFill>
                  <a:prstClr val="black"/>
                </a:solidFill>
              </a:rPr>
              <a:t> in Europa 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chelato\Dropbox\DSC_07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11615" r="10552" b="14404"/>
          <a:stretch/>
        </p:blipFill>
        <p:spPr bwMode="auto">
          <a:xfrm>
            <a:off x="827584" y="1572098"/>
            <a:ext cx="6780321" cy="341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25" y="45720"/>
            <a:ext cx="9000000" cy="935008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/>
              <a:t>Contributo</a:t>
            </a:r>
            <a:r>
              <a:rPr lang="en-US" sz="3600" dirty="0" smtClean="0"/>
              <a:t> INFN Milano – LASA</a:t>
            </a:r>
            <a:r>
              <a:rPr lang="en-US" sz="3600" dirty="0"/>
              <a:t> </a:t>
            </a:r>
            <a:r>
              <a:rPr lang="en-US" sz="3600" dirty="0" smtClean="0"/>
              <a:t>al </a:t>
            </a:r>
            <a:r>
              <a:rPr lang="en-US" sz="3600" dirty="0" err="1" smtClean="0"/>
              <a:t>progetto</a:t>
            </a:r>
            <a:r>
              <a:rPr lang="en-US" sz="3600" dirty="0" smtClean="0"/>
              <a:t> ESS</a:t>
            </a:r>
            <a:endParaRPr lang="en-US" sz="3600" dirty="0"/>
          </a:p>
        </p:txBody>
      </p:sp>
      <p:pic>
        <p:nvPicPr>
          <p:cNvPr id="3" name="Picture 6" descr="INFNnew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992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B230982-2997-4719-87E3-B5067AFAB4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51179"/>
            <a:ext cx="1146951" cy="66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ichelato\Documents\CDS\massi\MB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6408">
            <a:off x="708814" y="1370614"/>
            <a:ext cx="7153825" cy="366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4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Medium Beta </a:t>
            </a:r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avities  </a:t>
            </a:r>
            <a:r>
              <a:rPr lang="en-US" dirty="0" smtClean="0"/>
              <a:t>Selected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 lIns="85699" tIns="42850" rIns="85699" bIns="42850">
            <a:noAutofit/>
          </a:bodyPr>
          <a:lstStyle/>
          <a:p>
            <a:pPr marL="57140" indent="0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INFN Milano – LASA experience on SC cavities</a:t>
            </a:r>
          </a:p>
          <a:p>
            <a:pPr lvl="1"/>
            <a:r>
              <a:rPr lang="en-US" sz="2800" b="1" dirty="0" err="1"/>
              <a:t>SNS</a:t>
            </a:r>
            <a:r>
              <a:rPr lang="en-US" sz="2800" dirty="0"/>
              <a:t> cavities</a:t>
            </a:r>
          </a:p>
          <a:p>
            <a:pPr lvl="1"/>
            <a:r>
              <a:rPr lang="en-US" sz="2800" b="1" dirty="0"/>
              <a:t>TRASCO</a:t>
            </a:r>
            <a:r>
              <a:rPr lang="en-US" sz="2800" dirty="0"/>
              <a:t> cavities</a:t>
            </a:r>
          </a:p>
          <a:p>
            <a:pPr lvl="1"/>
            <a:r>
              <a:rPr lang="en-US" sz="2800" b="1" dirty="0" err="1"/>
              <a:t>PDS-XADS</a:t>
            </a:r>
            <a:r>
              <a:rPr lang="en-US" sz="2800" dirty="0"/>
              <a:t> cavities</a:t>
            </a:r>
          </a:p>
          <a:p>
            <a:pPr lvl="1"/>
            <a:r>
              <a:rPr lang="it-IT" sz="2800" b="1" dirty="0" err="1" smtClean="0"/>
              <a:t>EUROTRANS</a:t>
            </a:r>
            <a:r>
              <a:rPr lang="it-IT" sz="2800" dirty="0" smtClean="0"/>
              <a:t> / </a:t>
            </a:r>
            <a:r>
              <a:rPr lang="it-IT" sz="2800" b="1" dirty="0" err="1" smtClean="0"/>
              <a:t>MAX</a:t>
            </a:r>
            <a:r>
              <a:rPr lang="it-IT" sz="2800" dirty="0" smtClean="0"/>
              <a:t> </a:t>
            </a:r>
            <a:r>
              <a:rPr lang="it-IT" sz="2800" dirty="0" err="1"/>
              <a:t>Elliptical</a:t>
            </a:r>
            <a:r>
              <a:rPr lang="it-IT" sz="2800" dirty="0"/>
              <a:t> test cryomodule</a:t>
            </a:r>
            <a:endParaRPr lang="en-US" sz="2800" dirty="0"/>
          </a:p>
          <a:p>
            <a:pPr lvl="1"/>
            <a:r>
              <a:rPr lang="en-US" sz="2800" b="1" dirty="0" err="1"/>
              <a:t>TTF</a:t>
            </a:r>
            <a:r>
              <a:rPr lang="en-US" sz="2800" dirty="0"/>
              <a:t>/Tesla &amp; </a:t>
            </a:r>
            <a:r>
              <a:rPr lang="en-US" sz="2800" b="1" dirty="0"/>
              <a:t>FLASH</a:t>
            </a:r>
            <a:r>
              <a:rPr lang="en-US" sz="2800" dirty="0"/>
              <a:t> cavities and modules</a:t>
            </a:r>
          </a:p>
          <a:p>
            <a:pPr lvl="1"/>
            <a:r>
              <a:rPr lang="en-US" sz="2800" b="1" dirty="0"/>
              <a:t>European XFEL</a:t>
            </a:r>
            <a:r>
              <a:rPr lang="en-US" sz="2800" dirty="0"/>
              <a:t> series production of </a:t>
            </a:r>
            <a:r>
              <a:rPr lang="en-US" sz="2800" b="1" dirty="0" smtClean="0"/>
              <a:t>400</a:t>
            </a:r>
            <a:r>
              <a:rPr lang="en-US" sz="2800" dirty="0" smtClean="0"/>
              <a:t> </a:t>
            </a:r>
            <a:r>
              <a:rPr lang="en-US" sz="2800" b="1" dirty="0" smtClean="0"/>
              <a:t>1.3 </a:t>
            </a:r>
            <a:r>
              <a:rPr lang="en-US" sz="2800" b="1" dirty="0"/>
              <a:t>GHz cavities</a:t>
            </a:r>
          </a:p>
          <a:p>
            <a:pPr lvl="1"/>
            <a:r>
              <a:rPr lang="en-US" sz="2800" b="1" dirty="0"/>
              <a:t>European XFEL 3.9 GHz system </a:t>
            </a:r>
          </a:p>
          <a:p>
            <a:pPr marL="800019" lvl="1" indent="-3429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Medium Beta </a:t>
            </a:r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avities  </a:t>
            </a:r>
            <a:r>
              <a:rPr lang="en-US" dirty="0" smtClean="0"/>
              <a:t>Selected technologies 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" b="5190"/>
          <a:stretch/>
        </p:blipFill>
        <p:spPr>
          <a:xfrm>
            <a:off x="241497" y="1480702"/>
            <a:ext cx="8661019" cy="5303837"/>
          </a:xfrm>
        </p:spPr>
      </p:pic>
    </p:spTree>
    <p:extLst>
      <p:ext uri="{BB962C8B-B14F-4D97-AF65-F5344CB8AC3E}">
        <p14:creationId xmlns:p14="http://schemas.microsoft.com/office/powerpoint/2010/main" val="5276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800" y="44624"/>
            <a:ext cx="8856984" cy="63408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Niobio</a:t>
            </a:r>
            <a:r>
              <a:rPr lang="en-US" dirty="0" smtClean="0"/>
              <a:t> </a:t>
            </a:r>
            <a:r>
              <a:rPr lang="en-US" dirty="0" smtClean="0"/>
              <a:t>largo </a:t>
            </a:r>
            <a:r>
              <a:rPr lang="en-US" dirty="0" err="1" smtClean="0"/>
              <a:t>grano</a:t>
            </a:r>
            <a:r>
              <a:rPr lang="en-US" dirty="0" smtClean="0"/>
              <a:t> (LG) e </a:t>
            </a:r>
            <a:r>
              <a:rPr lang="en-US" dirty="0" err="1" smtClean="0"/>
              <a:t>grano</a:t>
            </a:r>
            <a:r>
              <a:rPr lang="en-US" dirty="0" smtClean="0"/>
              <a:t> </a:t>
            </a:r>
            <a:r>
              <a:rPr lang="en-US" dirty="0" smtClean="0"/>
              <a:t>fine (</a:t>
            </a:r>
            <a:r>
              <a:rPr lang="en-US" dirty="0" err="1" smtClean="0"/>
              <a:t>FG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79512" y="908720"/>
            <a:ext cx="878497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Grano fine (</a:t>
            </a:r>
            <a:r>
              <a:rPr lang="it-IT" sz="2800" b="1" dirty="0" err="1" smtClean="0"/>
              <a:t>FG</a:t>
            </a:r>
            <a:r>
              <a:rPr lang="it-IT" sz="2800" b="1" dirty="0" smtClean="0"/>
              <a:t>): </a:t>
            </a:r>
            <a:r>
              <a:rPr lang="it-IT" sz="2400" dirty="0" smtClean="0"/>
              <a:t>dimensione tipica di </a:t>
            </a:r>
            <a:r>
              <a:rPr lang="it-IT" sz="2400" dirty="0" smtClean="0">
                <a:solidFill>
                  <a:srgbClr val="FF0000"/>
                </a:solidFill>
              </a:rPr>
              <a:t>qualche decina di </a:t>
            </a:r>
            <a:r>
              <a:rPr lang="it-IT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it-IT" sz="2400" dirty="0" smtClean="0">
                <a:solidFill>
                  <a:srgbClr val="FF0000"/>
                </a:solidFill>
              </a:rPr>
              <a:t>m</a:t>
            </a:r>
            <a:r>
              <a:rPr lang="it-IT" sz="2400" dirty="0" smtClean="0"/>
              <a:t>, materiale ottenuto per </a:t>
            </a:r>
            <a:r>
              <a:rPr lang="it-IT" sz="2400" dirty="0" smtClean="0">
                <a:solidFill>
                  <a:srgbClr val="FF0000"/>
                </a:solidFill>
              </a:rPr>
              <a:t>forgiatura e laminazione </a:t>
            </a:r>
            <a:r>
              <a:rPr lang="it-IT" sz="2400" dirty="0" smtClean="0"/>
              <a:t>partendo da lingotto. </a:t>
            </a:r>
            <a:r>
              <a:rPr lang="it-IT" sz="2400" dirty="0" smtClean="0">
                <a:solidFill>
                  <a:srgbClr val="FF0000"/>
                </a:solidFill>
              </a:rPr>
              <a:t>Materiale isotropo. Policristallino.</a:t>
            </a:r>
          </a:p>
          <a:p>
            <a:r>
              <a:rPr lang="it-IT" sz="2400" dirty="0"/>
              <a:t>P</a:t>
            </a:r>
            <a:r>
              <a:rPr lang="it-IT" sz="2400" dirty="0" smtClean="0"/>
              <a:t>roduzione costosa sia per i trattamenti chimici di purificazione che per il processo successivo di forgiatura e laminazione.</a:t>
            </a:r>
          </a:p>
          <a:p>
            <a:endParaRPr lang="it-IT" sz="2400" dirty="0" smtClean="0"/>
          </a:p>
          <a:p>
            <a:r>
              <a:rPr lang="it-IT" sz="2800" b="1" dirty="0" smtClean="0"/>
              <a:t>Largo </a:t>
            </a:r>
            <a:r>
              <a:rPr lang="it-IT" sz="2800" b="1" dirty="0"/>
              <a:t>grano (LG</a:t>
            </a:r>
            <a:r>
              <a:rPr lang="it-IT" sz="2800" b="1" dirty="0" smtClean="0"/>
              <a:t>):  </a:t>
            </a:r>
            <a:r>
              <a:rPr lang="it-IT" sz="2400" dirty="0" smtClean="0">
                <a:solidFill>
                  <a:srgbClr val="FF0000"/>
                </a:solidFill>
              </a:rPr>
              <a:t>grani di alcuni centimetri</a:t>
            </a:r>
            <a:r>
              <a:rPr lang="it-IT" sz="2400" dirty="0" smtClean="0"/>
              <a:t>, nessun processo di forgiatura e laminazione, si </a:t>
            </a:r>
            <a:r>
              <a:rPr lang="it-IT" sz="2400" b="1" dirty="0" smtClean="0">
                <a:solidFill>
                  <a:srgbClr val="FF0000"/>
                </a:solidFill>
              </a:rPr>
              <a:t>DEVE</a:t>
            </a:r>
            <a:r>
              <a:rPr lang="it-IT" sz="2400" dirty="0" smtClean="0"/>
              <a:t> tagliare a fette il lingotto che esce dal crogiolo della fusione per </a:t>
            </a:r>
            <a:r>
              <a:rPr lang="it-IT" sz="2400" dirty="0" err="1" smtClean="0"/>
              <a:t>EBW</a:t>
            </a:r>
            <a:r>
              <a:rPr lang="it-IT" sz="2400" dirty="0" smtClean="0"/>
              <a:t>. 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Materiale NON isotropo. Insieme di cristalli singoli di Nb.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Riduzione </a:t>
            </a:r>
            <a:r>
              <a:rPr lang="it-IT" sz="2400" dirty="0">
                <a:solidFill>
                  <a:srgbClr val="FF0000"/>
                </a:solidFill>
              </a:rPr>
              <a:t>significativa del costo del materiale base </a:t>
            </a:r>
            <a:r>
              <a:rPr lang="it-IT" sz="2400" dirty="0"/>
              <a:t>e lo sfruttamento di alcune caratteristiche specifiche del materiale quale per esempio </a:t>
            </a:r>
            <a:r>
              <a:rPr lang="it-IT" sz="2400" dirty="0">
                <a:solidFill>
                  <a:srgbClr val="FF0000"/>
                </a:solidFill>
              </a:rPr>
              <a:t>l’elevata conducibilità termica e la maggior purezza</a:t>
            </a:r>
            <a:r>
              <a:rPr lang="it-IT" sz="2400" dirty="0"/>
              <a:t> dovuta all’eliminazione dei processi di forgiatura e laminazione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738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0 X-FEL\3rd-harmonic\Series Production\Large Grain\Photos\20131129 - Deep drawing\IMG_17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0" t="28060" r="27330" b="27230"/>
          <a:stretch/>
        </p:blipFill>
        <p:spPr bwMode="auto">
          <a:xfrm>
            <a:off x="2183911" y="3421419"/>
            <a:ext cx="4013994" cy="318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0609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Niobio</a:t>
            </a:r>
            <a:r>
              <a:rPr lang="en-US" dirty="0" smtClean="0"/>
              <a:t> </a:t>
            </a:r>
            <a:r>
              <a:rPr lang="en-US" dirty="0" smtClean="0"/>
              <a:t>largo </a:t>
            </a:r>
            <a:r>
              <a:rPr lang="en-US" dirty="0" err="1" smtClean="0"/>
              <a:t>grano</a:t>
            </a:r>
            <a:r>
              <a:rPr lang="en-US" dirty="0" smtClean="0"/>
              <a:t> (LG) e </a:t>
            </a:r>
            <a:r>
              <a:rPr lang="en-US" dirty="0" err="1" smtClean="0"/>
              <a:t>grano</a:t>
            </a:r>
            <a:r>
              <a:rPr lang="en-US" dirty="0" smtClean="0"/>
              <a:t> </a:t>
            </a:r>
            <a:r>
              <a:rPr lang="en-US" dirty="0" smtClean="0"/>
              <a:t>fine (</a:t>
            </a:r>
            <a:r>
              <a:rPr lang="en-US" dirty="0" err="1" smtClean="0"/>
              <a:t>FG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http://newsline.linearcollider.org/newsline/images/20060713_feature1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10908" r="20370" b="10335"/>
          <a:stretch/>
        </p:blipFill>
        <p:spPr bwMode="auto">
          <a:xfrm>
            <a:off x="4821035" y="1210087"/>
            <a:ext cx="3002508" cy="28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196752"/>
            <a:ext cx="3888432" cy="261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progetto</a:t>
            </a:r>
            <a:r>
              <a:rPr lang="en-US" dirty="0" smtClean="0"/>
              <a:t> ESS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292085" y="6503304"/>
            <a:ext cx="38786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TAC 11, 2015, J. Weisend, M. Lindroos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3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174625"/>
            <a:ext cx="773906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3333FF"/>
                </a:solidFill>
                <a:ea typeface="+mj-ea"/>
              </a:rPr>
              <a:t>Path to economic SC-LG Niobium &amp; ILC (1)</a:t>
            </a:r>
          </a:p>
        </p:txBody>
      </p:sp>
      <p:pic>
        <p:nvPicPr>
          <p:cNvPr id="277507" name="Picture 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75" y="1357313"/>
            <a:ext cx="8434388" cy="4543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277552" name="Group 48"/>
          <p:cNvGrpSpPr>
            <a:grpSpLocks/>
          </p:cNvGrpSpPr>
          <p:nvPr/>
        </p:nvGrpSpPr>
        <p:grpSpPr bwMode="auto">
          <a:xfrm>
            <a:off x="992188" y="1712913"/>
            <a:ext cx="6515100" cy="4052887"/>
            <a:chOff x="625" y="1079"/>
            <a:chExt cx="4104" cy="2553"/>
          </a:xfrm>
        </p:grpSpPr>
        <p:grpSp>
          <p:nvGrpSpPr>
            <p:cNvPr id="30724" name="Group 5"/>
            <p:cNvGrpSpPr>
              <a:grpSpLocks/>
            </p:cNvGrpSpPr>
            <p:nvPr/>
          </p:nvGrpSpPr>
          <p:grpSpPr bwMode="auto">
            <a:xfrm>
              <a:off x="625" y="1997"/>
              <a:ext cx="163" cy="281"/>
              <a:chOff x="0" y="0"/>
              <a:chExt cx="784" cy="893"/>
            </a:xfrm>
          </p:grpSpPr>
          <p:sp>
            <p:nvSpPr>
              <p:cNvPr id="30761" name="Line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704" cy="879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2" name="Line 7"/>
              <p:cNvSpPr>
                <a:spLocks noChangeShapeType="1"/>
              </p:cNvSpPr>
              <p:nvPr/>
            </p:nvSpPr>
            <p:spPr bwMode="auto">
              <a:xfrm flipH="1">
                <a:off x="23" y="42"/>
                <a:ext cx="761" cy="851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725" name="Group 8"/>
            <p:cNvGrpSpPr>
              <a:grpSpLocks/>
            </p:cNvGrpSpPr>
            <p:nvPr/>
          </p:nvGrpSpPr>
          <p:grpSpPr bwMode="auto">
            <a:xfrm>
              <a:off x="717" y="2647"/>
              <a:ext cx="163" cy="281"/>
              <a:chOff x="0" y="0"/>
              <a:chExt cx="784" cy="893"/>
            </a:xfrm>
          </p:grpSpPr>
          <p:sp>
            <p:nvSpPr>
              <p:cNvPr id="30759" name="Line 9"/>
              <p:cNvSpPr>
                <a:spLocks noChangeShapeType="1"/>
              </p:cNvSpPr>
              <p:nvPr/>
            </p:nvSpPr>
            <p:spPr bwMode="auto">
              <a:xfrm>
                <a:off x="0" y="0"/>
                <a:ext cx="704" cy="879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0" name="Line 10"/>
              <p:cNvSpPr>
                <a:spLocks noChangeShapeType="1"/>
              </p:cNvSpPr>
              <p:nvPr/>
            </p:nvSpPr>
            <p:spPr bwMode="auto">
              <a:xfrm flipH="1">
                <a:off x="23" y="42"/>
                <a:ext cx="761" cy="851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726" name="Group 11"/>
            <p:cNvGrpSpPr>
              <a:grpSpLocks/>
            </p:cNvGrpSpPr>
            <p:nvPr/>
          </p:nvGrpSpPr>
          <p:grpSpPr bwMode="auto">
            <a:xfrm>
              <a:off x="802" y="3193"/>
              <a:ext cx="163" cy="281"/>
              <a:chOff x="0" y="0"/>
              <a:chExt cx="784" cy="893"/>
            </a:xfrm>
          </p:grpSpPr>
          <p:sp>
            <p:nvSpPr>
              <p:cNvPr id="30757" name="Line 12"/>
              <p:cNvSpPr>
                <a:spLocks noChangeShapeType="1"/>
              </p:cNvSpPr>
              <p:nvPr/>
            </p:nvSpPr>
            <p:spPr bwMode="auto">
              <a:xfrm>
                <a:off x="0" y="0"/>
                <a:ext cx="704" cy="879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8" name="Line 13"/>
              <p:cNvSpPr>
                <a:spLocks noChangeShapeType="1"/>
              </p:cNvSpPr>
              <p:nvPr/>
            </p:nvSpPr>
            <p:spPr bwMode="auto">
              <a:xfrm flipH="1">
                <a:off x="23" y="42"/>
                <a:ext cx="761" cy="851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727" name="Group 14"/>
            <p:cNvGrpSpPr>
              <a:grpSpLocks/>
            </p:cNvGrpSpPr>
            <p:nvPr/>
          </p:nvGrpSpPr>
          <p:grpSpPr bwMode="auto">
            <a:xfrm>
              <a:off x="3449" y="1079"/>
              <a:ext cx="145" cy="227"/>
              <a:chOff x="0" y="0"/>
              <a:chExt cx="784" cy="893"/>
            </a:xfrm>
          </p:grpSpPr>
          <p:sp>
            <p:nvSpPr>
              <p:cNvPr id="30755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704" cy="879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6" name="Line 16"/>
              <p:cNvSpPr>
                <a:spLocks noChangeShapeType="1"/>
              </p:cNvSpPr>
              <p:nvPr/>
            </p:nvSpPr>
            <p:spPr bwMode="auto">
              <a:xfrm flipH="1">
                <a:off x="23" y="42"/>
                <a:ext cx="761" cy="851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728" name="Group 17"/>
            <p:cNvGrpSpPr>
              <a:grpSpLocks/>
            </p:cNvGrpSpPr>
            <p:nvPr/>
          </p:nvGrpSpPr>
          <p:grpSpPr bwMode="auto">
            <a:xfrm>
              <a:off x="3442" y="1712"/>
              <a:ext cx="145" cy="227"/>
              <a:chOff x="0" y="0"/>
              <a:chExt cx="784" cy="893"/>
            </a:xfrm>
          </p:grpSpPr>
          <p:sp>
            <p:nvSpPr>
              <p:cNvPr id="30753" name="Line 18"/>
              <p:cNvSpPr>
                <a:spLocks noChangeShapeType="1"/>
              </p:cNvSpPr>
              <p:nvPr/>
            </p:nvSpPr>
            <p:spPr bwMode="auto">
              <a:xfrm>
                <a:off x="0" y="0"/>
                <a:ext cx="704" cy="879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4" name="Line 19"/>
              <p:cNvSpPr>
                <a:spLocks noChangeShapeType="1"/>
              </p:cNvSpPr>
              <p:nvPr/>
            </p:nvSpPr>
            <p:spPr bwMode="auto">
              <a:xfrm flipH="1">
                <a:off x="23" y="42"/>
                <a:ext cx="761" cy="851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729" name="Group 20"/>
            <p:cNvGrpSpPr>
              <a:grpSpLocks/>
            </p:cNvGrpSpPr>
            <p:nvPr/>
          </p:nvGrpSpPr>
          <p:grpSpPr bwMode="auto">
            <a:xfrm>
              <a:off x="3409" y="2346"/>
              <a:ext cx="145" cy="227"/>
              <a:chOff x="0" y="0"/>
              <a:chExt cx="784" cy="893"/>
            </a:xfrm>
          </p:grpSpPr>
          <p:sp>
            <p:nvSpPr>
              <p:cNvPr id="30751" name="Line 21"/>
              <p:cNvSpPr>
                <a:spLocks noChangeShapeType="1"/>
              </p:cNvSpPr>
              <p:nvPr/>
            </p:nvSpPr>
            <p:spPr bwMode="auto">
              <a:xfrm>
                <a:off x="0" y="0"/>
                <a:ext cx="704" cy="879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2" name="Line 22"/>
              <p:cNvSpPr>
                <a:spLocks noChangeShapeType="1"/>
              </p:cNvSpPr>
              <p:nvPr/>
            </p:nvSpPr>
            <p:spPr bwMode="auto">
              <a:xfrm flipH="1">
                <a:off x="23" y="42"/>
                <a:ext cx="761" cy="851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730" name="Group 23"/>
            <p:cNvGrpSpPr>
              <a:grpSpLocks/>
            </p:cNvGrpSpPr>
            <p:nvPr/>
          </p:nvGrpSpPr>
          <p:grpSpPr bwMode="auto">
            <a:xfrm>
              <a:off x="3423" y="3006"/>
              <a:ext cx="145" cy="227"/>
              <a:chOff x="0" y="0"/>
              <a:chExt cx="784" cy="893"/>
            </a:xfrm>
          </p:grpSpPr>
          <p:sp>
            <p:nvSpPr>
              <p:cNvPr id="30749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704" cy="879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0" name="Line 25"/>
              <p:cNvSpPr>
                <a:spLocks noChangeShapeType="1"/>
              </p:cNvSpPr>
              <p:nvPr/>
            </p:nvSpPr>
            <p:spPr bwMode="auto">
              <a:xfrm flipH="1">
                <a:off x="23" y="42"/>
                <a:ext cx="761" cy="851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731" name="Group 26"/>
            <p:cNvGrpSpPr>
              <a:grpSpLocks/>
            </p:cNvGrpSpPr>
            <p:nvPr/>
          </p:nvGrpSpPr>
          <p:grpSpPr bwMode="auto">
            <a:xfrm>
              <a:off x="4533" y="1092"/>
              <a:ext cx="145" cy="227"/>
              <a:chOff x="0" y="0"/>
              <a:chExt cx="784" cy="893"/>
            </a:xfrm>
          </p:grpSpPr>
          <p:sp>
            <p:nvSpPr>
              <p:cNvPr id="30747" name="Line 27"/>
              <p:cNvSpPr>
                <a:spLocks noChangeShapeType="1"/>
              </p:cNvSpPr>
              <p:nvPr/>
            </p:nvSpPr>
            <p:spPr bwMode="auto">
              <a:xfrm>
                <a:off x="0" y="0"/>
                <a:ext cx="704" cy="879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8" name="Line 28"/>
              <p:cNvSpPr>
                <a:spLocks noChangeShapeType="1"/>
              </p:cNvSpPr>
              <p:nvPr/>
            </p:nvSpPr>
            <p:spPr bwMode="auto">
              <a:xfrm flipH="1">
                <a:off x="23" y="42"/>
                <a:ext cx="761" cy="851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732" name="Group 29"/>
            <p:cNvGrpSpPr>
              <a:grpSpLocks/>
            </p:cNvGrpSpPr>
            <p:nvPr/>
          </p:nvGrpSpPr>
          <p:grpSpPr bwMode="auto">
            <a:xfrm>
              <a:off x="1891" y="2553"/>
              <a:ext cx="145" cy="227"/>
              <a:chOff x="0" y="0"/>
              <a:chExt cx="784" cy="893"/>
            </a:xfrm>
          </p:grpSpPr>
          <p:sp>
            <p:nvSpPr>
              <p:cNvPr id="30745" name="Line 30"/>
              <p:cNvSpPr>
                <a:spLocks noChangeShapeType="1"/>
              </p:cNvSpPr>
              <p:nvPr/>
            </p:nvSpPr>
            <p:spPr bwMode="auto">
              <a:xfrm>
                <a:off x="0" y="0"/>
                <a:ext cx="704" cy="879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6" name="Line 31"/>
              <p:cNvSpPr>
                <a:spLocks noChangeShapeType="1"/>
              </p:cNvSpPr>
              <p:nvPr/>
            </p:nvSpPr>
            <p:spPr bwMode="auto">
              <a:xfrm flipH="1">
                <a:off x="23" y="42"/>
                <a:ext cx="761" cy="851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733" name="Group 32"/>
            <p:cNvGrpSpPr>
              <a:grpSpLocks/>
            </p:cNvGrpSpPr>
            <p:nvPr/>
          </p:nvGrpSpPr>
          <p:grpSpPr bwMode="auto">
            <a:xfrm>
              <a:off x="4478" y="1811"/>
              <a:ext cx="145" cy="227"/>
              <a:chOff x="0" y="0"/>
              <a:chExt cx="784" cy="893"/>
            </a:xfrm>
          </p:grpSpPr>
          <p:sp>
            <p:nvSpPr>
              <p:cNvPr id="30743" name="Line 33"/>
              <p:cNvSpPr>
                <a:spLocks noChangeShapeType="1"/>
              </p:cNvSpPr>
              <p:nvPr/>
            </p:nvSpPr>
            <p:spPr bwMode="auto">
              <a:xfrm>
                <a:off x="0" y="0"/>
                <a:ext cx="704" cy="879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4" name="Line 34"/>
              <p:cNvSpPr>
                <a:spLocks noChangeShapeType="1"/>
              </p:cNvSpPr>
              <p:nvPr/>
            </p:nvSpPr>
            <p:spPr bwMode="auto">
              <a:xfrm flipH="1">
                <a:off x="23" y="42"/>
                <a:ext cx="761" cy="851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734" name="Group 35"/>
            <p:cNvGrpSpPr>
              <a:grpSpLocks/>
            </p:cNvGrpSpPr>
            <p:nvPr/>
          </p:nvGrpSpPr>
          <p:grpSpPr bwMode="auto">
            <a:xfrm>
              <a:off x="657" y="1441"/>
              <a:ext cx="145" cy="227"/>
              <a:chOff x="0" y="0"/>
              <a:chExt cx="784" cy="893"/>
            </a:xfrm>
          </p:grpSpPr>
          <p:sp>
            <p:nvSpPr>
              <p:cNvPr id="30741" name="Line 36"/>
              <p:cNvSpPr>
                <a:spLocks noChangeShapeType="1"/>
              </p:cNvSpPr>
              <p:nvPr/>
            </p:nvSpPr>
            <p:spPr bwMode="auto">
              <a:xfrm>
                <a:off x="0" y="0"/>
                <a:ext cx="704" cy="879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2" name="Line 37"/>
              <p:cNvSpPr>
                <a:spLocks noChangeShapeType="1"/>
              </p:cNvSpPr>
              <p:nvPr/>
            </p:nvSpPr>
            <p:spPr bwMode="auto">
              <a:xfrm flipH="1">
                <a:off x="23" y="42"/>
                <a:ext cx="761" cy="851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735" name="Group 38"/>
            <p:cNvGrpSpPr>
              <a:grpSpLocks/>
            </p:cNvGrpSpPr>
            <p:nvPr/>
          </p:nvGrpSpPr>
          <p:grpSpPr bwMode="auto">
            <a:xfrm>
              <a:off x="1987" y="3405"/>
              <a:ext cx="172" cy="227"/>
              <a:chOff x="0" y="0"/>
              <a:chExt cx="784" cy="893"/>
            </a:xfrm>
          </p:grpSpPr>
          <p:sp>
            <p:nvSpPr>
              <p:cNvPr id="30739" name="Line 39"/>
              <p:cNvSpPr>
                <a:spLocks noChangeShapeType="1"/>
              </p:cNvSpPr>
              <p:nvPr/>
            </p:nvSpPr>
            <p:spPr bwMode="auto">
              <a:xfrm>
                <a:off x="0" y="0"/>
                <a:ext cx="704" cy="879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0" name="Line 40"/>
              <p:cNvSpPr>
                <a:spLocks noChangeShapeType="1"/>
              </p:cNvSpPr>
              <p:nvPr/>
            </p:nvSpPr>
            <p:spPr bwMode="auto">
              <a:xfrm flipH="1">
                <a:off x="23" y="42"/>
                <a:ext cx="761" cy="851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736" name="Group 45"/>
            <p:cNvGrpSpPr>
              <a:grpSpLocks/>
            </p:cNvGrpSpPr>
            <p:nvPr/>
          </p:nvGrpSpPr>
          <p:grpSpPr bwMode="auto">
            <a:xfrm>
              <a:off x="4584" y="2352"/>
              <a:ext cx="145" cy="227"/>
              <a:chOff x="0" y="0"/>
              <a:chExt cx="784" cy="893"/>
            </a:xfrm>
          </p:grpSpPr>
          <p:sp>
            <p:nvSpPr>
              <p:cNvPr id="30737" name="Line 46"/>
              <p:cNvSpPr>
                <a:spLocks noChangeShapeType="1"/>
              </p:cNvSpPr>
              <p:nvPr/>
            </p:nvSpPr>
            <p:spPr bwMode="auto">
              <a:xfrm>
                <a:off x="0" y="0"/>
                <a:ext cx="704" cy="879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38" name="Line 47"/>
              <p:cNvSpPr>
                <a:spLocks noChangeShapeType="1"/>
              </p:cNvSpPr>
              <p:nvPr/>
            </p:nvSpPr>
            <p:spPr bwMode="auto">
              <a:xfrm flipH="1">
                <a:off x="23" y="42"/>
                <a:ext cx="761" cy="851"/>
              </a:xfrm>
              <a:prstGeom prst="line">
                <a:avLst/>
              </a:prstGeom>
              <a:noFill/>
              <a:ln w="50800">
                <a:solidFill>
                  <a:srgbClr val="FF00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15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Medium Beta Cavities  </a:t>
            </a:r>
            <a:r>
              <a:rPr lang="en-US" dirty="0" smtClean="0"/>
              <a:t>Technical performances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9964" y="1565572"/>
            <a:ext cx="7688316" cy="589050"/>
          </a:xfrm>
        </p:spPr>
        <p:txBody>
          <a:bodyPr lIns="85699" tIns="42850" rIns="85699" bIns="42850">
            <a:normAutofit/>
          </a:bodyPr>
          <a:lstStyle/>
          <a:p>
            <a:pPr marL="57140" indent="0" algn="ctr">
              <a:buNone/>
            </a:pPr>
            <a:r>
              <a:rPr lang="en-US" dirty="0" smtClean="0"/>
              <a:t>INFN Medium Beta </a:t>
            </a:r>
            <a:r>
              <a:rPr lang="en-US" dirty="0"/>
              <a:t>C</a:t>
            </a:r>
            <a:r>
              <a:rPr lang="en-US" dirty="0" smtClean="0"/>
              <a:t>avities Technical Performances</a:t>
            </a:r>
          </a:p>
          <a:p>
            <a:pPr marL="57140" indent="0" algn="ctr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98320"/>
              </p:ext>
            </p:extLst>
          </p:nvPr>
        </p:nvGraphicFramePr>
        <p:xfrm>
          <a:off x="2102065" y="2247969"/>
          <a:ext cx="4876800" cy="3536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883"/>
                <a:gridCol w="1439917"/>
              </a:tblGrid>
              <a:tr h="3456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Requirements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Medium beta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Frequency (MHz)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704.42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Geometric</a:t>
                      </a:r>
                      <a:r>
                        <a:rPr lang="en-US" sz="1600" baseline="0" dirty="0" smtClean="0"/>
                        <a:t> beta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Nominal Accelerating Gradient (MV/m)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Epk</a:t>
                      </a:r>
                      <a:r>
                        <a:rPr lang="en-US" sz="1600" dirty="0" smtClean="0"/>
                        <a:t> (MV/m)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50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Cell coupling </a:t>
                      </a:r>
                      <a:r>
                        <a:rPr lang="en-US" sz="1600" baseline="0" dirty="0" smtClean="0"/>
                        <a:t> k</a:t>
                      </a:r>
                      <a:r>
                        <a:rPr lang="en-US" sz="1600" dirty="0" smtClean="0"/>
                        <a:t>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≥ 1.5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RF</a:t>
                      </a:r>
                      <a:r>
                        <a:rPr lang="en-US" sz="1600" dirty="0" smtClean="0"/>
                        <a:t> peak power (kW)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 </a:t>
                      </a:r>
                      <a:r>
                        <a:rPr lang="en-US" sz="1600" dirty="0" err="1" smtClean="0"/>
                        <a:t>ext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7.5 10</a:t>
                      </a:r>
                      <a:r>
                        <a:rPr lang="en-US" sz="1600" baseline="30000" dirty="0" smtClean="0"/>
                        <a:t>5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Q0</a:t>
                      </a:r>
                      <a:r>
                        <a:rPr lang="en-US" sz="1600" dirty="0" smtClean="0"/>
                        <a:t> at nominal</a:t>
                      </a:r>
                      <a:r>
                        <a:rPr lang="en-US" sz="1600" baseline="0" dirty="0" smtClean="0"/>
                        <a:t> gradient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 5 10</a:t>
                      </a:r>
                      <a:r>
                        <a:rPr lang="en-US" sz="1600" baseline="30000" dirty="0" smtClean="0"/>
                        <a:t>9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5940152" y="6427311"/>
            <a:ext cx="3203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P. Michelato, TAC 11, 2015.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9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1 - Cavity geometry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687667" cy="126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954432"/>
              </p:ext>
            </p:extLst>
          </p:nvPr>
        </p:nvGraphicFramePr>
        <p:xfrm>
          <a:off x="1112148" y="2739728"/>
          <a:ext cx="6844228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5876"/>
                <a:gridCol w="3168352"/>
              </a:tblGrid>
              <a:tr h="294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Design 1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Cavity total length (cm)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125.88±0.20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Cells length (cm)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85.54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Beam tube length </a:t>
                      </a:r>
                      <a:r>
                        <a:rPr lang="en-US" sz="1600" dirty="0" smtClean="0">
                          <a:effectLst/>
                        </a:rPr>
                        <a:t>(MC side</a:t>
                      </a:r>
                      <a:r>
                        <a:rPr lang="en-US" sz="1600" dirty="0">
                          <a:effectLst/>
                        </a:rPr>
                        <a:t>, cm)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20.00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Beam tube length (pickup side, cm)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20.34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Main coupler diameter (cm)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10.00±0.02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First iris to </a:t>
                      </a:r>
                      <a:r>
                        <a:rPr lang="en-US" sz="1600" dirty="0" err="1">
                          <a:effectLst/>
                        </a:rPr>
                        <a:t>MC_center</a:t>
                      </a:r>
                      <a:r>
                        <a:rPr lang="en-US" sz="1600" dirty="0">
                          <a:effectLst/>
                        </a:rPr>
                        <a:t> (cm)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8.50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MC_center</a:t>
                      </a:r>
                      <a:r>
                        <a:rPr lang="en-US" sz="1600" dirty="0">
                          <a:effectLst/>
                        </a:rPr>
                        <a:t> to beam tube end (cm)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11.50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Inner and</a:t>
                      </a:r>
                      <a:r>
                        <a:rPr lang="en-US" sz="1600" baseline="0" dirty="0" smtClean="0">
                          <a:effectLst/>
                        </a:rPr>
                        <a:t> left end</a:t>
                      </a:r>
                      <a:r>
                        <a:rPr lang="en-US" sz="1600" dirty="0" smtClean="0">
                          <a:effectLst/>
                        </a:rPr>
                        <a:t> cells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eq. </a:t>
                      </a:r>
                      <a:r>
                        <a:rPr lang="en-US" sz="1600" dirty="0">
                          <a:effectLst/>
                        </a:rPr>
                        <a:t>diameter (cm)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37.27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End group </a:t>
                      </a:r>
                      <a:r>
                        <a:rPr lang="en-US" sz="1600" dirty="0" smtClean="0">
                          <a:effectLst/>
                        </a:rPr>
                        <a:t>eq. </a:t>
                      </a:r>
                      <a:r>
                        <a:rPr lang="en-US" sz="1600" dirty="0">
                          <a:effectLst/>
                        </a:rPr>
                        <a:t>diameter </a:t>
                      </a:r>
                      <a:r>
                        <a:rPr lang="en-US" sz="1600" dirty="0" smtClean="0">
                          <a:effectLst/>
                        </a:rPr>
                        <a:t>(MC side, cm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37.45</a:t>
                      </a:r>
                      <a:endParaRPr lang="en-US" sz="18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Cell iris diameter (cm)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10.00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Length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PC </a:t>
                      </a:r>
                      <a:r>
                        <a:rPr lang="en-US" sz="1600" dirty="0">
                          <a:effectLst/>
                        </a:rPr>
                        <a:t>to end iris (cm)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7.00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1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38138"/>
          </a:xfrm>
        </p:spPr>
        <p:txBody>
          <a:bodyPr/>
          <a:lstStyle/>
          <a:p>
            <a:r>
              <a:rPr lang="en-US" dirty="0" smtClean="0"/>
              <a:t>Geometry and RF results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2" y="836712"/>
            <a:ext cx="815102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angolo isoscele 4"/>
          <p:cNvSpPr/>
          <p:nvPr/>
        </p:nvSpPr>
        <p:spPr>
          <a:xfrm>
            <a:off x="251520" y="5301208"/>
            <a:ext cx="144016" cy="7200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riangolo isoscele 5"/>
          <p:cNvSpPr/>
          <p:nvPr/>
        </p:nvSpPr>
        <p:spPr>
          <a:xfrm>
            <a:off x="3059832" y="5661248"/>
            <a:ext cx="144016" cy="7200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Triangolo isoscele 6"/>
          <p:cNvSpPr/>
          <p:nvPr/>
        </p:nvSpPr>
        <p:spPr>
          <a:xfrm>
            <a:off x="7092280" y="5625244"/>
            <a:ext cx="144016" cy="7200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Triangolo isoscele 7"/>
          <p:cNvSpPr/>
          <p:nvPr/>
        </p:nvSpPr>
        <p:spPr>
          <a:xfrm>
            <a:off x="7092280" y="5758600"/>
            <a:ext cx="144016" cy="7200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Triangolo isoscele 8"/>
          <p:cNvSpPr/>
          <p:nvPr/>
        </p:nvSpPr>
        <p:spPr>
          <a:xfrm>
            <a:off x="3059832" y="5771882"/>
            <a:ext cx="144016" cy="7200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Triangolo isoscele 9"/>
          <p:cNvSpPr/>
          <p:nvPr/>
        </p:nvSpPr>
        <p:spPr>
          <a:xfrm>
            <a:off x="7100664" y="6093296"/>
            <a:ext cx="144016" cy="720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</a:t>
            </a:r>
            <a:r>
              <a:rPr lang="en-US" dirty="0"/>
              <a:t>distribution for </a:t>
            </a:r>
            <a:r>
              <a:rPr lang="en-US" dirty="0" smtClean="0"/>
              <a:t>some </a:t>
            </a:r>
            <a:r>
              <a:rPr lang="en-US" dirty="0"/>
              <a:t>modes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12338"/>
            <a:ext cx="8229600" cy="131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948264" y="3275692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F=1811 MHz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3103"/>
            <a:ext cx="8208912" cy="14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948264" y="1475492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F=1743 MHz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82268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981689" y="5075892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F=2077 MHz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Design 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29600" cy="138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817835"/>
              </p:ext>
            </p:extLst>
          </p:nvPr>
        </p:nvGraphicFramePr>
        <p:xfrm>
          <a:off x="683568" y="2492896"/>
          <a:ext cx="7848871" cy="3813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3544"/>
                <a:gridCol w="2373040"/>
                <a:gridCol w="2592287"/>
              </a:tblGrid>
              <a:tr h="3754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Design 1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Design 2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4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Beam tubes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5==6.8-5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6.8==6.8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4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Frequency (MHz)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704.435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704.434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4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R/Q [Ohm]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356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344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4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</a:t>
                      </a:r>
                      <a:r>
                        <a:rPr lang="en-US" sz="1800" baseline="-25000">
                          <a:effectLst/>
                        </a:rPr>
                        <a:t>BCS</a:t>
                      </a:r>
                      <a:r>
                        <a:rPr lang="en-US" sz="1800">
                          <a:effectLst/>
                        </a:rPr>
                        <a:t> at 2K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4.02 E+10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4.05 E+10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4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Epeak/Eacc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2.64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2.67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Hpeak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Eacc</a:t>
                      </a:r>
                      <a:r>
                        <a:rPr lang="en-US" sz="1800" dirty="0">
                          <a:effectLst/>
                        </a:rPr>
                        <a:t>[</a:t>
                      </a:r>
                      <a:r>
                        <a:rPr lang="en-US" sz="1800" dirty="0" err="1">
                          <a:effectLst/>
                        </a:rPr>
                        <a:t>mT</a:t>
                      </a:r>
                      <a:r>
                        <a:rPr lang="en-US" sz="1800" dirty="0">
                          <a:effectLst/>
                        </a:rPr>
                        <a:t>/(MV/m)]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5.03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5.10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4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Wall angle of end cells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8.9° (pu), 7.0° (MC)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7.0° (pu), 7.0° (MC)</a:t>
                      </a:r>
                      <a:endParaRPr lang="en-US" sz="18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4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End cells equator radius (cm)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18.64 </a:t>
                      </a:r>
                      <a:r>
                        <a:rPr lang="en-US" sz="1800" dirty="0">
                          <a:effectLst/>
                        </a:rPr>
                        <a:t>(as </a:t>
                      </a:r>
                      <a:r>
                        <a:rPr lang="en-US" sz="1800" dirty="0" err="1" smtClean="0">
                          <a:effectLst/>
                        </a:rPr>
                        <a:t>iner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cell), </a:t>
                      </a:r>
                      <a:r>
                        <a:rPr lang="en-US" sz="1800" dirty="0" smtClean="0">
                          <a:effectLst/>
                        </a:rPr>
                        <a:t>18.73 </a:t>
                      </a:r>
                      <a:r>
                        <a:rPr lang="en-US" sz="1800" dirty="0">
                          <a:effectLst/>
                        </a:rPr>
                        <a:t>(MC)</a:t>
                      </a:r>
                      <a:endParaRPr lang="en-US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Both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18.73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2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Il </a:t>
            </a:r>
            <a:r>
              <a:rPr lang="en-US" sz="3600" dirty="0" err="1" smtClean="0"/>
              <a:t>progetto</a:t>
            </a:r>
            <a:r>
              <a:rPr lang="en-US" sz="3600" dirty="0" smtClean="0"/>
              <a:t> ESS e la </a:t>
            </a:r>
            <a:r>
              <a:rPr lang="en-US" sz="3600" dirty="0" err="1" smtClean="0"/>
              <a:t>Sezione</a:t>
            </a:r>
            <a:r>
              <a:rPr lang="en-US" sz="3600" dirty="0" smtClean="0"/>
              <a:t> di Milano – LASA</a:t>
            </a:r>
            <a:br>
              <a:rPr lang="en-US" sz="3600" dirty="0" smtClean="0"/>
            </a:br>
            <a:r>
              <a:rPr lang="en-US" sz="3600" dirty="0" smtClean="0"/>
              <a:t>Scheduling </a:t>
            </a:r>
            <a:r>
              <a:rPr lang="en-US" sz="3600" dirty="0" err="1" smtClean="0"/>
              <a:t>attività</a:t>
            </a:r>
            <a:r>
              <a:rPr lang="en-US" sz="3600" dirty="0" smtClean="0"/>
              <a:t> ESS</a:t>
            </a:r>
            <a:endParaRPr lang="en-US" sz="3600" dirty="0"/>
          </a:p>
        </p:txBody>
      </p:sp>
      <p:pic>
        <p:nvPicPr>
          <p:cNvPr id="1027" name="Picture 3" descr="C:\Users\michelato\Documents\CDS\ESS-MB-UpdatedDS_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r="36599"/>
          <a:stretch/>
        </p:blipFill>
        <p:spPr bwMode="auto">
          <a:xfrm>
            <a:off x="16282" y="1069375"/>
            <a:ext cx="9127718" cy="575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2 3"/>
          <p:cNvCxnSpPr/>
          <p:nvPr/>
        </p:nvCxnSpPr>
        <p:spPr>
          <a:xfrm>
            <a:off x="2051720" y="2620573"/>
            <a:ext cx="7200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5004048" y="2620573"/>
            <a:ext cx="158417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7633241" y="2620573"/>
            <a:ext cx="360040" cy="4669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5220073" y="3252773"/>
            <a:ext cx="187220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6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Il </a:t>
            </a:r>
            <a:r>
              <a:rPr lang="en-US" sz="3600" dirty="0" err="1" smtClean="0"/>
              <a:t>progetto</a:t>
            </a:r>
            <a:r>
              <a:rPr lang="en-US" sz="3600" dirty="0" smtClean="0"/>
              <a:t> ESS e la </a:t>
            </a:r>
            <a:r>
              <a:rPr lang="en-US" sz="3600" dirty="0" err="1" smtClean="0"/>
              <a:t>Sezione</a:t>
            </a:r>
            <a:r>
              <a:rPr lang="en-US" sz="3600" dirty="0" smtClean="0"/>
              <a:t> di Milano – LASA</a:t>
            </a:r>
            <a:br>
              <a:rPr lang="en-US" sz="3600" dirty="0" smtClean="0"/>
            </a:br>
            <a:r>
              <a:rPr lang="en-US" sz="3600" dirty="0" smtClean="0"/>
              <a:t>Scheduling </a:t>
            </a:r>
            <a:r>
              <a:rPr lang="en-US" sz="3600" dirty="0" err="1" smtClean="0"/>
              <a:t>attività</a:t>
            </a:r>
            <a:r>
              <a:rPr lang="en-US" sz="3600" dirty="0" smtClean="0"/>
              <a:t> ESS</a:t>
            </a:r>
            <a:endParaRPr lang="en-US" sz="3600" dirty="0"/>
          </a:p>
        </p:txBody>
      </p:sp>
      <p:pic>
        <p:nvPicPr>
          <p:cNvPr id="1027" name="Picture 3" descr="C:\Users\michelato\Documents\CDS\ESS-MB-UpdatedDS_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r="41609"/>
          <a:stretch/>
        </p:blipFill>
        <p:spPr bwMode="auto">
          <a:xfrm>
            <a:off x="16282" y="1069375"/>
            <a:ext cx="8355208" cy="575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ichelato\Documents\CDS\ESS-MB-UpdatedDS_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9" r="8258"/>
          <a:stretch/>
        </p:blipFill>
        <p:spPr bwMode="auto">
          <a:xfrm>
            <a:off x="2915816" y="1069375"/>
            <a:ext cx="6228184" cy="575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2444389" y="5085184"/>
            <a:ext cx="306371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2970807" y="4581128"/>
            <a:ext cx="196123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2308045" y="3789040"/>
            <a:ext cx="104632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4716016" y="836712"/>
            <a:ext cx="129614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2 12"/>
          <p:cNvCxnSpPr/>
          <p:nvPr/>
        </p:nvCxnSpPr>
        <p:spPr>
          <a:xfrm>
            <a:off x="2419565" y="5261723"/>
            <a:ext cx="445669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5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5699" tIns="42850" rIns="85699" bIns="42850">
            <a:normAutofit fontScale="90000"/>
          </a:bodyPr>
          <a:lstStyle/>
          <a:p>
            <a:r>
              <a:rPr lang="en-US" sz="3400" dirty="0"/>
              <a:t>Next Six Months</a:t>
            </a:r>
            <a:br>
              <a:rPr lang="en-US" sz="34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5699" tIns="42850" rIns="85699" bIns="42850"/>
          <a:lstStyle/>
          <a:p>
            <a:pPr marL="342900" indent="-342900">
              <a:buFont typeface="Arial"/>
              <a:buChar char="•"/>
            </a:pPr>
            <a:r>
              <a:rPr lang="en-US" b="1" dirty="0" smtClean="0"/>
              <a:t>Design of medium beta </a:t>
            </a:r>
            <a:r>
              <a:rPr lang="en-US" dirty="0" smtClean="0"/>
              <a:t>cavities plug compatible with </a:t>
            </a:r>
            <a:r>
              <a:rPr lang="en-US" dirty="0" err="1" smtClean="0"/>
              <a:t>CEA</a:t>
            </a:r>
            <a:r>
              <a:rPr lang="en-US" dirty="0" smtClean="0"/>
              <a:t> boundary conditions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LG </a:t>
            </a:r>
            <a:r>
              <a:rPr lang="en-US" b="1" dirty="0" err="1" smtClean="0">
                <a:solidFill>
                  <a:srgbClr val="000000"/>
                </a:solidFill>
              </a:rPr>
              <a:t>Nb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ingot arrival at LASA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LG </a:t>
            </a:r>
            <a:r>
              <a:rPr lang="en-US" b="1" dirty="0" err="1" smtClean="0">
                <a:solidFill>
                  <a:srgbClr val="000000"/>
                </a:solidFill>
              </a:rPr>
              <a:t>Nb</a:t>
            </a:r>
            <a:r>
              <a:rPr lang="en-US" b="1" dirty="0" smtClean="0">
                <a:solidFill>
                  <a:srgbClr val="000000"/>
                </a:solidFill>
              </a:rPr>
              <a:t> ingot slicing </a:t>
            </a:r>
            <a:r>
              <a:rPr lang="en-US" dirty="0" smtClean="0">
                <a:solidFill>
                  <a:srgbClr val="000000"/>
                </a:solidFill>
              </a:rPr>
              <a:t>(wire cutting)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Medium beta prototype </a:t>
            </a:r>
            <a:r>
              <a:rPr lang="en-US" dirty="0" smtClean="0"/>
              <a:t>ordering</a:t>
            </a:r>
          </a:p>
          <a:p>
            <a:pPr>
              <a:buFont typeface="Arial"/>
              <a:buChar char="•"/>
            </a:pPr>
            <a:r>
              <a:rPr lang="en-US" b="1" dirty="0"/>
              <a:t>Deep </a:t>
            </a:r>
            <a:r>
              <a:rPr lang="en-US" b="1" dirty="0" smtClean="0"/>
              <a:t>drawing </a:t>
            </a:r>
            <a:r>
              <a:rPr lang="en-US" dirty="0" smtClean="0"/>
              <a:t>of cells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Activities</a:t>
            </a:r>
            <a:r>
              <a:rPr lang="en-US" dirty="0" smtClean="0"/>
              <a:t> for the </a:t>
            </a:r>
            <a:r>
              <a:rPr lang="en-US" b="1" dirty="0" smtClean="0"/>
              <a:t>technological transfer</a:t>
            </a:r>
            <a:r>
              <a:rPr lang="en-US" dirty="0" smtClean="0"/>
              <a:t> of the cavity processing (</a:t>
            </a:r>
            <a:r>
              <a:rPr lang="en-US" dirty="0" err="1" smtClean="0"/>
              <a:t>BCP</a:t>
            </a:r>
            <a:r>
              <a:rPr lang="en-US" dirty="0" smtClean="0"/>
              <a:t>) to the industry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Vertical test adaptation </a:t>
            </a:r>
            <a:r>
              <a:rPr lang="en-US" dirty="0" smtClean="0"/>
              <a:t>for 700 MHz cavities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922114"/>
          </a:xfrm>
        </p:spPr>
        <p:txBody>
          <a:bodyPr lIns="85699" tIns="42850" rIns="85699" bIns="42850">
            <a:normAutofit fontScale="90000"/>
          </a:bodyPr>
          <a:lstStyle/>
          <a:p>
            <a:r>
              <a:rPr lang="en-GB" sz="3400" dirty="0" smtClean="0">
                <a:solidFill>
                  <a:srgbClr val="FF0000"/>
                </a:solidFill>
              </a:rPr>
              <a:t>Medium Beta Cavities</a:t>
            </a:r>
            <a:r>
              <a:rPr lang="en-GB" sz="3400" dirty="0">
                <a:solidFill>
                  <a:srgbClr val="FF0000"/>
                </a:solidFill>
              </a:rPr>
              <a:t> </a:t>
            </a:r>
            <a:r>
              <a:rPr lang="en-GB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smtClean="0"/>
              <a:t>Summary</a:t>
            </a:r>
            <a:r>
              <a:rPr lang="en-US" sz="3400" dirty="0"/>
              <a:t/>
            </a:r>
            <a:br>
              <a:rPr lang="en-US" sz="34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5699" tIns="42850" rIns="85699" bIns="42850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INFN Milano – LASA  activity on medium beta cavities started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INFN design plug compatible with </a:t>
            </a:r>
            <a:r>
              <a:rPr lang="en-US" dirty="0" err="1" smtClean="0"/>
              <a:t>CEA</a:t>
            </a:r>
            <a:r>
              <a:rPr lang="en-US" dirty="0" smtClean="0"/>
              <a:t> boundary conditions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First step: LG Medium beta and High beta cavities </a:t>
            </a:r>
            <a:r>
              <a:rPr lang="en-US" dirty="0" smtClean="0">
                <a:solidFill>
                  <a:srgbClr val="000000"/>
                </a:solidFill>
              </a:rPr>
              <a:t> prototyping and testing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Medium beta series production (36 cavities) start by end 2016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First 4 series cavities delivered by end 2017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progetto</a:t>
            </a:r>
            <a:r>
              <a:rPr lang="en-US" dirty="0" smtClean="0"/>
              <a:t> ESS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2987824" y="6427311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TAC 11, 2015, J. Weisend, M. Lindroos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4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072861" y="6510805"/>
            <a:ext cx="38786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TAC 11, 2015, J. Weisend, M. Lindroos</a:t>
            </a:r>
            <a:endParaRPr lang="en-GB" dirty="0"/>
          </a:p>
        </p:txBody>
      </p:sp>
      <p:sp>
        <p:nvSpPr>
          <p:cNvPr id="6" name="Ovale 5"/>
          <p:cNvSpPr/>
          <p:nvPr/>
        </p:nvSpPr>
        <p:spPr>
          <a:xfrm>
            <a:off x="1305000" y="1556792"/>
            <a:ext cx="1656184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Personale</a:t>
            </a:r>
            <a:r>
              <a:rPr lang="en-US" dirty="0" smtClean="0"/>
              <a:t> </a:t>
            </a:r>
            <a:r>
              <a:rPr lang="en-US" dirty="0" smtClean="0"/>
              <a:t>(2016)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997117"/>
            <a:ext cx="3503716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Ricercatori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tecnologi</a:t>
            </a:r>
            <a:endParaRPr lang="en-US" sz="2800" b="1" dirty="0" smtClean="0"/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Michele Bertucci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Angelo </a:t>
            </a:r>
            <a:r>
              <a:rPr lang="en-US" sz="2800" dirty="0"/>
              <a:t>Bosotti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Jin</a:t>
            </a:r>
            <a:r>
              <a:rPr lang="en-US" sz="2800" dirty="0"/>
              <a:t> </a:t>
            </a:r>
            <a:r>
              <a:rPr lang="en-US" sz="2800" dirty="0" smtClean="0"/>
              <a:t>Fang </a:t>
            </a:r>
            <a:r>
              <a:rPr lang="en-US" sz="2800" dirty="0"/>
              <a:t>Chen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Paolo Michelato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Laura Monaco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Carlo </a:t>
            </a:r>
            <a:r>
              <a:rPr lang="en-US" sz="2800" dirty="0" smtClean="0"/>
              <a:t>Pagani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Rocco </a:t>
            </a:r>
            <a:r>
              <a:rPr lang="en-US" sz="2800" dirty="0" err="1"/>
              <a:t>Paparella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Paolo Pierini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Daniele Sertore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88024" y="980728"/>
            <a:ext cx="4276299" cy="8710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Personale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tecnico</a:t>
            </a:r>
            <a:endParaRPr lang="en-US" sz="2800" b="1" dirty="0" smtClean="0"/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Massimo Bonezzi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Marco </a:t>
            </a:r>
            <a:r>
              <a:rPr lang="en-US" sz="2800" dirty="0" err="1"/>
              <a:t>Chiodini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Massimo </a:t>
            </a:r>
            <a:r>
              <a:rPr lang="en-US" sz="2800" dirty="0" err="1" smtClean="0"/>
              <a:t>Fusetti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dirty="0" smtClean="0"/>
              <a:t>Utilities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Officina</a:t>
            </a:r>
            <a:r>
              <a:rPr lang="en-US" sz="2800" dirty="0" smtClean="0"/>
              <a:t> </a:t>
            </a:r>
            <a:r>
              <a:rPr lang="en-US" sz="2800" dirty="0" smtClean="0"/>
              <a:t>(Carlo </a:t>
            </a:r>
            <a:r>
              <a:rPr lang="en-US" sz="2800" dirty="0" err="1" smtClean="0"/>
              <a:t>Uva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Liquefattore</a:t>
            </a:r>
            <a:r>
              <a:rPr lang="en-US" sz="2800" dirty="0" smtClean="0"/>
              <a:t> (Luca Imeri)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Servizi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Generali</a:t>
            </a:r>
            <a:endParaRPr lang="en-US" sz="2800" b="1" dirty="0" smtClean="0"/>
          </a:p>
          <a:p>
            <a:pPr lvl="1"/>
            <a:r>
              <a:rPr lang="en-US" sz="2800" dirty="0" smtClean="0"/>
              <a:t>Luca Imeri, </a:t>
            </a:r>
          </a:p>
          <a:p>
            <a:pPr lvl="1"/>
            <a:r>
              <a:rPr lang="en-US" sz="2800" dirty="0" smtClean="0"/>
              <a:t>Mauro </a:t>
            </a:r>
            <a:r>
              <a:rPr lang="en-US" sz="2800" dirty="0" err="1" smtClean="0"/>
              <a:t>Quadrio</a:t>
            </a:r>
            <a:r>
              <a:rPr lang="en-US" sz="2800" dirty="0" smtClean="0"/>
              <a:t>, </a:t>
            </a:r>
          </a:p>
          <a:p>
            <a:pPr lvl="1"/>
            <a:r>
              <a:rPr lang="en-US" sz="2800" dirty="0"/>
              <a:t>+</a:t>
            </a:r>
            <a:r>
              <a:rPr lang="en-US" sz="2800" dirty="0" smtClean="0"/>
              <a:t> </a:t>
            </a:r>
            <a:r>
              <a:rPr lang="en-US" sz="2800" dirty="0" err="1" smtClean="0"/>
              <a:t>UNIMI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25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progetto</a:t>
            </a:r>
            <a:r>
              <a:rPr lang="en-US" dirty="0" smtClean="0"/>
              <a:t> ESS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" y="0"/>
            <a:ext cx="9142302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339752" y="6503304"/>
            <a:ext cx="38786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TAC 11, 2015, J. Weisend, M. Lindroos</a:t>
            </a:r>
            <a:endParaRPr lang="en-GB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6042620" y="2636912"/>
            <a:ext cx="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7884368" y="2636912"/>
            <a:ext cx="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Schedule Baseline – External Milestones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57" y="1772816"/>
            <a:ext cx="8769685" cy="440367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987824" y="6427311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TAC 11, 2015, James H. </a:t>
            </a:r>
            <a:r>
              <a:rPr lang="en-GB" dirty="0" err="1" smtClean="0"/>
              <a:t>Yeck</a:t>
            </a:r>
            <a:r>
              <a:rPr lang="en-GB" dirty="0" smtClean="0"/>
              <a:t> ESS </a:t>
            </a:r>
            <a:r>
              <a:rPr lang="en-GB" dirty="0" err="1" smtClean="0"/>
              <a:t>CEO</a:t>
            </a:r>
            <a:r>
              <a:rPr lang="en-GB" dirty="0" smtClean="0"/>
              <a:t> &amp; Director General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11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77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progetto</a:t>
            </a:r>
            <a:r>
              <a:rPr lang="en-US" dirty="0" smtClean="0"/>
              <a:t> ESS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2987824" y="6427311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TAC 11, 2015, James H. </a:t>
            </a:r>
            <a:r>
              <a:rPr lang="en-GB" dirty="0" err="1" smtClean="0"/>
              <a:t>Yeck</a:t>
            </a:r>
            <a:r>
              <a:rPr lang="en-GB" dirty="0" smtClean="0"/>
              <a:t> ESS </a:t>
            </a:r>
            <a:r>
              <a:rPr lang="en-GB" dirty="0" err="1" smtClean="0"/>
              <a:t>CEO</a:t>
            </a:r>
            <a:r>
              <a:rPr lang="en-GB" dirty="0" smtClean="0"/>
              <a:t> &amp; Director General</a:t>
            </a:r>
            <a:endParaRPr lang="en-GB" dirty="0"/>
          </a:p>
        </p:txBody>
      </p:sp>
      <p:grpSp>
        <p:nvGrpSpPr>
          <p:cNvPr id="6" name="Gruppo 5"/>
          <p:cNvGrpSpPr/>
          <p:nvPr/>
        </p:nvGrpSpPr>
        <p:grpSpPr>
          <a:xfrm>
            <a:off x="483546" y="754422"/>
            <a:ext cx="8192910" cy="5672015"/>
            <a:chOff x="483546" y="754422"/>
            <a:chExt cx="8192910" cy="567201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46" y="754422"/>
              <a:ext cx="8192910" cy="5672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e 2"/>
            <p:cNvSpPr/>
            <p:nvPr/>
          </p:nvSpPr>
          <p:spPr>
            <a:xfrm>
              <a:off x="3779912" y="4509120"/>
              <a:ext cx="1152128" cy="10801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35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progetto</a:t>
            </a:r>
            <a:r>
              <a:rPr lang="en-US" dirty="0" smtClean="0"/>
              <a:t> ESS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836712"/>
            <a:ext cx="8460432" cy="585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095328" y="6427311"/>
            <a:ext cx="60486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TAC 11, 2015, James </a:t>
            </a:r>
            <a:r>
              <a:rPr lang="en-GB" dirty="0"/>
              <a:t>H. </a:t>
            </a:r>
            <a:r>
              <a:rPr lang="en-GB" dirty="0" err="1" smtClean="0"/>
              <a:t>Yeck</a:t>
            </a:r>
            <a:r>
              <a:rPr lang="en-GB" dirty="0" smtClean="0"/>
              <a:t> ESS </a:t>
            </a:r>
            <a:r>
              <a:rPr lang="en-GB" dirty="0" err="1"/>
              <a:t>CEO</a:t>
            </a:r>
            <a:r>
              <a:rPr lang="en-GB" dirty="0"/>
              <a:t> &amp; Director General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251520" y="3284984"/>
            <a:ext cx="74629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3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590675" y="-59764"/>
            <a:ext cx="6267326" cy="1441531"/>
          </a:xfrm>
        </p:spPr>
        <p:txBody>
          <a:bodyPr/>
          <a:lstStyle/>
          <a:p>
            <a:r>
              <a:rPr lang="en-US" dirty="0" smtClean="0"/>
              <a:t>2015 </a:t>
            </a:r>
            <a:r>
              <a:rPr lang="en-US" dirty="0"/>
              <a:t>p</a:t>
            </a:r>
            <a:r>
              <a:rPr lang="en-US" dirty="0" smtClean="0"/>
              <a:t>riorities</a:t>
            </a:r>
            <a:endParaRPr lang="sv-SE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83278" y="1556792"/>
            <a:ext cx="8777444" cy="55488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119" rtl="0" eaLnBrk="1" latinLnBrk="0" hangingPunct="1">
              <a:lnSpc>
                <a:spcPts val="2399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119" indent="0" algn="l" defTabSz="457119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239" indent="0" algn="l" defTabSz="457119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358" indent="0" algn="l" defTabSz="457119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477" indent="0" algn="l" defTabSz="457119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155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4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2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endParaRPr lang="sv-SE" sz="2400" dirty="0" smtClean="0">
              <a:solidFill>
                <a:srgbClr val="000000"/>
              </a:solidFill>
            </a:endParaRPr>
          </a:p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r>
              <a:rPr lang="en-AU" sz="2400" b="1" dirty="0" smtClean="0">
                <a:solidFill>
                  <a:srgbClr val="000000"/>
                </a:solidFill>
              </a:rPr>
              <a:t>Establish In-kind agreements </a:t>
            </a:r>
          </a:p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r>
              <a:rPr lang="en-AU" sz="2400" dirty="0" smtClean="0">
                <a:solidFill>
                  <a:srgbClr val="000000"/>
                </a:solidFill>
                <a:ea typeface="ＭＳ ゴシック"/>
                <a:cs typeface="ＭＳ ゴシック"/>
              </a:rPr>
              <a:t>Complete transition from </a:t>
            </a:r>
            <a:r>
              <a:rPr lang="en-AU" sz="2800" b="1" dirty="0" smtClean="0">
                <a:solidFill>
                  <a:srgbClr val="000000"/>
                </a:solidFill>
                <a:ea typeface="ＭＳ ゴシック"/>
                <a:cs typeface="ＭＳ ゴシック"/>
              </a:rPr>
              <a:t>ESS AB to the ERIC </a:t>
            </a:r>
            <a:r>
              <a:rPr lang="en-AU" sz="2400" dirty="0" smtClean="0">
                <a:solidFill>
                  <a:srgbClr val="000000"/>
                </a:solidFill>
                <a:ea typeface="ＭＳ ゴシック"/>
                <a:cs typeface="ＭＳ ゴシック"/>
              </a:rPr>
              <a:t>organisation</a:t>
            </a:r>
            <a:br>
              <a:rPr lang="en-AU" sz="2400" dirty="0" smtClean="0">
                <a:solidFill>
                  <a:srgbClr val="000000"/>
                </a:solidFill>
                <a:ea typeface="ＭＳ ゴシック"/>
                <a:cs typeface="ＭＳ ゴシック"/>
              </a:rPr>
            </a:br>
            <a:r>
              <a:rPr lang="en-AU" sz="2400" b="1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(VAT Exempt !)</a:t>
            </a:r>
            <a:endParaRPr lang="en-AU" sz="2400" b="1" dirty="0" smtClean="0">
              <a:solidFill>
                <a:srgbClr val="FF0000"/>
              </a:solidFill>
              <a:ea typeface="ＭＳ ゴシック"/>
              <a:cs typeface="ＭＳ ゴシック"/>
            </a:endParaRPr>
          </a:p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r>
              <a:rPr lang="en-AU" sz="2400" dirty="0" smtClean="0">
                <a:solidFill>
                  <a:srgbClr val="000000"/>
                </a:solidFill>
                <a:ea typeface="ＭＳ ゴシック"/>
                <a:cs typeface="ＭＳ ゴシック"/>
              </a:rPr>
              <a:t>…</a:t>
            </a:r>
          </a:p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r>
              <a:rPr lang="en-AU" sz="2400" dirty="0" smtClean="0">
                <a:solidFill>
                  <a:srgbClr val="000000"/>
                </a:solidFill>
                <a:ea typeface="ＭＳ ゴシック"/>
                <a:cs typeface="ＭＳ ゴシック"/>
              </a:rPr>
              <a:t>…</a:t>
            </a:r>
          </a:p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endParaRPr lang="en-AU" sz="2400" dirty="0" smtClean="0">
              <a:solidFill>
                <a:srgbClr val="000000"/>
              </a:solidFill>
              <a:ea typeface="ＭＳ ゴシック"/>
              <a:cs typeface="ＭＳ ゴシック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Rettangolo 4"/>
          <p:cNvSpPr/>
          <p:nvPr/>
        </p:nvSpPr>
        <p:spPr>
          <a:xfrm>
            <a:off x="3095328" y="6427311"/>
            <a:ext cx="60486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TAC 11, 2015, James </a:t>
            </a:r>
            <a:r>
              <a:rPr lang="en-GB" dirty="0"/>
              <a:t>H. </a:t>
            </a:r>
            <a:r>
              <a:rPr lang="en-GB" dirty="0" err="1" smtClean="0"/>
              <a:t>Yeck</a:t>
            </a:r>
            <a:r>
              <a:rPr lang="en-GB" dirty="0" smtClean="0"/>
              <a:t> ESS </a:t>
            </a:r>
            <a:r>
              <a:rPr lang="en-GB" dirty="0" err="1"/>
              <a:t>CEO</a:t>
            </a:r>
            <a:r>
              <a:rPr lang="en-GB" dirty="0"/>
              <a:t> &amp; Director General</a:t>
            </a:r>
          </a:p>
        </p:txBody>
      </p:sp>
    </p:spTree>
    <p:extLst>
      <p:ext uri="{BB962C8B-B14F-4D97-AF65-F5344CB8AC3E}">
        <p14:creationId xmlns:p14="http://schemas.microsoft.com/office/powerpoint/2010/main" val="14566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construction progressing </a:t>
            </a:r>
            <a:r>
              <a:rPr lang="en-US" smtClean="0"/>
              <a:t>on schedule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23876" y="1763576"/>
            <a:ext cx="1521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/>
            <a:r>
              <a:rPr lang="en-US" sz="3600" b="1" dirty="0" smtClean="0">
                <a:solidFill>
                  <a:prstClr val="white"/>
                </a:solidFill>
              </a:rPr>
              <a:t>August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5599" y="3917569"/>
            <a:ext cx="1739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/>
            <a:r>
              <a:rPr lang="en-US" sz="3600" b="1" dirty="0" smtClean="0">
                <a:solidFill>
                  <a:prstClr val="white"/>
                </a:solidFill>
              </a:rPr>
              <a:t>October</a:t>
            </a:r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25" name="Picture 24" descr="Dec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" y="1441533"/>
            <a:ext cx="9149648" cy="5416467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2843808" y="6093296"/>
            <a:ext cx="37444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TAC 11, 2015, James </a:t>
            </a:r>
            <a:r>
              <a:rPr lang="en-GB" dirty="0"/>
              <a:t>H. </a:t>
            </a:r>
            <a:r>
              <a:rPr lang="en-GB" dirty="0" err="1" smtClean="0"/>
              <a:t>Yeck</a:t>
            </a:r>
            <a:r>
              <a:rPr lang="en-GB" dirty="0" smtClean="0"/>
              <a:t> ESS </a:t>
            </a:r>
            <a:r>
              <a:rPr lang="en-GB" dirty="0" err="1"/>
              <a:t>CEO</a:t>
            </a:r>
            <a:r>
              <a:rPr lang="en-GB" dirty="0"/>
              <a:t> &amp; Director General</a:t>
            </a:r>
          </a:p>
        </p:txBody>
      </p:sp>
    </p:spTree>
    <p:extLst>
      <p:ext uri="{BB962C8B-B14F-4D97-AF65-F5344CB8AC3E}">
        <p14:creationId xmlns:p14="http://schemas.microsoft.com/office/powerpoint/2010/main" val="3140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Rounded MT Bold"/>
        <a:ea typeface="ＭＳ Ｐゴシック"/>
        <a:cs typeface=""/>
      </a:majorFont>
      <a:minorFont>
        <a:latin typeface="Arial Rounded MT Bol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6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1084</Words>
  <Application>Microsoft Office PowerPoint</Application>
  <PresentationFormat>Presentazione su schermo (4:3)</PresentationFormat>
  <Paragraphs>201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Titoli diapositive</vt:lpstr>
      </vt:variant>
      <vt:variant>
        <vt:i4>30</vt:i4>
      </vt:variant>
    </vt:vector>
  </HeadingPairs>
  <TitlesOfParts>
    <vt:vector size="42" baseType="lpstr">
      <vt:lpstr>Tema di Office</vt:lpstr>
      <vt:lpstr>2_ESS Core Powerpoint</vt:lpstr>
      <vt:lpstr>3_ESS Core Powerpoint</vt:lpstr>
      <vt:lpstr>4_ESS Core Powerpoint</vt:lpstr>
      <vt:lpstr>15_ESS Core Powerpoint</vt:lpstr>
      <vt:lpstr>16_ESS Core Powerpoint</vt:lpstr>
      <vt:lpstr>5_Office-tema</vt:lpstr>
      <vt:lpstr>6_Office-tema</vt:lpstr>
      <vt:lpstr>11_Office-tema</vt:lpstr>
      <vt:lpstr>1_Tema di Office</vt:lpstr>
      <vt:lpstr>1_Default Design</vt:lpstr>
      <vt:lpstr>2_Tema di Office</vt:lpstr>
      <vt:lpstr>ESS al LASA</vt:lpstr>
      <vt:lpstr>Il progetto ESS</vt:lpstr>
      <vt:lpstr>Il progetto ESS</vt:lpstr>
      <vt:lpstr>Il progetto ESS</vt:lpstr>
      <vt:lpstr>ESS Schedule Baseline – External Milestones</vt:lpstr>
      <vt:lpstr>Il progetto ESS</vt:lpstr>
      <vt:lpstr>Il progetto ESS</vt:lpstr>
      <vt:lpstr>2015 priorities</vt:lpstr>
      <vt:lpstr>Civil construction progressing on schedule</vt:lpstr>
      <vt:lpstr>Il progetto ESS e l’INFN</vt:lpstr>
      <vt:lpstr>Il progetto ESS e INFN Milano – LASA Delirables: Medium b SC cavities</vt:lpstr>
      <vt:lpstr>Contributo INFN Milano – LASA al progetto ESS</vt:lpstr>
      <vt:lpstr>Contributo INFN Milano – LASA al progetto ESS</vt:lpstr>
      <vt:lpstr>Contributo INFN Milano – LASA al progetto ESS</vt:lpstr>
      <vt:lpstr>Contributo INFN Milano – LASA al progetto ESS</vt:lpstr>
      <vt:lpstr>Medium Beta Cavities  Selected technologies</vt:lpstr>
      <vt:lpstr>Medium Beta Cavities  Selected technologies /2</vt:lpstr>
      <vt:lpstr>Niobio largo grano (LG) e grano fine (FG)</vt:lpstr>
      <vt:lpstr>Niobio largo grano (LG) e grano fine (FG)</vt:lpstr>
      <vt:lpstr>Path to economic SC-LG Niobium &amp; ILC (1)</vt:lpstr>
      <vt:lpstr>Medium Beta Cavities  Technical performances</vt:lpstr>
      <vt:lpstr>Design 1 - Cavity geometry</vt:lpstr>
      <vt:lpstr>Geometry and RF results</vt:lpstr>
      <vt:lpstr>Field distribution for some modes </vt:lpstr>
      <vt:lpstr>Design 2</vt:lpstr>
      <vt:lpstr>Il progetto ESS e la Sezione di Milano – LASA Scheduling attività ESS</vt:lpstr>
      <vt:lpstr>Il progetto ESS e la Sezione di Milano – LASA Scheduling attività ESS</vt:lpstr>
      <vt:lpstr>Next Six Months </vt:lpstr>
      <vt:lpstr>Medium Beta Cavities  Summary </vt:lpstr>
      <vt:lpstr>Personale (2016)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al LASA</dc:title>
  <dc:creator>Paolo Michelato</dc:creator>
  <cp:lastModifiedBy>Paolo Michelato</cp:lastModifiedBy>
  <cp:revision>33</cp:revision>
  <dcterms:created xsi:type="dcterms:W3CDTF">2015-06-08T22:10:13Z</dcterms:created>
  <dcterms:modified xsi:type="dcterms:W3CDTF">2015-06-12T08:32:50Z</dcterms:modified>
</cp:coreProperties>
</file>