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62" r:id="rId3"/>
    <p:sldId id="364" r:id="rId4"/>
    <p:sldId id="342" r:id="rId5"/>
    <p:sldId id="360" r:id="rId6"/>
    <p:sldId id="359" r:id="rId7"/>
    <p:sldId id="357" r:id="rId8"/>
    <p:sldId id="353" r:id="rId9"/>
    <p:sldId id="363" r:id="rId10"/>
    <p:sldId id="347" r:id="rId11"/>
    <p:sldId id="346" r:id="rId12"/>
    <p:sldId id="356" r:id="rId13"/>
    <p:sldId id="325" r:id="rId14"/>
    <p:sldId id="344" r:id="rId15"/>
    <p:sldId id="361" r:id="rId16"/>
    <p:sldId id="279" r:id="rId17"/>
    <p:sldId id="324" r:id="rId18"/>
    <p:sldId id="35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6" autoAdjust="0"/>
    <p:restoredTop sz="94634" autoAdjust="0"/>
  </p:normalViewPr>
  <p:slideViewPr>
    <p:cSldViewPr snapToGrid="0" snapToObjects="1">
      <p:cViewPr>
        <p:scale>
          <a:sx n="103" d="100"/>
          <a:sy n="103" d="100"/>
        </p:scale>
        <p:origin x="-31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CF26B-541A-E548-9A8D-D084120CED7B}" type="datetimeFigureOut">
              <a:rPr lang="en-US" smtClean="0"/>
              <a:t>12/06/15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E8E5-1EB1-714C-B9BC-8C57D616A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25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06936-2AFC-2344-9015-82E660E4634B}" type="datetimeFigureOut">
              <a:rPr lang="en-US" smtClean="0"/>
              <a:t>12/06/15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39026-5059-AF42-A970-2D9B57B3B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04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0"/>
            <a:ext cx="7779970" cy="92474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24747"/>
          </a:xfrm>
          <a:prstGeom prst="rect">
            <a:avLst/>
          </a:prstGeom>
          <a:solidFill>
            <a:schemeClr val="bg2">
              <a:lumMod val="20000"/>
              <a:lumOff val="80000"/>
              <a:alpha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675" y="6528816"/>
            <a:ext cx="231789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3426" y="6535346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1216" y="6535346"/>
            <a:ext cx="912783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 descr="logoinfn-piccol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309007" cy="9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0000FF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030" y="1972638"/>
            <a:ext cx="7779970" cy="924747"/>
          </a:xfrm>
        </p:spPr>
        <p:txBody>
          <a:bodyPr/>
          <a:lstStyle/>
          <a:p>
            <a:r>
              <a:rPr lang="en-US" dirty="0" err="1" smtClean="0"/>
              <a:t>Cds</a:t>
            </a:r>
            <a:r>
              <a:rPr lang="en-US" dirty="0"/>
              <a:t> </a:t>
            </a:r>
            <a:r>
              <a:rPr lang="en-US" dirty="0" smtClean="0"/>
              <a:t>GIUGNO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3402874"/>
            <a:ext cx="8229600" cy="2519395"/>
          </a:xfrm>
        </p:spPr>
        <p:txBody>
          <a:bodyPr>
            <a:norm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comunicazioni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Disclaimer – </a:t>
            </a:r>
            <a:r>
              <a:rPr lang="en-US" dirty="0" err="1" smtClean="0"/>
              <a:t>causa</a:t>
            </a:r>
            <a:r>
              <a:rPr lang="en-US" dirty="0" smtClean="0"/>
              <a:t> </a:t>
            </a:r>
            <a:r>
              <a:rPr lang="en-US" dirty="0" err="1" smtClean="0"/>
              <a:t>trasloco</a:t>
            </a:r>
            <a:r>
              <a:rPr lang="en-US" dirty="0" smtClean="0"/>
              <a:t> le slides </a:t>
            </a:r>
            <a:r>
              <a:rPr lang="en-US" dirty="0" err="1" smtClean="0"/>
              <a:t>sono</a:t>
            </a:r>
            <a:r>
              <a:rPr lang="en-US" dirty="0" smtClean="0"/>
              <a:t> in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indefinito</a:t>
            </a:r>
            <a:r>
              <a:rPr lang="en-US" dirty="0" smtClean="0"/>
              <a:t>, come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mio</a:t>
            </a:r>
            <a:r>
              <a:rPr lang="en-US" dirty="0" smtClean="0"/>
              <a:t> </a:t>
            </a:r>
            <a:r>
              <a:rPr lang="en-US" dirty="0" err="1" smtClean="0"/>
              <a:t>ufficio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8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Elezioni</a:t>
            </a:r>
            <a:r>
              <a:rPr lang="en-US" dirty="0" smtClean="0"/>
              <a:t> </a:t>
            </a:r>
            <a:r>
              <a:rPr lang="en-US" dirty="0" err="1" smtClean="0"/>
              <a:t>Rappr</a:t>
            </a:r>
            <a:r>
              <a:rPr lang="en-US" dirty="0" smtClean="0"/>
              <a:t>.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r>
              <a:rPr lang="en-US" dirty="0" err="1" smtClean="0"/>
              <a:t>Scadono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23 </a:t>
            </a:r>
            <a:r>
              <a:rPr lang="en-US" dirty="0" err="1" smtClean="0"/>
              <a:t>Giugno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Rappresentante</a:t>
            </a:r>
            <a:r>
              <a:rPr lang="en-US" dirty="0" smtClean="0"/>
              <a:t> </a:t>
            </a:r>
            <a:r>
              <a:rPr lang="en-US" dirty="0" err="1" smtClean="0"/>
              <a:t>tecnici</a:t>
            </a:r>
            <a:r>
              <a:rPr lang="en-US" dirty="0" smtClean="0"/>
              <a:t>    Andrea </a:t>
            </a:r>
            <a:r>
              <a:rPr lang="en-US" dirty="0" err="1" smtClean="0"/>
              <a:t>Capsoni</a:t>
            </a:r>
            <a:r>
              <a:rPr lang="en-US" dirty="0" smtClean="0"/>
              <a:t>  (II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err="1" smtClean="0">
                <a:sym typeface="Wingdings"/>
              </a:rPr>
              <a:t>Ennio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Viscione</a:t>
            </a:r>
            <a:endParaRPr lang="en-US" dirty="0" smtClean="0"/>
          </a:p>
          <a:p>
            <a:r>
              <a:rPr lang="en-US" dirty="0" err="1" smtClean="0"/>
              <a:t>Coord</a:t>
            </a:r>
            <a:r>
              <a:rPr lang="en-US" dirty="0" smtClean="0"/>
              <a:t> csn3		   Franco Camera  (I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rinnovato</a:t>
            </a:r>
            <a:endParaRPr lang="en-US" dirty="0" smtClean="0"/>
          </a:p>
          <a:p>
            <a:r>
              <a:rPr lang="en-US" dirty="0" err="1" smtClean="0"/>
              <a:t>Coord</a:t>
            </a:r>
            <a:r>
              <a:rPr lang="en-US" dirty="0" smtClean="0"/>
              <a:t> csn5		   Dario </a:t>
            </a:r>
            <a:r>
              <a:rPr lang="en-US" dirty="0" err="1" smtClean="0"/>
              <a:t>Giove</a:t>
            </a:r>
            <a:r>
              <a:rPr lang="en-US" dirty="0" smtClean="0"/>
              <a:t>     (I </a:t>
            </a:r>
            <a:r>
              <a:rPr lang="en-US" dirty="0" err="1" smtClean="0"/>
              <a:t>mandato</a:t>
            </a:r>
            <a:r>
              <a:rPr lang="en-US" dirty="0" smtClean="0"/>
              <a:t>)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err="1" smtClean="0">
                <a:sym typeface="Wingdings"/>
              </a:rPr>
              <a:t>rinnovato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Votazioni</a:t>
            </a:r>
            <a:r>
              <a:rPr lang="en-US" dirty="0" smtClean="0"/>
              <a:t> espletate21 Maggio, </a:t>
            </a:r>
            <a:endParaRPr lang="en-US" dirty="0"/>
          </a:p>
          <a:p>
            <a:r>
              <a:rPr lang="en-US" dirty="0" err="1" smtClean="0"/>
              <a:t>Ringrazio</a:t>
            </a:r>
            <a:r>
              <a:rPr lang="en-US" dirty="0" smtClean="0"/>
              <a:t> la </a:t>
            </a:r>
            <a:r>
              <a:rPr lang="en-US" dirty="0" err="1" smtClean="0"/>
              <a:t>commissione</a:t>
            </a:r>
            <a:r>
              <a:rPr lang="en-US" dirty="0" smtClean="0"/>
              <a:t> </a:t>
            </a:r>
            <a:r>
              <a:rPr lang="en-US" dirty="0" err="1" smtClean="0"/>
              <a:t>elettorale</a:t>
            </a:r>
            <a:r>
              <a:rPr lang="en-US" dirty="0" smtClean="0"/>
              <a:t> </a:t>
            </a:r>
            <a:r>
              <a:rPr lang="en-US" dirty="0" err="1" smtClean="0"/>
              <a:t>Blasi,Sorbi,Capsoni</a:t>
            </a:r>
            <a:endParaRPr lang="en-US" dirty="0" smtClean="0"/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15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Nuove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regole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seminari</a:t>
            </a:r>
            <a:endParaRPr lang="en-US" b="1" dirty="0" smtClean="0">
              <a:solidFill>
                <a:schemeClr val="tx1"/>
              </a:solidFill>
              <a:sym typeface="Wingdings"/>
            </a:endParaRPr>
          </a:p>
          <a:p>
            <a:pPr lvl="1">
              <a:buFont typeface="Wingdings" charset="0"/>
              <a:buChar char="à"/>
            </a:pPr>
            <a:r>
              <a:rPr lang="en-US" b="1" dirty="0">
                <a:solidFill>
                  <a:schemeClr val="tx1"/>
                </a:solidFill>
              </a:rPr>
              <a:t>http://</a:t>
            </a:r>
            <a:r>
              <a:rPr lang="en-US" b="1" dirty="0" err="1">
                <a:solidFill>
                  <a:schemeClr val="tx1"/>
                </a:solidFill>
              </a:rPr>
              <a:t>www.mi.infn.it</a:t>
            </a:r>
            <a:r>
              <a:rPr lang="en-US" b="1" dirty="0">
                <a:solidFill>
                  <a:schemeClr val="tx1"/>
                </a:solidFill>
              </a:rPr>
              <a:t>/~</a:t>
            </a:r>
            <a:r>
              <a:rPr lang="en-US" b="1" dirty="0" err="1">
                <a:solidFill>
                  <a:schemeClr val="tx1"/>
                </a:solidFill>
              </a:rPr>
              <a:t>amminist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amministrazione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Seminari.html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Da </a:t>
            </a:r>
            <a:r>
              <a:rPr lang="en-US" dirty="0" err="1" smtClean="0">
                <a:solidFill>
                  <a:schemeClr val="tx1"/>
                </a:solidFill>
              </a:rPr>
              <a:t>varie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circolari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deduce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se , </a:t>
            </a:r>
            <a:r>
              <a:rPr lang="en-US" dirty="0" err="1" smtClean="0">
                <a:solidFill>
                  <a:schemeClr val="tx1"/>
                </a:solidFill>
              </a:rPr>
              <a:t>oltre</a:t>
            </a:r>
            <a:r>
              <a:rPr lang="en-US" dirty="0" smtClean="0">
                <a:solidFill>
                  <a:schemeClr val="tx1"/>
                </a:solidFill>
              </a:rPr>
              <a:t> al </a:t>
            </a:r>
            <a:r>
              <a:rPr lang="en-US" dirty="0" err="1" smtClean="0">
                <a:solidFill>
                  <a:schemeClr val="tx1"/>
                </a:solidFill>
              </a:rPr>
              <a:t>rimborso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spese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paga</a:t>
            </a:r>
            <a:r>
              <a:rPr lang="en-US" dirty="0" smtClean="0">
                <a:solidFill>
                  <a:schemeClr val="tx1"/>
                </a:solidFill>
              </a:rPr>
              <a:t> un </a:t>
            </a:r>
            <a:r>
              <a:rPr lang="en-US" dirty="0" err="1" smtClean="0">
                <a:solidFill>
                  <a:schemeClr val="tx1"/>
                </a:solidFill>
              </a:rPr>
              <a:t>compenso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</a:rPr>
              <a:t>occorre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tassare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tutta</a:t>
            </a:r>
            <a:r>
              <a:rPr lang="en-US" b="1" dirty="0" smtClean="0">
                <a:solidFill>
                  <a:schemeClr val="tx1"/>
                </a:solidFill>
              </a:rPr>
              <a:t> la </a:t>
            </a:r>
            <a:r>
              <a:rPr lang="en-US" b="1" dirty="0" err="1" smtClean="0">
                <a:solidFill>
                  <a:schemeClr val="tx1"/>
                </a:solidFill>
              </a:rPr>
              <a:t>cifra</a:t>
            </a:r>
            <a:r>
              <a:rPr lang="en-US" b="1" dirty="0" smtClean="0">
                <a:solidFill>
                  <a:schemeClr val="tx1"/>
                </a:solidFill>
              </a:rPr>
              <a:t>.  </a:t>
            </a:r>
            <a:r>
              <a:rPr lang="en-US" dirty="0" smtClean="0">
                <a:solidFill>
                  <a:schemeClr val="tx1"/>
                </a:solidFill>
              </a:rPr>
              <a:t>Per </a:t>
            </a:r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casi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necessita</a:t>
            </a:r>
            <a:r>
              <a:rPr lang="en-US" dirty="0" smtClean="0">
                <a:solidFill>
                  <a:schemeClr val="tx1"/>
                </a:solidFill>
              </a:rPr>
              <a:t>’ e’ </a:t>
            </a:r>
            <a:r>
              <a:rPr lang="en-US" dirty="0" err="1" smtClean="0">
                <a:solidFill>
                  <a:schemeClr val="tx1"/>
                </a:solidFill>
              </a:rPr>
              <a:t>stato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alzato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limite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massimo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puo</a:t>
            </a:r>
            <a:r>
              <a:rPr lang="en-US" dirty="0" smtClean="0">
                <a:solidFill>
                  <a:schemeClr val="tx1"/>
                </a:solidFill>
              </a:rPr>
              <a:t>’ </a:t>
            </a:r>
            <a:r>
              <a:rPr lang="en-US" dirty="0" err="1" smtClean="0">
                <a:solidFill>
                  <a:schemeClr val="tx1"/>
                </a:solidFill>
              </a:rPr>
              <a:t>pagare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fino</a:t>
            </a:r>
            <a:r>
              <a:rPr lang="en-US" dirty="0" smtClean="0">
                <a:solidFill>
                  <a:schemeClr val="tx1"/>
                </a:solidFill>
              </a:rPr>
              <a:t> a 1000 euro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Per cui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suggerisce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invitare</a:t>
            </a:r>
            <a:r>
              <a:rPr lang="en-US" dirty="0" smtClean="0">
                <a:solidFill>
                  <a:schemeClr val="tx1"/>
                </a:solidFill>
              </a:rPr>
              <a:t> la </a:t>
            </a:r>
            <a:r>
              <a:rPr lang="en-US" dirty="0" err="1" smtClean="0">
                <a:solidFill>
                  <a:schemeClr val="tx1"/>
                </a:solidFill>
              </a:rPr>
              <a:t>persone</a:t>
            </a:r>
            <a:r>
              <a:rPr lang="en-US" dirty="0" smtClean="0">
                <a:solidFill>
                  <a:schemeClr val="tx1"/>
                </a:solidFill>
              </a:rPr>
              <a:t> e di </a:t>
            </a:r>
            <a:r>
              <a:rPr lang="en-US" dirty="0" err="1" smtClean="0">
                <a:solidFill>
                  <a:schemeClr val="tx1"/>
                </a:solidFill>
              </a:rPr>
              <a:t>offrire</a:t>
            </a:r>
            <a:r>
              <a:rPr lang="en-US" dirty="0" smtClean="0">
                <a:solidFill>
                  <a:schemeClr val="tx1"/>
                </a:solidFill>
              </a:rPr>
              <a:t> solo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rimborso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spese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Il </a:t>
            </a:r>
            <a:r>
              <a:rPr lang="en-US" dirty="0" err="1" smtClean="0">
                <a:solidFill>
                  <a:schemeClr val="tx1"/>
                </a:solidFill>
              </a:rPr>
              <a:t>problema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pone </a:t>
            </a:r>
            <a:r>
              <a:rPr lang="en-US" dirty="0" err="1" smtClean="0">
                <a:solidFill>
                  <a:schemeClr val="tx1"/>
                </a:solidFill>
              </a:rPr>
              <a:t>anche</a:t>
            </a:r>
            <a:r>
              <a:rPr lang="en-US" dirty="0" smtClean="0">
                <a:solidFill>
                  <a:schemeClr val="tx1"/>
                </a:solidFill>
              </a:rPr>
              <a:t> per I </a:t>
            </a:r>
            <a:r>
              <a:rPr lang="en-US" dirty="0" err="1" smtClean="0">
                <a:solidFill>
                  <a:schemeClr val="tx1"/>
                </a:solidFill>
              </a:rPr>
              <a:t>fondi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fai</a:t>
            </a:r>
            <a:r>
              <a:rPr lang="en-US" dirty="0" smtClean="0">
                <a:solidFill>
                  <a:schemeClr val="tx1"/>
                </a:solidFill>
              </a:rPr>
              <a:t> e le </a:t>
            </a:r>
            <a:r>
              <a:rPr lang="en-US" dirty="0" err="1" smtClean="0">
                <a:solidFill>
                  <a:schemeClr val="tx1"/>
                </a:solidFill>
              </a:rPr>
              <a:t>collaborazioni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scientifiche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quindi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trovate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modo</a:t>
            </a:r>
            <a:r>
              <a:rPr lang="en-US" dirty="0" smtClean="0">
                <a:solidFill>
                  <a:schemeClr val="tx1"/>
                </a:solidFill>
              </a:rPr>
              <a:t> di </a:t>
            </a:r>
            <a:r>
              <a:rPr lang="en-US" dirty="0" err="1" smtClean="0">
                <a:solidFill>
                  <a:schemeClr val="tx1"/>
                </a:solidFill>
              </a:rPr>
              <a:t>pagare</a:t>
            </a:r>
            <a:r>
              <a:rPr lang="en-US" dirty="0" smtClean="0">
                <a:solidFill>
                  <a:schemeClr val="tx1"/>
                </a:solidFill>
              </a:rPr>
              <a:t> solo le </a:t>
            </a:r>
            <a:r>
              <a:rPr lang="en-US" dirty="0" err="1" smtClean="0">
                <a:solidFill>
                  <a:schemeClr val="tx1"/>
                </a:solidFill>
              </a:rPr>
              <a:t>spese</a:t>
            </a:r>
            <a:r>
              <a:rPr lang="en-US" dirty="0" smtClean="0">
                <a:solidFill>
                  <a:schemeClr val="tx1"/>
                </a:solidFill>
              </a:rPr>
              <a:t> o I </a:t>
            </a:r>
            <a:r>
              <a:rPr lang="en-US" dirty="0" err="1" smtClean="0">
                <a:solidFill>
                  <a:schemeClr val="tx1"/>
                </a:solidFill>
              </a:rPr>
              <a:t>seminari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costeranno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doppio</a:t>
            </a: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Dal 31 </a:t>
            </a:r>
            <a:r>
              <a:rPr lang="en-US" dirty="0" err="1" smtClean="0">
                <a:solidFill>
                  <a:schemeClr val="tx1"/>
                </a:solidFill>
              </a:rPr>
              <a:t>marzo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possiamo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ricevere</a:t>
            </a:r>
            <a:r>
              <a:rPr lang="en-US" dirty="0" smtClean="0">
                <a:solidFill>
                  <a:schemeClr val="tx1"/>
                </a:solidFill>
              </a:rPr>
              <a:t> solo </a:t>
            </a:r>
            <a:r>
              <a:rPr lang="en-US" dirty="0" err="1" smtClean="0">
                <a:solidFill>
                  <a:schemeClr val="tx1"/>
                </a:solidFill>
              </a:rPr>
              <a:t>fatture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elettroniche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pPr marL="274320" lvl="1" indent="0">
              <a:buNone/>
            </a:pPr>
            <a:r>
              <a:rPr lang="en-US" b="1" dirty="0" smtClean="0"/>
              <a:t>le </a:t>
            </a:r>
            <a:r>
              <a:rPr lang="en-US" b="1" dirty="0" err="1"/>
              <a:t>fatture</a:t>
            </a:r>
            <a:r>
              <a:rPr lang="en-US" b="1" dirty="0"/>
              <a:t> </a:t>
            </a:r>
            <a:r>
              <a:rPr lang="en-US" b="1" dirty="0" err="1"/>
              <a:t>devono</a:t>
            </a:r>
            <a:r>
              <a:rPr lang="en-US" b="1" dirty="0"/>
              <a:t> </a:t>
            </a:r>
            <a:r>
              <a:rPr lang="en-US" b="1" dirty="0" err="1"/>
              <a:t>essere</a:t>
            </a:r>
            <a:r>
              <a:rPr lang="en-US" b="1" dirty="0"/>
              <a:t> </a:t>
            </a:r>
            <a:r>
              <a:rPr lang="en-US" b="1" dirty="0" err="1" smtClean="0"/>
              <a:t>firmate</a:t>
            </a:r>
            <a:r>
              <a:rPr lang="en-US" b="1" dirty="0" smtClean="0"/>
              <a:t> </a:t>
            </a:r>
            <a:r>
              <a:rPr lang="en-US" b="1" dirty="0" err="1" smtClean="0"/>
              <a:t>dai</a:t>
            </a:r>
            <a:r>
              <a:rPr lang="en-US" b="1" dirty="0" smtClean="0"/>
              <a:t> RUP </a:t>
            </a:r>
            <a:r>
              <a:rPr lang="en-US" b="1" dirty="0"/>
              <a:t>in tempi </a:t>
            </a:r>
            <a:r>
              <a:rPr lang="en-US" b="1" dirty="0" err="1"/>
              <a:t>brevissimi</a:t>
            </a:r>
            <a:r>
              <a:rPr lang="en-US" b="1" dirty="0"/>
              <a:t>. Se ci </a:t>
            </a:r>
            <a:r>
              <a:rPr lang="en-US" b="1" dirty="0" err="1"/>
              <a:t>sono</a:t>
            </a:r>
            <a:r>
              <a:rPr lang="en-US" b="1" dirty="0"/>
              <a:t> </a:t>
            </a:r>
            <a:r>
              <a:rPr lang="en-US" b="1" dirty="0" err="1"/>
              <a:t>motivi</a:t>
            </a:r>
            <a:r>
              <a:rPr lang="en-US" b="1" dirty="0"/>
              <a:t> per non </a:t>
            </a:r>
            <a:r>
              <a:rPr lang="en-US" b="1" dirty="0" err="1"/>
              <a:t>firmarla</a:t>
            </a:r>
            <a:r>
              <a:rPr lang="en-US" b="1" dirty="0"/>
              <a:t> </a:t>
            </a:r>
            <a:r>
              <a:rPr lang="en-US" b="1" dirty="0" err="1"/>
              <a:t>il</a:t>
            </a:r>
            <a:r>
              <a:rPr lang="en-US" b="1" dirty="0"/>
              <a:t> RUP </a:t>
            </a:r>
            <a:r>
              <a:rPr lang="en-US" b="1" dirty="0" err="1"/>
              <a:t>deve</a:t>
            </a:r>
            <a:r>
              <a:rPr lang="en-US" b="1" dirty="0"/>
              <a:t> </a:t>
            </a:r>
            <a:r>
              <a:rPr lang="en-US" b="1" dirty="0" err="1" smtClean="0"/>
              <a:t>comunicarlo</a:t>
            </a:r>
            <a:r>
              <a:rPr lang="en-US" b="1" dirty="0" smtClean="0"/>
              <a:t> </a:t>
            </a:r>
            <a:r>
              <a:rPr lang="en-US" b="1" dirty="0"/>
              <a:t>con </a:t>
            </a:r>
            <a:r>
              <a:rPr lang="en-US" b="1" dirty="0" err="1"/>
              <a:t>una</a:t>
            </a:r>
            <a:r>
              <a:rPr lang="en-US" b="1" dirty="0"/>
              <a:t> mail di </a:t>
            </a:r>
            <a:r>
              <a:rPr lang="en-US" b="1" dirty="0" err="1"/>
              <a:t>risposta</a:t>
            </a:r>
            <a:r>
              <a:rPr lang="en-US" b="1" dirty="0"/>
              <a:t> </a:t>
            </a:r>
            <a:r>
              <a:rPr lang="en-US" b="1" dirty="0" err="1"/>
              <a:t>alla</a:t>
            </a:r>
            <a:r>
              <a:rPr lang="en-US" b="1" dirty="0"/>
              <a:t> mail </a:t>
            </a:r>
            <a:r>
              <a:rPr lang="en-US" b="1" dirty="0" err="1"/>
              <a:t>che</a:t>
            </a:r>
            <a:r>
              <a:rPr lang="en-US" b="1" dirty="0"/>
              <a:t> ha </a:t>
            </a:r>
            <a:r>
              <a:rPr lang="en-US" b="1" dirty="0" err="1"/>
              <a:t>ricevuto</a:t>
            </a:r>
            <a:r>
              <a:rPr lang="en-US" b="1" dirty="0"/>
              <a:t> con la </a:t>
            </a:r>
            <a:r>
              <a:rPr lang="en-US" b="1" dirty="0" err="1"/>
              <a:t>fattura</a:t>
            </a:r>
            <a:r>
              <a:rPr lang="en-US" b="1" dirty="0"/>
              <a:t> </a:t>
            </a:r>
            <a:r>
              <a:rPr lang="en-US" b="1" dirty="0" err="1"/>
              <a:t>spiegando</a:t>
            </a:r>
            <a:r>
              <a:rPr lang="en-US" b="1" dirty="0"/>
              <a:t> le </a:t>
            </a:r>
            <a:r>
              <a:rPr lang="en-US" b="1" dirty="0" err="1"/>
              <a:t>circostanze</a:t>
            </a:r>
            <a:r>
              <a:rPr lang="en-US" b="1" dirty="0"/>
              <a:t> per cui non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puo</a:t>
            </a:r>
            <a:r>
              <a:rPr lang="en-US" b="1" dirty="0"/>
              <a:t>' </a:t>
            </a:r>
            <a:r>
              <a:rPr lang="en-US" b="1" dirty="0" err="1"/>
              <a:t>pagare</a:t>
            </a:r>
            <a:r>
              <a:rPr lang="en-US" b="1" dirty="0"/>
              <a:t>. </a:t>
            </a:r>
            <a:r>
              <a:rPr lang="en-US" b="1" dirty="0" err="1"/>
              <a:t>Sia</a:t>
            </a:r>
            <a:r>
              <a:rPr lang="en-US" b="1" dirty="0"/>
              <a:t> </a:t>
            </a:r>
            <a:r>
              <a:rPr lang="en-US" b="1" dirty="0" err="1"/>
              <a:t>noi</a:t>
            </a:r>
            <a:r>
              <a:rPr lang="en-US" b="1" dirty="0"/>
              <a:t> </a:t>
            </a:r>
            <a:r>
              <a:rPr lang="en-US" b="1" dirty="0" err="1"/>
              <a:t>che</a:t>
            </a:r>
            <a:r>
              <a:rPr lang="en-US" b="1" dirty="0"/>
              <a:t> la </a:t>
            </a:r>
            <a:r>
              <a:rPr lang="en-US" b="1" dirty="0" err="1"/>
              <a:t>ditta</a:t>
            </a:r>
            <a:r>
              <a:rPr lang="en-US" b="1" dirty="0"/>
              <a:t> </a:t>
            </a:r>
            <a:r>
              <a:rPr lang="en-US" b="1" dirty="0" err="1"/>
              <a:t>dobbiamo</a:t>
            </a:r>
            <a:r>
              <a:rPr lang="en-US" b="1" dirty="0"/>
              <a:t> </a:t>
            </a:r>
            <a:r>
              <a:rPr lang="en-US" b="1" dirty="0" err="1"/>
              <a:t>comunque</a:t>
            </a:r>
            <a:r>
              <a:rPr lang="en-US" b="1" dirty="0"/>
              <a:t> </a:t>
            </a:r>
            <a:r>
              <a:rPr lang="en-US" b="1" dirty="0" err="1"/>
              <a:t>rimanere</a:t>
            </a:r>
            <a:r>
              <a:rPr lang="en-US" b="1" dirty="0"/>
              <a:t> </a:t>
            </a:r>
            <a:r>
              <a:rPr lang="en-US" b="1" dirty="0" err="1"/>
              <a:t>aggiornati</a:t>
            </a:r>
            <a:r>
              <a:rPr lang="en-US" b="1" dirty="0"/>
              <a:t> </a:t>
            </a:r>
            <a:r>
              <a:rPr lang="en-US" b="1" dirty="0" err="1"/>
              <a:t>sull'evoluzione</a:t>
            </a:r>
            <a:r>
              <a:rPr lang="en-US" b="1" dirty="0"/>
              <a:t>.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Come </a:t>
            </a:r>
            <a:r>
              <a:rPr lang="en-US" dirty="0" err="1" smtClean="0">
                <a:solidFill>
                  <a:schemeClr val="tx1"/>
                </a:solidFill>
              </a:rPr>
              <a:t>conseguenza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anche</a:t>
            </a:r>
            <a:r>
              <a:rPr lang="en-US" b="1" dirty="0" smtClean="0">
                <a:solidFill>
                  <a:schemeClr val="tx1"/>
                </a:solidFill>
              </a:rPr>
              <a:t> la </a:t>
            </a:r>
            <a:r>
              <a:rPr lang="en-US" b="1" dirty="0" err="1" smtClean="0">
                <a:solidFill>
                  <a:schemeClr val="tx1"/>
                </a:solidFill>
              </a:rPr>
              <a:t>cassa</a:t>
            </a:r>
            <a:r>
              <a:rPr lang="en-US" b="1" dirty="0" smtClean="0">
                <a:solidFill>
                  <a:schemeClr val="tx1"/>
                </a:solidFill>
              </a:rPr>
              <a:t> per le </a:t>
            </a:r>
            <a:r>
              <a:rPr lang="en-US" b="1" dirty="0" err="1" smtClean="0">
                <a:solidFill>
                  <a:schemeClr val="tx1"/>
                </a:solidFill>
              </a:rPr>
              <a:t>piccole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spese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puo</a:t>
            </a:r>
            <a:r>
              <a:rPr lang="en-US" b="1" dirty="0" smtClean="0">
                <a:solidFill>
                  <a:schemeClr val="tx1"/>
                </a:solidFill>
              </a:rPr>
              <a:t>’ </a:t>
            </a:r>
            <a:r>
              <a:rPr lang="en-US" b="1" dirty="0" err="1" smtClean="0">
                <a:solidFill>
                  <a:schemeClr val="tx1"/>
                </a:solidFill>
              </a:rPr>
              <a:t>accettare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</a:rPr>
              <a:t>scontrini</a:t>
            </a:r>
            <a:r>
              <a:rPr lang="en-US" b="1" dirty="0" smtClean="0">
                <a:solidFill>
                  <a:schemeClr val="tx1"/>
                </a:solidFill>
              </a:rPr>
              <a:t> solo </a:t>
            </a:r>
            <a:r>
              <a:rPr lang="en-US" b="1" dirty="0" err="1" smtClean="0">
                <a:solidFill>
                  <a:schemeClr val="tx1"/>
                </a:solidFill>
              </a:rPr>
              <a:t>fino</a:t>
            </a:r>
            <a:r>
              <a:rPr lang="en-US" b="1" dirty="0" smtClean="0">
                <a:solidFill>
                  <a:schemeClr val="tx1"/>
                </a:solidFill>
              </a:rPr>
              <a:t> a 50 euro, </a:t>
            </a:r>
            <a:r>
              <a:rPr lang="en-US" b="1" dirty="0" err="1" smtClean="0">
                <a:solidFill>
                  <a:schemeClr val="tx1"/>
                </a:solidFill>
              </a:rPr>
              <a:t>oltre</a:t>
            </a:r>
            <a:r>
              <a:rPr lang="en-US" b="1" dirty="0" smtClean="0">
                <a:solidFill>
                  <a:schemeClr val="tx1"/>
                </a:solidFill>
              </a:rPr>
              <a:t> solo </a:t>
            </a:r>
            <a:r>
              <a:rPr lang="en-US" b="1" dirty="0" err="1" smtClean="0">
                <a:solidFill>
                  <a:schemeClr val="tx1"/>
                </a:solidFill>
              </a:rPr>
              <a:t>ricevute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fiscali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fatture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ELETTRONICHE.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>
                <a:solidFill>
                  <a:schemeClr val="tx1"/>
                </a:solidFill>
              </a:rPr>
              <a:t>http://</a:t>
            </a:r>
            <a:r>
              <a:rPr lang="en-US" b="1" dirty="0" err="1">
                <a:solidFill>
                  <a:schemeClr val="tx1"/>
                </a:solidFill>
              </a:rPr>
              <a:t>www.mi.infn.it</a:t>
            </a:r>
            <a:r>
              <a:rPr lang="en-US" b="1" dirty="0">
                <a:solidFill>
                  <a:schemeClr val="tx1"/>
                </a:solidFill>
              </a:rPr>
              <a:t>/~</a:t>
            </a:r>
            <a:r>
              <a:rPr lang="en-US" b="1" dirty="0" err="1">
                <a:solidFill>
                  <a:schemeClr val="tx1"/>
                </a:solidFill>
              </a:rPr>
              <a:t>amminist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amministrazione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Istr_piccole_spese.html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9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/>
                </a:solidFill>
              </a:rPr>
              <a:t>Iniziato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Contratto</a:t>
            </a:r>
            <a:r>
              <a:rPr lang="en-US" b="1" dirty="0">
                <a:solidFill>
                  <a:schemeClr val="tx1"/>
                </a:solidFill>
              </a:rPr>
              <a:t> con </a:t>
            </a:r>
            <a:r>
              <a:rPr lang="en-US" b="1" dirty="0" err="1">
                <a:solidFill>
                  <a:schemeClr val="tx1"/>
                </a:solidFill>
              </a:rPr>
              <a:t>nuovo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spedizioniere</a:t>
            </a:r>
            <a:r>
              <a:rPr lang="en-US" b="1" dirty="0">
                <a:solidFill>
                  <a:schemeClr val="tx1"/>
                </a:solidFill>
              </a:rPr>
              <a:t> SOCISEC.</a:t>
            </a:r>
          </a:p>
          <a:p>
            <a:pPr marL="274320" lvl="1" indent="0">
              <a:buNone/>
            </a:pPr>
            <a:r>
              <a:rPr lang="en-US" b="1" dirty="0" err="1">
                <a:solidFill>
                  <a:schemeClr val="tx1"/>
                </a:solidFill>
              </a:rPr>
              <a:t>Piu</a:t>
            </a:r>
            <a:r>
              <a:rPr lang="en-US" b="1" dirty="0">
                <a:solidFill>
                  <a:schemeClr val="tx1"/>
                </a:solidFill>
              </a:rPr>
              <a:t>’ </a:t>
            </a:r>
            <a:r>
              <a:rPr lang="en-US" b="1" dirty="0" err="1">
                <a:solidFill>
                  <a:schemeClr val="tx1"/>
                </a:solidFill>
              </a:rPr>
              <a:t>persone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sono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autorizzate</a:t>
            </a:r>
            <a:r>
              <a:rPr lang="en-US" b="1" dirty="0">
                <a:solidFill>
                  <a:schemeClr val="tx1"/>
                </a:solidFill>
              </a:rPr>
              <a:t> a </a:t>
            </a:r>
            <a:r>
              <a:rPr lang="en-US" b="1" dirty="0" err="1">
                <a:solidFill>
                  <a:schemeClr val="tx1"/>
                </a:solidFill>
              </a:rPr>
              <a:t>compilare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bollettini</a:t>
            </a:r>
            <a:r>
              <a:rPr lang="en-US" b="1" dirty="0">
                <a:solidFill>
                  <a:schemeClr val="tx1"/>
                </a:solidFill>
              </a:rPr>
              <a:t> di </a:t>
            </a:r>
            <a:r>
              <a:rPr lang="en-US" b="1" dirty="0" err="1">
                <a:solidFill>
                  <a:schemeClr val="tx1"/>
                </a:solidFill>
              </a:rPr>
              <a:t>spedizione</a:t>
            </a:r>
            <a:r>
              <a:rPr lang="en-US" b="1" dirty="0">
                <a:solidFill>
                  <a:schemeClr val="tx1"/>
                </a:solidFill>
              </a:rPr>
              <a:t>, ma Toni </a:t>
            </a:r>
            <a:r>
              <a:rPr lang="en-US" b="1" dirty="0" err="1">
                <a:solidFill>
                  <a:schemeClr val="tx1"/>
                </a:solidFill>
              </a:rPr>
              <a:t>Capitanio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rimane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punto</a:t>
            </a:r>
            <a:r>
              <a:rPr lang="en-US" b="1" dirty="0">
                <a:solidFill>
                  <a:schemeClr val="tx1"/>
                </a:solidFill>
              </a:rPr>
              <a:t> di </a:t>
            </a:r>
            <a:r>
              <a:rPr lang="en-US" b="1" dirty="0" err="1" smtClean="0">
                <a:solidFill>
                  <a:schemeClr val="tx1"/>
                </a:solidFill>
              </a:rPr>
              <a:t>riferimento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Commenti</a:t>
            </a:r>
            <a:r>
              <a:rPr lang="en-US" b="1" dirty="0" smtClean="0">
                <a:solidFill>
                  <a:schemeClr val="tx1"/>
                </a:solidFill>
              </a:rPr>
              <a:t> ?</a:t>
            </a:r>
          </a:p>
          <a:p>
            <a:pPr marL="274320" lvl="1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CDS </a:t>
            </a:r>
            <a:r>
              <a:rPr lang="en-US" b="1" dirty="0" err="1" smtClean="0">
                <a:solidFill>
                  <a:schemeClr val="tx1"/>
                </a:solidFill>
              </a:rPr>
              <a:t>Preventivi</a:t>
            </a:r>
            <a:endParaRPr lang="en-US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0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 fontScale="92500" lnSpcReduction="10000"/>
          </a:bodyPr>
          <a:lstStyle/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tecnologico</a:t>
            </a:r>
            <a:r>
              <a:rPr lang="en-US" dirty="0" smtClean="0"/>
              <a:t> per JUNO, </a:t>
            </a:r>
            <a:r>
              <a:rPr lang="en-US" dirty="0" err="1" smtClean="0"/>
              <a:t>scadenza</a:t>
            </a:r>
            <a:r>
              <a:rPr lang="en-US" dirty="0" smtClean="0"/>
              <a:t> 9 </a:t>
            </a:r>
            <a:r>
              <a:rPr lang="en-US" dirty="0" err="1" smtClean="0"/>
              <a:t>Luglio</a:t>
            </a:r>
            <a:endParaRPr lang="en-US" dirty="0" smtClean="0"/>
          </a:p>
          <a:p>
            <a:pPr marL="182880" indent="-18288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AR </a:t>
            </a:r>
            <a:r>
              <a:rPr lang="en-US" dirty="0" err="1" smtClean="0"/>
              <a:t>tecnologico</a:t>
            </a:r>
            <a:r>
              <a:rPr lang="en-US" dirty="0" smtClean="0"/>
              <a:t> –</a:t>
            </a:r>
            <a:r>
              <a:rPr lang="en-US" dirty="0" err="1" smtClean="0"/>
              <a:t>cofinanziato</a:t>
            </a:r>
            <a:r>
              <a:rPr lang="en-US" dirty="0" smtClean="0"/>
              <a:t> CAEN – </a:t>
            </a:r>
            <a:r>
              <a:rPr lang="en-US" dirty="0" err="1" smtClean="0"/>
              <a:t>concorso</a:t>
            </a:r>
            <a:r>
              <a:rPr lang="en-US" dirty="0" smtClean="0"/>
              <a:t> 16 </a:t>
            </a:r>
            <a:r>
              <a:rPr lang="en-US" dirty="0" err="1" smtClean="0"/>
              <a:t>giugno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/>
              <a:t>per </a:t>
            </a:r>
            <a:r>
              <a:rPr lang="en-US" dirty="0" err="1" smtClean="0"/>
              <a:t>neolaureati</a:t>
            </a:r>
            <a:r>
              <a:rPr lang="en-US" dirty="0" smtClean="0"/>
              <a:t>,</a:t>
            </a:r>
          </a:p>
          <a:p>
            <a:pPr marL="0" indent="0">
              <a:buNone/>
              <a:defRPr/>
            </a:pPr>
            <a:r>
              <a:rPr lang="en-US" dirty="0" err="1" smtClean="0"/>
              <a:t>Fisica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collider, </a:t>
            </a:r>
            <a:r>
              <a:rPr lang="en-US" dirty="0" smtClean="0"/>
              <a:t> Andrea </a:t>
            </a:r>
            <a:r>
              <a:rPr lang="en-US" dirty="0" err="1" smtClean="0"/>
              <a:t>Merli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 err="1" smtClean="0"/>
              <a:t>Fisica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basse</a:t>
            </a:r>
            <a:r>
              <a:rPr lang="en-US" dirty="0" smtClean="0"/>
              <a:t> e </a:t>
            </a:r>
            <a:r>
              <a:rPr lang="en-US" dirty="0" err="1" smtClean="0"/>
              <a:t>medie</a:t>
            </a:r>
            <a:r>
              <a:rPr lang="en-US" dirty="0" smtClean="0"/>
              <a:t> </a:t>
            </a:r>
            <a:r>
              <a:rPr lang="en-US" dirty="0" err="1" smtClean="0"/>
              <a:t>energie</a:t>
            </a:r>
            <a:r>
              <a:rPr lang="en-US" dirty="0" smtClean="0"/>
              <a:t>, </a:t>
            </a:r>
            <a:r>
              <a:rPr lang="en-US" dirty="0" smtClean="0"/>
              <a:t>----</a:t>
            </a:r>
          </a:p>
          <a:p>
            <a:pPr marL="0" indent="0">
              <a:buNone/>
              <a:defRPr/>
            </a:pPr>
            <a:r>
              <a:rPr lang="en-US" dirty="0" err="1" smtClean="0"/>
              <a:t>Fisica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fasci</a:t>
            </a:r>
            <a:r>
              <a:rPr lang="en-US" dirty="0" smtClean="0"/>
              <a:t>  Marcello Rossetti Conti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Borse</a:t>
            </a:r>
            <a:r>
              <a:rPr lang="en-US" dirty="0" smtClean="0"/>
              <a:t> </a:t>
            </a:r>
            <a:r>
              <a:rPr lang="en-US" dirty="0" err="1" smtClean="0"/>
              <a:t>neodiplomati</a:t>
            </a:r>
            <a:r>
              <a:rPr lang="en-US" dirty="0" smtClean="0"/>
              <a:t>, </a:t>
            </a:r>
            <a:r>
              <a:rPr lang="en-US" dirty="0" err="1" smtClean="0"/>
              <a:t>approvate</a:t>
            </a:r>
            <a:r>
              <a:rPr lang="en-US" dirty="0" smtClean="0"/>
              <a:t> dal </a:t>
            </a:r>
            <a:r>
              <a:rPr lang="en-US" dirty="0" err="1" smtClean="0"/>
              <a:t>direttivo</a:t>
            </a: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2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settore</a:t>
            </a:r>
            <a:r>
              <a:rPr lang="en-US" dirty="0"/>
              <a:t> </a:t>
            </a:r>
            <a:r>
              <a:rPr lang="en-US" dirty="0" err="1"/>
              <a:t>elettronico</a:t>
            </a:r>
            <a:r>
              <a:rPr lang="en-US" dirty="0"/>
              <a:t> </a:t>
            </a:r>
            <a:r>
              <a:rPr lang="en-US" dirty="0" err="1"/>
              <a:t>informatico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2 </a:t>
            </a:r>
            <a:r>
              <a:rPr lang="en-US" dirty="0" err="1"/>
              <a:t>bandi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settore</a:t>
            </a:r>
            <a:r>
              <a:rPr lang="en-US" dirty="0"/>
              <a:t> </a:t>
            </a:r>
            <a:r>
              <a:rPr lang="en-US" dirty="0" err="1"/>
              <a:t>meccanico</a:t>
            </a:r>
            <a:r>
              <a:rPr lang="en-US" dirty="0"/>
              <a:t> </a:t>
            </a:r>
            <a:r>
              <a:rPr lang="en-US" dirty="0" err="1"/>
              <a:t>progettazione</a:t>
            </a:r>
            <a:r>
              <a:rPr lang="en-US" dirty="0"/>
              <a:t> </a:t>
            </a:r>
            <a:r>
              <a:rPr lang="en-US" dirty="0" err="1"/>
              <a:t>meccanica</a:t>
            </a:r>
            <a:r>
              <a:rPr lang="en-US" dirty="0"/>
              <a:t> </a:t>
            </a:r>
            <a:br>
              <a:rPr lang="en-US" dirty="0"/>
            </a:br>
            <a:r>
              <a:rPr lang="en-US"/>
              <a:t/>
            </a:r>
            <a:br>
              <a:rPr lang="en-US"/>
            </a:br>
            <a:endParaRPr lang="en-US" dirty="0" smtClean="0"/>
          </a:p>
          <a:p>
            <a:pPr marL="0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5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Missioni</a:t>
            </a:r>
            <a:r>
              <a:rPr lang="en-US" dirty="0" smtClean="0"/>
              <a:t> e </a:t>
            </a:r>
            <a:r>
              <a:rPr lang="en-US" dirty="0" err="1" smtClean="0"/>
              <a:t>varie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82600" y="1219200"/>
            <a:ext cx="8534400" cy="5462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1800" kern="1200">
                <a:solidFill>
                  <a:srgbClr val="0000FF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 err="1" smtClean="0"/>
              <a:t>Ribadisco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: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CWT :  </a:t>
            </a:r>
            <a:r>
              <a:rPr lang="en-US" dirty="0" err="1" smtClean="0"/>
              <a:t>pubblicate</a:t>
            </a:r>
            <a:r>
              <a:rPr lang="en-US" dirty="0" smtClean="0"/>
              <a:t> </a:t>
            </a:r>
            <a:r>
              <a:rPr lang="en-US" dirty="0" err="1" smtClean="0"/>
              <a:t>istruzioni</a:t>
            </a:r>
            <a:r>
              <a:rPr lang="en-US" dirty="0" smtClean="0"/>
              <a:t> per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abbonamento</a:t>
            </a:r>
            <a:r>
              <a:rPr lang="en-US" dirty="0" smtClean="0"/>
              <a:t> </a:t>
            </a:r>
            <a:r>
              <a:rPr lang="en-US" dirty="0" err="1" smtClean="0"/>
              <a:t>ferrovie</a:t>
            </a:r>
            <a:r>
              <a:rPr lang="en-US" dirty="0" smtClean="0"/>
              <a:t> </a:t>
            </a:r>
            <a:r>
              <a:rPr lang="en-US" dirty="0" err="1" smtClean="0"/>
              <a:t>svizzere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Vi </a:t>
            </a:r>
            <a:r>
              <a:rPr lang="en-US" dirty="0" err="1" smtClean="0">
                <a:solidFill>
                  <a:srgbClr val="FF0000"/>
                </a:solidFill>
              </a:rPr>
              <a:t>ricordo</a:t>
            </a:r>
            <a:r>
              <a:rPr lang="en-US" dirty="0" smtClean="0">
                <a:solidFill>
                  <a:srgbClr val="FF0000"/>
                </a:solidFill>
              </a:rPr>
              <a:t> di </a:t>
            </a:r>
            <a:r>
              <a:rPr lang="en-US" dirty="0" err="1" smtClean="0">
                <a:solidFill>
                  <a:srgbClr val="FF0000"/>
                </a:solidFill>
              </a:rPr>
              <a:t>usare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sito</a:t>
            </a:r>
            <a:r>
              <a:rPr lang="en-US" dirty="0" smtClean="0">
                <a:solidFill>
                  <a:srgbClr val="FF0000"/>
                </a:solidFill>
              </a:rPr>
              <a:t> TRENITALIA per 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treni</a:t>
            </a:r>
            <a:r>
              <a:rPr lang="en-US" dirty="0" smtClean="0">
                <a:solidFill>
                  <a:srgbClr val="FF0000"/>
                </a:solidFill>
              </a:rPr>
              <a:t> in </a:t>
            </a:r>
            <a:r>
              <a:rPr lang="en-US" dirty="0" err="1" smtClean="0">
                <a:solidFill>
                  <a:srgbClr val="FF0000"/>
                </a:solidFill>
              </a:rPr>
              <a:t>italia</a:t>
            </a:r>
            <a:r>
              <a:rPr lang="en-US" dirty="0" smtClean="0">
                <a:solidFill>
                  <a:srgbClr val="FF0000"/>
                </a:solidFill>
              </a:rPr>
              <a:t> e per </a:t>
            </a:r>
            <a:r>
              <a:rPr lang="en-US" dirty="0" err="1" smtClean="0">
                <a:solidFill>
                  <a:srgbClr val="FF0000"/>
                </a:solidFill>
              </a:rPr>
              <a:t>Ginevra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CWT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resto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treni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err="1" smtClean="0"/>
              <a:t>Aggiornato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ORACLE, da </a:t>
            </a:r>
            <a:r>
              <a:rPr lang="en-US" dirty="0" err="1" smtClean="0"/>
              <a:t>ora</a:t>
            </a:r>
            <a:r>
              <a:rPr lang="en-US" dirty="0" smtClean="0"/>
              <a:t> le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passano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dal </a:t>
            </a:r>
            <a:r>
              <a:rPr lang="en-US" dirty="0" err="1" smtClean="0"/>
              <a:t>responsabile</a:t>
            </a:r>
            <a:r>
              <a:rPr lang="en-US" dirty="0" smtClean="0"/>
              <a:t> del </a:t>
            </a:r>
            <a:r>
              <a:rPr lang="en-US" dirty="0" err="1" smtClean="0"/>
              <a:t>servizio</a:t>
            </a:r>
            <a:r>
              <a:rPr lang="en-US" dirty="0" smtClean="0"/>
              <a:t> per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approvate</a:t>
            </a:r>
            <a:r>
              <a:rPr lang="en-US" dirty="0" smtClean="0"/>
              <a:t>, poi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approvate</a:t>
            </a:r>
            <a:r>
              <a:rPr lang="en-US" dirty="0" smtClean="0"/>
              <a:t> da </a:t>
            </a:r>
            <a:r>
              <a:rPr lang="en-US" dirty="0" err="1" smtClean="0"/>
              <a:t>resp</a:t>
            </a:r>
            <a:r>
              <a:rPr lang="en-US" dirty="0" smtClean="0"/>
              <a:t> </a:t>
            </a:r>
            <a:r>
              <a:rPr lang="en-US" dirty="0" err="1" smtClean="0"/>
              <a:t>esperimento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39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663" y="0"/>
            <a:ext cx="7780337" cy="9255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>
                <a:ea typeface="+mj-ea"/>
                <a:cs typeface="+mj-cs"/>
              </a:rPr>
              <a:t>Notizie</a:t>
            </a:r>
            <a:r>
              <a:rPr lang="en-US" dirty="0" smtClean="0">
                <a:ea typeface="+mj-ea"/>
                <a:cs typeface="+mj-cs"/>
              </a:rPr>
              <a:t> </a:t>
            </a:r>
            <a:r>
              <a:rPr lang="en-US" dirty="0" err="1" smtClean="0">
                <a:ea typeface="+mj-ea"/>
                <a:cs typeface="+mj-cs"/>
              </a:rPr>
              <a:t>Locali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4747"/>
            <a:ext cx="9144000" cy="593325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err="1" smtClean="0"/>
              <a:t>Taglio</a:t>
            </a:r>
            <a:r>
              <a:rPr lang="en-US" dirty="0" smtClean="0"/>
              <a:t> 10% al </a:t>
            </a:r>
            <a:r>
              <a:rPr lang="en-US" dirty="0" err="1" smtClean="0"/>
              <a:t>bilancio</a:t>
            </a:r>
            <a:r>
              <a:rPr lang="en-US" dirty="0" smtClean="0"/>
              <a:t>, + </a:t>
            </a:r>
            <a:r>
              <a:rPr lang="en-US" dirty="0" err="1" smtClean="0"/>
              <a:t>spese</a:t>
            </a:r>
            <a:r>
              <a:rPr lang="en-US" dirty="0" smtClean="0"/>
              <a:t> per </a:t>
            </a:r>
            <a:r>
              <a:rPr lang="en-US" dirty="0" err="1" smtClean="0"/>
              <a:t>adeguamento</a:t>
            </a:r>
            <a:r>
              <a:rPr lang="en-US" dirty="0" smtClean="0"/>
              <a:t> </a:t>
            </a:r>
            <a:r>
              <a:rPr lang="en-US" dirty="0" err="1" smtClean="0"/>
              <a:t>condizionamento</a:t>
            </a: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smtClean="0"/>
              <a:t>Durante </a:t>
            </a:r>
            <a:r>
              <a:rPr lang="en-US" dirty="0" err="1" smtClean="0"/>
              <a:t>il</a:t>
            </a:r>
            <a:r>
              <a:rPr lang="en-US" dirty="0" smtClean="0"/>
              <a:t> CDS </a:t>
            </a:r>
            <a:r>
              <a:rPr lang="en-US" dirty="0" err="1" smtClean="0"/>
              <a:t>preventivi</a:t>
            </a:r>
            <a:r>
              <a:rPr lang="en-US" dirty="0" smtClean="0"/>
              <a:t> , </a:t>
            </a:r>
            <a:r>
              <a:rPr lang="en-US" dirty="0" err="1" smtClean="0"/>
              <a:t>presentare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le </a:t>
            </a:r>
            <a:r>
              <a:rPr lang="en-US" dirty="0" err="1" smtClean="0"/>
              <a:t>richieste</a:t>
            </a:r>
            <a:r>
              <a:rPr lang="en-US" dirty="0" smtClean="0"/>
              <a:t> di </a:t>
            </a:r>
            <a:r>
              <a:rPr lang="en-US" dirty="0" err="1" smtClean="0"/>
              <a:t>investimenti</a:t>
            </a:r>
            <a:r>
              <a:rPr lang="en-US" dirty="0" smtClean="0"/>
              <a:t> per la fine </a:t>
            </a:r>
            <a:r>
              <a:rPr lang="en-US" dirty="0" err="1" smtClean="0"/>
              <a:t>dell’anno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vorrei</a:t>
            </a:r>
            <a:r>
              <a:rPr lang="en-US" dirty="0" smtClean="0"/>
              <a:t> </a:t>
            </a:r>
            <a:r>
              <a:rPr lang="en-US" dirty="0" err="1" smtClean="0"/>
              <a:t>anticipare</a:t>
            </a:r>
            <a:r>
              <a:rPr lang="en-US" dirty="0" smtClean="0"/>
              <a:t> in vista di </a:t>
            </a:r>
            <a:r>
              <a:rPr lang="en-US" dirty="0" err="1" smtClean="0"/>
              <a:t>ulteriori</a:t>
            </a:r>
            <a:r>
              <a:rPr lang="en-US" dirty="0" smtClean="0"/>
              <a:t> </a:t>
            </a:r>
            <a:r>
              <a:rPr lang="en-US" dirty="0" err="1" smtClean="0"/>
              <a:t>tagli</a:t>
            </a:r>
            <a:endParaRPr lang="en-US" dirty="0" smtClean="0"/>
          </a:p>
          <a:p>
            <a:pPr>
              <a:buFontTx/>
              <a:buChar char="-"/>
              <a:defRPr/>
            </a:pPr>
            <a:endParaRPr lang="en-US" dirty="0"/>
          </a:p>
          <a:p>
            <a:pPr>
              <a:buFontTx/>
              <a:buChar char="-"/>
              <a:defRPr/>
            </a:pPr>
            <a:r>
              <a:rPr lang="en-US" dirty="0" smtClean="0"/>
              <a:t>In </a:t>
            </a:r>
            <a:r>
              <a:rPr lang="en-US" dirty="0" err="1" smtClean="0"/>
              <a:t>sperimentazione</a:t>
            </a:r>
            <a:r>
              <a:rPr lang="en-US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portale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raggruppa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I DB e le </a:t>
            </a:r>
            <a:r>
              <a:rPr lang="en-US" dirty="0" err="1" smtClean="0"/>
              <a:t>applicazioni</a:t>
            </a:r>
            <a:r>
              <a:rPr lang="en-US" dirty="0" smtClean="0"/>
              <a:t> </a:t>
            </a:r>
            <a:r>
              <a:rPr lang="en-US" dirty="0" err="1" smtClean="0"/>
              <a:t>disponibili</a:t>
            </a:r>
            <a:r>
              <a:rPr lang="en-US" dirty="0" smtClean="0"/>
              <a:t> . </a:t>
            </a:r>
            <a:r>
              <a:rPr lang="en-US" dirty="0" err="1" smtClean="0"/>
              <a:t>Siccome</a:t>
            </a:r>
            <a:r>
              <a:rPr lang="en-US" dirty="0" smtClean="0"/>
              <a:t> </a:t>
            </a:r>
            <a:r>
              <a:rPr lang="en-US" dirty="0" err="1" smtClean="0"/>
              <a:t>io</a:t>
            </a:r>
            <a:r>
              <a:rPr lang="en-US" dirty="0" smtClean="0"/>
              <a:t> ho </a:t>
            </a:r>
            <a:r>
              <a:rPr lang="en-US" dirty="0" err="1" smtClean="0"/>
              <a:t>lavorato</a:t>
            </a:r>
            <a:r>
              <a:rPr lang="en-US" dirty="0" smtClean="0"/>
              <a:t> con </a:t>
            </a:r>
            <a:r>
              <a:rPr lang="en-US" dirty="0" err="1" smtClean="0"/>
              <a:t>Falciano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rrivera</a:t>
            </a:r>
            <a:r>
              <a:rPr lang="en-US" dirty="0" smtClean="0"/>
              <a:t>’ a </a:t>
            </a:r>
            <a:r>
              <a:rPr lang="en-US" dirty="0" err="1" smtClean="0"/>
              <a:t>diversi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voi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link e la </a:t>
            </a:r>
            <a:r>
              <a:rPr lang="en-US" dirty="0" err="1" smtClean="0"/>
              <a:t>richiesta</a:t>
            </a:r>
            <a:r>
              <a:rPr lang="en-US" dirty="0" smtClean="0"/>
              <a:t> di </a:t>
            </a:r>
            <a:r>
              <a:rPr lang="en-US" dirty="0" err="1" smtClean="0"/>
              <a:t>provarlo</a:t>
            </a:r>
            <a:r>
              <a:rPr lang="en-US" dirty="0" smtClean="0"/>
              <a:t> per </a:t>
            </a:r>
            <a:r>
              <a:rPr lang="en-US" dirty="0" err="1" smtClean="0"/>
              <a:t>aiutarne</a:t>
            </a:r>
            <a:r>
              <a:rPr lang="en-US" dirty="0" smtClean="0"/>
              <a:t> la </a:t>
            </a:r>
            <a:r>
              <a:rPr lang="en-US" dirty="0" err="1" smtClean="0"/>
              <a:t>validazione</a:t>
            </a:r>
            <a:r>
              <a:rPr lang="en-US" dirty="0" smtClean="0"/>
              <a:t> ( </a:t>
            </a:r>
            <a:r>
              <a:rPr lang="en-US" dirty="0" err="1" smtClean="0"/>
              <a:t>problemi</a:t>
            </a:r>
            <a:r>
              <a:rPr lang="en-US" dirty="0" smtClean="0"/>
              <a:t> e </a:t>
            </a:r>
            <a:r>
              <a:rPr lang="en-US" dirty="0" err="1" smtClean="0"/>
              <a:t>migliorie</a:t>
            </a:r>
            <a:r>
              <a:rPr lang="en-US" dirty="0" smtClean="0"/>
              <a:t>)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apprezzamenti</a:t>
            </a:r>
            <a:r>
              <a:rPr lang="en-US" dirty="0" smtClean="0"/>
              <a:t> </a:t>
            </a:r>
            <a:r>
              <a:rPr lang="en-US" dirty="0" err="1" smtClean="0"/>
              <a:t>benvenuti</a:t>
            </a:r>
            <a:endParaRPr lang="en-US" dirty="0" smtClean="0"/>
          </a:p>
          <a:p>
            <a:pPr>
              <a:buFontTx/>
              <a:buChar char="-"/>
              <a:defRPr/>
            </a:pPr>
            <a:endParaRPr lang="en-US" dirty="0"/>
          </a:p>
          <a:p>
            <a:pPr>
              <a:buFontTx/>
              <a:buChar char="-"/>
              <a:defRPr/>
            </a:pPr>
            <a:r>
              <a:rPr lang="en-US" dirty="0" smtClean="0"/>
              <a:t>Se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necessita</a:t>
            </a:r>
            <a:r>
              <a:rPr lang="en-US" dirty="0" smtClean="0"/>
              <a:t>’ di </a:t>
            </a:r>
            <a:r>
              <a:rPr lang="en-US" dirty="0" err="1" smtClean="0"/>
              <a:t>sedie</a:t>
            </a:r>
            <a:r>
              <a:rPr lang="en-US" dirty="0" smtClean="0"/>
              <a:t> per </a:t>
            </a:r>
            <a:r>
              <a:rPr lang="en-US" dirty="0" err="1" smtClean="0"/>
              <a:t>motivi</a:t>
            </a:r>
            <a:r>
              <a:rPr lang="en-US" dirty="0"/>
              <a:t> </a:t>
            </a:r>
            <a:r>
              <a:rPr lang="en-US" dirty="0" err="1" smtClean="0"/>
              <a:t>sanitari</a:t>
            </a:r>
            <a:r>
              <a:rPr lang="en-US" dirty="0" smtClean="0"/>
              <a:t> o </a:t>
            </a:r>
            <a:r>
              <a:rPr lang="en-US" dirty="0" err="1" smtClean="0"/>
              <a:t>vetusta</a:t>
            </a:r>
            <a:r>
              <a:rPr lang="en-US" dirty="0" smtClean="0"/>
              <a:t>’ </a:t>
            </a:r>
            <a:r>
              <a:rPr lang="en-US" dirty="0" err="1" smtClean="0"/>
              <a:t>segnalare</a:t>
            </a:r>
            <a:r>
              <a:rPr lang="en-US" dirty="0" smtClean="0"/>
              <a:t> a </a:t>
            </a:r>
            <a:r>
              <a:rPr lang="en-US" dirty="0" err="1" smtClean="0"/>
              <a:t>mazzucchelli</a:t>
            </a:r>
            <a:endParaRPr lang="en-US" dirty="0" smtClean="0"/>
          </a:p>
          <a:p>
            <a:pPr>
              <a:buFontTx/>
              <a:buChar char="-"/>
              <a:defRPr/>
            </a:pP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dirty="0" err="1" smtClean="0"/>
              <a:t>obbligatoria</a:t>
            </a:r>
            <a:r>
              <a:rPr lang="en-US" dirty="0" smtClean="0"/>
              <a:t>    10-14 </a:t>
            </a:r>
            <a:r>
              <a:rPr lang="en-US" dirty="0" err="1" smtClean="0"/>
              <a:t>Agosto</a:t>
            </a:r>
            <a:endParaRPr lang="en-US" dirty="0" smtClean="0"/>
          </a:p>
          <a:p>
            <a:pPr>
              <a:buFontTx/>
              <a:buChar char="-"/>
              <a:defRPr/>
            </a:pPr>
            <a:r>
              <a:rPr lang="en-US" dirty="0" err="1" smtClean="0"/>
              <a:t>Chiusura</a:t>
            </a:r>
            <a:r>
              <a:rPr lang="en-US" dirty="0" smtClean="0"/>
              <a:t> </a:t>
            </a:r>
            <a:r>
              <a:rPr lang="en-US" smtClean="0"/>
              <a:t>segreterie        7</a:t>
            </a:r>
            <a:r>
              <a:rPr lang="en-US" dirty="0" smtClean="0"/>
              <a:t>-21 </a:t>
            </a:r>
            <a:r>
              <a:rPr lang="en-US" dirty="0" err="1" smtClean="0"/>
              <a:t>Agosto</a:t>
            </a: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Martedi 21 Aprile 2015</a:t>
            </a:r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78EE7-C8B6-324D-88C1-0447B0453FF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8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 </a:t>
            </a:r>
            <a:r>
              <a:rPr lang="en-US" dirty="0" err="1" smtClean="0"/>
              <a:t>scorta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si</a:t>
            </a:r>
            <a:r>
              <a:rPr lang="en-US" sz="3200" dirty="0" smtClean="0"/>
              <a:t>, </a:t>
            </a:r>
            <a:r>
              <a:rPr lang="en-US" sz="3200" dirty="0" err="1"/>
              <a:t>Concorsi</a:t>
            </a:r>
            <a:r>
              <a:rPr lang="en-US" sz="3200" dirty="0" smtClean="0"/>
              <a:t> no, </a:t>
            </a:r>
            <a:r>
              <a:rPr lang="en-US" sz="3200" dirty="0" err="1"/>
              <a:t>Concorsi</a:t>
            </a:r>
            <a:r>
              <a:rPr lang="en-US" sz="3200" dirty="0" smtClean="0"/>
              <a:t> </a:t>
            </a:r>
            <a:r>
              <a:rPr lang="en-US" sz="3200" dirty="0" err="1" smtClean="0"/>
              <a:t>vedremo</a:t>
            </a:r>
            <a:r>
              <a:rPr lang="en-US" sz="3200" dirty="0" smtClean="0"/>
              <a:t>..</a:t>
            </a:r>
            <a:endParaRPr lang="en-US" sz="3200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 smtClean="0"/>
              <a:t>Le </a:t>
            </a:r>
            <a:r>
              <a:rPr lang="en-US" dirty="0" err="1" smtClean="0"/>
              <a:t>commissioni</a:t>
            </a:r>
            <a:r>
              <a:rPr lang="en-US" dirty="0" smtClean="0"/>
              <a:t> per I </a:t>
            </a:r>
            <a:r>
              <a:rPr lang="en-US" dirty="0" err="1" smtClean="0"/>
              <a:t>concorsi</a:t>
            </a:r>
            <a:r>
              <a:rPr lang="en-US" dirty="0" smtClean="0"/>
              <a:t> di </a:t>
            </a:r>
            <a:r>
              <a:rPr lang="en-US" dirty="0" err="1" smtClean="0"/>
              <a:t>accesso</a:t>
            </a:r>
            <a:r>
              <a:rPr lang="en-US" dirty="0" smtClean="0"/>
              <a:t> al primo e secondo </a:t>
            </a:r>
            <a:r>
              <a:rPr lang="en-US" dirty="0" err="1" smtClean="0"/>
              <a:t>livello</a:t>
            </a:r>
            <a:r>
              <a:rPr lang="en-US" dirty="0"/>
              <a:t> </a:t>
            </a:r>
            <a:r>
              <a:rPr lang="en-US" dirty="0" err="1" smtClean="0"/>
              <a:t>ric</a:t>
            </a:r>
            <a:r>
              <a:rPr lang="en-US" dirty="0" smtClean="0"/>
              <a:t>/</a:t>
            </a:r>
            <a:r>
              <a:rPr lang="en-US" dirty="0" err="1" smtClean="0"/>
              <a:t>tec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cominciato</a:t>
            </a:r>
            <a:r>
              <a:rPr lang="en-US" dirty="0" smtClean="0"/>
              <a:t> a </a:t>
            </a:r>
            <a:r>
              <a:rPr lang="en-US" dirty="0" err="1" smtClean="0"/>
              <a:t>lavorare</a:t>
            </a:r>
            <a:r>
              <a:rPr lang="en-US" dirty="0" smtClean="0"/>
              <a:t> a fine </a:t>
            </a:r>
            <a:r>
              <a:rPr lang="en-US" dirty="0" err="1" smtClean="0"/>
              <a:t>gennaio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 </a:t>
            </a:r>
            <a:r>
              <a:rPr lang="en-US" dirty="0" err="1"/>
              <a:t>concorsi</a:t>
            </a:r>
            <a:r>
              <a:rPr lang="en-US" dirty="0"/>
              <a:t> TI con n </a:t>
            </a:r>
            <a:r>
              <a:rPr lang="en-US" dirty="0" err="1"/>
              <a:t>posti</a:t>
            </a:r>
            <a:r>
              <a:rPr lang="en-US" dirty="0"/>
              <a:t> </a:t>
            </a:r>
            <a:r>
              <a:rPr lang="en-US" dirty="0" err="1"/>
              <a:t>liberi</a:t>
            </a:r>
            <a:r>
              <a:rPr lang="en-US" dirty="0"/>
              <a:t> + n </a:t>
            </a:r>
            <a:r>
              <a:rPr lang="en-US" dirty="0" err="1"/>
              <a:t>posti</a:t>
            </a:r>
            <a:r>
              <a:rPr lang="en-US" dirty="0"/>
              <a:t> per </a:t>
            </a:r>
            <a:r>
              <a:rPr lang="en-US" dirty="0" err="1" smtClean="0"/>
              <a:t>idonei</a:t>
            </a:r>
            <a:endParaRPr lang="en-US" dirty="0"/>
          </a:p>
          <a:p>
            <a:r>
              <a:rPr lang="en-US" dirty="0" err="1"/>
              <a:t>Dirigente</a:t>
            </a:r>
            <a:r>
              <a:rPr lang="en-US" dirty="0"/>
              <a:t> di  </a:t>
            </a:r>
            <a:r>
              <a:rPr lang="en-US" dirty="0" err="1"/>
              <a:t>Ricerca</a:t>
            </a:r>
            <a:r>
              <a:rPr lang="en-US" dirty="0"/>
              <a:t>    4 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Dirigente</a:t>
            </a:r>
            <a:r>
              <a:rPr lang="en-US" dirty="0" smtClean="0"/>
              <a:t> </a:t>
            </a:r>
            <a:r>
              <a:rPr lang="en-US" dirty="0" err="1" smtClean="0"/>
              <a:t>Tecnologo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>
                <a:solidFill>
                  <a:srgbClr val="FF0000"/>
                </a:solidFill>
              </a:rPr>
              <a:t>4</a:t>
            </a:r>
            <a:r>
              <a:rPr lang="en-US" dirty="0" smtClean="0"/>
              <a:t>  +2 per </a:t>
            </a:r>
            <a:r>
              <a:rPr lang="en-US" dirty="0" err="1" smtClean="0"/>
              <a:t>Amministrativo</a:t>
            </a:r>
            <a:endParaRPr lang="en-US" dirty="0"/>
          </a:p>
          <a:p>
            <a:r>
              <a:rPr lang="en-US" dirty="0"/>
              <a:t>Primo </a:t>
            </a:r>
            <a:r>
              <a:rPr lang="en-US" dirty="0" err="1"/>
              <a:t>Ricercatore</a:t>
            </a:r>
            <a:r>
              <a:rPr lang="en-US" dirty="0"/>
              <a:t>        3 + </a:t>
            </a:r>
            <a:r>
              <a:rPr lang="en-US" dirty="0">
                <a:solidFill>
                  <a:srgbClr val="FF0000"/>
                </a:solidFill>
              </a:rPr>
              <a:t>6</a:t>
            </a:r>
          </a:p>
          <a:p>
            <a:r>
              <a:rPr lang="en-US" dirty="0"/>
              <a:t>Primo </a:t>
            </a:r>
            <a:r>
              <a:rPr lang="en-US" dirty="0" err="1"/>
              <a:t>Tecnologo</a:t>
            </a:r>
            <a:r>
              <a:rPr lang="en-US" dirty="0"/>
              <a:t>          </a:t>
            </a:r>
            <a:r>
              <a:rPr lang="en-US" dirty="0" smtClean="0"/>
              <a:t>1 </a:t>
            </a:r>
            <a:r>
              <a:rPr lang="en-US" dirty="0"/>
              <a:t>+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  +1 per </a:t>
            </a:r>
            <a:r>
              <a:rPr lang="en-US" dirty="0" err="1" smtClean="0"/>
              <a:t>Amministrativo</a:t>
            </a:r>
            <a:endParaRPr lang="en-US" dirty="0" smtClean="0"/>
          </a:p>
          <a:p>
            <a:r>
              <a:rPr lang="en-US" dirty="0" err="1" smtClean="0"/>
              <a:t>Commissioni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 INFN jobs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5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Febbraio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b="1" dirty="0" smtClean="0"/>
              <a:t>In </a:t>
            </a:r>
            <a:r>
              <a:rPr lang="en-US" b="1" dirty="0" err="1" smtClean="0"/>
              <a:t>preparazione</a:t>
            </a:r>
            <a:r>
              <a:rPr lang="en-US" b="1" dirty="0" smtClean="0"/>
              <a:t>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 smtClean="0"/>
              <a:t>regolamento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di </a:t>
            </a:r>
            <a:r>
              <a:rPr lang="en-US" dirty="0" err="1" smtClean="0"/>
              <a:t>permettere</a:t>
            </a:r>
            <a:r>
              <a:rPr lang="en-US" dirty="0" smtClean="0"/>
              <a:t> </a:t>
            </a:r>
            <a:r>
              <a:rPr lang="en-US" dirty="0" err="1" smtClean="0"/>
              <a:t>uso</a:t>
            </a:r>
            <a:r>
              <a:rPr lang="en-US" dirty="0" smtClean="0"/>
              <a:t> taxi, </a:t>
            </a:r>
            <a:r>
              <a:rPr lang="en-US" dirty="0" err="1" smtClean="0"/>
              <a:t>parcheggio</a:t>
            </a:r>
            <a:r>
              <a:rPr lang="en-US" dirty="0" smtClean="0"/>
              <a:t> e </a:t>
            </a:r>
            <a:r>
              <a:rPr lang="en-US" dirty="0" err="1" smtClean="0"/>
              <a:t>altro</a:t>
            </a:r>
            <a:r>
              <a:rPr lang="en-US" dirty="0" smtClean="0"/>
              <a:t> </a:t>
            </a:r>
            <a:r>
              <a:rPr lang="en-US" dirty="0" err="1" smtClean="0"/>
              <a:t>sulle</a:t>
            </a:r>
            <a:r>
              <a:rPr lang="en-US" dirty="0" smtClean="0"/>
              <a:t>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estere</a:t>
            </a:r>
            <a:r>
              <a:rPr lang="en-US" dirty="0" smtClean="0"/>
              <a:t>, vale </a:t>
            </a:r>
            <a:r>
              <a:rPr lang="en-US" dirty="0" err="1" smtClean="0"/>
              <a:t>sempre</a:t>
            </a:r>
            <a:r>
              <a:rPr lang="en-US" dirty="0" smtClean="0"/>
              <a:t> </a:t>
            </a:r>
            <a:r>
              <a:rPr lang="en-US" dirty="0" err="1" smtClean="0"/>
              <a:t>criterio</a:t>
            </a:r>
            <a:r>
              <a:rPr lang="en-US" dirty="0" smtClean="0"/>
              <a:t> </a:t>
            </a:r>
            <a:r>
              <a:rPr lang="en-US" dirty="0" err="1" smtClean="0"/>
              <a:t>economicita</a:t>
            </a:r>
            <a:r>
              <a:rPr lang="en-US" dirty="0" smtClean="0"/>
              <a:t>’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Per </a:t>
            </a:r>
            <a:r>
              <a:rPr lang="en-US" dirty="0" err="1" smtClean="0"/>
              <a:t>ora</a:t>
            </a:r>
            <a:r>
              <a:rPr lang="en-US" dirty="0" smtClean="0"/>
              <a:t> le </a:t>
            </a:r>
            <a:r>
              <a:rPr lang="en-US" dirty="0" err="1" smtClean="0"/>
              <a:t>regole</a:t>
            </a:r>
            <a:r>
              <a:rPr lang="en-US" dirty="0" smtClean="0"/>
              <a:t> non </a:t>
            </a:r>
            <a:r>
              <a:rPr lang="en-US" dirty="0" err="1" smtClean="0"/>
              <a:t>cambiano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/>
              <a:t>WHAT NEXT – </a:t>
            </a:r>
            <a:r>
              <a:rPr lang="en-US" dirty="0" err="1" smtClean="0"/>
              <a:t>incontro</a:t>
            </a:r>
            <a:r>
              <a:rPr lang="en-US" dirty="0" smtClean="0"/>
              <a:t> di meta’ </a:t>
            </a:r>
            <a:r>
              <a:rPr lang="en-US" dirty="0" err="1" smtClean="0"/>
              <a:t>percorso</a:t>
            </a:r>
            <a:r>
              <a:rPr lang="en-US" dirty="0" smtClean="0"/>
              <a:t> 1-2 </a:t>
            </a:r>
            <a:r>
              <a:rPr lang="en-US" dirty="0" err="1" smtClean="0"/>
              <a:t>Aprile</a:t>
            </a:r>
            <a:r>
              <a:rPr lang="en-US" dirty="0" smtClean="0"/>
              <a:t> a LNF</a:t>
            </a:r>
          </a:p>
          <a:p>
            <a:pPr>
              <a:lnSpc>
                <a:spcPct val="120000"/>
              </a:lnSpc>
            </a:pPr>
            <a:r>
              <a:rPr lang="en-US" dirty="0" err="1" smtClean="0"/>
              <a:t>Riunione</a:t>
            </a:r>
            <a:r>
              <a:rPr lang="en-US" dirty="0" smtClean="0"/>
              <a:t> </a:t>
            </a:r>
            <a:r>
              <a:rPr lang="en-US" dirty="0" err="1" smtClean="0"/>
              <a:t>conclusiva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l’anno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Direttori</a:t>
            </a:r>
            <a:r>
              <a:rPr lang="en-US" dirty="0" smtClean="0"/>
              <a:t> </a:t>
            </a:r>
            <a:r>
              <a:rPr lang="en-US" dirty="0" err="1" smtClean="0"/>
              <a:t>Aprile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534400" cy="546201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Presidente</a:t>
            </a:r>
            <a:r>
              <a:rPr lang="en-US" dirty="0" smtClean="0"/>
              <a:t> </a:t>
            </a:r>
            <a:r>
              <a:rPr lang="en-US" dirty="0" err="1" smtClean="0"/>
              <a:t>comunica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e’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presentato</a:t>
            </a:r>
            <a:r>
              <a:rPr lang="en-US" dirty="0" smtClean="0"/>
              <a:t> PNR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pero</a:t>
            </a:r>
            <a:r>
              <a:rPr lang="en-US" dirty="0" smtClean="0"/>
              <a:t>’ non </a:t>
            </a:r>
            <a:r>
              <a:rPr lang="en-US" dirty="0" err="1" smtClean="0"/>
              <a:t>finanzia</a:t>
            </a:r>
            <a:r>
              <a:rPr lang="en-US" dirty="0" smtClean="0"/>
              <a:t> la </a:t>
            </a:r>
            <a:r>
              <a:rPr lang="en-US" dirty="0" err="1" smtClean="0"/>
              <a:t>ricerca</a:t>
            </a:r>
            <a:r>
              <a:rPr lang="en-US" dirty="0" smtClean="0"/>
              <a:t> di base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piano </a:t>
            </a:r>
            <a:r>
              <a:rPr lang="en-US" dirty="0" err="1" smtClean="0"/>
              <a:t>nazionale</a:t>
            </a:r>
            <a:r>
              <a:rPr lang="en-US" dirty="0" smtClean="0"/>
              <a:t> </a:t>
            </a:r>
            <a:r>
              <a:rPr lang="en-US" dirty="0" err="1" smtClean="0"/>
              <a:t>infrastrutture</a:t>
            </a:r>
            <a:r>
              <a:rPr lang="en-US" dirty="0" smtClean="0"/>
              <a:t> da 300Ml, ma 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capisce</a:t>
            </a:r>
            <a:r>
              <a:rPr lang="en-US" dirty="0" smtClean="0"/>
              <a:t> come </a:t>
            </a:r>
            <a:r>
              <a:rPr lang="en-US" dirty="0" err="1" smtClean="0"/>
              <a:t>collegato</a:t>
            </a:r>
            <a:r>
              <a:rPr lang="en-US" dirty="0" smtClean="0"/>
              <a:t> a PNR e PON POR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Fabiola</a:t>
            </a:r>
            <a:r>
              <a:rPr lang="en-US" dirty="0" smtClean="0"/>
              <a:t> </a:t>
            </a:r>
            <a:r>
              <a:rPr lang="en-US" dirty="0" err="1" smtClean="0"/>
              <a:t>Gianotti</a:t>
            </a:r>
            <a:r>
              <a:rPr lang="en-US" dirty="0" smtClean="0"/>
              <a:t> ha </a:t>
            </a:r>
            <a:r>
              <a:rPr lang="en-US" dirty="0" err="1" smtClean="0"/>
              <a:t>incontrato</a:t>
            </a:r>
            <a:r>
              <a:rPr lang="en-US" dirty="0" smtClean="0"/>
              <a:t> </a:t>
            </a:r>
            <a:r>
              <a:rPr lang="en-US" dirty="0" err="1" smtClean="0"/>
              <a:t>Renzi</a:t>
            </a:r>
            <a:r>
              <a:rPr lang="en-US" dirty="0" smtClean="0"/>
              <a:t> e </a:t>
            </a:r>
            <a:r>
              <a:rPr lang="en-US" dirty="0" err="1" smtClean="0"/>
              <a:t>Giannini</a:t>
            </a:r>
            <a:r>
              <a:rPr lang="en-US" dirty="0" smtClean="0"/>
              <a:t>, </a:t>
            </a:r>
            <a:r>
              <a:rPr lang="en-US" dirty="0" err="1" smtClean="0"/>
              <a:t>incontro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Fermilab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neutrino </a:t>
            </a:r>
            <a:r>
              <a:rPr lang="en-US" dirty="0" err="1" smtClean="0"/>
              <a:t>procede</a:t>
            </a:r>
            <a:r>
              <a:rPr lang="en-US" dirty="0" smtClean="0"/>
              <a:t>, </a:t>
            </a:r>
            <a:r>
              <a:rPr lang="en-US" dirty="0" smtClean="0"/>
              <a:t>con </a:t>
            </a:r>
            <a:r>
              <a:rPr lang="en-US" dirty="0" smtClean="0"/>
              <a:t>short e </a:t>
            </a:r>
            <a:r>
              <a:rPr lang="en-US" dirty="0" smtClean="0"/>
              <a:t>long </a:t>
            </a:r>
            <a:r>
              <a:rPr lang="en-US" dirty="0" smtClean="0"/>
              <a:t>baseline (DUNE</a:t>
            </a:r>
            <a:r>
              <a:rPr lang="en-US" dirty="0" smtClean="0"/>
              <a:t>) detectors. </a:t>
            </a:r>
            <a:r>
              <a:rPr lang="en-US" dirty="0" err="1" smtClean="0"/>
              <a:t>Finalmente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delinea</a:t>
            </a:r>
            <a:r>
              <a:rPr lang="en-US" dirty="0" smtClean="0"/>
              <a:t> come </a:t>
            </a:r>
            <a:r>
              <a:rPr lang="en-US" dirty="0" err="1" smtClean="0"/>
              <a:t>progetto</a:t>
            </a:r>
            <a:r>
              <a:rPr lang="en-US" dirty="0" smtClean="0"/>
              <a:t> </a:t>
            </a:r>
            <a:r>
              <a:rPr lang="en-US" dirty="0" err="1" smtClean="0"/>
              <a:t>internazionale</a:t>
            </a:r>
            <a:r>
              <a:rPr lang="en-US" dirty="0" smtClean="0"/>
              <a:t>. </a:t>
            </a:r>
            <a:r>
              <a:rPr lang="en-US" dirty="0" err="1" smtClean="0"/>
              <a:t>Possibile</a:t>
            </a:r>
            <a:r>
              <a:rPr lang="en-US" dirty="0" smtClean="0"/>
              <a:t> </a:t>
            </a:r>
            <a:r>
              <a:rPr lang="en-US" dirty="0" err="1" smtClean="0"/>
              <a:t>inserimento</a:t>
            </a:r>
            <a:r>
              <a:rPr lang="en-US" dirty="0" smtClean="0"/>
              <a:t> di T600 come short bas. Det.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Concorso</a:t>
            </a:r>
            <a:r>
              <a:rPr lang="en-US" dirty="0" smtClean="0"/>
              <a:t> da </a:t>
            </a:r>
            <a:r>
              <a:rPr lang="en-US" dirty="0" err="1" smtClean="0"/>
              <a:t>dirigenti</a:t>
            </a:r>
            <a:r>
              <a:rPr lang="en-US" dirty="0" smtClean="0"/>
              <a:t> </a:t>
            </a:r>
            <a:r>
              <a:rPr lang="en-US" dirty="0" err="1" smtClean="0"/>
              <a:t>finiti</a:t>
            </a:r>
            <a:r>
              <a:rPr lang="en-US" dirty="0" smtClean="0"/>
              <a:t> per </a:t>
            </a:r>
            <a:r>
              <a:rPr lang="en-US" dirty="0" err="1" smtClean="0"/>
              <a:t>luglio</a:t>
            </a:r>
            <a:r>
              <a:rPr lang="en-US" dirty="0" smtClean="0"/>
              <a:t>,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altri</a:t>
            </a:r>
            <a:r>
              <a:rPr lang="en-US" dirty="0" smtClean="0"/>
              <a:t> meta’ </a:t>
            </a:r>
            <a:r>
              <a:rPr lang="en-US" dirty="0" err="1" smtClean="0"/>
              <a:t>settembre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Disciplinare</a:t>
            </a:r>
            <a:r>
              <a:rPr lang="en-US" dirty="0" smtClean="0"/>
              <a:t> PD e LNL,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propongono</a:t>
            </a:r>
            <a:r>
              <a:rPr lang="en-US" dirty="0" smtClean="0"/>
              <a:t> la </a:t>
            </a:r>
            <a:r>
              <a:rPr lang="en-US" dirty="0" err="1" smtClean="0"/>
              <a:t>formalizzazione</a:t>
            </a:r>
            <a:r>
              <a:rPr lang="en-US" dirty="0" smtClean="0"/>
              <a:t> di un </a:t>
            </a:r>
            <a:r>
              <a:rPr lang="en-US" dirty="0" err="1" smtClean="0"/>
              <a:t>ufficio</a:t>
            </a:r>
            <a:r>
              <a:rPr lang="en-US" dirty="0" smtClean="0"/>
              <a:t> </a:t>
            </a:r>
            <a:r>
              <a:rPr lang="en-US" dirty="0" err="1" smtClean="0"/>
              <a:t>regionale</a:t>
            </a:r>
            <a:r>
              <a:rPr lang="en-US" dirty="0" smtClean="0"/>
              <a:t> per I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con </a:t>
            </a:r>
            <a:r>
              <a:rPr lang="en-US" dirty="0" err="1" smtClean="0"/>
              <a:t>sede</a:t>
            </a:r>
            <a:r>
              <a:rPr lang="en-US" dirty="0" smtClean="0"/>
              <a:t> a </a:t>
            </a:r>
            <a:r>
              <a:rPr lang="en-US" dirty="0" err="1" smtClean="0"/>
              <a:t>Padova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</a:t>
            </a:r>
            <a:r>
              <a:rPr lang="en-US" dirty="0" err="1" smtClean="0"/>
              <a:t>Aprile</a:t>
            </a:r>
            <a:r>
              <a:rPr lang="en-US" dirty="0" smtClean="0"/>
              <a:t>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521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Discussione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Disciplinare</a:t>
            </a:r>
            <a:r>
              <a:rPr lang="en-US" dirty="0" smtClean="0"/>
              <a:t> PD e LNL,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propongono</a:t>
            </a:r>
            <a:r>
              <a:rPr lang="en-US" dirty="0" smtClean="0"/>
              <a:t> la </a:t>
            </a:r>
            <a:r>
              <a:rPr lang="en-US" dirty="0" err="1" smtClean="0"/>
              <a:t>formalizzazione</a:t>
            </a:r>
            <a:r>
              <a:rPr lang="en-US" dirty="0" smtClean="0"/>
              <a:t> di un </a:t>
            </a:r>
            <a:r>
              <a:rPr lang="en-US" dirty="0" err="1" smtClean="0"/>
              <a:t>ufficio</a:t>
            </a:r>
            <a:r>
              <a:rPr lang="en-US" dirty="0" smtClean="0"/>
              <a:t> </a:t>
            </a:r>
            <a:r>
              <a:rPr lang="en-US" dirty="0" err="1" smtClean="0"/>
              <a:t>regionale</a:t>
            </a:r>
            <a:r>
              <a:rPr lang="en-US" dirty="0" smtClean="0"/>
              <a:t> per I </a:t>
            </a:r>
            <a:r>
              <a:rPr lang="en-US" dirty="0" err="1" smtClean="0"/>
              <a:t>fondi</a:t>
            </a:r>
            <a:r>
              <a:rPr lang="en-US" dirty="0" smtClean="0"/>
              <a:t> </a:t>
            </a:r>
            <a:r>
              <a:rPr lang="en-US" dirty="0" err="1" smtClean="0"/>
              <a:t>esterni</a:t>
            </a:r>
            <a:r>
              <a:rPr lang="en-US" dirty="0" smtClean="0"/>
              <a:t> con </a:t>
            </a:r>
            <a:r>
              <a:rPr lang="en-US" dirty="0" err="1" smtClean="0"/>
              <a:t>sede</a:t>
            </a:r>
            <a:r>
              <a:rPr lang="en-US" dirty="0" smtClean="0"/>
              <a:t> a </a:t>
            </a:r>
            <a:r>
              <a:rPr lang="en-US" dirty="0" err="1" smtClean="0"/>
              <a:t>Padova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disciplinare</a:t>
            </a:r>
            <a:r>
              <a:rPr lang="en-US" dirty="0" smtClean="0"/>
              <a:t> </a:t>
            </a:r>
            <a:r>
              <a:rPr lang="en-US" dirty="0" err="1" smtClean="0"/>
              <a:t>Trasferimento</a:t>
            </a:r>
            <a:r>
              <a:rPr lang="en-US" dirty="0" smtClean="0"/>
              <a:t> </a:t>
            </a:r>
            <a:r>
              <a:rPr lang="en-US" dirty="0" err="1" smtClean="0"/>
              <a:t>Tecnologico</a:t>
            </a:r>
            <a:r>
              <a:rPr lang="en-US" dirty="0" smtClean="0"/>
              <a:t>,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prevede</a:t>
            </a:r>
            <a:r>
              <a:rPr lang="en-US" dirty="0" smtClean="0"/>
              <a:t> un </a:t>
            </a:r>
            <a:r>
              <a:rPr lang="en-US" dirty="0" err="1" smtClean="0"/>
              <a:t>premio</a:t>
            </a:r>
            <a:r>
              <a:rPr lang="en-US" dirty="0" smtClean="0"/>
              <a:t> per chi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brevetto</a:t>
            </a:r>
            <a:r>
              <a:rPr lang="en-US" dirty="0" smtClean="0"/>
              <a:t> e </a:t>
            </a:r>
            <a:r>
              <a:rPr lang="en-US" dirty="0" err="1" smtClean="0"/>
              <a:t>istituisce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fondi</a:t>
            </a:r>
            <a:r>
              <a:rPr lang="en-US" dirty="0" smtClean="0"/>
              <a:t> per </a:t>
            </a:r>
            <a:r>
              <a:rPr lang="en-US" dirty="0" err="1" smtClean="0"/>
              <a:t>ridisctirbuire</a:t>
            </a:r>
            <a:r>
              <a:rPr lang="en-US" dirty="0" smtClean="0"/>
              <a:t> </a:t>
            </a:r>
            <a:r>
              <a:rPr lang="en-US" dirty="0" err="1" smtClean="0"/>
              <a:t>eventuali</a:t>
            </a:r>
            <a:r>
              <a:rPr lang="en-US" dirty="0" smtClean="0"/>
              <a:t> </a:t>
            </a:r>
            <a:r>
              <a:rPr lang="en-US" dirty="0" err="1" smtClean="0"/>
              <a:t>ritorni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Presentazione</a:t>
            </a:r>
            <a:r>
              <a:rPr lang="en-US" dirty="0" smtClean="0"/>
              <a:t> a LNS 18-19 </a:t>
            </a:r>
            <a:r>
              <a:rPr lang="en-US" dirty="0" err="1" smtClean="0"/>
              <a:t>giugno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Costituzione</a:t>
            </a:r>
            <a:r>
              <a:rPr lang="en-US" dirty="0" smtClean="0"/>
              <a:t> </a:t>
            </a:r>
            <a:r>
              <a:rPr lang="en-US" dirty="0" err="1" smtClean="0"/>
              <a:t>unilaterale</a:t>
            </a:r>
            <a:r>
              <a:rPr lang="en-US" dirty="0" smtClean="0"/>
              <a:t> del </a:t>
            </a:r>
            <a:r>
              <a:rPr lang="en-US" dirty="0" err="1" smtClean="0"/>
              <a:t>fondo</a:t>
            </a:r>
            <a:r>
              <a:rPr lang="en-US" dirty="0" smtClean="0"/>
              <a:t>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salario</a:t>
            </a:r>
            <a:r>
              <a:rPr lang="en-US" dirty="0" smtClean="0"/>
              <a:t> </a:t>
            </a:r>
            <a:r>
              <a:rPr lang="en-US" dirty="0" err="1" smtClean="0"/>
              <a:t>accessorio</a:t>
            </a:r>
            <a:r>
              <a:rPr lang="en-US" dirty="0" smtClean="0"/>
              <a:t> 2009-13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Approvate</a:t>
            </a:r>
            <a:r>
              <a:rPr lang="en-US" dirty="0" smtClean="0"/>
              <a:t> le </a:t>
            </a:r>
            <a:r>
              <a:rPr lang="en-US" dirty="0" err="1" smtClean="0"/>
              <a:t>borse</a:t>
            </a:r>
            <a:r>
              <a:rPr lang="en-US" dirty="0" smtClean="0"/>
              <a:t> di </a:t>
            </a:r>
            <a:r>
              <a:rPr lang="en-US" dirty="0" err="1" smtClean="0"/>
              <a:t>dottorato</a:t>
            </a:r>
            <a:r>
              <a:rPr lang="en-US" dirty="0" smtClean="0"/>
              <a:t>,   3 a Milano </a:t>
            </a:r>
            <a:r>
              <a:rPr lang="en-US" dirty="0" err="1" smtClean="0"/>
              <a:t>su</a:t>
            </a:r>
            <a:r>
              <a:rPr lang="en-US" dirty="0" smtClean="0"/>
              <a:t> 42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Assegnato</a:t>
            </a:r>
            <a:r>
              <a:rPr lang="en-US" dirty="0" smtClean="0"/>
              <a:t> ultimo </a:t>
            </a:r>
            <a:r>
              <a:rPr lang="en-US" dirty="0" err="1" smtClean="0"/>
              <a:t>contingente</a:t>
            </a:r>
            <a:r>
              <a:rPr lang="en-US" dirty="0" smtClean="0"/>
              <a:t> ore </a:t>
            </a:r>
            <a:r>
              <a:rPr lang="en-US" dirty="0" err="1" smtClean="0"/>
              <a:t>straordinario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delibere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presenti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DB </a:t>
            </a:r>
            <a:r>
              <a:rPr lang="en-US" dirty="0" err="1" smtClean="0"/>
              <a:t>accessibile</a:t>
            </a:r>
            <a:r>
              <a:rPr lang="en-US" dirty="0" smtClean="0"/>
              <a:t> a </a:t>
            </a:r>
            <a:r>
              <a:rPr lang="en-US" dirty="0" err="1" smtClean="0"/>
              <a:t>tutti</a:t>
            </a:r>
            <a:r>
              <a:rPr lang="en-US" dirty="0" smtClean="0"/>
              <a:t> sotto </a:t>
            </a:r>
            <a:r>
              <a:rPr lang="en-US" dirty="0" err="1" smtClean="0"/>
              <a:t>presidenza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53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err="1" smtClean="0"/>
              <a:t>Aprile</a:t>
            </a:r>
            <a:r>
              <a:rPr lang="en-US" dirty="0" smtClean="0"/>
              <a:t> </a:t>
            </a:r>
            <a:r>
              <a:rPr lang="en-US" dirty="0"/>
              <a:t>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66800"/>
            <a:ext cx="9051323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Rinnovo</a:t>
            </a:r>
            <a:r>
              <a:rPr lang="en-US" dirty="0" smtClean="0"/>
              <a:t> </a:t>
            </a:r>
            <a:r>
              <a:rPr lang="en-US" dirty="0" err="1" smtClean="0"/>
              <a:t>cariche</a:t>
            </a:r>
            <a:r>
              <a:rPr lang="en-US" dirty="0" smtClean="0"/>
              <a:t> </a:t>
            </a:r>
            <a:r>
              <a:rPr lang="en-US" dirty="0" err="1" smtClean="0"/>
              <a:t>elettorali</a:t>
            </a:r>
            <a:r>
              <a:rPr lang="en-US" dirty="0" smtClean="0"/>
              <a:t> </a:t>
            </a:r>
            <a:r>
              <a:rPr lang="en-US" dirty="0" err="1" smtClean="0"/>
              <a:t>Aprile</a:t>
            </a:r>
            <a:endParaRPr lang="it-IT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Genova</a:t>
            </a:r>
            <a:r>
              <a:rPr lang="en-US" dirty="0" smtClean="0"/>
              <a:t> 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Anghinolfi</a:t>
            </a:r>
            <a:r>
              <a:rPr lang="en-US" dirty="0" smtClean="0"/>
              <a:t>,  </a:t>
            </a:r>
            <a:r>
              <a:rPr lang="en-US" dirty="0" err="1" smtClean="0"/>
              <a:t>Darbo</a:t>
            </a:r>
            <a:r>
              <a:rPr lang="en-US" dirty="0" smtClean="0"/>
              <a:t>   (88/93)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CD Giovanni </a:t>
            </a:r>
            <a:r>
              <a:rPr lang="en-US" b="1" dirty="0" err="1" smtClean="0">
                <a:sym typeface="Wingdings"/>
              </a:rPr>
              <a:t>Darbo</a:t>
            </a:r>
            <a:r>
              <a:rPr lang="en-US" dirty="0" smtClean="0">
                <a:sym typeface="Wingdings"/>
              </a:rPr>
              <a:t> 18,  </a:t>
            </a:r>
            <a:r>
              <a:rPr lang="en-US" dirty="0" err="1" smtClean="0">
                <a:sym typeface="Wingdings"/>
              </a:rPr>
              <a:t>Anghinolfi</a:t>
            </a:r>
            <a:r>
              <a:rPr lang="en-US" dirty="0" smtClean="0">
                <a:sym typeface="Wingdings"/>
              </a:rPr>
              <a:t> 15</a:t>
            </a:r>
          </a:p>
          <a:p>
            <a:pPr>
              <a:lnSpc>
                <a:spcPct val="120000"/>
              </a:lnSpc>
            </a:pPr>
            <a:endParaRPr lang="en-US" b="1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Perugia 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CD </a:t>
            </a:r>
            <a:r>
              <a:rPr lang="en-US" dirty="0" smtClean="0">
                <a:sym typeface="Wingdings"/>
              </a:rPr>
              <a:t>Maurizio </a:t>
            </a:r>
            <a:r>
              <a:rPr lang="en-US" b="1" dirty="0" err="1" smtClean="0">
                <a:sym typeface="Wingdings"/>
              </a:rPr>
              <a:t>Busso</a:t>
            </a:r>
            <a:r>
              <a:rPr lang="en-US" dirty="0" smtClean="0">
                <a:sym typeface="Wingdings"/>
              </a:rPr>
              <a:t> 25, 8 </a:t>
            </a:r>
            <a:r>
              <a:rPr lang="en-US" dirty="0" err="1" smtClean="0">
                <a:sym typeface="Wingdings"/>
              </a:rPr>
              <a:t>bianche</a:t>
            </a:r>
            <a:endParaRPr lang="en-US" b="1" dirty="0" smtClean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Roma3  </a:t>
            </a:r>
            <a:r>
              <a:rPr lang="en-US" dirty="0" err="1" smtClean="0">
                <a:sym typeface="Wingdings"/>
              </a:rPr>
              <a:t>Ciuchini</a:t>
            </a:r>
            <a:r>
              <a:rPr lang="en-US" dirty="0" smtClean="0">
                <a:sym typeface="Wingdings"/>
              </a:rPr>
              <a:t>  </a:t>
            </a:r>
            <a:r>
              <a:rPr lang="en-US" dirty="0" smtClean="0">
                <a:sym typeface="Wingdings"/>
              </a:rPr>
              <a:t>21, </a:t>
            </a: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3 (24/35)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 CD </a:t>
            </a:r>
            <a:r>
              <a:rPr lang="en-US" dirty="0" smtClean="0">
                <a:sym typeface="Wingdings"/>
              </a:rPr>
              <a:t>Marco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err="1" smtClean="0">
                <a:sym typeface="Wingdings"/>
              </a:rPr>
              <a:t>Ciuchini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dirty="0" smtClean="0">
                <a:sym typeface="Wingdings"/>
              </a:rPr>
              <a:t>30</a:t>
            </a:r>
            <a:r>
              <a:rPr lang="en-US" dirty="0" smtClean="0">
                <a:sym typeface="Wingdings"/>
              </a:rPr>
              <a:t>, 2 </a:t>
            </a:r>
            <a:r>
              <a:rPr lang="en-US" dirty="0" err="1" smtClean="0">
                <a:sym typeface="Wingdings"/>
              </a:rPr>
              <a:t>bianche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21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/>
              <a:t> </a:t>
            </a:r>
            <a:r>
              <a:rPr lang="en-US" dirty="0" smtClean="0"/>
              <a:t>Maggio 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Ultimo </a:t>
            </a:r>
            <a:r>
              <a:rPr lang="en-US" dirty="0" err="1" smtClean="0"/>
              <a:t>Direttivo</a:t>
            </a:r>
            <a:r>
              <a:rPr lang="en-US" dirty="0" smtClean="0"/>
              <a:t> per </a:t>
            </a:r>
            <a:r>
              <a:rPr lang="en-US" dirty="0" err="1" smtClean="0"/>
              <a:t>Piero</a:t>
            </a:r>
            <a:r>
              <a:rPr lang="en-US" dirty="0" smtClean="0"/>
              <a:t> </a:t>
            </a:r>
            <a:r>
              <a:rPr lang="en-US" dirty="0" err="1" smtClean="0"/>
              <a:t>Mando,dir</a:t>
            </a:r>
            <a:r>
              <a:rPr lang="en-US" dirty="0" smtClean="0"/>
              <a:t>. Firenze, 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sostituito</a:t>
            </a:r>
            <a:r>
              <a:rPr lang="en-US" dirty="0" smtClean="0"/>
              <a:t> da </a:t>
            </a:r>
            <a:r>
              <a:rPr lang="en-US" dirty="0"/>
              <a:t>O</a:t>
            </a:r>
            <a:r>
              <a:rPr lang="en-US" dirty="0" smtClean="0"/>
              <a:t>scar </a:t>
            </a:r>
            <a:r>
              <a:rPr lang="en-US" dirty="0" err="1" smtClean="0"/>
              <a:t>Adriani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Bando per </a:t>
            </a:r>
            <a:r>
              <a:rPr lang="en-US" dirty="0" err="1" smtClean="0"/>
              <a:t>premiali</a:t>
            </a:r>
            <a:r>
              <a:rPr lang="en-US" dirty="0" smtClean="0"/>
              <a:t> FOE 2014 non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emanato</a:t>
            </a:r>
            <a:r>
              <a:rPr lang="en-US" dirty="0" smtClean="0"/>
              <a:t>, circa 30 ML di cui 30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FOE 2015 non ci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notizie</a:t>
            </a:r>
            <a:r>
              <a:rPr lang="en-US" dirty="0" smtClean="0"/>
              <a:t>. </a:t>
            </a:r>
            <a:r>
              <a:rPr lang="en-US" dirty="0" err="1" smtClean="0"/>
              <a:t>Legge</a:t>
            </a:r>
            <a:r>
              <a:rPr lang="en-US" dirty="0" smtClean="0"/>
              <a:t> di </a:t>
            </a:r>
            <a:r>
              <a:rPr lang="en-US" dirty="0" err="1" smtClean="0"/>
              <a:t>stabilita</a:t>
            </a:r>
            <a:r>
              <a:rPr lang="en-US" dirty="0" smtClean="0"/>
              <a:t>’ introduce un </a:t>
            </a:r>
            <a:r>
              <a:rPr lang="en-US" dirty="0" err="1" smtClean="0"/>
              <a:t>taglio</a:t>
            </a:r>
            <a:r>
              <a:rPr lang="en-US" dirty="0" smtClean="0"/>
              <a:t> al FOE 2014 </a:t>
            </a:r>
            <a:r>
              <a:rPr lang="en-US" dirty="0" smtClean="0">
                <a:sym typeface="Wingdings"/>
              </a:rPr>
              <a:t> 9ML di </a:t>
            </a:r>
            <a:r>
              <a:rPr lang="en-US" dirty="0" err="1" smtClean="0">
                <a:sym typeface="Wingdings"/>
              </a:rPr>
              <a:t>rosso</a:t>
            </a:r>
            <a:r>
              <a:rPr lang="en-US" dirty="0" smtClean="0">
                <a:sym typeface="Wingdings"/>
              </a:rPr>
              <a:t> </a:t>
            </a:r>
            <a:r>
              <a:rPr lang="en-US" dirty="0" err="1" smtClean="0">
                <a:sym typeface="Wingdings"/>
              </a:rPr>
              <a:t>taglio</a:t>
            </a:r>
            <a:r>
              <a:rPr lang="en-US" dirty="0" smtClean="0">
                <a:sym typeface="Wingdings"/>
              </a:rPr>
              <a:t> del 10% </a:t>
            </a:r>
            <a:r>
              <a:rPr lang="en-US" dirty="0" err="1" smtClean="0">
                <a:sym typeface="Wingdings"/>
              </a:rPr>
              <a:t>alle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strutture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esentata</a:t>
            </a:r>
            <a:r>
              <a:rPr lang="en-US" dirty="0" smtClean="0">
                <a:sym typeface="Wingdings"/>
              </a:rPr>
              <a:t> la </a:t>
            </a:r>
            <a:r>
              <a:rPr lang="en-US" dirty="0" err="1" smtClean="0">
                <a:sym typeface="Wingdings"/>
              </a:rPr>
              <a:t>ricerca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Possibili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altri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tagli</a:t>
            </a:r>
            <a:r>
              <a:rPr lang="en-US" dirty="0" smtClean="0">
                <a:sym typeface="Wingdings"/>
              </a:rPr>
              <a:t>……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Bloccate</a:t>
            </a:r>
            <a:r>
              <a:rPr lang="en-US" dirty="0" smtClean="0">
                <a:sym typeface="Wingdings"/>
              </a:rPr>
              <a:t> le </a:t>
            </a:r>
            <a:r>
              <a:rPr lang="en-US" dirty="0" err="1" smtClean="0">
                <a:sym typeface="Wingdings"/>
              </a:rPr>
              <a:t>chiamate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dirette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personale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eccellente</a:t>
            </a:r>
            <a:r>
              <a:rPr lang="en-US" dirty="0" smtClean="0">
                <a:sym typeface="Wingdings"/>
              </a:rPr>
              <a:t> (</a:t>
            </a:r>
            <a:r>
              <a:rPr lang="en-US" dirty="0" err="1" smtClean="0">
                <a:sym typeface="Wingdings"/>
              </a:rPr>
              <a:t>quesito</a:t>
            </a:r>
            <a:r>
              <a:rPr lang="en-US" dirty="0" smtClean="0">
                <a:sym typeface="Wingdings"/>
              </a:rPr>
              <a:t> CNR, se </a:t>
            </a:r>
            <a:r>
              <a:rPr lang="en-US" dirty="0" err="1" smtClean="0">
                <a:sym typeface="Wingdings"/>
              </a:rPr>
              <a:t>si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possono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applicare</a:t>
            </a:r>
            <a:r>
              <a:rPr lang="en-US" dirty="0" smtClean="0">
                <a:sym typeface="Wingdings"/>
              </a:rPr>
              <a:t> a </a:t>
            </a:r>
            <a:r>
              <a:rPr lang="en-US" dirty="0" err="1" smtClean="0">
                <a:sym typeface="Wingdings"/>
              </a:rPr>
              <a:t>interni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Miur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chiede</a:t>
            </a:r>
            <a:r>
              <a:rPr lang="en-US" dirty="0" smtClean="0">
                <a:sym typeface="Wingdings"/>
              </a:rPr>
              <a:t> Piano </a:t>
            </a:r>
            <a:r>
              <a:rPr lang="en-US" dirty="0" err="1" smtClean="0">
                <a:sym typeface="Wingdings"/>
              </a:rPr>
              <a:t>Triennale</a:t>
            </a:r>
            <a:r>
              <a:rPr lang="en-US" dirty="0" smtClean="0">
                <a:sym typeface="Wingdings"/>
              </a:rPr>
              <a:t> in 1 </a:t>
            </a:r>
            <a:r>
              <a:rPr lang="en-US" dirty="0" err="1" smtClean="0">
                <a:sym typeface="Wingdings"/>
              </a:rPr>
              <a:t>mese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che</a:t>
            </a:r>
            <a:r>
              <a:rPr lang="en-US" dirty="0" smtClean="0">
                <a:sym typeface="Wingdings"/>
              </a:rPr>
              <a:t> include la </a:t>
            </a:r>
            <a:r>
              <a:rPr lang="en-US" dirty="0" err="1" smtClean="0">
                <a:sym typeface="Wingdings"/>
              </a:rPr>
              <a:t>tabella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fabbisogno</a:t>
            </a:r>
            <a:r>
              <a:rPr lang="en-US" dirty="0" smtClean="0">
                <a:sym typeface="Wingdings"/>
              </a:rPr>
              <a:t> del </a:t>
            </a:r>
            <a:r>
              <a:rPr lang="en-US" dirty="0" err="1" smtClean="0">
                <a:sym typeface="Wingdings"/>
              </a:rPr>
              <a:t>personale</a:t>
            </a:r>
            <a:r>
              <a:rPr lang="en-US" dirty="0" smtClean="0">
                <a:sym typeface="Wingdings"/>
              </a:rPr>
              <a:t> (GL </a:t>
            </a:r>
            <a:r>
              <a:rPr lang="en-US" dirty="0" err="1" smtClean="0">
                <a:sym typeface="Wingdings"/>
              </a:rPr>
              <a:t>Bettoni,Meroni,Pedrini</a:t>
            </a:r>
            <a:r>
              <a:rPr lang="en-US" dirty="0" smtClean="0">
                <a:sym typeface="Wingdings"/>
              </a:rPr>
              <a:t> +</a:t>
            </a:r>
            <a:r>
              <a:rPr lang="en-US" dirty="0" err="1" smtClean="0">
                <a:sym typeface="Wingdings"/>
              </a:rPr>
              <a:t>Batignani</a:t>
            </a:r>
            <a:r>
              <a:rPr lang="en-US" dirty="0" smtClean="0">
                <a:sym typeface="Wingdings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portale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fondi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esterni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Approvati</a:t>
            </a:r>
            <a:r>
              <a:rPr lang="en-US" dirty="0" smtClean="0">
                <a:sym typeface="Wingdings"/>
              </a:rPr>
              <a:t> sui grant </a:t>
            </a:r>
            <a:r>
              <a:rPr lang="en-US" dirty="0" err="1" smtClean="0">
                <a:sym typeface="Wingdings"/>
              </a:rPr>
              <a:t>giovani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csn5, </a:t>
            </a:r>
            <a:r>
              <a:rPr lang="en-US" dirty="0" err="1" smtClean="0">
                <a:sym typeface="Wingdings"/>
              </a:rPr>
              <a:t>commissione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formata</a:t>
            </a:r>
            <a:r>
              <a:rPr lang="en-US" dirty="0" smtClean="0">
                <a:sym typeface="Wingdings"/>
              </a:rPr>
              <a:t> da </a:t>
            </a:r>
            <a:r>
              <a:rPr lang="en-US" dirty="0" err="1" smtClean="0">
                <a:sym typeface="Wingdings"/>
              </a:rPr>
              <a:t>presidente</a:t>
            </a:r>
            <a:r>
              <a:rPr lang="en-US" dirty="0" smtClean="0">
                <a:sym typeface="Wingdings"/>
              </a:rPr>
              <a:t> csn5+4membri + 1 </a:t>
            </a:r>
            <a:r>
              <a:rPr lang="en-US" dirty="0" err="1" smtClean="0">
                <a:sym typeface="Wingdings"/>
              </a:rPr>
              <a:t>componente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della</a:t>
            </a:r>
            <a:r>
              <a:rPr lang="en-US" dirty="0" smtClean="0">
                <a:sym typeface="Wingdings"/>
              </a:rPr>
              <a:t> GE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73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Direttivo</a:t>
            </a:r>
            <a:r>
              <a:rPr lang="en-US" dirty="0" smtClean="0"/>
              <a:t> Maggio </a:t>
            </a:r>
            <a:r>
              <a:rPr lang="en-US" dirty="0"/>
              <a:t>2015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75" y="1066800"/>
            <a:ext cx="9051323" cy="546201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err="1" smtClean="0"/>
              <a:t>Rinnovo</a:t>
            </a:r>
            <a:r>
              <a:rPr lang="en-US" dirty="0" smtClean="0"/>
              <a:t> </a:t>
            </a:r>
            <a:r>
              <a:rPr lang="en-US" dirty="0" err="1" smtClean="0"/>
              <a:t>cariche</a:t>
            </a:r>
            <a:r>
              <a:rPr lang="en-US" dirty="0" smtClean="0"/>
              <a:t> </a:t>
            </a:r>
            <a:r>
              <a:rPr lang="en-US" dirty="0" err="1" smtClean="0"/>
              <a:t>elettorali</a:t>
            </a:r>
            <a:r>
              <a:rPr lang="en-US" dirty="0" smtClean="0"/>
              <a:t> Maggio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LNS </a:t>
            </a:r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Cuttone</a:t>
            </a:r>
            <a:r>
              <a:rPr lang="en-US" dirty="0" smtClean="0"/>
              <a:t> 87 , 22 b/n  (109/118)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CD </a:t>
            </a:r>
            <a:r>
              <a:rPr lang="en-US" dirty="0" err="1" smtClean="0">
                <a:sym typeface="Wingdings"/>
              </a:rPr>
              <a:t>Cuttone</a:t>
            </a:r>
            <a:r>
              <a:rPr lang="en-US" dirty="0" smtClean="0">
                <a:sym typeface="Wingdings"/>
              </a:rPr>
              <a:t> 27, </a:t>
            </a:r>
            <a:r>
              <a:rPr lang="en-US" dirty="0">
                <a:sym typeface="Wingdings"/>
              </a:rPr>
              <a:t>2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bianche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b="1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Napoli  La </a:t>
            </a:r>
            <a:r>
              <a:rPr lang="en-US" dirty="0" err="1" smtClean="0">
                <a:sym typeface="Wingdings"/>
              </a:rPr>
              <a:t>Rana</a:t>
            </a:r>
            <a:r>
              <a:rPr lang="en-US" dirty="0" smtClean="0">
                <a:sym typeface="Wingdings"/>
              </a:rPr>
              <a:t> 83, 2 disperse, </a:t>
            </a:r>
            <a:r>
              <a:rPr lang="en-US" dirty="0">
                <a:sym typeface="Wingdings"/>
              </a:rPr>
              <a:t>9</a:t>
            </a:r>
            <a:r>
              <a:rPr lang="en-US" dirty="0" smtClean="0">
                <a:sym typeface="Wingdings"/>
              </a:rPr>
              <a:t> b/n (65/71)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CD La </a:t>
            </a:r>
            <a:r>
              <a:rPr lang="en-US" dirty="0" err="1" smtClean="0">
                <a:sym typeface="Wingdings"/>
              </a:rPr>
              <a:t>Rana</a:t>
            </a:r>
            <a:r>
              <a:rPr lang="en-US" dirty="0" smtClean="0">
                <a:sym typeface="Wingdings"/>
              </a:rPr>
              <a:t> 27</a:t>
            </a:r>
            <a:r>
              <a:rPr lang="en-US" b="1" dirty="0" smtClean="0">
                <a:sym typeface="Wingdings"/>
              </a:rPr>
              <a:t>, 2 </a:t>
            </a:r>
            <a:r>
              <a:rPr lang="en-US" b="1" dirty="0" err="1" smtClean="0">
                <a:sym typeface="Wingdings"/>
              </a:rPr>
              <a:t>bianche</a:t>
            </a:r>
            <a:endParaRPr lang="en-US" b="1" dirty="0" smtClean="0">
              <a:sym typeface="Wingdings"/>
            </a:endParaRPr>
          </a:p>
          <a:p>
            <a:pPr>
              <a:lnSpc>
                <a:spcPct val="120000"/>
              </a:lnSpc>
            </a:pPr>
            <a:endParaRPr lang="en-US" dirty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Pisa </a:t>
            </a:r>
            <a:r>
              <a:rPr lang="en-US" dirty="0" err="1" smtClean="0">
                <a:sym typeface="Wingdings"/>
              </a:rPr>
              <a:t>Bedeschi</a:t>
            </a:r>
            <a:r>
              <a:rPr lang="en-US" dirty="0" smtClean="0">
                <a:sym typeface="Wingdings"/>
              </a:rPr>
              <a:t> 29, </a:t>
            </a:r>
            <a:r>
              <a:rPr lang="en-US" dirty="0" err="1" smtClean="0">
                <a:sym typeface="Wingdings"/>
              </a:rPr>
              <a:t>Grassi</a:t>
            </a:r>
            <a:r>
              <a:rPr lang="en-US" dirty="0" smtClean="0">
                <a:sym typeface="Wingdings"/>
              </a:rPr>
              <a:t> 77 , </a:t>
            </a:r>
            <a:r>
              <a:rPr lang="en-US" dirty="0" err="1">
                <a:sym typeface="Wingdings"/>
              </a:rPr>
              <a:t>C</a:t>
            </a:r>
            <a:r>
              <a:rPr lang="en-US" dirty="0" err="1" smtClean="0">
                <a:sym typeface="Wingdings"/>
              </a:rPr>
              <a:t>hiarelli</a:t>
            </a:r>
            <a:r>
              <a:rPr lang="en-US" dirty="0" smtClean="0">
                <a:sym typeface="Wingdings"/>
              </a:rPr>
              <a:t> 7(</a:t>
            </a:r>
            <a:r>
              <a:rPr lang="en-US" dirty="0" err="1" smtClean="0">
                <a:sym typeface="Wingdings"/>
              </a:rPr>
              <a:t>ritirato</a:t>
            </a:r>
            <a:r>
              <a:rPr lang="en-US" dirty="0" smtClean="0">
                <a:sym typeface="Wingdings"/>
              </a:rPr>
              <a:t>), </a:t>
            </a:r>
            <a:r>
              <a:rPr lang="en-US" dirty="0" err="1" smtClean="0">
                <a:sym typeface="Wingdings"/>
              </a:rPr>
              <a:t>varie</a:t>
            </a:r>
            <a:r>
              <a:rPr lang="en-US" dirty="0" smtClean="0">
                <a:sym typeface="Wingdings"/>
              </a:rPr>
              <a:t> 3 (75/84)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ym typeface="Wingdings"/>
              </a:rPr>
              <a:t> CD </a:t>
            </a:r>
            <a:r>
              <a:rPr lang="en-US" b="1" dirty="0" err="1" smtClean="0">
                <a:sym typeface="Wingdings"/>
              </a:rPr>
              <a:t>Grassi</a:t>
            </a:r>
            <a:r>
              <a:rPr lang="en-US" b="1" dirty="0" smtClean="0">
                <a:sym typeface="Wingdings"/>
              </a:rPr>
              <a:t> 23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Bedeschi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6</a:t>
            </a:r>
            <a:r>
              <a:rPr lang="en-US" dirty="0" smtClean="0">
                <a:sym typeface="Wingdings"/>
              </a:rPr>
              <a:t>, 1 </a:t>
            </a:r>
            <a:r>
              <a:rPr lang="en-US" dirty="0" err="1" smtClean="0">
                <a:sym typeface="Wingdings"/>
              </a:rPr>
              <a:t>bianca</a:t>
            </a:r>
            <a:endParaRPr lang="en-US" dirty="0" smtClean="0"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Rappresentante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Ricercatori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Passeri</a:t>
            </a:r>
            <a:r>
              <a:rPr lang="en-US" dirty="0" smtClean="0">
                <a:sym typeface="Wingdings"/>
              </a:rPr>
              <a:t> 418 </a:t>
            </a:r>
            <a:r>
              <a:rPr lang="en-US" dirty="0" err="1" smtClean="0">
                <a:sym typeface="Wingdings"/>
              </a:rPr>
              <a:t>voti</a:t>
            </a:r>
            <a:r>
              <a:rPr lang="en-US" dirty="0" smtClean="0">
                <a:sym typeface="Wingdings"/>
              </a:rPr>
              <a:t> (671/1334)</a:t>
            </a:r>
          </a:p>
          <a:p>
            <a:pPr>
              <a:lnSpc>
                <a:spcPct val="120000"/>
              </a:lnSpc>
            </a:pPr>
            <a:r>
              <a:rPr lang="en-US" dirty="0" err="1" smtClean="0">
                <a:sym typeface="Wingdings"/>
              </a:rPr>
              <a:t>Rappresentante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Personale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Tecnol</a:t>
            </a:r>
            <a:r>
              <a:rPr lang="en-US" dirty="0" smtClean="0">
                <a:sym typeface="Wingdings"/>
              </a:rPr>
              <a:t> e PTA  709   (776/1449)</a:t>
            </a:r>
          </a:p>
          <a:p>
            <a:pPr>
              <a:lnSpc>
                <a:spcPct val="120000"/>
              </a:lnSpc>
            </a:pP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14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Delibere</a:t>
            </a:r>
            <a:r>
              <a:rPr lang="en-US" dirty="0" smtClean="0"/>
              <a:t> Maggio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066800"/>
            <a:ext cx="8813799" cy="546201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Giuseppe </a:t>
            </a:r>
            <a:r>
              <a:rPr lang="en-US" dirty="0" err="1" smtClean="0"/>
              <a:t>Battistoni</a:t>
            </a:r>
            <a:r>
              <a:rPr lang="en-US" dirty="0" smtClean="0"/>
              <a:t> e’ </a:t>
            </a:r>
            <a:r>
              <a:rPr lang="en-US" dirty="0" err="1" smtClean="0"/>
              <a:t>nominato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CTS al </a:t>
            </a:r>
            <a:r>
              <a:rPr lang="en-US" dirty="0" err="1" smtClean="0"/>
              <a:t>posto</a:t>
            </a:r>
            <a:r>
              <a:rPr lang="en-US" dirty="0" smtClean="0"/>
              <a:t> di Durante (</a:t>
            </a:r>
            <a:r>
              <a:rPr lang="en-US" dirty="0" err="1" smtClean="0"/>
              <a:t>dimesso</a:t>
            </a:r>
            <a:r>
              <a:rPr lang="en-US" dirty="0" smtClean="0"/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Approvata</a:t>
            </a:r>
            <a:r>
              <a:rPr lang="en-US" dirty="0" smtClean="0"/>
              <a:t> la </a:t>
            </a:r>
            <a:r>
              <a:rPr lang="en-US" dirty="0" err="1" smtClean="0"/>
              <a:t>delibera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telelavoro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applica</a:t>
            </a:r>
            <a:r>
              <a:rPr lang="en-US" dirty="0" smtClean="0"/>
              <a:t> al 2% del </a:t>
            </a:r>
            <a:r>
              <a:rPr lang="en-US" dirty="0" err="1" smtClean="0"/>
              <a:t>personale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Disciplinare</a:t>
            </a:r>
            <a:r>
              <a:rPr lang="en-US" dirty="0" smtClean="0"/>
              <a:t> </a:t>
            </a:r>
            <a:r>
              <a:rPr lang="en-US" dirty="0" err="1" smtClean="0"/>
              <a:t>Missioni</a:t>
            </a:r>
            <a:r>
              <a:rPr lang="en-US" dirty="0" smtClean="0"/>
              <a:t> </a:t>
            </a:r>
            <a:r>
              <a:rPr lang="en-US" dirty="0" err="1" smtClean="0"/>
              <a:t>estere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e’ </a:t>
            </a:r>
            <a:r>
              <a:rPr lang="en-US" dirty="0" err="1" smtClean="0"/>
              <a:t>discusso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opportunita</a:t>
            </a:r>
            <a:r>
              <a:rPr lang="en-US" dirty="0" smtClean="0"/>
              <a:t>’.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Approvazione</a:t>
            </a:r>
            <a:r>
              <a:rPr lang="en-US" dirty="0" smtClean="0"/>
              <a:t> </a:t>
            </a:r>
            <a:r>
              <a:rPr lang="en-US" dirty="0" err="1" smtClean="0"/>
              <a:t>bilancio</a:t>
            </a:r>
            <a:r>
              <a:rPr lang="en-US" dirty="0" smtClean="0"/>
              <a:t> 2014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Approvato</a:t>
            </a:r>
            <a:r>
              <a:rPr lang="en-US" dirty="0" smtClean="0"/>
              <a:t> </a:t>
            </a:r>
            <a:r>
              <a:rPr lang="en-US" dirty="0" err="1" smtClean="0"/>
              <a:t>accordo</a:t>
            </a:r>
            <a:r>
              <a:rPr lang="en-US" dirty="0" smtClean="0"/>
              <a:t> con </a:t>
            </a:r>
            <a:r>
              <a:rPr lang="en-US" dirty="0" err="1" smtClean="0"/>
              <a:t>Sardegna</a:t>
            </a:r>
            <a:r>
              <a:rPr lang="en-US" dirty="0" smtClean="0"/>
              <a:t> per </a:t>
            </a:r>
            <a:r>
              <a:rPr lang="en-US" dirty="0" err="1" smtClean="0"/>
              <a:t>realizzazione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per </a:t>
            </a:r>
            <a:r>
              <a:rPr lang="en-US" dirty="0" err="1" smtClean="0"/>
              <a:t>produzione</a:t>
            </a:r>
            <a:r>
              <a:rPr lang="en-US" dirty="0" smtClean="0"/>
              <a:t> </a:t>
            </a:r>
            <a:r>
              <a:rPr lang="en-US" dirty="0" err="1" smtClean="0"/>
              <a:t>isotopi</a:t>
            </a:r>
            <a:r>
              <a:rPr lang="en-US" dirty="0" smtClean="0"/>
              <a:t> </a:t>
            </a:r>
            <a:r>
              <a:rPr lang="en-US" dirty="0" err="1" smtClean="0"/>
              <a:t>stabili</a:t>
            </a:r>
            <a:r>
              <a:rPr lang="en-US" dirty="0" smtClean="0"/>
              <a:t> per </a:t>
            </a:r>
            <a:r>
              <a:rPr lang="en-US" dirty="0" err="1" smtClean="0"/>
              <a:t>distillazione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dark side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Convenzione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accesso</a:t>
            </a:r>
            <a:r>
              <a:rPr lang="en-US" dirty="0" smtClean="0">
                <a:sym typeface="Wingdings"/>
              </a:rPr>
              <a:t> Educational Transformation Agreement con Microsoft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Convenzione</a:t>
            </a:r>
            <a:r>
              <a:rPr lang="en-US" dirty="0" smtClean="0">
                <a:sym typeface="Wingdings"/>
              </a:rPr>
              <a:t> INFN-Princeton per </a:t>
            </a:r>
            <a:r>
              <a:rPr lang="en-US" dirty="0" err="1" smtClean="0">
                <a:sym typeface="Wingdings"/>
              </a:rPr>
              <a:t>progetto</a:t>
            </a:r>
            <a:r>
              <a:rPr lang="en-US" dirty="0" smtClean="0">
                <a:sym typeface="Wingdings"/>
              </a:rPr>
              <a:t> URANIA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Accordo</a:t>
            </a:r>
            <a:r>
              <a:rPr lang="en-US" dirty="0" smtClean="0">
                <a:sym typeface="Wingdings"/>
              </a:rPr>
              <a:t> con ESSAB e INFN per </a:t>
            </a:r>
            <a:r>
              <a:rPr lang="en-US" dirty="0" err="1" smtClean="0">
                <a:sym typeface="Wingdings"/>
              </a:rPr>
              <a:t>contributi</a:t>
            </a:r>
            <a:r>
              <a:rPr lang="en-US" dirty="0" smtClean="0">
                <a:sym typeface="Wingdings"/>
              </a:rPr>
              <a:t> in kind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cui superconducting cavities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Accordi</a:t>
            </a:r>
            <a:r>
              <a:rPr lang="en-US" dirty="0" smtClean="0">
                <a:sym typeface="Wingdings"/>
              </a:rPr>
              <a:t> con </a:t>
            </a:r>
            <a:r>
              <a:rPr lang="en-US" dirty="0" err="1" smtClean="0">
                <a:sym typeface="Wingdings"/>
              </a:rPr>
              <a:t>albania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err="1" smtClean="0">
                <a:sym typeface="Wingdings"/>
              </a:rPr>
              <a:t>dubai,cuba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Approvato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bando</a:t>
            </a:r>
            <a:r>
              <a:rPr lang="en-US" dirty="0" smtClean="0">
                <a:sym typeface="Wingdings"/>
              </a:rPr>
              <a:t> per </a:t>
            </a:r>
            <a:r>
              <a:rPr lang="en-US" dirty="0" err="1" smtClean="0">
                <a:sym typeface="Wingdings"/>
              </a:rPr>
              <a:t>borse</a:t>
            </a:r>
            <a:r>
              <a:rPr lang="en-US" dirty="0" smtClean="0">
                <a:sym typeface="Wingdings"/>
              </a:rPr>
              <a:t> di studio </a:t>
            </a:r>
            <a:r>
              <a:rPr lang="en-US" dirty="0" err="1" smtClean="0">
                <a:sym typeface="Wingdings"/>
              </a:rPr>
              <a:t>tra</a:t>
            </a:r>
            <a:r>
              <a:rPr lang="en-US" dirty="0" smtClean="0">
                <a:sym typeface="Wingdings"/>
              </a:rPr>
              <a:t> cui </a:t>
            </a:r>
            <a:r>
              <a:rPr lang="en-US" dirty="0" err="1" smtClean="0">
                <a:sym typeface="Wingdings"/>
              </a:rPr>
              <a:t>diplomati</a:t>
            </a:r>
            <a:r>
              <a:rPr lang="en-US" dirty="0" smtClean="0">
                <a:sym typeface="Wingdings"/>
              </a:rPr>
              <a:t> Milano 2 </a:t>
            </a:r>
            <a:r>
              <a:rPr lang="en-US" dirty="0" err="1" smtClean="0">
                <a:sym typeface="Wingdings"/>
              </a:rPr>
              <a:t>meccanici</a:t>
            </a:r>
            <a:r>
              <a:rPr lang="en-US" dirty="0" smtClean="0">
                <a:sym typeface="Wingdings"/>
              </a:rPr>
              <a:t> e 2 </a:t>
            </a:r>
            <a:r>
              <a:rPr lang="en-US" dirty="0" err="1" smtClean="0">
                <a:sym typeface="Wingdings"/>
              </a:rPr>
              <a:t>elettronici-informatici</a:t>
            </a:r>
            <a:endParaRPr lang="en-US" dirty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convenzione</a:t>
            </a:r>
            <a:r>
              <a:rPr lang="en-US" dirty="0" smtClean="0">
                <a:sym typeface="Wingdings"/>
              </a:rPr>
              <a:t> per post-doc fellowship per </a:t>
            </a:r>
            <a:r>
              <a:rPr lang="en-US" dirty="0" err="1" smtClean="0">
                <a:sym typeface="Wingdings"/>
              </a:rPr>
              <a:t>cina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Assunti</a:t>
            </a:r>
            <a:r>
              <a:rPr lang="en-US" dirty="0" smtClean="0">
                <a:sym typeface="Wingdings"/>
              </a:rPr>
              <a:t> 2 ‘</a:t>
            </a:r>
            <a:r>
              <a:rPr lang="en-US" dirty="0" err="1" smtClean="0">
                <a:sym typeface="Wingdings"/>
              </a:rPr>
              <a:t>disabili</a:t>
            </a:r>
            <a:r>
              <a:rPr lang="en-US" dirty="0" smtClean="0">
                <a:sym typeface="Wingdings"/>
              </a:rPr>
              <a:t>’ a LNS, </a:t>
            </a:r>
            <a:r>
              <a:rPr lang="en-US" dirty="0" err="1" smtClean="0">
                <a:sym typeface="Wingdings"/>
              </a:rPr>
              <a:t>corso-concorso</a:t>
            </a:r>
            <a:r>
              <a:rPr lang="en-US" dirty="0" smtClean="0">
                <a:sym typeface="Wingdings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localmente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siamo</a:t>
            </a:r>
            <a:r>
              <a:rPr lang="en-US" dirty="0" smtClean="0">
                <a:sym typeface="Wingdings"/>
              </a:rPr>
              <a:t> in </a:t>
            </a:r>
            <a:r>
              <a:rPr lang="en-US" dirty="0" err="1" smtClean="0">
                <a:sym typeface="Wingdings"/>
              </a:rPr>
              <a:t>attesa</a:t>
            </a:r>
            <a:r>
              <a:rPr lang="en-US" dirty="0" smtClean="0">
                <a:sym typeface="Wingdings"/>
              </a:rPr>
              <a:t> di </a:t>
            </a:r>
            <a:r>
              <a:rPr lang="en-US" dirty="0" err="1" smtClean="0">
                <a:sym typeface="Wingdings"/>
              </a:rPr>
              <a:t>risposta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sulle</a:t>
            </a:r>
            <a:r>
              <a:rPr lang="en-US" dirty="0" smtClean="0">
                <a:sym typeface="Wingdings"/>
              </a:rPr>
              <a:t> procedure da </a:t>
            </a:r>
            <a:r>
              <a:rPr lang="en-US" dirty="0" err="1" smtClean="0">
                <a:sym typeface="Wingdings"/>
              </a:rPr>
              <a:t>citta</a:t>
            </a:r>
            <a:r>
              <a:rPr lang="en-US" dirty="0" smtClean="0">
                <a:sym typeface="Wingdings"/>
              </a:rPr>
              <a:t>’ </a:t>
            </a:r>
            <a:r>
              <a:rPr lang="en-US" dirty="0" err="1" smtClean="0">
                <a:sym typeface="Wingdings"/>
              </a:rPr>
              <a:t>metropolitana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>
                <a:sym typeface="Wingdings"/>
              </a:rPr>
              <a:t>Nuovo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disciplinare</a:t>
            </a:r>
            <a:r>
              <a:rPr lang="en-US" dirty="0" smtClean="0">
                <a:sym typeface="Wingdings"/>
              </a:rPr>
              <a:t> PD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36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– Dove </a:t>
            </a:r>
            <a:r>
              <a:rPr lang="en-US" dirty="0" err="1" smtClean="0"/>
              <a:t>trovarci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066800"/>
            <a:ext cx="8534400" cy="54620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Trasloco</a:t>
            </a:r>
            <a:r>
              <a:rPr lang="en-US" dirty="0" smtClean="0"/>
              <a:t> </a:t>
            </a:r>
            <a:r>
              <a:rPr lang="en-US" dirty="0" err="1" smtClean="0"/>
              <a:t>uffici</a:t>
            </a:r>
            <a:r>
              <a:rPr lang="en-US" dirty="0" smtClean="0"/>
              <a:t> </a:t>
            </a:r>
            <a:r>
              <a:rPr lang="en-US" dirty="0" err="1" smtClean="0"/>
              <a:t>amministrazione</a:t>
            </a:r>
            <a:r>
              <a:rPr lang="en-US" dirty="0" smtClean="0"/>
              <a:t> INFN </a:t>
            </a:r>
            <a:r>
              <a:rPr lang="en-US" dirty="0" err="1" smtClean="0"/>
              <a:t>diluito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4 </a:t>
            </a:r>
            <a:r>
              <a:rPr lang="en-US" dirty="0" err="1" smtClean="0"/>
              <a:t>giugno</a:t>
            </a:r>
            <a:r>
              <a:rPr lang="en-US" dirty="0" smtClean="0"/>
              <a:t> e </a:t>
            </a:r>
            <a:r>
              <a:rPr lang="en-US" dirty="0" err="1" smtClean="0"/>
              <a:t>oggi</a:t>
            </a:r>
            <a:r>
              <a:rPr lang="en-US" dirty="0" smtClean="0"/>
              <a:t>, con </a:t>
            </a:r>
            <a:r>
              <a:rPr lang="en-US" dirty="0" err="1" smtClean="0"/>
              <a:t>ovvi</a:t>
            </a:r>
            <a:r>
              <a:rPr lang="en-US" dirty="0" smtClean="0"/>
              <a:t> </a:t>
            </a:r>
            <a:r>
              <a:rPr lang="en-US" dirty="0" err="1" smtClean="0"/>
              <a:t>disservizi</a:t>
            </a:r>
            <a:r>
              <a:rPr lang="en-US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Per </a:t>
            </a:r>
            <a:r>
              <a:rPr lang="en-US" dirty="0" err="1" smtClean="0"/>
              <a:t>ora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telefoni</a:t>
            </a:r>
            <a:r>
              <a:rPr lang="en-US" dirty="0" smtClean="0"/>
              <a:t> non </a:t>
            </a:r>
            <a:r>
              <a:rPr lang="en-US" dirty="0" err="1" smtClean="0"/>
              <a:t>funzionano</a:t>
            </a:r>
            <a:r>
              <a:rPr lang="en-US" dirty="0" smtClean="0"/>
              <a:t>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Nuovi</a:t>
            </a:r>
            <a:r>
              <a:rPr lang="en-US" dirty="0" smtClean="0"/>
              <a:t> </a:t>
            </a:r>
            <a:r>
              <a:rPr lang="en-US" dirty="0" err="1" smtClean="0"/>
              <a:t>uffici</a:t>
            </a:r>
            <a:r>
              <a:rPr lang="en-US" dirty="0" smtClean="0"/>
              <a:t> </a:t>
            </a:r>
            <a:r>
              <a:rPr lang="en-US" dirty="0" err="1" smtClean="0"/>
              <a:t>ditribuiti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</a:t>
            </a:r>
            <a:r>
              <a:rPr lang="en-US" dirty="0" err="1" smtClean="0"/>
              <a:t>altra</a:t>
            </a:r>
            <a:r>
              <a:rPr lang="en-US" dirty="0" smtClean="0"/>
              <a:t> meta’ del </a:t>
            </a:r>
            <a:r>
              <a:rPr lang="en-US" dirty="0" err="1" smtClean="0"/>
              <a:t>corridoio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Direttore</a:t>
            </a:r>
            <a:r>
              <a:rPr lang="en-US" dirty="0" smtClean="0"/>
              <a:t> al IV piano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Valerio </a:t>
            </a:r>
            <a:r>
              <a:rPr lang="en-US" dirty="0" err="1" smtClean="0"/>
              <a:t>Sorgato</a:t>
            </a:r>
            <a:r>
              <a:rPr lang="en-US" dirty="0" smtClean="0"/>
              <a:t> </a:t>
            </a:r>
            <a:r>
              <a:rPr lang="en-US" dirty="0" err="1" smtClean="0"/>
              <a:t>uffici</a:t>
            </a:r>
            <a:r>
              <a:rPr lang="en-US" dirty="0" smtClean="0"/>
              <a:t> ex </a:t>
            </a:r>
            <a:r>
              <a:rPr lang="en-US" dirty="0" err="1" smtClean="0"/>
              <a:t>Facchini</a:t>
            </a: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 err="1" smtClean="0"/>
              <a:t>Ritorno</a:t>
            </a:r>
            <a:r>
              <a:rPr lang="en-US" dirty="0" smtClean="0"/>
              <a:t> a casa , </a:t>
            </a:r>
            <a:r>
              <a:rPr lang="en-US" dirty="0" err="1" smtClean="0"/>
              <a:t>imprecisato</a:t>
            </a:r>
            <a:r>
              <a:rPr lang="en-US" dirty="0" smtClean="0"/>
              <a:t> ma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luglio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05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Notizie</a:t>
            </a:r>
            <a:r>
              <a:rPr lang="en-US" dirty="0" smtClean="0"/>
              <a:t> </a:t>
            </a:r>
            <a:r>
              <a:rPr lang="en-US" dirty="0" err="1" smtClean="0"/>
              <a:t>Locali</a:t>
            </a:r>
            <a:r>
              <a:rPr lang="en-US" dirty="0" smtClean="0"/>
              <a:t> – Dove </a:t>
            </a:r>
            <a:r>
              <a:rPr lang="en-US" dirty="0" err="1" smtClean="0"/>
              <a:t>trovarci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Martedi 21 Aprile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" name="Picture 9" descr="Screenshot 2015-06-12 09.39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118"/>
            <a:ext cx="9144000" cy="6533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34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13993</TotalTime>
  <Words>1241</Words>
  <Application>Microsoft Macintosh PowerPoint</Application>
  <PresentationFormat>On-screen Show (4:3)</PresentationFormat>
  <Paragraphs>230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Cds GIUGNO 2015</vt:lpstr>
      <vt:lpstr>Direttori Aprile 2015</vt:lpstr>
      <vt:lpstr>Direttivo Aprile 2015</vt:lpstr>
      <vt:lpstr>Direttivo Aprile 2015</vt:lpstr>
      <vt:lpstr>Direttivo Maggio 2015</vt:lpstr>
      <vt:lpstr>Direttivo Maggio 2015</vt:lpstr>
      <vt:lpstr>Delibere Maggio</vt:lpstr>
      <vt:lpstr>Notizie Locali – Dove trovarci</vt:lpstr>
      <vt:lpstr>Notizie Locali – Dove trovarci</vt:lpstr>
      <vt:lpstr>Elezioni Rappr. Locali</vt:lpstr>
      <vt:lpstr>Notizie Locali</vt:lpstr>
      <vt:lpstr>Notizie Locali</vt:lpstr>
      <vt:lpstr>Notizie Locali</vt:lpstr>
      <vt:lpstr>Missioni e varie</vt:lpstr>
      <vt:lpstr>Notizie Locali</vt:lpstr>
      <vt:lpstr>Di scorta</vt:lpstr>
      <vt:lpstr>Concorsi si, Concorsi no, Concorsi vedremo..</vt:lpstr>
      <vt:lpstr>Direttivo Febbraio 2015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luglio 2012</dc:title>
  <dc:creator>Chiara Meroni</dc:creator>
  <cp:lastModifiedBy>Chiara Meroni</cp:lastModifiedBy>
  <cp:revision>396</cp:revision>
  <cp:lastPrinted>2015-04-20T11:03:00Z</cp:lastPrinted>
  <dcterms:created xsi:type="dcterms:W3CDTF">2012-07-01T07:42:44Z</dcterms:created>
  <dcterms:modified xsi:type="dcterms:W3CDTF">2015-06-12T09:14:08Z</dcterms:modified>
</cp:coreProperties>
</file>