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3" r:id="rId6"/>
    <p:sldId id="257" r:id="rId7"/>
    <p:sldId id="264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-7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46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3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40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1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6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1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76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2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1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9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2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8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13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03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2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4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6F88-A003-494C-8CBF-1786B6AEF151}" type="datetimeFigureOut">
              <a:rPr lang="it-IT" smtClean="0"/>
              <a:t>08/06/15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2EAD-F58D-434F-A9CC-247879A60A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8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E4E3EC6-CE5B-F64F-ABDB-E1D3A417C98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08/06/15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392A058-7A77-134A-93C0-3C9B51A826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1364" y="439152"/>
            <a:ext cx="6463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UPDATES on </a:t>
            </a:r>
            <a:r>
              <a:rPr lang="it-IT" sz="3200" i="1" dirty="0" smtClean="0"/>
              <a:t>INSIDE</a:t>
            </a:r>
            <a:r>
              <a:rPr lang="it-IT" sz="3200" dirty="0" smtClean="0"/>
              <a:t> MECHANICS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4558" y="1786689"/>
            <a:ext cx="110594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design of mechanical parts of </a:t>
            </a:r>
            <a:r>
              <a:rPr lang="en-GB" i="1" dirty="0" smtClean="0"/>
              <a:t>Inside</a:t>
            </a:r>
            <a:r>
              <a:rPr lang="en-GB" dirty="0" smtClean="0"/>
              <a:t> are defined and frozen.</a:t>
            </a:r>
          </a:p>
          <a:p>
            <a:r>
              <a:rPr lang="en-GB" dirty="0" smtClean="0"/>
              <a:t>Construction of mechanical parts started (Torino INFN workshop)</a:t>
            </a:r>
          </a:p>
          <a:p>
            <a:r>
              <a:rPr lang="en-GB" dirty="0"/>
              <a:t>	</a:t>
            </a:r>
            <a:r>
              <a:rPr lang="en-GB" dirty="0" smtClean="0"/>
              <a:t>Cooling panel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ready</a:t>
            </a:r>
          </a:p>
          <a:p>
            <a:r>
              <a:rPr lang="en-GB" dirty="0"/>
              <a:t>	C</a:t>
            </a:r>
            <a:r>
              <a:rPr lang="en-GB" dirty="0" smtClean="0"/>
              <a:t>hariot and shoulder </a:t>
            </a:r>
            <a:r>
              <a:rPr lang="en-GB" dirty="0" smtClean="0">
                <a:sym typeface="Wingdings" panose="05000000000000000000" pitchFamily="2" charset="2"/>
              </a:rPr>
              <a:t> need external workshop (welded parts). Waiting for quotation. </a:t>
            </a:r>
          </a:p>
          <a:p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Heads  in progress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D</a:t>
            </a:r>
            <a:r>
              <a:rPr lang="en-GB" dirty="0" smtClean="0">
                <a:sym typeface="Wingdings" panose="05000000000000000000" pitchFamily="2" charset="2"/>
              </a:rPr>
              <a:t>elivery of </a:t>
            </a:r>
            <a:r>
              <a:rPr lang="en-GB" dirty="0">
                <a:sym typeface="Wingdings" panose="05000000000000000000" pitchFamily="2" charset="2"/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ome commercial parts delayed due to the new </a:t>
            </a:r>
            <a:r>
              <a:rPr lang="en-GB" u="sng" dirty="0" smtClean="0">
                <a:sym typeface="Wingdings" panose="05000000000000000000" pitchFamily="2" charset="2"/>
              </a:rPr>
              <a:t>invoicing method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Purchase of other commercial parts needs new market recognition. Regular suppliers reject the new </a:t>
            </a:r>
            <a:r>
              <a:rPr lang="en-GB" u="sng" dirty="0" smtClean="0">
                <a:sym typeface="Wingdings" panose="05000000000000000000" pitchFamily="2" charset="2"/>
              </a:rPr>
              <a:t>invoicing method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70071" y="5065840"/>
            <a:ext cx="133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B. Giraudo</a:t>
            </a:r>
          </a:p>
          <a:p>
            <a:r>
              <a:rPr lang="it-IT" dirty="0" smtClean="0"/>
              <a:t>INFN </a:t>
            </a:r>
            <a:r>
              <a:rPr lang="it-IT" dirty="0" err="1" smtClean="0"/>
              <a:t>torino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27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"/>
            <a:ext cx="12192000" cy="6857491"/>
          </a:xfrm>
          <a:prstGeom prst="rect">
            <a:avLst/>
          </a:prstGeom>
          <a:solidFill>
            <a:srgbClr val="FFFF00"/>
          </a:solidFill>
          <a:ln w="15875">
            <a:noFill/>
            <a:round/>
          </a:ln>
        </p:spPr>
      </p:pic>
      <p:sp>
        <p:nvSpPr>
          <p:cNvPr id="3" name="CasellaDiTesto 2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6361" y="2512231"/>
            <a:ext cx="189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Taglio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sulla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base</a:t>
            </a:r>
            <a:endParaRPr lang="en-GB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8" name="Connettore 2 7"/>
          <p:cNvCxnSpPr>
            <a:stCxn id="6" idx="2"/>
          </p:cNvCxnSpPr>
          <p:nvPr/>
        </p:nvCxnSpPr>
        <p:spPr>
          <a:xfrm>
            <a:off x="1652030" y="2881563"/>
            <a:ext cx="1861191" cy="189497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267127" y="557157"/>
            <a:ext cx="348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Estensione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corsa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max ±400 mm</a:t>
            </a:r>
            <a:endParaRPr lang="en-GB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12" name="Connettore 2 11"/>
          <p:cNvCxnSpPr>
            <a:stCxn id="10" idx="2"/>
          </p:cNvCxnSpPr>
          <p:nvPr/>
        </p:nvCxnSpPr>
        <p:spPr>
          <a:xfrm>
            <a:off x="4007241" y="926489"/>
            <a:ext cx="209827" cy="1136927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0617" y="1611780"/>
            <a:ext cx="412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Dimensione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longitudinale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Testa</a:t>
            </a:r>
            <a:r>
              <a:rPr lang="en-GB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+5 mm</a:t>
            </a:r>
            <a:endParaRPr lang="en-GB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15" name="Connettore 2 14"/>
          <p:cNvCxnSpPr>
            <a:stCxn id="13" idx="2"/>
          </p:cNvCxnSpPr>
          <p:nvPr/>
        </p:nvCxnSpPr>
        <p:spPr>
          <a:xfrm>
            <a:off x="2153843" y="1981112"/>
            <a:ext cx="1633230" cy="685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99922" y="154681"/>
            <a:ext cx="208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cap="small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Disegno</a:t>
            </a:r>
            <a:r>
              <a:rPr lang="en-GB" i="1" cap="small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i="1" cap="small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Globale</a:t>
            </a:r>
            <a:endParaRPr lang="en-GB" i="1" cap="small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2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-5" r="34788" b="17588"/>
          <a:stretch/>
        </p:blipFill>
        <p:spPr>
          <a:xfrm>
            <a:off x="3524427" y="352213"/>
            <a:ext cx="3816000" cy="5652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sp>
        <p:nvSpPr>
          <p:cNvPr id="6" name="Rettangolo 5"/>
          <p:cNvSpPr/>
          <p:nvPr/>
        </p:nvSpPr>
        <p:spPr>
          <a:xfrm>
            <a:off x="299922" y="154681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cap="small" dirty="0" err="1">
                <a:latin typeface="Bradley Hand ITC" panose="03070402050302030203" pitchFamily="66" charset="0"/>
              </a:rPr>
              <a:t>Disegno</a:t>
            </a:r>
            <a:r>
              <a:rPr lang="en-GB" i="1" cap="small" dirty="0">
                <a:latin typeface="Bradley Hand ITC" panose="03070402050302030203" pitchFamily="66" charset="0"/>
              </a:rPr>
              <a:t> </a:t>
            </a:r>
            <a:r>
              <a:rPr lang="en-GB" i="1" cap="small" dirty="0" err="1" smtClean="0">
                <a:latin typeface="Bradley Hand ITC" panose="03070402050302030203" pitchFamily="66" charset="0"/>
              </a:rPr>
              <a:t>Globale</a:t>
            </a:r>
            <a:endParaRPr lang="en-GB" i="1" cap="small" dirty="0" smtClean="0">
              <a:latin typeface="Bradley Hand ITC" panose="03070402050302030203" pitchFamily="66" charset="0"/>
            </a:endParaRPr>
          </a:p>
          <a:p>
            <a:r>
              <a:rPr lang="en-GB" i="1" cap="small" dirty="0" err="1" smtClean="0">
                <a:latin typeface="Bradley Hand ITC" panose="03070402050302030203" pitchFamily="66" charset="0"/>
              </a:rPr>
              <a:t>Posizionamento</a:t>
            </a:r>
            <a:r>
              <a:rPr lang="en-GB" i="1" cap="small" dirty="0" smtClean="0">
                <a:latin typeface="Bradley Hand ITC" panose="03070402050302030203" pitchFamily="66" charset="0"/>
              </a:rPr>
              <a:t> Profiler</a:t>
            </a:r>
            <a:endParaRPr lang="en-GB" i="1" cap="small" dirty="0">
              <a:latin typeface="Bradley Hand ITC" panose="03070402050302030203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75458" y="1485900"/>
            <a:ext cx="301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Bradley Hand ITC" panose="03070402050302030203" pitchFamily="66" charset="0"/>
              </a:rPr>
              <a:t>Minima </a:t>
            </a:r>
            <a:r>
              <a:rPr lang="en-GB" dirty="0" err="1" smtClean="0">
                <a:latin typeface="Bradley Hand ITC" panose="03070402050302030203" pitchFamily="66" charset="0"/>
              </a:rPr>
              <a:t>Distanza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tra</a:t>
            </a:r>
            <a:r>
              <a:rPr lang="en-GB" dirty="0" smtClean="0">
                <a:latin typeface="Bradley Hand ITC" panose="03070402050302030203" pitchFamily="66" charset="0"/>
              </a:rPr>
              <a:t> le Teste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851984" y="757989"/>
            <a:ext cx="488443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>
            <a:stCxn id="7" idx="1"/>
          </p:cNvCxnSpPr>
          <p:nvPr/>
        </p:nvCxnSpPr>
        <p:spPr>
          <a:xfrm flipH="1">
            <a:off x="7340427" y="1670566"/>
            <a:ext cx="835031" cy="4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5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 descr="inside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32" r="-23632"/>
          <a:stretch/>
        </p:blipFill>
        <p:spPr>
          <a:xfrm>
            <a:off x="-1673266" y="587054"/>
            <a:ext cx="10515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ns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70" y="0"/>
            <a:ext cx="632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6432056" cy="38464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2638"/>
            <a:ext cx="6408482" cy="218784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71840" y="216747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Thermal heat exchanger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63360" y="1476586"/>
            <a:ext cx="523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Aluminium casting with stainless steel tube </a:t>
            </a:r>
            <a:r>
              <a:rPr lang="en-GB" dirty="0" smtClean="0"/>
              <a:t>embedded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Pre-machining view.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63360" y="4917227"/>
            <a:ext cx="562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RX of the thermal heat exchanger. Survey of tube position.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46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96" y="0"/>
            <a:ext cx="3769933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76" y="0"/>
            <a:ext cx="4101282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97833" y="-1"/>
            <a:ext cx="334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cap="small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Disegno</a:t>
            </a:r>
            <a:r>
              <a:rPr lang="en-GB" i="1" cap="small" dirty="0">
                <a:solidFill>
                  <a:srgbClr val="FFFFFF"/>
                </a:solidFill>
                <a:latin typeface="Bradley Hand ITC" panose="03070402050302030203" pitchFamily="66" charset="0"/>
              </a:rPr>
              <a:t> </a:t>
            </a:r>
            <a:r>
              <a:rPr lang="en-GB" i="1" cap="small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Impianto</a:t>
            </a:r>
            <a:r>
              <a:rPr lang="en-GB" i="1" cap="small" dirty="0">
                <a:solidFill>
                  <a:srgbClr val="FFFFFF"/>
                </a:solidFill>
                <a:latin typeface="Bradley Hand ITC" panose="03070402050302030203" pitchFamily="66" charset="0"/>
              </a:rPr>
              <a:t> di </a:t>
            </a:r>
            <a:r>
              <a:rPr lang="en-GB" i="1" cap="small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Raffreddamento</a:t>
            </a:r>
            <a:endParaRPr lang="en-GB" dirty="0">
              <a:solidFill>
                <a:srgbClr val="FFFF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4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7949922" cy="446569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17279" y="264160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Cooling panel parts ready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55360" y="26416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In/Out manifolds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>
            <a:endCxn id="4" idx="2"/>
          </p:cNvCxnSpPr>
          <p:nvPr/>
        </p:nvCxnSpPr>
        <p:spPr>
          <a:xfrm flipV="1">
            <a:off x="5852160" y="633492"/>
            <a:ext cx="1087417" cy="375735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959947" y="63349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Flowmeter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32941" y="107761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Support panel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95804" y="3217333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Ring-nut for tube transition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949922" y="1451174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Fittings and chiller delivery </a:t>
            </a:r>
            <a:r>
              <a:rPr lang="en-GB" dirty="0" smtClean="0">
                <a:sym typeface="Wingdings" panose="05000000000000000000" pitchFamily="2" charset="2"/>
              </a:rPr>
              <a:t> end of June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Polyurethane tubes </a:t>
            </a:r>
            <a:r>
              <a:rPr lang="en-GB" smtClean="0">
                <a:sym typeface="Wingdings" panose="05000000000000000000" pitchFamily="2" charset="2"/>
              </a:rPr>
              <a:t>delivery delayed (?)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28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50526_0859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3"/>
          <a:stretch/>
        </p:blipFill>
        <p:spPr>
          <a:xfrm rot="5400000">
            <a:off x="1600356" y="3060704"/>
            <a:ext cx="3698721" cy="3826412"/>
          </a:xfrm>
          <a:prstGeom prst="rect">
            <a:avLst/>
          </a:prstGeom>
        </p:spPr>
      </p:pic>
      <p:pic>
        <p:nvPicPr>
          <p:cNvPr id="6" name="Immagine 5" descr="20150526_0858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63" y="16076"/>
            <a:ext cx="4923001" cy="3692251"/>
          </a:xfrm>
          <a:prstGeom prst="rect">
            <a:avLst/>
          </a:prstGeom>
        </p:spPr>
      </p:pic>
      <p:pic>
        <p:nvPicPr>
          <p:cNvPr id="4" name="Immagine 3" descr="20150526_0855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6" y="2676882"/>
            <a:ext cx="5574825" cy="41811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14911" y="85140"/>
            <a:ext cx="3459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6 X-Y </a:t>
            </a:r>
            <a:r>
              <a:rPr lang="it-IT" dirty="0" err="1">
                <a:solidFill>
                  <a:prstClr val="black"/>
                </a:solidFill>
              </a:rPr>
              <a:t>fiber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planes</a:t>
            </a:r>
            <a:r>
              <a:rPr lang="it-IT" dirty="0">
                <a:solidFill>
                  <a:prstClr val="black"/>
                </a:solidFill>
              </a:rPr>
              <a:t> + 2 </a:t>
            </a:r>
            <a:r>
              <a:rPr lang="it-IT" dirty="0" err="1">
                <a:solidFill>
                  <a:prstClr val="black"/>
                </a:solidFill>
              </a:rPr>
              <a:t>spares</a:t>
            </a:r>
            <a:r>
              <a:rPr lang="it-IT" dirty="0">
                <a:solidFill>
                  <a:prstClr val="black"/>
                </a:solidFill>
              </a:rPr>
              <a:t> ready</a:t>
            </a:r>
          </a:p>
          <a:p>
            <a:pPr defTabSz="457200"/>
            <a:r>
              <a:rPr lang="it-IT" dirty="0" err="1">
                <a:solidFill>
                  <a:prstClr val="black"/>
                </a:solidFill>
              </a:rPr>
              <a:t>calorimeter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structure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almost</a:t>
            </a:r>
            <a:r>
              <a:rPr lang="it-IT" dirty="0">
                <a:solidFill>
                  <a:prstClr val="black"/>
                </a:solidFill>
              </a:rPr>
              <a:t> ready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590852" y="1632702"/>
            <a:ext cx="4284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>
                <a:solidFill>
                  <a:prstClr val="black"/>
                </a:solidFill>
              </a:rPr>
              <a:t>  210x210x0,3 mm</a:t>
            </a:r>
            <a:r>
              <a:rPr lang="it-IT" baseline="30000" dirty="0">
                <a:solidFill>
                  <a:prstClr val="black"/>
                </a:solidFill>
              </a:rPr>
              <a:t>3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foil</a:t>
            </a:r>
            <a:r>
              <a:rPr lang="it-IT" dirty="0">
                <a:solidFill>
                  <a:prstClr val="black"/>
                </a:solidFill>
              </a:rPr>
              <a:t> to be </a:t>
            </a:r>
            <a:r>
              <a:rPr lang="it-IT" dirty="0" err="1">
                <a:solidFill>
                  <a:prstClr val="black"/>
                </a:solidFill>
              </a:rPr>
              <a:t>inserted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here</a:t>
            </a:r>
            <a:endParaRPr lang="it-IT" dirty="0">
              <a:solidFill>
                <a:prstClr val="black"/>
              </a:solidFill>
            </a:endParaRPr>
          </a:p>
          <a:p>
            <a:pPr defTabSz="457200"/>
            <a:endParaRPr lang="it-IT" dirty="0">
              <a:solidFill>
                <a:prstClr val="black"/>
              </a:solidFill>
            </a:endParaRPr>
          </a:p>
          <a:p>
            <a:pPr defTabSz="457200"/>
            <a:r>
              <a:rPr lang="it-IT" dirty="0" err="1">
                <a:solidFill>
                  <a:prstClr val="black"/>
                </a:solidFill>
              </a:rPr>
              <a:t>crystal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fixation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system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856571" y="2676882"/>
            <a:ext cx="2635093" cy="17936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245332" y="2676882"/>
            <a:ext cx="2994832" cy="23767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6694532" y="2676883"/>
            <a:ext cx="934395" cy="19491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8042239" y="2676885"/>
            <a:ext cx="1010781" cy="131416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9053021" y="2019804"/>
            <a:ext cx="142544" cy="12456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577901" y="916761"/>
            <a:ext cx="396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 err="1">
                <a:solidFill>
                  <a:prstClr val="black"/>
                </a:solidFill>
              </a:rPr>
              <a:t>waiting</a:t>
            </a:r>
            <a:r>
              <a:rPr lang="it-IT" dirty="0">
                <a:solidFill>
                  <a:prstClr val="black"/>
                </a:solidFill>
              </a:rPr>
              <a:t> for </a:t>
            </a:r>
            <a:r>
              <a:rPr lang="it-IT" dirty="0" err="1">
                <a:solidFill>
                  <a:prstClr val="black"/>
                </a:solidFill>
              </a:rPr>
              <a:t>electronics</a:t>
            </a:r>
            <a:r>
              <a:rPr lang="it-IT" dirty="0">
                <a:solidFill>
                  <a:prstClr val="black"/>
                </a:solidFill>
              </a:rPr>
              <a:t> to </a:t>
            </a:r>
            <a:r>
              <a:rPr lang="it-IT" dirty="0" err="1">
                <a:solidFill>
                  <a:prstClr val="black"/>
                </a:solidFill>
              </a:rPr>
              <a:t>finalize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cooling</a:t>
            </a:r>
            <a:endParaRPr lang="it-IT" dirty="0">
              <a:solidFill>
                <a:prstClr val="black"/>
              </a:solidFill>
            </a:endParaRPr>
          </a:p>
          <a:p>
            <a:pPr defTabSz="457200"/>
            <a:r>
              <a:rPr lang="it-IT" dirty="0" err="1">
                <a:solidFill>
                  <a:prstClr val="black"/>
                </a:solidFill>
              </a:rPr>
              <a:t>system</a:t>
            </a:r>
            <a:r>
              <a:rPr lang="it-IT" dirty="0">
                <a:solidFill>
                  <a:prstClr val="black"/>
                </a:solidFill>
              </a:rPr>
              <a:t> design (</a:t>
            </a:r>
            <a:r>
              <a:rPr lang="it-IT" dirty="0" err="1">
                <a:solidFill>
                  <a:prstClr val="black"/>
                </a:solidFill>
              </a:rPr>
              <a:t>beginning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July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36509" y="6462153"/>
            <a:ext cx="249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 err="1">
                <a:solidFill>
                  <a:prstClr val="black"/>
                </a:solidFill>
              </a:rPr>
              <a:t>thanks</a:t>
            </a:r>
            <a:r>
              <a:rPr lang="it-IT" b="1" dirty="0">
                <a:solidFill>
                  <a:prstClr val="black"/>
                </a:solidFill>
              </a:rPr>
              <a:t> to MARCO MAGI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125451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Profiler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537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50528_0841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6003" r="12192" b="4940"/>
          <a:stretch/>
        </p:blipFill>
        <p:spPr>
          <a:xfrm rot="5400000">
            <a:off x="2150254" y="3490526"/>
            <a:ext cx="3538660" cy="3089064"/>
          </a:xfrm>
          <a:prstGeom prst="rect">
            <a:avLst/>
          </a:prstGeom>
        </p:spPr>
      </p:pic>
      <p:pic>
        <p:nvPicPr>
          <p:cNvPr id="7" name="Immagine 6" descr="20150528_08423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8889" r="20555" b="14445"/>
          <a:stretch/>
        </p:blipFill>
        <p:spPr>
          <a:xfrm rot="5400000">
            <a:off x="2485870" y="169761"/>
            <a:ext cx="3175000" cy="2886277"/>
          </a:xfrm>
          <a:prstGeom prst="rect">
            <a:avLst/>
          </a:prstGeom>
        </p:spPr>
      </p:pic>
      <p:pic>
        <p:nvPicPr>
          <p:cNvPr id="8" name="Immagine 7" descr="20150528_09562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4934" r="5902" b="37080"/>
          <a:stretch/>
        </p:blipFill>
        <p:spPr>
          <a:xfrm rot="5400000">
            <a:off x="5447681" y="1635584"/>
            <a:ext cx="6188198" cy="397674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36983" y="22528"/>
            <a:ext cx="10509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/>
              <a:t>0,25 mm </a:t>
            </a:r>
            <a:r>
              <a:rPr lang="it-IT" sz="2000" dirty="0" err="1"/>
              <a:t>phosphor</a:t>
            </a:r>
            <a:r>
              <a:rPr lang="it-IT" sz="2000" dirty="0"/>
              <a:t> </a:t>
            </a:r>
            <a:r>
              <a:rPr lang="it-IT" sz="2000" dirty="0" err="1"/>
              <a:t>bronze</a:t>
            </a:r>
            <a:r>
              <a:rPr lang="it-IT" sz="2000" dirty="0"/>
              <a:t> </a:t>
            </a:r>
            <a:r>
              <a:rPr lang="it-IT" sz="2000" dirty="0" err="1"/>
              <a:t>foil</a:t>
            </a:r>
            <a:r>
              <a:rPr lang="it-IT" sz="2000" dirty="0"/>
              <a:t> </a:t>
            </a:r>
            <a:r>
              <a:rPr lang="it-IT" sz="2000" dirty="0" err="1"/>
              <a:t>inserted</a:t>
            </a:r>
            <a:endParaRPr lang="it-IT" sz="2000" dirty="0"/>
          </a:p>
          <a:p>
            <a:r>
              <a:rPr lang="it-IT" sz="2000" dirty="0"/>
              <a:t>			</a:t>
            </a:r>
            <a:r>
              <a:rPr lang="it-IT" sz="2000" dirty="0" err="1"/>
              <a:t>calorimeter</a:t>
            </a:r>
            <a:r>
              <a:rPr lang="it-IT" sz="2000" dirty="0"/>
              <a:t> </a:t>
            </a:r>
            <a:r>
              <a:rPr lang="it-IT" sz="2000" dirty="0" err="1"/>
              <a:t>matrix</a:t>
            </a:r>
            <a:r>
              <a:rPr lang="it-IT" sz="2000" dirty="0"/>
              <a:t> </a:t>
            </a:r>
            <a:r>
              <a:rPr lang="it-IT" sz="2000" dirty="0" err="1"/>
              <a:t>assembly</a:t>
            </a:r>
            <a:r>
              <a:rPr lang="it-IT" sz="2000" dirty="0"/>
              <a:t>; </a:t>
            </a:r>
            <a:r>
              <a:rPr lang="it-IT" sz="2000" dirty="0" err="1"/>
              <a:t>multianode</a:t>
            </a:r>
            <a:r>
              <a:rPr lang="it-IT" sz="2000" dirty="0"/>
              <a:t> PMT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pressed</a:t>
            </a:r>
            <a:r>
              <a:rPr lang="it-IT" sz="2000" dirty="0"/>
              <a:t> </a:t>
            </a:r>
            <a:r>
              <a:rPr lang="it-IT" sz="2000" dirty="0" err="1"/>
              <a:t>against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b="1" dirty="0"/>
              <a:t> 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2209070" y="529856"/>
            <a:ext cx="1320011" cy="1174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008562" y="529856"/>
            <a:ext cx="1520519" cy="4366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0" y="0"/>
            <a:ext cx="125451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Profiler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587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i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197</Words>
  <Application>Microsoft Macintosh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maria giuseppina bisogni</cp:lastModifiedBy>
  <cp:revision>14</cp:revision>
  <dcterms:created xsi:type="dcterms:W3CDTF">2015-06-03T11:27:41Z</dcterms:created>
  <dcterms:modified xsi:type="dcterms:W3CDTF">2015-06-08T17:39:49Z</dcterms:modified>
</cp:coreProperties>
</file>