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1"/>
  </p:notesMasterIdLst>
  <p:sldIdLst>
    <p:sldId id="256" r:id="rId2"/>
    <p:sldId id="260" r:id="rId3"/>
    <p:sldId id="280" r:id="rId4"/>
    <p:sldId id="281" r:id="rId5"/>
    <p:sldId id="284" r:id="rId6"/>
    <p:sldId id="285" r:id="rId7"/>
    <p:sldId id="290" r:id="rId8"/>
    <p:sldId id="289" r:id="rId9"/>
    <p:sldId id="291" r:id="rId10"/>
    <p:sldId id="286" r:id="rId11"/>
    <p:sldId id="282" r:id="rId12"/>
    <p:sldId id="283" r:id="rId13"/>
    <p:sldId id="287" r:id="rId14"/>
    <p:sldId id="288" r:id="rId15"/>
    <p:sldId id="278" r:id="rId16"/>
    <p:sldId id="292" r:id="rId17"/>
    <p:sldId id="294" r:id="rId18"/>
    <p:sldId id="293" r:id="rId19"/>
    <p:sldId id="29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3" d="100"/>
          <a:sy n="63" d="100"/>
        </p:scale>
        <p:origin x="-1384" y="-5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CA0C9-B1C7-114E-B5CF-08D4CC644056}" type="datetimeFigureOut">
              <a:rPr lang="en-US" smtClean="0"/>
              <a:t>10/06/15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33119F-4CEE-5546-B1BC-07D648A5344E}" type="slidenum">
              <a:rPr lang="en-US" smtClean="0"/>
              <a:t>‹#›</a:t>
            </a:fld>
            <a:endParaRPr lang="en-US"/>
          </a:p>
        </p:txBody>
      </p:sp>
    </p:spTree>
    <p:extLst>
      <p:ext uri="{BB962C8B-B14F-4D97-AF65-F5344CB8AC3E}">
        <p14:creationId xmlns:p14="http://schemas.microsoft.com/office/powerpoint/2010/main" val="21138220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3884463" y="8684460"/>
            <a:ext cx="2972004" cy="458121"/>
          </a:xfrm>
          <a:prstGeom prst="rect">
            <a:avLst/>
          </a:prstGeom>
          <a:noFill/>
          <a:ln>
            <a:miter lim="800000"/>
            <a:headEnd/>
            <a:tailEnd/>
          </a:ln>
        </p:spPr>
        <p:txBody>
          <a:bodyPr/>
          <a:lstStyle/>
          <a:p>
            <a:fld id="{61AE855B-7D1E-40B8-8216-FDD9E75988FF}" type="slidenum">
              <a:rPr lang="it-IT"/>
              <a:pPr/>
              <a:t>3</a:t>
            </a:fld>
            <a:endParaRPr lang="it-IT"/>
          </a:p>
        </p:txBody>
      </p:sp>
      <p:sp>
        <p:nvSpPr>
          <p:cNvPr id="45059" name="Rectangle 2"/>
          <p:cNvSpPr>
            <a:spLocks noGrp="1" noRot="1" noChangeAspect="1" noChangeArrowheads="1" noTextEdit="1"/>
          </p:cNvSpPr>
          <p:nvPr>
            <p:ph type="sldImg"/>
          </p:nvPr>
        </p:nvSpPr>
        <p:spPr bwMode="auto">
          <a:xfrm>
            <a:off x="1143000" y="685800"/>
            <a:ext cx="4572000" cy="3429000"/>
          </a:xfrm>
          <a:prstGeom prst="rect">
            <a:avLst/>
          </a:prstGeom>
          <a:noFill/>
          <a:ln>
            <a:miter lim="800000"/>
            <a:headEnd/>
            <a:tailEnd/>
          </a:ln>
        </p:spPr>
      </p:sp>
      <p:sp>
        <p:nvSpPr>
          <p:cNvPr id="45060" name="Rectangle 3"/>
          <p:cNvSpPr>
            <a:spLocks noGrp="1" noChangeArrowheads="1"/>
          </p:cNvSpPr>
          <p:nvPr>
            <p:ph type="body" idx="1"/>
          </p:nvPr>
        </p:nvSpPr>
        <p:spPr bwMode="auto">
          <a:xfrm>
            <a:off x="685494" y="4342939"/>
            <a:ext cx="5487013" cy="4114587"/>
          </a:xfrm>
          <a:prstGeom prst="rect">
            <a:avLst/>
          </a:prstGeom>
          <a:noFill/>
          <a:ln>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447802F-DDF1-43FC-8B64-A433B1E71987}" type="slidenum">
              <a:rPr lang="it-IT" smtClean="0"/>
              <a:pPr/>
              <a:t>4</a:t>
            </a:fld>
            <a:endParaRPr lang="it-IT"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it-IT" smtClean="0"/>
              <a:t>This is the outline of the presentation.</a:t>
            </a:r>
          </a:p>
          <a:p>
            <a:pPr eaLnBrk="1" hangingPunct="1">
              <a:lnSpc>
                <a:spcPct val="90000"/>
              </a:lnSpc>
            </a:pPr>
            <a:endParaRPr lang="it-IT" smtClean="0"/>
          </a:p>
          <a:p>
            <a:pPr eaLnBrk="1" hangingPunct="1">
              <a:lnSpc>
                <a:spcPct val="90000"/>
              </a:lnSpc>
            </a:pPr>
            <a:r>
              <a:rPr lang="it-IT" smtClean="0"/>
              <a:t>Fist of all, we needed an accurat model of the detector in order to perform reliable simulations at circuit level. So, the classical model of the SiPM has been modified by adding some relevant features which gives remarkable contributions to the electrical behaviour of the detector itself and, moreover we set up a suitable extraction procedure to evaluate the paramenters involved in the model.</a:t>
            </a:r>
          </a:p>
          <a:p>
            <a:pPr eaLnBrk="1" hangingPunct="1">
              <a:lnSpc>
                <a:spcPct val="90000"/>
              </a:lnSpc>
            </a:pPr>
            <a:endParaRPr lang="it-IT" smtClean="0"/>
          </a:p>
          <a:p>
            <a:pPr eaLnBrk="1" hangingPunct="1">
              <a:lnSpc>
                <a:spcPct val="90000"/>
              </a:lnSpc>
            </a:pPr>
            <a:r>
              <a:rPr lang="it-IT" smtClean="0"/>
              <a:t>After that, different front-end circuit solutions have been compared to find out the most suitable one, considering the SiPM characteristics. Some prototypes of the very first front-end have been realized and some results fromt their characterization will be shown.</a:t>
            </a:r>
          </a:p>
          <a:p>
            <a:pPr eaLnBrk="1" hangingPunct="1">
              <a:lnSpc>
                <a:spcPct val="90000"/>
              </a:lnSpc>
            </a:pPr>
            <a:endParaRPr lang="it-IT" smtClean="0"/>
          </a:p>
          <a:p>
            <a:pPr eaLnBrk="1" hangingPunct="1">
              <a:lnSpc>
                <a:spcPct val="90000"/>
              </a:lnSpc>
            </a:pPr>
            <a:r>
              <a:rPr lang="it-IT" smtClean="0"/>
              <a:t>The very first version of the f.e. has been equipped with more building blocks and a first version of the complete analog channel has been designed, realized  and characterized. Also in this case some measurements results wil be provided.</a:t>
            </a:r>
          </a:p>
          <a:p>
            <a:pPr eaLnBrk="1" hangingPunct="1">
              <a:lnSpc>
                <a:spcPct val="90000"/>
              </a:lnSpc>
            </a:pPr>
            <a:endParaRPr lang="it-IT" smtClean="0"/>
          </a:p>
          <a:p>
            <a:pPr eaLnBrk="1" hangingPunct="1">
              <a:lnSpc>
                <a:spcPct val="90000"/>
              </a:lnSpc>
            </a:pPr>
            <a:r>
              <a:rPr lang="it-IT" smtClean="0"/>
              <a:t>Next, the design of an 8 channel test chip has been carried out, togheter with the architecture of the digital read-out section. The chip has been submitted to a MPW for fabrication at the end of July and we expect the delivery of the prototypes by the first part of October. </a:t>
            </a:r>
          </a:p>
          <a:p>
            <a:pPr eaLnBrk="1" hangingPunct="1">
              <a:lnSpc>
                <a:spcPct val="90000"/>
              </a:lnSpc>
            </a:pPr>
            <a:endParaRPr lang="it-IT" smtClean="0"/>
          </a:p>
          <a:p>
            <a:pPr eaLnBrk="1" hangingPunct="1">
              <a:lnSpc>
                <a:spcPct val="90000"/>
              </a:lnSpc>
            </a:pPr>
            <a:r>
              <a:rPr lang="it-IT" smtClean="0"/>
              <a:t>Eventually some possible future work will be described </a:t>
            </a:r>
          </a:p>
          <a:p>
            <a:pPr eaLnBrk="1" hangingPunct="1">
              <a:lnSpc>
                <a:spcPct val="90000"/>
              </a:lnSpc>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11B7DD5-2717-694D-A835-9C70199EE9B0}" type="slidenum">
              <a:rPr lang="it-IT" smtClean="0"/>
              <a:t>5</a:t>
            </a:fld>
            <a:endParaRPr lang="it-IT"/>
          </a:p>
        </p:txBody>
      </p:sp>
    </p:spTree>
    <p:extLst>
      <p:ext uri="{BB962C8B-B14F-4D97-AF65-F5344CB8AC3E}">
        <p14:creationId xmlns:p14="http://schemas.microsoft.com/office/powerpoint/2010/main" val="102708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A24CD3-204F-4468-8EE4-28A6668D006A}" type="datetimeFigureOut">
              <a:rPr lang="en-US" smtClean="0"/>
              <a:t>10/06/15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7AF16DE-A0D5-4438-950F-5B1E159C2C2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A24CD3-204F-4468-8EE4-28A6668D006A}" type="datetimeFigureOut">
              <a:rPr lang="en-US" smtClean="0"/>
              <a:t>10/06/15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1A24CD3-204F-4468-8EE4-28A6668D006A}" type="datetimeFigureOut">
              <a:rPr lang="en-US" smtClean="0"/>
              <a:t>10/06/15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7AF16DE-A0D5-4438-950F-5B1E159C2C2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1A24CD3-204F-4468-8EE4-28A6668D006A}" type="datetimeFigureOut">
              <a:rPr lang="en-US" smtClean="0"/>
              <a:t>10/06/15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7AF16DE-A0D5-4438-950F-5B1E159C2C2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1A24CD3-204F-4468-8EE4-28A6668D006A}" type="datetimeFigureOut">
              <a:rPr lang="en-US" smtClean="0"/>
              <a:t>10/06/15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7AF16DE-A0D5-4438-950F-5B1E159C2C2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1A24CD3-204F-4468-8EE4-28A6668D006A}" type="datetimeFigureOut">
              <a:rPr lang="en-US" smtClean="0"/>
              <a:t>10/06/15</a:t>
            </a:fld>
            <a:endParaRPr lang="en-US"/>
          </a:p>
        </p:txBody>
      </p:sp>
      <p:sp>
        <p:nvSpPr>
          <p:cNvPr id="10" name="Slide Number Placeholder 9"/>
          <p:cNvSpPr>
            <a:spLocks noGrp="1"/>
          </p:cNvSpPr>
          <p:nvPr>
            <p:ph type="sldNum" sz="quarter" idx="16"/>
          </p:nvPr>
        </p:nvSpPr>
        <p:spPr/>
        <p:txBody>
          <a:bodyPr rtlCol="0"/>
          <a:lstStyle/>
          <a:p>
            <a:fld id="{57AF16DE-A0D5-4438-950F-5B1E159C2C28}"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1A24CD3-204F-4468-8EE4-28A6668D006A}" type="datetimeFigureOut">
              <a:rPr lang="en-US" smtClean="0"/>
              <a:t>10/06/15</a:t>
            </a:fld>
            <a:endParaRPr lang="en-US"/>
          </a:p>
        </p:txBody>
      </p:sp>
      <p:sp>
        <p:nvSpPr>
          <p:cNvPr id="12" name="Slide Number Placeholder 11"/>
          <p:cNvSpPr>
            <a:spLocks noGrp="1"/>
          </p:cNvSpPr>
          <p:nvPr>
            <p:ph type="sldNum" sz="quarter" idx="16"/>
          </p:nvPr>
        </p:nvSpPr>
        <p:spPr/>
        <p:txBody>
          <a:bodyPr rtlCol="0"/>
          <a:lstStyle/>
          <a:p>
            <a:fld id="{57AF16DE-A0D5-4438-950F-5B1E159C2C28}"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A24CD3-204F-4468-8EE4-28A6668D006A}" type="datetimeFigureOut">
              <a:rPr lang="en-US" smtClean="0"/>
              <a:t>10/06/15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7AF16DE-A0D5-4438-950F-5B1E159C2C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24CD3-204F-4468-8EE4-28A6668D006A}" type="datetimeFigureOut">
              <a:rPr lang="en-US" smtClean="0"/>
              <a:t>10/06/15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1A24CD3-204F-4468-8EE4-28A6668D006A}" type="datetimeFigureOut">
              <a:rPr lang="en-US" smtClean="0"/>
              <a:t>10/06/15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7AF16DE-A0D5-4438-950F-5B1E159C2C2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1A24CD3-204F-4468-8EE4-28A6668D006A}" type="datetimeFigureOut">
              <a:rPr lang="en-US" smtClean="0"/>
              <a:t>10/06/15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7AF16DE-A0D5-4438-950F-5B1E159C2C2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1A24CD3-204F-4468-8EE4-28A6668D006A}" type="datetimeFigureOut">
              <a:rPr lang="en-US" smtClean="0"/>
              <a:t>10/06/15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131.114.131.146/insidewiki/images/4/42/INSIDE_CNAO_11_2014.pdf" TargetMode="External"/><Relationship Id="rId4" Type="http://schemas.openxmlformats.org/officeDocument/2006/relationships/hyperlink" Target="http://131.114.131.146/insidewiki/images/4/4c/Presentazione_Francesco_Krakow_PET_symposium.pptx" TargetMode="External"/><Relationship Id="rId5" Type="http://schemas.openxmlformats.org/officeDocument/2006/relationships/hyperlink" Target="http://131.114.131.146/insidewiki/images/e/e1/INSIDE_marafini.rar" TargetMode="External"/><Relationship Id="rId6" Type="http://schemas.openxmlformats.org/officeDocument/2006/relationships/hyperlink" Target="http://131.114.131.146/insidewiki/images/5/57/PisaMeeting-INSIDEFiorina.pdf" TargetMode="External"/><Relationship Id="rId7" Type="http://schemas.openxmlformats.org/officeDocument/2006/relationships/hyperlink" Target="http://131.114.131.146/insidewiki/images/9/93/PisaMeeting-INSIDEFiorina-ppt.pptx" TargetMode="External"/><Relationship Id="rId1" Type="http://schemas.openxmlformats.org/officeDocument/2006/relationships/slideLayout" Target="../slideLayouts/slideLayout2.xml"/><Relationship Id="rId2" Type="http://schemas.openxmlformats.org/officeDocument/2006/relationships/hyperlink" Target="http://131.114.131.146/insidewiki/images/b/bd/TurkuPET.ppt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131.114.131.146/insidewiki/images/4/4c/Presentazione_Francesco_Krakow_PET_symposium.pptx" TargetMode="External"/><Relationship Id="rId3" Type="http://schemas.openxmlformats.org/officeDocument/2006/relationships/hyperlink" Target="http://131.114.131.146/insidewiki/images/e/e1/INSIDE_marafini.ra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9542" y="2543284"/>
            <a:ext cx="5458968" cy="1048684"/>
          </a:xfrm>
        </p:spPr>
        <p:txBody>
          <a:bodyPr>
            <a:normAutofit/>
          </a:bodyPr>
          <a:lstStyle/>
          <a:p>
            <a:r>
              <a:rPr lang="en-US" dirty="0" smtClean="0"/>
              <a:t>INSIDE HW REPORT</a:t>
            </a:r>
            <a:endParaRPr lang="en-US" dirty="0"/>
          </a:p>
        </p:txBody>
      </p:sp>
      <p:sp>
        <p:nvSpPr>
          <p:cNvPr id="3" name="Subtitle 2"/>
          <p:cNvSpPr>
            <a:spLocks noGrp="1"/>
          </p:cNvSpPr>
          <p:nvPr>
            <p:ph type="subTitle" idx="1"/>
          </p:nvPr>
        </p:nvSpPr>
        <p:spPr>
          <a:xfrm>
            <a:off x="3200400" y="4379514"/>
            <a:ext cx="5458968" cy="1241210"/>
          </a:xfrm>
        </p:spPr>
        <p:txBody>
          <a:bodyPr>
            <a:normAutofit/>
          </a:bodyPr>
          <a:lstStyle/>
          <a:p>
            <a:r>
              <a:rPr lang="en-US" dirty="0" smtClean="0"/>
              <a:t>M. Giuseppina Bisogni</a:t>
            </a:r>
          </a:p>
          <a:p>
            <a:r>
              <a:rPr lang="en-US" dirty="0" smtClean="0"/>
              <a:t>PISA, INSIDE Meeting 10/6/2015</a:t>
            </a:r>
            <a:endParaRPr lang="en-US" dirty="0"/>
          </a:p>
        </p:txBody>
      </p:sp>
    </p:spTree>
    <p:extLst>
      <p:ext uri="{BB962C8B-B14F-4D97-AF65-F5344CB8AC3E}">
        <p14:creationId xmlns:p14="http://schemas.microsoft.com/office/powerpoint/2010/main" val="26922140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cmpd="sng">
            <a:solidFill>
              <a:srgbClr val="3366FF"/>
            </a:solidFill>
          </a:ln>
        </p:spPr>
        <p:txBody>
          <a:bodyPr>
            <a:normAutofit/>
          </a:bodyPr>
          <a:lstStyle/>
          <a:p>
            <a:r>
              <a:rPr lang="en-US" dirty="0" err="1" smtClean="0"/>
              <a:t>Calo</a:t>
            </a:r>
            <a:r>
              <a:rPr lang="en-US" dirty="0" smtClean="0"/>
              <a:t> electronic update</a:t>
            </a:r>
            <a:endParaRPr lang="en-US" dirty="0"/>
          </a:p>
        </p:txBody>
      </p:sp>
      <p:sp>
        <p:nvSpPr>
          <p:cNvPr id="3" name="Content Placeholder 2"/>
          <p:cNvSpPr>
            <a:spLocks noGrp="1"/>
          </p:cNvSpPr>
          <p:nvPr>
            <p:ph idx="1"/>
          </p:nvPr>
        </p:nvSpPr>
        <p:spPr>
          <a:xfrm>
            <a:off x="355600" y="1892300"/>
            <a:ext cx="8229600" cy="4525963"/>
          </a:xfrm>
        </p:spPr>
        <p:txBody>
          <a:bodyPr>
            <a:normAutofit/>
          </a:bodyPr>
          <a:lstStyle/>
          <a:p>
            <a:r>
              <a:rPr lang="it-IT" sz="2800" dirty="0" smtClean="0">
                <a:solidFill>
                  <a:srgbClr val="0000FF"/>
                </a:solidFill>
              </a:rPr>
              <a:t>LNF </a:t>
            </a:r>
            <a:r>
              <a:rPr lang="it-IT" sz="2800" dirty="0" err="1" smtClean="0">
                <a:solidFill>
                  <a:srgbClr val="0000FF"/>
                </a:solidFill>
              </a:rPr>
              <a:t>electronic</a:t>
            </a:r>
            <a:r>
              <a:rPr lang="it-IT" sz="2800" dirty="0" smtClean="0">
                <a:solidFill>
                  <a:srgbClr val="0000FF"/>
                </a:solidFill>
              </a:rPr>
              <a:t> service </a:t>
            </a:r>
            <a:r>
              <a:rPr lang="it-IT" sz="2800" dirty="0" err="1" smtClean="0">
                <a:solidFill>
                  <a:srgbClr val="0000FF"/>
                </a:solidFill>
              </a:rPr>
              <a:t>is</a:t>
            </a:r>
            <a:r>
              <a:rPr lang="it-IT" sz="2800" dirty="0" smtClean="0">
                <a:solidFill>
                  <a:srgbClr val="0000FF"/>
                </a:solidFill>
              </a:rPr>
              <a:t> </a:t>
            </a:r>
            <a:r>
              <a:rPr lang="it-IT" sz="2800" dirty="0" err="1" smtClean="0">
                <a:solidFill>
                  <a:srgbClr val="0000FF"/>
                </a:solidFill>
              </a:rPr>
              <a:t>taking</a:t>
            </a:r>
            <a:r>
              <a:rPr lang="it-IT" sz="2800" dirty="0" smtClean="0">
                <a:solidFill>
                  <a:srgbClr val="0000FF"/>
                </a:solidFill>
              </a:rPr>
              <a:t> care of </a:t>
            </a:r>
            <a:r>
              <a:rPr lang="it-IT" sz="2800" dirty="0" err="1" smtClean="0">
                <a:solidFill>
                  <a:srgbClr val="0000FF"/>
                </a:solidFill>
              </a:rPr>
              <a:t>calorimeter</a:t>
            </a:r>
            <a:r>
              <a:rPr lang="it-IT" sz="2800" dirty="0" smtClean="0">
                <a:solidFill>
                  <a:srgbClr val="0000FF"/>
                </a:solidFill>
              </a:rPr>
              <a:t> </a:t>
            </a:r>
            <a:r>
              <a:rPr lang="it-IT" sz="2800" dirty="0" err="1" smtClean="0">
                <a:solidFill>
                  <a:srgbClr val="0000FF"/>
                </a:solidFill>
              </a:rPr>
              <a:t>electronics</a:t>
            </a:r>
            <a:r>
              <a:rPr lang="it-IT" sz="2800" dirty="0" smtClean="0">
                <a:solidFill>
                  <a:srgbClr val="0000FF"/>
                </a:solidFill>
              </a:rPr>
              <a:t> </a:t>
            </a:r>
          </a:p>
          <a:p>
            <a:r>
              <a:rPr lang="it-IT" sz="2800" dirty="0"/>
              <a:t>P</a:t>
            </a:r>
            <a:r>
              <a:rPr lang="it-IT" sz="2800" dirty="0" smtClean="0"/>
              <a:t>reliminary </a:t>
            </a:r>
            <a:r>
              <a:rPr lang="it-IT" sz="2800" dirty="0"/>
              <a:t>layout </a:t>
            </a:r>
            <a:r>
              <a:rPr lang="it-IT" sz="2800" dirty="0" smtClean="0"/>
              <a:t>ready -&gt; building </a:t>
            </a:r>
            <a:r>
              <a:rPr lang="it-IT" sz="2800" dirty="0" err="1" smtClean="0"/>
              <a:t>phase</a:t>
            </a:r>
            <a:endParaRPr lang="it-IT" sz="2800" dirty="0"/>
          </a:p>
          <a:p>
            <a:r>
              <a:rPr lang="it-IT" sz="2800" dirty="0" smtClean="0">
                <a:solidFill>
                  <a:srgbClr val="800000"/>
                </a:solidFill>
              </a:rPr>
              <a:t>HV PCB </a:t>
            </a:r>
            <a:r>
              <a:rPr lang="it-IT" sz="2800" dirty="0" err="1" smtClean="0">
                <a:solidFill>
                  <a:srgbClr val="800000"/>
                </a:solidFill>
              </a:rPr>
              <a:t>modules</a:t>
            </a:r>
            <a:r>
              <a:rPr lang="it-IT" sz="2800" dirty="0" smtClean="0">
                <a:solidFill>
                  <a:srgbClr val="800000"/>
                </a:solidFill>
              </a:rPr>
              <a:t> </a:t>
            </a:r>
            <a:r>
              <a:rPr lang="it-IT" sz="2800" dirty="0">
                <a:solidFill>
                  <a:srgbClr val="800000"/>
                </a:solidFill>
              </a:rPr>
              <a:t>for H8500 </a:t>
            </a:r>
            <a:r>
              <a:rPr lang="it-IT" sz="2800" dirty="0" err="1">
                <a:solidFill>
                  <a:srgbClr val="800000"/>
                </a:solidFill>
              </a:rPr>
              <a:t>ordered</a:t>
            </a:r>
            <a:r>
              <a:rPr lang="it-IT" sz="2800" dirty="0">
                <a:solidFill>
                  <a:srgbClr val="800000"/>
                </a:solidFill>
              </a:rPr>
              <a:t> (-&gt;Centro Fermi)</a:t>
            </a:r>
          </a:p>
          <a:p>
            <a:r>
              <a:rPr lang="it-IT" sz="2800" dirty="0" smtClean="0">
                <a:solidFill>
                  <a:srgbClr val="FF6600"/>
                </a:solidFill>
              </a:rPr>
              <a:t>front</a:t>
            </a:r>
            <a:r>
              <a:rPr lang="it-IT" sz="2800" dirty="0">
                <a:solidFill>
                  <a:srgbClr val="FF6600"/>
                </a:solidFill>
              </a:rPr>
              <a:t>-end for </a:t>
            </a:r>
            <a:r>
              <a:rPr lang="it-IT" sz="2800" dirty="0" err="1">
                <a:solidFill>
                  <a:srgbClr val="FF6600"/>
                </a:solidFill>
              </a:rPr>
              <a:t>calorimeter</a:t>
            </a:r>
            <a:r>
              <a:rPr lang="it-IT" sz="2800" dirty="0">
                <a:solidFill>
                  <a:srgbClr val="FF6600"/>
                </a:solidFill>
              </a:rPr>
              <a:t> </a:t>
            </a:r>
            <a:r>
              <a:rPr lang="it-IT" sz="2800" dirty="0" err="1">
                <a:solidFill>
                  <a:srgbClr val="FF6600"/>
                </a:solidFill>
              </a:rPr>
              <a:t>order</a:t>
            </a:r>
            <a:r>
              <a:rPr lang="it-IT" sz="2800" dirty="0">
                <a:solidFill>
                  <a:srgbClr val="FF6600"/>
                </a:solidFill>
              </a:rPr>
              <a:t> </a:t>
            </a:r>
            <a:r>
              <a:rPr lang="it-IT" sz="2800" dirty="0" err="1">
                <a:solidFill>
                  <a:srgbClr val="FF6600"/>
                </a:solidFill>
              </a:rPr>
              <a:t>is</a:t>
            </a:r>
            <a:r>
              <a:rPr lang="it-IT" sz="2800" dirty="0">
                <a:solidFill>
                  <a:srgbClr val="FF6600"/>
                </a:solidFill>
              </a:rPr>
              <a:t> </a:t>
            </a:r>
            <a:r>
              <a:rPr lang="it-IT" sz="2800" dirty="0" err="1">
                <a:solidFill>
                  <a:srgbClr val="FF6600"/>
                </a:solidFill>
              </a:rPr>
              <a:t>being</a:t>
            </a:r>
            <a:r>
              <a:rPr lang="it-IT" sz="2800" dirty="0">
                <a:solidFill>
                  <a:srgbClr val="FF6600"/>
                </a:solidFill>
              </a:rPr>
              <a:t> </a:t>
            </a:r>
            <a:r>
              <a:rPr lang="it-IT" sz="2800" dirty="0" err="1">
                <a:solidFill>
                  <a:srgbClr val="FF6600"/>
                </a:solidFill>
              </a:rPr>
              <a:t>prepared</a:t>
            </a:r>
            <a:r>
              <a:rPr lang="it-IT" sz="2800" dirty="0">
                <a:solidFill>
                  <a:srgbClr val="FF6600"/>
                </a:solidFill>
              </a:rPr>
              <a:t> (12k€+IVA-&gt;INSIDE</a:t>
            </a:r>
            <a:r>
              <a:rPr lang="it-IT" sz="2800" dirty="0" smtClean="0">
                <a:solidFill>
                  <a:srgbClr val="FF6600"/>
                </a:solidFill>
              </a:rPr>
              <a:t>)</a:t>
            </a:r>
            <a:endParaRPr lang="it-IT" sz="2800" dirty="0">
              <a:solidFill>
                <a:srgbClr val="FF6600"/>
              </a:solidFill>
            </a:endParaRPr>
          </a:p>
          <a:p>
            <a:r>
              <a:rPr lang="it-IT" sz="2800" dirty="0" err="1"/>
              <a:t>C</a:t>
            </a:r>
            <a:r>
              <a:rPr lang="it-IT" sz="2800" dirty="0" err="1" smtClean="0"/>
              <a:t>oncentrator</a:t>
            </a:r>
            <a:r>
              <a:rPr lang="it-IT" sz="2800" dirty="0" smtClean="0"/>
              <a:t> FPGA </a:t>
            </a:r>
            <a:r>
              <a:rPr lang="it-IT" sz="2800" dirty="0" err="1" smtClean="0"/>
              <a:t>board</a:t>
            </a:r>
            <a:r>
              <a:rPr lang="it-IT" sz="2800" dirty="0" smtClean="0"/>
              <a:t> design ok-&gt; </a:t>
            </a:r>
            <a:r>
              <a:rPr lang="it-IT" sz="2800" dirty="0" err="1" smtClean="0"/>
              <a:t>order</a:t>
            </a:r>
            <a:r>
              <a:rPr lang="it-IT" sz="2800" dirty="0" smtClean="0"/>
              <a:t> </a:t>
            </a:r>
            <a:r>
              <a:rPr lang="it-IT" sz="2800" dirty="0" err="1" smtClean="0"/>
              <a:t>will</a:t>
            </a:r>
            <a:r>
              <a:rPr lang="it-IT" sz="2800" dirty="0" smtClean="0"/>
              <a:t> </a:t>
            </a:r>
            <a:r>
              <a:rPr lang="it-IT" sz="2800" dirty="0" err="1" smtClean="0"/>
              <a:t>follow</a:t>
            </a:r>
            <a:endParaRPr lang="it-IT" sz="2800" dirty="0"/>
          </a:p>
        </p:txBody>
      </p:sp>
    </p:spTree>
    <p:extLst>
      <p:ext uri="{BB962C8B-B14F-4D97-AF65-F5344CB8AC3E}">
        <p14:creationId xmlns:p14="http://schemas.microsoft.com/office/powerpoint/2010/main" val="260748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130793"/>
            <a:ext cx="1229949" cy="646331"/>
          </a:xfrm>
          <a:prstGeom prst="rect">
            <a:avLst/>
          </a:prstGeom>
          <a:noFill/>
        </p:spPr>
        <p:txBody>
          <a:bodyPr wrap="none" rtlCol="0">
            <a:spAutoFit/>
          </a:bodyPr>
          <a:lstStyle/>
          <a:p>
            <a:r>
              <a:rPr lang="it-IT" dirty="0" smtClean="0"/>
              <a:t>B. Giraudo</a:t>
            </a:r>
          </a:p>
          <a:p>
            <a:r>
              <a:rPr lang="it-IT" dirty="0" smtClean="0"/>
              <a:t>INFN </a:t>
            </a:r>
            <a:r>
              <a:rPr lang="it-IT" dirty="0" err="1" smtClean="0"/>
              <a:t>torino</a:t>
            </a:r>
            <a:endParaRPr lang="it-IT" dirty="0"/>
          </a:p>
        </p:txBody>
      </p:sp>
      <p:sp>
        <p:nvSpPr>
          <p:cNvPr id="3" name="Title 2"/>
          <p:cNvSpPr>
            <a:spLocks noGrp="1"/>
          </p:cNvSpPr>
          <p:nvPr>
            <p:ph type="title"/>
          </p:nvPr>
        </p:nvSpPr>
        <p:spPr>
          <a:xfrm>
            <a:off x="0" y="189297"/>
            <a:ext cx="8153400" cy="990600"/>
          </a:xfrm>
        </p:spPr>
        <p:txBody>
          <a:bodyPr/>
          <a:lstStyle/>
          <a:p>
            <a:r>
              <a:rPr lang="it-IT" dirty="0" smtClean="0"/>
              <a:t>Update on INSIDE </a:t>
            </a:r>
            <a:r>
              <a:rPr lang="it-IT" dirty="0" err="1" smtClean="0"/>
              <a:t>Mechanics</a:t>
            </a:r>
            <a:endParaRPr lang="it-IT" dirty="0"/>
          </a:p>
        </p:txBody>
      </p:sp>
      <p:sp>
        <p:nvSpPr>
          <p:cNvPr id="6" name="Content Placeholder 5"/>
          <p:cNvSpPr>
            <a:spLocks noGrp="1"/>
          </p:cNvSpPr>
          <p:nvPr>
            <p:ph sz="quarter" idx="1"/>
          </p:nvPr>
        </p:nvSpPr>
        <p:spPr>
          <a:xfrm>
            <a:off x="310284" y="1634993"/>
            <a:ext cx="8153400" cy="4495800"/>
          </a:xfrm>
        </p:spPr>
        <p:txBody>
          <a:bodyPr>
            <a:normAutofit fontScale="77500" lnSpcReduction="20000"/>
          </a:bodyPr>
          <a:lstStyle/>
          <a:p>
            <a:r>
              <a:rPr lang="en-GB" dirty="0"/>
              <a:t>All design of mechanical parts of </a:t>
            </a:r>
            <a:r>
              <a:rPr lang="en-GB" i="1" dirty="0"/>
              <a:t>Inside</a:t>
            </a:r>
            <a:r>
              <a:rPr lang="en-GB" dirty="0"/>
              <a:t> are defined and frozen.</a:t>
            </a:r>
          </a:p>
          <a:p>
            <a:r>
              <a:rPr lang="en-GB" dirty="0"/>
              <a:t>Construction of mechanical parts started (Torino INFN workshop</a:t>
            </a:r>
            <a:r>
              <a:rPr lang="en-GB" dirty="0" smtClean="0"/>
              <a:t>)</a:t>
            </a:r>
          </a:p>
          <a:p>
            <a:pPr lvl="1"/>
            <a:r>
              <a:rPr lang="en-GB" dirty="0" smtClean="0"/>
              <a:t>Cooling </a:t>
            </a:r>
            <a:r>
              <a:rPr lang="en-GB" dirty="0"/>
              <a:t>panel </a:t>
            </a:r>
            <a:r>
              <a:rPr lang="en-GB" dirty="0">
                <a:sym typeface="Wingdings" panose="05000000000000000000" pitchFamily="2" charset="2"/>
              </a:rPr>
              <a:t></a:t>
            </a:r>
            <a:r>
              <a:rPr lang="en-GB" dirty="0"/>
              <a:t> </a:t>
            </a:r>
            <a:r>
              <a:rPr lang="en-GB" dirty="0" smtClean="0"/>
              <a:t>ready</a:t>
            </a:r>
          </a:p>
          <a:p>
            <a:pPr lvl="1"/>
            <a:r>
              <a:rPr lang="en-GB" dirty="0" smtClean="0"/>
              <a:t>Chariot </a:t>
            </a:r>
            <a:r>
              <a:rPr lang="en-GB" dirty="0"/>
              <a:t>and shoulder </a:t>
            </a:r>
            <a:r>
              <a:rPr lang="en-GB" dirty="0">
                <a:sym typeface="Wingdings" panose="05000000000000000000" pitchFamily="2" charset="2"/>
              </a:rPr>
              <a:t> need external workshop (welded parts). Waiting for quotation. </a:t>
            </a:r>
            <a:endParaRPr lang="en-GB" dirty="0" smtClean="0">
              <a:sym typeface="Wingdings" panose="05000000000000000000" pitchFamily="2" charset="2"/>
            </a:endParaRPr>
          </a:p>
          <a:p>
            <a:pPr lvl="1"/>
            <a:r>
              <a:rPr lang="en-GB" dirty="0" smtClean="0">
                <a:sym typeface="Wingdings" panose="05000000000000000000" pitchFamily="2" charset="2"/>
              </a:rPr>
              <a:t>Heads </a:t>
            </a:r>
            <a:r>
              <a:rPr lang="en-GB" dirty="0">
                <a:sym typeface="Wingdings" panose="05000000000000000000" pitchFamily="2" charset="2"/>
              </a:rPr>
              <a:t> in progress</a:t>
            </a:r>
          </a:p>
          <a:p>
            <a:endParaRPr lang="en-GB" dirty="0">
              <a:sym typeface="Wingdings" panose="05000000000000000000" pitchFamily="2" charset="2"/>
            </a:endParaRPr>
          </a:p>
          <a:p>
            <a:r>
              <a:rPr lang="en-GB" dirty="0">
                <a:sym typeface="Wingdings" panose="05000000000000000000" pitchFamily="2" charset="2"/>
              </a:rPr>
              <a:t>Delivery of some commercial parts delayed due to the new </a:t>
            </a:r>
            <a:r>
              <a:rPr lang="en-GB" u="sng" dirty="0">
                <a:sym typeface="Wingdings" panose="05000000000000000000" pitchFamily="2" charset="2"/>
              </a:rPr>
              <a:t>invoicing method</a:t>
            </a:r>
            <a:r>
              <a:rPr lang="en-GB" dirty="0">
                <a:sym typeface="Wingdings" panose="05000000000000000000" pitchFamily="2" charset="2"/>
              </a:rPr>
              <a:t>.</a:t>
            </a:r>
          </a:p>
          <a:p>
            <a:r>
              <a:rPr lang="en-GB" dirty="0">
                <a:sym typeface="Wingdings" panose="05000000000000000000" pitchFamily="2" charset="2"/>
              </a:rPr>
              <a:t>Purchase of other commercial parts needs new market recognition. Regular suppliers reject the new </a:t>
            </a:r>
            <a:r>
              <a:rPr lang="en-GB" u="sng" dirty="0">
                <a:sym typeface="Wingdings" panose="05000000000000000000" pitchFamily="2" charset="2"/>
              </a:rPr>
              <a:t>invoicing method</a:t>
            </a:r>
            <a:r>
              <a:rPr lang="en-GB" dirty="0">
                <a:sym typeface="Wingdings" panose="05000000000000000000" pitchFamily="2" charset="2"/>
              </a:rPr>
              <a:t>.</a:t>
            </a:r>
            <a:endParaRPr lang="en-GB" dirty="0"/>
          </a:p>
          <a:p>
            <a:endParaRPr lang="it-IT" dirty="0" smtClean="0"/>
          </a:p>
          <a:p>
            <a:endParaRPr lang="it-IT" dirty="0" smtClean="0"/>
          </a:p>
          <a:p>
            <a:endParaRPr lang="it-IT" dirty="0"/>
          </a:p>
        </p:txBody>
      </p:sp>
    </p:spTree>
    <p:extLst>
      <p:ext uri="{BB962C8B-B14F-4D97-AF65-F5344CB8AC3E}">
        <p14:creationId xmlns:p14="http://schemas.microsoft.com/office/powerpoint/2010/main" val="31267704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
            <a:ext cx="4824042" cy="3846465"/>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92638"/>
            <a:ext cx="4806362" cy="2187842"/>
          </a:xfrm>
          <a:prstGeom prst="rect">
            <a:avLst/>
          </a:prstGeom>
        </p:spPr>
      </p:pic>
      <p:sp>
        <p:nvSpPr>
          <p:cNvPr id="5" name="CasellaDiTesto 4"/>
          <p:cNvSpPr txBox="1"/>
          <p:nvPr/>
        </p:nvSpPr>
        <p:spPr>
          <a:xfrm>
            <a:off x="6278880" y="216747"/>
            <a:ext cx="2416046" cy="369332"/>
          </a:xfrm>
          <a:prstGeom prst="rect">
            <a:avLst/>
          </a:prstGeom>
          <a:noFill/>
        </p:spPr>
        <p:txBody>
          <a:bodyPr wrap="none" rtlCol="0">
            <a:spAutoFit/>
          </a:bodyPr>
          <a:lstStyle/>
          <a:p>
            <a:r>
              <a:rPr lang="en-GB" dirty="0" smtClean="0"/>
              <a:t>Thermal heat exchanger  </a:t>
            </a:r>
            <a:endParaRPr lang="it-IT" dirty="0"/>
          </a:p>
        </p:txBody>
      </p:sp>
      <p:sp>
        <p:nvSpPr>
          <p:cNvPr id="6" name="CasellaDiTesto 5"/>
          <p:cNvSpPr txBox="1"/>
          <p:nvPr/>
        </p:nvSpPr>
        <p:spPr>
          <a:xfrm>
            <a:off x="4922521" y="1476587"/>
            <a:ext cx="3772405" cy="923330"/>
          </a:xfrm>
          <a:prstGeom prst="rect">
            <a:avLst/>
          </a:prstGeom>
          <a:noFill/>
        </p:spPr>
        <p:txBody>
          <a:bodyPr wrap="square" rtlCol="0">
            <a:spAutoFit/>
          </a:bodyPr>
          <a:lstStyle/>
          <a:p>
            <a:r>
              <a:rPr lang="en-GB" dirty="0" smtClean="0"/>
              <a:t>Aluminium casting with stainless steel tube embedded.</a:t>
            </a:r>
          </a:p>
          <a:p>
            <a:r>
              <a:rPr lang="en-GB" dirty="0" smtClean="0"/>
              <a:t>Pre-machining view.</a:t>
            </a:r>
            <a:endParaRPr lang="it-IT" dirty="0"/>
          </a:p>
        </p:txBody>
      </p:sp>
      <p:sp>
        <p:nvSpPr>
          <p:cNvPr id="7" name="CasellaDiTesto 6"/>
          <p:cNvSpPr txBox="1"/>
          <p:nvPr/>
        </p:nvSpPr>
        <p:spPr>
          <a:xfrm>
            <a:off x="4922520" y="4917226"/>
            <a:ext cx="4047621" cy="646331"/>
          </a:xfrm>
          <a:prstGeom prst="rect">
            <a:avLst/>
          </a:prstGeom>
          <a:noFill/>
        </p:spPr>
        <p:txBody>
          <a:bodyPr wrap="square" rtlCol="0">
            <a:spAutoFit/>
          </a:bodyPr>
          <a:lstStyle/>
          <a:p>
            <a:r>
              <a:rPr lang="en-GB" dirty="0" smtClean="0"/>
              <a:t>RX of the thermal heat exchanger. Survey of tube position.</a:t>
            </a:r>
            <a:endParaRPr lang="it-IT" dirty="0"/>
          </a:p>
        </p:txBody>
      </p:sp>
    </p:spTree>
    <p:extLst>
      <p:ext uri="{BB962C8B-B14F-4D97-AF65-F5344CB8AC3E}">
        <p14:creationId xmlns:p14="http://schemas.microsoft.com/office/powerpoint/2010/main" val="24272564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PET ELECTRONICS STATUS</a:t>
            </a:r>
            <a:endParaRPr lang="it-IT" dirty="0"/>
          </a:p>
        </p:txBody>
      </p:sp>
      <p:sp>
        <p:nvSpPr>
          <p:cNvPr id="3" name="Content Placeholder 2"/>
          <p:cNvSpPr>
            <a:spLocks noGrp="1"/>
          </p:cNvSpPr>
          <p:nvPr>
            <p:ph sz="quarter" idx="1"/>
          </p:nvPr>
        </p:nvSpPr>
        <p:spPr/>
        <p:txBody>
          <a:bodyPr>
            <a:normAutofit fontScale="70000" lnSpcReduction="20000"/>
          </a:bodyPr>
          <a:lstStyle/>
          <a:p>
            <a:r>
              <a:rPr lang="it-IT" dirty="0" smtClean="0"/>
              <a:t>TX HW (22 </a:t>
            </a:r>
            <a:r>
              <a:rPr lang="it-IT" dirty="0" err="1" smtClean="0"/>
              <a:t>boards</a:t>
            </a:r>
            <a:r>
              <a:rPr lang="it-IT" dirty="0" smtClean="0"/>
              <a:t>) </a:t>
            </a:r>
            <a:r>
              <a:rPr lang="it-IT" dirty="0" err="1" smtClean="0"/>
              <a:t>available</a:t>
            </a:r>
            <a:r>
              <a:rPr lang="it-IT" dirty="0" smtClean="0"/>
              <a:t> and FW </a:t>
            </a:r>
            <a:r>
              <a:rPr lang="it-IT" dirty="0" err="1" smtClean="0"/>
              <a:t>almost</a:t>
            </a:r>
            <a:r>
              <a:rPr lang="it-IT" dirty="0" smtClean="0"/>
              <a:t> </a:t>
            </a:r>
            <a:r>
              <a:rPr lang="it-IT" dirty="0" err="1" smtClean="0"/>
              <a:t>completed</a:t>
            </a:r>
            <a:r>
              <a:rPr lang="it-IT" dirty="0" smtClean="0"/>
              <a:t>, </a:t>
            </a:r>
            <a:r>
              <a:rPr lang="it-IT" dirty="0" err="1" smtClean="0"/>
              <a:t>not</a:t>
            </a:r>
            <a:r>
              <a:rPr lang="it-IT" dirty="0" smtClean="0"/>
              <a:t> </a:t>
            </a:r>
            <a:r>
              <a:rPr lang="it-IT" dirty="0" err="1" smtClean="0"/>
              <a:t>fully</a:t>
            </a:r>
            <a:r>
              <a:rPr lang="it-IT" dirty="0" smtClean="0"/>
              <a:t> </a:t>
            </a:r>
            <a:r>
              <a:rPr lang="it-IT" dirty="0" err="1" smtClean="0"/>
              <a:t>tested</a:t>
            </a:r>
            <a:endParaRPr lang="it-IT" dirty="0" smtClean="0"/>
          </a:p>
          <a:p>
            <a:r>
              <a:rPr lang="it-IT" dirty="0" smtClean="0"/>
              <a:t>TOFPET ASICS </a:t>
            </a:r>
            <a:r>
              <a:rPr lang="it-IT" dirty="0" err="1" smtClean="0"/>
              <a:t>testing</a:t>
            </a:r>
            <a:r>
              <a:rPr lang="it-IT" dirty="0" smtClean="0"/>
              <a:t>: </a:t>
            </a:r>
            <a:r>
              <a:rPr lang="it-IT" dirty="0" err="1" smtClean="0"/>
              <a:t>yield</a:t>
            </a:r>
            <a:r>
              <a:rPr lang="it-IT" dirty="0" smtClean="0"/>
              <a:t> 75 % (1 </a:t>
            </a:r>
            <a:r>
              <a:rPr lang="it-IT" dirty="0" err="1" smtClean="0"/>
              <a:t>bad</a:t>
            </a:r>
            <a:r>
              <a:rPr lang="it-IT" dirty="0" smtClean="0"/>
              <a:t> </a:t>
            </a:r>
            <a:r>
              <a:rPr lang="it-IT" dirty="0" err="1" smtClean="0"/>
              <a:t>channel</a:t>
            </a:r>
            <a:r>
              <a:rPr lang="it-IT" dirty="0" smtClean="0"/>
              <a:t>/ASIC)</a:t>
            </a:r>
          </a:p>
          <a:p>
            <a:pPr lvl="1"/>
            <a:r>
              <a:rPr lang="it-IT" dirty="0" smtClean="0"/>
              <a:t>286(To)+40(</a:t>
            </a:r>
            <a:r>
              <a:rPr lang="it-IT" dirty="0" err="1" smtClean="0"/>
              <a:t>Pi</a:t>
            </a:r>
            <a:r>
              <a:rPr lang="it-IT" dirty="0" smtClean="0"/>
              <a:t>) </a:t>
            </a:r>
            <a:r>
              <a:rPr lang="it-IT" dirty="0" err="1" smtClean="0"/>
              <a:t>tested</a:t>
            </a:r>
            <a:endParaRPr lang="it-IT" dirty="0" smtClean="0"/>
          </a:p>
          <a:p>
            <a:pPr lvl="1"/>
            <a:r>
              <a:rPr lang="it-IT" dirty="0" smtClean="0"/>
              <a:t>84 ASIC </a:t>
            </a:r>
            <a:r>
              <a:rPr lang="it-IT" dirty="0" err="1" smtClean="0"/>
              <a:t>tested</a:t>
            </a:r>
            <a:r>
              <a:rPr lang="it-IT" dirty="0" smtClean="0"/>
              <a:t> in Torino </a:t>
            </a:r>
          </a:p>
          <a:p>
            <a:r>
              <a:rPr lang="it-IT" dirty="0" smtClean="0"/>
              <a:t>20new  FE </a:t>
            </a:r>
            <a:r>
              <a:rPr lang="it-IT" dirty="0" err="1" smtClean="0"/>
              <a:t>delivered</a:t>
            </a:r>
            <a:r>
              <a:rPr lang="it-IT" dirty="0" smtClean="0"/>
              <a:t> (26 in </a:t>
            </a:r>
            <a:r>
              <a:rPr lang="it-IT" dirty="0" err="1" smtClean="0"/>
              <a:t>total</a:t>
            </a:r>
            <a:r>
              <a:rPr lang="it-IT" dirty="0" smtClean="0"/>
              <a:t>); </a:t>
            </a:r>
            <a:r>
              <a:rPr lang="it-IT" dirty="0" err="1" smtClean="0"/>
              <a:t>mounting</a:t>
            </a:r>
            <a:r>
              <a:rPr lang="it-IT" dirty="0" smtClean="0"/>
              <a:t> on </a:t>
            </a:r>
            <a:r>
              <a:rPr lang="it-IT" dirty="0" err="1" smtClean="0"/>
              <a:t>going</a:t>
            </a:r>
            <a:r>
              <a:rPr lang="it-IT" dirty="0" smtClean="0"/>
              <a:t> to be </a:t>
            </a:r>
            <a:r>
              <a:rPr lang="it-IT" dirty="0" err="1" smtClean="0"/>
              <a:t>finished</a:t>
            </a:r>
            <a:r>
              <a:rPr lang="it-IT" dirty="0" smtClean="0"/>
              <a:t> by end of </a:t>
            </a:r>
            <a:r>
              <a:rPr lang="it-IT" dirty="0" err="1" smtClean="0"/>
              <a:t>july</a:t>
            </a:r>
            <a:endParaRPr lang="it-IT" dirty="0" smtClean="0"/>
          </a:p>
          <a:p>
            <a:r>
              <a:rPr lang="it-IT" dirty="0" smtClean="0"/>
              <a:t>25 FMC </a:t>
            </a:r>
            <a:r>
              <a:rPr lang="it-IT" dirty="0" err="1" smtClean="0"/>
              <a:t>adapter</a:t>
            </a:r>
            <a:r>
              <a:rPr lang="it-IT" dirty="0" smtClean="0"/>
              <a:t> </a:t>
            </a:r>
            <a:r>
              <a:rPr lang="it-IT" dirty="0" err="1" smtClean="0"/>
              <a:t>delivered</a:t>
            </a:r>
            <a:endParaRPr lang="it-IT" dirty="0" smtClean="0"/>
          </a:p>
          <a:p>
            <a:r>
              <a:rPr lang="it-IT" dirty="0" err="1" smtClean="0"/>
              <a:t>Remaining</a:t>
            </a:r>
            <a:r>
              <a:rPr lang="it-IT" dirty="0" smtClean="0"/>
              <a:t> work:</a:t>
            </a:r>
          </a:p>
          <a:p>
            <a:pPr lvl="1"/>
            <a:r>
              <a:rPr lang="it-IT" dirty="0" smtClean="0">
                <a:solidFill>
                  <a:srgbClr val="FF0000"/>
                </a:solidFill>
              </a:rPr>
              <a:t>HV and LV </a:t>
            </a:r>
            <a:r>
              <a:rPr lang="it-IT" dirty="0" err="1" smtClean="0">
                <a:solidFill>
                  <a:srgbClr val="FF0000"/>
                </a:solidFill>
              </a:rPr>
              <a:t>power</a:t>
            </a:r>
            <a:r>
              <a:rPr lang="it-IT" dirty="0" smtClean="0">
                <a:solidFill>
                  <a:srgbClr val="FF0000"/>
                </a:solidFill>
              </a:rPr>
              <a:t> </a:t>
            </a:r>
            <a:r>
              <a:rPr lang="it-IT" dirty="0" err="1" smtClean="0">
                <a:solidFill>
                  <a:srgbClr val="FF0000"/>
                </a:solidFill>
              </a:rPr>
              <a:t>supply</a:t>
            </a:r>
            <a:r>
              <a:rPr lang="it-IT" dirty="0" smtClean="0">
                <a:solidFill>
                  <a:srgbClr val="FF0000"/>
                </a:solidFill>
              </a:rPr>
              <a:t> </a:t>
            </a:r>
            <a:r>
              <a:rPr lang="it-IT" dirty="0" err="1" smtClean="0">
                <a:solidFill>
                  <a:srgbClr val="FF0000"/>
                </a:solidFill>
              </a:rPr>
              <a:t>procurement</a:t>
            </a:r>
            <a:r>
              <a:rPr lang="it-IT" dirty="0" smtClean="0">
                <a:solidFill>
                  <a:srgbClr val="FF0000"/>
                </a:solidFill>
              </a:rPr>
              <a:t> (</a:t>
            </a:r>
            <a:r>
              <a:rPr lang="it-IT" dirty="0" err="1" smtClean="0">
                <a:solidFill>
                  <a:srgbClr val="FF0000"/>
                </a:solidFill>
              </a:rPr>
              <a:t>quotation</a:t>
            </a:r>
            <a:r>
              <a:rPr lang="it-IT" dirty="0" smtClean="0">
                <a:solidFill>
                  <a:srgbClr val="FF0000"/>
                </a:solidFill>
              </a:rPr>
              <a:t> on </a:t>
            </a:r>
            <a:r>
              <a:rPr lang="it-IT" dirty="0" err="1" smtClean="0">
                <a:solidFill>
                  <a:srgbClr val="FF0000"/>
                </a:solidFill>
              </a:rPr>
              <a:t>going</a:t>
            </a:r>
            <a:r>
              <a:rPr lang="it-IT" dirty="0" smtClean="0">
                <a:solidFill>
                  <a:srgbClr val="FF0000"/>
                </a:solidFill>
              </a:rPr>
              <a:t>)</a:t>
            </a:r>
          </a:p>
          <a:p>
            <a:pPr lvl="1"/>
            <a:r>
              <a:rPr lang="it-IT" dirty="0" smtClean="0"/>
              <a:t>Last 5 Detector </a:t>
            </a:r>
            <a:r>
              <a:rPr lang="it-IT" dirty="0" err="1" smtClean="0"/>
              <a:t>modules</a:t>
            </a:r>
            <a:r>
              <a:rPr lang="it-IT" dirty="0" smtClean="0"/>
              <a:t> </a:t>
            </a:r>
            <a:r>
              <a:rPr lang="it-IT" dirty="0" err="1" smtClean="0"/>
              <a:t>procurements</a:t>
            </a:r>
            <a:r>
              <a:rPr lang="it-IT" dirty="0" smtClean="0"/>
              <a:t> (17 </a:t>
            </a:r>
            <a:r>
              <a:rPr lang="it-IT" dirty="0" err="1" smtClean="0"/>
              <a:t>available</a:t>
            </a:r>
            <a:r>
              <a:rPr lang="it-IT" dirty="0" smtClean="0"/>
              <a:t> in pisa+5 </a:t>
            </a:r>
            <a:r>
              <a:rPr lang="it-IT" dirty="0" err="1" smtClean="0"/>
              <a:t>delivered</a:t>
            </a:r>
            <a:r>
              <a:rPr lang="it-IT" dirty="0" smtClean="0"/>
              <a:t> on 6/7)</a:t>
            </a:r>
          </a:p>
          <a:p>
            <a:pPr lvl="1"/>
            <a:r>
              <a:rPr lang="it-IT" dirty="0" smtClean="0"/>
              <a:t>Cable and </a:t>
            </a:r>
            <a:r>
              <a:rPr lang="it-IT" dirty="0" err="1" smtClean="0"/>
              <a:t>connector</a:t>
            </a:r>
            <a:r>
              <a:rPr lang="it-IT" dirty="0" smtClean="0"/>
              <a:t> </a:t>
            </a:r>
            <a:r>
              <a:rPr lang="it-IT" dirty="0" err="1" smtClean="0"/>
              <a:t>procurements</a:t>
            </a:r>
            <a:endParaRPr lang="it-IT" dirty="0" smtClean="0"/>
          </a:p>
          <a:p>
            <a:pPr lvl="1"/>
            <a:r>
              <a:rPr lang="it-IT" dirty="0" smtClean="0"/>
              <a:t>Clock and reset </a:t>
            </a:r>
            <a:r>
              <a:rPr lang="it-IT" dirty="0" err="1" smtClean="0"/>
              <a:t>board</a:t>
            </a:r>
            <a:r>
              <a:rPr lang="it-IT" dirty="0" smtClean="0"/>
              <a:t> </a:t>
            </a:r>
            <a:r>
              <a:rPr lang="it-IT" dirty="0" err="1" smtClean="0"/>
              <a:t>procurement</a:t>
            </a:r>
            <a:endParaRPr lang="it-IT" dirty="0" smtClean="0"/>
          </a:p>
          <a:p>
            <a:pPr lvl="1"/>
            <a:r>
              <a:rPr lang="it-IT" dirty="0" smtClean="0"/>
              <a:t>PET box </a:t>
            </a:r>
            <a:r>
              <a:rPr lang="it-IT" dirty="0" err="1" smtClean="0"/>
              <a:t>assemply</a:t>
            </a:r>
            <a:r>
              <a:rPr lang="it-IT" dirty="0" smtClean="0"/>
              <a:t> and test </a:t>
            </a:r>
            <a:r>
              <a:rPr lang="it-IT" dirty="0" smtClean="0">
                <a:solidFill>
                  <a:srgbClr val="FF0000"/>
                </a:solidFill>
              </a:rPr>
              <a:t>(end of </a:t>
            </a:r>
            <a:r>
              <a:rPr lang="it-IT" dirty="0" err="1" smtClean="0">
                <a:solidFill>
                  <a:srgbClr val="FF0000"/>
                </a:solidFill>
              </a:rPr>
              <a:t>september</a:t>
            </a:r>
            <a:r>
              <a:rPr lang="it-IT" dirty="0" smtClean="0">
                <a:solidFill>
                  <a:srgbClr val="FF0000"/>
                </a:solidFill>
              </a:rPr>
              <a:t>)</a:t>
            </a:r>
            <a:endParaRPr lang="it-IT" dirty="0">
              <a:solidFill>
                <a:srgbClr val="FF0000"/>
              </a:solidFill>
            </a:endParaRPr>
          </a:p>
        </p:txBody>
      </p:sp>
      <p:sp>
        <p:nvSpPr>
          <p:cNvPr id="4" name="TextBox 3"/>
          <p:cNvSpPr txBox="1"/>
          <p:nvPr/>
        </p:nvSpPr>
        <p:spPr>
          <a:xfrm>
            <a:off x="612648" y="6409534"/>
            <a:ext cx="3198449" cy="369332"/>
          </a:xfrm>
          <a:prstGeom prst="rect">
            <a:avLst/>
          </a:prstGeom>
          <a:noFill/>
        </p:spPr>
        <p:txBody>
          <a:bodyPr wrap="none" rtlCol="0">
            <a:spAutoFit/>
          </a:bodyPr>
          <a:lstStyle/>
          <a:p>
            <a:r>
              <a:rPr lang="it-IT" dirty="0" err="1" smtClean="0"/>
              <a:t>R</a:t>
            </a:r>
            <a:r>
              <a:rPr lang="it-IT" dirty="0" smtClean="0"/>
              <a:t>. WHEADON INFN AND UNITO</a:t>
            </a:r>
            <a:endParaRPr lang="it-IT" dirty="0"/>
          </a:p>
        </p:txBody>
      </p:sp>
      <p:pic>
        <p:nvPicPr>
          <p:cNvPr id="5" name="Picture 4"/>
          <p:cNvPicPr>
            <a:picLocks noChangeAspect="1"/>
          </p:cNvPicPr>
          <p:nvPr/>
        </p:nvPicPr>
        <p:blipFill>
          <a:blip r:embed="rId2"/>
          <a:stretch>
            <a:fillRect/>
          </a:stretch>
        </p:blipFill>
        <p:spPr>
          <a:xfrm>
            <a:off x="5662048" y="4885842"/>
            <a:ext cx="3502110" cy="1725250"/>
          </a:xfrm>
          <a:prstGeom prst="rect">
            <a:avLst/>
          </a:prstGeom>
        </p:spPr>
      </p:pic>
    </p:spTree>
    <p:extLst>
      <p:ext uri="{BB962C8B-B14F-4D97-AF65-F5344CB8AC3E}">
        <p14:creationId xmlns:p14="http://schemas.microsoft.com/office/powerpoint/2010/main" val="162296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PET Motherboard update</a:t>
            </a:r>
            <a:endParaRPr lang="it-IT" dirty="0"/>
          </a:p>
        </p:txBody>
      </p:sp>
      <p:sp>
        <p:nvSpPr>
          <p:cNvPr id="3" name="Content Placeholder 2"/>
          <p:cNvSpPr>
            <a:spLocks noGrp="1"/>
          </p:cNvSpPr>
          <p:nvPr>
            <p:ph sz="quarter" idx="1"/>
          </p:nvPr>
        </p:nvSpPr>
        <p:spPr/>
        <p:txBody>
          <a:bodyPr>
            <a:normAutofit fontScale="92500" lnSpcReduction="20000"/>
          </a:bodyPr>
          <a:lstStyle/>
          <a:p>
            <a:r>
              <a:rPr lang="it-IT" dirty="0" err="1" smtClean="0"/>
              <a:t>Coincidence</a:t>
            </a:r>
            <a:r>
              <a:rPr lang="it-IT" dirty="0" smtClean="0"/>
              <a:t> </a:t>
            </a:r>
            <a:r>
              <a:rPr lang="it-IT" dirty="0" err="1" smtClean="0"/>
              <a:t>sorter</a:t>
            </a:r>
            <a:r>
              <a:rPr lang="it-IT" dirty="0" smtClean="0"/>
              <a:t> </a:t>
            </a:r>
            <a:r>
              <a:rPr lang="it-IT" dirty="0" err="1" smtClean="0"/>
              <a:t>simulated</a:t>
            </a:r>
            <a:r>
              <a:rPr lang="it-IT" dirty="0" smtClean="0"/>
              <a:t> on </a:t>
            </a:r>
            <a:r>
              <a:rPr lang="it-IT" dirty="0" err="1" smtClean="0"/>
              <a:t>ModelSIM</a:t>
            </a:r>
            <a:r>
              <a:rPr lang="it-IT" dirty="0" smtClean="0"/>
              <a:t> and </a:t>
            </a:r>
            <a:r>
              <a:rPr lang="it-IT" dirty="0" err="1" smtClean="0"/>
              <a:t>tested</a:t>
            </a:r>
            <a:r>
              <a:rPr lang="it-IT" dirty="0" smtClean="0"/>
              <a:t> </a:t>
            </a:r>
            <a:r>
              <a:rPr lang="it-IT" dirty="0" err="1" smtClean="0"/>
              <a:t>at</a:t>
            </a:r>
            <a:r>
              <a:rPr lang="it-IT" dirty="0" smtClean="0"/>
              <a:t> 28 MHz</a:t>
            </a:r>
          </a:p>
          <a:p>
            <a:r>
              <a:rPr lang="it-IT" dirty="0" smtClean="0"/>
              <a:t>Cluster </a:t>
            </a:r>
            <a:r>
              <a:rPr lang="it-IT" dirty="0" err="1" smtClean="0"/>
              <a:t>filter</a:t>
            </a:r>
            <a:r>
              <a:rPr lang="it-IT" dirty="0" smtClean="0"/>
              <a:t> </a:t>
            </a:r>
            <a:r>
              <a:rPr lang="it-IT" dirty="0" err="1" smtClean="0"/>
              <a:t>simulated</a:t>
            </a:r>
            <a:r>
              <a:rPr lang="it-IT" dirty="0" smtClean="0"/>
              <a:t> </a:t>
            </a:r>
          </a:p>
          <a:p>
            <a:r>
              <a:rPr lang="it-IT" dirty="0" smtClean="0"/>
              <a:t>USB </a:t>
            </a:r>
            <a:r>
              <a:rPr lang="it-IT" dirty="0" err="1" smtClean="0"/>
              <a:t>implemented</a:t>
            </a:r>
            <a:r>
              <a:rPr lang="it-IT" dirty="0" smtClean="0"/>
              <a:t> </a:t>
            </a:r>
            <a:r>
              <a:rPr lang="it-IT" dirty="0" err="1" smtClean="0"/>
              <a:t>read-write</a:t>
            </a:r>
            <a:r>
              <a:rPr lang="it-IT" dirty="0" smtClean="0"/>
              <a:t> data from/to PC</a:t>
            </a:r>
          </a:p>
          <a:p>
            <a:r>
              <a:rPr lang="it-IT" dirty="0" smtClean="0"/>
              <a:t>SPI </a:t>
            </a:r>
            <a:r>
              <a:rPr lang="it-IT" dirty="0" err="1" smtClean="0"/>
              <a:t>simulated</a:t>
            </a:r>
            <a:r>
              <a:rPr lang="it-IT" dirty="0" smtClean="0"/>
              <a:t> and </a:t>
            </a:r>
            <a:r>
              <a:rPr lang="it-IT" dirty="0" err="1" smtClean="0"/>
              <a:t>tested</a:t>
            </a:r>
            <a:r>
              <a:rPr lang="it-IT" dirty="0" smtClean="0"/>
              <a:t> -&gt;</a:t>
            </a:r>
            <a:r>
              <a:rPr lang="it-IT" dirty="0" err="1" smtClean="0"/>
              <a:t>results</a:t>
            </a:r>
            <a:r>
              <a:rPr lang="it-IT" dirty="0" smtClean="0"/>
              <a:t> by end of the week</a:t>
            </a:r>
          </a:p>
          <a:p>
            <a:r>
              <a:rPr lang="it-IT" dirty="0" smtClean="0"/>
              <a:t>LVDS </a:t>
            </a:r>
            <a:r>
              <a:rPr lang="it-IT" dirty="0" err="1" smtClean="0"/>
              <a:t>communication</a:t>
            </a:r>
            <a:r>
              <a:rPr lang="it-IT" dirty="0" smtClean="0"/>
              <a:t> </a:t>
            </a:r>
            <a:r>
              <a:rPr lang="it-IT" dirty="0" err="1" smtClean="0"/>
              <a:t>simulated</a:t>
            </a:r>
            <a:r>
              <a:rPr lang="it-IT" dirty="0" smtClean="0"/>
              <a:t> and </a:t>
            </a:r>
            <a:r>
              <a:rPr lang="it-IT" dirty="0" err="1" smtClean="0"/>
              <a:t>tested</a:t>
            </a:r>
            <a:r>
              <a:rPr lang="it-IT" dirty="0" smtClean="0"/>
              <a:t> on </a:t>
            </a:r>
            <a:r>
              <a:rPr lang="it-IT" dirty="0" err="1" smtClean="0"/>
              <a:t>Sockit</a:t>
            </a:r>
            <a:r>
              <a:rPr lang="it-IT" dirty="0" smtClean="0"/>
              <a:t> </a:t>
            </a:r>
            <a:r>
              <a:rPr lang="it-IT" dirty="0" smtClean="0">
                <a:sym typeface="Wingdings"/>
              </a:rPr>
              <a:t> </a:t>
            </a:r>
            <a:r>
              <a:rPr lang="it-IT" dirty="0" err="1" smtClean="0">
                <a:sym typeface="Wingdings"/>
              </a:rPr>
              <a:t>works</a:t>
            </a:r>
            <a:r>
              <a:rPr lang="it-IT" dirty="0" smtClean="0">
                <a:sym typeface="Wingdings"/>
              </a:rPr>
              <a:t> </a:t>
            </a:r>
            <a:r>
              <a:rPr lang="it-IT" dirty="0" err="1" smtClean="0">
                <a:sym typeface="Wingdings"/>
              </a:rPr>
              <a:t>at</a:t>
            </a:r>
            <a:r>
              <a:rPr lang="it-IT" dirty="0" smtClean="0">
                <a:sym typeface="Wingdings"/>
              </a:rPr>
              <a:t> 160 MHz , goal 840 MHz</a:t>
            </a:r>
          </a:p>
          <a:p>
            <a:r>
              <a:rPr lang="it-IT" dirty="0" smtClean="0">
                <a:solidFill>
                  <a:srgbClr val="FF0000"/>
                </a:solidFill>
              </a:rPr>
              <a:t>NEXT STEP test SPI –LVDS </a:t>
            </a:r>
            <a:r>
              <a:rPr lang="it-IT" dirty="0" err="1" smtClean="0">
                <a:solidFill>
                  <a:srgbClr val="FF0000"/>
                </a:solidFill>
              </a:rPr>
              <a:t>communication</a:t>
            </a:r>
            <a:endParaRPr lang="it-IT" dirty="0" smtClean="0">
              <a:solidFill>
                <a:srgbClr val="FF0000"/>
              </a:solidFill>
            </a:endParaRPr>
          </a:p>
          <a:p>
            <a:pPr lvl="1"/>
            <a:r>
              <a:rPr lang="en-US" sz="2800" dirty="0"/>
              <a:t>MB – </a:t>
            </a:r>
            <a:r>
              <a:rPr lang="en-US" sz="2800" dirty="0" err="1"/>
              <a:t>Sockit</a:t>
            </a:r>
            <a:r>
              <a:rPr lang="en-US" sz="2800" dirty="0"/>
              <a:t> board connection using THDB-HTG board</a:t>
            </a:r>
            <a:endParaRPr lang="en-US" dirty="0"/>
          </a:p>
          <a:p>
            <a:pPr marL="365760" lvl="1" indent="0">
              <a:buNone/>
            </a:pPr>
            <a:r>
              <a:rPr lang="it-IT" dirty="0" smtClean="0"/>
              <a:t> </a:t>
            </a:r>
          </a:p>
          <a:p>
            <a:pPr marL="0" indent="0">
              <a:buNone/>
            </a:pPr>
            <a:r>
              <a:rPr lang="it-IT" dirty="0" smtClean="0"/>
              <a:t>E. </a:t>
            </a:r>
            <a:r>
              <a:rPr lang="it-IT" dirty="0" err="1" smtClean="0"/>
              <a:t>Kostara</a:t>
            </a:r>
            <a:r>
              <a:rPr lang="it-IT" dirty="0" smtClean="0"/>
              <a:t> UNIPI and INFN Pisa</a:t>
            </a:r>
            <a:endParaRPr lang="it-IT" dirty="0"/>
          </a:p>
        </p:txBody>
      </p:sp>
    </p:spTree>
    <p:extLst>
      <p:ext uri="{BB962C8B-B14F-4D97-AF65-F5344CB8AC3E}">
        <p14:creationId xmlns:p14="http://schemas.microsoft.com/office/powerpoint/2010/main" val="3842108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NEWS</a:t>
            </a:r>
            <a:endParaRPr lang="it-IT" dirty="0"/>
          </a:p>
        </p:txBody>
      </p:sp>
      <p:sp>
        <p:nvSpPr>
          <p:cNvPr id="3" name="Content Placeholder 2"/>
          <p:cNvSpPr>
            <a:spLocks noGrp="1"/>
          </p:cNvSpPr>
          <p:nvPr>
            <p:ph sz="quarter" idx="1"/>
          </p:nvPr>
        </p:nvSpPr>
        <p:spPr>
          <a:xfrm>
            <a:off x="612648" y="1600200"/>
            <a:ext cx="8153400" cy="4928128"/>
          </a:xfrm>
        </p:spPr>
        <p:txBody>
          <a:bodyPr>
            <a:normAutofit lnSpcReduction="10000"/>
          </a:bodyPr>
          <a:lstStyle/>
          <a:p>
            <a:r>
              <a:rPr lang="it-IT" dirty="0" smtClean="0"/>
              <a:t>Collaborazione INSIDE-CNAO</a:t>
            </a:r>
          </a:p>
          <a:p>
            <a:pPr lvl="1"/>
            <a:r>
              <a:rPr lang="it-IT" dirty="0" smtClean="0"/>
              <a:t>Pronti documenti tecnici (schema elettrico e progetto meccanico) per fissare i requisiti minimi di sicurezza per il personale che opera nelle sale trattamento dove verranno eseguite le prove con i fantocci </a:t>
            </a:r>
            <a:r>
              <a:rPr lang="it-IT" dirty="0" smtClean="0">
                <a:sym typeface="Wingdings"/>
              </a:rPr>
              <a:t> </a:t>
            </a:r>
            <a:r>
              <a:rPr lang="it-IT" dirty="0" smtClean="0">
                <a:solidFill>
                  <a:srgbClr val="FF0000"/>
                </a:solidFill>
                <a:sym typeface="Wingdings"/>
              </a:rPr>
              <a:t>approvato CNAO</a:t>
            </a:r>
          </a:p>
          <a:p>
            <a:r>
              <a:rPr lang="it-IT" dirty="0" smtClean="0">
                <a:sym typeface="Wingdings"/>
              </a:rPr>
              <a:t>Contatti </a:t>
            </a:r>
            <a:r>
              <a:rPr lang="it-IT" dirty="0">
                <a:sym typeface="Wingdings"/>
              </a:rPr>
              <a:t>con industria</a:t>
            </a:r>
          </a:p>
          <a:p>
            <a:pPr lvl="1"/>
            <a:r>
              <a:rPr lang="it-IT" dirty="0" err="1" smtClean="0">
                <a:sym typeface="Wingdings"/>
              </a:rPr>
              <a:t>Damien</a:t>
            </a:r>
            <a:r>
              <a:rPr lang="it-IT" dirty="0" smtClean="0">
                <a:sym typeface="Wingdings"/>
              </a:rPr>
              <a:t> Bertrand-IBA</a:t>
            </a:r>
          </a:p>
          <a:p>
            <a:pPr lvl="1"/>
            <a:r>
              <a:rPr lang="it-IT" dirty="0" err="1" smtClean="0"/>
              <a:t>P</a:t>
            </a:r>
            <a:r>
              <a:rPr lang="en-US" dirty="0" err="1" smtClean="0"/>
              <a:t>roposta</a:t>
            </a:r>
            <a:r>
              <a:rPr lang="en-US" dirty="0" smtClean="0"/>
              <a:t> exclusive </a:t>
            </a:r>
            <a:r>
              <a:rPr lang="en-US" dirty="0"/>
              <a:t>option to negotiate a royalty-bearing, limited-term, worldwide exclusive license to the Technology </a:t>
            </a:r>
            <a:r>
              <a:rPr lang="en-US" dirty="0" smtClean="0"/>
              <a:t>for PET detector</a:t>
            </a:r>
            <a:r>
              <a:rPr lang="en-US" dirty="0" smtClean="0">
                <a:sym typeface="Wingdings"/>
              </a:rPr>
              <a:t> </a:t>
            </a:r>
            <a:r>
              <a:rPr lang="en-US" dirty="0" err="1" smtClean="0">
                <a:sym typeface="Wingdings"/>
              </a:rPr>
              <a:t>contatti</a:t>
            </a:r>
            <a:r>
              <a:rPr lang="en-US" dirty="0" smtClean="0">
                <a:sym typeface="Wingdings"/>
              </a:rPr>
              <a:t> per </a:t>
            </a:r>
            <a:r>
              <a:rPr lang="en-US" dirty="0" err="1" smtClean="0">
                <a:sym typeface="Wingdings"/>
              </a:rPr>
              <a:t>negoziazione</a:t>
            </a:r>
            <a:endParaRPr lang="it-IT" dirty="0" smtClean="0">
              <a:sym typeface="Wingdings"/>
            </a:endParaRPr>
          </a:p>
          <a:p>
            <a:pPr marL="365760" lvl="1" indent="0">
              <a:buNone/>
            </a:pPr>
            <a:endParaRPr lang="it-IT" dirty="0" smtClean="0">
              <a:sym typeface="Wingdings"/>
            </a:endParaRPr>
          </a:p>
          <a:p>
            <a:pPr lvl="1"/>
            <a:endParaRPr lang="it-IT" dirty="0">
              <a:sym typeface="Wingdings"/>
            </a:endParaRPr>
          </a:p>
          <a:p>
            <a:pPr lvl="1"/>
            <a:endParaRPr lang="it-IT" dirty="0" smtClean="0">
              <a:sym typeface="Wingdings"/>
            </a:endParaRPr>
          </a:p>
          <a:p>
            <a:pPr lvl="1"/>
            <a:endParaRPr lang="it-IT" dirty="0" smtClean="0">
              <a:sym typeface="Wingdings"/>
            </a:endParaRPr>
          </a:p>
          <a:p>
            <a:pPr lvl="1"/>
            <a:endParaRPr lang="it-IT" dirty="0"/>
          </a:p>
        </p:txBody>
      </p:sp>
    </p:spTree>
    <p:extLst>
      <p:ext uri="{BB962C8B-B14F-4D97-AF65-F5344CB8AC3E}">
        <p14:creationId xmlns:p14="http://schemas.microsoft.com/office/powerpoint/2010/main" val="30645048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Conferenze</a:t>
            </a:r>
            <a:endParaRPr lang="it-IT" dirty="0"/>
          </a:p>
        </p:txBody>
      </p:sp>
      <p:sp>
        <p:nvSpPr>
          <p:cNvPr id="3" name="Content Placeholder 2"/>
          <p:cNvSpPr>
            <a:spLocks noGrp="1"/>
          </p:cNvSpPr>
          <p:nvPr>
            <p:ph sz="quarter" idx="1"/>
          </p:nvPr>
        </p:nvSpPr>
        <p:spPr>
          <a:xfrm>
            <a:off x="612648" y="1600200"/>
            <a:ext cx="8531352" cy="5257800"/>
          </a:xfrm>
        </p:spPr>
        <p:txBody>
          <a:bodyPr>
            <a:normAutofit fontScale="55000" lnSpcReduction="20000"/>
          </a:bodyPr>
          <a:lstStyle/>
          <a:p>
            <a:r>
              <a:rPr lang="en-US" dirty="0"/>
              <a:t>F. </a:t>
            </a:r>
            <a:r>
              <a:rPr lang="en-US" dirty="0" err="1"/>
              <a:t>Pennazio</a:t>
            </a:r>
            <a:r>
              <a:rPr lang="en-US" dirty="0"/>
              <a:t> - XIII Turku PET Symposium, Turku, 24-27 May 2014. </a:t>
            </a:r>
            <a:r>
              <a:rPr lang="en-US" dirty="0">
                <a:hlinkClick r:id="rId2" tooltip="TurkuPET.pptx"/>
              </a:rPr>
              <a:t>Monte carlo simulations for in-beam PET monitoring in Hadron-Therapy</a:t>
            </a:r>
            <a:r>
              <a:rPr lang="en-US" dirty="0"/>
              <a:t> </a:t>
            </a:r>
          </a:p>
          <a:p>
            <a:r>
              <a:rPr lang="en-US" dirty="0"/>
              <a:t>M. G. Bisogni - HADRONTERAPY: a new frontier for cancer treatment, CNAO foundation, 19-20 September 2014. </a:t>
            </a:r>
            <a:r>
              <a:rPr lang="en-US" dirty="0">
                <a:hlinkClick r:id="rId3" tooltip="INSIDE CNAO 11 2014.pdf"/>
              </a:rPr>
              <a:t>INSIDE: an integrated monitoring system for the assessment of particle therapy treatment accuracy</a:t>
            </a:r>
            <a:r>
              <a:rPr lang="en-US" dirty="0"/>
              <a:t> </a:t>
            </a:r>
          </a:p>
          <a:p>
            <a:r>
              <a:rPr lang="en-US" dirty="0"/>
              <a:t>F. </a:t>
            </a:r>
            <a:r>
              <a:rPr lang="en-US" dirty="0" err="1"/>
              <a:t>Pennazio</a:t>
            </a:r>
            <a:r>
              <a:rPr lang="en-US" dirty="0"/>
              <a:t> - II Symposium on Positron Emission tomography, </a:t>
            </a:r>
            <a:r>
              <a:rPr lang="en-US" dirty="0" err="1"/>
              <a:t>Jagiellonian</a:t>
            </a:r>
            <a:r>
              <a:rPr lang="en-US" dirty="0"/>
              <a:t> University of </a:t>
            </a:r>
            <a:r>
              <a:rPr lang="en-US" dirty="0" err="1"/>
              <a:t>Krakov</a:t>
            </a:r>
            <a:r>
              <a:rPr lang="en-US" dirty="0"/>
              <a:t>, 21-24 September 2014. </a:t>
            </a:r>
            <a:r>
              <a:rPr lang="en-US" dirty="0">
                <a:hlinkClick r:id="rId4" tooltip="Presentazione Francesco Krakow PET symposium.pptx"/>
              </a:rPr>
              <a:t>A study of monitoring performances with the INSIDE system</a:t>
            </a:r>
            <a:r>
              <a:rPr lang="en-US" dirty="0"/>
              <a:t> </a:t>
            </a:r>
          </a:p>
          <a:p>
            <a:r>
              <a:rPr lang="en-US" dirty="0"/>
              <a:t>M. </a:t>
            </a:r>
            <a:r>
              <a:rPr lang="en-US" dirty="0" err="1"/>
              <a:t>Marafini</a:t>
            </a:r>
            <a:r>
              <a:rPr lang="en-US" dirty="0"/>
              <a:t> - II Symposium on Positron Emission tomography, </a:t>
            </a:r>
            <a:r>
              <a:rPr lang="en-US" dirty="0" err="1"/>
              <a:t>Jagiellonian</a:t>
            </a:r>
            <a:r>
              <a:rPr lang="en-US" dirty="0"/>
              <a:t> University of </a:t>
            </a:r>
            <a:r>
              <a:rPr lang="en-US" dirty="0" err="1"/>
              <a:t>Krakov</a:t>
            </a:r>
            <a:r>
              <a:rPr lang="en-US" dirty="0"/>
              <a:t>, 21-24 September 2014. </a:t>
            </a:r>
            <a:r>
              <a:rPr lang="en-US" dirty="0">
                <a:hlinkClick r:id="rId5" tooltip="INSIDE marafini.rar"/>
              </a:rPr>
              <a:t>Innovative Solutions for In­‐beam Dosimetry in Hadrontherapy</a:t>
            </a:r>
            <a:r>
              <a:rPr lang="en-US" dirty="0"/>
              <a:t> </a:t>
            </a:r>
          </a:p>
          <a:p>
            <a:r>
              <a:rPr lang="en-US" b="1" i="1" dirty="0"/>
              <a:t>2015</a:t>
            </a:r>
            <a:r>
              <a:rPr lang="en-US" dirty="0"/>
              <a:t> </a:t>
            </a:r>
          </a:p>
          <a:p>
            <a:r>
              <a:rPr lang="en-US" dirty="0"/>
              <a:t>E. Fiorina - Frontier Detectors for Frontier Physics, XIII Pisa Meeting, </a:t>
            </a:r>
            <a:r>
              <a:rPr lang="en-US" dirty="0" err="1"/>
              <a:t>Isola</a:t>
            </a:r>
            <a:r>
              <a:rPr lang="en-US" dirty="0"/>
              <a:t> </a:t>
            </a:r>
            <a:r>
              <a:rPr lang="en-US" dirty="0" err="1"/>
              <a:t>d'Elba</a:t>
            </a:r>
            <a:r>
              <a:rPr lang="en-US" dirty="0"/>
              <a:t>, 24-30 May 2015. </a:t>
            </a:r>
            <a:r>
              <a:rPr lang="en-US" dirty="0">
                <a:hlinkClick r:id="rId6" tooltip="PisaMeeting-INSIDEFiorina.pdf"/>
              </a:rPr>
              <a:t>An integrated system for the on-line monitoring of particle therapy treatment accuracy (pdf)</a:t>
            </a:r>
            <a:r>
              <a:rPr lang="en-US" dirty="0"/>
              <a:t> </a:t>
            </a:r>
            <a:r>
              <a:rPr lang="en-US" dirty="0">
                <a:hlinkClick r:id="rId7" tooltip="PisaMeeting-INSIDEFiorina-ppt.pptx"/>
              </a:rPr>
              <a:t>(pptx)</a:t>
            </a:r>
            <a:r>
              <a:rPr lang="en-US" dirty="0"/>
              <a:t> </a:t>
            </a:r>
          </a:p>
          <a:p>
            <a:endParaRPr lang="it-IT" dirty="0" smtClean="0"/>
          </a:p>
          <a:p>
            <a:r>
              <a:rPr lang="it-IT" dirty="0" smtClean="0"/>
              <a:t>SUBMITTED IEEE NSS –</a:t>
            </a:r>
            <a:r>
              <a:rPr lang="it-IT" dirty="0" smtClean="0"/>
              <a:t>MIC San Diego, USA, 31 oct-7 </a:t>
            </a:r>
            <a:r>
              <a:rPr lang="it-IT" dirty="0" err="1" smtClean="0"/>
              <a:t>nov</a:t>
            </a:r>
            <a:r>
              <a:rPr lang="it-IT" dirty="0" smtClean="0"/>
              <a:t> 2015</a:t>
            </a:r>
            <a:endParaRPr lang="it-IT" dirty="0" smtClean="0"/>
          </a:p>
          <a:p>
            <a:pPr lvl="1"/>
            <a:r>
              <a:rPr lang="it-IT" dirty="0" err="1" smtClean="0"/>
              <a:t>F</a:t>
            </a:r>
            <a:r>
              <a:rPr lang="it-IT" dirty="0" smtClean="0"/>
              <a:t>. </a:t>
            </a:r>
            <a:r>
              <a:rPr lang="it-IT" dirty="0" err="1" smtClean="0"/>
              <a:t>Pennazio</a:t>
            </a:r>
            <a:r>
              <a:rPr lang="it-IT" dirty="0" smtClean="0"/>
              <a:t> et al. </a:t>
            </a:r>
            <a:r>
              <a:rPr lang="it-IT" dirty="0" smtClean="0"/>
              <a:t>“</a:t>
            </a:r>
            <a:r>
              <a:rPr lang="it-IT" dirty="0"/>
              <a:t>The INSIDE in-</a:t>
            </a:r>
            <a:r>
              <a:rPr lang="it-IT" dirty="0" err="1"/>
              <a:t>beam</a:t>
            </a:r>
            <a:r>
              <a:rPr lang="it-IT" dirty="0"/>
              <a:t> </a:t>
            </a:r>
            <a:r>
              <a:rPr lang="it-IT" dirty="0" smtClean="0"/>
              <a:t>PET: test </a:t>
            </a:r>
            <a:r>
              <a:rPr lang="it-IT" dirty="0" err="1"/>
              <a:t>beam</a:t>
            </a:r>
            <a:r>
              <a:rPr lang="it-IT" dirty="0"/>
              <a:t> </a:t>
            </a:r>
            <a:r>
              <a:rPr lang="it-IT" dirty="0" err="1"/>
              <a:t>results</a:t>
            </a:r>
            <a:r>
              <a:rPr lang="it-IT" dirty="0"/>
              <a:t> with in-</a:t>
            </a:r>
            <a:r>
              <a:rPr lang="it-IT" dirty="0" err="1"/>
              <a:t>spill</a:t>
            </a:r>
            <a:r>
              <a:rPr lang="it-IT" dirty="0"/>
              <a:t> and inter-</a:t>
            </a:r>
            <a:r>
              <a:rPr lang="it-IT" dirty="0" err="1"/>
              <a:t>spill</a:t>
            </a:r>
            <a:r>
              <a:rPr lang="it-IT" dirty="0"/>
              <a:t> </a:t>
            </a:r>
            <a:r>
              <a:rPr lang="it-IT" dirty="0" err="1"/>
              <a:t>acquisition</a:t>
            </a:r>
            <a:endParaRPr lang="it-IT" dirty="0" smtClean="0"/>
          </a:p>
          <a:p>
            <a:pPr lvl="1"/>
            <a:r>
              <a:rPr lang="it-IT" dirty="0" smtClean="0"/>
              <a:t>M. G. Bisogni et al.” </a:t>
            </a:r>
            <a:r>
              <a:rPr lang="en-GB" dirty="0"/>
              <a:t>A bi-modal system for the on-line verification of particle therapy </a:t>
            </a:r>
            <a:r>
              <a:rPr lang="en-GB" dirty="0" smtClean="0"/>
              <a:t>treatments”</a:t>
            </a:r>
            <a:endParaRPr lang="it-IT" dirty="0" smtClean="0"/>
          </a:p>
          <a:p>
            <a:r>
              <a:rPr lang="it-IT" dirty="0" smtClean="0"/>
              <a:t>SUMBITTE SIF </a:t>
            </a:r>
            <a:r>
              <a:rPr lang="it-IT" dirty="0" smtClean="0"/>
              <a:t>2015 ROMA </a:t>
            </a:r>
            <a:r>
              <a:rPr lang="it-IT" dirty="0" smtClean="0"/>
              <a:t>21-25 </a:t>
            </a:r>
            <a:r>
              <a:rPr lang="it-IT" dirty="0" err="1" smtClean="0"/>
              <a:t>september</a:t>
            </a:r>
            <a:r>
              <a:rPr lang="it-IT" dirty="0" smtClean="0"/>
              <a:t> 2015</a:t>
            </a:r>
          </a:p>
          <a:p>
            <a:pPr lvl="1"/>
            <a:r>
              <a:rPr lang="it-IT" dirty="0" smtClean="0"/>
              <a:t>G. </a:t>
            </a:r>
            <a:r>
              <a:rPr lang="it-IT" dirty="0" err="1" smtClean="0"/>
              <a:t>Pirrone</a:t>
            </a:r>
            <a:r>
              <a:rPr lang="it-IT" dirty="0" smtClean="0"/>
              <a:t> et al.”</a:t>
            </a:r>
          </a:p>
          <a:p>
            <a:r>
              <a:rPr lang="it-IT" dirty="0" smtClean="0"/>
              <a:t>NEXT ICTR-PHE 2016 </a:t>
            </a:r>
            <a:r>
              <a:rPr lang="it-IT" dirty="0" smtClean="0"/>
              <a:t>Geneve 15-19 </a:t>
            </a:r>
            <a:r>
              <a:rPr lang="it-IT" dirty="0" err="1" smtClean="0"/>
              <a:t>feb</a:t>
            </a:r>
            <a:r>
              <a:rPr lang="it-IT" dirty="0" smtClean="0"/>
              <a:t> 2016</a:t>
            </a:r>
          </a:p>
          <a:p>
            <a:pPr lvl="1"/>
            <a:r>
              <a:rPr lang="it-IT" b="1" dirty="0" err="1"/>
              <a:t>Abstract</a:t>
            </a:r>
            <a:r>
              <a:rPr lang="it-IT" b="1" dirty="0"/>
              <a:t> </a:t>
            </a:r>
            <a:r>
              <a:rPr lang="it-IT" b="1" dirty="0" err="1"/>
              <a:t>submission</a:t>
            </a:r>
            <a:r>
              <a:rPr lang="it-IT" b="1" dirty="0"/>
              <a:t> </a:t>
            </a:r>
            <a:r>
              <a:rPr lang="it-IT" b="1" dirty="0" err="1"/>
              <a:t>closes</a:t>
            </a:r>
            <a:r>
              <a:rPr lang="it-IT" b="1" dirty="0"/>
              <a:t>:</a:t>
            </a:r>
            <a:r>
              <a:rPr lang="it-IT" dirty="0"/>
              <a:t> </a:t>
            </a:r>
            <a:r>
              <a:rPr lang="it-IT" dirty="0" err="1"/>
              <a:t>October</a:t>
            </a:r>
            <a:r>
              <a:rPr lang="it-IT" dirty="0"/>
              <a:t> 16, 2015</a:t>
            </a:r>
            <a:endParaRPr lang="it-IT" dirty="0"/>
          </a:p>
        </p:txBody>
      </p:sp>
    </p:spTree>
    <p:extLst>
      <p:ext uri="{BB962C8B-B14F-4D97-AF65-F5344CB8AC3E}">
        <p14:creationId xmlns:p14="http://schemas.microsoft.com/office/powerpoint/2010/main" val="75385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Papers</a:t>
            </a:r>
            <a:endParaRPr lang="it-IT" dirty="0"/>
          </a:p>
        </p:txBody>
      </p:sp>
      <p:sp>
        <p:nvSpPr>
          <p:cNvPr id="3" name="Content Placeholder 2"/>
          <p:cNvSpPr>
            <a:spLocks noGrp="1"/>
          </p:cNvSpPr>
          <p:nvPr>
            <p:ph sz="quarter" idx="1"/>
          </p:nvPr>
        </p:nvSpPr>
        <p:spPr/>
        <p:txBody>
          <a:bodyPr>
            <a:normAutofit fontScale="70000" lnSpcReduction="20000"/>
          </a:bodyPr>
          <a:lstStyle/>
          <a:p>
            <a:r>
              <a:rPr lang="en-US" dirty="0"/>
              <a:t>F. </a:t>
            </a:r>
            <a:r>
              <a:rPr lang="en-US" dirty="0" err="1"/>
              <a:t>Pennazio</a:t>
            </a:r>
            <a:r>
              <a:rPr lang="en-US" dirty="0"/>
              <a:t> </a:t>
            </a:r>
            <a:r>
              <a:rPr lang="en-US" dirty="0" smtClean="0"/>
              <a:t>et al.- </a:t>
            </a:r>
            <a:r>
              <a:rPr lang="en-US" dirty="0"/>
              <a:t>II Symposium on Positron Emission tomography, </a:t>
            </a:r>
            <a:r>
              <a:rPr lang="en-US" dirty="0" err="1"/>
              <a:t>Jagiellonian</a:t>
            </a:r>
            <a:r>
              <a:rPr lang="en-US" dirty="0"/>
              <a:t> University of </a:t>
            </a:r>
            <a:r>
              <a:rPr lang="en-US" dirty="0" err="1"/>
              <a:t>Krakov</a:t>
            </a:r>
            <a:r>
              <a:rPr lang="en-US" dirty="0"/>
              <a:t>, 21-24 September 2014. </a:t>
            </a:r>
            <a:r>
              <a:rPr lang="en-US" dirty="0">
                <a:hlinkClick r:id="rId2" tooltip="Presentazione Francesco Krakow PET symposium.pptx"/>
              </a:rPr>
              <a:t>A study of monitoring performances with the INSIDE system</a:t>
            </a:r>
            <a:r>
              <a:rPr lang="en-US" dirty="0"/>
              <a:t> </a:t>
            </a:r>
          </a:p>
          <a:p>
            <a:r>
              <a:rPr lang="en-US" dirty="0"/>
              <a:t>M. </a:t>
            </a:r>
            <a:r>
              <a:rPr lang="en-US" dirty="0" err="1"/>
              <a:t>Marafini</a:t>
            </a:r>
            <a:r>
              <a:rPr lang="en-US" dirty="0"/>
              <a:t> </a:t>
            </a:r>
            <a:r>
              <a:rPr lang="en-US" dirty="0" smtClean="0"/>
              <a:t>et al. - </a:t>
            </a:r>
            <a:r>
              <a:rPr lang="en-US" dirty="0"/>
              <a:t>II Symposium on Positron Emission tomography, </a:t>
            </a:r>
            <a:r>
              <a:rPr lang="en-US" dirty="0" err="1"/>
              <a:t>Jagiellonian</a:t>
            </a:r>
            <a:r>
              <a:rPr lang="en-US" dirty="0"/>
              <a:t> University of </a:t>
            </a:r>
            <a:r>
              <a:rPr lang="en-US" dirty="0" err="1"/>
              <a:t>Krakov</a:t>
            </a:r>
            <a:r>
              <a:rPr lang="en-US" dirty="0"/>
              <a:t>, 21-24 September 2014. </a:t>
            </a:r>
            <a:r>
              <a:rPr lang="en-US" dirty="0">
                <a:hlinkClick r:id="rId3" tooltip="INSIDE marafini.rar"/>
              </a:rPr>
              <a:t>Innovative Solutions for In­‐beam Dosimetry in Hadrontherapy</a:t>
            </a:r>
            <a:r>
              <a:rPr lang="en-US" dirty="0"/>
              <a:t> </a:t>
            </a:r>
            <a:r>
              <a:rPr lang="en-US" dirty="0" smtClean="0"/>
              <a:t>published on </a:t>
            </a:r>
            <a:r>
              <a:rPr lang="en-US" dirty="0" err="1" smtClean="0"/>
              <a:t>Acta</a:t>
            </a:r>
            <a:r>
              <a:rPr lang="en-US" dirty="0" smtClean="0"/>
              <a:t> </a:t>
            </a:r>
            <a:r>
              <a:rPr lang="en-US" dirty="0" err="1" smtClean="0"/>
              <a:t>Physica</a:t>
            </a:r>
            <a:r>
              <a:rPr lang="en-US" dirty="0" smtClean="0"/>
              <a:t> </a:t>
            </a:r>
            <a:r>
              <a:rPr lang="en-US" dirty="0" err="1" smtClean="0"/>
              <a:t>Polonica</a:t>
            </a:r>
            <a:r>
              <a:rPr lang="en-US" dirty="0" smtClean="0"/>
              <a:t> </a:t>
            </a:r>
            <a:r>
              <a:rPr lang="en-US" b="1" i="1" dirty="0" smtClean="0"/>
              <a:t>2015</a:t>
            </a:r>
          </a:p>
          <a:p>
            <a:r>
              <a:rPr lang="en-US" dirty="0"/>
              <a:t>G. </a:t>
            </a:r>
            <a:r>
              <a:rPr lang="en-US" dirty="0" err="1"/>
              <a:t>Battistoni</a:t>
            </a:r>
            <a:r>
              <a:rPr lang="en-US" dirty="0"/>
              <a:t> et al.” Measurement of charged particle yields from therapeutic beams in view of the design of an innovative </a:t>
            </a:r>
            <a:r>
              <a:rPr lang="en-US" dirty="0" err="1"/>
              <a:t>hadrontherapy</a:t>
            </a:r>
            <a:r>
              <a:rPr lang="en-US" dirty="0"/>
              <a:t> dose monitor” JINST proceeding IWORID 2014</a:t>
            </a:r>
          </a:p>
          <a:p>
            <a:pPr marL="0" indent="0">
              <a:buNone/>
            </a:pPr>
            <a:r>
              <a:rPr lang="en-US" dirty="0" smtClean="0"/>
              <a:t>IN PREPARATION</a:t>
            </a:r>
          </a:p>
          <a:p>
            <a:r>
              <a:rPr lang="en-US" dirty="0" smtClean="0"/>
              <a:t> V. </a:t>
            </a:r>
            <a:r>
              <a:rPr lang="en-US" dirty="0" err="1" smtClean="0"/>
              <a:t>Patera</a:t>
            </a:r>
            <a:r>
              <a:rPr lang="en-US" dirty="0" smtClean="0"/>
              <a:t> et al. “</a:t>
            </a:r>
            <a:r>
              <a:rPr lang="it-IT" dirty="0" smtClean="0"/>
              <a:t>Design </a:t>
            </a:r>
            <a:r>
              <a:rPr lang="it-IT" dirty="0"/>
              <a:t>of a </a:t>
            </a:r>
            <a:r>
              <a:rPr lang="it-IT" dirty="0" err="1"/>
              <a:t>dual</a:t>
            </a:r>
            <a:r>
              <a:rPr lang="it-IT" dirty="0"/>
              <a:t>-mode </a:t>
            </a:r>
            <a:r>
              <a:rPr lang="it-IT" dirty="0" err="1"/>
              <a:t>tracking</a:t>
            </a:r>
            <a:r>
              <a:rPr lang="it-IT" dirty="0"/>
              <a:t> </a:t>
            </a:r>
            <a:r>
              <a:rPr lang="it-IT" dirty="0" err="1"/>
              <a:t>device</a:t>
            </a:r>
            <a:r>
              <a:rPr lang="it-IT" dirty="0"/>
              <a:t> for on-line dose</a:t>
            </a:r>
          </a:p>
          <a:p>
            <a:pPr marL="0" indent="0">
              <a:buNone/>
            </a:pPr>
            <a:r>
              <a:rPr lang="it-IT" dirty="0"/>
              <a:t>monitor in </a:t>
            </a:r>
            <a:r>
              <a:rPr lang="it-IT" dirty="0" err="1"/>
              <a:t>hadron</a:t>
            </a:r>
            <a:r>
              <a:rPr lang="it-IT" dirty="0"/>
              <a:t> </a:t>
            </a:r>
            <a:r>
              <a:rPr lang="it-IT" dirty="0" err="1" smtClean="0"/>
              <a:t>therapy</a:t>
            </a:r>
            <a:r>
              <a:rPr lang="it-IT" dirty="0" smtClean="0"/>
              <a:t>”, </a:t>
            </a:r>
            <a:r>
              <a:rPr lang="en-US" dirty="0" smtClean="0"/>
              <a:t>in prep.</a:t>
            </a:r>
          </a:p>
          <a:p>
            <a:r>
              <a:rPr lang="en-US" dirty="0" smtClean="0"/>
              <a:t>E. Fiorina Pisa meeting in prep.</a:t>
            </a:r>
          </a:p>
          <a:p>
            <a:r>
              <a:rPr lang="en-US" dirty="0" smtClean="0"/>
              <a:t>A. </a:t>
            </a:r>
            <a:r>
              <a:rPr lang="en-US" dirty="0" err="1" smtClean="0"/>
              <a:t>Piliero</a:t>
            </a:r>
            <a:r>
              <a:rPr lang="en-US" dirty="0" smtClean="0"/>
              <a:t> in prep.</a:t>
            </a:r>
          </a:p>
          <a:p>
            <a:endParaRPr lang="en-US" dirty="0"/>
          </a:p>
          <a:p>
            <a:endParaRPr lang="it-IT" dirty="0"/>
          </a:p>
        </p:txBody>
      </p:sp>
    </p:spTree>
    <p:extLst>
      <p:ext uri="{BB962C8B-B14F-4D97-AF65-F5344CB8AC3E}">
        <p14:creationId xmlns:p14="http://schemas.microsoft.com/office/powerpoint/2010/main" val="308387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Aknowledgment</a:t>
            </a:r>
            <a:endParaRPr lang="it-IT" dirty="0"/>
          </a:p>
        </p:txBody>
      </p:sp>
      <p:sp>
        <p:nvSpPr>
          <p:cNvPr id="3" name="Content Placeholder 2"/>
          <p:cNvSpPr>
            <a:spLocks noGrp="1"/>
          </p:cNvSpPr>
          <p:nvPr>
            <p:ph sz="quarter" idx="1"/>
          </p:nvPr>
        </p:nvSpPr>
        <p:spPr/>
        <p:txBody>
          <a:bodyPr>
            <a:normAutofit/>
          </a:bodyPr>
          <a:lstStyle/>
          <a:p>
            <a:r>
              <a:rPr lang="en-US" sz="3200" dirty="0"/>
              <a:t>This project has been supported by </a:t>
            </a:r>
            <a:r>
              <a:rPr lang="en-US" sz="3200" dirty="0" err="1"/>
              <a:t>Ministero</a:t>
            </a:r>
            <a:r>
              <a:rPr lang="en-US" sz="3200" dirty="0"/>
              <a:t> </a:t>
            </a:r>
            <a:r>
              <a:rPr lang="en-US" sz="3200" dirty="0" err="1"/>
              <a:t>dell’Istruzione</a:t>
            </a:r>
            <a:r>
              <a:rPr lang="en-US" sz="3200" dirty="0"/>
              <a:t>, </a:t>
            </a:r>
            <a:r>
              <a:rPr lang="en-US" sz="3200" dirty="0" err="1"/>
              <a:t>dell’Università</a:t>
            </a:r>
            <a:r>
              <a:rPr lang="en-US" sz="3200" dirty="0"/>
              <a:t> e </a:t>
            </a:r>
            <a:r>
              <a:rPr lang="en-US" sz="3200" dirty="0" err="1"/>
              <a:t>della</a:t>
            </a:r>
            <a:r>
              <a:rPr lang="en-US" sz="3200" dirty="0"/>
              <a:t> </a:t>
            </a:r>
            <a:r>
              <a:rPr lang="en-US" sz="3200" dirty="0" err="1"/>
              <a:t>Ricerca</a:t>
            </a:r>
            <a:r>
              <a:rPr lang="en-US" sz="3200" dirty="0"/>
              <a:t> of the Italian government under the program  PRIN  2010-2011 project nr. </a:t>
            </a:r>
            <a:r>
              <a:rPr lang="en-US" sz="3200" dirty="0" smtClean="0"/>
              <a:t>2010P98A75</a:t>
            </a:r>
          </a:p>
          <a:p>
            <a:r>
              <a:rPr lang="en-US" sz="3200" dirty="0" smtClean="0"/>
              <a:t>European </a:t>
            </a:r>
            <a:r>
              <a:rPr lang="en-US" sz="3200" dirty="0"/>
              <a:t>Union’s Seventh Framework Program for research, technological development and demonstration under grant agreement no 317446 (INFIERI</a:t>
            </a:r>
            <a:r>
              <a:rPr lang="en-US" sz="3200" dirty="0" smtClean="0"/>
              <a:t>)</a:t>
            </a:r>
          </a:p>
          <a:p>
            <a:pPr marL="0" indent="0">
              <a:buNone/>
            </a:pPr>
            <a:endParaRPr lang="en-US" sz="3200" dirty="0"/>
          </a:p>
          <a:p>
            <a:pPr marL="0" indent="0">
              <a:buNone/>
            </a:pPr>
            <a:endParaRPr lang="it-IT" dirty="0"/>
          </a:p>
        </p:txBody>
      </p:sp>
    </p:spTree>
    <p:extLst>
      <p:ext uri="{BB962C8B-B14F-4D97-AF65-F5344CB8AC3E}">
        <p14:creationId xmlns:p14="http://schemas.microsoft.com/office/powerpoint/2010/main" val="1614014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News dalla CSN5</a:t>
            </a:r>
            <a:endParaRPr lang="it-IT" dirty="0"/>
          </a:p>
        </p:txBody>
      </p:sp>
      <p:sp>
        <p:nvSpPr>
          <p:cNvPr id="3" name="Content Placeholder 2"/>
          <p:cNvSpPr>
            <a:spLocks noGrp="1"/>
          </p:cNvSpPr>
          <p:nvPr>
            <p:ph sz="quarter" idx="1"/>
          </p:nvPr>
        </p:nvSpPr>
        <p:spPr/>
        <p:txBody>
          <a:bodyPr>
            <a:normAutofit fontScale="77500" lnSpcReduction="20000"/>
          </a:bodyPr>
          <a:lstStyle/>
          <a:p>
            <a:r>
              <a:rPr lang="it-IT" dirty="0"/>
              <a:t>1. per il 2016 il bilancio della csn5 rimane invariato (5.3 M</a:t>
            </a:r>
            <a:r>
              <a:rPr lang="it-IT" dirty="0" smtClean="0"/>
              <a:t>) </a:t>
            </a:r>
            <a:r>
              <a:rPr lang="it-IT" dirty="0"/>
              <a:t>(su cui pende tuttora una possibile riduzione di 9 </a:t>
            </a:r>
            <a:r>
              <a:rPr lang="it-IT" dirty="0" smtClean="0"/>
              <a:t>M)</a:t>
            </a:r>
            <a:endParaRPr lang="it-IT" dirty="0"/>
          </a:p>
          <a:p>
            <a:endParaRPr lang="it-IT" dirty="0"/>
          </a:p>
          <a:p>
            <a:r>
              <a:rPr lang="it-IT" dirty="0"/>
              <a:t>2. </a:t>
            </a:r>
            <a:r>
              <a:rPr lang="it-IT" dirty="0" err="1"/>
              <a:t>c'e'</a:t>
            </a:r>
            <a:r>
              <a:rPr lang="it-IT" dirty="0"/>
              <a:t> stata la conferma dello sblocco del 10% congelato.</a:t>
            </a:r>
          </a:p>
          <a:p>
            <a:endParaRPr lang="it-IT" dirty="0"/>
          </a:p>
          <a:p>
            <a:pPr marL="0" indent="0">
              <a:buNone/>
            </a:pPr>
            <a:r>
              <a:rPr lang="it-IT" dirty="0" smtClean="0"/>
              <a:t>Ad </a:t>
            </a:r>
            <a:r>
              <a:rPr lang="it-IT" dirty="0"/>
              <a:t>oggi, e questo </a:t>
            </a:r>
            <a:r>
              <a:rPr lang="it-IT" dirty="0" err="1"/>
              <a:t>e'</a:t>
            </a:r>
            <a:r>
              <a:rPr lang="it-IT" dirty="0"/>
              <a:t> un limite inferiore </a:t>
            </a:r>
            <a:r>
              <a:rPr lang="it-IT" dirty="0" err="1"/>
              <a:t>perche</a:t>
            </a:r>
            <a:r>
              <a:rPr lang="it-IT" dirty="0"/>
              <a:t>' non tutti gli</a:t>
            </a:r>
          </a:p>
          <a:p>
            <a:pPr marL="0" indent="0">
              <a:buNone/>
            </a:pPr>
            <a:r>
              <a:rPr lang="it-IT" dirty="0"/>
              <a:t>esperimenti hanno presentato il piano di spesa triennale, abbiamo</a:t>
            </a:r>
          </a:p>
          <a:p>
            <a:pPr marL="0" indent="0">
              <a:buNone/>
            </a:pPr>
            <a:r>
              <a:rPr lang="it-IT" dirty="0"/>
              <a:t>impegni per circa 3.4 M; a questi dobbiamo aggiungere gli impegni per i</a:t>
            </a:r>
          </a:p>
          <a:p>
            <a:pPr marL="0" indent="0">
              <a:buNone/>
            </a:pPr>
            <a:r>
              <a:rPr lang="it-IT" dirty="0" err="1"/>
              <a:t>grant</a:t>
            </a:r>
            <a:r>
              <a:rPr lang="it-IT" dirty="0"/>
              <a:t> giovani in corso e nuovi (by the way, </a:t>
            </a:r>
            <a:r>
              <a:rPr lang="it-IT" dirty="0" err="1"/>
              <a:t>e'</a:t>
            </a:r>
            <a:r>
              <a:rPr lang="it-IT" dirty="0"/>
              <a:t> confermato che le</a:t>
            </a:r>
          </a:p>
          <a:p>
            <a:pPr marL="0" indent="0">
              <a:buNone/>
            </a:pPr>
            <a:r>
              <a:rPr lang="it-IT" dirty="0"/>
              <a:t>commissioni 1,2 e 3 continuino a finanziare un </a:t>
            </a:r>
            <a:r>
              <a:rPr lang="it-IT" dirty="0" err="1"/>
              <a:t>grant</a:t>
            </a:r>
            <a:r>
              <a:rPr lang="it-IT" dirty="0"/>
              <a:t> ciascuna), quindi</a:t>
            </a:r>
          </a:p>
          <a:p>
            <a:pPr marL="0" indent="0">
              <a:buNone/>
            </a:pPr>
            <a:r>
              <a:rPr lang="it-IT" dirty="0"/>
              <a:t>arriviamo a circa 3.8 M.</a:t>
            </a:r>
            <a:endParaRPr lang="it-IT" dirty="0"/>
          </a:p>
        </p:txBody>
      </p:sp>
    </p:spTree>
    <p:extLst>
      <p:ext uri="{BB962C8B-B14F-4D97-AF65-F5344CB8AC3E}">
        <p14:creationId xmlns:p14="http://schemas.microsoft.com/office/powerpoint/2010/main" val="375107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400"/>
            <a:ext cx="9144000" cy="6787816"/>
          </a:xfrm>
          <a:prstGeom prst="rect">
            <a:avLst/>
          </a:prstGeom>
        </p:spPr>
      </p:pic>
      <p:cxnSp>
        <p:nvCxnSpPr>
          <p:cNvPr id="4" name="Straight Connector 3"/>
          <p:cNvCxnSpPr/>
          <p:nvPr/>
        </p:nvCxnSpPr>
        <p:spPr>
          <a:xfrm>
            <a:off x="7845020" y="-10323"/>
            <a:ext cx="0" cy="6091756"/>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Oval Callout 4"/>
          <p:cNvSpPr/>
          <p:nvPr/>
        </p:nvSpPr>
        <p:spPr>
          <a:xfrm>
            <a:off x="3236982" y="109804"/>
            <a:ext cx="1690107" cy="353284"/>
          </a:xfrm>
          <a:prstGeom prst="wedgeEllipseCallout">
            <a:avLst>
              <a:gd name="adj1" fmla="val -33827"/>
              <a:gd name="adj2" fmla="val 1111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1/2/2013</a:t>
            </a:r>
            <a:endParaRPr lang="it-IT" dirty="0"/>
          </a:p>
        </p:txBody>
      </p:sp>
      <p:sp>
        <p:nvSpPr>
          <p:cNvPr id="6" name="Oval Callout 5"/>
          <p:cNvSpPr/>
          <p:nvPr/>
        </p:nvSpPr>
        <p:spPr>
          <a:xfrm>
            <a:off x="6759617" y="639730"/>
            <a:ext cx="1934612" cy="353284"/>
          </a:xfrm>
          <a:prstGeom prst="wedgeEllipseCallout">
            <a:avLst>
              <a:gd name="adj1" fmla="val 51909"/>
              <a:gd name="adj2" fmla="val -1100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31/1/2016</a:t>
            </a:r>
            <a:endParaRPr lang="it-IT" dirty="0"/>
          </a:p>
        </p:txBody>
      </p:sp>
    </p:spTree>
    <p:extLst>
      <p:ext uri="{BB962C8B-B14F-4D97-AF65-F5344CB8AC3E}">
        <p14:creationId xmlns:p14="http://schemas.microsoft.com/office/powerpoint/2010/main" val="4115473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04238"/>
            <a:ext cx="9144000" cy="492443"/>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600" b="1" dirty="0" smtClean="0">
                <a:solidFill>
                  <a:schemeClr val="bg1"/>
                </a:solidFill>
                <a:ea typeface="Osaka"/>
                <a:cs typeface="Osaka"/>
              </a:rPr>
              <a:t>Design of the layout: TOP layout of the BASIC64 chip</a:t>
            </a:r>
            <a:endParaRPr lang="it-IT" sz="2400" b="1" dirty="0">
              <a:solidFill>
                <a:schemeClr val="bg1"/>
              </a:solidFill>
              <a:ea typeface="Osaka"/>
              <a:cs typeface="Osaka"/>
            </a:endParaRPr>
          </a:p>
        </p:txBody>
      </p:sp>
      <p:sp>
        <p:nvSpPr>
          <p:cNvPr id="6" name="Segnaposto numero diapositiva 6"/>
          <p:cNvSpPr>
            <a:spLocks noGrp="1"/>
          </p:cNvSpPr>
          <p:nvPr>
            <p:ph type="sldNum" sz="quarter" idx="12"/>
          </p:nvPr>
        </p:nvSpPr>
        <p:spPr>
          <a:xfrm>
            <a:off x="7010400" y="6530606"/>
            <a:ext cx="2133600" cy="327394"/>
          </a:xfrm>
        </p:spPr>
        <p:txBody>
          <a:bodyPr/>
          <a:lstStyle/>
          <a:p>
            <a:pPr>
              <a:defRPr/>
            </a:pPr>
            <a:fld id="{10AB75ED-EDCE-4E10-98BF-56B32C73EC4F}" type="slidenum">
              <a:rPr lang="it-IT" smtClean="0"/>
              <a:pPr>
                <a:defRPr/>
              </a:pPr>
              <a:t>3</a:t>
            </a:fld>
            <a:endParaRPr lang="it-IT" dirty="0"/>
          </a:p>
        </p:txBody>
      </p:sp>
      <p:sp>
        <p:nvSpPr>
          <p:cNvPr id="8" name="Rettangolo 7"/>
          <p:cNvSpPr/>
          <p:nvPr/>
        </p:nvSpPr>
        <p:spPr>
          <a:xfrm>
            <a:off x="-28797" y="637630"/>
            <a:ext cx="8979366" cy="553998"/>
          </a:xfrm>
          <a:prstGeom prst="rect">
            <a:avLst/>
          </a:prstGeom>
        </p:spPr>
        <p:txBody>
          <a:bodyPr wrap="square">
            <a:spAutoFit/>
          </a:bodyPr>
          <a:lstStyle/>
          <a:p>
            <a:pPr lvl="1" algn="just" defTabSz="904875" eaLnBrk="0" hangingPunct="0"/>
            <a:r>
              <a:rPr lang="en-US" sz="1500" dirty="0" smtClean="0">
                <a:solidFill>
                  <a:srgbClr val="003399"/>
                </a:solidFill>
                <a:ea typeface="Osaka"/>
                <a:cs typeface="Times New Roman" pitchFamily="18" charset="0"/>
              </a:rPr>
              <a:t>	</a:t>
            </a:r>
            <a:endParaRPr lang="en-US" sz="1200" dirty="0" smtClean="0">
              <a:solidFill>
                <a:srgbClr val="003399"/>
              </a:solidFill>
              <a:ea typeface="Osaka"/>
              <a:cs typeface="Times New Roman" pitchFamily="18" charset="0"/>
            </a:endParaRPr>
          </a:p>
          <a:p>
            <a:pPr marL="896938" lvl="1" indent="-439738" algn="just" defTabSz="904875" eaLnBrk="0" hangingPunct="0"/>
            <a:endParaRPr lang="en-US" sz="1500" dirty="0" smtClean="0">
              <a:solidFill>
                <a:srgbClr val="003399"/>
              </a:solidFill>
              <a:ea typeface="Osaka"/>
              <a:cs typeface="Times New Roman" pitchFamily="18" charset="0"/>
            </a:endParaRPr>
          </a:p>
        </p:txBody>
      </p:sp>
      <p:sp>
        <p:nvSpPr>
          <p:cNvPr id="9" name="Rettangolo 8"/>
          <p:cNvSpPr/>
          <p:nvPr/>
        </p:nvSpPr>
        <p:spPr>
          <a:xfrm>
            <a:off x="0" y="6565613"/>
            <a:ext cx="5551829" cy="276999"/>
          </a:xfrm>
          <a:prstGeom prst="rect">
            <a:avLst/>
          </a:prstGeom>
        </p:spPr>
        <p:txBody>
          <a:bodyPr wrap="square">
            <a:spAutoFit/>
          </a:bodyPr>
          <a:lstStyle/>
          <a:p>
            <a:r>
              <a:rPr lang="it-IT" sz="1200" i="1" dirty="0" smtClean="0">
                <a:solidFill>
                  <a:srgbClr val="003399"/>
                </a:solidFill>
              </a:rPr>
              <a:t>Meeting INSIDE, </a:t>
            </a:r>
            <a:r>
              <a:rPr lang="en-US" sz="1200" i="1" dirty="0" smtClean="0">
                <a:solidFill>
                  <a:srgbClr val="003399"/>
                </a:solidFill>
              </a:rPr>
              <a:t>June 9</a:t>
            </a:r>
            <a:r>
              <a:rPr lang="it-IT" sz="1200" i="1" dirty="0" smtClean="0">
                <a:solidFill>
                  <a:srgbClr val="003399"/>
                </a:solidFill>
              </a:rPr>
              <a:t>, 2015, Pisa</a:t>
            </a:r>
            <a:endParaRPr lang="it-IT" sz="1200" i="1" dirty="0">
              <a:solidFill>
                <a:srgbClr val="003399"/>
              </a:solidFill>
            </a:endParaRPr>
          </a:p>
        </p:txBody>
      </p:sp>
      <p:sp>
        <p:nvSpPr>
          <p:cNvPr id="40" name="CasellaDiTesto 39"/>
          <p:cNvSpPr txBox="1"/>
          <p:nvPr/>
        </p:nvSpPr>
        <p:spPr>
          <a:xfrm>
            <a:off x="3620919" y="6069720"/>
            <a:ext cx="1980029" cy="369332"/>
          </a:xfrm>
          <a:prstGeom prst="rect">
            <a:avLst/>
          </a:prstGeom>
          <a:noFill/>
        </p:spPr>
        <p:txBody>
          <a:bodyPr wrap="none" rtlCol="0">
            <a:spAutoFit/>
          </a:bodyPr>
          <a:lstStyle/>
          <a:p>
            <a:r>
              <a:rPr lang="it-IT" b="1" dirty="0" smtClean="0"/>
              <a:t>ASIC top </a:t>
            </a:r>
            <a:r>
              <a:rPr lang="it-IT" b="1" dirty="0" err="1" smtClean="0"/>
              <a:t>hierarchy</a:t>
            </a:r>
            <a:endParaRPr lang="it-IT" b="1" dirty="0"/>
          </a:p>
        </p:txBody>
      </p:sp>
      <p:pic>
        <p:nvPicPr>
          <p:cNvPr id="10" name="Immagine 9" descr="TOP_layout2.png"/>
          <p:cNvPicPr>
            <a:picLocks noChangeAspect="1"/>
          </p:cNvPicPr>
          <p:nvPr/>
        </p:nvPicPr>
        <p:blipFill>
          <a:blip r:embed="rId3"/>
          <a:stretch>
            <a:fillRect/>
          </a:stretch>
        </p:blipFill>
        <p:spPr>
          <a:xfrm>
            <a:off x="1773935" y="1045169"/>
            <a:ext cx="5418174" cy="4697925"/>
          </a:xfrm>
          <a:prstGeom prst="rect">
            <a:avLst/>
          </a:prstGeom>
        </p:spPr>
      </p:pic>
      <p:sp>
        <p:nvSpPr>
          <p:cNvPr id="2" name="TextBox 1"/>
          <p:cNvSpPr txBox="1"/>
          <p:nvPr/>
        </p:nvSpPr>
        <p:spPr>
          <a:xfrm>
            <a:off x="191087" y="6069720"/>
            <a:ext cx="1582848" cy="646331"/>
          </a:xfrm>
          <a:prstGeom prst="rect">
            <a:avLst/>
          </a:prstGeom>
          <a:noFill/>
        </p:spPr>
        <p:txBody>
          <a:bodyPr wrap="none" rtlCol="0">
            <a:spAutoFit/>
          </a:bodyPr>
          <a:lstStyle/>
          <a:p>
            <a:r>
              <a:rPr lang="it-IT" dirty="0" smtClean="0"/>
              <a:t>C. MARZOCCA</a:t>
            </a:r>
          </a:p>
          <a:p>
            <a:r>
              <a:rPr lang="it-IT" dirty="0" smtClean="0"/>
              <a:t>POLIBARI</a:t>
            </a:r>
            <a:endParaRPr lang="it-IT" dirty="0"/>
          </a:p>
        </p:txBody>
      </p:sp>
    </p:spTree>
    <p:extLst>
      <p:ext uri="{BB962C8B-B14F-4D97-AF65-F5344CB8AC3E}">
        <p14:creationId xmlns:p14="http://schemas.microsoft.com/office/powerpoint/2010/main" val="42909602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0" y="200025"/>
            <a:ext cx="9144000" cy="565150"/>
            <a:chOff x="0" y="80"/>
            <a:chExt cx="6240" cy="356"/>
          </a:xfrm>
        </p:grpSpPr>
        <p:sp>
          <p:nvSpPr>
            <p:cNvPr id="8197" name="Rectangle 17"/>
            <p:cNvSpPr>
              <a:spLocks noChangeArrowheads="1"/>
            </p:cNvSpPr>
            <p:nvPr/>
          </p:nvSpPr>
          <p:spPr bwMode="auto">
            <a:xfrm>
              <a:off x="0" y="80"/>
              <a:ext cx="6240" cy="356"/>
            </a:xfrm>
            <a:prstGeom prst="rect">
              <a:avLst/>
            </a:prstGeom>
            <a:solidFill>
              <a:srgbClr val="003399"/>
            </a:solidFill>
            <a:ln w="28575">
              <a:noFill/>
              <a:miter lim="800000"/>
              <a:headEnd/>
              <a:tailEnd type="none" w="lg" len="lg"/>
            </a:ln>
          </p:spPr>
          <p:txBody>
            <a:bodyPr wrap="none" anchor="ctr"/>
            <a:lstStyle/>
            <a:p>
              <a:endParaRPr lang="it-IT"/>
            </a:p>
          </p:txBody>
        </p:sp>
        <p:sp>
          <p:nvSpPr>
            <p:cNvPr id="8198" name="Text Box 18"/>
            <p:cNvSpPr txBox="1">
              <a:spLocks noChangeArrowheads="1"/>
            </p:cNvSpPr>
            <p:nvPr/>
          </p:nvSpPr>
          <p:spPr bwMode="auto">
            <a:xfrm>
              <a:off x="0" y="81"/>
              <a:ext cx="6240" cy="331"/>
            </a:xfrm>
            <a:prstGeom prst="rect">
              <a:avLst/>
            </a:prstGeom>
            <a:noFill/>
            <a:ln w="28575">
              <a:noFill/>
              <a:miter lim="800000"/>
              <a:headEnd/>
              <a:tailEnd type="none" w="lg" len="lg"/>
            </a:ln>
          </p:spPr>
          <p:txBody>
            <a:bodyPr lIns="123730" tIns="61865" rIns="123730" bIns="61865" anchor="ctr">
              <a:spAutoFit/>
            </a:bodyPr>
            <a:lstStyle/>
            <a:p>
              <a:pPr defTabSz="925513" eaLnBrk="0" hangingPunct="0"/>
              <a:r>
                <a:rPr lang="en-US" altLang="en-US" sz="2600" b="1" dirty="0">
                  <a:solidFill>
                    <a:schemeClr val="bg1"/>
                  </a:solidFill>
                  <a:ea typeface="Osaka" charset="-128"/>
                </a:rPr>
                <a:t>  </a:t>
              </a:r>
              <a:r>
                <a:rPr lang="en-US" altLang="en-US" sz="2600" b="1" dirty="0" smtClean="0">
                  <a:solidFill>
                    <a:schemeClr val="bg1"/>
                  </a:solidFill>
                  <a:ea typeface="Osaka" charset="-128"/>
                </a:rPr>
                <a:t>Schedule and submission</a:t>
              </a:r>
              <a:endParaRPr lang="en-US" sz="2600" b="1" baseline="-25000" dirty="0">
                <a:solidFill>
                  <a:schemeClr val="bg1"/>
                </a:solidFill>
                <a:ea typeface="Osaka" charset="-128"/>
              </a:endParaRPr>
            </a:p>
          </p:txBody>
        </p:sp>
      </p:grpSp>
      <p:sp>
        <p:nvSpPr>
          <p:cNvPr id="6" name="Segnaposto numero diapositiva 6"/>
          <p:cNvSpPr>
            <a:spLocks noGrp="1"/>
          </p:cNvSpPr>
          <p:nvPr>
            <p:ph type="sldNum" sz="quarter" idx="12"/>
          </p:nvPr>
        </p:nvSpPr>
        <p:spPr>
          <a:xfrm>
            <a:off x="7010400" y="6530606"/>
            <a:ext cx="2133600" cy="327394"/>
          </a:xfrm>
        </p:spPr>
        <p:txBody>
          <a:bodyPr/>
          <a:lstStyle/>
          <a:p>
            <a:pPr>
              <a:defRPr/>
            </a:pPr>
            <a:fld id="{10AB75ED-EDCE-4E10-98BF-56B32C73EC4F}" type="slidenum">
              <a:rPr lang="it-IT" smtClean="0"/>
              <a:pPr>
                <a:defRPr/>
              </a:pPr>
              <a:t>4</a:t>
            </a:fld>
            <a:endParaRPr lang="it-IT" dirty="0"/>
          </a:p>
        </p:txBody>
      </p:sp>
      <p:sp>
        <p:nvSpPr>
          <p:cNvPr id="17" name="Rettangolo 16"/>
          <p:cNvSpPr/>
          <p:nvPr/>
        </p:nvSpPr>
        <p:spPr>
          <a:xfrm>
            <a:off x="272561" y="1216575"/>
            <a:ext cx="8620110" cy="6409446"/>
          </a:xfrm>
          <a:prstGeom prst="rect">
            <a:avLst/>
          </a:prstGeom>
        </p:spPr>
        <p:txBody>
          <a:bodyPr wrap="square">
            <a:spAutoFit/>
          </a:bodyPr>
          <a:lstStyle/>
          <a:p>
            <a:pPr marL="361950" indent="-361950" algn="just" defTabSz="904875" eaLnBrk="0" hangingPunct="0">
              <a:lnSpc>
                <a:spcPct val="150000"/>
              </a:lnSpc>
              <a:buFont typeface="Wingdings" panose="05000000000000000000" pitchFamily="2" charset="2"/>
              <a:buChar char="q"/>
            </a:pPr>
            <a:r>
              <a:rPr lang="en-US" sz="1500" dirty="0">
                <a:solidFill>
                  <a:srgbClr val="003399"/>
                </a:solidFill>
                <a:ea typeface="Osaka"/>
                <a:cs typeface="Times New Roman" pitchFamily="18" charset="0"/>
              </a:rPr>
              <a:t>All the layouts of the analog blocks have been designed </a:t>
            </a:r>
            <a:r>
              <a:rPr lang="en-US" sz="1500" dirty="0" smtClean="0">
                <a:solidFill>
                  <a:srgbClr val="003399"/>
                </a:solidFill>
                <a:ea typeface="Osaka"/>
                <a:cs typeface="Times New Roman" pitchFamily="18" charset="0"/>
              </a:rPr>
              <a:t>in their final version</a:t>
            </a:r>
            <a:endParaRPr lang="en-US" sz="1500" dirty="0">
              <a:solidFill>
                <a:srgbClr val="003399"/>
              </a:solidFill>
              <a:ea typeface="Osaka"/>
              <a:cs typeface="Times New Roman" pitchFamily="18" charset="0"/>
            </a:endParaRPr>
          </a:p>
          <a:p>
            <a:pPr marL="0" lvl="1" algn="just" defTabSz="904875" eaLnBrk="0" hangingPunct="0">
              <a:spcAft>
                <a:spcPts val="600"/>
              </a:spcAft>
            </a:pPr>
            <a:endParaRPr lang="en-US" sz="1500" dirty="0" smtClean="0">
              <a:solidFill>
                <a:srgbClr val="003399"/>
              </a:solidFill>
              <a:ea typeface="Osaka"/>
              <a:cs typeface="Times New Roman" pitchFamily="18" charset="0"/>
            </a:endParaRPr>
          </a:p>
          <a:p>
            <a:pPr marL="361950" lvl="1" indent="-361950" algn="just" defTabSz="904875" eaLnBrk="0" hangingPunct="0">
              <a:spcAft>
                <a:spcPts val="600"/>
              </a:spcAft>
              <a:buFont typeface="Wingdings" panose="05000000000000000000" pitchFamily="2" charset="2"/>
              <a:buChar char="q"/>
            </a:pPr>
            <a:r>
              <a:rPr lang="en-US" sz="1500" dirty="0" smtClean="0">
                <a:solidFill>
                  <a:srgbClr val="003399"/>
                </a:solidFill>
                <a:ea typeface="Osaka"/>
                <a:cs typeface="Times New Roman" pitchFamily="18" charset="0"/>
              </a:rPr>
              <a:t>To </a:t>
            </a:r>
            <a:r>
              <a:rPr lang="en-US" sz="1500" dirty="0">
                <a:solidFill>
                  <a:srgbClr val="003399"/>
                </a:solidFill>
                <a:ea typeface="Osaka"/>
                <a:cs typeface="Times New Roman" pitchFamily="18" charset="0"/>
              </a:rPr>
              <a:t>be </a:t>
            </a:r>
            <a:r>
              <a:rPr lang="en-US" sz="1500" dirty="0" smtClean="0">
                <a:solidFill>
                  <a:srgbClr val="003399"/>
                </a:solidFill>
                <a:ea typeface="Osaka"/>
                <a:cs typeface="Times New Roman" pitchFamily="18" charset="0"/>
              </a:rPr>
              <a:t>done:</a:t>
            </a:r>
          </a:p>
          <a:p>
            <a:pPr marL="266700" lvl="1" indent="-266700" algn="just" defTabSz="904875" eaLnBrk="0" hangingPunct="0">
              <a:lnSpc>
                <a:spcPct val="150000"/>
              </a:lnSpc>
              <a:spcAft>
                <a:spcPts val="0"/>
              </a:spcAft>
            </a:pPr>
            <a:r>
              <a:rPr lang="en-US" sz="1500" dirty="0" smtClean="0">
                <a:solidFill>
                  <a:srgbClr val="003399"/>
                </a:solidFill>
                <a:ea typeface="Osaka"/>
                <a:cs typeface="Times New Roman" pitchFamily="18" charset="0"/>
              </a:rPr>
              <a:t>-	</a:t>
            </a:r>
            <a:r>
              <a:rPr lang="en-US" sz="1400" dirty="0" smtClean="0">
                <a:solidFill>
                  <a:srgbClr val="003399"/>
                </a:solidFill>
                <a:ea typeface="Osaka"/>
                <a:cs typeface="Times New Roman" pitchFamily="18" charset="0"/>
              </a:rPr>
              <a:t>Generation of the final layout of the digital part</a:t>
            </a:r>
          </a:p>
          <a:p>
            <a:pPr marL="266700" lvl="1" indent="-266700" defTabSz="904875" eaLnBrk="0" hangingPunct="0">
              <a:lnSpc>
                <a:spcPct val="150000"/>
              </a:lnSpc>
              <a:buFontTx/>
              <a:buChar char="-"/>
            </a:pPr>
            <a:r>
              <a:rPr lang="en-US" sz="1400" dirty="0" smtClean="0">
                <a:solidFill>
                  <a:srgbClr val="003399"/>
                </a:solidFill>
                <a:ea typeface="Osaka"/>
                <a:cs typeface="Times New Roman" pitchFamily="18" charset="0"/>
              </a:rPr>
              <a:t>Generation of the pad ring</a:t>
            </a:r>
            <a:endParaRPr lang="en-US" sz="900" b="1" dirty="0">
              <a:solidFill>
                <a:srgbClr val="003399"/>
              </a:solidFill>
              <a:ea typeface="Osaka"/>
              <a:cs typeface="Times New Roman" pitchFamily="18" charset="0"/>
            </a:endParaRPr>
          </a:p>
          <a:p>
            <a:pPr marL="266700" lvl="1" indent="-266700" defTabSz="904875" eaLnBrk="0" hangingPunct="0">
              <a:lnSpc>
                <a:spcPct val="150000"/>
              </a:lnSpc>
              <a:buFontTx/>
              <a:buChar char="-"/>
            </a:pPr>
            <a:r>
              <a:rPr lang="en-US" sz="1400" dirty="0">
                <a:solidFill>
                  <a:srgbClr val="003399"/>
                </a:solidFill>
                <a:ea typeface="Osaka"/>
                <a:cs typeface="Times New Roman" pitchFamily="18" charset="0"/>
              </a:rPr>
              <a:t>Top routing, verification and analog top </a:t>
            </a:r>
            <a:r>
              <a:rPr lang="en-US" sz="1400" dirty="0" smtClean="0">
                <a:solidFill>
                  <a:srgbClr val="003399"/>
                </a:solidFill>
                <a:ea typeface="Osaka"/>
                <a:cs typeface="Times New Roman" pitchFamily="18" charset="0"/>
              </a:rPr>
              <a:t>simulation</a:t>
            </a:r>
          </a:p>
          <a:p>
            <a:pPr marL="0" lvl="1" defTabSz="904875" eaLnBrk="0" hangingPunct="0">
              <a:lnSpc>
                <a:spcPct val="150000"/>
              </a:lnSpc>
            </a:pPr>
            <a:endParaRPr lang="en-US" sz="1400" dirty="0" smtClean="0">
              <a:solidFill>
                <a:srgbClr val="003399"/>
              </a:solidFill>
              <a:ea typeface="Osaka"/>
              <a:cs typeface="Times New Roman" pitchFamily="18" charset="0"/>
            </a:endParaRPr>
          </a:p>
          <a:p>
            <a:pPr marL="361950" lvl="1" indent="-361950" algn="just" defTabSz="904875" eaLnBrk="0" hangingPunct="0">
              <a:spcAft>
                <a:spcPts val="1200"/>
              </a:spcAft>
              <a:buFont typeface="Wingdings" panose="05000000000000000000" pitchFamily="2" charset="2"/>
              <a:buChar char="q"/>
            </a:pPr>
            <a:r>
              <a:rPr lang="en-US" sz="1500" dirty="0">
                <a:solidFill>
                  <a:srgbClr val="003399"/>
                </a:solidFill>
                <a:ea typeface="Osaka"/>
                <a:cs typeface="Times New Roman" pitchFamily="18" charset="0"/>
              </a:rPr>
              <a:t>Realistic estimation: one month and a half of work needed to finish</a:t>
            </a:r>
          </a:p>
          <a:p>
            <a:pPr marL="361950" lvl="1" indent="-361950" algn="just" defTabSz="904875" eaLnBrk="0" hangingPunct="0">
              <a:spcAft>
                <a:spcPts val="1200"/>
              </a:spcAft>
              <a:buFont typeface="Wingdings" panose="05000000000000000000" pitchFamily="2" charset="2"/>
              <a:buChar char="q"/>
            </a:pPr>
            <a:r>
              <a:rPr lang="en-US" sz="1500" dirty="0" smtClean="0">
                <a:solidFill>
                  <a:srgbClr val="FF0000"/>
                </a:solidFill>
                <a:ea typeface="Osaka"/>
                <a:cs typeface="Times New Roman" pitchFamily="18" charset="0"/>
              </a:rPr>
              <a:t>Next </a:t>
            </a:r>
            <a:r>
              <a:rPr lang="en-US" sz="1500" dirty="0">
                <a:solidFill>
                  <a:srgbClr val="FF0000"/>
                </a:solidFill>
                <a:ea typeface="Osaka"/>
                <a:cs typeface="Times New Roman" pitchFamily="18" charset="0"/>
              </a:rPr>
              <a:t>available MPW run deadline: </a:t>
            </a:r>
            <a:r>
              <a:rPr lang="en-US" sz="1500" dirty="0" smtClean="0">
                <a:solidFill>
                  <a:srgbClr val="FF0000"/>
                </a:solidFill>
                <a:ea typeface="Osaka"/>
                <a:cs typeface="Times New Roman" pitchFamily="18" charset="0"/>
              </a:rPr>
              <a:t>July 27th</a:t>
            </a:r>
          </a:p>
          <a:p>
            <a:pPr marL="361950" lvl="1" indent="-361950" algn="just" defTabSz="904875" eaLnBrk="0" hangingPunct="0">
              <a:spcAft>
                <a:spcPts val="1200"/>
              </a:spcAft>
              <a:buFont typeface="Wingdings" panose="05000000000000000000" pitchFamily="2" charset="2"/>
              <a:buChar char="q"/>
            </a:pPr>
            <a:r>
              <a:rPr lang="en-US" sz="1500" dirty="0" smtClean="0">
                <a:solidFill>
                  <a:srgbClr val="003399"/>
                </a:solidFill>
                <a:ea typeface="Osaka"/>
                <a:cs typeface="Times New Roman" pitchFamily="18" charset="0"/>
              </a:rPr>
              <a:t>GDS database expected to be submitted on that date</a:t>
            </a:r>
          </a:p>
          <a:p>
            <a:pPr marL="361950" lvl="1" indent="-361950" algn="just" defTabSz="904875" eaLnBrk="0" hangingPunct="0">
              <a:spcAft>
                <a:spcPts val="1200"/>
              </a:spcAft>
              <a:buFont typeface="Wingdings" panose="05000000000000000000" pitchFamily="2" charset="2"/>
              <a:buChar char="q"/>
            </a:pPr>
            <a:r>
              <a:rPr lang="en-US" sz="1500" dirty="0" smtClean="0">
                <a:solidFill>
                  <a:srgbClr val="FF0000"/>
                </a:solidFill>
                <a:ea typeface="Osaka"/>
                <a:cs typeface="Times New Roman" pitchFamily="18" charset="0"/>
              </a:rPr>
              <a:t>VERRANNO PRODOTTI 40 ASIC </a:t>
            </a:r>
            <a:r>
              <a:rPr lang="en-US" sz="1500" dirty="0" smtClean="0">
                <a:solidFill>
                  <a:srgbClr val="FF0000"/>
                </a:solidFill>
                <a:ea typeface="Osaka"/>
                <a:cs typeface="Times New Roman" pitchFamily="18" charset="0"/>
                <a:sym typeface="Wingdings"/>
              </a:rPr>
              <a:t> RELEASE META’ SETTEMBRE 2015</a:t>
            </a:r>
          </a:p>
          <a:p>
            <a:pPr marL="361950" lvl="1" indent="-361950" algn="just" defTabSz="904875" eaLnBrk="0" hangingPunct="0">
              <a:spcAft>
                <a:spcPts val="1200"/>
              </a:spcAft>
              <a:buFont typeface="Wingdings" panose="05000000000000000000" pitchFamily="2" charset="2"/>
              <a:buChar char="q"/>
            </a:pPr>
            <a:r>
              <a:rPr lang="en-US" sz="1500" dirty="0" smtClean="0">
                <a:solidFill>
                  <a:srgbClr val="FF0000"/>
                </a:solidFill>
                <a:ea typeface="Osaka"/>
                <a:cs typeface="Times New Roman" pitchFamily="18" charset="0"/>
                <a:sym typeface="Wingdings"/>
              </a:rPr>
              <a:t>IN PARALLELO DISEGNO BOARD PER TEST COMPATIBILI CON RIVELATORI INSIDE</a:t>
            </a:r>
          </a:p>
          <a:p>
            <a:pPr marL="361950" lvl="1" indent="-361950" algn="just" defTabSz="904875" eaLnBrk="0" hangingPunct="0">
              <a:spcAft>
                <a:spcPts val="1200"/>
              </a:spcAft>
              <a:buFont typeface="Wingdings" panose="05000000000000000000" pitchFamily="2" charset="2"/>
              <a:buChar char="q"/>
            </a:pPr>
            <a:r>
              <a:rPr lang="en-US" sz="1500" dirty="0" smtClean="0">
                <a:solidFill>
                  <a:srgbClr val="FF0000"/>
                </a:solidFill>
                <a:ea typeface="Osaka"/>
                <a:cs typeface="Times New Roman" pitchFamily="18" charset="0"/>
                <a:sym typeface="Wingdings"/>
              </a:rPr>
              <a:t>COSTO PER PRODURRE NUOVI RUN  7 KEU</a:t>
            </a:r>
            <a:endParaRPr lang="en-US" sz="1500" dirty="0" smtClean="0">
              <a:solidFill>
                <a:srgbClr val="FF0000"/>
              </a:solidFill>
              <a:ea typeface="Osaka"/>
              <a:cs typeface="Times New Roman" pitchFamily="18" charset="0"/>
            </a:endParaRPr>
          </a:p>
          <a:p>
            <a:pPr lvl="1" indent="-457200" defTabSz="904875" eaLnBrk="0" hangingPunct="0">
              <a:lnSpc>
                <a:spcPct val="150000"/>
              </a:lnSpc>
            </a:pPr>
            <a:endParaRPr lang="en-US" sz="1500" dirty="0" smtClean="0">
              <a:solidFill>
                <a:srgbClr val="FF0000"/>
              </a:solidFill>
              <a:ea typeface="Osaka"/>
              <a:cs typeface="Times New Roman" pitchFamily="18" charset="0"/>
            </a:endParaRPr>
          </a:p>
          <a:p>
            <a:pPr lvl="1" indent="-457200" algn="just" defTabSz="904875" eaLnBrk="0" hangingPunct="0"/>
            <a:endParaRPr lang="en-US" sz="1500" dirty="0" smtClean="0">
              <a:solidFill>
                <a:srgbClr val="003399"/>
              </a:solidFill>
              <a:ea typeface="Osaka"/>
              <a:cs typeface="Times New Roman" pitchFamily="18" charset="0"/>
            </a:endParaRPr>
          </a:p>
          <a:p>
            <a:pPr marL="742950" lvl="1" indent="-285750" algn="just" defTabSz="904875" eaLnBrk="0" hangingPunct="0">
              <a:buFontTx/>
              <a:buChar char="-"/>
            </a:pPr>
            <a:endParaRPr lang="en-US" sz="1500" dirty="0" smtClean="0">
              <a:solidFill>
                <a:srgbClr val="003399"/>
              </a:solidFill>
              <a:ea typeface="Osaka"/>
              <a:cs typeface="Times New Roman" pitchFamily="18" charset="0"/>
            </a:endParaRPr>
          </a:p>
          <a:p>
            <a:pPr marL="742950" lvl="1" indent="-285750" algn="just" defTabSz="904875" eaLnBrk="0" hangingPunct="0">
              <a:buFontTx/>
              <a:buChar char="-"/>
            </a:pPr>
            <a:endParaRPr lang="en-US" sz="1500" dirty="0" smtClean="0">
              <a:solidFill>
                <a:srgbClr val="003399"/>
              </a:solidFill>
              <a:ea typeface="Osaka"/>
              <a:cs typeface="Times New Roman" pitchFamily="18" charset="0"/>
            </a:endParaRPr>
          </a:p>
          <a:p>
            <a:pPr lvl="1" algn="just" defTabSz="904875" eaLnBrk="0" hangingPunct="0"/>
            <a:r>
              <a:rPr lang="en-US" sz="1500" dirty="0" smtClean="0">
                <a:solidFill>
                  <a:srgbClr val="003399"/>
                </a:solidFill>
                <a:ea typeface="Osaka"/>
                <a:cs typeface="Times New Roman" pitchFamily="18" charset="0"/>
              </a:rPr>
              <a:t>	</a:t>
            </a:r>
            <a:endParaRPr lang="en-US" sz="1500" dirty="0">
              <a:solidFill>
                <a:srgbClr val="003399"/>
              </a:solidFill>
              <a:ea typeface="Osaka"/>
              <a:cs typeface="Times New Roman" pitchFamily="18" charset="0"/>
            </a:endParaRPr>
          </a:p>
          <a:p>
            <a:pPr lvl="1" algn="just" defTabSz="904875" eaLnBrk="0" hangingPunct="0"/>
            <a:endParaRPr lang="en-US" sz="1500" i="1" dirty="0" smtClean="0">
              <a:solidFill>
                <a:srgbClr val="003399"/>
              </a:solidFill>
              <a:ea typeface="Osaka"/>
              <a:cs typeface="Times New Roman" pitchFamily="18" charset="0"/>
            </a:endParaRPr>
          </a:p>
          <a:p>
            <a:pPr lvl="1" algn="just" defTabSz="904875" eaLnBrk="0" hangingPunct="0"/>
            <a:endParaRPr lang="en-US" sz="1500" i="1" dirty="0">
              <a:solidFill>
                <a:srgbClr val="003399"/>
              </a:solidFill>
              <a:ea typeface="Osaka"/>
              <a:cs typeface="Times New Roman" pitchFamily="18" charset="0"/>
            </a:endParaRPr>
          </a:p>
        </p:txBody>
      </p:sp>
      <p:sp>
        <p:nvSpPr>
          <p:cNvPr id="10" name="Rettangolo 9"/>
          <p:cNvSpPr/>
          <p:nvPr/>
        </p:nvSpPr>
        <p:spPr>
          <a:xfrm>
            <a:off x="0" y="6565613"/>
            <a:ext cx="5551829" cy="276999"/>
          </a:xfrm>
          <a:prstGeom prst="rect">
            <a:avLst/>
          </a:prstGeom>
        </p:spPr>
        <p:txBody>
          <a:bodyPr wrap="square">
            <a:spAutoFit/>
          </a:bodyPr>
          <a:lstStyle/>
          <a:p>
            <a:r>
              <a:rPr lang="it-IT" sz="1200" i="1" dirty="0" smtClean="0">
                <a:solidFill>
                  <a:srgbClr val="003399"/>
                </a:solidFill>
              </a:rPr>
              <a:t>Meeting INSIDE, </a:t>
            </a:r>
            <a:r>
              <a:rPr lang="en-US" sz="1200" i="1" dirty="0" smtClean="0">
                <a:solidFill>
                  <a:srgbClr val="003399"/>
                </a:solidFill>
              </a:rPr>
              <a:t>June 9</a:t>
            </a:r>
            <a:r>
              <a:rPr lang="it-IT" sz="1200" i="1" dirty="0" smtClean="0">
                <a:solidFill>
                  <a:srgbClr val="003399"/>
                </a:solidFill>
              </a:rPr>
              <a:t>, 2015, Pisa</a:t>
            </a:r>
            <a:endParaRPr lang="it-IT" sz="1200" i="1" dirty="0">
              <a:solidFill>
                <a:srgbClr val="003399"/>
              </a:solidFill>
            </a:endParaRPr>
          </a:p>
        </p:txBody>
      </p:sp>
    </p:spTree>
    <p:extLst>
      <p:ext uri="{BB962C8B-B14F-4D97-AF65-F5344CB8AC3E}">
        <p14:creationId xmlns:p14="http://schemas.microsoft.com/office/powerpoint/2010/main" val="12131802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20150526_08581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099" y="3960507"/>
            <a:ext cx="4923001" cy="2681593"/>
          </a:xfrm>
          <a:prstGeom prst="rect">
            <a:avLst/>
          </a:prstGeom>
        </p:spPr>
      </p:pic>
      <p:sp>
        <p:nvSpPr>
          <p:cNvPr id="2" name="Title 1"/>
          <p:cNvSpPr>
            <a:spLocks noGrp="1"/>
          </p:cNvSpPr>
          <p:nvPr>
            <p:ph type="title"/>
          </p:nvPr>
        </p:nvSpPr>
        <p:spPr>
          <a:xfrm>
            <a:off x="457200" y="274638"/>
            <a:ext cx="7340600" cy="715962"/>
          </a:xfrm>
        </p:spPr>
        <p:txBody>
          <a:bodyPr>
            <a:normAutofit fontScale="90000"/>
          </a:bodyPr>
          <a:lstStyle/>
          <a:p>
            <a:r>
              <a:rPr lang="en-US" dirty="0" smtClean="0"/>
              <a:t>Dose Profiler General status</a:t>
            </a:r>
            <a:endParaRPr lang="en-US" dirty="0"/>
          </a:p>
        </p:txBody>
      </p:sp>
      <p:sp>
        <p:nvSpPr>
          <p:cNvPr id="3" name="Content Placeholder 2"/>
          <p:cNvSpPr>
            <a:spLocks noGrp="1"/>
          </p:cNvSpPr>
          <p:nvPr>
            <p:ph idx="1"/>
          </p:nvPr>
        </p:nvSpPr>
        <p:spPr>
          <a:xfrm>
            <a:off x="457200" y="1298381"/>
            <a:ext cx="7340600" cy="2768404"/>
          </a:xfrm>
        </p:spPr>
        <p:txBody>
          <a:bodyPr>
            <a:normAutofit/>
          </a:bodyPr>
          <a:lstStyle/>
          <a:p>
            <a:r>
              <a:rPr lang="en-GB" dirty="0" smtClean="0">
                <a:solidFill>
                  <a:srgbClr val="FF0000"/>
                </a:solidFill>
              </a:rPr>
              <a:t>Tracker </a:t>
            </a:r>
            <a:r>
              <a:rPr lang="en-GB" dirty="0">
                <a:solidFill>
                  <a:srgbClr val="FF0000"/>
                </a:solidFill>
              </a:rPr>
              <a:t>mechanics almost </a:t>
            </a:r>
            <a:r>
              <a:rPr lang="en-GB" dirty="0" smtClean="0">
                <a:solidFill>
                  <a:srgbClr val="FF0000"/>
                </a:solidFill>
              </a:rPr>
              <a:t>finished ( frame &amp; </a:t>
            </a:r>
            <a:r>
              <a:rPr lang="en-GB" dirty="0" err="1" smtClean="0">
                <a:solidFill>
                  <a:srgbClr val="FF0000"/>
                </a:solidFill>
              </a:rPr>
              <a:t>fibers</a:t>
            </a:r>
            <a:r>
              <a:rPr lang="en-GB" dirty="0" smtClean="0">
                <a:solidFill>
                  <a:srgbClr val="FF0000"/>
                </a:solidFill>
              </a:rPr>
              <a:t>)</a:t>
            </a:r>
            <a:endParaRPr lang="en-GB" dirty="0">
              <a:solidFill>
                <a:srgbClr val="FF0000"/>
              </a:solidFill>
            </a:endParaRPr>
          </a:p>
          <a:p>
            <a:r>
              <a:rPr lang="en-GB" dirty="0" smtClean="0">
                <a:solidFill>
                  <a:srgbClr val="0000FF"/>
                </a:solidFill>
              </a:rPr>
              <a:t>Waiting </a:t>
            </a:r>
            <a:r>
              <a:rPr lang="en-GB" dirty="0">
                <a:solidFill>
                  <a:srgbClr val="0000FF"/>
                </a:solidFill>
              </a:rPr>
              <a:t>for electronics PCB (beginning July) to finalize </a:t>
            </a:r>
            <a:r>
              <a:rPr lang="en-GB" dirty="0" smtClean="0">
                <a:solidFill>
                  <a:srgbClr val="0000FF"/>
                </a:solidFill>
              </a:rPr>
              <a:t>cooling </a:t>
            </a:r>
            <a:r>
              <a:rPr lang="en-GB" dirty="0">
                <a:solidFill>
                  <a:srgbClr val="0000FF"/>
                </a:solidFill>
              </a:rPr>
              <a:t>system </a:t>
            </a:r>
            <a:r>
              <a:rPr lang="en-GB" dirty="0" smtClean="0">
                <a:solidFill>
                  <a:srgbClr val="0000FF"/>
                </a:solidFill>
              </a:rPr>
              <a:t>design</a:t>
            </a:r>
            <a:endParaRPr lang="en-GB" dirty="0">
              <a:solidFill>
                <a:srgbClr val="0000FF"/>
              </a:solidFill>
            </a:endParaRPr>
          </a:p>
          <a:p>
            <a:r>
              <a:rPr lang="en-GB" dirty="0" smtClean="0">
                <a:solidFill>
                  <a:prstClr val="black"/>
                </a:solidFill>
              </a:rPr>
              <a:t>Calorimeter </a:t>
            </a:r>
            <a:r>
              <a:rPr lang="en-GB" dirty="0">
                <a:solidFill>
                  <a:prstClr val="black"/>
                </a:solidFill>
              </a:rPr>
              <a:t>mechanics </a:t>
            </a:r>
            <a:r>
              <a:rPr lang="en-GB" dirty="0" smtClean="0">
                <a:solidFill>
                  <a:prstClr val="black"/>
                </a:solidFill>
              </a:rPr>
              <a:t>started</a:t>
            </a:r>
            <a:endParaRPr lang="en-GB" dirty="0">
              <a:solidFill>
                <a:prstClr val="black"/>
              </a:solidFill>
            </a:endParaRPr>
          </a:p>
        </p:txBody>
      </p:sp>
      <p:sp>
        <p:nvSpPr>
          <p:cNvPr id="6" name="TextBox 5"/>
          <p:cNvSpPr txBox="1"/>
          <p:nvPr/>
        </p:nvSpPr>
        <p:spPr>
          <a:xfrm>
            <a:off x="6007100" y="3998607"/>
            <a:ext cx="2781300" cy="2308324"/>
          </a:xfrm>
          <a:prstGeom prst="rect">
            <a:avLst/>
          </a:prstGeom>
          <a:noFill/>
        </p:spPr>
        <p:txBody>
          <a:bodyPr wrap="square" rtlCol="0">
            <a:spAutoFit/>
          </a:bodyPr>
          <a:lstStyle/>
          <a:p>
            <a:r>
              <a:rPr lang="en-US" sz="2400" dirty="0" smtClean="0">
                <a:solidFill>
                  <a:srgbClr val="008000"/>
                </a:solidFill>
              </a:rPr>
              <a:t>Dose Profiler complete tracking system with  the calorimeter support plus 2 spare tracking planes</a:t>
            </a:r>
            <a:endParaRPr lang="en-US" sz="2400" dirty="0">
              <a:solidFill>
                <a:srgbClr val="008000"/>
              </a:solidFill>
            </a:endParaRPr>
          </a:p>
        </p:txBody>
      </p:sp>
      <p:sp>
        <p:nvSpPr>
          <p:cNvPr id="4" name="TextBox 3"/>
          <p:cNvSpPr txBox="1"/>
          <p:nvPr/>
        </p:nvSpPr>
        <p:spPr>
          <a:xfrm>
            <a:off x="5523175" y="6499520"/>
            <a:ext cx="3599901" cy="369332"/>
          </a:xfrm>
          <a:prstGeom prst="rect">
            <a:avLst/>
          </a:prstGeom>
          <a:noFill/>
        </p:spPr>
        <p:txBody>
          <a:bodyPr wrap="none" rtlCol="0">
            <a:spAutoFit/>
          </a:bodyPr>
          <a:lstStyle/>
          <a:p>
            <a:r>
              <a:rPr lang="it-IT" dirty="0" smtClean="0"/>
              <a:t>V. Patera  </a:t>
            </a:r>
            <a:r>
              <a:rPr lang="it-IT" dirty="0" err="1" smtClean="0"/>
              <a:t>UniRoma</a:t>
            </a:r>
            <a:r>
              <a:rPr lang="it-IT" dirty="0" smtClean="0"/>
              <a:t> and INFN Roma1</a:t>
            </a:r>
            <a:endParaRPr lang="it-IT" dirty="0"/>
          </a:p>
        </p:txBody>
      </p:sp>
    </p:spTree>
    <p:extLst>
      <p:ext uri="{BB962C8B-B14F-4D97-AF65-F5344CB8AC3E}">
        <p14:creationId xmlns:p14="http://schemas.microsoft.com/office/powerpoint/2010/main" val="154736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11900" cy="1033462"/>
          </a:xfrm>
          <a:ln w="19050" cmpd="sng">
            <a:solidFill>
              <a:srgbClr val="3366FF"/>
            </a:solidFill>
          </a:ln>
        </p:spPr>
        <p:txBody>
          <a:bodyPr>
            <a:normAutofit/>
          </a:bodyPr>
          <a:lstStyle/>
          <a:p>
            <a:r>
              <a:rPr lang="en-US" sz="3600" dirty="0" smtClean="0"/>
              <a:t>Calorimeter Mechanics Status</a:t>
            </a:r>
            <a:endParaRPr lang="en-US" sz="3600" dirty="0"/>
          </a:p>
        </p:txBody>
      </p:sp>
      <p:sp>
        <p:nvSpPr>
          <p:cNvPr id="3" name="Content Placeholder 2"/>
          <p:cNvSpPr>
            <a:spLocks noGrp="1"/>
          </p:cNvSpPr>
          <p:nvPr>
            <p:ph idx="1"/>
          </p:nvPr>
        </p:nvSpPr>
        <p:spPr>
          <a:xfrm>
            <a:off x="1193800" y="2037962"/>
            <a:ext cx="4305300" cy="4121538"/>
          </a:xfrm>
        </p:spPr>
        <p:txBody>
          <a:bodyPr>
            <a:normAutofit/>
          </a:bodyPr>
          <a:lstStyle/>
          <a:p>
            <a:r>
              <a:rPr lang="en-US" sz="2800" dirty="0" smtClean="0">
                <a:solidFill>
                  <a:srgbClr val="FF0000"/>
                </a:solidFill>
              </a:rPr>
              <a:t>External frame, to be fixed to the tracker, finalized</a:t>
            </a:r>
          </a:p>
          <a:p>
            <a:r>
              <a:rPr lang="en-US" sz="2800" dirty="0" smtClean="0">
                <a:solidFill>
                  <a:srgbClr val="0000FF"/>
                </a:solidFill>
              </a:rPr>
              <a:t>Developed a fixing system of the </a:t>
            </a:r>
            <a:r>
              <a:rPr lang="en-US" sz="2800" dirty="0" err="1" smtClean="0">
                <a:solidFill>
                  <a:srgbClr val="0000FF"/>
                </a:solidFill>
              </a:rPr>
              <a:t>crystals+MAPMT</a:t>
            </a:r>
            <a:r>
              <a:rPr lang="en-US" sz="2800" dirty="0" smtClean="0">
                <a:solidFill>
                  <a:srgbClr val="0000FF"/>
                </a:solidFill>
              </a:rPr>
              <a:t> elements</a:t>
            </a:r>
          </a:p>
          <a:p>
            <a:r>
              <a:rPr lang="en-US" sz="2800" dirty="0" smtClean="0"/>
              <a:t>Integration with electronics ( and cooling) on going</a:t>
            </a:r>
          </a:p>
        </p:txBody>
      </p:sp>
      <p:pic>
        <p:nvPicPr>
          <p:cNvPr id="6" name="Immagine 3" descr="20150528_084157.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38959" y="3481782"/>
            <a:ext cx="3180667" cy="3010630"/>
          </a:xfrm>
          <a:prstGeom prst="rect">
            <a:avLst/>
          </a:prstGeom>
        </p:spPr>
      </p:pic>
      <p:pic>
        <p:nvPicPr>
          <p:cNvPr id="5" name="Immagine 2" descr="20150528_09562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255748" y="2002810"/>
            <a:ext cx="2416895" cy="1930192"/>
          </a:xfrm>
          <a:prstGeom prst="rect">
            <a:avLst/>
          </a:prstGeom>
        </p:spPr>
      </p:pic>
    </p:spTree>
    <p:extLst>
      <p:ext uri="{BB962C8B-B14F-4D97-AF65-F5344CB8AC3E}">
        <p14:creationId xmlns:p14="http://schemas.microsoft.com/office/powerpoint/2010/main" val="1355047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DOSE Profiler </a:t>
            </a:r>
            <a:r>
              <a:rPr lang="it-IT" dirty="0" err="1"/>
              <a:t>electronics</a:t>
            </a:r>
            <a:r>
              <a:rPr lang="it-IT" dirty="0"/>
              <a:t> </a:t>
            </a:r>
            <a:r>
              <a:rPr lang="it-IT" dirty="0" err="1"/>
              <a:t>tests</a:t>
            </a:r>
            <a:endParaRPr lang="it-IT" dirty="0"/>
          </a:p>
        </p:txBody>
      </p:sp>
      <p:pic>
        <p:nvPicPr>
          <p:cNvPr id="4" name="Content Placeholder 3"/>
          <p:cNvPicPr>
            <a:picLocks noGrp="1" noChangeAspect="1"/>
          </p:cNvPicPr>
          <p:nvPr>
            <p:ph sz="quarter" idx="1"/>
          </p:nvPr>
        </p:nvPicPr>
        <p:blipFill rotWithShape="1">
          <a:blip r:embed="rId2"/>
          <a:srcRect l="-18052" t="9686" r="-18052" b="5132"/>
          <a:stretch/>
        </p:blipFill>
        <p:spPr>
          <a:xfrm>
            <a:off x="-1370718" y="1048101"/>
            <a:ext cx="11672234" cy="5482368"/>
          </a:xfrm>
        </p:spPr>
      </p:pic>
      <p:sp>
        <p:nvSpPr>
          <p:cNvPr id="5" name="TextBox 4"/>
          <p:cNvSpPr txBox="1"/>
          <p:nvPr/>
        </p:nvSpPr>
        <p:spPr>
          <a:xfrm>
            <a:off x="342680" y="6409534"/>
            <a:ext cx="2931662" cy="369332"/>
          </a:xfrm>
          <a:prstGeom prst="rect">
            <a:avLst/>
          </a:prstGeom>
          <a:noFill/>
        </p:spPr>
        <p:txBody>
          <a:bodyPr wrap="none" rtlCol="0">
            <a:spAutoFit/>
          </a:bodyPr>
          <a:lstStyle/>
          <a:p>
            <a:r>
              <a:rPr lang="it-IT" dirty="0" smtClean="0"/>
              <a:t>G. Traini, UNI Roma and INFN</a:t>
            </a:r>
            <a:endParaRPr lang="it-IT" dirty="0"/>
          </a:p>
        </p:txBody>
      </p:sp>
    </p:spTree>
    <p:extLst>
      <p:ext uri="{BB962C8B-B14F-4D97-AF65-F5344CB8AC3E}">
        <p14:creationId xmlns:p14="http://schemas.microsoft.com/office/powerpoint/2010/main" val="10761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DOSE Profiler </a:t>
            </a:r>
            <a:r>
              <a:rPr lang="it-IT" dirty="0" err="1" smtClean="0"/>
              <a:t>electronics</a:t>
            </a:r>
            <a:r>
              <a:rPr lang="it-IT" dirty="0" smtClean="0"/>
              <a:t> </a:t>
            </a:r>
            <a:r>
              <a:rPr lang="it-IT" dirty="0" err="1" smtClean="0"/>
              <a:t>tests</a:t>
            </a:r>
            <a:endParaRPr lang="it-IT" dirty="0"/>
          </a:p>
        </p:txBody>
      </p:sp>
      <p:sp>
        <p:nvSpPr>
          <p:cNvPr id="4" name="TextBox 3"/>
          <p:cNvSpPr txBox="1"/>
          <p:nvPr/>
        </p:nvSpPr>
        <p:spPr>
          <a:xfrm>
            <a:off x="342680" y="6409534"/>
            <a:ext cx="2931662" cy="369332"/>
          </a:xfrm>
          <a:prstGeom prst="rect">
            <a:avLst/>
          </a:prstGeom>
          <a:noFill/>
        </p:spPr>
        <p:txBody>
          <a:bodyPr wrap="none" rtlCol="0">
            <a:spAutoFit/>
          </a:bodyPr>
          <a:lstStyle/>
          <a:p>
            <a:r>
              <a:rPr lang="it-IT" dirty="0" smtClean="0"/>
              <a:t>G. Traini, UNI Roma and INFN</a:t>
            </a:r>
            <a:endParaRPr lang="it-IT" dirty="0"/>
          </a:p>
        </p:txBody>
      </p:sp>
      <p:sp>
        <p:nvSpPr>
          <p:cNvPr id="8" name="Content Placeholder 7"/>
          <p:cNvSpPr>
            <a:spLocks noGrp="1"/>
          </p:cNvSpPr>
          <p:nvPr>
            <p:ph sz="quarter" idx="1"/>
          </p:nvPr>
        </p:nvSpPr>
        <p:spPr/>
        <p:txBody>
          <a:bodyPr>
            <a:normAutofit fontScale="92500" lnSpcReduction="10000"/>
          </a:bodyPr>
          <a:lstStyle/>
          <a:p>
            <a:r>
              <a:rPr lang="it-IT" dirty="0" smtClean="0"/>
              <a:t>Front-End </a:t>
            </a:r>
            <a:r>
              <a:rPr lang="it-IT" dirty="0" err="1" smtClean="0"/>
              <a:t>board</a:t>
            </a:r>
            <a:r>
              <a:rPr lang="it-IT" dirty="0" smtClean="0"/>
              <a:t> test</a:t>
            </a:r>
          </a:p>
          <a:p>
            <a:pPr lvl="1"/>
            <a:r>
              <a:rPr lang="it-IT" dirty="0" err="1" smtClean="0"/>
              <a:t>Writing</a:t>
            </a:r>
            <a:r>
              <a:rPr lang="it-IT" dirty="0" smtClean="0"/>
              <a:t> </a:t>
            </a:r>
            <a:r>
              <a:rPr lang="it-IT" dirty="0" err="1" smtClean="0"/>
              <a:t>reading</a:t>
            </a:r>
            <a:r>
              <a:rPr lang="it-IT" dirty="0" smtClean="0"/>
              <a:t> </a:t>
            </a:r>
            <a:r>
              <a:rPr lang="it-IT" dirty="0" err="1" smtClean="0"/>
              <a:t>configuration</a:t>
            </a:r>
            <a:r>
              <a:rPr lang="it-IT" dirty="0" smtClean="0"/>
              <a:t> </a:t>
            </a:r>
            <a:r>
              <a:rPr lang="it-IT" dirty="0" err="1" smtClean="0"/>
              <a:t>correctly</a:t>
            </a:r>
            <a:endParaRPr lang="it-IT" dirty="0" smtClean="0"/>
          </a:p>
          <a:p>
            <a:pPr lvl="1"/>
            <a:r>
              <a:rPr lang="it-IT" dirty="0" smtClean="0"/>
              <a:t>DAQ </a:t>
            </a:r>
            <a:r>
              <a:rPr lang="it-IT" dirty="0" err="1" smtClean="0"/>
              <a:t>ext</a:t>
            </a:r>
            <a:r>
              <a:rPr lang="it-IT" dirty="0" smtClean="0"/>
              <a:t> and </a:t>
            </a:r>
            <a:r>
              <a:rPr lang="it-IT" dirty="0" err="1" smtClean="0"/>
              <a:t>int</a:t>
            </a:r>
            <a:r>
              <a:rPr lang="it-IT" dirty="0" smtClean="0"/>
              <a:t> trigger </a:t>
            </a:r>
            <a:r>
              <a:rPr lang="it-IT" dirty="0" err="1" smtClean="0"/>
              <a:t>performed</a:t>
            </a:r>
            <a:endParaRPr lang="it-IT" dirty="0" smtClean="0"/>
          </a:p>
          <a:p>
            <a:pPr lvl="1"/>
            <a:r>
              <a:rPr lang="it-IT" dirty="0" smtClean="0"/>
              <a:t>2 out of 192 </a:t>
            </a:r>
            <a:r>
              <a:rPr lang="it-IT" dirty="0" err="1" smtClean="0"/>
              <a:t>chn</a:t>
            </a:r>
            <a:r>
              <a:rPr lang="it-IT" dirty="0" smtClean="0"/>
              <a:t> </a:t>
            </a:r>
            <a:r>
              <a:rPr lang="it-IT" dirty="0" err="1" smtClean="0"/>
              <a:t>not</a:t>
            </a:r>
            <a:r>
              <a:rPr lang="it-IT" dirty="0" smtClean="0"/>
              <a:t> </a:t>
            </a:r>
            <a:r>
              <a:rPr lang="it-IT" dirty="0" err="1" smtClean="0"/>
              <a:t>working</a:t>
            </a:r>
            <a:r>
              <a:rPr lang="it-IT" dirty="0" smtClean="0">
                <a:sym typeface="Wingdings"/>
              </a:rPr>
              <a:t> </a:t>
            </a:r>
            <a:r>
              <a:rPr lang="it-IT" dirty="0" err="1" smtClean="0">
                <a:sym typeface="Wingdings"/>
              </a:rPr>
              <a:t>further</a:t>
            </a:r>
            <a:r>
              <a:rPr lang="it-IT" dirty="0" smtClean="0">
                <a:sym typeface="Wingdings"/>
              </a:rPr>
              <a:t> </a:t>
            </a:r>
            <a:r>
              <a:rPr lang="it-IT" dirty="0" err="1" smtClean="0">
                <a:sym typeface="Wingdings"/>
              </a:rPr>
              <a:t>investigation</a:t>
            </a:r>
            <a:endParaRPr lang="it-IT" dirty="0" smtClean="0">
              <a:sym typeface="Wingdings"/>
            </a:endParaRPr>
          </a:p>
          <a:p>
            <a:pPr lvl="1"/>
            <a:r>
              <a:rPr lang="it-IT" dirty="0" smtClean="0"/>
              <a:t>AFTER </a:t>
            </a:r>
            <a:r>
              <a:rPr lang="it-IT" dirty="0" err="1" smtClean="0"/>
              <a:t>this</a:t>
            </a:r>
            <a:r>
              <a:rPr lang="it-IT" dirty="0" smtClean="0"/>
              <a:t> </a:t>
            </a:r>
            <a:r>
              <a:rPr lang="it-IT" dirty="0" err="1" smtClean="0"/>
              <a:t>check</a:t>
            </a:r>
            <a:r>
              <a:rPr lang="it-IT" dirty="0" smtClean="0">
                <a:solidFill>
                  <a:srgbClr val="FF0000"/>
                </a:solidFill>
                <a:sym typeface="Wingdings"/>
              </a:rPr>
              <a:t> production of 18 </a:t>
            </a:r>
            <a:r>
              <a:rPr lang="it-IT" dirty="0" err="1" smtClean="0">
                <a:solidFill>
                  <a:srgbClr val="FF0000"/>
                </a:solidFill>
                <a:sym typeface="Wingdings"/>
              </a:rPr>
              <a:t>board</a:t>
            </a:r>
            <a:r>
              <a:rPr lang="it-IT" dirty="0" smtClean="0">
                <a:solidFill>
                  <a:srgbClr val="FF0000"/>
                </a:solidFill>
                <a:sym typeface="Wingdings"/>
              </a:rPr>
              <a:t> </a:t>
            </a:r>
            <a:r>
              <a:rPr lang="it-IT" dirty="0" err="1" smtClean="0">
                <a:solidFill>
                  <a:srgbClr val="FF0000"/>
                </a:solidFill>
                <a:sym typeface="Wingdings"/>
              </a:rPr>
              <a:t>will</a:t>
            </a:r>
            <a:r>
              <a:rPr lang="it-IT" dirty="0" smtClean="0">
                <a:solidFill>
                  <a:srgbClr val="FF0000"/>
                </a:solidFill>
                <a:sym typeface="Wingdings"/>
              </a:rPr>
              <a:t> start</a:t>
            </a:r>
          </a:p>
          <a:p>
            <a:r>
              <a:rPr lang="it-IT" dirty="0" smtClean="0">
                <a:sym typeface="Wingdings"/>
              </a:rPr>
              <a:t>BASIC32 </a:t>
            </a:r>
            <a:r>
              <a:rPr lang="it-IT" dirty="0" err="1" smtClean="0">
                <a:sym typeface="Wingdings"/>
              </a:rPr>
              <a:t>testing</a:t>
            </a:r>
            <a:r>
              <a:rPr lang="it-IT" dirty="0" smtClean="0">
                <a:sym typeface="Wingdings"/>
              </a:rPr>
              <a:t> (O150 </a:t>
            </a:r>
            <a:r>
              <a:rPr lang="it-IT" dirty="0" err="1" smtClean="0">
                <a:sym typeface="Wingdings"/>
              </a:rPr>
              <a:t>ASIC’s</a:t>
            </a:r>
            <a:r>
              <a:rPr lang="it-IT" dirty="0" smtClean="0">
                <a:sym typeface="Wingdings"/>
              </a:rPr>
              <a:t>)</a:t>
            </a:r>
          </a:p>
          <a:p>
            <a:pPr lvl="1"/>
            <a:r>
              <a:rPr lang="it-IT" dirty="0" smtClean="0"/>
              <a:t>Set-up </a:t>
            </a:r>
            <a:r>
              <a:rPr lang="it-IT" dirty="0" err="1" smtClean="0"/>
              <a:t>based</a:t>
            </a:r>
            <a:r>
              <a:rPr lang="it-IT" dirty="0" smtClean="0"/>
              <a:t> on CAEN V1495 and </a:t>
            </a:r>
            <a:r>
              <a:rPr lang="it-IT" dirty="0" err="1" smtClean="0"/>
              <a:t>interface</a:t>
            </a:r>
            <a:r>
              <a:rPr lang="it-IT" dirty="0" smtClean="0"/>
              <a:t> </a:t>
            </a:r>
            <a:r>
              <a:rPr lang="it-IT" dirty="0" err="1" smtClean="0"/>
              <a:t>board</a:t>
            </a:r>
            <a:r>
              <a:rPr lang="it-IT" dirty="0" smtClean="0"/>
              <a:t> for basic32 (M. Cecchetti Milano)</a:t>
            </a:r>
          </a:p>
          <a:p>
            <a:pPr lvl="1"/>
            <a:r>
              <a:rPr lang="it-IT" dirty="0" smtClean="0"/>
              <a:t>First </a:t>
            </a:r>
            <a:r>
              <a:rPr lang="it-IT" dirty="0" err="1" smtClean="0"/>
              <a:t>results</a:t>
            </a:r>
            <a:r>
              <a:rPr lang="it-IT" dirty="0" smtClean="0"/>
              <a:t> </a:t>
            </a:r>
            <a:r>
              <a:rPr lang="it-IT" dirty="0" smtClean="0">
                <a:sym typeface="Wingdings"/>
              </a:rPr>
              <a:t></a:t>
            </a:r>
            <a:r>
              <a:rPr lang="it-IT" dirty="0" err="1" smtClean="0">
                <a:sym typeface="Wingdings"/>
              </a:rPr>
              <a:t>write</a:t>
            </a:r>
            <a:r>
              <a:rPr lang="it-IT" dirty="0" smtClean="0">
                <a:sym typeface="Wingdings"/>
              </a:rPr>
              <a:t> </a:t>
            </a:r>
            <a:r>
              <a:rPr lang="it-IT" dirty="0" err="1" smtClean="0">
                <a:sym typeface="Wingdings"/>
              </a:rPr>
              <a:t>config</a:t>
            </a:r>
            <a:r>
              <a:rPr lang="it-IT" dirty="0" smtClean="0">
                <a:sym typeface="Wingdings"/>
              </a:rPr>
              <a:t>, generate </a:t>
            </a:r>
            <a:r>
              <a:rPr lang="it-IT" dirty="0" err="1" smtClean="0">
                <a:sym typeface="Wingdings"/>
              </a:rPr>
              <a:t>ext</a:t>
            </a:r>
            <a:r>
              <a:rPr lang="it-IT" dirty="0" smtClean="0">
                <a:sym typeface="Wingdings"/>
              </a:rPr>
              <a:t> trigger, </a:t>
            </a:r>
            <a:r>
              <a:rPr lang="it-IT" dirty="0" err="1" smtClean="0">
                <a:sym typeface="Wingdings"/>
              </a:rPr>
              <a:t>read</a:t>
            </a:r>
            <a:r>
              <a:rPr lang="it-IT" dirty="0" smtClean="0">
                <a:sym typeface="Wingdings"/>
              </a:rPr>
              <a:t> </a:t>
            </a:r>
            <a:r>
              <a:rPr lang="it-IT" dirty="0" err="1" smtClean="0">
                <a:sym typeface="Wingdings"/>
              </a:rPr>
              <a:t>charge</a:t>
            </a:r>
            <a:r>
              <a:rPr lang="it-IT" dirty="0" smtClean="0">
                <a:sym typeface="Wingdings"/>
              </a:rPr>
              <a:t> and </a:t>
            </a:r>
            <a:r>
              <a:rPr lang="it-IT" dirty="0" err="1" smtClean="0">
                <a:sym typeface="Wingdings"/>
              </a:rPr>
              <a:t>address</a:t>
            </a:r>
            <a:r>
              <a:rPr lang="it-IT" dirty="0" smtClean="0">
                <a:sym typeface="Wingdings"/>
              </a:rPr>
              <a:t> and </a:t>
            </a:r>
            <a:r>
              <a:rPr lang="it-IT" dirty="0" err="1" smtClean="0">
                <a:sym typeface="Wingdings"/>
              </a:rPr>
              <a:t>store</a:t>
            </a:r>
            <a:r>
              <a:rPr lang="it-IT" dirty="0" smtClean="0">
                <a:sym typeface="Wingdings"/>
              </a:rPr>
              <a:t> in a </a:t>
            </a:r>
            <a:r>
              <a:rPr lang="it-IT" dirty="0" err="1" smtClean="0">
                <a:sym typeface="Wingdings"/>
              </a:rPr>
              <a:t>fifo</a:t>
            </a:r>
            <a:r>
              <a:rPr lang="it-IT" dirty="0" smtClean="0">
                <a:sym typeface="Wingdings"/>
              </a:rPr>
              <a:t>, </a:t>
            </a:r>
            <a:r>
              <a:rPr lang="it-IT" dirty="0" err="1" smtClean="0">
                <a:sym typeface="Wingdings"/>
              </a:rPr>
              <a:t>read</a:t>
            </a:r>
            <a:r>
              <a:rPr lang="it-IT" dirty="0" smtClean="0">
                <a:sym typeface="Wingdings"/>
              </a:rPr>
              <a:t> the </a:t>
            </a:r>
            <a:r>
              <a:rPr lang="it-IT" dirty="0" err="1" smtClean="0">
                <a:sym typeface="Wingdings"/>
              </a:rPr>
              <a:t>fifo</a:t>
            </a:r>
            <a:r>
              <a:rPr lang="it-IT" dirty="0" smtClean="0">
                <a:sym typeface="Wingdings"/>
              </a:rPr>
              <a:t> via VME</a:t>
            </a:r>
            <a:endParaRPr lang="it-IT" dirty="0"/>
          </a:p>
        </p:txBody>
      </p:sp>
    </p:spTree>
    <p:extLst>
      <p:ext uri="{BB962C8B-B14F-4D97-AF65-F5344CB8AC3E}">
        <p14:creationId xmlns:p14="http://schemas.microsoft.com/office/powerpoint/2010/main" val="2172966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To be </a:t>
            </a:r>
            <a:r>
              <a:rPr lang="it-IT" dirty="0" err="1" smtClean="0"/>
              <a:t>done</a:t>
            </a:r>
            <a:endParaRPr lang="it-IT" dirty="0"/>
          </a:p>
        </p:txBody>
      </p:sp>
      <p:sp>
        <p:nvSpPr>
          <p:cNvPr id="3" name="Content Placeholder 2"/>
          <p:cNvSpPr>
            <a:spLocks noGrp="1"/>
          </p:cNvSpPr>
          <p:nvPr>
            <p:ph sz="quarter" idx="1"/>
          </p:nvPr>
        </p:nvSpPr>
        <p:spPr/>
        <p:txBody>
          <a:bodyPr/>
          <a:lstStyle/>
          <a:p>
            <a:r>
              <a:rPr lang="it-IT" dirty="0" err="1" smtClean="0"/>
              <a:t>Implement</a:t>
            </a:r>
            <a:r>
              <a:rPr lang="it-IT" dirty="0" smtClean="0"/>
              <a:t> </a:t>
            </a:r>
            <a:r>
              <a:rPr lang="it-IT" dirty="0" err="1" smtClean="0"/>
              <a:t>int</a:t>
            </a:r>
            <a:r>
              <a:rPr lang="it-IT" dirty="0" smtClean="0"/>
              <a:t>-trigger mode for </a:t>
            </a:r>
            <a:r>
              <a:rPr lang="it-IT" dirty="0" err="1" smtClean="0"/>
              <a:t>basic</a:t>
            </a:r>
            <a:r>
              <a:rPr lang="it-IT" dirty="0" smtClean="0"/>
              <a:t> </a:t>
            </a:r>
            <a:r>
              <a:rPr lang="it-IT" dirty="0" err="1" smtClean="0"/>
              <a:t>testing</a:t>
            </a:r>
            <a:endParaRPr lang="it-IT" dirty="0" smtClean="0"/>
          </a:p>
          <a:p>
            <a:r>
              <a:rPr lang="it-IT" dirty="0" err="1" smtClean="0"/>
              <a:t>Perform</a:t>
            </a:r>
            <a:r>
              <a:rPr lang="it-IT" dirty="0" smtClean="0"/>
              <a:t> ADC, </a:t>
            </a:r>
            <a:r>
              <a:rPr lang="it-IT" dirty="0" err="1" smtClean="0"/>
              <a:t>threshold</a:t>
            </a:r>
            <a:r>
              <a:rPr lang="it-IT" dirty="0" smtClean="0"/>
              <a:t>, offset test for mass production</a:t>
            </a:r>
          </a:p>
          <a:p>
            <a:r>
              <a:rPr lang="it-IT" dirty="0" smtClean="0"/>
              <a:t>Write FW from Dose Profiler </a:t>
            </a:r>
            <a:r>
              <a:rPr lang="it-IT" dirty="0" err="1" smtClean="0"/>
              <a:t>read</a:t>
            </a:r>
            <a:r>
              <a:rPr lang="it-IT" dirty="0" smtClean="0"/>
              <a:t>-out FPGA</a:t>
            </a:r>
            <a:r>
              <a:rPr lang="it-IT" dirty="0" smtClean="0">
                <a:solidFill>
                  <a:srgbClr val="FF0000"/>
                </a:solidFill>
              </a:rPr>
              <a:t> (ready end of </a:t>
            </a:r>
            <a:r>
              <a:rPr lang="it-IT" dirty="0" err="1" smtClean="0">
                <a:solidFill>
                  <a:srgbClr val="FF0000"/>
                </a:solidFill>
              </a:rPr>
              <a:t>this</a:t>
            </a:r>
            <a:r>
              <a:rPr lang="it-IT" dirty="0" smtClean="0">
                <a:solidFill>
                  <a:srgbClr val="FF0000"/>
                </a:solidFill>
              </a:rPr>
              <a:t> </a:t>
            </a:r>
            <a:r>
              <a:rPr lang="it-IT" dirty="0" err="1" smtClean="0">
                <a:solidFill>
                  <a:srgbClr val="FF0000"/>
                </a:solidFill>
              </a:rPr>
              <a:t>month</a:t>
            </a:r>
            <a:r>
              <a:rPr lang="it-IT" dirty="0" smtClean="0">
                <a:solidFill>
                  <a:srgbClr val="FF0000"/>
                </a:solidFill>
              </a:rPr>
              <a:t>)</a:t>
            </a:r>
          </a:p>
          <a:p>
            <a:r>
              <a:rPr lang="it-IT" dirty="0" smtClean="0"/>
              <a:t>Write FW for Dose Profiler </a:t>
            </a:r>
            <a:r>
              <a:rPr lang="it-IT" dirty="0" err="1" smtClean="0"/>
              <a:t>concentrator</a:t>
            </a:r>
            <a:r>
              <a:rPr lang="it-IT" dirty="0" smtClean="0"/>
              <a:t> FPGA </a:t>
            </a:r>
            <a:r>
              <a:rPr lang="it-IT" dirty="0" smtClean="0">
                <a:solidFill>
                  <a:srgbClr val="FF0000"/>
                </a:solidFill>
              </a:rPr>
              <a:t>(</a:t>
            </a:r>
            <a:r>
              <a:rPr lang="it-IT" dirty="0" err="1" smtClean="0">
                <a:solidFill>
                  <a:srgbClr val="FF0000"/>
                </a:solidFill>
              </a:rPr>
              <a:t>September</a:t>
            </a:r>
            <a:r>
              <a:rPr lang="it-IT" dirty="0" smtClean="0">
                <a:solidFill>
                  <a:srgbClr val="FF0000"/>
                </a:solidFill>
              </a:rPr>
              <a:t>) in </a:t>
            </a:r>
            <a:r>
              <a:rPr lang="it-IT" dirty="0" err="1" smtClean="0">
                <a:solidFill>
                  <a:srgbClr val="FF0000"/>
                </a:solidFill>
              </a:rPr>
              <a:t>collaboration</a:t>
            </a:r>
            <a:r>
              <a:rPr lang="it-IT" dirty="0" smtClean="0">
                <a:solidFill>
                  <a:srgbClr val="FF0000"/>
                </a:solidFill>
              </a:rPr>
              <a:t> </a:t>
            </a:r>
            <a:r>
              <a:rPr lang="it-IT" dirty="0" err="1" smtClean="0">
                <a:solidFill>
                  <a:srgbClr val="FF0000"/>
                </a:solidFill>
              </a:rPr>
              <a:t>wINFN</a:t>
            </a:r>
            <a:r>
              <a:rPr lang="it-IT" dirty="0" smtClean="0">
                <a:solidFill>
                  <a:srgbClr val="FF0000"/>
                </a:solidFill>
              </a:rPr>
              <a:t> LNF </a:t>
            </a:r>
          </a:p>
          <a:p>
            <a:endParaRPr lang="it-IT" dirty="0"/>
          </a:p>
        </p:txBody>
      </p:sp>
    </p:spTree>
    <p:extLst>
      <p:ext uri="{BB962C8B-B14F-4D97-AF65-F5344CB8AC3E}">
        <p14:creationId xmlns:p14="http://schemas.microsoft.com/office/powerpoint/2010/main" val="1623057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5102</TotalTime>
  <Words>1573</Words>
  <Application>Microsoft Macintosh PowerPoint</Application>
  <PresentationFormat>On-screen Show (4:3)</PresentationFormat>
  <Paragraphs>167</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INSIDE HW REPORT</vt:lpstr>
      <vt:lpstr>PowerPoint Presentation</vt:lpstr>
      <vt:lpstr>PowerPoint Presentation</vt:lpstr>
      <vt:lpstr>PowerPoint Presentation</vt:lpstr>
      <vt:lpstr>Dose Profiler General status</vt:lpstr>
      <vt:lpstr>Calorimeter Mechanics Status</vt:lpstr>
      <vt:lpstr>DOSE Profiler electronics tests</vt:lpstr>
      <vt:lpstr>DOSE Profiler electronics tests</vt:lpstr>
      <vt:lpstr>To be done</vt:lpstr>
      <vt:lpstr>Calo electronic update</vt:lpstr>
      <vt:lpstr>Update on INSIDE Mechanics</vt:lpstr>
      <vt:lpstr>PowerPoint Presentation</vt:lpstr>
      <vt:lpstr>PET ELECTRONICS STATUS</vt:lpstr>
      <vt:lpstr>PET Motherboard update</vt:lpstr>
      <vt:lpstr>NEWS</vt:lpstr>
      <vt:lpstr>Conferenze</vt:lpstr>
      <vt:lpstr>Papers</vt:lpstr>
      <vt:lpstr>Aknowledgment</vt:lpstr>
      <vt:lpstr>News dalla CSN5</vt:lpstr>
    </vt:vector>
  </TitlesOfParts>
  <Company>INFN - Pisa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 Prototype</dc:title>
  <dc:creator>maria giuseppina bisogni</dc:creator>
  <cp:lastModifiedBy>maria giuseppina bisogni</cp:lastModifiedBy>
  <cp:revision>102</cp:revision>
  <dcterms:created xsi:type="dcterms:W3CDTF">2012-12-17T16:19:06Z</dcterms:created>
  <dcterms:modified xsi:type="dcterms:W3CDTF">2015-06-10T06:33:41Z</dcterms:modified>
</cp:coreProperties>
</file>