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6" r:id="rId2"/>
    <p:sldId id="291" r:id="rId3"/>
    <p:sldId id="313" r:id="rId4"/>
    <p:sldId id="322" r:id="rId5"/>
    <p:sldId id="323" r:id="rId6"/>
    <p:sldId id="258" r:id="rId7"/>
    <p:sldId id="314" r:id="rId8"/>
    <p:sldId id="315" r:id="rId9"/>
    <p:sldId id="294" r:id="rId10"/>
    <p:sldId id="259" r:id="rId11"/>
    <p:sldId id="261" r:id="rId12"/>
    <p:sldId id="263" r:id="rId13"/>
    <p:sldId id="264" r:id="rId14"/>
    <p:sldId id="316" r:id="rId15"/>
    <p:sldId id="317" r:id="rId16"/>
    <p:sldId id="293" r:id="rId17"/>
    <p:sldId id="265" r:id="rId18"/>
    <p:sldId id="267" r:id="rId19"/>
    <p:sldId id="269" r:id="rId20"/>
    <p:sldId id="270" r:id="rId21"/>
    <p:sldId id="318" r:id="rId22"/>
    <p:sldId id="319" r:id="rId23"/>
    <p:sldId id="271" r:id="rId24"/>
    <p:sldId id="309" r:id="rId25"/>
    <p:sldId id="310" r:id="rId26"/>
    <p:sldId id="311" r:id="rId27"/>
    <p:sldId id="312" r:id="rId28"/>
    <p:sldId id="272" r:id="rId29"/>
    <p:sldId id="273" r:id="rId30"/>
    <p:sldId id="274" r:id="rId31"/>
    <p:sldId id="277" r:id="rId32"/>
    <p:sldId id="320" r:id="rId33"/>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4" d="100"/>
          <a:sy n="44" d="100"/>
        </p:scale>
        <p:origin x="-1848" y="-104"/>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2" name="Shape 42"/>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3" name="Shape 43"/>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316120262"/>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olo e sottotitolo">
    <p:spTree>
      <p:nvGrpSpPr>
        <p:cNvPr id="1" name=""/>
        <p:cNvGrpSpPr/>
        <p:nvPr/>
      </p:nvGrpSpPr>
      <p:grpSpPr>
        <a:xfrm>
          <a:off x="0" y="0"/>
          <a:ext cx="0" cy="0"/>
          <a:chOff x="0" y="0"/>
          <a:chExt cx="0" cy="0"/>
        </a:xfrm>
      </p:grpSpPr>
      <p:sp>
        <p:nvSpPr>
          <p:cNvPr id="6" name="Shape 6"/>
          <p:cNvSpPr>
            <a:spLocks noGrp="1"/>
          </p:cNvSpPr>
          <p:nvPr>
            <p:ph type="title"/>
          </p:nvPr>
        </p:nvSpPr>
        <p:spPr>
          <a:xfrm>
            <a:off x="1270000" y="1638300"/>
            <a:ext cx="10464800" cy="3302000"/>
          </a:xfrm>
          <a:prstGeom prst="rect">
            <a:avLst/>
          </a:prstGeom>
        </p:spPr>
        <p:txBody>
          <a:bodyPr anchor="b"/>
          <a:lstStyle/>
          <a:p>
            <a:pPr lvl="0">
              <a:defRPr sz="1800"/>
            </a:pPr>
            <a:r>
              <a:rPr sz="8000"/>
              <a:t>Title Text</a:t>
            </a:r>
          </a:p>
        </p:txBody>
      </p:sp>
      <p:sp>
        <p:nvSpPr>
          <p:cNvPr id="7" name="Shape 7"/>
          <p:cNvSpPr>
            <a:spLocks noGrp="1"/>
          </p:cNvSpPr>
          <p:nvPr>
            <p:ph type="body"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zione">
    <p:spTree>
      <p:nvGrpSpPr>
        <p:cNvPr id="1" name=""/>
        <p:cNvGrpSpPr/>
        <p:nvPr/>
      </p:nvGrpSpPr>
      <p:grpSpPr>
        <a:xfrm>
          <a:off x="0" y="0"/>
          <a:ext cx="0" cy="0"/>
          <a:chOff x="0" y="0"/>
          <a:chExt cx="0" cy="0"/>
        </a:xfrm>
      </p:grpSpPr>
      <p:sp>
        <p:nvSpPr>
          <p:cNvPr id="37" name="Shape 3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39" name="Shape 3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50240" y="26010"/>
            <a:ext cx="4118187" cy="468173"/>
          </a:xfrm>
          <a:prstGeom prst="rect">
            <a:avLst/>
          </a:prstGeom>
        </p:spPr>
        <p:txBody>
          <a:bodyPr lIns="130046" tIns="65023" rIns="130046" bIns="65023"/>
          <a:lstStyle/>
          <a:p>
            <a:fld id="{DB21EEA3-4591-7341-A2C5-3E2AD9DA1D4A}" type="datetime2">
              <a:rPr lang="it-IT" smtClean="0"/>
              <a:t>Tuesday 9 June 15</a:t>
            </a:fld>
            <a:endParaRPr lang="en-US"/>
          </a:p>
        </p:txBody>
      </p:sp>
      <p:sp>
        <p:nvSpPr>
          <p:cNvPr id="5" name="Footer Placeholder 4"/>
          <p:cNvSpPr>
            <a:spLocks noGrp="1"/>
          </p:cNvSpPr>
          <p:nvPr>
            <p:ph type="ftr" sz="quarter" idx="11"/>
          </p:nvPr>
        </p:nvSpPr>
        <p:spPr>
          <a:xfrm>
            <a:off x="4876800" y="26010"/>
            <a:ext cx="5852160" cy="468173"/>
          </a:xfrm>
          <a:prstGeom prst="rect">
            <a:avLst/>
          </a:prstGeom>
        </p:spPr>
        <p:txBody>
          <a:bodyPr lIns="130046" tIns="65023" rIns="130046" bIns="65023"/>
          <a:lstStyle/>
          <a:p>
            <a:pPr algn="r"/>
            <a:endParaRPr lang="en-US" dirty="0"/>
          </a:p>
        </p:txBody>
      </p:sp>
      <p:sp>
        <p:nvSpPr>
          <p:cNvPr id="6" name="Slide Number Placeholder 5"/>
          <p:cNvSpPr>
            <a:spLocks noGrp="1"/>
          </p:cNvSpPr>
          <p:nvPr>
            <p:ph type="sldNum" sz="quarter" idx="12"/>
          </p:nvPr>
        </p:nvSpPr>
        <p:spPr>
          <a:xfrm>
            <a:off x="6342087" y="9251950"/>
            <a:ext cx="307926" cy="276999"/>
          </a:xfrm>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806390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oto - Orizzontale">
    <p:spTree>
      <p:nvGrpSpPr>
        <p:cNvPr id="1" name=""/>
        <p:cNvGrpSpPr/>
        <p:nvPr/>
      </p:nvGrpSpPr>
      <p:grpSpPr>
        <a:xfrm>
          <a:off x="0" y="0"/>
          <a:ext cx="0" cy="0"/>
          <a:chOff x="0" y="0"/>
          <a:chExt cx="0" cy="0"/>
        </a:xfrm>
      </p:grpSpPr>
      <p:sp>
        <p:nvSpPr>
          <p:cNvPr id="10" name="Shape 10"/>
          <p:cNvSpPr>
            <a:spLocks noGrp="1"/>
          </p:cNvSpPr>
          <p:nvPr>
            <p:ph type="title"/>
          </p:nvPr>
        </p:nvSpPr>
        <p:spPr>
          <a:xfrm>
            <a:off x="1270000" y="6718300"/>
            <a:ext cx="10464800" cy="1422400"/>
          </a:xfrm>
          <a:prstGeom prst="rect">
            <a:avLst/>
          </a:prstGeom>
        </p:spPr>
        <p:txBody>
          <a:bodyPr anchor="b"/>
          <a:lstStyle/>
          <a:p>
            <a:pPr lvl="0">
              <a:defRPr sz="1800"/>
            </a:pPr>
            <a:r>
              <a:rPr sz="8000"/>
              <a:t>Title Text</a:t>
            </a:r>
          </a:p>
        </p:txBody>
      </p:sp>
      <p:sp>
        <p:nvSpPr>
          <p:cNvPr id="11" name="Shape 11"/>
          <p:cNvSpPr>
            <a:spLocks noGrp="1"/>
          </p:cNvSpPr>
          <p:nvPr>
            <p:ph type="body"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12" name="Shape 12"/>
          <p:cNvSpPr>
            <a:spLocks noGrp="1"/>
          </p:cNvSpPr>
          <p:nvPr>
            <p:ph type="sldNum" sz="quarter" idx="2"/>
          </p:nvPr>
        </p:nvSpPr>
        <p:spPr>
          <a:xfrm>
            <a:off x="6311798" y="9245600"/>
            <a:ext cx="368504" cy="381000"/>
          </a:xfrm>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olo - Centrato">
    <p:spTree>
      <p:nvGrpSpPr>
        <p:cNvPr id="1" name=""/>
        <p:cNvGrpSpPr/>
        <p:nvPr/>
      </p:nvGrpSpPr>
      <p:grpSpPr>
        <a:xfrm>
          <a:off x="0" y="0"/>
          <a:ext cx="0" cy="0"/>
          <a:chOff x="0" y="0"/>
          <a:chExt cx="0" cy="0"/>
        </a:xfrm>
      </p:grpSpPr>
      <p:sp>
        <p:nvSpPr>
          <p:cNvPr id="14" name="Shape 14"/>
          <p:cNvSpPr>
            <a:spLocks noGrp="1"/>
          </p:cNvSpPr>
          <p:nvPr>
            <p:ph type="title"/>
          </p:nvPr>
        </p:nvSpPr>
        <p:spPr>
          <a:xfrm>
            <a:off x="1270000" y="3225800"/>
            <a:ext cx="10464800" cy="3302000"/>
          </a:xfrm>
          <a:prstGeom prst="rect">
            <a:avLst/>
          </a:prstGeom>
        </p:spPr>
        <p:txBody>
          <a:bodyPr/>
          <a:lstStyle/>
          <a:p>
            <a:pPr lvl="0">
              <a:defRPr sz="1800"/>
            </a:pPr>
            <a:r>
              <a:rPr sz="8000"/>
              <a:t>Title Text</a:t>
            </a:r>
          </a:p>
        </p:txBody>
      </p:sp>
      <p:sp>
        <p:nvSpPr>
          <p:cNvPr id="15" name="Shape 1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Foto - Verticale">
    <p:spTree>
      <p:nvGrpSpPr>
        <p:cNvPr id="1" name=""/>
        <p:cNvGrpSpPr/>
        <p:nvPr/>
      </p:nvGrpSpPr>
      <p:grpSpPr>
        <a:xfrm>
          <a:off x="0" y="0"/>
          <a:ext cx="0" cy="0"/>
          <a:chOff x="0" y="0"/>
          <a:chExt cx="0" cy="0"/>
        </a:xfrm>
      </p:grpSpPr>
      <p:sp>
        <p:nvSpPr>
          <p:cNvPr id="17" name="Shape 17"/>
          <p:cNvSpPr>
            <a:spLocks noGrp="1"/>
          </p:cNvSpPr>
          <p:nvPr>
            <p:ph type="title"/>
          </p:nvPr>
        </p:nvSpPr>
        <p:spPr>
          <a:xfrm>
            <a:off x="952500" y="635000"/>
            <a:ext cx="5334000" cy="3987800"/>
          </a:xfrm>
          <a:prstGeom prst="rect">
            <a:avLst/>
          </a:prstGeom>
        </p:spPr>
        <p:txBody>
          <a:bodyPr anchor="b"/>
          <a:lstStyle>
            <a:lvl1pPr>
              <a:defRPr sz="6000"/>
            </a:lvl1pPr>
          </a:lstStyle>
          <a:p>
            <a:pPr lvl="0">
              <a:defRPr sz="1800"/>
            </a:pPr>
            <a:r>
              <a:rPr sz="6000"/>
              <a:t>Title Text</a:t>
            </a:r>
          </a:p>
        </p:txBody>
      </p:sp>
      <p:sp>
        <p:nvSpPr>
          <p:cNvPr id="18" name="Shape 18"/>
          <p:cNvSpPr>
            <a:spLocks noGrp="1"/>
          </p:cNvSpPr>
          <p:nvPr>
            <p:ph type="body"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19" name="Shape 1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olo - In al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pPr>
            <a:r>
              <a:rPr sz="8000"/>
              <a:t>Title Text</a:t>
            </a:r>
          </a:p>
        </p:txBody>
      </p:sp>
      <p:sp>
        <p:nvSpPr>
          <p:cNvPr id="22" name="Shape 2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24" name="Shape 24"/>
          <p:cNvSpPr>
            <a:spLocks noGrp="1"/>
          </p:cNvSpPr>
          <p:nvPr>
            <p:ph type="title"/>
          </p:nvPr>
        </p:nvSpPr>
        <p:spPr>
          <a:prstGeom prst="rect">
            <a:avLst/>
          </a:prstGeom>
        </p:spPr>
        <p:txBody>
          <a:bodyPr/>
          <a:lstStyle/>
          <a:p>
            <a:pPr lvl="0">
              <a:defRPr sz="1800"/>
            </a:pPr>
            <a:r>
              <a:rPr sz="8000"/>
              <a:t>Title Text</a:t>
            </a:r>
          </a:p>
        </p:txBody>
      </p:sp>
      <p:sp>
        <p:nvSpPr>
          <p:cNvPr id="25" name="Shape 25"/>
          <p:cNvSpPr>
            <a:spLocks noGrp="1"/>
          </p:cNvSpPr>
          <p:nvPr>
            <p:ph type="body" idx="1"/>
          </p:nvPr>
        </p:nvSpPr>
        <p:spPr>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
        <p:nvSpPr>
          <p:cNvPr id="26" name="Shape 2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28" name="Shape 28"/>
          <p:cNvSpPr>
            <a:spLocks noGrp="1"/>
          </p:cNvSpPr>
          <p:nvPr>
            <p:ph type="title"/>
          </p:nvPr>
        </p:nvSpPr>
        <p:spPr>
          <a:prstGeom prst="rect">
            <a:avLst/>
          </a:prstGeom>
        </p:spPr>
        <p:txBody>
          <a:bodyPr/>
          <a:lstStyle/>
          <a:p>
            <a:pPr lvl="0">
              <a:defRPr sz="1800"/>
            </a:pPr>
            <a:r>
              <a:rPr sz="8000"/>
              <a:t>Title Text</a:t>
            </a:r>
          </a:p>
        </p:txBody>
      </p:sp>
      <p:sp>
        <p:nvSpPr>
          <p:cNvPr id="29" name="Shape 29"/>
          <p:cNvSpPr>
            <a:spLocks noGrp="1"/>
          </p:cNvSpPr>
          <p:nvPr>
            <p:ph type="body"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30" name="Shape 3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32" name="Shape 32"/>
          <p:cNvSpPr>
            <a:spLocks noGrp="1"/>
          </p:cNvSpPr>
          <p:nvPr>
            <p:ph type="body" idx="1"/>
          </p:nvPr>
        </p:nvSpPr>
        <p:spPr>
          <a:xfrm>
            <a:off x="952500" y="1270000"/>
            <a:ext cx="11099800" cy="7213600"/>
          </a:xfrm>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oto - 3 per pagina">
    <p:spTree>
      <p:nvGrpSpPr>
        <p:cNvPr id="1" name=""/>
        <p:cNvGrpSpPr/>
        <p:nvPr/>
      </p:nvGrpSpPr>
      <p:grpSpPr>
        <a:xfrm>
          <a:off x="0" y="0"/>
          <a:ext cx="0" cy="0"/>
          <a:chOff x="0" y="0"/>
          <a:chExt cx="0" cy="0"/>
        </a:xfrm>
      </p:grpSpPr>
      <p:sp>
        <p:nvSpPr>
          <p:cNvPr id="35" name="Shape 3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pPr>
            <a:r>
              <a:rPr sz="8000"/>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
        <p:nvSpPr>
          <p:cNvPr id="4" name="Shape 4"/>
          <p:cNvSpPr>
            <a:spLocks noGrp="1"/>
          </p:cNvSpPr>
          <p:nvPr>
            <p:ph type="sldNum" sz="quarter" idx="2"/>
          </p:nvPr>
        </p:nvSpPr>
        <p:spPr>
          <a:xfrm>
            <a:off x="6311798" y="9251950"/>
            <a:ext cx="368504" cy="381000"/>
          </a:xfrm>
          <a:prstGeom prst="rect">
            <a:avLst/>
          </a:prstGeom>
          <a:ln w="12700">
            <a:miter lim="400000"/>
          </a:ln>
        </p:spPr>
        <p:txBody>
          <a:bodyPr wrap="none" lIns="0" tIns="0" rIns="0" bIns="0">
            <a:spAutoFit/>
          </a:bodyPr>
          <a:lstStyle>
            <a:lvl1pPr>
              <a:defRPr sz="1800"/>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xmlns:p14="http://schemas.microsoft.com/office/powerpoint/2010/main" spd="med"/>
  <p:txStyles>
    <p:titleStyle>
      <a:lvl1pPr algn="ctr" defTabSz="584200">
        <a:defRPr sz="8000">
          <a:latin typeface="+mn-lt"/>
          <a:ea typeface="+mn-ea"/>
          <a:cs typeface="+mn-cs"/>
          <a:sym typeface="Helvetica Light"/>
        </a:defRPr>
      </a:lvl1pPr>
      <a:lvl2pPr indent="228600" algn="ctr" defTabSz="584200">
        <a:defRPr sz="8000">
          <a:latin typeface="+mn-lt"/>
          <a:ea typeface="+mn-ea"/>
          <a:cs typeface="+mn-cs"/>
          <a:sym typeface="Helvetica Light"/>
        </a:defRPr>
      </a:lvl2pPr>
      <a:lvl3pPr indent="457200" algn="ctr" defTabSz="584200">
        <a:defRPr sz="8000">
          <a:latin typeface="+mn-lt"/>
          <a:ea typeface="+mn-ea"/>
          <a:cs typeface="+mn-cs"/>
          <a:sym typeface="Helvetica Light"/>
        </a:defRPr>
      </a:lvl3pPr>
      <a:lvl4pPr indent="685800" algn="ctr" defTabSz="584200">
        <a:defRPr sz="8000">
          <a:latin typeface="+mn-lt"/>
          <a:ea typeface="+mn-ea"/>
          <a:cs typeface="+mn-cs"/>
          <a:sym typeface="Helvetica Light"/>
        </a:defRPr>
      </a:lvl4pPr>
      <a:lvl5pPr indent="914400" algn="ctr" defTabSz="584200">
        <a:defRPr sz="8000">
          <a:latin typeface="+mn-lt"/>
          <a:ea typeface="+mn-ea"/>
          <a:cs typeface="+mn-cs"/>
          <a:sym typeface="Helvetica Light"/>
        </a:defRPr>
      </a:lvl5pPr>
      <a:lvl6pPr indent="1143000" algn="ctr" defTabSz="584200">
        <a:defRPr sz="8000">
          <a:latin typeface="+mn-lt"/>
          <a:ea typeface="+mn-ea"/>
          <a:cs typeface="+mn-cs"/>
          <a:sym typeface="Helvetica Light"/>
        </a:defRPr>
      </a:lvl6pPr>
      <a:lvl7pPr indent="1371600" algn="ctr" defTabSz="584200">
        <a:defRPr sz="8000">
          <a:latin typeface="+mn-lt"/>
          <a:ea typeface="+mn-ea"/>
          <a:cs typeface="+mn-cs"/>
          <a:sym typeface="Helvetica Light"/>
        </a:defRPr>
      </a:lvl7pPr>
      <a:lvl8pPr indent="1600200" algn="ctr" defTabSz="584200">
        <a:defRPr sz="8000">
          <a:latin typeface="+mn-lt"/>
          <a:ea typeface="+mn-ea"/>
          <a:cs typeface="+mn-cs"/>
          <a:sym typeface="Helvetica Light"/>
        </a:defRPr>
      </a:lvl8pPr>
      <a:lvl9pPr indent="1828800" algn="ctr" defTabSz="584200">
        <a:defRPr sz="8000">
          <a:latin typeface="+mn-lt"/>
          <a:ea typeface="+mn-ea"/>
          <a:cs typeface="+mn-cs"/>
          <a:sym typeface="Helvetica Light"/>
        </a:defRPr>
      </a:lvl9pPr>
    </p:titleStyle>
    <p:bodyStyle>
      <a:lvl1pPr marL="444500" indent="-444500" defTabSz="584200">
        <a:spcBef>
          <a:spcPts val="4200"/>
        </a:spcBef>
        <a:buSzPct val="75000"/>
        <a:buChar char="•"/>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marL="1333500" indent="-444500" defTabSz="584200">
        <a:spcBef>
          <a:spcPts val="4200"/>
        </a:spcBef>
        <a:buSzPct val="75000"/>
        <a:buChar char="•"/>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vl6pPr marL="2667000" indent="-444500" defTabSz="584200">
        <a:spcBef>
          <a:spcPts val="4200"/>
        </a:spcBef>
        <a:buSzPct val="75000"/>
        <a:buChar char="•"/>
        <a:defRPr sz="3600">
          <a:latin typeface="+mn-lt"/>
          <a:ea typeface="+mn-ea"/>
          <a:cs typeface="+mn-cs"/>
          <a:sym typeface="Helvetica Light"/>
        </a:defRPr>
      </a:lvl6pPr>
      <a:lvl7pPr marL="3111500" indent="-444500" defTabSz="584200">
        <a:spcBef>
          <a:spcPts val="4200"/>
        </a:spcBef>
        <a:buSzPct val="75000"/>
        <a:buChar char="•"/>
        <a:defRPr sz="3600">
          <a:latin typeface="+mn-lt"/>
          <a:ea typeface="+mn-ea"/>
          <a:cs typeface="+mn-cs"/>
          <a:sym typeface="Helvetica Light"/>
        </a:defRPr>
      </a:lvl7pPr>
      <a:lvl8pPr marL="3556000" indent="-444500" defTabSz="584200">
        <a:spcBef>
          <a:spcPts val="4200"/>
        </a:spcBef>
        <a:buSzPct val="75000"/>
        <a:buChar char="•"/>
        <a:defRPr sz="3600">
          <a:latin typeface="+mn-lt"/>
          <a:ea typeface="+mn-ea"/>
          <a:cs typeface="+mn-cs"/>
          <a:sym typeface="Helvetica Light"/>
        </a:defRPr>
      </a:lvl8pPr>
      <a:lvl9pPr marL="4000500" indent="-444500" defTabSz="584200">
        <a:spcBef>
          <a:spcPts val="4200"/>
        </a:spcBef>
        <a:buSzPct val="75000"/>
        <a:buChar char="•"/>
        <a:defRPr sz="3600">
          <a:latin typeface="+mn-lt"/>
          <a:ea typeface="+mn-ea"/>
          <a:cs typeface="+mn-cs"/>
          <a:sym typeface="Helvetica Light"/>
        </a:defRPr>
      </a:lvl9pPr>
    </p:bodyStyle>
    <p:otherStyle>
      <a:lvl1pPr algn="ctr" defTabSz="584200">
        <a:defRPr>
          <a:solidFill>
            <a:schemeClr val="tx1"/>
          </a:solidFill>
          <a:latin typeface="+mn-lt"/>
          <a:ea typeface="+mn-ea"/>
          <a:cs typeface="+mn-cs"/>
          <a:sym typeface="Helvetica Light"/>
        </a:defRPr>
      </a:lvl1pPr>
      <a:lvl2pPr indent="228600" algn="ctr" defTabSz="584200">
        <a:defRPr>
          <a:solidFill>
            <a:schemeClr val="tx1"/>
          </a:solidFill>
          <a:latin typeface="+mn-lt"/>
          <a:ea typeface="+mn-ea"/>
          <a:cs typeface="+mn-cs"/>
          <a:sym typeface="Helvetica Light"/>
        </a:defRPr>
      </a:lvl2pPr>
      <a:lvl3pPr indent="457200" algn="ctr" defTabSz="584200">
        <a:defRPr>
          <a:solidFill>
            <a:schemeClr val="tx1"/>
          </a:solidFill>
          <a:latin typeface="+mn-lt"/>
          <a:ea typeface="+mn-ea"/>
          <a:cs typeface="+mn-cs"/>
          <a:sym typeface="Helvetica Light"/>
        </a:defRPr>
      </a:lvl3pPr>
      <a:lvl4pPr indent="685800" algn="ctr" defTabSz="584200">
        <a:defRPr>
          <a:solidFill>
            <a:schemeClr val="tx1"/>
          </a:solidFill>
          <a:latin typeface="+mn-lt"/>
          <a:ea typeface="+mn-ea"/>
          <a:cs typeface="+mn-cs"/>
          <a:sym typeface="Helvetica Light"/>
        </a:defRPr>
      </a:lvl4pPr>
      <a:lvl5pPr indent="914400" algn="ctr" defTabSz="584200">
        <a:defRPr>
          <a:solidFill>
            <a:schemeClr val="tx1"/>
          </a:solidFill>
          <a:latin typeface="+mn-lt"/>
          <a:ea typeface="+mn-ea"/>
          <a:cs typeface="+mn-cs"/>
          <a:sym typeface="Helvetica Light"/>
        </a:defRPr>
      </a:lvl5pPr>
      <a:lvl6pPr indent="1143000" algn="ctr" defTabSz="584200">
        <a:defRPr>
          <a:solidFill>
            <a:schemeClr val="tx1"/>
          </a:solidFill>
          <a:latin typeface="+mn-lt"/>
          <a:ea typeface="+mn-ea"/>
          <a:cs typeface="+mn-cs"/>
          <a:sym typeface="Helvetica Light"/>
        </a:defRPr>
      </a:lvl6pPr>
      <a:lvl7pPr indent="1371600" algn="ctr" defTabSz="584200">
        <a:defRPr>
          <a:solidFill>
            <a:schemeClr val="tx1"/>
          </a:solidFill>
          <a:latin typeface="+mn-lt"/>
          <a:ea typeface="+mn-ea"/>
          <a:cs typeface="+mn-cs"/>
          <a:sym typeface="Helvetica Light"/>
        </a:defRPr>
      </a:lvl7pPr>
      <a:lvl8pPr indent="1600200" algn="ctr" defTabSz="584200">
        <a:defRPr>
          <a:solidFill>
            <a:schemeClr val="tx1"/>
          </a:solidFill>
          <a:latin typeface="+mn-lt"/>
          <a:ea typeface="+mn-ea"/>
          <a:cs typeface="+mn-cs"/>
          <a:sym typeface="Helvetica Light"/>
        </a:defRPr>
      </a:lvl8pPr>
      <a:lvl9pPr indent="1828800" algn="ctr" defTabSz="584200">
        <a:defRPr>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4.png"/><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5.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1" Type="http://schemas.openxmlformats.org/officeDocument/2006/relationships/slideLayout" Target="../slideLayouts/slideLayout5.xml"/><Relationship Id="rId2"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9.png"/><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5.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image" Target="../media/image43.png"/><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1" Type="http://schemas.openxmlformats.org/officeDocument/2006/relationships/slideLayout" Target="../slideLayouts/slideLayout5.xml"/><Relationship Id="rId2"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3.png"/><Relationship Id="rId1" Type="http://schemas.openxmlformats.org/officeDocument/2006/relationships/slideLayout" Target="../slideLayouts/slideLayout5.xml"/><Relationship Id="rId2"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5" Type="http://schemas.openxmlformats.org/officeDocument/2006/relationships/image" Target="../media/image56.png"/><Relationship Id="rId1" Type="http://schemas.openxmlformats.org/officeDocument/2006/relationships/slideLayout" Target="../slideLayouts/slideLayout5.xml"/><Relationship Id="rId2"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3.png"/><Relationship Id="rId1" Type="http://schemas.openxmlformats.org/officeDocument/2006/relationships/slideLayout" Target="../slideLayouts/slideLayout5.xml"/><Relationship Id="rId2" Type="http://schemas.openxmlformats.org/officeDocument/2006/relationships/image" Target="../media/image4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7.png"/><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png"/><Relationship Id="rId3" Type="http://schemas.openxmlformats.org/officeDocument/2006/relationships/image" Target="../media/image5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9.emf"/><Relationship Id="rId3"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5.xml"/><Relationship Id="rId2"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png"/><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5.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5.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hape 45"/>
          <p:cNvSpPr/>
          <p:nvPr/>
        </p:nvSpPr>
        <p:spPr>
          <a:xfrm>
            <a:off x="3628" y="9239473"/>
            <a:ext cx="12997544" cy="451644"/>
          </a:xfrm>
          <a:prstGeom prst="rect">
            <a:avLst/>
          </a:prstGeom>
          <a:blipFill>
            <a:blip r:embed="rId2"/>
          </a:blipFill>
          <a:ln w="12700">
            <a:miter lim="400000"/>
          </a:ln>
          <a:effectLst>
            <a:outerShdw blurRad="50800" dist="12700" rotWithShape="0">
              <a:srgbClr val="000000">
                <a:alpha val="50000"/>
              </a:srgbClr>
            </a:outerShdw>
          </a:effectLst>
        </p:spPr>
        <p:txBody>
          <a:bodyPr lIns="50800" tIns="50800" rIns="50800" bIns="50800" anchor="ctr"/>
          <a:lstStyle/>
          <a:p>
            <a:pPr lvl="0">
              <a:defRPr sz="2400">
                <a:solidFill>
                  <a:srgbClr val="FFFFFF"/>
                </a:solidFill>
              </a:defRPr>
            </a:pPr>
            <a:endParaRPr/>
          </a:p>
        </p:txBody>
      </p:sp>
      <p:sp>
        <p:nvSpPr>
          <p:cNvPr id="46" name="Shape 46"/>
          <p:cNvSpPr>
            <a:spLocks noGrp="1"/>
          </p:cNvSpPr>
          <p:nvPr>
            <p:ph type="title"/>
          </p:nvPr>
        </p:nvSpPr>
        <p:spPr>
          <a:xfrm>
            <a:off x="379731" y="2207078"/>
            <a:ext cx="12245339" cy="3302001"/>
          </a:xfrm>
          <a:prstGeom prst="rect">
            <a:avLst/>
          </a:prstGeom>
        </p:spPr>
        <p:txBody>
          <a:bodyPr>
            <a:normAutofit/>
          </a:bodyPr>
          <a:lstStyle/>
          <a:p>
            <a:pPr lvl="0" defTabSz="543305">
              <a:defRPr sz="1800"/>
            </a:pPr>
            <a:r>
              <a:rPr lang="en-US" sz="5400" u="sng" dirty="0" smtClean="0"/>
              <a:t>Preliminary</a:t>
            </a:r>
            <a:r>
              <a:rPr lang="en-US" sz="5400" dirty="0" smtClean="0"/>
              <a:t> results on the detection of Prompt Photons from He, C and O ions (HIT test beam of 2014)</a:t>
            </a:r>
            <a:endParaRPr sz="3200" dirty="0"/>
          </a:p>
        </p:txBody>
      </p:sp>
      <p:sp>
        <p:nvSpPr>
          <p:cNvPr id="47" name="Shape 47"/>
          <p:cNvSpPr>
            <a:spLocks noGrp="1"/>
          </p:cNvSpPr>
          <p:nvPr>
            <p:ph type="body" idx="1"/>
          </p:nvPr>
        </p:nvSpPr>
        <p:spPr>
          <a:xfrm>
            <a:off x="1270000" y="5784850"/>
            <a:ext cx="10464800" cy="1130300"/>
          </a:xfrm>
          <a:prstGeom prst="rect">
            <a:avLst/>
          </a:prstGeom>
        </p:spPr>
        <p:txBody>
          <a:bodyPr/>
          <a:lstStyle/>
          <a:p>
            <a:pPr lvl="0">
              <a:defRPr sz="1800"/>
            </a:pPr>
            <a:r>
              <a:rPr sz="3200" dirty="0" smtClean="0"/>
              <a:t>G</a:t>
            </a:r>
            <a:r>
              <a:rPr sz="3200" dirty="0"/>
              <a:t>. </a:t>
            </a:r>
            <a:r>
              <a:rPr sz="3200" dirty="0" smtClean="0"/>
              <a:t>Battisto</a:t>
            </a:r>
            <a:r>
              <a:rPr lang="en-US" sz="3200" dirty="0" smtClean="0"/>
              <a:t>ni</a:t>
            </a:r>
            <a:endParaRPr sz="3200" dirty="0"/>
          </a:p>
        </p:txBody>
      </p:sp>
      <p:sp>
        <p:nvSpPr>
          <p:cNvPr id="49" name="Shape 49"/>
          <p:cNvSpPr/>
          <p:nvPr/>
        </p:nvSpPr>
        <p:spPr>
          <a:xfrm>
            <a:off x="3628" y="71664"/>
            <a:ext cx="12997544" cy="1130301"/>
          </a:xfrm>
          <a:prstGeom prst="rect">
            <a:avLst/>
          </a:prstGeom>
          <a:blipFill>
            <a:blip r:embed="rId2"/>
          </a:blipFill>
          <a:ln w="12700">
            <a:miter lim="400000"/>
          </a:ln>
          <a:effectLst>
            <a:outerShdw blurRad="50800" dist="12700" rotWithShape="0">
              <a:srgbClr val="000000">
                <a:alpha val="50000"/>
              </a:srgbClr>
            </a:outerShdw>
          </a:effectLst>
        </p:spPr>
        <p:txBody>
          <a:bodyPr lIns="50800" tIns="50800" rIns="50800" bIns="50800" anchor="ctr"/>
          <a:lstStyle/>
          <a:p>
            <a:pPr lvl="0">
              <a:defRPr sz="2400">
                <a:solidFill>
                  <a:srgbClr val="FFFFFF"/>
                </a:solidFill>
              </a:defRPr>
            </a:pPr>
            <a:endParaRPr/>
          </a:p>
        </p:txBody>
      </p:sp>
      <p:sp>
        <p:nvSpPr>
          <p:cNvPr id="50" name="Shape 50"/>
          <p:cNvSpPr>
            <a:spLocks noGrp="1"/>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t>1</a:t>
            </a:fld>
            <a:endParaRPr/>
          </a:p>
        </p:txBody>
      </p:sp>
      <p:sp>
        <p:nvSpPr>
          <p:cNvPr id="2" name="Rectangle 1"/>
          <p:cNvSpPr/>
          <p:nvPr/>
        </p:nvSpPr>
        <p:spPr>
          <a:xfrm>
            <a:off x="123795" y="6933651"/>
            <a:ext cx="12501275" cy="1754327"/>
          </a:xfrm>
          <a:prstGeom prst="rect">
            <a:avLst/>
          </a:prstGeom>
        </p:spPr>
        <p:txBody>
          <a:bodyPr wrap="square">
            <a:spAutoFit/>
          </a:bodyPr>
          <a:lstStyle/>
          <a:p>
            <a:pPr algn="just"/>
            <a:r>
              <a:rPr lang="en-US" sz="1800" dirty="0">
                <a:latin typeface="Arial"/>
                <a:ea typeface="Times New Roman"/>
                <a:cs typeface="Arial"/>
              </a:rPr>
              <a:t>G. Battistoni (INFN Milano), F. </a:t>
            </a:r>
            <a:r>
              <a:rPr lang="en-US" sz="1800" dirty="0" err="1">
                <a:latin typeface="Arial"/>
                <a:ea typeface="Times New Roman"/>
                <a:cs typeface="Arial"/>
              </a:rPr>
              <a:t>Collamati</a:t>
            </a:r>
            <a:r>
              <a:rPr lang="en-US" sz="1800" dirty="0">
                <a:latin typeface="Arial"/>
                <a:ea typeface="Times New Roman"/>
                <a:cs typeface="Arial"/>
              </a:rPr>
              <a:t> (Univ. Roma 1 and INFN-RM1), E. De Lucia (INFN-LNF), R. </a:t>
            </a:r>
            <a:r>
              <a:rPr lang="en-US" sz="1800" dirty="0" err="1">
                <a:latin typeface="Arial"/>
                <a:ea typeface="Times New Roman"/>
                <a:cs typeface="Arial"/>
              </a:rPr>
              <a:t>Faccini</a:t>
            </a:r>
            <a:r>
              <a:rPr lang="en-US" sz="1800" dirty="0">
                <a:latin typeface="Arial"/>
                <a:ea typeface="Times New Roman"/>
                <a:cs typeface="Arial"/>
              </a:rPr>
              <a:t> (Univ. Roma 1 and INFN-RM1), F. </a:t>
            </a:r>
            <a:r>
              <a:rPr lang="en-US" sz="1800" dirty="0" err="1">
                <a:latin typeface="Arial"/>
                <a:ea typeface="Times New Roman"/>
                <a:cs typeface="Arial"/>
              </a:rPr>
              <a:t>Ferroni</a:t>
            </a:r>
            <a:r>
              <a:rPr lang="en-US" sz="1800" dirty="0">
                <a:latin typeface="Arial"/>
                <a:ea typeface="Times New Roman"/>
                <a:cs typeface="Arial"/>
              </a:rPr>
              <a:t> (Univ. Roma 1 and INFN-RM1),  M. P. </a:t>
            </a:r>
            <a:r>
              <a:rPr lang="en-US" sz="1800" dirty="0" err="1">
                <a:latin typeface="Arial"/>
                <a:ea typeface="Times New Roman"/>
                <a:cs typeface="Arial"/>
              </a:rPr>
              <a:t>Frallicciardi</a:t>
            </a:r>
            <a:r>
              <a:rPr lang="en-US" sz="1800" dirty="0">
                <a:latin typeface="Arial"/>
                <a:ea typeface="Times New Roman"/>
                <a:cs typeface="Arial"/>
              </a:rPr>
              <a:t> (Centro Fermi), M. </a:t>
            </a:r>
            <a:r>
              <a:rPr lang="en-US" sz="1800" dirty="0" err="1">
                <a:latin typeface="Arial"/>
                <a:ea typeface="Times New Roman"/>
                <a:cs typeface="Arial"/>
              </a:rPr>
              <a:t>Marafini</a:t>
            </a:r>
            <a:r>
              <a:rPr lang="en-US" sz="1800" dirty="0">
                <a:latin typeface="Arial"/>
                <a:ea typeface="Times New Roman"/>
                <a:cs typeface="Arial"/>
              </a:rPr>
              <a:t> (</a:t>
            </a:r>
            <a:r>
              <a:rPr lang="en-US" sz="1800" dirty="0" err="1">
                <a:latin typeface="Arial"/>
                <a:ea typeface="Times New Roman"/>
                <a:cs typeface="Arial"/>
              </a:rPr>
              <a:t>centro</a:t>
            </a:r>
            <a:r>
              <a:rPr lang="en-US" sz="1800" dirty="0">
                <a:latin typeface="Arial"/>
                <a:ea typeface="Times New Roman"/>
                <a:cs typeface="Arial"/>
              </a:rPr>
              <a:t> Fermi), I. </a:t>
            </a:r>
            <a:r>
              <a:rPr lang="en-US" sz="1800" dirty="0" err="1">
                <a:latin typeface="Arial"/>
                <a:ea typeface="Times New Roman"/>
                <a:cs typeface="Arial"/>
              </a:rPr>
              <a:t>Mattei</a:t>
            </a:r>
            <a:r>
              <a:rPr lang="en-US" sz="1800" dirty="0">
                <a:latin typeface="Arial"/>
                <a:ea typeface="Times New Roman"/>
                <a:cs typeface="Arial"/>
              </a:rPr>
              <a:t> (Univ. Roma 3 and INFN-LNF), S. </a:t>
            </a:r>
            <a:r>
              <a:rPr lang="en-US" sz="1800" dirty="0" err="1">
                <a:latin typeface="Arial"/>
                <a:ea typeface="Times New Roman"/>
                <a:cs typeface="Arial"/>
              </a:rPr>
              <a:t>Morganti</a:t>
            </a:r>
            <a:r>
              <a:rPr lang="en-US" sz="1800" dirty="0">
                <a:latin typeface="Arial"/>
                <a:ea typeface="Times New Roman"/>
                <a:cs typeface="Arial"/>
              </a:rPr>
              <a:t> (INFN-RM1), S. </a:t>
            </a:r>
            <a:r>
              <a:rPr lang="en-US" sz="1800" dirty="0" err="1">
                <a:latin typeface="Arial"/>
                <a:ea typeface="Times New Roman"/>
                <a:cs typeface="Arial"/>
              </a:rPr>
              <a:t>Muraro</a:t>
            </a:r>
            <a:r>
              <a:rPr lang="en-US" sz="1800" dirty="0">
                <a:latin typeface="Arial"/>
                <a:ea typeface="Times New Roman"/>
                <a:cs typeface="Arial"/>
              </a:rPr>
              <a:t> (INFN-MI), L. </a:t>
            </a:r>
            <a:r>
              <a:rPr lang="en-US" sz="1800" dirty="0" err="1">
                <a:latin typeface="Arial"/>
                <a:ea typeface="Times New Roman"/>
                <a:cs typeface="Arial"/>
              </a:rPr>
              <a:t>Piersanti</a:t>
            </a:r>
            <a:r>
              <a:rPr lang="en-US" sz="1800" dirty="0">
                <a:latin typeface="Arial"/>
                <a:ea typeface="Times New Roman"/>
                <a:cs typeface="Arial"/>
              </a:rPr>
              <a:t> (INFN-LNF), A. </a:t>
            </a:r>
            <a:r>
              <a:rPr lang="en-US" sz="1800" dirty="0" err="1">
                <a:latin typeface="Arial"/>
                <a:ea typeface="Times New Roman"/>
                <a:cs typeface="Arial"/>
              </a:rPr>
              <a:t>Rucinski</a:t>
            </a:r>
            <a:r>
              <a:rPr lang="en-US" sz="1800" dirty="0">
                <a:latin typeface="Arial"/>
                <a:ea typeface="Times New Roman"/>
                <a:cs typeface="Arial"/>
              </a:rPr>
              <a:t> (INFN-RM1), A. </a:t>
            </a:r>
            <a:r>
              <a:rPr lang="en-US" sz="1800" dirty="0" err="1">
                <a:latin typeface="Arial"/>
                <a:ea typeface="Times New Roman"/>
                <a:cs typeface="Arial"/>
              </a:rPr>
              <a:t>Russomando</a:t>
            </a:r>
            <a:r>
              <a:rPr lang="en-US" sz="1800" dirty="0">
                <a:latin typeface="Arial"/>
                <a:ea typeface="Times New Roman"/>
                <a:cs typeface="Arial"/>
              </a:rPr>
              <a:t> (Univ. Roma 1), A. </a:t>
            </a:r>
            <a:r>
              <a:rPr lang="en-US" sz="1800" dirty="0" err="1">
                <a:latin typeface="Arial"/>
                <a:ea typeface="Times New Roman"/>
                <a:cs typeface="Arial"/>
              </a:rPr>
              <a:t>Sarti</a:t>
            </a:r>
            <a:r>
              <a:rPr lang="en-US" sz="1800" dirty="0">
                <a:latin typeface="Arial"/>
                <a:ea typeface="Times New Roman"/>
                <a:cs typeface="Arial"/>
              </a:rPr>
              <a:t> (Univ. Roma 1 and INFN-LNF), A. </a:t>
            </a:r>
            <a:r>
              <a:rPr lang="en-US" sz="1800" dirty="0" err="1">
                <a:latin typeface="Arial"/>
                <a:ea typeface="Times New Roman"/>
                <a:cs typeface="Arial"/>
              </a:rPr>
              <a:t>Sciubba</a:t>
            </a:r>
            <a:r>
              <a:rPr lang="en-US" sz="1800" dirty="0">
                <a:latin typeface="Arial"/>
                <a:ea typeface="Times New Roman"/>
                <a:cs typeface="Arial"/>
              </a:rPr>
              <a:t> (Univ. Roma 1 and INFN-RM1), E. </a:t>
            </a:r>
            <a:r>
              <a:rPr lang="en-US" sz="1800" dirty="0" err="1">
                <a:latin typeface="Arial"/>
                <a:ea typeface="Times New Roman"/>
                <a:cs typeface="Arial"/>
              </a:rPr>
              <a:t>Solfaroli-Camillocci</a:t>
            </a:r>
            <a:r>
              <a:rPr lang="en-US" sz="1800" dirty="0">
                <a:latin typeface="Arial"/>
                <a:ea typeface="Times New Roman"/>
                <a:cs typeface="Arial"/>
              </a:rPr>
              <a:t> (IIT,INFN-RM1), M. </a:t>
            </a:r>
            <a:r>
              <a:rPr lang="en-US" sz="1800" dirty="0" err="1">
                <a:latin typeface="Arial"/>
                <a:ea typeface="Times New Roman"/>
                <a:cs typeface="Arial"/>
              </a:rPr>
              <a:t>Toppi</a:t>
            </a:r>
            <a:r>
              <a:rPr lang="en-US" sz="1800" dirty="0">
                <a:latin typeface="Arial"/>
                <a:ea typeface="Times New Roman"/>
                <a:cs typeface="Arial"/>
              </a:rPr>
              <a:t> (Univ. Roma 1 and INFN-LNF), G. </a:t>
            </a:r>
            <a:r>
              <a:rPr lang="en-US" sz="1800" dirty="0" err="1">
                <a:latin typeface="Arial"/>
                <a:ea typeface="Times New Roman"/>
                <a:cs typeface="Arial"/>
              </a:rPr>
              <a:t>Traini</a:t>
            </a:r>
            <a:r>
              <a:rPr lang="en-US" sz="1800" dirty="0">
                <a:latin typeface="Arial"/>
                <a:ea typeface="Times New Roman"/>
                <a:cs typeface="Arial"/>
              </a:rPr>
              <a:t> (Univ. Roma 1), C. </a:t>
            </a:r>
            <a:r>
              <a:rPr lang="en-US" sz="1800" dirty="0" err="1">
                <a:latin typeface="Arial"/>
                <a:ea typeface="Times New Roman"/>
                <a:cs typeface="Arial"/>
              </a:rPr>
              <a:t>Voena</a:t>
            </a:r>
            <a:r>
              <a:rPr lang="en-US" sz="1800" dirty="0">
                <a:latin typeface="Arial"/>
                <a:ea typeface="Times New Roman"/>
                <a:cs typeface="Arial"/>
              </a:rPr>
              <a:t> (INFN-RM1) and V. </a:t>
            </a:r>
            <a:r>
              <a:rPr lang="en-US" sz="1800" dirty="0" err="1">
                <a:latin typeface="Arial"/>
                <a:ea typeface="Times New Roman"/>
                <a:cs typeface="Arial"/>
              </a:rPr>
              <a:t>Patera</a:t>
            </a:r>
            <a:r>
              <a:rPr lang="en-US" sz="1800" dirty="0">
                <a:latin typeface="Arial"/>
                <a:ea typeface="Times New Roman"/>
                <a:cs typeface="Arial"/>
              </a:rPr>
              <a:t> (Univ. Roma 1, Centro Fermi and INFN-RM1</a:t>
            </a:r>
            <a:endParaRPr lang="en-US" sz="1800" dirty="0">
              <a:latin typeface="Arial"/>
              <a:cs typeface="Arial"/>
            </a:endParaRPr>
          </a:p>
        </p:txBody>
      </p:sp>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p:nvPr/>
        </p:nvSpPr>
        <p:spPr>
          <a:xfrm>
            <a:off x="3628" y="9239473"/>
            <a:ext cx="12997544" cy="451644"/>
          </a:xfrm>
          <a:prstGeom prst="rect">
            <a:avLst/>
          </a:prstGeom>
          <a:blipFill>
            <a:blip r:embed="rId2"/>
          </a:blipFill>
          <a:ln w="12700">
            <a:miter lim="400000"/>
          </a:ln>
          <a:effectLst>
            <a:outerShdw blurRad="50800" dist="12700" rotWithShape="0">
              <a:srgbClr val="000000">
                <a:alpha val="50000"/>
              </a:srgbClr>
            </a:outerShdw>
          </a:effectLst>
        </p:spPr>
        <p:txBody>
          <a:bodyPr lIns="50800" tIns="50800" rIns="50800" bIns="50800" anchor="ctr"/>
          <a:lstStyle/>
          <a:p>
            <a:pPr lvl="0">
              <a:defRPr sz="2400">
                <a:solidFill>
                  <a:srgbClr val="FFFFFF"/>
                </a:solidFill>
              </a:defRPr>
            </a:pPr>
            <a:endParaRPr/>
          </a:p>
        </p:txBody>
      </p:sp>
      <p:graphicFrame>
        <p:nvGraphicFramePr>
          <p:cNvPr id="71" name="Table 71"/>
          <p:cNvGraphicFramePr/>
          <p:nvPr>
            <p:extLst>
              <p:ext uri="{D42A27DB-BD31-4B8C-83A1-F6EECF244321}">
                <p14:modId xmlns:p14="http://schemas.microsoft.com/office/powerpoint/2010/main" val="1639226762"/>
              </p:ext>
            </p:extLst>
          </p:nvPr>
        </p:nvGraphicFramePr>
        <p:xfrm>
          <a:off x="280785" y="2631475"/>
          <a:ext cx="12443227" cy="4810959"/>
        </p:xfrm>
        <a:graphic>
          <a:graphicData uri="http://schemas.openxmlformats.org/drawingml/2006/table">
            <a:tbl>
              <a:tblPr firstRow="1" firstCol="1" bandRow="1">
                <a:tableStyleId>{4C3C2611-4C71-4FC5-86AE-919BDF0F9419}</a:tableStyleId>
              </a:tblPr>
              <a:tblGrid>
                <a:gridCol w="2542872"/>
                <a:gridCol w="3856901"/>
                <a:gridCol w="3021727"/>
                <a:gridCol w="3021727"/>
              </a:tblGrid>
              <a:tr h="1140024">
                <a:tc>
                  <a:txBody>
                    <a:bodyPr/>
                    <a:lstStyle/>
                    <a:p>
                      <a:pPr lvl="0" defTabSz="914400">
                        <a:defRPr sz="2200">
                          <a:sym typeface="Helvetica"/>
                        </a:defRPr>
                      </a:pPr>
                      <a:endParaRPr/>
                    </a:p>
                  </a:txBody>
                  <a:tcPr marL="50800" marR="50800" marT="50800" marB="50800" anchor="ctr" horzOverflow="overflow"/>
                </a:tc>
                <a:tc>
                  <a:txBody>
                    <a:bodyPr/>
                    <a:lstStyle/>
                    <a:p>
                      <a:pPr lvl="0" defTabSz="914400">
                        <a:defRPr b="0">
                          <a:solidFill>
                            <a:srgbClr val="000000"/>
                          </a:solidFill>
                        </a:defRPr>
                      </a:pPr>
                      <a:r>
                        <a:rPr sz="2100" b="1">
                          <a:solidFill>
                            <a:srgbClr val="FFFFFF"/>
                          </a:solidFill>
                          <a:sym typeface="Helvetica"/>
                        </a:rPr>
                        <a:t>DATA</a:t>
                      </a:r>
                      <a:br>
                        <a:rPr sz="2100" b="1">
                          <a:solidFill>
                            <a:srgbClr val="FFFFFF"/>
                          </a:solidFill>
                          <a:sym typeface="Helvetica"/>
                        </a:rPr>
                      </a:br>
                      <a:r>
                        <a:rPr sz="2100" b="1">
                          <a:solidFill>
                            <a:srgbClr val="FFFFFF"/>
                          </a:solidFill>
                          <a:sym typeface="Helvetica"/>
                        </a:rPr>
                        <a:t>(10</a:t>
                      </a:r>
                      <a:r>
                        <a:rPr sz="2100" b="1" baseline="31999">
                          <a:solidFill>
                            <a:srgbClr val="FFFFFF"/>
                          </a:solidFill>
                          <a:sym typeface="Helvetica"/>
                        </a:rPr>
                        <a:t>-6</a:t>
                      </a:r>
                      <a:r>
                        <a:rPr sz="2100" b="1">
                          <a:solidFill>
                            <a:srgbClr val="FFFFFF"/>
                          </a:solidFill>
                          <a:sym typeface="Helvetica"/>
                        </a:rPr>
                        <a:t> Gamma(2-9MeV)/(He</a:t>
                      </a:r>
                      <a:r>
                        <a:rPr sz="2100" b="1" baseline="-5999">
                          <a:solidFill>
                            <a:srgbClr val="FFFFFF"/>
                          </a:solidFill>
                          <a:sym typeface="Helvetica"/>
                        </a:rPr>
                        <a:t>corr</a:t>
                      </a:r>
                      <a:r>
                        <a:rPr sz="2100" b="1">
                          <a:solidFill>
                            <a:srgbClr val="FFFFFF"/>
                          </a:solidFill>
                          <a:sym typeface="Helvetica"/>
                        </a:rPr>
                        <a:t>*epsDT)</a:t>
                      </a:r>
                    </a:p>
                  </a:txBody>
                  <a:tcPr marL="50800" marR="50800" marT="50800" marB="50800" anchor="ctr" horzOverflow="overflow"/>
                </a:tc>
                <a:tc>
                  <a:txBody>
                    <a:bodyPr/>
                    <a:lstStyle/>
                    <a:p>
                      <a:pPr lvl="0" defTabSz="914400">
                        <a:defRPr b="0">
                          <a:solidFill>
                            <a:srgbClr val="000000"/>
                          </a:solidFill>
                        </a:defRPr>
                      </a:pPr>
                      <a:r>
                        <a:rPr sz="2100" b="1">
                          <a:solidFill>
                            <a:srgbClr val="FFFFFF"/>
                          </a:solidFill>
                          <a:sym typeface="Helvetica"/>
                        </a:rPr>
                        <a:t>FLUKA 2015</a:t>
                      </a:r>
                      <a:br>
                        <a:rPr sz="2100" b="1">
                          <a:solidFill>
                            <a:srgbClr val="FFFFFF"/>
                          </a:solidFill>
                          <a:sym typeface="Helvetica"/>
                        </a:rPr>
                      </a:br>
                      <a:r>
                        <a:rPr sz="2100" b="1">
                          <a:solidFill>
                            <a:srgbClr val="FFFFFF"/>
                          </a:solidFill>
                          <a:sym typeface="Helvetica"/>
                        </a:rPr>
                        <a:t>(10</a:t>
                      </a:r>
                      <a:r>
                        <a:rPr sz="2100" b="1" baseline="31999">
                          <a:solidFill>
                            <a:srgbClr val="FFFFFF"/>
                          </a:solidFill>
                          <a:sym typeface="Helvetica"/>
                        </a:rPr>
                        <a:t>-6</a:t>
                      </a:r>
                      <a:r>
                        <a:rPr sz="2100" b="1">
                          <a:solidFill>
                            <a:srgbClr val="FFFFFF"/>
                          </a:solidFill>
                          <a:sym typeface="Helvetica"/>
                        </a:rPr>
                        <a:t> Gamma(2-9MeV)/primary)</a:t>
                      </a:r>
                    </a:p>
                  </a:txBody>
                  <a:tcPr marL="50800" marR="50800" marT="50800" marB="50800" anchor="ctr" horzOverflow="overflow"/>
                </a:tc>
                <a:tc>
                  <a:txBody>
                    <a:bodyPr/>
                    <a:lstStyle/>
                    <a:p>
                      <a:pPr lvl="0" defTabSz="914400">
                        <a:defRPr b="0">
                          <a:solidFill>
                            <a:srgbClr val="000000"/>
                          </a:solidFill>
                        </a:defRPr>
                      </a:pPr>
                      <a:r>
                        <a:rPr sz="2100" b="1">
                          <a:solidFill>
                            <a:srgbClr val="FFFFFF"/>
                          </a:solidFill>
                          <a:sym typeface="Helvetica"/>
                        </a:rPr>
                        <a:t>FLUKA 2013</a:t>
                      </a:r>
                      <a:br>
                        <a:rPr sz="2100" b="1">
                          <a:solidFill>
                            <a:srgbClr val="FFFFFF"/>
                          </a:solidFill>
                          <a:sym typeface="Helvetica"/>
                        </a:rPr>
                      </a:br>
                      <a:r>
                        <a:rPr sz="2100" b="1">
                          <a:solidFill>
                            <a:srgbClr val="FFFFFF"/>
                          </a:solidFill>
                          <a:sym typeface="Helvetica"/>
                        </a:rPr>
                        <a:t>(10</a:t>
                      </a:r>
                      <a:r>
                        <a:rPr sz="2100" b="1" baseline="31999">
                          <a:solidFill>
                            <a:srgbClr val="FFFFFF"/>
                          </a:solidFill>
                          <a:sym typeface="Helvetica"/>
                        </a:rPr>
                        <a:t>-6</a:t>
                      </a:r>
                      <a:r>
                        <a:rPr sz="2100" b="1">
                          <a:solidFill>
                            <a:srgbClr val="FFFFFF"/>
                          </a:solidFill>
                          <a:sym typeface="Helvetica"/>
                        </a:rPr>
                        <a:t> Gamma(2-9MeV)/primary)</a:t>
                      </a:r>
                    </a:p>
                  </a:txBody>
                  <a:tcPr marL="50800" marR="50800" marT="50800" marB="50800" anchor="ctr" horzOverflow="overflow"/>
                </a:tc>
              </a:tr>
              <a:tr h="734187">
                <a:tc>
                  <a:txBody>
                    <a:bodyPr/>
                    <a:lstStyle/>
                    <a:p>
                      <a:pPr lvl="0" defTabSz="914400">
                        <a:defRPr b="0">
                          <a:solidFill>
                            <a:srgbClr val="000000"/>
                          </a:solidFill>
                        </a:defRPr>
                      </a:pPr>
                      <a:r>
                        <a:rPr sz="2200" b="1" dirty="0">
                          <a:solidFill>
                            <a:srgbClr val="FFFFFF"/>
                          </a:solidFill>
                          <a:sym typeface="Helvetica"/>
                        </a:rPr>
                        <a:t>He 90º 125 MeV/u</a:t>
                      </a:r>
                    </a:p>
                  </a:txBody>
                  <a:tcPr marL="50800" marR="50800" marT="50800" marB="50800" anchor="ctr" horzOverflow="overflow"/>
                </a:tc>
                <a:tc>
                  <a:txBody>
                    <a:bodyPr/>
                    <a:lstStyle/>
                    <a:p>
                      <a:pPr lvl="0" defTabSz="914400"/>
                      <a:r>
                        <a:rPr sz="2400"/>
                        <a:t>4.70 ± 0.07 - </a:t>
                      </a:r>
                      <a:r>
                        <a:rPr sz="2400">
                          <a:solidFill>
                            <a:srgbClr val="DCBD23"/>
                          </a:solidFill>
                        </a:rPr>
                        <a:t>8.58 ± 0.14</a:t>
                      </a:r>
                    </a:p>
                  </a:txBody>
                  <a:tcPr marL="50800" marR="50800" marT="50800" marB="50800" anchor="ctr" horzOverflow="overflow"/>
                </a:tc>
                <a:tc>
                  <a:txBody>
                    <a:bodyPr/>
                    <a:lstStyle/>
                    <a:p>
                      <a:pPr lvl="0" defTabSz="914400"/>
                      <a:r>
                        <a:rPr sz="2600" b="1">
                          <a:solidFill>
                            <a:srgbClr val="00882B"/>
                          </a:solidFill>
                          <a:latin typeface="Helvetica"/>
                          <a:ea typeface="Helvetica"/>
                          <a:cs typeface="Helvetica"/>
                          <a:sym typeface="Helvetica"/>
                        </a:rPr>
                        <a:t>4.8 ± 0.2</a:t>
                      </a:r>
                    </a:p>
                  </a:txBody>
                  <a:tcPr marL="50800" marR="50800" marT="50800" marB="50800" anchor="ctr" horzOverflow="overflow"/>
                </a:tc>
                <a:tc>
                  <a:txBody>
                    <a:bodyPr/>
                    <a:lstStyle/>
                    <a:p>
                      <a:pPr lvl="0" defTabSz="914400"/>
                      <a:r>
                        <a:rPr sz="2600" b="1">
                          <a:solidFill>
                            <a:srgbClr val="B36AE2"/>
                          </a:solidFill>
                          <a:latin typeface="Helvetica"/>
                          <a:ea typeface="Helvetica"/>
                          <a:cs typeface="Helvetica"/>
                          <a:sym typeface="Helvetica"/>
                        </a:rPr>
                        <a:t>4.1 ± 0.1</a:t>
                      </a:r>
                    </a:p>
                  </a:txBody>
                  <a:tcPr marL="50800" marR="50800" marT="50800" marB="50800" anchor="ctr" horzOverflow="overflow"/>
                </a:tc>
              </a:tr>
              <a:tr h="734187">
                <a:tc>
                  <a:txBody>
                    <a:bodyPr/>
                    <a:lstStyle/>
                    <a:p>
                      <a:pPr lvl="0" defTabSz="914400">
                        <a:defRPr b="0">
                          <a:solidFill>
                            <a:srgbClr val="000000"/>
                          </a:solidFill>
                        </a:defRPr>
                      </a:pPr>
                      <a:r>
                        <a:rPr sz="2200" b="1">
                          <a:solidFill>
                            <a:srgbClr val="FFFFFF"/>
                          </a:solidFill>
                          <a:sym typeface="Helvetica"/>
                        </a:rPr>
                        <a:t>He 90º 145 MeV/u</a:t>
                      </a:r>
                    </a:p>
                  </a:txBody>
                  <a:tcPr marL="50800" marR="50800" marT="50800" marB="50800" anchor="ctr" horzOverflow="overflow"/>
                </a:tc>
                <a:tc>
                  <a:txBody>
                    <a:bodyPr/>
                    <a:lstStyle/>
                    <a:p>
                      <a:pPr lvl="0" defTabSz="914400"/>
                      <a:r>
                        <a:rPr sz="2400"/>
                        <a:t>5.92 ± 0.09 - 6.52 ± 0.10</a:t>
                      </a:r>
                    </a:p>
                  </a:txBody>
                  <a:tcPr marL="50800" marR="50800" marT="50800" marB="50800" anchor="ctr" horzOverflow="overflow"/>
                </a:tc>
                <a:tc>
                  <a:txBody>
                    <a:bodyPr/>
                    <a:lstStyle/>
                    <a:p>
                      <a:pPr lvl="0" defTabSz="914400"/>
                      <a:r>
                        <a:rPr sz="2600" b="1">
                          <a:solidFill>
                            <a:srgbClr val="00882B"/>
                          </a:solidFill>
                          <a:latin typeface="Helvetica"/>
                          <a:ea typeface="Helvetica"/>
                          <a:cs typeface="Helvetica"/>
                          <a:sym typeface="Helvetica"/>
                        </a:rPr>
                        <a:t>6.4 ± 0.3</a:t>
                      </a:r>
                    </a:p>
                  </a:txBody>
                  <a:tcPr marL="50800" marR="50800" marT="50800" marB="50800" anchor="ctr" horzOverflow="overflow"/>
                </a:tc>
                <a:tc>
                  <a:txBody>
                    <a:bodyPr/>
                    <a:lstStyle/>
                    <a:p>
                      <a:pPr lvl="0" defTabSz="914400"/>
                      <a:r>
                        <a:rPr sz="2600" b="1">
                          <a:solidFill>
                            <a:srgbClr val="B36AE2"/>
                          </a:solidFill>
                          <a:latin typeface="Helvetica"/>
                          <a:ea typeface="Helvetica"/>
                          <a:cs typeface="Helvetica"/>
                          <a:sym typeface="Helvetica"/>
                        </a:rPr>
                        <a:t>5.6 ± 0.1</a:t>
                      </a:r>
                    </a:p>
                  </a:txBody>
                  <a:tcPr marL="50800" marR="50800" marT="50800" marB="50800" anchor="ctr" horzOverflow="overflow"/>
                </a:tc>
              </a:tr>
              <a:tr h="734187">
                <a:tc>
                  <a:txBody>
                    <a:bodyPr/>
                    <a:lstStyle/>
                    <a:p>
                      <a:pPr lvl="0" defTabSz="914400">
                        <a:defRPr b="0">
                          <a:solidFill>
                            <a:srgbClr val="000000"/>
                          </a:solidFill>
                        </a:defRPr>
                      </a:pPr>
                      <a:r>
                        <a:rPr sz="2200" b="1">
                          <a:solidFill>
                            <a:srgbClr val="FFFFFF"/>
                          </a:solidFill>
                          <a:sym typeface="Helvetica"/>
                        </a:rPr>
                        <a:t>He 60º 102 MeV/u</a:t>
                      </a:r>
                    </a:p>
                  </a:txBody>
                  <a:tcPr marL="50800" marR="50800" marT="50800" marB="50800" anchor="ctr" horzOverflow="overflow"/>
                </a:tc>
                <a:tc>
                  <a:txBody>
                    <a:bodyPr/>
                    <a:lstStyle/>
                    <a:p>
                      <a:pPr lvl="0" defTabSz="914400"/>
                      <a:r>
                        <a:rPr sz="2400">
                          <a:solidFill>
                            <a:srgbClr val="C82506"/>
                          </a:solidFill>
                        </a:rPr>
                        <a:t>1.44 ± 0.03</a:t>
                      </a:r>
                      <a:r>
                        <a:rPr sz="2400"/>
                        <a:t> - 2.88 ± 0.04</a:t>
                      </a:r>
                    </a:p>
                  </a:txBody>
                  <a:tcPr marL="50800" marR="50800" marT="50800" marB="50800" anchor="ctr" horzOverflow="overflow"/>
                </a:tc>
                <a:tc>
                  <a:txBody>
                    <a:bodyPr/>
                    <a:lstStyle/>
                    <a:p>
                      <a:pPr lvl="0" defTabSz="914400"/>
                      <a:r>
                        <a:rPr sz="2600" b="1">
                          <a:solidFill>
                            <a:srgbClr val="00882B"/>
                          </a:solidFill>
                          <a:latin typeface="Helvetica"/>
                          <a:ea typeface="Helvetica"/>
                          <a:cs typeface="Helvetica"/>
                          <a:sym typeface="Helvetica"/>
                        </a:rPr>
                        <a:t>4.0 ± 0.2</a:t>
                      </a:r>
                    </a:p>
                  </a:txBody>
                  <a:tcPr marL="50800" marR="50800" marT="50800" marB="50800" anchor="ctr" horzOverflow="overflow"/>
                </a:tc>
                <a:tc>
                  <a:txBody>
                    <a:bodyPr/>
                    <a:lstStyle/>
                    <a:p>
                      <a:pPr lvl="0" defTabSz="914400"/>
                      <a:r>
                        <a:rPr sz="2600" b="1">
                          <a:solidFill>
                            <a:srgbClr val="B36AE2"/>
                          </a:solidFill>
                          <a:latin typeface="Helvetica"/>
                          <a:ea typeface="Helvetica"/>
                          <a:cs typeface="Helvetica"/>
                          <a:sym typeface="Helvetica"/>
                        </a:rPr>
                        <a:t>3.2 ± 0.1</a:t>
                      </a:r>
                    </a:p>
                  </a:txBody>
                  <a:tcPr marL="50800" marR="50800" marT="50800" marB="50800" anchor="ctr" horzOverflow="overflow"/>
                </a:tc>
              </a:tr>
              <a:tr h="734187">
                <a:tc>
                  <a:txBody>
                    <a:bodyPr/>
                    <a:lstStyle/>
                    <a:p>
                      <a:pPr lvl="0" defTabSz="914400">
                        <a:defRPr b="0">
                          <a:solidFill>
                            <a:srgbClr val="000000"/>
                          </a:solidFill>
                        </a:defRPr>
                      </a:pPr>
                      <a:r>
                        <a:rPr sz="2200" b="1">
                          <a:solidFill>
                            <a:srgbClr val="FFFFFF"/>
                          </a:solidFill>
                          <a:sym typeface="Helvetica"/>
                        </a:rPr>
                        <a:t>He 60º 125 MeV/u</a:t>
                      </a:r>
                    </a:p>
                  </a:txBody>
                  <a:tcPr marL="50800" marR="50800" marT="50800" marB="50800" anchor="ctr" horzOverflow="overflow"/>
                </a:tc>
                <a:tc>
                  <a:txBody>
                    <a:bodyPr/>
                    <a:lstStyle/>
                    <a:p>
                      <a:pPr lvl="0" defTabSz="914400"/>
                      <a:r>
                        <a:rPr sz="2400"/>
                        <a:t>3.36 ± 0.05 - 3.79 ± 0.05</a:t>
                      </a:r>
                    </a:p>
                  </a:txBody>
                  <a:tcPr marL="50800" marR="50800" marT="50800" marB="50800" anchor="ctr" horzOverflow="overflow"/>
                </a:tc>
                <a:tc>
                  <a:txBody>
                    <a:bodyPr/>
                    <a:lstStyle/>
                    <a:p>
                      <a:pPr lvl="0" defTabSz="914400"/>
                      <a:r>
                        <a:rPr sz="2600" b="1">
                          <a:solidFill>
                            <a:srgbClr val="00882B"/>
                          </a:solidFill>
                          <a:latin typeface="Helvetica"/>
                          <a:ea typeface="Helvetica"/>
                          <a:cs typeface="Helvetica"/>
                          <a:sym typeface="Helvetica"/>
                        </a:rPr>
                        <a:t>4.3 ± 0.2</a:t>
                      </a:r>
                    </a:p>
                  </a:txBody>
                  <a:tcPr marL="50800" marR="50800" marT="50800" marB="50800" anchor="ctr" horzOverflow="overflow"/>
                </a:tc>
                <a:tc>
                  <a:txBody>
                    <a:bodyPr/>
                    <a:lstStyle/>
                    <a:p>
                      <a:pPr lvl="0" defTabSz="914400"/>
                      <a:r>
                        <a:rPr sz="2600" b="1">
                          <a:solidFill>
                            <a:srgbClr val="B36AE2"/>
                          </a:solidFill>
                          <a:latin typeface="Helvetica"/>
                          <a:ea typeface="Helvetica"/>
                          <a:cs typeface="Helvetica"/>
                          <a:sym typeface="Helvetica"/>
                        </a:rPr>
                        <a:t>3.0 ± 0.1</a:t>
                      </a:r>
                    </a:p>
                  </a:txBody>
                  <a:tcPr marL="50800" marR="50800" marT="50800" marB="50800" anchor="ctr" horzOverflow="overflow"/>
                </a:tc>
              </a:tr>
              <a:tr h="734187">
                <a:tc>
                  <a:txBody>
                    <a:bodyPr/>
                    <a:lstStyle/>
                    <a:p>
                      <a:pPr lvl="0" defTabSz="914400">
                        <a:defRPr b="0">
                          <a:solidFill>
                            <a:srgbClr val="000000"/>
                          </a:solidFill>
                        </a:defRPr>
                      </a:pPr>
                      <a:r>
                        <a:rPr sz="2200" b="1">
                          <a:solidFill>
                            <a:srgbClr val="FFFFFF"/>
                          </a:solidFill>
                          <a:sym typeface="Helvetica"/>
                        </a:rPr>
                        <a:t>He 60º 145 MeV/u</a:t>
                      </a:r>
                    </a:p>
                  </a:txBody>
                  <a:tcPr marL="50800" marR="50800" marT="50800" marB="50800" anchor="ctr" horzOverflow="overflow"/>
                </a:tc>
                <a:tc>
                  <a:txBody>
                    <a:bodyPr/>
                    <a:lstStyle/>
                    <a:p>
                      <a:pPr lvl="0" defTabSz="914400"/>
                      <a:r>
                        <a:rPr sz="2400"/>
                        <a:t>5.00 ± 0.06 - 5.32 ± 0.07</a:t>
                      </a:r>
                    </a:p>
                  </a:txBody>
                  <a:tcPr marL="50800" marR="50800" marT="50800" marB="50800" anchor="ctr" horzOverflow="overflow"/>
                </a:tc>
                <a:tc>
                  <a:txBody>
                    <a:bodyPr/>
                    <a:lstStyle/>
                    <a:p>
                      <a:pPr lvl="0" defTabSz="914400"/>
                      <a:r>
                        <a:rPr sz="2600" b="1">
                          <a:solidFill>
                            <a:srgbClr val="00882B"/>
                          </a:solidFill>
                          <a:latin typeface="Helvetica"/>
                          <a:ea typeface="Helvetica"/>
                          <a:cs typeface="Helvetica"/>
                          <a:sym typeface="Helvetica"/>
                        </a:rPr>
                        <a:t>5.8 ± 0.3</a:t>
                      </a:r>
                    </a:p>
                  </a:txBody>
                  <a:tcPr marL="50800" marR="50800" marT="50800" marB="50800" anchor="ctr" horzOverflow="overflow"/>
                </a:tc>
                <a:tc>
                  <a:txBody>
                    <a:bodyPr/>
                    <a:lstStyle/>
                    <a:p>
                      <a:pPr lvl="0" defTabSz="914400"/>
                      <a:r>
                        <a:rPr sz="2600" b="1" dirty="0">
                          <a:solidFill>
                            <a:srgbClr val="B36AE2"/>
                          </a:solidFill>
                          <a:latin typeface="Helvetica"/>
                          <a:ea typeface="Helvetica"/>
                          <a:cs typeface="Helvetica"/>
                          <a:sym typeface="Helvetica"/>
                        </a:rPr>
                        <a:t>4.2 ± 0.1</a:t>
                      </a:r>
                    </a:p>
                  </a:txBody>
                  <a:tcPr marL="50800" marR="50800" marT="50800" marB="50800" anchor="ctr" horzOverflow="overflow"/>
                </a:tc>
              </a:tr>
            </a:tbl>
          </a:graphicData>
        </a:graphic>
      </p:graphicFrame>
      <p:sp>
        <p:nvSpPr>
          <p:cNvPr id="72" name="Shape 72"/>
          <p:cNvSpPr/>
          <p:nvPr/>
        </p:nvSpPr>
        <p:spPr>
          <a:xfrm>
            <a:off x="3628" y="71664"/>
            <a:ext cx="12997544" cy="1130301"/>
          </a:xfrm>
          <a:prstGeom prst="rect">
            <a:avLst/>
          </a:prstGeom>
          <a:blipFill>
            <a:blip r:embed="rId2"/>
          </a:blipFill>
          <a:ln w="12700">
            <a:miter lim="400000"/>
          </a:ln>
          <a:effectLst>
            <a:outerShdw blurRad="50800" dist="12700" rotWithShape="0">
              <a:srgbClr val="000000">
                <a:alpha val="50000"/>
              </a:srgbClr>
            </a:outerShdw>
          </a:effectLst>
        </p:spPr>
        <p:txBody>
          <a:bodyPr lIns="50800" tIns="50800" rIns="50800" bIns="50800" anchor="ctr"/>
          <a:lstStyle/>
          <a:p>
            <a:pPr lvl="0">
              <a:defRPr sz="2400">
                <a:solidFill>
                  <a:srgbClr val="FFFFFF"/>
                </a:solidFill>
              </a:defRPr>
            </a:pPr>
            <a:endParaRPr/>
          </a:p>
        </p:txBody>
      </p:sp>
      <p:sp>
        <p:nvSpPr>
          <p:cNvPr id="73" name="Shape 73"/>
          <p:cNvSpPr>
            <a:spLocks noGrp="1"/>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t>10</a:t>
            </a:fld>
            <a:endParaRPr/>
          </a:p>
        </p:txBody>
      </p:sp>
      <p:sp>
        <p:nvSpPr>
          <p:cNvPr id="74" name="Shape 74"/>
          <p:cNvSpPr/>
          <p:nvPr/>
        </p:nvSpPr>
        <p:spPr>
          <a:xfrm>
            <a:off x="901700" y="71664"/>
            <a:ext cx="11201400" cy="1130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6600">
                <a:solidFill>
                  <a:srgbClr val="FFFFFF"/>
                </a:solidFill>
                <a:latin typeface="Avenir Book"/>
                <a:ea typeface="Avenir Book"/>
                <a:cs typeface="Avenir Book"/>
                <a:sym typeface="Avenir Book"/>
              </a:defRPr>
            </a:lvl1pPr>
          </a:lstStyle>
          <a:p>
            <a:pPr lvl="0">
              <a:defRPr sz="1800">
                <a:solidFill>
                  <a:srgbClr val="000000"/>
                </a:solidFill>
              </a:defRPr>
            </a:pPr>
            <a:r>
              <a:rPr sz="6600">
                <a:solidFill>
                  <a:srgbClr val="FFFFFF"/>
                </a:solidFill>
              </a:rPr>
              <a:t>RAW Yields</a:t>
            </a:r>
          </a:p>
        </p:txBody>
      </p:sp>
      <p:sp>
        <p:nvSpPr>
          <p:cNvPr id="75" name="Shape 75"/>
          <p:cNvSpPr/>
          <p:nvPr/>
        </p:nvSpPr>
        <p:spPr>
          <a:xfrm>
            <a:off x="1754632" y="1305934"/>
            <a:ext cx="9495537"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000"/>
              <a:t>(Raw Yield)</a:t>
            </a:r>
            <a:r>
              <a:rPr sz="3000" baseline="-5999"/>
              <a:t>DATA</a:t>
            </a:r>
            <a:r>
              <a:rPr sz="3000"/>
              <a:t> = N</a:t>
            </a:r>
            <a:r>
              <a:rPr sz="3000" baseline="-5999"/>
              <a:t>gamma</a:t>
            </a:r>
            <a:r>
              <a:rPr sz="3000"/>
              <a:t>(2-9MeV) / (N</a:t>
            </a:r>
            <a:r>
              <a:rPr sz="3000" baseline="-5999"/>
              <a:t>primary</a:t>
            </a:r>
            <a:r>
              <a:rPr sz="3000"/>
              <a:t>corr*epsDT)</a:t>
            </a:r>
          </a:p>
        </p:txBody>
      </p:sp>
      <p:sp>
        <p:nvSpPr>
          <p:cNvPr id="76" name="Shape 76"/>
          <p:cNvSpPr/>
          <p:nvPr/>
        </p:nvSpPr>
        <p:spPr>
          <a:xfrm>
            <a:off x="1734006" y="1968704"/>
            <a:ext cx="7482079"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000"/>
              <a:t>(Raw Yield)</a:t>
            </a:r>
            <a:r>
              <a:rPr sz="3000" baseline="-5999"/>
              <a:t>FLUKA</a:t>
            </a:r>
            <a:r>
              <a:rPr sz="3000"/>
              <a:t> = N</a:t>
            </a:r>
            <a:r>
              <a:rPr sz="3000" baseline="-5999"/>
              <a:t>gamma</a:t>
            </a:r>
            <a:r>
              <a:rPr sz="3000"/>
              <a:t>(2-9MeV) / N</a:t>
            </a:r>
            <a:r>
              <a:rPr sz="3000" baseline="-5999"/>
              <a:t>primary</a:t>
            </a:r>
          </a:p>
        </p:txBody>
      </p:sp>
      <p:sp>
        <p:nvSpPr>
          <p:cNvPr id="77" name="Shape 77"/>
          <p:cNvSpPr/>
          <p:nvPr/>
        </p:nvSpPr>
        <p:spPr>
          <a:xfrm>
            <a:off x="260361" y="8733769"/>
            <a:ext cx="10429370"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b="1">
                <a:solidFill>
                  <a:srgbClr val="FF340E"/>
                </a:solidFill>
                <a:latin typeface="Helvetica"/>
                <a:ea typeface="Helvetica"/>
                <a:cs typeface="Helvetica"/>
                <a:sym typeface="Helvetica"/>
              </a:defRPr>
            </a:lvl1pPr>
          </a:lstStyle>
          <a:p>
            <a:pPr lvl="0">
              <a:defRPr sz="1800" b="0">
                <a:solidFill>
                  <a:srgbClr val="000000"/>
                </a:solidFill>
              </a:defRPr>
            </a:pPr>
            <a:r>
              <a:rPr sz="2400" b="1">
                <a:solidFill>
                  <a:srgbClr val="FF340E"/>
                </a:solidFill>
              </a:rPr>
              <a:t>*in the 60º config, the PMMA-LYSO distance is larger wrt the 90º config</a:t>
            </a:r>
          </a:p>
        </p:txBody>
      </p:sp>
    </p:spTree>
  </p:cSld>
  <p:clrMapOvr>
    <a:masterClrMapping/>
  </p:clrMapOvr>
  <p:transition xmlns:p14="http://schemas.microsoft.com/office/powerpoint/2010/mai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He_DataLISA.png"/>
          <p:cNvPicPr/>
          <p:nvPr/>
        </p:nvPicPr>
        <p:blipFill>
          <a:blip r:embed="rId2">
            <a:extLst/>
          </a:blip>
          <a:stretch>
            <a:fillRect/>
          </a:stretch>
        </p:blipFill>
        <p:spPr>
          <a:xfrm>
            <a:off x="1394534" y="1799102"/>
            <a:ext cx="11132466" cy="7559082"/>
          </a:xfrm>
          <a:prstGeom prst="rect">
            <a:avLst/>
          </a:prstGeom>
          <a:ln w="12700">
            <a:miter lim="400000"/>
          </a:ln>
        </p:spPr>
      </p:pic>
      <p:sp>
        <p:nvSpPr>
          <p:cNvPr id="99" name="Shape 99"/>
          <p:cNvSpPr/>
          <p:nvPr/>
        </p:nvSpPr>
        <p:spPr>
          <a:xfrm>
            <a:off x="3628" y="9239473"/>
            <a:ext cx="12997544" cy="451644"/>
          </a:xfrm>
          <a:prstGeom prst="rect">
            <a:avLst/>
          </a:prstGeom>
          <a:blipFill>
            <a:blip r:embed="rId3"/>
          </a:blipFill>
          <a:ln w="12700">
            <a:miter lim="400000"/>
          </a:ln>
          <a:effectLst>
            <a:outerShdw blurRad="50800" dist="12700" rotWithShape="0">
              <a:srgbClr val="000000">
                <a:alpha val="50000"/>
              </a:srgbClr>
            </a:outerShdw>
          </a:effectLst>
        </p:spPr>
        <p:txBody>
          <a:bodyPr lIns="50800" tIns="50800" rIns="50800" bIns="50800" anchor="ctr"/>
          <a:lstStyle/>
          <a:p>
            <a:pPr lvl="0">
              <a:defRPr sz="2400">
                <a:solidFill>
                  <a:srgbClr val="FFFFFF"/>
                </a:solidFill>
              </a:defRPr>
            </a:pPr>
            <a:endParaRPr/>
          </a:p>
        </p:txBody>
      </p:sp>
      <p:sp>
        <p:nvSpPr>
          <p:cNvPr id="100" name="Shape 100"/>
          <p:cNvSpPr/>
          <p:nvPr/>
        </p:nvSpPr>
        <p:spPr>
          <a:xfrm>
            <a:off x="3628" y="71664"/>
            <a:ext cx="12997544" cy="1130301"/>
          </a:xfrm>
          <a:prstGeom prst="rect">
            <a:avLst/>
          </a:prstGeom>
          <a:blipFill>
            <a:blip r:embed="rId3"/>
          </a:blipFill>
          <a:ln w="12700">
            <a:miter lim="400000"/>
          </a:ln>
          <a:effectLst>
            <a:outerShdw blurRad="50800" dist="12700" rotWithShape="0">
              <a:srgbClr val="000000">
                <a:alpha val="50000"/>
              </a:srgbClr>
            </a:outerShdw>
          </a:effectLst>
        </p:spPr>
        <p:txBody>
          <a:bodyPr lIns="50800" tIns="50800" rIns="50800" bIns="50800" anchor="ctr"/>
          <a:lstStyle/>
          <a:p>
            <a:pPr lvl="0">
              <a:defRPr sz="2400">
                <a:solidFill>
                  <a:srgbClr val="FFFFFF"/>
                </a:solidFill>
              </a:defRPr>
            </a:pPr>
            <a:endParaRPr/>
          </a:p>
        </p:txBody>
      </p:sp>
      <p:sp>
        <p:nvSpPr>
          <p:cNvPr id="101" name="Shape 101"/>
          <p:cNvSpPr>
            <a:spLocks noGrp="1"/>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t>11</a:t>
            </a:fld>
            <a:endParaRPr/>
          </a:p>
        </p:txBody>
      </p:sp>
      <p:sp>
        <p:nvSpPr>
          <p:cNvPr id="102" name="Shape 102"/>
          <p:cNvSpPr/>
          <p:nvPr/>
        </p:nvSpPr>
        <p:spPr>
          <a:xfrm>
            <a:off x="901700" y="71664"/>
            <a:ext cx="11201400" cy="1130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6600">
                <a:solidFill>
                  <a:srgbClr val="FFFFFF"/>
                </a:solidFill>
                <a:latin typeface="Avenir Book"/>
                <a:ea typeface="Avenir Book"/>
                <a:cs typeface="Avenir Book"/>
                <a:sym typeface="Avenir Book"/>
              </a:defRPr>
            </a:lvl1pPr>
          </a:lstStyle>
          <a:p>
            <a:pPr lvl="0">
              <a:defRPr sz="1800">
                <a:solidFill>
                  <a:srgbClr val="000000"/>
                </a:solidFill>
              </a:defRPr>
            </a:pPr>
            <a:r>
              <a:rPr sz="6600">
                <a:solidFill>
                  <a:srgbClr val="FFFFFF"/>
                </a:solidFill>
              </a:rPr>
              <a:t>RAW Yields</a:t>
            </a:r>
          </a:p>
        </p:txBody>
      </p:sp>
      <p:sp>
        <p:nvSpPr>
          <p:cNvPr id="103" name="Shape 103"/>
          <p:cNvSpPr/>
          <p:nvPr/>
        </p:nvSpPr>
        <p:spPr>
          <a:xfrm rot="16200000">
            <a:off x="4357351" y="2704070"/>
            <a:ext cx="1543508"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t>N</a:t>
            </a:r>
            <a:r>
              <a:rPr baseline="-5999"/>
              <a:t>gamma</a:t>
            </a:r>
            <a:r>
              <a:t>/N</a:t>
            </a:r>
            <a:r>
              <a:rPr baseline="-5999"/>
              <a:t>primary</a:t>
            </a:r>
          </a:p>
        </p:txBody>
      </p:sp>
      <p:sp>
        <p:nvSpPr>
          <p:cNvPr id="104" name="Shape 104"/>
          <p:cNvSpPr/>
          <p:nvPr/>
        </p:nvSpPr>
        <p:spPr>
          <a:xfrm rot="16200000">
            <a:off x="8179760" y="2704070"/>
            <a:ext cx="1543508"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t>N</a:t>
            </a:r>
            <a:r>
              <a:rPr baseline="-5999"/>
              <a:t>gamma</a:t>
            </a:r>
            <a:r>
              <a:t>/N</a:t>
            </a:r>
            <a:r>
              <a:rPr baseline="-5999"/>
              <a:t>primary</a:t>
            </a:r>
          </a:p>
        </p:txBody>
      </p:sp>
      <p:sp>
        <p:nvSpPr>
          <p:cNvPr id="105" name="Shape 105"/>
          <p:cNvSpPr/>
          <p:nvPr/>
        </p:nvSpPr>
        <p:spPr>
          <a:xfrm rot="16200000">
            <a:off x="8041757" y="6509987"/>
            <a:ext cx="1543508"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t>N</a:t>
            </a:r>
            <a:r>
              <a:rPr baseline="-5999"/>
              <a:t>gamma</a:t>
            </a:r>
            <a:r>
              <a:t>/N</a:t>
            </a:r>
            <a:r>
              <a:rPr baseline="-5999"/>
              <a:t>primary</a:t>
            </a:r>
          </a:p>
        </p:txBody>
      </p:sp>
      <p:sp>
        <p:nvSpPr>
          <p:cNvPr id="106" name="Shape 106"/>
          <p:cNvSpPr/>
          <p:nvPr/>
        </p:nvSpPr>
        <p:spPr>
          <a:xfrm rot="16200000">
            <a:off x="4357351" y="6509987"/>
            <a:ext cx="1543508"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t>N</a:t>
            </a:r>
            <a:r>
              <a:rPr baseline="-5999"/>
              <a:t>gamma</a:t>
            </a:r>
            <a:r>
              <a:t>/N</a:t>
            </a:r>
            <a:r>
              <a:rPr baseline="-5999"/>
              <a:t>primary</a:t>
            </a:r>
          </a:p>
        </p:txBody>
      </p:sp>
      <p:sp>
        <p:nvSpPr>
          <p:cNvPr id="107" name="Shape 107"/>
          <p:cNvSpPr/>
          <p:nvPr/>
        </p:nvSpPr>
        <p:spPr>
          <a:xfrm rot="16200000">
            <a:off x="672944" y="6498911"/>
            <a:ext cx="1543508"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t>N</a:t>
            </a:r>
            <a:r>
              <a:rPr baseline="-5999"/>
              <a:t>gamma</a:t>
            </a:r>
            <a:r>
              <a:t>/N</a:t>
            </a:r>
            <a:r>
              <a:rPr baseline="-5999"/>
              <a:t>primary</a:t>
            </a:r>
          </a:p>
        </p:txBody>
      </p:sp>
      <p:sp>
        <p:nvSpPr>
          <p:cNvPr id="108" name="Shape 108"/>
          <p:cNvSpPr/>
          <p:nvPr/>
        </p:nvSpPr>
        <p:spPr>
          <a:xfrm>
            <a:off x="972299" y="2865294"/>
            <a:ext cx="2788025" cy="1274055"/>
          </a:xfrm>
          <a:prstGeom prst="rect">
            <a:avLst/>
          </a:prstGeom>
          <a:solidFill>
            <a:srgbClr val="FFFFFF"/>
          </a:solidFill>
          <a:ln w="12700">
            <a:miter lim="400000"/>
          </a:ln>
          <a:effectLst>
            <a:outerShdw blurRad="38100" dist="25400" dir="5400000" rotWithShape="0">
              <a:srgbClr val="000000">
                <a:alpha val="50000"/>
              </a:srgbClr>
            </a:outerShdw>
          </a:effectLst>
        </p:spPr>
        <p:txBody>
          <a:bodyPr lIns="0" tIns="0" rIns="0" bIns="0" anchor="ctr"/>
          <a:lstStyle/>
          <a:p>
            <a:pPr lvl="0">
              <a:defRPr sz="2400">
                <a:solidFill>
                  <a:srgbClr val="FFFFFF"/>
                </a:solidFill>
              </a:defRPr>
            </a:pPr>
            <a:endParaRPr/>
          </a:p>
        </p:txBody>
      </p:sp>
      <p:grpSp>
        <p:nvGrpSpPr>
          <p:cNvPr id="113" name="Group 113"/>
          <p:cNvGrpSpPr/>
          <p:nvPr/>
        </p:nvGrpSpPr>
        <p:grpSpPr>
          <a:xfrm>
            <a:off x="1124866" y="2646912"/>
            <a:ext cx="2482892" cy="1710820"/>
            <a:chOff x="0" y="-10683"/>
            <a:chExt cx="2482890" cy="1710818"/>
          </a:xfrm>
        </p:grpSpPr>
        <p:sp>
          <p:nvSpPr>
            <p:cNvPr id="109" name="Shape 109"/>
            <p:cNvSpPr/>
            <p:nvPr/>
          </p:nvSpPr>
          <p:spPr>
            <a:xfrm>
              <a:off x="0" y="351321"/>
              <a:ext cx="308115" cy="317818"/>
            </a:xfrm>
            <a:prstGeom prst="rect">
              <a:avLst/>
            </a:prstGeom>
            <a:solidFill>
              <a:srgbClr val="000000"/>
            </a:solidFill>
            <a:ln w="12700" cap="flat">
              <a:noFill/>
              <a:miter lim="400000"/>
            </a:ln>
            <a:effectLst/>
          </p:spPr>
          <p:txBody>
            <a:bodyPr wrap="square" lIns="0" tIns="0" rIns="0" bIns="0" numCol="1" anchor="ctr">
              <a:noAutofit/>
            </a:bodyPr>
            <a:lstStyle/>
            <a:p>
              <a:pPr lvl="0">
                <a:defRPr sz="2400">
                  <a:solidFill>
                    <a:srgbClr val="FFFFFF"/>
                  </a:solidFill>
                </a:defRPr>
              </a:pPr>
              <a:endParaRPr/>
            </a:p>
          </p:txBody>
        </p:sp>
        <p:sp>
          <p:nvSpPr>
            <p:cNvPr id="110" name="Shape 110"/>
            <p:cNvSpPr/>
            <p:nvPr/>
          </p:nvSpPr>
          <p:spPr>
            <a:xfrm>
              <a:off x="0" y="1020313"/>
              <a:ext cx="308115" cy="317818"/>
            </a:xfrm>
            <a:prstGeom prst="rect">
              <a:avLst/>
            </a:prstGeom>
            <a:solidFill>
              <a:srgbClr val="C82506"/>
            </a:solidFill>
            <a:ln w="12700" cap="flat">
              <a:noFill/>
              <a:miter lim="400000"/>
            </a:ln>
            <a:effectLst/>
          </p:spPr>
          <p:txBody>
            <a:bodyPr wrap="square" lIns="0" tIns="0" rIns="0" bIns="0" numCol="1" anchor="ctr">
              <a:noAutofit/>
            </a:bodyPr>
            <a:lstStyle/>
            <a:p>
              <a:pPr lvl="0">
                <a:defRPr sz="2400">
                  <a:solidFill>
                    <a:srgbClr val="FFFFFF"/>
                  </a:solidFill>
                </a:defRPr>
              </a:pPr>
              <a:endParaRPr/>
            </a:p>
          </p:txBody>
        </p:sp>
        <p:sp>
          <p:nvSpPr>
            <p:cNvPr id="111" name="Shape 111"/>
            <p:cNvSpPr/>
            <p:nvPr/>
          </p:nvSpPr>
          <p:spPr>
            <a:xfrm>
              <a:off x="262998" y="-10684"/>
              <a:ext cx="1304047" cy="10418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900">
                  <a:latin typeface="Arial Unicode MS"/>
                  <a:ea typeface="Arial Unicode MS"/>
                  <a:cs typeface="Arial Unicode MS"/>
                  <a:sym typeface="Arial Unicode MS"/>
                </a:defRPr>
              </a:lvl1pPr>
            </a:lstStyle>
            <a:p>
              <a:pPr lvl="0">
                <a:defRPr sz="1800"/>
              </a:pPr>
              <a:r>
                <a:rPr sz="2900"/>
                <a:t>DATA</a:t>
              </a:r>
            </a:p>
          </p:txBody>
        </p:sp>
        <p:sp>
          <p:nvSpPr>
            <p:cNvPr id="112" name="Shape 112"/>
            <p:cNvSpPr/>
            <p:nvPr/>
          </p:nvSpPr>
          <p:spPr>
            <a:xfrm>
              <a:off x="368297" y="658309"/>
              <a:ext cx="2114594" cy="10418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900">
                  <a:latin typeface="Arial Unicode MS"/>
                  <a:ea typeface="Arial Unicode MS"/>
                  <a:cs typeface="Arial Unicode MS"/>
                  <a:sym typeface="Arial Unicode MS"/>
                </a:defRPr>
              </a:lvl1pPr>
            </a:lstStyle>
            <a:p>
              <a:pPr lvl="0">
                <a:defRPr sz="1800"/>
              </a:pPr>
              <a:r>
                <a:rPr lang="en-US" sz="2900" dirty="0" smtClean="0"/>
                <a:t>MC </a:t>
              </a:r>
              <a:r>
                <a:rPr sz="2900" dirty="0" smtClean="0"/>
                <a:t>FLUKA</a:t>
              </a:r>
              <a:endParaRPr sz="2900" dirty="0"/>
            </a:p>
          </p:txBody>
        </p:sp>
      </p:grpSp>
      <p:sp>
        <p:nvSpPr>
          <p:cNvPr id="114" name="Shape 114"/>
          <p:cNvSpPr/>
          <p:nvPr/>
        </p:nvSpPr>
        <p:spPr>
          <a:xfrm>
            <a:off x="97520" y="1314838"/>
            <a:ext cx="4788396" cy="1219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700" i="1">
                <a:solidFill>
                  <a:srgbClr val="FF0036"/>
                </a:solidFill>
              </a:rPr>
              <a:t>Absolute Comparison:</a:t>
            </a:r>
            <a:br>
              <a:rPr sz="3700" i="1">
                <a:solidFill>
                  <a:srgbClr val="FF0036"/>
                </a:solidFill>
              </a:rPr>
            </a:br>
            <a:r>
              <a:rPr sz="3700" i="1">
                <a:solidFill>
                  <a:srgbClr val="FF0036"/>
                </a:solidFill>
              </a:rPr>
              <a:t> N𝛾/primary</a:t>
            </a:r>
          </a:p>
        </p:txBody>
      </p:sp>
    </p:spTree>
  </p:cSld>
  <p:clrMapOvr>
    <a:masterClrMapping/>
  </p:clrMapOvr>
  <p:transition xmlns:p14="http://schemas.microsoft.com/office/powerpoint/2010/mai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p:nvPr/>
        </p:nvSpPr>
        <p:spPr>
          <a:xfrm>
            <a:off x="3628" y="9239473"/>
            <a:ext cx="12997544" cy="451644"/>
          </a:xfrm>
          <a:prstGeom prst="rect">
            <a:avLst/>
          </a:prstGeom>
          <a:blipFill>
            <a:blip r:embed="rId2"/>
          </a:blipFill>
          <a:ln w="12700">
            <a:miter lim="400000"/>
          </a:ln>
          <a:effectLst>
            <a:outerShdw blurRad="50800" dist="12700" rotWithShape="0">
              <a:srgbClr val="000000">
                <a:alpha val="50000"/>
              </a:srgbClr>
            </a:outerShdw>
          </a:effectLst>
        </p:spPr>
        <p:txBody>
          <a:bodyPr lIns="50800" tIns="50800" rIns="50800" bIns="50800" anchor="ctr"/>
          <a:lstStyle/>
          <a:p>
            <a:pPr lvl="0">
              <a:defRPr sz="2400">
                <a:solidFill>
                  <a:srgbClr val="FFFFFF"/>
                </a:solidFill>
              </a:defRPr>
            </a:pPr>
            <a:endParaRPr/>
          </a:p>
        </p:txBody>
      </p:sp>
      <p:graphicFrame>
        <p:nvGraphicFramePr>
          <p:cNvPr id="131" name="Table 131"/>
          <p:cNvGraphicFramePr/>
          <p:nvPr>
            <p:extLst>
              <p:ext uri="{D42A27DB-BD31-4B8C-83A1-F6EECF244321}">
                <p14:modId xmlns:p14="http://schemas.microsoft.com/office/powerpoint/2010/main" val="3666930952"/>
              </p:ext>
            </p:extLst>
          </p:nvPr>
        </p:nvGraphicFramePr>
        <p:xfrm>
          <a:off x="145458" y="3367288"/>
          <a:ext cx="12713883" cy="4806052"/>
        </p:xfrm>
        <a:graphic>
          <a:graphicData uri="http://schemas.openxmlformats.org/drawingml/2006/table">
            <a:tbl>
              <a:tblPr firstRow="1" firstCol="1" bandRow="1">
                <a:tableStyleId>{4C3C2611-4C71-4FC5-86AE-919BDF0F9419}</a:tableStyleId>
              </a:tblPr>
              <a:tblGrid>
                <a:gridCol w="3992397"/>
                <a:gridCol w="4514745"/>
                <a:gridCol w="4206741"/>
              </a:tblGrid>
              <a:tr h="1311917">
                <a:tc>
                  <a:txBody>
                    <a:bodyPr/>
                    <a:lstStyle/>
                    <a:p>
                      <a:pPr lvl="0" defTabSz="914400">
                        <a:defRPr sz="2300">
                          <a:sym typeface="Helvetica"/>
                        </a:defRPr>
                      </a:pPr>
                      <a:endParaRPr/>
                    </a:p>
                  </a:txBody>
                  <a:tcPr marL="50800" marR="50800" marT="50800" marB="50800" anchor="ctr" horzOverflow="overflow"/>
                </a:tc>
                <a:tc>
                  <a:txBody>
                    <a:bodyPr/>
                    <a:lstStyle/>
                    <a:p>
                      <a:pPr lvl="0" defTabSz="914400">
                        <a:defRPr b="0">
                          <a:solidFill>
                            <a:srgbClr val="000000"/>
                          </a:solidFill>
                        </a:defRPr>
                      </a:pPr>
                      <a:r>
                        <a:rPr sz="2300" b="1">
                          <a:solidFill>
                            <a:srgbClr val="FFFFFF"/>
                          </a:solidFill>
                          <a:sym typeface="Helvetica"/>
                        </a:rPr>
                        <a:t>DATA</a:t>
                      </a:r>
                      <a:br>
                        <a:rPr sz="2300" b="1">
                          <a:solidFill>
                            <a:srgbClr val="FFFFFF"/>
                          </a:solidFill>
                          <a:sym typeface="Helvetica"/>
                        </a:rPr>
                      </a:br>
                      <a:r>
                        <a:rPr sz="2300" b="1">
                          <a:solidFill>
                            <a:srgbClr val="FFFFFF"/>
                          </a:solidFill>
                          <a:sym typeface="Helvetica"/>
                        </a:rPr>
                        <a:t>(10</a:t>
                      </a:r>
                      <a:r>
                        <a:rPr sz="2300" b="1" baseline="31999">
                          <a:solidFill>
                            <a:srgbClr val="FFFFFF"/>
                          </a:solidFill>
                          <a:sym typeface="Helvetica"/>
                        </a:rPr>
                        <a:t>-2</a:t>
                      </a:r>
                      <a:r>
                        <a:rPr sz="2300" b="1">
                          <a:solidFill>
                            <a:srgbClr val="FFFFFF"/>
                          </a:solidFill>
                          <a:sym typeface="Helvetica"/>
                        </a:rPr>
                        <a:t> Gamma(2-9MeV)/(He</a:t>
                      </a:r>
                      <a:r>
                        <a:rPr sz="2300" b="1" baseline="-5999">
                          <a:solidFill>
                            <a:srgbClr val="FFFFFF"/>
                          </a:solidFill>
                          <a:sym typeface="Helvetica"/>
                        </a:rPr>
                        <a:t>corr</a:t>
                      </a:r>
                      <a:r>
                        <a:rPr sz="2300" b="1">
                          <a:solidFill>
                            <a:srgbClr val="FFFFFF"/>
                          </a:solidFill>
                          <a:sym typeface="Helvetica"/>
                        </a:rPr>
                        <a:t>*epsDT*epsTOT)</a:t>
                      </a:r>
                    </a:p>
                  </a:txBody>
                  <a:tcPr marL="50800" marR="50800" marT="50800" marB="50800" anchor="ctr" horzOverflow="overflow"/>
                </a:tc>
                <a:tc>
                  <a:txBody>
                    <a:bodyPr/>
                    <a:lstStyle/>
                    <a:p>
                      <a:pPr lvl="0" defTabSz="914400">
                        <a:defRPr b="0">
                          <a:solidFill>
                            <a:srgbClr val="000000"/>
                          </a:solidFill>
                        </a:defRPr>
                      </a:pPr>
                      <a:r>
                        <a:rPr sz="2300" b="1" dirty="0">
                          <a:solidFill>
                            <a:srgbClr val="FFFFFF"/>
                          </a:solidFill>
                          <a:sym typeface="Helvetica"/>
                        </a:rPr>
                        <a:t>FLUKA </a:t>
                      </a:r>
                      <a:endParaRPr lang="en-US" sz="2300" b="1" dirty="0" smtClean="0">
                        <a:solidFill>
                          <a:srgbClr val="FFFFFF"/>
                        </a:solidFill>
                        <a:sym typeface="Helvetica"/>
                      </a:endParaRPr>
                    </a:p>
                    <a:p>
                      <a:pPr lvl="0" defTabSz="914400">
                        <a:defRPr b="0">
                          <a:solidFill>
                            <a:srgbClr val="000000"/>
                          </a:solidFill>
                        </a:defRPr>
                      </a:pPr>
                      <a:r>
                        <a:rPr sz="2300" b="1" dirty="0" smtClean="0">
                          <a:solidFill>
                            <a:srgbClr val="FFFFFF"/>
                          </a:solidFill>
                          <a:sym typeface="Helvetica"/>
                        </a:rPr>
                        <a:t>(</a:t>
                      </a:r>
                      <a:r>
                        <a:rPr sz="2300" b="1" dirty="0">
                          <a:solidFill>
                            <a:srgbClr val="FFFFFF"/>
                          </a:solidFill>
                          <a:sym typeface="Helvetica"/>
                        </a:rPr>
                        <a:t>10</a:t>
                      </a:r>
                      <a:r>
                        <a:rPr sz="2300" b="1" baseline="31999" dirty="0">
                          <a:solidFill>
                            <a:srgbClr val="FFFFFF"/>
                          </a:solidFill>
                          <a:sym typeface="Helvetica"/>
                        </a:rPr>
                        <a:t>-2</a:t>
                      </a:r>
                      <a:r>
                        <a:rPr sz="2300" b="1" dirty="0">
                          <a:solidFill>
                            <a:srgbClr val="FFFFFF"/>
                          </a:solidFill>
                          <a:sym typeface="Helvetica"/>
                        </a:rPr>
                        <a:t> Gamma(2-9MeV)/(primary*epsTOT))</a:t>
                      </a:r>
                    </a:p>
                  </a:txBody>
                  <a:tcPr marL="50800" marR="50800" marT="50800" marB="50800" anchor="ctr" horzOverflow="overflow"/>
                </a:tc>
              </a:tr>
              <a:tr h="698827">
                <a:tc>
                  <a:txBody>
                    <a:bodyPr/>
                    <a:lstStyle/>
                    <a:p>
                      <a:pPr lvl="0" defTabSz="914400">
                        <a:defRPr b="0">
                          <a:solidFill>
                            <a:srgbClr val="000000"/>
                          </a:solidFill>
                        </a:defRPr>
                      </a:pPr>
                      <a:r>
                        <a:rPr sz="2600" b="1" dirty="0">
                          <a:solidFill>
                            <a:srgbClr val="FFFFFF"/>
                          </a:solidFill>
                          <a:sym typeface="Helvetica"/>
                        </a:rPr>
                        <a:t>He 90º 125 MeV/u</a:t>
                      </a:r>
                    </a:p>
                  </a:txBody>
                  <a:tcPr marL="50800" marR="50800" marT="50800" marB="50800" anchor="ctr" horzOverflow="overflow"/>
                </a:tc>
                <a:tc>
                  <a:txBody>
                    <a:bodyPr/>
                    <a:lstStyle/>
                    <a:p>
                      <a:pPr lvl="0" defTabSz="914400"/>
                      <a:r>
                        <a:rPr sz="2600"/>
                        <a:t>5.7 ± 0.3 - </a:t>
                      </a:r>
                      <a:r>
                        <a:rPr sz="2600">
                          <a:solidFill>
                            <a:srgbClr val="DCBD23"/>
                          </a:solidFill>
                        </a:rPr>
                        <a:t>10.3 ± 0.5</a:t>
                      </a:r>
                    </a:p>
                  </a:txBody>
                  <a:tcPr marL="50800" marR="50800" marT="50800" marB="50800" anchor="ctr" horzOverflow="overflow"/>
                </a:tc>
                <a:tc>
                  <a:txBody>
                    <a:bodyPr/>
                    <a:lstStyle/>
                    <a:p>
                      <a:pPr lvl="0" defTabSz="914400"/>
                      <a:r>
                        <a:rPr sz="2600" b="1">
                          <a:solidFill>
                            <a:srgbClr val="00882B"/>
                          </a:solidFill>
                          <a:latin typeface="Helvetica"/>
                          <a:ea typeface="Helvetica"/>
                          <a:cs typeface="Helvetica"/>
                          <a:sym typeface="Helvetica"/>
                        </a:rPr>
                        <a:t>5.7 ± 0.4</a:t>
                      </a:r>
                    </a:p>
                  </a:txBody>
                  <a:tcPr marL="50800" marR="50800" marT="50800" marB="50800" anchor="ctr" horzOverflow="overflow"/>
                </a:tc>
              </a:tr>
              <a:tr h="698827">
                <a:tc>
                  <a:txBody>
                    <a:bodyPr/>
                    <a:lstStyle/>
                    <a:p>
                      <a:pPr lvl="0" defTabSz="914400">
                        <a:defRPr b="0">
                          <a:solidFill>
                            <a:srgbClr val="000000"/>
                          </a:solidFill>
                        </a:defRPr>
                      </a:pPr>
                      <a:r>
                        <a:rPr sz="2600" b="1">
                          <a:solidFill>
                            <a:srgbClr val="FFFFFF"/>
                          </a:solidFill>
                          <a:sym typeface="Helvetica"/>
                        </a:rPr>
                        <a:t>He 90º 145 MeV/u</a:t>
                      </a:r>
                    </a:p>
                  </a:txBody>
                  <a:tcPr marL="50800" marR="50800" marT="50800" marB="50800" anchor="ctr" horzOverflow="overflow"/>
                </a:tc>
                <a:tc>
                  <a:txBody>
                    <a:bodyPr/>
                    <a:lstStyle/>
                    <a:p>
                      <a:pPr lvl="0" defTabSz="914400"/>
                      <a:r>
                        <a:rPr sz="2600"/>
                        <a:t>7.2 ± 0.3 - 7.9 ± 0.4</a:t>
                      </a:r>
                    </a:p>
                  </a:txBody>
                  <a:tcPr marL="50800" marR="50800" marT="50800" marB="50800" anchor="ctr" horzOverflow="overflow"/>
                </a:tc>
                <a:tc>
                  <a:txBody>
                    <a:bodyPr/>
                    <a:lstStyle/>
                    <a:p>
                      <a:pPr lvl="0" defTabSz="914400"/>
                      <a:r>
                        <a:rPr sz="2600" b="1">
                          <a:solidFill>
                            <a:srgbClr val="00882B"/>
                          </a:solidFill>
                          <a:latin typeface="Helvetica"/>
                          <a:ea typeface="Helvetica"/>
                          <a:cs typeface="Helvetica"/>
                          <a:sym typeface="Helvetica"/>
                        </a:rPr>
                        <a:t>7.7 ± 0.5</a:t>
                      </a:r>
                    </a:p>
                  </a:txBody>
                  <a:tcPr marL="50800" marR="50800" marT="50800" marB="50800" anchor="ctr" horzOverflow="overflow"/>
                </a:tc>
              </a:tr>
              <a:tr h="698827">
                <a:tc>
                  <a:txBody>
                    <a:bodyPr/>
                    <a:lstStyle/>
                    <a:p>
                      <a:pPr lvl="0" defTabSz="914400">
                        <a:defRPr b="0">
                          <a:solidFill>
                            <a:srgbClr val="000000"/>
                          </a:solidFill>
                        </a:defRPr>
                      </a:pPr>
                      <a:r>
                        <a:rPr sz="2600" b="1">
                          <a:solidFill>
                            <a:srgbClr val="FFFFFF"/>
                          </a:solidFill>
                          <a:sym typeface="Helvetica"/>
                        </a:rPr>
                        <a:t>He 60º 102 MeV/u</a:t>
                      </a:r>
                    </a:p>
                  </a:txBody>
                  <a:tcPr marL="50800" marR="50800" marT="50800" marB="50800" anchor="ctr" horzOverflow="overflow"/>
                </a:tc>
                <a:tc>
                  <a:txBody>
                    <a:bodyPr/>
                    <a:lstStyle/>
                    <a:p>
                      <a:pPr lvl="0" defTabSz="914400"/>
                      <a:r>
                        <a:rPr sz="2600">
                          <a:solidFill>
                            <a:srgbClr val="FF2600"/>
                          </a:solidFill>
                        </a:rPr>
                        <a:t>1.68 ± 0.09</a:t>
                      </a:r>
                      <a:r>
                        <a:rPr sz="2600"/>
                        <a:t> - 3.4 ± 0.2</a:t>
                      </a:r>
                    </a:p>
                  </a:txBody>
                  <a:tcPr marL="50800" marR="50800" marT="50800" marB="50800" anchor="ctr" horzOverflow="overflow"/>
                </a:tc>
                <a:tc>
                  <a:txBody>
                    <a:bodyPr/>
                    <a:lstStyle/>
                    <a:p>
                      <a:pPr lvl="0" defTabSz="914400"/>
                      <a:r>
                        <a:rPr sz="2600" b="1">
                          <a:solidFill>
                            <a:srgbClr val="00882B"/>
                          </a:solidFill>
                          <a:latin typeface="Helvetica"/>
                          <a:ea typeface="Helvetica"/>
                          <a:cs typeface="Helvetica"/>
                          <a:sym typeface="Helvetica"/>
                        </a:rPr>
                        <a:t>4.7 ± 0.3</a:t>
                      </a:r>
                    </a:p>
                  </a:txBody>
                  <a:tcPr marL="50800" marR="50800" marT="50800" marB="50800" anchor="ctr" horzOverflow="overflow"/>
                </a:tc>
              </a:tr>
              <a:tr h="698827">
                <a:tc>
                  <a:txBody>
                    <a:bodyPr/>
                    <a:lstStyle/>
                    <a:p>
                      <a:pPr lvl="0" defTabSz="914400">
                        <a:defRPr b="0">
                          <a:solidFill>
                            <a:srgbClr val="000000"/>
                          </a:solidFill>
                        </a:defRPr>
                      </a:pPr>
                      <a:r>
                        <a:rPr sz="2600" b="1">
                          <a:solidFill>
                            <a:srgbClr val="FFFFFF"/>
                          </a:solidFill>
                          <a:sym typeface="Helvetica"/>
                        </a:rPr>
                        <a:t>He 60º 125 MeV/u</a:t>
                      </a:r>
                    </a:p>
                  </a:txBody>
                  <a:tcPr marL="50800" marR="50800" marT="50800" marB="50800" anchor="ctr" horzOverflow="overflow"/>
                </a:tc>
                <a:tc>
                  <a:txBody>
                    <a:bodyPr/>
                    <a:lstStyle/>
                    <a:p>
                      <a:pPr lvl="0" defTabSz="914400"/>
                      <a:r>
                        <a:rPr sz="2600"/>
                        <a:t>4.5 ± 0.2 - 5.0 ± 0.3</a:t>
                      </a:r>
                    </a:p>
                  </a:txBody>
                  <a:tcPr marL="50800" marR="50800" marT="50800" marB="50800" anchor="ctr" horzOverflow="overflow"/>
                </a:tc>
                <a:tc>
                  <a:txBody>
                    <a:bodyPr/>
                    <a:lstStyle/>
                    <a:p>
                      <a:pPr lvl="0" defTabSz="914400"/>
                      <a:r>
                        <a:rPr sz="2600" b="1">
                          <a:solidFill>
                            <a:srgbClr val="00882B"/>
                          </a:solidFill>
                          <a:latin typeface="Helvetica"/>
                          <a:ea typeface="Helvetica"/>
                          <a:cs typeface="Helvetica"/>
                          <a:sym typeface="Helvetica"/>
                        </a:rPr>
                        <a:t>5.7 ± 0.4 </a:t>
                      </a:r>
                    </a:p>
                  </a:txBody>
                  <a:tcPr marL="50800" marR="50800" marT="50800" marB="50800" anchor="ctr" horzOverflow="overflow"/>
                </a:tc>
              </a:tr>
              <a:tr h="698827">
                <a:tc>
                  <a:txBody>
                    <a:bodyPr/>
                    <a:lstStyle/>
                    <a:p>
                      <a:pPr lvl="0" defTabSz="914400">
                        <a:defRPr b="0">
                          <a:solidFill>
                            <a:srgbClr val="000000"/>
                          </a:solidFill>
                        </a:defRPr>
                      </a:pPr>
                      <a:r>
                        <a:rPr sz="2600" b="1">
                          <a:solidFill>
                            <a:srgbClr val="FFFFFF"/>
                          </a:solidFill>
                          <a:sym typeface="Helvetica"/>
                        </a:rPr>
                        <a:t>He 60º 144 MeV/u</a:t>
                      </a:r>
                    </a:p>
                  </a:txBody>
                  <a:tcPr marL="50800" marR="50800" marT="50800" marB="50800" anchor="ctr" horzOverflow="overflow"/>
                </a:tc>
                <a:tc>
                  <a:txBody>
                    <a:bodyPr/>
                    <a:lstStyle/>
                    <a:p>
                      <a:pPr lvl="0" defTabSz="914400"/>
                      <a:r>
                        <a:rPr sz="2600"/>
                        <a:t>6.7 ± 0.3 - 7.1 ± 0.3</a:t>
                      </a:r>
                    </a:p>
                  </a:txBody>
                  <a:tcPr marL="50800" marR="50800" marT="50800" marB="50800" anchor="ctr" horzOverflow="overflow"/>
                </a:tc>
                <a:tc>
                  <a:txBody>
                    <a:bodyPr/>
                    <a:lstStyle/>
                    <a:p>
                      <a:pPr lvl="0" defTabSz="914400"/>
                      <a:r>
                        <a:rPr sz="2600" b="1" dirty="0">
                          <a:solidFill>
                            <a:srgbClr val="00882B"/>
                          </a:solidFill>
                          <a:latin typeface="Helvetica"/>
                          <a:ea typeface="Helvetica"/>
                          <a:cs typeface="Helvetica"/>
                          <a:sym typeface="Helvetica"/>
                        </a:rPr>
                        <a:t>7.7 ± 0.5</a:t>
                      </a:r>
                    </a:p>
                  </a:txBody>
                  <a:tcPr marL="50800" marR="50800" marT="50800" marB="50800" anchor="ctr" horzOverflow="overflow"/>
                </a:tc>
              </a:tr>
            </a:tbl>
          </a:graphicData>
        </a:graphic>
      </p:graphicFrame>
      <p:sp>
        <p:nvSpPr>
          <p:cNvPr id="132" name="Shape 132"/>
          <p:cNvSpPr/>
          <p:nvPr/>
        </p:nvSpPr>
        <p:spPr>
          <a:xfrm>
            <a:off x="3628" y="71664"/>
            <a:ext cx="12997544" cy="1676046"/>
          </a:xfrm>
          <a:prstGeom prst="rect">
            <a:avLst/>
          </a:prstGeom>
          <a:blipFill>
            <a:blip r:embed="rId2"/>
          </a:blipFill>
          <a:ln w="12700">
            <a:miter lim="400000"/>
          </a:ln>
          <a:effectLst>
            <a:outerShdw blurRad="50800" dist="12700" rotWithShape="0">
              <a:srgbClr val="000000">
                <a:alpha val="50000"/>
              </a:srgbClr>
            </a:outerShdw>
          </a:effectLst>
        </p:spPr>
        <p:txBody>
          <a:bodyPr lIns="50800" tIns="50800" rIns="50800" bIns="50800" anchor="ctr"/>
          <a:lstStyle/>
          <a:p>
            <a:pPr lvl="0">
              <a:defRPr sz="2400">
                <a:solidFill>
                  <a:srgbClr val="FFFFFF"/>
                </a:solidFill>
              </a:defRPr>
            </a:pPr>
            <a:endParaRPr/>
          </a:p>
        </p:txBody>
      </p:sp>
      <p:sp>
        <p:nvSpPr>
          <p:cNvPr id="133" name="Shape 133"/>
          <p:cNvSpPr>
            <a:spLocks noGrp="1"/>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t>12</a:t>
            </a:fld>
            <a:endParaRPr/>
          </a:p>
        </p:txBody>
      </p:sp>
      <p:sp>
        <p:nvSpPr>
          <p:cNvPr id="134" name="Shape 134"/>
          <p:cNvSpPr/>
          <p:nvPr/>
        </p:nvSpPr>
        <p:spPr>
          <a:xfrm>
            <a:off x="-119818" y="378662"/>
            <a:ext cx="13332504" cy="13512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6600">
                <a:solidFill>
                  <a:srgbClr val="FFFFFF"/>
                </a:solidFill>
                <a:latin typeface="Avenir Book"/>
                <a:ea typeface="Avenir Book"/>
                <a:cs typeface="Avenir Book"/>
                <a:sym typeface="Avenir Book"/>
              </a:defRPr>
            </a:lvl1pPr>
          </a:lstStyle>
          <a:p>
            <a:pPr>
              <a:defRPr sz="1800">
                <a:solidFill>
                  <a:srgbClr val="000000"/>
                </a:solidFill>
              </a:defRPr>
            </a:pPr>
            <a:r>
              <a:rPr sz="4400" dirty="0" smtClean="0">
                <a:solidFill>
                  <a:srgbClr val="FFFFFF"/>
                </a:solidFill>
              </a:rPr>
              <a:t>Yields</a:t>
            </a:r>
            <a:r>
              <a:rPr lang="en-US" sz="6600" dirty="0" smtClean="0">
                <a:solidFill>
                  <a:srgbClr val="FFFFFF"/>
                </a:solidFill>
              </a:rPr>
              <a:t> </a:t>
            </a:r>
          </a:p>
          <a:p>
            <a:pPr>
              <a:defRPr sz="1800">
                <a:solidFill>
                  <a:srgbClr val="000000"/>
                </a:solidFill>
              </a:defRPr>
            </a:pPr>
            <a:r>
              <a:rPr lang="en-US" sz="4000" dirty="0" smtClean="0">
                <a:solidFill>
                  <a:schemeClr val="bg1"/>
                </a:solidFill>
              </a:rPr>
              <a:t>(after correction for </a:t>
            </a:r>
            <a:r>
              <a:rPr lang="en-US" sz="4000" dirty="0">
                <a:solidFill>
                  <a:schemeClr val="bg1"/>
                </a:solidFill>
              </a:rPr>
              <a:t>Acceptance⨂Detection </a:t>
            </a:r>
            <a:r>
              <a:rPr lang="en-US" sz="4000" dirty="0" smtClean="0">
                <a:solidFill>
                  <a:schemeClr val="bg1"/>
                </a:solidFill>
              </a:rPr>
              <a:t>Efficiency)</a:t>
            </a:r>
          </a:p>
          <a:p>
            <a:pPr lvl="0">
              <a:defRPr sz="1800">
                <a:solidFill>
                  <a:srgbClr val="000000"/>
                </a:solidFill>
              </a:defRPr>
            </a:pPr>
            <a:r>
              <a:rPr lang="en-US" sz="6600" dirty="0" smtClean="0">
                <a:solidFill>
                  <a:schemeClr val="bg1"/>
                </a:solidFill>
              </a:rPr>
              <a:t> </a:t>
            </a:r>
            <a:endParaRPr sz="6600" dirty="0">
              <a:solidFill>
                <a:schemeClr val="bg1"/>
              </a:solidFill>
            </a:endParaRPr>
          </a:p>
        </p:txBody>
      </p:sp>
      <p:sp>
        <p:nvSpPr>
          <p:cNvPr id="135" name="Shape 135"/>
          <p:cNvSpPr/>
          <p:nvPr/>
        </p:nvSpPr>
        <p:spPr>
          <a:xfrm>
            <a:off x="1426400" y="1747710"/>
            <a:ext cx="10152000"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000"/>
              <a:t>(Yield)</a:t>
            </a:r>
            <a:r>
              <a:rPr sz="3000" baseline="-5999"/>
              <a:t>DATA</a:t>
            </a:r>
            <a:r>
              <a:rPr sz="3000"/>
              <a:t> = N</a:t>
            </a:r>
            <a:r>
              <a:rPr sz="3000" baseline="-5999"/>
              <a:t>gamma</a:t>
            </a:r>
            <a:r>
              <a:rPr sz="3000"/>
              <a:t>(2-9MeV) / (N</a:t>
            </a:r>
            <a:r>
              <a:rPr sz="3000" baseline="-5999"/>
              <a:t>primary</a:t>
            </a:r>
            <a:r>
              <a:rPr sz="3000"/>
              <a:t>corr*epsDT*epsTOT)</a:t>
            </a:r>
          </a:p>
        </p:txBody>
      </p:sp>
      <p:sp>
        <p:nvSpPr>
          <p:cNvPr id="136" name="Shape 136"/>
          <p:cNvSpPr/>
          <p:nvPr/>
        </p:nvSpPr>
        <p:spPr>
          <a:xfrm>
            <a:off x="1416905" y="2410481"/>
            <a:ext cx="8392288"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000" dirty="0"/>
              <a:t>(Yield)</a:t>
            </a:r>
            <a:r>
              <a:rPr sz="3000" baseline="-5999" dirty="0"/>
              <a:t>FLUKA</a:t>
            </a:r>
            <a:r>
              <a:rPr sz="3000" dirty="0"/>
              <a:t> = N</a:t>
            </a:r>
            <a:r>
              <a:rPr sz="3000" baseline="-5999" dirty="0"/>
              <a:t>gamma</a:t>
            </a:r>
            <a:r>
              <a:rPr sz="3000" dirty="0"/>
              <a:t>(2-9MeV) / (N</a:t>
            </a:r>
            <a:r>
              <a:rPr sz="3000" baseline="-5999" dirty="0"/>
              <a:t>primary</a:t>
            </a:r>
            <a:r>
              <a:rPr sz="3000" dirty="0"/>
              <a:t>*epsTOT)</a:t>
            </a:r>
          </a:p>
        </p:txBody>
      </p:sp>
      <p:grpSp>
        <p:nvGrpSpPr>
          <p:cNvPr id="139" name="Group 139"/>
          <p:cNvGrpSpPr/>
          <p:nvPr/>
        </p:nvGrpSpPr>
        <p:grpSpPr>
          <a:xfrm>
            <a:off x="294647" y="3511928"/>
            <a:ext cx="3974777" cy="1188168"/>
            <a:chOff x="-127000" y="-88900"/>
            <a:chExt cx="3974776" cy="1188167"/>
          </a:xfrm>
        </p:grpSpPr>
        <p:pic>
          <p:nvPicPr>
            <p:cNvPr id="138" name="pasted-image.pdf"/>
            <p:cNvPicPr/>
            <p:nvPr/>
          </p:nvPicPr>
          <p:blipFill>
            <a:blip r:embed="rId3">
              <a:extLst/>
            </a:blip>
            <a:stretch>
              <a:fillRect/>
            </a:stretch>
          </p:blipFill>
          <p:spPr>
            <a:xfrm>
              <a:off x="0" y="0"/>
              <a:ext cx="3720777" cy="857968"/>
            </a:xfrm>
            <a:prstGeom prst="rect">
              <a:avLst/>
            </a:prstGeom>
            <a:ln>
              <a:noFill/>
            </a:ln>
            <a:effectLst/>
          </p:spPr>
        </p:pic>
        <p:pic>
          <p:nvPicPr>
            <p:cNvPr id="137" name="Picture 136"/>
            <p:cNvPicPr/>
            <p:nvPr/>
          </p:nvPicPr>
          <p:blipFill>
            <a:blip r:embed="rId4">
              <a:extLst/>
            </a:blip>
            <a:stretch>
              <a:fillRect/>
            </a:stretch>
          </p:blipFill>
          <p:spPr>
            <a:xfrm>
              <a:off x="-127000" y="-88900"/>
              <a:ext cx="3974777" cy="1188168"/>
            </a:xfrm>
            <a:prstGeom prst="rect">
              <a:avLst/>
            </a:prstGeom>
            <a:effectLst/>
          </p:spPr>
        </p:pic>
      </p:grpSp>
    </p:spTree>
  </p:cSld>
  <p:clrMapOvr>
    <a:masterClrMapping/>
  </p:clrMapOvr>
  <p:transition xmlns:p14="http://schemas.microsoft.com/office/powerpoint/2010/mai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p:nvPr/>
        </p:nvSpPr>
        <p:spPr>
          <a:xfrm>
            <a:off x="3628" y="9239473"/>
            <a:ext cx="12997544" cy="451644"/>
          </a:xfrm>
          <a:prstGeom prst="rect">
            <a:avLst/>
          </a:prstGeom>
          <a:blipFill>
            <a:blip r:embed="rId2"/>
          </a:blipFill>
          <a:ln w="12700">
            <a:miter lim="400000"/>
          </a:ln>
          <a:effectLst>
            <a:outerShdw blurRad="50800" dist="12700" rotWithShape="0">
              <a:srgbClr val="000000">
                <a:alpha val="50000"/>
              </a:srgbClr>
            </a:outerShdw>
          </a:effectLst>
        </p:spPr>
        <p:txBody>
          <a:bodyPr lIns="50800" tIns="50800" rIns="50800" bIns="50800" anchor="ctr"/>
          <a:lstStyle/>
          <a:p>
            <a:pPr lvl="0">
              <a:defRPr sz="2400">
                <a:solidFill>
                  <a:srgbClr val="FFFFFF"/>
                </a:solidFill>
              </a:defRPr>
            </a:pPr>
            <a:endParaRPr/>
          </a:p>
        </p:txBody>
      </p:sp>
      <p:sp>
        <p:nvSpPr>
          <p:cNvPr id="142" name="Shape 142"/>
          <p:cNvSpPr>
            <a:spLocks noGrp="1"/>
          </p:cNvSpPr>
          <p:nvPr>
            <p:ph type="title"/>
          </p:nvPr>
        </p:nvSpPr>
        <p:spPr>
          <a:xfrm>
            <a:off x="379731" y="2207078"/>
            <a:ext cx="12245339" cy="3302001"/>
          </a:xfrm>
          <a:prstGeom prst="rect">
            <a:avLst/>
          </a:prstGeom>
        </p:spPr>
        <p:txBody>
          <a:bodyPr/>
          <a:lstStyle>
            <a:lvl1pPr>
              <a:defRPr sz="10000"/>
            </a:lvl1pPr>
          </a:lstStyle>
          <a:p>
            <a:pPr lvl="0">
              <a:defRPr sz="1800"/>
            </a:pPr>
            <a:r>
              <a:rPr sz="10000"/>
              <a:t>CARBON BEAM</a:t>
            </a:r>
          </a:p>
        </p:txBody>
      </p:sp>
      <p:sp>
        <p:nvSpPr>
          <p:cNvPr id="143" name="Shape 143"/>
          <p:cNvSpPr/>
          <p:nvPr/>
        </p:nvSpPr>
        <p:spPr>
          <a:xfrm>
            <a:off x="3628" y="71664"/>
            <a:ext cx="12997544" cy="1130301"/>
          </a:xfrm>
          <a:prstGeom prst="rect">
            <a:avLst/>
          </a:prstGeom>
          <a:blipFill>
            <a:blip r:embed="rId2"/>
          </a:blipFill>
          <a:ln w="12700">
            <a:miter lim="400000"/>
          </a:ln>
          <a:effectLst>
            <a:outerShdw blurRad="50800" dist="12700" rotWithShape="0">
              <a:srgbClr val="000000">
                <a:alpha val="50000"/>
              </a:srgbClr>
            </a:outerShdw>
          </a:effectLst>
        </p:spPr>
        <p:txBody>
          <a:bodyPr lIns="50800" tIns="50800" rIns="50800" bIns="50800" anchor="ctr"/>
          <a:lstStyle/>
          <a:p>
            <a:pPr lvl="0">
              <a:defRPr sz="2400">
                <a:solidFill>
                  <a:srgbClr val="FFFFFF"/>
                </a:solidFill>
              </a:defRPr>
            </a:pPr>
            <a:endParaRPr/>
          </a:p>
        </p:txBody>
      </p:sp>
      <p:sp>
        <p:nvSpPr>
          <p:cNvPr id="144" name="Shape 144"/>
          <p:cNvSpPr>
            <a:spLocks noGrp="1"/>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t>13</a:t>
            </a:fld>
            <a:endParaRPr/>
          </a:p>
        </p:txBody>
      </p:sp>
    </p:spTree>
  </p:cSld>
  <p:clrMapOvr>
    <a:masterClrMapping/>
  </p:clrMapOvr>
  <p:transition xmlns:p14="http://schemas.microsoft.com/office/powerpoint/2010/mai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Shape 375"/>
          <p:cNvSpPr/>
          <p:nvPr/>
        </p:nvSpPr>
        <p:spPr>
          <a:xfrm>
            <a:off x="3628" y="9239473"/>
            <a:ext cx="12997544" cy="451644"/>
          </a:xfrm>
          <a:prstGeom prst="rect">
            <a:avLst/>
          </a:prstGeom>
          <a:blipFill>
            <a:blip r:embed="rId2"/>
          </a:blipFill>
          <a:ln w="12700">
            <a:miter lim="400000"/>
          </a:ln>
          <a:effectLst>
            <a:outerShdw blurRad="38100" dist="25400" dir="5400000" rotWithShape="0">
              <a:srgbClr val="000000">
                <a:alpha val="50000"/>
              </a:srgbClr>
            </a:outerShdw>
          </a:effectLst>
        </p:spPr>
        <p:txBody>
          <a:bodyPr lIns="0" tIns="0" rIns="0" bIns="0" anchor="ctr"/>
          <a:lstStyle/>
          <a:p>
            <a:pPr lvl="0">
              <a:defRPr sz="2400">
                <a:solidFill>
                  <a:srgbClr val="FFFFFF"/>
                </a:solidFill>
              </a:defRPr>
            </a:pPr>
            <a:endParaRPr/>
          </a:p>
        </p:txBody>
      </p:sp>
      <p:sp>
        <p:nvSpPr>
          <p:cNvPr id="376" name="Shape 376"/>
          <p:cNvSpPr/>
          <p:nvPr/>
        </p:nvSpPr>
        <p:spPr>
          <a:xfrm>
            <a:off x="3628" y="71664"/>
            <a:ext cx="12997544" cy="1130301"/>
          </a:xfrm>
          <a:prstGeom prst="rect">
            <a:avLst/>
          </a:prstGeom>
          <a:blipFill>
            <a:blip r:embed="rId2"/>
          </a:blipFill>
          <a:ln w="12700">
            <a:miter lim="400000"/>
          </a:ln>
          <a:effectLst>
            <a:outerShdw blurRad="38100" dist="25400" dir="5400000" rotWithShape="0">
              <a:srgbClr val="000000">
                <a:alpha val="50000"/>
              </a:srgbClr>
            </a:outerShdw>
          </a:effectLst>
        </p:spPr>
        <p:txBody>
          <a:bodyPr lIns="0" tIns="0" rIns="0" bIns="0" anchor="ctr"/>
          <a:lstStyle/>
          <a:p>
            <a:pPr lvl="0">
              <a:defRPr sz="2400">
                <a:solidFill>
                  <a:srgbClr val="FFFFFF"/>
                </a:solidFill>
              </a:defRPr>
            </a:pPr>
            <a:endParaRPr/>
          </a:p>
        </p:txBody>
      </p:sp>
      <p:sp>
        <p:nvSpPr>
          <p:cNvPr id="377" name="Shape 377"/>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t>14</a:t>
            </a:fld>
            <a:endParaRPr/>
          </a:p>
        </p:txBody>
      </p:sp>
      <p:sp>
        <p:nvSpPr>
          <p:cNvPr id="378" name="Shape 378"/>
          <p:cNvSpPr/>
          <p:nvPr/>
        </p:nvSpPr>
        <p:spPr>
          <a:xfrm>
            <a:off x="901700" y="71664"/>
            <a:ext cx="11201400" cy="1130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6600">
                <a:solidFill>
                  <a:srgbClr val="FFFFFF"/>
                </a:solidFill>
                <a:latin typeface="Avenir Book"/>
                <a:ea typeface="Avenir Book"/>
                <a:cs typeface="Avenir Book"/>
                <a:sym typeface="Avenir Book"/>
              </a:defRPr>
            </a:lvl1pPr>
          </a:lstStyle>
          <a:p>
            <a:pPr lvl="0">
              <a:defRPr sz="1800">
                <a:solidFill>
                  <a:srgbClr val="000000"/>
                </a:solidFill>
              </a:defRPr>
            </a:pPr>
            <a:r>
              <a:rPr sz="6600" dirty="0">
                <a:solidFill>
                  <a:srgbClr val="FFFFFF"/>
                </a:solidFill>
              </a:rPr>
              <a:t>FLUKA: </a:t>
            </a:r>
            <a:r>
              <a:rPr sz="6600" dirty="0" smtClean="0">
                <a:solidFill>
                  <a:srgbClr val="FFFFFF"/>
                </a:solidFill>
              </a:rPr>
              <a:t>v201</a:t>
            </a:r>
            <a:r>
              <a:rPr lang="en-US" sz="6600" dirty="0" smtClean="0">
                <a:solidFill>
                  <a:srgbClr val="FFFFFF"/>
                </a:solidFill>
              </a:rPr>
              <a:t>3 &amp;</a:t>
            </a:r>
            <a:r>
              <a:rPr sz="6600" dirty="0" smtClean="0">
                <a:solidFill>
                  <a:srgbClr val="FFFFFF"/>
                </a:solidFill>
              </a:rPr>
              <a:t> </a:t>
            </a:r>
            <a:r>
              <a:rPr sz="6600" dirty="0">
                <a:solidFill>
                  <a:srgbClr val="FFFFFF"/>
                </a:solidFill>
              </a:rPr>
              <a:t>v2015</a:t>
            </a:r>
          </a:p>
        </p:txBody>
      </p:sp>
      <p:grpSp>
        <p:nvGrpSpPr>
          <p:cNvPr id="384" name="Group 384"/>
          <p:cNvGrpSpPr/>
          <p:nvPr/>
        </p:nvGrpSpPr>
        <p:grpSpPr>
          <a:xfrm>
            <a:off x="10116299" y="1252964"/>
            <a:ext cx="2788025" cy="1316694"/>
            <a:chOff x="0" y="0"/>
            <a:chExt cx="2788023" cy="1316692"/>
          </a:xfrm>
        </p:grpSpPr>
        <p:sp>
          <p:nvSpPr>
            <p:cNvPr id="379" name="Shape 379"/>
            <p:cNvSpPr/>
            <p:nvPr/>
          </p:nvSpPr>
          <p:spPr>
            <a:xfrm>
              <a:off x="0" y="21319"/>
              <a:ext cx="2788024" cy="1274055"/>
            </a:xfrm>
            <a:prstGeom prst="rect">
              <a:avLst/>
            </a:prstGeom>
            <a:solidFill>
              <a:srgbClr val="FFFFFF"/>
            </a:solidFill>
            <a:ln w="12700" cap="flat">
              <a:noFill/>
              <a:miter lim="400000"/>
            </a:ln>
            <a:effectLst>
              <a:outerShdw blurRad="38100" dist="25400" dir="5400000" rotWithShape="0">
                <a:srgbClr val="000000">
                  <a:alpha val="50000"/>
                </a:srgbClr>
              </a:outerShdw>
            </a:effectLst>
          </p:spPr>
          <p:txBody>
            <a:bodyPr wrap="square" lIns="0" tIns="0" rIns="0" bIns="0" numCol="1" anchor="ctr">
              <a:noAutofit/>
            </a:bodyPr>
            <a:lstStyle/>
            <a:p>
              <a:pPr lvl="0">
                <a:defRPr sz="2400">
                  <a:solidFill>
                    <a:srgbClr val="FFFFFF"/>
                  </a:solidFill>
                </a:defRPr>
              </a:pPr>
              <a:endParaRPr/>
            </a:p>
          </p:txBody>
        </p:sp>
        <p:sp>
          <p:nvSpPr>
            <p:cNvPr id="380" name="Shape 380"/>
            <p:cNvSpPr/>
            <p:nvPr/>
          </p:nvSpPr>
          <p:spPr>
            <a:xfrm>
              <a:off x="152566" y="164941"/>
              <a:ext cx="308116" cy="317818"/>
            </a:xfrm>
            <a:prstGeom prst="rect">
              <a:avLst/>
            </a:prstGeom>
            <a:solidFill>
              <a:srgbClr val="164F86"/>
            </a:solidFill>
            <a:ln w="12700" cap="flat">
              <a:noFill/>
              <a:miter lim="400000"/>
            </a:ln>
            <a:effectLst/>
          </p:spPr>
          <p:txBody>
            <a:bodyPr wrap="square" lIns="0" tIns="0" rIns="0" bIns="0" numCol="1" anchor="ctr">
              <a:noAutofit/>
            </a:bodyPr>
            <a:lstStyle/>
            <a:p>
              <a:pPr lvl="0">
                <a:defRPr sz="2400">
                  <a:solidFill>
                    <a:srgbClr val="FFFFFF"/>
                  </a:solidFill>
                </a:defRPr>
              </a:pPr>
              <a:endParaRPr/>
            </a:p>
          </p:txBody>
        </p:sp>
        <p:sp>
          <p:nvSpPr>
            <p:cNvPr id="381" name="Shape 381"/>
            <p:cNvSpPr/>
            <p:nvPr/>
          </p:nvSpPr>
          <p:spPr>
            <a:xfrm>
              <a:off x="152566" y="833934"/>
              <a:ext cx="308116" cy="317818"/>
            </a:xfrm>
            <a:prstGeom prst="rect">
              <a:avLst/>
            </a:prstGeom>
            <a:solidFill>
              <a:srgbClr val="C82506"/>
            </a:solidFill>
            <a:ln w="12700" cap="flat">
              <a:noFill/>
              <a:miter lim="400000"/>
            </a:ln>
            <a:effectLst/>
          </p:spPr>
          <p:txBody>
            <a:bodyPr wrap="square" lIns="0" tIns="0" rIns="0" bIns="0" numCol="1" anchor="ctr">
              <a:noAutofit/>
            </a:bodyPr>
            <a:lstStyle/>
            <a:p>
              <a:pPr lvl="0">
                <a:defRPr sz="2400">
                  <a:solidFill>
                    <a:srgbClr val="FFFFFF"/>
                  </a:solidFill>
                </a:defRPr>
              </a:pPr>
              <a:endParaRPr/>
            </a:p>
          </p:txBody>
        </p:sp>
        <p:sp>
          <p:nvSpPr>
            <p:cNvPr id="382" name="Shape 382"/>
            <p:cNvSpPr/>
            <p:nvPr/>
          </p:nvSpPr>
          <p:spPr>
            <a:xfrm>
              <a:off x="520864" y="668992"/>
              <a:ext cx="2114594"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900">
                  <a:latin typeface="Arial Unicode MS"/>
                  <a:ea typeface="Arial Unicode MS"/>
                  <a:cs typeface="Arial Unicode MS"/>
                  <a:sym typeface="Arial Unicode MS"/>
                </a:defRPr>
              </a:lvl1pPr>
            </a:lstStyle>
            <a:p>
              <a:pPr lvl="0">
                <a:defRPr sz="1800"/>
              </a:pPr>
              <a:r>
                <a:rPr sz="2900"/>
                <a:t>FLUKA2013</a:t>
              </a:r>
            </a:p>
          </p:txBody>
        </p:sp>
        <p:sp>
          <p:nvSpPr>
            <p:cNvPr id="383" name="Shape 383"/>
            <p:cNvSpPr/>
            <p:nvPr/>
          </p:nvSpPr>
          <p:spPr>
            <a:xfrm>
              <a:off x="520864" y="0"/>
              <a:ext cx="2114594" cy="647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900">
                  <a:latin typeface="Arial Unicode MS"/>
                  <a:ea typeface="Arial Unicode MS"/>
                  <a:cs typeface="Arial Unicode MS"/>
                  <a:sym typeface="Arial Unicode MS"/>
                </a:defRPr>
              </a:lvl1pPr>
            </a:lstStyle>
            <a:p>
              <a:pPr lvl="0">
                <a:defRPr sz="1800"/>
              </a:pPr>
              <a:r>
                <a:rPr sz="2900" dirty="0"/>
                <a:t>FLUKA2015</a:t>
              </a:r>
            </a:p>
          </p:txBody>
        </p:sp>
      </p:grpSp>
      <p:sp>
        <p:nvSpPr>
          <p:cNvPr id="385" name="Shape 385"/>
          <p:cNvSpPr/>
          <p:nvPr/>
        </p:nvSpPr>
        <p:spPr>
          <a:xfrm>
            <a:off x="-35278" y="1341048"/>
            <a:ext cx="7547652" cy="74892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b="1" i="1">
                <a:solidFill>
                  <a:srgbClr val="FF0036"/>
                </a:solidFill>
                <a:latin typeface="Helvetica"/>
                <a:ea typeface="Helvetica"/>
                <a:cs typeface="Helvetica"/>
                <a:sym typeface="Helvetica"/>
              </a:defRPr>
            </a:lvl1pPr>
          </a:lstStyle>
          <a:p>
            <a:pPr lvl="0">
              <a:defRPr sz="1800" b="0" i="0">
                <a:solidFill>
                  <a:srgbClr val="000000"/>
                </a:solidFill>
              </a:defRPr>
            </a:pPr>
            <a:r>
              <a:rPr lang="en-US" sz="4200" b="1" i="1" dirty="0" smtClean="0">
                <a:solidFill>
                  <a:srgbClr val="FF0036"/>
                </a:solidFill>
              </a:rPr>
              <a:t>photon energy at production</a:t>
            </a:r>
            <a:endParaRPr sz="4200" b="1" i="1" dirty="0">
              <a:solidFill>
                <a:srgbClr val="FF0036"/>
              </a:solidFill>
            </a:endParaRPr>
          </a:p>
        </p:txBody>
      </p:sp>
      <p:grpSp>
        <p:nvGrpSpPr>
          <p:cNvPr id="390" name="Group 390"/>
          <p:cNvGrpSpPr/>
          <p:nvPr/>
        </p:nvGrpSpPr>
        <p:grpSpPr>
          <a:xfrm>
            <a:off x="1323172" y="2492212"/>
            <a:ext cx="10358456" cy="6734882"/>
            <a:chOff x="0" y="0"/>
            <a:chExt cx="10358455" cy="6734881"/>
          </a:xfrm>
        </p:grpSpPr>
        <p:pic>
          <p:nvPicPr>
            <p:cNvPr id="386" name="Ecross_C120_MiLISA.png"/>
            <p:cNvPicPr/>
            <p:nvPr/>
          </p:nvPicPr>
          <p:blipFill>
            <a:blip r:embed="rId3">
              <a:extLst/>
            </a:blip>
            <a:stretch>
              <a:fillRect/>
            </a:stretch>
          </p:blipFill>
          <p:spPr>
            <a:xfrm>
              <a:off x="0" y="0"/>
              <a:ext cx="5081847" cy="3453612"/>
            </a:xfrm>
            <a:prstGeom prst="rect">
              <a:avLst/>
            </a:prstGeom>
            <a:ln w="12700" cap="flat">
              <a:noFill/>
              <a:miter lim="400000"/>
            </a:ln>
            <a:effectLst/>
          </p:spPr>
        </p:pic>
        <p:pic>
          <p:nvPicPr>
            <p:cNvPr id="387" name="Ecross_C160_MiLISA.png"/>
            <p:cNvPicPr/>
            <p:nvPr/>
          </p:nvPicPr>
          <p:blipFill>
            <a:blip r:embed="rId4">
              <a:extLst/>
            </a:blip>
            <a:stretch>
              <a:fillRect/>
            </a:stretch>
          </p:blipFill>
          <p:spPr>
            <a:xfrm>
              <a:off x="5497445" y="75040"/>
              <a:ext cx="4861011" cy="3303532"/>
            </a:xfrm>
            <a:prstGeom prst="rect">
              <a:avLst/>
            </a:prstGeom>
            <a:ln w="12700" cap="flat">
              <a:noFill/>
              <a:miter lim="400000"/>
            </a:ln>
            <a:effectLst/>
          </p:spPr>
        </p:pic>
        <p:pic>
          <p:nvPicPr>
            <p:cNvPr id="388" name="Ecross_C180_MiLISA.png"/>
            <p:cNvPicPr/>
            <p:nvPr/>
          </p:nvPicPr>
          <p:blipFill>
            <a:blip r:embed="rId5">
              <a:extLst/>
            </a:blip>
            <a:stretch>
              <a:fillRect/>
            </a:stretch>
          </p:blipFill>
          <p:spPr>
            <a:xfrm>
              <a:off x="110418" y="3431349"/>
              <a:ext cx="4861011" cy="3303533"/>
            </a:xfrm>
            <a:prstGeom prst="rect">
              <a:avLst/>
            </a:prstGeom>
            <a:ln w="12700" cap="flat">
              <a:noFill/>
              <a:miter lim="400000"/>
            </a:ln>
            <a:effectLst/>
          </p:spPr>
        </p:pic>
        <p:pic>
          <p:nvPicPr>
            <p:cNvPr id="389" name="Ecross_C220_MiLISA.png"/>
            <p:cNvPicPr/>
            <p:nvPr/>
          </p:nvPicPr>
          <p:blipFill>
            <a:blip r:embed="rId6">
              <a:extLst/>
            </a:blip>
            <a:stretch>
              <a:fillRect/>
            </a:stretch>
          </p:blipFill>
          <p:spPr>
            <a:xfrm>
              <a:off x="5503343" y="3435358"/>
              <a:ext cx="4849214" cy="3295515"/>
            </a:xfrm>
            <a:prstGeom prst="rect">
              <a:avLst/>
            </a:prstGeom>
            <a:ln w="12700" cap="flat">
              <a:noFill/>
              <a:miter lim="400000"/>
            </a:ln>
            <a:effectLst/>
          </p:spPr>
        </p:pic>
      </p:grpSp>
      <p:sp>
        <p:nvSpPr>
          <p:cNvPr id="391" name="Shape 391"/>
          <p:cNvSpPr/>
          <p:nvPr/>
        </p:nvSpPr>
        <p:spPr>
          <a:xfrm>
            <a:off x="4305719" y="3447826"/>
            <a:ext cx="120700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C120</a:t>
            </a:r>
          </a:p>
        </p:txBody>
      </p:sp>
      <p:sp>
        <p:nvSpPr>
          <p:cNvPr id="392" name="Shape 392"/>
          <p:cNvSpPr/>
          <p:nvPr/>
        </p:nvSpPr>
        <p:spPr>
          <a:xfrm>
            <a:off x="9594596" y="3450087"/>
            <a:ext cx="120700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C160</a:t>
            </a:r>
          </a:p>
        </p:txBody>
      </p:sp>
      <p:sp>
        <p:nvSpPr>
          <p:cNvPr id="393" name="Shape 393"/>
          <p:cNvSpPr/>
          <p:nvPr/>
        </p:nvSpPr>
        <p:spPr>
          <a:xfrm>
            <a:off x="4305719" y="6895661"/>
            <a:ext cx="120700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C180</a:t>
            </a:r>
          </a:p>
        </p:txBody>
      </p:sp>
      <p:sp>
        <p:nvSpPr>
          <p:cNvPr id="394" name="Shape 394"/>
          <p:cNvSpPr/>
          <p:nvPr/>
        </p:nvSpPr>
        <p:spPr>
          <a:xfrm>
            <a:off x="9594596" y="6895661"/>
            <a:ext cx="120700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C220</a:t>
            </a:r>
          </a:p>
        </p:txBody>
      </p:sp>
    </p:spTree>
    <p:extLst>
      <p:ext uri="{BB962C8B-B14F-4D97-AF65-F5344CB8AC3E}">
        <p14:creationId xmlns:p14="http://schemas.microsoft.com/office/powerpoint/2010/main" val="2880119634"/>
      </p:ext>
    </p:extLst>
  </p:cSld>
  <p:clrMapOvr>
    <a:masterClrMapping/>
  </p:clrMapOvr>
  <p:transition xmlns:p14="http://schemas.microsoft.com/office/powerpoint/2010/mai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Shape 309"/>
          <p:cNvSpPr/>
          <p:nvPr/>
        </p:nvSpPr>
        <p:spPr>
          <a:xfrm>
            <a:off x="3628" y="9239473"/>
            <a:ext cx="12997544" cy="451644"/>
          </a:xfrm>
          <a:prstGeom prst="rect">
            <a:avLst/>
          </a:prstGeom>
          <a:blipFill>
            <a:blip r:embed="rId2"/>
          </a:blipFill>
          <a:ln w="12700">
            <a:miter lim="400000"/>
          </a:ln>
          <a:effectLst>
            <a:outerShdw blurRad="38100" dist="25400" dir="5400000" rotWithShape="0">
              <a:srgbClr val="000000">
                <a:alpha val="50000"/>
              </a:srgbClr>
            </a:outerShdw>
          </a:effectLst>
        </p:spPr>
        <p:txBody>
          <a:bodyPr lIns="0" tIns="0" rIns="0" bIns="0" anchor="ctr"/>
          <a:lstStyle/>
          <a:p>
            <a:pPr lvl="0">
              <a:defRPr sz="2400">
                <a:solidFill>
                  <a:srgbClr val="FFFFFF"/>
                </a:solidFill>
              </a:defRPr>
            </a:pPr>
            <a:endParaRPr/>
          </a:p>
        </p:txBody>
      </p:sp>
      <p:sp>
        <p:nvSpPr>
          <p:cNvPr id="310" name="Shape 310"/>
          <p:cNvSpPr/>
          <p:nvPr/>
        </p:nvSpPr>
        <p:spPr>
          <a:xfrm>
            <a:off x="3628" y="71664"/>
            <a:ext cx="12997544" cy="1130301"/>
          </a:xfrm>
          <a:prstGeom prst="rect">
            <a:avLst/>
          </a:prstGeom>
          <a:blipFill>
            <a:blip r:embed="rId2"/>
          </a:blipFill>
          <a:ln w="12700">
            <a:miter lim="400000"/>
          </a:ln>
          <a:effectLst>
            <a:outerShdw blurRad="38100" dist="25400" dir="5400000" rotWithShape="0">
              <a:srgbClr val="000000">
                <a:alpha val="50000"/>
              </a:srgbClr>
            </a:outerShdw>
          </a:effectLst>
        </p:spPr>
        <p:txBody>
          <a:bodyPr lIns="0" tIns="0" rIns="0" bIns="0" anchor="ctr"/>
          <a:lstStyle/>
          <a:p>
            <a:pPr lvl="0">
              <a:defRPr sz="2400">
                <a:solidFill>
                  <a:srgbClr val="FFFFFF"/>
                </a:solidFill>
              </a:defRPr>
            </a:pPr>
            <a:endParaRPr/>
          </a:p>
        </p:txBody>
      </p:sp>
      <p:sp>
        <p:nvSpPr>
          <p:cNvPr id="311" name="Shape 311"/>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t>15</a:t>
            </a:fld>
            <a:endParaRPr/>
          </a:p>
        </p:txBody>
      </p:sp>
      <p:sp>
        <p:nvSpPr>
          <p:cNvPr id="312" name="Shape 312"/>
          <p:cNvSpPr/>
          <p:nvPr/>
        </p:nvSpPr>
        <p:spPr>
          <a:xfrm>
            <a:off x="901700" y="71664"/>
            <a:ext cx="11201400" cy="1130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6600">
                <a:solidFill>
                  <a:srgbClr val="FFFFFF"/>
                </a:solidFill>
                <a:latin typeface="Avenir Book"/>
                <a:ea typeface="Avenir Book"/>
                <a:cs typeface="Avenir Book"/>
                <a:sym typeface="Avenir Book"/>
              </a:defRPr>
            </a:lvl1pPr>
          </a:lstStyle>
          <a:p>
            <a:pPr lvl="0">
              <a:defRPr sz="1800">
                <a:solidFill>
                  <a:srgbClr val="000000"/>
                </a:solidFill>
              </a:defRPr>
            </a:pPr>
            <a:r>
              <a:rPr sz="6600" dirty="0">
                <a:solidFill>
                  <a:srgbClr val="FFFFFF"/>
                </a:solidFill>
              </a:rPr>
              <a:t>FLUKA: </a:t>
            </a:r>
            <a:r>
              <a:rPr sz="6600" dirty="0" smtClean="0">
                <a:solidFill>
                  <a:srgbClr val="FFFFFF"/>
                </a:solidFill>
              </a:rPr>
              <a:t>v201</a:t>
            </a:r>
            <a:r>
              <a:rPr lang="en-US" sz="6600" dirty="0" smtClean="0">
                <a:solidFill>
                  <a:srgbClr val="FFFFFF"/>
                </a:solidFill>
              </a:rPr>
              <a:t>3 &amp; </a:t>
            </a:r>
            <a:r>
              <a:rPr sz="6600" dirty="0" smtClean="0">
                <a:solidFill>
                  <a:srgbClr val="FFFFFF"/>
                </a:solidFill>
              </a:rPr>
              <a:t>v2015</a:t>
            </a:r>
            <a:endParaRPr sz="6600" dirty="0">
              <a:solidFill>
                <a:srgbClr val="FFFFFF"/>
              </a:solidFill>
            </a:endParaRPr>
          </a:p>
        </p:txBody>
      </p:sp>
      <p:grpSp>
        <p:nvGrpSpPr>
          <p:cNvPr id="317" name="Group 317"/>
          <p:cNvGrpSpPr/>
          <p:nvPr/>
        </p:nvGrpSpPr>
        <p:grpSpPr>
          <a:xfrm>
            <a:off x="1096884" y="2413058"/>
            <a:ext cx="10811032" cy="6834392"/>
            <a:chOff x="0" y="0"/>
            <a:chExt cx="10811030" cy="6834391"/>
          </a:xfrm>
        </p:grpSpPr>
        <p:pic>
          <p:nvPicPr>
            <p:cNvPr id="313" name="C120_MiLISA.png"/>
            <p:cNvPicPr/>
            <p:nvPr/>
          </p:nvPicPr>
          <p:blipFill>
            <a:blip r:embed="rId3">
              <a:extLst/>
            </a:blip>
            <a:stretch>
              <a:fillRect/>
            </a:stretch>
          </p:blipFill>
          <p:spPr>
            <a:xfrm>
              <a:off x="0" y="0"/>
              <a:ext cx="5010300" cy="3372993"/>
            </a:xfrm>
            <a:prstGeom prst="rect">
              <a:avLst/>
            </a:prstGeom>
            <a:ln w="12700" cap="flat">
              <a:noFill/>
              <a:miter lim="400000"/>
            </a:ln>
            <a:effectLst/>
          </p:spPr>
        </p:pic>
        <p:pic>
          <p:nvPicPr>
            <p:cNvPr id="314" name="C160_MiLISA.png"/>
            <p:cNvPicPr/>
            <p:nvPr/>
          </p:nvPicPr>
          <p:blipFill>
            <a:blip r:embed="rId4">
              <a:extLst/>
            </a:blip>
            <a:stretch>
              <a:fillRect/>
            </a:stretch>
          </p:blipFill>
          <p:spPr>
            <a:xfrm>
              <a:off x="5777697" y="0"/>
              <a:ext cx="4963220" cy="3372993"/>
            </a:xfrm>
            <a:prstGeom prst="rect">
              <a:avLst/>
            </a:prstGeom>
            <a:ln w="12700" cap="flat">
              <a:noFill/>
              <a:miter lim="400000"/>
            </a:ln>
            <a:effectLst/>
          </p:spPr>
        </p:pic>
        <p:pic>
          <p:nvPicPr>
            <p:cNvPr id="315" name="C180_MiLISA.png"/>
            <p:cNvPicPr/>
            <p:nvPr/>
          </p:nvPicPr>
          <p:blipFill>
            <a:blip r:embed="rId5">
              <a:extLst/>
            </a:blip>
            <a:stretch>
              <a:fillRect/>
            </a:stretch>
          </p:blipFill>
          <p:spPr>
            <a:xfrm>
              <a:off x="23539" y="3413750"/>
              <a:ext cx="4963221" cy="3372994"/>
            </a:xfrm>
            <a:prstGeom prst="rect">
              <a:avLst/>
            </a:prstGeom>
            <a:ln w="12700" cap="flat">
              <a:noFill/>
              <a:miter lim="400000"/>
            </a:ln>
            <a:effectLst/>
          </p:spPr>
        </p:pic>
        <p:pic>
          <p:nvPicPr>
            <p:cNvPr id="316" name="C220_MiLISA.png"/>
            <p:cNvPicPr/>
            <p:nvPr/>
          </p:nvPicPr>
          <p:blipFill>
            <a:blip r:embed="rId6">
              <a:extLst/>
            </a:blip>
            <a:stretch>
              <a:fillRect/>
            </a:stretch>
          </p:blipFill>
          <p:spPr>
            <a:xfrm>
              <a:off x="5707584" y="3366101"/>
              <a:ext cx="5103447" cy="3468291"/>
            </a:xfrm>
            <a:prstGeom prst="rect">
              <a:avLst/>
            </a:prstGeom>
            <a:ln w="12700" cap="flat">
              <a:noFill/>
              <a:miter lim="400000"/>
            </a:ln>
            <a:effectLst/>
          </p:spPr>
        </p:pic>
      </p:grpSp>
      <p:sp>
        <p:nvSpPr>
          <p:cNvPr id="318" name="Shape 318"/>
          <p:cNvSpPr/>
          <p:nvPr/>
        </p:nvSpPr>
        <p:spPr>
          <a:xfrm>
            <a:off x="4044111" y="3296557"/>
            <a:ext cx="120700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C120</a:t>
            </a:r>
          </a:p>
        </p:txBody>
      </p:sp>
      <p:sp>
        <p:nvSpPr>
          <p:cNvPr id="319" name="Shape 319"/>
          <p:cNvSpPr/>
          <p:nvPr/>
        </p:nvSpPr>
        <p:spPr>
          <a:xfrm>
            <a:off x="9905892" y="3296557"/>
            <a:ext cx="120700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C160</a:t>
            </a:r>
          </a:p>
        </p:txBody>
      </p:sp>
      <p:sp>
        <p:nvSpPr>
          <p:cNvPr id="320" name="Shape 320"/>
          <p:cNvSpPr/>
          <p:nvPr/>
        </p:nvSpPr>
        <p:spPr>
          <a:xfrm>
            <a:off x="4044111" y="6759531"/>
            <a:ext cx="120700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C180</a:t>
            </a:r>
          </a:p>
        </p:txBody>
      </p:sp>
      <p:sp>
        <p:nvSpPr>
          <p:cNvPr id="321" name="Shape 321"/>
          <p:cNvSpPr/>
          <p:nvPr/>
        </p:nvSpPr>
        <p:spPr>
          <a:xfrm>
            <a:off x="9905892" y="6759531"/>
            <a:ext cx="120700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C220</a:t>
            </a:r>
          </a:p>
        </p:txBody>
      </p:sp>
      <p:grpSp>
        <p:nvGrpSpPr>
          <p:cNvPr id="327" name="Group 327"/>
          <p:cNvGrpSpPr/>
          <p:nvPr/>
        </p:nvGrpSpPr>
        <p:grpSpPr>
          <a:xfrm>
            <a:off x="10116299" y="1252964"/>
            <a:ext cx="2788025" cy="1316694"/>
            <a:chOff x="0" y="0"/>
            <a:chExt cx="2788023" cy="1316692"/>
          </a:xfrm>
        </p:grpSpPr>
        <p:sp>
          <p:nvSpPr>
            <p:cNvPr id="322" name="Shape 322"/>
            <p:cNvSpPr/>
            <p:nvPr/>
          </p:nvSpPr>
          <p:spPr>
            <a:xfrm>
              <a:off x="0" y="21319"/>
              <a:ext cx="2788024" cy="1274055"/>
            </a:xfrm>
            <a:prstGeom prst="rect">
              <a:avLst/>
            </a:prstGeom>
            <a:solidFill>
              <a:srgbClr val="FFFFFF"/>
            </a:solidFill>
            <a:ln w="12700" cap="flat">
              <a:noFill/>
              <a:miter lim="400000"/>
            </a:ln>
            <a:effectLst>
              <a:outerShdw blurRad="38100" dist="25400" dir="5400000" rotWithShape="0">
                <a:srgbClr val="000000">
                  <a:alpha val="50000"/>
                </a:srgbClr>
              </a:outerShdw>
            </a:effectLst>
          </p:spPr>
          <p:txBody>
            <a:bodyPr wrap="square" lIns="0" tIns="0" rIns="0" bIns="0" numCol="1" anchor="ctr">
              <a:noAutofit/>
            </a:bodyPr>
            <a:lstStyle/>
            <a:p>
              <a:pPr lvl="0">
                <a:defRPr sz="2400">
                  <a:solidFill>
                    <a:srgbClr val="FFFFFF"/>
                  </a:solidFill>
                </a:defRPr>
              </a:pPr>
              <a:endParaRPr/>
            </a:p>
          </p:txBody>
        </p:sp>
        <p:sp>
          <p:nvSpPr>
            <p:cNvPr id="323" name="Shape 323"/>
            <p:cNvSpPr/>
            <p:nvPr/>
          </p:nvSpPr>
          <p:spPr>
            <a:xfrm>
              <a:off x="152566" y="164941"/>
              <a:ext cx="308116" cy="317818"/>
            </a:xfrm>
            <a:prstGeom prst="rect">
              <a:avLst/>
            </a:prstGeom>
            <a:solidFill>
              <a:srgbClr val="164F86"/>
            </a:solidFill>
            <a:ln w="12700" cap="flat">
              <a:noFill/>
              <a:miter lim="400000"/>
            </a:ln>
            <a:effectLst/>
          </p:spPr>
          <p:txBody>
            <a:bodyPr wrap="square" lIns="0" tIns="0" rIns="0" bIns="0" numCol="1" anchor="ctr">
              <a:noAutofit/>
            </a:bodyPr>
            <a:lstStyle/>
            <a:p>
              <a:pPr lvl="0">
                <a:defRPr sz="2400">
                  <a:solidFill>
                    <a:srgbClr val="FFFFFF"/>
                  </a:solidFill>
                </a:defRPr>
              </a:pPr>
              <a:endParaRPr/>
            </a:p>
          </p:txBody>
        </p:sp>
        <p:sp>
          <p:nvSpPr>
            <p:cNvPr id="324" name="Shape 324"/>
            <p:cNvSpPr/>
            <p:nvPr/>
          </p:nvSpPr>
          <p:spPr>
            <a:xfrm>
              <a:off x="152566" y="833934"/>
              <a:ext cx="308116" cy="317818"/>
            </a:xfrm>
            <a:prstGeom prst="rect">
              <a:avLst/>
            </a:prstGeom>
            <a:solidFill>
              <a:srgbClr val="C82506"/>
            </a:solidFill>
            <a:ln w="12700" cap="flat">
              <a:noFill/>
              <a:miter lim="400000"/>
            </a:ln>
            <a:effectLst/>
          </p:spPr>
          <p:txBody>
            <a:bodyPr wrap="square" lIns="0" tIns="0" rIns="0" bIns="0" numCol="1" anchor="ctr">
              <a:noAutofit/>
            </a:bodyPr>
            <a:lstStyle/>
            <a:p>
              <a:pPr lvl="0">
                <a:defRPr sz="2400">
                  <a:solidFill>
                    <a:srgbClr val="FFFFFF"/>
                  </a:solidFill>
                </a:defRPr>
              </a:pPr>
              <a:endParaRPr/>
            </a:p>
          </p:txBody>
        </p:sp>
        <p:sp>
          <p:nvSpPr>
            <p:cNvPr id="325" name="Shape 325"/>
            <p:cNvSpPr/>
            <p:nvPr/>
          </p:nvSpPr>
          <p:spPr>
            <a:xfrm>
              <a:off x="520864" y="668992"/>
              <a:ext cx="2114594"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900">
                  <a:latin typeface="Arial Unicode MS"/>
                  <a:ea typeface="Arial Unicode MS"/>
                  <a:cs typeface="Arial Unicode MS"/>
                  <a:sym typeface="Arial Unicode MS"/>
                </a:defRPr>
              </a:lvl1pPr>
            </a:lstStyle>
            <a:p>
              <a:pPr lvl="0">
                <a:defRPr sz="1800"/>
              </a:pPr>
              <a:r>
                <a:rPr sz="2900"/>
                <a:t>FLUKA2013</a:t>
              </a:r>
            </a:p>
          </p:txBody>
        </p:sp>
        <p:sp>
          <p:nvSpPr>
            <p:cNvPr id="326" name="Shape 326"/>
            <p:cNvSpPr/>
            <p:nvPr/>
          </p:nvSpPr>
          <p:spPr>
            <a:xfrm>
              <a:off x="520864" y="0"/>
              <a:ext cx="2114594" cy="647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900">
                  <a:latin typeface="Arial Unicode MS"/>
                  <a:ea typeface="Arial Unicode MS"/>
                  <a:cs typeface="Arial Unicode MS"/>
                  <a:sym typeface="Arial Unicode MS"/>
                </a:defRPr>
              </a:lvl1pPr>
            </a:lstStyle>
            <a:p>
              <a:pPr lvl="0">
                <a:defRPr sz="1800"/>
              </a:pPr>
              <a:r>
                <a:rPr sz="2900"/>
                <a:t>FLUKA2015</a:t>
              </a:r>
            </a:p>
          </p:txBody>
        </p:sp>
      </p:grpSp>
      <p:sp>
        <p:nvSpPr>
          <p:cNvPr id="328" name="Shape 328"/>
          <p:cNvSpPr/>
          <p:nvPr/>
        </p:nvSpPr>
        <p:spPr>
          <a:xfrm>
            <a:off x="93372" y="1316541"/>
            <a:ext cx="4560951" cy="736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b="1" i="1">
                <a:solidFill>
                  <a:srgbClr val="FF0036"/>
                </a:solidFill>
                <a:latin typeface="Helvetica"/>
                <a:ea typeface="Helvetica"/>
                <a:cs typeface="Helvetica"/>
                <a:sym typeface="Helvetica"/>
              </a:defRPr>
            </a:lvl1pPr>
          </a:lstStyle>
          <a:p>
            <a:pPr lvl="0">
              <a:defRPr sz="1800" b="0" i="0">
                <a:solidFill>
                  <a:srgbClr val="000000"/>
                </a:solidFill>
              </a:defRPr>
            </a:pPr>
            <a:r>
              <a:rPr sz="4200" b="1" i="1">
                <a:solidFill>
                  <a:srgbClr val="FF0036"/>
                </a:solidFill>
              </a:rPr>
              <a:t>Measured Energy</a:t>
            </a:r>
          </a:p>
        </p:txBody>
      </p:sp>
    </p:spTree>
    <p:extLst>
      <p:ext uri="{BB962C8B-B14F-4D97-AF65-F5344CB8AC3E}">
        <p14:creationId xmlns:p14="http://schemas.microsoft.com/office/powerpoint/2010/main" val="2625344089"/>
      </p:ext>
    </p:extLst>
  </p:cSld>
  <p:clrMapOvr>
    <a:masterClrMapping/>
  </p:clrMapOvr>
  <p:transition xmlns:p14="http://schemas.microsoft.com/office/powerpoint/2010/mai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p:nvPr/>
        </p:nvSpPr>
        <p:spPr>
          <a:xfrm>
            <a:off x="3628" y="9239473"/>
            <a:ext cx="12997544" cy="451644"/>
          </a:xfrm>
          <a:prstGeom prst="rect">
            <a:avLst/>
          </a:prstGeom>
          <a:blipFill>
            <a:blip r:embed="rId2"/>
          </a:blipFill>
          <a:ln w="12700">
            <a:miter lim="400000"/>
          </a:ln>
          <a:effectLst>
            <a:outerShdw blurRad="50800" dist="12700" rotWithShape="0">
              <a:srgbClr val="000000">
                <a:alpha val="50000"/>
              </a:srgbClr>
            </a:outerShdw>
          </a:effectLst>
        </p:spPr>
        <p:txBody>
          <a:bodyPr lIns="50800" tIns="50800" rIns="50800" bIns="50800" anchor="ctr"/>
          <a:lstStyle/>
          <a:p>
            <a:pPr lvl="0">
              <a:defRPr sz="2400">
                <a:solidFill>
                  <a:srgbClr val="FFFFFF"/>
                </a:solidFill>
              </a:defRPr>
            </a:pPr>
            <a:endParaRPr/>
          </a:p>
        </p:txBody>
      </p:sp>
      <p:sp>
        <p:nvSpPr>
          <p:cNvPr id="190" name="Shape 190"/>
          <p:cNvSpPr/>
          <p:nvPr/>
        </p:nvSpPr>
        <p:spPr>
          <a:xfrm>
            <a:off x="3628" y="71664"/>
            <a:ext cx="12997544" cy="1130301"/>
          </a:xfrm>
          <a:prstGeom prst="rect">
            <a:avLst/>
          </a:prstGeom>
          <a:blipFill>
            <a:blip r:embed="rId2"/>
          </a:blipFill>
          <a:ln w="12700">
            <a:miter lim="400000"/>
          </a:ln>
          <a:effectLst>
            <a:outerShdw blurRad="50800" dist="12700" rotWithShape="0">
              <a:srgbClr val="000000">
                <a:alpha val="50000"/>
              </a:srgbClr>
            </a:outerShdw>
          </a:effectLst>
        </p:spPr>
        <p:txBody>
          <a:bodyPr lIns="50800" tIns="50800" rIns="50800" bIns="50800" anchor="ctr"/>
          <a:lstStyle/>
          <a:p>
            <a:pPr lvl="0">
              <a:defRPr sz="2400">
                <a:solidFill>
                  <a:srgbClr val="FFFFFF"/>
                </a:solidFill>
              </a:defRPr>
            </a:pPr>
            <a:endParaRPr/>
          </a:p>
        </p:txBody>
      </p:sp>
      <p:sp>
        <p:nvSpPr>
          <p:cNvPr id="191" name="Shape 191"/>
          <p:cNvSpPr/>
          <p:nvPr/>
        </p:nvSpPr>
        <p:spPr>
          <a:xfrm>
            <a:off x="901700" y="71664"/>
            <a:ext cx="11201400" cy="1130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6600">
                <a:solidFill>
                  <a:srgbClr val="FFFFFF"/>
                </a:solidFill>
                <a:latin typeface="Avenir Book"/>
                <a:ea typeface="Avenir Book"/>
                <a:cs typeface="Avenir Book"/>
                <a:sym typeface="Avenir Book"/>
              </a:defRPr>
            </a:lvl1pPr>
          </a:lstStyle>
          <a:p>
            <a:pPr lvl="0">
              <a:defRPr sz="1800">
                <a:solidFill>
                  <a:srgbClr val="000000"/>
                </a:solidFill>
              </a:defRPr>
            </a:pPr>
            <a:r>
              <a:rPr lang="en-US" sz="6600" dirty="0" smtClean="0">
                <a:solidFill>
                  <a:srgbClr val="FFFFFF"/>
                </a:solidFill>
              </a:rPr>
              <a:t>Measured </a:t>
            </a:r>
            <a:r>
              <a:rPr sz="6600" dirty="0" smtClean="0">
                <a:solidFill>
                  <a:srgbClr val="FFFFFF"/>
                </a:solidFill>
              </a:rPr>
              <a:t>Energy Spectra</a:t>
            </a:r>
            <a:endParaRPr sz="6600" dirty="0">
              <a:solidFill>
                <a:srgbClr val="FFFFFF"/>
              </a:solidFill>
            </a:endParaRPr>
          </a:p>
        </p:txBody>
      </p:sp>
      <p:sp>
        <p:nvSpPr>
          <p:cNvPr id="192" name="Shape 192"/>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t>16</a:t>
            </a:fld>
            <a:endParaRPr/>
          </a:p>
        </p:txBody>
      </p:sp>
      <p:pic>
        <p:nvPicPr>
          <p:cNvPr id="193" name="CalibSpec_Carb181_TDC.png"/>
          <p:cNvPicPr/>
          <p:nvPr/>
        </p:nvPicPr>
        <p:blipFill>
          <a:blip r:embed="rId3">
            <a:extLst/>
          </a:blip>
          <a:stretch>
            <a:fillRect/>
          </a:stretch>
        </p:blipFill>
        <p:spPr>
          <a:xfrm>
            <a:off x="382051" y="5266992"/>
            <a:ext cx="5492340" cy="3946757"/>
          </a:xfrm>
          <a:prstGeom prst="rect">
            <a:avLst/>
          </a:prstGeom>
          <a:ln w="12700">
            <a:miter lim="400000"/>
          </a:ln>
        </p:spPr>
      </p:pic>
      <p:pic>
        <p:nvPicPr>
          <p:cNvPr id="194" name="CalibSpec_Carb160_TDC.png"/>
          <p:cNvPicPr/>
          <p:nvPr/>
        </p:nvPicPr>
        <p:blipFill>
          <a:blip r:embed="rId4">
            <a:extLst/>
          </a:blip>
          <a:stretch>
            <a:fillRect/>
          </a:stretch>
        </p:blipFill>
        <p:spPr>
          <a:xfrm>
            <a:off x="7341972" y="1261100"/>
            <a:ext cx="5492339" cy="3946757"/>
          </a:xfrm>
          <a:prstGeom prst="rect">
            <a:avLst/>
          </a:prstGeom>
          <a:ln w="12700">
            <a:miter lim="400000"/>
          </a:ln>
        </p:spPr>
      </p:pic>
      <p:pic>
        <p:nvPicPr>
          <p:cNvPr id="195" name="CalibSpec_Carb120_19_TDC.png"/>
          <p:cNvPicPr/>
          <p:nvPr/>
        </p:nvPicPr>
        <p:blipFill>
          <a:blip r:embed="rId5">
            <a:extLst/>
          </a:blip>
          <a:stretch>
            <a:fillRect/>
          </a:stretch>
        </p:blipFill>
        <p:spPr>
          <a:xfrm>
            <a:off x="382052" y="1261100"/>
            <a:ext cx="5492338" cy="3946757"/>
          </a:xfrm>
          <a:prstGeom prst="rect">
            <a:avLst/>
          </a:prstGeom>
          <a:ln w="12700">
            <a:miter lim="400000"/>
          </a:ln>
        </p:spPr>
      </p:pic>
      <p:pic>
        <p:nvPicPr>
          <p:cNvPr id="196" name="CalibSpec_Carb220_All_ok_TDC.png"/>
          <p:cNvPicPr/>
          <p:nvPr/>
        </p:nvPicPr>
        <p:blipFill>
          <a:blip r:embed="rId6">
            <a:extLst/>
          </a:blip>
          <a:stretch>
            <a:fillRect/>
          </a:stretch>
        </p:blipFill>
        <p:spPr>
          <a:xfrm>
            <a:off x="7341972" y="5266992"/>
            <a:ext cx="5492339" cy="3946757"/>
          </a:xfrm>
          <a:prstGeom prst="rect">
            <a:avLst/>
          </a:prstGeom>
          <a:ln w="12700">
            <a:miter lim="400000"/>
          </a:ln>
        </p:spPr>
      </p:pic>
    </p:spTree>
    <p:extLst>
      <p:ext uri="{BB962C8B-B14F-4D97-AF65-F5344CB8AC3E}">
        <p14:creationId xmlns:p14="http://schemas.microsoft.com/office/powerpoint/2010/main" val="2597557598"/>
      </p:ext>
    </p:extLst>
  </p:cSld>
  <p:clrMapOvr>
    <a:masterClrMapping/>
  </p:clrMapOvr>
  <p:transition xmlns:p14="http://schemas.microsoft.com/office/powerpoint/2010/mai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p:nvPr/>
        </p:nvSpPr>
        <p:spPr>
          <a:xfrm>
            <a:off x="3628" y="9239473"/>
            <a:ext cx="12997544" cy="451644"/>
          </a:xfrm>
          <a:prstGeom prst="rect">
            <a:avLst/>
          </a:prstGeom>
          <a:blipFill>
            <a:blip r:embed="rId2"/>
          </a:blipFill>
          <a:ln w="12700">
            <a:miter lim="400000"/>
          </a:ln>
          <a:effectLst>
            <a:outerShdw blurRad="50800" dist="12700" rotWithShape="0">
              <a:srgbClr val="000000">
                <a:alpha val="50000"/>
              </a:srgbClr>
            </a:outerShdw>
          </a:effectLst>
        </p:spPr>
        <p:txBody>
          <a:bodyPr lIns="50800" tIns="50800" rIns="50800" bIns="50800" anchor="ctr"/>
          <a:lstStyle/>
          <a:p>
            <a:pPr lvl="0">
              <a:defRPr sz="2400">
                <a:solidFill>
                  <a:srgbClr val="FFFFFF"/>
                </a:solidFill>
              </a:defRPr>
            </a:pPr>
            <a:endParaRPr/>
          </a:p>
        </p:txBody>
      </p:sp>
      <p:sp>
        <p:nvSpPr>
          <p:cNvPr id="147" name="Shape 147"/>
          <p:cNvSpPr/>
          <p:nvPr/>
        </p:nvSpPr>
        <p:spPr>
          <a:xfrm>
            <a:off x="3628" y="71664"/>
            <a:ext cx="12997544" cy="1130301"/>
          </a:xfrm>
          <a:prstGeom prst="rect">
            <a:avLst/>
          </a:prstGeom>
          <a:blipFill>
            <a:blip r:embed="rId2"/>
          </a:blipFill>
          <a:ln w="12700">
            <a:miter lim="400000"/>
          </a:ln>
          <a:effectLst>
            <a:outerShdw blurRad="50800" dist="12700" rotWithShape="0">
              <a:srgbClr val="000000">
                <a:alpha val="50000"/>
              </a:srgbClr>
            </a:outerShdw>
          </a:effectLst>
        </p:spPr>
        <p:txBody>
          <a:bodyPr lIns="50800" tIns="50800" rIns="50800" bIns="50800" anchor="ctr"/>
          <a:lstStyle/>
          <a:p>
            <a:pPr lvl="0">
              <a:defRPr sz="2400">
                <a:solidFill>
                  <a:srgbClr val="FFFFFF"/>
                </a:solidFill>
              </a:defRPr>
            </a:pPr>
            <a:endParaRPr/>
          </a:p>
        </p:txBody>
      </p:sp>
      <p:graphicFrame>
        <p:nvGraphicFramePr>
          <p:cNvPr id="148" name="Table 148"/>
          <p:cNvGraphicFramePr/>
          <p:nvPr>
            <p:extLst>
              <p:ext uri="{D42A27DB-BD31-4B8C-83A1-F6EECF244321}">
                <p14:modId xmlns:p14="http://schemas.microsoft.com/office/powerpoint/2010/main" val="3943387213"/>
              </p:ext>
            </p:extLst>
          </p:nvPr>
        </p:nvGraphicFramePr>
        <p:xfrm>
          <a:off x="1757510" y="2955337"/>
          <a:ext cx="9108575" cy="4125622"/>
        </p:xfrm>
        <a:graphic>
          <a:graphicData uri="http://schemas.openxmlformats.org/drawingml/2006/table">
            <a:tbl>
              <a:tblPr firstRow="1" firstCol="1" bandRow="1">
                <a:tableStyleId>{4C3C2611-4C71-4FC5-86AE-919BDF0F9419}</a:tableStyleId>
              </a:tblPr>
              <a:tblGrid>
                <a:gridCol w="2360084"/>
                <a:gridCol w="3625169"/>
                <a:gridCol w="3123322"/>
              </a:tblGrid>
              <a:tr h="1587982">
                <a:tc>
                  <a:txBody>
                    <a:bodyPr/>
                    <a:lstStyle/>
                    <a:p>
                      <a:pPr lvl="0" defTabSz="914400">
                        <a:defRPr sz="2300">
                          <a:sym typeface="Helvetica"/>
                        </a:defRPr>
                      </a:pPr>
                      <a:endParaRPr/>
                    </a:p>
                  </a:txBody>
                  <a:tcPr marL="50800" marR="50800" marT="50800" marB="50800" anchor="ctr" horzOverflow="overflow"/>
                </a:tc>
                <a:tc>
                  <a:txBody>
                    <a:bodyPr/>
                    <a:lstStyle/>
                    <a:p>
                      <a:pPr lvl="0" defTabSz="914400">
                        <a:defRPr b="0">
                          <a:solidFill>
                            <a:srgbClr val="000000"/>
                          </a:solidFill>
                        </a:defRPr>
                      </a:pPr>
                      <a:r>
                        <a:rPr sz="2300" b="1">
                          <a:solidFill>
                            <a:srgbClr val="FFFFFF"/>
                          </a:solidFill>
                          <a:sym typeface="Helvetica"/>
                        </a:rPr>
                        <a:t>DATA</a:t>
                      </a:r>
                      <a:br>
                        <a:rPr sz="2300" b="1">
                          <a:solidFill>
                            <a:srgbClr val="FFFFFF"/>
                          </a:solidFill>
                          <a:sym typeface="Helvetica"/>
                        </a:rPr>
                      </a:br>
                      <a:r>
                        <a:rPr sz="2300" b="1">
                          <a:solidFill>
                            <a:srgbClr val="FFFFFF"/>
                          </a:solidFill>
                          <a:sym typeface="Helvetica"/>
                        </a:rPr>
                        <a:t>(10</a:t>
                      </a:r>
                      <a:r>
                        <a:rPr sz="2300" b="1" baseline="31999">
                          <a:solidFill>
                            <a:srgbClr val="FFFFFF"/>
                          </a:solidFill>
                          <a:sym typeface="Helvetica"/>
                        </a:rPr>
                        <a:t>-6</a:t>
                      </a:r>
                      <a:r>
                        <a:rPr sz="2300" b="1">
                          <a:solidFill>
                            <a:srgbClr val="FFFFFF"/>
                          </a:solidFill>
                          <a:sym typeface="Helvetica"/>
                        </a:rPr>
                        <a:t> Gamma(2-9MeV)/(</a:t>
                      </a:r>
                      <a:r>
                        <a:rPr sz="2300" b="1" baseline="31999">
                          <a:solidFill>
                            <a:srgbClr val="FFFFFF"/>
                          </a:solidFill>
                          <a:sym typeface="Helvetica"/>
                        </a:rPr>
                        <a:t>12</a:t>
                      </a:r>
                      <a:r>
                        <a:rPr sz="2300" b="1">
                          <a:solidFill>
                            <a:srgbClr val="FFFFFF"/>
                          </a:solidFill>
                          <a:sym typeface="Helvetica"/>
                        </a:rPr>
                        <a:t>C</a:t>
                      </a:r>
                      <a:r>
                        <a:rPr sz="2300" b="1" baseline="-5999">
                          <a:solidFill>
                            <a:srgbClr val="FFFFFF"/>
                          </a:solidFill>
                          <a:sym typeface="Helvetica"/>
                        </a:rPr>
                        <a:t>corr</a:t>
                      </a:r>
                      <a:r>
                        <a:rPr sz="2300" b="1">
                          <a:solidFill>
                            <a:srgbClr val="FFFFFF"/>
                          </a:solidFill>
                          <a:sym typeface="Helvetica"/>
                        </a:rPr>
                        <a:t>*epsDT)</a:t>
                      </a:r>
                    </a:p>
                  </a:txBody>
                  <a:tcPr marL="50800" marR="50800" marT="50800" marB="50800" anchor="ctr" horzOverflow="overflow"/>
                </a:tc>
                <a:tc>
                  <a:txBody>
                    <a:bodyPr/>
                    <a:lstStyle/>
                    <a:p>
                      <a:pPr lvl="0" defTabSz="914400">
                        <a:defRPr b="0">
                          <a:solidFill>
                            <a:srgbClr val="000000"/>
                          </a:solidFill>
                        </a:defRPr>
                      </a:pPr>
                      <a:r>
                        <a:rPr sz="2300" b="1" dirty="0" smtClean="0">
                          <a:solidFill>
                            <a:srgbClr val="FFFFFF"/>
                          </a:solidFill>
                          <a:sym typeface="Helvetica"/>
                        </a:rPr>
                        <a:t>FLUKA</a:t>
                      </a:r>
                      <a:endParaRPr lang="en-US" sz="2300" b="1" dirty="0" smtClean="0">
                        <a:solidFill>
                          <a:srgbClr val="FFFFFF"/>
                        </a:solidFill>
                        <a:sym typeface="Helvetica"/>
                      </a:endParaRPr>
                    </a:p>
                    <a:p>
                      <a:pPr lvl="0" defTabSz="914400">
                        <a:defRPr b="0">
                          <a:solidFill>
                            <a:srgbClr val="000000"/>
                          </a:solidFill>
                        </a:defRPr>
                      </a:pPr>
                      <a:r>
                        <a:rPr sz="2300" b="1" dirty="0" smtClean="0">
                          <a:solidFill>
                            <a:srgbClr val="FFFFFF"/>
                          </a:solidFill>
                          <a:sym typeface="Helvetica"/>
                        </a:rPr>
                        <a:t>(</a:t>
                      </a:r>
                      <a:r>
                        <a:rPr sz="2300" b="1" dirty="0">
                          <a:solidFill>
                            <a:srgbClr val="FFFFFF"/>
                          </a:solidFill>
                          <a:sym typeface="Helvetica"/>
                        </a:rPr>
                        <a:t>10</a:t>
                      </a:r>
                      <a:r>
                        <a:rPr sz="2300" b="1" baseline="31999" dirty="0">
                          <a:solidFill>
                            <a:srgbClr val="FFFFFF"/>
                          </a:solidFill>
                          <a:sym typeface="Helvetica"/>
                        </a:rPr>
                        <a:t>-6 </a:t>
                      </a:r>
                      <a:r>
                        <a:rPr sz="2300" b="1" dirty="0">
                          <a:solidFill>
                            <a:srgbClr val="FFFFFF"/>
                          </a:solidFill>
                          <a:sym typeface="Helvetica"/>
                        </a:rPr>
                        <a:t>Gamma(2-9MeV)/</a:t>
                      </a:r>
                      <a:br>
                        <a:rPr sz="2300" b="1" dirty="0">
                          <a:solidFill>
                            <a:srgbClr val="FFFFFF"/>
                          </a:solidFill>
                          <a:sym typeface="Helvetica"/>
                        </a:rPr>
                      </a:br>
                      <a:r>
                        <a:rPr sz="2300" b="1" dirty="0">
                          <a:solidFill>
                            <a:srgbClr val="FFFFFF"/>
                          </a:solidFill>
                          <a:sym typeface="Helvetica"/>
                        </a:rPr>
                        <a:t>primary)</a:t>
                      </a:r>
                    </a:p>
                  </a:txBody>
                  <a:tcPr marL="50800" marR="50800" marT="50800" marB="50800" anchor="ctr" horzOverflow="overflow"/>
                </a:tc>
              </a:tr>
              <a:tr h="845880">
                <a:tc>
                  <a:txBody>
                    <a:bodyPr/>
                    <a:lstStyle/>
                    <a:p>
                      <a:pPr lvl="0" defTabSz="914400">
                        <a:defRPr b="0">
                          <a:solidFill>
                            <a:srgbClr val="000000"/>
                          </a:solidFill>
                        </a:defRPr>
                      </a:pPr>
                      <a:r>
                        <a:rPr sz="2600" b="1" baseline="31999" dirty="0">
                          <a:solidFill>
                            <a:srgbClr val="FFFFFF"/>
                          </a:solidFill>
                          <a:sym typeface="Helvetica"/>
                        </a:rPr>
                        <a:t>12</a:t>
                      </a:r>
                      <a:r>
                        <a:rPr sz="2600" b="1" dirty="0">
                          <a:solidFill>
                            <a:srgbClr val="FFFFFF"/>
                          </a:solidFill>
                          <a:sym typeface="Helvetica"/>
                        </a:rPr>
                        <a:t>C 160 MeV/u</a:t>
                      </a:r>
                    </a:p>
                  </a:txBody>
                  <a:tcPr marL="50800" marR="50800" marT="50800" marB="50800" anchor="ctr" horzOverflow="overflow"/>
                </a:tc>
                <a:tc>
                  <a:txBody>
                    <a:bodyPr/>
                    <a:lstStyle/>
                    <a:p>
                      <a:pPr lvl="0" defTabSz="914400"/>
                      <a:r>
                        <a:rPr sz="2600"/>
                        <a:t>6.3 ± 0.1 - 6.5 ± 0.1</a:t>
                      </a:r>
                    </a:p>
                  </a:txBody>
                  <a:tcPr marL="50800" marR="50800" marT="50800" marB="50800" anchor="ctr" horzOverflow="overflow"/>
                </a:tc>
                <a:tc>
                  <a:txBody>
                    <a:bodyPr/>
                    <a:lstStyle/>
                    <a:p>
                      <a:pPr lvl="0" defTabSz="914400"/>
                      <a:r>
                        <a:rPr sz="2600" b="1">
                          <a:solidFill>
                            <a:srgbClr val="B36AE2"/>
                          </a:solidFill>
                          <a:latin typeface="Helvetica"/>
                          <a:ea typeface="Helvetica"/>
                          <a:cs typeface="Helvetica"/>
                          <a:sym typeface="Helvetica"/>
                        </a:rPr>
                        <a:t>8.6 ± 0.1</a:t>
                      </a:r>
                    </a:p>
                  </a:txBody>
                  <a:tcPr marL="50800" marR="50800" marT="50800" marB="50800" anchor="ctr" horzOverflow="overflow"/>
                </a:tc>
              </a:tr>
              <a:tr h="845880">
                <a:tc>
                  <a:txBody>
                    <a:bodyPr/>
                    <a:lstStyle/>
                    <a:p>
                      <a:pPr lvl="0" defTabSz="914400">
                        <a:defRPr b="0">
                          <a:solidFill>
                            <a:srgbClr val="000000"/>
                          </a:solidFill>
                        </a:defRPr>
                      </a:pPr>
                      <a:r>
                        <a:rPr sz="2600" b="1" baseline="31999" dirty="0">
                          <a:solidFill>
                            <a:srgbClr val="FFFFFF"/>
                          </a:solidFill>
                          <a:sym typeface="Helvetica"/>
                        </a:rPr>
                        <a:t>12</a:t>
                      </a:r>
                      <a:r>
                        <a:rPr sz="2600" b="1" dirty="0">
                          <a:solidFill>
                            <a:srgbClr val="FFFFFF"/>
                          </a:solidFill>
                          <a:sym typeface="Helvetica"/>
                        </a:rPr>
                        <a:t>C 181 MeV/u</a:t>
                      </a:r>
                    </a:p>
                  </a:txBody>
                  <a:tcPr marL="50800" marR="50800" marT="50800" marB="50800" anchor="ctr" horzOverflow="overflow"/>
                </a:tc>
                <a:tc>
                  <a:txBody>
                    <a:bodyPr/>
                    <a:lstStyle/>
                    <a:p>
                      <a:pPr lvl="0" defTabSz="914400"/>
                      <a:r>
                        <a:rPr sz="2600"/>
                        <a:t>7.9 ± 0.1 - 8.2 ± 0.2</a:t>
                      </a:r>
                    </a:p>
                  </a:txBody>
                  <a:tcPr marL="50800" marR="50800" marT="50800" marB="50800" anchor="ctr" horzOverflow="overflow"/>
                </a:tc>
                <a:tc>
                  <a:txBody>
                    <a:bodyPr/>
                    <a:lstStyle/>
                    <a:p>
                      <a:pPr lvl="0" defTabSz="914400"/>
                      <a:r>
                        <a:rPr sz="2600" b="1">
                          <a:solidFill>
                            <a:srgbClr val="B36AE2"/>
                          </a:solidFill>
                          <a:latin typeface="Helvetica"/>
                          <a:ea typeface="Helvetica"/>
                          <a:cs typeface="Helvetica"/>
                          <a:sym typeface="Helvetica"/>
                        </a:rPr>
                        <a:t>9.9 ± 0.1</a:t>
                      </a:r>
                    </a:p>
                  </a:txBody>
                  <a:tcPr marL="50800" marR="50800" marT="50800" marB="50800" anchor="ctr" horzOverflow="overflow"/>
                </a:tc>
              </a:tr>
              <a:tr h="845880">
                <a:tc>
                  <a:txBody>
                    <a:bodyPr/>
                    <a:lstStyle/>
                    <a:p>
                      <a:pPr lvl="0" defTabSz="914400">
                        <a:defRPr b="0">
                          <a:solidFill>
                            <a:srgbClr val="000000"/>
                          </a:solidFill>
                        </a:defRPr>
                      </a:pPr>
                      <a:r>
                        <a:rPr sz="2600" b="1" baseline="31999">
                          <a:solidFill>
                            <a:srgbClr val="FFFFFF"/>
                          </a:solidFill>
                          <a:sym typeface="Helvetica"/>
                        </a:rPr>
                        <a:t>12</a:t>
                      </a:r>
                      <a:r>
                        <a:rPr sz="2600" b="1">
                          <a:solidFill>
                            <a:srgbClr val="FFFFFF"/>
                          </a:solidFill>
                          <a:sym typeface="Helvetica"/>
                        </a:rPr>
                        <a:t>C 220 MeV/u</a:t>
                      </a:r>
                    </a:p>
                  </a:txBody>
                  <a:tcPr marL="50800" marR="50800" marT="50800" marB="50800" anchor="ctr" horzOverflow="overflow"/>
                </a:tc>
                <a:tc>
                  <a:txBody>
                    <a:bodyPr/>
                    <a:lstStyle/>
                    <a:p>
                      <a:pPr lvl="0" defTabSz="914400"/>
                      <a:r>
                        <a:rPr sz="2600">
                          <a:solidFill>
                            <a:srgbClr val="FF001F"/>
                          </a:solidFill>
                        </a:rPr>
                        <a:t>6.7 ± 0.2</a:t>
                      </a:r>
                      <a:r>
                        <a:rPr sz="2600"/>
                        <a:t> - 10.2 ± 0.2</a:t>
                      </a:r>
                    </a:p>
                  </a:txBody>
                  <a:tcPr marL="50800" marR="50800" marT="50800" marB="50800" anchor="ctr" horzOverflow="overflow"/>
                </a:tc>
                <a:tc>
                  <a:txBody>
                    <a:bodyPr/>
                    <a:lstStyle/>
                    <a:p>
                      <a:pPr lvl="0" defTabSz="914400"/>
                      <a:r>
                        <a:rPr sz="2600" b="1" dirty="0">
                          <a:solidFill>
                            <a:srgbClr val="B36AE2"/>
                          </a:solidFill>
                          <a:latin typeface="Helvetica"/>
                          <a:ea typeface="Helvetica"/>
                          <a:cs typeface="Helvetica"/>
                          <a:sym typeface="Helvetica"/>
                        </a:rPr>
                        <a:t>10.8 ± 0.1</a:t>
                      </a:r>
                    </a:p>
                  </a:txBody>
                  <a:tcPr marL="50800" marR="50800" marT="50800" marB="50800" anchor="ctr" horzOverflow="overflow"/>
                </a:tc>
              </a:tr>
            </a:tbl>
          </a:graphicData>
        </a:graphic>
      </p:graphicFrame>
      <p:sp>
        <p:nvSpPr>
          <p:cNvPr id="149" name="Shape 149"/>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t>17</a:t>
            </a:fld>
            <a:endParaRPr/>
          </a:p>
        </p:txBody>
      </p:sp>
      <p:sp>
        <p:nvSpPr>
          <p:cNvPr id="150" name="Shape 150"/>
          <p:cNvSpPr/>
          <p:nvPr/>
        </p:nvSpPr>
        <p:spPr>
          <a:xfrm>
            <a:off x="901700" y="71664"/>
            <a:ext cx="11201400" cy="1130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6600">
                <a:solidFill>
                  <a:srgbClr val="FFFFFF"/>
                </a:solidFill>
                <a:latin typeface="Avenir Book"/>
                <a:ea typeface="Avenir Book"/>
                <a:cs typeface="Avenir Book"/>
                <a:sym typeface="Avenir Book"/>
              </a:defRPr>
            </a:lvl1pPr>
          </a:lstStyle>
          <a:p>
            <a:pPr lvl="0">
              <a:defRPr sz="1800">
                <a:solidFill>
                  <a:srgbClr val="000000"/>
                </a:solidFill>
              </a:defRPr>
            </a:pPr>
            <a:r>
              <a:rPr sz="6600">
                <a:solidFill>
                  <a:srgbClr val="FFFFFF"/>
                </a:solidFill>
              </a:rPr>
              <a:t>RAW Yields</a:t>
            </a:r>
          </a:p>
        </p:txBody>
      </p:sp>
      <p:sp>
        <p:nvSpPr>
          <p:cNvPr id="151" name="Shape 151"/>
          <p:cNvSpPr/>
          <p:nvPr/>
        </p:nvSpPr>
        <p:spPr>
          <a:xfrm>
            <a:off x="1754632" y="1305934"/>
            <a:ext cx="9495537"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000"/>
              <a:t>(Raw Yield)</a:t>
            </a:r>
            <a:r>
              <a:rPr sz="3000" baseline="-5999"/>
              <a:t>DATA</a:t>
            </a:r>
            <a:r>
              <a:rPr sz="3000"/>
              <a:t> = N</a:t>
            </a:r>
            <a:r>
              <a:rPr sz="3000" baseline="-5999"/>
              <a:t>gamma</a:t>
            </a:r>
            <a:r>
              <a:rPr sz="3000"/>
              <a:t>(2-9MeV) / (N</a:t>
            </a:r>
            <a:r>
              <a:rPr sz="3000" baseline="-5999"/>
              <a:t>primary</a:t>
            </a:r>
            <a:r>
              <a:rPr sz="3000"/>
              <a:t>corr*epsDT)</a:t>
            </a:r>
          </a:p>
        </p:txBody>
      </p:sp>
      <p:sp>
        <p:nvSpPr>
          <p:cNvPr id="152" name="Shape 152"/>
          <p:cNvSpPr/>
          <p:nvPr/>
        </p:nvSpPr>
        <p:spPr>
          <a:xfrm>
            <a:off x="1734006" y="1968704"/>
            <a:ext cx="7482079"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000"/>
              <a:t>(Raw Yield)</a:t>
            </a:r>
            <a:r>
              <a:rPr sz="3000" baseline="-5999"/>
              <a:t>FLUKA</a:t>
            </a:r>
            <a:r>
              <a:rPr sz="3000"/>
              <a:t> = N</a:t>
            </a:r>
            <a:r>
              <a:rPr sz="3000" baseline="-5999"/>
              <a:t>gamma</a:t>
            </a:r>
            <a:r>
              <a:rPr sz="3000"/>
              <a:t>(2-9MeV) / N</a:t>
            </a:r>
            <a:r>
              <a:rPr sz="3000" baseline="-5999"/>
              <a:t>primary</a:t>
            </a:r>
          </a:p>
        </p:txBody>
      </p:sp>
      <p:sp>
        <p:nvSpPr>
          <p:cNvPr id="153" name="Shape 153"/>
          <p:cNvSpPr/>
          <p:nvPr/>
        </p:nvSpPr>
        <p:spPr>
          <a:xfrm>
            <a:off x="6850974" y="8114992"/>
            <a:ext cx="6011852" cy="96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800" b="1">
                <a:solidFill>
                  <a:srgbClr val="FF340E"/>
                </a:solidFill>
                <a:latin typeface="Helvetica"/>
                <a:ea typeface="Helvetica"/>
                <a:cs typeface="Helvetica"/>
                <a:sym typeface="Helvetica"/>
              </a:defRPr>
            </a:lvl1pPr>
          </a:lstStyle>
          <a:p>
            <a:pPr lvl="0">
              <a:defRPr sz="1800" b="0">
                <a:solidFill>
                  <a:srgbClr val="000000"/>
                </a:solidFill>
              </a:defRPr>
            </a:pPr>
            <a:r>
              <a:rPr sz="2800" b="1" dirty="0">
                <a:solidFill>
                  <a:srgbClr val="FF340E"/>
                </a:solidFill>
              </a:rPr>
              <a:t>In carbon runs (just 90º) the PMMA was always 10 cm long.</a:t>
            </a:r>
          </a:p>
        </p:txBody>
      </p:sp>
    </p:spTree>
  </p:cSld>
  <p:clrMapOvr>
    <a:masterClrMapping/>
  </p:clrMapOvr>
  <p:transition xmlns:p14="http://schemas.microsoft.com/office/powerpoint/2010/mai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Carb_DataLISA.png"/>
          <p:cNvPicPr/>
          <p:nvPr/>
        </p:nvPicPr>
        <p:blipFill>
          <a:blip r:embed="rId2">
            <a:extLst/>
          </a:blip>
          <a:stretch>
            <a:fillRect/>
          </a:stretch>
        </p:blipFill>
        <p:spPr>
          <a:xfrm>
            <a:off x="519428" y="1807911"/>
            <a:ext cx="12425953" cy="4909019"/>
          </a:xfrm>
          <a:prstGeom prst="rect">
            <a:avLst/>
          </a:prstGeom>
          <a:ln w="12700">
            <a:miter lim="400000"/>
          </a:ln>
        </p:spPr>
      </p:pic>
      <p:sp>
        <p:nvSpPr>
          <p:cNvPr id="172" name="Shape 172"/>
          <p:cNvSpPr/>
          <p:nvPr/>
        </p:nvSpPr>
        <p:spPr>
          <a:xfrm>
            <a:off x="3628" y="9239473"/>
            <a:ext cx="12997544" cy="451644"/>
          </a:xfrm>
          <a:prstGeom prst="rect">
            <a:avLst/>
          </a:prstGeom>
          <a:blipFill>
            <a:blip r:embed="rId3"/>
          </a:blipFill>
          <a:ln w="12700">
            <a:miter lim="400000"/>
          </a:ln>
          <a:effectLst>
            <a:outerShdw blurRad="50800" dist="12700" rotWithShape="0">
              <a:srgbClr val="000000">
                <a:alpha val="50000"/>
              </a:srgbClr>
            </a:outerShdw>
          </a:effectLst>
        </p:spPr>
        <p:txBody>
          <a:bodyPr lIns="50800" tIns="50800" rIns="50800" bIns="50800" anchor="ctr"/>
          <a:lstStyle/>
          <a:p>
            <a:pPr lvl="0">
              <a:defRPr sz="2400">
                <a:solidFill>
                  <a:srgbClr val="FFFFFF"/>
                </a:solidFill>
              </a:defRPr>
            </a:pPr>
            <a:endParaRPr/>
          </a:p>
        </p:txBody>
      </p:sp>
      <p:sp>
        <p:nvSpPr>
          <p:cNvPr id="173" name="Shape 173"/>
          <p:cNvSpPr/>
          <p:nvPr/>
        </p:nvSpPr>
        <p:spPr>
          <a:xfrm>
            <a:off x="3628" y="71664"/>
            <a:ext cx="12997544" cy="1130301"/>
          </a:xfrm>
          <a:prstGeom prst="rect">
            <a:avLst/>
          </a:prstGeom>
          <a:blipFill>
            <a:blip r:embed="rId3"/>
          </a:blipFill>
          <a:ln w="12700">
            <a:miter lim="400000"/>
          </a:ln>
          <a:effectLst>
            <a:outerShdw blurRad="50800" dist="12700" rotWithShape="0">
              <a:srgbClr val="000000">
                <a:alpha val="50000"/>
              </a:srgbClr>
            </a:outerShdw>
          </a:effectLst>
        </p:spPr>
        <p:txBody>
          <a:bodyPr lIns="50800" tIns="50800" rIns="50800" bIns="50800" anchor="ctr"/>
          <a:lstStyle/>
          <a:p>
            <a:pPr lvl="0">
              <a:defRPr sz="2400">
                <a:solidFill>
                  <a:srgbClr val="FFFFFF"/>
                </a:solidFill>
              </a:defRPr>
            </a:pPr>
            <a:endParaRPr/>
          </a:p>
        </p:txBody>
      </p:sp>
      <p:sp>
        <p:nvSpPr>
          <p:cNvPr id="174" name="Shape 174"/>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t>18</a:t>
            </a:fld>
            <a:endParaRPr/>
          </a:p>
        </p:txBody>
      </p:sp>
      <p:sp>
        <p:nvSpPr>
          <p:cNvPr id="175" name="Shape 175"/>
          <p:cNvSpPr/>
          <p:nvPr/>
        </p:nvSpPr>
        <p:spPr>
          <a:xfrm>
            <a:off x="901700" y="71664"/>
            <a:ext cx="11201400" cy="1130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6600">
                <a:solidFill>
                  <a:srgbClr val="FFFFFF"/>
                </a:solidFill>
                <a:latin typeface="Avenir Book"/>
                <a:ea typeface="Avenir Book"/>
                <a:cs typeface="Avenir Book"/>
                <a:sym typeface="Avenir Book"/>
              </a:defRPr>
            </a:lvl1pPr>
          </a:lstStyle>
          <a:p>
            <a:pPr lvl="0">
              <a:defRPr sz="1800">
                <a:solidFill>
                  <a:srgbClr val="000000"/>
                </a:solidFill>
              </a:defRPr>
            </a:pPr>
            <a:r>
              <a:rPr sz="6600">
                <a:solidFill>
                  <a:srgbClr val="FFFFFF"/>
                </a:solidFill>
              </a:rPr>
              <a:t>RAW Yields</a:t>
            </a:r>
          </a:p>
        </p:txBody>
      </p:sp>
      <p:sp>
        <p:nvSpPr>
          <p:cNvPr id="176" name="Shape 176"/>
          <p:cNvSpPr/>
          <p:nvPr/>
        </p:nvSpPr>
        <p:spPr>
          <a:xfrm rot="16200000">
            <a:off x="-94206" y="2978918"/>
            <a:ext cx="1543508"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t>N</a:t>
            </a:r>
            <a:r>
              <a:rPr baseline="-5999"/>
              <a:t>gamma</a:t>
            </a:r>
            <a:r>
              <a:t>/N</a:t>
            </a:r>
            <a:r>
              <a:rPr baseline="-5999"/>
              <a:t>primary</a:t>
            </a:r>
          </a:p>
        </p:txBody>
      </p:sp>
      <p:sp>
        <p:nvSpPr>
          <p:cNvPr id="177" name="Shape 177"/>
          <p:cNvSpPr/>
          <p:nvPr/>
        </p:nvSpPr>
        <p:spPr>
          <a:xfrm rot="16200000">
            <a:off x="3986007" y="2978918"/>
            <a:ext cx="1543509"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t>N</a:t>
            </a:r>
            <a:r>
              <a:rPr baseline="-5999"/>
              <a:t>gamma</a:t>
            </a:r>
            <a:r>
              <a:t>/N</a:t>
            </a:r>
            <a:r>
              <a:rPr baseline="-5999"/>
              <a:t>primary</a:t>
            </a:r>
          </a:p>
        </p:txBody>
      </p:sp>
      <p:sp>
        <p:nvSpPr>
          <p:cNvPr id="178" name="Shape 178"/>
          <p:cNvSpPr/>
          <p:nvPr/>
        </p:nvSpPr>
        <p:spPr>
          <a:xfrm rot="16200000">
            <a:off x="8168758" y="2978918"/>
            <a:ext cx="1543508"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t>N</a:t>
            </a:r>
            <a:r>
              <a:rPr baseline="-5999"/>
              <a:t>gamma</a:t>
            </a:r>
            <a:r>
              <a:t>/N</a:t>
            </a:r>
            <a:r>
              <a:rPr baseline="-5999"/>
              <a:t>primary</a:t>
            </a:r>
          </a:p>
        </p:txBody>
      </p:sp>
      <p:sp>
        <p:nvSpPr>
          <p:cNvPr id="179" name="Shape 179"/>
          <p:cNvSpPr/>
          <p:nvPr/>
        </p:nvSpPr>
        <p:spPr>
          <a:xfrm>
            <a:off x="9852279" y="427244"/>
            <a:ext cx="2788025" cy="1274056"/>
          </a:xfrm>
          <a:prstGeom prst="rect">
            <a:avLst/>
          </a:prstGeom>
          <a:solidFill>
            <a:srgbClr val="FFFFFF"/>
          </a:solidFill>
          <a:ln w="12700">
            <a:miter lim="400000"/>
          </a:ln>
          <a:effectLst>
            <a:outerShdw blurRad="38100" dist="25400" dir="5400000" rotWithShape="0">
              <a:srgbClr val="000000">
                <a:alpha val="50000"/>
              </a:srgbClr>
            </a:outerShdw>
          </a:effectLst>
        </p:spPr>
        <p:txBody>
          <a:bodyPr lIns="0" tIns="0" rIns="0" bIns="0" anchor="ctr"/>
          <a:lstStyle/>
          <a:p>
            <a:pPr lvl="0">
              <a:defRPr sz="2400">
                <a:solidFill>
                  <a:srgbClr val="FFFFFF"/>
                </a:solidFill>
              </a:defRPr>
            </a:pPr>
            <a:endParaRPr/>
          </a:p>
        </p:txBody>
      </p:sp>
      <p:grpSp>
        <p:nvGrpSpPr>
          <p:cNvPr id="184" name="Group 184"/>
          <p:cNvGrpSpPr/>
          <p:nvPr/>
        </p:nvGrpSpPr>
        <p:grpSpPr>
          <a:xfrm>
            <a:off x="10004845" y="208862"/>
            <a:ext cx="2482892" cy="1710820"/>
            <a:chOff x="0" y="-10683"/>
            <a:chExt cx="2482890" cy="1710818"/>
          </a:xfrm>
        </p:grpSpPr>
        <p:sp>
          <p:nvSpPr>
            <p:cNvPr id="180" name="Shape 180"/>
            <p:cNvSpPr/>
            <p:nvPr/>
          </p:nvSpPr>
          <p:spPr>
            <a:xfrm>
              <a:off x="0" y="351321"/>
              <a:ext cx="308115" cy="317818"/>
            </a:xfrm>
            <a:prstGeom prst="rect">
              <a:avLst/>
            </a:prstGeom>
            <a:solidFill>
              <a:srgbClr val="000000"/>
            </a:solidFill>
            <a:ln w="12700" cap="flat">
              <a:noFill/>
              <a:miter lim="400000"/>
            </a:ln>
            <a:effectLst/>
          </p:spPr>
          <p:txBody>
            <a:bodyPr wrap="square" lIns="0" tIns="0" rIns="0" bIns="0" numCol="1" anchor="ctr">
              <a:noAutofit/>
            </a:bodyPr>
            <a:lstStyle/>
            <a:p>
              <a:pPr lvl="0">
                <a:defRPr sz="2400">
                  <a:solidFill>
                    <a:srgbClr val="FFFFFF"/>
                  </a:solidFill>
                </a:defRPr>
              </a:pPr>
              <a:endParaRPr/>
            </a:p>
          </p:txBody>
        </p:sp>
        <p:sp>
          <p:nvSpPr>
            <p:cNvPr id="181" name="Shape 181"/>
            <p:cNvSpPr/>
            <p:nvPr/>
          </p:nvSpPr>
          <p:spPr>
            <a:xfrm>
              <a:off x="0" y="1020313"/>
              <a:ext cx="308115" cy="317818"/>
            </a:xfrm>
            <a:prstGeom prst="rect">
              <a:avLst/>
            </a:prstGeom>
            <a:solidFill>
              <a:srgbClr val="C82506"/>
            </a:solidFill>
            <a:ln w="12700" cap="flat">
              <a:noFill/>
              <a:miter lim="400000"/>
            </a:ln>
            <a:effectLst/>
          </p:spPr>
          <p:txBody>
            <a:bodyPr wrap="square" lIns="0" tIns="0" rIns="0" bIns="0" numCol="1" anchor="ctr">
              <a:noAutofit/>
            </a:bodyPr>
            <a:lstStyle/>
            <a:p>
              <a:pPr lvl="0">
                <a:defRPr sz="2400">
                  <a:solidFill>
                    <a:srgbClr val="FFFFFF"/>
                  </a:solidFill>
                </a:defRPr>
              </a:pPr>
              <a:endParaRPr/>
            </a:p>
          </p:txBody>
        </p:sp>
        <p:sp>
          <p:nvSpPr>
            <p:cNvPr id="182" name="Shape 182"/>
            <p:cNvSpPr/>
            <p:nvPr/>
          </p:nvSpPr>
          <p:spPr>
            <a:xfrm>
              <a:off x="262998" y="-10684"/>
              <a:ext cx="1304047" cy="10418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900">
                  <a:latin typeface="Arial Unicode MS"/>
                  <a:ea typeface="Arial Unicode MS"/>
                  <a:cs typeface="Arial Unicode MS"/>
                  <a:sym typeface="Arial Unicode MS"/>
                </a:defRPr>
              </a:lvl1pPr>
            </a:lstStyle>
            <a:p>
              <a:pPr lvl="0">
                <a:defRPr sz="1800"/>
              </a:pPr>
              <a:r>
                <a:rPr sz="2900"/>
                <a:t>DATA</a:t>
              </a:r>
            </a:p>
          </p:txBody>
        </p:sp>
        <p:sp>
          <p:nvSpPr>
            <p:cNvPr id="183" name="Shape 183"/>
            <p:cNvSpPr/>
            <p:nvPr/>
          </p:nvSpPr>
          <p:spPr>
            <a:xfrm>
              <a:off x="368297" y="658309"/>
              <a:ext cx="2114594" cy="10418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900">
                  <a:latin typeface="Arial Unicode MS"/>
                  <a:ea typeface="Arial Unicode MS"/>
                  <a:cs typeface="Arial Unicode MS"/>
                  <a:sym typeface="Arial Unicode MS"/>
                </a:defRPr>
              </a:lvl1pPr>
            </a:lstStyle>
            <a:p>
              <a:pPr lvl="0">
                <a:defRPr sz="1800"/>
              </a:pPr>
              <a:r>
                <a:rPr lang="en-US" sz="2900" dirty="0" smtClean="0"/>
                <a:t>MC </a:t>
              </a:r>
              <a:r>
                <a:rPr sz="2900" dirty="0" smtClean="0"/>
                <a:t>FLUKA</a:t>
              </a:r>
              <a:endParaRPr sz="2900" dirty="0"/>
            </a:p>
          </p:txBody>
        </p:sp>
      </p:grpSp>
      <p:sp>
        <p:nvSpPr>
          <p:cNvPr id="185" name="Shape 185"/>
          <p:cNvSpPr/>
          <p:nvPr/>
        </p:nvSpPr>
        <p:spPr>
          <a:xfrm>
            <a:off x="204295" y="6614770"/>
            <a:ext cx="12596210" cy="2540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pPr>
            <a:r>
              <a:rPr sz="2700"/>
              <a:t>The gammas contribution at low energy is always larger in the simulation (v2013,v2015) with respect to data. </a:t>
            </a:r>
            <a:br>
              <a:rPr sz="2700"/>
            </a:br>
            <a:r>
              <a:rPr sz="2700"/>
              <a:t>We asked ourselves if we were actually subtracting from signal an higher amount of background, counting less gammas in that energy range, so we tried to change bkg model and so on. </a:t>
            </a:r>
            <a:br>
              <a:rPr sz="2700"/>
            </a:br>
            <a:r>
              <a:rPr sz="2700"/>
              <a:t>The bkg subtraction cannot explain such large signal/MC difference.   </a:t>
            </a:r>
          </a:p>
        </p:txBody>
      </p:sp>
      <p:sp>
        <p:nvSpPr>
          <p:cNvPr id="186" name="Shape 186"/>
          <p:cNvSpPr/>
          <p:nvPr/>
        </p:nvSpPr>
        <p:spPr>
          <a:xfrm>
            <a:off x="48392" y="1263035"/>
            <a:ext cx="8198719" cy="736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i="1">
                <a:solidFill>
                  <a:srgbClr val="FF0036"/>
                </a:solidFill>
              </a:defRPr>
            </a:lvl1pPr>
          </a:lstStyle>
          <a:p>
            <a:pPr lvl="0">
              <a:defRPr sz="1800" i="0">
                <a:solidFill>
                  <a:srgbClr val="000000"/>
                </a:solidFill>
              </a:defRPr>
            </a:pPr>
            <a:r>
              <a:rPr sz="4200" i="1">
                <a:solidFill>
                  <a:srgbClr val="FF0036"/>
                </a:solidFill>
              </a:rPr>
              <a:t>Absolute Comparison: N𝛾/primary</a:t>
            </a:r>
          </a:p>
        </p:txBody>
      </p:sp>
    </p:spTree>
  </p:cSld>
  <p:clrMapOvr>
    <a:masterClrMapping/>
  </p:clrMapOvr>
  <p:transition xmlns:p14="http://schemas.microsoft.com/office/powerpoint/2010/mai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00"/>
          <p:cNvSpPr/>
          <p:nvPr/>
        </p:nvSpPr>
        <p:spPr>
          <a:xfrm>
            <a:off x="3628" y="9239473"/>
            <a:ext cx="12997544" cy="451644"/>
          </a:xfrm>
          <a:prstGeom prst="rect">
            <a:avLst/>
          </a:prstGeom>
          <a:blipFill>
            <a:blip r:embed="rId2"/>
          </a:blipFill>
          <a:ln w="12700">
            <a:miter lim="400000"/>
          </a:ln>
          <a:effectLst>
            <a:outerShdw blurRad="50800" dist="12700" rotWithShape="0">
              <a:srgbClr val="000000">
                <a:alpha val="50000"/>
              </a:srgbClr>
            </a:outerShdw>
          </a:effectLst>
        </p:spPr>
        <p:txBody>
          <a:bodyPr lIns="50800" tIns="50800" rIns="50800" bIns="50800" anchor="ctr"/>
          <a:lstStyle/>
          <a:p>
            <a:pPr lvl="0">
              <a:defRPr sz="2400">
                <a:solidFill>
                  <a:srgbClr val="FFFFFF"/>
                </a:solidFill>
              </a:defRPr>
            </a:pPr>
            <a:endParaRPr/>
          </a:p>
        </p:txBody>
      </p:sp>
      <p:sp>
        <p:nvSpPr>
          <p:cNvPr id="201" name="Shape 201"/>
          <p:cNvSpPr/>
          <p:nvPr/>
        </p:nvSpPr>
        <p:spPr>
          <a:xfrm>
            <a:off x="-64596" y="-218258"/>
            <a:ext cx="13065768" cy="1938358"/>
          </a:xfrm>
          <a:prstGeom prst="rect">
            <a:avLst/>
          </a:prstGeom>
          <a:blipFill>
            <a:blip r:embed="rId2"/>
          </a:blipFill>
          <a:ln w="12700">
            <a:miter lim="400000"/>
          </a:ln>
          <a:effectLst>
            <a:outerShdw blurRad="50800" dist="12700" rotWithShape="0">
              <a:srgbClr val="000000">
                <a:alpha val="50000"/>
              </a:srgbClr>
            </a:outerShdw>
          </a:effectLst>
        </p:spPr>
        <p:txBody>
          <a:bodyPr lIns="50800" tIns="50800" rIns="50800" bIns="50800" anchor="ctr"/>
          <a:lstStyle/>
          <a:p>
            <a:pPr lvl="0">
              <a:defRPr sz="2400">
                <a:solidFill>
                  <a:srgbClr val="FFFFFF"/>
                </a:solidFill>
              </a:defRPr>
            </a:pPr>
            <a:endParaRPr/>
          </a:p>
        </p:txBody>
      </p:sp>
      <p:graphicFrame>
        <p:nvGraphicFramePr>
          <p:cNvPr id="202" name="Table 202"/>
          <p:cNvGraphicFramePr/>
          <p:nvPr>
            <p:extLst>
              <p:ext uri="{D42A27DB-BD31-4B8C-83A1-F6EECF244321}">
                <p14:modId xmlns:p14="http://schemas.microsoft.com/office/powerpoint/2010/main" val="3307353566"/>
              </p:ext>
            </p:extLst>
          </p:nvPr>
        </p:nvGraphicFramePr>
        <p:xfrm>
          <a:off x="487691" y="3092782"/>
          <a:ext cx="12039986" cy="4081754"/>
        </p:xfrm>
        <a:graphic>
          <a:graphicData uri="http://schemas.openxmlformats.org/drawingml/2006/table">
            <a:tbl>
              <a:tblPr firstRow="1" firstCol="1" bandRow="1">
                <a:tableStyleId>{4C3C2611-4C71-4FC5-86AE-919BDF0F9419}</a:tableStyleId>
              </a:tblPr>
              <a:tblGrid>
                <a:gridCol w="4077834"/>
                <a:gridCol w="3321050"/>
                <a:gridCol w="4641102"/>
              </a:tblGrid>
              <a:tr h="1571096">
                <a:tc>
                  <a:txBody>
                    <a:bodyPr/>
                    <a:lstStyle/>
                    <a:p>
                      <a:pPr lvl="0" defTabSz="914400">
                        <a:defRPr sz="2300">
                          <a:sym typeface="Helvetica"/>
                        </a:defRPr>
                      </a:pPr>
                      <a:endParaRPr/>
                    </a:p>
                  </a:txBody>
                  <a:tcPr marL="50800" marR="50800" marT="50800" marB="50800" anchor="ctr" horzOverflow="overflow"/>
                </a:tc>
                <a:tc>
                  <a:txBody>
                    <a:bodyPr/>
                    <a:lstStyle/>
                    <a:p>
                      <a:pPr lvl="0" defTabSz="914400">
                        <a:defRPr b="0">
                          <a:solidFill>
                            <a:srgbClr val="000000"/>
                          </a:solidFill>
                        </a:defRPr>
                      </a:pPr>
                      <a:r>
                        <a:rPr sz="2300" b="1">
                          <a:solidFill>
                            <a:srgbClr val="FFFFFF"/>
                          </a:solidFill>
                          <a:sym typeface="Helvetica"/>
                        </a:rPr>
                        <a:t>DATA</a:t>
                      </a:r>
                      <a:br>
                        <a:rPr sz="2300" b="1">
                          <a:solidFill>
                            <a:srgbClr val="FFFFFF"/>
                          </a:solidFill>
                          <a:sym typeface="Helvetica"/>
                        </a:rPr>
                      </a:br>
                      <a:r>
                        <a:rPr sz="2300" b="1">
                          <a:solidFill>
                            <a:srgbClr val="FFFFFF"/>
                          </a:solidFill>
                          <a:sym typeface="Helvetica"/>
                        </a:rPr>
                        <a:t>(10</a:t>
                      </a:r>
                      <a:r>
                        <a:rPr sz="2300" b="1" baseline="31999">
                          <a:solidFill>
                            <a:srgbClr val="FFFFFF"/>
                          </a:solidFill>
                          <a:sym typeface="Helvetica"/>
                        </a:rPr>
                        <a:t>-2</a:t>
                      </a:r>
                      <a:r>
                        <a:rPr sz="2300" b="1">
                          <a:solidFill>
                            <a:srgbClr val="FFFFFF"/>
                          </a:solidFill>
                          <a:sym typeface="Helvetica"/>
                        </a:rPr>
                        <a:t> Gamma(2-9MeV)/(</a:t>
                      </a:r>
                      <a:r>
                        <a:rPr sz="2300" b="1" baseline="31999">
                          <a:solidFill>
                            <a:srgbClr val="FFFFFF"/>
                          </a:solidFill>
                          <a:sym typeface="Helvetica"/>
                        </a:rPr>
                        <a:t>12</a:t>
                      </a:r>
                      <a:r>
                        <a:rPr sz="2300" b="1">
                          <a:solidFill>
                            <a:srgbClr val="FFFFFF"/>
                          </a:solidFill>
                          <a:sym typeface="Helvetica"/>
                        </a:rPr>
                        <a:t>C</a:t>
                      </a:r>
                      <a:r>
                        <a:rPr sz="2300" b="1" baseline="-5999">
                          <a:solidFill>
                            <a:srgbClr val="FFFFFF"/>
                          </a:solidFill>
                          <a:sym typeface="Helvetica"/>
                        </a:rPr>
                        <a:t>corr</a:t>
                      </a:r>
                      <a:r>
                        <a:rPr sz="2300" b="1">
                          <a:solidFill>
                            <a:srgbClr val="FFFFFF"/>
                          </a:solidFill>
                          <a:sym typeface="Helvetica"/>
                        </a:rPr>
                        <a:t>*epsDT*epsTOT)</a:t>
                      </a:r>
                    </a:p>
                  </a:txBody>
                  <a:tcPr marL="50800" marR="50800" marT="50800" marB="50800" anchor="ctr" horzOverflow="overflow"/>
                </a:tc>
                <a:tc>
                  <a:txBody>
                    <a:bodyPr/>
                    <a:lstStyle/>
                    <a:p>
                      <a:pPr lvl="0" defTabSz="914400">
                        <a:defRPr b="0">
                          <a:solidFill>
                            <a:srgbClr val="000000"/>
                          </a:solidFill>
                        </a:defRPr>
                      </a:pPr>
                      <a:r>
                        <a:rPr sz="2300" b="1" dirty="0">
                          <a:solidFill>
                            <a:srgbClr val="FFFFFF"/>
                          </a:solidFill>
                          <a:sym typeface="Helvetica"/>
                        </a:rPr>
                        <a:t> FLUKA </a:t>
                      </a:r>
                      <a:endParaRPr lang="en-US" sz="2300" b="1" dirty="0" smtClean="0">
                        <a:solidFill>
                          <a:srgbClr val="FFFFFF"/>
                        </a:solidFill>
                        <a:sym typeface="Helvetica"/>
                      </a:endParaRPr>
                    </a:p>
                    <a:p>
                      <a:pPr lvl="0" defTabSz="914400">
                        <a:defRPr b="0">
                          <a:solidFill>
                            <a:srgbClr val="000000"/>
                          </a:solidFill>
                        </a:defRPr>
                      </a:pPr>
                      <a:r>
                        <a:rPr sz="2300" b="1" dirty="0" smtClean="0">
                          <a:solidFill>
                            <a:srgbClr val="FFFFFF"/>
                          </a:solidFill>
                          <a:sym typeface="Helvetica"/>
                        </a:rPr>
                        <a:t>(</a:t>
                      </a:r>
                      <a:r>
                        <a:rPr sz="2300" b="1" dirty="0">
                          <a:solidFill>
                            <a:srgbClr val="FFFFFF"/>
                          </a:solidFill>
                          <a:sym typeface="Helvetica"/>
                        </a:rPr>
                        <a:t>10</a:t>
                      </a:r>
                      <a:r>
                        <a:rPr sz="2300" b="1" baseline="31999" dirty="0">
                          <a:solidFill>
                            <a:srgbClr val="FFFFFF"/>
                          </a:solidFill>
                          <a:sym typeface="Helvetica"/>
                        </a:rPr>
                        <a:t>-2</a:t>
                      </a:r>
                      <a:r>
                        <a:rPr sz="2300" b="1" dirty="0">
                          <a:solidFill>
                            <a:srgbClr val="FFFFFF"/>
                          </a:solidFill>
                          <a:sym typeface="Helvetica"/>
                        </a:rPr>
                        <a:t> Gamma(2-9MeV)/(primary*epsTOT))</a:t>
                      </a:r>
                    </a:p>
                  </a:txBody>
                  <a:tcPr marL="50800" marR="50800" marT="50800" marB="50800" anchor="ctr" horzOverflow="overflow"/>
                </a:tc>
              </a:tr>
              <a:tr h="836886">
                <a:tc>
                  <a:txBody>
                    <a:bodyPr/>
                    <a:lstStyle/>
                    <a:p>
                      <a:pPr lvl="0" defTabSz="914400">
                        <a:defRPr b="0">
                          <a:solidFill>
                            <a:srgbClr val="000000"/>
                          </a:solidFill>
                        </a:defRPr>
                      </a:pPr>
                      <a:r>
                        <a:rPr sz="2600" b="1" baseline="31999" dirty="0">
                          <a:solidFill>
                            <a:srgbClr val="FFFFFF"/>
                          </a:solidFill>
                          <a:sym typeface="Helvetica"/>
                        </a:rPr>
                        <a:t>12</a:t>
                      </a:r>
                      <a:r>
                        <a:rPr sz="2600" b="1" dirty="0">
                          <a:solidFill>
                            <a:srgbClr val="FFFFFF"/>
                          </a:solidFill>
                          <a:sym typeface="Helvetica"/>
                        </a:rPr>
                        <a:t>C 160 MeV/u</a:t>
                      </a:r>
                    </a:p>
                  </a:txBody>
                  <a:tcPr marL="50800" marR="50800" marT="50800" marB="50800" anchor="ctr" horzOverflow="overflow"/>
                </a:tc>
                <a:tc>
                  <a:txBody>
                    <a:bodyPr/>
                    <a:lstStyle/>
                    <a:p>
                      <a:pPr lvl="0" defTabSz="914400"/>
                      <a:r>
                        <a:rPr sz="2600" dirty="0"/>
                        <a:t>6.5 ± 0.3 - 6.8 ± 0.3</a:t>
                      </a:r>
                    </a:p>
                  </a:txBody>
                  <a:tcPr marL="50800" marR="50800" marT="50800" marB="50800" anchor="ctr" horzOverflow="overflow"/>
                </a:tc>
                <a:tc>
                  <a:txBody>
                    <a:bodyPr/>
                    <a:lstStyle/>
                    <a:p>
                      <a:pPr lvl="0" defTabSz="914400"/>
                      <a:r>
                        <a:rPr sz="2600" b="1" dirty="0">
                          <a:solidFill>
                            <a:srgbClr val="00882B"/>
                          </a:solidFill>
                          <a:latin typeface="Helvetica"/>
                          <a:ea typeface="Helvetica"/>
                          <a:cs typeface="Helvetica"/>
                          <a:sym typeface="Helvetica"/>
                        </a:rPr>
                        <a:t>11.8 ± 0.7</a:t>
                      </a:r>
                    </a:p>
                  </a:txBody>
                  <a:tcPr marL="50800" marR="50800" marT="50800" marB="50800" anchor="ctr" horzOverflow="overflow"/>
                </a:tc>
              </a:tr>
              <a:tr h="836886">
                <a:tc>
                  <a:txBody>
                    <a:bodyPr/>
                    <a:lstStyle/>
                    <a:p>
                      <a:pPr lvl="0" defTabSz="914400">
                        <a:defRPr b="0">
                          <a:solidFill>
                            <a:srgbClr val="000000"/>
                          </a:solidFill>
                        </a:defRPr>
                      </a:pPr>
                      <a:r>
                        <a:rPr sz="2600" b="1" baseline="31999">
                          <a:solidFill>
                            <a:srgbClr val="FFFFFF"/>
                          </a:solidFill>
                          <a:sym typeface="Helvetica"/>
                        </a:rPr>
                        <a:t>12</a:t>
                      </a:r>
                      <a:r>
                        <a:rPr sz="2600" b="1">
                          <a:solidFill>
                            <a:srgbClr val="FFFFFF"/>
                          </a:solidFill>
                          <a:sym typeface="Helvetica"/>
                        </a:rPr>
                        <a:t>C 181 MeV/u</a:t>
                      </a:r>
                    </a:p>
                  </a:txBody>
                  <a:tcPr marL="50800" marR="50800" marT="50800" marB="50800" anchor="ctr" horzOverflow="overflow"/>
                </a:tc>
                <a:tc>
                  <a:txBody>
                    <a:bodyPr/>
                    <a:lstStyle/>
                    <a:p>
                      <a:pPr lvl="0" defTabSz="914400"/>
                      <a:r>
                        <a:rPr sz="2600"/>
                        <a:t>9.7 ± 0.4 - 10.0 ± 0.5</a:t>
                      </a:r>
                    </a:p>
                  </a:txBody>
                  <a:tcPr marL="50800" marR="50800" marT="50800" marB="50800" anchor="ctr" horzOverflow="overflow"/>
                </a:tc>
                <a:tc>
                  <a:txBody>
                    <a:bodyPr/>
                    <a:lstStyle/>
                    <a:p>
                      <a:pPr lvl="0" defTabSz="914400"/>
                      <a:r>
                        <a:rPr sz="2600" b="1">
                          <a:solidFill>
                            <a:srgbClr val="00882B"/>
                          </a:solidFill>
                          <a:latin typeface="Helvetica"/>
                          <a:ea typeface="Helvetica"/>
                          <a:cs typeface="Helvetica"/>
                          <a:sym typeface="Helvetica"/>
                        </a:rPr>
                        <a:t>13.6 ± 0.8</a:t>
                      </a:r>
                    </a:p>
                  </a:txBody>
                  <a:tcPr marL="50800" marR="50800" marT="50800" marB="50800" anchor="ctr" horzOverflow="overflow"/>
                </a:tc>
              </a:tr>
              <a:tr h="836886">
                <a:tc>
                  <a:txBody>
                    <a:bodyPr/>
                    <a:lstStyle/>
                    <a:p>
                      <a:pPr lvl="0" defTabSz="914400">
                        <a:defRPr b="0">
                          <a:solidFill>
                            <a:srgbClr val="000000"/>
                          </a:solidFill>
                        </a:defRPr>
                      </a:pPr>
                      <a:r>
                        <a:rPr sz="2600" b="1" baseline="31999">
                          <a:solidFill>
                            <a:srgbClr val="FFFFFF"/>
                          </a:solidFill>
                          <a:sym typeface="Helvetica"/>
                        </a:rPr>
                        <a:t>12</a:t>
                      </a:r>
                      <a:r>
                        <a:rPr sz="2600" b="1">
                          <a:solidFill>
                            <a:srgbClr val="FFFFFF"/>
                          </a:solidFill>
                          <a:sym typeface="Helvetica"/>
                        </a:rPr>
                        <a:t>C 220 MeV/u</a:t>
                      </a:r>
                    </a:p>
                  </a:txBody>
                  <a:tcPr marL="50800" marR="50800" marT="50800" marB="50800" anchor="ctr" horzOverflow="overflow"/>
                </a:tc>
                <a:tc>
                  <a:txBody>
                    <a:bodyPr/>
                    <a:lstStyle/>
                    <a:p>
                      <a:pPr lvl="0" defTabSz="914400"/>
                      <a:r>
                        <a:rPr sz="2600">
                          <a:solidFill>
                            <a:srgbClr val="FF2600"/>
                          </a:solidFill>
                        </a:rPr>
                        <a:t>8.0 ± 0.3 </a:t>
                      </a:r>
                      <a:r>
                        <a:rPr sz="2600"/>
                        <a:t>- 12.1 ± 0.4</a:t>
                      </a:r>
                    </a:p>
                  </a:txBody>
                  <a:tcPr marL="50800" marR="50800" marT="50800" marB="50800" anchor="ctr" horzOverflow="overflow"/>
                </a:tc>
                <a:tc>
                  <a:txBody>
                    <a:bodyPr/>
                    <a:lstStyle/>
                    <a:p>
                      <a:pPr lvl="0" defTabSz="914400"/>
                      <a:r>
                        <a:rPr sz="2600" b="1" dirty="0">
                          <a:solidFill>
                            <a:srgbClr val="00882B"/>
                          </a:solidFill>
                          <a:latin typeface="Helvetica"/>
                          <a:ea typeface="Helvetica"/>
                          <a:cs typeface="Helvetica"/>
                          <a:sym typeface="Helvetica"/>
                        </a:rPr>
                        <a:t>15.6 ± 0.6</a:t>
                      </a:r>
                    </a:p>
                  </a:txBody>
                  <a:tcPr marL="50800" marR="50800" marT="50800" marB="50800" anchor="ctr" horzOverflow="overflow"/>
                </a:tc>
              </a:tr>
            </a:tbl>
          </a:graphicData>
        </a:graphic>
      </p:graphicFrame>
      <p:sp>
        <p:nvSpPr>
          <p:cNvPr id="203" name="Shape 203"/>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t>19</a:t>
            </a:fld>
            <a:endParaRPr/>
          </a:p>
        </p:txBody>
      </p:sp>
      <p:sp>
        <p:nvSpPr>
          <p:cNvPr id="205" name="Shape 205"/>
          <p:cNvSpPr/>
          <p:nvPr/>
        </p:nvSpPr>
        <p:spPr>
          <a:xfrm>
            <a:off x="6850974" y="8114992"/>
            <a:ext cx="6011852" cy="965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800" b="1">
                <a:solidFill>
                  <a:srgbClr val="FF340E"/>
                </a:solidFill>
                <a:latin typeface="Helvetica"/>
                <a:ea typeface="Helvetica"/>
                <a:cs typeface="Helvetica"/>
                <a:sym typeface="Helvetica"/>
              </a:defRPr>
            </a:lvl1pPr>
          </a:lstStyle>
          <a:p>
            <a:pPr lvl="0">
              <a:defRPr sz="1800" b="0">
                <a:solidFill>
                  <a:srgbClr val="000000"/>
                </a:solidFill>
              </a:defRPr>
            </a:pPr>
            <a:r>
              <a:rPr sz="2800" b="1">
                <a:solidFill>
                  <a:srgbClr val="FF340E"/>
                </a:solidFill>
              </a:rPr>
              <a:t>In carbon runs (just 90º) the PMMA was always 10 cm long.</a:t>
            </a:r>
          </a:p>
        </p:txBody>
      </p:sp>
      <p:sp>
        <p:nvSpPr>
          <p:cNvPr id="206" name="Shape 206"/>
          <p:cNvSpPr/>
          <p:nvPr/>
        </p:nvSpPr>
        <p:spPr>
          <a:xfrm>
            <a:off x="1426400" y="1720099"/>
            <a:ext cx="10152000"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000"/>
              <a:t>(Yield)</a:t>
            </a:r>
            <a:r>
              <a:rPr sz="3000" baseline="-5999"/>
              <a:t>DATA</a:t>
            </a:r>
            <a:r>
              <a:rPr sz="3000"/>
              <a:t> = N</a:t>
            </a:r>
            <a:r>
              <a:rPr sz="3000" baseline="-5999"/>
              <a:t>gamma</a:t>
            </a:r>
            <a:r>
              <a:rPr sz="3000"/>
              <a:t>(2-9MeV) / (N</a:t>
            </a:r>
            <a:r>
              <a:rPr sz="3000" baseline="-5999"/>
              <a:t>primary</a:t>
            </a:r>
            <a:r>
              <a:rPr sz="3000"/>
              <a:t>corr*epsDT*epsTOT)</a:t>
            </a:r>
          </a:p>
        </p:txBody>
      </p:sp>
      <p:sp>
        <p:nvSpPr>
          <p:cNvPr id="207" name="Shape 207"/>
          <p:cNvSpPr/>
          <p:nvPr/>
        </p:nvSpPr>
        <p:spPr>
          <a:xfrm>
            <a:off x="1416905" y="2355259"/>
            <a:ext cx="8392288"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000" dirty="0"/>
              <a:t>(Yield)</a:t>
            </a:r>
            <a:r>
              <a:rPr sz="3000" baseline="-5999" dirty="0"/>
              <a:t>FLUKA</a:t>
            </a:r>
            <a:r>
              <a:rPr sz="3000" dirty="0"/>
              <a:t> = N</a:t>
            </a:r>
            <a:r>
              <a:rPr sz="3000" baseline="-5999" dirty="0"/>
              <a:t>gamma</a:t>
            </a:r>
            <a:r>
              <a:rPr sz="3000" dirty="0"/>
              <a:t>(2-9MeV) / (N</a:t>
            </a:r>
            <a:r>
              <a:rPr sz="3000" baseline="-5999" dirty="0"/>
              <a:t>primary</a:t>
            </a:r>
            <a:r>
              <a:rPr sz="3000" dirty="0"/>
              <a:t>*epsTOT)</a:t>
            </a:r>
          </a:p>
        </p:txBody>
      </p:sp>
      <p:grpSp>
        <p:nvGrpSpPr>
          <p:cNvPr id="210" name="Group 210"/>
          <p:cNvGrpSpPr/>
          <p:nvPr/>
        </p:nvGrpSpPr>
        <p:grpSpPr>
          <a:xfrm>
            <a:off x="524651" y="3294245"/>
            <a:ext cx="3974778" cy="1188169"/>
            <a:chOff x="-127000" y="-88900"/>
            <a:chExt cx="3974776" cy="1188167"/>
          </a:xfrm>
        </p:grpSpPr>
        <p:pic>
          <p:nvPicPr>
            <p:cNvPr id="209" name="pasted-image.pdf"/>
            <p:cNvPicPr/>
            <p:nvPr/>
          </p:nvPicPr>
          <p:blipFill>
            <a:blip r:embed="rId3">
              <a:extLst/>
            </a:blip>
            <a:stretch>
              <a:fillRect/>
            </a:stretch>
          </p:blipFill>
          <p:spPr>
            <a:xfrm>
              <a:off x="0" y="0"/>
              <a:ext cx="3720777" cy="857968"/>
            </a:xfrm>
            <a:prstGeom prst="rect">
              <a:avLst/>
            </a:prstGeom>
            <a:ln>
              <a:noFill/>
            </a:ln>
            <a:effectLst/>
          </p:spPr>
        </p:pic>
        <p:pic>
          <p:nvPicPr>
            <p:cNvPr id="208" name="Picture 207"/>
            <p:cNvPicPr/>
            <p:nvPr/>
          </p:nvPicPr>
          <p:blipFill>
            <a:blip r:embed="rId4">
              <a:extLst/>
            </a:blip>
            <a:stretch>
              <a:fillRect/>
            </a:stretch>
          </p:blipFill>
          <p:spPr>
            <a:xfrm>
              <a:off x="-127000" y="-88900"/>
              <a:ext cx="3974777" cy="1188168"/>
            </a:xfrm>
            <a:prstGeom prst="rect">
              <a:avLst/>
            </a:prstGeom>
            <a:effectLst/>
          </p:spPr>
        </p:pic>
      </p:grpSp>
      <p:sp>
        <p:nvSpPr>
          <p:cNvPr id="13" name="Shape 134"/>
          <p:cNvSpPr/>
          <p:nvPr/>
        </p:nvSpPr>
        <p:spPr>
          <a:xfrm>
            <a:off x="-64596" y="-218259"/>
            <a:ext cx="13332504" cy="172009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6600">
                <a:solidFill>
                  <a:srgbClr val="FFFFFF"/>
                </a:solidFill>
                <a:latin typeface="Avenir Book"/>
                <a:ea typeface="Avenir Book"/>
                <a:cs typeface="Avenir Book"/>
                <a:sym typeface="Avenir Book"/>
              </a:defRPr>
            </a:lvl1pPr>
          </a:lstStyle>
          <a:p>
            <a:pPr>
              <a:defRPr sz="1800">
                <a:solidFill>
                  <a:srgbClr val="000000"/>
                </a:solidFill>
              </a:defRPr>
            </a:pPr>
            <a:r>
              <a:rPr sz="4400" dirty="0" smtClean="0">
                <a:solidFill>
                  <a:srgbClr val="FFFFFF"/>
                </a:solidFill>
              </a:rPr>
              <a:t>Yields</a:t>
            </a:r>
            <a:r>
              <a:rPr lang="en-US" sz="6600" dirty="0" smtClean="0">
                <a:solidFill>
                  <a:srgbClr val="FFFFFF"/>
                </a:solidFill>
              </a:rPr>
              <a:t> </a:t>
            </a:r>
          </a:p>
          <a:p>
            <a:pPr>
              <a:defRPr sz="1800">
                <a:solidFill>
                  <a:srgbClr val="000000"/>
                </a:solidFill>
              </a:defRPr>
            </a:pPr>
            <a:r>
              <a:rPr lang="en-US" sz="4000" dirty="0" smtClean="0">
                <a:solidFill>
                  <a:schemeClr val="bg1"/>
                </a:solidFill>
              </a:rPr>
              <a:t>(after correction for </a:t>
            </a:r>
            <a:r>
              <a:rPr lang="en-US" sz="4000" dirty="0">
                <a:solidFill>
                  <a:schemeClr val="bg1"/>
                </a:solidFill>
              </a:rPr>
              <a:t>Acceptance⨂Detection </a:t>
            </a:r>
            <a:r>
              <a:rPr lang="en-US" sz="4000" dirty="0" smtClean="0">
                <a:solidFill>
                  <a:schemeClr val="bg1"/>
                </a:solidFill>
              </a:rPr>
              <a:t>Efficiency)</a:t>
            </a:r>
            <a:r>
              <a:rPr lang="en-US" sz="6600" dirty="0" smtClean="0">
                <a:solidFill>
                  <a:schemeClr val="bg1"/>
                </a:solidFill>
              </a:rPr>
              <a:t> </a:t>
            </a:r>
            <a:endParaRPr sz="6600" dirty="0">
              <a:solidFill>
                <a:schemeClr val="bg1"/>
              </a:solidFill>
            </a:endParaRPr>
          </a:p>
        </p:txBody>
      </p:sp>
    </p:spTree>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2089392" y="2253200"/>
            <a:ext cx="10865230" cy="7421931"/>
            <a:chOff x="2937703" y="930109"/>
            <a:chExt cx="7639615" cy="5218545"/>
          </a:xfrm>
        </p:grpSpPr>
        <p:grpSp>
          <p:nvGrpSpPr>
            <p:cNvPr id="48" name="Group 47"/>
            <p:cNvGrpSpPr/>
            <p:nvPr/>
          </p:nvGrpSpPr>
          <p:grpSpPr>
            <a:xfrm>
              <a:off x="2937703" y="930109"/>
              <a:ext cx="7639615" cy="5218545"/>
              <a:chOff x="1522932" y="1639455"/>
              <a:chExt cx="7639615" cy="5218545"/>
            </a:xfrm>
          </p:grpSpPr>
          <p:pic>
            <p:nvPicPr>
              <p:cNvPr id="7" name="Picture 6" descr="HITgeo_ila.png"/>
              <p:cNvPicPr>
                <a:picLocks noChangeAspect="1"/>
              </p:cNvPicPr>
              <p:nvPr/>
            </p:nvPicPr>
            <p:blipFill rotWithShape="1">
              <a:blip r:embed="rId2">
                <a:extLst>
                  <a:ext uri="{28A0092B-C50C-407E-A947-70E740481C1C}">
                    <a14:useLocalDpi xmlns:a14="http://schemas.microsoft.com/office/drawing/2010/main" val="0"/>
                  </a:ext>
                </a:extLst>
              </a:blip>
              <a:srcRect r="9578"/>
              <a:stretch/>
            </p:blipFill>
            <p:spPr>
              <a:xfrm>
                <a:off x="1522932" y="1639455"/>
                <a:ext cx="7610548" cy="5218545"/>
              </a:xfrm>
              <a:prstGeom prst="rect">
                <a:avLst/>
              </a:prstGeom>
            </p:spPr>
          </p:pic>
          <p:grpSp>
            <p:nvGrpSpPr>
              <p:cNvPr id="46" name="Group 45"/>
              <p:cNvGrpSpPr/>
              <p:nvPr/>
            </p:nvGrpSpPr>
            <p:grpSpPr>
              <a:xfrm>
                <a:off x="2518097" y="1866125"/>
                <a:ext cx="6644450" cy="4853935"/>
                <a:chOff x="2604152" y="2849038"/>
                <a:chExt cx="5855141" cy="3898183"/>
              </a:xfrm>
            </p:grpSpPr>
            <p:cxnSp>
              <p:nvCxnSpPr>
                <p:cNvPr id="9" name="Straight Connector 8"/>
                <p:cNvCxnSpPr/>
                <p:nvPr/>
              </p:nvCxnSpPr>
              <p:spPr>
                <a:xfrm flipV="1">
                  <a:off x="3512303" y="5113153"/>
                  <a:ext cx="4764423" cy="22100"/>
                </a:xfrm>
                <a:prstGeom prst="line">
                  <a:avLst/>
                </a:prstGeom>
                <a:ln w="6350" cmpd="sng">
                  <a:solidFill>
                    <a:srgbClr val="0000FF"/>
                  </a:solidFill>
                  <a:prstDash val="sysDash"/>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3512303" y="4313706"/>
                  <a:ext cx="4622053" cy="823819"/>
                </a:xfrm>
                <a:prstGeom prst="line">
                  <a:avLst/>
                </a:prstGeom>
                <a:ln w="6350" cmpd="sng">
                  <a:solidFill>
                    <a:srgbClr val="008000"/>
                  </a:solidFill>
                  <a:prstDash val="sysDash"/>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3512303" y="2849038"/>
                  <a:ext cx="3969932" cy="2299826"/>
                </a:xfrm>
                <a:prstGeom prst="line">
                  <a:avLst/>
                </a:prstGeom>
                <a:ln w="6350" cmpd="sng">
                  <a:solidFill>
                    <a:srgbClr val="FF0000"/>
                  </a:solidFill>
                  <a:prstDash val="sysDash"/>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7737862" y="4849111"/>
                  <a:ext cx="627401" cy="225933"/>
                </a:xfrm>
                <a:prstGeom prst="rect">
                  <a:avLst/>
                </a:prstGeom>
                <a:ln>
                  <a:noFill/>
                </a:ln>
              </p:spPr>
              <p:txBody>
                <a:bodyPr wrap="none">
                  <a:spAutoFit/>
                </a:bodyPr>
                <a:lstStyle/>
                <a:p>
                  <a:r>
                    <a:rPr lang="el-GR" sz="2000" b="1" dirty="0">
                      <a:solidFill>
                        <a:srgbClr val="0000FF"/>
                      </a:solidFill>
                      <a:latin typeface="Lucida Grande"/>
                      <a:ea typeface="Lucida Grande"/>
                      <a:cs typeface="Lucida Grande"/>
                    </a:rPr>
                    <a:t>θ</a:t>
                  </a:r>
                  <a:r>
                    <a:rPr lang="en-US" sz="2000" b="1" dirty="0">
                      <a:solidFill>
                        <a:srgbClr val="0000FF"/>
                      </a:solidFill>
                      <a:latin typeface="Lucida Grande"/>
                      <a:ea typeface="Lucida Grande"/>
                      <a:cs typeface="Lucida Grande"/>
                    </a:rPr>
                    <a:t> = 0º</a:t>
                  </a:r>
                  <a:endParaRPr lang="en-US" sz="2000" dirty="0">
                    <a:solidFill>
                      <a:srgbClr val="0000FF"/>
                    </a:solidFill>
                  </a:endParaRPr>
                </a:p>
              </p:txBody>
            </p:sp>
            <p:sp>
              <p:nvSpPr>
                <p:cNvPr id="25" name="Rectangle 24"/>
                <p:cNvSpPr/>
                <p:nvPr/>
              </p:nvSpPr>
              <p:spPr>
                <a:xfrm>
                  <a:off x="7727061" y="4008259"/>
                  <a:ext cx="732232" cy="225933"/>
                </a:xfrm>
                <a:prstGeom prst="rect">
                  <a:avLst/>
                </a:prstGeom>
                <a:ln>
                  <a:noFill/>
                </a:ln>
              </p:spPr>
              <p:txBody>
                <a:bodyPr wrap="none">
                  <a:spAutoFit/>
                </a:bodyPr>
                <a:lstStyle/>
                <a:p>
                  <a:r>
                    <a:rPr lang="el-GR" sz="2000" b="1" dirty="0">
                      <a:solidFill>
                        <a:srgbClr val="008000"/>
                      </a:solidFill>
                      <a:latin typeface="Lucida Grande"/>
                      <a:ea typeface="Lucida Grande"/>
                      <a:cs typeface="Lucida Grande"/>
                    </a:rPr>
                    <a:t>θ</a:t>
                  </a:r>
                  <a:r>
                    <a:rPr lang="en-US" sz="2000" b="1" dirty="0">
                      <a:solidFill>
                        <a:srgbClr val="008000"/>
                      </a:solidFill>
                      <a:latin typeface="Lucida Grande"/>
                      <a:ea typeface="Lucida Grande"/>
                      <a:cs typeface="Lucida Grande"/>
                    </a:rPr>
                    <a:t> = 10º</a:t>
                  </a:r>
                  <a:endParaRPr lang="en-US" sz="2000" dirty="0">
                    <a:solidFill>
                      <a:srgbClr val="008000"/>
                    </a:solidFill>
                  </a:endParaRPr>
                </a:p>
              </p:txBody>
            </p:sp>
            <p:sp>
              <p:nvSpPr>
                <p:cNvPr id="26" name="Rectangle 25"/>
                <p:cNvSpPr/>
                <p:nvPr/>
              </p:nvSpPr>
              <p:spPr>
                <a:xfrm>
                  <a:off x="7198280" y="2971477"/>
                  <a:ext cx="732232" cy="225933"/>
                </a:xfrm>
                <a:prstGeom prst="rect">
                  <a:avLst/>
                </a:prstGeom>
                <a:ln>
                  <a:noFill/>
                </a:ln>
              </p:spPr>
              <p:txBody>
                <a:bodyPr wrap="none">
                  <a:spAutoFit/>
                </a:bodyPr>
                <a:lstStyle/>
                <a:p>
                  <a:r>
                    <a:rPr lang="el-GR" sz="2000" b="1" dirty="0">
                      <a:solidFill>
                        <a:srgbClr val="FF0000"/>
                      </a:solidFill>
                      <a:latin typeface="Lucida Grande"/>
                      <a:ea typeface="Lucida Grande"/>
                      <a:cs typeface="Lucida Grande"/>
                    </a:rPr>
                    <a:t>θ</a:t>
                  </a:r>
                  <a:r>
                    <a:rPr lang="en-US" sz="2000" b="1" dirty="0">
                      <a:solidFill>
                        <a:srgbClr val="FF0000"/>
                      </a:solidFill>
                      <a:latin typeface="Lucida Grande"/>
                      <a:ea typeface="Lucida Grande"/>
                      <a:cs typeface="Lucida Grande"/>
                    </a:rPr>
                    <a:t> = 30º</a:t>
                  </a:r>
                  <a:endParaRPr lang="en-US" sz="2000" dirty="0">
                    <a:solidFill>
                      <a:srgbClr val="FF0000"/>
                    </a:solidFill>
                  </a:endParaRPr>
                </a:p>
              </p:txBody>
            </p:sp>
            <p:sp>
              <p:nvSpPr>
                <p:cNvPr id="30" name="TextBox 29"/>
                <p:cNvSpPr txBox="1"/>
                <p:nvPr/>
              </p:nvSpPr>
              <p:spPr>
                <a:xfrm>
                  <a:off x="7123072" y="5287864"/>
                  <a:ext cx="727837" cy="199864"/>
                </a:xfrm>
                <a:prstGeom prst="rect">
                  <a:avLst/>
                </a:prstGeom>
                <a:noFill/>
              </p:spPr>
              <p:txBody>
                <a:bodyPr wrap="square" rtlCol="0">
                  <a:spAutoFit/>
                </a:bodyPr>
                <a:lstStyle/>
                <a:p>
                  <a:r>
                    <a:rPr lang="en-US" sz="1700" dirty="0" err="1"/>
                    <a:t>BGOa</a:t>
                  </a:r>
                  <a:endParaRPr lang="en-US" sz="1700" dirty="0"/>
                </a:p>
              </p:txBody>
            </p:sp>
            <p:sp>
              <p:nvSpPr>
                <p:cNvPr id="31" name="TextBox 30"/>
                <p:cNvSpPr txBox="1"/>
                <p:nvPr/>
              </p:nvSpPr>
              <p:spPr>
                <a:xfrm>
                  <a:off x="7275472" y="4572112"/>
                  <a:ext cx="727837" cy="199864"/>
                </a:xfrm>
                <a:prstGeom prst="rect">
                  <a:avLst/>
                </a:prstGeom>
                <a:noFill/>
              </p:spPr>
              <p:txBody>
                <a:bodyPr wrap="square" rtlCol="0">
                  <a:spAutoFit/>
                </a:bodyPr>
                <a:lstStyle/>
                <a:p>
                  <a:r>
                    <a:rPr lang="en-US" sz="1700" dirty="0" err="1"/>
                    <a:t>BGOb</a:t>
                  </a:r>
                  <a:endParaRPr lang="en-US" sz="1700" dirty="0"/>
                </a:p>
              </p:txBody>
            </p:sp>
            <p:sp>
              <p:nvSpPr>
                <p:cNvPr id="32" name="TextBox 31"/>
                <p:cNvSpPr txBox="1"/>
                <p:nvPr/>
              </p:nvSpPr>
              <p:spPr>
                <a:xfrm>
                  <a:off x="6759153" y="3325614"/>
                  <a:ext cx="727837" cy="199864"/>
                </a:xfrm>
                <a:prstGeom prst="rect">
                  <a:avLst/>
                </a:prstGeom>
                <a:noFill/>
              </p:spPr>
              <p:txBody>
                <a:bodyPr wrap="square" rtlCol="0">
                  <a:spAutoFit/>
                </a:bodyPr>
                <a:lstStyle/>
                <a:p>
                  <a:r>
                    <a:rPr lang="en-US" sz="1700" dirty="0" err="1"/>
                    <a:t>BGOc</a:t>
                  </a:r>
                  <a:endParaRPr lang="en-US" sz="1700" dirty="0"/>
                </a:p>
              </p:txBody>
            </p:sp>
            <p:sp>
              <p:nvSpPr>
                <p:cNvPr id="33" name="TextBox 32"/>
                <p:cNvSpPr txBox="1"/>
                <p:nvPr/>
              </p:nvSpPr>
              <p:spPr>
                <a:xfrm>
                  <a:off x="6148606" y="3464113"/>
                  <a:ext cx="727837" cy="199864"/>
                </a:xfrm>
                <a:prstGeom prst="rect">
                  <a:avLst/>
                </a:prstGeom>
                <a:noFill/>
              </p:spPr>
              <p:txBody>
                <a:bodyPr wrap="square" rtlCol="0">
                  <a:spAutoFit/>
                </a:bodyPr>
                <a:lstStyle/>
                <a:p>
                  <a:r>
                    <a:rPr lang="en-US" sz="1700" dirty="0"/>
                    <a:t>STS2c</a:t>
                  </a:r>
                </a:p>
              </p:txBody>
            </p:sp>
            <p:sp>
              <p:nvSpPr>
                <p:cNvPr id="34" name="TextBox 33"/>
                <p:cNvSpPr txBox="1"/>
                <p:nvPr/>
              </p:nvSpPr>
              <p:spPr>
                <a:xfrm>
                  <a:off x="6496969" y="4574898"/>
                  <a:ext cx="727837" cy="199864"/>
                </a:xfrm>
                <a:prstGeom prst="rect">
                  <a:avLst/>
                </a:prstGeom>
                <a:noFill/>
              </p:spPr>
              <p:txBody>
                <a:bodyPr wrap="square" rtlCol="0">
                  <a:spAutoFit/>
                </a:bodyPr>
                <a:lstStyle/>
                <a:p>
                  <a:r>
                    <a:rPr lang="en-US" sz="1700" dirty="0"/>
                    <a:t>STS2b</a:t>
                  </a:r>
                </a:p>
              </p:txBody>
            </p:sp>
            <p:sp>
              <p:nvSpPr>
                <p:cNvPr id="35" name="TextBox 34"/>
                <p:cNvSpPr txBox="1"/>
                <p:nvPr/>
              </p:nvSpPr>
              <p:spPr>
                <a:xfrm>
                  <a:off x="6512524" y="5222964"/>
                  <a:ext cx="727837" cy="199864"/>
                </a:xfrm>
                <a:prstGeom prst="rect">
                  <a:avLst/>
                </a:prstGeom>
                <a:noFill/>
              </p:spPr>
              <p:txBody>
                <a:bodyPr wrap="square" rtlCol="0">
                  <a:spAutoFit/>
                </a:bodyPr>
                <a:lstStyle/>
                <a:p>
                  <a:r>
                    <a:rPr lang="en-US" sz="1700" dirty="0"/>
                    <a:t>STS2a</a:t>
                  </a:r>
                </a:p>
              </p:txBody>
            </p:sp>
            <p:sp>
              <p:nvSpPr>
                <p:cNvPr id="36" name="TextBox 35"/>
                <p:cNvSpPr txBox="1"/>
                <p:nvPr/>
              </p:nvSpPr>
              <p:spPr>
                <a:xfrm>
                  <a:off x="2817796" y="6196725"/>
                  <a:ext cx="727837" cy="199864"/>
                </a:xfrm>
                <a:prstGeom prst="rect">
                  <a:avLst/>
                </a:prstGeom>
                <a:noFill/>
              </p:spPr>
              <p:txBody>
                <a:bodyPr wrap="square" rtlCol="0">
                  <a:spAutoFit/>
                </a:bodyPr>
                <a:lstStyle/>
                <a:p>
                  <a:r>
                    <a:rPr lang="en-US" sz="1700" dirty="0"/>
                    <a:t>DCH</a:t>
                  </a:r>
                </a:p>
              </p:txBody>
            </p:sp>
            <p:sp>
              <p:nvSpPr>
                <p:cNvPr id="37" name="TextBox 36"/>
                <p:cNvSpPr txBox="1"/>
                <p:nvPr/>
              </p:nvSpPr>
              <p:spPr>
                <a:xfrm>
                  <a:off x="3512303" y="6547357"/>
                  <a:ext cx="727837" cy="199864"/>
                </a:xfrm>
                <a:prstGeom prst="rect">
                  <a:avLst/>
                </a:prstGeom>
                <a:noFill/>
              </p:spPr>
              <p:txBody>
                <a:bodyPr wrap="square" rtlCol="0">
                  <a:spAutoFit/>
                </a:bodyPr>
                <a:lstStyle/>
                <a:p>
                  <a:r>
                    <a:rPr lang="en-US" sz="1700" dirty="0"/>
                    <a:t>LYSO</a:t>
                  </a:r>
                </a:p>
              </p:txBody>
            </p:sp>
            <p:sp>
              <p:nvSpPr>
                <p:cNvPr id="38" name="TextBox 37"/>
                <p:cNvSpPr txBox="1"/>
                <p:nvPr/>
              </p:nvSpPr>
              <p:spPr>
                <a:xfrm>
                  <a:off x="3512303" y="5241098"/>
                  <a:ext cx="727837" cy="199864"/>
                </a:xfrm>
                <a:prstGeom prst="rect">
                  <a:avLst/>
                </a:prstGeom>
                <a:noFill/>
              </p:spPr>
              <p:txBody>
                <a:bodyPr wrap="square" rtlCol="0">
                  <a:spAutoFit/>
                </a:bodyPr>
                <a:lstStyle/>
                <a:p>
                  <a:r>
                    <a:rPr lang="en-US" sz="1700" dirty="0"/>
                    <a:t>LTS</a:t>
                  </a:r>
                </a:p>
              </p:txBody>
            </p:sp>
            <p:sp>
              <p:nvSpPr>
                <p:cNvPr id="39" name="TextBox 38"/>
                <p:cNvSpPr txBox="1"/>
                <p:nvPr/>
              </p:nvSpPr>
              <p:spPr>
                <a:xfrm>
                  <a:off x="3049459" y="4881727"/>
                  <a:ext cx="727837" cy="199864"/>
                </a:xfrm>
                <a:prstGeom prst="rect">
                  <a:avLst/>
                </a:prstGeom>
                <a:noFill/>
              </p:spPr>
              <p:txBody>
                <a:bodyPr wrap="square" rtlCol="0">
                  <a:spAutoFit/>
                </a:bodyPr>
                <a:lstStyle/>
                <a:p>
                  <a:r>
                    <a:rPr lang="en-US" sz="1700" dirty="0"/>
                    <a:t>PMMA</a:t>
                  </a:r>
                </a:p>
              </p:txBody>
            </p:sp>
            <p:sp>
              <p:nvSpPr>
                <p:cNvPr id="40" name="TextBox 39"/>
                <p:cNvSpPr txBox="1"/>
                <p:nvPr/>
              </p:nvSpPr>
              <p:spPr>
                <a:xfrm>
                  <a:off x="3331989" y="4466663"/>
                  <a:ext cx="727837" cy="199864"/>
                </a:xfrm>
                <a:prstGeom prst="rect">
                  <a:avLst/>
                </a:prstGeom>
                <a:noFill/>
              </p:spPr>
              <p:txBody>
                <a:bodyPr wrap="square" rtlCol="0">
                  <a:spAutoFit/>
                </a:bodyPr>
                <a:lstStyle/>
                <a:p>
                  <a:r>
                    <a:rPr lang="en-US" sz="1700" dirty="0" err="1"/>
                    <a:t>Rn</a:t>
                  </a:r>
                  <a:endParaRPr lang="en-US" sz="1700" dirty="0"/>
                </a:p>
              </p:txBody>
            </p:sp>
            <p:sp>
              <p:nvSpPr>
                <p:cNvPr id="41" name="TextBox 40"/>
                <p:cNvSpPr txBox="1"/>
                <p:nvPr/>
              </p:nvSpPr>
              <p:spPr>
                <a:xfrm>
                  <a:off x="2835333" y="5426363"/>
                  <a:ext cx="727837" cy="199864"/>
                </a:xfrm>
                <a:prstGeom prst="rect">
                  <a:avLst/>
                </a:prstGeom>
                <a:noFill/>
              </p:spPr>
              <p:txBody>
                <a:bodyPr wrap="square" rtlCol="0">
                  <a:spAutoFit/>
                </a:bodyPr>
                <a:lstStyle/>
                <a:p>
                  <a:r>
                    <a:rPr lang="en-US" sz="1700" dirty="0" err="1"/>
                    <a:t>Rs</a:t>
                  </a:r>
                  <a:endParaRPr lang="en-US" sz="1700" dirty="0"/>
                </a:p>
              </p:txBody>
            </p:sp>
            <p:sp>
              <p:nvSpPr>
                <p:cNvPr id="42" name="TextBox 41"/>
                <p:cNvSpPr txBox="1"/>
                <p:nvPr/>
              </p:nvSpPr>
              <p:spPr>
                <a:xfrm>
                  <a:off x="2604152" y="4891614"/>
                  <a:ext cx="445307" cy="199864"/>
                </a:xfrm>
                <a:prstGeom prst="rect">
                  <a:avLst/>
                </a:prstGeom>
                <a:noFill/>
              </p:spPr>
              <p:txBody>
                <a:bodyPr wrap="square" rtlCol="0">
                  <a:spAutoFit/>
                </a:bodyPr>
                <a:lstStyle/>
                <a:p>
                  <a:r>
                    <a:rPr lang="en-US" sz="1700" dirty="0"/>
                    <a:t>SC</a:t>
                  </a:r>
                </a:p>
              </p:txBody>
            </p:sp>
            <p:sp>
              <p:nvSpPr>
                <p:cNvPr id="43" name="TextBox 42"/>
                <p:cNvSpPr txBox="1"/>
                <p:nvPr/>
              </p:nvSpPr>
              <p:spPr>
                <a:xfrm>
                  <a:off x="3772316" y="4670069"/>
                  <a:ext cx="727837" cy="199864"/>
                </a:xfrm>
                <a:prstGeom prst="rect">
                  <a:avLst/>
                </a:prstGeom>
                <a:noFill/>
              </p:spPr>
              <p:txBody>
                <a:bodyPr wrap="square" rtlCol="0">
                  <a:spAutoFit/>
                </a:bodyPr>
                <a:lstStyle/>
                <a:p>
                  <a:r>
                    <a:rPr lang="en-US" sz="1700" dirty="0"/>
                    <a:t>STS1c</a:t>
                  </a:r>
                </a:p>
              </p:txBody>
            </p:sp>
            <p:sp>
              <p:nvSpPr>
                <p:cNvPr id="44" name="TextBox 43"/>
                <p:cNvSpPr txBox="1"/>
                <p:nvPr/>
              </p:nvSpPr>
              <p:spPr>
                <a:xfrm>
                  <a:off x="3876221" y="4864815"/>
                  <a:ext cx="727837" cy="199864"/>
                </a:xfrm>
                <a:prstGeom prst="rect">
                  <a:avLst/>
                </a:prstGeom>
                <a:noFill/>
              </p:spPr>
              <p:txBody>
                <a:bodyPr wrap="square" rtlCol="0">
                  <a:spAutoFit/>
                </a:bodyPr>
                <a:lstStyle/>
                <a:p>
                  <a:r>
                    <a:rPr lang="en-US" sz="1700" dirty="0"/>
                    <a:t>STS1b</a:t>
                  </a:r>
                </a:p>
              </p:txBody>
            </p:sp>
            <p:sp>
              <p:nvSpPr>
                <p:cNvPr id="45" name="TextBox 44"/>
                <p:cNvSpPr txBox="1"/>
                <p:nvPr/>
              </p:nvSpPr>
              <p:spPr>
                <a:xfrm>
                  <a:off x="3866991" y="5086485"/>
                  <a:ext cx="727837" cy="199864"/>
                </a:xfrm>
                <a:prstGeom prst="rect">
                  <a:avLst/>
                </a:prstGeom>
                <a:noFill/>
              </p:spPr>
              <p:txBody>
                <a:bodyPr wrap="square" rtlCol="0">
                  <a:spAutoFit/>
                </a:bodyPr>
                <a:lstStyle/>
                <a:p>
                  <a:r>
                    <a:rPr lang="en-US" sz="1700" dirty="0"/>
                    <a:t>STS1a</a:t>
                  </a:r>
                </a:p>
              </p:txBody>
            </p:sp>
            <p:sp>
              <p:nvSpPr>
                <p:cNvPr id="65" name="Rectangle 64"/>
                <p:cNvSpPr/>
                <p:nvPr/>
              </p:nvSpPr>
              <p:spPr>
                <a:xfrm>
                  <a:off x="2767387" y="5801234"/>
                  <a:ext cx="767306" cy="225933"/>
                </a:xfrm>
                <a:prstGeom prst="rect">
                  <a:avLst/>
                </a:prstGeom>
                <a:ln>
                  <a:noFill/>
                </a:ln>
              </p:spPr>
              <p:txBody>
                <a:bodyPr wrap="none">
                  <a:spAutoFit/>
                </a:bodyPr>
                <a:lstStyle/>
                <a:p>
                  <a:r>
                    <a:rPr lang="el-GR" sz="2000" b="1" dirty="0">
                      <a:solidFill>
                        <a:srgbClr val="7837FF"/>
                      </a:solidFill>
                      <a:latin typeface="Lucida Grande"/>
                      <a:ea typeface="Lucida Grande"/>
                      <a:cs typeface="Lucida Grande"/>
                    </a:rPr>
                    <a:t>φ</a:t>
                  </a:r>
                  <a:r>
                    <a:rPr lang="en-US" sz="2000" b="1" dirty="0">
                      <a:solidFill>
                        <a:srgbClr val="7837FF"/>
                      </a:solidFill>
                      <a:latin typeface="Lucida Grande"/>
                      <a:ea typeface="Lucida Grande"/>
                      <a:cs typeface="Lucida Grande"/>
                    </a:rPr>
                    <a:t> = 90º</a:t>
                  </a:r>
                  <a:endParaRPr lang="en-US" sz="2000" dirty="0">
                    <a:solidFill>
                      <a:srgbClr val="7837FF"/>
                    </a:solidFill>
                  </a:endParaRPr>
                </a:p>
              </p:txBody>
            </p:sp>
          </p:grpSp>
        </p:grpSp>
        <p:cxnSp>
          <p:nvCxnSpPr>
            <p:cNvPr id="27" name="Straight Connector 26"/>
            <p:cNvCxnSpPr/>
            <p:nvPr/>
          </p:nvCxnSpPr>
          <p:spPr>
            <a:xfrm>
              <a:off x="4974992" y="3999097"/>
              <a:ext cx="0" cy="2142299"/>
            </a:xfrm>
            <a:prstGeom prst="line">
              <a:avLst/>
            </a:prstGeom>
            <a:ln w="6350" cmpd="sng">
              <a:solidFill>
                <a:srgbClr val="660066"/>
              </a:solidFill>
              <a:prstDash val="sysDash"/>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6737209" y="555425"/>
            <a:ext cx="6267591" cy="1408853"/>
          </a:xfrm>
        </p:spPr>
        <p:txBody>
          <a:bodyPr>
            <a:normAutofit fontScale="90000"/>
          </a:bodyPr>
          <a:lstStyle/>
          <a:p>
            <a:pPr algn="r"/>
            <a:r>
              <a:rPr lang="en-US" dirty="0" smtClean="0"/>
              <a:t>Experimental Setup</a:t>
            </a:r>
            <a:endParaRPr lang="en-US" dirty="0"/>
          </a:p>
        </p:txBody>
      </p:sp>
      <p:sp>
        <p:nvSpPr>
          <p:cNvPr id="5" name="Rectangle 4"/>
          <p:cNvSpPr/>
          <p:nvPr/>
        </p:nvSpPr>
        <p:spPr>
          <a:xfrm>
            <a:off x="72665" y="875617"/>
            <a:ext cx="6676043" cy="474796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lIns="130046" tIns="65023" rIns="130046" bIns="65023">
            <a:spAutoFit/>
          </a:bodyPr>
          <a:lstStyle/>
          <a:p>
            <a:r>
              <a:rPr lang="en-US" sz="2000" dirty="0"/>
              <a:t>SC = plastic scintillator; trigger for the DAQ</a:t>
            </a:r>
          </a:p>
          <a:p>
            <a:r>
              <a:rPr lang="en-US" sz="2000" dirty="0"/>
              <a:t>PMMA = phantom</a:t>
            </a:r>
          </a:p>
          <a:p>
            <a:r>
              <a:rPr lang="en-US" sz="2000" dirty="0" err="1"/>
              <a:t>Rn</a:t>
            </a:r>
            <a:r>
              <a:rPr lang="en-US" sz="2000" dirty="0"/>
              <a:t> = 2 pixelated </a:t>
            </a:r>
            <a:r>
              <a:rPr lang="en-US" sz="2000" dirty="0" err="1"/>
              <a:t>LYSO,side</a:t>
            </a:r>
            <a:r>
              <a:rPr lang="en-US" sz="2000" dirty="0"/>
              <a:t> by side,1.6x5x5 cm</a:t>
            </a:r>
            <a:r>
              <a:rPr lang="en-US" sz="2000" baseline="30000" dirty="0"/>
              <a:t>3</a:t>
            </a:r>
            <a:r>
              <a:rPr lang="en-US" sz="2000" dirty="0"/>
              <a:t> each</a:t>
            </a:r>
          </a:p>
          <a:p>
            <a:r>
              <a:rPr lang="en-US" sz="2000" dirty="0" err="1"/>
              <a:t>Rs</a:t>
            </a:r>
            <a:r>
              <a:rPr lang="en-US" sz="2000" dirty="0"/>
              <a:t> = 2 pixelated </a:t>
            </a:r>
            <a:r>
              <a:rPr lang="en-US" sz="2000" dirty="0" err="1"/>
              <a:t>LYSO,side</a:t>
            </a:r>
            <a:r>
              <a:rPr lang="en-US" sz="2000" dirty="0"/>
              <a:t> by side,1.6x5x5 cm</a:t>
            </a:r>
            <a:r>
              <a:rPr lang="en-US" sz="2000" baseline="30000" dirty="0"/>
              <a:t>3</a:t>
            </a:r>
            <a:r>
              <a:rPr lang="en-US" sz="2000" dirty="0"/>
              <a:t> each </a:t>
            </a:r>
          </a:p>
          <a:p>
            <a:r>
              <a:rPr lang="en-US" sz="2000" dirty="0"/>
              <a:t>         (PET photons detectors)</a:t>
            </a:r>
          </a:p>
          <a:p>
            <a:r>
              <a:rPr lang="en-US" sz="2000" dirty="0"/>
              <a:t>LTS = plastic scintillator (charged particles TOF)</a:t>
            </a:r>
          </a:p>
          <a:p>
            <a:r>
              <a:rPr lang="en-US" sz="2000" dirty="0"/>
              <a:t>DCH = Drift Chamber (charged particles tracking)</a:t>
            </a:r>
          </a:p>
          <a:p>
            <a:r>
              <a:rPr lang="en-US" sz="2000" dirty="0"/>
              <a:t>LYSO = matrix of four LYSO crystals</a:t>
            </a:r>
            <a:br>
              <a:rPr lang="en-US" sz="2000" dirty="0"/>
            </a:br>
            <a:r>
              <a:rPr lang="en-US" sz="2000" dirty="0"/>
              <a:t>             (prompt photons and charged particles detector)</a:t>
            </a:r>
          </a:p>
          <a:p>
            <a:r>
              <a:rPr lang="en-US" sz="2000" dirty="0"/>
              <a:t>STS1a,b,c = plastic scintillators</a:t>
            </a:r>
          </a:p>
          <a:p>
            <a:r>
              <a:rPr lang="en-US" sz="2000" dirty="0"/>
              <a:t>STS2a,b,c = plastic scintillators</a:t>
            </a:r>
          </a:p>
          <a:p>
            <a:r>
              <a:rPr lang="en-US" sz="2000" dirty="0"/>
              <a:t>                    (charged fragments TOF)</a:t>
            </a:r>
          </a:p>
          <a:p>
            <a:r>
              <a:rPr lang="en-US" sz="2000" dirty="0" err="1"/>
              <a:t>BGOa,b,c</a:t>
            </a:r>
            <a:r>
              <a:rPr lang="en-US" sz="2000" dirty="0"/>
              <a:t> = BGO crystals (charged fragments detectors)</a:t>
            </a:r>
          </a:p>
        </p:txBody>
      </p:sp>
      <p:grpSp>
        <p:nvGrpSpPr>
          <p:cNvPr id="53" name="Group 52"/>
          <p:cNvGrpSpPr/>
          <p:nvPr/>
        </p:nvGrpSpPr>
        <p:grpSpPr>
          <a:xfrm>
            <a:off x="2313046" y="6034022"/>
            <a:ext cx="1191696" cy="1147675"/>
            <a:chOff x="929734" y="4287714"/>
            <a:chExt cx="837911" cy="806959"/>
          </a:xfrm>
        </p:grpSpPr>
        <p:sp>
          <p:nvSpPr>
            <p:cNvPr id="49" name="Right Arrow 48"/>
            <p:cNvSpPr/>
            <p:nvPr/>
          </p:nvSpPr>
          <p:spPr>
            <a:xfrm>
              <a:off x="929734" y="4287714"/>
              <a:ext cx="837911" cy="806959"/>
            </a:xfrm>
            <a:prstGeom prst="rightArrow">
              <a:avLst/>
            </a:prstGeom>
            <a:solidFill>
              <a:srgbClr val="E47E0B"/>
            </a:solidFill>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52" name="TextBox 51"/>
            <p:cNvSpPr txBox="1"/>
            <p:nvPr/>
          </p:nvSpPr>
          <p:spPr>
            <a:xfrm>
              <a:off x="942467" y="4526257"/>
              <a:ext cx="720078" cy="281327"/>
            </a:xfrm>
            <a:prstGeom prst="rect">
              <a:avLst/>
            </a:prstGeom>
            <a:noFill/>
          </p:spPr>
          <p:txBody>
            <a:bodyPr wrap="square" rtlCol="0">
              <a:spAutoFit/>
            </a:bodyPr>
            <a:lstStyle/>
            <a:p>
              <a:r>
                <a:rPr lang="en-US" sz="2000" dirty="0"/>
                <a:t>BEAM</a:t>
              </a:r>
            </a:p>
          </p:txBody>
        </p:sp>
      </p:grpSp>
      <p:pic>
        <p:nvPicPr>
          <p:cNvPr id="94" name="Picture 93" descr="HITgeo_ila.png"/>
          <p:cNvPicPr>
            <a:picLocks noChangeAspect="1"/>
          </p:cNvPicPr>
          <p:nvPr/>
        </p:nvPicPr>
        <p:blipFill rotWithShape="1">
          <a:blip r:embed="rId2">
            <a:extLst>
              <a:ext uri="{28A0092B-C50C-407E-A947-70E740481C1C}">
                <a14:useLocalDpi xmlns:a14="http://schemas.microsoft.com/office/drawing/2010/main" val="0"/>
              </a:ext>
            </a:extLst>
          </a:blip>
          <a:srcRect l="20247" t="71380" r="71631" b="-1"/>
          <a:stretch/>
        </p:blipFill>
        <p:spPr>
          <a:xfrm rot="19824576">
            <a:off x="5513608" y="7403789"/>
            <a:ext cx="972238" cy="2124223"/>
          </a:xfrm>
          <a:prstGeom prst="rect">
            <a:avLst/>
          </a:prstGeom>
        </p:spPr>
      </p:pic>
      <p:sp>
        <p:nvSpPr>
          <p:cNvPr id="97" name="TextBox 96"/>
          <p:cNvSpPr txBox="1"/>
          <p:nvPr/>
        </p:nvSpPr>
        <p:spPr>
          <a:xfrm>
            <a:off x="6224980" y="8241409"/>
            <a:ext cx="788169" cy="393954"/>
          </a:xfrm>
          <a:prstGeom prst="rect">
            <a:avLst/>
          </a:prstGeom>
          <a:noFill/>
        </p:spPr>
        <p:txBody>
          <a:bodyPr wrap="square" lIns="130046" tIns="65023" rIns="130046" bIns="65023" rtlCol="0">
            <a:spAutoFit/>
          </a:bodyPr>
          <a:lstStyle/>
          <a:p>
            <a:r>
              <a:rPr lang="en-US" sz="1700" dirty="0"/>
              <a:t>DCH</a:t>
            </a:r>
          </a:p>
        </p:txBody>
      </p:sp>
      <p:sp>
        <p:nvSpPr>
          <p:cNvPr id="98" name="TextBox 97"/>
          <p:cNvSpPr txBox="1"/>
          <p:nvPr/>
        </p:nvSpPr>
        <p:spPr>
          <a:xfrm>
            <a:off x="6506626" y="8852110"/>
            <a:ext cx="1013045" cy="393954"/>
          </a:xfrm>
          <a:prstGeom prst="rect">
            <a:avLst/>
          </a:prstGeom>
          <a:noFill/>
        </p:spPr>
        <p:txBody>
          <a:bodyPr wrap="square" lIns="130046" tIns="65023" rIns="130046" bIns="65023" rtlCol="0">
            <a:spAutoFit/>
          </a:bodyPr>
          <a:lstStyle/>
          <a:p>
            <a:r>
              <a:rPr lang="en-US" sz="1700" dirty="0"/>
              <a:t>LYSO</a:t>
            </a:r>
          </a:p>
        </p:txBody>
      </p:sp>
      <p:sp>
        <p:nvSpPr>
          <p:cNvPr id="101" name="TextBox 100"/>
          <p:cNvSpPr txBox="1"/>
          <p:nvPr/>
        </p:nvSpPr>
        <p:spPr>
          <a:xfrm>
            <a:off x="5633852" y="7497886"/>
            <a:ext cx="1379297" cy="744135"/>
          </a:xfrm>
          <a:prstGeom prst="rect">
            <a:avLst/>
          </a:prstGeom>
          <a:noFill/>
        </p:spPr>
        <p:txBody>
          <a:bodyPr wrap="square" lIns="130046" tIns="65023" rIns="130046" bIns="65023" rtlCol="0">
            <a:spAutoFit/>
          </a:bodyPr>
          <a:lstStyle/>
          <a:p>
            <a:r>
              <a:rPr lang="el-GR" sz="2000" b="1" dirty="0">
                <a:solidFill>
                  <a:srgbClr val="7837FF"/>
                </a:solidFill>
                <a:latin typeface="Lucida Grande"/>
                <a:ea typeface="Lucida Grande"/>
                <a:cs typeface="Lucida Grande"/>
              </a:rPr>
              <a:t>φ</a:t>
            </a:r>
            <a:r>
              <a:rPr lang="en-US" sz="2000" b="1" dirty="0">
                <a:solidFill>
                  <a:srgbClr val="7837FF"/>
                </a:solidFill>
                <a:latin typeface="Lucida Grande"/>
                <a:ea typeface="Lucida Grande"/>
                <a:cs typeface="Lucida Grande"/>
              </a:rPr>
              <a:t> = 60º</a:t>
            </a:r>
            <a:endParaRPr lang="en-US" sz="2000" dirty="0">
              <a:solidFill>
                <a:srgbClr val="7837FF"/>
              </a:solidFill>
            </a:endParaRPr>
          </a:p>
          <a:p>
            <a:endParaRPr lang="en-US" sz="2000" dirty="0"/>
          </a:p>
        </p:txBody>
      </p:sp>
      <p:cxnSp>
        <p:nvCxnSpPr>
          <p:cNvPr id="104" name="Straight Connector 103"/>
          <p:cNvCxnSpPr/>
          <p:nvPr/>
        </p:nvCxnSpPr>
        <p:spPr>
          <a:xfrm>
            <a:off x="4986869" y="6617983"/>
            <a:ext cx="1238111" cy="2376624"/>
          </a:xfrm>
          <a:prstGeom prst="line">
            <a:avLst/>
          </a:prstGeom>
          <a:ln w="9525" cmpd="sng">
            <a:solidFill>
              <a:srgbClr val="660066"/>
            </a:solidFill>
            <a:prstDash val="sysDash"/>
          </a:ln>
          <a:effectLst/>
        </p:spPr>
        <p:style>
          <a:lnRef idx="2">
            <a:schemeClr val="accent1"/>
          </a:lnRef>
          <a:fillRef idx="0">
            <a:schemeClr val="accent1"/>
          </a:fillRef>
          <a:effectRef idx="1">
            <a:schemeClr val="accent1"/>
          </a:effectRef>
          <a:fontRef idx="minor">
            <a:schemeClr val="tx1"/>
          </a:fontRef>
        </p:style>
      </p:cxnSp>
      <p:sp>
        <p:nvSpPr>
          <p:cNvPr id="107" name="Slide Number Placeholder 106"/>
          <p:cNvSpPr>
            <a:spLocks noGrp="1"/>
          </p:cNvSpPr>
          <p:nvPr>
            <p:ph type="sldNum" sz="quarter" idx="12"/>
          </p:nvPr>
        </p:nvSpPr>
        <p:spPr>
          <a:xfrm>
            <a:off x="6431878" y="9251950"/>
            <a:ext cx="128343" cy="276999"/>
          </a:xfrm>
        </p:spPr>
        <p:txBody>
          <a:bodyPr/>
          <a:lstStyle/>
          <a:p>
            <a:fld id="{0CFEC368-1D7A-4F81-ABF6-AE0E36BAF64C}" type="slidenum">
              <a:rPr lang="en-US" smtClean="0"/>
              <a:pPr/>
              <a:t>2</a:t>
            </a:fld>
            <a:endParaRPr lang="en-US"/>
          </a:p>
        </p:txBody>
      </p:sp>
    </p:spTree>
    <p:extLst>
      <p:ext uri="{BB962C8B-B14F-4D97-AF65-F5344CB8AC3E}">
        <p14:creationId xmlns:p14="http://schemas.microsoft.com/office/powerpoint/2010/main" val="191861601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p:nvPr/>
        </p:nvSpPr>
        <p:spPr>
          <a:xfrm>
            <a:off x="3628" y="9239473"/>
            <a:ext cx="12997544" cy="451644"/>
          </a:xfrm>
          <a:prstGeom prst="rect">
            <a:avLst/>
          </a:prstGeom>
          <a:blipFill>
            <a:blip r:embed="rId2"/>
          </a:blipFill>
          <a:ln w="12700">
            <a:miter lim="400000"/>
          </a:ln>
          <a:effectLst>
            <a:outerShdw blurRad="50800" dist="12700" rotWithShape="0">
              <a:srgbClr val="000000">
                <a:alpha val="50000"/>
              </a:srgbClr>
            </a:outerShdw>
          </a:effectLst>
        </p:spPr>
        <p:txBody>
          <a:bodyPr lIns="50800" tIns="50800" rIns="50800" bIns="50800" anchor="ctr"/>
          <a:lstStyle/>
          <a:p>
            <a:pPr lvl="0">
              <a:defRPr sz="2400">
                <a:solidFill>
                  <a:srgbClr val="FFFFFF"/>
                </a:solidFill>
              </a:defRPr>
            </a:pPr>
            <a:endParaRPr/>
          </a:p>
        </p:txBody>
      </p:sp>
      <p:sp>
        <p:nvSpPr>
          <p:cNvPr id="213" name="Shape 213"/>
          <p:cNvSpPr>
            <a:spLocks noGrp="1"/>
          </p:cNvSpPr>
          <p:nvPr>
            <p:ph type="title"/>
          </p:nvPr>
        </p:nvSpPr>
        <p:spPr>
          <a:xfrm>
            <a:off x="379731" y="2207078"/>
            <a:ext cx="12245339" cy="3302001"/>
          </a:xfrm>
          <a:prstGeom prst="rect">
            <a:avLst/>
          </a:prstGeom>
        </p:spPr>
        <p:txBody>
          <a:bodyPr/>
          <a:lstStyle>
            <a:lvl1pPr>
              <a:defRPr sz="10000"/>
            </a:lvl1pPr>
          </a:lstStyle>
          <a:p>
            <a:pPr lvl="0">
              <a:defRPr sz="1800"/>
            </a:pPr>
            <a:r>
              <a:rPr sz="10000"/>
              <a:t>OXYGEN BEAM</a:t>
            </a:r>
          </a:p>
        </p:txBody>
      </p:sp>
      <p:sp>
        <p:nvSpPr>
          <p:cNvPr id="214" name="Shape 214"/>
          <p:cNvSpPr/>
          <p:nvPr/>
        </p:nvSpPr>
        <p:spPr>
          <a:xfrm>
            <a:off x="3628" y="71664"/>
            <a:ext cx="12997544" cy="1130301"/>
          </a:xfrm>
          <a:prstGeom prst="rect">
            <a:avLst/>
          </a:prstGeom>
          <a:blipFill>
            <a:blip r:embed="rId2"/>
          </a:blipFill>
          <a:ln w="12700">
            <a:miter lim="400000"/>
          </a:ln>
          <a:effectLst>
            <a:outerShdw blurRad="50800" dist="12700" rotWithShape="0">
              <a:srgbClr val="000000">
                <a:alpha val="50000"/>
              </a:srgbClr>
            </a:outerShdw>
          </a:effectLst>
        </p:spPr>
        <p:txBody>
          <a:bodyPr lIns="50800" tIns="50800" rIns="50800" bIns="50800" anchor="ctr"/>
          <a:lstStyle/>
          <a:p>
            <a:pPr lvl="0">
              <a:defRPr sz="2400">
                <a:solidFill>
                  <a:srgbClr val="FFFFFF"/>
                </a:solidFill>
              </a:defRPr>
            </a:pPr>
            <a:endParaRPr/>
          </a:p>
        </p:txBody>
      </p:sp>
      <p:sp>
        <p:nvSpPr>
          <p:cNvPr id="215" name="Shape 215"/>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t>20</a:t>
            </a:fld>
            <a:endParaRPr/>
          </a:p>
        </p:txBody>
      </p:sp>
    </p:spTree>
  </p:cSld>
  <p:clrMapOvr>
    <a:masterClrMapping/>
  </p:clrMapOvr>
  <p:transition xmlns:p14="http://schemas.microsoft.com/office/powerpoint/2010/mai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Shape 420"/>
          <p:cNvSpPr/>
          <p:nvPr/>
        </p:nvSpPr>
        <p:spPr>
          <a:xfrm>
            <a:off x="3628" y="9239473"/>
            <a:ext cx="12997544" cy="451644"/>
          </a:xfrm>
          <a:prstGeom prst="rect">
            <a:avLst/>
          </a:prstGeom>
          <a:blipFill>
            <a:blip r:embed="rId2"/>
          </a:blipFill>
          <a:ln w="12700">
            <a:miter lim="400000"/>
          </a:ln>
          <a:effectLst>
            <a:outerShdw blurRad="38100" dist="25400" dir="5400000" rotWithShape="0">
              <a:srgbClr val="000000">
                <a:alpha val="50000"/>
              </a:srgbClr>
            </a:outerShdw>
          </a:effectLst>
        </p:spPr>
        <p:txBody>
          <a:bodyPr lIns="0" tIns="0" rIns="0" bIns="0" anchor="ctr"/>
          <a:lstStyle/>
          <a:p>
            <a:pPr lvl="0">
              <a:defRPr sz="2400">
                <a:solidFill>
                  <a:srgbClr val="FFFFFF"/>
                </a:solidFill>
              </a:defRPr>
            </a:pPr>
            <a:endParaRPr/>
          </a:p>
        </p:txBody>
      </p:sp>
      <p:sp>
        <p:nvSpPr>
          <p:cNvPr id="421" name="Shape 421"/>
          <p:cNvSpPr/>
          <p:nvPr/>
        </p:nvSpPr>
        <p:spPr>
          <a:xfrm>
            <a:off x="3628" y="71664"/>
            <a:ext cx="12997544" cy="1130301"/>
          </a:xfrm>
          <a:prstGeom prst="rect">
            <a:avLst/>
          </a:prstGeom>
          <a:blipFill>
            <a:blip r:embed="rId2"/>
          </a:blipFill>
          <a:ln w="12700">
            <a:miter lim="400000"/>
          </a:ln>
          <a:effectLst>
            <a:outerShdw blurRad="38100" dist="25400" dir="5400000" rotWithShape="0">
              <a:srgbClr val="000000">
                <a:alpha val="50000"/>
              </a:srgbClr>
            </a:outerShdw>
          </a:effectLst>
        </p:spPr>
        <p:txBody>
          <a:bodyPr lIns="0" tIns="0" rIns="0" bIns="0" anchor="ctr"/>
          <a:lstStyle/>
          <a:p>
            <a:pPr lvl="0">
              <a:defRPr sz="2400">
                <a:solidFill>
                  <a:srgbClr val="FFFFFF"/>
                </a:solidFill>
              </a:defRPr>
            </a:pPr>
            <a:endParaRPr/>
          </a:p>
        </p:txBody>
      </p:sp>
      <p:sp>
        <p:nvSpPr>
          <p:cNvPr id="422" name="Shape 422"/>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t>21</a:t>
            </a:fld>
            <a:endParaRPr/>
          </a:p>
        </p:txBody>
      </p:sp>
      <p:sp>
        <p:nvSpPr>
          <p:cNvPr id="423" name="Shape 423"/>
          <p:cNvSpPr/>
          <p:nvPr/>
        </p:nvSpPr>
        <p:spPr>
          <a:xfrm>
            <a:off x="901700" y="71664"/>
            <a:ext cx="11201400" cy="1130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6600">
                <a:solidFill>
                  <a:srgbClr val="FFFFFF"/>
                </a:solidFill>
                <a:latin typeface="Avenir Book"/>
                <a:ea typeface="Avenir Book"/>
                <a:cs typeface="Avenir Book"/>
                <a:sym typeface="Avenir Book"/>
              </a:defRPr>
            </a:lvl1pPr>
          </a:lstStyle>
          <a:p>
            <a:pPr lvl="0">
              <a:defRPr sz="1800">
                <a:solidFill>
                  <a:srgbClr val="000000"/>
                </a:solidFill>
              </a:defRPr>
            </a:pPr>
            <a:r>
              <a:rPr sz="6600" dirty="0">
                <a:solidFill>
                  <a:srgbClr val="FFFFFF"/>
                </a:solidFill>
              </a:rPr>
              <a:t>FLUKA: </a:t>
            </a:r>
            <a:r>
              <a:rPr sz="6600" dirty="0" smtClean="0">
                <a:solidFill>
                  <a:srgbClr val="FFFFFF"/>
                </a:solidFill>
              </a:rPr>
              <a:t>v201</a:t>
            </a:r>
            <a:r>
              <a:rPr lang="en-US" sz="6600" dirty="0" smtClean="0">
                <a:solidFill>
                  <a:srgbClr val="FFFFFF"/>
                </a:solidFill>
              </a:rPr>
              <a:t>3 &amp;</a:t>
            </a:r>
            <a:r>
              <a:rPr sz="6600" dirty="0" smtClean="0">
                <a:solidFill>
                  <a:srgbClr val="FFFFFF"/>
                </a:solidFill>
              </a:rPr>
              <a:t> </a:t>
            </a:r>
            <a:r>
              <a:rPr sz="6600" dirty="0">
                <a:solidFill>
                  <a:srgbClr val="FFFFFF"/>
                </a:solidFill>
              </a:rPr>
              <a:t>v2015</a:t>
            </a:r>
          </a:p>
        </p:txBody>
      </p:sp>
      <p:grpSp>
        <p:nvGrpSpPr>
          <p:cNvPr id="429" name="Group 429"/>
          <p:cNvGrpSpPr/>
          <p:nvPr/>
        </p:nvGrpSpPr>
        <p:grpSpPr>
          <a:xfrm>
            <a:off x="10116299" y="1252964"/>
            <a:ext cx="2788025" cy="1316694"/>
            <a:chOff x="0" y="0"/>
            <a:chExt cx="2788023" cy="1316692"/>
          </a:xfrm>
        </p:grpSpPr>
        <p:sp>
          <p:nvSpPr>
            <p:cNvPr id="424" name="Shape 424"/>
            <p:cNvSpPr/>
            <p:nvPr/>
          </p:nvSpPr>
          <p:spPr>
            <a:xfrm>
              <a:off x="0" y="21319"/>
              <a:ext cx="2788024" cy="1274055"/>
            </a:xfrm>
            <a:prstGeom prst="rect">
              <a:avLst/>
            </a:prstGeom>
            <a:solidFill>
              <a:srgbClr val="FFFFFF"/>
            </a:solidFill>
            <a:ln w="12700" cap="flat">
              <a:noFill/>
              <a:miter lim="400000"/>
            </a:ln>
            <a:effectLst>
              <a:outerShdw blurRad="38100" dist="25400" dir="5400000" rotWithShape="0">
                <a:srgbClr val="000000">
                  <a:alpha val="50000"/>
                </a:srgbClr>
              </a:outerShdw>
            </a:effectLst>
          </p:spPr>
          <p:txBody>
            <a:bodyPr wrap="square" lIns="0" tIns="0" rIns="0" bIns="0" numCol="1" anchor="ctr">
              <a:noAutofit/>
            </a:bodyPr>
            <a:lstStyle/>
            <a:p>
              <a:pPr lvl="0">
                <a:defRPr sz="2400">
                  <a:solidFill>
                    <a:srgbClr val="FFFFFF"/>
                  </a:solidFill>
                </a:defRPr>
              </a:pPr>
              <a:endParaRPr/>
            </a:p>
          </p:txBody>
        </p:sp>
        <p:sp>
          <p:nvSpPr>
            <p:cNvPr id="425" name="Shape 425"/>
            <p:cNvSpPr/>
            <p:nvPr/>
          </p:nvSpPr>
          <p:spPr>
            <a:xfrm>
              <a:off x="152566" y="164941"/>
              <a:ext cx="308116" cy="317818"/>
            </a:xfrm>
            <a:prstGeom prst="rect">
              <a:avLst/>
            </a:prstGeom>
            <a:solidFill>
              <a:srgbClr val="164F86"/>
            </a:solidFill>
            <a:ln w="12700" cap="flat">
              <a:noFill/>
              <a:miter lim="400000"/>
            </a:ln>
            <a:effectLst/>
          </p:spPr>
          <p:txBody>
            <a:bodyPr wrap="square" lIns="0" tIns="0" rIns="0" bIns="0" numCol="1" anchor="ctr">
              <a:noAutofit/>
            </a:bodyPr>
            <a:lstStyle/>
            <a:p>
              <a:pPr lvl="0">
                <a:defRPr sz="2400">
                  <a:solidFill>
                    <a:srgbClr val="FFFFFF"/>
                  </a:solidFill>
                </a:defRPr>
              </a:pPr>
              <a:endParaRPr/>
            </a:p>
          </p:txBody>
        </p:sp>
        <p:sp>
          <p:nvSpPr>
            <p:cNvPr id="426" name="Shape 426"/>
            <p:cNvSpPr/>
            <p:nvPr/>
          </p:nvSpPr>
          <p:spPr>
            <a:xfrm>
              <a:off x="152566" y="833934"/>
              <a:ext cx="308116" cy="317818"/>
            </a:xfrm>
            <a:prstGeom prst="rect">
              <a:avLst/>
            </a:prstGeom>
            <a:solidFill>
              <a:srgbClr val="C82506"/>
            </a:solidFill>
            <a:ln w="12700" cap="flat">
              <a:noFill/>
              <a:miter lim="400000"/>
            </a:ln>
            <a:effectLst/>
          </p:spPr>
          <p:txBody>
            <a:bodyPr wrap="square" lIns="0" tIns="0" rIns="0" bIns="0" numCol="1" anchor="ctr">
              <a:noAutofit/>
            </a:bodyPr>
            <a:lstStyle/>
            <a:p>
              <a:pPr lvl="0">
                <a:defRPr sz="2400">
                  <a:solidFill>
                    <a:srgbClr val="FFFFFF"/>
                  </a:solidFill>
                </a:defRPr>
              </a:pPr>
              <a:endParaRPr/>
            </a:p>
          </p:txBody>
        </p:sp>
        <p:sp>
          <p:nvSpPr>
            <p:cNvPr id="427" name="Shape 427"/>
            <p:cNvSpPr/>
            <p:nvPr/>
          </p:nvSpPr>
          <p:spPr>
            <a:xfrm>
              <a:off x="520864" y="668992"/>
              <a:ext cx="2114594"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900">
                  <a:latin typeface="Arial Unicode MS"/>
                  <a:ea typeface="Arial Unicode MS"/>
                  <a:cs typeface="Arial Unicode MS"/>
                  <a:sym typeface="Arial Unicode MS"/>
                </a:defRPr>
              </a:lvl1pPr>
            </a:lstStyle>
            <a:p>
              <a:pPr lvl="0">
                <a:defRPr sz="1800"/>
              </a:pPr>
              <a:r>
                <a:rPr sz="2900"/>
                <a:t>FLUKA2013</a:t>
              </a:r>
            </a:p>
          </p:txBody>
        </p:sp>
        <p:sp>
          <p:nvSpPr>
            <p:cNvPr id="428" name="Shape 428"/>
            <p:cNvSpPr/>
            <p:nvPr/>
          </p:nvSpPr>
          <p:spPr>
            <a:xfrm>
              <a:off x="520864" y="0"/>
              <a:ext cx="2114594" cy="647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900">
                  <a:latin typeface="Arial Unicode MS"/>
                  <a:ea typeface="Arial Unicode MS"/>
                  <a:cs typeface="Arial Unicode MS"/>
                  <a:sym typeface="Arial Unicode MS"/>
                </a:defRPr>
              </a:lvl1pPr>
            </a:lstStyle>
            <a:p>
              <a:pPr lvl="0">
                <a:defRPr sz="1800"/>
              </a:pPr>
              <a:r>
                <a:rPr sz="2900"/>
                <a:t>FLUKA2015</a:t>
              </a:r>
            </a:p>
          </p:txBody>
        </p:sp>
      </p:grpSp>
      <p:grpSp>
        <p:nvGrpSpPr>
          <p:cNvPr id="435" name="Group 435"/>
          <p:cNvGrpSpPr/>
          <p:nvPr/>
        </p:nvGrpSpPr>
        <p:grpSpPr>
          <a:xfrm>
            <a:off x="1058191" y="2620657"/>
            <a:ext cx="10285140" cy="6619500"/>
            <a:chOff x="0" y="0"/>
            <a:chExt cx="10285138" cy="6619499"/>
          </a:xfrm>
        </p:grpSpPr>
        <p:pic>
          <p:nvPicPr>
            <p:cNvPr id="431" name="Ecross_O300_MiLISA.png"/>
            <p:cNvPicPr/>
            <p:nvPr/>
          </p:nvPicPr>
          <p:blipFill>
            <a:blip r:embed="rId3">
              <a:extLst/>
            </a:blip>
            <a:stretch>
              <a:fillRect/>
            </a:stretch>
          </p:blipFill>
          <p:spPr>
            <a:xfrm>
              <a:off x="5547860" y="3400055"/>
              <a:ext cx="4737279" cy="3219445"/>
            </a:xfrm>
            <a:prstGeom prst="rect">
              <a:avLst/>
            </a:prstGeom>
            <a:ln w="12700" cap="flat">
              <a:noFill/>
              <a:miter lim="400000"/>
            </a:ln>
            <a:effectLst/>
          </p:spPr>
        </p:pic>
        <p:pic>
          <p:nvPicPr>
            <p:cNvPr id="432" name="Ecross_O210_MiLISA.png"/>
            <p:cNvPicPr/>
            <p:nvPr/>
          </p:nvPicPr>
          <p:blipFill>
            <a:blip r:embed="rId4">
              <a:extLst/>
            </a:blip>
            <a:stretch>
              <a:fillRect/>
            </a:stretch>
          </p:blipFill>
          <p:spPr>
            <a:xfrm>
              <a:off x="0" y="0"/>
              <a:ext cx="4737279" cy="3219444"/>
            </a:xfrm>
            <a:prstGeom prst="rect">
              <a:avLst/>
            </a:prstGeom>
            <a:ln w="12700" cap="flat">
              <a:noFill/>
              <a:miter lim="400000"/>
            </a:ln>
            <a:effectLst/>
          </p:spPr>
        </p:pic>
        <p:pic>
          <p:nvPicPr>
            <p:cNvPr id="433" name="Ecross_O210_60_MiLISA.png"/>
            <p:cNvPicPr/>
            <p:nvPr/>
          </p:nvPicPr>
          <p:blipFill>
            <a:blip r:embed="rId5">
              <a:extLst/>
            </a:blip>
            <a:stretch>
              <a:fillRect/>
            </a:stretch>
          </p:blipFill>
          <p:spPr>
            <a:xfrm>
              <a:off x="0" y="3400056"/>
              <a:ext cx="4737279" cy="3219444"/>
            </a:xfrm>
            <a:prstGeom prst="rect">
              <a:avLst/>
            </a:prstGeom>
            <a:ln w="12700" cap="flat">
              <a:noFill/>
              <a:miter lim="400000"/>
            </a:ln>
            <a:effectLst/>
          </p:spPr>
        </p:pic>
        <p:pic>
          <p:nvPicPr>
            <p:cNvPr id="434" name="Ecross_O260_MiLISA.png"/>
            <p:cNvPicPr/>
            <p:nvPr/>
          </p:nvPicPr>
          <p:blipFill>
            <a:blip r:embed="rId6">
              <a:extLst/>
            </a:blip>
            <a:stretch>
              <a:fillRect/>
            </a:stretch>
          </p:blipFill>
          <p:spPr>
            <a:xfrm>
              <a:off x="5549251" y="945"/>
              <a:ext cx="4734497" cy="3217554"/>
            </a:xfrm>
            <a:prstGeom prst="rect">
              <a:avLst/>
            </a:prstGeom>
            <a:ln w="12700" cap="flat">
              <a:noFill/>
              <a:miter lim="400000"/>
            </a:ln>
            <a:effectLst/>
          </p:spPr>
        </p:pic>
      </p:grpSp>
      <p:sp>
        <p:nvSpPr>
          <p:cNvPr id="436" name="Shape 436"/>
          <p:cNvSpPr/>
          <p:nvPr/>
        </p:nvSpPr>
        <p:spPr>
          <a:xfrm>
            <a:off x="9125779" y="6990764"/>
            <a:ext cx="123261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O300</a:t>
            </a:r>
          </a:p>
        </p:txBody>
      </p:sp>
      <p:sp>
        <p:nvSpPr>
          <p:cNvPr id="437" name="Shape 437"/>
          <p:cNvSpPr/>
          <p:nvPr/>
        </p:nvSpPr>
        <p:spPr>
          <a:xfrm>
            <a:off x="9125779" y="3404507"/>
            <a:ext cx="123261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O260</a:t>
            </a:r>
          </a:p>
        </p:txBody>
      </p:sp>
      <p:sp>
        <p:nvSpPr>
          <p:cNvPr id="438" name="Shape 438"/>
          <p:cNvSpPr/>
          <p:nvPr/>
        </p:nvSpPr>
        <p:spPr>
          <a:xfrm>
            <a:off x="3875880" y="3559775"/>
            <a:ext cx="123261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O210</a:t>
            </a:r>
          </a:p>
        </p:txBody>
      </p:sp>
      <p:sp>
        <p:nvSpPr>
          <p:cNvPr id="439" name="Shape 439"/>
          <p:cNvSpPr/>
          <p:nvPr/>
        </p:nvSpPr>
        <p:spPr>
          <a:xfrm>
            <a:off x="3320447" y="6883429"/>
            <a:ext cx="196961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O210_60</a:t>
            </a:r>
          </a:p>
        </p:txBody>
      </p:sp>
      <p:sp>
        <p:nvSpPr>
          <p:cNvPr id="22" name="Shape 418"/>
          <p:cNvSpPr/>
          <p:nvPr/>
        </p:nvSpPr>
        <p:spPr>
          <a:xfrm>
            <a:off x="-35280" y="1341048"/>
            <a:ext cx="7547652" cy="74892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b="1" i="1">
                <a:solidFill>
                  <a:srgbClr val="FF0036"/>
                </a:solidFill>
                <a:latin typeface="Helvetica"/>
                <a:ea typeface="Helvetica"/>
                <a:cs typeface="Helvetica"/>
                <a:sym typeface="Helvetica"/>
              </a:defRPr>
            </a:lvl1pPr>
          </a:lstStyle>
          <a:p>
            <a:pPr lvl="0">
              <a:defRPr sz="1800" b="0" i="0">
                <a:solidFill>
                  <a:srgbClr val="000000"/>
                </a:solidFill>
              </a:defRPr>
            </a:pPr>
            <a:r>
              <a:rPr lang="en-US" sz="4200" b="1" i="1" dirty="0" smtClean="0">
                <a:solidFill>
                  <a:srgbClr val="FF0036"/>
                </a:solidFill>
              </a:rPr>
              <a:t>photon energy at production</a:t>
            </a:r>
            <a:endParaRPr sz="4200" b="1" i="1" dirty="0">
              <a:solidFill>
                <a:srgbClr val="FF0036"/>
              </a:solidFill>
            </a:endParaRPr>
          </a:p>
        </p:txBody>
      </p:sp>
    </p:spTree>
    <p:extLst>
      <p:ext uri="{BB962C8B-B14F-4D97-AF65-F5344CB8AC3E}">
        <p14:creationId xmlns:p14="http://schemas.microsoft.com/office/powerpoint/2010/main" val="3653764046"/>
      </p:ext>
    </p:extLst>
  </p:cSld>
  <p:clrMapOvr>
    <a:masterClrMapping/>
  </p:clrMapOvr>
  <p:transition xmlns:p14="http://schemas.microsoft.com/office/powerpoint/2010/mai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 name="Group 358"/>
          <p:cNvGrpSpPr/>
          <p:nvPr/>
        </p:nvGrpSpPr>
        <p:grpSpPr>
          <a:xfrm>
            <a:off x="1268406" y="2682187"/>
            <a:ext cx="10467988" cy="6426709"/>
            <a:chOff x="0" y="0"/>
            <a:chExt cx="10467987" cy="6426707"/>
          </a:xfrm>
        </p:grpSpPr>
        <p:pic>
          <p:nvPicPr>
            <p:cNvPr id="354" name="O210_MiLISA.png"/>
            <p:cNvPicPr/>
            <p:nvPr/>
          </p:nvPicPr>
          <p:blipFill>
            <a:blip r:embed="rId2">
              <a:extLst/>
            </a:blip>
            <a:stretch>
              <a:fillRect/>
            </a:stretch>
          </p:blipFill>
          <p:spPr>
            <a:xfrm>
              <a:off x="0" y="0"/>
              <a:ext cx="4723782" cy="3210272"/>
            </a:xfrm>
            <a:prstGeom prst="rect">
              <a:avLst/>
            </a:prstGeom>
            <a:ln w="12700" cap="flat">
              <a:noFill/>
              <a:miter lim="400000"/>
            </a:ln>
            <a:effectLst/>
          </p:spPr>
        </p:pic>
        <p:pic>
          <p:nvPicPr>
            <p:cNvPr id="355" name="O260_MiLISA.png"/>
            <p:cNvPicPr/>
            <p:nvPr/>
          </p:nvPicPr>
          <p:blipFill>
            <a:blip r:embed="rId3">
              <a:extLst/>
            </a:blip>
            <a:stretch>
              <a:fillRect/>
            </a:stretch>
          </p:blipFill>
          <p:spPr>
            <a:xfrm>
              <a:off x="5744205" y="0"/>
              <a:ext cx="4723783" cy="3210272"/>
            </a:xfrm>
            <a:prstGeom prst="rect">
              <a:avLst/>
            </a:prstGeom>
            <a:ln w="12700" cap="flat">
              <a:noFill/>
              <a:miter lim="400000"/>
            </a:ln>
            <a:effectLst/>
          </p:spPr>
        </p:pic>
        <p:pic>
          <p:nvPicPr>
            <p:cNvPr id="356" name="O300_MiLISA.png"/>
            <p:cNvPicPr/>
            <p:nvPr/>
          </p:nvPicPr>
          <p:blipFill>
            <a:blip r:embed="rId4">
              <a:extLst/>
            </a:blip>
            <a:stretch>
              <a:fillRect/>
            </a:stretch>
          </p:blipFill>
          <p:spPr>
            <a:xfrm>
              <a:off x="5744204" y="3216436"/>
              <a:ext cx="4723784" cy="3210272"/>
            </a:xfrm>
            <a:prstGeom prst="rect">
              <a:avLst/>
            </a:prstGeom>
            <a:ln w="12700" cap="flat">
              <a:noFill/>
              <a:miter lim="400000"/>
            </a:ln>
            <a:effectLst/>
          </p:spPr>
        </p:pic>
        <p:pic>
          <p:nvPicPr>
            <p:cNvPr id="357" name="O210_60_MiLISA.png"/>
            <p:cNvPicPr/>
            <p:nvPr/>
          </p:nvPicPr>
          <p:blipFill>
            <a:blip r:embed="rId5">
              <a:extLst/>
            </a:blip>
            <a:stretch>
              <a:fillRect/>
            </a:stretch>
          </p:blipFill>
          <p:spPr>
            <a:xfrm>
              <a:off x="0" y="3216436"/>
              <a:ext cx="4723782" cy="3210272"/>
            </a:xfrm>
            <a:prstGeom prst="rect">
              <a:avLst/>
            </a:prstGeom>
            <a:ln w="12700" cap="flat">
              <a:noFill/>
              <a:miter lim="400000"/>
            </a:ln>
            <a:effectLst/>
          </p:spPr>
        </p:pic>
      </p:grpSp>
      <p:sp>
        <p:nvSpPr>
          <p:cNvPr id="359" name="Shape 359"/>
          <p:cNvSpPr/>
          <p:nvPr/>
        </p:nvSpPr>
        <p:spPr>
          <a:xfrm>
            <a:off x="3628" y="9239473"/>
            <a:ext cx="12997544" cy="451644"/>
          </a:xfrm>
          <a:prstGeom prst="rect">
            <a:avLst/>
          </a:prstGeom>
          <a:blipFill>
            <a:blip r:embed="rId6"/>
          </a:blipFill>
          <a:ln w="12700">
            <a:miter lim="400000"/>
          </a:ln>
          <a:effectLst>
            <a:outerShdw blurRad="38100" dist="25400" dir="5400000" rotWithShape="0">
              <a:srgbClr val="000000">
                <a:alpha val="50000"/>
              </a:srgbClr>
            </a:outerShdw>
          </a:effectLst>
        </p:spPr>
        <p:txBody>
          <a:bodyPr lIns="0" tIns="0" rIns="0" bIns="0" anchor="ctr"/>
          <a:lstStyle/>
          <a:p>
            <a:pPr lvl="0">
              <a:defRPr sz="2400">
                <a:solidFill>
                  <a:srgbClr val="FFFFFF"/>
                </a:solidFill>
              </a:defRPr>
            </a:pPr>
            <a:endParaRPr/>
          </a:p>
        </p:txBody>
      </p:sp>
      <p:sp>
        <p:nvSpPr>
          <p:cNvPr id="360" name="Shape 360"/>
          <p:cNvSpPr/>
          <p:nvPr/>
        </p:nvSpPr>
        <p:spPr>
          <a:xfrm>
            <a:off x="3628" y="71664"/>
            <a:ext cx="12997544" cy="1130301"/>
          </a:xfrm>
          <a:prstGeom prst="rect">
            <a:avLst/>
          </a:prstGeom>
          <a:blipFill>
            <a:blip r:embed="rId6"/>
          </a:blipFill>
          <a:ln w="12700">
            <a:miter lim="400000"/>
          </a:ln>
          <a:effectLst>
            <a:outerShdw blurRad="38100" dist="25400" dir="5400000" rotWithShape="0">
              <a:srgbClr val="000000">
                <a:alpha val="50000"/>
              </a:srgbClr>
            </a:outerShdw>
          </a:effectLst>
        </p:spPr>
        <p:txBody>
          <a:bodyPr lIns="0" tIns="0" rIns="0" bIns="0" anchor="ctr"/>
          <a:lstStyle/>
          <a:p>
            <a:pPr lvl="0">
              <a:defRPr sz="2400">
                <a:solidFill>
                  <a:srgbClr val="FFFFFF"/>
                </a:solidFill>
              </a:defRPr>
            </a:pPr>
            <a:endParaRPr/>
          </a:p>
        </p:txBody>
      </p:sp>
      <p:sp>
        <p:nvSpPr>
          <p:cNvPr id="361" name="Shape 361"/>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t>22</a:t>
            </a:fld>
            <a:endParaRPr/>
          </a:p>
        </p:txBody>
      </p:sp>
      <p:sp>
        <p:nvSpPr>
          <p:cNvPr id="362" name="Shape 362"/>
          <p:cNvSpPr/>
          <p:nvPr/>
        </p:nvSpPr>
        <p:spPr>
          <a:xfrm>
            <a:off x="901700" y="71664"/>
            <a:ext cx="11201400" cy="1130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6600">
                <a:solidFill>
                  <a:srgbClr val="FFFFFF"/>
                </a:solidFill>
                <a:latin typeface="Avenir Book"/>
                <a:ea typeface="Avenir Book"/>
                <a:cs typeface="Avenir Book"/>
                <a:sym typeface="Avenir Book"/>
              </a:defRPr>
            </a:lvl1pPr>
          </a:lstStyle>
          <a:p>
            <a:pPr lvl="0">
              <a:defRPr sz="1800">
                <a:solidFill>
                  <a:srgbClr val="000000"/>
                </a:solidFill>
              </a:defRPr>
            </a:pPr>
            <a:r>
              <a:rPr sz="6600" dirty="0">
                <a:solidFill>
                  <a:srgbClr val="FFFFFF"/>
                </a:solidFill>
              </a:rPr>
              <a:t>FLUKA: </a:t>
            </a:r>
            <a:r>
              <a:rPr sz="6600" dirty="0" smtClean="0">
                <a:solidFill>
                  <a:srgbClr val="FFFFFF"/>
                </a:solidFill>
              </a:rPr>
              <a:t>v201</a:t>
            </a:r>
            <a:r>
              <a:rPr lang="en-US" sz="6600" dirty="0" smtClean="0">
                <a:solidFill>
                  <a:srgbClr val="FFFFFF"/>
                </a:solidFill>
              </a:rPr>
              <a:t>3 &amp;</a:t>
            </a:r>
            <a:r>
              <a:rPr sz="6600" dirty="0" smtClean="0">
                <a:solidFill>
                  <a:srgbClr val="FFFFFF"/>
                </a:solidFill>
              </a:rPr>
              <a:t> </a:t>
            </a:r>
            <a:r>
              <a:rPr sz="6600" dirty="0">
                <a:solidFill>
                  <a:srgbClr val="FFFFFF"/>
                </a:solidFill>
              </a:rPr>
              <a:t>v2015</a:t>
            </a:r>
          </a:p>
        </p:txBody>
      </p:sp>
      <p:grpSp>
        <p:nvGrpSpPr>
          <p:cNvPr id="368" name="Group 368"/>
          <p:cNvGrpSpPr/>
          <p:nvPr/>
        </p:nvGrpSpPr>
        <p:grpSpPr>
          <a:xfrm>
            <a:off x="10116299" y="1252964"/>
            <a:ext cx="2788025" cy="1316694"/>
            <a:chOff x="0" y="0"/>
            <a:chExt cx="2788023" cy="1316692"/>
          </a:xfrm>
        </p:grpSpPr>
        <p:sp>
          <p:nvSpPr>
            <p:cNvPr id="363" name="Shape 363"/>
            <p:cNvSpPr/>
            <p:nvPr/>
          </p:nvSpPr>
          <p:spPr>
            <a:xfrm>
              <a:off x="0" y="21319"/>
              <a:ext cx="2788024" cy="1274055"/>
            </a:xfrm>
            <a:prstGeom prst="rect">
              <a:avLst/>
            </a:prstGeom>
            <a:solidFill>
              <a:srgbClr val="FFFFFF"/>
            </a:solidFill>
            <a:ln w="12700" cap="flat">
              <a:noFill/>
              <a:miter lim="400000"/>
            </a:ln>
            <a:effectLst>
              <a:outerShdw blurRad="38100" dist="25400" dir="5400000" rotWithShape="0">
                <a:srgbClr val="000000">
                  <a:alpha val="50000"/>
                </a:srgbClr>
              </a:outerShdw>
            </a:effectLst>
          </p:spPr>
          <p:txBody>
            <a:bodyPr wrap="square" lIns="0" tIns="0" rIns="0" bIns="0" numCol="1" anchor="ctr">
              <a:noAutofit/>
            </a:bodyPr>
            <a:lstStyle/>
            <a:p>
              <a:pPr lvl="0">
                <a:defRPr sz="2400">
                  <a:solidFill>
                    <a:srgbClr val="FFFFFF"/>
                  </a:solidFill>
                </a:defRPr>
              </a:pPr>
              <a:endParaRPr/>
            </a:p>
          </p:txBody>
        </p:sp>
        <p:sp>
          <p:nvSpPr>
            <p:cNvPr id="364" name="Shape 364"/>
            <p:cNvSpPr/>
            <p:nvPr/>
          </p:nvSpPr>
          <p:spPr>
            <a:xfrm>
              <a:off x="152566" y="164941"/>
              <a:ext cx="308116" cy="317818"/>
            </a:xfrm>
            <a:prstGeom prst="rect">
              <a:avLst/>
            </a:prstGeom>
            <a:solidFill>
              <a:srgbClr val="164F86"/>
            </a:solidFill>
            <a:ln w="12700" cap="flat">
              <a:noFill/>
              <a:miter lim="400000"/>
            </a:ln>
            <a:effectLst/>
          </p:spPr>
          <p:txBody>
            <a:bodyPr wrap="square" lIns="0" tIns="0" rIns="0" bIns="0" numCol="1" anchor="ctr">
              <a:noAutofit/>
            </a:bodyPr>
            <a:lstStyle/>
            <a:p>
              <a:pPr lvl="0">
                <a:defRPr sz="2400">
                  <a:solidFill>
                    <a:srgbClr val="FFFFFF"/>
                  </a:solidFill>
                </a:defRPr>
              </a:pPr>
              <a:endParaRPr/>
            </a:p>
          </p:txBody>
        </p:sp>
        <p:sp>
          <p:nvSpPr>
            <p:cNvPr id="365" name="Shape 365"/>
            <p:cNvSpPr/>
            <p:nvPr/>
          </p:nvSpPr>
          <p:spPr>
            <a:xfrm>
              <a:off x="152566" y="833934"/>
              <a:ext cx="308116" cy="317818"/>
            </a:xfrm>
            <a:prstGeom prst="rect">
              <a:avLst/>
            </a:prstGeom>
            <a:solidFill>
              <a:srgbClr val="C82506"/>
            </a:solidFill>
            <a:ln w="12700" cap="flat">
              <a:noFill/>
              <a:miter lim="400000"/>
            </a:ln>
            <a:effectLst/>
          </p:spPr>
          <p:txBody>
            <a:bodyPr wrap="square" lIns="0" tIns="0" rIns="0" bIns="0" numCol="1" anchor="ctr">
              <a:noAutofit/>
            </a:bodyPr>
            <a:lstStyle/>
            <a:p>
              <a:pPr lvl="0">
                <a:defRPr sz="2400">
                  <a:solidFill>
                    <a:srgbClr val="FFFFFF"/>
                  </a:solidFill>
                </a:defRPr>
              </a:pPr>
              <a:endParaRPr/>
            </a:p>
          </p:txBody>
        </p:sp>
        <p:sp>
          <p:nvSpPr>
            <p:cNvPr id="366" name="Shape 366"/>
            <p:cNvSpPr/>
            <p:nvPr/>
          </p:nvSpPr>
          <p:spPr>
            <a:xfrm>
              <a:off x="520864" y="668992"/>
              <a:ext cx="2114594"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900">
                  <a:latin typeface="Arial Unicode MS"/>
                  <a:ea typeface="Arial Unicode MS"/>
                  <a:cs typeface="Arial Unicode MS"/>
                  <a:sym typeface="Arial Unicode MS"/>
                </a:defRPr>
              </a:lvl1pPr>
            </a:lstStyle>
            <a:p>
              <a:pPr lvl="0">
                <a:defRPr sz="1800"/>
              </a:pPr>
              <a:r>
                <a:rPr sz="2900"/>
                <a:t>FLUKA2013</a:t>
              </a:r>
            </a:p>
          </p:txBody>
        </p:sp>
        <p:sp>
          <p:nvSpPr>
            <p:cNvPr id="367" name="Shape 367"/>
            <p:cNvSpPr/>
            <p:nvPr/>
          </p:nvSpPr>
          <p:spPr>
            <a:xfrm>
              <a:off x="520864" y="0"/>
              <a:ext cx="2114594" cy="647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900">
                  <a:latin typeface="Arial Unicode MS"/>
                  <a:ea typeface="Arial Unicode MS"/>
                  <a:cs typeface="Arial Unicode MS"/>
                  <a:sym typeface="Arial Unicode MS"/>
                </a:defRPr>
              </a:lvl1pPr>
            </a:lstStyle>
            <a:p>
              <a:pPr lvl="0">
                <a:defRPr sz="1800"/>
              </a:pPr>
              <a:r>
                <a:rPr sz="2900"/>
                <a:t>FLUKA2015</a:t>
              </a:r>
            </a:p>
          </p:txBody>
        </p:sp>
      </p:grpSp>
      <p:sp>
        <p:nvSpPr>
          <p:cNvPr id="369" name="Shape 369"/>
          <p:cNvSpPr/>
          <p:nvPr/>
        </p:nvSpPr>
        <p:spPr>
          <a:xfrm>
            <a:off x="4168083" y="3466690"/>
            <a:ext cx="123261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O210</a:t>
            </a:r>
          </a:p>
        </p:txBody>
      </p:sp>
      <p:sp>
        <p:nvSpPr>
          <p:cNvPr id="370" name="Shape 370"/>
          <p:cNvSpPr/>
          <p:nvPr/>
        </p:nvSpPr>
        <p:spPr>
          <a:xfrm>
            <a:off x="9967477" y="3466690"/>
            <a:ext cx="123261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O260</a:t>
            </a:r>
          </a:p>
        </p:txBody>
      </p:sp>
      <p:sp>
        <p:nvSpPr>
          <p:cNvPr id="371" name="Shape 371"/>
          <p:cNvSpPr/>
          <p:nvPr/>
        </p:nvSpPr>
        <p:spPr>
          <a:xfrm>
            <a:off x="9967477" y="6688890"/>
            <a:ext cx="123261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O300</a:t>
            </a:r>
          </a:p>
        </p:txBody>
      </p:sp>
      <p:sp>
        <p:nvSpPr>
          <p:cNvPr id="372" name="Shape 372"/>
          <p:cNvSpPr/>
          <p:nvPr/>
        </p:nvSpPr>
        <p:spPr>
          <a:xfrm>
            <a:off x="3484538" y="6688890"/>
            <a:ext cx="196961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O210_60</a:t>
            </a:r>
          </a:p>
        </p:txBody>
      </p:sp>
      <p:sp>
        <p:nvSpPr>
          <p:cNvPr id="373" name="Shape 373"/>
          <p:cNvSpPr/>
          <p:nvPr/>
        </p:nvSpPr>
        <p:spPr>
          <a:xfrm>
            <a:off x="93372" y="1316541"/>
            <a:ext cx="4560951" cy="736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b="1" i="1">
                <a:solidFill>
                  <a:srgbClr val="FF0036"/>
                </a:solidFill>
                <a:latin typeface="Helvetica"/>
                <a:ea typeface="Helvetica"/>
                <a:cs typeface="Helvetica"/>
                <a:sym typeface="Helvetica"/>
              </a:defRPr>
            </a:lvl1pPr>
          </a:lstStyle>
          <a:p>
            <a:pPr lvl="0">
              <a:defRPr sz="1800" b="0" i="0">
                <a:solidFill>
                  <a:srgbClr val="000000"/>
                </a:solidFill>
              </a:defRPr>
            </a:pPr>
            <a:r>
              <a:rPr sz="4200" b="1" i="1">
                <a:solidFill>
                  <a:srgbClr val="FF0036"/>
                </a:solidFill>
              </a:rPr>
              <a:t>Measured Energy</a:t>
            </a:r>
          </a:p>
        </p:txBody>
      </p:sp>
    </p:spTree>
    <p:extLst>
      <p:ext uri="{BB962C8B-B14F-4D97-AF65-F5344CB8AC3E}">
        <p14:creationId xmlns:p14="http://schemas.microsoft.com/office/powerpoint/2010/main" val="724330589"/>
      </p:ext>
    </p:extLst>
  </p:cSld>
  <p:clrMapOvr>
    <a:masterClrMapping/>
  </p:clrMapOvr>
  <p:transition xmlns:p14="http://schemas.microsoft.com/office/powerpoint/2010/mai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p:nvPr/>
        </p:nvSpPr>
        <p:spPr>
          <a:xfrm>
            <a:off x="3628" y="9239473"/>
            <a:ext cx="12997544" cy="451644"/>
          </a:xfrm>
          <a:prstGeom prst="rect">
            <a:avLst/>
          </a:prstGeom>
          <a:blipFill>
            <a:blip r:embed="rId2"/>
          </a:blipFill>
          <a:ln w="12700">
            <a:miter lim="400000"/>
          </a:ln>
          <a:effectLst>
            <a:outerShdw blurRad="50800" dist="12700" rotWithShape="0">
              <a:srgbClr val="000000">
                <a:alpha val="50000"/>
              </a:srgbClr>
            </a:outerShdw>
          </a:effectLst>
        </p:spPr>
        <p:txBody>
          <a:bodyPr lIns="50800" tIns="50800" rIns="50800" bIns="50800" anchor="ctr"/>
          <a:lstStyle/>
          <a:p>
            <a:pPr lvl="0">
              <a:defRPr sz="2400">
                <a:solidFill>
                  <a:srgbClr val="FFFFFF"/>
                </a:solidFill>
              </a:defRPr>
            </a:pPr>
            <a:endParaRPr/>
          </a:p>
        </p:txBody>
      </p:sp>
      <p:sp>
        <p:nvSpPr>
          <p:cNvPr id="218" name="Shape 218"/>
          <p:cNvSpPr/>
          <p:nvPr/>
        </p:nvSpPr>
        <p:spPr>
          <a:xfrm>
            <a:off x="3628" y="71664"/>
            <a:ext cx="12997544" cy="1130301"/>
          </a:xfrm>
          <a:prstGeom prst="rect">
            <a:avLst/>
          </a:prstGeom>
          <a:blipFill>
            <a:blip r:embed="rId2"/>
          </a:blipFill>
          <a:ln w="12700">
            <a:miter lim="400000"/>
          </a:ln>
          <a:effectLst>
            <a:outerShdw blurRad="50800" dist="12700" rotWithShape="0">
              <a:srgbClr val="000000">
                <a:alpha val="50000"/>
              </a:srgbClr>
            </a:outerShdw>
          </a:effectLst>
        </p:spPr>
        <p:txBody>
          <a:bodyPr lIns="50800" tIns="50800" rIns="50800" bIns="50800" anchor="ctr"/>
          <a:lstStyle/>
          <a:p>
            <a:pPr lvl="0">
              <a:defRPr sz="2400">
                <a:solidFill>
                  <a:srgbClr val="FFFFFF"/>
                </a:solidFill>
              </a:defRPr>
            </a:pPr>
            <a:endParaRPr/>
          </a:p>
        </p:txBody>
      </p:sp>
      <p:sp>
        <p:nvSpPr>
          <p:cNvPr id="219" name="Shape 219"/>
          <p:cNvSpPr/>
          <p:nvPr/>
        </p:nvSpPr>
        <p:spPr>
          <a:xfrm>
            <a:off x="901700" y="71664"/>
            <a:ext cx="11201400" cy="1130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6600">
                <a:solidFill>
                  <a:srgbClr val="FFFFFF"/>
                </a:solidFill>
                <a:latin typeface="Avenir Book"/>
                <a:ea typeface="Avenir Book"/>
                <a:cs typeface="Avenir Book"/>
                <a:sym typeface="Avenir Book"/>
              </a:defRPr>
            </a:lvl1pPr>
          </a:lstStyle>
          <a:p>
            <a:pPr lvl="0">
              <a:defRPr sz="1800">
                <a:solidFill>
                  <a:srgbClr val="000000"/>
                </a:solidFill>
              </a:defRPr>
            </a:pPr>
            <a:r>
              <a:rPr lang="en-US" sz="6600" dirty="0" smtClean="0">
                <a:solidFill>
                  <a:srgbClr val="FFFFFF"/>
                </a:solidFill>
              </a:rPr>
              <a:t>Measured </a:t>
            </a:r>
            <a:r>
              <a:rPr sz="6600" dirty="0" smtClean="0">
                <a:solidFill>
                  <a:srgbClr val="FFFFFF"/>
                </a:solidFill>
              </a:rPr>
              <a:t>Energy Spectr</a:t>
            </a:r>
            <a:r>
              <a:rPr lang="en-US" sz="6600" dirty="0" smtClean="0">
                <a:solidFill>
                  <a:srgbClr val="FFFFFF"/>
                </a:solidFill>
              </a:rPr>
              <a:t>a</a:t>
            </a:r>
            <a:endParaRPr sz="6600" dirty="0">
              <a:solidFill>
                <a:srgbClr val="FFFFFF"/>
              </a:solidFill>
            </a:endParaRPr>
          </a:p>
        </p:txBody>
      </p:sp>
      <p:sp>
        <p:nvSpPr>
          <p:cNvPr id="220" name="Shape 220"/>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t>23</a:t>
            </a:fld>
            <a:endParaRPr/>
          </a:p>
        </p:txBody>
      </p:sp>
      <p:pic>
        <p:nvPicPr>
          <p:cNvPr id="221" name="Ox300_60over90_calibE.png"/>
          <p:cNvPicPr/>
          <p:nvPr/>
        </p:nvPicPr>
        <p:blipFill>
          <a:blip r:embed="rId3">
            <a:extLst/>
          </a:blip>
          <a:stretch>
            <a:fillRect/>
          </a:stretch>
        </p:blipFill>
        <p:spPr>
          <a:xfrm>
            <a:off x="4257567" y="5142353"/>
            <a:ext cx="6756401" cy="4064001"/>
          </a:xfrm>
          <a:prstGeom prst="rect">
            <a:avLst/>
          </a:prstGeom>
          <a:ln w="12700">
            <a:miter lim="400000"/>
          </a:ln>
        </p:spPr>
      </p:pic>
      <p:pic>
        <p:nvPicPr>
          <p:cNvPr id="222" name="Ox260_60over90_calibE.png"/>
          <p:cNvPicPr/>
          <p:nvPr/>
        </p:nvPicPr>
        <p:blipFill>
          <a:blip r:embed="rId4">
            <a:extLst/>
          </a:blip>
          <a:srcRect r="8271"/>
          <a:stretch>
            <a:fillRect/>
          </a:stretch>
        </p:blipFill>
        <p:spPr>
          <a:xfrm>
            <a:off x="6632740" y="1378846"/>
            <a:ext cx="6197569" cy="4064001"/>
          </a:xfrm>
          <a:prstGeom prst="rect">
            <a:avLst/>
          </a:prstGeom>
          <a:ln w="12700">
            <a:miter lim="400000"/>
          </a:ln>
        </p:spPr>
      </p:pic>
      <p:pic>
        <p:nvPicPr>
          <p:cNvPr id="223" name="Ox210_60over90_calibE.png"/>
          <p:cNvPicPr/>
          <p:nvPr/>
        </p:nvPicPr>
        <p:blipFill>
          <a:blip r:embed="rId5">
            <a:extLst/>
          </a:blip>
          <a:stretch>
            <a:fillRect/>
          </a:stretch>
        </p:blipFill>
        <p:spPr>
          <a:xfrm>
            <a:off x="28986" y="1378846"/>
            <a:ext cx="6756401" cy="4064001"/>
          </a:xfrm>
          <a:prstGeom prst="rect">
            <a:avLst/>
          </a:prstGeom>
          <a:ln w="12700">
            <a:miter lim="400000"/>
          </a:ln>
        </p:spPr>
      </p:pic>
      <p:sp>
        <p:nvSpPr>
          <p:cNvPr id="224" name="Shape 224"/>
          <p:cNvSpPr/>
          <p:nvPr/>
        </p:nvSpPr>
        <p:spPr>
          <a:xfrm>
            <a:off x="92595" y="5853550"/>
            <a:ext cx="4304596" cy="264160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pPr>
            <a:r>
              <a:rPr sz="3300" i="1"/>
              <a:t>Photon spectra from </a:t>
            </a:r>
            <a:r>
              <a:rPr sz="3300" i="1" baseline="31999"/>
              <a:t>16</a:t>
            </a:r>
            <a:r>
              <a:rPr sz="3300" i="1"/>
              <a:t>O at the same energy beams and different angles </a:t>
            </a:r>
            <a:r>
              <a:rPr sz="3300" b="1" i="1">
                <a:solidFill>
                  <a:srgbClr val="C82506"/>
                </a:solidFill>
                <a:latin typeface="Helvetica"/>
                <a:ea typeface="Helvetica"/>
                <a:cs typeface="Helvetica"/>
                <a:sym typeface="Helvetica"/>
              </a:rPr>
              <a:t>have different shapes.</a:t>
            </a:r>
          </a:p>
        </p:txBody>
      </p:sp>
      <p:sp>
        <p:nvSpPr>
          <p:cNvPr id="225" name="Shape 225"/>
          <p:cNvSpPr/>
          <p:nvPr/>
        </p:nvSpPr>
        <p:spPr>
          <a:xfrm rot="2673549">
            <a:off x="10090815" y="7103993"/>
            <a:ext cx="3189708" cy="101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4200"/>
              </a:spcBef>
              <a:defRPr sz="3000" b="1" i="1">
                <a:latin typeface="Helvetica"/>
                <a:ea typeface="Helvetica"/>
                <a:cs typeface="Helvetica"/>
                <a:sym typeface="Helvetica"/>
              </a:defRPr>
            </a:lvl1pPr>
          </a:lstStyle>
          <a:p>
            <a:pPr lvl="0">
              <a:defRPr sz="1800" b="0" i="0"/>
            </a:pPr>
            <a:r>
              <a:rPr sz="3000" b="1" i="1"/>
              <a:t>normalized to peak at ~ 4 MeV</a:t>
            </a:r>
          </a:p>
        </p:txBody>
      </p:sp>
    </p:spTree>
  </p:cSld>
  <p:clrMapOvr>
    <a:masterClrMapping/>
  </p:clrMapOvr>
  <p:transition xmlns:p14="http://schemas.microsoft.com/office/powerpoint/2010/mai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Shape 333"/>
          <p:cNvSpPr/>
          <p:nvPr/>
        </p:nvSpPr>
        <p:spPr>
          <a:xfrm>
            <a:off x="3628" y="9239473"/>
            <a:ext cx="12997544" cy="451644"/>
          </a:xfrm>
          <a:prstGeom prst="rect">
            <a:avLst/>
          </a:prstGeom>
          <a:blipFill>
            <a:blip r:embed="rId2"/>
          </a:blipFill>
          <a:ln w="12700">
            <a:miter lim="400000"/>
          </a:ln>
          <a:effectLst>
            <a:outerShdw blurRad="50800" dist="12700" rotWithShape="0">
              <a:srgbClr val="000000">
                <a:alpha val="50000"/>
              </a:srgbClr>
            </a:outerShdw>
          </a:effectLst>
        </p:spPr>
        <p:txBody>
          <a:bodyPr lIns="50800" tIns="50800" rIns="50800" bIns="50800" anchor="ctr"/>
          <a:lstStyle/>
          <a:p>
            <a:pPr lvl="0">
              <a:defRPr sz="2400">
                <a:solidFill>
                  <a:srgbClr val="FFFFFF"/>
                </a:solidFill>
              </a:defRPr>
            </a:pPr>
            <a:endParaRPr/>
          </a:p>
        </p:txBody>
      </p:sp>
      <p:sp>
        <p:nvSpPr>
          <p:cNvPr id="334" name="Shape 334"/>
          <p:cNvSpPr/>
          <p:nvPr/>
        </p:nvSpPr>
        <p:spPr>
          <a:xfrm>
            <a:off x="3628" y="71664"/>
            <a:ext cx="12997544" cy="1130301"/>
          </a:xfrm>
          <a:prstGeom prst="rect">
            <a:avLst/>
          </a:prstGeom>
          <a:blipFill>
            <a:blip r:embed="rId2"/>
          </a:blipFill>
          <a:ln w="12700">
            <a:miter lim="400000"/>
          </a:ln>
          <a:effectLst>
            <a:outerShdw blurRad="50800" dist="12700" rotWithShape="0">
              <a:srgbClr val="000000">
                <a:alpha val="50000"/>
              </a:srgbClr>
            </a:outerShdw>
          </a:effectLst>
        </p:spPr>
        <p:txBody>
          <a:bodyPr lIns="50800" tIns="50800" rIns="50800" bIns="50800" anchor="ctr"/>
          <a:lstStyle/>
          <a:p>
            <a:pPr lvl="0">
              <a:defRPr sz="2400">
                <a:solidFill>
                  <a:srgbClr val="FFFFFF"/>
                </a:solidFill>
              </a:defRPr>
            </a:pPr>
            <a:endParaRPr/>
          </a:p>
        </p:txBody>
      </p:sp>
      <p:sp>
        <p:nvSpPr>
          <p:cNvPr id="335" name="Shape 335"/>
          <p:cNvSpPr/>
          <p:nvPr/>
        </p:nvSpPr>
        <p:spPr>
          <a:xfrm>
            <a:off x="100845" y="71664"/>
            <a:ext cx="12803110" cy="1130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5200">
                <a:solidFill>
                  <a:srgbClr val="FFFFFF"/>
                </a:solidFill>
                <a:latin typeface="Avenir Book"/>
                <a:ea typeface="Avenir Book"/>
                <a:cs typeface="Avenir Book"/>
                <a:sym typeface="Avenir Book"/>
              </a:defRPr>
            </a:lvl1pPr>
          </a:lstStyle>
          <a:p>
            <a:pPr lvl="0">
              <a:defRPr sz="1800">
                <a:solidFill>
                  <a:srgbClr val="000000"/>
                </a:solidFill>
              </a:defRPr>
            </a:pPr>
            <a:r>
              <a:rPr sz="5200">
                <a:solidFill>
                  <a:srgbClr val="FFFFFF"/>
                </a:solidFill>
              </a:rPr>
              <a:t>Explanation of change of shape at 60º</a:t>
            </a:r>
          </a:p>
        </p:txBody>
      </p:sp>
      <p:sp>
        <p:nvSpPr>
          <p:cNvPr id="336" name="Shape 336"/>
          <p:cNvSpPr/>
          <p:nvPr/>
        </p:nvSpPr>
        <p:spPr>
          <a:xfrm>
            <a:off x="142905" y="1215352"/>
            <a:ext cx="12718990" cy="237754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82763" lvl="0" indent="-382763" algn="l">
              <a:spcBef>
                <a:spcPts val="4200"/>
              </a:spcBef>
              <a:buSzPct val="75000"/>
              <a:buChar char="-"/>
              <a:defRPr sz="1800"/>
            </a:pPr>
            <a:r>
              <a:rPr sz="3100"/>
              <a:t>There is a correlation of the energy of photons exiting the PMMA, produced by projectiles (and their fast fragments) de-excitations, with the emission angle for CosTheta ≳ 0.2/0.4 (Theta ≲ 78º) =&gt; energy boost</a:t>
            </a:r>
            <a:br>
              <a:rPr sz="3100"/>
            </a:br>
            <a:r>
              <a:rPr sz="2300"/>
              <a:t>(from a dedicated simulation: </a:t>
            </a:r>
            <a:r>
              <a:rPr sz="2300" baseline="31999"/>
              <a:t>4</a:t>
            </a:r>
            <a:r>
              <a:rPr sz="2300"/>
              <a:t>He/</a:t>
            </a:r>
            <a:r>
              <a:rPr sz="2300" baseline="31999"/>
              <a:t>12</a:t>
            </a:r>
            <a:r>
              <a:rPr sz="2300"/>
              <a:t>C/</a:t>
            </a:r>
            <a:r>
              <a:rPr sz="2300" baseline="31999"/>
              <a:t>16</a:t>
            </a:r>
            <a:r>
              <a:rPr sz="2300"/>
              <a:t>O beam impinging on a PMMA target)</a:t>
            </a:r>
          </a:p>
        </p:txBody>
      </p:sp>
      <p:sp>
        <p:nvSpPr>
          <p:cNvPr id="337" name="Shape 337"/>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t>24</a:t>
            </a:fld>
            <a:endParaRPr/>
          </a:p>
        </p:txBody>
      </p:sp>
      <p:sp>
        <p:nvSpPr>
          <p:cNvPr id="338" name="Shape 338"/>
          <p:cNvSpPr/>
          <p:nvPr/>
        </p:nvSpPr>
        <p:spPr>
          <a:xfrm>
            <a:off x="142905" y="4343014"/>
            <a:ext cx="12718990" cy="1498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382763" lvl="0" indent="-382763" algn="l">
              <a:spcBef>
                <a:spcPts val="4200"/>
              </a:spcBef>
              <a:buSzPct val="75000"/>
              <a:buChar char="-"/>
              <a:defRPr sz="1800"/>
            </a:pPr>
            <a:r>
              <a:rPr sz="3100"/>
              <a:t>The more intense gamma lines are due to target nuclei de-excitations</a:t>
            </a:r>
            <a:r>
              <a:rPr sz="3300"/>
              <a:t> </a:t>
            </a:r>
            <a:r>
              <a:rPr sz="2900"/>
              <a:t>(</a:t>
            </a:r>
            <a:r>
              <a:rPr sz="2900" baseline="31999"/>
              <a:t>11</a:t>
            </a:r>
            <a:r>
              <a:rPr sz="2900"/>
              <a:t>C~2 MeV;</a:t>
            </a:r>
            <a:r>
              <a:rPr sz="2900" baseline="31999"/>
              <a:t>12</a:t>
            </a:r>
            <a:r>
              <a:rPr sz="2900"/>
              <a:t>C~4.4 MeV; </a:t>
            </a:r>
            <a:r>
              <a:rPr sz="2900" baseline="31999"/>
              <a:t>11</a:t>
            </a:r>
            <a:r>
              <a:rPr sz="2900"/>
              <a:t>C,</a:t>
            </a:r>
            <a:r>
              <a:rPr sz="2900" baseline="31999"/>
              <a:t>15</a:t>
            </a:r>
            <a:r>
              <a:rPr sz="2900"/>
              <a:t>O:~5 MeV; </a:t>
            </a:r>
            <a:r>
              <a:rPr sz="2900" baseline="31999"/>
              <a:t>16</a:t>
            </a:r>
            <a:r>
              <a:rPr sz="2900"/>
              <a:t>O:~6.13 MeV ) which are instead not affected by boost (a part a minor effect due to nucleus recoil)</a:t>
            </a:r>
          </a:p>
        </p:txBody>
      </p:sp>
      <p:grpSp>
        <p:nvGrpSpPr>
          <p:cNvPr id="345" name="Group 345"/>
          <p:cNvGrpSpPr/>
          <p:nvPr/>
        </p:nvGrpSpPr>
        <p:grpSpPr>
          <a:xfrm>
            <a:off x="-96047" y="6041599"/>
            <a:ext cx="4611365" cy="3246468"/>
            <a:chOff x="0" y="0"/>
            <a:chExt cx="4611364" cy="3246466"/>
          </a:xfrm>
        </p:grpSpPr>
        <p:grpSp>
          <p:nvGrpSpPr>
            <p:cNvPr id="342" name="Group 342"/>
            <p:cNvGrpSpPr/>
            <p:nvPr/>
          </p:nvGrpSpPr>
          <p:grpSpPr>
            <a:xfrm>
              <a:off x="330044" y="0"/>
              <a:ext cx="4281321" cy="3108724"/>
              <a:chOff x="0" y="0"/>
              <a:chExt cx="4281320" cy="3108723"/>
            </a:xfrm>
          </p:grpSpPr>
          <p:pic>
            <p:nvPicPr>
              <p:cNvPr id="339" name="He145gamma.png"/>
              <p:cNvPicPr/>
              <p:nvPr/>
            </p:nvPicPr>
            <p:blipFill>
              <a:blip r:embed="rId3">
                <a:extLst/>
              </a:blip>
              <a:srcRect l="5985" r="501"/>
              <a:stretch>
                <a:fillRect/>
              </a:stretch>
            </p:blipFill>
            <p:spPr>
              <a:xfrm>
                <a:off x="0" y="0"/>
                <a:ext cx="4281321" cy="3108724"/>
              </a:xfrm>
              <a:prstGeom prst="rect">
                <a:avLst/>
              </a:prstGeom>
              <a:ln w="12700" cap="flat">
                <a:noFill/>
                <a:miter lim="400000"/>
              </a:ln>
              <a:effectLst/>
            </p:spPr>
          </p:pic>
          <p:sp>
            <p:nvSpPr>
              <p:cNvPr id="340" name="Shape 340"/>
              <p:cNvSpPr/>
              <p:nvPr/>
            </p:nvSpPr>
            <p:spPr>
              <a:xfrm>
                <a:off x="332431" y="366569"/>
                <a:ext cx="2299719" cy="4764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0">
                  <a:defRPr sz="1800"/>
                </a:pPr>
                <a:r>
                  <a:rPr sz="2400" b="1" baseline="31999">
                    <a:latin typeface="Helvetica"/>
                    <a:ea typeface="Helvetica"/>
                    <a:cs typeface="Helvetica"/>
                    <a:sym typeface="Helvetica"/>
                  </a:rPr>
                  <a:t>4</a:t>
                </a:r>
                <a:r>
                  <a:rPr sz="2400" b="1">
                    <a:latin typeface="Helvetica"/>
                    <a:ea typeface="Helvetica"/>
                    <a:cs typeface="Helvetica"/>
                    <a:sym typeface="Helvetica"/>
                  </a:rPr>
                  <a:t>He 145 MeV/u</a:t>
                </a:r>
              </a:p>
            </p:txBody>
          </p:sp>
          <p:sp>
            <p:nvSpPr>
              <p:cNvPr id="341" name="Shape 341"/>
              <p:cNvSpPr/>
              <p:nvPr/>
            </p:nvSpPr>
            <p:spPr>
              <a:xfrm>
                <a:off x="281123" y="828790"/>
                <a:ext cx="2402334" cy="57169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0">
                  <a:defRPr sz="1800"/>
                </a:pPr>
                <a:r>
                  <a:rPr sz="1600" b="1">
                    <a:latin typeface="Helvetica"/>
                    <a:ea typeface="Helvetica"/>
                    <a:cs typeface="Helvetica"/>
                    <a:sym typeface="Helvetica"/>
                  </a:rPr>
                  <a:t>no projectile fragments</a:t>
                </a:r>
              </a:p>
              <a:p>
                <a:pPr lvl="0">
                  <a:defRPr sz="1800"/>
                </a:pPr>
                <a:r>
                  <a:rPr sz="1600" b="1">
                    <a:latin typeface="Helvetica"/>
                    <a:ea typeface="Helvetica"/>
                    <a:cs typeface="Helvetica"/>
                    <a:sym typeface="Helvetica"/>
                  </a:rPr>
                  <a:t>=&gt; no effect</a:t>
                </a:r>
              </a:p>
            </p:txBody>
          </p:sp>
        </p:grpSp>
        <p:sp>
          <p:nvSpPr>
            <p:cNvPr id="343" name="Shape 343"/>
            <p:cNvSpPr/>
            <p:nvPr/>
          </p:nvSpPr>
          <p:spPr>
            <a:xfrm rot="16200000">
              <a:off x="-125926" y="595035"/>
              <a:ext cx="683652"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2200" b="1">
                  <a:latin typeface="Helvetica"/>
                  <a:ea typeface="Helvetica"/>
                  <a:cs typeface="Helvetica"/>
                  <a:sym typeface="Helvetica"/>
                </a:rPr>
                <a:t>E</a:t>
              </a:r>
              <a:r>
                <a:rPr sz="2200" b="1" baseline="-5999">
                  <a:latin typeface="Helvetica"/>
                  <a:ea typeface="Helvetica"/>
                  <a:cs typeface="Helvetica"/>
                  <a:sym typeface="Helvetica"/>
                </a:rPr>
                <a:t>gam</a:t>
              </a:r>
            </a:p>
          </p:txBody>
        </p:sp>
        <p:sp>
          <p:nvSpPr>
            <p:cNvPr id="344" name="Shape 344"/>
            <p:cNvSpPr/>
            <p:nvPr/>
          </p:nvSpPr>
          <p:spPr>
            <a:xfrm>
              <a:off x="3093700" y="2890866"/>
              <a:ext cx="1097975"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700" b="1">
                  <a:latin typeface="Helvetica"/>
                  <a:ea typeface="Helvetica"/>
                  <a:cs typeface="Helvetica"/>
                  <a:sym typeface="Helvetica"/>
                </a:defRPr>
              </a:lvl1pPr>
            </a:lstStyle>
            <a:p>
              <a:pPr lvl="0">
                <a:defRPr sz="1800" b="0"/>
              </a:pPr>
              <a:r>
                <a:rPr sz="1700" b="1"/>
                <a:t>CosTheta</a:t>
              </a:r>
            </a:p>
          </p:txBody>
        </p:sp>
      </p:grpSp>
      <p:grpSp>
        <p:nvGrpSpPr>
          <p:cNvPr id="353" name="Group 353"/>
          <p:cNvGrpSpPr/>
          <p:nvPr/>
        </p:nvGrpSpPr>
        <p:grpSpPr>
          <a:xfrm>
            <a:off x="4179365" y="5668528"/>
            <a:ext cx="4620671" cy="3599873"/>
            <a:chOff x="0" y="0"/>
            <a:chExt cx="4620670" cy="3599871"/>
          </a:xfrm>
        </p:grpSpPr>
        <p:grpSp>
          <p:nvGrpSpPr>
            <p:cNvPr id="348" name="Group 348"/>
            <p:cNvGrpSpPr/>
            <p:nvPr/>
          </p:nvGrpSpPr>
          <p:grpSpPr>
            <a:xfrm>
              <a:off x="343937" y="346957"/>
              <a:ext cx="4276734" cy="3108724"/>
              <a:chOff x="0" y="0"/>
              <a:chExt cx="4276733" cy="3108722"/>
            </a:xfrm>
          </p:grpSpPr>
          <p:pic>
            <p:nvPicPr>
              <p:cNvPr id="346" name="C220gamma.png"/>
              <p:cNvPicPr/>
              <p:nvPr/>
            </p:nvPicPr>
            <p:blipFill>
              <a:blip r:embed="rId4">
                <a:extLst/>
              </a:blip>
              <a:srcRect l="6586"/>
              <a:stretch>
                <a:fillRect/>
              </a:stretch>
            </p:blipFill>
            <p:spPr>
              <a:xfrm>
                <a:off x="0" y="0"/>
                <a:ext cx="4276734" cy="3108723"/>
              </a:xfrm>
              <a:prstGeom prst="rect">
                <a:avLst/>
              </a:prstGeom>
              <a:ln w="12700" cap="flat">
                <a:noFill/>
                <a:miter lim="400000"/>
              </a:ln>
              <a:effectLst/>
            </p:spPr>
          </p:pic>
          <p:sp>
            <p:nvSpPr>
              <p:cNvPr id="347" name="Shape 347"/>
              <p:cNvSpPr/>
              <p:nvPr/>
            </p:nvSpPr>
            <p:spPr>
              <a:xfrm>
                <a:off x="315535" y="357854"/>
                <a:ext cx="2240111" cy="47641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0">
                  <a:defRPr sz="1800"/>
                </a:pPr>
                <a:r>
                  <a:rPr sz="2400" b="1" baseline="31999">
                    <a:latin typeface="Helvetica"/>
                    <a:ea typeface="Helvetica"/>
                    <a:cs typeface="Helvetica"/>
                    <a:sym typeface="Helvetica"/>
                  </a:rPr>
                  <a:t>12</a:t>
                </a:r>
                <a:r>
                  <a:rPr sz="2400" b="1">
                    <a:latin typeface="Helvetica"/>
                    <a:ea typeface="Helvetica"/>
                    <a:cs typeface="Helvetica"/>
                    <a:sym typeface="Helvetica"/>
                  </a:rPr>
                  <a:t>C 220 MeV/u</a:t>
                </a:r>
              </a:p>
            </p:txBody>
          </p:sp>
        </p:grpSp>
        <p:sp>
          <p:nvSpPr>
            <p:cNvPr id="349" name="Shape 349"/>
            <p:cNvSpPr/>
            <p:nvPr/>
          </p:nvSpPr>
          <p:spPr>
            <a:xfrm flipV="1">
              <a:off x="3235159" y="179252"/>
              <a:ext cx="1" cy="3089046"/>
            </a:xfrm>
            <a:prstGeom prst="line">
              <a:avLst/>
            </a:prstGeom>
            <a:noFill/>
            <a:ln w="25400" cap="flat">
              <a:solidFill>
                <a:srgbClr val="FF340E"/>
              </a:solidFill>
              <a:custDash>
                <a:ds d="600000" sp="600000"/>
              </a:custDash>
              <a:miter lim="400000"/>
            </a:ln>
            <a:effectLst/>
          </p:spPr>
          <p:txBody>
            <a:bodyPr wrap="square" lIns="0" tIns="0" rIns="0" bIns="0" numCol="1" anchor="ctr">
              <a:noAutofit/>
            </a:bodyPr>
            <a:lstStyle/>
            <a:p>
              <a:pPr lvl="0">
                <a:defRPr sz="2400"/>
              </a:pPr>
              <a:endParaRPr/>
            </a:p>
          </p:txBody>
        </p:sp>
        <p:sp>
          <p:nvSpPr>
            <p:cNvPr id="350" name="Shape 350"/>
            <p:cNvSpPr/>
            <p:nvPr/>
          </p:nvSpPr>
          <p:spPr>
            <a:xfrm>
              <a:off x="3260931" y="0"/>
              <a:ext cx="775412"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rgbClr val="FD330E"/>
                  </a:solidFill>
                </a:defRPr>
              </a:lvl1pPr>
            </a:lstStyle>
            <a:p>
              <a:pPr lvl="0">
                <a:defRPr sz="1800">
                  <a:solidFill>
                    <a:srgbClr val="000000"/>
                  </a:solidFill>
                </a:defRPr>
              </a:pPr>
              <a:r>
                <a:rPr sz="3600">
                  <a:solidFill>
                    <a:srgbClr val="FD330E"/>
                  </a:solidFill>
                </a:rPr>
                <a:t>60º</a:t>
              </a:r>
            </a:p>
          </p:txBody>
        </p:sp>
        <p:sp>
          <p:nvSpPr>
            <p:cNvPr id="351" name="Shape 351"/>
            <p:cNvSpPr/>
            <p:nvPr/>
          </p:nvSpPr>
          <p:spPr>
            <a:xfrm>
              <a:off x="3116531" y="3244271"/>
              <a:ext cx="1097975"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700" b="1">
                  <a:latin typeface="Helvetica"/>
                  <a:ea typeface="Helvetica"/>
                  <a:cs typeface="Helvetica"/>
                  <a:sym typeface="Helvetica"/>
                </a:defRPr>
              </a:lvl1pPr>
            </a:lstStyle>
            <a:p>
              <a:pPr lvl="0">
                <a:defRPr sz="1800" b="0"/>
              </a:pPr>
              <a:r>
                <a:rPr sz="1700" b="1"/>
                <a:t>CosTheta</a:t>
              </a:r>
            </a:p>
          </p:txBody>
        </p:sp>
        <p:sp>
          <p:nvSpPr>
            <p:cNvPr id="352" name="Shape 352"/>
            <p:cNvSpPr/>
            <p:nvPr/>
          </p:nvSpPr>
          <p:spPr>
            <a:xfrm rot="16200000">
              <a:off x="-125926" y="1038625"/>
              <a:ext cx="683652"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2200" b="1">
                  <a:latin typeface="Helvetica"/>
                  <a:ea typeface="Helvetica"/>
                  <a:cs typeface="Helvetica"/>
                  <a:sym typeface="Helvetica"/>
                </a:rPr>
                <a:t>E</a:t>
              </a:r>
              <a:r>
                <a:rPr sz="2200" b="1" baseline="-5999">
                  <a:latin typeface="Helvetica"/>
                  <a:ea typeface="Helvetica"/>
                  <a:cs typeface="Helvetica"/>
                  <a:sym typeface="Helvetica"/>
                </a:rPr>
                <a:t>gam</a:t>
              </a:r>
            </a:p>
          </p:txBody>
        </p:sp>
      </p:grpSp>
      <p:grpSp>
        <p:nvGrpSpPr>
          <p:cNvPr id="361" name="Group 361"/>
          <p:cNvGrpSpPr/>
          <p:nvPr/>
        </p:nvGrpSpPr>
        <p:grpSpPr>
          <a:xfrm>
            <a:off x="8467545" y="5746517"/>
            <a:ext cx="4600486" cy="3545609"/>
            <a:chOff x="0" y="-25399"/>
            <a:chExt cx="4600484" cy="3545608"/>
          </a:xfrm>
        </p:grpSpPr>
        <p:grpSp>
          <p:nvGrpSpPr>
            <p:cNvPr id="356" name="Group 356"/>
            <p:cNvGrpSpPr/>
            <p:nvPr/>
          </p:nvGrpSpPr>
          <p:grpSpPr>
            <a:xfrm>
              <a:off x="319164" y="354892"/>
              <a:ext cx="4281321" cy="3089046"/>
              <a:chOff x="0" y="0"/>
              <a:chExt cx="4281320" cy="3089045"/>
            </a:xfrm>
          </p:grpSpPr>
          <p:pic>
            <p:nvPicPr>
              <p:cNvPr id="354" name="O300gamma.png"/>
              <p:cNvPicPr/>
              <p:nvPr/>
            </p:nvPicPr>
            <p:blipFill>
              <a:blip r:embed="rId5">
                <a:extLst/>
              </a:blip>
              <a:srcRect l="5891"/>
              <a:stretch>
                <a:fillRect/>
              </a:stretch>
            </p:blipFill>
            <p:spPr>
              <a:xfrm>
                <a:off x="0" y="0"/>
                <a:ext cx="4281321" cy="3089046"/>
              </a:xfrm>
              <a:prstGeom prst="rect">
                <a:avLst/>
              </a:prstGeom>
              <a:ln w="12700" cap="flat">
                <a:noFill/>
                <a:miter lim="400000"/>
              </a:ln>
              <a:effectLst/>
            </p:spPr>
          </p:pic>
          <p:sp>
            <p:nvSpPr>
              <p:cNvPr id="355" name="Shape 355"/>
              <p:cNvSpPr/>
              <p:nvPr/>
            </p:nvSpPr>
            <p:spPr>
              <a:xfrm>
                <a:off x="332737" y="378077"/>
                <a:ext cx="2289296" cy="4830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lvl="0">
                  <a:defRPr sz="1800"/>
                </a:pPr>
                <a:r>
                  <a:rPr sz="2400" b="1" baseline="31999">
                    <a:latin typeface="Helvetica"/>
                    <a:ea typeface="Helvetica"/>
                    <a:cs typeface="Helvetica"/>
                    <a:sym typeface="Helvetica"/>
                  </a:rPr>
                  <a:t>16</a:t>
                </a:r>
                <a:r>
                  <a:rPr sz="2400" b="1">
                    <a:latin typeface="Helvetica"/>
                    <a:ea typeface="Helvetica"/>
                    <a:cs typeface="Helvetica"/>
                    <a:sym typeface="Helvetica"/>
                  </a:rPr>
                  <a:t>O 300 MeV/u</a:t>
                </a:r>
              </a:p>
            </p:txBody>
          </p:sp>
        </p:grpSp>
        <p:sp>
          <p:nvSpPr>
            <p:cNvPr id="357" name="Shape 357"/>
            <p:cNvSpPr/>
            <p:nvPr/>
          </p:nvSpPr>
          <p:spPr>
            <a:xfrm>
              <a:off x="3268436" y="-25400"/>
              <a:ext cx="775412"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rgbClr val="FD330E"/>
                  </a:solidFill>
                </a:defRPr>
              </a:lvl1pPr>
            </a:lstStyle>
            <a:p>
              <a:pPr lvl="0">
                <a:defRPr sz="1800">
                  <a:solidFill>
                    <a:srgbClr val="000000"/>
                  </a:solidFill>
                </a:defRPr>
              </a:pPr>
              <a:r>
                <a:rPr sz="3600">
                  <a:solidFill>
                    <a:srgbClr val="FD330E"/>
                  </a:solidFill>
                </a:rPr>
                <a:t>60º</a:t>
              </a:r>
            </a:p>
          </p:txBody>
        </p:sp>
        <p:sp>
          <p:nvSpPr>
            <p:cNvPr id="358" name="Shape 358"/>
            <p:cNvSpPr/>
            <p:nvPr/>
          </p:nvSpPr>
          <p:spPr>
            <a:xfrm>
              <a:off x="3018255" y="3164608"/>
              <a:ext cx="1097974" cy="355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700" b="1">
                  <a:latin typeface="Helvetica"/>
                  <a:ea typeface="Helvetica"/>
                  <a:cs typeface="Helvetica"/>
                  <a:sym typeface="Helvetica"/>
                </a:defRPr>
              </a:lvl1pPr>
            </a:lstStyle>
            <a:p>
              <a:pPr lvl="0">
                <a:defRPr sz="1800" b="0"/>
              </a:pPr>
              <a:r>
                <a:rPr sz="1700" b="1"/>
                <a:t>CosTheta</a:t>
              </a:r>
            </a:p>
          </p:txBody>
        </p:sp>
        <p:sp>
          <p:nvSpPr>
            <p:cNvPr id="359" name="Shape 359"/>
            <p:cNvSpPr/>
            <p:nvPr/>
          </p:nvSpPr>
          <p:spPr>
            <a:xfrm flipV="1">
              <a:off x="3230336" y="103387"/>
              <a:ext cx="1" cy="3125042"/>
            </a:xfrm>
            <a:prstGeom prst="line">
              <a:avLst/>
            </a:prstGeom>
            <a:noFill/>
            <a:ln w="25400" cap="flat">
              <a:solidFill>
                <a:srgbClr val="FF340E"/>
              </a:solidFill>
              <a:custDash>
                <a:ds d="600000" sp="600000"/>
              </a:custDash>
              <a:miter lim="400000"/>
            </a:ln>
            <a:effectLst/>
          </p:spPr>
          <p:txBody>
            <a:bodyPr wrap="square" lIns="0" tIns="0" rIns="0" bIns="0" numCol="1" anchor="ctr">
              <a:noAutofit/>
            </a:bodyPr>
            <a:lstStyle/>
            <a:p>
              <a:pPr lvl="0">
                <a:defRPr sz="2400"/>
              </a:pPr>
              <a:endParaRPr/>
            </a:p>
          </p:txBody>
        </p:sp>
        <p:sp>
          <p:nvSpPr>
            <p:cNvPr id="360" name="Shape 360"/>
            <p:cNvSpPr/>
            <p:nvPr/>
          </p:nvSpPr>
          <p:spPr>
            <a:xfrm rot="16200000">
              <a:off x="-125926" y="1123913"/>
              <a:ext cx="683652"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2200" b="1">
                  <a:latin typeface="Helvetica"/>
                  <a:ea typeface="Helvetica"/>
                  <a:cs typeface="Helvetica"/>
                  <a:sym typeface="Helvetica"/>
                </a:rPr>
                <a:t>E</a:t>
              </a:r>
              <a:r>
                <a:rPr sz="2200" b="1" baseline="-5999">
                  <a:latin typeface="Helvetica"/>
                  <a:ea typeface="Helvetica"/>
                  <a:cs typeface="Helvetica"/>
                  <a:sym typeface="Helvetica"/>
                </a:rPr>
                <a:t>gam</a:t>
              </a:r>
            </a:p>
          </p:txBody>
        </p:sp>
      </p:grpSp>
      <p:sp>
        <p:nvSpPr>
          <p:cNvPr id="362" name="Shape 362"/>
          <p:cNvSpPr/>
          <p:nvPr/>
        </p:nvSpPr>
        <p:spPr>
          <a:xfrm>
            <a:off x="142905" y="3436599"/>
            <a:ext cx="12718990" cy="1041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44500" lvl="0" indent="-444500" algn="l">
              <a:spcBef>
                <a:spcPts val="4200"/>
              </a:spcBef>
              <a:buSzPct val="75000"/>
              <a:buChar char="-"/>
              <a:defRPr sz="1800"/>
            </a:pPr>
            <a:r>
              <a:rPr sz="3100"/>
              <a:t>The boost effect on prompt photons energy for the </a:t>
            </a:r>
            <a:r>
              <a:rPr sz="3100" baseline="31999"/>
              <a:t>12</a:t>
            </a:r>
            <a:r>
              <a:rPr sz="3100"/>
              <a:t>C appears around 2-4 MeV; less evident than the effect due to the </a:t>
            </a:r>
            <a:r>
              <a:rPr sz="3100" baseline="31999"/>
              <a:t>16</a:t>
            </a:r>
            <a:r>
              <a:rPr sz="3100"/>
              <a:t>O</a:t>
            </a:r>
          </a:p>
        </p:txBody>
      </p:sp>
    </p:spTree>
    <p:extLst>
      <p:ext uri="{BB962C8B-B14F-4D97-AF65-F5344CB8AC3E}">
        <p14:creationId xmlns:p14="http://schemas.microsoft.com/office/powerpoint/2010/main" val="1537322419"/>
      </p:ext>
    </p:extLst>
  </p:cSld>
  <p:clrMapOvr>
    <a:masterClrMapping/>
  </p:clrMapOvr>
  <p:transition xmlns:p14="http://schemas.microsoft.com/office/powerpoint/2010/mai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Shape 364"/>
          <p:cNvSpPr/>
          <p:nvPr/>
        </p:nvSpPr>
        <p:spPr>
          <a:xfrm>
            <a:off x="3628" y="9239473"/>
            <a:ext cx="12997544" cy="451644"/>
          </a:xfrm>
          <a:prstGeom prst="rect">
            <a:avLst/>
          </a:prstGeom>
          <a:blipFill>
            <a:blip r:embed="rId2"/>
          </a:blipFill>
          <a:ln w="12700">
            <a:miter lim="400000"/>
          </a:ln>
          <a:effectLst>
            <a:outerShdw blurRad="50800" dist="12700" rotWithShape="0">
              <a:srgbClr val="000000">
                <a:alpha val="50000"/>
              </a:srgbClr>
            </a:outerShdw>
          </a:effectLst>
        </p:spPr>
        <p:txBody>
          <a:bodyPr lIns="50800" tIns="50800" rIns="50800" bIns="50800" anchor="ctr"/>
          <a:lstStyle/>
          <a:p>
            <a:pPr lvl="0">
              <a:defRPr sz="2400">
                <a:solidFill>
                  <a:srgbClr val="FFFFFF"/>
                </a:solidFill>
              </a:defRPr>
            </a:pPr>
            <a:endParaRPr/>
          </a:p>
        </p:txBody>
      </p:sp>
      <p:sp>
        <p:nvSpPr>
          <p:cNvPr id="365" name="Shape 365"/>
          <p:cNvSpPr/>
          <p:nvPr/>
        </p:nvSpPr>
        <p:spPr>
          <a:xfrm>
            <a:off x="3628" y="71664"/>
            <a:ext cx="12997544" cy="1130301"/>
          </a:xfrm>
          <a:prstGeom prst="rect">
            <a:avLst/>
          </a:prstGeom>
          <a:blipFill>
            <a:blip r:embed="rId2"/>
          </a:blipFill>
          <a:ln w="12700">
            <a:miter lim="400000"/>
          </a:ln>
          <a:effectLst>
            <a:outerShdw blurRad="50800" dist="12700" rotWithShape="0">
              <a:srgbClr val="000000">
                <a:alpha val="50000"/>
              </a:srgbClr>
            </a:outerShdw>
          </a:effectLst>
        </p:spPr>
        <p:txBody>
          <a:bodyPr lIns="50800" tIns="50800" rIns="50800" bIns="50800" anchor="ctr"/>
          <a:lstStyle/>
          <a:p>
            <a:pPr lvl="0">
              <a:defRPr sz="2400">
                <a:solidFill>
                  <a:srgbClr val="FFFFFF"/>
                </a:solidFill>
              </a:defRPr>
            </a:pPr>
            <a:endParaRPr/>
          </a:p>
        </p:txBody>
      </p:sp>
      <p:sp>
        <p:nvSpPr>
          <p:cNvPr id="366" name="Shape 366"/>
          <p:cNvSpPr/>
          <p:nvPr/>
        </p:nvSpPr>
        <p:spPr>
          <a:xfrm>
            <a:off x="142905" y="1283361"/>
            <a:ext cx="12718990" cy="173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84909" lvl="0" indent="-484909" algn="l">
              <a:spcBef>
                <a:spcPts val="4200"/>
              </a:spcBef>
              <a:buSzPct val="75000"/>
              <a:buChar char="-"/>
              <a:defRPr sz="1800"/>
            </a:pPr>
            <a:r>
              <a:rPr sz="3600"/>
              <a:t>As a result, the theory predicts an uniform angular distribution for the </a:t>
            </a:r>
            <a:r>
              <a:rPr sz="3600" baseline="31999"/>
              <a:t>4</a:t>
            </a:r>
            <a:r>
              <a:rPr sz="3600"/>
              <a:t>He beam (which has no gamma de-excitation lines), but not for the </a:t>
            </a:r>
            <a:r>
              <a:rPr sz="3600" baseline="31999"/>
              <a:t>12</a:t>
            </a:r>
            <a:r>
              <a:rPr sz="3600"/>
              <a:t>C and </a:t>
            </a:r>
            <a:r>
              <a:rPr sz="3600" baseline="31999"/>
              <a:t>16</a:t>
            </a:r>
            <a:r>
              <a:rPr sz="3600"/>
              <a:t>O beams</a:t>
            </a:r>
          </a:p>
        </p:txBody>
      </p:sp>
      <p:sp>
        <p:nvSpPr>
          <p:cNvPr id="367" name="Shape 367"/>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t>25</a:t>
            </a:fld>
            <a:endParaRPr/>
          </a:p>
        </p:txBody>
      </p:sp>
      <p:grpSp>
        <p:nvGrpSpPr>
          <p:cNvPr id="370" name="Group 370"/>
          <p:cNvGrpSpPr/>
          <p:nvPr/>
        </p:nvGrpSpPr>
        <p:grpSpPr>
          <a:xfrm>
            <a:off x="21059" y="3181583"/>
            <a:ext cx="4319040" cy="3390434"/>
            <a:chOff x="0" y="0"/>
            <a:chExt cx="4319038" cy="3390433"/>
          </a:xfrm>
        </p:grpSpPr>
        <p:pic>
          <p:nvPicPr>
            <p:cNvPr id="368" name="HE145gammacost.png"/>
            <p:cNvPicPr/>
            <p:nvPr/>
          </p:nvPicPr>
          <p:blipFill>
            <a:blip r:embed="rId3">
              <a:extLst/>
            </a:blip>
            <a:srcRect l="4740" r="8760"/>
            <a:stretch>
              <a:fillRect/>
            </a:stretch>
          </p:blipFill>
          <p:spPr>
            <a:xfrm>
              <a:off x="0" y="0"/>
              <a:ext cx="4319039" cy="3390434"/>
            </a:xfrm>
            <a:prstGeom prst="rect">
              <a:avLst/>
            </a:prstGeom>
            <a:ln w="12700" cap="flat">
              <a:noFill/>
              <a:miter lim="400000"/>
            </a:ln>
            <a:effectLst/>
          </p:spPr>
        </p:pic>
        <p:sp>
          <p:nvSpPr>
            <p:cNvPr id="369" name="Shape 369"/>
            <p:cNvSpPr/>
            <p:nvPr/>
          </p:nvSpPr>
          <p:spPr>
            <a:xfrm>
              <a:off x="933493" y="2194873"/>
              <a:ext cx="2452205"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2700" b="1" baseline="31999">
                  <a:latin typeface="Helvetica"/>
                  <a:ea typeface="Helvetica"/>
                  <a:cs typeface="Helvetica"/>
                  <a:sym typeface="Helvetica"/>
                </a:rPr>
                <a:t>4</a:t>
              </a:r>
              <a:r>
                <a:rPr sz="2700" b="1">
                  <a:latin typeface="Helvetica"/>
                  <a:ea typeface="Helvetica"/>
                  <a:cs typeface="Helvetica"/>
                  <a:sym typeface="Helvetica"/>
                </a:rPr>
                <a:t>He 145 MeV/u</a:t>
              </a:r>
            </a:p>
          </p:txBody>
        </p:sp>
      </p:grpSp>
      <p:grpSp>
        <p:nvGrpSpPr>
          <p:cNvPr id="373" name="Group 373"/>
          <p:cNvGrpSpPr/>
          <p:nvPr/>
        </p:nvGrpSpPr>
        <p:grpSpPr>
          <a:xfrm>
            <a:off x="4352882" y="4442309"/>
            <a:ext cx="4299036" cy="3390594"/>
            <a:chOff x="0" y="0"/>
            <a:chExt cx="4299034" cy="3390593"/>
          </a:xfrm>
        </p:grpSpPr>
        <p:pic>
          <p:nvPicPr>
            <p:cNvPr id="371" name="C220gammacost.png"/>
            <p:cNvPicPr/>
            <p:nvPr/>
          </p:nvPicPr>
          <p:blipFill>
            <a:blip r:embed="rId4">
              <a:extLst/>
            </a:blip>
            <a:srcRect l="5050" r="8855"/>
            <a:stretch>
              <a:fillRect/>
            </a:stretch>
          </p:blipFill>
          <p:spPr>
            <a:xfrm>
              <a:off x="0" y="0"/>
              <a:ext cx="4299035" cy="3390594"/>
            </a:xfrm>
            <a:prstGeom prst="rect">
              <a:avLst/>
            </a:prstGeom>
            <a:ln w="12700" cap="flat">
              <a:noFill/>
              <a:miter lim="400000"/>
            </a:ln>
            <a:effectLst/>
          </p:spPr>
        </p:pic>
        <p:sp>
          <p:nvSpPr>
            <p:cNvPr id="372" name="Shape 372"/>
            <p:cNvSpPr/>
            <p:nvPr/>
          </p:nvSpPr>
          <p:spPr>
            <a:xfrm>
              <a:off x="1069963" y="2294154"/>
              <a:ext cx="23886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2700" b="1" baseline="31999">
                  <a:latin typeface="Helvetica"/>
                  <a:ea typeface="Helvetica"/>
                  <a:cs typeface="Helvetica"/>
                  <a:sym typeface="Helvetica"/>
                </a:rPr>
                <a:t>12</a:t>
              </a:r>
              <a:r>
                <a:rPr sz="2700" b="1">
                  <a:latin typeface="Helvetica"/>
                  <a:ea typeface="Helvetica"/>
                  <a:cs typeface="Helvetica"/>
                  <a:sym typeface="Helvetica"/>
                </a:rPr>
                <a:t>C 220 MeV/u</a:t>
              </a:r>
            </a:p>
          </p:txBody>
        </p:sp>
      </p:grpSp>
      <p:grpSp>
        <p:nvGrpSpPr>
          <p:cNvPr id="376" name="Group 376"/>
          <p:cNvGrpSpPr/>
          <p:nvPr/>
        </p:nvGrpSpPr>
        <p:grpSpPr>
          <a:xfrm>
            <a:off x="8608008" y="5821585"/>
            <a:ext cx="4402377" cy="3060131"/>
            <a:chOff x="0" y="235232"/>
            <a:chExt cx="4402375" cy="3060129"/>
          </a:xfrm>
        </p:grpSpPr>
        <p:pic>
          <p:nvPicPr>
            <p:cNvPr id="374" name="O300gammacost.png"/>
            <p:cNvPicPr/>
            <p:nvPr/>
          </p:nvPicPr>
          <p:blipFill>
            <a:blip r:embed="rId5">
              <a:extLst/>
            </a:blip>
            <a:srcRect l="4427" t="6911" r="7748" b="3182"/>
            <a:stretch>
              <a:fillRect/>
            </a:stretch>
          </p:blipFill>
          <p:spPr>
            <a:xfrm>
              <a:off x="0" y="235232"/>
              <a:ext cx="4402376" cy="3060131"/>
            </a:xfrm>
            <a:prstGeom prst="rect">
              <a:avLst/>
            </a:prstGeom>
            <a:ln w="12700" cap="flat">
              <a:noFill/>
              <a:miter lim="400000"/>
            </a:ln>
            <a:effectLst/>
          </p:spPr>
        </p:pic>
        <p:sp>
          <p:nvSpPr>
            <p:cNvPr id="375" name="Shape 375"/>
            <p:cNvSpPr/>
            <p:nvPr/>
          </p:nvSpPr>
          <p:spPr>
            <a:xfrm>
              <a:off x="994749" y="2269663"/>
              <a:ext cx="2407724"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lvl="0">
                <a:defRPr sz="1800"/>
              </a:pPr>
              <a:r>
                <a:rPr sz="2700" b="1" baseline="31999">
                  <a:latin typeface="Helvetica"/>
                  <a:ea typeface="Helvetica"/>
                  <a:cs typeface="Helvetica"/>
                  <a:sym typeface="Helvetica"/>
                </a:rPr>
                <a:t>16</a:t>
              </a:r>
              <a:r>
                <a:rPr sz="2700" b="1">
                  <a:latin typeface="Helvetica"/>
                  <a:ea typeface="Helvetica"/>
                  <a:cs typeface="Helvetica"/>
                  <a:sym typeface="Helvetica"/>
                </a:rPr>
                <a:t>O 300 MeV/u</a:t>
              </a:r>
            </a:p>
          </p:txBody>
        </p:sp>
      </p:grpSp>
      <p:sp>
        <p:nvSpPr>
          <p:cNvPr id="377" name="Shape 377"/>
          <p:cNvSpPr/>
          <p:nvPr/>
        </p:nvSpPr>
        <p:spPr>
          <a:xfrm>
            <a:off x="3058099" y="6286539"/>
            <a:ext cx="1097975" cy="35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700" b="1">
                <a:latin typeface="Helvetica"/>
                <a:ea typeface="Helvetica"/>
                <a:cs typeface="Helvetica"/>
                <a:sym typeface="Helvetica"/>
              </a:defRPr>
            </a:lvl1pPr>
          </a:lstStyle>
          <a:p>
            <a:pPr lvl="0">
              <a:defRPr sz="1800" b="0"/>
            </a:pPr>
            <a:r>
              <a:rPr sz="1700" b="1"/>
              <a:t>CosTheta</a:t>
            </a:r>
          </a:p>
        </p:txBody>
      </p:sp>
      <p:sp>
        <p:nvSpPr>
          <p:cNvPr id="378" name="Shape 378"/>
          <p:cNvSpPr/>
          <p:nvPr/>
        </p:nvSpPr>
        <p:spPr>
          <a:xfrm>
            <a:off x="11798693" y="8763706"/>
            <a:ext cx="1097975" cy="35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700" b="1">
                <a:latin typeface="Helvetica"/>
                <a:ea typeface="Helvetica"/>
                <a:cs typeface="Helvetica"/>
                <a:sym typeface="Helvetica"/>
              </a:defRPr>
            </a:lvl1pPr>
          </a:lstStyle>
          <a:p>
            <a:pPr lvl="0">
              <a:defRPr sz="1800" b="0"/>
            </a:pPr>
            <a:r>
              <a:rPr sz="1700" b="1"/>
              <a:t>CosTheta</a:t>
            </a:r>
          </a:p>
        </p:txBody>
      </p:sp>
      <p:sp>
        <p:nvSpPr>
          <p:cNvPr id="379" name="Shape 379"/>
          <p:cNvSpPr/>
          <p:nvPr/>
        </p:nvSpPr>
        <p:spPr>
          <a:xfrm>
            <a:off x="7498004" y="7591111"/>
            <a:ext cx="1097974" cy="355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700" b="1">
                <a:latin typeface="Helvetica"/>
                <a:ea typeface="Helvetica"/>
                <a:cs typeface="Helvetica"/>
                <a:sym typeface="Helvetica"/>
              </a:defRPr>
            </a:lvl1pPr>
          </a:lstStyle>
          <a:p>
            <a:pPr lvl="0">
              <a:defRPr sz="1800" b="0"/>
            </a:pPr>
            <a:r>
              <a:rPr sz="1700" b="1"/>
              <a:t>CosTheta</a:t>
            </a:r>
          </a:p>
        </p:txBody>
      </p:sp>
      <p:sp>
        <p:nvSpPr>
          <p:cNvPr id="380" name="Shape 380"/>
          <p:cNvSpPr/>
          <p:nvPr/>
        </p:nvSpPr>
        <p:spPr>
          <a:xfrm>
            <a:off x="5882511" y="4317357"/>
            <a:ext cx="1595195" cy="355601"/>
          </a:xfrm>
          <a:prstGeom prst="rect">
            <a:avLst/>
          </a:prstGeom>
          <a:solidFill>
            <a:srgbClr val="FFFFFF"/>
          </a:solidFill>
          <a:ln w="12700">
            <a:miter lim="400000"/>
          </a:ln>
        </p:spPr>
        <p:txBody>
          <a:bodyPr lIns="0" tIns="0" rIns="0" bIns="0" anchor="ctr"/>
          <a:lstStyle/>
          <a:p>
            <a:pPr lvl="0">
              <a:defRPr sz="2400">
                <a:solidFill>
                  <a:srgbClr val="FFFFFF"/>
                </a:solidFill>
              </a:defRPr>
            </a:pPr>
            <a:endParaRPr/>
          </a:p>
        </p:txBody>
      </p:sp>
      <p:sp>
        <p:nvSpPr>
          <p:cNvPr id="381" name="Shape 381"/>
          <p:cNvSpPr/>
          <p:nvPr/>
        </p:nvSpPr>
        <p:spPr>
          <a:xfrm>
            <a:off x="1264479" y="3102422"/>
            <a:ext cx="1832200" cy="355601"/>
          </a:xfrm>
          <a:prstGeom prst="rect">
            <a:avLst/>
          </a:prstGeom>
          <a:solidFill>
            <a:srgbClr val="FFFFFF"/>
          </a:solidFill>
          <a:ln w="12700">
            <a:miter lim="400000"/>
          </a:ln>
        </p:spPr>
        <p:txBody>
          <a:bodyPr lIns="0" tIns="0" rIns="0" bIns="0" anchor="ctr"/>
          <a:lstStyle/>
          <a:p>
            <a:pPr lvl="0">
              <a:defRPr sz="2400">
                <a:solidFill>
                  <a:srgbClr val="FFFFFF"/>
                </a:solidFill>
              </a:defRPr>
            </a:pPr>
            <a:endParaRPr/>
          </a:p>
        </p:txBody>
      </p:sp>
      <p:sp>
        <p:nvSpPr>
          <p:cNvPr id="382" name="Shape 382"/>
          <p:cNvSpPr/>
          <p:nvPr/>
        </p:nvSpPr>
        <p:spPr>
          <a:xfrm>
            <a:off x="100845" y="71664"/>
            <a:ext cx="12803110" cy="1130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5200">
                <a:solidFill>
                  <a:srgbClr val="FFFFFF"/>
                </a:solidFill>
                <a:latin typeface="Avenir Book"/>
                <a:ea typeface="Avenir Book"/>
                <a:cs typeface="Avenir Book"/>
                <a:sym typeface="Avenir Book"/>
              </a:defRPr>
            </a:lvl1pPr>
          </a:lstStyle>
          <a:p>
            <a:pPr lvl="0">
              <a:defRPr sz="1800">
                <a:solidFill>
                  <a:srgbClr val="000000"/>
                </a:solidFill>
              </a:defRPr>
            </a:pPr>
            <a:r>
              <a:rPr sz="5200">
                <a:solidFill>
                  <a:srgbClr val="FFFFFF"/>
                </a:solidFill>
              </a:rPr>
              <a:t>Explanation of change of shape at 60º</a:t>
            </a:r>
          </a:p>
        </p:txBody>
      </p:sp>
    </p:spTree>
    <p:extLst>
      <p:ext uri="{BB962C8B-B14F-4D97-AF65-F5344CB8AC3E}">
        <p14:creationId xmlns:p14="http://schemas.microsoft.com/office/powerpoint/2010/main" val="127074239"/>
      </p:ext>
    </p:extLst>
  </p:cSld>
  <p:clrMapOvr>
    <a:masterClrMapping/>
  </p:clrMapOvr>
  <p:transition xmlns:p14="http://schemas.microsoft.com/office/powerpoint/2010/mai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7" name="Ox300_60over90_calibE.png"/>
          <p:cNvPicPr/>
          <p:nvPr/>
        </p:nvPicPr>
        <p:blipFill>
          <a:blip r:embed="rId2">
            <a:extLst/>
          </a:blip>
          <a:stretch>
            <a:fillRect/>
          </a:stretch>
        </p:blipFill>
        <p:spPr>
          <a:xfrm>
            <a:off x="147221" y="5240565"/>
            <a:ext cx="6300803" cy="3789958"/>
          </a:xfrm>
          <a:prstGeom prst="rect">
            <a:avLst/>
          </a:prstGeom>
          <a:ln w="12700">
            <a:miter lim="400000"/>
          </a:ln>
        </p:spPr>
      </p:pic>
      <p:sp>
        <p:nvSpPr>
          <p:cNvPr id="408" name="Shape 408"/>
          <p:cNvSpPr/>
          <p:nvPr/>
        </p:nvSpPr>
        <p:spPr>
          <a:xfrm>
            <a:off x="3628" y="9239473"/>
            <a:ext cx="12997544" cy="451644"/>
          </a:xfrm>
          <a:prstGeom prst="rect">
            <a:avLst/>
          </a:prstGeom>
          <a:blipFill>
            <a:blip r:embed="rId3"/>
          </a:blipFill>
          <a:ln w="12700">
            <a:miter lim="400000"/>
          </a:ln>
          <a:effectLst>
            <a:outerShdw blurRad="50800" dist="12700" rotWithShape="0">
              <a:srgbClr val="000000">
                <a:alpha val="50000"/>
              </a:srgbClr>
            </a:outerShdw>
          </a:effectLst>
        </p:spPr>
        <p:txBody>
          <a:bodyPr lIns="50800" tIns="50800" rIns="50800" bIns="50800" anchor="ctr"/>
          <a:lstStyle/>
          <a:p>
            <a:pPr lvl="0">
              <a:defRPr sz="2400">
                <a:solidFill>
                  <a:srgbClr val="FFFFFF"/>
                </a:solidFill>
              </a:defRPr>
            </a:pPr>
            <a:endParaRPr/>
          </a:p>
        </p:txBody>
      </p:sp>
      <p:pic>
        <p:nvPicPr>
          <p:cNvPr id="409" name="O300gamma.pdf"/>
          <p:cNvPicPr/>
          <p:nvPr/>
        </p:nvPicPr>
        <p:blipFill>
          <a:blip r:embed="rId4">
            <a:extLst/>
          </a:blip>
          <a:srcRect l="5891"/>
          <a:stretch>
            <a:fillRect/>
          </a:stretch>
        </p:blipFill>
        <p:spPr>
          <a:xfrm>
            <a:off x="6457000" y="4444096"/>
            <a:ext cx="6572931" cy="4742483"/>
          </a:xfrm>
          <a:prstGeom prst="rect">
            <a:avLst/>
          </a:prstGeom>
          <a:ln w="12700">
            <a:miter lim="400000"/>
          </a:ln>
        </p:spPr>
      </p:pic>
      <p:sp>
        <p:nvSpPr>
          <p:cNvPr id="410" name="Shape 410"/>
          <p:cNvSpPr/>
          <p:nvPr/>
        </p:nvSpPr>
        <p:spPr>
          <a:xfrm flipV="1">
            <a:off x="10935297" y="6376653"/>
            <a:ext cx="1" cy="1995076"/>
          </a:xfrm>
          <a:prstGeom prst="line">
            <a:avLst/>
          </a:prstGeom>
          <a:ln w="38100">
            <a:solidFill>
              <a:srgbClr val="FF3DE2"/>
            </a:solidFill>
            <a:custDash>
              <a:ds d="200000" sp="200000"/>
            </a:custDash>
            <a:miter lim="400000"/>
            <a:tailEnd type="triangle"/>
          </a:ln>
        </p:spPr>
        <p:txBody>
          <a:bodyPr lIns="0" tIns="0" rIns="0" bIns="0" anchor="ctr"/>
          <a:lstStyle/>
          <a:p>
            <a:pPr lvl="0">
              <a:defRPr sz="2400"/>
            </a:pPr>
            <a:endParaRPr/>
          </a:p>
        </p:txBody>
      </p:sp>
      <p:sp>
        <p:nvSpPr>
          <p:cNvPr id="411" name="Shape 411"/>
          <p:cNvSpPr/>
          <p:nvPr/>
        </p:nvSpPr>
        <p:spPr>
          <a:xfrm flipV="1">
            <a:off x="10935297" y="6684703"/>
            <a:ext cx="1" cy="1649949"/>
          </a:xfrm>
          <a:prstGeom prst="line">
            <a:avLst/>
          </a:prstGeom>
          <a:ln w="38100">
            <a:solidFill>
              <a:srgbClr val="FF3DE2"/>
            </a:solidFill>
            <a:custDash>
              <a:ds d="200000" sp="200000"/>
            </a:custDash>
            <a:miter lim="400000"/>
            <a:tailEnd type="triangle"/>
          </a:ln>
        </p:spPr>
        <p:txBody>
          <a:bodyPr lIns="0" tIns="0" rIns="0" bIns="0" anchor="ctr"/>
          <a:lstStyle/>
          <a:p>
            <a:pPr lvl="0">
              <a:defRPr sz="2400"/>
            </a:pPr>
            <a:endParaRPr/>
          </a:p>
        </p:txBody>
      </p:sp>
      <p:sp>
        <p:nvSpPr>
          <p:cNvPr id="412" name="Shape 412"/>
          <p:cNvSpPr/>
          <p:nvPr/>
        </p:nvSpPr>
        <p:spPr>
          <a:xfrm>
            <a:off x="3628" y="71664"/>
            <a:ext cx="12997544" cy="1130301"/>
          </a:xfrm>
          <a:prstGeom prst="rect">
            <a:avLst/>
          </a:prstGeom>
          <a:blipFill>
            <a:blip r:embed="rId3"/>
          </a:blipFill>
          <a:ln w="12700">
            <a:miter lim="400000"/>
          </a:ln>
          <a:effectLst>
            <a:outerShdw blurRad="50800" dist="12700" rotWithShape="0">
              <a:srgbClr val="000000">
                <a:alpha val="50000"/>
              </a:srgbClr>
            </a:outerShdw>
          </a:effectLst>
        </p:spPr>
        <p:txBody>
          <a:bodyPr lIns="50800" tIns="50800" rIns="50800" bIns="50800" anchor="ctr"/>
          <a:lstStyle/>
          <a:p>
            <a:pPr lvl="0">
              <a:defRPr sz="2400">
                <a:solidFill>
                  <a:srgbClr val="FFFFFF"/>
                </a:solidFill>
              </a:defRPr>
            </a:pPr>
            <a:endParaRPr/>
          </a:p>
        </p:txBody>
      </p:sp>
      <p:sp>
        <p:nvSpPr>
          <p:cNvPr id="413" name="Shape 413"/>
          <p:cNvSpPr/>
          <p:nvPr/>
        </p:nvSpPr>
        <p:spPr>
          <a:xfrm>
            <a:off x="104022" y="1384224"/>
            <a:ext cx="12796756" cy="314962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407458" lvl="0" indent="-407458" algn="l">
              <a:spcBef>
                <a:spcPts val="4200"/>
              </a:spcBef>
              <a:buSzPct val="75000"/>
              <a:buChar char="-"/>
              <a:defRPr sz="1800"/>
            </a:pPr>
            <a:r>
              <a:rPr sz="3300"/>
              <a:t>Is the </a:t>
            </a:r>
            <a:r>
              <a:rPr sz="3300" b="1">
                <a:solidFill>
                  <a:srgbClr val="FD9701"/>
                </a:solidFill>
                <a:latin typeface="Helvetica"/>
                <a:ea typeface="Helvetica"/>
                <a:cs typeface="Helvetica"/>
                <a:sym typeface="Helvetica"/>
              </a:rPr>
              <a:t>shift</a:t>
            </a:r>
            <a:r>
              <a:rPr sz="3300"/>
              <a:t> of the peak around ~4 MeV in the Ox spectra at 60º due to the energy boost of photons emitted by </a:t>
            </a:r>
            <a:r>
              <a:rPr sz="3300" b="1" baseline="31999">
                <a:solidFill>
                  <a:srgbClr val="0149FA"/>
                </a:solidFill>
                <a:latin typeface="Helvetica"/>
                <a:ea typeface="Helvetica"/>
                <a:cs typeface="Helvetica"/>
                <a:sym typeface="Helvetica"/>
              </a:rPr>
              <a:t>*</a:t>
            </a:r>
            <a:r>
              <a:rPr sz="3300" b="1">
                <a:solidFill>
                  <a:srgbClr val="0149FA"/>
                </a:solidFill>
                <a:latin typeface="Helvetica"/>
                <a:ea typeface="Helvetica"/>
                <a:cs typeface="Helvetica"/>
                <a:sym typeface="Helvetica"/>
              </a:rPr>
              <a:t>C fragments</a:t>
            </a:r>
            <a:r>
              <a:rPr sz="3300"/>
              <a:t> (gamma peak ~ 4.3/4.4MeV-&gt;~5MeV) and </a:t>
            </a:r>
            <a:r>
              <a:rPr sz="3300" b="1" baseline="31999">
                <a:solidFill>
                  <a:srgbClr val="FB3CE2"/>
                </a:solidFill>
                <a:latin typeface="Helvetica"/>
                <a:ea typeface="Helvetica"/>
                <a:cs typeface="Helvetica"/>
                <a:sym typeface="Helvetica"/>
              </a:rPr>
              <a:t>15</a:t>
            </a:r>
            <a:r>
              <a:rPr sz="3300" b="1">
                <a:solidFill>
                  <a:srgbClr val="FB3CE2"/>
                </a:solidFill>
                <a:latin typeface="Helvetica"/>
                <a:ea typeface="Helvetica"/>
                <a:cs typeface="Helvetica"/>
                <a:sym typeface="Helvetica"/>
              </a:rPr>
              <a:t>O nuclei</a:t>
            </a:r>
            <a:r>
              <a:rPr sz="3300"/>
              <a:t> (gamma peak ~ 5.2MeV-&gt;~6MeV) coming from the </a:t>
            </a:r>
            <a:r>
              <a:rPr sz="3300" baseline="31999"/>
              <a:t>16</a:t>
            </a:r>
            <a:r>
              <a:rPr sz="3300"/>
              <a:t>O beam and mixing with the ~4 MeV peak coming from photons emitted by </a:t>
            </a:r>
            <a:r>
              <a:rPr sz="3300" baseline="31999"/>
              <a:t>*</a:t>
            </a:r>
            <a:r>
              <a:rPr sz="3300"/>
              <a:t>C target fragments?</a:t>
            </a:r>
          </a:p>
        </p:txBody>
      </p:sp>
      <p:sp>
        <p:nvSpPr>
          <p:cNvPr id="414" name="Shape 414"/>
          <p:cNvSpPr/>
          <p:nvPr/>
        </p:nvSpPr>
        <p:spPr>
          <a:xfrm flipV="1">
            <a:off x="10935297" y="6748334"/>
            <a:ext cx="1" cy="1995077"/>
          </a:xfrm>
          <a:prstGeom prst="line">
            <a:avLst/>
          </a:prstGeom>
          <a:ln w="38100">
            <a:solidFill>
              <a:srgbClr val="0149F9"/>
            </a:solidFill>
            <a:custDash>
              <a:ds d="200000" sp="200000"/>
            </a:custDash>
            <a:miter lim="400000"/>
            <a:tailEnd type="triangle"/>
          </a:ln>
        </p:spPr>
        <p:txBody>
          <a:bodyPr lIns="0" tIns="0" rIns="0" bIns="0" anchor="ctr"/>
          <a:lstStyle/>
          <a:p>
            <a:pPr lvl="0">
              <a:defRPr sz="2400"/>
            </a:pPr>
            <a:endParaRPr/>
          </a:p>
        </p:txBody>
      </p:sp>
      <p:sp>
        <p:nvSpPr>
          <p:cNvPr id="415" name="Shape 415"/>
          <p:cNvSpPr/>
          <p:nvPr/>
        </p:nvSpPr>
        <p:spPr>
          <a:xfrm>
            <a:off x="6967837" y="5024543"/>
            <a:ext cx="3514659" cy="7415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a:defRPr sz="1800"/>
            </a:pPr>
            <a:r>
              <a:rPr sz="2700" b="1" baseline="31999">
                <a:latin typeface="Helvetica"/>
                <a:ea typeface="Helvetica"/>
                <a:cs typeface="Helvetica"/>
                <a:sym typeface="Helvetica"/>
              </a:rPr>
              <a:t>16</a:t>
            </a:r>
            <a:r>
              <a:rPr sz="2700" b="1">
                <a:latin typeface="Helvetica"/>
                <a:ea typeface="Helvetica"/>
                <a:cs typeface="Helvetica"/>
                <a:sym typeface="Helvetica"/>
              </a:rPr>
              <a:t>O 300 MeV/u</a:t>
            </a:r>
          </a:p>
        </p:txBody>
      </p:sp>
      <p:sp>
        <p:nvSpPr>
          <p:cNvPr id="416" name="Shape 416"/>
          <p:cNvSpPr/>
          <p:nvPr/>
        </p:nvSpPr>
        <p:spPr>
          <a:xfrm flipV="1">
            <a:off x="10935297" y="7056385"/>
            <a:ext cx="1" cy="1649949"/>
          </a:xfrm>
          <a:prstGeom prst="line">
            <a:avLst/>
          </a:prstGeom>
          <a:ln w="38100">
            <a:solidFill>
              <a:srgbClr val="0149F9"/>
            </a:solidFill>
            <a:custDash>
              <a:ds d="200000" sp="200000"/>
            </a:custDash>
            <a:miter lim="400000"/>
            <a:tailEnd type="triangle"/>
          </a:ln>
        </p:spPr>
        <p:txBody>
          <a:bodyPr lIns="0" tIns="0" rIns="0" bIns="0" anchor="ctr"/>
          <a:lstStyle/>
          <a:p>
            <a:pPr lvl="0">
              <a:defRPr sz="2400"/>
            </a:pPr>
            <a:endParaRPr/>
          </a:p>
        </p:txBody>
      </p:sp>
      <p:sp>
        <p:nvSpPr>
          <p:cNvPr id="417" name="Shape 417"/>
          <p:cNvSpPr/>
          <p:nvPr/>
        </p:nvSpPr>
        <p:spPr>
          <a:xfrm>
            <a:off x="1051414" y="5465836"/>
            <a:ext cx="2773130" cy="34918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38100">
            <a:solidFill>
              <a:srgbClr val="FF9600"/>
            </a:solidFill>
            <a:miter lim="400000"/>
          </a:ln>
        </p:spPr>
        <p:txBody>
          <a:bodyPr lIns="0" tIns="0" rIns="0" bIns="0" anchor="ctr"/>
          <a:lstStyle/>
          <a:p>
            <a:pPr lvl="0">
              <a:defRPr sz="2400">
                <a:solidFill>
                  <a:srgbClr val="FFFFFF"/>
                </a:solidFill>
              </a:defRPr>
            </a:pPr>
            <a:endParaRPr/>
          </a:p>
        </p:txBody>
      </p:sp>
      <p:sp>
        <p:nvSpPr>
          <p:cNvPr id="418" name="Shape 418"/>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t>26</a:t>
            </a:fld>
            <a:endParaRPr/>
          </a:p>
        </p:txBody>
      </p:sp>
      <p:sp>
        <p:nvSpPr>
          <p:cNvPr id="419" name="Shape 419"/>
          <p:cNvSpPr/>
          <p:nvPr/>
        </p:nvSpPr>
        <p:spPr>
          <a:xfrm>
            <a:off x="11025695" y="7286883"/>
            <a:ext cx="449493" cy="533401"/>
          </a:xfrm>
          <a:prstGeom prst="rect">
            <a:avLst/>
          </a:prstGeom>
          <a:solidFill>
            <a:srgbClr val="FFFFFF"/>
          </a:solidFill>
          <a:ln w="25400">
            <a:solidFill>
              <a:srgbClr val="0149FA"/>
            </a:solidFill>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lnSpc>
                <a:spcPct val="40000"/>
              </a:lnSpc>
              <a:spcBef>
                <a:spcPts val="3800"/>
              </a:spcBef>
              <a:defRPr sz="1800"/>
            </a:pPr>
            <a:r>
              <a:rPr sz="3300" b="1" baseline="31999">
                <a:solidFill>
                  <a:srgbClr val="0149FA"/>
                </a:solidFill>
                <a:latin typeface="Helvetica"/>
                <a:ea typeface="Helvetica"/>
                <a:cs typeface="Helvetica"/>
                <a:sym typeface="Helvetica"/>
              </a:rPr>
              <a:t>*</a:t>
            </a:r>
            <a:r>
              <a:rPr sz="3300" b="1">
                <a:solidFill>
                  <a:srgbClr val="0149FA"/>
                </a:solidFill>
                <a:latin typeface="Helvetica"/>
                <a:ea typeface="Helvetica"/>
                <a:cs typeface="Helvetica"/>
                <a:sym typeface="Helvetica"/>
              </a:rPr>
              <a:t>C</a:t>
            </a:r>
          </a:p>
        </p:txBody>
      </p:sp>
      <p:sp>
        <p:nvSpPr>
          <p:cNvPr id="420" name="Shape 420"/>
          <p:cNvSpPr/>
          <p:nvPr/>
        </p:nvSpPr>
        <p:spPr>
          <a:xfrm>
            <a:off x="11166850" y="6424956"/>
            <a:ext cx="674869" cy="533401"/>
          </a:xfrm>
          <a:prstGeom prst="rect">
            <a:avLst/>
          </a:prstGeom>
          <a:solidFill>
            <a:srgbClr val="FFFFFF"/>
          </a:solidFill>
          <a:ln w="25400">
            <a:solidFill>
              <a:srgbClr val="FB3CE2"/>
            </a:solidFill>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lnSpc>
                <a:spcPct val="60000"/>
              </a:lnSpc>
              <a:spcBef>
                <a:spcPts val="4200"/>
              </a:spcBef>
              <a:defRPr sz="1800"/>
            </a:pPr>
            <a:r>
              <a:rPr sz="3300" b="1" baseline="31999">
                <a:solidFill>
                  <a:srgbClr val="FB3CE2"/>
                </a:solidFill>
                <a:latin typeface="Helvetica"/>
                <a:ea typeface="Helvetica"/>
                <a:cs typeface="Helvetica"/>
                <a:sym typeface="Helvetica"/>
              </a:rPr>
              <a:t>15</a:t>
            </a:r>
            <a:r>
              <a:rPr sz="3300" b="1">
                <a:solidFill>
                  <a:srgbClr val="FB3CE2"/>
                </a:solidFill>
                <a:latin typeface="Helvetica"/>
                <a:ea typeface="Helvetica"/>
                <a:cs typeface="Helvetica"/>
                <a:sym typeface="Helvetica"/>
              </a:rPr>
              <a:t>O</a:t>
            </a:r>
          </a:p>
        </p:txBody>
      </p:sp>
      <p:sp>
        <p:nvSpPr>
          <p:cNvPr id="421" name="Shape 421"/>
          <p:cNvSpPr/>
          <p:nvPr/>
        </p:nvSpPr>
        <p:spPr>
          <a:xfrm>
            <a:off x="100845" y="71664"/>
            <a:ext cx="12803110" cy="1130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5200">
                <a:solidFill>
                  <a:srgbClr val="FFFFFF"/>
                </a:solidFill>
                <a:latin typeface="Avenir Book"/>
                <a:ea typeface="Avenir Book"/>
                <a:cs typeface="Avenir Book"/>
                <a:sym typeface="Avenir Book"/>
              </a:defRPr>
            </a:lvl1pPr>
          </a:lstStyle>
          <a:p>
            <a:pPr lvl="0">
              <a:defRPr sz="1800">
                <a:solidFill>
                  <a:srgbClr val="000000"/>
                </a:solidFill>
              </a:defRPr>
            </a:pPr>
            <a:r>
              <a:rPr sz="5200">
                <a:solidFill>
                  <a:srgbClr val="FFFFFF"/>
                </a:solidFill>
              </a:rPr>
              <a:t>Explanation of change of shape at 60º</a:t>
            </a:r>
          </a:p>
        </p:txBody>
      </p:sp>
    </p:spTree>
    <p:extLst>
      <p:ext uri="{BB962C8B-B14F-4D97-AF65-F5344CB8AC3E}">
        <p14:creationId xmlns:p14="http://schemas.microsoft.com/office/powerpoint/2010/main" val="1551689059"/>
      </p:ext>
    </p:extLst>
  </p:cSld>
  <p:clrMapOvr>
    <a:masterClrMapping/>
  </p:clrMapOvr>
  <p:transition xmlns:p14="http://schemas.microsoft.com/office/powerpoint/2010/mai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6" name="Etrue_O_ok.png"/>
          <p:cNvPicPr/>
          <p:nvPr/>
        </p:nvPicPr>
        <p:blipFill>
          <a:blip r:embed="rId2">
            <a:extLst/>
          </a:blip>
          <a:stretch>
            <a:fillRect/>
          </a:stretch>
        </p:blipFill>
        <p:spPr>
          <a:xfrm>
            <a:off x="-1900" y="1991777"/>
            <a:ext cx="13004801" cy="7217846"/>
          </a:xfrm>
          <a:prstGeom prst="rect">
            <a:avLst/>
          </a:prstGeom>
          <a:ln w="12700">
            <a:miter lim="400000"/>
          </a:ln>
        </p:spPr>
      </p:pic>
      <p:sp>
        <p:nvSpPr>
          <p:cNvPr id="477" name="Shape 477"/>
          <p:cNvSpPr/>
          <p:nvPr/>
        </p:nvSpPr>
        <p:spPr>
          <a:xfrm>
            <a:off x="3628" y="9239473"/>
            <a:ext cx="12997544" cy="451644"/>
          </a:xfrm>
          <a:prstGeom prst="rect">
            <a:avLst/>
          </a:prstGeom>
          <a:blipFill>
            <a:blip r:embed="rId3"/>
          </a:blipFill>
          <a:ln w="12700">
            <a:miter lim="400000"/>
          </a:ln>
          <a:effectLst>
            <a:outerShdw blurRad="38100" dist="25400" dir="5400000" rotWithShape="0">
              <a:srgbClr val="000000">
                <a:alpha val="50000"/>
              </a:srgbClr>
            </a:outerShdw>
          </a:effectLst>
        </p:spPr>
        <p:txBody>
          <a:bodyPr lIns="0" tIns="0" rIns="0" bIns="0" anchor="ctr"/>
          <a:lstStyle/>
          <a:p>
            <a:pPr lvl="0">
              <a:defRPr sz="2400">
                <a:solidFill>
                  <a:srgbClr val="FFFFFF"/>
                </a:solidFill>
              </a:defRPr>
            </a:pPr>
            <a:endParaRPr/>
          </a:p>
        </p:txBody>
      </p:sp>
      <p:sp>
        <p:nvSpPr>
          <p:cNvPr id="478" name="Shape 478"/>
          <p:cNvSpPr/>
          <p:nvPr/>
        </p:nvSpPr>
        <p:spPr>
          <a:xfrm>
            <a:off x="3628" y="71664"/>
            <a:ext cx="12997544" cy="1130301"/>
          </a:xfrm>
          <a:prstGeom prst="rect">
            <a:avLst/>
          </a:prstGeom>
          <a:blipFill>
            <a:blip r:embed="rId3"/>
          </a:blipFill>
          <a:ln w="12700">
            <a:miter lim="400000"/>
          </a:ln>
          <a:effectLst>
            <a:outerShdw blurRad="38100" dist="25400" dir="5400000" rotWithShape="0">
              <a:srgbClr val="000000">
                <a:alpha val="50000"/>
              </a:srgbClr>
            </a:outerShdw>
          </a:effectLst>
        </p:spPr>
        <p:txBody>
          <a:bodyPr lIns="0" tIns="0" rIns="0" bIns="0" anchor="ctr"/>
          <a:lstStyle/>
          <a:p>
            <a:pPr lvl="0">
              <a:defRPr sz="2400">
                <a:solidFill>
                  <a:srgbClr val="FFFFFF"/>
                </a:solidFill>
              </a:defRPr>
            </a:pPr>
            <a:endParaRPr/>
          </a:p>
        </p:txBody>
      </p:sp>
      <p:sp>
        <p:nvSpPr>
          <p:cNvPr id="479" name="Shape 479"/>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t>27</a:t>
            </a:fld>
            <a:endParaRPr/>
          </a:p>
        </p:txBody>
      </p:sp>
      <p:sp>
        <p:nvSpPr>
          <p:cNvPr id="480" name="Shape 480"/>
          <p:cNvSpPr/>
          <p:nvPr/>
        </p:nvSpPr>
        <p:spPr>
          <a:xfrm>
            <a:off x="901700" y="71664"/>
            <a:ext cx="11201400" cy="1130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lvl="0">
              <a:defRPr sz="1800"/>
            </a:pPr>
            <a:r>
              <a:rPr lang="en-US" sz="6600" dirty="0" smtClean="0">
                <a:solidFill>
                  <a:srgbClr val="FFFFFF"/>
                </a:solidFill>
                <a:latin typeface="Avenir Book"/>
                <a:ea typeface="Avenir Book"/>
                <a:cs typeface="Avenir Book"/>
                <a:sym typeface="Avenir Book"/>
              </a:rPr>
              <a:t>Photon spectrum</a:t>
            </a:r>
            <a:r>
              <a:rPr sz="6600" dirty="0" smtClean="0">
                <a:solidFill>
                  <a:srgbClr val="FFFFFF"/>
                </a:solidFill>
                <a:latin typeface="Avenir Book"/>
                <a:ea typeface="Avenir Book"/>
                <a:cs typeface="Avenir Book"/>
                <a:sym typeface="Avenir Book"/>
              </a:rPr>
              <a:t> </a:t>
            </a:r>
            <a:r>
              <a:rPr sz="6600" baseline="31999" dirty="0" smtClean="0">
                <a:solidFill>
                  <a:srgbClr val="FFFFFF"/>
                </a:solidFill>
                <a:latin typeface="Avenir Book"/>
                <a:ea typeface="Avenir Book"/>
                <a:cs typeface="Avenir Book"/>
                <a:sym typeface="Avenir Book"/>
              </a:rPr>
              <a:t>16</a:t>
            </a:r>
            <a:r>
              <a:rPr sz="6600" dirty="0" smtClean="0">
                <a:solidFill>
                  <a:srgbClr val="FFFFFF"/>
                </a:solidFill>
                <a:latin typeface="Avenir Book"/>
                <a:ea typeface="Avenir Book"/>
                <a:cs typeface="Avenir Book"/>
                <a:sym typeface="Avenir Book"/>
              </a:rPr>
              <a:t>O</a:t>
            </a:r>
            <a:endParaRPr sz="6600" dirty="0">
              <a:solidFill>
                <a:srgbClr val="FFFFFF"/>
              </a:solidFill>
              <a:latin typeface="Avenir Book"/>
              <a:ea typeface="Avenir Book"/>
              <a:cs typeface="Avenir Book"/>
              <a:sym typeface="Avenir Book"/>
            </a:endParaRPr>
          </a:p>
        </p:txBody>
      </p:sp>
      <p:sp>
        <p:nvSpPr>
          <p:cNvPr id="481" name="Shape 481"/>
          <p:cNvSpPr/>
          <p:nvPr/>
        </p:nvSpPr>
        <p:spPr>
          <a:xfrm>
            <a:off x="2663977" y="1273020"/>
            <a:ext cx="767684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a:solidFill>
                  <a:srgbClr val="FF0015"/>
                </a:solidFill>
              </a:defRPr>
            </a:lvl1pPr>
          </a:lstStyle>
          <a:p>
            <a:pPr lvl="0">
              <a:defRPr sz="1800" i="0">
                <a:solidFill>
                  <a:srgbClr val="000000"/>
                </a:solidFill>
              </a:defRPr>
            </a:pPr>
            <a:r>
              <a:rPr sz="3600" i="1">
                <a:solidFill>
                  <a:srgbClr val="FF0015"/>
                </a:solidFill>
              </a:rPr>
              <a:t>Etrue of gammas produced in PMMA</a:t>
            </a:r>
          </a:p>
        </p:txBody>
      </p:sp>
      <p:sp>
        <p:nvSpPr>
          <p:cNvPr id="482" name="Shape 482"/>
          <p:cNvSpPr/>
          <p:nvPr/>
        </p:nvSpPr>
        <p:spPr>
          <a:xfrm>
            <a:off x="1760808" y="4694426"/>
            <a:ext cx="305872" cy="2716520"/>
          </a:xfrm>
          <a:prstGeom prst="line">
            <a:avLst/>
          </a:prstGeom>
          <a:ln w="25400">
            <a:solidFill>
              <a:srgbClr val="FF1216"/>
            </a:solidFill>
            <a:miter lim="400000"/>
            <a:tailEnd type="triangle"/>
          </a:ln>
        </p:spPr>
        <p:txBody>
          <a:bodyPr lIns="0" tIns="0" rIns="0" bIns="0" anchor="ctr"/>
          <a:lstStyle/>
          <a:p>
            <a:pPr lvl="0">
              <a:defRPr sz="2400"/>
            </a:pPr>
            <a:endParaRPr/>
          </a:p>
        </p:txBody>
      </p:sp>
      <p:sp>
        <p:nvSpPr>
          <p:cNvPr id="483" name="Shape 483"/>
          <p:cNvSpPr/>
          <p:nvPr/>
        </p:nvSpPr>
        <p:spPr>
          <a:xfrm>
            <a:off x="1769110" y="4690667"/>
            <a:ext cx="25366" cy="1453149"/>
          </a:xfrm>
          <a:prstGeom prst="line">
            <a:avLst/>
          </a:prstGeom>
          <a:ln w="25400">
            <a:solidFill>
              <a:srgbClr val="FF1216"/>
            </a:solidFill>
            <a:miter lim="400000"/>
            <a:tailEnd type="triangle"/>
          </a:ln>
        </p:spPr>
        <p:txBody>
          <a:bodyPr lIns="0" tIns="0" rIns="0" bIns="0" anchor="ctr"/>
          <a:lstStyle/>
          <a:p>
            <a:pPr lvl="0">
              <a:defRPr sz="2400"/>
            </a:pPr>
            <a:endParaRPr/>
          </a:p>
        </p:txBody>
      </p:sp>
      <p:sp>
        <p:nvSpPr>
          <p:cNvPr id="484" name="Shape 484"/>
          <p:cNvSpPr/>
          <p:nvPr/>
        </p:nvSpPr>
        <p:spPr>
          <a:xfrm>
            <a:off x="2070833" y="4804190"/>
            <a:ext cx="308335" cy="2496932"/>
          </a:xfrm>
          <a:prstGeom prst="line">
            <a:avLst/>
          </a:prstGeom>
          <a:ln w="25400">
            <a:solidFill>
              <a:srgbClr val="FF1216"/>
            </a:solidFill>
            <a:miter lim="400000"/>
            <a:tailEnd type="triangle"/>
          </a:ln>
        </p:spPr>
        <p:txBody>
          <a:bodyPr lIns="0" tIns="0" rIns="0" bIns="0" anchor="ctr"/>
          <a:lstStyle/>
          <a:p>
            <a:pPr lvl="0">
              <a:defRPr sz="2400"/>
            </a:pPr>
            <a:endParaRPr/>
          </a:p>
        </p:txBody>
      </p:sp>
      <p:sp>
        <p:nvSpPr>
          <p:cNvPr id="485" name="Shape 485"/>
          <p:cNvSpPr/>
          <p:nvPr/>
        </p:nvSpPr>
        <p:spPr>
          <a:xfrm>
            <a:off x="2451833" y="5020090"/>
            <a:ext cx="308335" cy="2496932"/>
          </a:xfrm>
          <a:prstGeom prst="line">
            <a:avLst/>
          </a:prstGeom>
          <a:ln w="25400">
            <a:solidFill>
              <a:srgbClr val="FF1216"/>
            </a:solidFill>
            <a:miter lim="400000"/>
            <a:tailEnd type="triangle"/>
          </a:ln>
        </p:spPr>
        <p:txBody>
          <a:bodyPr lIns="0" tIns="0" rIns="0" bIns="0" anchor="ctr"/>
          <a:lstStyle/>
          <a:p>
            <a:pPr lvl="0">
              <a:defRPr sz="2400"/>
            </a:pPr>
            <a:endParaRPr/>
          </a:p>
        </p:txBody>
      </p:sp>
      <p:sp>
        <p:nvSpPr>
          <p:cNvPr id="486" name="Shape 486"/>
          <p:cNvSpPr/>
          <p:nvPr/>
        </p:nvSpPr>
        <p:spPr>
          <a:xfrm>
            <a:off x="2719829" y="5181850"/>
            <a:ext cx="355998" cy="3062362"/>
          </a:xfrm>
          <a:prstGeom prst="line">
            <a:avLst/>
          </a:prstGeom>
          <a:ln w="25400">
            <a:solidFill>
              <a:srgbClr val="FF1216"/>
            </a:solidFill>
            <a:miter lim="400000"/>
            <a:tailEnd type="triangle"/>
          </a:ln>
        </p:spPr>
        <p:txBody>
          <a:bodyPr lIns="0" tIns="0" rIns="0" bIns="0" anchor="ctr"/>
          <a:lstStyle/>
          <a:p>
            <a:pPr lvl="0">
              <a:defRPr sz="2400"/>
            </a:pPr>
            <a:endParaRPr/>
          </a:p>
        </p:txBody>
      </p:sp>
      <p:sp>
        <p:nvSpPr>
          <p:cNvPr id="487" name="Shape 487"/>
          <p:cNvSpPr/>
          <p:nvPr/>
        </p:nvSpPr>
        <p:spPr>
          <a:xfrm>
            <a:off x="6098029" y="4521528"/>
            <a:ext cx="355998" cy="3062362"/>
          </a:xfrm>
          <a:prstGeom prst="line">
            <a:avLst/>
          </a:prstGeom>
          <a:ln w="25400">
            <a:solidFill>
              <a:srgbClr val="FF1216"/>
            </a:solidFill>
            <a:miter lim="400000"/>
            <a:tailEnd type="triangle"/>
          </a:ln>
        </p:spPr>
        <p:txBody>
          <a:bodyPr lIns="0" tIns="0" rIns="0" bIns="0" anchor="ctr"/>
          <a:lstStyle/>
          <a:p>
            <a:pPr lvl="0">
              <a:defRPr sz="2400"/>
            </a:pPr>
            <a:endParaRPr/>
          </a:p>
        </p:txBody>
      </p:sp>
      <p:sp>
        <p:nvSpPr>
          <p:cNvPr id="488" name="Shape 488"/>
          <p:cNvSpPr/>
          <p:nvPr/>
        </p:nvSpPr>
        <p:spPr>
          <a:xfrm>
            <a:off x="6084318" y="4553381"/>
            <a:ext cx="55005" cy="1663999"/>
          </a:xfrm>
          <a:prstGeom prst="line">
            <a:avLst/>
          </a:prstGeom>
          <a:ln w="25400">
            <a:solidFill>
              <a:srgbClr val="FF1216"/>
            </a:solidFill>
            <a:miter lim="400000"/>
            <a:tailEnd type="triangle"/>
          </a:ln>
        </p:spPr>
        <p:txBody>
          <a:bodyPr lIns="0" tIns="0" rIns="0" bIns="0" anchor="ctr"/>
          <a:lstStyle/>
          <a:p>
            <a:pPr lvl="0">
              <a:defRPr sz="2400"/>
            </a:pPr>
            <a:endParaRPr/>
          </a:p>
        </p:txBody>
      </p:sp>
      <p:sp>
        <p:nvSpPr>
          <p:cNvPr id="489" name="Shape 489"/>
          <p:cNvSpPr/>
          <p:nvPr/>
        </p:nvSpPr>
        <p:spPr>
          <a:xfrm>
            <a:off x="6440929" y="4813530"/>
            <a:ext cx="310596" cy="2450083"/>
          </a:xfrm>
          <a:prstGeom prst="line">
            <a:avLst/>
          </a:prstGeom>
          <a:ln w="25400">
            <a:solidFill>
              <a:srgbClr val="FF1216"/>
            </a:solidFill>
            <a:miter lim="400000"/>
            <a:tailEnd type="triangle"/>
          </a:ln>
        </p:spPr>
        <p:txBody>
          <a:bodyPr lIns="0" tIns="0" rIns="0" bIns="0" anchor="ctr"/>
          <a:lstStyle/>
          <a:p>
            <a:pPr lvl="0">
              <a:defRPr sz="2400"/>
            </a:pPr>
            <a:endParaRPr/>
          </a:p>
        </p:txBody>
      </p:sp>
      <p:sp>
        <p:nvSpPr>
          <p:cNvPr id="490" name="Shape 490"/>
          <p:cNvSpPr/>
          <p:nvPr/>
        </p:nvSpPr>
        <p:spPr>
          <a:xfrm>
            <a:off x="6758429" y="4877030"/>
            <a:ext cx="414379" cy="2681874"/>
          </a:xfrm>
          <a:prstGeom prst="line">
            <a:avLst/>
          </a:prstGeom>
          <a:ln w="25400">
            <a:solidFill>
              <a:srgbClr val="FF1216"/>
            </a:solidFill>
            <a:miter lim="400000"/>
            <a:tailEnd type="triangle"/>
          </a:ln>
        </p:spPr>
        <p:txBody>
          <a:bodyPr lIns="0" tIns="0" rIns="0" bIns="0" anchor="ctr"/>
          <a:lstStyle/>
          <a:p>
            <a:pPr lvl="0">
              <a:defRPr sz="2400"/>
            </a:pPr>
            <a:endParaRPr/>
          </a:p>
        </p:txBody>
      </p:sp>
      <p:sp>
        <p:nvSpPr>
          <p:cNvPr id="491" name="Shape 491"/>
          <p:cNvSpPr/>
          <p:nvPr/>
        </p:nvSpPr>
        <p:spPr>
          <a:xfrm>
            <a:off x="10745166" y="4855130"/>
            <a:ext cx="338570" cy="2395633"/>
          </a:xfrm>
          <a:prstGeom prst="line">
            <a:avLst/>
          </a:prstGeom>
          <a:ln w="25400">
            <a:solidFill>
              <a:srgbClr val="FF1216"/>
            </a:solidFill>
            <a:miter lim="400000"/>
            <a:tailEnd type="triangle"/>
          </a:ln>
        </p:spPr>
        <p:txBody>
          <a:bodyPr lIns="0" tIns="0" rIns="0" bIns="0" anchor="ctr"/>
          <a:lstStyle/>
          <a:p>
            <a:pPr lvl="0">
              <a:defRPr sz="2400"/>
            </a:pPr>
            <a:endParaRPr/>
          </a:p>
        </p:txBody>
      </p:sp>
      <p:sp>
        <p:nvSpPr>
          <p:cNvPr id="492" name="Shape 492"/>
          <p:cNvSpPr/>
          <p:nvPr/>
        </p:nvSpPr>
        <p:spPr>
          <a:xfrm>
            <a:off x="10440951" y="4737330"/>
            <a:ext cx="308357" cy="2630654"/>
          </a:xfrm>
          <a:prstGeom prst="line">
            <a:avLst/>
          </a:prstGeom>
          <a:ln w="25400">
            <a:solidFill>
              <a:srgbClr val="FF1216"/>
            </a:solidFill>
            <a:miter lim="400000"/>
            <a:tailEnd type="triangle"/>
          </a:ln>
        </p:spPr>
        <p:txBody>
          <a:bodyPr lIns="0" tIns="0" rIns="0" bIns="0" anchor="ctr"/>
          <a:lstStyle/>
          <a:p>
            <a:pPr lvl="0">
              <a:defRPr sz="2400"/>
            </a:pPr>
            <a:endParaRPr/>
          </a:p>
        </p:txBody>
      </p:sp>
      <p:sp>
        <p:nvSpPr>
          <p:cNvPr id="493" name="Shape 493"/>
          <p:cNvSpPr/>
          <p:nvPr/>
        </p:nvSpPr>
        <p:spPr>
          <a:xfrm>
            <a:off x="10439941" y="4743783"/>
            <a:ext cx="1" cy="1485036"/>
          </a:xfrm>
          <a:prstGeom prst="line">
            <a:avLst/>
          </a:prstGeom>
          <a:ln w="25400">
            <a:solidFill>
              <a:srgbClr val="FF1216"/>
            </a:solidFill>
            <a:miter lim="400000"/>
            <a:tailEnd type="triangle"/>
          </a:ln>
        </p:spPr>
        <p:txBody>
          <a:bodyPr lIns="0" tIns="0" rIns="0" bIns="0" anchor="ctr"/>
          <a:lstStyle/>
          <a:p>
            <a:pPr lvl="0">
              <a:defRPr sz="2400"/>
            </a:pPr>
            <a:endParaRPr/>
          </a:p>
        </p:txBody>
      </p:sp>
      <p:sp>
        <p:nvSpPr>
          <p:cNvPr id="494" name="Shape 494"/>
          <p:cNvSpPr/>
          <p:nvPr/>
        </p:nvSpPr>
        <p:spPr>
          <a:xfrm>
            <a:off x="11130394" y="5031891"/>
            <a:ext cx="423600" cy="2713132"/>
          </a:xfrm>
          <a:prstGeom prst="line">
            <a:avLst/>
          </a:prstGeom>
          <a:ln w="25400">
            <a:solidFill>
              <a:srgbClr val="FF1216"/>
            </a:solidFill>
            <a:miter lim="400000"/>
            <a:tailEnd type="triangle"/>
          </a:ln>
        </p:spPr>
        <p:txBody>
          <a:bodyPr lIns="0" tIns="0" rIns="0" bIns="0" anchor="ctr"/>
          <a:lstStyle/>
          <a:p>
            <a:pPr lvl="0">
              <a:defRPr sz="2400"/>
            </a:pPr>
            <a:endParaRPr/>
          </a:p>
        </p:txBody>
      </p:sp>
    </p:spTree>
    <p:extLst>
      <p:ext uri="{BB962C8B-B14F-4D97-AF65-F5344CB8AC3E}">
        <p14:creationId xmlns:p14="http://schemas.microsoft.com/office/powerpoint/2010/main" val="1457298521"/>
      </p:ext>
    </p:extLst>
  </p:cSld>
  <p:clrMapOvr>
    <a:masterClrMapping/>
  </p:clrMapOvr>
  <p:transition xmlns:p14="http://schemas.microsoft.com/office/powerpoint/2010/mai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p:nvPr/>
        </p:nvSpPr>
        <p:spPr>
          <a:xfrm>
            <a:off x="3628" y="9239473"/>
            <a:ext cx="12997544" cy="451644"/>
          </a:xfrm>
          <a:prstGeom prst="rect">
            <a:avLst/>
          </a:prstGeom>
          <a:blipFill>
            <a:blip r:embed="rId2"/>
          </a:blipFill>
          <a:ln w="12700">
            <a:miter lim="400000"/>
          </a:ln>
          <a:effectLst>
            <a:outerShdw blurRad="50800" dist="12700" rotWithShape="0">
              <a:srgbClr val="000000">
                <a:alpha val="50000"/>
              </a:srgbClr>
            </a:outerShdw>
          </a:effectLst>
        </p:spPr>
        <p:txBody>
          <a:bodyPr lIns="50800" tIns="50800" rIns="50800" bIns="50800" anchor="ctr"/>
          <a:lstStyle/>
          <a:p>
            <a:pPr lvl="0">
              <a:defRPr sz="2400">
                <a:solidFill>
                  <a:srgbClr val="FFFFFF"/>
                </a:solidFill>
              </a:defRPr>
            </a:pPr>
            <a:endParaRPr/>
          </a:p>
        </p:txBody>
      </p:sp>
      <p:sp>
        <p:nvSpPr>
          <p:cNvPr id="228" name="Shape 228"/>
          <p:cNvSpPr/>
          <p:nvPr/>
        </p:nvSpPr>
        <p:spPr>
          <a:xfrm>
            <a:off x="3628" y="71664"/>
            <a:ext cx="12997544" cy="1130301"/>
          </a:xfrm>
          <a:prstGeom prst="rect">
            <a:avLst/>
          </a:prstGeom>
          <a:blipFill>
            <a:blip r:embed="rId2"/>
          </a:blipFill>
          <a:ln w="12700">
            <a:miter lim="400000"/>
          </a:ln>
          <a:effectLst>
            <a:outerShdw blurRad="50800" dist="12700" rotWithShape="0">
              <a:srgbClr val="000000">
                <a:alpha val="50000"/>
              </a:srgbClr>
            </a:outerShdw>
          </a:effectLst>
        </p:spPr>
        <p:txBody>
          <a:bodyPr lIns="50800" tIns="50800" rIns="50800" bIns="50800" anchor="ctr"/>
          <a:lstStyle/>
          <a:p>
            <a:pPr lvl="0">
              <a:defRPr sz="2400">
                <a:solidFill>
                  <a:srgbClr val="FFFFFF"/>
                </a:solidFill>
              </a:defRPr>
            </a:pPr>
            <a:endParaRPr/>
          </a:p>
        </p:txBody>
      </p:sp>
      <p:graphicFrame>
        <p:nvGraphicFramePr>
          <p:cNvPr id="229" name="Table 229"/>
          <p:cNvGraphicFramePr/>
          <p:nvPr>
            <p:extLst>
              <p:ext uri="{D42A27DB-BD31-4B8C-83A1-F6EECF244321}">
                <p14:modId xmlns:p14="http://schemas.microsoft.com/office/powerpoint/2010/main" val="120561193"/>
              </p:ext>
            </p:extLst>
          </p:nvPr>
        </p:nvGraphicFramePr>
        <p:xfrm>
          <a:off x="1734869" y="2809099"/>
          <a:ext cx="9500262" cy="5504879"/>
        </p:xfrm>
        <a:graphic>
          <a:graphicData uri="http://schemas.openxmlformats.org/drawingml/2006/table">
            <a:tbl>
              <a:tblPr firstRow="1" firstCol="1" bandRow="1">
                <a:tableStyleId>{4C3C2611-4C71-4FC5-86AE-919BDF0F9419}</a:tableStyleId>
              </a:tblPr>
              <a:tblGrid>
                <a:gridCol w="3049880"/>
                <a:gridCol w="3448913"/>
                <a:gridCol w="3001469"/>
              </a:tblGrid>
              <a:tr h="1311917">
                <a:tc>
                  <a:txBody>
                    <a:bodyPr/>
                    <a:lstStyle/>
                    <a:p>
                      <a:pPr lvl="0" defTabSz="914400">
                        <a:defRPr sz="2300">
                          <a:sym typeface="Helvetica"/>
                        </a:defRPr>
                      </a:pPr>
                      <a:endParaRPr/>
                    </a:p>
                  </a:txBody>
                  <a:tcPr marL="50800" marR="50800" marT="50800" marB="50800" anchor="ctr" horzOverflow="overflow"/>
                </a:tc>
                <a:tc>
                  <a:txBody>
                    <a:bodyPr/>
                    <a:lstStyle/>
                    <a:p>
                      <a:pPr lvl="0" defTabSz="914400">
                        <a:defRPr b="0">
                          <a:solidFill>
                            <a:srgbClr val="000000"/>
                          </a:solidFill>
                        </a:defRPr>
                      </a:pPr>
                      <a:r>
                        <a:rPr sz="2300" b="1">
                          <a:solidFill>
                            <a:srgbClr val="FFFFFF"/>
                          </a:solidFill>
                          <a:sym typeface="Helvetica"/>
                        </a:rPr>
                        <a:t>DATA</a:t>
                      </a:r>
                      <a:br>
                        <a:rPr sz="2300" b="1">
                          <a:solidFill>
                            <a:srgbClr val="FFFFFF"/>
                          </a:solidFill>
                          <a:sym typeface="Helvetica"/>
                        </a:rPr>
                      </a:br>
                      <a:r>
                        <a:rPr sz="2300" b="1">
                          <a:solidFill>
                            <a:srgbClr val="FFFFFF"/>
                          </a:solidFill>
                          <a:sym typeface="Helvetica"/>
                        </a:rPr>
                        <a:t>(10</a:t>
                      </a:r>
                      <a:r>
                        <a:rPr sz="2300" b="1" baseline="31999">
                          <a:solidFill>
                            <a:srgbClr val="FFFFFF"/>
                          </a:solidFill>
                          <a:sym typeface="Helvetica"/>
                        </a:rPr>
                        <a:t>-6</a:t>
                      </a:r>
                      <a:r>
                        <a:rPr sz="2300" b="1">
                          <a:solidFill>
                            <a:srgbClr val="FFFFFF"/>
                          </a:solidFill>
                          <a:sym typeface="Helvetica"/>
                        </a:rPr>
                        <a:t> Gamma(2-9MeV)/(Ox</a:t>
                      </a:r>
                      <a:r>
                        <a:rPr sz="2300" b="1" baseline="-5999">
                          <a:solidFill>
                            <a:srgbClr val="FFFFFF"/>
                          </a:solidFill>
                          <a:sym typeface="Helvetica"/>
                        </a:rPr>
                        <a:t>corr</a:t>
                      </a:r>
                      <a:r>
                        <a:rPr sz="2300" b="1">
                          <a:solidFill>
                            <a:srgbClr val="FFFFFF"/>
                          </a:solidFill>
                          <a:sym typeface="Helvetica"/>
                        </a:rPr>
                        <a:t>*epsDT)</a:t>
                      </a:r>
                    </a:p>
                  </a:txBody>
                  <a:tcPr marL="50800" marR="50800" marT="50800" marB="50800" anchor="ctr" horzOverflow="overflow"/>
                </a:tc>
                <a:tc>
                  <a:txBody>
                    <a:bodyPr/>
                    <a:lstStyle/>
                    <a:p>
                      <a:pPr lvl="0" defTabSz="914400">
                        <a:defRPr b="0">
                          <a:solidFill>
                            <a:srgbClr val="000000"/>
                          </a:solidFill>
                        </a:defRPr>
                      </a:pPr>
                      <a:r>
                        <a:rPr sz="2300" b="1" dirty="0">
                          <a:solidFill>
                            <a:srgbClr val="FFFFFF"/>
                          </a:solidFill>
                          <a:sym typeface="Helvetica"/>
                        </a:rPr>
                        <a:t> </a:t>
                      </a:r>
                      <a:r>
                        <a:rPr sz="2300" b="1" dirty="0" smtClean="0">
                          <a:solidFill>
                            <a:srgbClr val="FFFFFF"/>
                          </a:solidFill>
                          <a:sym typeface="Helvetica"/>
                        </a:rPr>
                        <a:t>FLUKA</a:t>
                      </a:r>
                      <a:r>
                        <a:rPr sz="2300" b="1" dirty="0">
                          <a:solidFill>
                            <a:srgbClr val="FFFFFF"/>
                          </a:solidFill>
                          <a:sym typeface="Helvetica"/>
                        </a:rPr>
                        <a:t/>
                      </a:r>
                      <a:br>
                        <a:rPr sz="2300" b="1" dirty="0">
                          <a:solidFill>
                            <a:srgbClr val="FFFFFF"/>
                          </a:solidFill>
                          <a:sym typeface="Helvetica"/>
                        </a:rPr>
                      </a:br>
                      <a:r>
                        <a:rPr sz="2300" b="1" dirty="0">
                          <a:solidFill>
                            <a:srgbClr val="FFFFFF"/>
                          </a:solidFill>
                          <a:sym typeface="Helvetica"/>
                        </a:rPr>
                        <a:t>(10</a:t>
                      </a:r>
                      <a:r>
                        <a:rPr sz="2300" b="1" baseline="31999" dirty="0">
                          <a:solidFill>
                            <a:srgbClr val="FFFFFF"/>
                          </a:solidFill>
                          <a:sym typeface="Helvetica"/>
                        </a:rPr>
                        <a:t>-6</a:t>
                      </a:r>
                      <a:r>
                        <a:rPr sz="2300" b="1" dirty="0">
                          <a:solidFill>
                            <a:srgbClr val="FFFFFF"/>
                          </a:solidFill>
                          <a:sym typeface="Helvetica"/>
                        </a:rPr>
                        <a:t>Gamma(2-9MeV)/primary)</a:t>
                      </a:r>
                    </a:p>
                  </a:txBody>
                  <a:tcPr marL="50800" marR="50800" marT="50800" marB="50800" anchor="ctr" horzOverflow="overflow"/>
                </a:tc>
              </a:tr>
              <a:tr h="698827">
                <a:tc>
                  <a:txBody>
                    <a:bodyPr/>
                    <a:lstStyle/>
                    <a:p>
                      <a:pPr lvl="0" defTabSz="914400">
                        <a:defRPr b="0">
                          <a:solidFill>
                            <a:srgbClr val="000000"/>
                          </a:solidFill>
                        </a:defRPr>
                      </a:pPr>
                      <a:r>
                        <a:rPr sz="2600" b="1">
                          <a:solidFill>
                            <a:srgbClr val="FFFFFF"/>
                          </a:solidFill>
                          <a:sym typeface="Helvetica"/>
                        </a:rPr>
                        <a:t>Ox 90º 210 MeV/u</a:t>
                      </a:r>
                    </a:p>
                  </a:txBody>
                  <a:tcPr marL="50800" marR="50800" marT="50800" marB="50800" anchor="ctr" horzOverflow="overflow"/>
                </a:tc>
                <a:tc>
                  <a:txBody>
                    <a:bodyPr/>
                    <a:lstStyle/>
                    <a:p>
                      <a:pPr lvl="0" defTabSz="914400"/>
                      <a:r>
                        <a:rPr sz="2600"/>
                        <a:t>8.8 ± 0.1 - 9.9 ± 0.3</a:t>
                      </a:r>
                    </a:p>
                  </a:txBody>
                  <a:tcPr marL="50800" marR="50800" marT="50800" marB="50800" anchor="ctr" horzOverflow="overflow"/>
                </a:tc>
                <a:tc>
                  <a:txBody>
                    <a:bodyPr/>
                    <a:lstStyle/>
                    <a:p>
                      <a:pPr lvl="0" defTabSz="914400"/>
                      <a:r>
                        <a:rPr sz="2600" b="1">
                          <a:solidFill>
                            <a:srgbClr val="00882B"/>
                          </a:solidFill>
                          <a:latin typeface="Helvetica"/>
                          <a:ea typeface="Helvetica"/>
                          <a:cs typeface="Helvetica"/>
                          <a:sym typeface="Helvetica"/>
                        </a:rPr>
                        <a:t>15.2 ± 0.6</a:t>
                      </a:r>
                    </a:p>
                  </a:txBody>
                  <a:tcPr marL="50800" marR="50800" marT="50800" marB="50800" anchor="ctr" horzOverflow="overflow"/>
                </a:tc>
              </a:tr>
              <a:tr h="698827">
                <a:tc>
                  <a:txBody>
                    <a:bodyPr/>
                    <a:lstStyle/>
                    <a:p>
                      <a:pPr lvl="0" defTabSz="914400">
                        <a:defRPr b="0">
                          <a:solidFill>
                            <a:srgbClr val="000000"/>
                          </a:solidFill>
                        </a:defRPr>
                      </a:pPr>
                      <a:r>
                        <a:rPr sz="2600" b="1">
                          <a:solidFill>
                            <a:srgbClr val="FFFFFF"/>
                          </a:solidFill>
                          <a:sym typeface="Helvetica"/>
                        </a:rPr>
                        <a:t>Ox 90º 260 MeV/u</a:t>
                      </a:r>
                    </a:p>
                  </a:txBody>
                  <a:tcPr marL="50800" marR="50800" marT="50800" marB="50800" anchor="ctr" horzOverflow="overflow"/>
                </a:tc>
                <a:tc>
                  <a:txBody>
                    <a:bodyPr/>
                    <a:lstStyle/>
                    <a:p>
                      <a:pPr lvl="0" defTabSz="914400"/>
                      <a:r>
                        <a:rPr sz="2600"/>
                        <a:t>12.0 ± 0.2 - 12.7 ± 0.2</a:t>
                      </a:r>
                    </a:p>
                  </a:txBody>
                  <a:tcPr marL="50800" marR="50800" marT="50800" marB="50800" anchor="ctr" horzOverflow="overflow"/>
                </a:tc>
                <a:tc>
                  <a:txBody>
                    <a:bodyPr/>
                    <a:lstStyle/>
                    <a:p>
                      <a:pPr lvl="0" defTabSz="914400"/>
                      <a:r>
                        <a:rPr sz="2600" b="1">
                          <a:solidFill>
                            <a:srgbClr val="00882B"/>
                          </a:solidFill>
                          <a:latin typeface="Helvetica"/>
                          <a:ea typeface="Helvetica"/>
                          <a:cs typeface="Helvetica"/>
                          <a:sym typeface="Helvetica"/>
                        </a:rPr>
                        <a:t>19.9 ± 0.6</a:t>
                      </a:r>
                    </a:p>
                  </a:txBody>
                  <a:tcPr marL="50800" marR="50800" marT="50800" marB="50800" anchor="ctr" horzOverflow="overflow"/>
                </a:tc>
              </a:tr>
              <a:tr h="698827">
                <a:tc>
                  <a:txBody>
                    <a:bodyPr/>
                    <a:lstStyle/>
                    <a:p>
                      <a:pPr lvl="0" defTabSz="914400">
                        <a:defRPr b="0">
                          <a:solidFill>
                            <a:srgbClr val="000000"/>
                          </a:solidFill>
                        </a:defRPr>
                      </a:pPr>
                      <a:r>
                        <a:rPr sz="2600" b="1">
                          <a:solidFill>
                            <a:srgbClr val="FFFFFF"/>
                          </a:solidFill>
                          <a:sym typeface="Helvetica"/>
                        </a:rPr>
                        <a:t>Ox 90º 300 MeV/u</a:t>
                      </a:r>
                    </a:p>
                  </a:txBody>
                  <a:tcPr marL="50800" marR="50800" marT="50800" marB="50800" anchor="ctr" horzOverflow="overflow"/>
                </a:tc>
                <a:tc>
                  <a:txBody>
                    <a:bodyPr/>
                    <a:lstStyle/>
                    <a:p>
                      <a:pPr lvl="0" defTabSz="914400"/>
                      <a:r>
                        <a:rPr sz="2600"/>
                        <a:t>16.5 ± 0.3 - 19.7 ± 1.1</a:t>
                      </a:r>
                    </a:p>
                  </a:txBody>
                  <a:tcPr marL="50800" marR="50800" marT="50800" marB="50800" anchor="ctr" horzOverflow="overflow"/>
                </a:tc>
                <a:tc>
                  <a:txBody>
                    <a:bodyPr/>
                    <a:lstStyle/>
                    <a:p>
                      <a:pPr lvl="0" defTabSz="914400"/>
                      <a:r>
                        <a:rPr sz="2600" b="1">
                          <a:solidFill>
                            <a:srgbClr val="00882B"/>
                          </a:solidFill>
                          <a:latin typeface="Helvetica"/>
                          <a:ea typeface="Helvetica"/>
                          <a:cs typeface="Helvetica"/>
                          <a:sym typeface="Helvetica"/>
                        </a:rPr>
                        <a:t>21.0 ± 0.7</a:t>
                      </a:r>
                    </a:p>
                  </a:txBody>
                  <a:tcPr marL="50800" marR="50800" marT="50800" marB="50800" anchor="ctr" horzOverflow="overflow"/>
                </a:tc>
              </a:tr>
              <a:tr h="698827">
                <a:tc>
                  <a:txBody>
                    <a:bodyPr/>
                    <a:lstStyle/>
                    <a:p>
                      <a:pPr lvl="0" defTabSz="914400">
                        <a:defRPr b="0">
                          <a:solidFill>
                            <a:srgbClr val="000000"/>
                          </a:solidFill>
                        </a:defRPr>
                      </a:pPr>
                      <a:r>
                        <a:rPr sz="2600" b="1">
                          <a:solidFill>
                            <a:srgbClr val="FFFFFF"/>
                          </a:solidFill>
                          <a:sym typeface="Helvetica"/>
                        </a:rPr>
                        <a:t>Ox 60º 210 MeV/u</a:t>
                      </a:r>
                    </a:p>
                  </a:txBody>
                  <a:tcPr marL="50800" marR="50800" marT="50800" marB="50800" anchor="ctr" horzOverflow="overflow"/>
                </a:tc>
                <a:tc>
                  <a:txBody>
                    <a:bodyPr/>
                    <a:lstStyle/>
                    <a:p>
                      <a:pPr lvl="0" defTabSz="914400"/>
                      <a:r>
                        <a:rPr sz="2600"/>
                        <a:t>10.7 ± 0.2 - 11.5 ± 0.2</a:t>
                      </a:r>
                    </a:p>
                  </a:txBody>
                  <a:tcPr marL="50800" marR="50800" marT="50800" marB="50800" anchor="ctr" horzOverflow="overflow"/>
                </a:tc>
                <a:tc>
                  <a:txBody>
                    <a:bodyPr/>
                    <a:lstStyle/>
                    <a:p>
                      <a:pPr lvl="0" defTabSz="914400"/>
                      <a:r>
                        <a:rPr sz="2600" b="1">
                          <a:solidFill>
                            <a:srgbClr val="00882B"/>
                          </a:solidFill>
                          <a:latin typeface="Helvetica"/>
                          <a:ea typeface="Helvetica"/>
                          <a:cs typeface="Helvetica"/>
                          <a:sym typeface="Helvetica"/>
                        </a:rPr>
                        <a:t>17.4 ± 0.6</a:t>
                      </a:r>
                    </a:p>
                  </a:txBody>
                  <a:tcPr marL="50800" marR="50800" marT="50800" marB="50800" anchor="ctr" horzOverflow="overflow"/>
                </a:tc>
              </a:tr>
              <a:tr h="698827">
                <a:tc>
                  <a:txBody>
                    <a:bodyPr/>
                    <a:lstStyle/>
                    <a:p>
                      <a:pPr lvl="0" defTabSz="914400">
                        <a:defRPr b="0">
                          <a:solidFill>
                            <a:srgbClr val="000000"/>
                          </a:solidFill>
                        </a:defRPr>
                      </a:pPr>
                      <a:r>
                        <a:rPr sz="2600" b="1">
                          <a:solidFill>
                            <a:srgbClr val="FFFFFF"/>
                          </a:solidFill>
                          <a:sym typeface="Helvetica"/>
                        </a:rPr>
                        <a:t>Ox 60º 260 MeV/u</a:t>
                      </a:r>
                    </a:p>
                  </a:txBody>
                  <a:tcPr marL="50800" marR="50800" marT="50800" marB="50800" anchor="ctr" horzOverflow="overflow"/>
                </a:tc>
                <a:tc>
                  <a:txBody>
                    <a:bodyPr/>
                    <a:lstStyle/>
                    <a:p>
                      <a:pPr lvl="0" defTabSz="914400"/>
                      <a:r>
                        <a:rPr sz="2600"/>
                        <a:t>14.4 ± 0.2 - 15.4 ± 0.3</a:t>
                      </a:r>
                    </a:p>
                  </a:txBody>
                  <a:tcPr marL="50800" marR="50800" marT="50800" marB="50800" anchor="ctr" horzOverflow="overflow"/>
                </a:tc>
                <a:tc>
                  <a:txBody>
                    <a:bodyPr/>
                    <a:lstStyle/>
                    <a:p>
                      <a:pPr lvl="0" defTabSz="914400"/>
                      <a:r>
                        <a:rPr sz="2600" b="1">
                          <a:solidFill>
                            <a:srgbClr val="00882B"/>
                          </a:solidFill>
                          <a:latin typeface="Helvetica"/>
                          <a:ea typeface="Helvetica"/>
                          <a:cs typeface="Helvetica"/>
                          <a:sym typeface="Helvetica"/>
                        </a:rPr>
                        <a:t>24.2 ± 0.8</a:t>
                      </a:r>
                    </a:p>
                  </a:txBody>
                  <a:tcPr marL="50800" marR="50800" marT="50800" marB="50800" anchor="ctr" horzOverflow="overflow"/>
                </a:tc>
              </a:tr>
              <a:tr h="698827">
                <a:tc>
                  <a:txBody>
                    <a:bodyPr/>
                    <a:lstStyle/>
                    <a:p>
                      <a:pPr lvl="0" defTabSz="914400">
                        <a:defRPr b="0">
                          <a:solidFill>
                            <a:srgbClr val="000000"/>
                          </a:solidFill>
                        </a:defRPr>
                      </a:pPr>
                      <a:r>
                        <a:rPr sz="2600" b="1">
                          <a:solidFill>
                            <a:srgbClr val="FFFFFF"/>
                          </a:solidFill>
                          <a:sym typeface="Helvetica"/>
                        </a:rPr>
                        <a:t>Ox 60º 300 MeV/u</a:t>
                      </a:r>
                    </a:p>
                  </a:txBody>
                  <a:tcPr marL="50800" marR="50800" marT="50800" marB="50800" anchor="ctr" horzOverflow="overflow"/>
                </a:tc>
                <a:tc>
                  <a:txBody>
                    <a:bodyPr/>
                    <a:lstStyle/>
                    <a:p>
                      <a:pPr lvl="0" defTabSz="914400"/>
                      <a:r>
                        <a:rPr sz="2600"/>
                        <a:t>17.9 ± 0.3 - 20.3 ± 0.3</a:t>
                      </a:r>
                    </a:p>
                  </a:txBody>
                  <a:tcPr marL="50800" marR="50800" marT="50800" marB="50800" anchor="ctr" horzOverflow="overflow"/>
                </a:tc>
                <a:tc>
                  <a:txBody>
                    <a:bodyPr/>
                    <a:lstStyle/>
                    <a:p>
                      <a:pPr lvl="0" defTabSz="914400"/>
                      <a:r>
                        <a:rPr sz="2600" b="1" dirty="0">
                          <a:solidFill>
                            <a:srgbClr val="00882B"/>
                          </a:solidFill>
                          <a:latin typeface="Helvetica"/>
                          <a:ea typeface="Helvetica"/>
                          <a:cs typeface="Helvetica"/>
                          <a:sym typeface="Helvetica"/>
                        </a:rPr>
                        <a:t>30.5 ± 0.8</a:t>
                      </a:r>
                    </a:p>
                  </a:txBody>
                  <a:tcPr marL="50800" marR="50800" marT="50800" marB="50800" anchor="ctr" horzOverflow="overflow"/>
                </a:tc>
              </a:tr>
            </a:tbl>
          </a:graphicData>
        </a:graphic>
      </p:graphicFrame>
      <p:sp>
        <p:nvSpPr>
          <p:cNvPr id="230" name="Shape 230"/>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t>28</a:t>
            </a:fld>
            <a:endParaRPr/>
          </a:p>
        </p:txBody>
      </p:sp>
      <p:sp>
        <p:nvSpPr>
          <p:cNvPr id="231" name="Shape 231"/>
          <p:cNvSpPr/>
          <p:nvPr/>
        </p:nvSpPr>
        <p:spPr>
          <a:xfrm>
            <a:off x="901700" y="71664"/>
            <a:ext cx="11201400" cy="1130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6600">
                <a:solidFill>
                  <a:srgbClr val="FFFFFF"/>
                </a:solidFill>
                <a:latin typeface="Avenir Book"/>
                <a:ea typeface="Avenir Book"/>
                <a:cs typeface="Avenir Book"/>
                <a:sym typeface="Avenir Book"/>
              </a:defRPr>
            </a:lvl1pPr>
          </a:lstStyle>
          <a:p>
            <a:pPr lvl="0">
              <a:defRPr sz="1800">
                <a:solidFill>
                  <a:srgbClr val="000000"/>
                </a:solidFill>
              </a:defRPr>
            </a:pPr>
            <a:r>
              <a:rPr sz="6600">
                <a:solidFill>
                  <a:srgbClr val="FFFFFF"/>
                </a:solidFill>
              </a:rPr>
              <a:t>RAW Yields</a:t>
            </a:r>
          </a:p>
        </p:txBody>
      </p:sp>
      <p:sp>
        <p:nvSpPr>
          <p:cNvPr id="232" name="Shape 232"/>
          <p:cNvSpPr/>
          <p:nvPr/>
        </p:nvSpPr>
        <p:spPr>
          <a:xfrm>
            <a:off x="1754632" y="1305934"/>
            <a:ext cx="9495537"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000"/>
              <a:t>(Raw Yield)</a:t>
            </a:r>
            <a:r>
              <a:rPr sz="3000" baseline="-5999"/>
              <a:t>DATA</a:t>
            </a:r>
            <a:r>
              <a:rPr sz="3000"/>
              <a:t> = N</a:t>
            </a:r>
            <a:r>
              <a:rPr sz="3000" baseline="-5999"/>
              <a:t>gamma</a:t>
            </a:r>
            <a:r>
              <a:rPr sz="3000"/>
              <a:t>(2-9MeV) / (N</a:t>
            </a:r>
            <a:r>
              <a:rPr sz="3000" baseline="-5999"/>
              <a:t>primary</a:t>
            </a:r>
            <a:r>
              <a:rPr sz="3000"/>
              <a:t>corr*epsDT)</a:t>
            </a:r>
          </a:p>
        </p:txBody>
      </p:sp>
      <p:sp>
        <p:nvSpPr>
          <p:cNvPr id="233" name="Shape 233"/>
          <p:cNvSpPr/>
          <p:nvPr/>
        </p:nvSpPr>
        <p:spPr>
          <a:xfrm>
            <a:off x="1734006" y="1968704"/>
            <a:ext cx="7482079"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000"/>
              <a:t>(Raw Yield)</a:t>
            </a:r>
            <a:r>
              <a:rPr sz="3000" baseline="-5999"/>
              <a:t>FLUKA</a:t>
            </a:r>
            <a:r>
              <a:rPr sz="3000"/>
              <a:t> = N</a:t>
            </a:r>
            <a:r>
              <a:rPr sz="3000" baseline="-5999"/>
              <a:t>gamma</a:t>
            </a:r>
            <a:r>
              <a:rPr sz="3000"/>
              <a:t>(2-9MeV) / N</a:t>
            </a:r>
            <a:r>
              <a:rPr sz="3000" baseline="-5999"/>
              <a:t>primary</a:t>
            </a:r>
          </a:p>
        </p:txBody>
      </p:sp>
      <p:sp>
        <p:nvSpPr>
          <p:cNvPr id="234" name="Shape 234"/>
          <p:cNvSpPr/>
          <p:nvPr/>
        </p:nvSpPr>
        <p:spPr>
          <a:xfrm>
            <a:off x="260361" y="8733769"/>
            <a:ext cx="10429370" cy="46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b="1">
                <a:solidFill>
                  <a:srgbClr val="FF340E"/>
                </a:solidFill>
                <a:latin typeface="Helvetica"/>
                <a:ea typeface="Helvetica"/>
                <a:cs typeface="Helvetica"/>
                <a:sym typeface="Helvetica"/>
              </a:defRPr>
            </a:lvl1pPr>
          </a:lstStyle>
          <a:p>
            <a:pPr lvl="0">
              <a:defRPr sz="1800" b="0">
                <a:solidFill>
                  <a:srgbClr val="000000"/>
                </a:solidFill>
              </a:defRPr>
            </a:pPr>
            <a:r>
              <a:rPr sz="2400" b="1">
                <a:solidFill>
                  <a:srgbClr val="FF340E"/>
                </a:solidFill>
              </a:rPr>
              <a:t>*in the 60º config, the PMMA-LYSO distance is larger wrt the 90º config</a:t>
            </a:r>
          </a:p>
        </p:txBody>
      </p:sp>
    </p:spTree>
  </p:cSld>
  <p:clrMapOvr>
    <a:masterClrMapping/>
  </p:clrMapOvr>
  <p:transition xmlns:p14="http://schemas.microsoft.com/office/powerpoint/2010/mai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Shape 236"/>
          <p:cNvSpPr/>
          <p:nvPr/>
        </p:nvSpPr>
        <p:spPr>
          <a:xfrm>
            <a:off x="3628" y="71664"/>
            <a:ext cx="12997544" cy="1130301"/>
          </a:xfrm>
          <a:prstGeom prst="rect">
            <a:avLst/>
          </a:prstGeom>
          <a:blipFill>
            <a:blip r:embed="rId2"/>
          </a:blipFill>
          <a:ln w="12700">
            <a:miter lim="400000"/>
          </a:ln>
          <a:effectLst>
            <a:outerShdw blurRad="50800" dist="12700" rotWithShape="0">
              <a:srgbClr val="000000">
                <a:alpha val="50000"/>
              </a:srgbClr>
            </a:outerShdw>
          </a:effectLst>
        </p:spPr>
        <p:txBody>
          <a:bodyPr lIns="50800" tIns="50800" rIns="50800" bIns="50800" anchor="ctr"/>
          <a:lstStyle/>
          <a:p>
            <a:pPr lvl="0">
              <a:defRPr sz="2400">
                <a:solidFill>
                  <a:srgbClr val="FFFFFF"/>
                </a:solidFill>
              </a:defRPr>
            </a:pPr>
            <a:endParaRPr/>
          </a:p>
        </p:txBody>
      </p:sp>
      <p:sp>
        <p:nvSpPr>
          <p:cNvPr id="237" name="Shape 237"/>
          <p:cNvSpPr/>
          <p:nvPr/>
        </p:nvSpPr>
        <p:spPr>
          <a:xfrm>
            <a:off x="3628" y="9239473"/>
            <a:ext cx="12997544" cy="451644"/>
          </a:xfrm>
          <a:prstGeom prst="rect">
            <a:avLst/>
          </a:prstGeom>
          <a:blipFill>
            <a:blip r:embed="rId2"/>
          </a:blipFill>
          <a:ln w="12700">
            <a:miter lim="400000"/>
          </a:ln>
          <a:effectLst>
            <a:outerShdw blurRad="50800" dist="12700" rotWithShape="0">
              <a:srgbClr val="000000">
                <a:alpha val="50000"/>
              </a:srgbClr>
            </a:outerShdw>
          </a:effectLst>
        </p:spPr>
        <p:txBody>
          <a:bodyPr lIns="50800" tIns="50800" rIns="50800" bIns="50800" anchor="ctr"/>
          <a:lstStyle/>
          <a:p>
            <a:pPr lvl="0">
              <a:defRPr sz="2400">
                <a:solidFill>
                  <a:srgbClr val="FFFFFF"/>
                </a:solidFill>
              </a:defRPr>
            </a:pPr>
            <a:endParaRPr/>
          </a:p>
        </p:txBody>
      </p:sp>
      <p:sp>
        <p:nvSpPr>
          <p:cNvPr id="238" name="Shape 238"/>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t>29</a:t>
            </a:fld>
            <a:endParaRPr/>
          </a:p>
        </p:txBody>
      </p:sp>
      <p:sp>
        <p:nvSpPr>
          <p:cNvPr id="239" name="Shape 239"/>
          <p:cNvSpPr/>
          <p:nvPr/>
        </p:nvSpPr>
        <p:spPr>
          <a:xfrm>
            <a:off x="901700" y="71664"/>
            <a:ext cx="11201400" cy="1130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6600">
                <a:solidFill>
                  <a:srgbClr val="FFFFFF"/>
                </a:solidFill>
                <a:latin typeface="Avenir Book"/>
                <a:ea typeface="Avenir Book"/>
                <a:cs typeface="Avenir Book"/>
                <a:sym typeface="Avenir Book"/>
              </a:defRPr>
            </a:lvl1pPr>
          </a:lstStyle>
          <a:p>
            <a:pPr lvl="0">
              <a:defRPr sz="1800">
                <a:solidFill>
                  <a:srgbClr val="000000"/>
                </a:solidFill>
              </a:defRPr>
            </a:pPr>
            <a:r>
              <a:rPr sz="6600">
                <a:solidFill>
                  <a:srgbClr val="FFFFFF"/>
                </a:solidFill>
              </a:rPr>
              <a:t>RAW Yields</a:t>
            </a:r>
          </a:p>
        </p:txBody>
      </p:sp>
      <p:pic>
        <p:nvPicPr>
          <p:cNvPr id="240" name="Ox_DataSim.png"/>
          <p:cNvPicPr/>
          <p:nvPr/>
        </p:nvPicPr>
        <p:blipFill>
          <a:blip r:embed="rId3">
            <a:extLst/>
          </a:blip>
          <a:srcRect l="1947" r="1114"/>
          <a:stretch>
            <a:fillRect/>
          </a:stretch>
        </p:blipFill>
        <p:spPr>
          <a:xfrm>
            <a:off x="271573" y="2122816"/>
            <a:ext cx="12461603" cy="7141816"/>
          </a:xfrm>
          <a:prstGeom prst="rect">
            <a:avLst/>
          </a:prstGeom>
          <a:ln w="12700">
            <a:miter lim="400000"/>
          </a:ln>
        </p:spPr>
      </p:pic>
      <p:sp>
        <p:nvSpPr>
          <p:cNvPr id="241" name="Shape 241"/>
          <p:cNvSpPr/>
          <p:nvPr/>
        </p:nvSpPr>
        <p:spPr>
          <a:xfrm>
            <a:off x="9852279" y="427244"/>
            <a:ext cx="2788025" cy="1274056"/>
          </a:xfrm>
          <a:prstGeom prst="rect">
            <a:avLst/>
          </a:prstGeom>
          <a:solidFill>
            <a:srgbClr val="FFFFFF"/>
          </a:solidFill>
          <a:ln w="12700">
            <a:miter lim="400000"/>
          </a:ln>
          <a:effectLst>
            <a:outerShdw blurRad="38100" dist="25400" dir="5400000" rotWithShape="0">
              <a:srgbClr val="000000">
                <a:alpha val="50000"/>
              </a:srgbClr>
            </a:outerShdw>
          </a:effectLst>
        </p:spPr>
        <p:txBody>
          <a:bodyPr lIns="0" tIns="0" rIns="0" bIns="0" anchor="ctr"/>
          <a:lstStyle/>
          <a:p>
            <a:pPr lvl="0">
              <a:defRPr sz="2400">
                <a:solidFill>
                  <a:srgbClr val="FFFFFF"/>
                </a:solidFill>
              </a:defRPr>
            </a:pPr>
            <a:endParaRPr/>
          </a:p>
        </p:txBody>
      </p:sp>
      <p:grpSp>
        <p:nvGrpSpPr>
          <p:cNvPr id="246" name="Group 246"/>
          <p:cNvGrpSpPr/>
          <p:nvPr/>
        </p:nvGrpSpPr>
        <p:grpSpPr>
          <a:xfrm>
            <a:off x="10004845" y="208862"/>
            <a:ext cx="2482892" cy="1710820"/>
            <a:chOff x="0" y="-10683"/>
            <a:chExt cx="2482890" cy="1710818"/>
          </a:xfrm>
        </p:grpSpPr>
        <p:sp>
          <p:nvSpPr>
            <p:cNvPr id="242" name="Shape 242"/>
            <p:cNvSpPr/>
            <p:nvPr/>
          </p:nvSpPr>
          <p:spPr>
            <a:xfrm>
              <a:off x="0" y="351321"/>
              <a:ext cx="308115" cy="317818"/>
            </a:xfrm>
            <a:prstGeom prst="rect">
              <a:avLst/>
            </a:prstGeom>
            <a:solidFill>
              <a:srgbClr val="000000"/>
            </a:solidFill>
            <a:ln w="12700" cap="flat">
              <a:noFill/>
              <a:miter lim="400000"/>
            </a:ln>
            <a:effectLst/>
          </p:spPr>
          <p:txBody>
            <a:bodyPr wrap="square" lIns="0" tIns="0" rIns="0" bIns="0" numCol="1" anchor="ctr">
              <a:noAutofit/>
            </a:bodyPr>
            <a:lstStyle/>
            <a:p>
              <a:pPr lvl="0">
                <a:defRPr sz="2400">
                  <a:solidFill>
                    <a:srgbClr val="FFFFFF"/>
                  </a:solidFill>
                </a:defRPr>
              </a:pPr>
              <a:endParaRPr/>
            </a:p>
          </p:txBody>
        </p:sp>
        <p:sp>
          <p:nvSpPr>
            <p:cNvPr id="243" name="Shape 243"/>
            <p:cNvSpPr/>
            <p:nvPr/>
          </p:nvSpPr>
          <p:spPr>
            <a:xfrm>
              <a:off x="0" y="1020313"/>
              <a:ext cx="308115" cy="317818"/>
            </a:xfrm>
            <a:prstGeom prst="rect">
              <a:avLst/>
            </a:prstGeom>
            <a:solidFill>
              <a:srgbClr val="C82506"/>
            </a:solidFill>
            <a:ln w="12700" cap="flat">
              <a:noFill/>
              <a:miter lim="400000"/>
            </a:ln>
            <a:effectLst/>
          </p:spPr>
          <p:txBody>
            <a:bodyPr wrap="square" lIns="0" tIns="0" rIns="0" bIns="0" numCol="1" anchor="ctr">
              <a:noAutofit/>
            </a:bodyPr>
            <a:lstStyle/>
            <a:p>
              <a:pPr lvl="0">
                <a:defRPr sz="2400">
                  <a:solidFill>
                    <a:srgbClr val="FFFFFF"/>
                  </a:solidFill>
                </a:defRPr>
              </a:pPr>
              <a:endParaRPr/>
            </a:p>
          </p:txBody>
        </p:sp>
        <p:sp>
          <p:nvSpPr>
            <p:cNvPr id="244" name="Shape 244"/>
            <p:cNvSpPr/>
            <p:nvPr/>
          </p:nvSpPr>
          <p:spPr>
            <a:xfrm>
              <a:off x="262998" y="-10684"/>
              <a:ext cx="1304047" cy="10418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900">
                  <a:latin typeface="Arial Unicode MS"/>
                  <a:ea typeface="Arial Unicode MS"/>
                  <a:cs typeface="Arial Unicode MS"/>
                  <a:sym typeface="Arial Unicode MS"/>
                </a:defRPr>
              </a:lvl1pPr>
            </a:lstStyle>
            <a:p>
              <a:pPr lvl="0">
                <a:defRPr sz="1800"/>
              </a:pPr>
              <a:r>
                <a:rPr sz="2900"/>
                <a:t>DATA</a:t>
              </a:r>
            </a:p>
          </p:txBody>
        </p:sp>
        <p:sp>
          <p:nvSpPr>
            <p:cNvPr id="245" name="Shape 245"/>
            <p:cNvSpPr/>
            <p:nvPr/>
          </p:nvSpPr>
          <p:spPr>
            <a:xfrm>
              <a:off x="368297" y="658309"/>
              <a:ext cx="2114594" cy="10418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900">
                  <a:latin typeface="Arial Unicode MS"/>
                  <a:ea typeface="Arial Unicode MS"/>
                  <a:cs typeface="Arial Unicode MS"/>
                  <a:sym typeface="Arial Unicode MS"/>
                </a:defRPr>
              </a:lvl1pPr>
            </a:lstStyle>
            <a:p>
              <a:pPr lvl="0">
                <a:defRPr sz="1800"/>
              </a:pPr>
              <a:r>
                <a:rPr sz="2900"/>
                <a:t>FLUKA2015</a:t>
              </a:r>
            </a:p>
          </p:txBody>
        </p:sp>
      </p:grpSp>
      <p:sp>
        <p:nvSpPr>
          <p:cNvPr id="247" name="Shape 247"/>
          <p:cNvSpPr/>
          <p:nvPr/>
        </p:nvSpPr>
        <p:spPr>
          <a:xfrm rot="16200000">
            <a:off x="-580084" y="3066589"/>
            <a:ext cx="1543509"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t>N</a:t>
            </a:r>
            <a:r>
              <a:rPr baseline="-5999"/>
              <a:t>gamma</a:t>
            </a:r>
            <a:r>
              <a:t>/N</a:t>
            </a:r>
            <a:r>
              <a:rPr baseline="-5999"/>
              <a:t>primary</a:t>
            </a:r>
          </a:p>
        </p:txBody>
      </p:sp>
      <p:sp>
        <p:nvSpPr>
          <p:cNvPr id="248" name="Shape 248"/>
          <p:cNvSpPr/>
          <p:nvPr/>
        </p:nvSpPr>
        <p:spPr>
          <a:xfrm rot="16200000">
            <a:off x="3717668" y="3066589"/>
            <a:ext cx="1543509"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t>N</a:t>
            </a:r>
            <a:r>
              <a:rPr baseline="-5999"/>
              <a:t>gamma</a:t>
            </a:r>
            <a:r>
              <a:t>/N</a:t>
            </a:r>
            <a:r>
              <a:rPr baseline="-5999"/>
              <a:t>primary</a:t>
            </a:r>
          </a:p>
        </p:txBody>
      </p:sp>
      <p:sp>
        <p:nvSpPr>
          <p:cNvPr id="249" name="Shape 249"/>
          <p:cNvSpPr/>
          <p:nvPr/>
        </p:nvSpPr>
        <p:spPr>
          <a:xfrm rot="16200000">
            <a:off x="8015420" y="3066589"/>
            <a:ext cx="1543509"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t>N</a:t>
            </a:r>
            <a:r>
              <a:rPr baseline="-5999"/>
              <a:t>gamma</a:t>
            </a:r>
            <a:r>
              <a:t>/N</a:t>
            </a:r>
            <a:r>
              <a:rPr baseline="-5999"/>
              <a:t>primary</a:t>
            </a:r>
          </a:p>
        </p:txBody>
      </p:sp>
      <p:sp>
        <p:nvSpPr>
          <p:cNvPr id="250" name="Shape 250"/>
          <p:cNvSpPr/>
          <p:nvPr/>
        </p:nvSpPr>
        <p:spPr>
          <a:xfrm rot="16200000">
            <a:off x="8015420" y="6643660"/>
            <a:ext cx="1543509"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t>N</a:t>
            </a:r>
            <a:r>
              <a:rPr baseline="-5999"/>
              <a:t>gamma</a:t>
            </a:r>
            <a:r>
              <a:t>/N</a:t>
            </a:r>
            <a:r>
              <a:rPr baseline="-5999"/>
              <a:t>primary</a:t>
            </a:r>
          </a:p>
        </p:txBody>
      </p:sp>
      <p:sp>
        <p:nvSpPr>
          <p:cNvPr id="251" name="Shape 251"/>
          <p:cNvSpPr/>
          <p:nvPr/>
        </p:nvSpPr>
        <p:spPr>
          <a:xfrm rot="16200000">
            <a:off x="3717668" y="6643660"/>
            <a:ext cx="1543509"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t>N</a:t>
            </a:r>
            <a:r>
              <a:rPr baseline="-5999"/>
              <a:t>gamma</a:t>
            </a:r>
            <a:r>
              <a:t>/N</a:t>
            </a:r>
            <a:r>
              <a:rPr baseline="-5999"/>
              <a:t>primary</a:t>
            </a:r>
          </a:p>
        </p:txBody>
      </p:sp>
      <p:sp>
        <p:nvSpPr>
          <p:cNvPr id="252" name="Shape 252"/>
          <p:cNvSpPr/>
          <p:nvPr/>
        </p:nvSpPr>
        <p:spPr>
          <a:xfrm rot="16200000">
            <a:off x="-580084" y="6643660"/>
            <a:ext cx="1543509"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t>N</a:t>
            </a:r>
            <a:r>
              <a:rPr baseline="-5999"/>
              <a:t>gamma</a:t>
            </a:r>
            <a:r>
              <a:t>/N</a:t>
            </a:r>
            <a:r>
              <a:rPr baseline="-5999"/>
              <a:t>primary</a:t>
            </a:r>
          </a:p>
        </p:txBody>
      </p:sp>
      <p:sp>
        <p:nvSpPr>
          <p:cNvPr id="253" name="Shape 253"/>
          <p:cNvSpPr/>
          <p:nvPr/>
        </p:nvSpPr>
        <p:spPr>
          <a:xfrm>
            <a:off x="68524" y="1244600"/>
            <a:ext cx="8198720" cy="736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i="1">
                <a:solidFill>
                  <a:srgbClr val="FF0036"/>
                </a:solidFill>
              </a:defRPr>
            </a:lvl1pPr>
          </a:lstStyle>
          <a:p>
            <a:pPr lvl="0">
              <a:defRPr sz="1800" i="0">
                <a:solidFill>
                  <a:srgbClr val="000000"/>
                </a:solidFill>
              </a:defRPr>
            </a:pPr>
            <a:r>
              <a:rPr sz="4200" i="1">
                <a:solidFill>
                  <a:srgbClr val="FF0036"/>
                </a:solidFill>
              </a:rPr>
              <a:t>Absolute Comparison: N𝛾/primary</a:t>
            </a:r>
          </a:p>
        </p:txBody>
      </p:sp>
    </p:spTree>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be 7"/>
          <p:cNvSpPr/>
          <p:nvPr/>
        </p:nvSpPr>
        <p:spPr>
          <a:xfrm>
            <a:off x="1947556" y="3640412"/>
            <a:ext cx="4177342" cy="1439229"/>
          </a:xfrm>
          <a:prstGeom prst="cube">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7" name="Cube 6"/>
          <p:cNvSpPr/>
          <p:nvPr/>
        </p:nvSpPr>
        <p:spPr>
          <a:xfrm>
            <a:off x="1891106" y="2398723"/>
            <a:ext cx="4177342" cy="1439229"/>
          </a:xfrm>
          <a:prstGeom prst="cube">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4" name="Title 3"/>
          <p:cNvSpPr>
            <a:spLocks noGrp="1"/>
          </p:cNvSpPr>
          <p:nvPr>
            <p:ph type="title"/>
          </p:nvPr>
        </p:nvSpPr>
        <p:spPr>
          <a:xfrm>
            <a:off x="952500" y="444500"/>
            <a:ext cx="11099800" cy="1079390"/>
          </a:xfrm>
        </p:spPr>
        <p:txBody>
          <a:bodyPr>
            <a:normAutofit fontScale="90000"/>
          </a:bodyPr>
          <a:lstStyle/>
          <a:p>
            <a:r>
              <a:rPr lang="en-US" dirty="0" smtClean="0"/>
              <a:t>LYSO crystal(s)</a:t>
            </a:r>
            <a:endParaRPr lang="en-US" dirty="0"/>
          </a:p>
        </p:txBody>
      </p:sp>
      <p:sp>
        <p:nvSpPr>
          <p:cNvPr id="6" name="Cube 5"/>
          <p:cNvSpPr/>
          <p:nvPr/>
        </p:nvSpPr>
        <p:spPr>
          <a:xfrm>
            <a:off x="1383051" y="4091935"/>
            <a:ext cx="4177342" cy="1439229"/>
          </a:xfrm>
          <a:prstGeom prst="cube">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5" name="Cube 4"/>
          <p:cNvSpPr/>
          <p:nvPr/>
        </p:nvSpPr>
        <p:spPr>
          <a:xfrm>
            <a:off x="1383051" y="2850246"/>
            <a:ext cx="4177342" cy="1439229"/>
          </a:xfrm>
          <a:prstGeom prst="cube">
            <a:avLst/>
          </a:prstGeom>
          <a:blipFill rotWithShape="1">
            <a:blip r:embed="rId2"/>
            <a:srcRect/>
            <a:tile tx="0" ty="0" sx="100000" sy="100000" flip="none" algn="tl"/>
          </a:blipFill>
          <a:ln w="12700" cap="flat">
            <a:no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
        <p:nvSpPr>
          <p:cNvPr id="9" name="TextBox 8"/>
          <p:cNvSpPr txBox="1"/>
          <p:nvPr/>
        </p:nvSpPr>
        <p:spPr>
          <a:xfrm>
            <a:off x="6330819" y="3068482"/>
            <a:ext cx="5721481"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000000"/>
                </a:solidFill>
                <a:effectLst/>
                <a:uFillTx/>
                <a:latin typeface="+mn-lt"/>
                <a:ea typeface="+mn-ea"/>
                <a:cs typeface="+mn-cs"/>
                <a:sym typeface="Helvetica Light"/>
              </a:rPr>
              <a:t>Made of 4 different crystals</a:t>
            </a: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10" name="TextBox 9"/>
          <p:cNvSpPr txBox="1"/>
          <p:nvPr/>
        </p:nvSpPr>
        <p:spPr>
          <a:xfrm>
            <a:off x="295312" y="5786754"/>
            <a:ext cx="12166852" cy="121058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584200" rtl="0" fontAlgn="auto" latinLnBrk="1" hangingPunct="0">
              <a:lnSpc>
                <a:spcPct val="100000"/>
              </a:lnSpc>
              <a:spcBef>
                <a:spcPts val="0"/>
              </a:spcBef>
              <a:spcAft>
                <a:spcPts val="0"/>
              </a:spcAft>
              <a:buClrTx/>
              <a:buSzTx/>
              <a:buFont typeface="Arial"/>
              <a:buChar char="•"/>
              <a:tabLst/>
            </a:pPr>
            <a:r>
              <a:rPr kumimoji="0" lang="en-US" sz="3600" b="0" i="0" u="none" strike="noStrike" cap="none" spc="0" normalizeH="0" baseline="0" dirty="0" smtClean="0">
                <a:ln>
                  <a:noFill/>
                </a:ln>
                <a:solidFill>
                  <a:srgbClr val="000000"/>
                </a:solidFill>
                <a:effectLst/>
                <a:uFillTx/>
                <a:latin typeface="+mn-lt"/>
                <a:ea typeface="+mn-ea"/>
                <a:cs typeface="+mn-cs"/>
                <a:sym typeface="Helvetica Light"/>
              </a:rPr>
              <a:t>Calibrated with</a:t>
            </a:r>
            <a:r>
              <a:rPr kumimoji="0" lang="en-US" sz="3600" b="0" i="0" u="none" strike="noStrike" cap="none" spc="0" normalizeH="0" dirty="0" smtClean="0">
                <a:ln>
                  <a:noFill/>
                </a:ln>
                <a:solidFill>
                  <a:srgbClr val="000000"/>
                </a:solidFill>
                <a:effectLst/>
                <a:uFillTx/>
                <a:latin typeface="+mn-lt"/>
                <a:ea typeface="+mn-ea"/>
                <a:cs typeface="+mn-cs"/>
                <a:sym typeface="Helvetica Light"/>
              </a:rPr>
              <a:t> different radioactive sources and with hadron beams at HIT</a:t>
            </a: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p:sp>
        <p:nvSpPr>
          <p:cNvPr id="11" name="TextBox 10"/>
          <p:cNvSpPr txBox="1"/>
          <p:nvPr/>
        </p:nvSpPr>
        <p:spPr>
          <a:xfrm>
            <a:off x="295312" y="7150048"/>
            <a:ext cx="12166852" cy="121058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584200" rtl="0" fontAlgn="auto" latinLnBrk="1" hangingPunct="0">
              <a:lnSpc>
                <a:spcPct val="100000"/>
              </a:lnSpc>
              <a:spcBef>
                <a:spcPts val="0"/>
              </a:spcBef>
              <a:spcAft>
                <a:spcPts val="0"/>
              </a:spcAft>
              <a:buClrTx/>
              <a:buSzTx/>
              <a:buFont typeface="Arial"/>
              <a:buChar char="•"/>
              <a:tabLst/>
            </a:pPr>
            <a:r>
              <a:rPr kumimoji="0" lang="en-US" sz="3600" b="0" i="0" u="none" strike="noStrike" cap="none" spc="0" normalizeH="0" baseline="0" dirty="0" smtClean="0">
                <a:ln>
                  <a:noFill/>
                </a:ln>
                <a:solidFill>
                  <a:srgbClr val="000000"/>
                </a:solidFill>
                <a:effectLst/>
                <a:uFillTx/>
                <a:latin typeface="+mn-lt"/>
                <a:ea typeface="+mn-ea"/>
                <a:cs typeface="+mn-cs"/>
                <a:sym typeface="Helvetica Light"/>
              </a:rPr>
              <a:t>An individual calibration curve</a:t>
            </a:r>
            <a:r>
              <a:rPr kumimoji="0" lang="en-US" sz="3600" b="0" i="0" u="none" strike="noStrike" cap="none" spc="0" normalizeH="0" dirty="0" smtClean="0">
                <a:ln>
                  <a:noFill/>
                </a:ln>
                <a:solidFill>
                  <a:srgbClr val="000000"/>
                </a:solidFill>
                <a:effectLst/>
                <a:uFillTx/>
                <a:latin typeface="+mn-lt"/>
                <a:ea typeface="+mn-ea"/>
                <a:cs typeface="+mn-cs"/>
                <a:sym typeface="Helvetica Light"/>
              </a:rPr>
              <a:t> obtained </a:t>
            </a:r>
          </a:p>
          <a:p>
            <a:pPr marR="0" algn="l" defTabSz="584200" rtl="0" fontAlgn="auto" latinLnBrk="1" hangingPunct="0">
              <a:lnSpc>
                <a:spcPct val="100000"/>
              </a:lnSpc>
              <a:spcBef>
                <a:spcPts val="0"/>
              </a:spcBef>
              <a:spcAft>
                <a:spcPts val="0"/>
              </a:spcAft>
              <a:buClrTx/>
              <a:buSzTx/>
              <a:tabLst/>
            </a:pPr>
            <a:r>
              <a:rPr kumimoji="0" lang="en-US" sz="3600" b="0" i="0" u="none" strike="noStrike" cap="none" spc="0" normalizeH="0" dirty="0" smtClean="0">
                <a:ln>
                  <a:noFill/>
                </a:ln>
                <a:solidFill>
                  <a:srgbClr val="000000"/>
                </a:solidFill>
                <a:effectLst/>
                <a:uFillTx/>
                <a:latin typeface="+mn-lt"/>
                <a:ea typeface="+mn-ea"/>
                <a:cs typeface="+mn-cs"/>
                <a:sym typeface="Helvetica Light"/>
              </a:rPr>
              <a:t>     for each crystal</a:t>
            </a:r>
          </a:p>
        </p:txBody>
      </p:sp>
      <p:sp>
        <p:nvSpPr>
          <p:cNvPr id="12" name="TextBox 11"/>
          <p:cNvSpPr txBox="1"/>
          <p:nvPr/>
        </p:nvSpPr>
        <p:spPr>
          <a:xfrm>
            <a:off x="295311" y="8542876"/>
            <a:ext cx="12491695" cy="121058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584200" rtl="0" fontAlgn="auto" latinLnBrk="1" hangingPunct="0">
              <a:lnSpc>
                <a:spcPct val="100000"/>
              </a:lnSpc>
              <a:spcBef>
                <a:spcPts val="0"/>
              </a:spcBef>
              <a:spcAft>
                <a:spcPts val="0"/>
              </a:spcAft>
              <a:buClrTx/>
              <a:buSzTx/>
              <a:buFont typeface="Arial"/>
              <a:buChar char="•"/>
              <a:tabLst/>
            </a:pPr>
            <a:r>
              <a:rPr lang="en-US" dirty="0" smtClean="0">
                <a:solidFill>
                  <a:srgbClr val="000000"/>
                </a:solidFill>
              </a:rPr>
              <a:t>Calibration curves inserted in simulation analysis together with energy resolution parameters</a:t>
            </a:r>
            <a:endParaRPr kumimoji="0" lang="en-US" sz="3600" b="0" i="0" u="none" strike="noStrike" cap="none" spc="0" normalizeH="0" dirty="0" smtClean="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2510863196"/>
      </p:ext>
    </p:extLst>
  </p:cSld>
  <p:clrMapOvr>
    <a:masterClrMapping/>
  </p:clrMapOvr>
  <p:transition xmlns:p14="http://schemas.microsoft.com/office/powerpoint/2010/mai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x_DataLISA.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651467" y="-312915"/>
            <a:ext cx="6233717" cy="10821952"/>
          </a:xfrm>
          <a:prstGeom prst="rect">
            <a:avLst/>
          </a:prstGeom>
        </p:spPr>
      </p:pic>
      <p:sp>
        <p:nvSpPr>
          <p:cNvPr id="256" name="Shape 256"/>
          <p:cNvSpPr/>
          <p:nvPr/>
        </p:nvSpPr>
        <p:spPr>
          <a:xfrm>
            <a:off x="3628" y="71664"/>
            <a:ext cx="12997544" cy="1130301"/>
          </a:xfrm>
          <a:prstGeom prst="rect">
            <a:avLst/>
          </a:prstGeom>
          <a:blipFill>
            <a:blip r:embed="rId3"/>
          </a:blipFill>
          <a:ln w="12700">
            <a:miter lim="400000"/>
          </a:ln>
          <a:effectLst>
            <a:outerShdw blurRad="50800" dist="12700" rotWithShape="0">
              <a:srgbClr val="000000">
                <a:alpha val="50000"/>
              </a:srgbClr>
            </a:outerShdw>
          </a:effectLst>
        </p:spPr>
        <p:txBody>
          <a:bodyPr lIns="50800" tIns="50800" rIns="50800" bIns="50800" anchor="ctr"/>
          <a:lstStyle/>
          <a:p>
            <a:pPr lvl="0">
              <a:defRPr sz="2400">
                <a:solidFill>
                  <a:srgbClr val="FFFFFF"/>
                </a:solidFill>
              </a:defRPr>
            </a:pPr>
            <a:endParaRPr/>
          </a:p>
        </p:txBody>
      </p:sp>
      <p:sp>
        <p:nvSpPr>
          <p:cNvPr id="257" name="Shape 257"/>
          <p:cNvSpPr/>
          <p:nvPr/>
        </p:nvSpPr>
        <p:spPr>
          <a:xfrm>
            <a:off x="3628" y="9239473"/>
            <a:ext cx="12997544" cy="451644"/>
          </a:xfrm>
          <a:prstGeom prst="rect">
            <a:avLst/>
          </a:prstGeom>
          <a:blipFill>
            <a:blip r:embed="rId3"/>
          </a:blipFill>
          <a:ln w="12700">
            <a:miter lim="400000"/>
          </a:ln>
          <a:effectLst>
            <a:outerShdw blurRad="50800" dist="12700" rotWithShape="0">
              <a:srgbClr val="000000">
                <a:alpha val="50000"/>
              </a:srgbClr>
            </a:outerShdw>
          </a:effectLst>
        </p:spPr>
        <p:txBody>
          <a:bodyPr lIns="50800" tIns="50800" rIns="50800" bIns="50800" anchor="ctr"/>
          <a:lstStyle/>
          <a:p>
            <a:pPr lvl="0">
              <a:defRPr sz="2400">
                <a:solidFill>
                  <a:srgbClr val="FFFFFF"/>
                </a:solidFill>
              </a:defRPr>
            </a:pPr>
            <a:endParaRPr/>
          </a:p>
        </p:txBody>
      </p:sp>
      <p:sp>
        <p:nvSpPr>
          <p:cNvPr id="258" name="Shape 258"/>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t>30</a:t>
            </a:fld>
            <a:endParaRPr/>
          </a:p>
        </p:txBody>
      </p:sp>
      <p:sp>
        <p:nvSpPr>
          <p:cNvPr id="259" name="Shape 259"/>
          <p:cNvSpPr/>
          <p:nvPr/>
        </p:nvSpPr>
        <p:spPr>
          <a:xfrm>
            <a:off x="901700" y="71664"/>
            <a:ext cx="11201400" cy="1130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6600">
                <a:solidFill>
                  <a:srgbClr val="FFFFFF"/>
                </a:solidFill>
                <a:latin typeface="Avenir Book"/>
                <a:ea typeface="Avenir Book"/>
                <a:cs typeface="Avenir Book"/>
                <a:sym typeface="Avenir Book"/>
              </a:defRPr>
            </a:lvl1pPr>
          </a:lstStyle>
          <a:p>
            <a:pPr lvl="0">
              <a:defRPr sz="1800">
                <a:solidFill>
                  <a:srgbClr val="000000"/>
                </a:solidFill>
              </a:defRPr>
            </a:pPr>
            <a:r>
              <a:rPr sz="6600">
                <a:solidFill>
                  <a:srgbClr val="FFFFFF"/>
                </a:solidFill>
              </a:rPr>
              <a:t>RAW Yields</a:t>
            </a:r>
          </a:p>
        </p:txBody>
      </p:sp>
      <p:sp>
        <p:nvSpPr>
          <p:cNvPr id="260" name="Shape 260"/>
          <p:cNvSpPr/>
          <p:nvPr/>
        </p:nvSpPr>
        <p:spPr>
          <a:xfrm>
            <a:off x="9852279" y="427244"/>
            <a:ext cx="2788025" cy="1274056"/>
          </a:xfrm>
          <a:prstGeom prst="rect">
            <a:avLst/>
          </a:prstGeom>
          <a:solidFill>
            <a:srgbClr val="FFFFFF"/>
          </a:solidFill>
          <a:ln w="12700">
            <a:miter lim="400000"/>
          </a:ln>
          <a:effectLst>
            <a:outerShdw blurRad="38100" dist="25400" dir="5400000" rotWithShape="0">
              <a:srgbClr val="000000">
                <a:alpha val="50000"/>
              </a:srgbClr>
            </a:outerShdw>
          </a:effectLst>
        </p:spPr>
        <p:txBody>
          <a:bodyPr lIns="0" tIns="0" rIns="0" bIns="0" anchor="ctr"/>
          <a:lstStyle/>
          <a:p>
            <a:pPr lvl="0">
              <a:defRPr sz="2400">
                <a:solidFill>
                  <a:srgbClr val="FFFFFF"/>
                </a:solidFill>
              </a:defRPr>
            </a:pPr>
            <a:endParaRPr/>
          </a:p>
        </p:txBody>
      </p:sp>
      <p:grpSp>
        <p:nvGrpSpPr>
          <p:cNvPr id="265" name="Group 265"/>
          <p:cNvGrpSpPr/>
          <p:nvPr/>
        </p:nvGrpSpPr>
        <p:grpSpPr>
          <a:xfrm>
            <a:off x="10004845" y="208862"/>
            <a:ext cx="2482892" cy="1710820"/>
            <a:chOff x="0" y="-10683"/>
            <a:chExt cx="2482890" cy="1710818"/>
          </a:xfrm>
        </p:grpSpPr>
        <p:sp>
          <p:nvSpPr>
            <p:cNvPr id="261" name="Shape 261"/>
            <p:cNvSpPr/>
            <p:nvPr/>
          </p:nvSpPr>
          <p:spPr>
            <a:xfrm>
              <a:off x="0" y="351321"/>
              <a:ext cx="308115" cy="317818"/>
            </a:xfrm>
            <a:prstGeom prst="rect">
              <a:avLst/>
            </a:prstGeom>
            <a:solidFill>
              <a:srgbClr val="000000"/>
            </a:solidFill>
            <a:ln w="12700" cap="flat">
              <a:noFill/>
              <a:miter lim="400000"/>
            </a:ln>
            <a:effectLst/>
          </p:spPr>
          <p:txBody>
            <a:bodyPr wrap="square" lIns="0" tIns="0" rIns="0" bIns="0" numCol="1" anchor="ctr">
              <a:noAutofit/>
            </a:bodyPr>
            <a:lstStyle/>
            <a:p>
              <a:pPr lvl="0">
                <a:defRPr sz="2400">
                  <a:solidFill>
                    <a:srgbClr val="FFFFFF"/>
                  </a:solidFill>
                </a:defRPr>
              </a:pPr>
              <a:endParaRPr/>
            </a:p>
          </p:txBody>
        </p:sp>
        <p:sp>
          <p:nvSpPr>
            <p:cNvPr id="262" name="Shape 262"/>
            <p:cNvSpPr/>
            <p:nvPr/>
          </p:nvSpPr>
          <p:spPr>
            <a:xfrm>
              <a:off x="0" y="1020313"/>
              <a:ext cx="308115" cy="317818"/>
            </a:xfrm>
            <a:prstGeom prst="rect">
              <a:avLst/>
            </a:prstGeom>
            <a:solidFill>
              <a:srgbClr val="C82506"/>
            </a:solidFill>
            <a:ln w="12700" cap="flat">
              <a:noFill/>
              <a:miter lim="400000"/>
            </a:ln>
            <a:effectLst/>
          </p:spPr>
          <p:txBody>
            <a:bodyPr wrap="square" lIns="0" tIns="0" rIns="0" bIns="0" numCol="1" anchor="ctr">
              <a:noAutofit/>
            </a:bodyPr>
            <a:lstStyle/>
            <a:p>
              <a:pPr lvl="0">
                <a:defRPr sz="2400">
                  <a:solidFill>
                    <a:srgbClr val="FFFFFF"/>
                  </a:solidFill>
                </a:defRPr>
              </a:pPr>
              <a:endParaRPr/>
            </a:p>
          </p:txBody>
        </p:sp>
        <p:sp>
          <p:nvSpPr>
            <p:cNvPr id="263" name="Shape 263"/>
            <p:cNvSpPr/>
            <p:nvPr/>
          </p:nvSpPr>
          <p:spPr>
            <a:xfrm>
              <a:off x="262998" y="-10684"/>
              <a:ext cx="1304047" cy="10418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900">
                  <a:latin typeface="Arial Unicode MS"/>
                  <a:ea typeface="Arial Unicode MS"/>
                  <a:cs typeface="Arial Unicode MS"/>
                  <a:sym typeface="Arial Unicode MS"/>
                </a:defRPr>
              </a:lvl1pPr>
            </a:lstStyle>
            <a:p>
              <a:pPr lvl="0">
                <a:defRPr sz="1800"/>
              </a:pPr>
              <a:r>
                <a:rPr sz="2900"/>
                <a:t>DATA</a:t>
              </a:r>
            </a:p>
          </p:txBody>
        </p:sp>
        <p:sp>
          <p:nvSpPr>
            <p:cNvPr id="264" name="Shape 264"/>
            <p:cNvSpPr/>
            <p:nvPr/>
          </p:nvSpPr>
          <p:spPr>
            <a:xfrm>
              <a:off x="368297" y="658309"/>
              <a:ext cx="2114594" cy="104182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900">
                  <a:latin typeface="Arial Unicode MS"/>
                  <a:ea typeface="Arial Unicode MS"/>
                  <a:cs typeface="Arial Unicode MS"/>
                  <a:sym typeface="Arial Unicode MS"/>
                </a:defRPr>
              </a:lvl1pPr>
            </a:lstStyle>
            <a:p>
              <a:pPr lvl="0">
                <a:defRPr sz="1800"/>
              </a:pPr>
              <a:r>
                <a:rPr lang="en-US" sz="2900" dirty="0" smtClean="0"/>
                <a:t>MC </a:t>
              </a:r>
              <a:r>
                <a:rPr sz="2900" dirty="0" smtClean="0"/>
                <a:t>FLUKA</a:t>
              </a:r>
              <a:endParaRPr sz="2900" dirty="0"/>
            </a:p>
          </p:txBody>
        </p:sp>
      </p:grpSp>
      <p:sp>
        <p:nvSpPr>
          <p:cNvPr id="266" name="Shape 266"/>
          <p:cNvSpPr/>
          <p:nvPr/>
        </p:nvSpPr>
        <p:spPr>
          <a:xfrm rot="16200000">
            <a:off x="686874" y="2959254"/>
            <a:ext cx="1543508"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dirty="0"/>
              <a:t>N</a:t>
            </a:r>
            <a:r>
              <a:rPr baseline="-5999" dirty="0"/>
              <a:t>gamma</a:t>
            </a:r>
            <a:r>
              <a:rPr dirty="0"/>
              <a:t>/N</a:t>
            </a:r>
            <a:r>
              <a:rPr baseline="-5999" dirty="0"/>
              <a:t>primary</a:t>
            </a:r>
          </a:p>
        </p:txBody>
      </p:sp>
      <p:sp>
        <p:nvSpPr>
          <p:cNvPr id="267" name="Shape 267"/>
          <p:cNvSpPr/>
          <p:nvPr/>
        </p:nvSpPr>
        <p:spPr>
          <a:xfrm rot="16200000">
            <a:off x="4300347" y="2959254"/>
            <a:ext cx="1543508"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t>N</a:t>
            </a:r>
            <a:r>
              <a:rPr baseline="-5999"/>
              <a:t>gamma</a:t>
            </a:r>
            <a:r>
              <a:t>/N</a:t>
            </a:r>
            <a:r>
              <a:rPr baseline="-5999"/>
              <a:t>primary</a:t>
            </a:r>
          </a:p>
        </p:txBody>
      </p:sp>
      <p:sp>
        <p:nvSpPr>
          <p:cNvPr id="268" name="Shape 268"/>
          <p:cNvSpPr/>
          <p:nvPr/>
        </p:nvSpPr>
        <p:spPr>
          <a:xfrm rot="16200000">
            <a:off x="7908085" y="2959254"/>
            <a:ext cx="1543508"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t>N</a:t>
            </a:r>
            <a:r>
              <a:rPr baseline="-5999"/>
              <a:t>gamma</a:t>
            </a:r>
            <a:r>
              <a:t>/N</a:t>
            </a:r>
            <a:r>
              <a:rPr baseline="-5999"/>
              <a:t>primary</a:t>
            </a:r>
          </a:p>
        </p:txBody>
      </p:sp>
      <p:sp>
        <p:nvSpPr>
          <p:cNvPr id="269" name="Shape 269"/>
          <p:cNvSpPr/>
          <p:nvPr/>
        </p:nvSpPr>
        <p:spPr>
          <a:xfrm rot="16200000">
            <a:off x="585275" y="6079125"/>
            <a:ext cx="1543508"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dirty="0"/>
              <a:t>N</a:t>
            </a:r>
            <a:r>
              <a:rPr baseline="-5999" dirty="0"/>
              <a:t>gamma</a:t>
            </a:r>
            <a:r>
              <a:rPr dirty="0"/>
              <a:t>/N</a:t>
            </a:r>
            <a:r>
              <a:rPr baseline="-5999" dirty="0"/>
              <a:t>primary</a:t>
            </a:r>
          </a:p>
        </p:txBody>
      </p:sp>
      <p:sp>
        <p:nvSpPr>
          <p:cNvPr id="270" name="Shape 270"/>
          <p:cNvSpPr/>
          <p:nvPr/>
        </p:nvSpPr>
        <p:spPr>
          <a:xfrm>
            <a:off x="8870339" y="5843043"/>
            <a:ext cx="3041653" cy="2595582"/>
          </a:xfrm>
          <a:prstGeom prst="rect">
            <a:avLst/>
          </a:prstGeom>
          <a:ln w="12700">
            <a:miter lim="400000"/>
          </a:ln>
          <a:extLst>
            <a:ext uri="{C572A759-6A51-4108-AA02-DFA0A04FC94B}">
              <ma14:wrappingTextBoxFlag xmlns:ma14="http://schemas.microsoft.com/office/mac/drawingml/2011/main" val="1"/>
            </a:ext>
          </a:extLst>
        </p:spPr>
        <p:txBody>
          <a:bodyPr wrap="square" lIns="50800" tIns="50800" rIns="50800" bIns="50800" anchor="ctr">
            <a:spAutoFit/>
          </a:bodyPr>
          <a:lstStyle>
            <a:lvl1pPr algn="l">
              <a:defRPr sz="2700"/>
            </a:lvl1pPr>
          </a:lstStyle>
          <a:p>
            <a:pPr lvl="0">
              <a:defRPr sz="1800"/>
            </a:pPr>
            <a:r>
              <a:rPr sz="2700" dirty="0"/>
              <a:t>As for the C ions case, the bkg subtraction cannot explain such large signal/MC difference.  </a:t>
            </a:r>
          </a:p>
        </p:txBody>
      </p:sp>
      <p:sp>
        <p:nvSpPr>
          <p:cNvPr id="271" name="Shape 271"/>
          <p:cNvSpPr/>
          <p:nvPr/>
        </p:nvSpPr>
        <p:spPr>
          <a:xfrm>
            <a:off x="68524" y="1244600"/>
            <a:ext cx="8198720" cy="736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i="1">
                <a:solidFill>
                  <a:srgbClr val="FF0036"/>
                </a:solidFill>
              </a:defRPr>
            </a:lvl1pPr>
          </a:lstStyle>
          <a:p>
            <a:pPr lvl="0">
              <a:defRPr sz="1800" i="0">
                <a:solidFill>
                  <a:srgbClr val="000000"/>
                </a:solidFill>
              </a:defRPr>
            </a:pPr>
            <a:r>
              <a:rPr sz="4200" i="1">
                <a:solidFill>
                  <a:srgbClr val="FF0036"/>
                </a:solidFill>
              </a:rPr>
              <a:t>Absolute Comparison: N𝛾/primary</a:t>
            </a:r>
          </a:p>
        </p:txBody>
      </p:sp>
      <p:sp>
        <p:nvSpPr>
          <p:cNvPr id="20" name="Shape 269"/>
          <p:cNvSpPr/>
          <p:nvPr/>
        </p:nvSpPr>
        <p:spPr>
          <a:xfrm rot="16200000">
            <a:off x="4300348" y="6079126"/>
            <a:ext cx="1543508"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dirty="0"/>
              <a:t>N</a:t>
            </a:r>
            <a:r>
              <a:rPr baseline="-5999" dirty="0"/>
              <a:t>gamma</a:t>
            </a:r>
            <a:r>
              <a:rPr dirty="0"/>
              <a:t>/N</a:t>
            </a:r>
            <a:r>
              <a:rPr baseline="-5999" dirty="0"/>
              <a:t>primary</a:t>
            </a:r>
          </a:p>
        </p:txBody>
      </p:sp>
      <p:sp>
        <p:nvSpPr>
          <p:cNvPr id="3" name="TextBox 2"/>
          <p:cNvSpPr txBox="1"/>
          <p:nvPr/>
        </p:nvSpPr>
        <p:spPr>
          <a:xfrm>
            <a:off x="168592" y="8438625"/>
            <a:ext cx="6260904" cy="6565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600" b="1" i="0" u="none" strike="noStrike" cap="none" spc="0" normalizeH="0" baseline="0" dirty="0" smtClean="0">
                <a:ln>
                  <a:noFill/>
                </a:ln>
                <a:solidFill>
                  <a:srgbClr val="0000FF"/>
                </a:solidFill>
                <a:effectLst/>
                <a:uFillTx/>
                <a:latin typeface="Arial"/>
                <a:ea typeface="+mn-ea"/>
                <a:cs typeface="Arial"/>
                <a:sym typeface="Helvetica Light"/>
              </a:rPr>
              <a:t>Strange: are we</a:t>
            </a:r>
            <a:r>
              <a:rPr kumimoji="0" lang="en-US" sz="3600" b="1" i="0" u="none" strike="noStrike" cap="none" spc="0" normalizeH="0" dirty="0" smtClean="0">
                <a:ln>
                  <a:noFill/>
                </a:ln>
                <a:solidFill>
                  <a:srgbClr val="0000FF"/>
                </a:solidFill>
                <a:effectLst/>
                <a:uFillTx/>
                <a:latin typeface="Arial"/>
                <a:ea typeface="+mn-ea"/>
                <a:cs typeface="Arial"/>
                <a:sym typeface="Helvetica Light"/>
              </a:rPr>
              <a:t> really sure?</a:t>
            </a:r>
            <a:endParaRPr kumimoji="0" lang="en-US" sz="3600" b="1" i="0" u="none" strike="noStrike" cap="none" spc="0" normalizeH="0" baseline="0" dirty="0">
              <a:ln>
                <a:noFill/>
              </a:ln>
              <a:solidFill>
                <a:srgbClr val="0000FF"/>
              </a:solidFill>
              <a:effectLst/>
              <a:uFillTx/>
              <a:latin typeface="Arial"/>
              <a:ea typeface="+mn-ea"/>
              <a:cs typeface="Arial"/>
              <a:sym typeface="Helvetica Light"/>
            </a:endParaRPr>
          </a:p>
        </p:txBody>
      </p:sp>
      <p:cxnSp>
        <p:nvCxnSpPr>
          <p:cNvPr id="5" name="Straight Arrow Connector 4"/>
          <p:cNvCxnSpPr/>
          <p:nvPr/>
        </p:nvCxnSpPr>
        <p:spPr>
          <a:xfrm flipV="1">
            <a:off x="519615" y="3921509"/>
            <a:ext cx="1129514" cy="4293412"/>
          </a:xfrm>
          <a:prstGeom prst="straightConnector1">
            <a:avLst/>
          </a:prstGeom>
          <a:noFill/>
          <a:ln w="57150" cap="flat" cmpd="sng">
            <a:solidFill>
              <a:srgbClr val="0365C0"/>
            </a:solidFill>
            <a:prstDash val="solid"/>
            <a:miter lim="400000"/>
            <a:tailEnd type="arrow"/>
          </a:ln>
          <a:effectLst/>
        </p:spPr>
        <p:style>
          <a:lnRef idx="0">
            <a:scrgbClr r="0" g="0" b="0"/>
          </a:lnRef>
          <a:fillRef idx="0">
            <a:scrgbClr r="0" g="0" b="0"/>
          </a:fillRef>
          <a:effectRef idx="0">
            <a:scrgbClr r="0" g="0" b="0"/>
          </a:effectRef>
          <a:fontRef idx="none"/>
        </p:style>
      </p:cxnSp>
      <p:sp>
        <p:nvSpPr>
          <p:cNvPr id="8" name="Oval 7"/>
          <p:cNvSpPr/>
          <p:nvPr/>
        </p:nvSpPr>
        <p:spPr>
          <a:xfrm>
            <a:off x="1270747" y="2262532"/>
            <a:ext cx="1875809" cy="1750050"/>
          </a:xfrm>
          <a:prstGeom prst="ellipse">
            <a:avLst/>
          </a:prstGeom>
          <a:noFill/>
          <a:ln w="12700" cap="flat">
            <a:solidFill>
              <a:srgbClr val="0365C0"/>
            </a:solidFill>
            <a:miter lim="400000"/>
          </a:ln>
          <a:effectLst>
            <a:outerShdw blurRad="38100" dist="25400" dir="5400000" rotWithShape="0">
              <a:srgbClr val="000000">
                <a:alpha val="5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Shape 292"/>
          <p:cNvSpPr/>
          <p:nvPr/>
        </p:nvSpPr>
        <p:spPr>
          <a:xfrm>
            <a:off x="3628" y="9239473"/>
            <a:ext cx="12997544" cy="451644"/>
          </a:xfrm>
          <a:prstGeom prst="rect">
            <a:avLst/>
          </a:prstGeom>
          <a:blipFill>
            <a:blip r:embed="rId2"/>
          </a:blipFill>
          <a:ln w="12700">
            <a:miter lim="400000"/>
          </a:ln>
          <a:effectLst>
            <a:outerShdw blurRad="50800" dist="12700" rotWithShape="0">
              <a:srgbClr val="000000">
                <a:alpha val="50000"/>
              </a:srgbClr>
            </a:outerShdw>
          </a:effectLst>
        </p:spPr>
        <p:txBody>
          <a:bodyPr lIns="50800" tIns="50800" rIns="50800" bIns="50800" anchor="ctr"/>
          <a:lstStyle/>
          <a:p>
            <a:pPr lvl="0">
              <a:defRPr sz="2400">
                <a:solidFill>
                  <a:srgbClr val="FFFFFF"/>
                </a:solidFill>
              </a:defRPr>
            </a:pPr>
            <a:endParaRPr/>
          </a:p>
        </p:txBody>
      </p:sp>
      <p:graphicFrame>
        <p:nvGraphicFramePr>
          <p:cNvPr id="294" name="Table 294"/>
          <p:cNvGraphicFramePr/>
          <p:nvPr>
            <p:extLst>
              <p:ext uri="{D42A27DB-BD31-4B8C-83A1-F6EECF244321}">
                <p14:modId xmlns:p14="http://schemas.microsoft.com/office/powerpoint/2010/main" val="3381613504"/>
              </p:ext>
            </p:extLst>
          </p:nvPr>
        </p:nvGraphicFramePr>
        <p:xfrm>
          <a:off x="168701" y="3323435"/>
          <a:ext cx="12723742" cy="5504879"/>
        </p:xfrm>
        <a:graphic>
          <a:graphicData uri="http://schemas.openxmlformats.org/drawingml/2006/table">
            <a:tbl>
              <a:tblPr firstRow="1" firstCol="1" bandRow="1">
                <a:tableStyleId>{4C3C2611-4C71-4FC5-86AE-919BDF0F9419}</a:tableStyleId>
              </a:tblPr>
              <a:tblGrid>
                <a:gridCol w="3991442"/>
                <a:gridCol w="4513665"/>
                <a:gridCol w="4218635"/>
              </a:tblGrid>
              <a:tr h="1311917">
                <a:tc>
                  <a:txBody>
                    <a:bodyPr/>
                    <a:lstStyle/>
                    <a:p>
                      <a:pPr lvl="0" defTabSz="914400">
                        <a:defRPr sz="2300">
                          <a:sym typeface="Helvetica"/>
                        </a:defRPr>
                      </a:pPr>
                      <a:endParaRPr/>
                    </a:p>
                  </a:txBody>
                  <a:tcPr marL="50800" marR="50800" marT="50800" marB="50800" anchor="ctr" horzOverflow="overflow"/>
                </a:tc>
                <a:tc>
                  <a:txBody>
                    <a:bodyPr/>
                    <a:lstStyle/>
                    <a:p>
                      <a:pPr lvl="0" defTabSz="914400">
                        <a:defRPr b="0">
                          <a:solidFill>
                            <a:srgbClr val="000000"/>
                          </a:solidFill>
                        </a:defRPr>
                      </a:pPr>
                      <a:r>
                        <a:rPr sz="2300" b="1">
                          <a:solidFill>
                            <a:srgbClr val="FFFFFF"/>
                          </a:solidFill>
                          <a:sym typeface="Helvetica"/>
                        </a:rPr>
                        <a:t>DATA</a:t>
                      </a:r>
                      <a:br>
                        <a:rPr sz="2300" b="1">
                          <a:solidFill>
                            <a:srgbClr val="FFFFFF"/>
                          </a:solidFill>
                          <a:sym typeface="Helvetica"/>
                        </a:rPr>
                      </a:br>
                      <a:r>
                        <a:rPr sz="2300" b="1">
                          <a:solidFill>
                            <a:srgbClr val="FFFFFF"/>
                          </a:solidFill>
                          <a:sym typeface="Helvetica"/>
                        </a:rPr>
                        <a:t>(10</a:t>
                      </a:r>
                      <a:r>
                        <a:rPr sz="2300" b="1" baseline="31999">
                          <a:solidFill>
                            <a:srgbClr val="FFFFFF"/>
                          </a:solidFill>
                          <a:sym typeface="Helvetica"/>
                        </a:rPr>
                        <a:t>-2</a:t>
                      </a:r>
                      <a:r>
                        <a:rPr sz="2300" b="1">
                          <a:solidFill>
                            <a:srgbClr val="FFFFFF"/>
                          </a:solidFill>
                          <a:sym typeface="Helvetica"/>
                        </a:rPr>
                        <a:t> Gamma(2-9MeV)/(Ox</a:t>
                      </a:r>
                      <a:r>
                        <a:rPr sz="2300" b="1" baseline="-5999">
                          <a:solidFill>
                            <a:srgbClr val="FFFFFF"/>
                          </a:solidFill>
                          <a:sym typeface="Helvetica"/>
                        </a:rPr>
                        <a:t>corr</a:t>
                      </a:r>
                      <a:r>
                        <a:rPr sz="2300" b="1">
                          <a:solidFill>
                            <a:srgbClr val="FFFFFF"/>
                          </a:solidFill>
                          <a:sym typeface="Helvetica"/>
                        </a:rPr>
                        <a:t>*epsDT*epsTOT)</a:t>
                      </a:r>
                    </a:p>
                  </a:txBody>
                  <a:tcPr marL="50800" marR="50800" marT="50800" marB="50800" anchor="ctr" horzOverflow="overflow"/>
                </a:tc>
                <a:tc>
                  <a:txBody>
                    <a:bodyPr/>
                    <a:lstStyle/>
                    <a:p>
                      <a:pPr lvl="0" defTabSz="914400">
                        <a:defRPr b="0">
                          <a:solidFill>
                            <a:srgbClr val="000000"/>
                          </a:solidFill>
                        </a:defRPr>
                      </a:pPr>
                      <a:r>
                        <a:rPr sz="2300" b="1" dirty="0">
                          <a:solidFill>
                            <a:srgbClr val="FFFFFF"/>
                          </a:solidFill>
                          <a:sym typeface="Helvetica"/>
                        </a:rPr>
                        <a:t> FLUKA 2015</a:t>
                      </a:r>
                      <a:br>
                        <a:rPr sz="2300" b="1" dirty="0">
                          <a:solidFill>
                            <a:srgbClr val="FFFFFF"/>
                          </a:solidFill>
                          <a:sym typeface="Helvetica"/>
                        </a:rPr>
                      </a:br>
                      <a:r>
                        <a:rPr sz="2300" b="1" dirty="0">
                          <a:solidFill>
                            <a:srgbClr val="FFFFFF"/>
                          </a:solidFill>
                          <a:sym typeface="Helvetica"/>
                        </a:rPr>
                        <a:t>(10</a:t>
                      </a:r>
                      <a:r>
                        <a:rPr sz="2300" b="1" baseline="31999" dirty="0">
                          <a:solidFill>
                            <a:srgbClr val="FFFFFF"/>
                          </a:solidFill>
                          <a:sym typeface="Helvetica"/>
                        </a:rPr>
                        <a:t>-2</a:t>
                      </a:r>
                      <a:r>
                        <a:rPr sz="2300" b="1" dirty="0">
                          <a:solidFill>
                            <a:srgbClr val="FFFFFF"/>
                          </a:solidFill>
                          <a:sym typeface="Helvetica"/>
                        </a:rPr>
                        <a:t> Gamma(2-9MeV)/(primary*epsTOT))</a:t>
                      </a:r>
                    </a:p>
                  </a:txBody>
                  <a:tcPr marL="50800" marR="50800" marT="50800" marB="50800" anchor="ctr" horzOverflow="overflow"/>
                </a:tc>
              </a:tr>
              <a:tr h="698827">
                <a:tc>
                  <a:txBody>
                    <a:bodyPr/>
                    <a:lstStyle/>
                    <a:p>
                      <a:pPr lvl="0" defTabSz="914400">
                        <a:defRPr b="0">
                          <a:solidFill>
                            <a:srgbClr val="000000"/>
                          </a:solidFill>
                        </a:defRPr>
                      </a:pPr>
                      <a:r>
                        <a:rPr sz="2600" b="1">
                          <a:solidFill>
                            <a:srgbClr val="FFFFFF"/>
                          </a:solidFill>
                          <a:sym typeface="Helvetica"/>
                        </a:rPr>
                        <a:t>Ox 90º 210 MeV/u</a:t>
                      </a:r>
                    </a:p>
                  </a:txBody>
                  <a:tcPr marL="50800" marR="50800" marT="50800" marB="50800" anchor="ctr" horzOverflow="overflow"/>
                </a:tc>
                <a:tc>
                  <a:txBody>
                    <a:bodyPr/>
                    <a:lstStyle/>
                    <a:p>
                      <a:pPr lvl="0" defTabSz="914400"/>
                      <a:r>
                        <a:rPr sz="2600"/>
                        <a:t>10.5 ± 0.4 - 11.85 ± 0.56</a:t>
                      </a:r>
                    </a:p>
                  </a:txBody>
                  <a:tcPr marL="50800" marR="50800" marT="50800" marB="50800" anchor="ctr" horzOverflow="overflow"/>
                </a:tc>
                <a:tc>
                  <a:txBody>
                    <a:bodyPr/>
                    <a:lstStyle/>
                    <a:p>
                      <a:pPr lvl="0" defTabSz="914400"/>
                      <a:r>
                        <a:rPr sz="2600" b="1">
                          <a:solidFill>
                            <a:srgbClr val="00882B"/>
                          </a:solidFill>
                          <a:latin typeface="Helvetica"/>
                          <a:ea typeface="Helvetica"/>
                          <a:cs typeface="Helvetica"/>
                          <a:sym typeface="Helvetica"/>
                        </a:rPr>
                        <a:t>18.12 ± 0.93</a:t>
                      </a:r>
                    </a:p>
                  </a:txBody>
                  <a:tcPr marL="50800" marR="50800" marT="50800" marB="50800" anchor="ctr" horzOverflow="overflow"/>
                </a:tc>
              </a:tr>
              <a:tr h="698827">
                <a:tc>
                  <a:txBody>
                    <a:bodyPr/>
                    <a:lstStyle/>
                    <a:p>
                      <a:pPr lvl="0" defTabSz="914400">
                        <a:defRPr b="0">
                          <a:solidFill>
                            <a:srgbClr val="000000"/>
                          </a:solidFill>
                        </a:defRPr>
                      </a:pPr>
                      <a:r>
                        <a:rPr sz="2600" b="1">
                          <a:solidFill>
                            <a:srgbClr val="FFFFFF"/>
                          </a:solidFill>
                          <a:sym typeface="Helvetica"/>
                        </a:rPr>
                        <a:t>Ox 90º 260 MeV/u</a:t>
                      </a:r>
                    </a:p>
                  </a:txBody>
                  <a:tcPr marL="50800" marR="50800" marT="50800" marB="50800" anchor="ctr" horzOverflow="overflow"/>
                </a:tc>
                <a:tc>
                  <a:txBody>
                    <a:bodyPr/>
                    <a:lstStyle/>
                    <a:p>
                      <a:pPr lvl="0" defTabSz="914400"/>
                      <a:r>
                        <a:rPr sz="2600"/>
                        <a:t>13.95 ± 0.51 - 14.78 ± 0.53</a:t>
                      </a:r>
                    </a:p>
                  </a:txBody>
                  <a:tcPr marL="50800" marR="50800" marT="50800" marB="50800" anchor="ctr" horzOverflow="overflow"/>
                </a:tc>
                <a:tc>
                  <a:txBody>
                    <a:bodyPr/>
                    <a:lstStyle/>
                    <a:p>
                      <a:pPr lvl="0" defTabSz="914400"/>
                      <a:r>
                        <a:rPr sz="2600" b="1">
                          <a:solidFill>
                            <a:srgbClr val="00882B"/>
                          </a:solidFill>
                          <a:latin typeface="Helvetica"/>
                          <a:ea typeface="Helvetica"/>
                          <a:cs typeface="Helvetica"/>
                          <a:sym typeface="Helvetica"/>
                        </a:rPr>
                        <a:t>23.19 ± 1.04</a:t>
                      </a:r>
                    </a:p>
                  </a:txBody>
                  <a:tcPr marL="50800" marR="50800" marT="50800" marB="50800" anchor="ctr" horzOverflow="overflow"/>
                </a:tc>
              </a:tr>
              <a:tr h="698827">
                <a:tc>
                  <a:txBody>
                    <a:bodyPr/>
                    <a:lstStyle/>
                    <a:p>
                      <a:pPr lvl="0" defTabSz="914400">
                        <a:defRPr b="0">
                          <a:solidFill>
                            <a:srgbClr val="000000"/>
                          </a:solidFill>
                        </a:defRPr>
                      </a:pPr>
                      <a:r>
                        <a:rPr sz="2600" b="1">
                          <a:solidFill>
                            <a:srgbClr val="FFFFFF"/>
                          </a:solidFill>
                          <a:sym typeface="Helvetica"/>
                        </a:rPr>
                        <a:t>Ox 90º 300 MeV/u</a:t>
                      </a:r>
                    </a:p>
                  </a:txBody>
                  <a:tcPr marL="50800" marR="50800" marT="50800" marB="50800" anchor="ctr" horzOverflow="overflow"/>
                </a:tc>
                <a:tc>
                  <a:txBody>
                    <a:bodyPr/>
                    <a:lstStyle/>
                    <a:p>
                      <a:pPr lvl="0" defTabSz="914400"/>
                      <a:r>
                        <a:rPr sz="2600"/>
                        <a:t>23.74 ± 0.83 - 26.89 ± 0.96</a:t>
                      </a:r>
                    </a:p>
                  </a:txBody>
                  <a:tcPr marL="50800" marR="50800" marT="50800" marB="50800" anchor="ctr" horzOverflow="overflow"/>
                </a:tc>
                <a:tc>
                  <a:txBody>
                    <a:bodyPr/>
                    <a:lstStyle/>
                    <a:p>
                      <a:pPr lvl="0" defTabSz="914400"/>
                      <a:r>
                        <a:rPr sz="2600" b="1">
                          <a:solidFill>
                            <a:srgbClr val="00882B"/>
                          </a:solidFill>
                          <a:latin typeface="Helvetica"/>
                          <a:ea typeface="Helvetica"/>
                          <a:cs typeface="Helvetica"/>
                          <a:sym typeface="Helvetica"/>
                        </a:rPr>
                        <a:t>30.26 ± 1.32</a:t>
                      </a:r>
                    </a:p>
                  </a:txBody>
                  <a:tcPr marL="50800" marR="50800" marT="50800" marB="50800" anchor="ctr" horzOverflow="overflow"/>
                </a:tc>
              </a:tr>
              <a:tr h="698827">
                <a:tc>
                  <a:txBody>
                    <a:bodyPr/>
                    <a:lstStyle/>
                    <a:p>
                      <a:pPr lvl="0" defTabSz="914400">
                        <a:defRPr b="0">
                          <a:solidFill>
                            <a:srgbClr val="000000"/>
                          </a:solidFill>
                        </a:defRPr>
                      </a:pPr>
                      <a:r>
                        <a:rPr sz="2600" b="1">
                          <a:solidFill>
                            <a:srgbClr val="FFFFFF"/>
                          </a:solidFill>
                          <a:sym typeface="Helvetica"/>
                        </a:rPr>
                        <a:t>Ox 60º 210 MeV/u</a:t>
                      </a:r>
                    </a:p>
                  </a:txBody>
                  <a:tcPr marL="50800" marR="50800" marT="50800" marB="50800" anchor="ctr" horzOverflow="overflow"/>
                </a:tc>
                <a:tc>
                  <a:txBody>
                    <a:bodyPr/>
                    <a:lstStyle/>
                    <a:p>
                      <a:pPr lvl="0" defTabSz="914400"/>
                      <a:r>
                        <a:rPr sz="2600"/>
                        <a:t>11.16 ± 0.42 - 11.97 ± 0.44</a:t>
                      </a:r>
                    </a:p>
                  </a:txBody>
                  <a:tcPr marL="50800" marR="50800" marT="50800" marB="50800" anchor="ctr" horzOverflow="overflow"/>
                </a:tc>
                <a:tc>
                  <a:txBody>
                    <a:bodyPr/>
                    <a:lstStyle/>
                    <a:p>
                      <a:pPr lvl="0" defTabSz="914400"/>
                      <a:r>
                        <a:rPr sz="2600" b="1">
                          <a:solidFill>
                            <a:srgbClr val="00882B"/>
                          </a:solidFill>
                          <a:latin typeface="Helvetica"/>
                          <a:ea typeface="Helvetica"/>
                          <a:cs typeface="Helvetica"/>
                          <a:sym typeface="Helvetica"/>
                        </a:rPr>
                        <a:t>18.12 ± 0.87</a:t>
                      </a:r>
                    </a:p>
                  </a:txBody>
                  <a:tcPr marL="50800" marR="50800" marT="50800" marB="50800" anchor="ctr" horzOverflow="overflow"/>
                </a:tc>
              </a:tr>
              <a:tr h="698827">
                <a:tc>
                  <a:txBody>
                    <a:bodyPr/>
                    <a:lstStyle/>
                    <a:p>
                      <a:pPr lvl="0" defTabSz="914400">
                        <a:defRPr b="0">
                          <a:solidFill>
                            <a:srgbClr val="000000"/>
                          </a:solidFill>
                        </a:defRPr>
                      </a:pPr>
                      <a:r>
                        <a:rPr sz="2600" b="1">
                          <a:solidFill>
                            <a:srgbClr val="FFFFFF"/>
                          </a:solidFill>
                          <a:sym typeface="Helvetica"/>
                        </a:rPr>
                        <a:t>Ox 60º 260 MeV/u</a:t>
                      </a:r>
                    </a:p>
                  </a:txBody>
                  <a:tcPr marL="50800" marR="50800" marT="50800" marB="50800" anchor="ctr" horzOverflow="overflow"/>
                </a:tc>
                <a:tc>
                  <a:txBody>
                    <a:bodyPr/>
                    <a:lstStyle/>
                    <a:p>
                      <a:pPr lvl="0" defTabSz="914400"/>
                      <a:r>
                        <a:rPr sz="2600"/>
                        <a:t>13.77 ± 0.45 - 14.77 ± 0.49</a:t>
                      </a:r>
                    </a:p>
                  </a:txBody>
                  <a:tcPr marL="50800" marR="50800" marT="50800" marB="50800" anchor="ctr" horzOverflow="overflow"/>
                </a:tc>
                <a:tc>
                  <a:txBody>
                    <a:bodyPr/>
                    <a:lstStyle/>
                    <a:p>
                      <a:pPr lvl="0" defTabSz="914400"/>
                      <a:r>
                        <a:rPr sz="2600" b="1">
                          <a:solidFill>
                            <a:srgbClr val="00882B"/>
                          </a:solidFill>
                          <a:latin typeface="Helvetica"/>
                          <a:ea typeface="Helvetica"/>
                          <a:cs typeface="Helvetica"/>
                          <a:sym typeface="Helvetica"/>
                        </a:rPr>
                        <a:t>23.19 ± 0.94</a:t>
                      </a:r>
                    </a:p>
                  </a:txBody>
                  <a:tcPr marL="50800" marR="50800" marT="50800" marB="50800" anchor="ctr" horzOverflow="overflow"/>
                </a:tc>
              </a:tr>
              <a:tr h="698827">
                <a:tc>
                  <a:txBody>
                    <a:bodyPr/>
                    <a:lstStyle/>
                    <a:p>
                      <a:pPr lvl="0" defTabSz="914400">
                        <a:defRPr b="0">
                          <a:solidFill>
                            <a:srgbClr val="000000"/>
                          </a:solidFill>
                        </a:defRPr>
                      </a:pPr>
                      <a:r>
                        <a:rPr sz="2600" b="1">
                          <a:solidFill>
                            <a:srgbClr val="FFFFFF"/>
                          </a:solidFill>
                          <a:sym typeface="Helvetica"/>
                        </a:rPr>
                        <a:t>Ox 60º 300 MeV/u</a:t>
                      </a:r>
                    </a:p>
                  </a:txBody>
                  <a:tcPr marL="50800" marR="50800" marT="50800" marB="50800" anchor="ctr" horzOverflow="overflow"/>
                </a:tc>
                <a:tc>
                  <a:txBody>
                    <a:bodyPr/>
                    <a:lstStyle/>
                    <a:p>
                      <a:pPr lvl="0" defTabSz="914400"/>
                      <a:r>
                        <a:rPr sz="2600"/>
                        <a:t>17.72 ± 0.53 - 20.14 ± 0.60</a:t>
                      </a:r>
                    </a:p>
                  </a:txBody>
                  <a:tcPr marL="50800" marR="50800" marT="50800" marB="50800" anchor="ctr" horzOverflow="overflow"/>
                </a:tc>
                <a:tc>
                  <a:txBody>
                    <a:bodyPr/>
                    <a:lstStyle/>
                    <a:p>
                      <a:pPr lvl="0" defTabSz="914400"/>
                      <a:r>
                        <a:rPr sz="2600" b="1" dirty="0">
                          <a:solidFill>
                            <a:srgbClr val="00882B"/>
                          </a:solidFill>
                          <a:latin typeface="Helvetica"/>
                          <a:ea typeface="Helvetica"/>
                          <a:cs typeface="Helvetica"/>
                          <a:sym typeface="Helvetica"/>
                        </a:rPr>
                        <a:t>30.26 ± 1.10</a:t>
                      </a:r>
                    </a:p>
                  </a:txBody>
                  <a:tcPr marL="50800" marR="50800" marT="50800" marB="50800" anchor="ctr" horzOverflow="overflow"/>
                </a:tc>
              </a:tr>
            </a:tbl>
          </a:graphicData>
        </a:graphic>
      </p:graphicFrame>
      <p:sp>
        <p:nvSpPr>
          <p:cNvPr id="295" name="Shape 295"/>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t>31</a:t>
            </a:fld>
            <a:endParaRPr/>
          </a:p>
        </p:txBody>
      </p:sp>
      <p:sp>
        <p:nvSpPr>
          <p:cNvPr id="296" name="Shape 296"/>
          <p:cNvSpPr/>
          <p:nvPr/>
        </p:nvSpPr>
        <p:spPr>
          <a:xfrm>
            <a:off x="901700" y="71664"/>
            <a:ext cx="11201400" cy="1130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6600">
                <a:solidFill>
                  <a:srgbClr val="FFFFFF"/>
                </a:solidFill>
                <a:latin typeface="Avenir Book"/>
                <a:ea typeface="Avenir Book"/>
                <a:cs typeface="Avenir Book"/>
                <a:sym typeface="Avenir Book"/>
              </a:defRPr>
            </a:lvl1pPr>
          </a:lstStyle>
          <a:p>
            <a:pPr lvl="0">
              <a:defRPr sz="1800">
                <a:solidFill>
                  <a:srgbClr val="000000"/>
                </a:solidFill>
              </a:defRPr>
            </a:pPr>
            <a:r>
              <a:rPr sz="6600">
                <a:solidFill>
                  <a:srgbClr val="FFFFFF"/>
                </a:solidFill>
              </a:rPr>
              <a:t>Yields</a:t>
            </a:r>
          </a:p>
        </p:txBody>
      </p:sp>
      <p:sp>
        <p:nvSpPr>
          <p:cNvPr id="298" name="Shape 298"/>
          <p:cNvSpPr/>
          <p:nvPr/>
        </p:nvSpPr>
        <p:spPr>
          <a:xfrm>
            <a:off x="1426400" y="1305934"/>
            <a:ext cx="10152000"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000"/>
              <a:t>(Yield)</a:t>
            </a:r>
            <a:r>
              <a:rPr sz="3000" baseline="-5999"/>
              <a:t>DATA</a:t>
            </a:r>
            <a:r>
              <a:rPr sz="3000"/>
              <a:t> = N</a:t>
            </a:r>
            <a:r>
              <a:rPr sz="3000" baseline="-5999"/>
              <a:t>gamma</a:t>
            </a:r>
            <a:r>
              <a:rPr sz="3000"/>
              <a:t>(2-9MeV) / (N</a:t>
            </a:r>
            <a:r>
              <a:rPr sz="3000" baseline="-5999"/>
              <a:t>primary</a:t>
            </a:r>
            <a:r>
              <a:rPr sz="3000"/>
              <a:t>corr*epsDT*epsTOT)</a:t>
            </a:r>
          </a:p>
        </p:txBody>
      </p:sp>
      <p:sp>
        <p:nvSpPr>
          <p:cNvPr id="299" name="Shape 299"/>
          <p:cNvSpPr/>
          <p:nvPr/>
        </p:nvSpPr>
        <p:spPr>
          <a:xfrm>
            <a:off x="1426400" y="2248105"/>
            <a:ext cx="8392288"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000" dirty="0"/>
              <a:t>(Yield)</a:t>
            </a:r>
            <a:r>
              <a:rPr sz="3000" baseline="-5999" dirty="0"/>
              <a:t>FLUKA</a:t>
            </a:r>
            <a:r>
              <a:rPr sz="3000" dirty="0"/>
              <a:t> = N</a:t>
            </a:r>
            <a:r>
              <a:rPr sz="3000" baseline="-5999" dirty="0"/>
              <a:t>gamma</a:t>
            </a:r>
            <a:r>
              <a:rPr sz="3000" dirty="0"/>
              <a:t>(2-9MeV) / (N</a:t>
            </a:r>
            <a:r>
              <a:rPr sz="3000" baseline="-5999" dirty="0"/>
              <a:t>primary</a:t>
            </a:r>
            <a:r>
              <a:rPr sz="3000" dirty="0"/>
              <a:t>*epsTOT)</a:t>
            </a:r>
          </a:p>
        </p:txBody>
      </p:sp>
      <p:grpSp>
        <p:nvGrpSpPr>
          <p:cNvPr id="302" name="Group 302"/>
          <p:cNvGrpSpPr/>
          <p:nvPr/>
        </p:nvGrpSpPr>
        <p:grpSpPr>
          <a:xfrm>
            <a:off x="309980" y="2972239"/>
            <a:ext cx="3974778" cy="1188168"/>
            <a:chOff x="-127000" y="-88900"/>
            <a:chExt cx="3974776" cy="1188167"/>
          </a:xfrm>
        </p:grpSpPr>
        <p:pic>
          <p:nvPicPr>
            <p:cNvPr id="301" name="pasted-image.pdf"/>
            <p:cNvPicPr/>
            <p:nvPr/>
          </p:nvPicPr>
          <p:blipFill>
            <a:blip r:embed="rId3">
              <a:extLst/>
            </a:blip>
            <a:stretch>
              <a:fillRect/>
            </a:stretch>
          </p:blipFill>
          <p:spPr>
            <a:xfrm>
              <a:off x="0" y="0"/>
              <a:ext cx="3720777" cy="857968"/>
            </a:xfrm>
            <a:prstGeom prst="rect">
              <a:avLst/>
            </a:prstGeom>
            <a:ln>
              <a:noFill/>
            </a:ln>
            <a:effectLst/>
          </p:spPr>
        </p:pic>
        <p:pic>
          <p:nvPicPr>
            <p:cNvPr id="300" name="Picture 299"/>
            <p:cNvPicPr/>
            <p:nvPr/>
          </p:nvPicPr>
          <p:blipFill>
            <a:blip r:embed="rId4">
              <a:extLst/>
            </a:blip>
            <a:stretch>
              <a:fillRect/>
            </a:stretch>
          </p:blipFill>
          <p:spPr>
            <a:xfrm>
              <a:off x="-127000" y="-88900"/>
              <a:ext cx="3974777" cy="1188168"/>
            </a:xfrm>
            <a:prstGeom prst="rect">
              <a:avLst/>
            </a:prstGeom>
            <a:effectLst/>
          </p:spPr>
        </p:pic>
      </p:grpSp>
      <p:sp>
        <p:nvSpPr>
          <p:cNvPr id="13" name="Shape 201"/>
          <p:cNvSpPr/>
          <p:nvPr/>
        </p:nvSpPr>
        <p:spPr>
          <a:xfrm>
            <a:off x="-9374" y="-24981"/>
            <a:ext cx="13065768" cy="1938358"/>
          </a:xfrm>
          <a:prstGeom prst="rect">
            <a:avLst/>
          </a:prstGeom>
          <a:blipFill>
            <a:blip r:embed="rId2"/>
          </a:blipFill>
          <a:ln w="12700">
            <a:miter lim="400000"/>
          </a:ln>
          <a:effectLst>
            <a:outerShdw blurRad="50800" dist="12700" rotWithShape="0">
              <a:srgbClr val="000000">
                <a:alpha val="50000"/>
              </a:srgbClr>
            </a:outerShdw>
          </a:effectLst>
        </p:spPr>
        <p:txBody>
          <a:bodyPr lIns="50800" tIns="50800" rIns="50800" bIns="50800" anchor="ctr"/>
          <a:lstStyle/>
          <a:p>
            <a:pPr lvl="0">
              <a:defRPr sz="2400">
                <a:solidFill>
                  <a:srgbClr val="FFFFFF"/>
                </a:solidFill>
              </a:defRPr>
            </a:pPr>
            <a:endParaRPr/>
          </a:p>
        </p:txBody>
      </p:sp>
      <p:sp>
        <p:nvSpPr>
          <p:cNvPr id="14" name="Shape 134"/>
          <p:cNvSpPr/>
          <p:nvPr/>
        </p:nvSpPr>
        <p:spPr>
          <a:xfrm>
            <a:off x="-9374" y="-24982"/>
            <a:ext cx="13332504" cy="172009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6600">
                <a:solidFill>
                  <a:srgbClr val="FFFFFF"/>
                </a:solidFill>
                <a:latin typeface="Avenir Book"/>
                <a:ea typeface="Avenir Book"/>
                <a:cs typeface="Avenir Book"/>
                <a:sym typeface="Avenir Book"/>
              </a:defRPr>
            </a:lvl1pPr>
          </a:lstStyle>
          <a:p>
            <a:pPr>
              <a:defRPr sz="1800">
                <a:solidFill>
                  <a:srgbClr val="000000"/>
                </a:solidFill>
              </a:defRPr>
            </a:pPr>
            <a:r>
              <a:rPr sz="4400" dirty="0" smtClean="0">
                <a:solidFill>
                  <a:srgbClr val="FFFFFF"/>
                </a:solidFill>
              </a:rPr>
              <a:t>Yields</a:t>
            </a:r>
            <a:r>
              <a:rPr lang="en-US" sz="6600" dirty="0" smtClean="0">
                <a:solidFill>
                  <a:srgbClr val="FFFFFF"/>
                </a:solidFill>
              </a:rPr>
              <a:t> </a:t>
            </a:r>
          </a:p>
          <a:p>
            <a:pPr>
              <a:defRPr sz="1800">
                <a:solidFill>
                  <a:srgbClr val="000000"/>
                </a:solidFill>
              </a:defRPr>
            </a:pPr>
            <a:r>
              <a:rPr lang="en-US" sz="4000" dirty="0" smtClean="0">
                <a:solidFill>
                  <a:schemeClr val="bg1"/>
                </a:solidFill>
              </a:rPr>
              <a:t>(after correction for </a:t>
            </a:r>
            <a:r>
              <a:rPr lang="en-US" sz="4000" dirty="0">
                <a:solidFill>
                  <a:schemeClr val="bg1"/>
                </a:solidFill>
              </a:rPr>
              <a:t>Acceptance⨂Detection </a:t>
            </a:r>
            <a:r>
              <a:rPr lang="en-US" sz="4000" dirty="0" smtClean="0">
                <a:solidFill>
                  <a:schemeClr val="bg1"/>
                </a:solidFill>
              </a:rPr>
              <a:t>Efficiency)</a:t>
            </a:r>
            <a:r>
              <a:rPr lang="en-US" sz="6600" dirty="0" smtClean="0">
                <a:solidFill>
                  <a:schemeClr val="bg1"/>
                </a:solidFill>
              </a:rPr>
              <a:t> </a:t>
            </a:r>
            <a:endParaRPr sz="6600" dirty="0">
              <a:solidFill>
                <a:schemeClr val="bg1"/>
              </a:solidFil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444500"/>
            <a:ext cx="11099800" cy="1431886"/>
          </a:xfrm>
        </p:spPr>
        <p:txBody>
          <a:bodyPr/>
          <a:lstStyle/>
          <a:p>
            <a:r>
              <a:rPr lang="en-US" dirty="0" smtClean="0"/>
              <a:t>Some conclusions</a:t>
            </a:r>
            <a:endParaRPr lang="en-US" dirty="0"/>
          </a:p>
        </p:txBody>
      </p:sp>
      <p:sp>
        <p:nvSpPr>
          <p:cNvPr id="4" name="TextBox 3"/>
          <p:cNvSpPr txBox="1"/>
          <p:nvPr/>
        </p:nvSpPr>
        <p:spPr>
          <a:xfrm>
            <a:off x="0" y="3031641"/>
            <a:ext cx="12759426" cy="45345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722313" marR="0" indent="-461963" algn="just" defTabSz="584200" rtl="0" fontAlgn="auto" latinLnBrk="1" hangingPunct="0">
              <a:lnSpc>
                <a:spcPct val="100000"/>
              </a:lnSpc>
              <a:spcBef>
                <a:spcPts val="0"/>
              </a:spcBef>
              <a:spcAft>
                <a:spcPts val="0"/>
              </a:spcAft>
              <a:buClrTx/>
              <a:buSzTx/>
              <a:buFont typeface="Arial"/>
              <a:buChar char="•"/>
              <a:tabLst/>
            </a:pPr>
            <a:r>
              <a:rPr lang="en-US" dirty="0" smtClean="0">
                <a:solidFill>
                  <a:srgbClr val="000000"/>
                </a:solidFill>
                <a:latin typeface="Arial"/>
                <a:cs typeface="Arial"/>
              </a:rPr>
              <a:t>We are close to analysis completion</a:t>
            </a:r>
          </a:p>
          <a:p>
            <a:pPr marL="722313" marR="0" indent="-461963" algn="just" defTabSz="584200" rtl="0" fontAlgn="auto" latinLnBrk="1" hangingPunct="0">
              <a:lnSpc>
                <a:spcPct val="100000"/>
              </a:lnSpc>
              <a:spcBef>
                <a:spcPts val="0"/>
              </a:spcBef>
              <a:spcAft>
                <a:spcPts val="0"/>
              </a:spcAft>
              <a:buClrTx/>
              <a:buSzTx/>
              <a:buFont typeface="Arial"/>
              <a:buChar char="•"/>
              <a:tabLst/>
            </a:pPr>
            <a:r>
              <a:rPr lang="en-US" dirty="0" smtClean="0">
                <a:solidFill>
                  <a:srgbClr val="000000"/>
                </a:solidFill>
                <a:latin typeface="Arial"/>
                <a:cs typeface="Arial"/>
              </a:rPr>
              <a:t>Importance for INSIDE: these results, if confirmed, </a:t>
            </a:r>
          </a:p>
          <a:p>
            <a:pPr marL="260350" marR="0" algn="just" defTabSz="584200" rtl="0" fontAlgn="auto" latinLnBrk="1" hangingPunct="0">
              <a:lnSpc>
                <a:spcPct val="100000"/>
              </a:lnSpc>
              <a:spcBef>
                <a:spcPts val="0"/>
              </a:spcBef>
              <a:spcAft>
                <a:spcPts val="0"/>
              </a:spcAft>
              <a:buClrTx/>
              <a:buSzTx/>
              <a:tabLst/>
            </a:pPr>
            <a:r>
              <a:rPr lang="en-US" dirty="0">
                <a:solidFill>
                  <a:srgbClr val="000000"/>
                </a:solidFill>
                <a:latin typeface="Arial"/>
                <a:cs typeface="Arial"/>
              </a:rPr>
              <a:t> </a:t>
            </a:r>
            <a:r>
              <a:rPr lang="en-US" dirty="0" smtClean="0">
                <a:solidFill>
                  <a:srgbClr val="000000"/>
                </a:solidFill>
                <a:latin typeface="Arial"/>
                <a:cs typeface="Arial"/>
              </a:rPr>
              <a:t>   demonstrate the capability of predicting prompt photon </a:t>
            </a:r>
          </a:p>
          <a:p>
            <a:pPr marL="260350" marR="0" algn="just" defTabSz="584200" rtl="0" fontAlgn="auto" latinLnBrk="1" hangingPunct="0">
              <a:lnSpc>
                <a:spcPct val="100000"/>
              </a:lnSpc>
              <a:spcBef>
                <a:spcPts val="0"/>
              </a:spcBef>
              <a:spcAft>
                <a:spcPts val="0"/>
              </a:spcAft>
              <a:buClrTx/>
              <a:buSzTx/>
              <a:tabLst/>
            </a:pPr>
            <a:r>
              <a:rPr lang="en-US" dirty="0">
                <a:solidFill>
                  <a:srgbClr val="000000"/>
                </a:solidFill>
                <a:latin typeface="Arial"/>
                <a:cs typeface="Arial"/>
              </a:rPr>
              <a:t> </a:t>
            </a:r>
            <a:r>
              <a:rPr lang="en-US" dirty="0" smtClean="0">
                <a:solidFill>
                  <a:srgbClr val="000000"/>
                </a:solidFill>
                <a:latin typeface="Arial"/>
                <a:cs typeface="Arial"/>
              </a:rPr>
              <a:t>   fluxes in the irradiation performed with ion therapeutic </a:t>
            </a:r>
          </a:p>
          <a:p>
            <a:pPr marL="260350" marR="0" algn="just" defTabSz="584200" rtl="0" fontAlgn="auto" latinLnBrk="1" hangingPunct="0">
              <a:lnSpc>
                <a:spcPct val="100000"/>
              </a:lnSpc>
              <a:spcBef>
                <a:spcPts val="0"/>
              </a:spcBef>
              <a:spcAft>
                <a:spcPts val="0"/>
              </a:spcAft>
              <a:buClrTx/>
              <a:buSzTx/>
              <a:tabLst/>
            </a:pPr>
            <a:r>
              <a:rPr lang="en-US" dirty="0">
                <a:solidFill>
                  <a:srgbClr val="000000"/>
                </a:solidFill>
                <a:latin typeface="Arial"/>
                <a:cs typeface="Arial"/>
              </a:rPr>
              <a:t> </a:t>
            </a:r>
            <a:r>
              <a:rPr lang="en-US" dirty="0" smtClean="0">
                <a:solidFill>
                  <a:srgbClr val="000000"/>
                </a:solidFill>
                <a:latin typeface="Arial"/>
                <a:cs typeface="Arial"/>
              </a:rPr>
              <a:t>   beams</a:t>
            </a:r>
          </a:p>
          <a:p>
            <a:pPr marL="722313" marR="0" indent="-461963" algn="just" defTabSz="584200" rtl="0" fontAlgn="auto" latinLnBrk="1" hangingPunct="0">
              <a:lnSpc>
                <a:spcPct val="100000"/>
              </a:lnSpc>
              <a:spcBef>
                <a:spcPts val="0"/>
              </a:spcBef>
              <a:spcAft>
                <a:spcPts val="0"/>
              </a:spcAft>
              <a:buClrTx/>
              <a:buSzTx/>
              <a:buFont typeface="Arial"/>
              <a:buChar char="•"/>
              <a:tabLst/>
            </a:pPr>
            <a:r>
              <a:rPr lang="en-US" dirty="0" smtClean="0">
                <a:solidFill>
                  <a:srgbClr val="000000"/>
                </a:solidFill>
                <a:latin typeface="Arial"/>
                <a:cs typeface="Arial"/>
              </a:rPr>
              <a:t>There remains a suspicious mismatch in the range of </a:t>
            </a:r>
          </a:p>
          <a:p>
            <a:pPr marL="260350" marR="0" algn="just" defTabSz="584200" rtl="0" fontAlgn="auto" latinLnBrk="1" hangingPunct="0">
              <a:lnSpc>
                <a:spcPct val="100000"/>
              </a:lnSpc>
              <a:spcBef>
                <a:spcPts val="0"/>
              </a:spcBef>
              <a:spcAft>
                <a:spcPts val="0"/>
              </a:spcAft>
              <a:buClrTx/>
              <a:buSzTx/>
              <a:tabLst/>
            </a:pPr>
            <a:r>
              <a:rPr lang="en-US" dirty="0" smtClean="0">
                <a:solidFill>
                  <a:srgbClr val="000000"/>
                </a:solidFill>
                <a:latin typeface="Arial"/>
                <a:cs typeface="Arial"/>
              </a:rPr>
              <a:t>   detected energy 2-4 MeV in part of Carbon cases and for </a:t>
            </a:r>
          </a:p>
          <a:p>
            <a:pPr marL="260350" marR="0" algn="just" defTabSz="584200" rtl="0" fontAlgn="auto" latinLnBrk="1" hangingPunct="0">
              <a:lnSpc>
                <a:spcPct val="100000"/>
              </a:lnSpc>
              <a:spcBef>
                <a:spcPts val="0"/>
              </a:spcBef>
              <a:spcAft>
                <a:spcPts val="0"/>
              </a:spcAft>
              <a:buClrTx/>
              <a:buSzTx/>
              <a:tabLst/>
            </a:pPr>
            <a:r>
              <a:rPr lang="en-US" dirty="0">
                <a:solidFill>
                  <a:srgbClr val="000000"/>
                </a:solidFill>
                <a:latin typeface="Arial"/>
                <a:cs typeface="Arial"/>
              </a:rPr>
              <a:t> </a:t>
            </a:r>
            <a:r>
              <a:rPr lang="en-US" dirty="0" smtClean="0">
                <a:solidFill>
                  <a:srgbClr val="000000"/>
                </a:solidFill>
                <a:latin typeface="Arial"/>
                <a:cs typeface="Arial"/>
              </a:rPr>
              <a:t>  Oxygen. There could be different explanations </a:t>
            </a:r>
          </a:p>
          <a:p>
            <a:pPr marL="260350" marR="0" algn="just" defTabSz="584200" rtl="0" fontAlgn="auto" latinLnBrk="1" hangingPunct="0">
              <a:lnSpc>
                <a:spcPct val="100000"/>
              </a:lnSpc>
              <a:spcBef>
                <a:spcPts val="0"/>
              </a:spcBef>
              <a:spcAft>
                <a:spcPts val="0"/>
              </a:spcAft>
              <a:buClrTx/>
              <a:buSzTx/>
              <a:tabLst/>
            </a:pPr>
            <a:r>
              <a:rPr lang="en-US" dirty="0">
                <a:solidFill>
                  <a:srgbClr val="000000"/>
                </a:solidFill>
                <a:latin typeface="Arial"/>
                <a:cs typeface="Arial"/>
              </a:rPr>
              <a:t> </a:t>
            </a:r>
            <a:r>
              <a:rPr lang="en-US" dirty="0" smtClean="0">
                <a:solidFill>
                  <a:srgbClr val="000000"/>
                </a:solidFill>
                <a:latin typeface="Arial"/>
                <a:cs typeface="Arial"/>
              </a:rPr>
              <a:t>  (the MC model, effects due to data selection,…) under </a:t>
            </a:r>
          </a:p>
          <a:p>
            <a:pPr marL="260350" marR="0" algn="just" defTabSz="584200" rtl="0" fontAlgn="auto" latinLnBrk="1" hangingPunct="0">
              <a:lnSpc>
                <a:spcPct val="100000"/>
              </a:lnSpc>
              <a:spcBef>
                <a:spcPts val="0"/>
              </a:spcBef>
              <a:spcAft>
                <a:spcPts val="0"/>
              </a:spcAft>
              <a:buClrTx/>
              <a:buSzTx/>
              <a:tabLst/>
            </a:pPr>
            <a:r>
              <a:rPr lang="en-US" dirty="0">
                <a:solidFill>
                  <a:srgbClr val="000000"/>
                </a:solidFill>
                <a:latin typeface="Arial"/>
                <a:cs typeface="Arial"/>
              </a:rPr>
              <a:t> </a:t>
            </a:r>
            <a:r>
              <a:rPr lang="en-US" dirty="0" smtClean="0">
                <a:solidFill>
                  <a:srgbClr val="000000"/>
                </a:solidFill>
                <a:latin typeface="Arial"/>
                <a:cs typeface="Arial"/>
              </a:rPr>
              <a:t>  investigation</a:t>
            </a:r>
          </a:p>
        </p:txBody>
      </p:sp>
    </p:spTree>
    <p:extLst>
      <p:ext uri="{BB962C8B-B14F-4D97-AF65-F5344CB8AC3E}">
        <p14:creationId xmlns:p14="http://schemas.microsoft.com/office/powerpoint/2010/main" val="297544831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p:nvPr/>
        </p:nvSpPr>
        <p:spPr>
          <a:xfrm>
            <a:off x="3628" y="9239473"/>
            <a:ext cx="12997544" cy="451644"/>
          </a:xfrm>
          <a:prstGeom prst="rect">
            <a:avLst/>
          </a:prstGeom>
          <a:blipFill>
            <a:blip r:embed="rId2"/>
          </a:blipFill>
          <a:ln w="12700">
            <a:miter lim="400000"/>
          </a:ln>
          <a:effectLst>
            <a:outerShdw blurRad="50800" dist="12700" rotWithShape="0">
              <a:srgbClr val="000000">
                <a:alpha val="50000"/>
              </a:srgbClr>
            </a:outerShdw>
          </a:effectLst>
        </p:spPr>
        <p:txBody>
          <a:bodyPr lIns="50800" tIns="50800" rIns="50800" bIns="50800" anchor="ctr"/>
          <a:lstStyle/>
          <a:p>
            <a:pPr lvl="0">
              <a:defRPr sz="2400">
                <a:solidFill>
                  <a:srgbClr val="FFFFFF"/>
                </a:solidFill>
              </a:defRPr>
            </a:pPr>
            <a:endParaRPr/>
          </a:p>
        </p:txBody>
      </p:sp>
      <p:pic>
        <p:nvPicPr>
          <p:cNvPr id="81" name="QDCvsTOF_Carb.jpg"/>
          <p:cNvPicPr/>
          <p:nvPr/>
        </p:nvPicPr>
        <p:blipFill>
          <a:blip r:embed="rId3">
            <a:extLst/>
          </a:blip>
          <a:stretch>
            <a:fillRect/>
          </a:stretch>
        </p:blipFill>
        <p:spPr>
          <a:xfrm>
            <a:off x="1189103" y="2618353"/>
            <a:ext cx="8695374" cy="5382852"/>
          </a:xfrm>
          <a:prstGeom prst="rect">
            <a:avLst/>
          </a:prstGeom>
          <a:ln w="12700">
            <a:miter lim="400000"/>
          </a:ln>
        </p:spPr>
      </p:pic>
      <p:sp>
        <p:nvSpPr>
          <p:cNvPr id="82" name="Shape 82"/>
          <p:cNvSpPr/>
          <p:nvPr/>
        </p:nvSpPr>
        <p:spPr>
          <a:xfrm>
            <a:off x="3628" y="71664"/>
            <a:ext cx="12997544" cy="1130301"/>
          </a:xfrm>
          <a:prstGeom prst="rect">
            <a:avLst/>
          </a:prstGeom>
          <a:blipFill>
            <a:blip r:embed="rId2"/>
          </a:blipFill>
          <a:ln w="12700">
            <a:miter lim="400000"/>
          </a:ln>
          <a:effectLst>
            <a:outerShdw blurRad="50800" dist="12700" rotWithShape="0">
              <a:srgbClr val="000000">
                <a:alpha val="50000"/>
              </a:srgbClr>
            </a:outerShdw>
          </a:effectLst>
        </p:spPr>
        <p:txBody>
          <a:bodyPr lIns="50800" tIns="50800" rIns="50800" bIns="50800" anchor="ctr"/>
          <a:lstStyle/>
          <a:p>
            <a:pPr lvl="0">
              <a:defRPr sz="2400">
                <a:solidFill>
                  <a:srgbClr val="FFFFFF"/>
                </a:solidFill>
              </a:defRPr>
            </a:pPr>
            <a:endParaRPr/>
          </a:p>
        </p:txBody>
      </p:sp>
      <p:sp>
        <p:nvSpPr>
          <p:cNvPr id="83" name="Shape 83"/>
          <p:cNvSpPr/>
          <p:nvPr/>
        </p:nvSpPr>
        <p:spPr>
          <a:xfrm>
            <a:off x="112577" y="1744700"/>
            <a:ext cx="12779646" cy="6565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pPr>
            <a:r>
              <a:rPr sz="3600" dirty="0" smtClean="0"/>
              <a:t>1) </a:t>
            </a:r>
            <a:r>
              <a:rPr lang="en-US" sz="3600" dirty="0" smtClean="0"/>
              <a:t>raw Charge  v</a:t>
            </a:r>
            <a:r>
              <a:rPr sz="3600" dirty="0" smtClean="0"/>
              <a:t>s TO</a:t>
            </a:r>
            <a:r>
              <a:rPr lang="en-US" sz="3600" dirty="0" smtClean="0"/>
              <a:t>F </a:t>
            </a:r>
            <a:endParaRPr sz="3600" dirty="0"/>
          </a:p>
        </p:txBody>
      </p:sp>
      <p:sp>
        <p:nvSpPr>
          <p:cNvPr id="84" name="Shape 84"/>
          <p:cNvSpPr/>
          <p:nvPr/>
        </p:nvSpPr>
        <p:spPr>
          <a:xfrm>
            <a:off x="1189103" y="3604744"/>
            <a:ext cx="72405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baseline="31999">
                <a:latin typeface="Times"/>
                <a:ea typeface="Times"/>
                <a:cs typeface="Times"/>
                <a:sym typeface="Times"/>
              </a:rPr>
              <a:t>12</a:t>
            </a:r>
            <a:r>
              <a:rPr sz="3600">
                <a:latin typeface="Times"/>
                <a:ea typeface="Times"/>
                <a:cs typeface="Times"/>
                <a:sym typeface="Times"/>
              </a:rPr>
              <a:t>C</a:t>
            </a:r>
          </a:p>
        </p:txBody>
      </p:sp>
      <p:sp>
        <p:nvSpPr>
          <p:cNvPr id="85" name="Shape 85"/>
          <p:cNvSpPr/>
          <p:nvPr/>
        </p:nvSpPr>
        <p:spPr>
          <a:xfrm>
            <a:off x="901700" y="71664"/>
            <a:ext cx="11201400" cy="1130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6600">
                <a:solidFill>
                  <a:srgbClr val="FFFFFF"/>
                </a:solidFill>
                <a:latin typeface="Avenir Book"/>
                <a:ea typeface="Avenir Book"/>
                <a:cs typeface="Avenir Book"/>
                <a:sym typeface="Avenir Book"/>
              </a:defRPr>
            </a:lvl1pPr>
          </a:lstStyle>
          <a:p>
            <a:pPr lvl="0">
              <a:defRPr sz="1800">
                <a:solidFill>
                  <a:srgbClr val="000000"/>
                </a:solidFill>
              </a:defRPr>
            </a:pPr>
            <a:r>
              <a:rPr lang="en-US" sz="6600" dirty="0" smtClean="0">
                <a:solidFill>
                  <a:srgbClr val="FFFFFF"/>
                </a:solidFill>
              </a:rPr>
              <a:t>Essential of Data Selection 1</a:t>
            </a:r>
            <a:endParaRPr sz="6600" dirty="0">
              <a:solidFill>
                <a:srgbClr val="FFFFFF"/>
              </a:solidFill>
            </a:endParaRPr>
          </a:p>
        </p:txBody>
      </p:sp>
      <p:sp>
        <p:nvSpPr>
          <p:cNvPr id="89" name="Shape 89"/>
          <p:cNvSpPr>
            <a:spLocks noGrp="1"/>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t>4</a:t>
            </a:fld>
            <a:endParaRPr/>
          </a:p>
        </p:txBody>
      </p:sp>
      <p:sp>
        <p:nvSpPr>
          <p:cNvPr id="2" name="TextBox 1"/>
          <p:cNvSpPr txBox="1"/>
          <p:nvPr/>
        </p:nvSpPr>
        <p:spPr>
          <a:xfrm>
            <a:off x="1189103" y="8329500"/>
            <a:ext cx="5795349" cy="656590"/>
          </a:xfrm>
          <a:prstGeom prst="rect">
            <a:avLst/>
          </a:prstGeom>
          <a:noFill/>
          <a:ln w="12700" cap="flat">
            <a:solidFill>
              <a:srgbClr val="FF660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000000"/>
                </a:solidFill>
                <a:effectLst/>
                <a:uFillTx/>
                <a:latin typeface="+mn-lt"/>
                <a:ea typeface="+mn-ea"/>
                <a:cs typeface="+mn-cs"/>
                <a:sym typeface="Helvetica Light"/>
              </a:rPr>
              <a:t>Photons (+</a:t>
            </a:r>
            <a:r>
              <a:rPr kumimoji="0" lang="en-US" sz="3600" b="0" i="0" u="none" strike="noStrike" cap="none" spc="0" normalizeH="0" dirty="0" smtClean="0">
                <a:ln>
                  <a:noFill/>
                </a:ln>
                <a:solidFill>
                  <a:srgbClr val="000000"/>
                </a:solidFill>
                <a:effectLst/>
                <a:uFillTx/>
                <a:latin typeface="+mn-lt"/>
                <a:ea typeface="+mn-ea"/>
                <a:cs typeface="+mn-cs"/>
                <a:sym typeface="Helvetica Light"/>
              </a:rPr>
              <a:t> some electrons)</a:t>
            </a: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p:cxnSp>
        <p:nvCxnSpPr>
          <p:cNvPr id="4" name="Straight Arrow Connector 3"/>
          <p:cNvCxnSpPr/>
          <p:nvPr/>
        </p:nvCxnSpPr>
        <p:spPr>
          <a:xfrm flipV="1">
            <a:off x="2511471" y="6524051"/>
            <a:ext cx="2338266" cy="1805449"/>
          </a:xfrm>
          <a:prstGeom prst="straightConnector1">
            <a:avLst/>
          </a:prstGeom>
          <a:noFill/>
          <a:ln w="76200" cap="flat" cmpd="sng">
            <a:solidFill>
              <a:srgbClr val="FF6600"/>
            </a:solidFill>
            <a:prstDash val="solid"/>
            <a:miter lim="400000"/>
            <a:tailEnd type="arrow"/>
          </a:ln>
          <a:effectLst/>
        </p:spPr>
        <p:style>
          <a:lnRef idx="0">
            <a:scrgbClr r="0" g="0" b="0"/>
          </a:lnRef>
          <a:fillRef idx="0">
            <a:scrgbClr r="0" g="0" b="0"/>
          </a:fillRef>
          <a:effectRef idx="0">
            <a:scrgbClr r="0" g="0" b="0"/>
          </a:effectRef>
          <a:fontRef idx="none"/>
        </p:style>
      </p:cxnSp>
      <p:sp>
        <p:nvSpPr>
          <p:cNvPr id="17" name="TextBox 16"/>
          <p:cNvSpPr txBox="1"/>
          <p:nvPr/>
        </p:nvSpPr>
        <p:spPr>
          <a:xfrm>
            <a:off x="8834400" y="1416405"/>
            <a:ext cx="3822186" cy="656590"/>
          </a:xfrm>
          <a:prstGeom prst="rect">
            <a:avLst/>
          </a:prstGeom>
          <a:noFill/>
          <a:ln w="12700" cap="flat">
            <a:solidFill>
              <a:srgbClr val="FF6600"/>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smtClean="0">
                <a:ln>
                  <a:noFill/>
                </a:ln>
                <a:solidFill>
                  <a:srgbClr val="000000"/>
                </a:solidFill>
                <a:effectLst/>
                <a:uFillTx/>
                <a:latin typeface="+mn-lt"/>
                <a:ea typeface="+mn-ea"/>
                <a:cs typeface="+mn-cs"/>
                <a:sym typeface="Helvetica Light"/>
              </a:rPr>
              <a:t>Charged particles</a:t>
            </a: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p:cxnSp>
        <p:nvCxnSpPr>
          <p:cNvPr id="18" name="Straight Arrow Connector 17"/>
          <p:cNvCxnSpPr/>
          <p:nvPr/>
        </p:nvCxnSpPr>
        <p:spPr>
          <a:xfrm flipH="1">
            <a:off x="7834886" y="1744700"/>
            <a:ext cx="2528540" cy="3113962"/>
          </a:xfrm>
          <a:prstGeom prst="straightConnector1">
            <a:avLst/>
          </a:prstGeom>
          <a:noFill/>
          <a:ln w="76200" cap="flat" cmpd="sng">
            <a:solidFill>
              <a:srgbClr val="FF6600"/>
            </a:solidFill>
            <a:prstDash val="solid"/>
            <a:miter lim="400000"/>
            <a:tailEnd type="arrow"/>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335570225"/>
      </p:ext>
    </p:extLst>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91"/>
          <p:cNvSpPr/>
          <p:nvPr/>
        </p:nvSpPr>
        <p:spPr>
          <a:xfrm>
            <a:off x="3628" y="9239473"/>
            <a:ext cx="12997544" cy="451644"/>
          </a:xfrm>
          <a:prstGeom prst="rect">
            <a:avLst/>
          </a:prstGeom>
          <a:blipFill>
            <a:blip r:embed="rId2"/>
          </a:blipFill>
          <a:ln w="12700">
            <a:miter lim="400000"/>
          </a:ln>
          <a:effectLst>
            <a:outerShdw blurRad="50800" dist="12700" rotWithShape="0">
              <a:srgbClr val="000000">
                <a:alpha val="50000"/>
              </a:srgbClr>
            </a:outerShdw>
          </a:effectLst>
        </p:spPr>
        <p:txBody>
          <a:bodyPr lIns="50800" tIns="50800" rIns="50800" bIns="50800" anchor="ctr"/>
          <a:lstStyle/>
          <a:p>
            <a:pPr lvl="0">
              <a:defRPr sz="2400">
                <a:solidFill>
                  <a:srgbClr val="FFFFFF"/>
                </a:solidFill>
              </a:defRPr>
            </a:pPr>
            <a:endParaRPr/>
          </a:p>
        </p:txBody>
      </p:sp>
      <p:pic>
        <p:nvPicPr>
          <p:cNvPr id="92" name="Picture 91"/>
          <p:cNvPicPr/>
          <p:nvPr/>
        </p:nvPicPr>
        <p:blipFill>
          <a:blip r:embed="rId3">
            <a:extLst/>
          </a:blip>
          <a:stretch>
            <a:fillRect/>
          </a:stretch>
        </p:blipFill>
        <p:spPr>
          <a:xfrm>
            <a:off x="7260636" y="3289764"/>
            <a:ext cx="5610167" cy="3898242"/>
          </a:xfrm>
          <a:prstGeom prst="rect">
            <a:avLst/>
          </a:prstGeom>
          <a:effectLst>
            <a:outerShdw blurRad="38100" dist="25400" dir="5400000" rotWithShape="0">
              <a:srgbClr val="000000">
                <a:alpha val="50000"/>
              </a:srgbClr>
            </a:outerShdw>
          </a:effectLst>
        </p:spPr>
      </p:pic>
      <p:sp>
        <p:nvSpPr>
          <p:cNvPr id="94" name="Shape 94"/>
          <p:cNvSpPr/>
          <p:nvPr/>
        </p:nvSpPr>
        <p:spPr>
          <a:xfrm>
            <a:off x="85105" y="1868811"/>
            <a:ext cx="12785698" cy="675056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pPr>
            <a:r>
              <a:rPr lang="en-US" sz="3600" dirty="0" smtClean="0"/>
              <a:t>2) Slew time correction to  Charge </a:t>
            </a:r>
            <a:r>
              <a:rPr sz="3600" dirty="0" err="1" smtClean="0"/>
              <a:t>vs</a:t>
            </a:r>
            <a:r>
              <a:rPr sz="3600" dirty="0" smtClean="0"/>
              <a:t> TOF</a:t>
            </a:r>
            <a:endParaRPr lang="en-US" sz="3600" dirty="0" smtClean="0"/>
          </a:p>
          <a:p>
            <a:pPr lvl="0" algn="l">
              <a:defRPr sz="1800"/>
            </a:pPr>
            <a:endParaRPr lang="en-US" sz="3600" dirty="0" smtClean="0"/>
          </a:p>
          <a:p>
            <a:pPr lvl="0" algn="l">
              <a:defRPr sz="1800"/>
            </a:pPr>
            <a:endParaRPr lang="en-US" dirty="0"/>
          </a:p>
          <a:p>
            <a:pPr lvl="0" algn="l">
              <a:defRPr sz="1800"/>
            </a:pPr>
            <a:endParaRPr lang="en-US" sz="3600" dirty="0" smtClean="0"/>
          </a:p>
          <a:p>
            <a:pPr lvl="0" algn="l">
              <a:defRPr sz="1800"/>
            </a:pPr>
            <a:endParaRPr lang="en-US" dirty="0"/>
          </a:p>
          <a:p>
            <a:pPr lvl="0" algn="l">
              <a:defRPr sz="1800"/>
            </a:pPr>
            <a:endParaRPr lang="en-US" sz="3600" dirty="0" smtClean="0"/>
          </a:p>
          <a:p>
            <a:pPr lvl="0" algn="l">
              <a:defRPr sz="1800"/>
            </a:pPr>
            <a:endParaRPr lang="en-US" dirty="0" smtClean="0"/>
          </a:p>
          <a:p>
            <a:pPr lvl="0" algn="l">
              <a:defRPr sz="1800"/>
            </a:pPr>
            <a:endParaRPr lang="en-US" dirty="0"/>
          </a:p>
          <a:p>
            <a:pPr lvl="0" algn="l">
              <a:defRPr sz="1800"/>
            </a:pPr>
            <a:endParaRPr lang="en-US" dirty="0" smtClean="0"/>
          </a:p>
          <a:p>
            <a:pPr lvl="0" algn="l">
              <a:defRPr sz="1800"/>
            </a:pPr>
            <a:endParaRPr lang="en-US" dirty="0"/>
          </a:p>
          <a:p>
            <a:pPr lvl="0" algn="l">
              <a:defRPr sz="1800"/>
            </a:pPr>
            <a:endParaRPr lang="en-US" dirty="0" smtClean="0"/>
          </a:p>
          <a:p>
            <a:pPr lvl="0" algn="l">
              <a:defRPr sz="1800"/>
            </a:pPr>
            <a:endParaRPr lang="en-US" dirty="0"/>
          </a:p>
          <a:p>
            <a:pPr lvl="0" algn="l">
              <a:defRPr sz="1800"/>
            </a:pPr>
            <a:endParaRPr lang="en-US" dirty="0" smtClean="0"/>
          </a:p>
          <a:p>
            <a:pPr lvl="0" algn="l">
              <a:defRPr sz="1800"/>
            </a:pPr>
            <a:endParaRPr lang="en-US" dirty="0"/>
          </a:p>
          <a:p>
            <a:pPr lvl="0" algn="l">
              <a:defRPr sz="1800"/>
            </a:pPr>
            <a:endParaRPr lang="en-US" sz="3600" dirty="0" smtClean="0"/>
          </a:p>
          <a:p>
            <a:pPr lvl="0" algn="l">
              <a:defRPr sz="1800"/>
            </a:pPr>
            <a:r>
              <a:rPr lang="en-US" sz="3600" dirty="0" smtClean="0"/>
              <a:t>3) Background fitted and subtracted </a:t>
            </a:r>
          </a:p>
          <a:p>
            <a:pPr lvl="0" algn="l">
              <a:defRPr sz="1800"/>
            </a:pPr>
            <a:r>
              <a:rPr lang="en-US" sz="3600" dirty="0" smtClean="0"/>
              <a:t>4) </a:t>
            </a:r>
            <a:r>
              <a:rPr lang="en-US" sz="3600" dirty="0" err="1" smtClean="0"/>
              <a:t>N</a:t>
            </a:r>
            <a:r>
              <a:rPr lang="en-US" sz="3600" baseline="-25000" dirty="0" err="1" smtClean="0"/>
              <a:t>photon</a:t>
            </a:r>
            <a:r>
              <a:rPr lang="en-US" sz="3600" dirty="0" smtClean="0"/>
              <a:t> evaluated</a:t>
            </a:r>
            <a:r>
              <a:rPr sz="3600" dirty="0" smtClean="0"/>
              <a:t> </a:t>
            </a:r>
            <a:r>
              <a:rPr sz="3600" dirty="0"/>
              <a:t>for </a:t>
            </a:r>
            <a:r>
              <a:rPr sz="3600" dirty="0" smtClean="0"/>
              <a:t>eac</a:t>
            </a:r>
            <a:r>
              <a:rPr lang="en-US" sz="3600" dirty="0" smtClean="0"/>
              <a:t>h charge</a:t>
            </a:r>
            <a:r>
              <a:rPr sz="3600" dirty="0" smtClean="0"/>
              <a:t> bin</a:t>
            </a:r>
            <a:endParaRPr sz="3600" dirty="0"/>
          </a:p>
        </p:txBody>
      </p:sp>
      <p:sp>
        <p:nvSpPr>
          <p:cNvPr id="95" name="Shape 95"/>
          <p:cNvSpPr/>
          <p:nvPr/>
        </p:nvSpPr>
        <p:spPr>
          <a:xfrm>
            <a:off x="3628" y="71664"/>
            <a:ext cx="12997544" cy="1130301"/>
          </a:xfrm>
          <a:prstGeom prst="rect">
            <a:avLst/>
          </a:prstGeom>
          <a:blipFill>
            <a:blip r:embed="rId2"/>
          </a:blipFill>
          <a:ln w="12700">
            <a:miter lim="400000"/>
          </a:ln>
          <a:effectLst>
            <a:outerShdw blurRad="50800" dist="12700" rotWithShape="0">
              <a:srgbClr val="000000">
                <a:alpha val="50000"/>
              </a:srgbClr>
            </a:outerShdw>
          </a:effectLst>
        </p:spPr>
        <p:txBody>
          <a:bodyPr lIns="50800" tIns="50800" rIns="50800" bIns="50800" anchor="ctr"/>
          <a:lstStyle/>
          <a:p>
            <a:pPr lvl="0">
              <a:defRPr sz="1800">
                <a:solidFill>
                  <a:srgbClr val="000000"/>
                </a:solidFill>
              </a:defRPr>
            </a:pPr>
            <a:r>
              <a:rPr lang="en-US" sz="6000" dirty="0">
                <a:solidFill>
                  <a:srgbClr val="FFFFFF"/>
                </a:solidFill>
              </a:rPr>
              <a:t>Essential of Data Selection </a:t>
            </a:r>
            <a:r>
              <a:rPr lang="en-US" sz="6000" dirty="0" smtClean="0">
                <a:solidFill>
                  <a:srgbClr val="FFFFFF"/>
                </a:solidFill>
              </a:rPr>
              <a:t>2</a:t>
            </a:r>
            <a:endParaRPr lang="en-US" sz="6000" dirty="0">
              <a:solidFill>
                <a:srgbClr val="FFFFFF"/>
              </a:solidFill>
            </a:endParaRPr>
          </a:p>
        </p:txBody>
      </p:sp>
      <p:sp>
        <p:nvSpPr>
          <p:cNvPr id="96" name="Shape 96"/>
          <p:cNvSpPr/>
          <p:nvPr/>
        </p:nvSpPr>
        <p:spPr>
          <a:xfrm>
            <a:off x="901700" y="71664"/>
            <a:ext cx="11201400" cy="1130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6600">
                <a:solidFill>
                  <a:srgbClr val="FFFFFF"/>
                </a:solidFill>
                <a:latin typeface="Avenir Book"/>
                <a:ea typeface="Avenir Book"/>
                <a:cs typeface="Avenir Book"/>
                <a:sym typeface="Avenir Book"/>
              </a:defRPr>
            </a:lvl1pPr>
          </a:lstStyle>
          <a:p>
            <a:pPr lvl="0">
              <a:defRPr sz="1800">
                <a:solidFill>
                  <a:srgbClr val="000000"/>
                </a:solidFill>
              </a:defRPr>
            </a:pPr>
            <a:endParaRPr sz="6600" dirty="0">
              <a:solidFill>
                <a:srgbClr val="FFFFFF"/>
              </a:solidFill>
            </a:endParaRPr>
          </a:p>
        </p:txBody>
      </p:sp>
      <p:pic>
        <p:nvPicPr>
          <p:cNvPr id="97" name="TOFcorr_12C_TDC.png"/>
          <p:cNvPicPr/>
          <p:nvPr/>
        </p:nvPicPr>
        <p:blipFill>
          <a:blip r:embed="rId4">
            <a:extLst/>
          </a:blip>
          <a:stretch>
            <a:fillRect/>
          </a:stretch>
        </p:blipFill>
        <p:spPr>
          <a:xfrm>
            <a:off x="7498851" y="3515584"/>
            <a:ext cx="5133738" cy="3277625"/>
          </a:xfrm>
          <a:prstGeom prst="rect">
            <a:avLst/>
          </a:prstGeom>
          <a:ln w="12700">
            <a:miter lim="400000"/>
          </a:ln>
        </p:spPr>
      </p:pic>
      <p:pic>
        <p:nvPicPr>
          <p:cNvPr id="98" name="QDCvsTOFcorr_12C_TDC.png"/>
          <p:cNvPicPr/>
          <p:nvPr/>
        </p:nvPicPr>
        <p:blipFill>
          <a:blip r:embed="rId5">
            <a:extLst/>
          </a:blip>
          <a:stretch>
            <a:fillRect/>
          </a:stretch>
        </p:blipFill>
        <p:spPr>
          <a:xfrm>
            <a:off x="3628" y="2584583"/>
            <a:ext cx="6696976" cy="4027636"/>
          </a:xfrm>
          <a:prstGeom prst="rect">
            <a:avLst/>
          </a:prstGeom>
          <a:ln w="12700">
            <a:miter lim="400000"/>
          </a:ln>
        </p:spPr>
      </p:pic>
      <p:sp>
        <p:nvSpPr>
          <p:cNvPr id="99" name="Shape 99"/>
          <p:cNvSpPr>
            <a:spLocks noGrp="1"/>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t>5</a:t>
            </a:fld>
            <a:endParaRPr/>
          </a:p>
        </p:txBody>
      </p:sp>
      <p:cxnSp>
        <p:nvCxnSpPr>
          <p:cNvPr id="3" name="Straight Arrow Connector 2"/>
          <p:cNvCxnSpPr/>
          <p:nvPr/>
        </p:nvCxnSpPr>
        <p:spPr>
          <a:xfrm flipV="1">
            <a:off x="7774762" y="5513689"/>
            <a:ext cx="1664904" cy="2518484"/>
          </a:xfrm>
          <a:prstGeom prst="straightConnector1">
            <a:avLst/>
          </a:prstGeom>
          <a:noFill/>
          <a:ln w="76200" cap="flat" cmpd="sng">
            <a:solidFill>
              <a:srgbClr val="000000"/>
            </a:solidFill>
            <a:prstDash val="solid"/>
            <a:miter lim="400000"/>
            <a:tailEnd type="arrow"/>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78019507"/>
      </p:ext>
    </p:extLst>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p:nvPr/>
        </p:nvSpPr>
        <p:spPr>
          <a:xfrm>
            <a:off x="3628" y="9239473"/>
            <a:ext cx="12997544" cy="451644"/>
          </a:xfrm>
          <a:prstGeom prst="rect">
            <a:avLst/>
          </a:prstGeom>
          <a:blipFill>
            <a:blip r:embed="rId2"/>
          </a:blipFill>
          <a:ln w="12700">
            <a:miter lim="400000"/>
          </a:ln>
          <a:effectLst>
            <a:outerShdw blurRad="50800" dist="12700" rotWithShape="0">
              <a:srgbClr val="000000">
                <a:alpha val="50000"/>
              </a:srgbClr>
            </a:outerShdw>
          </a:effectLst>
        </p:spPr>
        <p:txBody>
          <a:bodyPr lIns="50800" tIns="50800" rIns="50800" bIns="50800" anchor="ctr"/>
          <a:lstStyle/>
          <a:p>
            <a:pPr lvl="0">
              <a:defRPr sz="2400">
                <a:solidFill>
                  <a:srgbClr val="FFFFFF"/>
                </a:solidFill>
              </a:defRPr>
            </a:pPr>
            <a:endParaRPr/>
          </a:p>
        </p:txBody>
      </p:sp>
      <p:sp>
        <p:nvSpPr>
          <p:cNvPr id="66" name="Shape 66"/>
          <p:cNvSpPr>
            <a:spLocks noGrp="1"/>
          </p:cNvSpPr>
          <p:nvPr>
            <p:ph type="title"/>
          </p:nvPr>
        </p:nvSpPr>
        <p:spPr>
          <a:xfrm>
            <a:off x="379731" y="2207078"/>
            <a:ext cx="12245339" cy="3302001"/>
          </a:xfrm>
          <a:prstGeom prst="rect">
            <a:avLst/>
          </a:prstGeom>
        </p:spPr>
        <p:txBody>
          <a:bodyPr/>
          <a:lstStyle>
            <a:lvl1pPr>
              <a:defRPr sz="10000"/>
            </a:lvl1pPr>
          </a:lstStyle>
          <a:p>
            <a:pPr lvl="0">
              <a:defRPr sz="1800"/>
            </a:pPr>
            <a:r>
              <a:rPr sz="10000"/>
              <a:t>HELIUM BEAM</a:t>
            </a:r>
          </a:p>
        </p:txBody>
      </p:sp>
      <p:sp>
        <p:nvSpPr>
          <p:cNvPr id="67" name="Shape 67"/>
          <p:cNvSpPr/>
          <p:nvPr/>
        </p:nvSpPr>
        <p:spPr>
          <a:xfrm>
            <a:off x="3628" y="71664"/>
            <a:ext cx="12997544" cy="1130301"/>
          </a:xfrm>
          <a:prstGeom prst="rect">
            <a:avLst/>
          </a:prstGeom>
          <a:blipFill>
            <a:blip r:embed="rId2"/>
          </a:blipFill>
          <a:ln w="12700">
            <a:miter lim="400000"/>
          </a:ln>
          <a:effectLst>
            <a:outerShdw blurRad="50800" dist="12700" rotWithShape="0">
              <a:srgbClr val="000000">
                <a:alpha val="50000"/>
              </a:srgbClr>
            </a:outerShdw>
          </a:effectLst>
        </p:spPr>
        <p:txBody>
          <a:bodyPr lIns="50800" tIns="50800" rIns="50800" bIns="50800" anchor="ctr"/>
          <a:lstStyle/>
          <a:p>
            <a:pPr lvl="0">
              <a:defRPr sz="2400">
                <a:solidFill>
                  <a:srgbClr val="FFFFFF"/>
                </a:solidFill>
              </a:defRPr>
            </a:pPr>
            <a:endParaRPr/>
          </a:p>
        </p:txBody>
      </p:sp>
      <p:sp>
        <p:nvSpPr>
          <p:cNvPr id="68" name="Shape 68"/>
          <p:cNvSpPr>
            <a:spLocks noGrp="1"/>
          </p:cNvSpPr>
          <p:nvPr>
            <p:ph type="sldNum" sz="quarter" idx="2"/>
          </p:nvPr>
        </p:nvSpPr>
        <p:spPr>
          <a:xfrm>
            <a:off x="6375349" y="9251950"/>
            <a:ext cx="241402" cy="381000"/>
          </a:xfrm>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t>6</a:t>
            </a:fld>
            <a:endParaRPr/>
          </a:p>
        </p:txBody>
      </p:sp>
    </p:spTree>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 name="Ecross_He145_MiLISA.png"/>
          <p:cNvPicPr/>
          <p:nvPr/>
        </p:nvPicPr>
        <p:blipFill>
          <a:blip r:embed="rId2">
            <a:extLst/>
          </a:blip>
          <a:stretch>
            <a:fillRect/>
          </a:stretch>
        </p:blipFill>
        <p:spPr>
          <a:xfrm>
            <a:off x="8565412" y="2944509"/>
            <a:ext cx="4392076" cy="2984845"/>
          </a:xfrm>
          <a:prstGeom prst="rect">
            <a:avLst/>
          </a:prstGeom>
          <a:ln w="12700">
            <a:miter lim="400000"/>
          </a:ln>
        </p:spPr>
      </p:pic>
      <p:pic>
        <p:nvPicPr>
          <p:cNvPr id="397" name="Ecross_He102_MiLISA.png"/>
          <p:cNvPicPr/>
          <p:nvPr/>
        </p:nvPicPr>
        <p:blipFill>
          <a:blip r:embed="rId3">
            <a:extLst/>
          </a:blip>
          <a:stretch>
            <a:fillRect/>
          </a:stretch>
        </p:blipFill>
        <p:spPr>
          <a:xfrm>
            <a:off x="-226452" y="3069416"/>
            <a:ext cx="4962303" cy="2984845"/>
          </a:xfrm>
          <a:prstGeom prst="rect">
            <a:avLst/>
          </a:prstGeom>
          <a:ln w="12700">
            <a:miter lim="400000"/>
          </a:ln>
        </p:spPr>
      </p:pic>
      <p:pic>
        <p:nvPicPr>
          <p:cNvPr id="398" name="Ecross_He102_60_MiLISA.png"/>
          <p:cNvPicPr/>
          <p:nvPr/>
        </p:nvPicPr>
        <p:blipFill>
          <a:blip r:embed="rId4">
            <a:extLst/>
          </a:blip>
          <a:stretch>
            <a:fillRect/>
          </a:stretch>
        </p:blipFill>
        <p:spPr>
          <a:xfrm>
            <a:off x="48821" y="6307100"/>
            <a:ext cx="4411757" cy="2998220"/>
          </a:xfrm>
          <a:prstGeom prst="rect">
            <a:avLst/>
          </a:prstGeom>
          <a:ln w="12700">
            <a:miter lim="400000"/>
          </a:ln>
        </p:spPr>
      </p:pic>
      <p:pic>
        <p:nvPicPr>
          <p:cNvPr id="399" name="Ecross_He125_MiLISA.png"/>
          <p:cNvPicPr/>
          <p:nvPr/>
        </p:nvPicPr>
        <p:blipFill>
          <a:blip r:embed="rId5">
            <a:extLst/>
          </a:blip>
          <a:stretch>
            <a:fillRect/>
          </a:stretch>
        </p:blipFill>
        <p:spPr>
          <a:xfrm>
            <a:off x="4328196" y="2928239"/>
            <a:ext cx="4411756" cy="2998220"/>
          </a:xfrm>
          <a:prstGeom prst="rect">
            <a:avLst/>
          </a:prstGeom>
          <a:ln w="12700">
            <a:miter lim="400000"/>
          </a:ln>
        </p:spPr>
      </p:pic>
      <p:pic>
        <p:nvPicPr>
          <p:cNvPr id="400" name="Ecross_He125_60_MiLISA.png"/>
          <p:cNvPicPr/>
          <p:nvPr/>
        </p:nvPicPr>
        <p:blipFill>
          <a:blip r:embed="rId6">
            <a:extLst/>
          </a:blip>
          <a:stretch>
            <a:fillRect/>
          </a:stretch>
        </p:blipFill>
        <p:spPr>
          <a:xfrm>
            <a:off x="4328196" y="6307100"/>
            <a:ext cx="4411756" cy="2998220"/>
          </a:xfrm>
          <a:prstGeom prst="rect">
            <a:avLst/>
          </a:prstGeom>
          <a:ln w="12700">
            <a:miter lim="400000"/>
          </a:ln>
        </p:spPr>
      </p:pic>
      <p:sp>
        <p:nvSpPr>
          <p:cNvPr id="401" name="Shape 401"/>
          <p:cNvSpPr/>
          <p:nvPr/>
        </p:nvSpPr>
        <p:spPr>
          <a:xfrm>
            <a:off x="2663596" y="3871604"/>
            <a:ext cx="148635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HE102</a:t>
            </a:r>
          </a:p>
        </p:txBody>
      </p:sp>
      <p:sp>
        <p:nvSpPr>
          <p:cNvPr id="402" name="Shape 402"/>
          <p:cNvSpPr/>
          <p:nvPr/>
        </p:nvSpPr>
        <p:spPr>
          <a:xfrm>
            <a:off x="1741560" y="7039867"/>
            <a:ext cx="222336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HE102_60</a:t>
            </a:r>
          </a:p>
        </p:txBody>
      </p:sp>
      <p:sp>
        <p:nvSpPr>
          <p:cNvPr id="403" name="Shape 403"/>
          <p:cNvSpPr/>
          <p:nvPr/>
        </p:nvSpPr>
        <p:spPr>
          <a:xfrm>
            <a:off x="6730229" y="3797065"/>
            <a:ext cx="148635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HE125</a:t>
            </a:r>
          </a:p>
        </p:txBody>
      </p:sp>
      <p:sp>
        <p:nvSpPr>
          <p:cNvPr id="404" name="Shape 404"/>
          <p:cNvSpPr/>
          <p:nvPr/>
        </p:nvSpPr>
        <p:spPr>
          <a:xfrm>
            <a:off x="6046860" y="7039867"/>
            <a:ext cx="222336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HE125_60</a:t>
            </a:r>
          </a:p>
        </p:txBody>
      </p:sp>
      <p:sp>
        <p:nvSpPr>
          <p:cNvPr id="405" name="Shape 405"/>
          <p:cNvSpPr/>
          <p:nvPr/>
        </p:nvSpPr>
        <p:spPr>
          <a:xfrm>
            <a:off x="10796863" y="3797065"/>
            <a:ext cx="148635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HE145</a:t>
            </a:r>
          </a:p>
        </p:txBody>
      </p:sp>
      <p:pic>
        <p:nvPicPr>
          <p:cNvPr id="406" name="Ecross_He145_60_MiLISA.png"/>
          <p:cNvPicPr/>
          <p:nvPr/>
        </p:nvPicPr>
        <p:blipFill>
          <a:blip r:embed="rId7">
            <a:extLst/>
          </a:blip>
          <a:stretch>
            <a:fillRect/>
          </a:stretch>
        </p:blipFill>
        <p:spPr>
          <a:xfrm>
            <a:off x="8565412" y="6304205"/>
            <a:ext cx="4392076" cy="2984845"/>
          </a:xfrm>
          <a:prstGeom prst="rect">
            <a:avLst/>
          </a:prstGeom>
          <a:ln w="12700">
            <a:miter lim="400000"/>
          </a:ln>
        </p:spPr>
      </p:pic>
      <p:sp>
        <p:nvSpPr>
          <p:cNvPr id="407" name="Shape 407"/>
          <p:cNvSpPr/>
          <p:nvPr/>
        </p:nvSpPr>
        <p:spPr>
          <a:xfrm>
            <a:off x="10187060" y="7039867"/>
            <a:ext cx="222336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HE145_60</a:t>
            </a:r>
          </a:p>
        </p:txBody>
      </p:sp>
      <p:sp>
        <p:nvSpPr>
          <p:cNvPr id="408" name="Shape 408"/>
          <p:cNvSpPr/>
          <p:nvPr/>
        </p:nvSpPr>
        <p:spPr>
          <a:xfrm>
            <a:off x="3628" y="9239473"/>
            <a:ext cx="12997544" cy="451644"/>
          </a:xfrm>
          <a:prstGeom prst="rect">
            <a:avLst/>
          </a:prstGeom>
          <a:blipFill>
            <a:blip r:embed="rId8"/>
          </a:blipFill>
          <a:ln w="12700">
            <a:miter lim="400000"/>
          </a:ln>
          <a:effectLst>
            <a:outerShdw blurRad="38100" dist="25400" dir="5400000" rotWithShape="0">
              <a:srgbClr val="000000">
                <a:alpha val="50000"/>
              </a:srgbClr>
            </a:outerShdw>
          </a:effectLst>
        </p:spPr>
        <p:txBody>
          <a:bodyPr lIns="0" tIns="0" rIns="0" bIns="0" anchor="ctr"/>
          <a:lstStyle/>
          <a:p>
            <a:pPr lvl="0">
              <a:defRPr sz="2400">
                <a:solidFill>
                  <a:srgbClr val="FFFFFF"/>
                </a:solidFill>
              </a:defRPr>
            </a:pPr>
            <a:endParaRPr/>
          </a:p>
        </p:txBody>
      </p:sp>
      <p:sp>
        <p:nvSpPr>
          <p:cNvPr id="409" name="Shape 409"/>
          <p:cNvSpPr/>
          <p:nvPr/>
        </p:nvSpPr>
        <p:spPr>
          <a:xfrm>
            <a:off x="3628" y="71664"/>
            <a:ext cx="12997544" cy="1130301"/>
          </a:xfrm>
          <a:prstGeom prst="rect">
            <a:avLst/>
          </a:prstGeom>
          <a:blipFill>
            <a:blip r:embed="rId8"/>
          </a:blipFill>
          <a:ln w="12700">
            <a:miter lim="400000"/>
          </a:ln>
          <a:effectLst>
            <a:outerShdw blurRad="38100" dist="25400" dir="5400000" rotWithShape="0">
              <a:srgbClr val="000000">
                <a:alpha val="50000"/>
              </a:srgbClr>
            </a:outerShdw>
          </a:effectLst>
        </p:spPr>
        <p:txBody>
          <a:bodyPr lIns="0" tIns="0" rIns="0" bIns="0" anchor="ctr"/>
          <a:lstStyle/>
          <a:p>
            <a:pPr lvl="0">
              <a:defRPr sz="2400">
                <a:solidFill>
                  <a:srgbClr val="FFFFFF"/>
                </a:solidFill>
              </a:defRPr>
            </a:pPr>
            <a:endParaRPr/>
          </a:p>
        </p:txBody>
      </p:sp>
      <p:sp>
        <p:nvSpPr>
          <p:cNvPr id="410" name="Shape 410"/>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t>7</a:t>
            </a:fld>
            <a:endParaRPr/>
          </a:p>
        </p:txBody>
      </p:sp>
      <p:sp>
        <p:nvSpPr>
          <p:cNvPr id="411" name="Shape 411"/>
          <p:cNvSpPr/>
          <p:nvPr/>
        </p:nvSpPr>
        <p:spPr>
          <a:xfrm>
            <a:off x="901700" y="71664"/>
            <a:ext cx="11201400" cy="1130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6600">
                <a:solidFill>
                  <a:srgbClr val="FFFFFF"/>
                </a:solidFill>
                <a:latin typeface="Avenir Book"/>
                <a:ea typeface="Avenir Book"/>
                <a:cs typeface="Avenir Book"/>
                <a:sym typeface="Avenir Book"/>
              </a:defRPr>
            </a:lvl1pPr>
          </a:lstStyle>
          <a:p>
            <a:pPr lvl="0">
              <a:defRPr sz="1800">
                <a:solidFill>
                  <a:srgbClr val="000000"/>
                </a:solidFill>
              </a:defRPr>
            </a:pPr>
            <a:r>
              <a:rPr sz="6600">
                <a:solidFill>
                  <a:srgbClr val="FFFFFF"/>
                </a:solidFill>
              </a:rPr>
              <a:t>FLUKA: v2013 vs v2015</a:t>
            </a:r>
          </a:p>
        </p:txBody>
      </p:sp>
      <p:grpSp>
        <p:nvGrpSpPr>
          <p:cNvPr id="417" name="Group 417"/>
          <p:cNvGrpSpPr/>
          <p:nvPr/>
        </p:nvGrpSpPr>
        <p:grpSpPr>
          <a:xfrm>
            <a:off x="10116299" y="1252964"/>
            <a:ext cx="2788025" cy="1316694"/>
            <a:chOff x="0" y="0"/>
            <a:chExt cx="2788023" cy="1316692"/>
          </a:xfrm>
        </p:grpSpPr>
        <p:sp>
          <p:nvSpPr>
            <p:cNvPr id="412" name="Shape 412"/>
            <p:cNvSpPr/>
            <p:nvPr/>
          </p:nvSpPr>
          <p:spPr>
            <a:xfrm>
              <a:off x="0" y="21319"/>
              <a:ext cx="2788024" cy="1274055"/>
            </a:xfrm>
            <a:prstGeom prst="rect">
              <a:avLst/>
            </a:prstGeom>
            <a:solidFill>
              <a:srgbClr val="FFFFFF"/>
            </a:solidFill>
            <a:ln w="12700" cap="flat">
              <a:noFill/>
              <a:miter lim="400000"/>
            </a:ln>
            <a:effectLst>
              <a:outerShdw blurRad="38100" dist="25400" dir="5400000" rotWithShape="0">
                <a:srgbClr val="000000">
                  <a:alpha val="50000"/>
                </a:srgbClr>
              </a:outerShdw>
            </a:effectLst>
          </p:spPr>
          <p:txBody>
            <a:bodyPr wrap="square" lIns="0" tIns="0" rIns="0" bIns="0" numCol="1" anchor="ctr">
              <a:noAutofit/>
            </a:bodyPr>
            <a:lstStyle/>
            <a:p>
              <a:pPr lvl="0">
                <a:defRPr sz="2400">
                  <a:solidFill>
                    <a:srgbClr val="FFFFFF"/>
                  </a:solidFill>
                </a:defRPr>
              </a:pPr>
              <a:endParaRPr/>
            </a:p>
          </p:txBody>
        </p:sp>
        <p:sp>
          <p:nvSpPr>
            <p:cNvPr id="413" name="Shape 413"/>
            <p:cNvSpPr/>
            <p:nvPr/>
          </p:nvSpPr>
          <p:spPr>
            <a:xfrm>
              <a:off x="152566" y="164941"/>
              <a:ext cx="308116" cy="317818"/>
            </a:xfrm>
            <a:prstGeom prst="rect">
              <a:avLst/>
            </a:prstGeom>
            <a:solidFill>
              <a:srgbClr val="164F86"/>
            </a:solidFill>
            <a:ln w="12700" cap="flat">
              <a:noFill/>
              <a:miter lim="400000"/>
            </a:ln>
            <a:effectLst/>
          </p:spPr>
          <p:txBody>
            <a:bodyPr wrap="square" lIns="0" tIns="0" rIns="0" bIns="0" numCol="1" anchor="ctr">
              <a:noAutofit/>
            </a:bodyPr>
            <a:lstStyle/>
            <a:p>
              <a:pPr lvl="0">
                <a:defRPr sz="2400">
                  <a:solidFill>
                    <a:srgbClr val="FFFFFF"/>
                  </a:solidFill>
                </a:defRPr>
              </a:pPr>
              <a:endParaRPr/>
            </a:p>
          </p:txBody>
        </p:sp>
        <p:sp>
          <p:nvSpPr>
            <p:cNvPr id="414" name="Shape 414"/>
            <p:cNvSpPr/>
            <p:nvPr/>
          </p:nvSpPr>
          <p:spPr>
            <a:xfrm>
              <a:off x="152566" y="833934"/>
              <a:ext cx="308116" cy="317818"/>
            </a:xfrm>
            <a:prstGeom prst="rect">
              <a:avLst/>
            </a:prstGeom>
            <a:solidFill>
              <a:srgbClr val="C82506"/>
            </a:solidFill>
            <a:ln w="12700" cap="flat">
              <a:noFill/>
              <a:miter lim="400000"/>
            </a:ln>
            <a:effectLst/>
          </p:spPr>
          <p:txBody>
            <a:bodyPr wrap="square" lIns="0" tIns="0" rIns="0" bIns="0" numCol="1" anchor="ctr">
              <a:noAutofit/>
            </a:bodyPr>
            <a:lstStyle/>
            <a:p>
              <a:pPr lvl="0">
                <a:defRPr sz="2400">
                  <a:solidFill>
                    <a:srgbClr val="FFFFFF"/>
                  </a:solidFill>
                </a:defRPr>
              </a:pPr>
              <a:endParaRPr/>
            </a:p>
          </p:txBody>
        </p:sp>
        <p:sp>
          <p:nvSpPr>
            <p:cNvPr id="415" name="Shape 415"/>
            <p:cNvSpPr/>
            <p:nvPr/>
          </p:nvSpPr>
          <p:spPr>
            <a:xfrm>
              <a:off x="520864" y="668992"/>
              <a:ext cx="2114594"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900">
                  <a:latin typeface="Arial Unicode MS"/>
                  <a:ea typeface="Arial Unicode MS"/>
                  <a:cs typeface="Arial Unicode MS"/>
                  <a:sym typeface="Arial Unicode MS"/>
                </a:defRPr>
              </a:lvl1pPr>
            </a:lstStyle>
            <a:p>
              <a:pPr lvl="0">
                <a:defRPr sz="1800"/>
              </a:pPr>
              <a:r>
                <a:rPr sz="2900"/>
                <a:t>FLUKA2013</a:t>
              </a:r>
            </a:p>
          </p:txBody>
        </p:sp>
        <p:sp>
          <p:nvSpPr>
            <p:cNvPr id="416" name="Shape 416"/>
            <p:cNvSpPr/>
            <p:nvPr/>
          </p:nvSpPr>
          <p:spPr>
            <a:xfrm>
              <a:off x="520864" y="0"/>
              <a:ext cx="2114594" cy="647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900">
                  <a:latin typeface="Arial Unicode MS"/>
                  <a:ea typeface="Arial Unicode MS"/>
                  <a:cs typeface="Arial Unicode MS"/>
                  <a:sym typeface="Arial Unicode MS"/>
                </a:defRPr>
              </a:lvl1pPr>
            </a:lstStyle>
            <a:p>
              <a:pPr lvl="0">
                <a:defRPr sz="1800"/>
              </a:pPr>
              <a:r>
                <a:rPr sz="2900"/>
                <a:t>FLUKA2015</a:t>
              </a:r>
            </a:p>
          </p:txBody>
        </p:sp>
      </p:grpSp>
      <p:sp>
        <p:nvSpPr>
          <p:cNvPr id="418" name="Shape 418"/>
          <p:cNvSpPr/>
          <p:nvPr/>
        </p:nvSpPr>
        <p:spPr>
          <a:xfrm>
            <a:off x="-35280" y="1368659"/>
            <a:ext cx="7547652" cy="74892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b="1" i="1">
                <a:solidFill>
                  <a:srgbClr val="FF0036"/>
                </a:solidFill>
                <a:latin typeface="Helvetica"/>
                <a:ea typeface="Helvetica"/>
                <a:cs typeface="Helvetica"/>
                <a:sym typeface="Helvetica"/>
              </a:defRPr>
            </a:lvl1pPr>
          </a:lstStyle>
          <a:p>
            <a:pPr lvl="0">
              <a:defRPr sz="1800" b="0" i="0">
                <a:solidFill>
                  <a:srgbClr val="000000"/>
                </a:solidFill>
              </a:defRPr>
            </a:pPr>
            <a:r>
              <a:rPr lang="en-US" sz="4200" b="1" i="1" dirty="0" smtClean="0">
                <a:solidFill>
                  <a:srgbClr val="FF0036"/>
                </a:solidFill>
              </a:rPr>
              <a:t>photon energy at production</a:t>
            </a:r>
            <a:endParaRPr sz="4200" b="1" i="1" dirty="0">
              <a:solidFill>
                <a:srgbClr val="FF0036"/>
              </a:solidFill>
            </a:endParaRPr>
          </a:p>
        </p:txBody>
      </p:sp>
    </p:spTree>
    <p:extLst>
      <p:ext uri="{BB962C8B-B14F-4D97-AF65-F5344CB8AC3E}">
        <p14:creationId xmlns:p14="http://schemas.microsoft.com/office/powerpoint/2010/main" val="2660527831"/>
      </p:ext>
    </p:extLst>
  </p:cSld>
  <p:clrMapOvr>
    <a:masterClrMapping/>
  </p:clrMapOvr>
  <p:transition xmlns:p14="http://schemas.microsoft.com/office/powerpoint/2010/mai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 name="He145_60_MiLISA.png"/>
          <p:cNvPicPr/>
          <p:nvPr/>
        </p:nvPicPr>
        <p:blipFill>
          <a:blip r:embed="rId2">
            <a:extLst/>
          </a:blip>
          <a:stretch>
            <a:fillRect/>
          </a:stretch>
        </p:blipFill>
        <p:spPr>
          <a:xfrm>
            <a:off x="8577544" y="6223234"/>
            <a:ext cx="4515203" cy="3068522"/>
          </a:xfrm>
          <a:prstGeom prst="rect">
            <a:avLst/>
          </a:prstGeom>
          <a:ln w="12700">
            <a:miter lim="400000"/>
          </a:ln>
        </p:spPr>
      </p:pic>
      <p:pic>
        <p:nvPicPr>
          <p:cNvPr id="331" name="He145_MiLISA.png"/>
          <p:cNvPicPr/>
          <p:nvPr/>
        </p:nvPicPr>
        <p:blipFill>
          <a:blip r:embed="rId3">
            <a:extLst/>
          </a:blip>
          <a:stretch>
            <a:fillRect/>
          </a:stretch>
        </p:blipFill>
        <p:spPr>
          <a:xfrm>
            <a:off x="8577544" y="2470981"/>
            <a:ext cx="4515203" cy="3068522"/>
          </a:xfrm>
          <a:prstGeom prst="rect">
            <a:avLst/>
          </a:prstGeom>
          <a:ln w="12700">
            <a:miter lim="400000"/>
          </a:ln>
        </p:spPr>
      </p:pic>
      <p:pic>
        <p:nvPicPr>
          <p:cNvPr id="332" name="He125_MiLISA.png"/>
          <p:cNvPicPr/>
          <p:nvPr/>
        </p:nvPicPr>
        <p:blipFill>
          <a:blip r:embed="rId4">
            <a:extLst/>
          </a:blip>
          <a:stretch>
            <a:fillRect/>
          </a:stretch>
        </p:blipFill>
        <p:spPr>
          <a:xfrm>
            <a:off x="4272244" y="2483458"/>
            <a:ext cx="4515203" cy="3068522"/>
          </a:xfrm>
          <a:prstGeom prst="rect">
            <a:avLst/>
          </a:prstGeom>
          <a:ln w="12700">
            <a:miter lim="400000"/>
          </a:ln>
        </p:spPr>
      </p:pic>
      <p:pic>
        <p:nvPicPr>
          <p:cNvPr id="333" name="He102_MiLISA.png"/>
          <p:cNvPicPr/>
          <p:nvPr/>
        </p:nvPicPr>
        <p:blipFill>
          <a:blip r:embed="rId5">
            <a:extLst/>
          </a:blip>
          <a:stretch>
            <a:fillRect/>
          </a:stretch>
        </p:blipFill>
        <p:spPr>
          <a:xfrm>
            <a:off x="-87947" y="2494963"/>
            <a:ext cx="4518214" cy="3070568"/>
          </a:xfrm>
          <a:prstGeom prst="rect">
            <a:avLst/>
          </a:prstGeom>
          <a:ln w="12700">
            <a:miter lim="400000"/>
          </a:ln>
        </p:spPr>
      </p:pic>
      <p:pic>
        <p:nvPicPr>
          <p:cNvPr id="334" name="He125_60_MiLISA.png"/>
          <p:cNvPicPr/>
          <p:nvPr/>
        </p:nvPicPr>
        <p:blipFill>
          <a:blip r:embed="rId6">
            <a:extLst/>
          </a:blip>
          <a:stretch>
            <a:fillRect/>
          </a:stretch>
        </p:blipFill>
        <p:spPr>
          <a:xfrm>
            <a:off x="4272244" y="6229473"/>
            <a:ext cx="4515203" cy="3068522"/>
          </a:xfrm>
          <a:prstGeom prst="rect">
            <a:avLst/>
          </a:prstGeom>
          <a:ln w="12700">
            <a:miter lim="400000"/>
          </a:ln>
        </p:spPr>
      </p:pic>
      <p:pic>
        <p:nvPicPr>
          <p:cNvPr id="335" name="He102_60_MiLISA.png"/>
          <p:cNvPicPr/>
          <p:nvPr/>
        </p:nvPicPr>
        <p:blipFill>
          <a:blip r:embed="rId7">
            <a:extLst/>
          </a:blip>
          <a:stretch>
            <a:fillRect/>
          </a:stretch>
        </p:blipFill>
        <p:spPr>
          <a:xfrm>
            <a:off x="-86441" y="6229473"/>
            <a:ext cx="4515203" cy="3068522"/>
          </a:xfrm>
          <a:prstGeom prst="rect">
            <a:avLst/>
          </a:prstGeom>
          <a:ln w="12700">
            <a:miter lim="400000"/>
          </a:ln>
        </p:spPr>
      </p:pic>
      <p:sp>
        <p:nvSpPr>
          <p:cNvPr id="336" name="Shape 336"/>
          <p:cNvSpPr/>
          <p:nvPr/>
        </p:nvSpPr>
        <p:spPr>
          <a:xfrm>
            <a:off x="2484539" y="3218865"/>
            <a:ext cx="146121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He102</a:t>
            </a:r>
          </a:p>
        </p:txBody>
      </p:sp>
      <p:sp>
        <p:nvSpPr>
          <p:cNvPr id="337" name="Shape 337"/>
          <p:cNvSpPr/>
          <p:nvPr/>
        </p:nvSpPr>
        <p:spPr>
          <a:xfrm>
            <a:off x="1735036" y="6901864"/>
            <a:ext cx="219821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He102_60</a:t>
            </a:r>
          </a:p>
        </p:txBody>
      </p:sp>
      <p:sp>
        <p:nvSpPr>
          <p:cNvPr id="338" name="Shape 338"/>
          <p:cNvSpPr/>
          <p:nvPr/>
        </p:nvSpPr>
        <p:spPr>
          <a:xfrm>
            <a:off x="6840639" y="3218865"/>
            <a:ext cx="1461213"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He125</a:t>
            </a:r>
          </a:p>
        </p:txBody>
      </p:sp>
      <p:sp>
        <p:nvSpPr>
          <p:cNvPr id="339" name="Shape 339"/>
          <p:cNvSpPr/>
          <p:nvPr/>
        </p:nvSpPr>
        <p:spPr>
          <a:xfrm>
            <a:off x="6103836" y="6901864"/>
            <a:ext cx="219821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He125_60</a:t>
            </a:r>
          </a:p>
        </p:txBody>
      </p:sp>
      <p:sp>
        <p:nvSpPr>
          <p:cNvPr id="340" name="Shape 340"/>
          <p:cNvSpPr/>
          <p:nvPr/>
        </p:nvSpPr>
        <p:spPr>
          <a:xfrm>
            <a:off x="10438648" y="7016164"/>
            <a:ext cx="219821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He145_60</a:t>
            </a:r>
          </a:p>
        </p:txBody>
      </p:sp>
      <p:sp>
        <p:nvSpPr>
          <p:cNvPr id="341" name="Shape 341"/>
          <p:cNvSpPr/>
          <p:nvPr/>
        </p:nvSpPr>
        <p:spPr>
          <a:xfrm>
            <a:off x="11082439" y="3218865"/>
            <a:ext cx="1461213"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t>He145</a:t>
            </a:r>
          </a:p>
        </p:txBody>
      </p:sp>
      <p:sp>
        <p:nvSpPr>
          <p:cNvPr id="342" name="Shape 342"/>
          <p:cNvSpPr/>
          <p:nvPr/>
        </p:nvSpPr>
        <p:spPr>
          <a:xfrm>
            <a:off x="3628" y="9239473"/>
            <a:ext cx="12997544" cy="451644"/>
          </a:xfrm>
          <a:prstGeom prst="rect">
            <a:avLst/>
          </a:prstGeom>
          <a:blipFill>
            <a:blip r:embed="rId8"/>
          </a:blipFill>
          <a:ln w="12700">
            <a:miter lim="400000"/>
          </a:ln>
          <a:effectLst>
            <a:outerShdw blurRad="38100" dist="25400" dir="5400000" rotWithShape="0">
              <a:srgbClr val="000000">
                <a:alpha val="50000"/>
              </a:srgbClr>
            </a:outerShdw>
          </a:effectLst>
        </p:spPr>
        <p:txBody>
          <a:bodyPr lIns="0" tIns="0" rIns="0" bIns="0" anchor="ctr"/>
          <a:lstStyle/>
          <a:p>
            <a:pPr lvl="0">
              <a:defRPr sz="2400">
                <a:solidFill>
                  <a:srgbClr val="FFFFFF"/>
                </a:solidFill>
              </a:defRPr>
            </a:pPr>
            <a:endParaRPr/>
          </a:p>
        </p:txBody>
      </p:sp>
      <p:sp>
        <p:nvSpPr>
          <p:cNvPr id="343" name="Shape 343"/>
          <p:cNvSpPr/>
          <p:nvPr/>
        </p:nvSpPr>
        <p:spPr>
          <a:xfrm>
            <a:off x="3628" y="71664"/>
            <a:ext cx="12997544" cy="1130301"/>
          </a:xfrm>
          <a:prstGeom prst="rect">
            <a:avLst/>
          </a:prstGeom>
          <a:blipFill>
            <a:blip r:embed="rId8"/>
          </a:blipFill>
          <a:ln w="12700">
            <a:miter lim="400000"/>
          </a:ln>
          <a:effectLst>
            <a:outerShdw blurRad="38100" dist="25400" dir="5400000" rotWithShape="0">
              <a:srgbClr val="000000">
                <a:alpha val="50000"/>
              </a:srgbClr>
            </a:outerShdw>
          </a:effectLst>
        </p:spPr>
        <p:txBody>
          <a:bodyPr lIns="0" tIns="0" rIns="0" bIns="0" anchor="ctr"/>
          <a:lstStyle/>
          <a:p>
            <a:pPr lvl="0">
              <a:defRPr sz="2400">
                <a:solidFill>
                  <a:srgbClr val="FFFFFF"/>
                </a:solidFill>
              </a:defRPr>
            </a:pPr>
            <a:endParaRPr/>
          </a:p>
        </p:txBody>
      </p:sp>
      <p:sp>
        <p:nvSpPr>
          <p:cNvPr id="344" name="Shape 344"/>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t>8</a:t>
            </a:fld>
            <a:endParaRPr/>
          </a:p>
        </p:txBody>
      </p:sp>
      <p:sp>
        <p:nvSpPr>
          <p:cNvPr id="345" name="Shape 345"/>
          <p:cNvSpPr/>
          <p:nvPr/>
        </p:nvSpPr>
        <p:spPr>
          <a:xfrm>
            <a:off x="901700" y="71664"/>
            <a:ext cx="11201400" cy="1130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6600">
                <a:solidFill>
                  <a:srgbClr val="FFFFFF"/>
                </a:solidFill>
                <a:latin typeface="Avenir Book"/>
                <a:ea typeface="Avenir Book"/>
                <a:cs typeface="Avenir Book"/>
                <a:sym typeface="Avenir Book"/>
              </a:defRPr>
            </a:lvl1pPr>
          </a:lstStyle>
          <a:p>
            <a:pPr lvl="0">
              <a:defRPr sz="1800">
                <a:solidFill>
                  <a:srgbClr val="000000"/>
                </a:solidFill>
              </a:defRPr>
            </a:pPr>
            <a:r>
              <a:rPr sz="6600" dirty="0">
                <a:solidFill>
                  <a:srgbClr val="FFFFFF"/>
                </a:solidFill>
              </a:rPr>
              <a:t>FLUKA: </a:t>
            </a:r>
            <a:r>
              <a:rPr sz="6600" dirty="0" smtClean="0">
                <a:solidFill>
                  <a:srgbClr val="FFFFFF"/>
                </a:solidFill>
              </a:rPr>
              <a:t>v201</a:t>
            </a:r>
            <a:r>
              <a:rPr lang="en-US" sz="6600" dirty="0" smtClean="0">
                <a:solidFill>
                  <a:srgbClr val="FFFFFF"/>
                </a:solidFill>
              </a:rPr>
              <a:t>3 &amp;</a:t>
            </a:r>
            <a:r>
              <a:rPr sz="6600" dirty="0" smtClean="0">
                <a:solidFill>
                  <a:srgbClr val="FFFFFF"/>
                </a:solidFill>
              </a:rPr>
              <a:t> </a:t>
            </a:r>
            <a:r>
              <a:rPr sz="6600" dirty="0">
                <a:solidFill>
                  <a:srgbClr val="FFFFFF"/>
                </a:solidFill>
              </a:rPr>
              <a:t>v2015</a:t>
            </a:r>
          </a:p>
        </p:txBody>
      </p:sp>
      <p:grpSp>
        <p:nvGrpSpPr>
          <p:cNvPr id="351" name="Group 351"/>
          <p:cNvGrpSpPr/>
          <p:nvPr/>
        </p:nvGrpSpPr>
        <p:grpSpPr>
          <a:xfrm>
            <a:off x="10116299" y="1252964"/>
            <a:ext cx="2788025" cy="1316694"/>
            <a:chOff x="0" y="0"/>
            <a:chExt cx="2788023" cy="1316692"/>
          </a:xfrm>
        </p:grpSpPr>
        <p:sp>
          <p:nvSpPr>
            <p:cNvPr id="346" name="Shape 346"/>
            <p:cNvSpPr/>
            <p:nvPr/>
          </p:nvSpPr>
          <p:spPr>
            <a:xfrm>
              <a:off x="0" y="21319"/>
              <a:ext cx="2788024" cy="1274055"/>
            </a:xfrm>
            <a:prstGeom prst="rect">
              <a:avLst/>
            </a:prstGeom>
            <a:solidFill>
              <a:srgbClr val="FFFFFF"/>
            </a:solidFill>
            <a:ln w="12700" cap="flat">
              <a:noFill/>
              <a:miter lim="400000"/>
            </a:ln>
            <a:effectLst>
              <a:outerShdw blurRad="38100" dist="25400" dir="5400000" rotWithShape="0">
                <a:srgbClr val="000000">
                  <a:alpha val="50000"/>
                </a:srgbClr>
              </a:outerShdw>
            </a:effectLst>
          </p:spPr>
          <p:txBody>
            <a:bodyPr wrap="square" lIns="0" tIns="0" rIns="0" bIns="0" numCol="1" anchor="ctr">
              <a:noAutofit/>
            </a:bodyPr>
            <a:lstStyle/>
            <a:p>
              <a:pPr lvl="0">
                <a:defRPr sz="2400">
                  <a:solidFill>
                    <a:srgbClr val="FFFFFF"/>
                  </a:solidFill>
                </a:defRPr>
              </a:pPr>
              <a:endParaRPr/>
            </a:p>
          </p:txBody>
        </p:sp>
        <p:sp>
          <p:nvSpPr>
            <p:cNvPr id="347" name="Shape 347"/>
            <p:cNvSpPr/>
            <p:nvPr/>
          </p:nvSpPr>
          <p:spPr>
            <a:xfrm>
              <a:off x="152566" y="164941"/>
              <a:ext cx="308116" cy="317818"/>
            </a:xfrm>
            <a:prstGeom prst="rect">
              <a:avLst/>
            </a:prstGeom>
            <a:solidFill>
              <a:srgbClr val="164F86"/>
            </a:solidFill>
            <a:ln w="12700" cap="flat">
              <a:noFill/>
              <a:miter lim="400000"/>
            </a:ln>
            <a:effectLst/>
          </p:spPr>
          <p:txBody>
            <a:bodyPr wrap="square" lIns="0" tIns="0" rIns="0" bIns="0" numCol="1" anchor="ctr">
              <a:noAutofit/>
            </a:bodyPr>
            <a:lstStyle/>
            <a:p>
              <a:pPr lvl="0">
                <a:defRPr sz="2400">
                  <a:solidFill>
                    <a:srgbClr val="FFFFFF"/>
                  </a:solidFill>
                </a:defRPr>
              </a:pPr>
              <a:endParaRPr/>
            </a:p>
          </p:txBody>
        </p:sp>
        <p:sp>
          <p:nvSpPr>
            <p:cNvPr id="348" name="Shape 348"/>
            <p:cNvSpPr/>
            <p:nvPr/>
          </p:nvSpPr>
          <p:spPr>
            <a:xfrm>
              <a:off x="152566" y="833934"/>
              <a:ext cx="308116" cy="317818"/>
            </a:xfrm>
            <a:prstGeom prst="rect">
              <a:avLst/>
            </a:prstGeom>
            <a:solidFill>
              <a:srgbClr val="C82506"/>
            </a:solidFill>
            <a:ln w="12700" cap="flat">
              <a:noFill/>
              <a:miter lim="400000"/>
            </a:ln>
            <a:effectLst/>
          </p:spPr>
          <p:txBody>
            <a:bodyPr wrap="square" lIns="0" tIns="0" rIns="0" bIns="0" numCol="1" anchor="ctr">
              <a:noAutofit/>
            </a:bodyPr>
            <a:lstStyle/>
            <a:p>
              <a:pPr lvl="0">
                <a:defRPr sz="2400">
                  <a:solidFill>
                    <a:srgbClr val="FFFFFF"/>
                  </a:solidFill>
                </a:defRPr>
              </a:pPr>
              <a:endParaRPr/>
            </a:p>
          </p:txBody>
        </p:sp>
        <p:sp>
          <p:nvSpPr>
            <p:cNvPr id="349" name="Shape 349"/>
            <p:cNvSpPr/>
            <p:nvPr/>
          </p:nvSpPr>
          <p:spPr>
            <a:xfrm>
              <a:off x="520864" y="668992"/>
              <a:ext cx="2114594"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900">
                  <a:latin typeface="Arial Unicode MS"/>
                  <a:ea typeface="Arial Unicode MS"/>
                  <a:cs typeface="Arial Unicode MS"/>
                  <a:sym typeface="Arial Unicode MS"/>
                </a:defRPr>
              </a:lvl1pPr>
            </a:lstStyle>
            <a:p>
              <a:pPr lvl="0">
                <a:defRPr sz="1800"/>
              </a:pPr>
              <a:r>
                <a:rPr sz="2900"/>
                <a:t>FLUKA2013</a:t>
              </a:r>
            </a:p>
          </p:txBody>
        </p:sp>
        <p:sp>
          <p:nvSpPr>
            <p:cNvPr id="350" name="Shape 350"/>
            <p:cNvSpPr/>
            <p:nvPr/>
          </p:nvSpPr>
          <p:spPr>
            <a:xfrm>
              <a:off x="520864" y="0"/>
              <a:ext cx="2114594" cy="6477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900">
                  <a:latin typeface="Arial Unicode MS"/>
                  <a:ea typeface="Arial Unicode MS"/>
                  <a:cs typeface="Arial Unicode MS"/>
                  <a:sym typeface="Arial Unicode MS"/>
                </a:defRPr>
              </a:lvl1pPr>
            </a:lstStyle>
            <a:p>
              <a:pPr lvl="0">
                <a:defRPr sz="1800"/>
              </a:pPr>
              <a:r>
                <a:rPr sz="2900"/>
                <a:t>FLUKA2015</a:t>
              </a:r>
            </a:p>
          </p:txBody>
        </p:sp>
      </p:grpSp>
      <p:sp>
        <p:nvSpPr>
          <p:cNvPr id="352" name="Shape 352"/>
          <p:cNvSpPr/>
          <p:nvPr/>
        </p:nvSpPr>
        <p:spPr>
          <a:xfrm>
            <a:off x="93372" y="1316541"/>
            <a:ext cx="4560951" cy="736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200" b="1" i="1">
                <a:solidFill>
                  <a:srgbClr val="FF0036"/>
                </a:solidFill>
                <a:latin typeface="Helvetica"/>
                <a:ea typeface="Helvetica"/>
                <a:cs typeface="Helvetica"/>
                <a:sym typeface="Helvetica"/>
              </a:defRPr>
            </a:lvl1pPr>
          </a:lstStyle>
          <a:p>
            <a:pPr lvl="0">
              <a:defRPr sz="1800" b="0" i="0">
                <a:solidFill>
                  <a:srgbClr val="000000"/>
                </a:solidFill>
              </a:defRPr>
            </a:pPr>
            <a:r>
              <a:rPr sz="4200" b="1" i="1">
                <a:solidFill>
                  <a:srgbClr val="FF0036"/>
                </a:solidFill>
              </a:rPr>
              <a:t>Measured Energy</a:t>
            </a:r>
          </a:p>
        </p:txBody>
      </p:sp>
    </p:spTree>
    <p:extLst>
      <p:ext uri="{BB962C8B-B14F-4D97-AF65-F5344CB8AC3E}">
        <p14:creationId xmlns:p14="http://schemas.microsoft.com/office/powerpoint/2010/main" val="4153781810"/>
      </p:ext>
    </p:extLst>
  </p:cSld>
  <p:clrMapOvr>
    <a:masterClrMapping/>
  </p:clrMapOvr>
  <p:transition xmlns:p14="http://schemas.microsoft.com/office/powerpoint/2010/mai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p:nvPr/>
        </p:nvSpPr>
        <p:spPr>
          <a:xfrm>
            <a:off x="3628" y="9239473"/>
            <a:ext cx="12997544" cy="451644"/>
          </a:xfrm>
          <a:prstGeom prst="rect">
            <a:avLst/>
          </a:prstGeom>
          <a:blipFill>
            <a:blip r:embed="rId2"/>
          </a:blipFill>
          <a:ln w="12700">
            <a:miter lim="400000"/>
          </a:ln>
          <a:effectLst>
            <a:outerShdw blurRad="50800" dist="12700" rotWithShape="0">
              <a:srgbClr val="000000">
                <a:alpha val="50000"/>
              </a:srgbClr>
            </a:outerShdw>
          </a:effectLst>
        </p:spPr>
        <p:txBody>
          <a:bodyPr lIns="50800" tIns="50800" rIns="50800" bIns="50800" anchor="ctr"/>
          <a:lstStyle/>
          <a:p>
            <a:pPr lvl="0">
              <a:defRPr sz="2400">
                <a:solidFill>
                  <a:srgbClr val="FFFFFF"/>
                </a:solidFill>
              </a:defRPr>
            </a:pPr>
            <a:endParaRPr/>
          </a:p>
        </p:txBody>
      </p:sp>
      <p:pic>
        <p:nvPicPr>
          <p:cNvPr id="123" name="He102_60over90_calibE.png"/>
          <p:cNvPicPr/>
          <p:nvPr/>
        </p:nvPicPr>
        <p:blipFill>
          <a:blip r:embed="rId3">
            <a:extLst/>
          </a:blip>
          <a:stretch>
            <a:fillRect/>
          </a:stretch>
        </p:blipFill>
        <p:spPr>
          <a:xfrm>
            <a:off x="1474" y="1085056"/>
            <a:ext cx="6756401" cy="4064001"/>
          </a:xfrm>
          <a:prstGeom prst="rect">
            <a:avLst/>
          </a:prstGeom>
          <a:ln w="12700">
            <a:miter lim="400000"/>
          </a:ln>
        </p:spPr>
      </p:pic>
      <p:pic>
        <p:nvPicPr>
          <p:cNvPr id="124" name="He125_60over90_calibE.png"/>
          <p:cNvPicPr/>
          <p:nvPr/>
        </p:nvPicPr>
        <p:blipFill>
          <a:blip r:embed="rId4">
            <a:extLst/>
          </a:blip>
          <a:stretch>
            <a:fillRect/>
          </a:stretch>
        </p:blipFill>
        <p:spPr>
          <a:xfrm>
            <a:off x="6313904" y="1072356"/>
            <a:ext cx="6756401" cy="4064001"/>
          </a:xfrm>
          <a:prstGeom prst="rect">
            <a:avLst/>
          </a:prstGeom>
          <a:ln w="12700">
            <a:miter lim="400000"/>
          </a:ln>
        </p:spPr>
      </p:pic>
      <p:sp>
        <p:nvSpPr>
          <p:cNvPr id="125" name="Shape 125"/>
          <p:cNvSpPr/>
          <p:nvPr/>
        </p:nvSpPr>
        <p:spPr>
          <a:xfrm>
            <a:off x="3628" y="71664"/>
            <a:ext cx="12997544" cy="1130301"/>
          </a:xfrm>
          <a:prstGeom prst="rect">
            <a:avLst/>
          </a:prstGeom>
          <a:blipFill>
            <a:blip r:embed="rId2"/>
          </a:blipFill>
          <a:ln w="12700">
            <a:miter lim="400000"/>
          </a:ln>
          <a:effectLst>
            <a:outerShdw blurRad="50800" dist="12700" rotWithShape="0">
              <a:srgbClr val="000000">
                <a:alpha val="50000"/>
              </a:srgbClr>
            </a:outerShdw>
          </a:effectLst>
        </p:spPr>
        <p:txBody>
          <a:bodyPr lIns="50800" tIns="50800" rIns="50800" bIns="50800" anchor="ctr"/>
          <a:lstStyle/>
          <a:p>
            <a:pPr lvl="0">
              <a:defRPr sz="2400">
                <a:solidFill>
                  <a:srgbClr val="FFFFFF"/>
                </a:solidFill>
              </a:defRPr>
            </a:pPr>
            <a:endParaRPr/>
          </a:p>
        </p:txBody>
      </p:sp>
      <p:sp>
        <p:nvSpPr>
          <p:cNvPr id="126" name="Shape 126"/>
          <p:cNvSpPr/>
          <p:nvPr/>
        </p:nvSpPr>
        <p:spPr>
          <a:xfrm>
            <a:off x="901700" y="71664"/>
            <a:ext cx="11201400" cy="1130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6600">
                <a:solidFill>
                  <a:srgbClr val="FFFFFF"/>
                </a:solidFill>
                <a:latin typeface="Avenir Book"/>
                <a:ea typeface="Avenir Book"/>
                <a:cs typeface="Avenir Book"/>
                <a:sym typeface="Avenir Book"/>
              </a:defRPr>
            </a:lvl1pPr>
          </a:lstStyle>
          <a:p>
            <a:pPr lvl="0">
              <a:defRPr sz="1800">
                <a:solidFill>
                  <a:srgbClr val="000000"/>
                </a:solidFill>
              </a:defRPr>
            </a:pPr>
            <a:r>
              <a:rPr lang="en-US" sz="6600" dirty="0" smtClean="0">
                <a:solidFill>
                  <a:srgbClr val="FFFFFF"/>
                </a:solidFill>
              </a:rPr>
              <a:t>Measured </a:t>
            </a:r>
            <a:r>
              <a:rPr sz="6600" dirty="0" smtClean="0">
                <a:solidFill>
                  <a:srgbClr val="FFFFFF"/>
                </a:solidFill>
              </a:rPr>
              <a:t>Energy Spectra</a:t>
            </a:r>
            <a:endParaRPr sz="6600" dirty="0">
              <a:solidFill>
                <a:srgbClr val="FFFFFF"/>
              </a:solidFill>
            </a:endParaRPr>
          </a:p>
        </p:txBody>
      </p:sp>
      <p:pic>
        <p:nvPicPr>
          <p:cNvPr id="127" name="He145_60over90_calibE.png"/>
          <p:cNvPicPr/>
          <p:nvPr/>
        </p:nvPicPr>
        <p:blipFill>
          <a:blip r:embed="rId5">
            <a:extLst/>
          </a:blip>
          <a:stretch>
            <a:fillRect/>
          </a:stretch>
        </p:blipFill>
        <p:spPr>
          <a:xfrm>
            <a:off x="4379381" y="5155914"/>
            <a:ext cx="6756401" cy="4064001"/>
          </a:xfrm>
          <a:prstGeom prst="rect">
            <a:avLst/>
          </a:prstGeom>
          <a:ln w="12700">
            <a:miter lim="400000"/>
          </a:ln>
        </p:spPr>
      </p:pic>
      <p:sp>
        <p:nvSpPr>
          <p:cNvPr id="128" name="Shape 128"/>
          <p:cNvSpPr/>
          <p:nvPr/>
        </p:nvSpPr>
        <p:spPr>
          <a:xfrm rot="2673549">
            <a:off x="9878454" y="6671751"/>
            <a:ext cx="3189709" cy="148758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spcBef>
                <a:spcPts val="4200"/>
              </a:spcBef>
              <a:defRPr sz="3000" b="1" i="1">
                <a:latin typeface="Helvetica"/>
                <a:ea typeface="Helvetica"/>
                <a:cs typeface="Helvetica"/>
                <a:sym typeface="Helvetica"/>
              </a:defRPr>
            </a:lvl1pPr>
          </a:lstStyle>
          <a:p>
            <a:pPr lvl="0">
              <a:defRPr sz="1800" b="0" i="0"/>
            </a:pPr>
            <a:r>
              <a:rPr lang="en-US" sz="3000" b="1" i="1" dirty="0" smtClean="0"/>
              <a:t>Here </a:t>
            </a:r>
            <a:r>
              <a:rPr sz="3000" b="1" i="1" dirty="0" smtClean="0"/>
              <a:t>normalized </a:t>
            </a:r>
            <a:r>
              <a:rPr sz="3000" b="1" i="1" dirty="0"/>
              <a:t>to peak at ~ 4 MeV</a:t>
            </a:r>
          </a:p>
        </p:txBody>
      </p:sp>
      <p:sp>
        <p:nvSpPr>
          <p:cNvPr id="129" name="Shape 129"/>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fld id="{86CB4B4D-7CA3-9044-876B-883B54F8677D}" type="slidenum">
              <a:t>9</a:t>
            </a:fld>
            <a:endParaRPr/>
          </a:p>
        </p:txBody>
      </p:sp>
      <p:sp>
        <p:nvSpPr>
          <p:cNvPr id="130" name="Shape 130"/>
          <p:cNvSpPr/>
          <p:nvPr/>
        </p:nvSpPr>
        <p:spPr>
          <a:xfrm>
            <a:off x="168153" y="5462965"/>
            <a:ext cx="4304596" cy="31495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300" i="1"/>
            </a:lvl1pPr>
          </a:lstStyle>
          <a:p>
            <a:pPr lvl="0">
              <a:defRPr sz="1800" i="0"/>
            </a:pPr>
            <a:r>
              <a:rPr sz="3300" i="1" dirty="0"/>
              <a:t>Photon spectra from He </a:t>
            </a:r>
            <a:r>
              <a:rPr lang="en-US" sz="3300" i="1" dirty="0" smtClean="0"/>
              <a:t>beams </a:t>
            </a:r>
            <a:r>
              <a:rPr sz="3300" i="1" dirty="0" smtClean="0"/>
              <a:t>at </a:t>
            </a:r>
            <a:r>
              <a:rPr sz="3300" i="1" dirty="0"/>
              <a:t>the same energy </a:t>
            </a:r>
            <a:r>
              <a:rPr sz="3300" i="1" dirty="0" smtClean="0"/>
              <a:t>and </a:t>
            </a:r>
            <a:r>
              <a:rPr sz="3300" i="1" dirty="0"/>
              <a:t>different angles are compatible in shape within the errors.</a:t>
            </a:r>
          </a:p>
        </p:txBody>
      </p:sp>
    </p:spTree>
    <p:extLst>
      <p:ext uri="{BB962C8B-B14F-4D97-AF65-F5344CB8AC3E}">
        <p14:creationId xmlns:p14="http://schemas.microsoft.com/office/powerpoint/2010/main" val="4092589718"/>
      </p:ext>
    </p:extLst>
  </p:cSld>
  <p:clrMapOvr>
    <a:masterClrMapping/>
  </p:clrMapOvr>
  <p:transition xmlns:p14="http://schemas.microsoft.com/office/powerpoint/2010/mai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107</TotalTime>
  <Words>2010</Words>
  <Application>Microsoft Macintosh PowerPoint</Application>
  <PresentationFormat>Custom</PresentationFormat>
  <Paragraphs>374</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White</vt:lpstr>
      <vt:lpstr>Preliminary results on the detection of Prompt Photons from He, C and O ions (HIT test beam of 2014)</vt:lpstr>
      <vt:lpstr>Experimental Setup</vt:lpstr>
      <vt:lpstr>LYSO crystal(s)</vt:lpstr>
      <vt:lpstr>PowerPoint Presentation</vt:lpstr>
      <vt:lpstr>PowerPoint Presentation</vt:lpstr>
      <vt:lpstr>HELIUM BEAM</vt:lpstr>
      <vt:lpstr>PowerPoint Presentation</vt:lpstr>
      <vt:lpstr>PowerPoint Presentation</vt:lpstr>
      <vt:lpstr>PowerPoint Presentation</vt:lpstr>
      <vt:lpstr>PowerPoint Presentation</vt:lpstr>
      <vt:lpstr>PowerPoint Presentation</vt:lpstr>
      <vt:lpstr>PowerPoint Presentation</vt:lpstr>
      <vt:lpstr>CARBON BEAM</vt:lpstr>
      <vt:lpstr>PowerPoint Presentation</vt:lpstr>
      <vt:lpstr>PowerPoint Presentation</vt:lpstr>
      <vt:lpstr>PowerPoint Presentation</vt:lpstr>
      <vt:lpstr>PowerPoint Presentation</vt:lpstr>
      <vt:lpstr>PowerPoint Presentation</vt:lpstr>
      <vt:lpstr>PowerPoint Presentation</vt:lpstr>
      <vt:lpstr>OXYGEN BEAM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HIT Prompt Photons  Analysis</dc:title>
  <cp:lastModifiedBy>Giuseppe Battistoni</cp:lastModifiedBy>
  <cp:revision>17</cp:revision>
  <dcterms:modified xsi:type="dcterms:W3CDTF">2015-06-09T12:47:18Z</dcterms:modified>
</cp:coreProperties>
</file>