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3" r:id="rId2"/>
    <p:sldId id="371" r:id="rId3"/>
    <p:sldId id="376" r:id="rId4"/>
    <p:sldId id="377" r:id="rId5"/>
    <p:sldId id="378" r:id="rId6"/>
    <p:sldId id="382" r:id="rId7"/>
    <p:sldId id="379" r:id="rId8"/>
    <p:sldId id="381" r:id="rId9"/>
    <p:sldId id="366" r:id="rId10"/>
  </p:sldIdLst>
  <p:sldSz cx="9906000" cy="6858000" type="A4"/>
  <p:notesSz cx="7099300" cy="10234613"/>
  <p:defaultTextStyle>
    <a:defPPr>
      <a:defRPr lang="it-IT"/>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8D8"/>
    <a:srgbClr val="0000FF"/>
    <a:srgbClr val="009E47"/>
    <a:srgbClr val="FFFF00"/>
    <a:srgbClr val="003399"/>
    <a:srgbClr val="FFFF99"/>
    <a:srgbClr val="CC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9" autoAdjust="0"/>
    <p:restoredTop sz="92473" autoAdjust="0"/>
  </p:normalViewPr>
  <p:slideViewPr>
    <p:cSldViewPr snapToGrid="0">
      <p:cViewPr>
        <p:scale>
          <a:sx n="100" d="100"/>
          <a:sy n="100" d="100"/>
        </p:scale>
        <p:origin x="-828" y="936"/>
      </p:cViewPr>
      <p:guideLst>
        <p:guide orient="horz" pos="4319"/>
        <p:guide pos="61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300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8810A4C-74F5-4D79-A42B-08D4C1D9F180}" type="datetimeFigureOut">
              <a:rPr lang="it-IT" smtClean="0"/>
              <a:pPr/>
              <a:t>09/06/2015</a:t>
            </a:fld>
            <a:endParaRPr lang="it-IT"/>
          </a:p>
        </p:txBody>
      </p:sp>
      <p:sp>
        <p:nvSpPr>
          <p:cNvPr id="4" name="Segnaposto piè di pagina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59CA84D-9319-46EC-8512-B50C1C0168DE}" type="slidenum">
              <a:rPr lang="it-IT" smtClean="0"/>
              <a:pPr/>
              <a:t>‹N›</a:t>
            </a:fld>
            <a:endParaRPr lang="it-IT"/>
          </a:p>
        </p:txBody>
      </p:sp>
    </p:spTree>
    <p:extLst>
      <p:ext uri="{BB962C8B-B14F-4D97-AF65-F5344CB8AC3E}">
        <p14:creationId xmlns:p14="http://schemas.microsoft.com/office/powerpoint/2010/main" val="3161257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defTabSz="990600">
              <a:defRPr sz="1300"/>
            </a:lvl1pPr>
          </a:lstStyle>
          <a:p>
            <a:pPr>
              <a:defRPr/>
            </a:pPr>
            <a:endParaRPr lang="it-IT"/>
          </a:p>
        </p:txBody>
      </p:sp>
      <p:sp>
        <p:nvSpPr>
          <p:cNvPr id="3075"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algn="r" defTabSz="990600">
              <a:defRPr sz="1300"/>
            </a:lvl1pPr>
          </a:lstStyle>
          <a:p>
            <a:pPr>
              <a:defRPr/>
            </a:pPr>
            <a:endParaRPr lang="it-IT"/>
          </a:p>
        </p:txBody>
      </p:sp>
      <p:sp>
        <p:nvSpPr>
          <p:cNvPr id="36868" name="Rectangle 4"/>
          <p:cNvSpPr>
            <a:spLocks noGrp="1" noRot="1" noChangeAspect="1" noChangeArrowheads="1" noTextEdit="1"/>
          </p:cNvSpPr>
          <p:nvPr>
            <p:ph type="sldImg" idx="2"/>
          </p:nvPr>
        </p:nvSpPr>
        <p:spPr bwMode="auto">
          <a:xfrm>
            <a:off x="779463" y="766763"/>
            <a:ext cx="5541962"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defTabSz="990600">
              <a:defRPr sz="1300"/>
            </a:lvl1pPr>
          </a:lstStyle>
          <a:p>
            <a:pPr>
              <a:defRPr/>
            </a:pPr>
            <a:endParaRPr lang="it-IT"/>
          </a:p>
        </p:txBody>
      </p:sp>
      <p:sp>
        <p:nvSpPr>
          <p:cNvPr id="3079"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algn="r" defTabSz="990600">
              <a:defRPr sz="1300"/>
            </a:lvl1pPr>
          </a:lstStyle>
          <a:p>
            <a:pPr>
              <a:defRPr/>
            </a:pPr>
            <a:fld id="{CFA520B9-232C-4EE1-A498-3BF168E5B689}" type="slidenum">
              <a:rPr lang="it-IT"/>
              <a:pPr>
                <a:defRPr/>
              </a:pPr>
              <a:t>‹N›</a:t>
            </a:fld>
            <a:endParaRPr lang="it-IT"/>
          </a:p>
        </p:txBody>
      </p:sp>
    </p:spTree>
    <p:extLst>
      <p:ext uri="{BB962C8B-B14F-4D97-AF65-F5344CB8AC3E}">
        <p14:creationId xmlns:p14="http://schemas.microsoft.com/office/powerpoint/2010/main" val="3213757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D0DACD-6B51-4CAB-BCC6-D3CE9573E5F6}" type="slidenum">
              <a:rPr lang="it-IT" smtClean="0"/>
              <a:pPr/>
              <a:t>1</a:t>
            </a:fld>
            <a:endParaRPr 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it-IT" smtClean="0"/>
              <a:t>i just would like to present you the work that has been done in Bari, aimed to the develompment of integrated front-end electronics suitable for Silicon Photomultiplier detectors.</a:t>
            </a:r>
          </a:p>
          <a:p>
            <a:pPr eaLnBrk="1" hangingPunct="1"/>
            <a:r>
              <a:rPr lang="it-IT" smtClean="0"/>
              <a:t>The entire activity has been carried out whitin the framework of a project called DASIPM2, financed by the italian National Institute of Nuclear Phisics (INFN)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2</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3</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4</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5</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6</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1604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7</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8</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447802F-DDF1-43FC-8B64-A433B1E71987}" type="slidenum">
              <a:rPr lang="it-IT" smtClean="0"/>
              <a:pPr/>
              <a:t>9</a:t>
            </a:fld>
            <a:endParaRPr lang="it-IT"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it-IT" smtClean="0"/>
              <a:t>This is the outline of the presentation.</a:t>
            </a:r>
          </a:p>
          <a:p>
            <a:pPr eaLnBrk="1" hangingPunct="1">
              <a:lnSpc>
                <a:spcPct val="90000"/>
              </a:lnSpc>
            </a:pPr>
            <a:endParaRPr lang="it-IT" smtClean="0"/>
          </a:p>
          <a:p>
            <a:pPr eaLnBrk="1" hangingPunct="1">
              <a:lnSpc>
                <a:spcPct val="90000"/>
              </a:lnSpc>
            </a:pPr>
            <a:r>
              <a:rPr lang="it-IT" smtClean="0"/>
              <a:t>Fist of all, we needed an accurat model of the detector in order to perform reliable simulations at circuit level. So, the classical model of the SiPM has been modified by adding some relevant features which gives remarkable contributions to the electrical behaviour of the detector itself and, moreover we set up a suitable extraction procedure to evaluate the paramenters involved in the model.</a:t>
            </a:r>
          </a:p>
          <a:p>
            <a:pPr eaLnBrk="1" hangingPunct="1">
              <a:lnSpc>
                <a:spcPct val="90000"/>
              </a:lnSpc>
            </a:pPr>
            <a:endParaRPr lang="it-IT" smtClean="0"/>
          </a:p>
          <a:p>
            <a:pPr eaLnBrk="1" hangingPunct="1">
              <a:lnSpc>
                <a:spcPct val="90000"/>
              </a:lnSpc>
            </a:pPr>
            <a:r>
              <a:rPr lang="it-IT" smtClean="0"/>
              <a:t>After that, different front-end circuit solutions have been compared to find out the most suitable one, considering the SiPM characteristics. Some prototypes of the very first front-end have been realized and some results fromt their characterization will be shown.</a:t>
            </a:r>
          </a:p>
          <a:p>
            <a:pPr eaLnBrk="1" hangingPunct="1">
              <a:lnSpc>
                <a:spcPct val="90000"/>
              </a:lnSpc>
            </a:pPr>
            <a:endParaRPr lang="it-IT" smtClean="0"/>
          </a:p>
          <a:p>
            <a:pPr eaLnBrk="1" hangingPunct="1">
              <a:lnSpc>
                <a:spcPct val="90000"/>
              </a:lnSpc>
            </a:pPr>
            <a:r>
              <a:rPr lang="it-IT" smtClean="0"/>
              <a:t>The very first version of the f.e. has been equipped with more building blocks and a first version of the complete analog channel has been designed, realized  and characterized. Also in this case some measurements results wil be provided.</a:t>
            </a:r>
          </a:p>
          <a:p>
            <a:pPr eaLnBrk="1" hangingPunct="1">
              <a:lnSpc>
                <a:spcPct val="90000"/>
              </a:lnSpc>
            </a:pPr>
            <a:endParaRPr lang="it-IT" smtClean="0"/>
          </a:p>
          <a:p>
            <a:pPr eaLnBrk="1" hangingPunct="1">
              <a:lnSpc>
                <a:spcPct val="90000"/>
              </a:lnSpc>
            </a:pPr>
            <a:r>
              <a:rPr lang="it-IT" smtClean="0"/>
              <a:t>Next, the design of an 8 channel test chip has been carried out, togheter with the architecture of the digital read-out section. The chip has been submitted to a MPW for fabrication at the end of July and we expect the delivery of the prototypes by the first part of October. </a:t>
            </a:r>
          </a:p>
          <a:p>
            <a:pPr eaLnBrk="1" hangingPunct="1">
              <a:lnSpc>
                <a:spcPct val="90000"/>
              </a:lnSpc>
            </a:pPr>
            <a:endParaRPr lang="it-IT" smtClean="0"/>
          </a:p>
          <a:p>
            <a:pPr eaLnBrk="1" hangingPunct="1">
              <a:lnSpc>
                <a:spcPct val="90000"/>
              </a:lnSpc>
            </a:pPr>
            <a:r>
              <a:rPr lang="it-IT" smtClean="0"/>
              <a:t>Eventually some possible future work will be described </a:t>
            </a:r>
          </a:p>
          <a:p>
            <a:pPr eaLnBrk="1" hangingPunct="1">
              <a:lnSpc>
                <a:spcPct val="90000"/>
              </a:lnSpc>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DB3A29A-1D98-496C-9EA4-DFB3EE14513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3B387DA-D65C-4D55-878C-540E7567573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8"/>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8"/>
            <a:ext cx="65341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23BD048-3DFD-4E9A-B159-5588E88CBBC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51DA2C5-6B54-4F5D-B57C-BBDD766CD73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F1EBB77-C692-4815-B7BE-C1440ED7DA3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78DDDF7-95C0-4A8A-BE38-3E893280FF2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1543D00-BAD0-4332-A744-F95DE6F2BE08}"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69F341ED-2BD1-42EC-BB84-86E6D8EC047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E78DA8A7-1586-429C-BD05-55E9C4AB1D5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F0B5C55-84AE-4110-99AE-0ED17FC6B9E7}"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ECF3BB5-75AF-48B2-8C7C-1556059E8A8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8287169-8945-47FA-9F26-46C112061C2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1588" y="380436"/>
            <a:ext cx="9906000" cy="1943100"/>
          </a:xfrm>
          <a:prstGeom prst="rect">
            <a:avLst/>
          </a:prstGeom>
          <a:noFill/>
          <a:ln w="9525">
            <a:noFill/>
            <a:miter lim="800000"/>
            <a:headEnd/>
            <a:tailEnd/>
          </a:ln>
        </p:spPr>
        <p:txBody>
          <a:bodyPr lIns="0" tIns="0" rIns="0" bIns="0"/>
          <a:lstStyle/>
          <a:p>
            <a:pPr algn="ctr">
              <a:lnSpc>
                <a:spcPts val="4400"/>
              </a:lnSpc>
            </a:pPr>
            <a:r>
              <a:rPr lang="en-US" sz="3000" b="1" i="1" dirty="0" smtClean="0">
                <a:solidFill>
                  <a:srgbClr val="003399"/>
                </a:solidFill>
              </a:rPr>
              <a:t>Design of the 64-channel ASIC: status</a:t>
            </a:r>
          </a:p>
          <a:p>
            <a:pPr algn="ctr">
              <a:lnSpc>
                <a:spcPts val="4400"/>
              </a:lnSpc>
            </a:pPr>
            <a:r>
              <a:rPr lang="en-US" sz="1800" b="1" i="1" dirty="0" smtClean="0">
                <a:solidFill>
                  <a:srgbClr val="003399"/>
                </a:solidFill>
              </a:rPr>
              <a:t>DEI - </a:t>
            </a:r>
            <a:r>
              <a:rPr lang="en-US" sz="1800" b="1" i="1" dirty="0" err="1" smtClean="0">
                <a:solidFill>
                  <a:srgbClr val="003399"/>
                </a:solidFill>
              </a:rPr>
              <a:t>Politecnico</a:t>
            </a:r>
            <a:r>
              <a:rPr lang="en-US" sz="1800" b="1" i="1" dirty="0" smtClean="0">
                <a:solidFill>
                  <a:srgbClr val="003399"/>
                </a:solidFill>
              </a:rPr>
              <a:t> di Bari and INFN - </a:t>
            </a:r>
            <a:r>
              <a:rPr lang="en-US" sz="1800" b="1" i="1" dirty="0" err="1" smtClean="0">
                <a:solidFill>
                  <a:srgbClr val="003399"/>
                </a:solidFill>
              </a:rPr>
              <a:t>Sezione</a:t>
            </a:r>
            <a:r>
              <a:rPr lang="en-US" sz="1800" b="1" i="1" dirty="0" smtClean="0">
                <a:solidFill>
                  <a:srgbClr val="003399"/>
                </a:solidFill>
              </a:rPr>
              <a:t> di Bari</a:t>
            </a:r>
            <a:endParaRPr lang="en-US" b="1" i="1" dirty="0">
              <a:solidFill>
                <a:srgbClr val="003399"/>
              </a:solidFill>
            </a:endParaRPr>
          </a:p>
        </p:txBody>
      </p:sp>
      <p:pic>
        <p:nvPicPr>
          <p:cNvPr id="7171" name="Picture 4"/>
          <p:cNvPicPr>
            <a:picLocks noChangeAspect="1" noChangeArrowheads="1"/>
          </p:cNvPicPr>
          <p:nvPr/>
        </p:nvPicPr>
        <p:blipFill>
          <a:blip r:embed="rId3" cstate="print"/>
          <a:srcRect/>
          <a:stretch>
            <a:fillRect/>
          </a:stretch>
        </p:blipFill>
        <p:spPr bwMode="auto">
          <a:xfrm>
            <a:off x="2522359" y="1748830"/>
            <a:ext cx="990600" cy="1008063"/>
          </a:xfrm>
          <a:prstGeom prst="rect">
            <a:avLst/>
          </a:prstGeom>
          <a:noFill/>
          <a:ln w="6350">
            <a:solidFill>
              <a:srgbClr val="3366FF"/>
            </a:solidFill>
            <a:miter lim="800000"/>
            <a:headEnd/>
            <a:tailEnd/>
          </a:ln>
        </p:spPr>
      </p:pic>
      <p:pic>
        <p:nvPicPr>
          <p:cNvPr id="7172" name="Picture 7" descr="logoinfn4"/>
          <p:cNvPicPr>
            <a:picLocks noChangeAspect="1" noChangeArrowheads="1"/>
          </p:cNvPicPr>
          <p:nvPr/>
        </p:nvPicPr>
        <p:blipFill>
          <a:blip r:embed="rId4" cstate="print"/>
          <a:srcRect/>
          <a:stretch>
            <a:fillRect/>
          </a:stretch>
        </p:blipFill>
        <p:spPr bwMode="auto">
          <a:xfrm>
            <a:off x="3713702" y="1757456"/>
            <a:ext cx="1368425" cy="1008063"/>
          </a:xfrm>
          <a:prstGeom prst="rect">
            <a:avLst/>
          </a:prstGeom>
          <a:noFill/>
          <a:ln w="9525">
            <a:noFill/>
            <a:miter lim="800000"/>
            <a:headEnd/>
            <a:tailEnd/>
          </a:ln>
        </p:spPr>
      </p:pic>
      <p:sp>
        <p:nvSpPr>
          <p:cNvPr id="5" name="Rettangolo 4"/>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grpSp>
        <p:nvGrpSpPr>
          <p:cNvPr id="6" name="Group 16"/>
          <p:cNvGrpSpPr>
            <a:grpSpLocks/>
          </p:cNvGrpSpPr>
          <p:nvPr/>
        </p:nvGrpSpPr>
        <p:grpSpPr bwMode="auto">
          <a:xfrm>
            <a:off x="0" y="3305523"/>
            <a:ext cx="9906000" cy="565150"/>
            <a:chOff x="0" y="80"/>
            <a:chExt cx="6240" cy="356"/>
          </a:xfrm>
        </p:grpSpPr>
        <p:sp>
          <p:nvSpPr>
            <p:cNvPr id="7" name="Rectangle 17"/>
            <p:cNvSpPr>
              <a:spLocks noChangeArrowheads="1"/>
            </p:cNvSpPr>
            <p:nvPr/>
          </p:nvSpPr>
          <p:spPr bwMode="auto">
            <a:xfrm>
              <a:off x="0" y="80"/>
              <a:ext cx="6240" cy="356"/>
            </a:xfrm>
            <a:prstGeom prst="rect">
              <a:avLst/>
            </a:prstGeom>
            <a:solidFill>
              <a:srgbClr val="003399"/>
            </a:solidFill>
            <a:ln w="28575">
              <a:noFill/>
              <a:miter lim="800000"/>
              <a:headEnd/>
              <a:tailEnd type="none" w="lg" len="lg"/>
            </a:ln>
          </p:spPr>
          <p:txBody>
            <a:bodyPr wrap="none" anchor="ctr"/>
            <a:lstStyle/>
            <a:p>
              <a:endParaRPr lang="it-IT" dirty="0"/>
            </a:p>
          </p:txBody>
        </p:sp>
        <p:sp>
          <p:nvSpPr>
            <p:cNvPr id="8" name="Text Box 18"/>
            <p:cNvSpPr txBox="1">
              <a:spLocks noChangeArrowheads="1"/>
            </p:cNvSpPr>
            <p:nvPr/>
          </p:nvSpPr>
          <p:spPr bwMode="auto">
            <a:xfrm>
              <a:off x="0" y="105"/>
              <a:ext cx="6240" cy="311"/>
            </a:xfrm>
            <a:prstGeom prst="rect">
              <a:avLst/>
            </a:prstGeom>
            <a:noFill/>
            <a:ln w="28575">
              <a:noFill/>
              <a:miter lim="800000"/>
              <a:headEnd/>
              <a:tailEnd type="none" w="lg" len="lg"/>
            </a:ln>
          </p:spPr>
          <p:txBody>
            <a:bodyPr lIns="123730" tIns="61865" rIns="123730" bIns="61865" anchor="ctr">
              <a:spAutoFit/>
            </a:bodyPr>
            <a:lstStyle/>
            <a:p>
              <a:pPr defTabSz="925513" eaLnBrk="0" hangingPunct="0"/>
              <a:r>
                <a:rPr lang="it-IT" altLang="en-US" sz="2400" b="1" dirty="0" smtClean="0">
                  <a:solidFill>
                    <a:schemeClr val="bg1"/>
                  </a:solidFill>
                  <a:ea typeface="Osaka" charset="-128"/>
                </a:rPr>
                <a:t>  </a:t>
              </a:r>
              <a:r>
                <a:rPr lang="it-IT" altLang="en-US" sz="2400" b="1" dirty="0" err="1" smtClean="0">
                  <a:solidFill>
                    <a:schemeClr val="bg1"/>
                  </a:solidFill>
                  <a:ea typeface="Osaka" charset="-128"/>
                </a:rPr>
                <a:t>Outline</a:t>
              </a:r>
              <a:endParaRPr lang="it-IT" sz="2400" b="1" dirty="0">
                <a:solidFill>
                  <a:schemeClr val="bg1"/>
                </a:solidFill>
                <a:ea typeface="Osaka" charset="-128"/>
              </a:endParaRPr>
            </a:p>
          </p:txBody>
        </p:sp>
      </p:grpSp>
      <p:sp>
        <p:nvSpPr>
          <p:cNvPr id="9" name="Text Box 14"/>
          <p:cNvSpPr txBox="1">
            <a:spLocks noChangeArrowheads="1"/>
          </p:cNvSpPr>
          <p:nvPr/>
        </p:nvSpPr>
        <p:spPr bwMode="auto">
          <a:xfrm>
            <a:off x="1588" y="4199180"/>
            <a:ext cx="9906000" cy="1626696"/>
          </a:xfrm>
          <a:prstGeom prst="rect">
            <a:avLst/>
          </a:prstGeom>
          <a:noFill/>
          <a:ln w="28575">
            <a:noFill/>
            <a:miter lim="800000"/>
            <a:headEnd/>
            <a:tailEnd type="none" w="lg" len="lg"/>
          </a:ln>
        </p:spPr>
        <p:txBody>
          <a:bodyPr lIns="277465" tIns="138732" rIns="277465" bIns="138732">
            <a:spAutoFit/>
          </a:bodyPr>
          <a:lstStyle/>
          <a:p>
            <a:pPr marL="342900" indent="-342900" algn="just" defTabSz="904875" eaLnBrk="0" hangingPunct="0">
              <a:lnSpc>
                <a:spcPts val="2700"/>
              </a:lnSpc>
              <a:spcAft>
                <a:spcPts val="1200"/>
              </a:spcAft>
              <a:buFont typeface="Wingdings" pitchFamily="2" charset="2"/>
              <a:buChar char="q"/>
            </a:pPr>
            <a:r>
              <a:rPr lang="en-US" dirty="0" smtClean="0">
                <a:solidFill>
                  <a:srgbClr val="003399"/>
                </a:solidFill>
                <a:ea typeface="Osaka" charset="-128"/>
                <a:cs typeface="Times New Roman" pitchFamily="18" charset="0"/>
              </a:rPr>
              <a:t>Status of the design (basically layout developments)</a:t>
            </a:r>
          </a:p>
          <a:p>
            <a:pPr marL="342900" indent="-342900" algn="just" defTabSz="904875" eaLnBrk="0" hangingPunct="0">
              <a:lnSpc>
                <a:spcPts val="2700"/>
              </a:lnSpc>
              <a:spcAft>
                <a:spcPts val="1200"/>
              </a:spcAft>
              <a:buFont typeface="Wingdings" pitchFamily="2" charset="2"/>
              <a:buChar char="q"/>
            </a:pPr>
            <a:r>
              <a:rPr lang="en-US" dirty="0" smtClean="0">
                <a:solidFill>
                  <a:srgbClr val="003399"/>
                </a:solidFill>
                <a:ea typeface="Osaka" charset="-128"/>
                <a:cs typeface="Times New Roman" pitchFamily="18" charset="0"/>
              </a:rPr>
              <a:t>Floorplan &amp; packaging</a:t>
            </a:r>
          </a:p>
          <a:p>
            <a:pPr marL="342900" indent="-342900" algn="just" defTabSz="904875" eaLnBrk="0" hangingPunct="0">
              <a:lnSpc>
                <a:spcPts val="2700"/>
              </a:lnSpc>
              <a:spcAft>
                <a:spcPts val="1200"/>
              </a:spcAft>
              <a:buFont typeface="Wingdings" pitchFamily="2" charset="2"/>
              <a:buChar char="q"/>
            </a:pPr>
            <a:r>
              <a:rPr lang="en-US" dirty="0" smtClean="0">
                <a:solidFill>
                  <a:srgbClr val="003399"/>
                </a:solidFill>
                <a:ea typeface="Osaka" charset="-128"/>
                <a:cs typeface="Times New Roman" pitchFamily="18" charset="0"/>
              </a:rPr>
              <a:t>Schedule and submission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92443"/>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Design of the layout: status</a:t>
            </a:r>
            <a:endParaRPr lang="it-IT" sz="2400" b="1" dirty="0">
              <a:solidFill>
                <a:schemeClr val="bg1"/>
              </a:solidFill>
              <a:ea typeface="Osaka"/>
              <a:cs typeface="Osaka"/>
            </a:endParaRPr>
          </a:p>
        </p:txBody>
      </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2</a:t>
            </a:fld>
            <a:endParaRPr lang="it-IT" dirty="0"/>
          </a:p>
        </p:txBody>
      </p:sp>
      <p:sp>
        <p:nvSpPr>
          <p:cNvPr id="8" name="Rettangolo 7"/>
          <p:cNvSpPr/>
          <p:nvPr/>
        </p:nvSpPr>
        <p:spPr>
          <a:xfrm>
            <a:off x="142728" y="1088880"/>
            <a:ext cx="9540815" cy="4478149"/>
          </a:xfrm>
          <a:prstGeom prst="rect">
            <a:avLst/>
          </a:prstGeom>
        </p:spPr>
        <p:txBody>
          <a:bodyPr wrap="square">
            <a:spAutoFit/>
          </a:bodyPr>
          <a:lstStyle/>
          <a:p>
            <a:pPr marL="896938" lvl="1" indent="-439738" algn="just" defTabSz="904875" eaLnBrk="0" hangingPunct="0"/>
            <a:r>
              <a:rPr lang="en-US" sz="1500" b="1" i="1" dirty="0" smtClean="0">
                <a:solidFill>
                  <a:srgbClr val="003399"/>
                </a:solidFill>
                <a:ea typeface="Osaka"/>
                <a:cs typeface="Times New Roman" pitchFamily="18" charset="0"/>
              </a:rPr>
              <a:t>ISSUES</a:t>
            </a:r>
          </a:p>
          <a:p>
            <a:pPr marL="896938" lvl="1" indent="-439738" algn="just" defTabSz="904875" eaLnBrk="0" hangingPunct="0"/>
            <a:endParaRPr lang="en-US" sz="1200" dirty="0" smtClean="0">
              <a:solidFill>
                <a:srgbClr val="003399"/>
              </a:solidFill>
              <a:ea typeface="Osaka"/>
              <a:cs typeface="Times New Roman" pitchFamily="18" charset="0"/>
            </a:endParaRPr>
          </a:p>
          <a:p>
            <a:pPr lvl="1" algn="just" defTabSz="904875" eaLnBrk="0" hangingPunct="0"/>
            <a:r>
              <a:rPr lang="en-US" sz="1500" dirty="0" smtClean="0">
                <a:solidFill>
                  <a:srgbClr val="003399"/>
                </a:solidFill>
                <a:ea typeface="Osaka"/>
                <a:cs typeface="Times New Roman" pitchFamily="18" charset="0"/>
              </a:rPr>
              <a:t>	</a:t>
            </a:r>
            <a:endParaRPr lang="en-US" sz="1200" dirty="0" smtClean="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smtClean="0">
                <a:solidFill>
                  <a:srgbClr val="003399"/>
                </a:solidFill>
                <a:ea typeface="Osaka"/>
                <a:cs typeface="Times New Roman" pitchFamily="18" charset="0"/>
              </a:rPr>
              <a:t>Manpower shortage (first three months of 2015)</a:t>
            </a:r>
          </a:p>
          <a:p>
            <a:pPr lvl="1" algn="just" defTabSz="904875" eaLnBrk="0" hangingPunct="0"/>
            <a:endParaRPr lang="en-US" sz="1500" dirty="0" smtClean="0">
              <a:solidFill>
                <a:srgbClr val="003399"/>
              </a:solidFill>
              <a:ea typeface="Osaka"/>
              <a:cs typeface="Times New Roman" pitchFamily="18" charset="0"/>
            </a:endParaRPr>
          </a:p>
          <a:p>
            <a:pPr lvl="1" algn="just" defTabSz="904875" eaLnBrk="0" hangingPunct="0"/>
            <a:endParaRPr lang="en-US" sz="1200" dirty="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smtClean="0">
                <a:solidFill>
                  <a:srgbClr val="003399"/>
                </a:solidFill>
                <a:ea typeface="Osaka"/>
                <a:cs typeface="Times New Roman" pitchFamily="18" charset="0"/>
              </a:rPr>
              <a:t>Currently, only one skilled designer involved in the development of the layout </a:t>
            </a:r>
          </a:p>
          <a:p>
            <a:pPr marL="896938" lvl="1" indent="-439738" algn="just" defTabSz="904875" eaLnBrk="0" hangingPunct="0"/>
            <a:endParaRPr lang="en-US" sz="1500" dirty="0" smtClean="0">
              <a:solidFill>
                <a:srgbClr val="003399"/>
              </a:solidFill>
              <a:ea typeface="Osaka"/>
              <a:cs typeface="Times New Roman" pitchFamily="18" charset="0"/>
            </a:endParaRPr>
          </a:p>
          <a:p>
            <a:pPr lvl="1" algn="just" defTabSz="904875" eaLnBrk="0" hangingPunct="0"/>
            <a:endParaRPr lang="en-US" sz="1200" dirty="0" smtClean="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smtClean="0">
                <a:solidFill>
                  <a:srgbClr val="003399"/>
                </a:solidFill>
                <a:ea typeface="Osaka"/>
                <a:cs typeface="Times New Roman" pitchFamily="18" charset="0"/>
              </a:rPr>
              <a:t>40k€ available budget for prototyping, roughly corresponding to 50mm</a:t>
            </a:r>
            <a:r>
              <a:rPr lang="en-US" sz="1500" baseline="30000" dirty="0" smtClean="0">
                <a:solidFill>
                  <a:srgbClr val="003399"/>
                </a:solidFill>
                <a:ea typeface="Osaka"/>
                <a:cs typeface="Times New Roman" pitchFamily="18" charset="0"/>
              </a:rPr>
              <a:t>2 </a:t>
            </a:r>
            <a:r>
              <a:rPr lang="en-US" sz="1500" dirty="0" smtClean="0">
                <a:solidFill>
                  <a:srgbClr val="003399"/>
                </a:solidFill>
                <a:ea typeface="Osaka"/>
                <a:cs typeface="Times New Roman" pitchFamily="18" charset="0"/>
              </a:rPr>
              <a:t>of silicon area (cost of the technology: 580€/mm</a:t>
            </a:r>
            <a:r>
              <a:rPr lang="en-US" sz="1500" baseline="30000" dirty="0" smtClean="0">
                <a:solidFill>
                  <a:srgbClr val="003399"/>
                </a:solidFill>
                <a:ea typeface="Osaka"/>
                <a:cs typeface="Times New Roman" pitchFamily="18" charset="0"/>
              </a:rPr>
              <a:t>2</a:t>
            </a:r>
            <a:r>
              <a:rPr lang="en-US" sz="1500" dirty="0" smtClean="0">
                <a:solidFill>
                  <a:srgbClr val="003399"/>
                </a:solidFill>
                <a:ea typeface="Osaka"/>
                <a:cs typeface="Times New Roman" pitchFamily="18" charset="0"/>
              </a:rPr>
              <a:t>)</a:t>
            </a:r>
            <a:endParaRPr lang="en-US" sz="1200" dirty="0" smtClean="0">
              <a:solidFill>
                <a:srgbClr val="003399"/>
              </a:solidFill>
              <a:ea typeface="Osaka"/>
              <a:cs typeface="Times New Roman" pitchFamily="18" charset="0"/>
            </a:endParaRPr>
          </a:p>
          <a:p>
            <a:pPr marL="896938" lvl="1" indent="-439738" algn="just" defTabSz="904875" eaLnBrk="0" hangingPunct="0"/>
            <a:endParaRPr lang="en-US" sz="1500" dirty="0" smtClean="0">
              <a:solidFill>
                <a:srgbClr val="003399"/>
              </a:solidFill>
              <a:ea typeface="Osaka"/>
              <a:cs typeface="Times New Roman" pitchFamily="18" charset="0"/>
            </a:endParaRPr>
          </a:p>
          <a:p>
            <a:pPr marL="896938" lvl="1" indent="-439738" algn="just" defTabSz="904875" eaLnBrk="0" hangingPunct="0"/>
            <a:endParaRPr lang="en-US" sz="1200" dirty="0" smtClean="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smtClean="0">
                <a:solidFill>
                  <a:srgbClr val="003399"/>
                </a:solidFill>
                <a:ea typeface="Osaka"/>
                <a:cs typeface="Times New Roman" pitchFamily="18" charset="0"/>
              </a:rPr>
              <a:t>Floorplan constraints to be considered for fitting as many as 64 channels along with ADCs (both 8bit and 10bit on chip), digital macro and bias blocks.</a:t>
            </a:r>
          </a:p>
          <a:p>
            <a:pPr lvl="1" algn="just" defTabSz="904875" eaLnBrk="0" hangingPunct="0"/>
            <a:endParaRPr lang="en-US" sz="1500" dirty="0" smtClean="0">
              <a:solidFill>
                <a:srgbClr val="003399"/>
              </a:solidFill>
              <a:ea typeface="Osaka"/>
              <a:cs typeface="Times New Roman" pitchFamily="18" charset="0"/>
            </a:endParaRPr>
          </a:p>
          <a:p>
            <a:pPr marL="896938" lvl="1" indent="-439738" algn="just" defTabSz="904875" eaLnBrk="0" hangingPunct="0"/>
            <a:endParaRPr lang="en-US" sz="1200" dirty="0" smtClean="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smtClean="0">
                <a:solidFill>
                  <a:srgbClr val="003399"/>
                </a:solidFill>
                <a:ea typeface="Osaka"/>
                <a:cs typeface="Times New Roman" pitchFamily="18" charset="0"/>
              </a:rPr>
              <a:t>Backward resizing of the single channel design necessary for fitting into the available area and floorplan.</a:t>
            </a:r>
          </a:p>
          <a:p>
            <a:pPr lvl="1" algn="just" defTabSz="904875" eaLnBrk="0" hangingPunct="0"/>
            <a:endParaRPr lang="en-US" sz="1500" i="1" dirty="0" smtClean="0">
              <a:solidFill>
                <a:srgbClr val="003399"/>
              </a:solidFill>
              <a:ea typeface="Osaka"/>
              <a:cs typeface="Times New Roman" pitchFamily="18" charset="0"/>
            </a:endParaRPr>
          </a:p>
        </p:txBody>
      </p:sp>
      <p:sp>
        <p:nvSpPr>
          <p:cNvPr id="9" name="Rettangolo 8"/>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spTree>
    <p:extLst>
      <p:ext uri="{BB962C8B-B14F-4D97-AF65-F5344CB8AC3E}">
        <p14:creationId xmlns:p14="http://schemas.microsoft.com/office/powerpoint/2010/main" val="2016612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92443"/>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Design of the layout: floorplan of the 64-channels ASIC</a:t>
            </a:r>
            <a:endParaRPr lang="it-IT" sz="2400" b="1" dirty="0">
              <a:solidFill>
                <a:schemeClr val="bg1"/>
              </a:solidFill>
              <a:ea typeface="Osaka"/>
              <a:cs typeface="Osaka"/>
            </a:endParaRPr>
          </a:p>
        </p:txBody>
      </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3</a:t>
            </a:fld>
            <a:endParaRPr lang="it-IT" dirty="0"/>
          </a:p>
        </p:txBody>
      </p:sp>
      <p:sp>
        <p:nvSpPr>
          <p:cNvPr id="8" name="Rettangolo 7"/>
          <p:cNvSpPr/>
          <p:nvPr/>
        </p:nvSpPr>
        <p:spPr>
          <a:xfrm>
            <a:off x="-11647" y="563655"/>
            <a:ext cx="9540815" cy="4124206"/>
          </a:xfrm>
          <a:prstGeom prst="rect">
            <a:avLst/>
          </a:prstGeom>
        </p:spPr>
        <p:txBody>
          <a:bodyPr wrap="square">
            <a:spAutoFit/>
          </a:bodyPr>
          <a:lstStyle/>
          <a:p>
            <a:pPr lvl="1" algn="just" defTabSz="904875" eaLnBrk="0" hangingPunct="0"/>
            <a:r>
              <a:rPr lang="en-US" sz="1500" dirty="0" smtClean="0">
                <a:solidFill>
                  <a:srgbClr val="003399"/>
                </a:solidFill>
                <a:ea typeface="Osaka"/>
                <a:cs typeface="Times New Roman" pitchFamily="18" charset="0"/>
              </a:rPr>
              <a:t>	</a:t>
            </a:r>
            <a:endParaRPr lang="en-US" sz="1500" dirty="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smtClean="0">
                <a:solidFill>
                  <a:srgbClr val="003399"/>
                </a:solidFill>
                <a:ea typeface="Osaka"/>
                <a:cs typeface="Times New Roman" pitchFamily="18" charset="0"/>
              </a:rPr>
              <a:t>Initially, we were thinking to an arrangement based on all the 64 channels placed on one side of the chip, but the resulting aspect ratio of the ASIC was not suitable</a:t>
            </a:r>
          </a:p>
          <a:p>
            <a:pPr lvl="1" algn="just" defTabSz="904875" eaLnBrk="0" hangingPunct="0"/>
            <a:endParaRPr lang="en-US" sz="1000" dirty="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a:solidFill>
                  <a:srgbClr val="003399"/>
                </a:solidFill>
                <a:ea typeface="Osaka"/>
                <a:cs typeface="Times New Roman" pitchFamily="18" charset="0"/>
              </a:rPr>
              <a:t>In order to keep the aspect ratio close to </a:t>
            </a:r>
            <a:r>
              <a:rPr lang="en-US" sz="1500" dirty="0" smtClean="0">
                <a:solidFill>
                  <a:srgbClr val="003399"/>
                </a:solidFill>
                <a:ea typeface="Osaka"/>
                <a:cs typeface="Times New Roman" pitchFamily="18" charset="0"/>
              </a:rPr>
              <a:t>unity, without wasting silicon area, </a:t>
            </a:r>
            <a:r>
              <a:rPr lang="en-US" sz="1500" dirty="0">
                <a:solidFill>
                  <a:srgbClr val="003399"/>
                </a:solidFill>
                <a:ea typeface="Osaka"/>
                <a:cs typeface="Times New Roman" pitchFamily="18" charset="0"/>
              </a:rPr>
              <a:t>and to preserve symmetry, the 64-channels have been grouped in two banks of 32 channels, placed side by </a:t>
            </a:r>
            <a:r>
              <a:rPr lang="en-US" sz="1500" dirty="0" smtClean="0">
                <a:solidFill>
                  <a:srgbClr val="003399"/>
                </a:solidFill>
                <a:ea typeface="Osaka"/>
                <a:cs typeface="Times New Roman" pitchFamily="18" charset="0"/>
              </a:rPr>
              <a:t>side. </a:t>
            </a:r>
          </a:p>
          <a:p>
            <a:pPr lvl="1" algn="just" defTabSz="904875" eaLnBrk="0" hangingPunct="0"/>
            <a:endParaRPr lang="en-US" sz="1000" dirty="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a:solidFill>
                  <a:srgbClr val="003399"/>
                </a:solidFill>
                <a:ea typeface="Osaka"/>
                <a:cs typeface="Times New Roman" pitchFamily="18" charset="0"/>
              </a:rPr>
              <a:t>The preliminary </a:t>
            </a:r>
            <a:r>
              <a:rPr lang="en-US" sz="1500" dirty="0" smtClean="0">
                <a:solidFill>
                  <a:srgbClr val="003399"/>
                </a:solidFill>
                <a:ea typeface="Osaka"/>
                <a:cs typeface="Times New Roman" pitchFamily="18" charset="0"/>
              </a:rPr>
              <a:t>estimation of the single </a:t>
            </a:r>
            <a:r>
              <a:rPr lang="en-US" sz="1500" dirty="0">
                <a:solidFill>
                  <a:srgbClr val="003399"/>
                </a:solidFill>
                <a:ea typeface="Osaka"/>
                <a:cs typeface="Times New Roman" pitchFamily="18" charset="0"/>
              </a:rPr>
              <a:t>channel area </a:t>
            </a:r>
            <a:r>
              <a:rPr lang="en-US" sz="1500" dirty="0" smtClean="0">
                <a:solidFill>
                  <a:srgbClr val="003399"/>
                </a:solidFill>
                <a:ea typeface="Osaka"/>
                <a:cs typeface="Times New Roman" pitchFamily="18" charset="0"/>
              </a:rPr>
              <a:t>was </a:t>
            </a:r>
            <a:r>
              <a:rPr lang="en-US" sz="1500" dirty="0">
                <a:solidFill>
                  <a:srgbClr val="003399"/>
                </a:solidFill>
                <a:ea typeface="Osaka"/>
                <a:cs typeface="Times New Roman" pitchFamily="18" charset="0"/>
              </a:rPr>
              <a:t>roughly 580x580</a:t>
            </a:r>
            <a:r>
              <a:rPr lang="el-GR" sz="1500" dirty="0">
                <a:solidFill>
                  <a:srgbClr val="003399"/>
                </a:solidFill>
                <a:ea typeface="Osaka"/>
                <a:cs typeface="Times New Roman" pitchFamily="18" charset="0"/>
              </a:rPr>
              <a:t> μ</a:t>
            </a:r>
            <a:r>
              <a:rPr lang="en-US" sz="1500" dirty="0" smtClean="0">
                <a:solidFill>
                  <a:srgbClr val="003399"/>
                </a:solidFill>
                <a:ea typeface="Osaka"/>
                <a:cs typeface="Times New Roman" pitchFamily="18" charset="0"/>
              </a:rPr>
              <a:t>m</a:t>
            </a:r>
            <a:r>
              <a:rPr lang="en-US" sz="1500" baseline="30000" dirty="0" smtClean="0">
                <a:solidFill>
                  <a:srgbClr val="003399"/>
                </a:solidFill>
                <a:ea typeface="Osaka"/>
                <a:cs typeface="Times New Roman" pitchFamily="18" charset="0"/>
              </a:rPr>
              <a:t>2</a:t>
            </a:r>
            <a:endParaRPr lang="en-US" sz="1500" dirty="0" smtClean="0">
              <a:solidFill>
                <a:srgbClr val="003399"/>
              </a:solidFill>
              <a:ea typeface="Osaka"/>
              <a:cs typeface="Times New Roman" pitchFamily="18" charset="0"/>
            </a:endParaRPr>
          </a:p>
          <a:p>
            <a:pPr lvl="1" algn="just" defTabSz="904875" eaLnBrk="0" hangingPunct="0"/>
            <a:endParaRPr lang="en-US" sz="1000" dirty="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a:solidFill>
                  <a:srgbClr val="003399"/>
                </a:solidFill>
                <a:ea typeface="Osaka"/>
                <a:cs typeface="Times New Roman" pitchFamily="18" charset="0"/>
              </a:rPr>
              <a:t>Considering </a:t>
            </a:r>
            <a:r>
              <a:rPr lang="en-US" sz="1500" dirty="0" smtClean="0">
                <a:solidFill>
                  <a:srgbClr val="003399"/>
                </a:solidFill>
                <a:ea typeface="Osaka"/>
                <a:cs typeface="Times New Roman" pitchFamily="18" charset="0"/>
              </a:rPr>
              <a:t>the </a:t>
            </a:r>
            <a:r>
              <a:rPr lang="en-US" sz="1500" dirty="0">
                <a:solidFill>
                  <a:srgbClr val="003399"/>
                </a:solidFill>
                <a:ea typeface="Osaka"/>
                <a:cs typeface="Times New Roman" pitchFamily="18" charset="0"/>
              </a:rPr>
              <a:t>total area </a:t>
            </a:r>
            <a:r>
              <a:rPr lang="en-US" sz="1500" dirty="0" smtClean="0">
                <a:solidFill>
                  <a:srgbClr val="003399"/>
                </a:solidFill>
                <a:ea typeface="Osaka"/>
                <a:cs typeface="Times New Roman" pitchFamily="18" charset="0"/>
              </a:rPr>
              <a:t>available (a little more than 50mm</a:t>
            </a:r>
            <a:r>
              <a:rPr lang="en-US" sz="1500" baseline="30000" dirty="0" smtClean="0">
                <a:solidFill>
                  <a:srgbClr val="003399"/>
                </a:solidFill>
                <a:ea typeface="Osaka"/>
                <a:cs typeface="Times New Roman" pitchFamily="18" charset="0"/>
              </a:rPr>
              <a:t>2</a:t>
            </a:r>
            <a:r>
              <a:rPr lang="en-US" sz="1500" dirty="0" smtClean="0">
                <a:solidFill>
                  <a:srgbClr val="003399"/>
                </a:solidFill>
                <a:ea typeface="Osaka"/>
                <a:cs typeface="Times New Roman" pitchFamily="18" charset="0"/>
              </a:rPr>
              <a:t>), with </a:t>
            </a:r>
            <a:r>
              <a:rPr lang="en-US" sz="1500" dirty="0">
                <a:solidFill>
                  <a:srgbClr val="003399"/>
                </a:solidFill>
                <a:ea typeface="Osaka"/>
                <a:cs typeface="Times New Roman" pitchFamily="18" charset="0"/>
              </a:rPr>
              <a:t>a </a:t>
            </a:r>
            <a:r>
              <a:rPr lang="en-US" sz="1500" dirty="0" smtClean="0">
                <a:solidFill>
                  <a:srgbClr val="003399"/>
                </a:solidFill>
                <a:ea typeface="Osaka"/>
                <a:cs typeface="Times New Roman" pitchFamily="18" charset="0"/>
              </a:rPr>
              <a:t>200</a:t>
            </a:r>
            <a:r>
              <a:rPr lang="el-GR" sz="1500" dirty="0">
                <a:solidFill>
                  <a:srgbClr val="003399"/>
                </a:solidFill>
                <a:ea typeface="Osaka"/>
                <a:cs typeface="Times New Roman" pitchFamily="18" charset="0"/>
              </a:rPr>
              <a:t>μ</a:t>
            </a:r>
            <a:r>
              <a:rPr lang="en-US" sz="1500" dirty="0">
                <a:solidFill>
                  <a:srgbClr val="003399"/>
                </a:solidFill>
                <a:ea typeface="Osaka"/>
                <a:cs typeface="Times New Roman" pitchFamily="18" charset="0"/>
              </a:rPr>
              <a:t>m pitch </a:t>
            </a:r>
            <a:r>
              <a:rPr lang="en-US" sz="1500" dirty="0" smtClean="0">
                <a:solidFill>
                  <a:srgbClr val="003399"/>
                </a:solidFill>
                <a:ea typeface="Osaka"/>
                <a:cs typeface="Times New Roman" pitchFamily="18" charset="0"/>
              </a:rPr>
              <a:t>for the abutted </a:t>
            </a:r>
            <a:r>
              <a:rPr lang="en-US" sz="1500" dirty="0">
                <a:solidFill>
                  <a:srgbClr val="003399"/>
                </a:solidFill>
                <a:ea typeface="Osaka"/>
                <a:cs typeface="Times New Roman" pitchFamily="18" charset="0"/>
              </a:rPr>
              <a:t>channels, 6.4mm in the vertical direction are covered and no more than </a:t>
            </a:r>
            <a:r>
              <a:rPr lang="en-US" sz="1500" dirty="0" smtClean="0">
                <a:solidFill>
                  <a:srgbClr val="003399"/>
                </a:solidFill>
                <a:ea typeface="Osaka"/>
                <a:cs typeface="Times New Roman" pitchFamily="18" charset="0"/>
              </a:rPr>
              <a:t>8mm </a:t>
            </a:r>
            <a:r>
              <a:rPr lang="en-US" sz="1500" dirty="0">
                <a:solidFill>
                  <a:srgbClr val="003399"/>
                </a:solidFill>
                <a:ea typeface="Osaka"/>
                <a:cs typeface="Times New Roman" pitchFamily="18" charset="0"/>
              </a:rPr>
              <a:t>room </a:t>
            </a:r>
            <a:r>
              <a:rPr lang="en-US" sz="1500" dirty="0" smtClean="0">
                <a:solidFill>
                  <a:srgbClr val="003399"/>
                </a:solidFill>
                <a:ea typeface="Osaka"/>
                <a:cs typeface="Times New Roman" pitchFamily="18" charset="0"/>
              </a:rPr>
              <a:t>is </a:t>
            </a:r>
            <a:r>
              <a:rPr lang="en-US" sz="1500" dirty="0">
                <a:solidFill>
                  <a:srgbClr val="003399"/>
                </a:solidFill>
                <a:ea typeface="Osaka"/>
                <a:cs typeface="Times New Roman" pitchFamily="18" charset="0"/>
              </a:rPr>
              <a:t>left </a:t>
            </a:r>
            <a:r>
              <a:rPr lang="en-US" sz="1500" dirty="0" smtClean="0">
                <a:solidFill>
                  <a:srgbClr val="003399"/>
                </a:solidFill>
                <a:ea typeface="Osaka"/>
                <a:cs typeface="Times New Roman" pitchFamily="18" charset="0"/>
              </a:rPr>
              <a:t>in the </a:t>
            </a:r>
            <a:r>
              <a:rPr lang="en-US" sz="1500" dirty="0">
                <a:solidFill>
                  <a:srgbClr val="003399"/>
                </a:solidFill>
                <a:ea typeface="Osaka"/>
                <a:cs typeface="Times New Roman" pitchFamily="18" charset="0"/>
              </a:rPr>
              <a:t>horizontal </a:t>
            </a:r>
            <a:r>
              <a:rPr lang="en-US" sz="1500" dirty="0" smtClean="0">
                <a:solidFill>
                  <a:srgbClr val="003399"/>
                </a:solidFill>
                <a:ea typeface="Osaka"/>
                <a:cs typeface="Times New Roman" pitchFamily="18" charset="0"/>
              </a:rPr>
              <a:t>direction</a:t>
            </a:r>
          </a:p>
          <a:p>
            <a:pPr lvl="1" algn="just" defTabSz="904875" eaLnBrk="0" hangingPunct="0"/>
            <a:endParaRPr lang="en-US" sz="1000" dirty="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smtClean="0">
                <a:solidFill>
                  <a:srgbClr val="003399"/>
                </a:solidFill>
                <a:ea typeface="Osaka"/>
                <a:cs typeface="Times New Roman" pitchFamily="18" charset="0"/>
              </a:rPr>
              <a:t>The </a:t>
            </a:r>
            <a:r>
              <a:rPr lang="en-US" sz="1500" dirty="0">
                <a:solidFill>
                  <a:srgbClr val="003399"/>
                </a:solidFill>
                <a:ea typeface="Osaka"/>
                <a:cs typeface="Times New Roman" pitchFamily="18" charset="0"/>
              </a:rPr>
              <a:t>last version of the </a:t>
            </a:r>
            <a:r>
              <a:rPr lang="en-US" sz="1500" dirty="0" smtClean="0">
                <a:solidFill>
                  <a:srgbClr val="003399"/>
                </a:solidFill>
                <a:ea typeface="Osaka"/>
                <a:cs typeface="Times New Roman" pitchFamily="18" charset="0"/>
              </a:rPr>
              <a:t>layout of the single channel has </a:t>
            </a:r>
            <a:r>
              <a:rPr lang="en-US" sz="1500" dirty="0">
                <a:solidFill>
                  <a:srgbClr val="003399"/>
                </a:solidFill>
                <a:ea typeface="Osaka"/>
                <a:cs typeface="Times New Roman" pitchFamily="18" charset="0"/>
              </a:rPr>
              <a:t>dimensions 1700x200</a:t>
            </a:r>
            <a:r>
              <a:rPr lang="el-GR" sz="1500" dirty="0" smtClean="0">
                <a:solidFill>
                  <a:srgbClr val="003399"/>
                </a:solidFill>
                <a:ea typeface="Osaka"/>
                <a:cs typeface="Times New Roman" pitchFamily="18" charset="0"/>
              </a:rPr>
              <a:t> </a:t>
            </a:r>
            <a:r>
              <a:rPr lang="el-GR" sz="1500" dirty="0">
                <a:solidFill>
                  <a:srgbClr val="003399"/>
                </a:solidFill>
                <a:ea typeface="Osaka"/>
                <a:cs typeface="Times New Roman" pitchFamily="18" charset="0"/>
              </a:rPr>
              <a:t>μ</a:t>
            </a:r>
            <a:r>
              <a:rPr lang="en-US" sz="1500" dirty="0">
                <a:solidFill>
                  <a:srgbClr val="003399"/>
                </a:solidFill>
                <a:ea typeface="Osaka"/>
                <a:cs typeface="Times New Roman" pitchFamily="18" charset="0"/>
              </a:rPr>
              <a:t>m</a:t>
            </a:r>
            <a:r>
              <a:rPr lang="en-US" sz="1500" baseline="30000" dirty="0">
                <a:solidFill>
                  <a:srgbClr val="003399"/>
                </a:solidFill>
                <a:ea typeface="Osaka"/>
                <a:cs typeface="Times New Roman" pitchFamily="18" charset="0"/>
              </a:rPr>
              <a:t>2</a:t>
            </a:r>
            <a:r>
              <a:rPr lang="en-US" sz="1500" dirty="0">
                <a:solidFill>
                  <a:srgbClr val="003399"/>
                </a:solidFill>
                <a:ea typeface="Osaka"/>
                <a:cs typeface="Times New Roman" pitchFamily="18" charset="0"/>
              </a:rPr>
              <a:t>.</a:t>
            </a:r>
            <a:endParaRPr lang="en-US" sz="1500" dirty="0" smtClean="0">
              <a:solidFill>
                <a:srgbClr val="003399"/>
              </a:solidFill>
              <a:ea typeface="Osaka"/>
              <a:cs typeface="Times New Roman" pitchFamily="18" charset="0"/>
            </a:endParaRPr>
          </a:p>
          <a:p>
            <a:pPr marL="896938" lvl="1" indent="-439738" algn="just" defTabSz="904875" eaLnBrk="0" hangingPunct="0"/>
            <a:endParaRPr lang="en-US" sz="1500" dirty="0" smtClean="0">
              <a:solidFill>
                <a:srgbClr val="003399"/>
              </a:solidFill>
              <a:ea typeface="Osaka"/>
              <a:cs typeface="Times New Roman" pitchFamily="18" charset="0"/>
            </a:endParaRPr>
          </a:p>
          <a:p>
            <a:pPr marL="896938" lvl="1" indent="-439738" algn="just" defTabSz="904875" eaLnBrk="0" hangingPunct="0"/>
            <a:endParaRPr lang="en-US" sz="1500" dirty="0" smtClean="0">
              <a:solidFill>
                <a:srgbClr val="003399"/>
              </a:solidFill>
              <a:ea typeface="Osaka"/>
              <a:cs typeface="Times New Roman" pitchFamily="18" charset="0"/>
            </a:endParaRPr>
          </a:p>
          <a:p>
            <a:pPr marL="896938" lvl="1" indent="-439738" algn="just" defTabSz="904875" eaLnBrk="0" hangingPunct="0"/>
            <a:endParaRPr lang="en-US" sz="1200" dirty="0" smtClean="0">
              <a:solidFill>
                <a:srgbClr val="003399"/>
              </a:solidFill>
              <a:ea typeface="Osaka"/>
              <a:cs typeface="Times New Roman" pitchFamily="18" charset="0"/>
            </a:endParaRPr>
          </a:p>
          <a:p>
            <a:pPr lvl="1" algn="just" defTabSz="904875" eaLnBrk="0" hangingPunct="0"/>
            <a:endParaRPr lang="en-US" sz="1500" i="1" dirty="0" smtClean="0">
              <a:solidFill>
                <a:srgbClr val="003399"/>
              </a:solidFill>
              <a:ea typeface="Osaka"/>
              <a:cs typeface="Times New Roman" pitchFamily="18" charset="0"/>
            </a:endParaRPr>
          </a:p>
          <a:p>
            <a:pPr lvl="1" algn="just" defTabSz="904875" eaLnBrk="0" hangingPunct="0"/>
            <a:endParaRPr lang="en-US" sz="1500" i="1" dirty="0">
              <a:solidFill>
                <a:srgbClr val="003399"/>
              </a:solidFill>
              <a:ea typeface="Osaka"/>
              <a:cs typeface="Times New Roman" pitchFamily="18" charset="0"/>
            </a:endParaRPr>
          </a:p>
        </p:txBody>
      </p:sp>
      <p:sp>
        <p:nvSpPr>
          <p:cNvPr id="9" name="Rettangolo 8"/>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sp>
        <p:nvSpPr>
          <p:cNvPr id="47" name="Parentesi graffa aperta 46"/>
          <p:cNvSpPr/>
          <p:nvPr/>
        </p:nvSpPr>
        <p:spPr>
          <a:xfrm rot="10800000">
            <a:off x="6511356" y="4044950"/>
            <a:ext cx="222568" cy="2266950"/>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8" name="CasellaDiTesto 47"/>
          <p:cNvSpPr txBox="1"/>
          <p:nvPr/>
        </p:nvSpPr>
        <p:spPr>
          <a:xfrm rot="5400000">
            <a:off x="6321206" y="4973059"/>
            <a:ext cx="1300356" cy="338554"/>
          </a:xfrm>
          <a:prstGeom prst="rect">
            <a:avLst/>
          </a:prstGeom>
          <a:noFill/>
        </p:spPr>
        <p:txBody>
          <a:bodyPr wrap="none" rtlCol="0">
            <a:spAutoFit/>
          </a:bodyPr>
          <a:lstStyle/>
          <a:p>
            <a:r>
              <a:rPr lang="it-IT" dirty="0" smtClean="0"/>
              <a:t>32-channels</a:t>
            </a:r>
            <a:endParaRPr lang="it-IT" dirty="0"/>
          </a:p>
        </p:txBody>
      </p:sp>
      <p:cxnSp>
        <p:nvCxnSpPr>
          <p:cNvPr id="35" name="Connettore 1 34"/>
          <p:cNvCxnSpPr/>
          <p:nvPr/>
        </p:nvCxnSpPr>
        <p:spPr>
          <a:xfrm>
            <a:off x="3153896" y="3956240"/>
            <a:ext cx="3146611" cy="0"/>
          </a:xfrm>
          <a:prstGeom prst="line">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7187450" y="4131614"/>
            <a:ext cx="3925" cy="2126311"/>
          </a:xfrm>
          <a:prstGeom prst="line">
            <a:avLst/>
          </a:prstGeom>
          <a:ln w="127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2" name="CasellaDiTesto 51"/>
          <p:cNvSpPr txBox="1"/>
          <p:nvPr/>
        </p:nvSpPr>
        <p:spPr>
          <a:xfrm>
            <a:off x="4521486" y="3656315"/>
            <a:ext cx="612668" cy="261610"/>
          </a:xfrm>
          <a:prstGeom prst="rect">
            <a:avLst/>
          </a:prstGeom>
          <a:noFill/>
        </p:spPr>
        <p:txBody>
          <a:bodyPr wrap="none" rtlCol="0">
            <a:spAutoFit/>
          </a:bodyPr>
          <a:lstStyle/>
          <a:p>
            <a:r>
              <a:rPr lang="it-IT" sz="1100" dirty="0" smtClean="0">
                <a:sym typeface="Symbol"/>
              </a:rPr>
              <a:t> 8mm</a:t>
            </a:r>
            <a:endParaRPr lang="it-IT" sz="1100" dirty="0"/>
          </a:p>
        </p:txBody>
      </p:sp>
      <p:sp>
        <p:nvSpPr>
          <p:cNvPr id="53" name="CasellaDiTesto 52"/>
          <p:cNvSpPr txBox="1"/>
          <p:nvPr/>
        </p:nvSpPr>
        <p:spPr>
          <a:xfrm rot="5400000">
            <a:off x="6979047" y="4981411"/>
            <a:ext cx="729687" cy="261610"/>
          </a:xfrm>
          <a:prstGeom prst="rect">
            <a:avLst/>
          </a:prstGeom>
          <a:noFill/>
        </p:spPr>
        <p:txBody>
          <a:bodyPr wrap="none" rtlCol="0">
            <a:spAutoFit/>
          </a:bodyPr>
          <a:lstStyle/>
          <a:p>
            <a:r>
              <a:rPr lang="it-IT" sz="1100" dirty="0" smtClean="0">
                <a:sym typeface="Symbol"/>
              </a:rPr>
              <a:t> 6.4mm</a:t>
            </a:r>
            <a:endParaRPr lang="it-IT" sz="1100" dirty="0"/>
          </a:p>
        </p:txBody>
      </p:sp>
      <p:grpSp>
        <p:nvGrpSpPr>
          <p:cNvPr id="49" name="Gruppo 48"/>
          <p:cNvGrpSpPr/>
          <p:nvPr/>
        </p:nvGrpSpPr>
        <p:grpSpPr>
          <a:xfrm>
            <a:off x="1083856" y="3911223"/>
            <a:ext cx="5401340" cy="2360436"/>
            <a:chOff x="1169581" y="3349248"/>
            <a:chExt cx="5401340" cy="2360436"/>
          </a:xfrm>
        </p:grpSpPr>
        <p:grpSp>
          <p:nvGrpSpPr>
            <p:cNvPr id="51" name="Gruppo 50"/>
            <p:cNvGrpSpPr/>
            <p:nvPr/>
          </p:nvGrpSpPr>
          <p:grpSpPr>
            <a:xfrm>
              <a:off x="2200941" y="3476847"/>
              <a:ext cx="4369980" cy="2232837"/>
              <a:chOff x="2200941" y="3476847"/>
              <a:chExt cx="4369980" cy="2232837"/>
            </a:xfrm>
          </p:grpSpPr>
          <p:sp>
            <p:nvSpPr>
              <p:cNvPr id="55" name="Rettangolo 54"/>
              <p:cNvSpPr/>
              <p:nvPr/>
            </p:nvSpPr>
            <p:spPr>
              <a:xfrm>
                <a:off x="2934586" y="3561907"/>
                <a:ext cx="3636335" cy="214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ttangolo 55"/>
              <p:cNvSpPr/>
              <p:nvPr/>
            </p:nvSpPr>
            <p:spPr>
              <a:xfrm>
                <a:off x="3038717" y="3692678"/>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p:cNvSpPr/>
              <p:nvPr/>
            </p:nvSpPr>
            <p:spPr>
              <a:xfrm>
                <a:off x="3035056" y="3845078"/>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p:cNvSpPr/>
              <p:nvPr/>
            </p:nvSpPr>
            <p:spPr>
              <a:xfrm>
                <a:off x="3036387" y="3997478"/>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p:cNvSpPr/>
              <p:nvPr/>
            </p:nvSpPr>
            <p:spPr>
              <a:xfrm>
                <a:off x="3037317" y="4149878"/>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p:cNvSpPr/>
              <p:nvPr/>
            </p:nvSpPr>
            <p:spPr>
              <a:xfrm>
                <a:off x="3045257" y="4899758"/>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p:cNvSpPr/>
              <p:nvPr/>
            </p:nvSpPr>
            <p:spPr>
              <a:xfrm>
                <a:off x="3041596" y="5052158"/>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p:cNvSpPr/>
              <p:nvPr/>
            </p:nvSpPr>
            <p:spPr>
              <a:xfrm>
                <a:off x="3042927" y="5204558"/>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p:cNvSpPr/>
              <p:nvPr/>
            </p:nvSpPr>
            <p:spPr>
              <a:xfrm>
                <a:off x="3043857" y="5356958"/>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a:off x="3592631" y="4364180"/>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65" name="Ovale 64"/>
              <p:cNvSpPr/>
              <p:nvPr/>
            </p:nvSpPr>
            <p:spPr>
              <a:xfrm>
                <a:off x="3593561" y="4516580"/>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66" name="Ovale 65"/>
              <p:cNvSpPr/>
              <p:nvPr/>
            </p:nvSpPr>
            <p:spPr>
              <a:xfrm>
                <a:off x="3594491" y="4668980"/>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67" name="Rettangolo 66"/>
              <p:cNvSpPr/>
              <p:nvPr/>
            </p:nvSpPr>
            <p:spPr>
              <a:xfrm>
                <a:off x="5190121" y="3685583"/>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p:cNvSpPr/>
              <p:nvPr/>
            </p:nvSpPr>
            <p:spPr>
              <a:xfrm>
                <a:off x="5186460" y="3837983"/>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p:cNvSpPr/>
              <p:nvPr/>
            </p:nvSpPr>
            <p:spPr>
              <a:xfrm>
                <a:off x="5187791" y="3990383"/>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p:cNvSpPr/>
              <p:nvPr/>
            </p:nvSpPr>
            <p:spPr>
              <a:xfrm>
                <a:off x="5188721" y="4142783"/>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p:cNvSpPr/>
              <p:nvPr/>
            </p:nvSpPr>
            <p:spPr>
              <a:xfrm>
                <a:off x="5196661" y="4892663"/>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p:cNvSpPr/>
              <p:nvPr/>
            </p:nvSpPr>
            <p:spPr>
              <a:xfrm>
                <a:off x="5193000" y="5045063"/>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p:cNvSpPr/>
              <p:nvPr/>
            </p:nvSpPr>
            <p:spPr>
              <a:xfrm>
                <a:off x="5194331" y="5197463"/>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p:cNvSpPr/>
              <p:nvPr/>
            </p:nvSpPr>
            <p:spPr>
              <a:xfrm>
                <a:off x="5195261" y="5349863"/>
                <a:ext cx="1175657" cy="1068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p:cNvSpPr/>
              <p:nvPr/>
            </p:nvSpPr>
            <p:spPr>
              <a:xfrm>
                <a:off x="5744035" y="4357085"/>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76" name="Ovale 75"/>
              <p:cNvSpPr/>
              <p:nvPr/>
            </p:nvSpPr>
            <p:spPr>
              <a:xfrm>
                <a:off x="5744965" y="4509485"/>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77" name="Ovale 76"/>
              <p:cNvSpPr/>
              <p:nvPr/>
            </p:nvSpPr>
            <p:spPr>
              <a:xfrm>
                <a:off x="5745895" y="4661885"/>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78" name="Parentesi graffa aperta 77"/>
              <p:cNvSpPr/>
              <p:nvPr/>
            </p:nvSpPr>
            <p:spPr>
              <a:xfrm>
                <a:off x="2721935" y="3689498"/>
                <a:ext cx="187346" cy="176500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9" name="CasellaDiTesto 78"/>
              <p:cNvSpPr txBox="1"/>
              <p:nvPr/>
            </p:nvSpPr>
            <p:spPr>
              <a:xfrm rot="16200000">
                <a:off x="2003935" y="4369969"/>
                <a:ext cx="1300356" cy="338554"/>
              </a:xfrm>
              <a:prstGeom prst="rect">
                <a:avLst/>
              </a:prstGeom>
              <a:noFill/>
            </p:spPr>
            <p:txBody>
              <a:bodyPr wrap="none" rtlCol="0">
                <a:spAutoFit/>
              </a:bodyPr>
              <a:lstStyle/>
              <a:p>
                <a:r>
                  <a:rPr lang="it-IT" dirty="0" smtClean="0"/>
                  <a:t>32-channels</a:t>
                </a:r>
                <a:endParaRPr lang="it-IT" dirty="0"/>
              </a:p>
            </p:txBody>
          </p:sp>
          <p:cxnSp>
            <p:nvCxnSpPr>
              <p:cNvPr id="80" name="Connettore 4 79"/>
              <p:cNvCxnSpPr>
                <a:stCxn id="56" idx="1"/>
              </p:cNvCxnSpPr>
              <p:nvPr/>
            </p:nvCxnSpPr>
            <p:spPr>
              <a:xfrm rot="10800000">
                <a:off x="2200941" y="3476847"/>
                <a:ext cx="837777" cy="26927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4" name="CasellaDiTesto 53"/>
            <p:cNvSpPr txBox="1"/>
            <p:nvPr/>
          </p:nvSpPr>
          <p:spPr>
            <a:xfrm>
              <a:off x="1169581" y="3349248"/>
              <a:ext cx="1088760" cy="261610"/>
            </a:xfrm>
            <a:prstGeom prst="rect">
              <a:avLst/>
            </a:prstGeom>
            <a:noFill/>
          </p:spPr>
          <p:txBody>
            <a:bodyPr wrap="none" rtlCol="0">
              <a:spAutoFit/>
            </a:bodyPr>
            <a:lstStyle/>
            <a:p>
              <a:r>
                <a:rPr lang="it-IT" sz="1100" dirty="0" smtClean="0">
                  <a:solidFill>
                    <a:srgbClr val="FF0000"/>
                  </a:solidFill>
                </a:rPr>
                <a:t>single </a:t>
              </a:r>
              <a:r>
                <a:rPr lang="it-IT" sz="1100" dirty="0" err="1" smtClean="0">
                  <a:solidFill>
                    <a:srgbClr val="FF0000"/>
                  </a:solidFill>
                </a:rPr>
                <a:t>channel</a:t>
              </a:r>
              <a:endParaRPr lang="it-IT" sz="1100" dirty="0">
                <a:solidFill>
                  <a:srgbClr val="FF0000"/>
                </a:solidFill>
              </a:endParaRPr>
            </a:p>
          </p:txBody>
        </p:sp>
      </p:grpSp>
    </p:spTree>
    <p:extLst>
      <p:ext uri="{BB962C8B-B14F-4D97-AF65-F5344CB8AC3E}">
        <p14:creationId xmlns:p14="http://schemas.microsoft.com/office/powerpoint/2010/main" val="201661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92443"/>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Design of the layout: choice of the package</a:t>
            </a:r>
            <a:endParaRPr lang="it-IT" sz="2400" b="1" dirty="0">
              <a:solidFill>
                <a:schemeClr val="bg1"/>
              </a:solidFill>
              <a:ea typeface="Osaka"/>
              <a:cs typeface="Osaka"/>
            </a:endParaRPr>
          </a:p>
        </p:txBody>
      </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4</a:t>
            </a:fld>
            <a:endParaRPr lang="it-IT" dirty="0"/>
          </a:p>
        </p:txBody>
      </p:sp>
      <p:sp>
        <p:nvSpPr>
          <p:cNvPr id="8" name="Rettangolo 7"/>
          <p:cNvSpPr/>
          <p:nvPr/>
        </p:nvSpPr>
        <p:spPr>
          <a:xfrm>
            <a:off x="178353" y="570955"/>
            <a:ext cx="9540815" cy="2123658"/>
          </a:xfrm>
          <a:prstGeom prst="rect">
            <a:avLst/>
          </a:prstGeom>
        </p:spPr>
        <p:txBody>
          <a:bodyPr wrap="square">
            <a:spAutoFit/>
          </a:bodyPr>
          <a:lstStyle/>
          <a:p>
            <a:pPr lvl="1" algn="just" defTabSz="904875" eaLnBrk="0" hangingPunct="0"/>
            <a:r>
              <a:rPr lang="en-US" sz="1500" dirty="0" smtClean="0">
                <a:solidFill>
                  <a:srgbClr val="003399"/>
                </a:solidFill>
                <a:ea typeface="Osaka"/>
                <a:cs typeface="Times New Roman" pitchFamily="18" charset="0"/>
              </a:rPr>
              <a:t>	</a:t>
            </a:r>
            <a:endParaRPr lang="en-US" sz="1200" dirty="0" smtClean="0">
              <a:solidFill>
                <a:srgbClr val="003399"/>
              </a:solidFill>
              <a:ea typeface="Osaka"/>
              <a:cs typeface="Times New Roman" pitchFamily="18" charset="0"/>
            </a:endParaRPr>
          </a:p>
          <a:p>
            <a:pPr marL="896938" lvl="1" indent="-439738" algn="just" defTabSz="904875" eaLnBrk="0" hangingPunct="0"/>
            <a:endParaRPr lang="en-US" sz="1500" dirty="0" smtClean="0">
              <a:solidFill>
                <a:srgbClr val="003399"/>
              </a:solidFill>
              <a:ea typeface="Osaka"/>
              <a:cs typeface="Times New Roman" pitchFamily="18" charset="0"/>
            </a:endParaRPr>
          </a:p>
          <a:p>
            <a:pPr marL="896938" lvl="1" indent="-439738" algn="just" defTabSz="904875" eaLnBrk="0" hangingPunct="0"/>
            <a:endParaRPr lang="en-US" sz="1200" dirty="0" smtClean="0">
              <a:solidFill>
                <a:srgbClr val="003399"/>
              </a:solidFill>
              <a:ea typeface="Osaka"/>
              <a:cs typeface="Times New Roman" pitchFamily="18" charset="0"/>
            </a:endParaRPr>
          </a:p>
          <a:p>
            <a:pPr marL="896938" lvl="1" indent="-439738" algn="just" defTabSz="904875" eaLnBrk="0" hangingPunct="0">
              <a:buFont typeface="Wingdings" panose="05000000000000000000" pitchFamily="2" charset="2"/>
              <a:buChar char="q"/>
            </a:pPr>
            <a:r>
              <a:rPr lang="en-US" sz="1500" dirty="0" smtClean="0">
                <a:solidFill>
                  <a:srgbClr val="003399"/>
                </a:solidFill>
                <a:ea typeface="Osaka"/>
                <a:cs typeface="Times New Roman" pitchFamily="18" charset="0"/>
              </a:rPr>
              <a:t>A 28x28 mm</a:t>
            </a:r>
            <a:r>
              <a:rPr lang="en-US" sz="1500" baseline="30000" dirty="0" smtClean="0">
                <a:solidFill>
                  <a:srgbClr val="003399"/>
                </a:solidFill>
                <a:ea typeface="Osaka"/>
                <a:cs typeface="Times New Roman" pitchFamily="18" charset="0"/>
              </a:rPr>
              <a:t>2</a:t>
            </a:r>
            <a:r>
              <a:rPr lang="en-US" sz="1500" dirty="0" smtClean="0">
                <a:solidFill>
                  <a:srgbClr val="003399"/>
                </a:solidFill>
                <a:ea typeface="Osaka"/>
                <a:cs typeface="Times New Roman" pitchFamily="18" charset="0"/>
              </a:rPr>
              <a:t> QFP 120LD package has been chosen. With 30 </a:t>
            </a:r>
            <a:r>
              <a:rPr lang="en-US" sz="1500" dirty="0" smtClean="0">
                <a:solidFill>
                  <a:srgbClr val="003399"/>
                </a:solidFill>
                <a:ea typeface="Osaka"/>
                <a:cs typeface="Times New Roman" pitchFamily="18" charset="0"/>
              </a:rPr>
              <a:t>pins </a:t>
            </a:r>
            <a:r>
              <a:rPr lang="en-US" sz="1500" dirty="0" smtClean="0">
                <a:solidFill>
                  <a:srgbClr val="003399"/>
                </a:solidFill>
                <a:ea typeface="Osaka"/>
                <a:cs typeface="Times New Roman" pitchFamily="18" charset="0"/>
              </a:rPr>
              <a:t>per side, the four corner channels pads are bonded each to the corresponding four edge leads of upper and lower horizontal lines of the frame. </a:t>
            </a:r>
          </a:p>
          <a:p>
            <a:pPr lvl="1" algn="just" defTabSz="904875" eaLnBrk="0" hangingPunct="0"/>
            <a:endParaRPr lang="en-US" sz="1500" i="1" dirty="0" smtClean="0">
              <a:solidFill>
                <a:srgbClr val="003399"/>
              </a:solidFill>
              <a:ea typeface="Osaka"/>
              <a:cs typeface="Times New Roman" pitchFamily="18" charset="0"/>
            </a:endParaRPr>
          </a:p>
          <a:p>
            <a:pPr lvl="1" algn="just" defTabSz="904875" eaLnBrk="0" hangingPunct="0"/>
            <a:endParaRPr lang="en-US" sz="1500" i="1" dirty="0" smtClean="0">
              <a:solidFill>
                <a:srgbClr val="003399"/>
              </a:solidFill>
              <a:ea typeface="Osaka"/>
              <a:cs typeface="Times New Roman" pitchFamily="18" charset="0"/>
            </a:endParaRPr>
          </a:p>
          <a:p>
            <a:pPr lvl="1" algn="just" defTabSz="904875" eaLnBrk="0" hangingPunct="0"/>
            <a:endParaRPr lang="en-US" sz="1500" i="1" dirty="0">
              <a:solidFill>
                <a:srgbClr val="003399"/>
              </a:solidFill>
              <a:ea typeface="Osaka"/>
              <a:cs typeface="Times New Roman" pitchFamily="18" charset="0"/>
            </a:endParaRPr>
          </a:p>
        </p:txBody>
      </p:sp>
      <p:sp>
        <p:nvSpPr>
          <p:cNvPr id="9" name="Rettangolo 8"/>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grpSp>
        <p:nvGrpSpPr>
          <p:cNvPr id="114" name="Gruppo 113"/>
          <p:cNvGrpSpPr/>
          <p:nvPr/>
        </p:nvGrpSpPr>
        <p:grpSpPr>
          <a:xfrm>
            <a:off x="1456637" y="2307256"/>
            <a:ext cx="7337044" cy="3856037"/>
            <a:chOff x="1456637" y="2307256"/>
            <a:chExt cx="7337044" cy="3856037"/>
          </a:xfrm>
        </p:grpSpPr>
        <p:pic>
          <p:nvPicPr>
            <p:cNvPr id="7" name="Immagine 6" descr="pack.png"/>
            <p:cNvPicPr>
              <a:picLocks noChangeAspect="1"/>
            </p:cNvPicPr>
            <p:nvPr/>
          </p:nvPicPr>
          <p:blipFill>
            <a:blip r:embed="rId3"/>
            <a:stretch>
              <a:fillRect/>
            </a:stretch>
          </p:blipFill>
          <p:spPr>
            <a:xfrm>
              <a:off x="3154897" y="2553195"/>
              <a:ext cx="3574171" cy="3470871"/>
            </a:xfrm>
            <a:prstGeom prst="rect">
              <a:avLst/>
            </a:prstGeom>
          </p:spPr>
        </p:pic>
        <p:cxnSp>
          <p:nvCxnSpPr>
            <p:cNvPr id="11" name="Connettore 4 10"/>
            <p:cNvCxnSpPr/>
            <p:nvPr/>
          </p:nvCxnSpPr>
          <p:spPr>
            <a:xfrm rot="10800000" flipV="1">
              <a:off x="3610099" y="5403272"/>
              <a:ext cx="878774" cy="76002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4 14"/>
            <p:cNvCxnSpPr/>
            <p:nvPr/>
          </p:nvCxnSpPr>
          <p:spPr>
            <a:xfrm rot="10800000">
              <a:off x="2945220" y="2456122"/>
              <a:ext cx="1552353" cy="510363"/>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456637" y="2307256"/>
              <a:ext cx="1571264" cy="276999"/>
            </a:xfrm>
            <a:prstGeom prst="rect">
              <a:avLst/>
            </a:prstGeom>
            <a:noFill/>
          </p:spPr>
          <p:txBody>
            <a:bodyPr wrap="none" rtlCol="0">
              <a:spAutoFit/>
            </a:bodyPr>
            <a:lstStyle/>
            <a:p>
              <a:r>
                <a:rPr lang="it-IT" sz="1200" dirty="0" smtClean="0">
                  <a:solidFill>
                    <a:srgbClr val="FF0000"/>
                  </a:solidFill>
                </a:rPr>
                <a:t>upper </a:t>
              </a:r>
              <a:r>
                <a:rPr lang="it-IT" sz="1200" dirty="0" err="1" smtClean="0">
                  <a:solidFill>
                    <a:srgbClr val="FF0000"/>
                  </a:solidFill>
                </a:rPr>
                <a:t>line</a:t>
              </a:r>
              <a:r>
                <a:rPr lang="it-IT" sz="1200" dirty="0" smtClean="0">
                  <a:solidFill>
                    <a:srgbClr val="FF0000"/>
                  </a:solidFill>
                </a:rPr>
                <a:t> </a:t>
              </a:r>
              <a:r>
                <a:rPr lang="it-IT" sz="1200" dirty="0" err="1" smtClean="0">
                  <a:solidFill>
                    <a:srgbClr val="FF0000"/>
                  </a:solidFill>
                </a:rPr>
                <a:t>edge</a:t>
              </a:r>
              <a:r>
                <a:rPr lang="it-IT" sz="1200" dirty="0" smtClean="0">
                  <a:solidFill>
                    <a:srgbClr val="FF0000"/>
                  </a:solidFill>
                </a:rPr>
                <a:t> </a:t>
              </a:r>
              <a:r>
                <a:rPr lang="it-IT" sz="1200" dirty="0" err="1" smtClean="0">
                  <a:solidFill>
                    <a:srgbClr val="FF0000"/>
                  </a:solidFill>
                </a:rPr>
                <a:t>lead</a:t>
              </a:r>
              <a:endParaRPr lang="it-IT" sz="1200" dirty="0">
                <a:solidFill>
                  <a:srgbClr val="FF0000"/>
                </a:solidFill>
              </a:endParaRPr>
            </a:p>
          </p:txBody>
        </p:sp>
        <p:cxnSp>
          <p:nvCxnSpPr>
            <p:cNvPr id="20" name="Connettore 4 19"/>
            <p:cNvCxnSpPr/>
            <p:nvPr/>
          </p:nvCxnSpPr>
          <p:spPr>
            <a:xfrm flipV="1">
              <a:off x="6039293" y="2530549"/>
              <a:ext cx="1169581" cy="435935"/>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7127564" y="2363959"/>
              <a:ext cx="1571264" cy="276999"/>
            </a:xfrm>
            <a:prstGeom prst="rect">
              <a:avLst/>
            </a:prstGeom>
            <a:noFill/>
          </p:spPr>
          <p:txBody>
            <a:bodyPr wrap="none" rtlCol="0">
              <a:spAutoFit/>
            </a:bodyPr>
            <a:lstStyle/>
            <a:p>
              <a:r>
                <a:rPr lang="it-IT" sz="1200" dirty="0" smtClean="0">
                  <a:solidFill>
                    <a:srgbClr val="FF0000"/>
                  </a:solidFill>
                </a:rPr>
                <a:t>upper </a:t>
              </a:r>
              <a:r>
                <a:rPr lang="it-IT" sz="1200" dirty="0" err="1" smtClean="0">
                  <a:solidFill>
                    <a:srgbClr val="FF0000"/>
                  </a:solidFill>
                </a:rPr>
                <a:t>line</a:t>
              </a:r>
              <a:r>
                <a:rPr lang="it-IT" sz="1200" dirty="0" smtClean="0">
                  <a:solidFill>
                    <a:srgbClr val="FF0000"/>
                  </a:solidFill>
                </a:rPr>
                <a:t> </a:t>
              </a:r>
              <a:r>
                <a:rPr lang="it-IT" sz="1200" dirty="0" err="1" smtClean="0">
                  <a:solidFill>
                    <a:srgbClr val="FF0000"/>
                  </a:solidFill>
                </a:rPr>
                <a:t>edge</a:t>
              </a:r>
              <a:r>
                <a:rPr lang="it-IT" sz="1200" dirty="0" smtClean="0">
                  <a:solidFill>
                    <a:srgbClr val="FF0000"/>
                  </a:solidFill>
                </a:rPr>
                <a:t> </a:t>
              </a:r>
              <a:r>
                <a:rPr lang="it-IT" sz="1200" dirty="0" err="1" smtClean="0">
                  <a:solidFill>
                    <a:srgbClr val="FF0000"/>
                  </a:solidFill>
                </a:rPr>
                <a:t>lead</a:t>
              </a:r>
              <a:endParaRPr lang="it-IT" sz="1200" dirty="0">
                <a:solidFill>
                  <a:srgbClr val="FF0000"/>
                </a:solidFill>
              </a:endParaRPr>
            </a:p>
          </p:txBody>
        </p:sp>
        <p:cxnSp>
          <p:nvCxnSpPr>
            <p:cNvPr id="23" name="Connettore 4 22"/>
            <p:cNvCxnSpPr/>
            <p:nvPr/>
          </p:nvCxnSpPr>
          <p:spPr>
            <a:xfrm rot="10800000" flipV="1">
              <a:off x="2966484" y="5369441"/>
              <a:ext cx="1531088" cy="446567"/>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1460175" y="5649556"/>
              <a:ext cx="1545616" cy="276999"/>
            </a:xfrm>
            <a:prstGeom prst="rect">
              <a:avLst/>
            </a:prstGeom>
            <a:noFill/>
          </p:spPr>
          <p:txBody>
            <a:bodyPr wrap="none" rtlCol="0">
              <a:spAutoFit/>
            </a:bodyPr>
            <a:lstStyle/>
            <a:p>
              <a:r>
                <a:rPr lang="it-IT" sz="1200" dirty="0" err="1" smtClean="0">
                  <a:solidFill>
                    <a:srgbClr val="FF0000"/>
                  </a:solidFill>
                </a:rPr>
                <a:t>lower</a:t>
              </a:r>
              <a:r>
                <a:rPr lang="it-IT" sz="1200" dirty="0" smtClean="0">
                  <a:solidFill>
                    <a:srgbClr val="FF0000"/>
                  </a:solidFill>
                </a:rPr>
                <a:t> </a:t>
              </a:r>
              <a:r>
                <a:rPr lang="it-IT" sz="1200" dirty="0" err="1" smtClean="0">
                  <a:solidFill>
                    <a:srgbClr val="FF0000"/>
                  </a:solidFill>
                </a:rPr>
                <a:t>line</a:t>
              </a:r>
              <a:r>
                <a:rPr lang="it-IT" sz="1200" dirty="0" smtClean="0">
                  <a:solidFill>
                    <a:srgbClr val="FF0000"/>
                  </a:solidFill>
                </a:rPr>
                <a:t> </a:t>
              </a:r>
              <a:r>
                <a:rPr lang="it-IT" sz="1200" dirty="0" err="1" smtClean="0">
                  <a:solidFill>
                    <a:srgbClr val="FF0000"/>
                  </a:solidFill>
                </a:rPr>
                <a:t>edge</a:t>
              </a:r>
              <a:r>
                <a:rPr lang="it-IT" sz="1200" dirty="0" smtClean="0">
                  <a:solidFill>
                    <a:srgbClr val="FF0000"/>
                  </a:solidFill>
                </a:rPr>
                <a:t> </a:t>
              </a:r>
              <a:r>
                <a:rPr lang="it-IT" sz="1200" dirty="0" err="1" smtClean="0">
                  <a:solidFill>
                    <a:srgbClr val="FF0000"/>
                  </a:solidFill>
                </a:rPr>
                <a:t>lead</a:t>
              </a:r>
              <a:endParaRPr lang="it-IT" sz="1200" dirty="0">
                <a:solidFill>
                  <a:srgbClr val="FF0000"/>
                </a:solidFill>
              </a:endParaRPr>
            </a:p>
          </p:txBody>
        </p:sp>
        <p:cxnSp>
          <p:nvCxnSpPr>
            <p:cNvPr id="26" name="Connettore 4 25"/>
            <p:cNvCxnSpPr/>
            <p:nvPr/>
          </p:nvCxnSpPr>
          <p:spPr>
            <a:xfrm>
              <a:off x="6060558" y="5358809"/>
              <a:ext cx="1265275" cy="41467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7248065" y="5631828"/>
              <a:ext cx="1545616" cy="276999"/>
            </a:xfrm>
            <a:prstGeom prst="rect">
              <a:avLst/>
            </a:prstGeom>
            <a:noFill/>
          </p:spPr>
          <p:txBody>
            <a:bodyPr wrap="none" rtlCol="0">
              <a:spAutoFit/>
            </a:bodyPr>
            <a:lstStyle/>
            <a:p>
              <a:r>
                <a:rPr lang="it-IT" sz="1200" dirty="0" err="1" smtClean="0">
                  <a:solidFill>
                    <a:srgbClr val="FF0000"/>
                  </a:solidFill>
                </a:rPr>
                <a:t>lower</a:t>
              </a:r>
              <a:r>
                <a:rPr lang="it-IT" sz="1200" dirty="0" smtClean="0">
                  <a:solidFill>
                    <a:srgbClr val="FF0000"/>
                  </a:solidFill>
                </a:rPr>
                <a:t> </a:t>
              </a:r>
              <a:r>
                <a:rPr lang="it-IT" sz="1200" dirty="0" err="1" smtClean="0">
                  <a:solidFill>
                    <a:srgbClr val="FF0000"/>
                  </a:solidFill>
                </a:rPr>
                <a:t>line</a:t>
              </a:r>
              <a:r>
                <a:rPr lang="it-IT" sz="1200" dirty="0" smtClean="0">
                  <a:solidFill>
                    <a:srgbClr val="FF0000"/>
                  </a:solidFill>
                </a:rPr>
                <a:t> </a:t>
              </a:r>
              <a:r>
                <a:rPr lang="it-IT" sz="1200" dirty="0" err="1" smtClean="0">
                  <a:solidFill>
                    <a:srgbClr val="FF0000"/>
                  </a:solidFill>
                </a:rPr>
                <a:t>edge</a:t>
              </a:r>
              <a:r>
                <a:rPr lang="it-IT" sz="1200" dirty="0" smtClean="0">
                  <a:solidFill>
                    <a:srgbClr val="FF0000"/>
                  </a:solidFill>
                </a:rPr>
                <a:t> </a:t>
              </a:r>
              <a:r>
                <a:rPr lang="it-IT" sz="1200" dirty="0" err="1" smtClean="0">
                  <a:solidFill>
                    <a:srgbClr val="FF0000"/>
                  </a:solidFill>
                </a:rPr>
                <a:t>lead</a:t>
              </a:r>
              <a:endParaRPr lang="it-IT" sz="1200" dirty="0">
                <a:solidFill>
                  <a:srgbClr val="FF0000"/>
                </a:solidFill>
              </a:endParaRPr>
            </a:p>
          </p:txBody>
        </p:sp>
        <p:cxnSp>
          <p:nvCxnSpPr>
            <p:cNvPr id="29" name="Connettore 1 28"/>
            <p:cNvCxnSpPr/>
            <p:nvPr/>
          </p:nvCxnSpPr>
          <p:spPr>
            <a:xfrm>
              <a:off x="4059302" y="342048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4062311" y="347329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4060793" y="353062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4062311" y="357741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4065320" y="363021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a:off x="4059302" y="368083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4062311" y="373364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4060793" y="379097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4062311" y="383776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4065320" y="389056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4052952" y="394753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a:off x="4055961" y="400034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4054443" y="405767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a:off x="4055961" y="410446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a:off x="4058970" y="415726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a:off x="4052952" y="420788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Connettore 1 63"/>
            <p:cNvCxnSpPr/>
            <p:nvPr/>
          </p:nvCxnSpPr>
          <p:spPr>
            <a:xfrm>
              <a:off x="4055961" y="426069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5" name="Connettore 1 64"/>
            <p:cNvCxnSpPr/>
            <p:nvPr/>
          </p:nvCxnSpPr>
          <p:spPr>
            <a:xfrm>
              <a:off x="4054443" y="431802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a:off x="4055961" y="436481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Connettore 1 66"/>
            <p:cNvCxnSpPr/>
            <p:nvPr/>
          </p:nvCxnSpPr>
          <p:spPr>
            <a:xfrm>
              <a:off x="4058970" y="441761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a:off x="4058970" y="447476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a:off x="4052952" y="452538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a:off x="4055961" y="457819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1" name="Connettore 1 70"/>
            <p:cNvCxnSpPr/>
            <p:nvPr/>
          </p:nvCxnSpPr>
          <p:spPr>
            <a:xfrm>
              <a:off x="4054443" y="463552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a:off x="4055961" y="468231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a:off x="4065320" y="472241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a:off x="4059302" y="477303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Connettore 1 74"/>
            <p:cNvCxnSpPr/>
            <p:nvPr/>
          </p:nvCxnSpPr>
          <p:spPr>
            <a:xfrm>
              <a:off x="4062311" y="482584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6" name="Connettore 1 75"/>
            <p:cNvCxnSpPr/>
            <p:nvPr/>
          </p:nvCxnSpPr>
          <p:spPr>
            <a:xfrm>
              <a:off x="4060793" y="488317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 name="Connettore 1 76"/>
            <p:cNvCxnSpPr/>
            <p:nvPr/>
          </p:nvCxnSpPr>
          <p:spPr>
            <a:xfrm>
              <a:off x="4062311" y="492996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8" name="Connettore 1 77"/>
            <p:cNvCxnSpPr/>
            <p:nvPr/>
          </p:nvCxnSpPr>
          <p:spPr>
            <a:xfrm>
              <a:off x="6192902" y="342048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6195911" y="347329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a:off x="6194393" y="353062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a:off x="6195911" y="357741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Connettore 1 81"/>
            <p:cNvCxnSpPr/>
            <p:nvPr/>
          </p:nvCxnSpPr>
          <p:spPr>
            <a:xfrm>
              <a:off x="6198920" y="363021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3" name="Connettore 1 82"/>
            <p:cNvCxnSpPr/>
            <p:nvPr/>
          </p:nvCxnSpPr>
          <p:spPr>
            <a:xfrm>
              <a:off x="6192902" y="368083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4" name="Connettore 1 83"/>
            <p:cNvCxnSpPr/>
            <p:nvPr/>
          </p:nvCxnSpPr>
          <p:spPr>
            <a:xfrm>
              <a:off x="6195911" y="373364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5" name="Connettore 1 84"/>
            <p:cNvCxnSpPr/>
            <p:nvPr/>
          </p:nvCxnSpPr>
          <p:spPr>
            <a:xfrm>
              <a:off x="6194393" y="379097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a:off x="6195911" y="383776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7" name="Connettore 1 86"/>
            <p:cNvCxnSpPr/>
            <p:nvPr/>
          </p:nvCxnSpPr>
          <p:spPr>
            <a:xfrm>
              <a:off x="6198920" y="389056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8" name="Connettore 1 87"/>
            <p:cNvCxnSpPr/>
            <p:nvPr/>
          </p:nvCxnSpPr>
          <p:spPr>
            <a:xfrm>
              <a:off x="6186552" y="394753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9" name="Connettore 1 88"/>
            <p:cNvCxnSpPr/>
            <p:nvPr/>
          </p:nvCxnSpPr>
          <p:spPr>
            <a:xfrm>
              <a:off x="6189561" y="400034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Connettore 1 89"/>
            <p:cNvCxnSpPr/>
            <p:nvPr/>
          </p:nvCxnSpPr>
          <p:spPr>
            <a:xfrm>
              <a:off x="6188043" y="405767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1" name="Connettore 1 90"/>
            <p:cNvCxnSpPr/>
            <p:nvPr/>
          </p:nvCxnSpPr>
          <p:spPr>
            <a:xfrm>
              <a:off x="6189561" y="410446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2" name="Connettore 1 91"/>
            <p:cNvCxnSpPr/>
            <p:nvPr/>
          </p:nvCxnSpPr>
          <p:spPr>
            <a:xfrm>
              <a:off x="6192570" y="415726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3" name="Connettore 1 92"/>
            <p:cNvCxnSpPr/>
            <p:nvPr/>
          </p:nvCxnSpPr>
          <p:spPr>
            <a:xfrm>
              <a:off x="6186552" y="420788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4" name="Connettore 1 93"/>
            <p:cNvCxnSpPr/>
            <p:nvPr/>
          </p:nvCxnSpPr>
          <p:spPr>
            <a:xfrm>
              <a:off x="6189561" y="426069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5" name="Connettore 1 94"/>
            <p:cNvCxnSpPr/>
            <p:nvPr/>
          </p:nvCxnSpPr>
          <p:spPr>
            <a:xfrm>
              <a:off x="6188043" y="431802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Connettore 1 95"/>
            <p:cNvCxnSpPr/>
            <p:nvPr/>
          </p:nvCxnSpPr>
          <p:spPr>
            <a:xfrm>
              <a:off x="6189561" y="436481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a:off x="6192570" y="441761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a:off x="6192570" y="447476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9" name="Connettore 1 98"/>
            <p:cNvCxnSpPr/>
            <p:nvPr/>
          </p:nvCxnSpPr>
          <p:spPr>
            <a:xfrm>
              <a:off x="6186552" y="452538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a:off x="6189561" y="457819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a:off x="6188043" y="463552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Connettore 1 101"/>
            <p:cNvCxnSpPr/>
            <p:nvPr/>
          </p:nvCxnSpPr>
          <p:spPr>
            <a:xfrm>
              <a:off x="6189561" y="468231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Connettore 1 102"/>
            <p:cNvCxnSpPr/>
            <p:nvPr/>
          </p:nvCxnSpPr>
          <p:spPr>
            <a:xfrm>
              <a:off x="6198920" y="4722418"/>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4" name="Connettore 1 103"/>
            <p:cNvCxnSpPr/>
            <p:nvPr/>
          </p:nvCxnSpPr>
          <p:spPr>
            <a:xfrm>
              <a:off x="6192902" y="4773035"/>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5" name="Connettore 1 104"/>
            <p:cNvCxnSpPr/>
            <p:nvPr/>
          </p:nvCxnSpPr>
          <p:spPr>
            <a:xfrm>
              <a:off x="6195911" y="4825841"/>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Connettore 1 105"/>
            <p:cNvCxnSpPr/>
            <p:nvPr/>
          </p:nvCxnSpPr>
          <p:spPr>
            <a:xfrm>
              <a:off x="6194393" y="4883174"/>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Connettore 1 106"/>
            <p:cNvCxnSpPr/>
            <p:nvPr/>
          </p:nvCxnSpPr>
          <p:spPr>
            <a:xfrm>
              <a:off x="6195911" y="4929962"/>
              <a:ext cx="311847" cy="158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8" name="Connettore 1 107"/>
            <p:cNvCxnSpPr/>
            <p:nvPr/>
          </p:nvCxnSpPr>
          <p:spPr>
            <a:xfrm rot="16200000" flipH="1">
              <a:off x="4360738" y="3094161"/>
              <a:ext cx="310573" cy="234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Connettore 1 110"/>
            <p:cNvCxnSpPr/>
            <p:nvPr/>
          </p:nvCxnSpPr>
          <p:spPr>
            <a:xfrm rot="16200000" flipH="1">
              <a:off x="5878388" y="3094161"/>
              <a:ext cx="310573" cy="234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Connettore 1 111"/>
            <p:cNvCxnSpPr/>
            <p:nvPr/>
          </p:nvCxnSpPr>
          <p:spPr>
            <a:xfrm rot="16200000" flipH="1">
              <a:off x="4360738" y="5227761"/>
              <a:ext cx="310573" cy="234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3" name="Connettore 1 112"/>
            <p:cNvCxnSpPr/>
            <p:nvPr/>
          </p:nvCxnSpPr>
          <p:spPr>
            <a:xfrm rot="16200000" flipH="1">
              <a:off x="5878388" y="5227761"/>
              <a:ext cx="310573" cy="234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6612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92443"/>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Design of the layout: the single channel 1/2</a:t>
            </a:r>
            <a:endParaRPr lang="it-IT" sz="2400" b="1" dirty="0">
              <a:solidFill>
                <a:schemeClr val="bg1"/>
              </a:solidFill>
              <a:ea typeface="Osaka"/>
              <a:cs typeface="Osaka"/>
            </a:endParaRPr>
          </a:p>
        </p:txBody>
      </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5</a:t>
            </a:fld>
            <a:endParaRPr lang="it-IT" dirty="0"/>
          </a:p>
        </p:txBody>
      </p:sp>
      <p:sp>
        <p:nvSpPr>
          <p:cNvPr id="8" name="Rettangolo 7"/>
          <p:cNvSpPr/>
          <p:nvPr/>
        </p:nvSpPr>
        <p:spPr>
          <a:xfrm>
            <a:off x="-31197" y="637630"/>
            <a:ext cx="9727647" cy="1200329"/>
          </a:xfrm>
          <a:prstGeom prst="rect">
            <a:avLst/>
          </a:prstGeom>
        </p:spPr>
        <p:txBody>
          <a:bodyPr wrap="square">
            <a:spAutoFit/>
          </a:bodyPr>
          <a:lstStyle/>
          <a:p>
            <a:pPr lvl="1" algn="just" defTabSz="904875" eaLnBrk="0" hangingPunct="0"/>
            <a:r>
              <a:rPr lang="en-US" sz="1500" dirty="0" smtClean="0">
                <a:solidFill>
                  <a:srgbClr val="003399"/>
                </a:solidFill>
                <a:ea typeface="Osaka"/>
                <a:cs typeface="Times New Roman" pitchFamily="18" charset="0"/>
              </a:rPr>
              <a:t>	</a:t>
            </a:r>
            <a:endParaRPr lang="en-US" sz="1200" dirty="0" smtClean="0">
              <a:solidFill>
                <a:srgbClr val="003399"/>
              </a:solidFill>
              <a:ea typeface="Osaka"/>
              <a:cs typeface="Times New Roman" pitchFamily="18" charset="0"/>
            </a:endParaRPr>
          </a:p>
          <a:p>
            <a:pPr marL="896938" lvl="1" indent="-439738" algn="just" defTabSz="904875" eaLnBrk="0" hangingPunct="0"/>
            <a:endParaRPr lang="en-US" sz="1500" dirty="0" smtClean="0">
              <a:solidFill>
                <a:srgbClr val="003399"/>
              </a:solidFill>
              <a:ea typeface="Osaka"/>
              <a:cs typeface="Times New Roman" pitchFamily="18" charset="0"/>
            </a:endParaRPr>
          </a:p>
          <a:p>
            <a:pPr marL="896938" lvl="1" indent="-439738" algn="just" defTabSz="904875" eaLnBrk="0" hangingPunct="0"/>
            <a:endParaRPr lang="en-US" sz="1200" dirty="0" smtClean="0">
              <a:solidFill>
                <a:srgbClr val="003399"/>
              </a:solidFill>
              <a:ea typeface="Osaka"/>
              <a:cs typeface="Times New Roman" pitchFamily="18" charset="0"/>
            </a:endParaRPr>
          </a:p>
          <a:p>
            <a:pPr marL="896938" lvl="1" indent="-439738" algn="just" defTabSz="904875" eaLnBrk="0" hangingPunct="0"/>
            <a:r>
              <a:rPr lang="en-US" sz="1500" dirty="0" smtClean="0">
                <a:solidFill>
                  <a:srgbClr val="003399"/>
                </a:solidFill>
                <a:ea typeface="Osaka"/>
                <a:cs typeface="Times New Roman" pitchFamily="18" charset="0"/>
              </a:rPr>
              <a:t>The main blocks of the single channel are shaped in order to meet the target x-y dimensions of the “finger”.</a:t>
            </a:r>
          </a:p>
          <a:p>
            <a:pPr marL="896938" lvl="1" indent="-439738" algn="just" defTabSz="904875" eaLnBrk="0" hangingPunct="0"/>
            <a:r>
              <a:rPr lang="en-US" sz="1500" dirty="0" smtClean="0">
                <a:solidFill>
                  <a:srgbClr val="003399"/>
                </a:solidFill>
                <a:ea typeface="Osaka"/>
                <a:cs typeface="Times New Roman" pitchFamily="18" charset="0"/>
              </a:rPr>
              <a:t>The single channel is built to accept both </a:t>
            </a:r>
            <a:r>
              <a:rPr lang="en-US" sz="1500" dirty="0" err="1" smtClean="0">
                <a:solidFill>
                  <a:srgbClr val="003399"/>
                </a:solidFill>
                <a:ea typeface="Osaka"/>
                <a:cs typeface="Times New Roman" pitchFamily="18" charset="0"/>
              </a:rPr>
              <a:t>SiPM</a:t>
            </a:r>
            <a:r>
              <a:rPr lang="en-US" sz="1500" dirty="0" smtClean="0">
                <a:solidFill>
                  <a:srgbClr val="003399"/>
                </a:solidFill>
                <a:ea typeface="Osaka"/>
                <a:cs typeface="Times New Roman" pitchFamily="18" charset="0"/>
              </a:rPr>
              <a:t> polarity on setting a dedicated digital signal high or low.</a:t>
            </a:r>
          </a:p>
        </p:txBody>
      </p:sp>
      <p:sp>
        <p:nvSpPr>
          <p:cNvPr id="9" name="Rettangolo 8"/>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pic>
        <p:nvPicPr>
          <p:cNvPr id="109" name="Immagine 108" descr="Instagep_layout.png"/>
          <p:cNvPicPr>
            <a:picLocks noChangeAspect="1"/>
          </p:cNvPicPr>
          <p:nvPr/>
        </p:nvPicPr>
        <p:blipFill>
          <a:blip r:embed="rId3"/>
          <a:stretch>
            <a:fillRect/>
          </a:stretch>
        </p:blipFill>
        <p:spPr>
          <a:xfrm>
            <a:off x="695325" y="2720565"/>
            <a:ext cx="3810000" cy="1004055"/>
          </a:xfrm>
          <a:prstGeom prst="rect">
            <a:avLst/>
          </a:prstGeom>
        </p:spPr>
      </p:pic>
      <p:pic>
        <p:nvPicPr>
          <p:cNvPr id="110" name="Immagine 109" descr="Fastcomp_layout.png"/>
          <p:cNvPicPr>
            <a:picLocks noChangeAspect="1"/>
          </p:cNvPicPr>
          <p:nvPr/>
        </p:nvPicPr>
        <p:blipFill>
          <a:blip r:embed="rId4"/>
          <a:stretch>
            <a:fillRect/>
          </a:stretch>
        </p:blipFill>
        <p:spPr>
          <a:xfrm>
            <a:off x="5301888" y="2686050"/>
            <a:ext cx="2565761" cy="696137"/>
          </a:xfrm>
          <a:prstGeom prst="rect">
            <a:avLst/>
          </a:prstGeom>
        </p:spPr>
      </p:pic>
      <p:pic>
        <p:nvPicPr>
          <p:cNvPr id="114" name="Immagine 113" descr="chcurref_layout.png"/>
          <p:cNvPicPr>
            <a:picLocks noChangeAspect="1"/>
          </p:cNvPicPr>
          <p:nvPr/>
        </p:nvPicPr>
        <p:blipFill>
          <a:blip r:embed="rId5" cstate="print"/>
          <a:stretch>
            <a:fillRect/>
          </a:stretch>
        </p:blipFill>
        <p:spPr>
          <a:xfrm rot="-5400000">
            <a:off x="7470044" y="3842621"/>
            <a:ext cx="1484867" cy="581424"/>
          </a:xfrm>
          <a:prstGeom prst="rect">
            <a:avLst/>
          </a:prstGeom>
        </p:spPr>
      </p:pic>
      <p:pic>
        <p:nvPicPr>
          <p:cNvPr id="115" name="Immagine 114" descr="Fastcompn_layout.png"/>
          <p:cNvPicPr>
            <a:picLocks noChangeAspect="1"/>
          </p:cNvPicPr>
          <p:nvPr/>
        </p:nvPicPr>
        <p:blipFill>
          <a:blip r:embed="rId6"/>
          <a:stretch>
            <a:fillRect/>
          </a:stretch>
        </p:blipFill>
        <p:spPr>
          <a:xfrm>
            <a:off x="5334000" y="4879252"/>
            <a:ext cx="2581274" cy="635028"/>
          </a:xfrm>
          <a:prstGeom prst="rect">
            <a:avLst/>
          </a:prstGeom>
        </p:spPr>
      </p:pic>
      <p:pic>
        <p:nvPicPr>
          <p:cNvPr id="117" name="Immagine 116" descr="Instagen_layout.png"/>
          <p:cNvPicPr>
            <a:picLocks noChangeAspect="1"/>
          </p:cNvPicPr>
          <p:nvPr/>
        </p:nvPicPr>
        <p:blipFill>
          <a:blip r:embed="rId7"/>
          <a:stretch>
            <a:fillRect/>
          </a:stretch>
        </p:blipFill>
        <p:spPr>
          <a:xfrm>
            <a:off x="723900" y="4499132"/>
            <a:ext cx="3752850" cy="923376"/>
          </a:xfrm>
          <a:prstGeom prst="rect">
            <a:avLst/>
          </a:prstGeom>
        </p:spPr>
      </p:pic>
      <p:pic>
        <p:nvPicPr>
          <p:cNvPr id="118" name="Immagine 117" descr="Fastcomp_layout.png"/>
          <p:cNvPicPr>
            <a:picLocks noChangeAspect="1"/>
          </p:cNvPicPr>
          <p:nvPr/>
        </p:nvPicPr>
        <p:blipFill>
          <a:blip r:embed="rId4"/>
          <a:stretch>
            <a:fillRect/>
          </a:stretch>
        </p:blipFill>
        <p:spPr>
          <a:xfrm rot="5400000">
            <a:off x="7767796" y="3781425"/>
            <a:ext cx="2565761" cy="696137"/>
          </a:xfrm>
          <a:prstGeom prst="rect">
            <a:avLst/>
          </a:prstGeom>
        </p:spPr>
      </p:pic>
      <p:sp>
        <p:nvSpPr>
          <p:cNvPr id="120" name="CasellaDiTesto 119"/>
          <p:cNvSpPr txBox="1"/>
          <p:nvPr/>
        </p:nvSpPr>
        <p:spPr>
          <a:xfrm>
            <a:off x="771525" y="2305050"/>
            <a:ext cx="1284006" cy="338554"/>
          </a:xfrm>
          <a:prstGeom prst="rect">
            <a:avLst/>
          </a:prstGeom>
          <a:noFill/>
          <a:ln>
            <a:solidFill>
              <a:schemeClr val="tx1"/>
            </a:solidFill>
          </a:ln>
        </p:spPr>
        <p:txBody>
          <a:bodyPr wrap="none" rtlCol="0">
            <a:spAutoFit/>
          </a:bodyPr>
          <a:lstStyle/>
          <a:p>
            <a:r>
              <a:rPr lang="it-IT" b="1" dirty="0" smtClean="0">
                <a:solidFill>
                  <a:srgbClr val="FF0000"/>
                </a:solidFill>
                <a:latin typeface="Arial Black" pitchFamily="34" charset="0"/>
              </a:rPr>
              <a:t>P </a:t>
            </a:r>
            <a:r>
              <a:rPr lang="it-IT" b="1" dirty="0" err="1" smtClean="0">
                <a:solidFill>
                  <a:srgbClr val="FF0000"/>
                </a:solidFill>
                <a:latin typeface="Arial Black" pitchFamily="34" charset="0"/>
              </a:rPr>
              <a:t>channel</a:t>
            </a:r>
            <a:endParaRPr lang="it-IT" b="1" dirty="0">
              <a:solidFill>
                <a:srgbClr val="FF0000"/>
              </a:solidFill>
              <a:latin typeface="Arial Black" pitchFamily="34" charset="0"/>
            </a:endParaRPr>
          </a:p>
        </p:txBody>
      </p:sp>
      <p:sp>
        <p:nvSpPr>
          <p:cNvPr id="121" name="CasellaDiTesto 120"/>
          <p:cNvSpPr txBox="1"/>
          <p:nvPr/>
        </p:nvSpPr>
        <p:spPr>
          <a:xfrm>
            <a:off x="876300" y="5467350"/>
            <a:ext cx="1308050" cy="338554"/>
          </a:xfrm>
          <a:prstGeom prst="rect">
            <a:avLst/>
          </a:prstGeom>
          <a:noFill/>
          <a:ln>
            <a:solidFill>
              <a:schemeClr val="tx1"/>
            </a:solidFill>
          </a:ln>
        </p:spPr>
        <p:txBody>
          <a:bodyPr wrap="none" rtlCol="0">
            <a:spAutoFit/>
          </a:bodyPr>
          <a:lstStyle/>
          <a:p>
            <a:r>
              <a:rPr lang="it-IT" b="1" dirty="0" smtClean="0">
                <a:solidFill>
                  <a:srgbClr val="009E47"/>
                </a:solidFill>
                <a:latin typeface="Arial Black" pitchFamily="34" charset="0"/>
              </a:rPr>
              <a:t>N </a:t>
            </a:r>
            <a:r>
              <a:rPr lang="it-IT" b="1" dirty="0" err="1" smtClean="0">
                <a:solidFill>
                  <a:srgbClr val="009E47"/>
                </a:solidFill>
                <a:latin typeface="Arial Black" pitchFamily="34" charset="0"/>
              </a:rPr>
              <a:t>channel</a:t>
            </a:r>
            <a:endParaRPr lang="it-IT" b="1" dirty="0">
              <a:solidFill>
                <a:srgbClr val="009E47"/>
              </a:solidFill>
              <a:latin typeface="Arial Black" pitchFamily="34" charset="0"/>
            </a:endParaRPr>
          </a:p>
        </p:txBody>
      </p:sp>
      <p:sp>
        <p:nvSpPr>
          <p:cNvPr id="122" name="CasellaDiTesto 121"/>
          <p:cNvSpPr txBox="1"/>
          <p:nvPr/>
        </p:nvSpPr>
        <p:spPr>
          <a:xfrm>
            <a:off x="5619750" y="2270935"/>
            <a:ext cx="1390124" cy="276999"/>
          </a:xfrm>
          <a:prstGeom prst="rect">
            <a:avLst/>
          </a:prstGeom>
          <a:noFill/>
          <a:ln>
            <a:solidFill>
              <a:schemeClr val="tx1"/>
            </a:solidFill>
          </a:ln>
        </p:spPr>
        <p:txBody>
          <a:bodyPr wrap="none" rtlCol="0">
            <a:spAutoFit/>
          </a:bodyPr>
          <a:lstStyle/>
          <a:p>
            <a:r>
              <a:rPr lang="it-IT" sz="1200" b="1" dirty="0" smtClean="0">
                <a:solidFill>
                  <a:srgbClr val="FF0000"/>
                </a:solidFill>
                <a:latin typeface="Arial Black" pitchFamily="34" charset="0"/>
              </a:rPr>
              <a:t>P timing </a:t>
            </a:r>
            <a:r>
              <a:rPr lang="it-IT" sz="1200" b="1" dirty="0" err="1" smtClean="0">
                <a:solidFill>
                  <a:srgbClr val="FF0000"/>
                </a:solidFill>
                <a:latin typeface="Arial Black" pitchFamily="34" charset="0"/>
              </a:rPr>
              <a:t>comp</a:t>
            </a:r>
            <a:endParaRPr lang="it-IT" sz="1200" b="1" dirty="0">
              <a:solidFill>
                <a:srgbClr val="FF0000"/>
              </a:solidFill>
              <a:latin typeface="Arial Black" pitchFamily="34" charset="0"/>
            </a:endParaRPr>
          </a:p>
        </p:txBody>
      </p:sp>
      <p:sp>
        <p:nvSpPr>
          <p:cNvPr id="123" name="CasellaDiTesto 122"/>
          <p:cNvSpPr txBox="1"/>
          <p:nvPr/>
        </p:nvSpPr>
        <p:spPr>
          <a:xfrm>
            <a:off x="5695950" y="5642124"/>
            <a:ext cx="1407758" cy="276999"/>
          </a:xfrm>
          <a:prstGeom prst="rect">
            <a:avLst/>
          </a:prstGeom>
          <a:noFill/>
          <a:ln>
            <a:solidFill>
              <a:schemeClr val="tx1"/>
            </a:solidFill>
          </a:ln>
        </p:spPr>
        <p:txBody>
          <a:bodyPr wrap="none" rtlCol="0">
            <a:spAutoFit/>
          </a:bodyPr>
          <a:lstStyle/>
          <a:p>
            <a:r>
              <a:rPr lang="it-IT" sz="1200" b="1" dirty="0" smtClean="0">
                <a:solidFill>
                  <a:srgbClr val="00B050"/>
                </a:solidFill>
                <a:latin typeface="Arial Black" pitchFamily="34" charset="0"/>
              </a:rPr>
              <a:t>N timing </a:t>
            </a:r>
            <a:r>
              <a:rPr lang="it-IT" sz="1200" b="1" dirty="0" err="1" smtClean="0">
                <a:solidFill>
                  <a:srgbClr val="00B050"/>
                </a:solidFill>
                <a:latin typeface="Arial Black" pitchFamily="34" charset="0"/>
              </a:rPr>
              <a:t>comp</a:t>
            </a:r>
            <a:endParaRPr lang="it-IT" sz="1200" b="1" dirty="0">
              <a:solidFill>
                <a:srgbClr val="00B050"/>
              </a:solidFill>
              <a:latin typeface="Arial Black" pitchFamily="34" charset="0"/>
            </a:endParaRPr>
          </a:p>
        </p:txBody>
      </p:sp>
      <p:sp>
        <p:nvSpPr>
          <p:cNvPr id="124" name="CasellaDiTesto 123"/>
          <p:cNvSpPr txBox="1"/>
          <p:nvPr/>
        </p:nvSpPr>
        <p:spPr>
          <a:xfrm rot="16200000">
            <a:off x="8867529" y="3914775"/>
            <a:ext cx="1280735" cy="276999"/>
          </a:xfrm>
          <a:prstGeom prst="rect">
            <a:avLst/>
          </a:prstGeom>
          <a:noFill/>
          <a:ln>
            <a:solidFill>
              <a:schemeClr val="tx1"/>
            </a:solidFill>
          </a:ln>
        </p:spPr>
        <p:txBody>
          <a:bodyPr wrap="none" rtlCol="0">
            <a:spAutoFit/>
          </a:bodyPr>
          <a:lstStyle/>
          <a:p>
            <a:r>
              <a:rPr lang="it-IT" sz="1200" b="1" dirty="0" err="1" smtClean="0">
                <a:solidFill>
                  <a:srgbClr val="0000FF"/>
                </a:solidFill>
                <a:latin typeface="Arial Black" pitchFamily="34" charset="0"/>
              </a:rPr>
              <a:t>charge</a:t>
            </a:r>
            <a:r>
              <a:rPr lang="it-IT" sz="1200" b="1" dirty="0" smtClean="0">
                <a:solidFill>
                  <a:srgbClr val="0000FF"/>
                </a:solidFill>
                <a:latin typeface="Arial Black" pitchFamily="34" charset="0"/>
              </a:rPr>
              <a:t> </a:t>
            </a:r>
            <a:r>
              <a:rPr lang="it-IT" sz="1200" b="1" dirty="0" err="1" smtClean="0">
                <a:solidFill>
                  <a:srgbClr val="0000FF"/>
                </a:solidFill>
                <a:latin typeface="Arial Black" pitchFamily="34" charset="0"/>
              </a:rPr>
              <a:t>comp</a:t>
            </a:r>
            <a:endParaRPr lang="it-IT" sz="1200" b="1" dirty="0">
              <a:solidFill>
                <a:srgbClr val="0000FF"/>
              </a:solidFill>
              <a:latin typeface="Arial Black" pitchFamily="34" charset="0"/>
            </a:endParaRPr>
          </a:p>
        </p:txBody>
      </p:sp>
      <p:sp>
        <p:nvSpPr>
          <p:cNvPr id="125" name="CasellaDiTesto 124"/>
          <p:cNvSpPr txBox="1"/>
          <p:nvPr/>
        </p:nvSpPr>
        <p:spPr>
          <a:xfrm rot="5400000">
            <a:off x="7018472" y="4008194"/>
            <a:ext cx="1526380" cy="261610"/>
          </a:xfrm>
          <a:prstGeom prst="rect">
            <a:avLst/>
          </a:prstGeom>
          <a:noFill/>
          <a:ln>
            <a:solidFill>
              <a:schemeClr val="tx1"/>
            </a:solidFill>
          </a:ln>
        </p:spPr>
        <p:txBody>
          <a:bodyPr wrap="none" rtlCol="0">
            <a:spAutoFit/>
          </a:bodyPr>
          <a:lstStyle/>
          <a:p>
            <a:r>
              <a:rPr lang="it-IT" sz="1100" b="1" dirty="0" err="1" smtClean="0">
                <a:solidFill>
                  <a:srgbClr val="D428D8"/>
                </a:solidFill>
                <a:latin typeface="Arial Black" pitchFamily="34" charset="0"/>
              </a:rPr>
              <a:t>Channel</a:t>
            </a:r>
            <a:r>
              <a:rPr lang="it-IT" sz="1100" b="1" dirty="0" smtClean="0">
                <a:solidFill>
                  <a:srgbClr val="D428D8"/>
                </a:solidFill>
                <a:latin typeface="Arial Black" pitchFamily="34" charset="0"/>
              </a:rPr>
              <a:t> </a:t>
            </a:r>
            <a:r>
              <a:rPr lang="it-IT" sz="1100" b="1" dirty="0" err="1" smtClean="0">
                <a:solidFill>
                  <a:srgbClr val="D428D8"/>
                </a:solidFill>
                <a:latin typeface="Arial Black" pitchFamily="34" charset="0"/>
              </a:rPr>
              <a:t>Currents</a:t>
            </a:r>
            <a:endParaRPr lang="it-IT" sz="1100" b="1" dirty="0">
              <a:solidFill>
                <a:srgbClr val="D428D8"/>
              </a:solidFill>
              <a:latin typeface="Arial Black" pitchFamily="34" charset="0"/>
            </a:endParaRPr>
          </a:p>
        </p:txBody>
      </p:sp>
      <p:cxnSp>
        <p:nvCxnSpPr>
          <p:cNvPr id="132" name="Connettore 1 131"/>
          <p:cNvCxnSpPr/>
          <p:nvPr/>
        </p:nvCxnSpPr>
        <p:spPr>
          <a:xfrm>
            <a:off x="776288" y="4103071"/>
            <a:ext cx="6485749" cy="1096"/>
          </a:xfrm>
          <a:prstGeom prst="line">
            <a:avLst/>
          </a:prstGeom>
          <a:ln/>
        </p:spPr>
        <p:style>
          <a:lnRef idx="1">
            <a:schemeClr val="dk1"/>
          </a:lnRef>
          <a:fillRef idx="0">
            <a:schemeClr val="dk1"/>
          </a:fillRef>
          <a:effectRef idx="0">
            <a:schemeClr val="dk1"/>
          </a:effectRef>
          <a:fontRef idx="minor">
            <a:schemeClr val="tx1"/>
          </a:fontRef>
        </p:style>
      </p:cxnSp>
      <p:sp>
        <p:nvSpPr>
          <p:cNvPr id="141" name="Figura a mano libera 140"/>
          <p:cNvSpPr/>
          <p:nvPr/>
        </p:nvSpPr>
        <p:spPr>
          <a:xfrm>
            <a:off x="3242931" y="2528772"/>
            <a:ext cx="5411972" cy="788581"/>
          </a:xfrm>
          <a:custGeom>
            <a:avLst/>
            <a:gdLst>
              <a:gd name="connsiteX0" fmla="*/ 0 w 5209953"/>
              <a:gd name="connsiteY0" fmla="*/ 1772 h 533400"/>
              <a:gd name="connsiteX1" fmla="*/ 1733107 w 5209953"/>
              <a:gd name="connsiteY1" fmla="*/ 12405 h 533400"/>
              <a:gd name="connsiteX2" fmla="*/ 4550735 w 5209953"/>
              <a:gd name="connsiteY2" fmla="*/ 86832 h 533400"/>
              <a:gd name="connsiteX3" fmla="*/ 5209953 w 5209953"/>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5209953" h="533400">
                <a:moveTo>
                  <a:pt x="0" y="1772"/>
                </a:moveTo>
                <a:lnTo>
                  <a:pt x="1733107" y="12405"/>
                </a:lnTo>
                <a:cubicBezTo>
                  <a:pt x="2491563" y="26582"/>
                  <a:pt x="3971261" y="0"/>
                  <a:pt x="4550735" y="86832"/>
                </a:cubicBezTo>
                <a:cubicBezTo>
                  <a:pt x="5130209" y="173664"/>
                  <a:pt x="5170081" y="353532"/>
                  <a:pt x="5209953" y="533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2" name="Figura a mano libera 141"/>
          <p:cNvSpPr/>
          <p:nvPr/>
        </p:nvSpPr>
        <p:spPr>
          <a:xfrm rot="10800000" flipH="1">
            <a:off x="3735573" y="4892747"/>
            <a:ext cx="4898064" cy="788581"/>
          </a:xfrm>
          <a:custGeom>
            <a:avLst/>
            <a:gdLst>
              <a:gd name="connsiteX0" fmla="*/ 0 w 5209953"/>
              <a:gd name="connsiteY0" fmla="*/ 1772 h 533400"/>
              <a:gd name="connsiteX1" fmla="*/ 1733107 w 5209953"/>
              <a:gd name="connsiteY1" fmla="*/ 12405 h 533400"/>
              <a:gd name="connsiteX2" fmla="*/ 4550735 w 5209953"/>
              <a:gd name="connsiteY2" fmla="*/ 86832 h 533400"/>
              <a:gd name="connsiteX3" fmla="*/ 5209953 w 5209953"/>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5209953" h="533400">
                <a:moveTo>
                  <a:pt x="0" y="1772"/>
                </a:moveTo>
                <a:lnTo>
                  <a:pt x="1733107" y="12405"/>
                </a:lnTo>
                <a:cubicBezTo>
                  <a:pt x="2491563" y="26582"/>
                  <a:pt x="3971261" y="0"/>
                  <a:pt x="4550735" y="86832"/>
                </a:cubicBezTo>
                <a:cubicBezTo>
                  <a:pt x="5130209" y="173664"/>
                  <a:pt x="5170081" y="353532"/>
                  <a:pt x="5209953" y="533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49" name="Connettore 1 148"/>
          <p:cNvCxnSpPr/>
          <p:nvPr/>
        </p:nvCxnSpPr>
        <p:spPr>
          <a:xfrm rot="5400000">
            <a:off x="8595971" y="3212135"/>
            <a:ext cx="142875"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nettore 1 150"/>
          <p:cNvCxnSpPr/>
          <p:nvPr/>
        </p:nvCxnSpPr>
        <p:spPr>
          <a:xfrm>
            <a:off x="8562975" y="3226765"/>
            <a:ext cx="85725" cy="66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Connettore 1 153"/>
          <p:cNvCxnSpPr/>
          <p:nvPr/>
        </p:nvCxnSpPr>
        <p:spPr>
          <a:xfrm rot="5400000" flipH="1" flipV="1">
            <a:off x="8537791" y="4902214"/>
            <a:ext cx="107747" cy="95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Connettore 1 155"/>
          <p:cNvCxnSpPr/>
          <p:nvPr/>
        </p:nvCxnSpPr>
        <p:spPr>
          <a:xfrm rot="16200000" flipH="1">
            <a:off x="8585722" y="4957383"/>
            <a:ext cx="135864" cy="29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612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92443"/>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Design of the layout: the single channel 2/2</a:t>
            </a:r>
            <a:endParaRPr lang="it-IT" sz="2400" b="1" dirty="0">
              <a:solidFill>
                <a:schemeClr val="bg1"/>
              </a:solidFill>
              <a:ea typeface="Osaka"/>
              <a:cs typeface="Osaka"/>
            </a:endParaRPr>
          </a:p>
        </p:txBody>
      </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6</a:t>
            </a:fld>
            <a:endParaRPr lang="it-IT" dirty="0"/>
          </a:p>
        </p:txBody>
      </p:sp>
      <p:sp>
        <p:nvSpPr>
          <p:cNvPr id="8" name="Rettangolo 7"/>
          <p:cNvSpPr/>
          <p:nvPr/>
        </p:nvSpPr>
        <p:spPr>
          <a:xfrm>
            <a:off x="-31197" y="209005"/>
            <a:ext cx="9727647" cy="969496"/>
          </a:xfrm>
          <a:prstGeom prst="rect">
            <a:avLst/>
          </a:prstGeom>
        </p:spPr>
        <p:txBody>
          <a:bodyPr wrap="square">
            <a:spAutoFit/>
          </a:bodyPr>
          <a:lstStyle/>
          <a:p>
            <a:pPr lvl="1" algn="just" defTabSz="904875" eaLnBrk="0" hangingPunct="0"/>
            <a:r>
              <a:rPr lang="en-US" sz="1500" dirty="0" smtClean="0">
                <a:solidFill>
                  <a:srgbClr val="003399"/>
                </a:solidFill>
                <a:ea typeface="Osaka"/>
                <a:cs typeface="Times New Roman" pitchFamily="18" charset="0"/>
              </a:rPr>
              <a:t>	</a:t>
            </a:r>
            <a:endParaRPr lang="en-US" sz="1200" dirty="0" smtClean="0">
              <a:solidFill>
                <a:srgbClr val="003399"/>
              </a:solidFill>
              <a:ea typeface="Osaka"/>
              <a:cs typeface="Times New Roman" pitchFamily="18" charset="0"/>
            </a:endParaRPr>
          </a:p>
          <a:p>
            <a:pPr marL="896938" lvl="1" indent="-439738" algn="just" defTabSz="904875" eaLnBrk="0" hangingPunct="0"/>
            <a:endParaRPr lang="en-US" sz="1500" dirty="0" smtClean="0">
              <a:solidFill>
                <a:srgbClr val="003399"/>
              </a:solidFill>
              <a:ea typeface="Osaka"/>
              <a:cs typeface="Times New Roman" pitchFamily="18" charset="0"/>
            </a:endParaRPr>
          </a:p>
          <a:p>
            <a:pPr marL="896938" lvl="1" indent="-439738" algn="just" defTabSz="904875" eaLnBrk="0" hangingPunct="0"/>
            <a:endParaRPr lang="en-US" sz="1200" dirty="0" smtClean="0">
              <a:solidFill>
                <a:srgbClr val="003399"/>
              </a:solidFill>
              <a:ea typeface="Osaka"/>
              <a:cs typeface="Times New Roman" pitchFamily="18" charset="0"/>
            </a:endParaRPr>
          </a:p>
          <a:p>
            <a:pPr marL="896938" lvl="1" indent="-439738" algn="just" defTabSz="904875" eaLnBrk="0" hangingPunct="0"/>
            <a:r>
              <a:rPr lang="en-US" sz="1500" dirty="0" smtClean="0">
                <a:solidFill>
                  <a:srgbClr val="003399"/>
                </a:solidFill>
                <a:ea typeface="Osaka"/>
                <a:cs typeface="Times New Roman" pitchFamily="18" charset="0"/>
              </a:rPr>
              <a:t>The integrator-shaper and the Dual Peak Detector are the remaining blocks</a:t>
            </a:r>
          </a:p>
        </p:txBody>
      </p:sp>
      <p:sp>
        <p:nvSpPr>
          <p:cNvPr id="9" name="Rettangolo 8"/>
          <p:cNvSpPr/>
          <p:nvPr/>
        </p:nvSpPr>
        <p:spPr>
          <a:xfrm>
            <a:off x="0" y="6613237"/>
            <a:ext cx="6014481"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grpSp>
        <p:nvGrpSpPr>
          <p:cNvPr id="2" name="Gruppo 26"/>
          <p:cNvGrpSpPr/>
          <p:nvPr/>
        </p:nvGrpSpPr>
        <p:grpSpPr>
          <a:xfrm>
            <a:off x="520995" y="1330842"/>
            <a:ext cx="8069313" cy="2061210"/>
            <a:chOff x="771525" y="1920046"/>
            <a:chExt cx="8781581" cy="2662034"/>
          </a:xfrm>
        </p:grpSpPr>
        <p:sp>
          <p:nvSpPr>
            <p:cNvPr id="122" name="CasellaDiTesto 121"/>
            <p:cNvSpPr txBox="1"/>
            <p:nvPr/>
          </p:nvSpPr>
          <p:spPr>
            <a:xfrm>
              <a:off x="5417723" y="1920046"/>
              <a:ext cx="1390124" cy="276999"/>
            </a:xfrm>
            <a:prstGeom prst="rect">
              <a:avLst/>
            </a:prstGeom>
            <a:noFill/>
          </p:spPr>
          <p:txBody>
            <a:bodyPr wrap="none" rtlCol="0">
              <a:spAutoFit/>
            </a:bodyPr>
            <a:lstStyle/>
            <a:p>
              <a:r>
                <a:rPr lang="it-IT" sz="1200" b="1" dirty="0" smtClean="0">
                  <a:solidFill>
                    <a:srgbClr val="FF0000"/>
                  </a:solidFill>
                  <a:latin typeface="Arial Black" pitchFamily="34" charset="0"/>
                </a:rPr>
                <a:t>P timing </a:t>
              </a:r>
              <a:r>
                <a:rPr lang="it-IT" sz="1200" b="1" dirty="0" err="1" smtClean="0">
                  <a:solidFill>
                    <a:srgbClr val="FF0000"/>
                  </a:solidFill>
                  <a:latin typeface="Arial Black" pitchFamily="34" charset="0"/>
                </a:rPr>
                <a:t>comp</a:t>
              </a:r>
              <a:endParaRPr lang="it-IT" sz="1200" b="1" dirty="0">
                <a:solidFill>
                  <a:srgbClr val="FF0000"/>
                </a:solidFill>
                <a:latin typeface="Arial Black" pitchFamily="34" charset="0"/>
              </a:endParaRPr>
            </a:p>
          </p:txBody>
        </p:sp>
        <p:grpSp>
          <p:nvGrpSpPr>
            <p:cNvPr id="3" name="Gruppo 25"/>
            <p:cNvGrpSpPr/>
            <p:nvPr/>
          </p:nvGrpSpPr>
          <p:grpSpPr>
            <a:xfrm>
              <a:off x="771525" y="2254097"/>
              <a:ext cx="8781581" cy="2327983"/>
              <a:chOff x="771525" y="2254097"/>
              <a:chExt cx="8781581" cy="2327983"/>
            </a:xfrm>
          </p:grpSpPr>
          <p:sp>
            <p:nvSpPr>
              <p:cNvPr id="120" name="CasellaDiTesto 119"/>
              <p:cNvSpPr txBox="1"/>
              <p:nvPr/>
            </p:nvSpPr>
            <p:spPr>
              <a:xfrm>
                <a:off x="771525" y="2305050"/>
                <a:ext cx="1284006" cy="338554"/>
              </a:xfrm>
              <a:prstGeom prst="rect">
                <a:avLst/>
              </a:prstGeom>
              <a:noFill/>
            </p:spPr>
            <p:txBody>
              <a:bodyPr wrap="none" rtlCol="0">
                <a:spAutoFit/>
              </a:bodyPr>
              <a:lstStyle/>
              <a:p>
                <a:r>
                  <a:rPr lang="it-IT" b="1" dirty="0" smtClean="0">
                    <a:solidFill>
                      <a:srgbClr val="FF0000"/>
                    </a:solidFill>
                    <a:latin typeface="Arial Black" pitchFamily="34" charset="0"/>
                  </a:rPr>
                  <a:t>P </a:t>
                </a:r>
                <a:r>
                  <a:rPr lang="it-IT" b="1" dirty="0" err="1" smtClean="0">
                    <a:solidFill>
                      <a:srgbClr val="FF0000"/>
                    </a:solidFill>
                    <a:latin typeface="Arial Black" pitchFamily="34" charset="0"/>
                  </a:rPr>
                  <a:t>channel</a:t>
                </a:r>
                <a:endParaRPr lang="it-IT" b="1" dirty="0">
                  <a:solidFill>
                    <a:srgbClr val="FF0000"/>
                  </a:solidFill>
                  <a:latin typeface="Arial Black" pitchFamily="34" charset="0"/>
                </a:endParaRPr>
              </a:p>
            </p:txBody>
          </p:sp>
          <p:sp>
            <p:nvSpPr>
              <p:cNvPr id="121" name="CasellaDiTesto 120"/>
              <p:cNvSpPr txBox="1"/>
              <p:nvPr/>
            </p:nvSpPr>
            <p:spPr>
              <a:xfrm>
                <a:off x="801869" y="3861767"/>
                <a:ext cx="1308050" cy="338554"/>
              </a:xfrm>
              <a:prstGeom prst="rect">
                <a:avLst/>
              </a:prstGeom>
              <a:noFill/>
            </p:spPr>
            <p:txBody>
              <a:bodyPr wrap="none" rtlCol="0">
                <a:spAutoFit/>
              </a:bodyPr>
              <a:lstStyle/>
              <a:p>
                <a:r>
                  <a:rPr lang="it-IT" b="1" dirty="0" smtClean="0">
                    <a:solidFill>
                      <a:srgbClr val="009E47"/>
                    </a:solidFill>
                    <a:latin typeface="Arial Black" pitchFamily="34" charset="0"/>
                  </a:rPr>
                  <a:t>N </a:t>
                </a:r>
                <a:r>
                  <a:rPr lang="it-IT" b="1" dirty="0" err="1" smtClean="0">
                    <a:solidFill>
                      <a:srgbClr val="009E47"/>
                    </a:solidFill>
                    <a:latin typeface="Arial Black" pitchFamily="34" charset="0"/>
                  </a:rPr>
                  <a:t>channel</a:t>
                </a:r>
                <a:endParaRPr lang="it-IT" b="1" dirty="0">
                  <a:solidFill>
                    <a:srgbClr val="009E47"/>
                  </a:solidFill>
                  <a:latin typeface="Arial Black" pitchFamily="34" charset="0"/>
                </a:endParaRPr>
              </a:p>
            </p:txBody>
          </p:sp>
          <p:sp>
            <p:nvSpPr>
              <p:cNvPr id="123" name="CasellaDiTesto 122"/>
              <p:cNvSpPr txBox="1"/>
              <p:nvPr/>
            </p:nvSpPr>
            <p:spPr>
              <a:xfrm>
                <a:off x="5462024" y="4305081"/>
                <a:ext cx="1407758" cy="276999"/>
              </a:xfrm>
              <a:prstGeom prst="rect">
                <a:avLst/>
              </a:prstGeom>
              <a:noFill/>
            </p:spPr>
            <p:txBody>
              <a:bodyPr wrap="none" rtlCol="0">
                <a:spAutoFit/>
              </a:bodyPr>
              <a:lstStyle/>
              <a:p>
                <a:r>
                  <a:rPr lang="it-IT" sz="1200" b="1" dirty="0" smtClean="0">
                    <a:solidFill>
                      <a:srgbClr val="00B050"/>
                    </a:solidFill>
                    <a:latin typeface="Arial Black" pitchFamily="34" charset="0"/>
                  </a:rPr>
                  <a:t>N timing </a:t>
                </a:r>
                <a:r>
                  <a:rPr lang="it-IT" sz="1200" b="1" dirty="0" err="1" smtClean="0">
                    <a:solidFill>
                      <a:srgbClr val="00B050"/>
                    </a:solidFill>
                    <a:latin typeface="Arial Black" pitchFamily="34" charset="0"/>
                  </a:rPr>
                  <a:t>comp</a:t>
                </a:r>
                <a:endParaRPr lang="it-IT" sz="1200" b="1" dirty="0">
                  <a:solidFill>
                    <a:srgbClr val="00B050"/>
                  </a:solidFill>
                  <a:latin typeface="Arial Black" pitchFamily="34" charset="0"/>
                </a:endParaRPr>
              </a:p>
            </p:txBody>
          </p:sp>
          <p:cxnSp>
            <p:nvCxnSpPr>
              <p:cNvPr id="132" name="Connettore 1 131"/>
              <p:cNvCxnSpPr/>
              <p:nvPr/>
            </p:nvCxnSpPr>
            <p:spPr>
              <a:xfrm flipV="1">
                <a:off x="931775" y="3215131"/>
                <a:ext cx="6031249" cy="5401"/>
              </a:xfrm>
              <a:prstGeom prst="line">
                <a:avLst/>
              </a:prstGeom>
              <a:ln/>
            </p:spPr>
            <p:style>
              <a:lnRef idx="1">
                <a:schemeClr val="dk1"/>
              </a:lnRef>
              <a:fillRef idx="0">
                <a:schemeClr val="dk1"/>
              </a:fillRef>
              <a:effectRef idx="0">
                <a:schemeClr val="dk1"/>
              </a:effectRef>
              <a:fontRef idx="minor">
                <a:schemeClr val="tx1"/>
              </a:fontRef>
            </p:style>
          </p:cxnSp>
          <p:sp>
            <p:nvSpPr>
              <p:cNvPr id="141" name="Figura a mano libera 140"/>
              <p:cNvSpPr/>
              <p:nvPr/>
            </p:nvSpPr>
            <p:spPr>
              <a:xfrm>
                <a:off x="3003451" y="2254097"/>
                <a:ext cx="6549655" cy="265818"/>
              </a:xfrm>
              <a:custGeom>
                <a:avLst/>
                <a:gdLst>
                  <a:gd name="connsiteX0" fmla="*/ 0 w 5209953"/>
                  <a:gd name="connsiteY0" fmla="*/ 1772 h 533400"/>
                  <a:gd name="connsiteX1" fmla="*/ 1733107 w 5209953"/>
                  <a:gd name="connsiteY1" fmla="*/ 12405 h 533400"/>
                  <a:gd name="connsiteX2" fmla="*/ 4550735 w 5209953"/>
                  <a:gd name="connsiteY2" fmla="*/ 86832 h 533400"/>
                  <a:gd name="connsiteX3" fmla="*/ 5209953 w 5209953"/>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5209953" h="533400">
                    <a:moveTo>
                      <a:pt x="0" y="1772"/>
                    </a:moveTo>
                    <a:lnTo>
                      <a:pt x="1733107" y="12405"/>
                    </a:lnTo>
                    <a:cubicBezTo>
                      <a:pt x="2491563" y="26582"/>
                      <a:pt x="3971261" y="0"/>
                      <a:pt x="4550735" y="86832"/>
                    </a:cubicBezTo>
                    <a:cubicBezTo>
                      <a:pt x="5130209" y="173664"/>
                      <a:pt x="5170081" y="353532"/>
                      <a:pt x="5209953" y="533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2" name="Figura a mano libera 141"/>
              <p:cNvSpPr/>
              <p:nvPr/>
            </p:nvSpPr>
            <p:spPr>
              <a:xfrm rot="10800000" flipH="1">
                <a:off x="2960919" y="4017352"/>
                <a:ext cx="6570921" cy="297712"/>
              </a:xfrm>
              <a:custGeom>
                <a:avLst/>
                <a:gdLst>
                  <a:gd name="connsiteX0" fmla="*/ 0 w 5209953"/>
                  <a:gd name="connsiteY0" fmla="*/ 1772 h 533400"/>
                  <a:gd name="connsiteX1" fmla="*/ 1733107 w 5209953"/>
                  <a:gd name="connsiteY1" fmla="*/ 12405 h 533400"/>
                  <a:gd name="connsiteX2" fmla="*/ 4550735 w 5209953"/>
                  <a:gd name="connsiteY2" fmla="*/ 86832 h 533400"/>
                  <a:gd name="connsiteX3" fmla="*/ 5209953 w 5209953"/>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5209953" h="533400">
                    <a:moveTo>
                      <a:pt x="0" y="1772"/>
                    </a:moveTo>
                    <a:lnTo>
                      <a:pt x="1733107" y="12405"/>
                    </a:lnTo>
                    <a:cubicBezTo>
                      <a:pt x="2491563" y="26582"/>
                      <a:pt x="3971261" y="0"/>
                      <a:pt x="4550735" y="86832"/>
                    </a:cubicBezTo>
                    <a:cubicBezTo>
                      <a:pt x="5130209" y="173664"/>
                      <a:pt x="5170081" y="353532"/>
                      <a:pt x="5209953" y="5334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1" name="Immagine 20" descr="Shaper_layout.png"/>
              <p:cNvPicPr>
                <a:picLocks noChangeAspect="1"/>
              </p:cNvPicPr>
              <p:nvPr/>
            </p:nvPicPr>
            <p:blipFill>
              <a:blip r:embed="rId3"/>
              <a:stretch>
                <a:fillRect/>
              </a:stretch>
            </p:blipFill>
            <p:spPr>
              <a:xfrm>
                <a:off x="3363143" y="2579556"/>
                <a:ext cx="2363335" cy="1153849"/>
              </a:xfrm>
              <a:prstGeom prst="rect">
                <a:avLst/>
              </a:prstGeom>
            </p:spPr>
          </p:pic>
          <p:pic>
            <p:nvPicPr>
              <p:cNvPr id="22" name="Immagine 21" descr="DulaPD_layout.png"/>
              <p:cNvPicPr>
                <a:picLocks noChangeAspect="1"/>
              </p:cNvPicPr>
              <p:nvPr/>
            </p:nvPicPr>
            <p:blipFill>
              <a:blip r:embed="rId4"/>
              <a:stretch>
                <a:fillRect/>
              </a:stretch>
            </p:blipFill>
            <p:spPr>
              <a:xfrm>
                <a:off x="7502277" y="2626239"/>
                <a:ext cx="1990272" cy="1155178"/>
              </a:xfrm>
              <a:prstGeom prst="rect">
                <a:avLst/>
              </a:prstGeom>
            </p:spPr>
          </p:pic>
          <p:sp>
            <p:nvSpPr>
              <p:cNvPr id="23" name="CasellaDiTesto 22"/>
              <p:cNvSpPr txBox="1"/>
              <p:nvPr/>
            </p:nvSpPr>
            <p:spPr>
              <a:xfrm rot="5400000">
                <a:off x="6426248" y="3072529"/>
                <a:ext cx="1526381" cy="261610"/>
              </a:xfrm>
              <a:prstGeom prst="rect">
                <a:avLst/>
              </a:prstGeom>
              <a:noFill/>
            </p:spPr>
            <p:txBody>
              <a:bodyPr wrap="none" rtlCol="0">
                <a:spAutoFit/>
              </a:bodyPr>
              <a:lstStyle/>
              <a:p>
                <a:r>
                  <a:rPr lang="it-IT" sz="1100" b="1" dirty="0" err="1" smtClean="0">
                    <a:solidFill>
                      <a:srgbClr val="D428D8"/>
                    </a:solidFill>
                    <a:latin typeface="Arial Black" pitchFamily="34" charset="0"/>
                  </a:rPr>
                  <a:t>Channel</a:t>
                </a:r>
                <a:r>
                  <a:rPr lang="it-IT" sz="1100" b="1" dirty="0" smtClean="0">
                    <a:solidFill>
                      <a:srgbClr val="D428D8"/>
                    </a:solidFill>
                    <a:latin typeface="Arial Black" pitchFamily="34" charset="0"/>
                  </a:rPr>
                  <a:t> </a:t>
                </a:r>
                <a:r>
                  <a:rPr lang="it-IT" sz="1100" b="1" dirty="0" err="1" smtClean="0">
                    <a:solidFill>
                      <a:srgbClr val="D428D8"/>
                    </a:solidFill>
                    <a:latin typeface="Arial Black" pitchFamily="34" charset="0"/>
                  </a:rPr>
                  <a:t>Currents</a:t>
                </a:r>
                <a:endParaRPr lang="it-IT" sz="1100" b="1" dirty="0">
                  <a:solidFill>
                    <a:srgbClr val="D428D8"/>
                  </a:solidFill>
                  <a:latin typeface="Arial Black" pitchFamily="34" charset="0"/>
                </a:endParaRPr>
              </a:p>
            </p:txBody>
          </p:sp>
          <p:sp>
            <p:nvSpPr>
              <p:cNvPr id="24" name="CasellaDiTesto 23"/>
              <p:cNvSpPr txBox="1"/>
              <p:nvPr/>
            </p:nvSpPr>
            <p:spPr>
              <a:xfrm>
                <a:off x="7912491" y="3785181"/>
                <a:ext cx="1055770" cy="437239"/>
              </a:xfrm>
              <a:prstGeom prst="rect">
                <a:avLst/>
              </a:prstGeom>
              <a:noFill/>
              <a:ln>
                <a:solidFill>
                  <a:schemeClr val="tx1"/>
                </a:solidFill>
              </a:ln>
            </p:spPr>
            <p:txBody>
              <a:bodyPr wrap="none" rtlCol="0">
                <a:spAutoFit/>
              </a:bodyPr>
              <a:lstStyle/>
              <a:p>
                <a:r>
                  <a:rPr lang="it-IT" b="1" dirty="0" err="1">
                    <a:solidFill>
                      <a:srgbClr val="7030A0"/>
                    </a:solidFill>
                  </a:rPr>
                  <a:t>Dual</a:t>
                </a:r>
                <a:r>
                  <a:rPr lang="it-IT" b="1" dirty="0">
                    <a:solidFill>
                      <a:srgbClr val="7030A0"/>
                    </a:solidFill>
                  </a:rPr>
                  <a:t> PD</a:t>
                </a:r>
              </a:p>
            </p:txBody>
          </p:sp>
          <p:sp>
            <p:nvSpPr>
              <p:cNvPr id="25" name="CasellaDiTesto 24"/>
              <p:cNvSpPr txBox="1"/>
              <p:nvPr/>
            </p:nvSpPr>
            <p:spPr>
              <a:xfrm>
                <a:off x="3480088" y="3753288"/>
                <a:ext cx="2074558" cy="437239"/>
              </a:xfrm>
              <a:prstGeom prst="rect">
                <a:avLst/>
              </a:prstGeom>
              <a:noFill/>
              <a:ln>
                <a:solidFill>
                  <a:schemeClr val="tx1"/>
                </a:solidFill>
              </a:ln>
            </p:spPr>
            <p:txBody>
              <a:bodyPr wrap="none" rtlCol="0">
                <a:spAutoFit/>
              </a:bodyPr>
              <a:lstStyle/>
              <a:p>
                <a:r>
                  <a:rPr lang="it-IT" b="1" dirty="0" smtClean="0">
                    <a:solidFill>
                      <a:srgbClr val="7030A0"/>
                    </a:solidFill>
                  </a:rPr>
                  <a:t>Integrator-</a:t>
                </a:r>
                <a:r>
                  <a:rPr lang="it-IT" b="1" dirty="0" err="1" smtClean="0">
                    <a:solidFill>
                      <a:srgbClr val="7030A0"/>
                    </a:solidFill>
                  </a:rPr>
                  <a:t>shaper</a:t>
                </a:r>
                <a:endParaRPr lang="it-IT" b="1" dirty="0">
                  <a:solidFill>
                    <a:srgbClr val="7030A0"/>
                  </a:solidFill>
                </a:endParaRPr>
              </a:p>
            </p:txBody>
          </p:sp>
        </p:grpSp>
      </p:grpSp>
      <p:sp>
        <p:nvSpPr>
          <p:cNvPr id="40" name="CasellaDiTesto 39"/>
          <p:cNvSpPr txBox="1"/>
          <p:nvPr/>
        </p:nvSpPr>
        <p:spPr>
          <a:xfrm>
            <a:off x="3987609" y="6152847"/>
            <a:ext cx="2989921" cy="338554"/>
          </a:xfrm>
          <a:prstGeom prst="rect">
            <a:avLst/>
          </a:prstGeom>
          <a:noFill/>
        </p:spPr>
        <p:txBody>
          <a:bodyPr wrap="none" rtlCol="0">
            <a:spAutoFit/>
          </a:bodyPr>
          <a:lstStyle/>
          <a:p>
            <a:r>
              <a:rPr lang="it-IT" b="1" dirty="0" smtClean="0"/>
              <a:t>Single </a:t>
            </a:r>
            <a:r>
              <a:rPr lang="it-IT" b="1" dirty="0" err="1" smtClean="0"/>
              <a:t>channel</a:t>
            </a:r>
            <a:r>
              <a:rPr lang="it-IT" b="1" dirty="0" smtClean="0"/>
              <a:t> top </a:t>
            </a:r>
            <a:r>
              <a:rPr lang="it-IT" b="1" dirty="0" err="1" smtClean="0"/>
              <a:t>hierarchy</a:t>
            </a:r>
            <a:endParaRPr lang="it-IT" b="1" dirty="0"/>
          </a:p>
        </p:txBody>
      </p:sp>
      <p:cxnSp>
        <p:nvCxnSpPr>
          <p:cNvPr id="49" name="Connettore 1 48"/>
          <p:cNvCxnSpPr/>
          <p:nvPr/>
        </p:nvCxnSpPr>
        <p:spPr>
          <a:xfrm flipV="1">
            <a:off x="8590305" y="1672988"/>
            <a:ext cx="11054" cy="122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flipH="1" flipV="1">
            <a:off x="8437588" y="1782172"/>
            <a:ext cx="152717" cy="131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flipH="1" flipV="1">
            <a:off x="8458913" y="2919769"/>
            <a:ext cx="152717" cy="131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flipV="1">
            <a:off x="8584333" y="2926591"/>
            <a:ext cx="11054" cy="122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ttangolo 3"/>
          <p:cNvSpPr/>
          <p:nvPr/>
        </p:nvSpPr>
        <p:spPr>
          <a:xfrm>
            <a:off x="3860141" y="5090615"/>
            <a:ext cx="1141763" cy="323049"/>
          </a:xfrm>
          <a:prstGeom prst="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ttangolo 55"/>
          <p:cNvSpPr/>
          <p:nvPr/>
        </p:nvSpPr>
        <p:spPr>
          <a:xfrm>
            <a:off x="8636500" y="5087150"/>
            <a:ext cx="1141763" cy="323049"/>
          </a:xfrm>
          <a:prstGeom prst="rect">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429027" y="5069169"/>
            <a:ext cx="1223821" cy="336650"/>
          </a:xfrm>
          <a:prstGeom prst="rect">
            <a:avLst/>
          </a:prstGeom>
          <a:solidFill>
            <a:srgbClr val="FFFF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uppo 6"/>
          <p:cNvGrpSpPr/>
          <p:nvPr/>
        </p:nvGrpSpPr>
        <p:grpSpPr>
          <a:xfrm>
            <a:off x="0" y="3127160"/>
            <a:ext cx="9906000" cy="3260309"/>
            <a:chOff x="0" y="3489110"/>
            <a:chExt cx="9906000" cy="3260309"/>
          </a:xfrm>
        </p:grpSpPr>
        <p:pic>
          <p:nvPicPr>
            <p:cNvPr id="28" name="Immagine 27" descr="TOP_lay_channel.png"/>
            <p:cNvPicPr>
              <a:picLocks noChangeAspect="1"/>
            </p:cNvPicPr>
            <p:nvPr/>
          </p:nvPicPr>
          <p:blipFill>
            <a:blip r:embed="rId5"/>
            <a:stretch>
              <a:fillRect/>
            </a:stretch>
          </p:blipFill>
          <p:spPr>
            <a:xfrm>
              <a:off x="0" y="4921266"/>
              <a:ext cx="9906000" cy="1074890"/>
            </a:xfrm>
            <a:prstGeom prst="rect">
              <a:avLst/>
            </a:prstGeom>
          </p:spPr>
        </p:pic>
        <p:sp>
          <p:nvSpPr>
            <p:cNvPr id="38" name="Freccia a sinistra 37"/>
            <p:cNvSpPr/>
            <p:nvPr/>
          </p:nvSpPr>
          <p:spPr>
            <a:xfrm rot="16920527">
              <a:off x="2877696" y="4187454"/>
              <a:ext cx="1475561" cy="14999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reccia a sinistra 38"/>
            <p:cNvSpPr/>
            <p:nvPr/>
          </p:nvSpPr>
          <p:spPr>
            <a:xfrm rot="15422826">
              <a:off x="7011116" y="4161261"/>
              <a:ext cx="1528031" cy="18373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p:cNvSpPr/>
            <p:nvPr/>
          </p:nvSpPr>
          <p:spPr>
            <a:xfrm>
              <a:off x="2374710" y="5001904"/>
              <a:ext cx="552735" cy="238836"/>
            </a:xfrm>
            <a:prstGeom prst="rect">
              <a:avLst/>
            </a:prstGeom>
            <a:solidFill>
              <a:srgbClr val="FF0000">
                <a:alpha val="6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p:cNvSpPr/>
            <p:nvPr/>
          </p:nvSpPr>
          <p:spPr>
            <a:xfrm>
              <a:off x="2381534" y="5691116"/>
              <a:ext cx="545911" cy="211541"/>
            </a:xfrm>
            <a:prstGeom prst="rect">
              <a:avLst/>
            </a:prstGeom>
            <a:solidFill>
              <a:srgbClr val="009E47">
                <a:alpha val="73000"/>
              </a:srgbClr>
            </a:solidFill>
            <a:ln>
              <a:solidFill>
                <a:srgbClr val="009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Figura a mano libera 57"/>
            <p:cNvSpPr/>
            <p:nvPr/>
          </p:nvSpPr>
          <p:spPr>
            <a:xfrm>
              <a:off x="406987" y="4963130"/>
              <a:ext cx="1754802" cy="570839"/>
            </a:xfrm>
            <a:custGeom>
              <a:avLst/>
              <a:gdLst>
                <a:gd name="connsiteX0" fmla="*/ 5285 w 1754802"/>
                <a:gd name="connsiteY0" fmla="*/ 0 h 570839"/>
                <a:gd name="connsiteX1" fmla="*/ 0 w 1754802"/>
                <a:gd name="connsiteY1" fmla="*/ 565554 h 570839"/>
                <a:gd name="connsiteX2" fmla="*/ 1553951 w 1754802"/>
                <a:gd name="connsiteY2" fmla="*/ 570839 h 570839"/>
                <a:gd name="connsiteX3" fmla="*/ 1553951 w 1754802"/>
                <a:gd name="connsiteY3" fmla="*/ 354132 h 570839"/>
                <a:gd name="connsiteX4" fmla="*/ 1754802 w 1754802"/>
                <a:gd name="connsiteY4" fmla="*/ 354132 h 570839"/>
                <a:gd name="connsiteX5" fmla="*/ 1754802 w 1754802"/>
                <a:gd name="connsiteY5" fmla="*/ 10571 h 570839"/>
                <a:gd name="connsiteX6" fmla="*/ 5285 w 1754802"/>
                <a:gd name="connsiteY6" fmla="*/ 0 h 5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802" h="570839">
                  <a:moveTo>
                    <a:pt x="5285" y="0"/>
                  </a:moveTo>
                  <a:cubicBezTo>
                    <a:pt x="3523" y="188518"/>
                    <a:pt x="1762" y="377036"/>
                    <a:pt x="0" y="565554"/>
                  </a:cubicBezTo>
                  <a:lnTo>
                    <a:pt x="1553951" y="570839"/>
                  </a:lnTo>
                  <a:lnTo>
                    <a:pt x="1553951" y="354132"/>
                  </a:lnTo>
                  <a:lnTo>
                    <a:pt x="1754802" y="354132"/>
                  </a:lnTo>
                  <a:lnTo>
                    <a:pt x="1754802" y="10571"/>
                  </a:lnTo>
                  <a:lnTo>
                    <a:pt x="5285" y="0"/>
                  </a:lnTo>
                  <a:close/>
                </a:path>
              </a:pathLst>
            </a:cu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Figura a mano libera 58"/>
            <p:cNvSpPr/>
            <p:nvPr/>
          </p:nvSpPr>
          <p:spPr>
            <a:xfrm flipV="1">
              <a:off x="390250" y="5522517"/>
              <a:ext cx="1754802" cy="418440"/>
            </a:xfrm>
            <a:custGeom>
              <a:avLst/>
              <a:gdLst>
                <a:gd name="connsiteX0" fmla="*/ 5285 w 1754802"/>
                <a:gd name="connsiteY0" fmla="*/ 0 h 570839"/>
                <a:gd name="connsiteX1" fmla="*/ 0 w 1754802"/>
                <a:gd name="connsiteY1" fmla="*/ 565554 h 570839"/>
                <a:gd name="connsiteX2" fmla="*/ 1553951 w 1754802"/>
                <a:gd name="connsiteY2" fmla="*/ 570839 h 570839"/>
                <a:gd name="connsiteX3" fmla="*/ 1553951 w 1754802"/>
                <a:gd name="connsiteY3" fmla="*/ 354132 h 570839"/>
                <a:gd name="connsiteX4" fmla="*/ 1754802 w 1754802"/>
                <a:gd name="connsiteY4" fmla="*/ 354132 h 570839"/>
                <a:gd name="connsiteX5" fmla="*/ 1754802 w 1754802"/>
                <a:gd name="connsiteY5" fmla="*/ 10571 h 570839"/>
                <a:gd name="connsiteX6" fmla="*/ 5285 w 1754802"/>
                <a:gd name="connsiteY6" fmla="*/ 0 h 5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802" h="570839">
                  <a:moveTo>
                    <a:pt x="5285" y="0"/>
                  </a:moveTo>
                  <a:cubicBezTo>
                    <a:pt x="3523" y="188518"/>
                    <a:pt x="1762" y="377036"/>
                    <a:pt x="0" y="565554"/>
                  </a:cubicBezTo>
                  <a:lnTo>
                    <a:pt x="1553951" y="570839"/>
                  </a:lnTo>
                  <a:lnTo>
                    <a:pt x="1553951" y="354132"/>
                  </a:lnTo>
                  <a:lnTo>
                    <a:pt x="1754802" y="354132"/>
                  </a:lnTo>
                  <a:lnTo>
                    <a:pt x="1754802" y="10571"/>
                  </a:lnTo>
                  <a:lnTo>
                    <a:pt x="5285" y="0"/>
                  </a:lnTo>
                  <a:close/>
                </a:path>
              </a:pathLst>
            </a:custGeom>
            <a:solidFill>
              <a:srgbClr val="009E47">
                <a:alpha val="70000"/>
              </a:srgbClr>
            </a:solidFill>
            <a:ln>
              <a:solidFill>
                <a:srgbClr val="009E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Freccia in giù 60"/>
            <p:cNvSpPr/>
            <p:nvPr/>
          </p:nvSpPr>
          <p:spPr>
            <a:xfrm>
              <a:off x="2648060" y="4323039"/>
              <a:ext cx="93010" cy="570334"/>
            </a:xfrm>
            <a:prstGeom prst="down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Freccia in giù 61"/>
            <p:cNvSpPr/>
            <p:nvPr/>
          </p:nvSpPr>
          <p:spPr>
            <a:xfrm>
              <a:off x="6796335" y="4205459"/>
              <a:ext cx="103229" cy="671175"/>
            </a:xfrm>
            <a:prstGeom prst="down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Freccia in giù 62"/>
            <p:cNvSpPr/>
            <p:nvPr/>
          </p:nvSpPr>
          <p:spPr>
            <a:xfrm>
              <a:off x="5072365" y="4569192"/>
              <a:ext cx="112349" cy="303103"/>
            </a:xfrm>
            <a:prstGeom prst="down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Freccia in giù 63"/>
            <p:cNvSpPr/>
            <p:nvPr/>
          </p:nvSpPr>
          <p:spPr>
            <a:xfrm>
              <a:off x="1156654" y="4580644"/>
              <a:ext cx="45719" cy="311847"/>
            </a:xfrm>
            <a:prstGeom prst="down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Freccia in giù 64"/>
            <p:cNvSpPr/>
            <p:nvPr/>
          </p:nvSpPr>
          <p:spPr>
            <a:xfrm flipH="1" flipV="1">
              <a:off x="2841282" y="6035049"/>
              <a:ext cx="86162" cy="256847"/>
            </a:xfrm>
            <a:prstGeom prst="down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Freccia in giù 65"/>
            <p:cNvSpPr/>
            <p:nvPr/>
          </p:nvSpPr>
          <p:spPr>
            <a:xfrm flipV="1">
              <a:off x="1134631" y="5997532"/>
              <a:ext cx="69593" cy="353252"/>
            </a:xfrm>
            <a:prstGeom prst="downArrow">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40"/>
            <p:cNvSpPr txBox="1"/>
            <p:nvPr/>
          </p:nvSpPr>
          <p:spPr>
            <a:xfrm>
              <a:off x="3654934" y="4178109"/>
              <a:ext cx="2517036" cy="400110"/>
            </a:xfrm>
            <a:prstGeom prst="rect">
              <a:avLst/>
            </a:prstGeom>
            <a:noFill/>
          </p:spPr>
          <p:txBody>
            <a:bodyPr wrap="none" rtlCol="0">
              <a:spAutoFit/>
            </a:bodyPr>
            <a:lstStyle/>
            <a:p>
              <a:r>
                <a:rPr lang="it-IT" sz="1000" dirty="0" smtClean="0"/>
                <a:t>                    </a:t>
              </a:r>
              <a:r>
                <a:rPr lang="it-IT" sz="1000" dirty="0" err="1" smtClean="0"/>
                <a:t>Charge</a:t>
              </a:r>
              <a:r>
                <a:rPr lang="it-IT" sz="1000" dirty="0" smtClean="0"/>
                <a:t> </a:t>
              </a:r>
              <a:r>
                <a:rPr lang="it-IT" sz="1000" dirty="0" err="1" smtClean="0"/>
                <a:t>comp</a:t>
              </a:r>
              <a:endParaRPr lang="it-IT" sz="1000" dirty="0" smtClean="0"/>
            </a:p>
            <a:p>
              <a:r>
                <a:rPr lang="it-IT" sz="1000" i="1" dirty="0" smtClean="0"/>
                <a:t>(</a:t>
              </a:r>
              <a:r>
                <a:rPr lang="it-IT" sz="1000" b="1" i="1" dirty="0" err="1" smtClean="0"/>
                <a:t>Charge</a:t>
              </a:r>
              <a:r>
                <a:rPr lang="it-IT" sz="1000" b="1" i="1" dirty="0" smtClean="0"/>
                <a:t> </a:t>
              </a:r>
              <a:r>
                <a:rPr lang="it-IT" sz="1000" b="1" i="1" dirty="0" err="1" smtClean="0"/>
                <a:t>signal</a:t>
              </a:r>
              <a:r>
                <a:rPr lang="it-IT" sz="1000" b="1" i="1" dirty="0" smtClean="0"/>
                <a:t> </a:t>
              </a:r>
              <a:r>
                <a:rPr lang="it-IT" sz="1000" b="1" i="1" dirty="0" err="1" smtClean="0"/>
                <a:t>amplitude</a:t>
              </a:r>
              <a:r>
                <a:rPr lang="it-IT" sz="1000" b="1" i="1" dirty="0" smtClean="0"/>
                <a:t> </a:t>
              </a:r>
              <a:r>
                <a:rPr lang="it-IT" sz="1000" b="1" i="1" dirty="0" err="1" smtClean="0"/>
                <a:t>Comparator</a:t>
              </a:r>
              <a:r>
                <a:rPr lang="it-IT" sz="1000" i="1" dirty="0" smtClean="0"/>
                <a:t>)</a:t>
              </a:r>
              <a:endParaRPr lang="it-IT" sz="1000" dirty="0"/>
            </a:p>
          </p:txBody>
        </p:sp>
        <p:sp>
          <p:nvSpPr>
            <p:cNvPr id="42" name="CasellaDiTesto 41"/>
            <p:cNvSpPr txBox="1"/>
            <p:nvPr/>
          </p:nvSpPr>
          <p:spPr>
            <a:xfrm>
              <a:off x="5165544" y="3777456"/>
              <a:ext cx="2577950" cy="400110"/>
            </a:xfrm>
            <a:prstGeom prst="rect">
              <a:avLst/>
            </a:prstGeom>
            <a:noFill/>
          </p:spPr>
          <p:txBody>
            <a:bodyPr wrap="none" rtlCol="0">
              <a:spAutoFit/>
            </a:bodyPr>
            <a:lstStyle/>
            <a:p>
              <a:r>
                <a:rPr lang="it-IT" sz="1000" dirty="0" smtClean="0"/>
                <a:t>               Channel </a:t>
              </a:r>
              <a:r>
                <a:rPr lang="it-IT" sz="1000" dirty="0" err="1" smtClean="0"/>
                <a:t>currents</a:t>
              </a:r>
              <a:endParaRPr lang="it-IT" sz="1000" dirty="0" smtClean="0"/>
            </a:p>
            <a:p>
              <a:r>
                <a:rPr lang="it-IT" sz="1000" dirty="0" smtClean="0"/>
                <a:t>(</a:t>
              </a:r>
              <a:r>
                <a:rPr lang="it-IT" sz="1000" b="1" i="1" dirty="0" err="1" smtClean="0"/>
                <a:t>Current</a:t>
              </a:r>
              <a:r>
                <a:rPr lang="it-IT" sz="1000" b="1" i="1" dirty="0" smtClean="0"/>
                <a:t> </a:t>
              </a:r>
              <a:r>
                <a:rPr lang="it-IT" sz="1000" b="1" i="1" dirty="0" err="1" smtClean="0"/>
                <a:t>references</a:t>
              </a:r>
              <a:r>
                <a:rPr lang="it-IT" sz="1000" b="1" i="1" dirty="0" smtClean="0"/>
                <a:t> for </a:t>
              </a:r>
              <a:r>
                <a:rPr lang="it-IT" sz="1000" b="1" i="1" dirty="0" err="1" smtClean="0"/>
                <a:t>channel</a:t>
              </a:r>
              <a:r>
                <a:rPr lang="it-IT" sz="1000" b="1" i="1" dirty="0" smtClean="0"/>
                <a:t> </a:t>
              </a:r>
              <a:r>
                <a:rPr lang="it-IT" sz="1000" b="1" i="1" dirty="0" err="1" smtClean="0"/>
                <a:t>blocks</a:t>
              </a:r>
              <a:r>
                <a:rPr lang="it-IT" sz="1000" dirty="0" smtClean="0"/>
                <a:t>)</a:t>
              </a:r>
              <a:endParaRPr lang="it-IT" sz="1000" dirty="0"/>
            </a:p>
          </p:txBody>
        </p:sp>
        <p:sp>
          <p:nvSpPr>
            <p:cNvPr id="43" name="CasellaDiTesto 42"/>
            <p:cNvSpPr txBox="1"/>
            <p:nvPr/>
          </p:nvSpPr>
          <p:spPr>
            <a:xfrm>
              <a:off x="723864" y="4179272"/>
              <a:ext cx="1366080" cy="400110"/>
            </a:xfrm>
            <a:prstGeom prst="rect">
              <a:avLst/>
            </a:prstGeom>
            <a:noFill/>
          </p:spPr>
          <p:txBody>
            <a:bodyPr wrap="none" rtlCol="0">
              <a:spAutoFit/>
            </a:bodyPr>
            <a:lstStyle/>
            <a:p>
              <a:r>
                <a:rPr lang="it-IT" sz="1000" dirty="0" smtClean="0"/>
                <a:t>P </a:t>
              </a:r>
              <a:r>
                <a:rPr lang="it-IT" sz="1000" dirty="0" err="1" smtClean="0"/>
                <a:t>channel</a:t>
              </a:r>
              <a:endParaRPr lang="it-IT" sz="1000" dirty="0" smtClean="0"/>
            </a:p>
            <a:p>
              <a:r>
                <a:rPr lang="it-IT" sz="1000" i="1" dirty="0" smtClean="0"/>
                <a:t>(</a:t>
              </a:r>
              <a:r>
                <a:rPr lang="it-IT" sz="1000" b="1" i="1" dirty="0" smtClean="0"/>
                <a:t>p </a:t>
              </a:r>
              <a:r>
                <a:rPr lang="it-IT" sz="1000" b="1" i="1" dirty="0" err="1" smtClean="0"/>
                <a:t>type</a:t>
              </a:r>
              <a:r>
                <a:rPr lang="it-IT" sz="1000" b="1" i="1" dirty="0" smtClean="0"/>
                <a:t> input stage</a:t>
              </a:r>
              <a:r>
                <a:rPr lang="it-IT" sz="1000" i="1" dirty="0" smtClean="0"/>
                <a:t>)</a:t>
              </a:r>
              <a:endParaRPr lang="it-IT" sz="1000" i="1" dirty="0"/>
            </a:p>
          </p:txBody>
        </p:sp>
        <p:sp>
          <p:nvSpPr>
            <p:cNvPr id="48" name="CasellaDiTesto 47"/>
            <p:cNvSpPr txBox="1"/>
            <p:nvPr/>
          </p:nvSpPr>
          <p:spPr>
            <a:xfrm>
              <a:off x="396290" y="6195421"/>
              <a:ext cx="1366080" cy="553998"/>
            </a:xfrm>
            <a:prstGeom prst="rect">
              <a:avLst/>
            </a:prstGeom>
            <a:noFill/>
          </p:spPr>
          <p:txBody>
            <a:bodyPr wrap="none" rtlCol="0">
              <a:spAutoFit/>
            </a:bodyPr>
            <a:lstStyle/>
            <a:p>
              <a:r>
                <a:rPr lang="it-IT" sz="1000" dirty="0" smtClean="0"/>
                <a:t>N </a:t>
              </a:r>
              <a:r>
                <a:rPr lang="it-IT" sz="1000" dirty="0" err="1" smtClean="0"/>
                <a:t>channel</a:t>
              </a:r>
              <a:endParaRPr lang="it-IT" sz="1000" dirty="0" smtClean="0"/>
            </a:p>
            <a:p>
              <a:r>
                <a:rPr lang="it-IT" sz="1000" i="1" dirty="0" smtClean="0"/>
                <a:t>(</a:t>
              </a:r>
              <a:r>
                <a:rPr lang="it-IT" sz="1000" b="1" i="1" dirty="0" smtClean="0"/>
                <a:t>n </a:t>
              </a:r>
              <a:r>
                <a:rPr lang="it-IT" sz="1000" b="1" i="1" dirty="0" err="1"/>
                <a:t>type</a:t>
              </a:r>
              <a:r>
                <a:rPr lang="it-IT" sz="1000" b="1" i="1" dirty="0"/>
                <a:t> input stage</a:t>
              </a:r>
              <a:r>
                <a:rPr lang="it-IT" sz="1000" i="1" dirty="0"/>
                <a:t>)</a:t>
              </a:r>
            </a:p>
            <a:p>
              <a:endParaRPr lang="it-IT" sz="1000" dirty="0"/>
            </a:p>
          </p:txBody>
        </p:sp>
        <p:sp>
          <p:nvSpPr>
            <p:cNvPr id="51" name="CasellaDiTesto 50"/>
            <p:cNvSpPr txBox="1"/>
            <p:nvPr/>
          </p:nvSpPr>
          <p:spPr>
            <a:xfrm>
              <a:off x="1712240" y="3884033"/>
              <a:ext cx="2005403" cy="400110"/>
            </a:xfrm>
            <a:prstGeom prst="rect">
              <a:avLst/>
            </a:prstGeom>
            <a:noFill/>
          </p:spPr>
          <p:txBody>
            <a:bodyPr wrap="square" rtlCol="0">
              <a:spAutoFit/>
            </a:bodyPr>
            <a:lstStyle/>
            <a:p>
              <a:r>
                <a:rPr lang="it-IT" sz="1000" dirty="0" smtClean="0"/>
                <a:t>         P timing </a:t>
              </a:r>
              <a:r>
                <a:rPr lang="it-IT" sz="1000" dirty="0" err="1" smtClean="0"/>
                <a:t>comp</a:t>
              </a:r>
              <a:endParaRPr lang="it-IT" sz="1000" dirty="0" smtClean="0"/>
            </a:p>
            <a:p>
              <a:r>
                <a:rPr lang="it-IT" sz="1000" dirty="0" smtClean="0"/>
                <a:t>(</a:t>
              </a:r>
              <a:r>
                <a:rPr lang="it-IT" sz="1000" b="1" i="1" dirty="0" smtClean="0"/>
                <a:t>p </a:t>
              </a:r>
              <a:r>
                <a:rPr lang="it-IT" sz="1000" b="1" i="1" dirty="0" err="1" smtClean="0"/>
                <a:t>Event</a:t>
              </a:r>
              <a:r>
                <a:rPr lang="it-IT" sz="1000" b="1" i="1" dirty="0" smtClean="0"/>
                <a:t> trigger </a:t>
              </a:r>
              <a:r>
                <a:rPr lang="it-IT" sz="1000" b="1" i="1" dirty="0" err="1" smtClean="0"/>
                <a:t>Comparator</a:t>
              </a:r>
              <a:r>
                <a:rPr lang="it-IT" sz="1000" i="1" dirty="0" smtClean="0"/>
                <a:t>)</a:t>
              </a:r>
              <a:r>
                <a:rPr lang="it-IT" sz="1000" dirty="0" smtClean="0"/>
                <a:t> </a:t>
              </a:r>
              <a:endParaRPr lang="it-IT" sz="1000" dirty="0"/>
            </a:p>
          </p:txBody>
        </p:sp>
        <p:sp>
          <p:nvSpPr>
            <p:cNvPr id="52" name="CasellaDiTesto 51"/>
            <p:cNvSpPr txBox="1"/>
            <p:nvPr/>
          </p:nvSpPr>
          <p:spPr>
            <a:xfrm>
              <a:off x="1924996" y="6156881"/>
              <a:ext cx="1935145" cy="400110"/>
            </a:xfrm>
            <a:prstGeom prst="rect">
              <a:avLst/>
            </a:prstGeom>
            <a:noFill/>
          </p:spPr>
          <p:txBody>
            <a:bodyPr wrap="none" rtlCol="0">
              <a:spAutoFit/>
            </a:bodyPr>
            <a:lstStyle/>
            <a:p>
              <a:r>
                <a:rPr lang="it-IT" sz="1000" dirty="0" smtClean="0"/>
                <a:t>N timing </a:t>
              </a:r>
              <a:r>
                <a:rPr lang="it-IT" sz="1000" dirty="0" err="1" smtClean="0"/>
                <a:t>comp</a:t>
              </a:r>
              <a:endParaRPr lang="it-IT" sz="1000" dirty="0" smtClean="0"/>
            </a:p>
            <a:p>
              <a:r>
                <a:rPr lang="it-IT" sz="1000" i="1" dirty="0" smtClean="0"/>
                <a:t>(</a:t>
              </a:r>
              <a:r>
                <a:rPr lang="it-IT" sz="1000" b="1" i="1" dirty="0" smtClean="0"/>
                <a:t>n </a:t>
              </a:r>
              <a:r>
                <a:rPr lang="it-IT" sz="1000" b="1" i="1" dirty="0" err="1"/>
                <a:t>Event</a:t>
              </a:r>
              <a:r>
                <a:rPr lang="it-IT" sz="1000" b="1" i="1" dirty="0"/>
                <a:t> trigger </a:t>
              </a:r>
              <a:r>
                <a:rPr lang="it-IT" sz="1000" b="1" i="1" dirty="0" err="1" smtClean="0"/>
                <a:t>Comparator</a:t>
              </a:r>
              <a:r>
                <a:rPr lang="it-IT" sz="1000" i="1" dirty="0" smtClean="0"/>
                <a:t>)</a:t>
              </a:r>
              <a:endParaRPr lang="it-IT" sz="1000" dirty="0"/>
            </a:p>
          </p:txBody>
        </p:sp>
        <p:sp>
          <p:nvSpPr>
            <p:cNvPr id="69" name="CasellaDiTesto 68"/>
            <p:cNvSpPr txBox="1"/>
            <p:nvPr/>
          </p:nvSpPr>
          <p:spPr>
            <a:xfrm rot="19673702">
              <a:off x="5588503" y="5276801"/>
              <a:ext cx="721672" cy="276999"/>
            </a:xfrm>
            <a:prstGeom prst="rect">
              <a:avLst/>
            </a:prstGeom>
            <a:noFill/>
          </p:spPr>
          <p:txBody>
            <a:bodyPr wrap="none" rtlCol="0">
              <a:spAutoFit/>
            </a:bodyPr>
            <a:lstStyle/>
            <a:p>
              <a:r>
                <a:rPr lang="it-IT" sz="1200" b="1" dirty="0" smtClean="0"/>
                <a:t>Buffers</a:t>
              </a:r>
            </a:p>
          </p:txBody>
        </p:sp>
        <p:sp>
          <p:nvSpPr>
            <p:cNvPr id="67" name="CasellaDiTesto 66"/>
            <p:cNvSpPr txBox="1"/>
            <p:nvPr/>
          </p:nvSpPr>
          <p:spPr>
            <a:xfrm rot="19862697">
              <a:off x="8823675" y="5296879"/>
              <a:ext cx="721672" cy="276999"/>
            </a:xfrm>
            <a:prstGeom prst="rect">
              <a:avLst/>
            </a:prstGeom>
            <a:noFill/>
          </p:spPr>
          <p:txBody>
            <a:bodyPr wrap="none" rtlCol="0">
              <a:spAutoFit/>
            </a:bodyPr>
            <a:lstStyle/>
            <a:p>
              <a:r>
                <a:rPr lang="it-IT" sz="1200" b="1" dirty="0" smtClean="0"/>
                <a:t>Buffers</a:t>
              </a:r>
            </a:p>
          </p:txBody>
        </p:sp>
        <p:sp>
          <p:nvSpPr>
            <p:cNvPr id="60" name="CasellaDiTesto 59"/>
            <p:cNvSpPr txBox="1"/>
            <p:nvPr/>
          </p:nvSpPr>
          <p:spPr>
            <a:xfrm rot="19673702">
              <a:off x="4085284" y="5280266"/>
              <a:ext cx="721672" cy="276999"/>
            </a:xfrm>
            <a:prstGeom prst="rect">
              <a:avLst/>
            </a:prstGeom>
            <a:noFill/>
          </p:spPr>
          <p:txBody>
            <a:bodyPr wrap="none" rtlCol="0">
              <a:spAutoFit/>
            </a:bodyPr>
            <a:lstStyle/>
            <a:p>
              <a:r>
                <a:rPr lang="it-IT" sz="1200" b="1" dirty="0" smtClean="0"/>
                <a:t>Buffers</a:t>
              </a:r>
            </a:p>
          </p:txBody>
        </p:sp>
      </p:grpSp>
      <p:sp>
        <p:nvSpPr>
          <p:cNvPr id="44" name="Rettangolo 43"/>
          <p:cNvSpPr/>
          <p:nvPr/>
        </p:nvSpPr>
        <p:spPr>
          <a:xfrm>
            <a:off x="5011429" y="4738190"/>
            <a:ext cx="211541" cy="764275"/>
          </a:xfrm>
          <a:prstGeom prst="rect">
            <a:avLst/>
          </a:prstGeom>
          <a:solidFill>
            <a:srgbClr val="0000FF">
              <a:alpha val="62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p:cNvSpPr/>
          <p:nvPr/>
        </p:nvSpPr>
        <p:spPr>
          <a:xfrm>
            <a:off x="6710576" y="4785957"/>
            <a:ext cx="279779" cy="709684"/>
          </a:xfrm>
          <a:prstGeom prst="rect">
            <a:avLst/>
          </a:prstGeom>
          <a:solidFill>
            <a:srgbClr val="D428D8">
              <a:alpha val="76000"/>
            </a:srgbClr>
          </a:solidFill>
          <a:ln>
            <a:solidFill>
              <a:srgbClr val="D42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30044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92443"/>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Design of the layout: 10b ADC</a:t>
            </a:r>
            <a:endParaRPr lang="it-IT" sz="2400" b="1" dirty="0">
              <a:solidFill>
                <a:schemeClr val="bg1"/>
              </a:solidFill>
              <a:ea typeface="Osaka"/>
              <a:cs typeface="Osaka"/>
            </a:endParaRPr>
          </a:p>
        </p:txBody>
      </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7</a:t>
            </a:fld>
            <a:endParaRPr lang="it-IT" dirty="0"/>
          </a:p>
        </p:txBody>
      </p:sp>
      <p:sp>
        <p:nvSpPr>
          <p:cNvPr id="8" name="Rettangolo 7"/>
          <p:cNvSpPr/>
          <p:nvPr/>
        </p:nvSpPr>
        <p:spPr>
          <a:xfrm>
            <a:off x="-31197" y="637630"/>
            <a:ext cx="9727647" cy="553998"/>
          </a:xfrm>
          <a:prstGeom prst="rect">
            <a:avLst/>
          </a:prstGeom>
        </p:spPr>
        <p:txBody>
          <a:bodyPr wrap="square">
            <a:spAutoFit/>
          </a:bodyPr>
          <a:lstStyle/>
          <a:p>
            <a:pPr lvl="1" algn="just" defTabSz="904875" eaLnBrk="0" hangingPunct="0"/>
            <a:r>
              <a:rPr lang="en-US" sz="1500" dirty="0" smtClean="0">
                <a:solidFill>
                  <a:srgbClr val="003399"/>
                </a:solidFill>
                <a:ea typeface="Osaka"/>
                <a:cs typeface="Times New Roman" pitchFamily="18" charset="0"/>
              </a:rPr>
              <a:t>	</a:t>
            </a:r>
            <a:endParaRPr lang="en-US" sz="1200" dirty="0" smtClean="0">
              <a:solidFill>
                <a:srgbClr val="003399"/>
              </a:solidFill>
              <a:ea typeface="Osaka"/>
              <a:cs typeface="Times New Roman" pitchFamily="18" charset="0"/>
            </a:endParaRPr>
          </a:p>
          <a:p>
            <a:pPr marL="896938" lvl="1" indent="-439738" algn="just" defTabSz="904875" eaLnBrk="0" hangingPunct="0"/>
            <a:endParaRPr lang="en-US" sz="1500" dirty="0" smtClean="0">
              <a:solidFill>
                <a:srgbClr val="003399"/>
              </a:solidFill>
              <a:ea typeface="Osaka"/>
              <a:cs typeface="Times New Roman" pitchFamily="18" charset="0"/>
            </a:endParaRPr>
          </a:p>
        </p:txBody>
      </p:sp>
      <p:sp>
        <p:nvSpPr>
          <p:cNvPr id="9" name="Rettangolo 8"/>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sp>
        <p:nvSpPr>
          <p:cNvPr id="40" name="CasellaDiTesto 39"/>
          <p:cNvSpPr txBox="1"/>
          <p:nvPr/>
        </p:nvSpPr>
        <p:spPr>
          <a:xfrm>
            <a:off x="3446412" y="5707770"/>
            <a:ext cx="2387577" cy="338554"/>
          </a:xfrm>
          <a:prstGeom prst="rect">
            <a:avLst/>
          </a:prstGeom>
          <a:noFill/>
        </p:spPr>
        <p:txBody>
          <a:bodyPr wrap="none" rtlCol="0">
            <a:spAutoFit/>
          </a:bodyPr>
          <a:lstStyle/>
          <a:p>
            <a:r>
              <a:rPr lang="it-IT" b="1" dirty="0" smtClean="0"/>
              <a:t>10b ADC top </a:t>
            </a:r>
            <a:r>
              <a:rPr lang="it-IT" b="1" dirty="0" err="1" smtClean="0"/>
              <a:t>hierarchy</a:t>
            </a:r>
            <a:endParaRPr lang="it-IT" b="1" dirty="0"/>
          </a:p>
        </p:txBody>
      </p:sp>
      <p:pic>
        <p:nvPicPr>
          <p:cNvPr id="67" name="Immagine 66" descr="ADC10_layout.png"/>
          <p:cNvPicPr>
            <a:picLocks noChangeAspect="1"/>
          </p:cNvPicPr>
          <p:nvPr/>
        </p:nvPicPr>
        <p:blipFill>
          <a:blip r:embed="rId3"/>
          <a:stretch>
            <a:fillRect/>
          </a:stretch>
        </p:blipFill>
        <p:spPr>
          <a:xfrm>
            <a:off x="1895857" y="2448020"/>
            <a:ext cx="6114286" cy="2971429"/>
          </a:xfrm>
          <a:prstGeom prst="rect">
            <a:avLst/>
          </a:prstGeom>
        </p:spPr>
      </p:pic>
      <p:sp>
        <p:nvSpPr>
          <p:cNvPr id="68" name="CasellaDiTesto 67"/>
          <p:cNvSpPr txBox="1"/>
          <p:nvPr/>
        </p:nvSpPr>
        <p:spPr>
          <a:xfrm>
            <a:off x="338176" y="1228801"/>
            <a:ext cx="9427581" cy="830997"/>
          </a:xfrm>
          <a:prstGeom prst="rect">
            <a:avLst/>
          </a:prstGeom>
          <a:noFill/>
        </p:spPr>
        <p:txBody>
          <a:bodyPr wrap="none" rtlCol="0">
            <a:spAutoFit/>
          </a:bodyPr>
          <a:lstStyle/>
          <a:p>
            <a:r>
              <a:rPr lang="en-US" dirty="0" smtClean="0"/>
              <a:t>Also the layout of the 10bit ADC has been rearranged to fit the floorplan. It has to be routed on top </a:t>
            </a:r>
          </a:p>
          <a:p>
            <a:r>
              <a:rPr lang="en-US" dirty="0" smtClean="0"/>
              <a:t>and post-layout simulated, in order to accommodate for clock issues coming from merging operations </a:t>
            </a:r>
          </a:p>
          <a:p>
            <a:r>
              <a:rPr lang="en-US" dirty="0" smtClean="0"/>
              <a:t>of the 8bit ADC and the pipeline of two 1.5bit ADC stages.</a:t>
            </a:r>
            <a:endParaRPr lang="en-US" dirty="0"/>
          </a:p>
        </p:txBody>
      </p:sp>
    </p:spTree>
    <p:extLst>
      <p:ext uri="{BB962C8B-B14F-4D97-AF65-F5344CB8AC3E}">
        <p14:creationId xmlns:p14="http://schemas.microsoft.com/office/powerpoint/2010/main" val="2016612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92443"/>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Design of the layout: TOP layout of the 64-channels chip</a:t>
            </a:r>
            <a:endParaRPr lang="it-IT" sz="2400" b="1" dirty="0">
              <a:solidFill>
                <a:schemeClr val="bg1"/>
              </a:solidFill>
              <a:ea typeface="Osaka"/>
              <a:cs typeface="Osaka"/>
            </a:endParaRPr>
          </a:p>
        </p:txBody>
      </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8</a:t>
            </a:fld>
            <a:endParaRPr lang="it-IT" dirty="0"/>
          </a:p>
        </p:txBody>
      </p:sp>
      <p:sp>
        <p:nvSpPr>
          <p:cNvPr id="8" name="Rettangolo 7"/>
          <p:cNvSpPr/>
          <p:nvPr/>
        </p:nvSpPr>
        <p:spPr>
          <a:xfrm>
            <a:off x="-31197" y="637630"/>
            <a:ext cx="9727647" cy="553998"/>
          </a:xfrm>
          <a:prstGeom prst="rect">
            <a:avLst/>
          </a:prstGeom>
        </p:spPr>
        <p:txBody>
          <a:bodyPr wrap="square">
            <a:spAutoFit/>
          </a:bodyPr>
          <a:lstStyle/>
          <a:p>
            <a:pPr lvl="1" algn="just" defTabSz="904875" eaLnBrk="0" hangingPunct="0"/>
            <a:r>
              <a:rPr lang="en-US" sz="1500" dirty="0" smtClean="0">
                <a:solidFill>
                  <a:srgbClr val="003399"/>
                </a:solidFill>
                <a:ea typeface="Osaka"/>
                <a:cs typeface="Times New Roman" pitchFamily="18" charset="0"/>
              </a:rPr>
              <a:t>	</a:t>
            </a:r>
            <a:endParaRPr lang="en-US" sz="1200" dirty="0" smtClean="0">
              <a:solidFill>
                <a:srgbClr val="003399"/>
              </a:solidFill>
              <a:ea typeface="Osaka"/>
              <a:cs typeface="Times New Roman" pitchFamily="18" charset="0"/>
            </a:endParaRPr>
          </a:p>
          <a:p>
            <a:pPr marL="896938" lvl="1" indent="-439738" algn="just" defTabSz="904875" eaLnBrk="0" hangingPunct="0"/>
            <a:endParaRPr lang="en-US" sz="1500" dirty="0" smtClean="0">
              <a:solidFill>
                <a:srgbClr val="003399"/>
              </a:solidFill>
              <a:ea typeface="Osaka"/>
              <a:cs typeface="Times New Roman" pitchFamily="18" charset="0"/>
            </a:endParaRPr>
          </a:p>
        </p:txBody>
      </p:sp>
      <p:sp>
        <p:nvSpPr>
          <p:cNvPr id="9" name="Rettangolo 8"/>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sp>
        <p:nvSpPr>
          <p:cNvPr id="40" name="CasellaDiTesto 39"/>
          <p:cNvSpPr txBox="1"/>
          <p:nvPr/>
        </p:nvSpPr>
        <p:spPr>
          <a:xfrm>
            <a:off x="3922662" y="6069720"/>
            <a:ext cx="2031325" cy="338554"/>
          </a:xfrm>
          <a:prstGeom prst="rect">
            <a:avLst/>
          </a:prstGeom>
          <a:noFill/>
        </p:spPr>
        <p:txBody>
          <a:bodyPr wrap="none" rtlCol="0">
            <a:spAutoFit/>
          </a:bodyPr>
          <a:lstStyle/>
          <a:p>
            <a:r>
              <a:rPr lang="it-IT" b="1" dirty="0" smtClean="0"/>
              <a:t>ASIC top </a:t>
            </a:r>
            <a:r>
              <a:rPr lang="it-IT" b="1" dirty="0" err="1" smtClean="0"/>
              <a:t>hierarchy</a:t>
            </a:r>
            <a:endParaRPr lang="it-IT" b="1" dirty="0"/>
          </a:p>
        </p:txBody>
      </p:sp>
      <p:pic>
        <p:nvPicPr>
          <p:cNvPr id="10" name="Immagine 9" descr="TOP_layout2.png"/>
          <p:cNvPicPr>
            <a:picLocks noChangeAspect="1"/>
          </p:cNvPicPr>
          <p:nvPr/>
        </p:nvPicPr>
        <p:blipFill>
          <a:blip r:embed="rId3"/>
          <a:stretch>
            <a:fillRect/>
          </a:stretch>
        </p:blipFill>
        <p:spPr>
          <a:xfrm>
            <a:off x="1921763" y="1045168"/>
            <a:ext cx="5869688" cy="4697925"/>
          </a:xfrm>
          <a:prstGeom prst="rect">
            <a:avLst/>
          </a:prstGeom>
        </p:spPr>
      </p:pic>
    </p:spTree>
    <p:extLst>
      <p:ext uri="{BB962C8B-B14F-4D97-AF65-F5344CB8AC3E}">
        <p14:creationId xmlns:p14="http://schemas.microsoft.com/office/powerpoint/2010/main" val="2016612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0" y="200025"/>
            <a:ext cx="9906000" cy="565150"/>
            <a:chOff x="0" y="80"/>
            <a:chExt cx="6240" cy="356"/>
          </a:xfrm>
        </p:grpSpPr>
        <p:sp>
          <p:nvSpPr>
            <p:cNvPr id="8197" name="Rectangle 17"/>
            <p:cNvSpPr>
              <a:spLocks noChangeArrowheads="1"/>
            </p:cNvSpPr>
            <p:nvPr/>
          </p:nvSpPr>
          <p:spPr bwMode="auto">
            <a:xfrm>
              <a:off x="0" y="80"/>
              <a:ext cx="6240" cy="356"/>
            </a:xfrm>
            <a:prstGeom prst="rect">
              <a:avLst/>
            </a:prstGeom>
            <a:solidFill>
              <a:srgbClr val="003399"/>
            </a:solidFill>
            <a:ln w="28575">
              <a:noFill/>
              <a:miter lim="800000"/>
              <a:headEnd/>
              <a:tailEnd type="none" w="lg" len="lg"/>
            </a:ln>
          </p:spPr>
          <p:txBody>
            <a:bodyPr wrap="none" anchor="ctr"/>
            <a:lstStyle/>
            <a:p>
              <a:endParaRPr lang="it-IT"/>
            </a:p>
          </p:txBody>
        </p:sp>
        <p:sp>
          <p:nvSpPr>
            <p:cNvPr id="8198" name="Text Box 18"/>
            <p:cNvSpPr txBox="1">
              <a:spLocks noChangeArrowheads="1"/>
            </p:cNvSpPr>
            <p:nvPr/>
          </p:nvSpPr>
          <p:spPr bwMode="auto">
            <a:xfrm>
              <a:off x="0" y="81"/>
              <a:ext cx="6240" cy="331"/>
            </a:xfrm>
            <a:prstGeom prst="rect">
              <a:avLst/>
            </a:prstGeom>
            <a:noFill/>
            <a:ln w="28575">
              <a:noFill/>
              <a:miter lim="800000"/>
              <a:headEnd/>
              <a:tailEnd type="none" w="lg" len="lg"/>
            </a:ln>
          </p:spPr>
          <p:txBody>
            <a:bodyPr lIns="123730" tIns="61865" rIns="123730" bIns="61865" anchor="ctr">
              <a:spAutoFit/>
            </a:bodyPr>
            <a:lstStyle/>
            <a:p>
              <a:pPr defTabSz="925513" eaLnBrk="0" hangingPunct="0"/>
              <a:r>
                <a:rPr lang="en-US" altLang="en-US" sz="2600" b="1" dirty="0">
                  <a:solidFill>
                    <a:schemeClr val="bg1"/>
                  </a:solidFill>
                  <a:ea typeface="Osaka" charset="-128"/>
                </a:rPr>
                <a:t>  </a:t>
              </a:r>
              <a:r>
                <a:rPr lang="en-US" altLang="en-US" sz="2600" b="1" dirty="0" smtClean="0">
                  <a:solidFill>
                    <a:schemeClr val="bg1"/>
                  </a:solidFill>
                  <a:ea typeface="Osaka" charset="-128"/>
                </a:rPr>
                <a:t>Schedule and submission</a:t>
              </a:r>
              <a:endParaRPr lang="en-US" sz="2600" b="1" baseline="-25000" dirty="0">
                <a:solidFill>
                  <a:schemeClr val="bg1"/>
                </a:solidFill>
                <a:ea typeface="Osaka" charset="-128"/>
              </a:endParaRPr>
            </a:p>
          </p:txBody>
        </p:sp>
      </p:gr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9</a:t>
            </a:fld>
            <a:endParaRPr lang="it-IT" dirty="0"/>
          </a:p>
        </p:txBody>
      </p:sp>
      <p:sp>
        <p:nvSpPr>
          <p:cNvPr id="17" name="Rettangolo 16"/>
          <p:cNvSpPr/>
          <p:nvPr/>
        </p:nvSpPr>
        <p:spPr>
          <a:xfrm>
            <a:off x="295275" y="1216575"/>
            <a:ext cx="9338452" cy="5255285"/>
          </a:xfrm>
          <a:prstGeom prst="rect">
            <a:avLst/>
          </a:prstGeom>
        </p:spPr>
        <p:txBody>
          <a:bodyPr wrap="square">
            <a:spAutoFit/>
          </a:bodyPr>
          <a:lstStyle/>
          <a:p>
            <a:pPr marL="361950" indent="-361950" algn="just" defTabSz="904875" eaLnBrk="0" hangingPunct="0">
              <a:lnSpc>
                <a:spcPct val="150000"/>
              </a:lnSpc>
              <a:buFont typeface="Wingdings" panose="05000000000000000000" pitchFamily="2" charset="2"/>
              <a:buChar char="q"/>
            </a:pPr>
            <a:r>
              <a:rPr lang="en-US" sz="1500" dirty="0">
                <a:solidFill>
                  <a:srgbClr val="003399"/>
                </a:solidFill>
                <a:ea typeface="Osaka"/>
                <a:cs typeface="Times New Roman" pitchFamily="18" charset="0"/>
              </a:rPr>
              <a:t>All the layouts of the analog blocks have been designed </a:t>
            </a:r>
            <a:r>
              <a:rPr lang="en-US" sz="1500" dirty="0" smtClean="0">
                <a:solidFill>
                  <a:srgbClr val="003399"/>
                </a:solidFill>
                <a:ea typeface="Osaka"/>
                <a:cs typeface="Times New Roman" pitchFamily="18" charset="0"/>
              </a:rPr>
              <a:t>in their final version</a:t>
            </a:r>
            <a:endParaRPr lang="en-US" sz="1500" dirty="0">
              <a:solidFill>
                <a:srgbClr val="003399"/>
              </a:solidFill>
              <a:ea typeface="Osaka"/>
              <a:cs typeface="Times New Roman" pitchFamily="18" charset="0"/>
            </a:endParaRPr>
          </a:p>
          <a:p>
            <a:pPr marL="0" lvl="1" algn="just" defTabSz="904875" eaLnBrk="0" hangingPunct="0">
              <a:spcAft>
                <a:spcPts val="600"/>
              </a:spcAft>
            </a:pPr>
            <a:endParaRPr lang="en-US" sz="1500" dirty="0" smtClean="0">
              <a:solidFill>
                <a:srgbClr val="003399"/>
              </a:solidFill>
              <a:ea typeface="Osaka"/>
              <a:cs typeface="Times New Roman" pitchFamily="18" charset="0"/>
            </a:endParaRPr>
          </a:p>
          <a:p>
            <a:pPr marL="361950" lvl="1" indent="-361950" algn="just" defTabSz="904875" eaLnBrk="0" hangingPunct="0">
              <a:spcAft>
                <a:spcPts val="600"/>
              </a:spcAft>
              <a:buFont typeface="Wingdings" panose="05000000000000000000" pitchFamily="2" charset="2"/>
              <a:buChar char="q"/>
            </a:pPr>
            <a:r>
              <a:rPr lang="en-US" sz="1500" dirty="0" smtClean="0">
                <a:solidFill>
                  <a:srgbClr val="003399"/>
                </a:solidFill>
                <a:ea typeface="Osaka"/>
                <a:cs typeface="Times New Roman" pitchFamily="18" charset="0"/>
              </a:rPr>
              <a:t>To </a:t>
            </a:r>
            <a:r>
              <a:rPr lang="en-US" sz="1500" dirty="0">
                <a:solidFill>
                  <a:srgbClr val="003399"/>
                </a:solidFill>
                <a:ea typeface="Osaka"/>
                <a:cs typeface="Times New Roman" pitchFamily="18" charset="0"/>
              </a:rPr>
              <a:t>be </a:t>
            </a:r>
            <a:r>
              <a:rPr lang="en-US" sz="1500" dirty="0" smtClean="0">
                <a:solidFill>
                  <a:srgbClr val="003399"/>
                </a:solidFill>
                <a:ea typeface="Osaka"/>
                <a:cs typeface="Times New Roman" pitchFamily="18" charset="0"/>
              </a:rPr>
              <a:t>done:</a:t>
            </a:r>
          </a:p>
          <a:p>
            <a:pPr marL="266700" lvl="1" indent="-266700" algn="just" defTabSz="904875" eaLnBrk="0" hangingPunct="0">
              <a:lnSpc>
                <a:spcPct val="150000"/>
              </a:lnSpc>
              <a:spcAft>
                <a:spcPts val="0"/>
              </a:spcAft>
            </a:pPr>
            <a:r>
              <a:rPr lang="en-US" sz="1500" dirty="0" smtClean="0">
                <a:solidFill>
                  <a:srgbClr val="003399"/>
                </a:solidFill>
                <a:ea typeface="Osaka"/>
                <a:cs typeface="Times New Roman" pitchFamily="18" charset="0"/>
              </a:rPr>
              <a:t>-	</a:t>
            </a:r>
            <a:r>
              <a:rPr lang="en-US" sz="1400" dirty="0" smtClean="0">
                <a:solidFill>
                  <a:srgbClr val="003399"/>
                </a:solidFill>
                <a:ea typeface="Osaka"/>
                <a:cs typeface="Times New Roman" pitchFamily="18" charset="0"/>
              </a:rPr>
              <a:t>Generation of the final layout of the digital part</a:t>
            </a:r>
          </a:p>
          <a:p>
            <a:pPr marL="266700" lvl="1" indent="-266700" defTabSz="904875" eaLnBrk="0" hangingPunct="0">
              <a:lnSpc>
                <a:spcPct val="150000"/>
              </a:lnSpc>
              <a:buFontTx/>
              <a:buChar char="-"/>
            </a:pPr>
            <a:r>
              <a:rPr lang="en-US" sz="1400" dirty="0" smtClean="0">
                <a:solidFill>
                  <a:srgbClr val="003399"/>
                </a:solidFill>
                <a:ea typeface="Osaka"/>
                <a:cs typeface="Times New Roman" pitchFamily="18" charset="0"/>
              </a:rPr>
              <a:t>Generation of the pad ring</a:t>
            </a:r>
            <a:endParaRPr lang="en-US" sz="900" b="1" dirty="0">
              <a:solidFill>
                <a:srgbClr val="003399"/>
              </a:solidFill>
              <a:ea typeface="Osaka"/>
              <a:cs typeface="Times New Roman" pitchFamily="18" charset="0"/>
            </a:endParaRPr>
          </a:p>
          <a:p>
            <a:pPr marL="266700" lvl="1" indent="-266700" defTabSz="904875" eaLnBrk="0" hangingPunct="0">
              <a:lnSpc>
                <a:spcPct val="150000"/>
              </a:lnSpc>
              <a:buFontTx/>
              <a:buChar char="-"/>
            </a:pPr>
            <a:r>
              <a:rPr lang="en-US" sz="1400" dirty="0">
                <a:solidFill>
                  <a:srgbClr val="003399"/>
                </a:solidFill>
                <a:ea typeface="Osaka"/>
                <a:cs typeface="Times New Roman" pitchFamily="18" charset="0"/>
              </a:rPr>
              <a:t>Top routing, verification and analog top </a:t>
            </a:r>
            <a:r>
              <a:rPr lang="en-US" sz="1400" dirty="0" smtClean="0">
                <a:solidFill>
                  <a:srgbClr val="003399"/>
                </a:solidFill>
                <a:ea typeface="Osaka"/>
                <a:cs typeface="Times New Roman" pitchFamily="18" charset="0"/>
              </a:rPr>
              <a:t>simulation</a:t>
            </a:r>
          </a:p>
          <a:p>
            <a:pPr marL="0" lvl="1" defTabSz="904875" eaLnBrk="0" hangingPunct="0">
              <a:lnSpc>
                <a:spcPct val="150000"/>
              </a:lnSpc>
            </a:pPr>
            <a:endParaRPr lang="en-US" sz="1400" dirty="0" smtClean="0">
              <a:solidFill>
                <a:srgbClr val="003399"/>
              </a:solidFill>
              <a:ea typeface="Osaka"/>
              <a:cs typeface="Times New Roman" pitchFamily="18" charset="0"/>
            </a:endParaRPr>
          </a:p>
          <a:p>
            <a:pPr marL="361950" lvl="1" indent="-361950" algn="just" defTabSz="904875" eaLnBrk="0" hangingPunct="0">
              <a:spcAft>
                <a:spcPts val="1200"/>
              </a:spcAft>
              <a:buFont typeface="Wingdings" panose="05000000000000000000" pitchFamily="2" charset="2"/>
              <a:buChar char="q"/>
            </a:pPr>
            <a:r>
              <a:rPr lang="en-US" sz="1500" dirty="0">
                <a:solidFill>
                  <a:srgbClr val="003399"/>
                </a:solidFill>
                <a:ea typeface="Osaka"/>
                <a:cs typeface="Times New Roman" pitchFamily="18" charset="0"/>
              </a:rPr>
              <a:t>Realistic estimation: one month and a half of work needed to finish</a:t>
            </a:r>
          </a:p>
          <a:p>
            <a:pPr marL="361950" lvl="1" indent="-361950" algn="just" defTabSz="904875" eaLnBrk="0" hangingPunct="0">
              <a:spcAft>
                <a:spcPts val="1200"/>
              </a:spcAft>
              <a:buFont typeface="Wingdings" panose="05000000000000000000" pitchFamily="2" charset="2"/>
              <a:buChar char="q"/>
            </a:pPr>
            <a:r>
              <a:rPr lang="en-US" sz="1500" dirty="0" smtClean="0">
                <a:solidFill>
                  <a:srgbClr val="003399"/>
                </a:solidFill>
                <a:ea typeface="Osaka"/>
                <a:cs typeface="Times New Roman" pitchFamily="18" charset="0"/>
              </a:rPr>
              <a:t>Next </a:t>
            </a:r>
            <a:r>
              <a:rPr lang="en-US" sz="1500" dirty="0">
                <a:solidFill>
                  <a:srgbClr val="003399"/>
                </a:solidFill>
                <a:ea typeface="Osaka"/>
                <a:cs typeface="Times New Roman" pitchFamily="18" charset="0"/>
              </a:rPr>
              <a:t>available MPW run deadline: </a:t>
            </a:r>
            <a:r>
              <a:rPr lang="en-US" sz="1500" dirty="0" smtClean="0">
                <a:solidFill>
                  <a:srgbClr val="003399"/>
                </a:solidFill>
                <a:ea typeface="Osaka"/>
                <a:cs typeface="Times New Roman" pitchFamily="18" charset="0"/>
              </a:rPr>
              <a:t>July 27th</a:t>
            </a:r>
          </a:p>
          <a:p>
            <a:pPr marL="361950" lvl="1" indent="-361950" algn="just" defTabSz="904875" eaLnBrk="0" hangingPunct="0">
              <a:spcAft>
                <a:spcPts val="1200"/>
              </a:spcAft>
              <a:buFont typeface="Wingdings" panose="05000000000000000000" pitchFamily="2" charset="2"/>
              <a:buChar char="q"/>
            </a:pPr>
            <a:r>
              <a:rPr lang="en-US" sz="1500" dirty="0" smtClean="0">
                <a:solidFill>
                  <a:srgbClr val="003399"/>
                </a:solidFill>
                <a:ea typeface="Osaka"/>
                <a:cs typeface="Times New Roman" pitchFamily="18" charset="0"/>
              </a:rPr>
              <a:t>GDS database expected to be submitted on that date</a:t>
            </a:r>
          </a:p>
          <a:p>
            <a:pPr lvl="1" indent="-457200" defTabSz="904875" eaLnBrk="0" hangingPunct="0">
              <a:lnSpc>
                <a:spcPct val="150000"/>
              </a:lnSpc>
            </a:pPr>
            <a:endParaRPr lang="en-US" sz="1500" dirty="0" smtClean="0">
              <a:solidFill>
                <a:srgbClr val="003399"/>
              </a:solidFill>
              <a:ea typeface="Osaka"/>
              <a:cs typeface="Times New Roman" pitchFamily="18" charset="0"/>
            </a:endParaRPr>
          </a:p>
          <a:p>
            <a:pPr lvl="1" indent="-457200" algn="just" defTabSz="904875" eaLnBrk="0" hangingPunct="0"/>
            <a:endParaRPr lang="en-US" sz="1500" dirty="0" smtClean="0">
              <a:solidFill>
                <a:srgbClr val="003399"/>
              </a:solidFill>
              <a:ea typeface="Osaka"/>
              <a:cs typeface="Times New Roman" pitchFamily="18" charset="0"/>
            </a:endParaRPr>
          </a:p>
          <a:p>
            <a:pPr marL="742950" lvl="1" indent="-285750" algn="just" defTabSz="904875" eaLnBrk="0" hangingPunct="0">
              <a:buFontTx/>
              <a:buChar char="-"/>
            </a:pPr>
            <a:endParaRPr lang="en-US" sz="1500" dirty="0" smtClean="0">
              <a:solidFill>
                <a:srgbClr val="003399"/>
              </a:solidFill>
              <a:ea typeface="Osaka"/>
              <a:cs typeface="Times New Roman" pitchFamily="18" charset="0"/>
            </a:endParaRPr>
          </a:p>
          <a:p>
            <a:pPr marL="742950" lvl="1" indent="-285750" algn="just" defTabSz="904875" eaLnBrk="0" hangingPunct="0">
              <a:buFontTx/>
              <a:buChar char="-"/>
            </a:pPr>
            <a:endParaRPr lang="en-US" sz="1500" dirty="0" smtClean="0">
              <a:solidFill>
                <a:srgbClr val="003399"/>
              </a:solidFill>
              <a:ea typeface="Osaka"/>
              <a:cs typeface="Times New Roman" pitchFamily="18" charset="0"/>
            </a:endParaRPr>
          </a:p>
          <a:p>
            <a:pPr lvl="1" algn="just" defTabSz="904875" eaLnBrk="0" hangingPunct="0"/>
            <a:r>
              <a:rPr lang="en-US" sz="1500" dirty="0" smtClean="0">
                <a:solidFill>
                  <a:srgbClr val="003399"/>
                </a:solidFill>
                <a:ea typeface="Osaka"/>
                <a:cs typeface="Times New Roman" pitchFamily="18" charset="0"/>
              </a:rPr>
              <a:t>	</a:t>
            </a:r>
            <a:endParaRPr lang="en-US" sz="1500" dirty="0">
              <a:solidFill>
                <a:srgbClr val="003399"/>
              </a:solidFill>
              <a:ea typeface="Osaka"/>
              <a:cs typeface="Times New Roman" pitchFamily="18" charset="0"/>
            </a:endParaRPr>
          </a:p>
          <a:p>
            <a:pPr lvl="1" algn="just" defTabSz="904875" eaLnBrk="0" hangingPunct="0"/>
            <a:endParaRPr lang="en-US" sz="1500" i="1" dirty="0" smtClean="0">
              <a:solidFill>
                <a:srgbClr val="003399"/>
              </a:solidFill>
              <a:ea typeface="Osaka"/>
              <a:cs typeface="Times New Roman" pitchFamily="18" charset="0"/>
            </a:endParaRPr>
          </a:p>
          <a:p>
            <a:pPr lvl="1" algn="just" defTabSz="904875" eaLnBrk="0" hangingPunct="0"/>
            <a:endParaRPr lang="en-US" sz="1500" i="1" dirty="0">
              <a:solidFill>
                <a:srgbClr val="003399"/>
              </a:solidFill>
              <a:ea typeface="Osaka"/>
              <a:cs typeface="Times New Roman" pitchFamily="18" charset="0"/>
            </a:endParaRPr>
          </a:p>
        </p:txBody>
      </p:sp>
      <p:sp>
        <p:nvSpPr>
          <p:cNvPr id="10" name="Rettangolo 9"/>
          <p:cNvSpPr/>
          <p:nvPr/>
        </p:nvSpPr>
        <p:spPr>
          <a:xfrm>
            <a:off x="0" y="6565612"/>
            <a:ext cx="6014481" cy="276999"/>
          </a:xfrm>
          <a:prstGeom prst="rect">
            <a:avLst/>
          </a:prstGeom>
        </p:spPr>
        <p:txBody>
          <a:bodyPr wrap="square">
            <a:spAutoFit/>
          </a:bodyPr>
          <a:lstStyle/>
          <a:p>
            <a:r>
              <a:rPr lang="it-IT" sz="1200" i="1" dirty="0" smtClean="0">
                <a:solidFill>
                  <a:srgbClr val="003399"/>
                </a:solidFill>
              </a:rPr>
              <a:t>Meeting INSIDE, </a:t>
            </a:r>
            <a:r>
              <a:rPr lang="en-US" sz="1200" i="1" dirty="0" smtClean="0">
                <a:solidFill>
                  <a:srgbClr val="003399"/>
                </a:solidFill>
              </a:rPr>
              <a:t>June 9</a:t>
            </a:r>
            <a:r>
              <a:rPr lang="it-IT" sz="1200" i="1" dirty="0" smtClean="0">
                <a:solidFill>
                  <a:srgbClr val="003399"/>
                </a:solidFill>
              </a:rPr>
              <a:t>, 2015, Pisa</a:t>
            </a:r>
            <a:endParaRPr lang="it-IT" sz="1200" i="1" dirty="0">
              <a:solidFill>
                <a:srgbClr val="0033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8239</TotalTime>
  <Words>680</Words>
  <Application>Microsoft Office PowerPoint</Application>
  <PresentationFormat>A4 (21x29,7 cm)</PresentationFormat>
  <Paragraphs>156</Paragraphs>
  <Slides>9</Slides>
  <Notes>9</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 DI ELETTR. ED ELETTROTECNICA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cristoforo</cp:lastModifiedBy>
  <cp:revision>827</cp:revision>
  <dcterms:created xsi:type="dcterms:W3CDTF">2006-10-13T09:25:09Z</dcterms:created>
  <dcterms:modified xsi:type="dcterms:W3CDTF">2015-06-09T07:40:56Z</dcterms:modified>
</cp:coreProperties>
</file>