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82" r:id="rId3"/>
    <p:sldId id="283" r:id="rId4"/>
    <p:sldId id="287" r:id="rId5"/>
    <p:sldId id="284" r:id="rId6"/>
    <p:sldId id="288" r:id="rId7"/>
    <p:sldId id="28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90052" autoAdjust="0"/>
  </p:normalViewPr>
  <p:slideViewPr>
    <p:cSldViewPr>
      <p:cViewPr varScale="1">
        <p:scale>
          <a:sx n="67" d="100"/>
          <a:sy n="67" d="100"/>
        </p:scale>
        <p:origin x="-14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714947-082E-47CD-8A80-56A49EF53DEB}" type="datetimeFigureOut">
              <a:rPr lang="el-GR" smtClean="0"/>
              <a:t>9/6/2015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89AA1F-5748-4096-A02F-A0A2F723D71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60157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89AA1F-5748-4096-A02F-A0A2F723D71A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09437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09-Jun-15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09-Jun-15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09-Jun-15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09-Jun-15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09-Jun-15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09-Jun-15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09-Jun-15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09-Jun-15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09-Jun-15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09-Jun-15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09-Jun-15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09-Jun-15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8387" y="1447800"/>
            <a:ext cx="7543800" cy="2593975"/>
          </a:xfrm>
        </p:spPr>
        <p:txBody>
          <a:bodyPr/>
          <a:lstStyle/>
          <a:p>
            <a:pPr algn="ctr"/>
            <a:r>
              <a:rPr lang="en-US" dirty="0" smtClean="0"/>
              <a:t>INSIDE </a:t>
            </a:r>
            <a:br>
              <a:rPr lang="en-US" dirty="0" smtClean="0"/>
            </a:br>
            <a:r>
              <a:rPr lang="en-US" dirty="0" smtClean="0"/>
              <a:t>Motherboard Update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6237" y="6291262"/>
            <a:ext cx="7391400" cy="5334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Pisa 09-10/06/2015</a:t>
            </a:r>
            <a:endParaRPr lang="el-G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0186" y="26292"/>
            <a:ext cx="1295015" cy="8701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9001" y="26293"/>
            <a:ext cx="1028699" cy="8701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4" y="1050"/>
            <a:ext cx="2390776" cy="895422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4267200"/>
            <a:ext cx="7620000" cy="211454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E. Kostara</a:t>
            </a:r>
            <a:r>
              <a:rPr lang="en-US" baseline="30000" dirty="0" smtClean="0">
                <a:solidFill>
                  <a:schemeClr val="accent4">
                    <a:lumMod val="75000"/>
                  </a:schemeClr>
                </a:solidFill>
              </a:rPr>
              <a:t>1,2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G.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Sportelli</a:t>
            </a:r>
            <a:r>
              <a:rPr lang="en-US" baseline="30000" dirty="0" smtClean="0">
                <a:solidFill>
                  <a:schemeClr val="accent4">
                    <a:lumMod val="75000"/>
                  </a:schemeClr>
                </a:solidFill>
              </a:rPr>
              <a:t>1,3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, E. Zaccaro</a:t>
            </a:r>
            <a:r>
              <a:rPr lang="en-US" baseline="30000" dirty="0" smtClean="0">
                <a:solidFill>
                  <a:schemeClr val="accent4">
                    <a:lumMod val="75000"/>
                  </a:schemeClr>
                </a:solidFill>
              </a:rPr>
              <a:t>3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M.G.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Bisogni</a:t>
            </a:r>
            <a:r>
              <a:rPr lang="en-US" baseline="30000" dirty="0" smtClean="0">
                <a:solidFill>
                  <a:schemeClr val="accent4">
                    <a:lumMod val="75000"/>
                  </a:schemeClr>
                </a:solidFill>
              </a:rPr>
              <a:t>1,3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, F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.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Palla</a:t>
            </a:r>
            <a:r>
              <a:rPr lang="en-US" baseline="30000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endParaRPr lang="en-US" baseline="30000" dirty="0" smtClean="0">
              <a:solidFill>
                <a:schemeClr val="accent4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1800" baseline="30000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r>
              <a:rPr lang="en-US" sz="1800" dirty="0" smtClean="0">
                <a:solidFill>
                  <a:schemeClr val="accent4">
                    <a:lumMod val="75000"/>
                  </a:schemeClr>
                </a:solidFill>
              </a:rPr>
              <a:t> INFN Pisa, </a:t>
            </a:r>
            <a:r>
              <a:rPr lang="en-US" sz="1800" baseline="30000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en-US" sz="1800" dirty="0" smtClean="0">
                <a:solidFill>
                  <a:schemeClr val="accent4">
                    <a:lumMod val="75000"/>
                  </a:schemeClr>
                </a:solidFill>
              </a:rPr>
              <a:t> University </a:t>
            </a:r>
            <a:r>
              <a:rPr lang="en-US" sz="1800" dirty="0">
                <a:solidFill>
                  <a:schemeClr val="accent4">
                    <a:lumMod val="75000"/>
                  </a:schemeClr>
                </a:solidFill>
              </a:rPr>
              <a:t>of </a:t>
            </a:r>
            <a:r>
              <a:rPr lang="en-US" sz="1800" dirty="0" smtClean="0">
                <a:solidFill>
                  <a:schemeClr val="accent4">
                    <a:lumMod val="75000"/>
                  </a:schemeClr>
                </a:solidFill>
              </a:rPr>
              <a:t>Siena, </a:t>
            </a:r>
            <a:r>
              <a:rPr lang="en-US" sz="1800" baseline="30000" dirty="0" smtClean="0">
                <a:solidFill>
                  <a:schemeClr val="accent4">
                    <a:lumMod val="75000"/>
                  </a:schemeClr>
                </a:solidFill>
              </a:rPr>
              <a:t>3</a:t>
            </a:r>
            <a:r>
              <a:rPr lang="en-US" sz="18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800" dirty="0">
                <a:solidFill>
                  <a:schemeClr val="accent4">
                    <a:lumMod val="75000"/>
                  </a:schemeClr>
                </a:solidFill>
              </a:rPr>
              <a:t>University of </a:t>
            </a:r>
            <a:r>
              <a:rPr lang="en-US" sz="1800" dirty="0" smtClean="0">
                <a:solidFill>
                  <a:schemeClr val="accent4">
                    <a:lumMod val="75000"/>
                  </a:schemeClr>
                </a:solidFill>
              </a:rPr>
              <a:t>Pisa</a:t>
            </a: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391000" y="1860"/>
            <a:ext cx="3581400" cy="9096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err="1" smtClean="0">
                <a:solidFill>
                  <a:srgbClr val="002060"/>
                </a:solidFill>
              </a:rPr>
              <a:t>INtelligent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Signal Processing for </a:t>
            </a:r>
            <a:endParaRPr lang="en-US" b="1" dirty="0" smtClean="0">
              <a:solidFill>
                <a:srgbClr val="002060"/>
              </a:solidFill>
            </a:endParaRPr>
          </a:p>
          <a:p>
            <a:r>
              <a:rPr lang="en-US" b="1" dirty="0" err="1" smtClean="0">
                <a:solidFill>
                  <a:srgbClr val="002060"/>
                </a:solidFill>
              </a:rPr>
              <a:t>FrontIEr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Research and Industry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66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Coincidence Sorter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76800"/>
            <a:ext cx="7620000" cy="1524000"/>
          </a:xfrm>
        </p:spPr>
        <p:txBody>
          <a:bodyPr/>
          <a:lstStyle/>
          <a:p>
            <a:r>
              <a:rPr lang="en-US" dirty="0" smtClean="0"/>
              <a:t>Simulation on </a:t>
            </a:r>
            <a:r>
              <a:rPr lang="en-US" dirty="0" err="1" smtClean="0"/>
              <a:t>ModelSim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762000" y="5586920"/>
            <a:ext cx="2895600" cy="800100"/>
          </a:xfrm>
          <a:prstGeom prst="roundRect">
            <a:avLst/>
          </a:prstGeom>
          <a:solidFill>
            <a:srgbClr val="B2DE82"/>
          </a:solidFill>
          <a:ln>
            <a:solidFill>
              <a:srgbClr val="B2DE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Goal: Minimum throughput rate 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 20MHz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308274" y="5594426"/>
            <a:ext cx="2895600" cy="792594"/>
          </a:xfrm>
          <a:prstGeom prst="roundRect">
            <a:avLst/>
          </a:prstGeom>
          <a:solidFill>
            <a:srgbClr val="B2DE82"/>
          </a:solidFill>
          <a:ln>
            <a:solidFill>
              <a:srgbClr val="B2DE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Achievement  28MHz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Down Arrow 7"/>
          <p:cNvSpPr/>
          <p:nvPr/>
        </p:nvSpPr>
        <p:spPr>
          <a:xfrm rot="16200000">
            <a:off x="3733800" y="5682170"/>
            <a:ext cx="457200" cy="609600"/>
          </a:xfrm>
          <a:prstGeom prst="downArrow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3572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48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 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498810"/>
            <a:ext cx="4495800" cy="889579"/>
          </a:xfrm>
        </p:spPr>
        <p:txBody>
          <a:bodyPr/>
          <a:lstStyle/>
          <a:p>
            <a:r>
              <a:rPr lang="en-US" dirty="0" smtClean="0"/>
              <a:t>Simulated on </a:t>
            </a:r>
            <a:r>
              <a:rPr lang="en-US" dirty="0" err="1" smtClean="0"/>
              <a:t>ModelSim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838200" y="5943600"/>
            <a:ext cx="4495800" cy="792594"/>
          </a:xfrm>
          <a:prstGeom prst="roundRect">
            <a:avLst/>
          </a:prstGeom>
          <a:solidFill>
            <a:srgbClr val="B2DE82"/>
          </a:solidFill>
          <a:ln>
            <a:solidFill>
              <a:srgbClr val="B2DE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Run on 100MHz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Write and Read continuously </a:t>
            </a: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133475"/>
            <a:ext cx="6477000" cy="4418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37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USB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Cypress EZ-USB FX2LP device (CY7C68013A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/>
              <a:t>Adaptation of the firmware used in previous project (QPEM 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Internal </a:t>
            </a:r>
            <a:r>
              <a:rPr lang="en-US" dirty="0"/>
              <a:t>30MHz synchronous </a:t>
            </a:r>
            <a:r>
              <a:rPr lang="en-US" dirty="0" smtClean="0"/>
              <a:t>clock</a:t>
            </a:r>
          </a:p>
          <a:p>
            <a:endParaRPr lang="en-US" dirty="0" smtClean="0"/>
          </a:p>
          <a:p>
            <a:pPr marL="114300" indent="0">
              <a:buNone/>
            </a:pPr>
            <a:endParaRPr lang="en-US" dirty="0" smtClean="0"/>
          </a:p>
          <a:p>
            <a:endParaRPr lang="en-US" dirty="0"/>
          </a:p>
          <a:p>
            <a:pPr marL="114300" indent="0">
              <a:buNone/>
            </a:pPr>
            <a:endParaRPr lang="en-US" sz="1200" dirty="0"/>
          </a:p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85800" y="4114800"/>
            <a:ext cx="4495800" cy="792594"/>
          </a:xfrm>
          <a:prstGeom prst="roundRect">
            <a:avLst/>
          </a:prstGeom>
          <a:solidFill>
            <a:srgbClr val="B2DE82"/>
          </a:solidFill>
          <a:ln>
            <a:solidFill>
              <a:srgbClr val="B2DE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Write data from host PC to FPGA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85800" y="5251303"/>
            <a:ext cx="4495800" cy="792594"/>
          </a:xfrm>
          <a:prstGeom prst="roundRect">
            <a:avLst/>
          </a:prstGeom>
          <a:solidFill>
            <a:srgbClr val="B2DE82"/>
          </a:solidFill>
          <a:ln>
            <a:solidFill>
              <a:srgbClr val="B2DE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Read data from FPGA to host PC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8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Simulation on </a:t>
            </a:r>
            <a:r>
              <a:rPr lang="en-US" sz="2400" dirty="0" err="1" smtClean="0"/>
              <a:t>ModelSim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Currently testing on motherboard and debugging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1470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LVDS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Simulation on </a:t>
            </a:r>
            <a:r>
              <a:rPr lang="en-US" sz="2400" dirty="0" err="1"/>
              <a:t>ModelSim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 smtClean="0"/>
              <a:t>Tested </a:t>
            </a:r>
            <a:r>
              <a:rPr lang="en-US" sz="2400" dirty="0"/>
              <a:t>on </a:t>
            </a:r>
            <a:r>
              <a:rPr lang="en-US" sz="2400" dirty="0" err="1" smtClean="0"/>
              <a:t>Sockit</a:t>
            </a:r>
            <a:r>
              <a:rPr lang="en-US" sz="2400" dirty="0" smtClean="0"/>
              <a:t> board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Rounded Rectangle 3"/>
          <p:cNvSpPr/>
          <p:nvPr/>
        </p:nvSpPr>
        <p:spPr>
          <a:xfrm>
            <a:off x="685800" y="3733800"/>
            <a:ext cx="4495800" cy="1752600"/>
          </a:xfrm>
          <a:prstGeom prst="roundRect">
            <a:avLst/>
          </a:prstGeom>
          <a:solidFill>
            <a:srgbClr val="B2DE82"/>
          </a:solidFill>
          <a:ln>
            <a:solidFill>
              <a:srgbClr val="B2DE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Works on 160MHz </a:t>
            </a:r>
            <a:r>
              <a:rPr lang="en-US" sz="2000" dirty="0" err="1" smtClean="0">
                <a:solidFill>
                  <a:schemeClr val="tx1"/>
                </a:solidFill>
              </a:rPr>
              <a:t>mtbf</a:t>
            </a:r>
            <a:r>
              <a:rPr lang="en-US" sz="2000" dirty="0" smtClean="0">
                <a:solidFill>
                  <a:schemeClr val="tx1"/>
                </a:solidFill>
              </a:rPr>
              <a:t>: &gt;2 days</a:t>
            </a:r>
          </a:p>
          <a:p>
            <a:pPr algn="ctr"/>
            <a:endParaRPr lang="en-US" sz="2000" dirty="0" smtClean="0">
              <a:solidFill>
                <a:schemeClr val="tx1"/>
              </a:solidFill>
            </a:endParaRP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Next step: on 320MHz</a:t>
            </a:r>
          </a:p>
          <a:p>
            <a:pPr algn="ctr"/>
            <a:endParaRPr lang="en-US" sz="2000" dirty="0" smtClean="0">
              <a:solidFill>
                <a:schemeClr val="tx1"/>
              </a:solidFill>
            </a:endParaRP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Goal: on 840MHz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68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</a:t>
            </a:r>
            <a:r>
              <a:rPr lang="en-US" dirty="0" smtClean="0"/>
              <a:t>steps on SPI - LVDS</a:t>
            </a:r>
            <a:endParaRPr lang="en-US" dirty="0"/>
          </a:p>
        </p:txBody>
      </p:sp>
      <p:pic>
        <p:nvPicPr>
          <p:cNvPr id="4" name="Picture 2" descr="https://lh6.googleusercontent.com/oFxy8d4zFI8ynUWbKMPBjqrhT1Tymi7YdN48P654HZW6Qci3aHb3XsS8v85z8IJ7oCisnFtLGWStterXTal0M_BgdxBRTQiNn39hcVirxGd1u1LPPKI-A9NYzs55EFibQVcND_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55" y="2682655"/>
            <a:ext cx="3124200" cy="3079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s://lh6.googleusercontent.com/RTs4DrCrx_wlCP1a_n0nWAdsC2ttwFNLLYcde_3ZmfCLqVCq8oPmpe0s5tjlNGdUEGuGrMfpr7N0jVWgoUJKaQMtjY9Mgd_FWXhNZTDYD4IxcrnzUo5Z3-yxdxRIa9uyNompXF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5356" y="2906633"/>
            <a:ext cx="3200400" cy="2631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793955" y="5761904"/>
            <a:ext cx="3124200" cy="548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en-US" dirty="0" smtClean="0"/>
              <a:t>THDB-HTG board</a:t>
            </a:r>
          </a:p>
          <a:p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756355" y="5715718"/>
            <a:ext cx="3352800" cy="5909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en-US" dirty="0"/>
              <a:t>Back side - HSMC version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585912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Test SPI – LVDS communication: </a:t>
            </a:r>
          </a:p>
          <a:p>
            <a:pPr lvl="1"/>
            <a:r>
              <a:rPr lang="en-US" sz="2400" dirty="0" smtClean="0"/>
              <a:t>MB – </a:t>
            </a:r>
            <a:r>
              <a:rPr lang="en-US" sz="2400" dirty="0" err="1" smtClean="0"/>
              <a:t>Sockit</a:t>
            </a:r>
            <a:r>
              <a:rPr lang="en-US" sz="2400" dirty="0" smtClean="0"/>
              <a:t> board connection using THDB-HTG board</a:t>
            </a:r>
            <a:endParaRPr lang="en-US" dirty="0" smtClean="0"/>
          </a:p>
          <a:p>
            <a:pPr marL="114300" indent="0">
              <a:buNone/>
            </a:pPr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0538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1048</TotalTime>
  <Words>173</Words>
  <Application>Microsoft Office PowerPoint</Application>
  <PresentationFormat>On-screen Show (4:3)</PresentationFormat>
  <Paragraphs>46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Adjacency</vt:lpstr>
      <vt:lpstr>INSIDE  Motherboard Update</vt:lpstr>
      <vt:lpstr>Coincidence Sorter </vt:lpstr>
      <vt:lpstr>Cluster Filter</vt:lpstr>
      <vt:lpstr>USB Implementation</vt:lpstr>
      <vt:lpstr>SPI communication</vt:lpstr>
      <vt:lpstr>LVDS communication</vt:lpstr>
      <vt:lpstr>Next steps on SPI - LVDS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Eleftheria</dc:creator>
  <cp:lastModifiedBy>Eleftheria</cp:lastModifiedBy>
  <cp:revision>97</cp:revision>
  <dcterms:created xsi:type="dcterms:W3CDTF">2006-08-16T00:00:00Z</dcterms:created>
  <dcterms:modified xsi:type="dcterms:W3CDTF">2015-06-09T10:38:59Z</dcterms:modified>
</cp:coreProperties>
</file>