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662" r:id="rId12"/>
    <p:sldMasterId id="2147483663" r:id="rId13"/>
    <p:sldMasterId id="2147483664" r:id="rId14"/>
    <p:sldMasterId id="2147483665" r:id="rId15"/>
  </p:sldMasterIdLst>
  <p:notesMasterIdLst>
    <p:notesMasterId r:id="rId41"/>
  </p:notesMasterIdLst>
  <p:handoutMasterIdLst>
    <p:handoutMasterId r:id="rId42"/>
  </p:handoutMasterIdLst>
  <p:sldIdLst>
    <p:sldId id="496" r:id="rId16"/>
    <p:sldId id="535" r:id="rId17"/>
    <p:sldId id="578" r:id="rId18"/>
    <p:sldId id="587" r:id="rId19"/>
    <p:sldId id="563" r:id="rId20"/>
    <p:sldId id="495" r:id="rId21"/>
    <p:sldId id="545" r:id="rId22"/>
    <p:sldId id="569" r:id="rId23"/>
    <p:sldId id="571" r:id="rId24"/>
    <p:sldId id="568" r:id="rId25"/>
    <p:sldId id="565" r:id="rId26"/>
    <p:sldId id="579" r:id="rId27"/>
    <p:sldId id="588" r:id="rId28"/>
    <p:sldId id="584" r:id="rId29"/>
    <p:sldId id="585" r:id="rId30"/>
    <p:sldId id="581" r:id="rId31"/>
    <p:sldId id="586" r:id="rId32"/>
    <p:sldId id="582" r:id="rId33"/>
    <p:sldId id="580" r:id="rId34"/>
    <p:sldId id="583" r:id="rId35"/>
    <p:sldId id="556" r:id="rId36"/>
    <p:sldId id="543" r:id="rId37"/>
    <p:sldId id="577" r:id="rId38"/>
    <p:sldId id="575" r:id="rId39"/>
    <p:sldId id="570" r:id="rId40"/>
  </p:sldIdLst>
  <p:sldSz cx="13004800" cy="97536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/>
        <a:ea typeface="+mn-ea"/>
        <a:cs typeface="Arial" charset="0"/>
        <a:sym typeface="Gill Sans Light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/>
        <a:ea typeface="+mn-ea"/>
        <a:cs typeface="Arial" charset="0"/>
        <a:sym typeface="Gill Sans Light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/>
        <a:ea typeface="+mn-ea"/>
        <a:cs typeface="Arial" charset="0"/>
        <a:sym typeface="Gill Sans Light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/>
        <a:ea typeface="+mn-ea"/>
        <a:cs typeface="Arial" charset="0"/>
        <a:sym typeface="Gill Sans Light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/>
        <a:ea typeface="+mn-ea"/>
        <a:cs typeface="Arial" charset="0"/>
        <a:sym typeface="Gill Sans Light"/>
      </a:defRPr>
    </a:lvl5pPr>
    <a:lvl6pPr marL="2286000" algn="l" defTabSz="914400" rtl="0" eaLnBrk="1" latinLnBrk="0" hangingPunct="1">
      <a:defRPr sz="4200" kern="1200">
        <a:solidFill>
          <a:srgbClr val="414141"/>
        </a:solidFill>
        <a:latin typeface="Gill Sans Light"/>
        <a:ea typeface="+mn-ea"/>
        <a:cs typeface="Arial" charset="0"/>
        <a:sym typeface="Gill Sans Light"/>
      </a:defRPr>
    </a:lvl6pPr>
    <a:lvl7pPr marL="2743200" algn="l" defTabSz="914400" rtl="0" eaLnBrk="1" latinLnBrk="0" hangingPunct="1">
      <a:defRPr sz="4200" kern="1200">
        <a:solidFill>
          <a:srgbClr val="414141"/>
        </a:solidFill>
        <a:latin typeface="Gill Sans Light"/>
        <a:ea typeface="+mn-ea"/>
        <a:cs typeface="Arial" charset="0"/>
        <a:sym typeface="Gill Sans Light"/>
      </a:defRPr>
    </a:lvl7pPr>
    <a:lvl8pPr marL="3200400" algn="l" defTabSz="914400" rtl="0" eaLnBrk="1" latinLnBrk="0" hangingPunct="1">
      <a:defRPr sz="4200" kern="1200">
        <a:solidFill>
          <a:srgbClr val="414141"/>
        </a:solidFill>
        <a:latin typeface="Gill Sans Light"/>
        <a:ea typeface="+mn-ea"/>
        <a:cs typeface="Arial" charset="0"/>
        <a:sym typeface="Gill Sans Light"/>
      </a:defRPr>
    </a:lvl8pPr>
    <a:lvl9pPr marL="3657600" algn="l" defTabSz="914400" rtl="0" eaLnBrk="1" latinLnBrk="0" hangingPunct="1">
      <a:defRPr sz="4200" kern="1200">
        <a:solidFill>
          <a:srgbClr val="414141"/>
        </a:solidFill>
        <a:latin typeface="Gill Sans Light"/>
        <a:ea typeface="+mn-ea"/>
        <a:cs typeface="Arial" charset="0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A251"/>
    <a:srgbClr val="0EA2A2"/>
    <a:srgbClr val="000000"/>
    <a:srgbClr val="FF0000"/>
    <a:srgbClr val="3333FF"/>
    <a:srgbClr val="33CCFF"/>
    <a:srgbClr val="54D1EE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29" autoAdjust="0"/>
    <p:restoredTop sz="88889" autoAdjust="0"/>
  </p:normalViewPr>
  <p:slideViewPr>
    <p:cSldViewPr>
      <p:cViewPr>
        <p:scale>
          <a:sx n="50" d="100"/>
          <a:sy n="50" d="100"/>
        </p:scale>
        <p:origin x="-1584" y="-5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6"/>
    </p:cViewPr>
  </p:sorterViewPr>
  <p:notesViewPr>
    <p:cSldViewPr>
      <p:cViewPr varScale="1">
        <p:scale>
          <a:sx n="46" d="100"/>
          <a:sy n="46" d="100"/>
        </p:scale>
        <p:origin x="-898" y="-101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defTabSz="91469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14690">
              <a:defRPr sz="1200"/>
            </a:lvl1pPr>
          </a:lstStyle>
          <a:p>
            <a:pPr>
              <a:defRPr/>
            </a:pPr>
            <a:fld id="{7C5A76F6-2E8B-440C-A8A5-4457FFA7C614}" type="datetimeFigureOut">
              <a:rPr lang="it-IT"/>
              <a:pPr>
                <a:defRPr/>
              </a:pPr>
              <a:t>10/06/2015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defTabSz="91469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14690">
              <a:defRPr sz="1200"/>
            </a:lvl1pPr>
          </a:lstStyle>
          <a:p>
            <a:pPr>
              <a:defRPr/>
            </a:pPr>
            <a:fld id="{A0982F17-31CF-4B89-895B-102E6ED2DA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4" tIns="48328" rIns="96654" bIns="48328" numCol="1" anchor="t" anchorCtr="0" compatLnSpc="1">
            <a:prstTxWarp prst="textNoShape">
              <a:avLst/>
            </a:prstTxWarp>
          </a:bodyPr>
          <a:lstStyle>
            <a:lvl1pPr defTabSz="967334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4" tIns="48328" rIns="96654" bIns="48328" numCol="1" anchor="t" anchorCtr="0" compatLnSpc="1">
            <a:prstTxWarp prst="textNoShape">
              <a:avLst/>
            </a:prstTxWarp>
          </a:bodyPr>
          <a:lstStyle>
            <a:lvl1pPr algn="r" defTabSz="967334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5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4" tIns="48328" rIns="96654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4" tIns="48328" rIns="96654" bIns="48328" numCol="1" anchor="b" anchorCtr="0" compatLnSpc="1">
            <a:prstTxWarp prst="textNoShape">
              <a:avLst/>
            </a:prstTxWarp>
          </a:bodyPr>
          <a:lstStyle>
            <a:lvl1pPr defTabSz="967334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4" tIns="48328" rIns="96654" bIns="48328" numCol="1" anchor="b" anchorCtr="0" compatLnSpc="1">
            <a:prstTxWarp prst="textNoShape">
              <a:avLst/>
            </a:prstTxWarp>
          </a:bodyPr>
          <a:lstStyle>
            <a:lvl1pPr algn="r" defTabSz="967334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0488047-347B-4EAC-BE38-C4DF5A3BDD41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841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Gill Sans Light"/>
              </a:rPr>
              <a:t>the current prototype</a:t>
            </a:r>
          </a:p>
        </p:txBody>
      </p:sp>
      <p:sp>
        <p:nvSpPr>
          <p:cNvPr id="18841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F9EBE6D-89E5-496A-AF11-3186EDBFFCAF}" type="slidenum">
              <a:rPr lang="en-US" altLang="it-IT" smtClean="0"/>
              <a:pPr defTabSz="966788"/>
              <a:t>1</a:t>
            </a:fld>
            <a:endParaRPr lang="en-US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smtClean="0">
                <a:solidFill>
                  <a:srgbClr val="414141"/>
                </a:solidFill>
                <a:latin typeface="Gill Sans Light"/>
                <a:sym typeface="Gill Sans Light"/>
              </a:rPr>
              <a:t>43 spills the TP lasted 49 s</a:t>
            </a:r>
          </a:p>
          <a:p>
            <a:pPr eaLnBrk="1" hangingPunct="1">
              <a:spcBef>
                <a:spcPct val="50000"/>
              </a:spcBef>
            </a:pPr>
            <a:r>
              <a:rPr lang="it-IT" smtClean="0">
                <a:solidFill>
                  <a:srgbClr val="414141"/>
                </a:solidFill>
                <a:latin typeface="Gill Sans Light"/>
                <a:sym typeface="Gill Sans Light"/>
              </a:rPr>
              <a:t>for a period of 20’</a:t>
            </a:r>
            <a:endParaRPr lang="en-US" smtClean="0">
              <a:solidFill>
                <a:srgbClr val="414141"/>
              </a:solidFill>
              <a:latin typeface="Gill Sans Light"/>
              <a:sym typeface="Gill Sans Light"/>
            </a:endParaRPr>
          </a:p>
          <a:p>
            <a:endParaRPr lang="en-US" smtClean="0">
              <a:latin typeface="Gill Sans Ligh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Gill Sans Light"/>
              </a:rPr>
              <a:t>+5V 7A teste    treatment couch</a:t>
            </a:r>
          </a:p>
          <a:p>
            <a:r>
              <a:rPr lang="it-IT" smtClean="0">
                <a:latin typeface="Gill Sans Light"/>
              </a:rPr>
              <a:t>+5V 10 A DAQ</a:t>
            </a:r>
          </a:p>
          <a:p>
            <a:r>
              <a:rPr lang="it-IT" smtClean="0">
                <a:latin typeface="Gill Sans Light"/>
              </a:rPr>
              <a:t>-5V 4A DAQ</a:t>
            </a:r>
            <a:endParaRPr lang="en-US" smtClean="0">
              <a:latin typeface="Gill Sans Ligh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Gill Sans Light"/>
              </a:rPr>
              <a:t>A 125 MeV/u CARBONIo c’e’ una variazione di modello: ecco perche’ va giu’ a circa 3 cm. ( sul nucleo non sul proiettile)</a:t>
            </a:r>
            <a:endParaRPr lang="en-US" smtClean="0">
              <a:latin typeface="Gill Sans Ligh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Gill Sans Light"/>
              </a:rPr>
              <a:t>A 125 MeV/u CARBONIo c’e’ una variazione di modello: ecco perche’ va giu’ a circa 3 cm. ( sul nucleo non sul proiettile)</a:t>
            </a:r>
            <a:endParaRPr lang="en-US" smtClean="0">
              <a:latin typeface="Gill Sans Ligh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661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Gill Sans Light"/>
              </a:rPr>
              <a:t>the axial ( along z) and transaxial (xy) dose projection</a:t>
            </a:r>
          </a:p>
        </p:txBody>
      </p:sp>
      <p:sp>
        <p:nvSpPr>
          <p:cNvPr id="19661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0318290F-041D-426B-AA10-F3E1DB030E59}" type="slidenum">
              <a:rPr lang="en-US" altLang="it-IT" smtClean="0"/>
              <a:pPr defTabSz="966788"/>
              <a:t>5</a:t>
            </a:fld>
            <a:endParaRPr lang="en-US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>
                <a:latin typeface="Gill Sans Light"/>
              </a:rPr>
              <a:t>Planning target volume</a:t>
            </a:r>
            <a:r>
              <a:rPr lang="en-US" smtClean="0">
                <a:latin typeface="Gill Sans Light"/>
              </a:rPr>
              <a:t> (</a:t>
            </a:r>
            <a:r>
              <a:rPr lang="en-US" i="1" smtClean="0">
                <a:latin typeface="Gill Sans Light"/>
              </a:rPr>
              <a:t>PTV</a:t>
            </a:r>
            <a:r>
              <a:rPr lang="en-US" smtClean="0">
                <a:latin typeface="Gill Sans Light"/>
              </a:rPr>
              <a:t>)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173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Gill Sans Light"/>
              </a:rPr>
              <a:t>the activity reaches a greater depth  </a:t>
            </a:r>
            <a:r>
              <a:rPr lang="it-IT" smtClean="0">
                <a:latin typeface="Gill Sans Light"/>
              </a:rPr>
              <a:t>normalized (integral) </a:t>
            </a:r>
            <a:endParaRPr lang="en-US" smtClean="0">
              <a:latin typeface="Gill Sans Light"/>
            </a:endParaRPr>
          </a:p>
          <a:p>
            <a:r>
              <a:rPr lang="en-US" smtClean="0">
                <a:latin typeface="Gill Sans Light"/>
              </a:rPr>
              <a:t>the width of the activity is greater</a:t>
            </a:r>
            <a:endParaRPr lang="it-IT" smtClean="0">
              <a:latin typeface="Gill Sans Light"/>
            </a:endParaRPr>
          </a:p>
        </p:txBody>
      </p:sp>
      <p:sp>
        <p:nvSpPr>
          <p:cNvPr id="20173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AC69E0AC-4ED1-4166-82B2-ED50D2F972AB}" type="slidenum">
              <a:rPr lang="en-US" altLang="it-IT" smtClean="0"/>
              <a:pPr defTabSz="966788"/>
              <a:t>8</a:t>
            </a:fld>
            <a:endParaRPr lang="en-US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smtClean="0">
                <a:solidFill>
                  <a:srgbClr val="414141"/>
                </a:solidFill>
                <a:latin typeface="Gill Sans Light"/>
                <a:sym typeface="Gill Sans Light"/>
              </a:rPr>
              <a:t>43 spills the TP lasted 49 s</a:t>
            </a:r>
          </a:p>
          <a:p>
            <a:pPr eaLnBrk="1" hangingPunct="1">
              <a:spcBef>
                <a:spcPct val="50000"/>
              </a:spcBef>
            </a:pPr>
            <a:r>
              <a:rPr lang="it-IT" smtClean="0">
                <a:solidFill>
                  <a:srgbClr val="414141"/>
                </a:solidFill>
                <a:latin typeface="Gill Sans Light"/>
                <a:sym typeface="Gill Sans Light"/>
              </a:rPr>
              <a:t>for a period of 20’</a:t>
            </a:r>
            <a:endParaRPr lang="en-US" smtClean="0">
              <a:solidFill>
                <a:srgbClr val="414141"/>
              </a:solidFill>
              <a:latin typeface="Gill Sans Light"/>
              <a:sym typeface="Gill Sans Light"/>
            </a:endParaRPr>
          </a:p>
          <a:p>
            <a:endParaRPr lang="en-US" smtClean="0">
              <a:latin typeface="Gill Sans Ligh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Gill Sans Light"/>
              </a:rPr>
              <a:t>Fluka is </a:t>
            </a:r>
            <a:r>
              <a:rPr lang="en-US" smtClean="0">
                <a:latin typeface="Gill Sans Light"/>
              </a:rPr>
              <a:t>reliable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120BB-3621-4F25-BFB0-A28BC871B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A8EA6-254C-4612-AA55-6610F46EA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E35F3-9792-46F0-ACEB-EB1FED77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3486-3997-4EFB-8659-823B2726F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E60DC-0FE1-4CB9-AB81-53BFA65AE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D95D-8FE1-4CC3-8ABD-C9B4CCAC1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4BA04-4806-4CDF-9D9D-250774CEC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58B9-438A-4175-94A5-141D7C7FF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1190-7007-4B6D-B154-ECD189FB3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24D53-D88A-4944-A02B-BAAB6E8B3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76D4-54E1-4A37-B964-F476256AD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B63BD-6614-4A4D-862F-E6831A928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044700"/>
            <a:ext cx="30734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044700"/>
            <a:ext cx="90678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4D663-CC4F-429F-BD2C-64C832EE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5200" y="1384300"/>
            <a:ext cx="14732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384300"/>
            <a:ext cx="4267200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CBF2-2D24-4ACA-B596-93B9ADD61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FCFD-071B-4C78-9A41-494C7D9EC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171B9-8992-40DF-AC34-61F75802D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F173-03DB-48B3-9001-127A1EACD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297BE-D280-4677-99D2-C206AD63E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95E8-66D9-4DB8-A9FC-24A0D9BE0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781AF-6246-4629-B23A-F3B34D4C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ACE9-CA40-4173-A381-1BC5592AD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BFE0-3271-4005-ADBB-6EBFBA15B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561BB-ECB3-44BC-A411-B8FF8B42C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193B-0DF4-41E8-9D24-89EAE943D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1E6F3-462F-4975-8FCD-6E578CFB0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9232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923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322F0-272F-42FB-B35A-F28BDAFA8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3FB2-BD30-4841-8EBD-03C3AD3CF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12F9-8035-437F-B177-098EDC5FE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3B13-6171-4CB2-95E5-D096053BE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7BC1-DF62-4ABA-AF8D-8AFB75C18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3209B-4A3D-4AE2-AC51-79F12F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F5AC-0598-4AE3-939E-1CF80958B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5FDE1-D6C2-4FEB-9DB9-7171F3EEC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AFF4-CDC1-421A-BAA1-3AE0AEDF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1F10-084B-402B-92F7-7E47B2080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66E3A-0BFF-479C-B810-5E79C4071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8C96-E089-4B03-951B-26A3B0AD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4EF6A-12BB-466F-BEFF-CE24EFB6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9D57-B0DE-442E-8F03-3F7DF2322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8131-3FBB-4710-8633-E745B17B4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A39D-89D4-4CA2-AD39-94421A51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35F5-F262-4E34-915C-6CD7E8D56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39550-04E4-4CD5-BF72-5C2331A2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AF18-766E-4396-9C87-25116CA39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85A77-704D-4882-BB2D-2A11D9997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41BDF-0238-4DF1-A1C6-F4C45BE75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C6CE6-00C2-4064-ADB5-9568017A9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299F2-2D89-4938-ABDD-F3CA036E1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D03D-F37F-4EF7-9F9A-0D68D3790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DA7F7-0810-44ED-B332-8D9FFEE64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DFF1-DDAA-4268-A876-432E83DFC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5747-B6FF-483D-91B0-F8C57766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5C4A-BF53-4A8D-ADE5-FE5F48350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66148-B8AF-457F-A275-1B60CFB73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A9204-8315-4BA3-9D98-C6A2A3D04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8CB45-1609-4577-B102-A630D4CCE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B986-00F7-4C7D-A448-2985F6970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97DE-9A1D-44CC-AADA-71F853A5A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A84E-0899-4BDC-BC8A-9F7C7D3D2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CB440-F0FA-4A51-8B2A-BEF07FE7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66970-1461-4165-A205-1E9DE3385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F2D97-2D15-465A-AF2F-D549614F6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BE73D-813D-4F9C-BE5E-B71363BD9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D833-53EF-410E-AFA9-1BA87DFF6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317E-3969-43DB-BDA5-C6FB63C4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9A413-CF60-447D-B4EE-223E511B8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6DAD-CA96-46E3-B7EE-5FE7F1AF4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DCEE6-71ED-43EA-BAF6-F0B319F38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BD3CF-0EF0-49EE-9D96-465F4FD91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37D9-C466-4A15-B9D7-7B4FB3E98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28E3-BCC6-4B09-B21D-D83A9F9FB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8667D-1756-421D-A503-24F67B227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408F-7100-4388-8064-367F72A2C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815B4-FEF1-4166-BBC2-5E06FB5F3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8374-F9FA-41C4-9892-21CEEE55C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A33F2-65C8-4C14-8D1F-0700CD506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4564A-11D7-4BD3-B7EA-282BE10D0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34E2A-D7C2-419D-9984-B25A785CE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89BC-9372-4641-8D94-6CE08F1B1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80973-F9CF-49F4-9A0A-90A81E528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7ED5C-4177-4369-8B33-4FD70E158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92BF7-126D-4B5E-B831-AD21CA71B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C45E-0479-4E1B-BDFB-912623AEA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4E0E-919E-47CC-90CC-B93335E47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2F2C-18E6-4F10-9292-8E1DE1E3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2278B-C60A-46E9-BF38-19739C632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8944A-3BE8-44E9-A380-49ED0E95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1274-C037-4E8B-8F29-FD72F1119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C2FCA-722F-4B6E-93E8-98E00D184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E193-19C1-4BA5-BA5A-57931B497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CC219-DBBE-4A0F-8F70-14B77E866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A4053-2E71-45AD-B8AF-6C4809D33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BDA1C-492F-46AA-82EB-248C839CC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7B62-89BE-4A93-997B-BD19CB3F1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FC20D-D63C-4A43-B90D-500E09EF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1C0D1-25B4-4C8D-957C-67E6771E1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6F43-C20C-476A-98F5-C91D43BD7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51D8-701D-4E81-9D6E-C239B5B83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83F4-3659-4B1D-93A4-F4CA8F1A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AE91-20B2-4301-97F0-91EEDF04C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6B7C-CC11-4F83-A42E-85B81BC6C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F164B-E24D-466F-9764-C5A951C23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A4E77-DEB2-494F-B93B-84F52DFB6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C1FE-6E0A-4A95-B23D-7F5C03AC4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FB9C1-879B-427E-ABDD-D0F71B37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C24D-EDA5-41DF-9B86-02DEDA6BF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21964-DEB4-4429-8A32-E0AADE85B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630C-68C5-43FF-84D5-98D65B051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05B08-B831-4210-925E-3388FA26F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70D7-F034-4452-8D83-396346CE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C8EA1-BB46-4B03-9FC3-FBB511730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A19D-2140-46F3-9483-5D01C308B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12577-9691-4C0B-B5BB-B2E1B511E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A8E9-1859-46EC-A55B-F930FCA4C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466FA-B603-4E8B-A748-0CE2EEBE8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BFCB-3A42-4A0D-A648-ABBBC30F1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832600"/>
            <a:ext cx="3073400" cy="245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832600"/>
            <a:ext cx="9067800" cy="245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E342E-AD2B-4A40-B961-BA162EC8F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1BBBA-FC33-48AD-93AF-2F23BC3D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B889-FF43-418F-98C2-BC98E764A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E584A-BE7E-475D-A40C-FE5509F67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ED71-5470-4B78-A19D-760795D0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8EEF-7B1A-4F2F-ABC9-5D746852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18660-6AE4-4FA4-BF98-BE2102D2F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D0419-8765-4BCC-993B-820779D1A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9158-9466-4691-99D0-CE132B8BE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4B73-A50B-4A91-8F05-51E51A45A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93863-929B-4B58-B1A4-9FF7057B7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6C4C1-CD6B-475A-AA34-83CC9F10C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832600"/>
            <a:ext cx="3073400" cy="245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832600"/>
            <a:ext cx="9067800" cy="245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FEBD-3EF4-41F8-9BC8-B7D4CE1BD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3DB1-5CFB-4899-8523-FD40775F6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D0183-1E52-4AFB-AD5C-93F4BC389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3B79B-CE76-40ED-B4A3-A5F463ADE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4E347-A559-48B1-A1EA-5E6D45DD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7647-1E6D-4F7F-89C2-A0895575A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9EFD-F174-49D6-A471-8E60D08D1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AEB7C-F87B-4D65-B195-2831BDDD7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80B9-BAF5-4188-985C-93B354AC1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61B50-33B1-4E8C-9397-FE061A9A8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3F6B4-C5A6-4F0B-87CE-61800264C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41B1-E101-4B37-A1DC-4C08EC743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9047-C204-479F-94B9-E5F16B004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02AF5-B9FD-4898-93F4-8EF881C3F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0DF20-92EE-4219-9159-95A784C5B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C1C6-9005-43FF-83F1-E7CA6B35C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32117-37D7-4ADF-818B-1B67468FD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C75C6-1BCD-4D14-A420-C9D8A5F9D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B57D-A9A6-4781-9D9F-5E47F0212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4B52-54E0-4526-882C-83FCD29DC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8640-779D-4844-BC40-897A5D1B0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E2F85-202A-42E4-9258-361B3064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90D6-B8D2-4429-976C-56F1F98FB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7C3F-397E-44E5-A5BD-F217184F7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E3467-A473-4055-AB7B-890C1ADAE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0901-8FE8-402C-A087-AD840C268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A857-BA35-440E-9A03-3754AFFD1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7F369-C62E-412A-9139-7430DB8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20D9F-BC58-4D9B-B6BB-D82D36ECD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24D47-C74A-4428-B680-153877ECA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21BA-7860-43CB-8849-145CBC0C0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0FFC2-41AC-4D84-AF8C-9E93787CB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C5709-53DD-4F31-A35F-5B2CA018A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DE958-95E4-4451-A4A3-2B5BC0319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4D98F-2E1C-4182-B78F-4E4D9BA95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F5899-779E-4961-95BD-37CE66D2E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A5B3-6901-4EA1-9477-1D075ACBD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044700"/>
            <a:ext cx="12293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270500"/>
            <a:ext cx="1229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 Light"/>
              </a:rPr>
              <a:t>Second level</a:t>
            </a:r>
          </a:p>
          <a:p>
            <a:pPr lvl="2"/>
            <a:r>
              <a:rPr lang="en-US" altLang="it-IT" smtClean="0">
                <a:sym typeface="Gill Sans Light"/>
              </a:rPr>
              <a:t>Third level</a:t>
            </a:r>
          </a:p>
          <a:p>
            <a:pPr lvl="3"/>
            <a:r>
              <a:rPr lang="en-US" altLang="it-IT" smtClean="0">
                <a:sym typeface="Gill Sans Light"/>
              </a:rPr>
              <a:t>Fourth level</a:t>
            </a:r>
          </a:p>
          <a:p>
            <a:pPr lvl="4"/>
            <a:r>
              <a:rPr lang="en-US" altLang="it-IT" smtClean="0">
                <a:sym typeface="Gill Sans Light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55D989FC-D4CD-4508-B375-F80F3F82F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sym typeface="Gill Sans Light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384300"/>
            <a:ext cx="589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876800"/>
            <a:ext cx="589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 Light"/>
              </a:rPr>
              <a:t>Second level</a:t>
            </a:r>
          </a:p>
          <a:p>
            <a:pPr lvl="2"/>
            <a:r>
              <a:rPr lang="en-US" altLang="it-IT" smtClean="0">
                <a:sym typeface="Gill Sans Light"/>
              </a:rPr>
              <a:t>Third level</a:t>
            </a:r>
          </a:p>
          <a:p>
            <a:pPr lvl="3"/>
            <a:r>
              <a:rPr lang="en-US" altLang="it-IT" smtClean="0">
                <a:sym typeface="Gill Sans Light"/>
              </a:rPr>
              <a:t>Fourth level</a:t>
            </a:r>
          </a:p>
          <a:p>
            <a:pPr lvl="4"/>
            <a:r>
              <a:rPr lang="en-US" altLang="it-IT" smtClean="0">
                <a:sym typeface="Gill Sans Light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191A19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FACEDB94-CD94-4385-B442-ABB6BC73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sym typeface="Gill Sans Light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54000"/>
            <a:ext cx="12293600" cy="923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 Light"/>
              </a:rPr>
              <a:t>Second level</a:t>
            </a:r>
          </a:p>
          <a:p>
            <a:pPr lvl="2"/>
            <a:r>
              <a:rPr lang="en-US" altLang="it-IT" smtClean="0">
                <a:sym typeface="Gill Sans Light"/>
              </a:rPr>
              <a:t>Third level</a:t>
            </a:r>
          </a:p>
          <a:p>
            <a:pPr lvl="3"/>
            <a:r>
              <a:rPr lang="en-US" altLang="it-IT" smtClean="0">
                <a:sym typeface="Gill Sans Light"/>
              </a:rPr>
              <a:t>Fourth level</a:t>
            </a:r>
          </a:p>
          <a:p>
            <a:pPr lvl="4"/>
            <a:r>
              <a:rPr lang="en-US" altLang="it-IT" smtClean="0">
                <a:sym typeface="Gill Sans Light"/>
              </a:rPr>
              <a:t>Fifth level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404140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68289DAD-9A5F-4A7D-B40C-C5A4176FD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 charset="0"/>
        </a:defRPr>
      </a:lvl9pPr>
    </p:titleStyle>
    <p:bodyStyle>
      <a:lvl1pPr marL="304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/>
        </a:defRPr>
      </a:lvl1pPr>
      <a:lvl2pPr marL="635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rgbClr val="404140"/>
          </a:solidFill>
          <a:latin typeface="+mn-lt"/>
          <a:sym typeface="Gill Sans Light"/>
        </a:defRPr>
      </a:lvl2pPr>
      <a:lvl3pPr marL="1016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rgbClr val="404140"/>
          </a:solidFill>
          <a:latin typeface="+mn-lt"/>
          <a:sym typeface="Gill Sans Light"/>
        </a:defRPr>
      </a:lvl3pPr>
      <a:lvl4pPr marL="1397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rgbClr val="404140"/>
          </a:solidFill>
          <a:latin typeface="+mn-lt"/>
          <a:sym typeface="Gill Sans Light"/>
        </a:defRPr>
      </a:lvl4pPr>
      <a:lvl5pPr marL="1778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rgbClr val="404140"/>
          </a:solidFill>
          <a:latin typeface="+mn-lt"/>
          <a:sym typeface="Gill Sans Light"/>
        </a:defRPr>
      </a:lvl5pPr>
      <a:lvl6pPr marL="2235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sym typeface="Gill Sans Light" charset="0"/>
        </a:defRPr>
      </a:lvl6pPr>
      <a:lvl7pPr marL="2692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sym typeface="Gill Sans Light" charset="0"/>
        </a:defRPr>
      </a:lvl7pPr>
      <a:lvl8pPr marL="3149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sym typeface="Gill Sans Light" charset="0"/>
        </a:defRPr>
      </a:lvl8pPr>
      <a:lvl9pPr marL="360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3D2E4167-EE5E-4410-9C72-6964025B4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6" r:id="rId2"/>
    <p:sldLayoutId id="2147483795" r:id="rId3"/>
    <p:sldLayoutId id="2147483794" r:id="rId4"/>
    <p:sldLayoutId id="2147483793" r:id="rId5"/>
    <p:sldLayoutId id="2147483792" r:id="rId6"/>
    <p:sldLayoutId id="2147483791" r:id="rId7"/>
    <p:sldLayoutId id="2147483790" r:id="rId8"/>
    <p:sldLayoutId id="2147483789" r:id="rId9"/>
    <p:sldLayoutId id="2147483788" r:id="rId10"/>
    <p:sldLayoutId id="214748378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04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685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chemeClr val="tx1"/>
          </a:solidFill>
          <a:latin typeface="+mn-lt"/>
          <a:sym typeface="Gill Sans Light"/>
        </a:defRPr>
      </a:lvl2pPr>
      <a:lvl3pPr marL="1066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chemeClr val="tx1"/>
          </a:solidFill>
          <a:latin typeface="+mn-lt"/>
          <a:sym typeface="Gill Sans Light"/>
        </a:defRPr>
      </a:lvl3pPr>
      <a:lvl4pPr marL="1447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chemeClr val="tx1"/>
          </a:solidFill>
          <a:latin typeface="+mn-lt"/>
          <a:sym typeface="Gill Sans Light"/>
        </a:defRPr>
      </a:lvl4pPr>
      <a:lvl5pPr marL="1828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chemeClr val="tx1"/>
          </a:solidFill>
          <a:latin typeface="+mn-lt"/>
          <a:sym typeface="Gill Sans Light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191A19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402EDE2A-C8DF-4F82-AD3F-A03E0D990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01" r:id="rId8"/>
    <p:sldLayoutId id="2147483800" r:id="rId9"/>
    <p:sldLayoutId id="2147483799" r:id="rId10"/>
    <p:sldLayoutId id="214748379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04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685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chemeClr val="tx1"/>
          </a:solidFill>
          <a:latin typeface="+mn-lt"/>
          <a:sym typeface="Gill Sans Light"/>
        </a:defRPr>
      </a:lvl2pPr>
      <a:lvl3pPr marL="1066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chemeClr val="tx1"/>
          </a:solidFill>
          <a:latin typeface="+mn-lt"/>
          <a:sym typeface="Gill Sans Light"/>
        </a:defRPr>
      </a:lvl3pPr>
      <a:lvl4pPr marL="1447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chemeClr val="tx1"/>
          </a:solidFill>
          <a:latin typeface="+mn-lt"/>
          <a:sym typeface="Gill Sans Light"/>
        </a:defRPr>
      </a:lvl4pPr>
      <a:lvl5pPr marL="1828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4600">
          <a:solidFill>
            <a:schemeClr val="tx1"/>
          </a:solidFill>
          <a:latin typeface="+mn-lt"/>
          <a:sym typeface="Gill Sans Light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06278E5D-6889-4BE6-9B0B-67A933A78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8" r:id="rId2"/>
    <p:sldLayoutId id="2147483817" r:id="rId3"/>
    <p:sldLayoutId id="2147483816" r:id="rId4"/>
    <p:sldLayoutId id="2147483815" r:id="rId5"/>
    <p:sldLayoutId id="2147483814" r:id="rId6"/>
    <p:sldLayoutId id="2147483813" r:id="rId7"/>
    <p:sldLayoutId id="2147483812" r:id="rId8"/>
    <p:sldLayoutId id="2147483811" r:id="rId9"/>
    <p:sldLayoutId id="2147483810" r:id="rId10"/>
    <p:sldLayoutId id="214748380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685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2pPr>
      <a:lvl3pPr marL="1066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3pPr>
      <a:lvl4pPr marL="1447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4pPr>
      <a:lvl5pPr marL="1828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5pPr>
      <a:lvl6pPr marL="228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6pPr>
      <a:lvl7pPr marL="2743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7pPr>
      <a:lvl8pPr marL="3200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8pPr>
      <a:lvl9pPr marL="3657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191A19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505E577C-AC66-4B24-A0DC-ED4D5D888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9" r:id="rId2"/>
    <p:sldLayoutId id="2147483828" r:id="rId3"/>
    <p:sldLayoutId id="2147483827" r:id="rId4"/>
    <p:sldLayoutId id="2147483826" r:id="rId5"/>
    <p:sldLayoutId id="2147483825" r:id="rId6"/>
    <p:sldLayoutId id="2147483824" r:id="rId7"/>
    <p:sldLayoutId id="2147483823" r:id="rId8"/>
    <p:sldLayoutId id="2147483822" r:id="rId9"/>
    <p:sldLayoutId id="2147483821" r:id="rId10"/>
    <p:sldLayoutId id="214748382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685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2pPr>
      <a:lvl3pPr marL="1066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3pPr>
      <a:lvl4pPr marL="1447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4pPr>
      <a:lvl5pPr marL="1828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5pPr>
      <a:lvl6pPr marL="228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6pPr>
      <a:lvl7pPr marL="2743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7pPr>
      <a:lvl8pPr marL="3200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8pPr>
      <a:lvl9pPr marL="3657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225800"/>
            <a:ext cx="122936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63776AE0-09E2-4D0B-B73E-BC6D6DCDC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sym typeface="Gill Sans Light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46688A17-FA94-4431-AF60-C4FE487FC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sym typeface="Gill Sans Light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191A19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1E6C4147-AD2E-4602-939F-1EB794AD7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sym typeface="Gill Sans Light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832600"/>
            <a:ext cx="12293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77200"/>
            <a:ext cx="12293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 Light"/>
              </a:rPr>
              <a:t>Second level</a:t>
            </a:r>
          </a:p>
          <a:p>
            <a:pPr lvl="2"/>
            <a:r>
              <a:rPr lang="en-US" altLang="it-IT" smtClean="0">
                <a:sym typeface="Gill Sans Light"/>
              </a:rPr>
              <a:t>Third level</a:t>
            </a:r>
          </a:p>
          <a:p>
            <a:pPr lvl="3"/>
            <a:r>
              <a:rPr lang="en-US" altLang="it-IT" smtClean="0">
                <a:sym typeface="Gill Sans Light"/>
              </a:rPr>
              <a:t>Fourth level</a:t>
            </a:r>
          </a:p>
          <a:p>
            <a:pPr lvl="4"/>
            <a:r>
              <a:rPr lang="en-US" altLang="it-IT" smtClean="0">
                <a:sym typeface="Gill Sans Light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71CAD762-ADC0-49BB-8F57-204E832F5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sym typeface="Gill Sans Light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832600"/>
            <a:ext cx="12293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77200"/>
            <a:ext cx="12293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 Light"/>
              </a:rPr>
              <a:t>Second level</a:t>
            </a:r>
          </a:p>
          <a:p>
            <a:pPr lvl="2"/>
            <a:r>
              <a:rPr lang="en-US" altLang="it-IT" smtClean="0">
                <a:sym typeface="Gill Sans Light"/>
              </a:rPr>
              <a:t>Third level</a:t>
            </a:r>
          </a:p>
          <a:p>
            <a:pPr lvl="3"/>
            <a:r>
              <a:rPr lang="en-US" altLang="it-IT" smtClean="0">
                <a:sym typeface="Gill Sans Light"/>
              </a:rPr>
              <a:t>Fourth level</a:t>
            </a:r>
          </a:p>
          <a:p>
            <a:pPr lvl="4"/>
            <a:r>
              <a:rPr lang="en-US" altLang="it-IT" smtClean="0">
                <a:sym typeface="Gill Sans Light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191A19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B61AAFAE-ACF2-4FF4-9615-AB115AEF5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sym typeface="Gill Sans Light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sym typeface="Gill Sans Light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3187700"/>
            <a:ext cx="58928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 Light"/>
              </a:rPr>
              <a:t>Second level</a:t>
            </a:r>
          </a:p>
          <a:p>
            <a:pPr lvl="2"/>
            <a:r>
              <a:rPr lang="en-US" altLang="it-IT" smtClean="0">
                <a:sym typeface="Gill Sans Light"/>
              </a:rPr>
              <a:t>Third level</a:t>
            </a:r>
          </a:p>
          <a:p>
            <a:pPr lvl="3"/>
            <a:r>
              <a:rPr lang="en-US" altLang="it-IT" smtClean="0">
                <a:sym typeface="Gill Sans Light"/>
              </a:rPr>
              <a:t>Fourth level</a:t>
            </a:r>
          </a:p>
          <a:p>
            <a:pPr lvl="4"/>
            <a:r>
              <a:rPr lang="en-US" altLang="it-IT" smtClean="0">
                <a:sym typeface="Gill Sans Light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404140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DD62296A-8A26-41FD-AEFA-EA2D8E7DD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rgbClr val="404140"/>
          </a:solidFill>
          <a:latin typeface="+mn-lt"/>
          <a:sym typeface="Gill Sans Light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rgbClr val="404140"/>
          </a:solidFill>
          <a:latin typeface="+mn-lt"/>
          <a:sym typeface="Gill Sans Light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rgbClr val="404140"/>
          </a:solidFill>
          <a:latin typeface="+mn-lt"/>
          <a:sym typeface="Gill Sans Light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rgbClr val="404140"/>
          </a:solidFill>
          <a:latin typeface="+mn-lt"/>
          <a:sym typeface="Gill Sans Light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122936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 Light"/>
              </a:rPr>
              <a:t>Second level</a:t>
            </a:r>
          </a:p>
          <a:p>
            <a:pPr lvl="2"/>
            <a:r>
              <a:rPr lang="en-US" altLang="it-IT" smtClean="0">
                <a:sym typeface="Gill Sans Light"/>
              </a:rPr>
              <a:t>Third level</a:t>
            </a:r>
          </a:p>
          <a:p>
            <a:pPr lvl="3"/>
            <a:r>
              <a:rPr lang="en-US" altLang="it-IT" smtClean="0">
                <a:sym typeface="Gill Sans Light"/>
              </a:rPr>
              <a:t>Fourth level</a:t>
            </a:r>
          </a:p>
          <a:p>
            <a:pPr lvl="4"/>
            <a:r>
              <a:rPr lang="en-US" altLang="it-IT" smtClean="0">
                <a:sym typeface="Gill Sans Light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928078BF-64C3-476D-88C6-F63C6F6E1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title style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58928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>
                <a:sym typeface="Gill Sans Light"/>
              </a:rPr>
              <a:t>Click to edit Master text styles</a:t>
            </a:r>
          </a:p>
          <a:p>
            <a:pPr lvl="1"/>
            <a:r>
              <a:rPr lang="en-US" altLang="it-IT" smtClean="0">
                <a:sym typeface="Gill Sans Light"/>
              </a:rPr>
              <a:t>Second level</a:t>
            </a:r>
          </a:p>
          <a:p>
            <a:pPr lvl="2"/>
            <a:r>
              <a:rPr lang="en-US" altLang="it-IT" smtClean="0">
                <a:sym typeface="Gill Sans Light"/>
              </a:rPr>
              <a:t>Third level</a:t>
            </a:r>
          </a:p>
          <a:p>
            <a:pPr lvl="3"/>
            <a:r>
              <a:rPr lang="en-US" altLang="it-IT" smtClean="0">
                <a:sym typeface="Gill Sans Light"/>
              </a:rPr>
              <a:t>Fourth level</a:t>
            </a:r>
          </a:p>
          <a:p>
            <a:pPr lvl="4"/>
            <a:r>
              <a:rPr lang="en-US" altLang="it-IT" smtClean="0">
                <a:sym typeface="Gill Sans Light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Gill Sans Light" charset="0"/>
                <a:cs typeface="+mn-cs"/>
                <a:sym typeface="Gill Sans Light" charset="0"/>
              </a:defRPr>
            </a:lvl1pPr>
          </a:lstStyle>
          <a:p>
            <a:pPr>
              <a:defRPr/>
            </a:pPr>
            <a:fld id="{82ECCACC-71C1-42EE-98FA-DEC63175B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3800">
          <a:solidFill>
            <a:schemeClr val="tx1"/>
          </a:solidFill>
          <a:latin typeface="+mn-lt"/>
          <a:sym typeface="Gill Sans Light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sym typeface="Gill Sans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4" descr="Dopet9.png"/>
          <p:cNvPicPr>
            <a:picLocks noChangeAspect="1"/>
          </p:cNvPicPr>
          <p:nvPr/>
        </p:nvPicPr>
        <p:blipFill>
          <a:blip r:embed="rId3"/>
          <a:srcRect l="21176" r="25601"/>
          <a:stretch>
            <a:fillRect/>
          </a:stretch>
        </p:blipFill>
        <p:spPr bwMode="auto">
          <a:xfrm>
            <a:off x="104775" y="3484563"/>
            <a:ext cx="5065713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"/>
          <p:cNvSpPr>
            <a:spLocks noChangeArrowheads="1"/>
          </p:cNvSpPr>
          <p:nvPr/>
        </p:nvSpPr>
        <p:spPr bwMode="auto">
          <a:xfrm>
            <a:off x="558800" y="304800"/>
            <a:ext cx="118872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/>
          <a:p>
            <a:pPr algn="ctr" defTabSz="1300163" eaLnBrk="0" hangingPunct="0">
              <a:defRPr/>
            </a:pPr>
            <a:r>
              <a:rPr lang="it-IT" sz="8000" dirty="0" err="1">
                <a:solidFill>
                  <a:srgbClr val="3333FF"/>
                </a:solidFill>
              </a:rPr>
              <a:t>DoPET</a:t>
            </a:r>
            <a:endParaRPr lang="en-US" sz="8000" dirty="0">
              <a:solidFill>
                <a:srgbClr val="3333FF"/>
              </a:solidFill>
            </a:endParaRPr>
          </a:p>
        </p:txBody>
      </p:sp>
      <p:pic>
        <p:nvPicPr>
          <p:cNvPr id="187395" name="Picture 5" descr="2015-04-02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1363" y="3103563"/>
            <a:ext cx="484505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Oval 7"/>
          <p:cNvSpPr>
            <a:spLocks noChangeArrowheads="1"/>
          </p:cNvSpPr>
          <p:nvPr/>
        </p:nvSpPr>
        <p:spPr bwMode="auto">
          <a:xfrm>
            <a:off x="2692400" y="4049713"/>
            <a:ext cx="2667000" cy="441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397" name="AutoShape 9"/>
          <p:cNvSpPr>
            <a:spLocks noChangeArrowheads="1"/>
          </p:cNvSpPr>
          <p:nvPr/>
        </p:nvSpPr>
        <p:spPr bwMode="auto">
          <a:xfrm>
            <a:off x="5359400" y="5403850"/>
            <a:ext cx="11430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739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6200" y="304800"/>
            <a:ext cx="23828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7399" name="Connettore 2 2"/>
          <p:cNvCxnSpPr>
            <a:cxnSpLocks noChangeShapeType="1"/>
          </p:cNvCxnSpPr>
          <p:nvPr/>
        </p:nvCxnSpPr>
        <p:spPr bwMode="auto">
          <a:xfrm flipV="1">
            <a:off x="7164388" y="7696200"/>
            <a:ext cx="2690812" cy="7556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187400" name="Rettangolo 5"/>
          <p:cNvSpPr>
            <a:spLocks noChangeArrowheads="1"/>
          </p:cNvSpPr>
          <p:nvPr/>
        </p:nvSpPr>
        <p:spPr bwMode="auto">
          <a:xfrm>
            <a:off x="9647238" y="7970838"/>
            <a:ext cx="2798762" cy="99853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187401" name="CasellaDiTesto 4"/>
          <p:cNvSpPr txBox="1">
            <a:spLocks noChangeArrowheads="1"/>
          </p:cNvSpPr>
          <p:nvPr/>
        </p:nvSpPr>
        <p:spPr bwMode="auto">
          <a:xfrm>
            <a:off x="9702800" y="8101013"/>
            <a:ext cx="27209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15x15 cm</a:t>
            </a:r>
            <a:r>
              <a:rPr lang="it-IT" baseline="30000"/>
              <a:t>2</a:t>
            </a:r>
          </a:p>
        </p:txBody>
      </p:sp>
      <p:sp>
        <p:nvSpPr>
          <p:cNvPr id="187402" name="CasellaDiTesto 12"/>
          <p:cNvSpPr txBox="1">
            <a:spLocks noChangeArrowheads="1"/>
          </p:cNvSpPr>
          <p:nvPr/>
        </p:nvSpPr>
        <p:spPr bwMode="auto">
          <a:xfrm>
            <a:off x="10666413" y="5033963"/>
            <a:ext cx="248602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</a:rPr>
              <a:t>9 modules per head</a:t>
            </a:r>
            <a:endParaRPr lang="it-IT" baseline="30000">
              <a:solidFill>
                <a:srgbClr val="FF0000"/>
              </a:solidFill>
            </a:endParaRPr>
          </a:p>
        </p:txBody>
      </p:sp>
      <p:sp>
        <p:nvSpPr>
          <p:cNvPr id="200715" name="CasellaDiTesto 13"/>
          <p:cNvSpPr txBox="1">
            <a:spLocks noChangeArrowheads="1"/>
          </p:cNvSpPr>
          <p:nvPr/>
        </p:nvSpPr>
        <p:spPr bwMode="auto">
          <a:xfrm>
            <a:off x="623888" y="1979613"/>
            <a:ext cx="113506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/>
              <a:t>DoPET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stationary</a:t>
            </a:r>
            <a:r>
              <a:rPr lang="it-IT" dirty="0"/>
              <a:t> 2 heads </a:t>
            </a:r>
            <a:r>
              <a:rPr lang="it-IT" dirty="0" err="1"/>
              <a:t>tomograph</a:t>
            </a:r>
            <a:endParaRPr lang="it-IT" dirty="0"/>
          </a:p>
          <a:p>
            <a:pPr marL="571500" indent="-571500">
              <a:buFontTx/>
              <a:buChar char="-"/>
              <a:defRPr/>
            </a:pPr>
            <a:r>
              <a:rPr lang="it-IT" dirty="0" err="1"/>
              <a:t>gantry</a:t>
            </a:r>
            <a:r>
              <a:rPr lang="it-IT" dirty="0"/>
              <a:t> </a:t>
            </a:r>
            <a:r>
              <a:rPr lang="it-IT" dirty="0" err="1"/>
              <a:t>compatibility</a:t>
            </a:r>
            <a:endParaRPr lang="it-IT" dirty="0"/>
          </a:p>
          <a:p>
            <a:pPr marL="571500" indent="-571500">
              <a:buFontTx/>
              <a:buChar char="-"/>
              <a:defRPr/>
            </a:pPr>
            <a:r>
              <a:rPr lang="it-IT" dirty="0"/>
              <a:t>in-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acquisition</a:t>
            </a: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baseline="30000" dirty="0"/>
          </a:p>
        </p:txBody>
      </p:sp>
      <p:sp>
        <p:nvSpPr>
          <p:cNvPr id="187404" name="Line 14"/>
          <p:cNvSpPr>
            <a:spLocks noChangeShapeType="1"/>
          </p:cNvSpPr>
          <p:nvPr/>
        </p:nvSpPr>
        <p:spPr bwMode="auto">
          <a:xfrm flipH="1">
            <a:off x="9931400" y="4876800"/>
            <a:ext cx="457200" cy="2514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558800" y="165100"/>
            <a:ext cx="11887200" cy="1162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/>
          <a:p>
            <a:pPr algn="ctr" defTabSz="1300163"/>
            <a:r>
              <a:rPr lang="it-IT" altLang="it-IT" sz="6000">
                <a:solidFill>
                  <a:srgbClr val="3333FF"/>
                </a:solidFill>
              </a:rPr>
              <a:t>Last(largest)  Energy Layer</a:t>
            </a:r>
          </a:p>
        </p:txBody>
      </p:sp>
      <p:sp>
        <p:nvSpPr>
          <p:cNvPr id="211970" name="Text Box 7"/>
          <p:cNvSpPr txBox="1">
            <a:spLocks noChangeArrowheads="1"/>
          </p:cNvSpPr>
          <p:nvPr/>
        </p:nvSpPr>
        <p:spPr bwMode="auto">
          <a:xfrm>
            <a:off x="4122738" y="2135188"/>
            <a:ext cx="3508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rgbClr val="FF0000"/>
                </a:solidFill>
              </a:rPr>
              <a:t>The same information (still more noisy) with a smaller dose:</a:t>
            </a:r>
          </a:p>
          <a:p>
            <a:r>
              <a:rPr lang="it-IT" sz="3200">
                <a:solidFill>
                  <a:srgbClr val="FF0000"/>
                </a:solidFill>
              </a:rPr>
              <a:t>helpful for hypofractionation?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03779" name="Line 5"/>
          <p:cNvSpPr>
            <a:spLocks noChangeShapeType="1"/>
          </p:cNvSpPr>
          <p:nvPr/>
        </p:nvSpPr>
        <p:spPr bwMode="auto">
          <a:xfrm flipV="1">
            <a:off x="11150600" y="8077200"/>
            <a:ext cx="268288" cy="2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0" name="Text Box 6"/>
          <p:cNvSpPr txBox="1">
            <a:spLocks noChangeArrowheads="1"/>
          </p:cNvSpPr>
          <p:nvPr/>
        </p:nvSpPr>
        <p:spPr bwMode="auto">
          <a:xfrm>
            <a:off x="11236325" y="750570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~</a:t>
            </a:r>
            <a:r>
              <a:rPr lang="it-IT" sz="2400">
                <a:solidFill>
                  <a:schemeClr val="tx2"/>
                </a:solidFill>
              </a:rPr>
              <a:t>4 mm</a:t>
            </a:r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328738"/>
            <a:ext cx="5121275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2" name="Text Box 16"/>
          <p:cNvSpPr txBox="1">
            <a:spLocks noChangeArrowheads="1"/>
          </p:cNvSpPr>
          <p:nvPr/>
        </p:nvSpPr>
        <p:spPr bwMode="auto">
          <a:xfrm>
            <a:off x="4733925" y="1720850"/>
            <a:ext cx="184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3783" name="Rectangle 17"/>
          <p:cNvSpPr>
            <a:spLocks noChangeArrowheads="1"/>
          </p:cNvSpPr>
          <p:nvPr/>
        </p:nvSpPr>
        <p:spPr bwMode="auto">
          <a:xfrm>
            <a:off x="4044950" y="1490663"/>
            <a:ext cx="307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only  LEL protons</a:t>
            </a:r>
          </a:p>
        </p:txBody>
      </p:sp>
      <p:sp>
        <p:nvSpPr>
          <p:cNvPr id="203784" name="Line 19"/>
          <p:cNvSpPr>
            <a:spLocks noChangeShapeType="1"/>
          </p:cNvSpPr>
          <p:nvPr/>
        </p:nvSpPr>
        <p:spPr bwMode="auto">
          <a:xfrm>
            <a:off x="9093200" y="3411538"/>
            <a:ext cx="26114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5" name="Text Box 20"/>
          <p:cNvSpPr txBox="1">
            <a:spLocks noChangeArrowheads="1"/>
          </p:cNvSpPr>
          <p:nvPr/>
        </p:nvSpPr>
        <p:spPr bwMode="auto">
          <a:xfrm>
            <a:off x="9858375" y="2917825"/>
            <a:ext cx="1577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tx2"/>
                </a:solidFill>
              </a:rPr>
              <a:t>∆T= 360 s</a:t>
            </a:r>
            <a:endParaRPr lang="en-US" sz="2400">
              <a:solidFill>
                <a:schemeClr val="tx2"/>
              </a:solidFill>
            </a:endParaRPr>
          </a:p>
        </p:txBody>
      </p:sp>
      <p:grpSp>
        <p:nvGrpSpPr>
          <p:cNvPr id="203786" name="Gruppo 11"/>
          <p:cNvGrpSpPr>
            <a:grpSpLocks/>
          </p:cNvGrpSpPr>
          <p:nvPr/>
        </p:nvGrpSpPr>
        <p:grpSpPr bwMode="auto">
          <a:xfrm>
            <a:off x="287338" y="4684713"/>
            <a:ext cx="3336925" cy="444500"/>
            <a:chOff x="288131" y="4684009"/>
            <a:chExt cx="3335338" cy="444500"/>
          </a:xfrm>
        </p:grpSpPr>
        <p:sp>
          <p:nvSpPr>
            <p:cNvPr id="203820" name="Rectangle 14"/>
            <p:cNvSpPr>
              <a:spLocks/>
            </p:cNvSpPr>
            <p:nvPr/>
          </p:nvSpPr>
          <p:spPr bwMode="auto">
            <a:xfrm>
              <a:off x="600209" y="4684009"/>
              <a:ext cx="417667" cy="4445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3821" name="Rectangle 15"/>
            <p:cNvSpPr>
              <a:spLocks/>
            </p:cNvSpPr>
            <p:nvPr/>
          </p:nvSpPr>
          <p:spPr bwMode="auto">
            <a:xfrm>
              <a:off x="1007614" y="4684009"/>
              <a:ext cx="208320" cy="4445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3822" name="Rectangle 16"/>
            <p:cNvSpPr>
              <a:spLocks/>
            </p:cNvSpPr>
            <p:nvPr/>
          </p:nvSpPr>
          <p:spPr bwMode="auto">
            <a:xfrm>
              <a:off x="1211829" y="4684009"/>
              <a:ext cx="208320" cy="4445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3823" name="Rectangle 17"/>
            <p:cNvSpPr>
              <a:spLocks/>
            </p:cNvSpPr>
            <p:nvPr/>
          </p:nvSpPr>
          <p:spPr bwMode="auto">
            <a:xfrm>
              <a:off x="1415018" y="4684009"/>
              <a:ext cx="1476000" cy="4445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3824" name="Rectangle 13"/>
            <p:cNvSpPr>
              <a:spLocks noChangeArrowheads="1"/>
            </p:cNvSpPr>
            <p:nvPr/>
          </p:nvSpPr>
          <p:spPr bwMode="auto">
            <a:xfrm>
              <a:off x="1005561" y="4810423"/>
              <a:ext cx="201137" cy="71597"/>
            </a:xfrm>
            <a:prstGeom prst="rect">
              <a:avLst/>
            </a:prstGeom>
            <a:solidFill>
              <a:srgbClr val="5454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25" name="Rectangle 14"/>
            <p:cNvSpPr>
              <a:spLocks noChangeArrowheads="1"/>
            </p:cNvSpPr>
            <p:nvPr/>
          </p:nvSpPr>
          <p:spPr bwMode="auto">
            <a:xfrm>
              <a:off x="1221065" y="4935718"/>
              <a:ext cx="201137" cy="71597"/>
            </a:xfrm>
            <a:prstGeom prst="rect">
              <a:avLst/>
            </a:prstGeom>
            <a:solidFill>
              <a:srgbClr val="5454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26" name="Line 15"/>
            <p:cNvSpPr>
              <a:spLocks noChangeShapeType="1"/>
            </p:cNvSpPr>
            <p:nvPr/>
          </p:nvSpPr>
          <p:spPr bwMode="auto">
            <a:xfrm>
              <a:off x="288131" y="4975362"/>
              <a:ext cx="3276823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27" name="Line 16"/>
            <p:cNvSpPr>
              <a:spLocks noChangeShapeType="1"/>
            </p:cNvSpPr>
            <p:nvPr/>
          </p:nvSpPr>
          <p:spPr bwMode="auto">
            <a:xfrm>
              <a:off x="346646" y="4840891"/>
              <a:ext cx="327682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3787" name="Line 34"/>
          <p:cNvSpPr>
            <a:spLocks noChangeShapeType="1"/>
          </p:cNvSpPr>
          <p:nvPr/>
        </p:nvSpPr>
        <p:spPr bwMode="auto">
          <a:xfrm>
            <a:off x="1073150" y="5365750"/>
            <a:ext cx="28082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8" name="Text Box 35"/>
          <p:cNvSpPr txBox="1">
            <a:spLocks noChangeArrowheads="1"/>
          </p:cNvSpPr>
          <p:nvPr/>
        </p:nvSpPr>
        <p:spPr bwMode="auto">
          <a:xfrm>
            <a:off x="3881438" y="4799013"/>
            <a:ext cx="4508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z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20378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1401763"/>
            <a:ext cx="3911601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8"/>
          <p:cNvSpPr/>
          <p:nvPr/>
        </p:nvSpPr>
        <p:spPr>
          <a:xfrm>
            <a:off x="1625600" y="1752600"/>
            <a:ext cx="137160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/>
              <a:t>FLUKA MC</a:t>
            </a:r>
            <a:endParaRPr lang="en-US" sz="1600"/>
          </a:p>
        </p:txBody>
      </p:sp>
      <p:grpSp>
        <p:nvGrpSpPr>
          <p:cNvPr id="203791" name="Gruppo 3"/>
          <p:cNvGrpSpPr>
            <a:grpSpLocks/>
          </p:cNvGrpSpPr>
          <p:nvPr/>
        </p:nvGrpSpPr>
        <p:grpSpPr bwMode="auto">
          <a:xfrm>
            <a:off x="6426200" y="5334000"/>
            <a:ext cx="6146800" cy="4351338"/>
            <a:chOff x="6426200" y="5334000"/>
            <a:chExt cx="6146800" cy="4351338"/>
          </a:xfrm>
        </p:grpSpPr>
        <p:pic>
          <p:nvPicPr>
            <p:cNvPr id="20381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6200" y="5334000"/>
              <a:ext cx="6146800" cy="435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3819" name="Rectangle 17"/>
            <p:cNvSpPr>
              <a:spLocks noChangeArrowheads="1"/>
            </p:cNvSpPr>
            <p:nvPr/>
          </p:nvSpPr>
          <p:spPr bwMode="auto">
            <a:xfrm>
              <a:off x="7339012" y="5809504"/>
              <a:ext cx="28975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116 MeV protons</a:t>
              </a:r>
            </a:p>
          </p:txBody>
        </p:sp>
      </p:grpSp>
      <p:sp>
        <p:nvSpPr>
          <p:cNvPr id="203792" name="Rettangolo 4"/>
          <p:cNvSpPr>
            <a:spLocks noChangeArrowheads="1"/>
          </p:cNvSpPr>
          <p:nvPr/>
        </p:nvSpPr>
        <p:spPr bwMode="auto">
          <a:xfrm>
            <a:off x="9017000" y="1520825"/>
            <a:ext cx="323850" cy="3005138"/>
          </a:xfrm>
          <a:prstGeom prst="rect">
            <a:avLst/>
          </a:prstGeom>
          <a:solidFill>
            <a:srgbClr val="FF0000">
              <a:alpha val="36078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203793" name="Text Box 7"/>
          <p:cNvSpPr txBox="1">
            <a:spLocks noChangeArrowheads="1"/>
          </p:cNvSpPr>
          <p:nvPr/>
        </p:nvSpPr>
        <p:spPr bwMode="auto">
          <a:xfrm>
            <a:off x="9694863" y="1633538"/>
            <a:ext cx="269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∆T</a:t>
            </a:r>
            <a:r>
              <a:rPr lang="it-IT" sz="3200" b="1" baseline="-25000">
                <a:solidFill>
                  <a:srgbClr val="FF0000"/>
                </a:solidFill>
              </a:rPr>
              <a:t>LEL</a:t>
            </a:r>
            <a:r>
              <a:rPr lang="it-IT" sz="3200" b="1">
                <a:solidFill>
                  <a:srgbClr val="FF0000"/>
                </a:solidFill>
              </a:rPr>
              <a:t> = 49 s</a:t>
            </a:r>
            <a:r>
              <a:rPr lang="it-IT" sz="3200" b="1"/>
              <a:t>  </a:t>
            </a:r>
            <a:endParaRPr lang="en-US" sz="3200" b="1"/>
          </a:p>
        </p:txBody>
      </p:sp>
      <p:pic>
        <p:nvPicPr>
          <p:cNvPr id="2037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8" y="5543550"/>
            <a:ext cx="6059488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95" name="Line 28"/>
          <p:cNvSpPr>
            <a:spLocks noChangeShapeType="1"/>
          </p:cNvSpPr>
          <p:nvPr/>
        </p:nvSpPr>
        <p:spPr bwMode="auto">
          <a:xfrm>
            <a:off x="2857500" y="6705600"/>
            <a:ext cx="407988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6" name="Text Box 30"/>
          <p:cNvSpPr txBox="1">
            <a:spLocks noChangeArrowheads="1"/>
          </p:cNvSpPr>
          <p:nvPr/>
        </p:nvSpPr>
        <p:spPr bwMode="auto">
          <a:xfrm>
            <a:off x="3209925" y="6248400"/>
            <a:ext cx="89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tx2"/>
                </a:solidFill>
              </a:rPr>
              <a:t>10mm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3797" name="Rectangle 32"/>
          <p:cNvSpPr>
            <a:spLocks noChangeArrowheads="1"/>
          </p:cNvSpPr>
          <p:nvPr/>
        </p:nvSpPr>
        <p:spPr bwMode="auto">
          <a:xfrm>
            <a:off x="2540000" y="6900863"/>
            <a:ext cx="407988" cy="2243137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3798" name="Rectangle 33"/>
          <p:cNvSpPr>
            <a:spLocks noChangeArrowheads="1"/>
          </p:cNvSpPr>
          <p:nvPr/>
        </p:nvSpPr>
        <p:spPr bwMode="auto">
          <a:xfrm>
            <a:off x="2844800" y="6900863"/>
            <a:ext cx="409575" cy="2243137"/>
          </a:xfrm>
          <a:prstGeom prst="rect">
            <a:avLst/>
          </a:prstGeom>
          <a:solidFill>
            <a:srgbClr val="3366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3799" name="Rectangle 17"/>
          <p:cNvSpPr>
            <a:spLocks noChangeArrowheads="1"/>
          </p:cNvSpPr>
          <p:nvPr/>
        </p:nvSpPr>
        <p:spPr bwMode="auto">
          <a:xfrm>
            <a:off x="631825" y="5775325"/>
            <a:ext cx="2898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116 MeV protons</a:t>
            </a:r>
          </a:p>
        </p:txBody>
      </p:sp>
      <p:sp>
        <p:nvSpPr>
          <p:cNvPr id="6" name="Rettangolo 5"/>
          <p:cNvSpPr/>
          <p:nvPr/>
        </p:nvSpPr>
        <p:spPr bwMode="auto">
          <a:xfrm>
            <a:off x="5283200" y="5692775"/>
            <a:ext cx="352425" cy="1651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it-IT">
              <a:latin typeface="Gill Sans Light" charset="0"/>
              <a:sym typeface="Gill Sans Light" charset="0"/>
            </a:endParaRPr>
          </a:p>
        </p:txBody>
      </p:sp>
      <p:sp>
        <p:nvSpPr>
          <p:cNvPr id="203801" name="CasellaDiTesto 7"/>
          <p:cNvSpPr txBox="1">
            <a:spLocks noChangeArrowheads="1"/>
          </p:cNvSpPr>
          <p:nvPr/>
        </p:nvSpPr>
        <p:spPr bwMode="auto">
          <a:xfrm>
            <a:off x="5187950" y="5661025"/>
            <a:ext cx="5111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900" b="1">
                <a:solidFill>
                  <a:schemeClr val="bg2"/>
                </a:solidFill>
                <a:latin typeface="Arial" charset="0"/>
              </a:rPr>
              <a:t>cavity</a:t>
            </a:r>
          </a:p>
        </p:txBody>
      </p:sp>
      <p:sp>
        <p:nvSpPr>
          <p:cNvPr id="203802" name="Text Box 36"/>
          <p:cNvSpPr txBox="1">
            <a:spLocks noChangeArrowheads="1"/>
          </p:cNvSpPr>
          <p:nvPr/>
        </p:nvSpPr>
        <p:spPr bwMode="auto">
          <a:xfrm>
            <a:off x="11418888" y="7192963"/>
            <a:ext cx="1049337" cy="460375"/>
          </a:xfrm>
          <a:prstGeom prst="rect">
            <a:avLst/>
          </a:prstGeom>
          <a:solidFill>
            <a:srgbClr val="3366FF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~4</a:t>
            </a:r>
            <a:r>
              <a:rPr lang="it-IT" sz="2400">
                <a:solidFill>
                  <a:schemeClr val="tx2"/>
                </a:solidFill>
              </a:rPr>
              <a:t>mm</a:t>
            </a:r>
          </a:p>
        </p:txBody>
      </p:sp>
      <p:sp>
        <p:nvSpPr>
          <p:cNvPr id="203803" name="Oval 35"/>
          <p:cNvSpPr>
            <a:spLocks noChangeArrowheads="1"/>
          </p:cNvSpPr>
          <p:nvPr/>
        </p:nvSpPr>
        <p:spPr bwMode="auto">
          <a:xfrm>
            <a:off x="10922000" y="7834313"/>
            <a:ext cx="920750" cy="901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804" name="Gruppo 10"/>
          <p:cNvGrpSpPr>
            <a:grpSpLocks/>
          </p:cNvGrpSpPr>
          <p:nvPr/>
        </p:nvGrpSpPr>
        <p:grpSpPr bwMode="auto">
          <a:xfrm>
            <a:off x="8056563" y="4876800"/>
            <a:ext cx="3276600" cy="444500"/>
            <a:chOff x="8056754" y="4876800"/>
            <a:chExt cx="3276600" cy="444500"/>
          </a:xfrm>
        </p:grpSpPr>
        <p:sp>
          <p:nvSpPr>
            <p:cNvPr id="203810" name="Rectangle 14"/>
            <p:cNvSpPr>
              <a:spLocks/>
            </p:cNvSpPr>
            <p:nvPr/>
          </p:nvSpPr>
          <p:spPr bwMode="auto">
            <a:xfrm>
              <a:off x="8310300" y="4876800"/>
              <a:ext cx="417639" cy="4445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3811" name="Rectangle 15"/>
            <p:cNvSpPr>
              <a:spLocks/>
            </p:cNvSpPr>
            <p:nvPr/>
          </p:nvSpPr>
          <p:spPr bwMode="auto">
            <a:xfrm>
              <a:off x="8717677" y="4876800"/>
              <a:ext cx="208306" cy="4445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3812" name="Rectangle 16"/>
            <p:cNvSpPr>
              <a:spLocks/>
            </p:cNvSpPr>
            <p:nvPr/>
          </p:nvSpPr>
          <p:spPr bwMode="auto">
            <a:xfrm>
              <a:off x="8921879" y="4876800"/>
              <a:ext cx="208306" cy="4445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3813" name="Rectangle 17"/>
            <p:cNvSpPr>
              <a:spLocks/>
            </p:cNvSpPr>
            <p:nvPr/>
          </p:nvSpPr>
          <p:spPr bwMode="auto">
            <a:xfrm>
              <a:off x="9132237" y="4876800"/>
              <a:ext cx="1476000" cy="4445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3814" name="Rectangle 13"/>
            <p:cNvSpPr>
              <a:spLocks noChangeArrowheads="1"/>
            </p:cNvSpPr>
            <p:nvPr/>
          </p:nvSpPr>
          <p:spPr bwMode="auto">
            <a:xfrm>
              <a:off x="8715625" y="5003214"/>
              <a:ext cx="201123" cy="71597"/>
            </a:xfrm>
            <a:prstGeom prst="rect">
              <a:avLst/>
            </a:prstGeom>
            <a:solidFill>
              <a:srgbClr val="5454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5" name="Rectangle 14"/>
            <p:cNvSpPr>
              <a:spLocks noChangeArrowheads="1"/>
            </p:cNvSpPr>
            <p:nvPr/>
          </p:nvSpPr>
          <p:spPr bwMode="auto">
            <a:xfrm>
              <a:off x="8931114" y="5128509"/>
              <a:ext cx="201123" cy="71597"/>
            </a:xfrm>
            <a:prstGeom prst="rect">
              <a:avLst/>
            </a:prstGeom>
            <a:solidFill>
              <a:srgbClr val="5454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6" name="Line 15"/>
            <p:cNvSpPr>
              <a:spLocks noChangeShapeType="1"/>
            </p:cNvSpPr>
            <p:nvPr/>
          </p:nvSpPr>
          <p:spPr bwMode="auto">
            <a:xfrm>
              <a:off x="8056754" y="5235388"/>
              <a:ext cx="32766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17" name="Line 16"/>
            <p:cNvSpPr>
              <a:spLocks noChangeShapeType="1"/>
            </p:cNvSpPr>
            <p:nvPr/>
          </p:nvSpPr>
          <p:spPr bwMode="auto">
            <a:xfrm>
              <a:off x="8056754" y="5033682"/>
              <a:ext cx="3276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3805" name="Line 34"/>
          <p:cNvSpPr>
            <a:spLocks noChangeShapeType="1"/>
          </p:cNvSpPr>
          <p:nvPr/>
        </p:nvSpPr>
        <p:spPr bwMode="auto">
          <a:xfrm>
            <a:off x="8499475" y="5435600"/>
            <a:ext cx="28082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806" name="Text Box 35"/>
          <p:cNvSpPr txBox="1">
            <a:spLocks noChangeArrowheads="1"/>
          </p:cNvSpPr>
          <p:nvPr/>
        </p:nvSpPr>
        <p:spPr bwMode="auto">
          <a:xfrm>
            <a:off x="11277600" y="4999038"/>
            <a:ext cx="4508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z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3807" name="Connettore 1 3"/>
          <p:cNvCxnSpPr>
            <a:cxnSpLocks noChangeShapeType="1"/>
          </p:cNvCxnSpPr>
          <p:nvPr/>
        </p:nvCxnSpPr>
        <p:spPr bwMode="auto">
          <a:xfrm>
            <a:off x="1870075" y="5764213"/>
            <a:ext cx="0" cy="3455987"/>
          </a:xfrm>
          <a:prstGeom prst="line">
            <a:avLst/>
          </a:prstGeom>
          <a:noFill/>
          <a:ln w="57150" algn="ctr">
            <a:solidFill>
              <a:srgbClr val="33CCFF"/>
            </a:solidFill>
            <a:prstDash val="dash"/>
            <a:round/>
            <a:headEnd/>
            <a:tailEnd/>
          </a:ln>
        </p:spPr>
      </p:cxnSp>
      <p:sp>
        <p:nvSpPr>
          <p:cNvPr id="203808" name="CasellaDiTesto 5"/>
          <p:cNvSpPr txBox="1">
            <a:spLocks noChangeArrowheads="1"/>
          </p:cNvSpPr>
          <p:nvPr/>
        </p:nvSpPr>
        <p:spPr bwMode="auto">
          <a:xfrm>
            <a:off x="438150" y="6191250"/>
            <a:ext cx="1568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54D1EE"/>
                </a:solidFill>
              </a:rPr>
              <a:t>phantom</a:t>
            </a:r>
          </a:p>
          <a:p>
            <a:r>
              <a:rPr lang="it-IT" sz="2000">
                <a:solidFill>
                  <a:srgbClr val="54D1EE"/>
                </a:solidFill>
              </a:rPr>
              <a:t>entrance surface</a:t>
            </a:r>
          </a:p>
        </p:txBody>
      </p:sp>
      <p:sp>
        <p:nvSpPr>
          <p:cNvPr id="203809" name="Freccia a destra 4"/>
          <p:cNvSpPr>
            <a:spLocks noChangeArrowheads="1"/>
          </p:cNvSpPr>
          <p:nvPr/>
        </p:nvSpPr>
        <p:spPr bwMode="auto">
          <a:xfrm>
            <a:off x="803275" y="7207250"/>
            <a:ext cx="838200" cy="363538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33CCFF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ext Box 7"/>
          <p:cNvSpPr txBox="1">
            <a:spLocks noChangeArrowheads="1"/>
          </p:cNvSpPr>
          <p:nvPr/>
        </p:nvSpPr>
        <p:spPr bwMode="auto">
          <a:xfrm>
            <a:off x="2540000" y="5181600"/>
            <a:ext cx="22177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</a:rPr>
              <a:t>∆T</a:t>
            </a:r>
            <a:r>
              <a:rPr lang="it-IT" sz="2400" b="1" baseline="-25000">
                <a:solidFill>
                  <a:srgbClr val="FF0000"/>
                </a:solidFill>
              </a:rPr>
              <a:t>TP</a:t>
            </a:r>
            <a:r>
              <a:rPr lang="it-IT" sz="2400" b="1">
                <a:solidFill>
                  <a:srgbClr val="FF0000"/>
                </a:solidFill>
              </a:rPr>
              <a:t> = 230 s</a:t>
            </a:r>
            <a:r>
              <a:rPr lang="it-IT" b="1"/>
              <a:t>  </a:t>
            </a:r>
            <a:endParaRPr lang="en-US" b="1"/>
          </a:p>
        </p:txBody>
      </p:sp>
      <p:pic>
        <p:nvPicPr>
          <p:cNvPr id="2048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4178300"/>
            <a:ext cx="6400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3" name="Rectangle 8"/>
          <p:cNvSpPr>
            <a:spLocks noChangeArrowheads="1"/>
          </p:cNvSpPr>
          <p:nvPr/>
        </p:nvSpPr>
        <p:spPr bwMode="auto">
          <a:xfrm>
            <a:off x="898525" y="4419600"/>
            <a:ext cx="1042988" cy="4691063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406400" y="228600"/>
            <a:ext cx="12192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/>
          <a:p>
            <a:pPr algn="ctr" defTabSz="1300163" eaLnBrk="0" hangingPunct="0">
              <a:defRPr/>
            </a:pPr>
            <a:r>
              <a:rPr lang="it-IT" sz="4400" baseline="30000" dirty="0">
                <a:solidFill>
                  <a:srgbClr val="D34817"/>
                </a:solidFill>
              </a:rPr>
              <a:t>12</a:t>
            </a:r>
            <a:r>
              <a:rPr lang="it-IT" sz="4400" dirty="0">
                <a:solidFill>
                  <a:srgbClr val="D34817"/>
                </a:solidFill>
              </a:rPr>
              <a:t>C </a:t>
            </a:r>
            <a:r>
              <a:rPr lang="it-IT" dirty="0">
                <a:solidFill>
                  <a:srgbClr val="D34817"/>
                </a:solidFill>
              </a:rPr>
              <a:t>TP, </a:t>
            </a:r>
            <a:r>
              <a:rPr lang="it-IT" sz="4400" dirty="0">
                <a:solidFill>
                  <a:srgbClr val="D34817"/>
                </a:solidFill>
              </a:rPr>
              <a:t>2Gy on PMMA </a:t>
            </a:r>
            <a:r>
              <a:rPr lang="it-IT" sz="4400" dirty="0" err="1">
                <a:solidFill>
                  <a:srgbClr val="D34817"/>
                </a:solidFill>
              </a:rPr>
              <a:t>phantom</a:t>
            </a:r>
            <a:r>
              <a:rPr lang="it-IT" sz="4400" dirty="0">
                <a:solidFill>
                  <a:srgbClr val="D34817"/>
                </a:solidFill>
              </a:rPr>
              <a:t> with 2 </a:t>
            </a:r>
            <a:r>
              <a:rPr lang="it-IT" sz="4400" dirty="0" err="1">
                <a:solidFill>
                  <a:srgbClr val="D34817"/>
                </a:solidFill>
              </a:rPr>
              <a:t>cavities</a:t>
            </a:r>
            <a:endParaRPr lang="it-IT" sz="4400" dirty="0">
              <a:solidFill>
                <a:srgbClr val="D34817"/>
              </a:solidFill>
            </a:endParaRPr>
          </a:p>
        </p:txBody>
      </p:sp>
      <p:sp>
        <p:nvSpPr>
          <p:cNvPr id="204805" name="TextBox 29"/>
          <p:cNvSpPr txBox="1">
            <a:spLocks noChangeArrowheads="1"/>
          </p:cNvSpPr>
          <p:nvPr/>
        </p:nvSpPr>
        <p:spPr bwMode="auto">
          <a:xfrm>
            <a:off x="330200" y="1143000"/>
            <a:ext cx="7086600" cy="1816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TPS: Syngo PT Planning VC12, Siemens)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/>
              <a:t>2 Gy uniform dose on PTV: 40x40x60 mm</a:t>
            </a:r>
            <a:r>
              <a:rPr lang="en-US" sz="2800" baseline="30000"/>
              <a:t>3</a:t>
            </a:r>
            <a:r>
              <a:rPr lang="en-US" sz="2800"/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/>
              <a:t>123 MeV/u – 224/u (35 EL)</a:t>
            </a:r>
          </a:p>
        </p:txBody>
      </p:sp>
      <p:sp>
        <p:nvSpPr>
          <p:cNvPr id="204806" name="AutoShape 9"/>
          <p:cNvSpPr>
            <a:spLocks noChangeArrowheads="1"/>
          </p:cNvSpPr>
          <p:nvPr/>
        </p:nvSpPr>
        <p:spPr bwMode="auto">
          <a:xfrm rot="10800000">
            <a:off x="2471738" y="6459538"/>
            <a:ext cx="5334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4807" name="Text Box 6"/>
          <p:cNvSpPr txBox="1">
            <a:spLocks noChangeArrowheads="1"/>
          </p:cNvSpPr>
          <p:nvPr/>
        </p:nvSpPr>
        <p:spPr bwMode="auto">
          <a:xfrm>
            <a:off x="12700" y="8967788"/>
            <a:ext cx="7889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rgbClr val="0000FF"/>
                </a:solidFill>
              </a:rPr>
              <a:t>Exp. activity events time profile [0, 1200 s]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20480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7488" y="4137025"/>
            <a:ext cx="62738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9" name="Line 34"/>
          <p:cNvSpPr>
            <a:spLocks noChangeShapeType="1"/>
          </p:cNvSpPr>
          <p:nvPr/>
        </p:nvSpPr>
        <p:spPr bwMode="auto">
          <a:xfrm>
            <a:off x="8537575" y="8712200"/>
            <a:ext cx="38528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10" name="Text Box 6"/>
          <p:cNvSpPr txBox="1">
            <a:spLocks noChangeArrowheads="1"/>
          </p:cNvSpPr>
          <p:nvPr/>
        </p:nvSpPr>
        <p:spPr bwMode="auto">
          <a:xfrm>
            <a:off x="7645400" y="8940800"/>
            <a:ext cx="595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rgbClr val="0000FF"/>
                </a:solidFill>
              </a:rPr>
              <a:t>Exp. activity events z profile </a:t>
            </a:r>
            <a:endParaRPr lang="en-US" sz="3200">
              <a:solidFill>
                <a:srgbClr val="0000FF"/>
              </a:solidFill>
            </a:endParaRPr>
          </a:p>
        </p:txBody>
      </p:sp>
      <p:graphicFrame>
        <p:nvGraphicFramePr>
          <p:cNvPr id="38" name="Group 43"/>
          <p:cNvGraphicFramePr>
            <a:graphicFrameLocks noGrp="1"/>
          </p:cNvGraphicFramePr>
          <p:nvPr/>
        </p:nvGraphicFramePr>
        <p:xfrm>
          <a:off x="444500" y="3079750"/>
          <a:ext cx="7658100" cy="1249363"/>
        </p:xfrm>
        <a:graphic>
          <a:graphicData uri="http://schemas.openxmlformats.org/drawingml/2006/table">
            <a:tbl>
              <a:tblPr/>
              <a:tblGrid>
                <a:gridCol w="1234980"/>
                <a:gridCol w="2419127"/>
                <a:gridCol w="4003516"/>
              </a:tblGrid>
              <a:tr h="583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12.7 10</a:t>
                      </a:r>
                      <a:r>
                        <a:rPr kumimoji="0" lang="it-IT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4</a:t>
                      </a: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∆T=600s</a:t>
                      </a:r>
                      <a:r>
                        <a:rPr kumimoji="0" lang="it-IT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  45.9 10</a:t>
                      </a:r>
                      <a:r>
                        <a:rPr kumimoji="0" lang="it-IT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4</a:t>
                      </a:r>
                      <a:endParaRPr kumimoji="0" lang="en-US" sz="3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D1EE"/>
                    </a:solidFill>
                  </a:tcPr>
                </a:tc>
              </a:tr>
              <a:tr h="5824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12-C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2.4 10</a:t>
                      </a:r>
                      <a:r>
                        <a:rPr kumimoji="0" lang="it-IT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4</a:t>
                      </a: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  <a:sym typeface="Gill Sans Light"/>
                        </a:rPr>
                        <a:t>∆T=1200s</a:t>
                      </a:r>
                      <a:r>
                        <a:rPr kumimoji="0" lang="it-IT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  <a:sym typeface="Gill Sans Light"/>
                        </a:rPr>
                        <a:t>  </a:t>
                      </a:r>
                      <a:r>
                        <a:rPr kumimoji="0" lang="it-IT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8.3 10</a:t>
                      </a:r>
                      <a:r>
                        <a:rPr kumimoji="0" lang="it-IT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4</a:t>
                      </a:r>
                      <a:endParaRPr kumimoji="0" lang="en-US" sz="3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D1EE"/>
                    </a:solidFill>
                  </a:tcPr>
                </a:tc>
              </a:tr>
            </a:tbl>
          </a:graphicData>
        </a:graphic>
      </p:graphicFrame>
      <p:sp>
        <p:nvSpPr>
          <p:cNvPr id="204825" name="Text Box 7"/>
          <p:cNvSpPr txBox="1">
            <a:spLocks noChangeArrowheads="1"/>
          </p:cNvSpPr>
          <p:nvPr/>
        </p:nvSpPr>
        <p:spPr bwMode="auto">
          <a:xfrm>
            <a:off x="2497138" y="5713413"/>
            <a:ext cx="22193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</a:rPr>
              <a:t>∆T</a:t>
            </a:r>
            <a:r>
              <a:rPr lang="it-IT" sz="2400" b="1" baseline="-25000">
                <a:solidFill>
                  <a:srgbClr val="FF0000"/>
                </a:solidFill>
              </a:rPr>
              <a:t>TP</a:t>
            </a:r>
            <a:r>
              <a:rPr lang="it-IT" sz="2400" b="1">
                <a:solidFill>
                  <a:srgbClr val="FF0000"/>
                </a:solidFill>
              </a:rPr>
              <a:t> = 230 s</a:t>
            </a:r>
            <a:r>
              <a:rPr lang="it-IT" b="1"/>
              <a:t>  </a:t>
            </a:r>
            <a:endParaRPr lang="en-US" b="1"/>
          </a:p>
        </p:txBody>
      </p:sp>
      <p:sp>
        <p:nvSpPr>
          <p:cNvPr id="204826" name="Text Box 36"/>
          <p:cNvSpPr txBox="1">
            <a:spLocks noChangeArrowheads="1"/>
          </p:cNvSpPr>
          <p:nvPr/>
        </p:nvSpPr>
        <p:spPr bwMode="auto">
          <a:xfrm>
            <a:off x="11163300" y="6259513"/>
            <a:ext cx="1047750" cy="461962"/>
          </a:xfrm>
          <a:prstGeom prst="rect">
            <a:avLst/>
          </a:prstGeom>
          <a:solidFill>
            <a:srgbClr val="3366FF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~5</a:t>
            </a:r>
            <a:r>
              <a:rPr lang="it-IT" sz="2400">
                <a:solidFill>
                  <a:schemeClr val="tx2"/>
                </a:solidFill>
              </a:rPr>
              <a:t>mm</a:t>
            </a:r>
          </a:p>
        </p:txBody>
      </p:sp>
      <p:sp>
        <p:nvSpPr>
          <p:cNvPr id="204827" name="Oval 35"/>
          <p:cNvSpPr>
            <a:spLocks noChangeArrowheads="1"/>
          </p:cNvSpPr>
          <p:nvPr/>
        </p:nvSpPr>
        <p:spPr bwMode="auto">
          <a:xfrm>
            <a:off x="10541000" y="6584950"/>
            <a:ext cx="920750" cy="901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28" name="Gruppo 3"/>
          <p:cNvGrpSpPr>
            <a:grpSpLocks/>
          </p:cNvGrpSpPr>
          <p:nvPr/>
        </p:nvGrpSpPr>
        <p:grpSpPr bwMode="auto">
          <a:xfrm>
            <a:off x="7772400" y="1981200"/>
            <a:ext cx="4878388" cy="2243138"/>
            <a:chOff x="7772400" y="1981200"/>
            <a:chExt cx="4878420" cy="2242920"/>
          </a:xfrm>
        </p:grpSpPr>
        <p:sp>
          <p:nvSpPr>
            <p:cNvPr id="204832" name="Rectangle 14"/>
            <p:cNvSpPr>
              <a:spLocks/>
            </p:cNvSpPr>
            <p:nvPr/>
          </p:nvSpPr>
          <p:spPr bwMode="auto">
            <a:xfrm>
              <a:off x="8102600" y="1981200"/>
              <a:ext cx="491699" cy="15113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4833" name="Rectangle 15"/>
            <p:cNvSpPr>
              <a:spLocks/>
            </p:cNvSpPr>
            <p:nvPr/>
          </p:nvSpPr>
          <p:spPr bwMode="auto">
            <a:xfrm>
              <a:off x="8582218" y="1981200"/>
              <a:ext cx="245245" cy="1511300"/>
            </a:xfrm>
            <a:prstGeom prst="rect">
              <a:avLst/>
            </a:prstGeom>
            <a:solidFill>
              <a:srgbClr val="F17C6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4834" name="Rectangle 16"/>
            <p:cNvSpPr>
              <a:spLocks/>
            </p:cNvSpPr>
            <p:nvPr/>
          </p:nvSpPr>
          <p:spPr bwMode="auto">
            <a:xfrm>
              <a:off x="8822631" y="1981200"/>
              <a:ext cx="245245" cy="1511300"/>
            </a:xfrm>
            <a:prstGeom prst="rect">
              <a:avLst/>
            </a:prstGeom>
            <a:solidFill>
              <a:srgbClr val="F17C6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4835" name="Rectangle 17"/>
            <p:cNvSpPr>
              <a:spLocks/>
            </p:cNvSpPr>
            <p:nvPr/>
          </p:nvSpPr>
          <p:spPr bwMode="auto">
            <a:xfrm>
              <a:off x="9061836" y="1981200"/>
              <a:ext cx="1890000" cy="15113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04836" name="Rectangle 13"/>
            <p:cNvSpPr>
              <a:spLocks noChangeArrowheads="1"/>
            </p:cNvSpPr>
            <p:nvPr/>
          </p:nvSpPr>
          <p:spPr bwMode="auto">
            <a:xfrm>
              <a:off x="8579802" y="2411008"/>
              <a:ext cx="236789" cy="243431"/>
            </a:xfrm>
            <a:prstGeom prst="rect">
              <a:avLst/>
            </a:prstGeom>
            <a:solidFill>
              <a:srgbClr val="5454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7" name="Rectangle 14"/>
            <p:cNvSpPr>
              <a:spLocks noChangeArrowheads="1"/>
            </p:cNvSpPr>
            <p:nvPr/>
          </p:nvSpPr>
          <p:spPr bwMode="auto">
            <a:xfrm>
              <a:off x="8833504" y="2837012"/>
              <a:ext cx="236789" cy="243431"/>
            </a:xfrm>
            <a:prstGeom prst="rect">
              <a:avLst/>
            </a:prstGeom>
            <a:solidFill>
              <a:srgbClr val="5454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8" name="Line 15"/>
            <p:cNvSpPr>
              <a:spLocks noChangeShapeType="1"/>
            </p:cNvSpPr>
            <p:nvPr/>
          </p:nvSpPr>
          <p:spPr bwMode="auto">
            <a:xfrm>
              <a:off x="7797800" y="2209800"/>
              <a:ext cx="4267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39" name="Line 16"/>
            <p:cNvSpPr>
              <a:spLocks noChangeShapeType="1"/>
            </p:cNvSpPr>
            <p:nvPr/>
          </p:nvSpPr>
          <p:spPr bwMode="auto">
            <a:xfrm>
              <a:off x="7772400" y="2971800"/>
              <a:ext cx="42672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0" name="Line 18"/>
            <p:cNvSpPr>
              <a:spLocks noChangeShapeType="1"/>
            </p:cNvSpPr>
            <p:nvPr/>
          </p:nvSpPr>
          <p:spPr bwMode="auto">
            <a:xfrm>
              <a:off x="7772400" y="2514600"/>
              <a:ext cx="42672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1" name="Line 34"/>
            <p:cNvSpPr>
              <a:spLocks noChangeShapeType="1"/>
            </p:cNvSpPr>
            <p:nvPr/>
          </p:nvSpPr>
          <p:spPr bwMode="auto">
            <a:xfrm>
              <a:off x="7924800" y="3581400"/>
              <a:ext cx="43688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2" name="Text Box 35"/>
            <p:cNvSpPr txBox="1">
              <a:spLocks noChangeArrowheads="1"/>
            </p:cNvSpPr>
            <p:nvPr/>
          </p:nvSpPr>
          <p:spPr bwMode="auto">
            <a:xfrm>
              <a:off x="12199970" y="3492282"/>
              <a:ext cx="450850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z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4843" name="Rettangolo 2"/>
            <p:cNvSpPr>
              <a:spLocks noChangeArrowheads="1"/>
            </p:cNvSpPr>
            <p:nvPr/>
          </p:nvSpPr>
          <p:spPr bwMode="auto">
            <a:xfrm>
              <a:off x="8788400" y="2304054"/>
              <a:ext cx="1080000" cy="865592"/>
            </a:xfrm>
            <a:prstGeom prst="rect">
              <a:avLst/>
            </a:prstGeom>
            <a:solidFill>
              <a:srgbClr val="FF0000">
                <a:alpha val="52156"/>
              </a:srgbClr>
            </a:solidFill>
            <a:ln w="12700" algn="ctr">
              <a:solidFill>
                <a:srgbClr val="000000">
                  <a:alpha val="54117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/>
            </a:p>
          </p:txBody>
        </p:sp>
      </p:grpSp>
      <p:cxnSp>
        <p:nvCxnSpPr>
          <p:cNvPr id="204829" name="Connettore 1 3"/>
          <p:cNvCxnSpPr>
            <a:cxnSpLocks noChangeShapeType="1"/>
          </p:cNvCxnSpPr>
          <p:nvPr/>
        </p:nvCxnSpPr>
        <p:spPr bwMode="auto">
          <a:xfrm>
            <a:off x="7705725" y="4648200"/>
            <a:ext cx="0" cy="3455988"/>
          </a:xfrm>
          <a:prstGeom prst="line">
            <a:avLst/>
          </a:prstGeom>
          <a:noFill/>
          <a:ln w="57150" algn="ctr">
            <a:solidFill>
              <a:srgbClr val="33CCFF"/>
            </a:solidFill>
            <a:prstDash val="dash"/>
            <a:round/>
            <a:headEnd/>
            <a:tailEnd/>
          </a:ln>
        </p:spPr>
      </p:cxnSp>
      <p:sp>
        <p:nvSpPr>
          <p:cNvPr id="204830" name="CasellaDiTesto 5"/>
          <p:cNvSpPr txBox="1">
            <a:spLocks noChangeArrowheads="1"/>
          </p:cNvSpPr>
          <p:nvPr/>
        </p:nvSpPr>
        <p:spPr bwMode="auto">
          <a:xfrm>
            <a:off x="6273800" y="5075238"/>
            <a:ext cx="1568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54D1EE"/>
                </a:solidFill>
              </a:rPr>
              <a:t>phantom</a:t>
            </a:r>
          </a:p>
          <a:p>
            <a:r>
              <a:rPr lang="it-IT" sz="2000">
                <a:solidFill>
                  <a:srgbClr val="54D1EE"/>
                </a:solidFill>
              </a:rPr>
              <a:t>entrance surface</a:t>
            </a:r>
          </a:p>
        </p:txBody>
      </p:sp>
      <p:sp>
        <p:nvSpPr>
          <p:cNvPr id="204831" name="Freccia a destra 4"/>
          <p:cNvSpPr>
            <a:spLocks noChangeArrowheads="1"/>
          </p:cNvSpPr>
          <p:nvPr/>
        </p:nvSpPr>
        <p:spPr bwMode="auto">
          <a:xfrm>
            <a:off x="6638925" y="6091238"/>
            <a:ext cx="838200" cy="363537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33CCFF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558800" y="0"/>
            <a:ext cx="11887200" cy="1162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/>
          <a:p>
            <a:pPr algn="ctr" defTabSz="1300163">
              <a:defRPr/>
            </a:pPr>
            <a:r>
              <a:rPr lang="it-IT" altLang="it-IT" sz="6000" dirty="0" err="1">
                <a:solidFill>
                  <a:srgbClr val="3333FF"/>
                </a:solidFill>
              </a:rPr>
              <a:t>Conclusions</a:t>
            </a:r>
            <a:endParaRPr lang="it-IT" altLang="it-IT" sz="6000" dirty="0">
              <a:solidFill>
                <a:srgbClr val="3333FF"/>
              </a:solidFill>
            </a:endParaRPr>
          </a:p>
        </p:txBody>
      </p:sp>
      <p:pic>
        <p:nvPicPr>
          <p:cNvPr id="218116" name="Picture 5" descr="2015-04-25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0" y="34290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7"/>
          <p:cNvSpPr txBox="1">
            <a:spLocks noChangeArrowheads="1"/>
          </p:cNvSpPr>
          <p:nvPr/>
        </p:nvSpPr>
        <p:spPr bwMode="auto">
          <a:xfrm>
            <a:off x="2540000" y="5181600"/>
            <a:ext cx="22177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</a:rPr>
              <a:t>∆T</a:t>
            </a:r>
            <a:r>
              <a:rPr lang="it-IT" sz="2400" b="1" baseline="-25000">
                <a:solidFill>
                  <a:srgbClr val="FF0000"/>
                </a:solidFill>
              </a:rPr>
              <a:t>TP</a:t>
            </a:r>
            <a:r>
              <a:rPr lang="it-IT" sz="2400" b="1">
                <a:solidFill>
                  <a:srgbClr val="FF0000"/>
                </a:solidFill>
              </a:rPr>
              <a:t> = 230 s</a:t>
            </a:r>
            <a:r>
              <a:rPr lang="it-IT" b="1"/>
              <a:t>  </a:t>
            </a:r>
            <a:endParaRPr lang="en-US" b="1"/>
          </a:p>
        </p:txBody>
      </p:sp>
      <p:pic>
        <p:nvPicPr>
          <p:cNvPr id="22733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3810000"/>
            <a:ext cx="6400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406400" y="228600"/>
            <a:ext cx="12192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/>
          <a:p>
            <a:pPr algn="ctr" defTabSz="1300163" eaLnBrk="0" hangingPunct="0">
              <a:defRPr/>
            </a:pPr>
            <a:r>
              <a:rPr lang="it-IT" sz="4400" baseline="30000" dirty="0">
                <a:solidFill>
                  <a:srgbClr val="D34817"/>
                </a:solidFill>
              </a:rPr>
              <a:t>12</a:t>
            </a:r>
            <a:r>
              <a:rPr lang="it-IT" sz="4400" dirty="0">
                <a:solidFill>
                  <a:srgbClr val="D34817"/>
                </a:solidFill>
              </a:rPr>
              <a:t>C </a:t>
            </a:r>
            <a:r>
              <a:rPr lang="it-IT" dirty="0">
                <a:solidFill>
                  <a:srgbClr val="D34817"/>
                </a:solidFill>
              </a:rPr>
              <a:t>TP, </a:t>
            </a:r>
            <a:r>
              <a:rPr lang="it-IT" sz="4400" dirty="0">
                <a:solidFill>
                  <a:srgbClr val="D34817"/>
                </a:solidFill>
              </a:rPr>
              <a:t>2Gy on PMMA </a:t>
            </a:r>
            <a:r>
              <a:rPr lang="it-IT" sz="4400" dirty="0" err="1">
                <a:solidFill>
                  <a:srgbClr val="D34817"/>
                </a:solidFill>
              </a:rPr>
              <a:t>phantom</a:t>
            </a:r>
            <a:r>
              <a:rPr lang="it-IT" sz="4400" dirty="0">
                <a:solidFill>
                  <a:srgbClr val="D34817"/>
                </a:solidFill>
              </a:rPr>
              <a:t> with 2 </a:t>
            </a:r>
            <a:r>
              <a:rPr lang="it-IT" sz="4400" dirty="0" err="1">
                <a:solidFill>
                  <a:srgbClr val="D34817"/>
                </a:solidFill>
              </a:rPr>
              <a:t>cavities</a:t>
            </a:r>
            <a:endParaRPr lang="it-IT" sz="4400" dirty="0">
              <a:solidFill>
                <a:srgbClr val="D34817"/>
              </a:solidFill>
            </a:endParaRPr>
          </a:p>
        </p:txBody>
      </p:sp>
      <p:sp>
        <p:nvSpPr>
          <p:cNvPr id="227334" name="TextBox 29"/>
          <p:cNvSpPr txBox="1">
            <a:spLocks noChangeArrowheads="1"/>
          </p:cNvSpPr>
          <p:nvPr/>
        </p:nvSpPr>
        <p:spPr bwMode="auto">
          <a:xfrm>
            <a:off x="330200" y="1143000"/>
            <a:ext cx="7086600" cy="1816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TPS: Syngo PT Planning VC12, Siemens)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/>
              <a:t>2 Gy uniform dose on PTV: 40x40x60 mm</a:t>
            </a:r>
            <a:r>
              <a:rPr lang="en-US" sz="2800" baseline="30000"/>
              <a:t>3</a:t>
            </a:r>
            <a:r>
              <a:rPr lang="en-US" sz="2800"/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/>
              <a:t>123 MeV/u – 224/u (35 EL)</a:t>
            </a:r>
          </a:p>
        </p:txBody>
      </p:sp>
      <p:sp>
        <p:nvSpPr>
          <p:cNvPr id="227336" name="Text Box 6"/>
          <p:cNvSpPr txBox="1">
            <a:spLocks noChangeArrowheads="1"/>
          </p:cNvSpPr>
          <p:nvPr/>
        </p:nvSpPr>
        <p:spPr bwMode="auto">
          <a:xfrm>
            <a:off x="711200" y="8991600"/>
            <a:ext cx="7889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rgbClr val="0000FF"/>
                </a:solidFill>
              </a:rPr>
              <a:t>USB software problem!</a:t>
            </a:r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227357" name="Gruppo 3"/>
          <p:cNvGrpSpPr>
            <a:grpSpLocks/>
          </p:cNvGrpSpPr>
          <p:nvPr/>
        </p:nvGrpSpPr>
        <p:grpSpPr bwMode="auto">
          <a:xfrm>
            <a:off x="7772400" y="1981200"/>
            <a:ext cx="4878388" cy="2243138"/>
            <a:chOff x="7772400" y="1981200"/>
            <a:chExt cx="4878420" cy="2242920"/>
          </a:xfrm>
        </p:grpSpPr>
        <p:sp>
          <p:nvSpPr>
            <p:cNvPr id="227358" name="Rectangle 14"/>
            <p:cNvSpPr>
              <a:spLocks/>
            </p:cNvSpPr>
            <p:nvPr/>
          </p:nvSpPr>
          <p:spPr bwMode="auto">
            <a:xfrm>
              <a:off x="8102600" y="1981200"/>
              <a:ext cx="491699" cy="15113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27359" name="Rectangle 15"/>
            <p:cNvSpPr>
              <a:spLocks/>
            </p:cNvSpPr>
            <p:nvPr/>
          </p:nvSpPr>
          <p:spPr bwMode="auto">
            <a:xfrm>
              <a:off x="8582218" y="1981200"/>
              <a:ext cx="245245" cy="1511300"/>
            </a:xfrm>
            <a:prstGeom prst="rect">
              <a:avLst/>
            </a:prstGeom>
            <a:solidFill>
              <a:srgbClr val="F17C6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27360" name="Rectangle 16"/>
            <p:cNvSpPr>
              <a:spLocks/>
            </p:cNvSpPr>
            <p:nvPr/>
          </p:nvSpPr>
          <p:spPr bwMode="auto">
            <a:xfrm>
              <a:off x="8822631" y="1981200"/>
              <a:ext cx="245245" cy="1511300"/>
            </a:xfrm>
            <a:prstGeom prst="rect">
              <a:avLst/>
            </a:prstGeom>
            <a:solidFill>
              <a:srgbClr val="F17C6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27361" name="Rectangle 17"/>
            <p:cNvSpPr>
              <a:spLocks/>
            </p:cNvSpPr>
            <p:nvPr/>
          </p:nvSpPr>
          <p:spPr bwMode="auto">
            <a:xfrm>
              <a:off x="9061836" y="1981200"/>
              <a:ext cx="1890000" cy="1511300"/>
            </a:xfrm>
            <a:prstGeom prst="rect">
              <a:avLst/>
            </a:prstGeom>
            <a:solidFill>
              <a:srgbClr val="08E3E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650875"/>
              <a:endParaRPr lang="en-US" sz="2600">
                <a:solidFill>
                  <a:schemeClr val="tx1"/>
                </a:solidFill>
                <a:latin typeface="Perpetua" pitchFamily="18" charset="0"/>
              </a:endParaRPr>
            </a:p>
          </p:txBody>
        </p:sp>
        <p:sp>
          <p:nvSpPr>
            <p:cNvPr id="227362" name="Rectangle 13"/>
            <p:cNvSpPr>
              <a:spLocks noChangeArrowheads="1"/>
            </p:cNvSpPr>
            <p:nvPr/>
          </p:nvSpPr>
          <p:spPr bwMode="auto">
            <a:xfrm>
              <a:off x="8579802" y="2411008"/>
              <a:ext cx="236789" cy="243431"/>
            </a:xfrm>
            <a:prstGeom prst="rect">
              <a:avLst/>
            </a:prstGeom>
            <a:solidFill>
              <a:srgbClr val="5454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63" name="Rectangle 14"/>
            <p:cNvSpPr>
              <a:spLocks noChangeArrowheads="1"/>
            </p:cNvSpPr>
            <p:nvPr/>
          </p:nvSpPr>
          <p:spPr bwMode="auto">
            <a:xfrm>
              <a:off x="8833504" y="2837012"/>
              <a:ext cx="236789" cy="243431"/>
            </a:xfrm>
            <a:prstGeom prst="rect">
              <a:avLst/>
            </a:prstGeom>
            <a:solidFill>
              <a:srgbClr val="5454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64" name="Line 15"/>
            <p:cNvSpPr>
              <a:spLocks noChangeShapeType="1"/>
            </p:cNvSpPr>
            <p:nvPr/>
          </p:nvSpPr>
          <p:spPr bwMode="auto">
            <a:xfrm>
              <a:off x="7797800" y="2209800"/>
              <a:ext cx="4267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65" name="Line 16"/>
            <p:cNvSpPr>
              <a:spLocks noChangeShapeType="1"/>
            </p:cNvSpPr>
            <p:nvPr/>
          </p:nvSpPr>
          <p:spPr bwMode="auto">
            <a:xfrm>
              <a:off x="7772400" y="2971800"/>
              <a:ext cx="42672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66" name="Line 18"/>
            <p:cNvSpPr>
              <a:spLocks noChangeShapeType="1"/>
            </p:cNvSpPr>
            <p:nvPr/>
          </p:nvSpPr>
          <p:spPr bwMode="auto">
            <a:xfrm>
              <a:off x="7772400" y="2514600"/>
              <a:ext cx="42672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67" name="Line 34"/>
            <p:cNvSpPr>
              <a:spLocks noChangeShapeType="1"/>
            </p:cNvSpPr>
            <p:nvPr/>
          </p:nvSpPr>
          <p:spPr bwMode="auto">
            <a:xfrm>
              <a:off x="7924800" y="3581400"/>
              <a:ext cx="43688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68" name="Text Box 35"/>
            <p:cNvSpPr txBox="1">
              <a:spLocks noChangeArrowheads="1"/>
            </p:cNvSpPr>
            <p:nvPr/>
          </p:nvSpPr>
          <p:spPr bwMode="auto">
            <a:xfrm>
              <a:off x="12199970" y="3492282"/>
              <a:ext cx="450850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z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7369" name="Rettangolo 2"/>
            <p:cNvSpPr>
              <a:spLocks noChangeArrowheads="1"/>
            </p:cNvSpPr>
            <p:nvPr/>
          </p:nvSpPr>
          <p:spPr bwMode="auto">
            <a:xfrm>
              <a:off x="8788400" y="2304054"/>
              <a:ext cx="1080000" cy="865592"/>
            </a:xfrm>
            <a:prstGeom prst="rect">
              <a:avLst/>
            </a:prstGeom>
            <a:solidFill>
              <a:srgbClr val="FF0000">
                <a:alpha val="52156"/>
              </a:srgbClr>
            </a:solidFill>
            <a:ln w="12700" algn="ctr">
              <a:solidFill>
                <a:srgbClr val="000000">
                  <a:alpha val="54117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/>
            </a:p>
          </p:txBody>
        </p:sp>
      </p:grpSp>
      <p:sp>
        <p:nvSpPr>
          <p:cNvPr id="227373" name="Oval 45"/>
          <p:cNvSpPr>
            <a:spLocks noChangeArrowheads="1"/>
          </p:cNvSpPr>
          <p:nvPr/>
        </p:nvSpPr>
        <p:spPr bwMode="auto">
          <a:xfrm>
            <a:off x="2159000" y="7543800"/>
            <a:ext cx="1219200" cy="1295400"/>
          </a:xfrm>
          <a:prstGeom prst="ellips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Content Placeholder 3" descr="pet_20150426_00420.pdf"/>
          <p:cNvPicPr>
            <a:picLocks noChangeAspect="1"/>
          </p:cNvPicPr>
          <p:nvPr/>
        </p:nvPicPr>
        <p:blipFill>
          <a:blip r:embed="rId2"/>
          <a:srcRect l="-11572" r="-11572"/>
          <a:stretch>
            <a:fillRect/>
          </a:stretch>
        </p:blipFill>
        <p:spPr bwMode="auto">
          <a:xfrm>
            <a:off x="0" y="714375"/>
            <a:ext cx="75692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4" name="Title 1"/>
          <p:cNvSpPr>
            <a:spLocks/>
          </p:cNvSpPr>
          <p:nvPr/>
        </p:nvSpPr>
        <p:spPr bwMode="auto">
          <a:xfrm>
            <a:off x="330200" y="5638800"/>
            <a:ext cx="5867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>
                <a:solidFill>
                  <a:schemeClr val="tx1"/>
                </a:solidFill>
              </a:rPr>
              <a:t>0 04 20</a:t>
            </a:r>
            <a:br>
              <a:rPr lang="it-IT" sz="3600">
                <a:solidFill>
                  <a:schemeClr val="tx1"/>
                </a:solidFill>
              </a:rPr>
            </a:br>
            <a:r>
              <a:rPr lang="it-IT" sz="3600">
                <a:solidFill>
                  <a:srgbClr val="7F7F7F"/>
                </a:solidFill>
              </a:rPr>
              <a:t>PMMA+bone di 2mm all’interno </a:t>
            </a:r>
            <a:br>
              <a:rPr lang="it-IT" sz="3600">
                <a:solidFill>
                  <a:srgbClr val="7F7F7F"/>
                </a:solidFill>
              </a:rPr>
            </a:br>
            <a:r>
              <a:rPr lang="it-IT" sz="3600">
                <a:solidFill>
                  <a:srgbClr val="7F7F7F"/>
                </a:solidFill>
              </a:rPr>
              <a:t>Piano di trattamento omogeneo 4x4x6</a:t>
            </a:r>
          </a:p>
        </p:txBody>
      </p:sp>
      <p:pic>
        <p:nvPicPr>
          <p:cNvPr id="207875" name="Content Placeholder 3" descr="pet_20150426_03157.pdf"/>
          <p:cNvPicPr>
            <a:picLocks noChangeAspect="1"/>
          </p:cNvPicPr>
          <p:nvPr/>
        </p:nvPicPr>
        <p:blipFill>
          <a:blip r:embed="rId3"/>
          <a:srcRect l="-11572" r="-11572"/>
          <a:stretch>
            <a:fillRect/>
          </a:stretch>
        </p:blipFill>
        <p:spPr bwMode="auto">
          <a:xfrm>
            <a:off x="6121400" y="839788"/>
            <a:ext cx="7340600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6" name="Title 1"/>
          <p:cNvSpPr>
            <a:spLocks/>
          </p:cNvSpPr>
          <p:nvPr/>
        </p:nvSpPr>
        <p:spPr bwMode="auto">
          <a:xfrm>
            <a:off x="6604000" y="55626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>
                <a:solidFill>
                  <a:schemeClr val="tx1"/>
                </a:solidFill>
              </a:rPr>
              <a:t>0 31 57</a:t>
            </a:r>
            <a:br>
              <a:rPr lang="it-IT" sz="3600">
                <a:solidFill>
                  <a:schemeClr val="tx1"/>
                </a:solidFill>
              </a:rPr>
            </a:br>
            <a:r>
              <a:rPr lang="it-IT" sz="3600">
                <a:solidFill>
                  <a:srgbClr val="7F7F7F"/>
                </a:solidFill>
              </a:rPr>
              <a:t>PMMA con fori</a:t>
            </a:r>
            <a:br>
              <a:rPr lang="it-IT" sz="3600">
                <a:solidFill>
                  <a:srgbClr val="7F7F7F"/>
                </a:solidFill>
              </a:rPr>
            </a:br>
            <a:r>
              <a:rPr lang="it-IT" sz="3600">
                <a:solidFill>
                  <a:srgbClr val="7F7F7F"/>
                </a:solidFill>
              </a:rPr>
              <a:t>Piano di trattamento omogeneo 4x4x6</a:t>
            </a:r>
          </a:p>
        </p:txBody>
      </p:sp>
      <p:sp>
        <p:nvSpPr>
          <p:cNvPr id="207877" name="Text Box 8"/>
          <p:cNvSpPr txBox="1">
            <a:spLocks noChangeArrowheads="1"/>
          </p:cNvSpPr>
          <p:nvPr/>
        </p:nvSpPr>
        <p:spPr bwMode="auto">
          <a:xfrm>
            <a:off x="1930400" y="228600"/>
            <a:ext cx="30289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CARBONIO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Content Placeholder 3" descr="pet_20150425_233915.pdf"/>
          <p:cNvPicPr>
            <a:picLocks noChangeAspect="1"/>
          </p:cNvPicPr>
          <p:nvPr/>
        </p:nvPicPr>
        <p:blipFill>
          <a:blip r:embed="rId2"/>
          <a:srcRect l="-11572" r="-11572"/>
          <a:stretch>
            <a:fillRect/>
          </a:stretch>
        </p:blipFill>
        <p:spPr bwMode="auto">
          <a:xfrm>
            <a:off x="2311400" y="3352800"/>
            <a:ext cx="92202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98" name="Title 1"/>
          <p:cNvSpPr>
            <a:spLocks/>
          </p:cNvSpPr>
          <p:nvPr/>
        </p:nvSpPr>
        <p:spPr bwMode="auto">
          <a:xfrm>
            <a:off x="3225800" y="10668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>
                <a:solidFill>
                  <a:schemeClr val="tx1"/>
                </a:solidFill>
              </a:rPr>
              <a:t>File acquisito alle </a:t>
            </a:r>
            <a:r>
              <a:rPr lang="it-IT" sz="3600">
                <a:solidFill>
                  <a:srgbClr val="FF0000"/>
                </a:solidFill>
              </a:rPr>
              <a:t>23 39 15 </a:t>
            </a:r>
            <a:r>
              <a:rPr lang="it-IT" sz="3600">
                <a:solidFill>
                  <a:schemeClr val="tx1"/>
                </a:solidFill>
              </a:rPr>
              <a:t>del 25/04/2015</a:t>
            </a:r>
            <a:r>
              <a:rPr lang="it-IT" sz="3600">
                <a:solidFill>
                  <a:srgbClr val="FF0000"/>
                </a:solidFill>
              </a:rPr>
              <a:t/>
            </a:r>
            <a:br>
              <a:rPr lang="it-IT" sz="3600">
                <a:solidFill>
                  <a:srgbClr val="FF0000"/>
                </a:solidFill>
              </a:rPr>
            </a:br>
            <a:r>
              <a:rPr lang="it-IT" sz="3600">
                <a:solidFill>
                  <a:srgbClr val="7F7F7F"/>
                </a:solidFill>
              </a:rPr>
              <a:t>Piano di trattamento omogeneo 4x4x6</a:t>
            </a:r>
            <a:br>
              <a:rPr lang="it-IT" sz="3600">
                <a:solidFill>
                  <a:srgbClr val="7F7F7F"/>
                </a:solidFill>
              </a:rPr>
            </a:br>
            <a:r>
              <a:rPr lang="it-IT" sz="3600">
                <a:solidFill>
                  <a:srgbClr val="7F7F7F"/>
                </a:solidFill>
              </a:rPr>
              <a:t>su PMMA</a:t>
            </a:r>
            <a:r>
              <a:rPr lang="it-IT" sz="3600">
                <a:solidFill>
                  <a:schemeClr val="tx1"/>
                </a:solidFill>
              </a:rPr>
              <a:t/>
            </a:r>
            <a:br>
              <a:rPr lang="it-IT" sz="3600">
                <a:solidFill>
                  <a:schemeClr val="tx1"/>
                </a:solidFill>
              </a:rPr>
            </a:br>
            <a:endParaRPr lang="it-IT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2063750"/>
            <a:ext cx="11091863" cy="745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82563"/>
            <a:ext cx="670401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4379913"/>
            <a:ext cx="6704013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4488" y="6035675"/>
            <a:ext cx="6310312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8" name="Text Box 8"/>
          <p:cNvSpPr txBox="1">
            <a:spLocks noChangeArrowheads="1"/>
          </p:cNvSpPr>
          <p:nvPr/>
        </p:nvSpPr>
        <p:spPr bwMode="auto">
          <a:xfrm>
            <a:off x="7473950" y="1331913"/>
            <a:ext cx="4691063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/>
            <a:r>
              <a:rPr lang="it-IT" sz="2600">
                <a:solidFill>
                  <a:schemeClr val="tx1"/>
                </a:solidFill>
                <a:latin typeface="Arial" charset="0"/>
              </a:rPr>
              <a:t>233915</a:t>
            </a:r>
          </a:p>
          <a:p>
            <a:pPr defTabSz="1300163"/>
            <a:r>
              <a:rPr lang="it-IT" sz="2600">
                <a:solidFill>
                  <a:schemeClr val="tx1"/>
                </a:solidFill>
                <a:latin typeface="Arial" charset="0"/>
              </a:rPr>
              <a:t>Profili spaziali acquisiti a diversi tempi, che mostrano “l’avanzare dell’attivazione” con il tempo,</a:t>
            </a:r>
          </a:p>
          <a:p>
            <a:pPr defTabSz="1300163"/>
            <a:r>
              <a:rPr lang="it-IT" sz="2600">
                <a:solidFill>
                  <a:schemeClr val="tx1"/>
                </a:solidFill>
                <a:latin typeface="Arial" charset="0"/>
              </a:rPr>
              <a:t>Ovvero il file non sembra corrotto .</a:t>
            </a:r>
            <a:endParaRPr lang="en-US" sz="26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Content Placeholder 3" descr="pet_20150425_233915.pd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1572" r="-11572"/>
          <a:stretch>
            <a:fillRect/>
          </a:stretch>
        </p:blipFill>
        <p:spPr>
          <a:xfrm>
            <a:off x="1101725" y="3465513"/>
            <a:ext cx="11252200" cy="6188075"/>
          </a:xfrm>
        </p:spPr>
      </p:pic>
      <p:cxnSp>
        <p:nvCxnSpPr>
          <p:cNvPr id="6" name="Straight Arrow Connector 5"/>
          <p:cNvCxnSpPr/>
          <p:nvPr/>
        </p:nvCxnSpPr>
        <p:spPr>
          <a:xfrm rot="5400000">
            <a:off x="3351212" y="4660901"/>
            <a:ext cx="1243013" cy="620712"/>
          </a:xfrm>
          <a:prstGeom prst="straightConnector1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971" name="Donut 6"/>
          <p:cNvSpPr>
            <a:spLocks noChangeArrowheads="1"/>
          </p:cNvSpPr>
          <p:nvPr/>
        </p:nvSpPr>
        <p:spPr bwMode="auto">
          <a:xfrm>
            <a:off x="4530725" y="8281988"/>
            <a:ext cx="4651375" cy="958850"/>
          </a:xfrm>
          <a:custGeom>
            <a:avLst/>
            <a:gdLst>
              <a:gd name="T0" fmla="*/ 2325688 w 3270250"/>
              <a:gd name="T1" fmla="*/ 0 h 674688"/>
              <a:gd name="T2" fmla="*/ 681178 w 3270250"/>
              <a:gd name="T3" fmla="*/ 140421 h 674688"/>
              <a:gd name="T4" fmla="*/ 0 w 3270250"/>
              <a:gd name="T5" fmla="*/ 479425 h 674688"/>
              <a:gd name="T6" fmla="*/ 681178 w 3270250"/>
              <a:gd name="T7" fmla="*/ 818429 h 674688"/>
              <a:gd name="T8" fmla="*/ 2325688 w 3270250"/>
              <a:gd name="T9" fmla="*/ 958850 h 674688"/>
              <a:gd name="T10" fmla="*/ 3970196 w 3270250"/>
              <a:gd name="T11" fmla="*/ 818429 h 674688"/>
              <a:gd name="T12" fmla="*/ 4651375 w 3270250"/>
              <a:gd name="T13" fmla="*/ 479425 h 674688"/>
              <a:gd name="T14" fmla="*/ 3970196 w 3270250"/>
              <a:gd name="T15" fmla="*/ 140421 h 674688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478917 w 3270250"/>
              <a:gd name="T25" fmla="*/ 98806 h 674688"/>
              <a:gd name="T26" fmla="*/ 2791332 w 3270250"/>
              <a:gd name="T27" fmla="*/ 575882 h 6746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0250" h="674688">
                <a:moveTo>
                  <a:pt x="0" y="337344"/>
                </a:moveTo>
                <a:lnTo>
                  <a:pt x="0" y="337344"/>
                </a:lnTo>
                <a:cubicBezTo>
                  <a:pt x="5" y="151034"/>
                  <a:pt x="732074" y="1"/>
                  <a:pt x="1635125" y="2"/>
                </a:cubicBezTo>
                <a:cubicBezTo>
                  <a:pt x="1635125" y="2"/>
                  <a:pt x="1635125" y="2"/>
                  <a:pt x="1635125" y="2"/>
                </a:cubicBezTo>
                <a:cubicBezTo>
                  <a:pt x="2538180" y="2"/>
                  <a:pt x="3270251" y="151036"/>
                  <a:pt x="3270251" y="337346"/>
                </a:cubicBezTo>
                <a:cubicBezTo>
                  <a:pt x="3270251" y="337346"/>
                  <a:pt x="3270250" y="337347"/>
                  <a:pt x="3270250" y="337348"/>
                </a:cubicBezTo>
                <a:lnTo>
                  <a:pt x="3270251" y="337349"/>
                </a:lnTo>
                <a:cubicBezTo>
                  <a:pt x="3270251" y="523658"/>
                  <a:pt x="2538180" y="674692"/>
                  <a:pt x="1635126" y="674693"/>
                </a:cubicBezTo>
                <a:cubicBezTo>
                  <a:pt x="732071" y="674693"/>
                  <a:pt x="1" y="523658"/>
                  <a:pt x="1" y="337349"/>
                </a:cubicBezTo>
                <a:cubicBezTo>
                  <a:pt x="0" y="337348"/>
                  <a:pt x="1" y="337347"/>
                  <a:pt x="1" y="337347"/>
                </a:cubicBezTo>
                <a:close/>
                <a:moveTo>
                  <a:pt x="34929" y="337344"/>
                </a:moveTo>
                <a:lnTo>
                  <a:pt x="34929" y="337344"/>
                </a:lnTo>
                <a:cubicBezTo>
                  <a:pt x="34929" y="337344"/>
                  <a:pt x="34929" y="337345"/>
                  <a:pt x="34929" y="337345"/>
                </a:cubicBezTo>
                <a:cubicBezTo>
                  <a:pt x="34929" y="504365"/>
                  <a:pt x="751361" y="639761"/>
                  <a:pt x="1635125" y="639761"/>
                </a:cubicBezTo>
                <a:cubicBezTo>
                  <a:pt x="2518886" y="639760"/>
                  <a:pt x="3235318" y="504365"/>
                  <a:pt x="3235320" y="337346"/>
                </a:cubicBezTo>
                <a:lnTo>
                  <a:pt x="3235321" y="337347"/>
                </a:lnTo>
                <a:cubicBezTo>
                  <a:pt x="3235321" y="170327"/>
                  <a:pt x="2518888" y="34932"/>
                  <a:pt x="1635125" y="34932"/>
                </a:cubicBezTo>
                <a:lnTo>
                  <a:pt x="1635124" y="34932"/>
                </a:lnTo>
                <a:cubicBezTo>
                  <a:pt x="751365" y="34932"/>
                  <a:pt x="34934" y="170326"/>
                  <a:pt x="34929" y="337345"/>
                </a:cubicBezTo>
                <a:close/>
              </a:path>
            </a:pathLst>
          </a:custGeom>
          <a:gradFill rotWithShape="1">
            <a:gsLst>
              <a:gs pos="0">
                <a:srgbClr val="FFC600"/>
              </a:gs>
              <a:gs pos="100000">
                <a:srgbClr val="FFE469"/>
              </a:gs>
            </a:gsLst>
            <a:lin ang="16200000"/>
          </a:gradFill>
          <a:ln w="6350" algn="ctr">
            <a:solidFill>
              <a:srgbClr val="FF0000"/>
            </a:solidFill>
            <a:round/>
            <a:headEnd/>
            <a:tailEnd/>
          </a:ln>
        </p:spPr>
        <p:txBody>
          <a:bodyPr lIns="130046" tIns="65023" rIns="130046" bIns="65023" anchor="ctr"/>
          <a:lstStyle/>
          <a:p>
            <a:pPr algn="ctr" defTabSz="650875"/>
            <a:endParaRPr lang="en-US" sz="26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1972" name="TextBox 7"/>
          <p:cNvSpPr txBox="1">
            <a:spLocks noChangeArrowheads="1"/>
          </p:cNvSpPr>
          <p:nvPr/>
        </p:nvSpPr>
        <p:spPr bwMode="auto">
          <a:xfrm>
            <a:off x="650875" y="187325"/>
            <a:ext cx="11961813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650875"/>
            <a:r>
              <a:rPr lang="it-IT" sz="3400" b="1">
                <a:solidFill>
                  <a:schemeClr val="tx1"/>
                </a:solidFill>
                <a:latin typeface="Calibri" pitchFamily="34" charset="0"/>
              </a:rPr>
              <a:t>Dal file inviato precedentemente:</a:t>
            </a:r>
          </a:p>
          <a:p>
            <a:pPr defTabSz="650875">
              <a:buFontTx/>
              <a:buChar char="-"/>
            </a:pPr>
            <a:r>
              <a:rPr lang="it-IT" sz="2600">
                <a:solidFill>
                  <a:schemeClr val="tx1"/>
                </a:solidFill>
                <a:latin typeface="Calibri" pitchFamily="34" charset="0"/>
              </a:rPr>
              <a:t> ci aspettiamo di avere un andamento delle attività prodotte all’interno dei fantocci (le cui caratteristiche sono simili a quelle degli altri fantocci con PMMA) simili tra loro</a:t>
            </a:r>
          </a:p>
          <a:p>
            <a:pPr defTabSz="650875">
              <a:buFontTx/>
              <a:buChar char="-"/>
            </a:pPr>
            <a:r>
              <a:rPr lang="it-IT" sz="2600">
                <a:solidFill>
                  <a:srgbClr val="FF0000"/>
                </a:solidFill>
                <a:latin typeface="Arial" charset="0"/>
              </a:rPr>
              <a:t>23 39 15, </a:t>
            </a:r>
            <a:r>
              <a:rPr lang="it-IT" sz="2600">
                <a:solidFill>
                  <a:schemeClr val="tx1"/>
                </a:solidFill>
                <a:latin typeface="Arial" charset="0"/>
              </a:rPr>
              <a:t>0 04 20 e 0 31 57</a:t>
            </a:r>
            <a:endParaRPr lang="it-IT" sz="2600">
              <a:solidFill>
                <a:schemeClr val="tx1"/>
              </a:solidFill>
              <a:latin typeface="Calibri" pitchFamily="34" charset="0"/>
            </a:endParaRPr>
          </a:p>
          <a:p>
            <a:pPr defTabSz="650875">
              <a:buFontTx/>
              <a:buChar char="-"/>
            </a:pPr>
            <a:r>
              <a:rPr lang="it-IT" sz="2600">
                <a:solidFill>
                  <a:schemeClr val="tx1"/>
                </a:solidFill>
                <a:latin typeface="Calibri" pitchFamily="34" charset="0"/>
              </a:rPr>
              <a:t>Mentre,invece, in 233915</a:t>
            </a:r>
          </a:p>
          <a:p>
            <a:pPr defTabSz="650875">
              <a:buFontTx/>
              <a:buChar char="-"/>
            </a:pPr>
            <a:r>
              <a:rPr lang="it-IT" sz="2600">
                <a:solidFill>
                  <a:schemeClr val="tx1"/>
                </a:solidFill>
                <a:latin typeface="Calibri" pitchFamily="34" charset="0"/>
              </a:rPr>
              <a:t>non si nota il classico decadimento esponenziale decrescente</a:t>
            </a:r>
          </a:p>
          <a:p>
            <a:pPr defTabSz="650875">
              <a:buFontTx/>
              <a:buChar char="-"/>
            </a:pPr>
            <a:r>
              <a:rPr lang="it-IT" sz="2600">
                <a:solidFill>
                  <a:schemeClr val="tx1"/>
                </a:solidFill>
                <a:latin typeface="Calibri" pitchFamily="34" charset="0"/>
              </a:rPr>
              <a:t> abbiamo molti eventi registrati “in treatment” (BEAM ON) rispetto agli irraggiamenti simili, e inoltre </a:t>
            </a:r>
          </a:p>
          <a:p>
            <a:pPr defTabSz="650875">
              <a:buFontTx/>
              <a:buChar char="-"/>
            </a:pPr>
            <a:r>
              <a:rPr lang="it-IT" sz="2600">
                <a:solidFill>
                  <a:schemeClr val="tx1"/>
                </a:solidFill>
                <a:latin typeface="Calibri" pitchFamily="34" charset="0"/>
              </a:rPr>
              <a:t>i dati beam-on di 233915 in confronto con quelli di BEAM OFF, mostrano un il rapporto delle altezze relative che cala drasticamente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9238"/>
            <a:ext cx="6257925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3800" y="2590800"/>
            <a:ext cx="62833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Text Box 9"/>
          <p:cNvSpPr txBox="1">
            <a:spLocks noChangeArrowheads="1"/>
          </p:cNvSpPr>
          <p:nvPr/>
        </p:nvSpPr>
        <p:spPr bwMode="auto">
          <a:xfrm>
            <a:off x="4727575" y="2017713"/>
            <a:ext cx="458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it-IT" sz="2600">
                <a:solidFill>
                  <a:schemeClr val="tx1"/>
                </a:solidFill>
                <a:latin typeface="Arial" charset="0"/>
              </a:rPr>
              <a:t>I</a:t>
            </a:r>
            <a:endParaRPr lang="en-US" sz="2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6852" name="Text Box 10"/>
          <p:cNvSpPr txBox="1">
            <a:spLocks noChangeArrowheads="1"/>
          </p:cNvSpPr>
          <p:nvPr/>
        </p:nvSpPr>
        <p:spPr bwMode="auto">
          <a:xfrm>
            <a:off x="11277600" y="1803400"/>
            <a:ext cx="4587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>
              <a:spcBef>
                <a:spcPct val="50000"/>
              </a:spcBef>
            </a:pPr>
            <a:r>
              <a:rPr lang="it-IT" sz="2600">
                <a:solidFill>
                  <a:schemeClr val="tx1"/>
                </a:solidFill>
                <a:latin typeface="Arial" charset="0"/>
              </a:rPr>
              <a:t>2</a:t>
            </a:r>
            <a:endParaRPr lang="en-US" sz="2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6853" name="Rectangle 10"/>
          <p:cNvSpPr>
            <a:spLocks noChangeArrowheads="1"/>
          </p:cNvSpPr>
          <p:nvPr/>
        </p:nvSpPr>
        <p:spPr bwMode="auto">
          <a:xfrm>
            <a:off x="444500" y="7239000"/>
            <a:ext cx="1211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1) pet_20150424_233108    	p </a:t>
            </a:r>
            <a:r>
              <a:rPr lang="it-IT" sz="3200">
                <a:solidFill>
                  <a:schemeClr val="tx1"/>
                </a:solidFill>
              </a:rPr>
              <a:t>on PMMA (cavità) TP 4x4x6</a:t>
            </a:r>
          </a:p>
          <a:p>
            <a:r>
              <a:rPr lang="en-US" sz="3200">
                <a:solidFill>
                  <a:schemeClr val="tx1"/>
                </a:solidFill>
              </a:rPr>
              <a:t>2) pet_20150425_00420		p </a:t>
            </a:r>
            <a:r>
              <a:rPr lang="it-IT" sz="3200">
                <a:solidFill>
                  <a:schemeClr val="tx1"/>
                </a:solidFill>
              </a:rPr>
              <a:t>on PMMA+bone(4mm) TP 4x4x6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06854" name="Text Box 11"/>
          <p:cNvSpPr txBox="1">
            <a:spLocks noChangeArrowheads="1"/>
          </p:cNvSpPr>
          <p:nvPr/>
        </p:nvSpPr>
        <p:spPr bwMode="auto">
          <a:xfrm>
            <a:off x="847725" y="196850"/>
            <a:ext cx="18161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protoni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6324600" y="9271000"/>
            <a:ext cx="342900" cy="3556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>
              <a:defRPr/>
            </a:pPr>
            <a:fld id="{0C9272D3-A200-4569-B3F0-FFBE2A6328C3}" type="slidenum">
              <a:rPr lang="en-US" sz="1800">
                <a:solidFill>
                  <a:schemeClr val="tx1"/>
                </a:solidFill>
                <a:latin typeface="Gill Sans Light" charset="0"/>
                <a:cs typeface="+mn-cs"/>
                <a:sym typeface="Gill Sans Light" charset="0"/>
              </a:rPr>
              <a:pPr algn="ctr">
                <a:defRPr/>
              </a:pPr>
              <a:t>2</a:t>
            </a:fld>
            <a:endParaRPr lang="en-US" sz="1800">
              <a:solidFill>
                <a:schemeClr val="tx1"/>
              </a:solidFill>
              <a:latin typeface="Gill Sans Light" charset="0"/>
              <a:cs typeface="+mn-cs"/>
              <a:sym typeface="Gill Sans Light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27050" y="22225"/>
            <a:ext cx="118872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>
            <a:lvl1pPr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  <a:lvl2pPr marL="1057275" indent="-406400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2pPr>
            <a:lvl3pPr marL="1625600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3pPr>
            <a:lvl4pPr marL="2276475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4pPr>
            <a:lvl5pPr marL="2925763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4400" dirty="0" smtClean="0">
                <a:solidFill>
                  <a:srgbClr val="3333FF"/>
                </a:solidFill>
                <a:latin typeface="+mj-lt"/>
              </a:rPr>
              <a:t>the </a:t>
            </a:r>
            <a:r>
              <a:rPr lang="it-IT" altLang="it-IT" sz="4400" dirty="0" err="1" smtClean="0">
                <a:solidFill>
                  <a:srgbClr val="3333FF"/>
                </a:solidFill>
                <a:latin typeface="+mj-lt"/>
              </a:rPr>
              <a:t>DoPET</a:t>
            </a:r>
            <a:r>
              <a:rPr lang="it-IT" altLang="it-IT" sz="4400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it-IT" altLang="it-IT" sz="4400" dirty="0" err="1" smtClean="0">
                <a:solidFill>
                  <a:srgbClr val="3333FF"/>
                </a:solidFill>
                <a:latin typeface="+mj-lt"/>
              </a:rPr>
              <a:t>system</a:t>
            </a:r>
            <a:r>
              <a:rPr lang="it-IT" altLang="it-IT" sz="4400" dirty="0" smtClean="0">
                <a:solidFill>
                  <a:srgbClr val="3333FF"/>
                </a:solidFill>
                <a:latin typeface="+mj-lt"/>
              </a:rPr>
              <a:t>  @ CNAO</a:t>
            </a:r>
            <a:endParaRPr lang="it-IT" altLang="it-IT" sz="4400" dirty="0">
              <a:solidFill>
                <a:srgbClr val="3333FF"/>
              </a:solidFill>
              <a:latin typeface="+mj-lt"/>
            </a:endParaRPr>
          </a:p>
        </p:txBody>
      </p:sp>
      <p:grpSp>
        <p:nvGrpSpPr>
          <p:cNvPr id="189443" name="Gruppo 15"/>
          <p:cNvGrpSpPr>
            <a:grpSpLocks/>
          </p:cNvGrpSpPr>
          <p:nvPr/>
        </p:nvGrpSpPr>
        <p:grpSpPr bwMode="auto">
          <a:xfrm>
            <a:off x="-147638" y="1914525"/>
            <a:ext cx="11907838" cy="7712075"/>
            <a:chOff x="863600" y="2743200"/>
            <a:chExt cx="10896600" cy="7491222"/>
          </a:xfrm>
        </p:grpSpPr>
        <p:grpSp>
          <p:nvGrpSpPr>
            <p:cNvPr id="189447" name="Gruppo 12"/>
            <p:cNvGrpSpPr>
              <a:grpSpLocks/>
            </p:cNvGrpSpPr>
            <p:nvPr/>
          </p:nvGrpSpPr>
          <p:grpSpPr bwMode="auto">
            <a:xfrm>
              <a:off x="863600" y="2743200"/>
              <a:ext cx="10896600" cy="7491222"/>
              <a:chOff x="863600" y="2743200"/>
              <a:chExt cx="10896600" cy="7491222"/>
            </a:xfrm>
          </p:grpSpPr>
          <p:grpSp>
            <p:nvGrpSpPr>
              <p:cNvPr id="189449" name="Gruppo 9"/>
              <p:cNvGrpSpPr>
                <a:grpSpLocks/>
              </p:cNvGrpSpPr>
              <p:nvPr/>
            </p:nvGrpSpPr>
            <p:grpSpPr bwMode="auto">
              <a:xfrm>
                <a:off x="863600" y="2743200"/>
                <a:ext cx="10896600" cy="7491222"/>
                <a:chOff x="863600" y="2743200"/>
                <a:chExt cx="10896600" cy="7491222"/>
              </a:xfrm>
            </p:grpSpPr>
            <p:grpSp>
              <p:nvGrpSpPr>
                <p:cNvPr id="189451" name="Gruppo 2"/>
                <p:cNvGrpSpPr>
                  <a:grpSpLocks/>
                </p:cNvGrpSpPr>
                <p:nvPr/>
              </p:nvGrpSpPr>
              <p:grpSpPr bwMode="auto">
                <a:xfrm>
                  <a:off x="863600" y="2743200"/>
                  <a:ext cx="10896600" cy="7491222"/>
                  <a:chOff x="863600" y="2743200"/>
                  <a:chExt cx="10896600" cy="7491222"/>
                </a:xfrm>
              </p:grpSpPr>
              <p:pic>
                <p:nvPicPr>
                  <p:cNvPr id="189456" name="Immagine 4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1092200" y="2819400"/>
                    <a:ext cx="9886696" cy="74150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9457" name="Rettangolo 1"/>
                  <p:cNvSpPr>
                    <a:spLocks noChangeArrowheads="1"/>
                  </p:cNvSpPr>
                  <p:nvPr/>
                </p:nvSpPr>
                <p:spPr bwMode="auto">
                  <a:xfrm>
                    <a:off x="863600" y="2743200"/>
                    <a:ext cx="10896600" cy="23622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189452" name="Rettangolo 7"/>
                <p:cNvSpPr>
                  <a:spLocks noChangeArrowheads="1"/>
                </p:cNvSpPr>
                <p:nvPr/>
              </p:nvSpPr>
              <p:spPr bwMode="auto">
                <a:xfrm>
                  <a:off x="6959600" y="4157241"/>
                  <a:ext cx="2057400" cy="3276600"/>
                </a:xfrm>
                <a:prstGeom prst="rect">
                  <a:avLst/>
                </a:prstGeom>
                <a:solidFill>
                  <a:srgbClr val="FF5050">
                    <a:alpha val="52156"/>
                  </a:srgbClr>
                </a:solidFill>
                <a:ln w="127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9453" name="CasellaDiTesto 8"/>
                <p:cNvSpPr txBox="1">
                  <a:spLocks noChangeArrowheads="1"/>
                </p:cNvSpPr>
                <p:nvPr/>
              </p:nvSpPr>
              <p:spPr bwMode="auto">
                <a:xfrm>
                  <a:off x="6981177" y="3561025"/>
                  <a:ext cx="3236614" cy="5475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sz="3200">
                      <a:solidFill>
                        <a:srgbClr val="FF0000"/>
                      </a:solidFill>
                    </a:rPr>
                    <a:t>power supplies </a:t>
                  </a:r>
                </a:p>
              </p:txBody>
            </p:sp>
            <p:sp>
              <p:nvSpPr>
                <p:cNvPr id="189454" name="CasellaDiTesto 11"/>
                <p:cNvSpPr txBox="1">
                  <a:spLocks noChangeArrowheads="1"/>
                </p:cNvSpPr>
                <p:nvPr/>
              </p:nvSpPr>
              <p:spPr bwMode="auto">
                <a:xfrm>
                  <a:off x="5651949" y="3013509"/>
                  <a:ext cx="1117150" cy="5475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sz="3200">
                      <a:solidFill>
                        <a:srgbClr val="3333FF"/>
                      </a:solidFill>
                    </a:rPr>
                    <a:t>DAQ</a:t>
                  </a:r>
                </a:p>
              </p:txBody>
            </p:sp>
            <p:sp>
              <p:nvSpPr>
                <p:cNvPr id="189455" name="CasellaDiTesto 14"/>
                <p:cNvSpPr txBox="1">
                  <a:spLocks noChangeArrowheads="1"/>
                </p:cNvSpPr>
                <p:nvPr/>
              </p:nvSpPr>
              <p:spPr bwMode="auto">
                <a:xfrm>
                  <a:off x="3149600" y="3475174"/>
                  <a:ext cx="1676400" cy="5475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sz="3200">
                      <a:solidFill>
                        <a:srgbClr val="00B050"/>
                      </a:solidFill>
                    </a:rPr>
                    <a:t>detecors</a:t>
                  </a:r>
                </a:p>
              </p:txBody>
            </p:sp>
          </p:grpSp>
          <p:sp>
            <p:nvSpPr>
              <p:cNvPr id="189450" name="Rettangolo 10"/>
              <p:cNvSpPr>
                <a:spLocks noChangeArrowheads="1"/>
              </p:cNvSpPr>
              <p:nvPr/>
            </p:nvSpPr>
            <p:spPr bwMode="auto">
              <a:xfrm>
                <a:off x="5511800" y="3475174"/>
                <a:ext cx="1257300" cy="3958667"/>
              </a:xfrm>
              <a:prstGeom prst="rect">
                <a:avLst/>
              </a:prstGeom>
              <a:solidFill>
                <a:srgbClr val="3333FF">
                  <a:alpha val="43921"/>
                </a:srgbClr>
              </a:solidFill>
              <a:ln w="127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it-IT"/>
              </a:p>
            </p:txBody>
          </p:sp>
        </p:grpSp>
        <p:sp>
          <p:nvSpPr>
            <p:cNvPr id="189448" name="Rettangolo 13"/>
            <p:cNvSpPr>
              <a:spLocks noChangeArrowheads="1"/>
            </p:cNvSpPr>
            <p:nvPr/>
          </p:nvSpPr>
          <p:spPr bwMode="auto">
            <a:xfrm>
              <a:off x="3302000" y="4110061"/>
              <a:ext cx="1219200" cy="3276600"/>
            </a:xfrm>
            <a:prstGeom prst="rect">
              <a:avLst/>
            </a:prstGeom>
            <a:solidFill>
              <a:srgbClr val="00B050">
                <a:alpha val="32941"/>
              </a:srgbClr>
            </a:solidFill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it-IT"/>
            </a:p>
          </p:txBody>
        </p:sp>
      </p:grpSp>
      <p:pic>
        <p:nvPicPr>
          <p:cNvPr id="189444" name="Picture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8025" y="5368925"/>
            <a:ext cx="20574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72"/>
          <p:cNvSpPr>
            <a:spLocks noChangeShapeType="1"/>
          </p:cNvSpPr>
          <p:nvPr/>
        </p:nvSpPr>
        <p:spPr bwMode="auto">
          <a:xfrm>
            <a:off x="9817100" y="7246938"/>
            <a:ext cx="1144588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89446" name="AutoShape 8"/>
          <p:cNvSpPr>
            <a:spLocks noChangeArrowheads="1"/>
          </p:cNvSpPr>
          <p:nvPr/>
        </p:nvSpPr>
        <p:spPr bwMode="auto">
          <a:xfrm>
            <a:off x="65088" y="5181600"/>
            <a:ext cx="1484312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1"/>
          <p:cNvSpPr>
            <a:spLocks noGrp="1"/>
          </p:cNvSpPr>
          <p:nvPr>
            <p:ph type="title" idx="4294967295"/>
          </p:nvPr>
        </p:nvSpPr>
        <p:spPr>
          <a:xfrm>
            <a:off x="650875" y="0"/>
            <a:ext cx="11703050" cy="1325563"/>
          </a:xfrm>
        </p:spPr>
        <p:txBody>
          <a:bodyPr lIns="130046" tIns="65023" rIns="130046" bIns="65023" anchor="ctr"/>
          <a:lstStyle/>
          <a:p>
            <a:pPr eaLnBrk="1" hangingPunct="1"/>
            <a:r>
              <a:rPr lang="it-IT" smtClean="0"/>
              <a:t>Lista Data files </a:t>
            </a:r>
          </a:p>
        </p:txBody>
      </p:sp>
      <p:sp>
        <p:nvSpPr>
          <p:cNvPr id="212994" name="Content Placeholder 2"/>
          <p:cNvSpPr>
            <a:spLocks noGrp="1"/>
          </p:cNvSpPr>
          <p:nvPr>
            <p:ph idx="4294967295"/>
          </p:nvPr>
        </p:nvSpPr>
        <p:spPr>
          <a:xfrm>
            <a:off x="650875" y="1325563"/>
            <a:ext cx="11703050" cy="3005137"/>
          </a:xfrm>
        </p:spPr>
        <p:txBody>
          <a:bodyPr lIns="130046" tIns="65023" rIns="130046" bIns="65023"/>
          <a:lstStyle/>
          <a:p>
            <a:pPr marL="1706563" defTabSz="457200" eaLnBrk="1" hangingPunct="1">
              <a:buFontTx/>
              <a:buNone/>
            </a:pPr>
            <a:r>
              <a:rPr lang="en-US" sz="1900" smtClean="0"/>
              <a:t>1) pet_20150424_233108    	p </a:t>
            </a:r>
            <a:r>
              <a:rPr lang="it-IT" sz="1900" smtClean="0"/>
              <a:t>on PMMA (cavità) TP 4x4x6</a:t>
            </a:r>
          </a:p>
          <a:p>
            <a:pPr marL="1706563" defTabSz="457200" eaLnBrk="1" hangingPunct="1">
              <a:buFontTx/>
              <a:buNone/>
            </a:pPr>
            <a:r>
              <a:rPr lang="en-US" sz="1900" smtClean="0"/>
              <a:t>2) pet_20150425_00420		p </a:t>
            </a:r>
            <a:r>
              <a:rPr lang="it-IT" sz="1900" smtClean="0"/>
              <a:t>on PMMA+bone(4mm) TP 4x4x6</a:t>
            </a:r>
            <a:endParaRPr lang="en-US" sz="1900" smtClean="0"/>
          </a:p>
          <a:p>
            <a:pPr marL="1706563" defTabSz="457200" eaLnBrk="1" hangingPunct="1">
              <a:buFontTx/>
              <a:buNone/>
            </a:pPr>
            <a:r>
              <a:rPr lang="en-US" sz="1900" smtClean="0"/>
              <a:t>3) pet_20150426_15816		C </a:t>
            </a:r>
            <a:r>
              <a:rPr lang="it-IT" sz="1900" smtClean="0"/>
              <a:t>on PMMA(cavità) TP 4x4x6</a:t>
            </a:r>
            <a:endParaRPr lang="en-US" sz="1900" smtClean="0"/>
          </a:p>
          <a:p>
            <a:pPr marL="1706563" defTabSz="457200" eaLnBrk="1" hangingPunct="1">
              <a:buFontTx/>
              <a:buNone/>
            </a:pPr>
            <a:r>
              <a:rPr lang="en-US" sz="1900" smtClean="0"/>
              <a:t>4) pet_20150426_31008		</a:t>
            </a:r>
            <a:r>
              <a:rPr lang="it-IT" sz="1900" smtClean="0"/>
              <a:t>2</a:t>
            </a:r>
            <a:r>
              <a:rPr lang="it-IT" sz="1900" smtClean="0">
                <a:latin typeface="Wingdings" pitchFamily="2" charset="2"/>
              </a:rPr>
              <a:t> </a:t>
            </a:r>
            <a:r>
              <a:rPr lang="it-IT" sz="1900" smtClean="0"/>
              <a:t>10</a:t>
            </a:r>
            <a:r>
              <a:rPr lang="it-IT" sz="1900" baseline="30000" smtClean="0"/>
              <a:t>9</a:t>
            </a:r>
            <a:r>
              <a:rPr lang="it-IT" sz="1900" smtClean="0"/>
              <a:t> on CARBON 211 MeV/u</a:t>
            </a:r>
            <a:endParaRPr lang="en-US" sz="1900" smtClean="0"/>
          </a:p>
          <a:p>
            <a:pPr marL="1706563" defTabSz="457200" eaLnBrk="1" hangingPunct="1">
              <a:buFontTx/>
              <a:buNone/>
            </a:pPr>
            <a:r>
              <a:rPr lang="it-IT" sz="1900" smtClean="0"/>
              <a:t>5) </a:t>
            </a:r>
            <a:r>
              <a:rPr lang="en-US" sz="1900" smtClean="0"/>
              <a:t>pet_20150425_233915		C </a:t>
            </a:r>
            <a:r>
              <a:rPr lang="it-IT" sz="1900" smtClean="0"/>
              <a:t>on PMMA TP 4x4x6</a:t>
            </a:r>
            <a:endParaRPr lang="en-US" sz="1900" smtClean="0"/>
          </a:p>
          <a:p>
            <a:pPr marL="1706563" defTabSz="457200" eaLnBrk="1" hangingPunct="1"/>
            <a:endParaRPr lang="it-IT" sz="1900" smtClean="0"/>
          </a:p>
          <a:p>
            <a:pPr marL="1706563" defTabSz="457200" eaLnBrk="1" hangingPunct="1">
              <a:buFontTx/>
              <a:buNone/>
            </a:pPr>
            <a:endParaRPr lang="it-IT" sz="1900" smtClean="0"/>
          </a:p>
        </p:txBody>
      </p:sp>
      <p:sp>
        <p:nvSpPr>
          <p:cNvPr id="212995" name="TextBox 3"/>
          <p:cNvSpPr txBox="1">
            <a:spLocks noChangeArrowheads="1"/>
          </p:cNvSpPr>
          <p:nvPr/>
        </p:nvSpPr>
        <p:spPr bwMode="auto">
          <a:xfrm>
            <a:off x="650875" y="4876800"/>
            <a:ext cx="1087278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650875"/>
            <a:r>
              <a:rPr lang="it-IT" sz="3400">
                <a:solidFill>
                  <a:schemeClr val="tx1"/>
                </a:solidFill>
                <a:latin typeface="Calibri" pitchFamily="34" charset="0"/>
              </a:rPr>
              <a:t>*</a:t>
            </a:r>
            <a:r>
              <a:rPr lang="it-IT" sz="2600">
                <a:solidFill>
                  <a:schemeClr val="tx1"/>
                </a:solidFill>
                <a:latin typeface="Calibri" pitchFamily="34" charset="0"/>
              </a:rPr>
              <a:t>nomi dei  file registrati secondo una nostra convenzione che mostra la data e l’orario di creazione (yyyymmdd_hhmmss, dopo la mezzanotte manca per un errore uno zero quindi per esempio 15816 è stato creato alle 01h 58’ 16’’) </a:t>
            </a:r>
          </a:p>
          <a:p>
            <a:pPr defTabSz="650875">
              <a:buFontTx/>
              <a:buChar char="•"/>
            </a:pPr>
            <a:endParaRPr lang="it-IT" sz="2600">
              <a:solidFill>
                <a:schemeClr val="tx1"/>
              </a:solidFill>
              <a:latin typeface="Calibri" pitchFamily="34" charset="0"/>
            </a:endParaRPr>
          </a:p>
          <a:p>
            <a:pPr defTabSz="650875"/>
            <a:r>
              <a:rPr lang="it-IT" sz="2600">
                <a:solidFill>
                  <a:schemeClr val="tx1"/>
                </a:solidFill>
                <a:latin typeface="Calibri" pitchFamily="34" charset="0"/>
              </a:rPr>
              <a:t>NB: non disponiamo dell’esatto orario di accensione del fascio, presumiamo sia di qualche minuto precedente al nostro start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558800" y="228600"/>
            <a:ext cx="11887200" cy="1162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>
            <a:lvl1pPr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  <a:lvl2pPr marL="1057275" indent="-406400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2pPr>
            <a:lvl3pPr marL="1625600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3pPr>
            <a:lvl4pPr marL="2276475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4pPr>
            <a:lvl5pPr marL="2925763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9pPr>
          </a:lstStyle>
          <a:p>
            <a:pPr algn="ctr" eaLnBrk="1" hangingPunct="1">
              <a:defRPr/>
            </a:pPr>
            <a:endParaRPr lang="it-IT" altLang="it-IT" sz="60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214018" name="AutoShape 4" descr="fetch%3EUID%3E"/>
          <p:cNvSpPr>
            <a:spLocks noChangeAspect="1" noChangeArrowheads="1"/>
          </p:cNvSpPr>
          <p:nvPr/>
        </p:nvSpPr>
        <p:spPr bwMode="auto">
          <a:xfrm>
            <a:off x="3454400" y="3100388"/>
            <a:ext cx="6096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4019" name="Picture 5" descr="Screen Shot PT-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3100388"/>
            <a:ext cx="6096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0" y="4419600"/>
            <a:ext cx="63246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4419600"/>
            <a:ext cx="641985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5800" y="228600"/>
            <a:ext cx="596265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4" name="Text Box 8"/>
          <p:cNvSpPr txBox="1">
            <a:spLocks noChangeArrowheads="1"/>
          </p:cNvSpPr>
          <p:nvPr/>
        </p:nvSpPr>
        <p:spPr bwMode="auto">
          <a:xfrm>
            <a:off x="9626600" y="457200"/>
            <a:ext cx="291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178 MeV/u C on PMMA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8DBD6-75D4-47FF-B420-98CF0699C8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201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5403850"/>
            <a:ext cx="59944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2971800"/>
            <a:ext cx="59944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5200" y="0"/>
            <a:ext cx="599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4ABE5-5D5E-411B-A81C-A3C02CD76B4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3" name="Group 43"/>
          <p:cNvGraphicFramePr>
            <a:graphicFrameLocks noGrp="1"/>
          </p:cNvGraphicFramePr>
          <p:nvPr/>
        </p:nvGraphicFramePr>
        <p:xfrm>
          <a:off x="787400" y="5715000"/>
          <a:ext cx="9144000" cy="3068638"/>
        </p:xfrm>
        <a:graphic>
          <a:graphicData uri="http://schemas.openxmlformats.org/drawingml/2006/table">
            <a:tbl>
              <a:tblPr/>
              <a:tblGrid>
                <a:gridCol w="1591349"/>
                <a:gridCol w="2904451"/>
                <a:gridCol w="2190943"/>
                <a:gridCol w="2457257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total</a:t>
                      </a: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Beam-on</a:t>
                      </a: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Beam-off </a:t>
                      </a:r>
                      <a:r>
                        <a:rPr kumimoji="0" lang="el-GR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Gill Sans Light"/>
                        </a:rPr>
                        <a:t>Δ</a:t>
                      </a:r>
                      <a:r>
                        <a:rPr kumimoji="0" lang="it-IT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Gill Sans Light"/>
                        </a:rPr>
                        <a:t>T=240s</a:t>
                      </a:r>
                      <a:endParaRPr kumimoji="0" lang="el-GR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D1EE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p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600s</a:t>
                      </a:r>
                      <a:r>
                        <a:rPr kumimoji="0" lang="it-IT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 45.9 10</a:t>
                      </a:r>
                      <a:r>
                        <a:rPr kumimoji="0" lang="it-IT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4</a:t>
                      </a:r>
                      <a:endParaRPr kumimoji="0" lang="en-US" sz="3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12.7 10</a:t>
                      </a:r>
                      <a:r>
                        <a:rPr kumimoji="0" lang="it-IT" sz="3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4</a:t>
                      </a:r>
                      <a:endParaRPr kumimoji="0" lang="en-US" sz="3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20.2 10</a:t>
                      </a:r>
                      <a:r>
                        <a:rPr kumimoji="0" lang="it-IT" sz="3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4</a:t>
                      </a:r>
                      <a:endParaRPr kumimoji="0" lang="en-US" sz="3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D1EE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12-C</a:t>
                      </a: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  <a:sym typeface="Gill Sans Light"/>
                        </a:rPr>
                        <a:t>1200s</a:t>
                      </a:r>
                      <a:r>
                        <a:rPr kumimoji="0" lang="it-IT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  <a:sym typeface="Gill Sans Light"/>
                        </a:rPr>
                        <a:t> </a:t>
                      </a:r>
                      <a:r>
                        <a:rPr kumimoji="0" lang="it-IT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8.3 10</a:t>
                      </a:r>
                      <a:r>
                        <a:rPr kumimoji="0" lang="it-IT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4</a:t>
                      </a:r>
                      <a:endParaRPr kumimoji="0" lang="en-US" sz="3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2.4 10</a:t>
                      </a:r>
                      <a:r>
                        <a:rPr kumimoji="0" lang="it-IT" sz="3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4</a:t>
                      </a:r>
                      <a:endParaRPr kumimoji="0" lang="en-US" sz="3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3.0 10</a:t>
                      </a:r>
                      <a:r>
                        <a:rPr kumimoji="0" lang="it-IT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ill Sans Light"/>
                          <a:cs typeface="Arial" charset="0"/>
                          <a:sym typeface="Gill Sans Light"/>
                        </a:rPr>
                        <a:t>4</a:t>
                      </a:r>
                      <a:endParaRPr kumimoji="0" lang="en-US" sz="3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ill Sans Light"/>
                        <a:cs typeface="Arial" charset="0"/>
                        <a:sym typeface="Gill Sans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D1EE"/>
                    </a:solidFill>
                  </a:tcPr>
                </a:tc>
              </a:tr>
            </a:tbl>
          </a:graphicData>
        </a:graphic>
      </p:graphicFrame>
      <p:grpSp>
        <p:nvGrpSpPr>
          <p:cNvPr id="221208" name="Gruppo 13"/>
          <p:cNvGrpSpPr>
            <a:grpSpLocks/>
          </p:cNvGrpSpPr>
          <p:nvPr/>
        </p:nvGrpSpPr>
        <p:grpSpPr bwMode="auto">
          <a:xfrm>
            <a:off x="330200" y="228600"/>
            <a:ext cx="7010400" cy="5086350"/>
            <a:chOff x="330200" y="228600"/>
            <a:chExt cx="5867400" cy="5086350"/>
          </a:xfrm>
        </p:grpSpPr>
        <p:pic>
          <p:nvPicPr>
            <p:cNvPr id="221213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0200" y="228600"/>
              <a:ext cx="5867400" cy="508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1214" name="Rectangle 8"/>
            <p:cNvSpPr>
              <a:spLocks noChangeArrowheads="1"/>
            </p:cNvSpPr>
            <p:nvPr/>
          </p:nvSpPr>
          <p:spPr bwMode="auto">
            <a:xfrm>
              <a:off x="994035" y="459532"/>
              <a:ext cx="860166" cy="4691063"/>
            </a:xfrm>
            <a:prstGeom prst="rect">
              <a:avLst/>
            </a:prstGeom>
            <a:solidFill>
              <a:srgbClr val="FF0000">
                <a:alpha val="3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5" name="Rectangle 8"/>
            <p:cNvSpPr>
              <a:spLocks noChangeArrowheads="1"/>
            </p:cNvSpPr>
            <p:nvPr/>
          </p:nvSpPr>
          <p:spPr bwMode="auto">
            <a:xfrm>
              <a:off x="1854201" y="459532"/>
              <a:ext cx="1295400" cy="4691063"/>
            </a:xfrm>
            <a:prstGeom prst="rect">
              <a:avLst/>
            </a:prstGeom>
            <a:solidFill>
              <a:srgbClr val="54D1EE">
                <a:alpha val="3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209" name="Gruppo 12"/>
          <p:cNvGrpSpPr>
            <a:grpSpLocks/>
          </p:cNvGrpSpPr>
          <p:nvPr/>
        </p:nvGrpSpPr>
        <p:grpSpPr bwMode="auto">
          <a:xfrm>
            <a:off x="7340600" y="139700"/>
            <a:ext cx="5276850" cy="5175250"/>
            <a:chOff x="6147363" y="139738"/>
            <a:chExt cx="6470346" cy="5175212"/>
          </a:xfrm>
        </p:grpSpPr>
        <p:pic>
          <p:nvPicPr>
            <p:cNvPr id="22121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7363" y="139738"/>
              <a:ext cx="6470346" cy="5175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1211" name="Rectangle 7"/>
            <p:cNvSpPr>
              <a:spLocks noChangeArrowheads="1"/>
            </p:cNvSpPr>
            <p:nvPr/>
          </p:nvSpPr>
          <p:spPr bwMode="auto">
            <a:xfrm>
              <a:off x="6843955" y="401011"/>
              <a:ext cx="2173045" cy="4671051"/>
            </a:xfrm>
            <a:prstGeom prst="rect">
              <a:avLst/>
            </a:prstGeom>
            <a:solidFill>
              <a:srgbClr val="FF0000">
                <a:alpha val="2784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2" name="Rectangle 8"/>
            <p:cNvSpPr>
              <a:spLocks noChangeArrowheads="1"/>
            </p:cNvSpPr>
            <p:nvPr/>
          </p:nvSpPr>
          <p:spPr bwMode="auto">
            <a:xfrm>
              <a:off x="9003734" y="381000"/>
              <a:ext cx="2146866" cy="4691063"/>
            </a:xfrm>
            <a:prstGeom prst="rect">
              <a:avLst/>
            </a:prstGeom>
            <a:solidFill>
              <a:srgbClr val="54D1EE">
                <a:alpha val="3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extBox 29"/>
          <p:cNvSpPr txBox="1">
            <a:spLocks noChangeArrowheads="1"/>
          </p:cNvSpPr>
          <p:nvPr/>
        </p:nvSpPr>
        <p:spPr bwMode="auto">
          <a:xfrm>
            <a:off x="36513" y="11113"/>
            <a:ext cx="6694487" cy="1323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TPS: Syngo PT Planning VC12, Siemens)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/>
              <a:t>2 Gy uniform dose on 96 cm</a:t>
            </a:r>
            <a:r>
              <a:rPr lang="en-US" sz="2000" baseline="30000"/>
              <a:t>3</a:t>
            </a:r>
            <a:r>
              <a:rPr lang="en-US" sz="2000"/>
              <a:t> (PTV: 4x4x6 cm</a:t>
            </a:r>
            <a:r>
              <a:rPr lang="en-US" sz="2000" baseline="30000"/>
              <a:t>3</a:t>
            </a:r>
            <a:r>
              <a:rPr lang="en-US" sz="2000"/>
              <a:t>)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/>
              <a:t>12-C  123 MeV/u – 224MeV/u (35 EL)</a:t>
            </a:r>
          </a:p>
        </p:txBody>
      </p:sp>
      <p:pic>
        <p:nvPicPr>
          <p:cNvPr id="22221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277938"/>
            <a:ext cx="5953125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56388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TextBox 29"/>
          <p:cNvSpPr txBox="1">
            <a:spLocks noChangeArrowheads="1"/>
          </p:cNvSpPr>
          <p:nvPr/>
        </p:nvSpPr>
        <p:spPr bwMode="auto">
          <a:xfrm>
            <a:off x="6627813" y="11113"/>
            <a:ext cx="6373812" cy="1323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TPS: Syngo PT Planning VC12, Siemens)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/>
              <a:t>2 Gy uniform dose on 96 cm</a:t>
            </a:r>
            <a:r>
              <a:rPr lang="en-US" sz="2000" baseline="30000"/>
              <a:t>3</a:t>
            </a:r>
            <a:r>
              <a:rPr lang="en-US" sz="2000"/>
              <a:t> (PTV: 4x4x6 cm</a:t>
            </a:r>
            <a:r>
              <a:rPr lang="en-US" sz="2000" baseline="30000"/>
              <a:t>3</a:t>
            </a:r>
            <a:r>
              <a:rPr lang="en-US" sz="2000"/>
              <a:t>)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/>
              <a:t> p  62.3 MeV - 116 MeV (34 EL)</a:t>
            </a:r>
          </a:p>
        </p:txBody>
      </p:sp>
      <p:pic>
        <p:nvPicPr>
          <p:cNvPr id="2222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7813" y="1279525"/>
            <a:ext cx="547052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4325" y="5591175"/>
            <a:ext cx="539591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5600700"/>
            <a:ext cx="5943600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0" name="Picture 4" descr="pet_220456_mon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2590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2" name="Picture 4" descr="Dopet9.png"/>
          <p:cNvPicPr>
            <a:picLocks noChangeAspect="1"/>
          </p:cNvPicPr>
          <p:nvPr/>
        </p:nvPicPr>
        <p:blipFill>
          <a:blip r:embed="rId5"/>
          <a:srcRect l="21176" r="25601"/>
          <a:stretch>
            <a:fillRect/>
          </a:stretch>
        </p:blipFill>
        <p:spPr bwMode="auto">
          <a:xfrm>
            <a:off x="4140200" y="2087563"/>
            <a:ext cx="3362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5"/>
          <p:cNvSpPr>
            <a:spLocks noChangeArrowheads="1"/>
          </p:cNvSpPr>
          <p:nvPr/>
        </p:nvSpPr>
        <p:spPr bwMode="auto">
          <a:xfrm>
            <a:off x="254000" y="0"/>
            <a:ext cx="11887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>
            <a:lvl1pPr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  <a:lvl2pPr marL="1057275" indent="-406400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2pPr>
            <a:lvl3pPr marL="1625600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3pPr>
            <a:lvl4pPr marL="2276475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4pPr>
            <a:lvl5pPr marL="2925763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9pPr>
          </a:lstStyle>
          <a:p>
            <a:pPr algn="ctr">
              <a:defRPr/>
            </a:pPr>
            <a:r>
              <a:rPr lang="it-IT" sz="4400" dirty="0" smtClean="0">
                <a:solidFill>
                  <a:srgbClr val="D34817"/>
                </a:solidFill>
              </a:rPr>
              <a:t>Protons and carbon ions on PMMA phantoms: </a:t>
            </a:r>
          </a:p>
          <a:p>
            <a:pPr algn="ctr">
              <a:defRPr/>
            </a:pPr>
            <a:r>
              <a:rPr lang="it-IT" sz="4400" dirty="0" err="1" smtClean="0">
                <a:solidFill>
                  <a:srgbClr val="D34817"/>
                </a:solidFill>
              </a:rPr>
              <a:t>activity</a:t>
            </a:r>
            <a:r>
              <a:rPr lang="it-IT" sz="4400" dirty="0" smtClean="0">
                <a:solidFill>
                  <a:srgbClr val="D34817"/>
                </a:solidFill>
              </a:rPr>
              <a:t> images</a:t>
            </a:r>
            <a:endParaRPr lang="it-IT" sz="4400" dirty="0">
              <a:solidFill>
                <a:srgbClr val="D34817"/>
              </a:solidFill>
            </a:endParaRPr>
          </a:p>
        </p:txBody>
      </p:sp>
      <p:grpSp>
        <p:nvGrpSpPr>
          <p:cNvPr id="191494" name="Gruppo 3"/>
          <p:cNvGrpSpPr>
            <a:grpSpLocks/>
          </p:cNvGrpSpPr>
          <p:nvPr/>
        </p:nvGrpSpPr>
        <p:grpSpPr bwMode="auto">
          <a:xfrm>
            <a:off x="4794250" y="2081213"/>
            <a:ext cx="2587625" cy="3298825"/>
            <a:chOff x="4794250" y="2081458"/>
            <a:chExt cx="2587625" cy="3298580"/>
          </a:xfrm>
        </p:grpSpPr>
        <p:sp>
          <p:nvSpPr>
            <p:cNvPr id="191520" name="Line 14"/>
            <p:cNvSpPr>
              <a:spLocks noChangeShapeType="1"/>
            </p:cNvSpPr>
            <p:nvPr/>
          </p:nvSpPr>
          <p:spPr bwMode="auto">
            <a:xfrm>
              <a:off x="5054600" y="3200400"/>
              <a:ext cx="533400" cy="2057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21" name="Line 15"/>
            <p:cNvSpPr>
              <a:spLocks noChangeShapeType="1"/>
            </p:cNvSpPr>
            <p:nvPr/>
          </p:nvSpPr>
          <p:spPr bwMode="auto">
            <a:xfrm flipV="1">
              <a:off x="5054600" y="2081458"/>
              <a:ext cx="2057400" cy="111894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22" name="Text Box 16"/>
            <p:cNvSpPr txBox="1">
              <a:spLocks noChangeArrowheads="1"/>
            </p:cNvSpPr>
            <p:nvPr/>
          </p:nvSpPr>
          <p:spPr bwMode="auto">
            <a:xfrm>
              <a:off x="4794250" y="4648200"/>
              <a:ext cx="450850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y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1523" name="Text Box 17"/>
            <p:cNvSpPr txBox="1">
              <a:spLocks noChangeArrowheads="1"/>
            </p:cNvSpPr>
            <p:nvPr/>
          </p:nvSpPr>
          <p:spPr bwMode="auto">
            <a:xfrm>
              <a:off x="6842125" y="2087562"/>
              <a:ext cx="539750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z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1495" name="Group 26"/>
          <p:cNvGrpSpPr>
            <a:grpSpLocks/>
          </p:cNvGrpSpPr>
          <p:nvPr/>
        </p:nvGrpSpPr>
        <p:grpSpPr bwMode="auto">
          <a:xfrm>
            <a:off x="330200" y="1905000"/>
            <a:ext cx="3879850" cy="3733800"/>
            <a:chOff x="208" y="1536"/>
            <a:chExt cx="2444" cy="2352"/>
          </a:xfrm>
        </p:grpSpPr>
        <p:sp>
          <p:nvSpPr>
            <p:cNvPr id="191516" name="Line 19"/>
            <p:cNvSpPr>
              <a:spLocks noChangeShapeType="1"/>
            </p:cNvSpPr>
            <p:nvPr/>
          </p:nvSpPr>
          <p:spPr bwMode="auto">
            <a:xfrm>
              <a:off x="448" y="1920"/>
              <a:ext cx="0" cy="19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17" name="Line 20"/>
            <p:cNvSpPr>
              <a:spLocks noChangeShapeType="1"/>
            </p:cNvSpPr>
            <p:nvPr/>
          </p:nvSpPr>
          <p:spPr bwMode="auto">
            <a:xfrm>
              <a:off x="448" y="1920"/>
              <a:ext cx="17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18" name="Text Box 21"/>
            <p:cNvSpPr txBox="1">
              <a:spLocks noChangeArrowheads="1"/>
            </p:cNvSpPr>
            <p:nvPr/>
          </p:nvSpPr>
          <p:spPr bwMode="auto">
            <a:xfrm>
              <a:off x="208" y="3264"/>
              <a:ext cx="2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y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1519" name="Text Box 22"/>
            <p:cNvSpPr txBox="1">
              <a:spLocks noChangeArrowheads="1"/>
            </p:cNvSpPr>
            <p:nvPr/>
          </p:nvSpPr>
          <p:spPr bwMode="auto">
            <a:xfrm>
              <a:off x="2368" y="1536"/>
              <a:ext cx="2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z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91496" name="Line 23"/>
          <p:cNvSpPr>
            <a:spLocks noChangeShapeType="1"/>
          </p:cNvSpPr>
          <p:nvPr/>
        </p:nvSpPr>
        <p:spPr bwMode="auto">
          <a:xfrm>
            <a:off x="939800" y="9448800"/>
            <a:ext cx="5105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1497" name="Text Box 24"/>
          <p:cNvSpPr txBox="1">
            <a:spLocks noChangeArrowheads="1"/>
          </p:cNvSpPr>
          <p:nvPr/>
        </p:nvSpPr>
        <p:spPr bwMode="auto">
          <a:xfrm>
            <a:off x="6051550" y="8686800"/>
            <a:ext cx="4508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z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1502" name="Title 1"/>
          <p:cNvSpPr>
            <a:spLocks/>
          </p:cNvSpPr>
          <p:nvPr/>
        </p:nvSpPr>
        <p:spPr bwMode="auto">
          <a:xfrm>
            <a:off x="406400" y="1676400"/>
            <a:ext cx="42465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130046" anchor="b"/>
          <a:lstStyle/>
          <a:p>
            <a:pPr algn="ctr"/>
            <a:r>
              <a:rPr lang="it-IT" sz="3600">
                <a:solidFill>
                  <a:srgbClr val="FF0000"/>
                </a:solidFill>
              </a:rPr>
              <a:t>Proton beam </a:t>
            </a:r>
            <a:br>
              <a:rPr lang="it-IT" sz="3600">
                <a:solidFill>
                  <a:srgbClr val="FF0000"/>
                </a:solidFill>
              </a:rPr>
            </a:br>
            <a:r>
              <a:rPr lang="it-IT" sz="3600">
                <a:solidFill>
                  <a:srgbClr val="FF0000"/>
                </a:solidFill>
              </a:rPr>
              <a:t>98 MeV</a:t>
            </a:r>
          </a:p>
        </p:txBody>
      </p:sp>
      <p:sp>
        <p:nvSpPr>
          <p:cNvPr id="20" name="Rectangle 8"/>
          <p:cNvSpPr/>
          <p:nvPr/>
        </p:nvSpPr>
        <p:spPr>
          <a:xfrm>
            <a:off x="2921000" y="8610600"/>
            <a:ext cx="1371600" cy="2841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200"/>
              <a:t>FLUKA MC</a:t>
            </a:r>
            <a:endParaRPr lang="en-US" sz="1200"/>
          </a:p>
        </p:txBody>
      </p:sp>
      <p:sp>
        <p:nvSpPr>
          <p:cNvPr id="191505" name="CasellaDiTesto 2"/>
          <p:cNvSpPr txBox="1">
            <a:spLocks noChangeArrowheads="1"/>
          </p:cNvSpPr>
          <p:nvPr/>
        </p:nvSpPr>
        <p:spPr bwMode="auto">
          <a:xfrm>
            <a:off x="4484688" y="1819275"/>
            <a:ext cx="358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/>
              <a:t>heads distance 30cm</a:t>
            </a:r>
          </a:p>
        </p:txBody>
      </p:sp>
      <p:pic>
        <p:nvPicPr>
          <p:cNvPr id="19152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1275" y="4724400"/>
            <a:ext cx="65881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526" name="Ovale 4"/>
          <p:cNvSpPr>
            <a:spLocks noChangeArrowheads="1"/>
          </p:cNvSpPr>
          <p:nvPr/>
        </p:nvSpPr>
        <p:spPr bwMode="auto">
          <a:xfrm>
            <a:off x="8829675" y="6283325"/>
            <a:ext cx="381000" cy="1447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191527" name="Ovale 4"/>
          <p:cNvSpPr>
            <a:spLocks noChangeArrowheads="1"/>
          </p:cNvSpPr>
          <p:nvPr/>
        </p:nvSpPr>
        <p:spPr bwMode="auto">
          <a:xfrm>
            <a:off x="11953875" y="4911725"/>
            <a:ext cx="381000" cy="1447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Title 1"/>
          <p:cNvSpPr>
            <a:spLocks/>
          </p:cNvSpPr>
          <p:nvPr/>
        </p:nvSpPr>
        <p:spPr bwMode="auto">
          <a:xfrm>
            <a:off x="635000" y="762000"/>
            <a:ext cx="32004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130046" anchor="b"/>
          <a:lstStyle/>
          <a:p>
            <a:pPr algn="ctr"/>
            <a:r>
              <a:rPr lang="it-IT" sz="3600">
                <a:solidFill>
                  <a:srgbClr val="FF0000"/>
                </a:solidFill>
              </a:rPr>
              <a:t>Carbon beam </a:t>
            </a:r>
            <a:br>
              <a:rPr lang="it-IT" sz="3600">
                <a:solidFill>
                  <a:srgbClr val="FF0000"/>
                </a:solidFill>
              </a:rPr>
            </a:br>
            <a:r>
              <a:rPr lang="it-IT" sz="3600">
                <a:solidFill>
                  <a:srgbClr val="FF0000"/>
                </a:solidFill>
              </a:rPr>
              <a:t> 178 MeV/u</a:t>
            </a:r>
          </a:p>
        </p:txBody>
      </p:sp>
      <p:pic>
        <p:nvPicPr>
          <p:cNvPr id="225285" name="Picture 4" descr="Dopet9.png"/>
          <p:cNvPicPr>
            <a:picLocks noChangeAspect="1"/>
          </p:cNvPicPr>
          <p:nvPr/>
        </p:nvPicPr>
        <p:blipFill>
          <a:blip r:embed="rId3"/>
          <a:srcRect l="21176" r="25601"/>
          <a:stretch>
            <a:fillRect/>
          </a:stretch>
        </p:blipFill>
        <p:spPr bwMode="auto">
          <a:xfrm>
            <a:off x="4140200" y="2087563"/>
            <a:ext cx="3362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5"/>
          <p:cNvSpPr>
            <a:spLocks noChangeArrowheads="1"/>
          </p:cNvSpPr>
          <p:nvPr/>
        </p:nvSpPr>
        <p:spPr bwMode="auto">
          <a:xfrm>
            <a:off x="254000" y="-762000"/>
            <a:ext cx="11887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>
            <a:lvl1pPr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  <a:lvl2pPr marL="1057275" indent="-406400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2pPr>
            <a:lvl3pPr marL="1625600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3pPr>
            <a:lvl4pPr marL="2276475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4pPr>
            <a:lvl5pPr marL="2925763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9pPr>
          </a:lstStyle>
          <a:p>
            <a:pPr algn="ctr">
              <a:defRPr/>
            </a:pPr>
            <a:r>
              <a:rPr lang="it-IT" sz="4400" dirty="0" smtClean="0">
                <a:solidFill>
                  <a:srgbClr val="D34817"/>
                </a:solidFill>
              </a:rPr>
              <a:t>Protons and carbon ions on PMMA phantoms: </a:t>
            </a:r>
          </a:p>
          <a:p>
            <a:pPr algn="ctr">
              <a:defRPr/>
            </a:pPr>
            <a:r>
              <a:rPr lang="it-IT" sz="4400" dirty="0" err="1" smtClean="0">
                <a:solidFill>
                  <a:srgbClr val="D34817"/>
                </a:solidFill>
              </a:rPr>
              <a:t>activity</a:t>
            </a:r>
            <a:r>
              <a:rPr lang="it-IT" sz="4400" dirty="0" smtClean="0">
                <a:solidFill>
                  <a:srgbClr val="D34817"/>
                </a:solidFill>
              </a:rPr>
              <a:t> images</a:t>
            </a:r>
            <a:endParaRPr lang="it-IT" sz="4400" dirty="0">
              <a:solidFill>
                <a:srgbClr val="D34817"/>
              </a:solidFill>
            </a:endParaRPr>
          </a:p>
        </p:txBody>
      </p:sp>
      <p:grpSp>
        <p:nvGrpSpPr>
          <p:cNvPr id="225287" name="Gruppo 3"/>
          <p:cNvGrpSpPr>
            <a:grpSpLocks/>
          </p:cNvGrpSpPr>
          <p:nvPr/>
        </p:nvGrpSpPr>
        <p:grpSpPr bwMode="auto">
          <a:xfrm>
            <a:off x="4794250" y="2081213"/>
            <a:ext cx="2587625" cy="3298825"/>
            <a:chOff x="4794250" y="2081458"/>
            <a:chExt cx="2587625" cy="3298580"/>
          </a:xfrm>
        </p:grpSpPr>
        <p:sp>
          <p:nvSpPr>
            <p:cNvPr id="225288" name="Line 14"/>
            <p:cNvSpPr>
              <a:spLocks noChangeShapeType="1"/>
            </p:cNvSpPr>
            <p:nvPr/>
          </p:nvSpPr>
          <p:spPr bwMode="auto">
            <a:xfrm>
              <a:off x="5054600" y="3200400"/>
              <a:ext cx="533400" cy="2057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89" name="Line 15"/>
            <p:cNvSpPr>
              <a:spLocks noChangeShapeType="1"/>
            </p:cNvSpPr>
            <p:nvPr/>
          </p:nvSpPr>
          <p:spPr bwMode="auto">
            <a:xfrm flipV="1">
              <a:off x="5054600" y="2081458"/>
              <a:ext cx="2057400" cy="111894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90" name="Text Box 16"/>
            <p:cNvSpPr txBox="1">
              <a:spLocks noChangeArrowheads="1"/>
            </p:cNvSpPr>
            <p:nvPr/>
          </p:nvSpPr>
          <p:spPr bwMode="auto">
            <a:xfrm>
              <a:off x="4794250" y="4648200"/>
              <a:ext cx="450850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y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291" name="Text Box 17"/>
            <p:cNvSpPr txBox="1">
              <a:spLocks noChangeArrowheads="1"/>
            </p:cNvSpPr>
            <p:nvPr/>
          </p:nvSpPr>
          <p:spPr bwMode="auto">
            <a:xfrm>
              <a:off x="6842125" y="2087562"/>
              <a:ext cx="539750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z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25299" name="Group 36"/>
          <p:cNvGrpSpPr>
            <a:grpSpLocks/>
          </p:cNvGrpSpPr>
          <p:nvPr/>
        </p:nvGrpSpPr>
        <p:grpSpPr bwMode="auto">
          <a:xfrm>
            <a:off x="177800" y="1828800"/>
            <a:ext cx="3879850" cy="3733800"/>
            <a:chOff x="5060" y="1248"/>
            <a:chExt cx="2444" cy="2352"/>
          </a:xfrm>
        </p:grpSpPr>
        <p:sp>
          <p:nvSpPr>
            <p:cNvPr id="225300" name="Line 29"/>
            <p:cNvSpPr>
              <a:spLocks noChangeShapeType="1"/>
            </p:cNvSpPr>
            <p:nvPr/>
          </p:nvSpPr>
          <p:spPr bwMode="auto">
            <a:xfrm>
              <a:off x="5300" y="1632"/>
              <a:ext cx="0" cy="19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01" name="Line 30"/>
            <p:cNvSpPr>
              <a:spLocks noChangeShapeType="1"/>
            </p:cNvSpPr>
            <p:nvPr/>
          </p:nvSpPr>
          <p:spPr bwMode="auto">
            <a:xfrm>
              <a:off x="5300" y="1632"/>
              <a:ext cx="17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02" name="Text Box 31"/>
            <p:cNvSpPr txBox="1">
              <a:spLocks noChangeArrowheads="1"/>
            </p:cNvSpPr>
            <p:nvPr/>
          </p:nvSpPr>
          <p:spPr bwMode="auto">
            <a:xfrm>
              <a:off x="5060" y="2976"/>
              <a:ext cx="2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y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303" name="Text Box 32"/>
            <p:cNvSpPr txBox="1">
              <a:spLocks noChangeArrowheads="1"/>
            </p:cNvSpPr>
            <p:nvPr/>
          </p:nvSpPr>
          <p:spPr bwMode="auto">
            <a:xfrm>
              <a:off x="7220" y="1248"/>
              <a:ext cx="2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z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225304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5867400"/>
            <a:ext cx="5781675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5" name="Line 34"/>
          <p:cNvSpPr>
            <a:spLocks noChangeShapeType="1"/>
          </p:cNvSpPr>
          <p:nvPr/>
        </p:nvSpPr>
        <p:spPr bwMode="auto">
          <a:xfrm>
            <a:off x="177800" y="9525000"/>
            <a:ext cx="5105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06" name="Text Box 35"/>
          <p:cNvSpPr txBox="1">
            <a:spLocks noChangeArrowheads="1"/>
          </p:cNvSpPr>
          <p:nvPr/>
        </p:nvSpPr>
        <p:spPr bwMode="auto">
          <a:xfrm>
            <a:off x="5740400" y="8686800"/>
            <a:ext cx="4508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z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8"/>
          <p:cNvSpPr/>
          <p:nvPr/>
        </p:nvSpPr>
        <p:spPr>
          <a:xfrm>
            <a:off x="2387600" y="8859838"/>
            <a:ext cx="1371600" cy="2841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200"/>
              <a:t>FLUKA MC</a:t>
            </a:r>
            <a:endParaRPr lang="en-US" sz="1200"/>
          </a:p>
        </p:txBody>
      </p:sp>
      <p:sp>
        <p:nvSpPr>
          <p:cNvPr id="225310" name="CasellaDiTesto 2"/>
          <p:cNvSpPr txBox="1">
            <a:spLocks noChangeArrowheads="1"/>
          </p:cNvSpPr>
          <p:nvPr/>
        </p:nvSpPr>
        <p:spPr bwMode="auto">
          <a:xfrm>
            <a:off x="4484688" y="1819275"/>
            <a:ext cx="358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/>
              <a:t>heads distance 30cm</a:t>
            </a:r>
          </a:p>
        </p:txBody>
      </p:sp>
      <p:pic>
        <p:nvPicPr>
          <p:cNvPr id="225311" name="Immagin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238" y="2514600"/>
            <a:ext cx="30607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 descr="pet_225746_mono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2575" y="51816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8" name="Title 1"/>
          <p:cNvSpPr>
            <a:spLocks/>
          </p:cNvSpPr>
          <p:nvPr/>
        </p:nvSpPr>
        <p:spPr bwMode="auto">
          <a:xfrm>
            <a:off x="8636000" y="990600"/>
            <a:ext cx="3200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130046" anchor="b"/>
          <a:lstStyle/>
          <a:p>
            <a:pPr algn="ctr"/>
            <a:r>
              <a:rPr lang="it-IT" sz="3600">
                <a:solidFill>
                  <a:srgbClr val="FF0000"/>
                </a:solidFill>
              </a:rPr>
              <a:t>Carbon beam </a:t>
            </a:r>
            <a:br>
              <a:rPr lang="it-IT" sz="3600">
                <a:solidFill>
                  <a:srgbClr val="FF0000"/>
                </a:solidFill>
              </a:rPr>
            </a:br>
            <a:r>
              <a:rPr lang="it-IT" sz="3600">
                <a:solidFill>
                  <a:srgbClr val="FF0000"/>
                </a:solidFill>
              </a:rPr>
              <a:t> 260 MeV/u</a:t>
            </a:r>
          </a:p>
        </p:txBody>
      </p:sp>
      <p:grpSp>
        <p:nvGrpSpPr>
          <p:cNvPr id="225319" name="Group 36"/>
          <p:cNvGrpSpPr>
            <a:grpSpLocks/>
          </p:cNvGrpSpPr>
          <p:nvPr/>
        </p:nvGrpSpPr>
        <p:grpSpPr bwMode="auto">
          <a:xfrm>
            <a:off x="8032750" y="1524000"/>
            <a:ext cx="3879850" cy="3733800"/>
            <a:chOff x="5060" y="1248"/>
            <a:chExt cx="2444" cy="2352"/>
          </a:xfrm>
        </p:grpSpPr>
        <p:sp>
          <p:nvSpPr>
            <p:cNvPr id="225320" name="Line 29"/>
            <p:cNvSpPr>
              <a:spLocks noChangeShapeType="1"/>
            </p:cNvSpPr>
            <p:nvPr/>
          </p:nvSpPr>
          <p:spPr bwMode="auto">
            <a:xfrm>
              <a:off x="5300" y="1632"/>
              <a:ext cx="0" cy="19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21" name="Line 30"/>
            <p:cNvSpPr>
              <a:spLocks noChangeShapeType="1"/>
            </p:cNvSpPr>
            <p:nvPr/>
          </p:nvSpPr>
          <p:spPr bwMode="auto">
            <a:xfrm>
              <a:off x="5300" y="1632"/>
              <a:ext cx="17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22" name="Text Box 31"/>
            <p:cNvSpPr txBox="1">
              <a:spLocks noChangeArrowheads="1"/>
            </p:cNvSpPr>
            <p:nvPr/>
          </p:nvSpPr>
          <p:spPr bwMode="auto">
            <a:xfrm>
              <a:off x="5060" y="2976"/>
              <a:ext cx="2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y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323" name="Text Box 32"/>
            <p:cNvSpPr txBox="1">
              <a:spLocks noChangeArrowheads="1"/>
            </p:cNvSpPr>
            <p:nvPr/>
          </p:nvSpPr>
          <p:spPr bwMode="auto">
            <a:xfrm>
              <a:off x="7220" y="1248"/>
              <a:ext cx="2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z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225324" name="Immagin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89950" y="2209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5" name="Group 53"/>
          <p:cNvGrpSpPr>
            <a:grpSpLocks/>
          </p:cNvGrpSpPr>
          <p:nvPr/>
        </p:nvGrpSpPr>
        <p:grpSpPr bwMode="auto">
          <a:xfrm>
            <a:off x="1092200" y="5073650"/>
            <a:ext cx="7292975" cy="4344988"/>
            <a:chOff x="688" y="3196"/>
            <a:chExt cx="4594" cy="2737"/>
          </a:xfrm>
        </p:grpSpPr>
        <p:grpSp>
          <p:nvGrpSpPr>
            <p:cNvPr id="195619" name="Gruppo 1"/>
            <p:cNvGrpSpPr>
              <a:grpSpLocks/>
            </p:cNvGrpSpPr>
            <p:nvPr/>
          </p:nvGrpSpPr>
          <p:grpSpPr bwMode="auto">
            <a:xfrm>
              <a:off x="1024" y="3600"/>
              <a:ext cx="3648" cy="2064"/>
              <a:chOff x="7493000" y="1828800"/>
              <a:chExt cx="4465638" cy="2044700"/>
            </a:xfrm>
          </p:grpSpPr>
          <p:sp>
            <p:nvSpPr>
              <p:cNvPr id="195624" name="Line 29"/>
              <p:cNvSpPr>
                <a:spLocks noChangeShapeType="1"/>
              </p:cNvSpPr>
              <p:nvPr/>
            </p:nvSpPr>
            <p:spPr bwMode="auto">
              <a:xfrm>
                <a:off x="7493000" y="1828800"/>
                <a:ext cx="4465638" cy="0"/>
              </a:xfrm>
              <a:prstGeom prst="line">
                <a:avLst/>
              </a:prstGeom>
              <a:noFill/>
              <a:ln w="15875" algn="ctr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64291" tIns="32146" rIns="64291" bIns="32146"/>
              <a:lstStyle/>
              <a:p>
                <a:endParaRPr lang="en-US"/>
              </a:p>
            </p:txBody>
          </p:sp>
          <p:grpSp>
            <p:nvGrpSpPr>
              <p:cNvPr id="195625" name="Group 44"/>
              <p:cNvGrpSpPr>
                <a:grpSpLocks/>
              </p:cNvGrpSpPr>
              <p:nvPr/>
            </p:nvGrpSpPr>
            <p:grpSpPr bwMode="auto">
              <a:xfrm>
                <a:off x="7569200" y="1981200"/>
                <a:ext cx="4389438" cy="1892300"/>
                <a:chOff x="4979" y="1245"/>
                <a:chExt cx="2765" cy="1192"/>
              </a:xfrm>
            </p:grpSpPr>
            <p:sp>
              <p:nvSpPr>
                <p:cNvPr id="195626" name="Rectangle 14"/>
                <p:cNvSpPr>
                  <a:spLocks/>
                </p:cNvSpPr>
                <p:nvPr/>
              </p:nvSpPr>
              <p:spPr bwMode="auto">
                <a:xfrm>
                  <a:off x="4979" y="1245"/>
                  <a:ext cx="407" cy="1192"/>
                </a:xfrm>
                <a:prstGeom prst="rect">
                  <a:avLst/>
                </a:prstGeom>
                <a:solidFill>
                  <a:srgbClr val="08E3EE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35" tIns="45718" rIns="91435" bIns="45718" anchor="ctr"/>
                <a:lstStyle/>
                <a:p>
                  <a:pPr defTabSz="650875"/>
                  <a:endParaRPr lang="en-US" sz="2600">
                    <a:solidFill>
                      <a:schemeClr val="tx1"/>
                    </a:solidFill>
                    <a:latin typeface="Perpetua" pitchFamily="18" charset="0"/>
                  </a:endParaRPr>
                </a:p>
              </p:txBody>
            </p:sp>
            <p:sp>
              <p:nvSpPr>
                <p:cNvPr id="195627" name="Rectangle 15"/>
                <p:cNvSpPr>
                  <a:spLocks/>
                </p:cNvSpPr>
                <p:nvPr/>
              </p:nvSpPr>
              <p:spPr bwMode="auto">
                <a:xfrm>
                  <a:off x="5376" y="1245"/>
                  <a:ext cx="203" cy="1192"/>
                </a:xfrm>
                <a:prstGeom prst="rect">
                  <a:avLst/>
                </a:prstGeom>
                <a:solidFill>
                  <a:srgbClr val="08E3EE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35" tIns="45718" rIns="91435" bIns="45718" anchor="ctr"/>
                <a:lstStyle/>
                <a:p>
                  <a:pPr defTabSz="650875"/>
                  <a:endParaRPr lang="en-US" sz="2600">
                    <a:solidFill>
                      <a:schemeClr val="tx1"/>
                    </a:solidFill>
                    <a:latin typeface="Perpetua" pitchFamily="18" charset="0"/>
                  </a:endParaRPr>
                </a:p>
              </p:txBody>
            </p:sp>
            <p:sp>
              <p:nvSpPr>
                <p:cNvPr id="195628" name="Rectangle 16"/>
                <p:cNvSpPr>
                  <a:spLocks/>
                </p:cNvSpPr>
                <p:nvPr/>
              </p:nvSpPr>
              <p:spPr bwMode="auto">
                <a:xfrm>
                  <a:off x="5575" y="1245"/>
                  <a:ext cx="203" cy="1192"/>
                </a:xfrm>
                <a:prstGeom prst="rect">
                  <a:avLst/>
                </a:prstGeom>
                <a:solidFill>
                  <a:srgbClr val="08E3EE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35" tIns="45718" rIns="91435" bIns="45718" anchor="ctr"/>
                <a:lstStyle/>
                <a:p>
                  <a:pPr defTabSz="650875"/>
                  <a:endParaRPr lang="en-US" sz="2600">
                    <a:solidFill>
                      <a:schemeClr val="tx1"/>
                    </a:solidFill>
                    <a:latin typeface="Perpetua" pitchFamily="18" charset="0"/>
                  </a:endParaRPr>
                </a:p>
              </p:txBody>
            </p:sp>
            <p:sp>
              <p:nvSpPr>
                <p:cNvPr id="195629" name="Rectangle 17"/>
                <p:cNvSpPr>
                  <a:spLocks/>
                </p:cNvSpPr>
                <p:nvPr/>
              </p:nvSpPr>
              <p:spPr bwMode="auto">
                <a:xfrm>
                  <a:off x="5773" y="1245"/>
                  <a:ext cx="1971" cy="1192"/>
                </a:xfrm>
                <a:prstGeom prst="rect">
                  <a:avLst/>
                </a:prstGeom>
                <a:solidFill>
                  <a:srgbClr val="08E3EE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35" tIns="45718" rIns="91435" bIns="45718" anchor="ctr"/>
                <a:lstStyle/>
                <a:p>
                  <a:pPr defTabSz="650875"/>
                  <a:endParaRPr lang="en-US" sz="2600">
                    <a:solidFill>
                      <a:schemeClr val="tx1"/>
                    </a:solidFill>
                    <a:latin typeface="Perpetua" pitchFamily="18" charset="0"/>
                  </a:endParaRPr>
                </a:p>
              </p:txBody>
            </p:sp>
            <p:sp>
              <p:nvSpPr>
                <p:cNvPr id="195630" name="Rectangle 40"/>
                <p:cNvSpPr>
                  <a:spLocks noChangeArrowheads="1"/>
                </p:cNvSpPr>
                <p:nvPr/>
              </p:nvSpPr>
              <p:spPr bwMode="auto">
                <a:xfrm>
                  <a:off x="5374" y="1584"/>
                  <a:ext cx="196" cy="192"/>
                </a:xfrm>
                <a:prstGeom prst="rect">
                  <a:avLst/>
                </a:prstGeom>
                <a:solidFill>
                  <a:srgbClr val="5454C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31" name="Rectangle 42"/>
                <p:cNvSpPr>
                  <a:spLocks noChangeArrowheads="1"/>
                </p:cNvSpPr>
                <p:nvPr/>
              </p:nvSpPr>
              <p:spPr bwMode="auto">
                <a:xfrm>
                  <a:off x="5584" y="1920"/>
                  <a:ext cx="196" cy="192"/>
                </a:xfrm>
                <a:prstGeom prst="rect">
                  <a:avLst/>
                </a:prstGeom>
                <a:solidFill>
                  <a:srgbClr val="5454C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5620" name="Line 47"/>
            <p:cNvSpPr>
              <a:spLocks noChangeShapeType="1"/>
            </p:cNvSpPr>
            <p:nvPr/>
          </p:nvSpPr>
          <p:spPr bwMode="auto">
            <a:xfrm>
              <a:off x="1120" y="3744"/>
              <a:ext cx="39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1" name="Line 50"/>
            <p:cNvSpPr>
              <a:spLocks noChangeShapeType="1"/>
            </p:cNvSpPr>
            <p:nvPr/>
          </p:nvSpPr>
          <p:spPr bwMode="auto">
            <a:xfrm>
              <a:off x="1072" y="3792"/>
              <a:ext cx="0" cy="21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2" name="Text Box 51"/>
            <p:cNvSpPr txBox="1">
              <a:spLocks noChangeArrowheads="1"/>
            </p:cNvSpPr>
            <p:nvPr/>
          </p:nvSpPr>
          <p:spPr bwMode="auto">
            <a:xfrm>
              <a:off x="4998" y="3196"/>
              <a:ext cx="2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z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5623" name="Text Box 52"/>
            <p:cNvSpPr txBox="1">
              <a:spLocks noChangeArrowheads="1"/>
            </p:cNvSpPr>
            <p:nvPr/>
          </p:nvSpPr>
          <p:spPr bwMode="auto">
            <a:xfrm>
              <a:off x="688" y="5472"/>
              <a:ext cx="2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y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5586" name="Group 56"/>
          <p:cNvGrpSpPr>
            <a:grpSpLocks/>
          </p:cNvGrpSpPr>
          <p:nvPr/>
        </p:nvGrpSpPr>
        <p:grpSpPr bwMode="auto">
          <a:xfrm>
            <a:off x="8391525" y="5105400"/>
            <a:ext cx="4206875" cy="4129088"/>
            <a:chOff x="5286" y="3216"/>
            <a:chExt cx="2650" cy="2601"/>
          </a:xfrm>
        </p:grpSpPr>
        <p:grpSp>
          <p:nvGrpSpPr>
            <p:cNvPr id="195611" name="Gruppo 2"/>
            <p:cNvGrpSpPr>
              <a:grpSpLocks/>
            </p:cNvGrpSpPr>
            <p:nvPr/>
          </p:nvGrpSpPr>
          <p:grpSpPr bwMode="auto">
            <a:xfrm>
              <a:off x="5599" y="3696"/>
              <a:ext cx="1953" cy="1952"/>
              <a:chOff x="8888413" y="4572000"/>
              <a:chExt cx="3100387" cy="3098800"/>
            </a:xfrm>
          </p:grpSpPr>
          <p:sp>
            <p:nvSpPr>
              <p:cNvPr id="195616" name="Rectangle 7"/>
              <p:cNvSpPr>
                <a:spLocks noChangeArrowheads="1"/>
              </p:cNvSpPr>
              <p:nvPr/>
            </p:nvSpPr>
            <p:spPr bwMode="auto">
              <a:xfrm>
                <a:off x="8888413" y="4572000"/>
                <a:ext cx="3100387" cy="3098800"/>
              </a:xfrm>
              <a:prstGeom prst="rect">
                <a:avLst/>
              </a:prstGeom>
              <a:solidFill>
                <a:srgbClr val="08E3E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17" name="Oval 21"/>
              <p:cNvSpPr>
                <a:spLocks/>
              </p:cNvSpPr>
              <p:nvPr/>
            </p:nvSpPr>
            <p:spPr bwMode="auto">
              <a:xfrm>
                <a:off x="9879013" y="5410200"/>
                <a:ext cx="520700" cy="519113"/>
              </a:xfrm>
              <a:prstGeom prst="ellipse">
                <a:avLst/>
              </a:prstGeom>
              <a:solidFill>
                <a:srgbClr val="190C7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  <p:sp>
            <p:nvSpPr>
              <p:cNvPr id="195618" name="Oval 21"/>
              <p:cNvSpPr>
                <a:spLocks/>
              </p:cNvSpPr>
              <p:nvPr/>
            </p:nvSpPr>
            <p:spPr bwMode="auto">
              <a:xfrm>
                <a:off x="10412413" y="6019800"/>
                <a:ext cx="520700" cy="519113"/>
              </a:xfrm>
              <a:prstGeom prst="ellipse">
                <a:avLst/>
              </a:prstGeom>
              <a:solidFill>
                <a:srgbClr val="190C7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</p:grpSp>
        <p:sp>
          <p:nvSpPr>
            <p:cNvPr id="195612" name="Line 48"/>
            <p:cNvSpPr>
              <a:spLocks noChangeShapeType="1"/>
            </p:cNvSpPr>
            <p:nvPr/>
          </p:nvSpPr>
          <p:spPr bwMode="auto">
            <a:xfrm>
              <a:off x="5632" y="3696"/>
              <a:ext cx="230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3" name="Line 49"/>
            <p:cNvSpPr>
              <a:spLocks noChangeShapeType="1"/>
            </p:cNvSpPr>
            <p:nvPr/>
          </p:nvSpPr>
          <p:spPr bwMode="auto">
            <a:xfrm>
              <a:off x="5584" y="3696"/>
              <a:ext cx="0" cy="21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4" name="Text Box 54"/>
            <p:cNvSpPr txBox="1">
              <a:spLocks noChangeArrowheads="1"/>
            </p:cNvSpPr>
            <p:nvPr/>
          </p:nvSpPr>
          <p:spPr bwMode="auto">
            <a:xfrm>
              <a:off x="5286" y="5356"/>
              <a:ext cx="2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y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5615" name="Text Box 55"/>
            <p:cNvSpPr txBox="1">
              <a:spLocks noChangeArrowheads="1"/>
            </p:cNvSpPr>
            <p:nvPr/>
          </p:nvSpPr>
          <p:spPr bwMode="auto">
            <a:xfrm>
              <a:off x="7648" y="3216"/>
              <a:ext cx="2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</a:rPr>
                <a:t>x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95587" name="Slide Number Placeholder 3"/>
          <p:cNvSpPr>
            <a:spLocks noGrp="1"/>
          </p:cNvSpPr>
          <p:nvPr/>
        </p:nvSpPr>
        <p:spPr bwMode="auto">
          <a:xfrm>
            <a:off x="207963" y="8832850"/>
            <a:ext cx="649287" cy="64928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650875"/>
            <a:fld id="{AEE00B8D-3A66-43BF-A1F8-21508E563940}" type="slidenum">
              <a:rPr lang="it-IT" sz="2000">
                <a:solidFill>
                  <a:srgbClr val="FFFFFF"/>
                </a:solidFill>
                <a:latin typeface="Franklin Gothic Book" pitchFamily="34" charset="0"/>
              </a:rPr>
              <a:pPr algn="ctr" defTabSz="650875"/>
              <a:t>5</a:t>
            </a:fld>
            <a:endParaRPr lang="it-IT" sz="200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95588" name="Text Box 30"/>
          <p:cNvSpPr txBox="1">
            <a:spLocks/>
          </p:cNvSpPr>
          <p:nvPr/>
        </p:nvSpPr>
        <p:spPr bwMode="auto">
          <a:xfrm>
            <a:off x="6045200" y="5257800"/>
            <a:ext cx="1524000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50875"/>
            <a:r>
              <a:rPr lang="it-IT" sz="2600">
                <a:solidFill>
                  <a:srgbClr val="080808"/>
                </a:solidFill>
                <a:latin typeface="Calibri" pitchFamily="34" charset="0"/>
              </a:rPr>
              <a:t>140 mm</a:t>
            </a:r>
            <a:endParaRPr lang="en-US" sz="26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195589" name="Text Box 33"/>
          <p:cNvSpPr txBox="1">
            <a:spLocks/>
          </p:cNvSpPr>
          <p:nvPr/>
        </p:nvSpPr>
        <p:spPr bwMode="auto">
          <a:xfrm>
            <a:off x="9626600" y="5334000"/>
            <a:ext cx="15240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50875"/>
            <a:r>
              <a:rPr lang="en-US" sz="2800" b="1">
                <a:solidFill>
                  <a:srgbClr val="080808"/>
                </a:solidFill>
                <a:latin typeface="Calibri" pitchFamily="34" charset="0"/>
              </a:rPr>
              <a:t>Ø</a:t>
            </a:r>
            <a:r>
              <a:rPr lang="it-IT" sz="2800" b="1">
                <a:solidFill>
                  <a:srgbClr val="080808"/>
                </a:solidFill>
                <a:latin typeface="Calibri" pitchFamily="34" charset="0"/>
              </a:rPr>
              <a:t>16mm</a:t>
            </a:r>
            <a:endParaRPr lang="en-US" sz="2800" b="1">
              <a:solidFill>
                <a:srgbClr val="080808"/>
              </a:solidFill>
              <a:latin typeface="Calibri" pitchFamily="34" charset="0"/>
            </a:endParaRPr>
          </a:p>
        </p:txBody>
      </p:sp>
      <p:pic>
        <p:nvPicPr>
          <p:cNvPr id="195590" name="Picture 26" descr="2015-04-09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608138"/>
            <a:ext cx="57372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330200" y="20638"/>
            <a:ext cx="12472988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/>
          <a:p>
            <a:pPr algn="ctr" defTabSz="1300163" eaLnBrk="0" hangingPunct="0">
              <a:defRPr/>
            </a:pPr>
            <a:r>
              <a:rPr lang="it-IT" sz="4400" dirty="0">
                <a:solidFill>
                  <a:srgbClr val="D34817"/>
                </a:solidFill>
              </a:rPr>
              <a:t>Heterogeneous PMMA phantom: 2 air  cavities</a:t>
            </a:r>
          </a:p>
        </p:txBody>
      </p:sp>
      <p:sp>
        <p:nvSpPr>
          <p:cNvPr id="195592" name="Text Box 29"/>
          <p:cNvSpPr txBox="1">
            <a:spLocks noChangeArrowheads="1"/>
          </p:cNvSpPr>
          <p:nvPr/>
        </p:nvSpPr>
        <p:spPr bwMode="auto">
          <a:xfrm>
            <a:off x="6249988" y="1716088"/>
            <a:ext cx="29956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olidFill>
                  <a:srgbClr val="080808"/>
                </a:solidFill>
              </a:rPr>
              <a:t>-80x80x140 mm</a:t>
            </a:r>
            <a:r>
              <a:rPr lang="it-IT" sz="2800" baseline="30000">
                <a:solidFill>
                  <a:srgbClr val="080808"/>
                </a:solidFill>
              </a:rPr>
              <a:t>3</a:t>
            </a:r>
            <a:r>
              <a:rPr lang="it-IT" sz="2800">
                <a:solidFill>
                  <a:srgbClr val="080808"/>
                </a:solidFill>
              </a:rPr>
              <a:t> PMMA phantom</a:t>
            </a:r>
          </a:p>
          <a:p>
            <a:r>
              <a:rPr lang="it-IT" sz="2800">
                <a:solidFill>
                  <a:srgbClr val="080808"/>
                </a:solidFill>
              </a:rPr>
              <a:t>-2 cavities:          - z=10mm</a:t>
            </a:r>
          </a:p>
          <a:p>
            <a:r>
              <a:rPr lang="en-US" sz="2800">
                <a:solidFill>
                  <a:srgbClr val="080808"/>
                </a:solidFill>
              </a:rPr>
              <a:t>Ø=16mm</a:t>
            </a:r>
          </a:p>
        </p:txBody>
      </p:sp>
      <p:sp>
        <p:nvSpPr>
          <p:cNvPr id="195593" name="Line 39"/>
          <p:cNvSpPr>
            <a:spLocks noChangeShapeType="1"/>
          </p:cNvSpPr>
          <p:nvPr/>
        </p:nvSpPr>
        <p:spPr bwMode="auto">
          <a:xfrm flipH="1">
            <a:off x="10160000" y="57912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594" name="Line 40"/>
          <p:cNvSpPr>
            <a:spLocks noChangeShapeType="1"/>
          </p:cNvSpPr>
          <p:nvPr/>
        </p:nvSpPr>
        <p:spPr bwMode="auto">
          <a:xfrm>
            <a:off x="10388600" y="5791200"/>
            <a:ext cx="228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595" name="Line 41"/>
          <p:cNvSpPr>
            <a:spLocks noChangeShapeType="1"/>
          </p:cNvSpPr>
          <p:nvPr/>
        </p:nvSpPr>
        <p:spPr bwMode="auto">
          <a:xfrm>
            <a:off x="12217400" y="5867400"/>
            <a:ext cx="0" cy="3200400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596" name="Text Box 30"/>
          <p:cNvSpPr txBox="1">
            <a:spLocks/>
          </p:cNvSpPr>
          <p:nvPr/>
        </p:nvSpPr>
        <p:spPr bwMode="auto">
          <a:xfrm rot="5400000">
            <a:off x="11997532" y="6688931"/>
            <a:ext cx="1524000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50875"/>
            <a:r>
              <a:rPr lang="it-IT" sz="2600">
                <a:solidFill>
                  <a:srgbClr val="080808"/>
                </a:solidFill>
                <a:latin typeface="Calibri" pitchFamily="34" charset="0"/>
              </a:rPr>
              <a:t>80 mm</a:t>
            </a:r>
            <a:endParaRPr lang="en-US" sz="260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195597" name="Line 43"/>
          <p:cNvSpPr>
            <a:spLocks noChangeShapeType="1"/>
          </p:cNvSpPr>
          <p:nvPr/>
        </p:nvSpPr>
        <p:spPr bwMode="auto">
          <a:xfrm>
            <a:off x="1701800" y="9220200"/>
            <a:ext cx="838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598" name="Line 44"/>
          <p:cNvSpPr>
            <a:spLocks noChangeShapeType="1"/>
          </p:cNvSpPr>
          <p:nvPr/>
        </p:nvSpPr>
        <p:spPr bwMode="auto">
          <a:xfrm flipV="1">
            <a:off x="2921000" y="9220200"/>
            <a:ext cx="4572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599" name="Text Box 33"/>
          <p:cNvSpPr txBox="1">
            <a:spLocks/>
          </p:cNvSpPr>
          <p:nvPr/>
        </p:nvSpPr>
        <p:spPr bwMode="auto">
          <a:xfrm>
            <a:off x="1549400" y="9296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50875"/>
            <a:r>
              <a:rPr lang="it-IT" sz="2400" b="1">
                <a:solidFill>
                  <a:srgbClr val="080808"/>
                </a:solidFill>
                <a:latin typeface="Calibri" pitchFamily="34" charset="0"/>
              </a:rPr>
              <a:t>20mm</a:t>
            </a:r>
            <a:endParaRPr lang="en-US" sz="2400" b="1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195600" name="Text Box 33"/>
          <p:cNvSpPr txBox="1">
            <a:spLocks/>
          </p:cNvSpPr>
          <p:nvPr/>
        </p:nvSpPr>
        <p:spPr bwMode="auto">
          <a:xfrm>
            <a:off x="2768600" y="92964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650875"/>
            <a:r>
              <a:rPr lang="it-IT" sz="2400" b="1">
                <a:solidFill>
                  <a:srgbClr val="080808"/>
                </a:solidFill>
                <a:latin typeface="Calibri" pitchFamily="34" charset="0"/>
              </a:rPr>
              <a:t>10mm</a:t>
            </a:r>
            <a:endParaRPr lang="en-US" sz="2400" b="1">
              <a:solidFill>
                <a:srgbClr val="080808"/>
              </a:solidFill>
              <a:latin typeface="Calibri" pitchFamily="34" charset="0"/>
            </a:endParaRPr>
          </a:p>
        </p:txBody>
      </p:sp>
      <p:pic>
        <p:nvPicPr>
          <p:cNvPr id="195601" name="Picture 42" descr="2015-05-21 15"/>
          <p:cNvPicPr>
            <a:picLocks noChangeAspect="1" noChangeArrowheads="1"/>
          </p:cNvPicPr>
          <p:nvPr/>
        </p:nvPicPr>
        <p:blipFill>
          <a:blip r:embed="rId4"/>
          <a:srcRect l="12216" t="37515" r="15594" b="24171"/>
          <a:stretch>
            <a:fillRect/>
          </a:stretch>
        </p:blipFill>
        <p:spPr bwMode="auto">
          <a:xfrm>
            <a:off x="8788400" y="3067050"/>
            <a:ext cx="3095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5602" name="Gruppo 2"/>
          <p:cNvGrpSpPr>
            <a:grpSpLocks/>
          </p:cNvGrpSpPr>
          <p:nvPr/>
        </p:nvGrpSpPr>
        <p:grpSpPr bwMode="auto">
          <a:xfrm>
            <a:off x="9169400" y="1385888"/>
            <a:ext cx="2819400" cy="1555750"/>
            <a:chOff x="8216900" y="1386172"/>
            <a:chExt cx="2819400" cy="1555070"/>
          </a:xfrm>
        </p:grpSpPr>
        <p:sp>
          <p:nvSpPr>
            <p:cNvPr id="195604" name="AutoShape 37"/>
            <p:cNvSpPr>
              <a:spLocks noChangeArrowheads="1"/>
            </p:cNvSpPr>
            <p:nvPr/>
          </p:nvSpPr>
          <p:spPr bwMode="auto">
            <a:xfrm>
              <a:off x="8216900" y="1386172"/>
              <a:ext cx="2819400" cy="1554163"/>
            </a:xfrm>
            <a:prstGeom prst="cube">
              <a:avLst>
                <a:gd name="adj" fmla="val 25000"/>
              </a:avLst>
            </a:prstGeom>
            <a:solidFill>
              <a:srgbClr val="54D1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5605" name="Connettore 1 45"/>
            <p:cNvCxnSpPr>
              <a:cxnSpLocks noChangeShapeType="1"/>
            </p:cNvCxnSpPr>
            <p:nvPr/>
          </p:nvCxnSpPr>
          <p:spPr bwMode="auto">
            <a:xfrm>
              <a:off x="9113417" y="1789241"/>
              <a:ext cx="0" cy="1152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606" name="Connettore 1 47"/>
            <p:cNvCxnSpPr>
              <a:cxnSpLocks noChangeShapeType="1"/>
            </p:cNvCxnSpPr>
            <p:nvPr/>
          </p:nvCxnSpPr>
          <p:spPr bwMode="auto">
            <a:xfrm flipH="1">
              <a:off x="8769739" y="1423494"/>
              <a:ext cx="363536" cy="35199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607" name="Connettore 1 53"/>
            <p:cNvCxnSpPr>
              <a:cxnSpLocks noChangeShapeType="1"/>
            </p:cNvCxnSpPr>
            <p:nvPr/>
          </p:nvCxnSpPr>
          <p:spPr bwMode="auto">
            <a:xfrm flipH="1">
              <a:off x="9092003" y="1408922"/>
              <a:ext cx="363536" cy="35199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608" name="Connettore 1 54"/>
            <p:cNvCxnSpPr>
              <a:cxnSpLocks noChangeShapeType="1"/>
            </p:cNvCxnSpPr>
            <p:nvPr/>
          </p:nvCxnSpPr>
          <p:spPr bwMode="auto">
            <a:xfrm flipH="1">
              <a:off x="9435322" y="1394350"/>
              <a:ext cx="363536" cy="35199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609" name="Connettore 1 59"/>
            <p:cNvCxnSpPr>
              <a:cxnSpLocks noChangeShapeType="1"/>
            </p:cNvCxnSpPr>
            <p:nvPr/>
          </p:nvCxnSpPr>
          <p:spPr bwMode="auto">
            <a:xfrm>
              <a:off x="9446727" y="1789242"/>
              <a:ext cx="0" cy="1152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610" name="Connettore 1 60"/>
            <p:cNvCxnSpPr>
              <a:cxnSpLocks noChangeShapeType="1"/>
            </p:cNvCxnSpPr>
            <p:nvPr/>
          </p:nvCxnSpPr>
          <p:spPr bwMode="auto">
            <a:xfrm>
              <a:off x="8786844" y="1773693"/>
              <a:ext cx="0" cy="1152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5603" name="Ovale 1"/>
          <p:cNvSpPr>
            <a:spLocks noChangeArrowheads="1"/>
          </p:cNvSpPr>
          <p:nvPr/>
        </p:nvSpPr>
        <p:spPr bwMode="auto">
          <a:xfrm>
            <a:off x="2692400" y="2365375"/>
            <a:ext cx="914400" cy="17970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ounded Rectangle 5"/>
          <p:cNvSpPr>
            <a:spLocks noChangeArrowheads="1"/>
          </p:cNvSpPr>
          <p:nvPr/>
        </p:nvSpPr>
        <p:spPr bwMode="auto">
          <a:xfrm>
            <a:off x="250825" y="0"/>
            <a:ext cx="12753975" cy="1322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>
            <a:lvl1pPr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  <a:lvl2pPr marL="1057275" indent="-406400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2pPr>
            <a:lvl3pPr marL="1625600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3pPr>
            <a:lvl4pPr marL="2276475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4pPr>
            <a:lvl5pPr marL="2925763" indent="-325438" defTabSz="1300163" eaLnBrk="0" hangingPunct="0"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5pPr>
            <a:lvl6pPr marL="33829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6pPr>
            <a:lvl7pPr marL="38401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7pPr>
            <a:lvl8pPr marL="42973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8pPr>
            <a:lvl9pPr marL="4754563" indent="-325438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9pPr>
          </a:lstStyle>
          <a:p>
            <a:pPr algn="ctr" eaLnBrk="1" hangingPunct="1">
              <a:defRPr/>
            </a:pPr>
            <a:endParaRPr lang="it-IT" altLang="it-IT" sz="26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97634" name="Line 36"/>
          <p:cNvSpPr>
            <a:spLocks noChangeShapeType="1"/>
          </p:cNvSpPr>
          <p:nvPr/>
        </p:nvSpPr>
        <p:spPr bwMode="auto">
          <a:xfrm>
            <a:off x="2767013" y="5221288"/>
            <a:ext cx="2660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35" name="Line 53"/>
          <p:cNvSpPr>
            <a:spLocks noChangeShapeType="1"/>
          </p:cNvSpPr>
          <p:nvPr/>
        </p:nvSpPr>
        <p:spPr bwMode="auto">
          <a:xfrm flipV="1">
            <a:off x="5430838" y="5222875"/>
            <a:ext cx="4095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36" name="Line 57"/>
          <p:cNvSpPr>
            <a:spLocks noChangeShapeType="1"/>
          </p:cNvSpPr>
          <p:nvPr/>
        </p:nvSpPr>
        <p:spPr bwMode="auto">
          <a:xfrm flipV="1">
            <a:off x="5430838" y="4789488"/>
            <a:ext cx="5262562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37" name="Line 58"/>
          <p:cNvSpPr>
            <a:spLocks noChangeShapeType="1"/>
          </p:cNvSpPr>
          <p:nvPr/>
        </p:nvSpPr>
        <p:spPr bwMode="auto">
          <a:xfrm flipV="1">
            <a:off x="5430838" y="5222875"/>
            <a:ext cx="35829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38" name="Line 59"/>
          <p:cNvSpPr>
            <a:spLocks noChangeShapeType="1"/>
          </p:cNvSpPr>
          <p:nvPr/>
        </p:nvSpPr>
        <p:spPr bwMode="auto">
          <a:xfrm flipV="1">
            <a:off x="5430838" y="4710113"/>
            <a:ext cx="3582987" cy="512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39" name="Rectangle 89"/>
          <p:cNvSpPr>
            <a:spLocks noChangeArrowheads="1"/>
          </p:cNvSpPr>
          <p:nvPr/>
        </p:nvSpPr>
        <p:spPr bwMode="auto">
          <a:xfrm>
            <a:off x="4918075" y="4914900"/>
            <a:ext cx="512763" cy="204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altLang="it-IT" sz="2800">
              <a:solidFill>
                <a:schemeClr val="tx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97640" name="Rectangle 90"/>
          <p:cNvSpPr>
            <a:spLocks noChangeArrowheads="1"/>
          </p:cNvSpPr>
          <p:nvPr/>
        </p:nvSpPr>
        <p:spPr bwMode="auto">
          <a:xfrm>
            <a:off x="4918075" y="5322888"/>
            <a:ext cx="512763" cy="2063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/>
            <a:endParaRPr lang="it-IT" altLang="it-IT" sz="2800">
              <a:solidFill>
                <a:schemeClr val="tx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97641" name="Text Box 94"/>
          <p:cNvSpPr txBox="1">
            <a:spLocks noChangeArrowheads="1"/>
          </p:cNvSpPr>
          <p:nvPr/>
        </p:nvSpPr>
        <p:spPr bwMode="auto">
          <a:xfrm>
            <a:off x="1527175" y="4730750"/>
            <a:ext cx="14700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/>
            <a:r>
              <a:rPr lang="en-US" altLang="it-IT" sz="280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pencil-beam</a:t>
            </a:r>
          </a:p>
        </p:txBody>
      </p:sp>
      <p:sp>
        <p:nvSpPr>
          <p:cNvPr id="197642" name="Text Box 95"/>
          <p:cNvSpPr txBox="1">
            <a:spLocks noChangeArrowheads="1"/>
          </p:cNvSpPr>
          <p:nvPr/>
        </p:nvSpPr>
        <p:spPr bwMode="auto">
          <a:xfrm>
            <a:off x="4098925" y="4481513"/>
            <a:ext cx="21510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/>
            <a:r>
              <a:rPr lang="en-US" altLang="it-IT" sz="280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magnets</a:t>
            </a:r>
          </a:p>
        </p:txBody>
      </p:sp>
      <p:sp>
        <p:nvSpPr>
          <p:cNvPr id="197643" name="Rectangle 144"/>
          <p:cNvSpPr>
            <a:spLocks noChangeArrowheads="1"/>
          </p:cNvSpPr>
          <p:nvPr/>
        </p:nvSpPr>
        <p:spPr bwMode="auto">
          <a:xfrm>
            <a:off x="1265238" y="304800"/>
            <a:ext cx="114331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defTabSz="1300163"/>
            <a:r>
              <a:rPr lang="nl-NL" altLang="it-IT" sz="4400">
                <a:solidFill>
                  <a:srgbClr val="3333FF"/>
                </a:solidFill>
                <a:ea typeface="MS PGothic" pitchFamily="34" charset="-128"/>
              </a:rPr>
              <a:t>Pencil Beam Scannining Treatment Delivery </a:t>
            </a:r>
          </a:p>
        </p:txBody>
      </p:sp>
      <p:cxnSp>
        <p:nvCxnSpPr>
          <p:cNvPr id="197644" name="Connettore 2 9"/>
          <p:cNvCxnSpPr>
            <a:cxnSpLocks noChangeShapeType="1"/>
          </p:cNvCxnSpPr>
          <p:nvPr/>
        </p:nvCxnSpPr>
        <p:spPr bwMode="auto">
          <a:xfrm>
            <a:off x="8980488" y="6546850"/>
            <a:ext cx="163036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7645" name="Rectangle 64"/>
          <p:cNvSpPr>
            <a:spLocks noChangeArrowheads="1"/>
          </p:cNvSpPr>
          <p:nvPr/>
        </p:nvSpPr>
        <p:spPr bwMode="auto">
          <a:xfrm>
            <a:off x="8602663" y="3505200"/>
            <a:ext cx="2641600" cy="4217988"/>
          </a:xfrm>
          <a:prstGeom prst="rect">
            <a:avLst/>
          </a:prstGeom>
          <a:solidFill>
            <a:srgbClr val="CC0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6" name="Cubo 7"/>
          <p:cNvSpPr>
            <a:spLocks noChangeArrowheads="1"/>
          </p:cNvSpPr>
          <p:nvPr/>
        </p:nvSpPr>
        <p:spPr bwMode="auto">
          <a:xfrm>
            <a:off x="8374063" y="3910013"/>
            <a:ext cx="2971800" cy="1576387"/>
          </a:xfrm>
          <a:prstGeom prst="cube">
            <a:avLst>
              <a:gd name="adj" fmla="val 25000"/>
            </a:avLst>
          </a:prstGeom>
          <a:solidFill>
            <a:srgbClr val="FF0000">
              <a:alpha val="3294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grpSp>
        <p:nvGrpSpPr>
          <p:cNvPr id="197647" name="Gruppo 9"/>
          <p:cNvGrpSpPr>
            <a:grpSpLocks/>
          </p:cNvGrpSpPr>
          <p:nvPr/>
        </p:nvGrpSpPr>
        <p:grpSpPr bwMode="auto">
          <a:xfrm>
            <a:off x="5473700" y="4103688"/>
            <a:ext cx="5719763" cy="1238250"/>
            <a:chOff x="5202238" y="2514600"/>
            <a:chExt cx="5719762" cy="1238249"/>
          </a:xfrm>
        </p:grpSpPr>
        <p:sp>
          <p:nvSpPr>
            <p:cNvPr id="197688" name="Line 56"/>
            <p:cNvSpPr>
              <a:spLocks noChangeShapeType="1"/>
            </p:cNvSpPr>
            <p:nvPr/>
          </p:nvSpPr>
          <p:spPr bwMode="auto">
            <a:xfrm flipV="1">
              <a:off x="5202238" y="2667000"/>
              <a:ext cx="3128962" cy="9667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7689" name="Gruppo 8"/>
            <p:cNvGrpSpPr>
              <a:grpSpLocks/>
            </p:cNvGrpSpPr>
            <p:nvPr/>
          </p:nvGrpSpPr>
          <p:grpSpPr bwMode="auto">
            <a:xfrm>
              <a:off x="5202238" y="2514600"/>
              <a:ext cx="5719762" cy="1238249"/>
              <a:chOff x="5202238" y="2514600"/>
              <a:chExt cx="5719762" cy="1238249"/>
            </a:xfrm>
          </p:grpSpPr>
          <p:sp>
            <p:nvSpPr>
              <p:cNvPr id="197690" name="Line 54"/>
              <p:cNvSpPr>
                <a:spLocks noChangeShapeType="1"/>
              </p:cNvSpPr>
              <p:nvPr/>
            </p:nvSpPr>
            <p:spPr bwMode="auto">
              <a:xfrm flipV="1">
                <a:off x="5202238" y="3121025"/>
                <a:ext cx="4095750" cy="51276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7691" name="Gruppo 7"/>
              <p:cNvGrpSpPr>
                <a:grpSpLocks/>
              </p:cNvGrpSpPr>
              <p:nvPr/>
            </p:nvGrpSpPr>
            <p:grpSpPr bwMode="auto">
              <a:xfrm>
                <a:off x="5202238" y="2514600"/>
                <a:ext cx="5719762" cy="1238249"/>
                <a:chOff x="5202238" y="2514600"/>
                <a:chExt cx="5719762" cy="1238249"/>
              </a:xfrm>
            </p:grpSpPr>
            <p:sp>
              <p:nvSpPr>
                <p:cNvPr id="197692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5202238" y="2608263"/>
                  <a:ext cx="4095750" cy="102552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7693" name="Gruppo 6"/>
                <p:cNvGrpSpPr>
                  <a:grpSpLocks/>
                </p:cNvGrpSpPr>
                <p:nvPr/>
              </p:nvGrpSpPr>
              <p:grpSpPr bwMode="auto">
                <a:xfrm>
                  <a:off x="5202238" y="2514600"/>
                  <a:ext cx="5719762" cy="1238249"/>
                  <a:chOff x="5202238" y="2514600"/>
                  <a:chExt cx="5719762" cy="1238249"/>
                </a:xfrm>
              </p:grpSpPr>
              <p:sp>
                <p:nvSpPr>
                  <p:cNvPr id="197694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2238" y="2608263"/>
                    <a:ext cx="3582987" cy="102552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7695" name="Gruppo 5"/>
                  <p:cNvGrpSpPr>
                    <a:grpSpLocks/>
                  </p:cNvGrpSpPr>
                  <p:nvPr/>
                </p:nvGrpSpPr>
                <p:grpSpPr bwMode="auto">
                  <a:xfrm>
                    <a:off x="5202238" y="2514600"/>
                    <a:ext cx="5719762" cy="1238249"/>
                    <a:chOff x="5202238" y="2514600"/>
                    <a:chExt cx="5719762" cy="1238249"/>
                  </a:xfrm>
                </p:grpSpPr>
                <p:sp>
                  <p:nvSpPr>
                    <p:cNvPr id="197696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02238" y="2590800"/>
                      <a:ext cx="5719762" cy="10429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97697" name="Gruppo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02238" y="2514600"/>
                      <a:ext cx="5719762" cy="1238249"/>
                      <a:chOff x="5202238" y="2506663"/>
                      <a:chExt cx="5719762" cy="1238249"/>
                    </a:xfrm>
                  </p:grpSpPr>
                  <p:grpSp>
                    <p:nvGrpSpPr>
                      <p:cNvPr id="197698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02238" y="2506663"/>
                        <a:ext cx="4710112" cy="1125537"/>
                        <a:chOff x="1973" y="2795"/>
                        <a:chExt cx="2086" cy="499"/>
                      </a:xfrm>
                    </p:grpSpPr>
                    <p:sp>
                      <p:nvSpPr>
                        <p:cNvPr id="197734" name="Oval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91" cy="9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130046" tIns="65023" rIns="130046" bIns="65023" anchor="ctr"/>
                        <a:lstStyle/>
                        <a:p>
                          <a:pPr defTabSz="1300163"/>
                          <a:endParaRPr lang="it-IT" altLang="it-IT" sz="2800"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endParaRPr>
                        </a:p>
                      </p:txBody>
                    </p:sp>
                    <p:sp>
                      <p:nvSpPr>
                        <p:cNvPr id="197735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73" y="2840"/>
                          <a:ext cx="2041" cy="454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7699" name="Gruppo 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02238" y="2514600"/>
                        <a:ext cx="5719762" cy="1230312"/>
                        <a:chOff x="5202238" y="2514600"/>
                        <a:chExt cx="5719762" cy="1230312"/>
                      </a:xfrm>
                    </p:grpSpPr>
                    <p:grpSp>
                      <p:nvGrpSpPr>
                        <p:cNvPr id="197700" name="Group 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02238" y="3019425"/>
                          <a:ext cx="4706937" cy="612775"/>
                          <a:chOff x="1973" y="3022"/>
                          <a:chExt cx="2085" cy="272"/>
                        </a:xfrm>
                      </p:grpSpPr>
                      <p:sp>
                        <p:nvSpPr>
                          <p:cNvPr id="19773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67" y="3022"/>
                            <a:ext cx="91" cy="91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130046" tIns="65023" rIns="130046" bIns="65023" anchor="ctr"/>
                          <a:lstStyle/>
                          <a:p>
                            <a:pPr defTabSz="1300163"/>
                            <a:endParaRPr lang="it-IT" altLang="it-IT" sz="2800"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</a:endParaRPr>
                          </a:p>
                        </p:txBody>
                      </p:sp>
                      <p:sp>
                        <p:nvSpPr>
                          <p:cNvPr id="197733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73" y="3067"/>
                            <a:ext cx="2041" cy="227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97701" name="Gruppo 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02238" y="2514600"/>
                          <a:ext cx="5719762" cy="1230312"/>
                          <a:chOff x="5202238" y="2506663"/>
                          <a:chExt cx="5719762" cy="1230312"/>
                        </a:xfrm>
                      </p:grpSpPr>
                      <p:grpSp>
                        <p:nvGrpSpPr>
                          <p:cNvPr id="197702" name="Group 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202238" y="3530600"/>
                            <a:ext cx="4706937" cy="206375"/>
                            <a:chOff x="1973" y="3249"/>
                            <a:chExt cx="2085" cy="91"/>
                          </a:xfrm>
                        </p:grpSpPr>
                        <p:sp>
                          <p:nvSpPr>
                            <p:cNvPr id="197730" name="Oval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967" y="3249"/>
                              <a:ext cx="91" cy="91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lIns="130046" tIns="65023" rIns="130046" bIns="65023" anchor="ctr"/>
                            <a:lstStyle/>
                            <a:p>
                              <a:pPr defTabSz="1300163"/>
                              <a:endParaRPr lang="it-IT" altLang="it-IT" sz="2800">
                                <a:solidFill>
                                  <a:schemeClr val="tx1"/>
                                </a:solidFill>
                                <a:latin typeface="Arial" charset="0"/>
                                <a:ea typeface="MS PGothic" pitchFamily="34" charset="-128"/>
                              </a:endParaRPr>
                            </a:p>
                          </p:txBody>
                        </p:sp>
                        <p:sp>
                          <p:nvSpPr>
                            <p:cNvPr id="197731" name="Line 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973" y="3294"/>
                              <a:ext cx="2041" cy="0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197703" name="Gruppo 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359400" y="2506663"/>
                            <a:ext cx="5562600" cy="1230312"/>
                            <a:chOff x="5359400" y="2506663"/>
                            <a:chExt cx="5562600" cy="1230312"/>
                          </a:xfrm>
                        </p:grpSpPr>
                        <p:sp>
                          <p:nvSpPr>
                            <p:cNvPr id="197704" name="Line 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5359400" y="2646363"/>
                              <a:ext cx="5065713" cy="1011237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97705" name="Line 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816600" y="3581400"/>
                              <a:ext cx="4500563" cy="23813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97706" name="Group 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255000" y="2506663"/>
                              <a:ext cx="2667000" cy="1230312"/>
                              <a:chOff x="5200" y="1579"/>
                              <a:chExt cx="1680" cy="775"/>
                            </a:xfrm>
                          </p:grpSpPr>
                          <p:sp>
                            <p:nvSpPr>
                              <p:cNvPr id="197709" name="Oval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48" y="2208"/>
                                <a:ext cx="129" cy="13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10" name="Oval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200" y="1920"/>
                                <a:ext cx="129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11" name="Oval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91" y="2225"/>
                                <a:ext cx="130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12" name="Oval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91" y="1902"/>
                                <a:ext cx="130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13" name="Oval 4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93" y="1579"/>
                                <a:ext cx="129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14" name="Oval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68" y="2225"/>
                                <a:ext cx="130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15" name="Oval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200" y="1602"/>
                                <a:ext cx="129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16" name="Oval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68" y="1902"/>
                                <a:ext cx="130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17" name="Oval 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70" y="1579"/>
                                <a:ext cx="129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18" name="Oval 6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51" y="1579"/>
                                <a:ext cx="129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19" name="Oval 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50" y="1902"/>
                                <a:ext cx="130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20" name="Oval 7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36" y="2208"/>
                                <a:ext cx="130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21" name="Oval 7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48" y="1584"/>
                                <a:ext cx="129" cy="13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22" name="Oval 7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93" y="2225"/>
                                <a:ext cx="129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23" name="Oval 7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62" y="1920"/>
                                <a:ext cx="130" cy="13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24" name="Oval 7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93" y="1902"/>
                                <a:ext cx="129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25" name="Oval 7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94" y="1579"/>
                                <a:ext cx="130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26" name="Oval 7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70" y="2225"/>
                                <a:ext cx="129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27" name="Oval 8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200" y="2208"/>
                                <a:ext cx="130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28" name="Oval 8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70" y="1902"/>
                                <a:ext cx="129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7729" name="Oval 8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71" y="1579"/>
                                <a:ext cx="130" cy="129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lIns="130046" tIns="65023" rIns="130046" bIns="65023" anchor="ctr"/>
                              <a:lstStyle/>
                              <a:p>
                                <a:pPr defTabSz="1300163"/>
                                <a:endParaRPr lang="it-IT" altLang="it-IT" sz="2800">
                                  <a:solidFill>
                                    <a:schemeClr val="tx1"/>
                                  </a:solidFill>
                                  <a:latin typeface="Arial" charset="0"/>
                                  <a:ea typeface="MS PGothic" pitchFamily="34" charset="-128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97707" name="Line 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5359400" y="3124200"/>
                              <a:ext cx="5562600" cy="533400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97708" name="Line 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359400" y="3657600"/>
                              <a:ext cx="5410200" cy="0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197648" name="Rectangle 67"/>
          <p:cNvSpPr>
            <a:spLocks noChangeArrowheads="1"/>
          </p:cNvSpPr>
          <p:nvPr/>
        </p:nvSpPr>
        <p:spPr bwMode="auto">
          <a:xfrm>
            <a:off x="90488" y="1531938"/>
            <a:ext cx="59674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</a:rPr>
              <a:t>Planning-Target-Volume 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</a:rPr>
              <a:t>PTV</a:t>
            </a:r>
            <a:r>
              <a:rPr lang="en-US" sz="3200">
                <a:solidFill>
                  <a:schemeClr val="tx1"/>
                </a:solidFill>
              </a:rPr>
              <a:t>: 40x40x60 mm</a:t>
            </a:r>
            <a:r>
              <a:rPr lang="en-US" sz="3200" baseline="30000">
                <a:solidFill>
                  <a:schemeClr val="tx1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</a:rPr>
              <a:t>from 30 to 90 mm in z</a:t>
            </a:r>
          </a:p>
          <a:p>
            <a:pPr>
              <a:lnSpc>
                <a:spcPct val="150000"/>
              </a:lnSpc>
            </a:pPr>
            <a:endParaRPr lang="en-US" sz="3200">
              <a:solidFill>
                <a:schemeClr val="tx1"/>
              </a:solidFill>
            </a:endParaRPr>
          </a:p>
        </p:txBody>
      </p:sp>
      <p:cxnSp>
        <p:nvCxnSpPr>
          <p:cNvPr id="197649" name="Connettore 2 16"/>
          <p:cNvCxnSpPr>
            <a:cxnSpLocks noChangeShapeType="1"/>
          </p:cNvCxnSpPr>
          <p:nvPr/>
        </p:nvCxnSpPr>
        <p:spPr bwMode="auto">
          <a:xfrm>
            <a:off x="8526463" y="9026525"/>
            <a:ext cx="28194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7650" name="Connettore 2 18"/>
          <p:cNvCxnSpPr>
            <a:cxnSpLocks noChangeShapeType="1"/>
          </p:cNvCxnSpPr>
          <p:nvPr/>
        </p:nvCxnSpPr>
        <p:spPr bwMode="auto">
          <a:xfrm>
            <a:off x="635000" y="7086600"/>
            <a:ext cx="914400" cy="914400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  <p:sp>
        <p:nvSpPr>
          <p:cNvPr id="197651" name="CasellaDiTesto 19"/>
          <p:cNvSpPr txBox="1">
            <a:spLocks noChangeArrowheads="1"/>
          </p:cNvSpPr>
          <p:nvPr/>
        </p:nvSpPr>
        <p:spPr bwMode="auto">
          <a:xfrm>
            <a:off x="9012238" y="9077325"/>
            <a:ext cx="18303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60 mm</a:t>
            </a:r>
          </a:p>
        </p:txBody>
      </p:sp>
      <p:grpSp>
        <p:nvGrpSpPr>
          <p:cNvPr id="197652" name="Gruppo 74"/>
          <p:cNvGrpSpPr>
            <a:grpSpLocks/>
          </p:cNvGrpSpPr>
          <p:nvPr/>
        </p:nvGrpSpPr>
        <p:grpSpPr bwMode="auto">
          <a:xfrm>
            <a:off x="5054600" y="1152525"/>
            <a:ext cx="7843838" cy="2352675"/>
            <a:chOff x="4749800" y="7095996"/>
            <a:chExt cx="7844268" cy="2352804"/>
          </a:xfrm>
        </p:grpSpPr>
        <p:grpSp>
          <p:nvGrpSpPr>
            <p:cNvPr id="197664" name="Gruppo 75"/>
            <p:cNvGrpSpPr>
              <a:grpSpLocks/>
            </p:cNvGrpSpPr>
            <p:nvPr/>
          </p:nvGrpSpPr>
          <p:grpSpPr bwMode="auto">
            <a:xfrm>
              <a:off x="9626600" y="7136706"/>
              <a:ext cx="2967468" cy="2235894"/>
              <a:chOff x="9626600" y="7083027"/>
              <a:chExt cx="2967468" cy="2235894"/>
            </a:xfrm>
          </p:grpSpPr>
          <p:grpSp>
            <p:nvGrpSpPr>
              <p:cNvPr id="197679" name="Gruppo 2"/>
              <p:cNvGrpSpPr>
                <a:grpSpLocks/>
              </p:cNvGrpSpPr>
              <p:nvPr/>
            </p:nvGrpSpPr>
            <p:grpSpPr bwMode="auto">
              <a:xfrm>
                <a:off x="10067746" y="7495649"/>
                <a:ext cx="2114834" cy="1677995"/>
                <a:chOff x="8888413" y="4572000"/>
                <a:chExt cx="3100387" cy="3098800"/>
              </a:xfrm>
            </p:grpSpPr>
            <p:sp>
              <p:nvSpPr>
                <p:cNvPr id="197685" name="Rectangle 7"/>
                <p:cNvSpPr>
                  <a:spLocks noChangeArrowheads="1"/>
                </p:cNvSpPr>
                <p:nvPr/>
              </p:nvSpPr>
              <p:spPr bwMode="auto">
                <a:xfrm>
                  <a:off x="8888413" y="4572000"/>
                  <a:ext cx="3100387" cy="3098800"/>
                </a:xfrm>
                <a:prstGeom prst="rect">
                  <a:avLst/>
                </a:prstGeom>
                <a:solidFill>
                  <a:srgbClr val="08E3E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86" name="Oval 21"/>
                <p:cNvSpPr>
                  <a:spLocks/>
                </p:cNvSpPr>
                <p:nvPr/>
              </p:nvSpPr>
              <p:spPr bwMode="auto">
                <a:xfrm>
                  <a:off x="9879013" y="5410200"/>
                  <a:ext cx="520700" cy="519113"/>
                </a:xfrm>
                <a:prstGeom prst="ellipse">
                  <a:avLst/>
                </a:prstGeom>
                <a:solidFill>
                  <a:srgbClr val="190C7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1435" tIns="45718" rIns="91435" bIns="45718" anchor="ctr"/>
                <a:lstStyle/>
                <a:p>
                  <a:pPr defTabSz="650875"/>
                  <a:endParaRPr lang="en-US" sz="2600">
                    <a:solidFill>
                      <a:schemeClr val="tx1"/>
                    </a:solidFill>
                    <a:latin typeface="Perpetua" pitchFamily="18" charset="0"/>
                  </a:endParaRPr>
                </a:p>
              </p:txBody>
            </p:sp>
            <p:sp>
              <p:nvSpPr>
                <p:cNvPr id="197687" name="Oval 21"/>
                <p:cNvSpPr>
                  <a:spLocks/>
                </p:cNvSpPr>
                <p:nvPr/>
              </p:nvSpPr>
              <p:spPr bwMode="auto">
                <a:xfrm>
                  <a:off x="10412413" y="6019800"/>
                  <a:ext cx="520700" cy="519113"/>
                </a:xfrm>
                <a:prstGeom prst="ellipse">
                  <a:avLst/>
                </a:prstGeom>
                <a:solidFill>
                  <a:srgbClr val="190C7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1435" tIns="45718" rIns="91435" bIns="45718" anchor="ctr"/>
                <a:lstStyle/>
                <a:p>
                  <a:pPr defTabSz="650875"/>
                  <a:endParaRPr lang="en-US" sz="2600">
                    <a:solidFill>
                      <a:schemeClr val="tx1"/>
                    </a:solidFill>
                    <a:latin typeface="Perpetua" pitchFamily="18" charset="0"/>
                  </a:endParaRPr>
                </a:p>
              </p:txBody>
            </p:sp>
          </p:grpSp>
          <p:sp>
            <p:nvSpPr>
              <p:cNvPr id="197680" name="Line 48"/>
              <p:cNvSpPr>
                <a:spLocks noChangeShapeType="1"/>
              </p:cNvSpPr>
              <p:nvPr/>
            </p:nvSpPr>
            <p:spPr bwMode="auto">
              <a:xfrm>
                <a:off x="10103481" y="7495649"/>
                <a:ext cx="2160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81" name="Line 49"/>
              <p:cNvSpPr>
                <a:spLocks noChangeShapeType="1"/>
              </p:cNvSpPr>
              <p:nvPr/>
            </p:nvSpPr>
            <p:spPr bwMode="auto">
              <a:xfrm>
                <a:off x="10051504" y="7495649"/>
                <a:ext cx="0" cy="18155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82" name="Text Box 54"/>
              <p:cNvSpPr txBox="1">
                <a:spLocks noChangeArrowheads="1"/>
              </p:cNvSpPr>
              <p:nvPr/>
            </p:nvSpPr>
            <p:spPr bwMode="auto">
              <a:xfrm>
                <a:off x="9626600" y="8922632"/>
                <a:ext cx="307533" cy="396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>
                    <a:solidFill>
                      <a:srgbClr val="FF0000"/>
                    </a:solidFill>
                  </a:rPr>
                  <a:t>y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7683" name="Text Box 55"/>
              <p:cNvSpPr txBox="1">
                <a:spLocks noChangeArrowheads="1"/>
              </p:cNvSpPr>
              <p:nvPr/>
            </p:nvSpPr>
            <p:spPr bwMode="auto">
              <a:xfrm>
                <a:off x="12286535" y="7083027"/>
                <a:ext cx="307533" cy="396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>
                    <a:solidFill>
                      <a:srgbClr val="FF0000"/>
                    </a:solidFill>
                  </a:rPr>
                  <a:t>x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7684" name="Rectangle 19" descr="Large confetti"/>
              <p:cNvSpPr>
                <a:spLocks/>
              </p:cNvSpPr>
              <p:nvPr/>
            </p:nvSpPr>
            <p:spPr bwMode="auto">
              <a:xfrm>
                <a:off x="10631919" y="7884201"/>
                <a:ext cx="997318" cy="791718"/>
              </a:xfrm>
              <a:prstGeom prst="rect">
                <a:avLst/>
              </a:prstGeom>
              <a:solidFill>
                <a:srgbClr val="FF0000">
                  <a:alpha val="54117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</p:grpSp>
        <p:grpSp>
          <p:nvGrpSpPr>
            <p:cNvPr id="197665" name="Gruppo 76"/>
            <p:cNvGrpSpPr>
              <a:grpSpLocks/>
            </p:cNvGrpSpPr>
            <p:nvPr/>
          </p:nvGrpSpPr>
          <p:grpSpPr bwMode="auto">
            <a:xfrm>
              <a:off x="4749800" y="7095996"/>
              <a:ext cx="4974678" cy="2352804"/>
              <a:chOff x="4749800" y="7065834"/>
              <a:chExt cx="4974678" cy="2352804"/>
            </a:xfrm>
          </p:grpSpPr>
          <p:grpSp>
            <p:nvGrpSpPr>
              <p:cNvPr id="197666" name="Gruppo 77"/>
              <p:cNvGrpSpPr>
                <a:grpSpLocks/>
              </p:cNvGrpSpPr>
              <p:nvPr/>
            </p:nvGrpSpPr>
            <p:grpSpPr bwMode="auto">
              <a:xfrm>
                <a:off x="4749800" y="7065834"/>
                <a:ext cx="4974678" cy="2352804"/>
                <a:chOff x="4749800" y="7065834"/>
                <a:chExt cx="4974678" cy="2352804"/>
              </a:xfrm>
            </p:grpSpPr>
            <p:grpSp>
              <p:nvGrpSpPr>
                <p:cNvPr id="197668" name="Group 44"/>
                <p:cNvGrpSpPr>
                  <a:grpSpLocks/>
                </p:cNvGrpSpPr>
                <p:nvPr/>
              </p:nvGrpSpPr>
              <p:grpSpPr bwMode="auto">
                <a:xfrm>
                  <a:off x="5181048" y="7545368"/>
                  <a:ext cx="3882882" cy="1642030"/>
                  <a:chOff x="4979" y="1245"/>
                  <a:chExt cx="2765" cy="1192"/>
                </a:xfrm>
              </p:grpSpPr>
              <p:sp>
                <p:nvSpPr>
                  <p:cNvPr id="197673" name="Rectangle 14"/>
                  <p:cNvSpPr>
                    <a:spLocks/>
                  </p:cNvSpPr>
                  <p:nvPr/>
                </p:nvSpPr>
                <p:spPr bwMode="auto">
                  <a:xfrm>
                    <a:off x="4979" y="1245"/>
                    <a:ext cx="407" cy="1192"/>
                  </a:xfrm>
                  <a:prstGeom prst="rect">
                    <a:avLst/>
                  </a:prstGeom>
                  <a:solidFill>
                    <a:srgbClr val="08E3EE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1435" tIns="45718" rIns="91435" bIns="45718" anchor="ctr"/>
                  <a:lstStyle/>
                  <a:p>
                    <a:pPr defTabSz="650875"/>
                    <a:endParaRPr lang="en-US" sz="2600">
                      <a:solidFill>
                        <a:schemeClr val="tx1"/>
                      </a:solidFill>
                      <a:latin typeface="Perpetua" pitchFamily="18" charset="0"/>
                    </a:endParaRPr>
                  </a:p>
                </p:txBody>
              </p:sp>
              <p:sp>
                <p:nvSpPr>
                  <p:cNvPr id="197674" name="Rectangle 15"/>
                  <p:cNvSpPr>
                    <a:spLocks/>
                  </p:cNvSpPr>
                  <p:nvPr/>
                </p:nvSpPr>
                <p:spPr bwMode="auto">
                  <a:xfrm>
                    <a:off x="5376" y="1245"/>
                    <a:ext cx="203" cy="1192"/>
                  </a:xfrm>
                  <a:prstGeom prst="rect">
                    <a:avLst/>
                  </a:prstGeom>
                  <a:solidFill>
                    <a:srgbClr val="08E3EE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1435" tIns="45718" rIns="91435" bIns="45718" anchor="ctr"/>
                  <a:lstStyle/>
                  <a:p>
                    <a:pPr defTabSz="650875"/>
                    <a:endParaRPr lang="en-US" sz="2600">
                      <a:solidFill>
                        <a:schemeClr val="tx1"/>
                      </a:solidFill>
                      <a:latin typeface="Perpetua" pitchFamily="18" charset="0"/>
                    </a:endParaRPr>
                  </a:p>
                </p:txBody>
              </p:sp>
              <p:sp>
                <p:nvSpPr>
                  <p:cNvPr id="197675" name="Rectangle 16"/>
                  <p:cNvSpPr>
                    <a:spLocks/>
                  </p:cNvSpPr>
                  <p:nvPr/>
                </p:nvSpPr>
                <p:spPr bwMode="auto">
                  <a:xfrm>
                    <a:off x="5575" y="1245"/>
                    <a:ext cx="203" cy="1192"/>
                  </a:xfrm>
                  <a:prstGeom prst="rect">
                    <a:avLst/>
                  </a:prstGeom>
                  <a:solidFill>
                    <a:srgbClr val="08E3EE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1435" tIns="45718" rIns="91435" bIns="45718" anchor="ctr"/>
                  <a:lstStyle/>
                  <a:p>
                    <a:pPr defTabSz="650875"/>
                    <a:endParaRPr lang="en-US" sz="2600">
                      <a:solidFill>
                        <a:schemeClr val="tx1"/>
                      </a:solidFill>
                      <a:latin typeface="Perpetua" pitchFamily="18" charset="0"/>
                    </a:endParaRPr>
                  </a:p>
                </p:txBody>
              </p:sp>
              <p:sp>
                <p:nvSpPr>
                  <p:cNvPr id="197676" name="Rectangle 17"/>
                  <p:cNvSpPr>
                    <a:spLocks/>
                  </p:cNvSpPr>
                  <p:nvPr/>
                </p:nvSpPr>
                <p:spPr bwMode="auto">
                  <a:xfrm>
                    <a:off x="5773" y="1245"/>
                    <a:ext cx="1971" cy="1192"/>
                  </a:xfrm>
                  <a:prstGeom prst="rect">
                    <a:avLst/>
                  </a:prstGeom>
                  <a:solidFill>
                    <a:srgbClr val="08E3EE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1435" tIns="45718" rIns="91435" bIns="45718" anchor="ctr"/>
                  <a:lstStyle/>
                  <a:p>
                    <a:pPr defTabSz="650875"/>
                    <a:endParaRPr lang="en-US" sz="2600">
                      <a:solidFill>
                        <a:schemeClr val="tx1"/>
                      </a:solidFill>
                      <a:latin typeface="Perpetua" pitchFamily="18" charset="0"/>
                    </a:endParaRPr>
                  </a:p>
                </p:txBody>
              </p:sp>
              <p:sp>
                <p:nvSpPr>
                  <p:cNvPr id="197677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1584"/>
                    <a:ext cx="196" cy="192"/>
                  </a:xfrm>
                  <a:prstGeom prst="rect">
                    <a:avLst/>
                  </a:prstGeom>
                  <a:solidFill>
                    <a:srgbClr val="5454C8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67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584" y="1920"/>
                    <a:ext cx="196" cy="192"/>
                  </a:xfrm>
                  <a:prstGeom prst="rect">
                    <a:avLst/>
                  </a:prstGeom>
                  <a:solidFill>
                    <a:srgbClr val="5454C8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669" name="Line 47"/>
                <p:cNvSpPr>
                  <a:spLocks noChangeShapeType="1"/>
                </p:cNvSpPr>
                <p:nvPr/>
              </p:nvSpPr>
              <p:spPr bwMode="auto">
                <a:xfrm>
                  <a:off x="5217597" y="7536911"/>
                  <a:ext cx="4314131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70" name="Line 50"/>
                <p:cNvSpPr>
                  <a:spLocks noChangeShapeType="1"/>
                </p:cNvSpPr>
                <p:nvPr/>
              </p:nvSpPr>
              <p:spPr bwMode="auto">
                <a:xfrm>
                  <a:off x="5165620" y="7578173"/>
                  <a:ext cx="0" cy="18155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7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9416945" y="7065834"/>
                  <a:ext cx="307533" cy="396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>
                      <a:solidFill>
                        <a:srgbClr val="FF0000"/>
                      </a:solidFill>
                    </a:rPr>
                    <a:t>z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67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749800" y="9022349"/>
                  <a:ext cx="307533" cy="396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>
                      <a:solidFill>
                        <a:srgbClr val="FF0000"/>
                      </a:solidFill>
                    </a:rPr>
                    <a:t>y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97667" name="Rectangle 30" descr="Dashed horizontal"/>
              <p:cNvSpPr>
                <a:spLocks noChangeArrowheads="1"/>
              </p:cNvSpPr>
              <p:nvPr/>
            </p:nvSpPr>
            <p:spPr bwMode="auto">
              <a:xfrm>
                <a:off x="6030829" y="7982198"/>
                <a:ext cx="1655699" cy="833840"/>
              </a:xfrm>
              <a:prstGeom prst="rect">
                <a:avLst/>
              </a:prstGeom>
              <a:solidFill>
                <a:srgbClr val="FF0000">
                  <a:alpha val="5803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97653" name="Connettore 2 14"/>
          <p:cNvCxnSpPr>
            <a:cxnSpLocks noChangeShapeType="1"/>
          </p:cNvCxnSpPr>
          <p:nvPr/>
        </p:nvCxnSpPr>
        <p:spPr bwMode="auto">
          <a:xfrm>
            <a:off x="5476875" y="3519488"/>
            <a:ext cx="830263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197654" name="CasellaDiTesto 15"/>
          <p:cNvSpPr txBox="1">
            <a:spLocks noChangeArrowheads="1"/>
          </p:cNvSpPr>
          <p:nvPr/>
        </p:nvSpPr>
        <p:spPr bwMode="auto">
          <a:xfrm>
            <a:off x="5283200" y="3709988"/>
            <a:ext cx="1184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0000"/>
                </a:solidFill>
              </a:rPr>
              <a:t>30mm</a:t>
            </a:r>
          </a:p>
        </p:txBody>
      </p:sp>
      <p:cxnSp>
        <p:nvCxnSpPr>
          <p:cNvPr id="197655" name="Connettore 2 102"/>
          <p:cNvCxnSpPr>
            <a:cxnSpLocks noChangeShapeType="1"/>
          </p:cNvCxnSpPr>
          <p:nvPr/>
        </p:nvCxnSpPr>
        <p:spPr bwMode="auto">
          <a:xfrm>
            <a:off x="6262688" y="3519488"/>
            <a:ext cx="180022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197656" name="CasellaDiTesto 103"/>
          <p:cNvSpPr txBox="1">
            <a:spLocks noChangeArrowheads="1"/>
          </p:cNvSpPr>
          <p:nvPr/>
        </p:nvSpPr>
        <p:spPr bwMode="auto">
          <a:xfrm>
            <a:off x="6586538" y="3673475"/>
            <a:ext cx="1185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0000"/>
                </a:solidFill>
              </a:rPr>
              <a:t>60mm</a:t>
            </a:r>
          </a:p>
        </p:txBody>
      </p:sp>
      <p:grpSp>
        <p:nvGrpSpPr>
          <p:cNvPr id="197657" name="Gruppo 20"/>
          <p:cNvGrpSpPr>
            <a:grpSpLocks/>
          </p:cNvGrpSpPr>
          <p:nvPr/>
        </p:nvGrpSpPr>
        <p:grpSpPr bwMode="auto">
          <a:xfrm>
            <a:off x="2997200" y="5791200"/>
            <a:ext cx="10668000" cy="3467100"/>
            <a:chOff x="2997200" y="5791200"/>
            <a:chExt cx="10668000" cy="3467100"/>
          </a:xfrm>
        </p:grpSpPr>
        <p:grpSp>
          <p:nvGrpSpPr>
            <p:cNvPr id="197660" name="Gruppo 12"/>
            <p:cNvGrpSpPr>
              <a:grpSpLocks/>
            </p:cNvGrpSpPr>
            <p:nvPr/>
          </p:nvGrpSpPr>
          <p:grpSpPr bwMode="auto">
            <a:xfrm>
              <a:off x="2997200" y="5791200"/>
              <a:ext cx="10668000" cy="3467100"/>
              <a:chOff x="2997200" y="5791200"/>
              <a:chExt cx="10668000" cy="3733800"/>
            </a:xfrm>
          </p:grpSpPr>
          <p:pic>
            <p:nvPicPr>
              <p:cNvPr id="19766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97200" y="5791200"/>
                <a:ext cx="10668000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7663" name="Rettangolo 11"/>
              <p:cNvSpPr>
                <a:spLocks noChangeArrowheads="1"/>
              </p:cNvSpPr>
              <p:nvPr/>
            </p:nvSpPr>
            <p:spPr bwMode="auto">
              <a:xfrm>
                <a:off x="5966149" y="9067800"/>
                <a:ext cx="6860851" cy="38100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97661" name="Connettore 2 13"/>
            <p:cNvCxnSpPr>
              <a:cxnSpLocks noChangeShapeType="1"/>
            </p:cNvCxnSpPr>
            <p:nvPr/>
          </p:nvCxnSpPr>
          <p:spPr bwMode="auto">
            <a:xfrm>
              <a:off x="8856275" y="6734175"/>
              <a:ext cx="19800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97658" name="CasellaDiTesto 8"/>
          <p:cNvSpPr txBox="1">
            <a:spLocks noChangeArrowheads="1"/>
          </p:cNvSpPr>
          <p:nvPr/>
        </p:nvSpPr>
        <p:spPr bwMode="auto">
          <a:xfrm>
            <a:off x="288925" y="5938838"/>
            <a:ext cx="40036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Uniform 2 Gy dose: the </a:t>
            </a:r>
            <a:r>
              <a:rPr lang="it-IT" sz="3200">
                <a:solidFill>
                  <a:schemeClr val="tx1"/>
                </a:solidFill>
              </a:rPr>
              <a:t>Treatment Planning System</a:t>
            </a:r>
          </a:p>
          <a:p>
            <a:r>
              <a:rPr lang="it-IT" sz="3200"/>
              <a:t>(</a:t>
            </a:r>
            <a:r>
              <a:rPr lang="it-IT" sz="3200">
                <a:solidFill>
                  <a:srgbClr val="FF0000"/>
                </a:solidFill>
              </a:rPr>
              <a:t>TPS</a:t>
            </a:r>
            <a:r>
              <a:rPr lang="it-IT" sz="3200"/>
              <a:t>) chooses ions  energies and their intensisties </a:t>
            </a:r>
          </a:p>
          <a:p>
            <a:r>
              <a:rPr lang="it-IT" sz="3200"/>
              <a:t>(SOBP)</a:t>
            </a:r>
          </a:p>
        </p:txBody>
      </p:sp>
      <p:sp>
        <p:nvSpPr>
          <p:cNvPr id="197659" name="Text Box 94"/>
          <p:cNvSpPr txBox="1">
            <a:spLocks noChangeArrowheads="1"/>
          </p:cNvSpPr>
          <p:nvPr/>
        </p:nvSpPr>
        <p:spPr bwMode="auto">
          <a:xfrm>
            <a:off x="6088063" y="6981825"/>
            <a:ext cx="1470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1300163"/>
            <a:r>
              <a:rPr lang="en-US" altLang="it-IT" sz="2800" u="sng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SOBP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7" name="Group 27"/>
          <p:cNvGrpSpPr>
            <a:grpSpLocks/>
          </p:cNvGrpSpPr>
          <p:nvPr/>
        </p:nvGrpSpPr>
        <p:grpSpPr bwMode="auto">
          <a:xfrm>
            <a:off x="101600" y="4343400"/>
            <a:ext cx="8382000" cy="4572000"/>
            <a:chOff x="-80" y="3264"/>
            <a:chExt cx="5280" cy="2880"/>
          </a:xfrm>
        </p:grpSpPr>
        <p:pic>
          <p:nvPicPr>
            <p:cNvPr id="19869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0" y="3287"/>
              <a:ext cx="5280" cy="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95" name="Rectangle 7"/>
            <p:cNvSpPr>
              <a:spLocks noChangeArrowheads="1"/>
            </p:cNvSpPr>
            <p:nvPr/>
          </p:nvSpPr>
          <p:spPr bwMode="auto">
            <a:xfrm>
              <a:off x="496" y="3264"/>
              <a:ext cx="1776" cy="2607"/>
            </a:xfrm>
            <a:prstGeom prst="rect">
              <a:avLst/>
            </a:prstGeom>
            <a:solidFill>
              <a:srgbClr val="FF0000">
                <a:alpha val="2784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8658" name="AutoShape 8"/>
          <p:cNvSpPr>
            <a:spLocks noChangeArrowheads="1"/>
          </p:cNvSpPr>
          <p:nvPr/>
        </p:nvSpPr>
        <p:spPr bwMode="auto">
          <a:xfrm rot="5400000">
            <a:off x="1309688" y="3808413"/>
            <a:ext cx="533400" cy="609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" name="Rounded Rectangle 5"/>
          <p:cNvSpPr>
            <a:spLocks noChangeArrowheads="1"/>
          </p:cNvSpPr>
          <p:nvPr/>
        </p:nvSpPr>
        <p:spPr bwMode="auto">
          <a:xfrm>
            <a:off x="0" y="0"/>
            <a:ext cx="11887200" cy="1093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/>
          <a:p>
            <a:pPr algn="ctr" defTabSz="1300163" eaLnBrk="0" hangingPunct="0">
              <a:defRPr/>
            </a:pPr>
            <a:r>
              <a:rPr lang="it-IT" sz="4400" dirty="0">
                <a:solidFill>
                  <a:srgbClr val="FF0000"/>
                </a:solidFill>
              </a:rPr>
              <a:t>Proton 2Gy: Activity events time profiles </a:t>
            </a:r>
          </a:p>
        </p:txBody>
      </p:sp>
      <p:sp>
        <p:nvSpPr>
          <p:cNvPr id="198660" name="TextBox 29"/>
          <p:cNvSpPr txBox="1">
            <a:spLocks noChangeArrowheads="1"/>
          </p:cNvSpPr>
          <p:nvPr/>
        </p:nvSpPr>
        <p:spPr bwMode="auto">
          <a:xfrm>
            <a:off x="177800" y="1295400"/>
            <a:ext cx="7493000" cy="1816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TPS: Syngo PT Planning VC12, Siemens)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/>
              <a:t>2 Gy on PTV: 40x40x60 cm</a:t>
            </a:r>
            <a:r>
              <a:rPr lang="en-US" sz="2800" baseline="30000"/>
              <a:t>3</a:t>
            </a:r>
            <a:r>
              <a:rPr lang="en-US" sz="2800"/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/>
              <a:t>62.3 MeV - 116 MeV (35 EL)</a:t>
            </a:r>
          </a:p>
        </p:txBody>
      </p:sp>
      <p:sp>
        <p:nvSpPr>
          <p:cNvPr id="198661" name="Text Box 24"/>
          <p:cNvSpPr txBox="1">
            <a:spLocks noChangeArrowheads="1"/>
          </p:cNvSpPr>
          <p:nvPr/>
        </p:nvSpPr>
        <p:spPr bwMode="auto">
          <a:xfrm>
            <a:off x="8707438" y="7573963"/>
            <a:ext cx="4054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rgbClr val="FF0000"/>
                </a:solidFill>
              </a:rPr>
              <a:t>DoPET is partially paralized during the TP deliver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285750" y="8842375"/>
            <a:ext cx="7889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rgbClr val="0000FF"/>
                </a:solidFill>
              </a:rPr>
              <a:t>Exp. activity events time profile [0, 600 s]</a:t>
            </a:r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98663" name="Gruppo 2"/>
          <p:cNvGrpSpPr>
            <a:grpSpLocks/>
          </p:cNvGrpSpPr>
          <p:nvPr/>
        </p:nvGrpSpPr>
        <p:grpSpPr bwMode="auto">
          <a:xfrm>
            <a:off x="7624763" y="3429000"/>
            <a:ext cx="6497637" cy="3778250"/>
            <a:chOff x="7580491" y="3477709"/>
            <a:chExt cx="6497638" cy="3778250"/>
          </a:xfrm>
        </p:grpSpPr>
        <p:grpSp>
          <p:nvGrpSpPr>
            <p:cNvPr id="198690" name="Gruppo 1"/>
            <p:cNvGrpSpPr>
              <a:grpSpLocks/>
            </p:cNvGrpSpPr>
            <p:nvPr/>
          </p:nvGrpSpPr>
          <p:grpSpPr bwMode="auto">
            <a:xfrm>
              <a:off x="7580491" y="3477709"/>
              <a:ext cx="6497638" cy="3778250"/>
              <a:chOff x="7042329" y="3576638"/>
              <a:chExt cx="6497638" cy="3778250"/>
            </a:xfrm>
          </p:grpSpPr>
          <p:sp>
            <p:nvSpPr>
              <p:cNvPr id="21" name="Rectangle 8"/>
              <p:cNvSpPr/>
              <p:nvPr/>
            </p:nvSpPr>
            <p:spPr>
              <a:xfrm>
                <a:off x="10617380" y="4897438"/>
                <a:ext cx="1371600" cy="28416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it-IT" sz="1200"/>
                  <a:t>FLUKA MC</a:t>
                </a:r>
                <a:endParaRPr lang="en-US" sz="1200"/>
              </a:p>
            </p:txBody>
          </p:sp>
          <p:pic>
            <p:nvPicPr>
              <p:cNvPr id="198693" name="Picture 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042329" y="3576638"/>
                <a:ext cx="6497638" cy="377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Rectangle 8"/>
            <p:cNvSpPr/>
            <p:nvPr/>
          </p:nvSpPr>
          <p:spPr>
            <a:xfrm>
              <a:off x="11334929" y="4058734"/>
              <a:ext cx="1371600" cy="2841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200"/>
                <a:t>FLUKA MC</a:t>
              </a:r>
              <a:endParaRPr lang="en-US" sz="1200"/>
            </a:p>
          </p:txBody>
        </p:sp>
      </p:grpSp>
      <p:sp>
        <p:nvSpPr>
          <p:cNvPr id="198664" name="Text Box 7"/>
          <p:cNvSpPr txBox="1">
            <a:spLocks noChangeArrowheads="1"/>
          </p:cNvSpPr>
          <p:nvPr/>
        </p:nvSpPr>
        <p:spPr bwMode="auto">
          <a:xfrm>
            <a:off x="506413" y="3262313"/>
            <a:ext cx="2751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</a:rPr>
              <a:t>∆T</a:t>
            </a:r>
            <a:r>
              <a:rPr lang="it-IT" sz="3200" b="1" baseline="-25000">
                <a:solidFill>
                  <a:srgbClr val="FF0000"/>
                </a:solidFill>
              </a:rPr>
              <a:t>TP</a:t>
            </a:r>
            <a:r>
              <a:rPr lang="it-IT" sz="3200" b="1">
                <a:solidFill>
                  <a:srgbClr val="FF0000"/>
                </a:solidFill>
              </a:rPr>
              <a:t> = 230 s</a:t>
            </a:r>
            <a:r>
              <a:rPr lang="it-IT" sz="3200" b="1"/>
              <a:t>  </a:t>
            </a:r>
            <a:endParaRPr lang="en-US" sz="3200" b="1"/>
          </a:p>
        </p:txBody>
      </p:sp>
      <p:grpSp>
        <p:nvGrpSpPr>
          <p:cNvPr id="198665" name="Gruppo 25"/>
          <p:cNvGrpSpPr>
            <a:grpSpLocks/>
          </p:cNvGrpSpPr>
          <p:nvPr/>
        </p:nvGrpSpPr>
        <p:grpSpPr bwMode="auto">
          <a:xfrm>
            <a:off x="6197600" y="1360488"/>
            <a:ext cx="6721475" cy="1839912"/>
            <a:chOff x="4749800" y="7095996"/>
            <a:chExt cx="7844268" cy="2352804"/>
          </a:xfrm>
        </p:grpSpPr>
        <p:grpSp>
          <p:nvGrpSpPr>
            <p:cNvPr id="198666" name="Gruppo 26"/>
            <p:cNvGrpSpPr>
              <a:grpSpLocks/>
            </p:cNvGrpSpPr>
            <p:nvPr/>
          </p:nvGrpSpPr>
          <p:grpSpPr bwMode="auto">
            <a:xfrm>
              <a:off x="9626600" y="7136706"/>
              <a:ext cx="2967468" cy="2235894"/>
              <a:chOff x="9626600" y="7083027"/>
              <a:chExt cx="2967468" cy="2235894"/>
            </a:xfrm>
          </p:grpSpPr>
          <p:grpSp>
            <p:nvGrpSpPr>
              <p:cNvPr id="198681" name="Gruppo 2"/>
              <p:cNvGrpSpPr>
                <a:grpSpLocks/>
              </p:cNvGrpSpPr>
              <p:nvPr/>
            </p:nvGrpSpPr>
            <p:grpSpPr bwMode="auto">
              <a:xfrm>
                <a:off x="10067746" y="7495649"/>
                <a:ext cx="2114834" cy="1677995"/>
                <a:chOff x="8888413" y="4572000"/>
                <a:chExt cx="3100387" cy="3098800"/>
              </a:xfrm>
            </p:grpSpPr>
            <p:sp>
              <p:nvSpPr>
                <p:cNvPr id="198687" name="Rectangle 7"/>
                <p:cNvSpPr>
                  <a:spLocks noChangeArrowheads="1"/>
                </p:cNvSpPr>
                <p:nvPr/>
              </p:nvSpPr>
              <p:spPr bwMode="auto">
                <a:xfrm>
                  <a:off x="8888413" y="4572000"/>
                  <a:ext cx="3100387" cy="3098800"/>
                </a:xfrm>
                <a:prstGeom prst="rect">
                  <a:avLst/>
                </a:prstGeom>
                <a:solidFill>
                  <a:srgbClr val="08E3E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688" name="Oval 21"/>
                <p:cNvSpPr>
                  <a:spLocks/>
                </p:cNvSpPr>
                <p:nvPr/>
              </p:nvSpPr>
              <p:spPr bwMode="auto">
                <a:xfrm>
                  <a:off x="9879013" y="5410200"/>
                  <a:ext cx="520700" cy="519113"/>
                </a:xfrm>
                <a:prstGeom prst="ellipse">
                  <a:avLst/>
                </a:prstGeom>
                <a:solidFill>
                  <a:srgbClr val="190C7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1435" tIns="45718" rIns="91435" bIns="45718" anchor="ctr"/>
                <a:lstStyle/>
                <a:p>
                  <a:pPr defTabSz="650875"/>
                  <a:endParaRPr lang="en-US" sz="2600">
                    <a:solidFill>
                      <a:schemeClr val="tx1"/>
                    </a:solidFill>
                    <a:latin typeface="Perpetua" pitchFamily="18" charset="0"/>
                  </a:endParaRPr>
                </a:p>
              </p:txBody>
            </p:sp>
            <p:sp>
              <p:nvSpPr>
                <p:cNvPr id="198689" name="Oval 21"/>
                <p:cNvSpPr>
                  <a:spLocks/>
                </p:cNvSpPr>
                <p:nvPr/>
              </p:nvSpPr>
              <p:spPr bwMode="auto">
                <a:xfrm>
                  <a:off x="10412413" y="6019800"/>
                  <a:ext cx="520700" cy="519113"/>
                </a:xfrm>
                <a:prstGeom prst="ellipse">
                  <a:avLst/>
                </a:prstGeom>
                <a:solidFill>
                  <a:srgbClr val="190C76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91435" tIns="45718" rIns="91435" bIns="45718" anchor="ctr"/>
                <a:lstStyle/>
                <a:p>
                  <a:pPr defTabSz="650875"/>
                  <a:endParaRPr lang="en-US" sz="2600">
                    <a:solidFill>
                      <a:schemeClr val="tx1"/>
                    </a:solidFill>
                    <a:latin typeface="Perpetua" pitchFamily="18" charset="0"/>
                  </a:endParaRPr>
                </a:p>
              </p:txBody>
            </p:sp>
          </p:grpSp>
          <p:sp>
            <p:nvSpPr>
              <p:cNvPr id="198682" name="Line 48"/>
              <p:cNvSpPr>
                <a:spLocks noChangeShapeType="1"/>
              </p:cNvSpPr>
              <p:nvPr/>
            </p:nvSpPr>
            <p:spPr bwMode="auto">
              <a:xfrm>
                <a:off x="10103481" y="7495649"/>
                <a:ext cx="2160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3" name="Line 49"/>
              <p:cNvSpPr>
                <a:spLocks noChangeShapeType="1"/>
              </p:cNvSpPr>
              <p:nvPr/>
            </p:nvSpPr>
            <p:spPr bwMode="auto">
              <a:xfrm>
                <a:off x="10051504" y="7495649"/>
                <a:ext cx="0" cy="18155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4" name="Text Box 54"/>
              <p:cNvSpPr txBox="1">
                <a:spLocks noChangeArrowheads="1"/>
              </p:cNvSpPr>
              <p:nvPr/>
            </p:nvSpPr>
            <p:spPr bwMode="auto">
              <a:xfrm>
                <a:off x="9626600" y="8922632"/>
                <a:ext cx="307533" cy="396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>
                    <a:solidFill>
                      <a:srgbClr val="FF0000"/>
                    </a:solidFill>
                  </a:rPr>
                  <a:t>y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8685" name="Text Box 55"/>
              <p:cNvSpPr txBox="1">
                <a:spLocks noChangeArrowheads="1"/>
              </p:cNvSpPr>
              <p:nvPr/>
            </p:nvSpPr>
            <p:spPr bwMode="auto">
              <a:xfrm>
                <a:off x="12286535" y="7083027"/>
                <a:ext cx="307533" cy="396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>
                    <a:solidFill>
                      <a:srgbClr val="FF0000"/>
                    </a:solidFill>
                  </a:rPr>
                  <a:t>x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8686" name="Rectangle 19" descr="Large confetti"/>
              <p:cNvSpPr>
                <a:spLocks/>
              </p:cNvSpPr>
              <p:nvPr/>
            </p:nvSpPr>
            <p:spPr bwMode="auto">
              <a:xfrm>
                <a:off x="10631919" y="7884201"/>
                <a:ext cx="997318" cy="791718"/>
              </a:xfrm>
              <a:prstGeom prst="rect">
                <a:avLst/>
              </a:prstGeom>
              <a:solidFill>
                <a:srgbClr val="FF0000">
                  <a:alpha val="54117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</p:grpSp>
        <p:grpSp>
          <p:nvGrpSpPr>
            <p:cNvPr id="198667" name="Gruppo 27"/>
            <p:cNvGrpSpPr>
              <a:grpSpLocks/>
            </p:cNvGrpSpPr>
            <p:nvPr/>
          </p:nvGrpSpPr>
          <p:grpSpPr bwMode="auto">
            <a:xfrm>
              <a:off x="4749800" y="7095996"/>
              <a:ext cx="4974678" cy="2352804"/>
              <a:chOff x="4749800" y="7065834"/>
              <a:chExt cx="4974678" cy="2352804"/>
            </a:xfrm>
          </p:grpSpPr>
          <p:grpSp>
            <p:nvGrpSpPr>
              <p:cNvPr id="198668" name="Gruppo 28"/>
              <p:cNvGrpSpPr>
                <a:grpSpLocks/>
              </p:cNvGrpSpPr>
              <p:nvPr/>
            </p:nvGrpSpPr>
            <p:grpSpPr bwMode="auto">
              <a:xfrm>
                <a:off x="4749800" y="7065834"/>
                <a:ext cx="4974678" cy="2352804"/>
                <a:chOff x="4749800" y="7065834"/>
                <a:chExt cx="4974678" cy="2352804"/>
              </a:xfrm>
            </p:grpSpPr>
            <p:grpSp>
              <p:nvGrpSpPr>
                <p:cNvPr id="198670" name="Group 44"/>
                <p:cNvGrpSpPr>
                  <a:grpSpLocks/>
                </p:cNvGrpSpPr>
                <p:nvPr/>
              </p:nvGrpSpPr>
              <p:grpSpPr bwMode="auto">
                <a:xfrm>
                  <a:off x="5181048" y="7545368"/>
                  <a:ext cx="3882882" cy="1642030"/>
                  <a:chOff x="4979" y="1245"/>
                  <a:chExt cx="2765" cy="1192"/>
                </a:xfrm>
              </p:grpSpPr>
              <p:sp>
                <p:nvSpPr>
                  <p:cNvPr id="198675" name="Rectangle 14"/>
                  <p:cNvSpPr>
                    <a:spLocks/>
                  </p:cNvSpPr>
                  <p:nvPr/>
                </p:nvSpPr>
                <p:spPr bwMode="auto">
                  <a:xfrm>
                    <a:off x="4979" y="1245"/>
                    <a:ext cx="407" cy="1192"/>
                  </a:xfrm>
                  <a:prstGeom prst="rect">
                    <a:avLst/>
                  </a:prstGeom>
                  <a:solidFill>
                    <a:srgbClr val="08E3EE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1435" tIns="45718" rIns="91435" bIns="45718" anchor="ctr"/>
                  <a:lstStyle/>
                  <a:p>
                    <a:pPr defTabSz="650875"/>
                    <a:endParaRPr lang="en-US" sz="2600">
                      <a:solidFill>
                        <a:schemeClr val="tx1"/>
                      </a:solidFill>
                      <a:latin typeface="Perpetua" pitchFamily="18" charset="0"/>
                    </a:endParaRPr>
                  </a:p>
                </p:txBody>
              </p:sp>
              <p:sp>
                <p:nvSpPr>
                  <p:cNvPr id="198676" name="Rectangle 15"/>
                  <p:cNvSpPr>
                    <a:spLocks/>
                  </p:cNvSpPr>
                  <p:nvPr/>
                </p:nvSpPr>
                <p:spPr bwMode="auto">
                  <a:xfrm>
                    <a:off x="5376" y="1245"/>
                    <a:ext cx="203" cy="1192"/>
                  </a:xfrm>
                  <a:prstGeom prst="rect">
                    <a:avLst/>
                  </a:prstGeom>
                  <a:solidFill>
                    <a:srgbClr val="08E3EE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1435" tIns="45718" rIns="91435" bIns="45718" anchor="ctr"/>
                  <a:lstStyle/>
                  <a:p>
                    <a:pPr defTabSz="650875"/>
                    <a:endParaRPr lang="en-US" sz="2600">
                      <a:solidFill>
                        <a:schemeClr val="tx1"/>
                      </a:solidFill>
                      <a:latin typeface="Perpetua" pitchFamily="18" charset="0"/>
                    </a:endParaRPr>
                  </a:p>
                </p:txBody>
              </p:sp>
              <p:sp>
                <p:nvSpPr>
                  <p:cNvPr id="198677" name="Rectangle 16"/>
                  <p:cNvSpPr>
                    <a:spLocks/>
                  </p:cNvSpPr>
                  <p:nvPr/>
                </p:nvSpPr>
                <p:spPr bwMode="auto">
                  <a:xfrm>
                    <a:off x="5575" y="1245"/>
                    <a:ext cx="203" cy="1192"/>
                  </a:xfrm>
                  <a:prstGeom prst="rect">
                    <a:avLst/>
                  </a:prstGeom>
                  <a:solidFill>
                    <a:srgbClr val="08E3EE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1435" tIns="45718" rIns="91435" bIns="45718" anchor="ctr"/>
                  <a:lstStyle/>
                  <a:p>
                    <a:pPr defTabSz="650875"/>
                    <a:endParaRPr lang="en-US" sz="2600">
                      <a:solidFill>
                        <a:schemeClr val="tx1"/>
                      </a:solidFill>
                      <a:latin typeface="Perpetua" pitchFamily="18" charset="0"/>
                    </a:endParaRPr>
                  </a:p>
                </p:txBody>
              </p:sp>
              <p:sp>
                <p:nvSpPr>
                  <p:cNvPr id="198678" name="Rectangle 17"/>
                  <p:cNvSpPr>
                    <a:spLocks/>
                  </p:cNvSpPr>
                  <p:nvPr/>
                </p:nvSpPr>
                <p:spPr bwMode="auto">
                  <a:xfrm>
                    <a:off x="5773" y="1245"/>
                    <a:ext cx="1971" cy="1192"/>
                  </a:xfrm>
                  <a:prstGeom prst="rect">
                    <a:avLst/>
                  </a:prstGeom>
                  <a:solidFill>
                    <a:srgbClr val="08E3EE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1435" tIns="45718" rIns="91435" bIns="45718" anchor="ctr"/>
                  <a:lstStyle/>
                  <a:p>
                    <a:pPr defTabSz="650875"/>
                    <a:endParaRPr lang="en-US" sz="2600">
                      <a:solidFill>
                        <a:schemeClr val="tx1"/>
                      </a:solidFill>
                      <a:latin typeface="Perpetua" pitchFamily="18" charset="0"/>
                    </a:endParaRPr>
                  </a:p>
                </p:txBody>
              </p:sp>
              <p:sp>
                <p:nvSpPr>
                  <p:cNvPr id="198679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374" y="1584"/>
                    <a:ext cx="196" cy="192"/>
                  </a:xfrm>
                  <a:prstGeom prst="rect">
                    <a:avLst/>
                  </a:prstGeom>
                  <a:solidFill>
                    <a:srgbClr val="5454C8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8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584" y="1920"/>
                    <a:ext cx="196" cy="192"/>
                  </a:xfrm>
                  <a:prstGeom prst="rect">
                    <a:avLst/>
                  </a:prstGeom>
                  <a:solidFill>
                    <a:srgbClr val="5454C8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8671" name="Line 47"/>
                <p:cNvSpPr>
                  <a:spLocks noChangeShapeType="1"/>
                </p:cNvSpPr>
                <p:nvPr/>
              </p:nvSpPr>
              <p:spPr bwMode="auto">
                <a:xfrm>
                  <a:off x="5217597" y="7536911"/>
                  <a:ext cx="4314131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72" name="Line 50"/>
                <p:cNvSpPr>
                  <a:spLocks noChangeShapeType="1"/>
                </p:cNvSpPr>
                <p:nvPr/>
              </p:nvSpPr>
              <p:spPr bwMode="auto">
                <a:xfrm>
                  <a:off x="5165620" y="7578173"/>
                  <a:ext cx="0" cy="18155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7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9416945" y="7065834"/>
                  <a:ext cx="307533" cy="396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>
                      <a:solidFill>
                        <a:srgbClr val="FF0000"/>
                      </a:solidFill>
                    </a:rPr>
                    <a:t>z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867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749800" y="9022349"/>
                  <a:ext cx="307533" cy="396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>
                      <a:solidFill>
                        <a:srgbClr val="FF0000"/>
                      </a:solidFill>
                    </a:rPr>
                    <a:t>y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98669" name="Rectangle 30" descr="Dashed horizontal"/>
              <p:cNvSpPr>
                <a:spLocks noChangeArrowheads="1"/>
              </p:cNvSpPr>
              <p:nvPr/>
            </p:nvSpPr>
            <p:spPr bwMode="auto">
              <a:xfrm>
                <a:off x="6030829" y="7982198"/>
                <a:ext cx="1655699" cy="833840"/>
              </a:xfrm>
              <a:prstGeom prst="rect">
                <a:avLst/>
              </a:prstGeom>
              <a:solidFill>
                <a:srgbClr val="FF0000">
                  <a:alpha val="5803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ext Box 6"/>
          <p:cNvSpPr txBox="1">
            <a:spLocks noChangeArrowheads="1"/>
          </p:cNvSpPr>
          <p:nvPr/>
        </p:nvSpPr>
        <p:spPr bwMode="auto">
          <a:xfrm>
            <a:off x="0" y="1828800"/>
            <a:ext cx="5822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/>
              <a:t>Activity: z profile [0, 600 s] </a:t>
            </a:r>
            <a:r>
              <a:rPr lang="it-IT"/>
              <a:t> </a:t>
            </a:r>
            <a:endParaRPr lang="en-US"/>
          </a:p>
        </p:txBody>
      </p:sp>
      <p:grpSp>
        <p:nvGrpSpPr>
          <p:cNvPr id="330755" name="Group 32"/>
          <p:cNvGrpSpPr>
            <a:grpSpLocks/>
          </p:cNvGrpSpPr>
          <p:nvPr/>
        </p:nvGrpSpPr>
        <p:grpSpPr bwMode="auto">
          <a:xfrm>
            <a:off x="406400" y="3048000"/>
            <a:ext cx="4267200" cy="1511300"/>
            <a:chOff x="0" y="2928"/>
            <a:chExt cx="2688" cy="952"/>
          </a:xfrm>
        </p:grpSpPr>
        <p:grpSp>
          <p:nvGrpSpPr>
            <p:cNvPr id="200742" name="Group 7"/>
            <p:cNvGrpSpPr>
              <a:grpSpLocks/>
            </p:cNvGrpSpPr>
            <p:nvPr/>
          </p:nvGrpSpPr>
          <p:grpSpPr bwMode="auto">
            <a:xfrm>
              <a:off x="208" y="2928"/>
              <a:ext cx="2317" cy="952"/>
              <a:chOff x="4979" y="1245"/>
              <a:chExt cx="2752" cy="1192"/>
            </a:xfrm>
          </p:grpSpPr>
          <p:sp>
            <p:nvSpPr>
              <p:cNvPr id="200745" name="Rectangle 14"/>
              <p:cNvSpPr>
                <a:spLocks/>
              </p:cNvSpPr>
              <p:nvPr/>
            </p:nvSpPr>
            <p:spPr bwMode="auto">
              <a:xfrm>
                <a:off x="4979" y="1245"/>
                <a:ext cx="407" cy="1192"/>
              </a:xfrm>
              <a:prstGeom prst="rect">
                <a:avLst/>
              </a:prstGeom>
              <a:solidFill>
                <a:srgbClr val="08E3E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  <p:sp>
            <p:nvSpPr>
              <p:cNvPr id="200746" name="Rectangle 15"/>
              <p:cNvSpPr>
                <a:spLocks/>
              </p:cNvSpPr>
              <p:nvPr/>
            </p:nvSpPr>
            <p:spPr bwMode="auto">
              <a:xfrm>
                <a:off x="5376" y="1245"/>
                <a:ext cx="203" cy="1192"/>
              </a:xfrm>
              <a:prstGeom prst="rect">
                <a:avLst/>
              </a:prstGeom>
              <a:solidFill>
                <a:srgbClr val="08E3E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  <p:sp>
            <p:nvSpPr>
              <p:cNvPr id="200747" name="Rectangle 16"/>
              <p:cNvSpPr>
                <a:spLocks/>
              </p:cNvSpPr>
              <p:nvPr/>
            </p:nvSpPr>
            <p:spPr bwMode="auto">
              <a:xfrm>
                <a:off x="5575" y="1245"/>
                <a:ext cx="203" cy="1192"/>
              </a:xfrm>
              <a:prstGeom prst="rect">
                <a:avLst/>
              </a:prstGeom>
              <a:solidFill>
                <a:srgbClr val="08E3E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  <p:sp>
            <p:nvSpPr>
              <p:cNvPr id="200748" name="Rectangle 17"/>
              <p:cNvSpPr>
                <a:spLocks/>
              </p:cNvSpPr>
              <p:nvPr/>
            </p:nvSpPr>
            <p:spPr bwMode="auto">
              <a:xfrm>
                <a:off x="5773" y="1245"/>
                <a:ext cx="1958" cy="1192"/>
              </a:xfrm>
              <a:prstGeom prst="rect">
                <a:avLst/>
              </a:prstGeom>
              <a:solidFill>
                <a:srgbClr val="08E3E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  <p:sp>
            <p:nvSpPr>
              <p:cNvPr id="200749" name="Rectangle 13"/>
              <p:cNvSpPr>
                <a:spLocks noChangeArrowheads="1"/>
              </p:cNvSpPr>
              <p:nvPr/>
            </p:nvSpPr>
            <p:spPr bwMode="auto">
              <a:xfrm>
                <a:off x="5374" y="1584"/>
                <a:ext cx="196" cy="192"/>
              </a:xfrm>
              <a:prstGeom prst="rect">
                <a:avLst/>
              </a:prstGeom>
              <a:solidFill>
                <a:srgbClr val="5454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750" name="Rectangle 14"/>
              <p:cNvSpPr>
                <a:spLocks noChangeArrowheads="1"/>
              </p:cNvSpPr>
              <p:nvPr/>
            </p:nvSpPr>
            <p:spPr bwMode="auto">
              <a:xfrm>
                <a:off x="5584" y="1920"/>
                <a:ext cx="196" cy="192"/>
              </a:xfrm>
              <a:prstGeom prst="rect">
                <a:avLst/>
              </a:prstGeom>
              <a:solidFill>
                <a:srgbClr val="5454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743" name="Line 15"/>
            <p:cNvSpPr>
              <a:spLocks noChangeShapeType="1"/>
            </p:cNvSpPr>
            <p:nvPr/>
          </p:nvSpPr>
          <p:spPr bwMode="auto">
            <a:xfrm>
              <a:off x="0" y="3696"/>
              <a:ext cx="26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4" name="Line 16"/>
            <p:cNvSpPr>
              <a:spLocks noChangeShapeType="1"/>
            </p:cNvSpPr>
            <p:nvPr/>
          </p:nvSpPr>
          <p:spPr bwMode="auto">
            <a:xfrm>
              <a:off x="0" y="3264"/>
              <a:ext cx="26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76200" y="76200"/>
            <a:ext cx="124460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/>
          <a:p>
            <a:pPr algn="ctr" defTabSz="1300163" eaLnBrk="0" hangingPunct="0">
              <a:defRPr/>
            </a:pPr>
            <a:r>
              <a:rPr lang="it-IT" dirty="0">
                <a:solidFill>
                  <a:srgbClr val="FF0000"/>
                </a:solidFill>
              </a:rPr>
              <a:t>Proton 2Gy</a:t>
            </a:r>
            <a:r>
              <a:rPr lang="it-IT" sz="4400" dirty="0">
                <a:solidFill>
                  <a:srgbClr val="FF0000"/>
                </a:solidFill>
              </a:rPr>
              <a:t>: 2 cavity profiles</a:t>
            </a:r>
          </a:p>
        </p:txBody>
      </p:sp>
      <p:grpSp>
        <p:nvGrpSpPr>
          <p:cNvPr id="200708" name="Group 31"/>
          <p:cNvGrpSpPr>
            <a:grpSpLocks/>
          </p:cNvGrpSpPr>
          <p:nvPr/>
        </p:nvGrpSpPr>
        <p:grpSpPr bwMode="auto">
          <a:xfrm>
            <a:off x="330200" y="6934200"/>
            <a:ext cx="4343400" cy="1511300"/>
            <a:chOff x="0" y="4368"/>
            <a:chExt cx="2736" cy="952"/>
          </a:xfrm>
        </p:grpSpPr>
        <p:grpSp>
          <p:nvGrpSpPr>
            <p:cNvPr id="200733" name="Group 7"/>
            <p:cNvGrpSpPr>
              <a:grpSpLocks/>
            </p:cNvGrpSpPr>
            <p:nvPr/>
          </p:nvGrpSpPr>
          <p:grpSpPr bwMode="auto">
            <a:xfrm>
              <a:off x="256" y="4368"/>
              <a:ext cx="2317" cy="952"/>
              <a:chOff x="4979" y="1245"/>
              <a:chExt cx="2752" cy="1192"/>
            </a:xfrm>
          </p:grpSpPr>
          <p:sp>
            <p:nvSpPr>
              <p:cNvPr id="200736" name="Rectangle 14"/>
              <p:cNvSpPr>
                <a:spLocks/>
              </p:cNvSpPr>
              <p:nvPr/>
            </p:nvSpPr>
            <p:spPr bwMode="auto">
              <a:xfrm>
                <a:off x="4979" y="1245"/>
                <a:ext cx="407" cy="1192"/>
              </a:xfrm>
              <a:prstGeom prst="rect">
                <a:avLst/>
              </a:prstGeom>
              <a:solidFill>
                <a:srgbClr val="08E3E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  <p:sp>
            <p:nvSpPr>
              <p:cNvPr id="200737" name="Rectangle 15"/>
              <p:cNvSpPr>
                <a:spLocks/>
              </p:cNvSpPr>
              <p:nvPr/>
            </p:nvSpPr>
            <p:spPr bwMode="auto">
              <a:xfrm>
                <a:off x="5376" y="1245"/>
                <a:ext cx="203" cy="1192"/>
              </a:xfrm>
              <a:prstGeom prst="rect">
                <a:avLst/>
              </a:prstGeom>
              <a:solidFill>
                <a:srgbClr val="08E3E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  <p:sp>
            <p:nvSpPr>
              <p:cNvPr id="200738" name="Rectangle 16"/>
              <p:cNvSpPr>
                <a:spLocks/>
              </p:cNvSpPr>
              <p:nvPr/>
            </p:nvSpPr>
            <p:spPr bwMode="auto">
              <a:xfrm>
                <a:off x="5575" y="1245"/>
                <a:ext cx="203" cy="1192"/>
              </a:xfrm>
              <a:prstGeom prst="rect">
                <a:avLst/>
              </a:prstGeom>
              <a:solidFill>
                <a:srgbClr val="08E3E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  <p:sp>
            <p:nvSpPr>
              <p:cNvPr id="200739" name="Rectangle 17"/>
              <p:cNvSpPr>
                <a:spLocks/>
              </p:cNvSpPr>
              <p:nvPr/>
            </p:nvSpPr>
            <p:spPr bwMode="auto">
              <a:xfrm>
                <a:off x="5773" y="1245"/>
                <a:ext cx="1958" cy="1192"/>
              </a:xfrm>
              <a:prstGeom prst="rect">
                <a:avLst/>
              </a:prstGeom>
              <a:solidFill>
                <a:srgbClr val="08E3E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/>
              <a:p>
                <a:pPr defTabSz="650875"/>
                <a:endParaRPr lang="en-US" sz="2600">
                  <a:solidFill>
                    <a:schemeClr val="tx1"/>
                  </a:solidFill>
                  <a:latin typeface="Perpetua" pitchFamily="18" charset="0"/>
                </a:endParaRPr>
              </a:p>
            </p:txBody>
          </p:sp>
          <p:sp>
            <p:nvSpPr>
              <p:cNvPr id="200740" name="Rectangle 13"/>
              <p:cNvSpPr>
                <a:spLocks noChangeArrowheads="1"/>
              </p:cNvSpPr>
              <p:nvPr/>
            </p:nvSpPr>
            <p:spPr bwMode="auto">
              <a:xfrm>
                <a:off x="5374" y="1584"/>
                <a:ext cx="196" cy="192"/>
              </a:xfrm>
              <a:prstGeom prst="rect">
                <a:avLst/>
              </a:prstGeom>
              <a:solidFill>
                <a:srgbClr val="5454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741" name="Rectangle 14"/>
              <p:cNvSpPr>
                <a:spLocks noChangeArrowheads="1"/>
              </p:cNvSpPr>
              <p:nvPr/>
            </p:nvSpPr>
            <p:spPr bwMode="auto">
              <a:xfrm>
                <a:off x="5584" y="1920"/>
                <a:ext cx="196" cy="192"/>
              </a:xfrm>
              <a:prstGeom prst="rect">
                <a:avLst/>
              </a:prstGeom>
              <a:solidFill>
                <a:srgbClr val="5454C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734" name="Line 15"/>
            <p:cNvSpPr>
              <a:spLocks noChangeShapeType="1"/>
            </p:cNvSpPr>
            <p:nvPr/>
          </p:nvSpPr>
          <p:spPr bwMode="auto">
            <a:xfrm>
              <a:off x="0" y="4992"/>
              <a:ext cx="2688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5" name="Line 16"/>
            <p:cNvSpPr>
              <a:spLocks noChangeShapeType="1"/>
            </p:cNvSpPr>
            <p:nvPr/>
          </p:nvSpPr>
          <p:spPr bwMode="auto">
            <a:xfrm>
              <a:off x="48" y="4704"/>
              <a:ext cx="26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709" name="Group 43"/>
          <p:cNvGrpSpPr>
            <a:grpSpLocks/>
          </p:cNvGrpSpPr>
          <p:nvPr/>
        </p:nvGrpSpPr>
        <p:grpSpPr bwMode="auto">
          <a:xfrm>
            <a:off x="5141913" y="4495800"/>
            <a:ext cx="7304087" cy="5127625"/>
            <a:chOff x="3040" y="3360"/>
            <a:chExt cx="4601" cy="3230"/>
          </a:xfrm>
        </p:grpSpPr>
        <p:grpSp>
          <p:nvGrpSpPr>
            <p:cNvPr id="200729" name="Group 41"/>
            <p:cNvGrpSpPr>
              <a:grpSpLocks/>
            </p:cNvGrpSpPr>
            <p:nvPr/>
          </p:nvGrpSpPr>
          <p:grpSpPr bwMode="auto">
            <a:xfrm>
              <a:off x="3040" y="3360"/>
              <a:ext cx="4601" cy="3230"/>
              <a:chOff x="3040" y="3360"/>
              <a:chExt cx="4601" cy="3230"/>
            </a:xfrm>
          </p:grpSpPr>
          <p:pic>
            <p:nvPicPr>
              <p:cNvPr id="200731" name="Picture 1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40" y="3360"/>
                <a:ext cx="4601" cy="3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0732" name="Rectangle 40"/>
              <p:cNvSpPr>
                <a:spLocks noChangeArrowheads="1"/>
              </p:cNvSpPr>
              <p:nvPr/>
            </p:nvSpPr>
            <p:spPr bwMode="auto">
              <a:xfrm>
                <a:off x="7168" y="3456"/>
                <a:ext cx="288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730" name="Text Box 42"/>
            <p:cNvSpPr txBox="1">
              <a:spLocks noChangeArrowheads="1"/>
            </p:cNvSpPr>
            <p:nvPr/>
          </p:nvSpPr>
          <p:spPr bwMode="auto">
            <a:xfrm>
              <a:off x="7120" y="3456"/>
              <a:ext cx="3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/>
                <a:t>cavity</a:t>
              </a:r>
              <a:endParaRPr lang="en-US" sz="1200"/>
            </a:p>
          </p:txBody>
        </p:sp>
      </p:grpSp>
      <p:grpSp>
        <p:nvGrpSpPr>
          <p:cNvPr id="216098" name="Group 34"/>
          <p:cNvGrpSpPr>
            <a:grpSpLocks/>
          </p:cNvGrpSpPr>
          <p:nvPr/>
        </p:nvGrpSpPr>
        <p:grpSpPr bwMode="auto">
          <a:xfrm>
            <a:off x="8331200" y="4953000"/>
            <a:ext cx="2133600" cy="3352800"/>
            <a:chOff x="5056" y="3312"/>
            <a:chExt cx="1322" cy="2112"/>
          </a:xfrm>
        </p:grpSpPr>
        <p:sp>
          <p:nvSpPr>
            <p:cNvPr id="200725" name="Line 28"/>
            <p:cNvSpPr>
              <a:spLocks noChangeShapeType="1"/>
            </p:cNvSpPr>
            <p:nvPr/>
          </p:nvSpPr>
          <p:spPr bwMode="auto">
            <a:xfrm>
              <a:off x="5296" y="3456"/>
              <a:ext cx="28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26" name="Text Box 30"/>
            <p:cNvSpPr txBox="1">
              <a:spLocks noChangeArrowheads="1"/>
            </p:cNvSpPr>
            <p:nvPr/>
          </p:nvSpPr>
          <p:spPr bwMode="auto">
            <a:xfrm>
              <a:off x="5728" y="3312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</a:rPr>
                <a:t>10mm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200727" name="Rectangle 32"/>
            <p:cNvSpPr>
              <a:spLocks noChangeArrowheads="1"/>
            </p:cNvSpPr>
            <p:nvPr/>
          </p:nvSpPr>
          <p:spPr bwMode="auto">
            <a:xfrm>
              <a:off x="5056" y="3552"/>
              <a:ext cx="288" cy="1872"/>
            </a:xfrm>
            <a:prstGeom prst="rect">
              <a:avLst/>
            </a:prstGeom>
            <a:solidFill>
              <a:srgbClr val="FF0000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28" name="Rectangle 33"/>
            <p:cNvSpPr>
              <a:spLocks noChangeArrowheads="1"/>
            </p:cNvSpPr>
            <p:nvPr/>
          </p:nvSpPr>
          <p:spPr bwMode="auto">
            <a:xfrm>
              <a:off x="5304" y="3552"/>
              <a:ext cx="288" cy="1872"/>
            </a:xfrm>
            <a:prstGeom prst="rect">
              <a:avLst/>
            </a:prstGeom>
            <a:solidFill>
              <a:srgbClr val="3366FF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11" name="Text Box 35"/>
          <p:cNvSpPr txBox="1">
            <a:spLocks noChangeArrowheads="1"/>
          </p:cNvSpPr>
          <p:nvPr/>
        </p:nvSpPr>
        <p:spPr bwMode="auto">
          <a:xfrm>
            <a:off x="12293600" y="9021763"/>
            <a:ext cx="4508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z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0712" name="Line 34"/>
          <p:cNvSpPr>
            <a:spLocks noChangeShapeType="1"/>
          </p:cNvSpPr>
          <p:nvPr/>
        </p:nvSpPr>
        <p:spPr bwMode="auto">
          <a:xfrm>
            <a:off x="787400" y="6477000"/>
            <a:ext cx="3657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713" name="Text Box 35"/>
          <p:cNvSpPr txBox="1">
            <a:spLocks noChangeArrowheads="1"/>
          </p:cNvSpPr>
          <p:nvPr/>
        </p:nvSpPr>
        <p:spPr bwMode="auto">
          <a:xfrm>
            <a:off x="4445000" y="6019800"/>
            <a:ext cx="4508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z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0714" name="Line 34"/>
          <p:cNvSpPr>
            <a:spLocks noChangeShapeType="1"/>
          </p:cNvSpPr>
          <p:nvPr/>
        </p:nvSpPr>
        <p:spPr bwMode="auto">
          <a:xfrm>
            <a:off x="5283200" y="94488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715" name="Line 34"/>
          <p:cNvSpPr>
            <a:spLocks noChangeShapeType="1"/>
          </p:cNvSpPr>
          <p:nvPr/>
        </p:nvSpPr>
        <p:spPr bwMode="auto">
          <a:xfrm>
            <a:off x="5130800" y="9525000"/>
            <a:ext cx="7162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716" name="Line 34"/>
          <p:cNvSpPr>
            <a:spLocks noChangeShapeType="1"/>
          </p:cNvSpPr>
          <p:nvPr/>
        </p:nvSpPr>
        <p:spPr bwMode="auto">
          <a:xfrm>
            <a:off x="736600" y="5243513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717" name="CasellaDiTesto 1"/>
          <p:cNvSpPr txBox="1">
            <a:spLocks noChangeArrowheads="1"/>
          </p:cNvSpPr>
          <p:nvPr/>
        </p:nvSpPr>
        <p:spPr bwMode="auto">
          <a:xfrm>
            <a:off x="1566863" y="4646613"/>
            <a:ext cx="166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/>
              <a:t>140 mm</a:t>
            </a:r>
          </a:p>
        </p:txBody>
      </p:sp>
      <p:cxnSp>
        <p:nvCxnSpPr>
          <p:cNvPr id="200718" name="Connettore 1 3"/>
          <p:cNvCxnSpPr>
            <a:cxnSpLocks noChangeShapeType="1"/>
          </p:cNvCxnSpPr>
          <p:nvPr/>
        </p:nvCxnSpPr>
        <p:spPr bwMode="auto">
          <a:xfrm>
            <a:off x="7493000" y="5313363"/>
            <a:ext cx="0" cy="3455987"/>
          </a:xfrm>
          <a:prstGeom prst="line">
            <a:avLst/>
          </a:prstGeom>
          <a:noFill/>
          <a:ln w="57150" algn="ctr">
            <a:solidFill>
              <a:srgbClr val="33CCFF"/>
            </a:solidFill>
            <a:prstDash val="dash"/>
            <a:round/>
            <a:headEnd/>
            <a:tailEnd/>
          </a:ln>
        </p:spPr>
      </p:cxnSp>
      <p:sp>
        <p:nvSpPr>
          <p:cNvPr id="200719" name="CasellaDiTesto 5"/>
          <p:cNvSpPr txBox="1">
            <a:spLocks noChangeArrowheads="1"/>
          </p:cNvSpPr>
          <p:nvPr/>
        </p:nvSpPr>
        <p:spPr bwMode="auto">
          <a:xfrm>
            <a:off x="6061075" y="5740400"/>
            <a:ext cx="1568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54D1EE"/>
                </a:solidFill>
              </a:rPr>
              <a:t>phantom</a:t>
            </a:r>
          </a:p>
          <a:p>
            <a:r>
              <a:rPr lang="it-IT" sz="2000">
                <a:solidFill>
                  <a:srgbClr val="54D1EE"/>
                </a:solidFill>
              </a:rPr>
              <a:t>entrance surface</a:t>
            </a:r>
          </a:p>
        </p:txBody>
      </p:sp>
      <p:sp>
        <p:nvSpPr>
          <p:cNvPr id="200720" name="Freccia a destra 4"/>
          <p:cNvSpPr>
            <a:spLocks noChangeArrowheads="1"/>
          </p:cNvSpPr>
          <p:nvPr/>
        </p:nvSpPr>
        <p:spPr bwMode="auto">
          <a:xfrm>
            <a:off x="6426200" y="6754813"/>
            <a:ext cx="838200" cy="365125"/>
          </a:xfrm>
          <a:prstGeom prst="rightArrow">
            <a:avLst>
              <a:gd name="adj1" fmla="val 50000"/>
              <a:gd name="adj2" fmla="val 49782"/>
            </a:avLst>
          </a:prstGeom>
          <a:solidFill>
            <a:srgbClr val="33CCFF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pic>
        <p:nvPicPr>
          <p:cNvPr id="33077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31788"/>
            <a:ext cx="6731000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10083800" y="2743200"/>
            <a:ext cx="2790825" cy="1371600"/>
            <a:chOff x="10083800" y="2971800"/>
            <a:chExt cx="2791093" cy="1371600"/>
          </a:xfrm>
        </p:grpSpPr>
        <p:sp>
          <p:nvSpPr>
            <p:cNvPr id="200723" name="Text Box 36"/>
            <p:cNvSpPr txBox="1">
              <a:spLocks noChangeArrowheads="1"/>
            </p:cNvSpPr>
            <p:nvPr/>
          </p:nvSpPr>
          <p:spPr bwMode="auto">
            <a:xfrm>
              <a:off x="11074400" y="2971800"/>
              <a:ext cx="1800493" cy="830997"/>
            </a:xfrm>
            <a:prstGeom prst="rect">
              <a:avLst/>
            </a:prstGeom>
            <a:solidFill>
              <a:srgbClr val="3366FF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exp ~ 4 </a:t>
              </a:r>
              <a:r>
                <a:rPr lang="it-IT" sz="2400">
                  <a:solidFill>
                    <a:schemeClr val="tx2"/>
                  </a:solidFill>
                </a:rPr>
                <a:t>mm</a:t>
              </a:r>
            </a:p>
            <a:p>
              <a:r>
                <a:rPr lang="it-IT" sz="2400">
                  <a:solidFill>
                    <a:schemeClr val="tx2"/>
                  </a:solidFill>
                </a:rPr>
                <a:t>MC ~ 3mm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200724" name="Oval 35"/>
            <p:cNvSpPr>
              <a:spLocks noChangeArrowheads="1"/>
            </p:cNvSpPr>
            <p:nvPr/>
          </p:nvSpPr>
          <p:spPr bwMode="auto">
            <a:xfrm>
              <a:off x="10083800" y="3200400"/>
              <a:ext cx="1066800" cy="1143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331788" y="304800"/>
            <a:ext cx="124460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F0C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A7EA52"/>
            </a:solidFill>
            <a:round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lIns="130046" tIns="65023" rIns="130046" bIns="65023" anchor="ctr"/>
          <a:lstStyle/>
          <a:p>
            <a:pPr algn="ctr" defTabSz="1300163" eaLnBrk="0" hangingPunct="0">
              <a:defRPr/>
            </a:pPr>
            <a:r>
              <a:rPr lang="it-IT" sz="4000" dirty="0">
                <a:solidFill>
                  <a:srgbClr val="3366FF"/>
                </a:solidFill>
              </a:rPr>
              <a:t>Protons 2Gy: </a:t>
            </a:r>
          </a:p>
          <a:p>
            <a:pPr algn="ctr" defTabSz="1300163" eaLnBrk="0" hangingPunct="0">
              <a:defRPr/>
            </a:pPr>
            <a:r>
              <a:rPr lang="en-US" sz="4000" dirty="0">
                <a:solidFill>
                  <a:srgbClr val="3366FF"/>
                </a:solidFill>
              </a:rPr>
              <a:t>can we reduce the acquisition time?</a:t>
            </a:r>
            <a:endParaRPr lang="it-IT" sz="4000" dirty="0">
              <a:solidFill>
                <a:srgbClr val="3366FF"/>
              </a:solidFill>
            </a:endParaRPr>
          </a:p>
        </p:txBody>
      </p:sp>
      <p:sp>
        <p:nvSpPr>
          <p:cNvPr id="202754" name="Text Box 5"/>
          <p:cNvSpPr txBox="1">
            <a:spLocks noChangeArrowheads="1"/>
          </p:cNvSpPr>
          <p:nvPr/>
        </p:nvSpPr>
        <p:spPr bwMode="auto">
          <a:xfrm>
            <a:off x="935038" y="1827213"/>
            <a:ext cx="12025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chemeClr val="tx2"/>
                </a:solidFill>
              </a:rPr>
              <a:t>reducing acquisition time  will reduce the room occupancy</a:t>
            </a:r>
            <a:endParaRPr lang="en-US" sz="3200">
              <a:solidFill>
                <a:schemeClr val="tx2"/>
              </a:solidFill>
            </a:endParaRPr>
          </a:p>
        </p:txBody>
      </p:sp>
      <p:pic>
        <p:nvPicPr>
          <p:cNvPr id="2027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2463800"/>
            <a:ext cx="6934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6" name="Rectangle 7"/>
          <p:cNvSpPr>
            <a:spLocks noChangeArrowheads="1"/>
          </p:cNvSpPr>
          <p:nvPr/>
        </p:nvSpPr>
        <p:spPr bwMode="auto">
          <a:xfrm>
            <a:off x="935038" y="2438400"/>
            <a:ext cx="3433762" cy="2965450"/>
          </a:xfrm>
          <a:prstGeom prst="rect">
            <a:avLst/>
          </a:prstGeom>
          <a:solidFill>
            <a:srgbClr val="33CCFF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Text Box 9"/>
          <p:cNvSpPr txBox="1">
            <a:spLocks noChangeArrowheads="1"/>
          </p:cNvSpPr>
          <p:nvPr/>
        </p:nvSpPr>
        <p:spPr bwMode="auto">
          <a:xfrm>
            <a:off x="7950200" y="2667000"/>
            <a:ext cx="184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2758" name="Text Box 10"/>
          <p:cNvSpPr txBox="1">
            <a:spLocks noChangeArrowheads="1"/>
          </p:cNvSpPr>
          <p:nvPr/>
        </p:nvSpPr>
        <p:spPr bwMode="auto">
          <a:xfrm>
            <a:off x="7231063" y="2667000"/>
            <a:ext cx="487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omic Sans MS" pitchFamily="66" charset="0"/>
              </a:rPr>
              <a:t>Δ</a:t>
            </a:r>
            <a:r>
              <a:rPr lang="it-IT"/>
              <a:t>T</a:t>
            </a:r>
            <a:r>
              <a:rPr lang="it-IT" baseline="-25000"/>
              <a:t>tot</a:t>
            </a:r>
            <a:r>
              <a:rPr lang="it-IT"/>
              <a:t>= 360 s </a:t>
            </a:r>
          </a:p>
          <a:p>
            <a:r>
              <a:rPr lang="it-IT"/>
              <a:t>4’ </a:t>
            </a:r>
            <a:r>
              <a:rPr lang="it-IT" sz="2800"/>
              <a:t>TP-delivery </a:t>
            </a:r>
            <a:r>
              <a:rPr lang="it-IT"/>
              <a:t>+ 2’</a:t>
            </a:r>
            <a:endParaRPr lang="el-GR"/>
          </a:p>
        </p:txBody>
      </p:sp>
      <p:pic>
        <p:nvPicPr>
          <p:cNvPr id="2027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5554663"/>
            <a:ext cx="592931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9600" y="5227638"/>
            <a:ext cx="60833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6098" name="Group 34"/>
          <p:cNvGrpSpPr>
            <a:grpSpLocks/>
          </p:cNvGrpSpPr>
          <p:nvPr/>
        </p:nvGrpSpPr>
        <p:grpSpPr bwMode="auto">
          <a:xfrm>
            <a:off x="2844800" y="5867400"/>
            <a:ext cx="1676400" cy="3352800"/>
            <a:chOff x="5056" y="3312"/>
            <a:chExt cx="1278" cy="2112"/>
          </a:xfrm>
        </p:grpSpPr>
        <p:sp>
          <p:nvSpPr>
            <p:cNvPr id="202768" name="Line 28"/>
            <p:cNvSpPr>
              <a:spLocks noChangeShapeType="1"/>
            </p:cNvSpPr>
            <p:nvPr/>
          </p:nvSpPr>
          <p:spPr bwMode="auto">
            <a:xfrm>
              <a:off x="5349" y="3456"/>
              <a:ext cx="28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69" name="Text Box 30"/>
            <p:cNvSpPr txBox="1">
              <a:spLocks noChangeArrowheads="1"/>
            </p:cNvSpPr>
            <p:nvPr/>
          </p:nvSpPr>
          <p:spPr bwMode="auto">
            <a:xfrm>
              <a:off x="5728" y="3312"/>
              <a:ext cx="6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solidFill>
                    <a:schemeClr val="tx2"/>
                  </a:solidFill>
                </a:rPr>
                <a:t>10mm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202770" name="Rectangle 32"/>
            <p:cNvSpPr>
              <a:spLocks noChangeArrowheads="1"/>
            </p:cNvSpPr>
            <p:nvPr/>
          </p:nvSpPr>
          <p:spPr bwMode="auto">
            <a:xfrm>
              <a:off x="5056" y="3552"/>
              <a:ext cx="288" cy="1872"/>
            </a:xfrm>
            <a:prstGeom prst="rect">
              <a:avLst/>
            </a:prstGeom>
            <a:solidFill>
              <a:srgbClr val="FF0000">
                <a:alpha val="4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1" name="Rectangle 33"/>
            <p:cNvSpPr>
              <a:spLocks noChangeArrowheads="1"/>
            </p:cNvSpPr>
            <p:nvPr/>
          </p:nvSpPr>
          <p:spPr bwMode="auto">
            <a:xfrm>
              <a:off x="5365" y="3552"/>
              <a:ext cx="288" cy="1872"/>
            </a:xfrm>
            <a:prstGeom prst="rect">
              <a:avLst/>
            </a:prstGeom>
            <a:solidFill>
              <a:srgbClr val="3366FF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62" name="CasellaDiTesto 1"/>
          <p:cNvSpPr txBox="1">
            <a:spLocks noChangeArrowheads="1"/>
          </p:cNvSpPr>
          <p:nvPr/>
        </p:nvSpPr>
        <p:spPr bwMode="auto">
          <a:xfrm>
            <a:off x="7648575" y="4221163"/>
            <a:ext cx="4705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more noisy profiles</a:t>
            </a:r>
          </a:p>
        </p:txBody>
      </p:sp>
      <p:sp>
        <p:nvSpPr>
          <p:cNvPr id="202763" name="Text Box 36"/>
          <p:cNvSpPr txBox="1">
            <a:spLocks noChangeArrowheads="1"/>
          </p:cNvSpPr>
          <p:nvPr/>
        </p:nvSpPr>
        <p:spPr bwMode="auto">
          <a:xfrm>
            <a:off x="11664950" y="7192963"/>
            <a:ext cx="1047750" cy="460375"/>
          </a:xfrm>
          <a:prstGeom prst="rect">
            <a:avLst/>
          </a:prstGeom>
          <a:solidFill>
            <a:srgbClr val="3366FF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~3</a:t>
            </a:r>
            <a:r>
              <a:rPr lang="it-IT" sz="2400">
                <a:solidFill>
                  <a:schemeClr val="tx2"/>
                </a:solidFill>
              </a:rPr>
              <a:t>mm</a:t>
            </a:r>
          </a:p>
        </p:txBody>
      </p:sp>
      <p:sp>
        <p:nvSpPr>
          <p:cNvPr id="202764" name="Oval 35"/>
          <p:cNvSpPr>
            <a:spLocks noChangeArrowheads="1"/>
          </p:cNvSpPr>
          <p:nvPr/>
        </p:nvSpPr>
        <p:spPr bwMode="auto">
          <a:xfrm>
            <a:off x="11320463" y="7834313"/>
            <a:ext cx="920750" cy="901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2765" name="Connettore 1 3"/>
          <p:cNvCxnSpPr>
            <a:cxnSpLocks noChangeShapeType="1"/>
          </p:cNvCxnSpPr>
          <p:nvPr/>
        </p:nvCxnSpPr>
        <p:spPr bwMode="auto">
          <a:xfrm>
            <a:off x="2143125" y="5840413"/>
            <a:ext cx="0" cy="3455987"/>
          </a:xfrm>
          <a:prstGeom prst="line">
            <a:avLst/>
          </a:prstGeom>
          <a:noFill/>
          <a:ln w="57150" algn="ctr">
            <a:solidFill>
              <a:srgbClr val="33CCFF"/>
            </a:solidFill>
            <a:prstDash val="dash"/>
            <a:round/>
            <a:headEnd/>
            <a:tailEnd/>
          </a:ln>
        </p:spPr>
      </p:cxnSp>
      <p:sp>
        <p:nvSpPr>
          <p:cNvPr id="202766" name="CasellaDiTesto 5"/>
          <p:cNvSpPr txBox="1">
            <a:spLocks noChangeArrowheads="1"/>
          </p:cNvSpPr>
          <p:nvPr/>
        </p:nvSpPr>
        <p:spPr bwMode="auto">
          <a:xfrm>
            <a:off x="711200" y="6267450"/>
            <a:ext cx="1568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54D1EE"/>
                </a:solidFill>
              </a:rPr>
              <a:t>phantom</a:t>
            </a:r>
          </a:p>
          <a:p>
            <a:r>
              <a:rPr lang="it-IT" sz="2000">
                <a:solidFill>
                  <a:srgbClr val="54D1EE"/>
                </a:solidFill>
              </a:rPr>
              <a:t>entrance surface</a:t>
            </a:r>
          </a:p>
        </p:txBody>
      </p:sp>
      <p:sp>
        <p:nvSpPr>
          <p:cNvPr id="202767" name="Freccia a destra 4"/>
          <p:cNvSpPr>
            <a:spLocks noChangeArrowheads="1"/>
          </p:cNvSpPr>
          <p:nvPr/>
        </p:nvSpPr>
        <p:spPr bwMode="auto">
          <a:xfrm>
            <a:off x="1076325" y="7283450"/>
            <a:ext cx="838200" cy="363538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33CCFF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olo e sottotitol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sottotitolo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Titolo e sottotit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oto - Verticale - Scura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e - Scura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Foto - Verticale - Sc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unti elenc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ti elenco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Vu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Vuoto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Vu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Vuoto - Scur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Vuoto - Scuro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Vuoto - Scu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olo - In al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In alto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Titolo - In al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olo - In alto - Scur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In alto - Scuro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Titolo - In alto - Scu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olo - Centra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Centrato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Titolo - Centra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to - Orizzontal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Orizzontale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Foto - Oriz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Orizzontale - Scura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Orizzontale - Scura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Foto - Orizzontale - Sc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olo e sottotitolo - F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sottotitolo - Foto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Titolo e sottotitolo -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olo e sottotitolo - Foto - Scur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sottotitolo - Foto - Scuro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Titolo e sottotitolo - Foto - Scu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olo e punti elenco - A destra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destra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Titolo e punti elenco - A de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olo e punti elenc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Titolo e 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olo e punti elenco - A sinistra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sinistra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sym typeface="Gill Sans Light" charset="0"/>
          </a:defRPr>
        </a:defPPr>
      </a:lstStyle>
    </a:lnDef>
  </a:objectDefaults>
  <a:extraClrSchemeLst>
    <a:extraClrScheme>
      <a:clrScheme name="Titolo e punti elenco - A sini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Pages>0</Pages>
  <Words>852</Words>
  <Characters>0</Characters>
  <Application>Microsoft Office PowerPoint</Application>
  <PresentationFormat>Custom</PresentationFormat>
  <Lines>0</Lines>
  <Paragraphs>208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15</vt:i4>
      </vt:variant>
      <vt:variant>
        <vt:lpstr>Slide Titles</vt:lpstr>
      </vt:variant>
      <vt:variant>
        <vt:i4>25</vt:i4>
      </vt:variant>
    </vt:vector>
  </HeadingPairs>
  <TitlesOfParts>
    <vt:vector size="51" baseType="lpstr">
      <vt:lpstr>Gill Sans Light</vt:lpstr>
      <vt:lpstr>Arial</vt:lpstr>
      <vt:lpstr>Perpetua</vt:lpstr>
      <vt:lpstr>Franklin Gothic Book</vt:lpstr>
      <vt:lpstr>Calibri</vt:lpstr>
      <vt:lpstr>Trebuchet MS</vt:lpstr>
      <vt:lpstr>MS PGothic</vt:lpstr>
      <vt:lpstr>Comic Sans MS</vt:lpstr>
      <vt:lpstr>Wingdings</vt:lpstr>
      <vt:lpstr>Century Schoolbook</vt:lpstr>
      <vt:lpstr>Times New Roman</vt:lpstr>
      <vt:lpstr>Titolo e sottotitolo</vt:lpstr>
      <vt:lpstr>Titolo - Centrato</vt:lpstr>
      <vt:lpstr>Foto - Orizzontale</vt:lpstr>
      <vt:lpstr>Foto - Orizzontale - Scura</vt:lpstr>
      <vt:lpstr>Titolo e sottotitolo - Foto</vt:lpstr>
      <vt:lpstr>Titolo e sottotitolo - Foto - Scuro</vt:lpstr>
      <vt:lpstr>Titolo e punti elenco - A destra</vt:lpstr>
      <vt:lpstr>Titolo e punti elenco</vt:lpstr>
      <vt:lpstr>Titolo e punti elenco - A sinistra</vt:lpstr>
      <vt:lpstr>Foto - Verticale - Scura</vt:lpstr>
      <vt:lpstr>Punti elenco</vt:lpstr>
      <vt:lpstr>Vuoto</vt:lpstr>
      <vt:lpstr>Vuoto - Scuro</vt:lpstr>
      <vt:lpstr>Titolo - In alto</vt:lpstr>
      <vt:lpstr>Titolo - In alto - Scuro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Lista Data files 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valeria</dc:title>
  <dc:creator>rosso</dc:creator>
  <cp:lastModifiedBy>no name</cp:lastModifiedBy>
  <cp:revision>1301</cp:revision>
  <cp:lastPrinted>2015-05-24T15:00:03Z</cp:lastPrinted>
  <dcterms:modified xsi:type="dcterms:W3CDTF">2015-06-10T07:08:38Z</dcterms:modified>
</cp:coreProperties>
</file>