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708" r:id="rId3"/>
  </p:sldMasterIdLst>
  <p:notesMasterIdLst>
    <p:notesMasterId r:id="rId17"/>
  </p:notesMasterIdLst>
  <p:sldIdLst>
    <p:sldId id="270" r:id="rId4"/>
    <p:sldId id="266" r:id="rId5"/>
    <p:sldId id="271" r:id="rId6"/>
    <p:sldId id="256" r:id="rId7"/>
    <p:sldId id="269" r:id="rId8"/>
    <p:sldId id="272" r:id="rId9"/>
    <p:sldId id="265" r:id="rId10"/>
    <p:sldId id="261" r:id="rId11"/>
    <p:sldId id="273" r:id="rId12"/>
    <p:sldId id="268" r:id="rId13"/>
    <p:sldId id="276" r:id="rId14"/>
    <p:sldId id="274" r:id="rId15"/>
    <p:sldId id="267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0B92B-5239-1B49-A11E-EF0DB29C611B}" type="datetimeFigureOut">
              <a:rPr lang="it-IT" smtClean="0"/>
              <a:t>9/6/15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B7DD5-2717-694D-A835-9C70199EE9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06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7DD5-2717-694D-A835-9C70199EE9B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08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7DD5-2717-694D-A835-9C70199EE9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0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86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8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27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08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25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79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61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40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91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5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21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23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911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7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686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54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06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093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7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446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446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1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045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560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92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443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30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84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93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0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64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44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5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C7FF-2A95-8C4F-A470-128B99C9C6AD}" type="datetimeFigureOut">
              <a:rPr lang="it-IT" smtClean="0"/>
              <a:t>9/6/15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835C-1D7B-C24E-AFAF-C1474F74782D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18235" r="32119" b="15591"/>
          <a:stretch/>
        </p:blipFill>
        <p:spPr>
          <a:xfrm>
            <a:off x="7924800" y="0"/>
            <a:ext cx="1219200" cy="18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52BD-A842-8843-BBCE-A619FA6F70B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86FA-C234-AA4A-825E-955FD2BD1BB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9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8477-D532-C340-A78E-19096716E8D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9/6/15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2E07-C260-844B-9266-B06F56876BFC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6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2412"/>
            <a:ext cx="7772400" cy="1470025"/>
          </a:xfrm>
        </p:spPr>
        <p:txBody>
          <a:bodyPr/>
          <a:lstStyle/>
          <a:p>
            <a:r>
              <a:rPr lang="en-US" dirty="0" smtClean="0"/>
              <a:t>Profiler Mechanics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5637"/>
            <a:ext cx="6400800" cy="1752600"/>
          </a:xfrm>
        </p:spPr>
        <p:txBody>
          <a:bodyPr/>
          <a:lstStyle/>
          <a:p>
            <a:r>
              <a:rPr lang="en-US" dirty="0" smtClean="0"/>
              <a:t>INSIDE Pisa Meeting</a:t>
            </a:r>
          </a:p>
          <a:p>
            <a:r>
              <a:rPr lang="en-US" dirty="0" smtClean="0"/>
              <a:t>9/10 June 2015</a:t>
            </a:r>
          </a:p>
          <a:p>
            <a:r>
              <a:rPr lang="en-US" dirty="0" err="1" smtClean="0"/>
              <a:t>V.Patera</a:t>
            </a:r>
            <a:endParaRPr lang="en-US" dirty="0"/>
          </a:p>
        </p:txBody>
      </p:sp>
      <p:pic>
        <p:nvPicPr>
          <p:cNvPr id="4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7" y="4785860"/>
            <a:ext cx="2232783" cy="17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8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50604_0847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1692276"/>
            <a:ext cx="6007099" cy="45053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11901" y="2688303"/>
            <a:ext cx="2705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8000"/>
                </a:solidFill>
              </a:rPr>
              <a:t>A</a:t>
            </a:r>
            <a:r>
              <a:rPr lang="en-GB" sz="2400" dirty="0" smtClean="0">
                <a:solidFill>
                  <a:srgbClr val="008000"/>
                </a:solidFill>
              </a:rPr>
              <a:t>fter </a:t>
            </a:r>
            <a:r>
              <a:rPr lang="en-GB" sz="2400" dirty="0" smtClean="0">
                <a:solidFill>
                  <a:srgbClr val="008000"/>
                </a:solidFill>
              </a:rPr>
              <a:t>a week, gravity did not succeed </a:t>
            </a:r>
            <a:r>
              <a:rPr lang="en-GB" sz="2400" dirty="0" smtClean="0">
                <a:solidFill>
                  <a:srgbClr val="008000"/>
                </a:solidFill>
              </a:rPr>
              <a:t>to </a:t>
            </a:r>
            <a:r>
              <a:rPr lang="en-GB" sz="2400" dirty="0" smtClean="0">
                <a:solidFill>
                  <a:srgbClr val="008000"/>
                </a:solidFill>
              </a:rPr>
              <a:t>move the </a:t>
            </a:r>
            <a:r>
              <a:rPr lang="en-GB" sz="2400" dirty="0" smtClean="0">
                <a:solidFill>
                  <a:srgbClr val="008000"/>
                </a:solidFill>
              </a:rPr>
              <a:t>crystals</a:t>
            </a:r>
            <a:endParaRPr lang="en-GB" sz="2400" dirty="0" smtClean="0">
              <a:solidFill>
                <a:srgbClr val="008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phosphor bronze foil could be thinned (250 </a:t>
            </a:r>
            <a:r>
              <a:rPr lang="en-GB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400" dirty="0" smtClean="0">
                <a:solidFill>
                  <a:srgbClr val="FF0000"/>
                </a:solidFill>
              </a:rPr>
              <a:t>m 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 150 </a:t>
            </a:r>
            <a:r>
              <a:rPr lang="en-GB" sz="24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m)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 cmpd="sng"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Stability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6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Calo</a:t>
            </a:r>
            <a:r>
              <a:rPr lang="en-US" dirty="0" smtClean="0"/>
              <a:t> electronic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92300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00FF"/>
                </a:solidFill>
              </a:rPr>
              <a:t>LNF </a:t>
            </a:r>
            <a:r>
              <a:rPr lang="it-IT" sz="2800" dirty="0" err="1" smtClean="0">
                <a:solidFill>
                  <a:srgbClr val="0000FF"/>
                </a:solidFill>
              </a:rPr>
              <a:t>electronic</a:t>
            </a:r>
            <a:r>
              <a:rPr lang="it-IT" sz="2800" dirty="0" smtClean="0">
                <a:solidFill>
                  <a:srgbClr val="0000FF"/>
                </a:solidFill>
              </a:rPr>
              <a:t> service </a:t>
            </a:r>
            <a:r>
              <a:rPr lang="it-IT" sz="2800" dirty="0" err="1" smtClean="0">
                <a:solidFill>
                  <a:srgbClr val="0000FF"/>
                </a:solidFill>
              </a:rPr>
              <a:t>is</a:t>
            </a:r>
            <a:r>
              <a:rPr lang="it-IT" sz="2800" dirty="0" smtClean="0">
                <a:solidFill>
                  <a:srgbClr val="0000FF"/>
                </a:solidFill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</a:rPr>
              <a:t>taking</a:t>
            </a:r>
            <a:r>
              <a:rPr lang="it-IT" sz="2800" dirty="0" smtClean="0">
                <a:solidFill>
                  <a:srgbClr val="0000FF"/>
                </a:solidFill>
              </a:rPr>
              <a:t> care of </a:t>
            </a:r>
            <a:r>
              <a:rPr lang="it-IT" sz="2800" dirty="0" err="1" smtClean="0">
                <a:solidFill>
                  <a:srgbClr val="0000FF"/>
                </a:solidFill>
              </a:rPr>
              <a:t>calorimeter</a:t>
            </a:r>
            <a:r>
              <a:rPr lang="it-IT" sz="2800" dirty="0" smtClean="0">
                <a:solidFill>
                  <a:srgbClr val="0000FF"/>
                </a:solidFill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</a:rPr>
              <a:t>electronics</a:t>
            </a:r>
            <a:r>
              <a:rPr lang="it-IT" sz="2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it-IT" sz="2800" dirty="0"/>
              <a:t>P</a:t>
            </a:r>
            <a:r>
              <a:rPr lang="it-IT" sz="2800" dirty="0" smtClean="0"/>
              <a:t>reliminary </a:t>
            </a:r>
            <a:r>
              <a:rPr lang="it-IT" sz="2800" dirty="0"/>
              <a:t>layout </a:t>
            </a:r>
            <a:r>
              <a:rPr lang="it-IT" sz="2800" dirty="0" smtClean="0"/>
              <a:t>ready -&gt; building </a:t>
            </a:r>
            <a:r>
              <a:rPr lang="it-IT" sz="2800" dirty="0" err="1" smtClean="0"/>
              <a:t>phase</a:t>
            </a:r>
            <a:endParaRPr lang="it-IT" sz="2800" dirty="0"/>
          </a:p>
          <a:p>
            <a:r>
              <a:rPr lang="it-IT" sz="2800" dirty="0" smtClean="0">
                <a:solidFill>
                  <a:srgbClr val="800000"/>
                </a:solidFill>
              </a:rPr>
              <a:t>HV PCB </a:t>
            </a:r>
            <a:r>
              <a:rPr lang="it-IT" sz="2800" dirty="0" err="1" smtClean="0">
                <a:solidFill>
                  <a:srgbClr val="800000"/>
                </a:solidFill>
              </a:rPr>
              <a:t>modules</a:t>
            </a:r>
            <a:r>
              <a:rPr lang="it-IT" sz="2800" dirty="0" smtClean="0">
                <a:solidFill>
                  <a:srgbClr val="800000"/>
                </a:solidFill>
              </a:rPr>
              <a:t> </a:t>
            </a:r>
            <a:r>
              <a:rPr lang="it-IT" sz="2800" dirty="0">
                <a:solidFill>
                  <a:srgbClr val="800000"/>
                </a:solidFill>
              </a:rPr>
              <a:t>for H8500 </a:t>
            </a:r>
            <a:r>
              <a:rPr lang="it-IT" sz="2800" dirty="0" err="1">
                <a:solidFill>
                  <a:srgbClr val="800000"/>
                </a:solidFill>
              </a:rPr>
              <a:t>ordered</a:t>
            </a:r>
            <a:r>
              <a:rPr lang="it-IT" sz="2800" dirty="0">
                <a:solidFill>
                  <a:srgbClr val="800000"/>
                </a:solidFill>
              </a:rPr>
              <a:t> (-&gt;Centro Fermi)</a:t>
            </a:r>
          </a:p>
          <a:p>
            <a:r>
              <a:rPr lang="it-IT" sz="2800" dirty="0" smtClean="0">
                <a:solidFill>
                  <a:srgbClr val="FF6600"/>
                </a:solidFill>
              </a:rPr>
              <a:t>front</a:t>
            </a:r>
            <a:r>
              <a:rPr lang="it-IT" sz="2800" dirty="0">
                <a:solidFill>
                  <a:srgbClr val="FF6600"/>
                </a:solidFill>
              </a:rPr>
              <a:t>-end for </a:t>
            </a:r>
            <a:r>
              <a:rPr lang="it-IT" sz="2800" dirty="0" err="1">
                <a:solidFill>
                  <a:srgbClr val="FF6600"/>
                </a:solidFill>
              </a:rPr>
              <a:t>calorimeter</a:t>
            </a:r>
            <a:r>
              <a:rPr lang="it-IT" sz="2800" dirty="0">
                <a:solidFill>
                  <a:srgbClr val="FF6600"/>
                </a:solidFill>
              </a:rPr>
              <a:t> </a:t>
            </a:r>
            <a:r>
              <a:rPr lang="it-IT" sz="2800" dirty="0" err="1">
                <a:solidFill>
                  <a:srgbClr val="FF6600"/>
                </a:solidFill>
              </a:rPr>
              <a:t>order</a:t>
            </a:r>
            <a:r>
              <a:rPr lang="it-IT" sz="2800" dirty="0">
                <a:solidFill>
                  <a:srgbClr val="FF6600"/>
                </a:solidFill>
              </a:rPr>
              <a:t> </a:t>
            </a:r>
            <a:r>
              <a:rPr lang="it-IT" sz="2800" dirty="0" err="1">
                <a:solidFill>
                  <a:srgbClr val="FF6600"/>
                </a:solidFill>
              </a:rPr>
              <a:t>is</a:t>
            </a:r>
            <a:r>
              <a:rPr lang="it-IT" sz="2800" dirty="0">
                <a:solidFill>
                  <a:srgbClr val="FF6600"/>
                </a:solidFill>
              </a:rPr>
              <a:t> </a:t>
            </a:r>
            <a:r>
              <a:rPr lang="it-IT" sz="2800" dirty="0" err="1">
                <a:solidFill>
                  <a:srgbClr val="FF6600"/>
                </a:solidFill>
              </a:rPr>
              <a:t>being</a:t>
            </a:r>
            <a:r>
              <a:rPr lang="it-IT" sz="2800" dirty="0">
                <a:solidFill>
                  <a:srgbClr val="FF6600"/>
                </a:solidFill>
              </a:rPr>
              <a:t> </a:t>
            </a:r>
            <a:r>
              <a:rPr lang="it-IT" sz="2800" dirty="0" err="1">
                <a:solidFill>
                  <a:srgbClr val="FF6600"/>
                </a:solidFill>
              </a:rPr>
              <a:t>prepared</a:t>
            </a:r>
            <a:r>
              <a:rPr lang="it-IT" sz="2800" dirty="0">
                <a:solidFill>
                  <a:srgbClr val="FF6600"/>
                </a:solidFill>
              </a:rPr>
              <a:t> (12k€+IVA-&gt;INSIDE</a:t>
            </a:r>
            <a:r>
              <a:rPr lang="it-IT" sz="2800" dirty="0" smtClean="0">
                <a:solidFill>
                  <a:srgbClr val="FF6600"/>
                </a:solidFill>
              </a:rPr>
              <a:t>)</a:t>
            </a:r>
            <a:endParaRPr lang="it-IT" sz="2800" dirty="0">
              <a:solidFill>
                <a:srgbClr val="FF6600"/>
              </a:solidFill>
            </a:endParaRPr>
          </a:p>
          <a:p>
            <a:r>
              <a:rPr lang="it-IT" sz="2800" dirty="0" err="1"/>
              <a:t>C</a:t>
            </a:r>
            <a:r>
              <a:rPr lang="it-IT" sz="2800" dirty="0" err="1" smtClean="0"/>
              <a:t>oncentrator</a:t>
            </a:r>
            <a:r>
              <a:rPr lang="it-IT" sz="2800" dirty="0" smtClean="0"/>
              <a:t> FPGA </a:t>
            </a:r>
            <a:r>
              <a:rPr lang="it-IT" sz="2800" dirty="0" err="1" smtClean="0"/>
              <a:t>board</a:t>
            </a:r>
            <a:r>
              <a:rPr lang="it-IT" sz="2800" dirty="0" smtClean="0"/>
              <a:t> design ok-&gt; </a:t>
            </a:r>
            <a:r>
              <a:rPr lang="it-IT" sz="2800" dirty="0" err="1" smtClean="0"/>
              <a:t>order</a:t>
            </a:r>
            <a:r>
              <a:rPr lang="it-IT" sz="2800" dirty="0" smtClean="0"/>
              <a:t> </a:t>
            </a:r>
            <a:r>
              <a:rPr lang="it-IT" sz="2800" dirty="0" err="1" smtClean="0"/>
              <a:t>will</a:t>
            </a:r>
            <a:r>
              <a:rPr lang="it-IT" sz="2800" dirty="0" smtClean="0"/>
              <a:t> </a:t>
            </a:r>
            <a:r>
              <a:rPr lang="it-IT" sz="2800" dirty="0" err="1" smtClean="0"/>
              <a:t>follow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384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9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50526_0859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3"/>
          <a:stretch/>
        </p:blipFill>
        <p:spPr>
          <a:xfrm rot="5400000">
            <a:off x="76355" y="3060704"/>
            <a:ext cx="3698721" cy="3826412"/>
          </a:xfrm>
          <a:prstGeom prst="rect">
            <a:avLst/>
          </a:prstGeom>
        </p:spPr>
      </p:pic>
      <p:pic>
        <p:nvPicPr>
          <p:cNvPr id="6" name="Immagine 5" descr="20150526_0858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" y="16075"/>
            <a:ext cx="4923001" cy="3692251"/>
          </a:xfrm>
          <a:prstGeom prst="rect">
            <a:avLst/>
          </a:prstGeom>
        </p:spPr>
      </p:pic>
      <p:pic>
        <p:nvPicPr>
          <p:cNvPr id="4" name="Immagine 3" descr="20150526_0855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75" y="2676881"/>
            <a:ext cx="5574825" cy="418111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990910" y="85139"/>
            <a:ext cx="3459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 X-Y </a:t>
            </a:r>
            <a:r>
              <a:rPr lang="it-IT" dirty="0" err="1" smtClean="0"/>
              <a:t>fiber</a:t>
            </a:r>
            <a:r>
              <a:rPr lang="it-IT" dirty="0" smtClean="0"/>
              <a:t> </a:t>
            </a:r>
            <a:r>
              <a:rPr lang="it-IT" dirty="0" err="1" smtClean="0"/>
              <a:t>planes</a:t>
            </a:r>
            <a:r>
              <a:rPr lang="it-IT" dirty="0" smtClean="0"/>
              <a:t> + 2 </a:t>
            </a:r>
            <a:r>
              <a:rPr lang="it-IT" dirty="0" err="1" smtClean="0"/>
              <a:t>spares</a:t>
            </a:r>
            <a:r>
              <a:rPr lang="it-IT" dirty="0" smtClean="0"/>
              <a:t> ready</a:t>
            </a:r>
          </a:p>
          <a:p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almost</a:t>
            </a:r>
            <a:r>
              <a:rPr lang="it-IT" dirty="0" smtClean="0"/>
              <a:t> ready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66852" y="1632702"/>
            <a:ext cx="4284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210x210x0,3 mm</a:t>
            </a:r>
            <a:r>
              <a:rPr lang="it-IT" baseline="30000" dirty="0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foil</a:t>
            </a:r>
            <a:r>
              <a:rPr lang="it-IT" dirty="0" smtClean="0"/>
              <a:t> to be </a:t>
            </a:r>
            <a:r>
              <a:rPr lang="it-IT" dirty="0" err="1" smtClean="0"/>
              <a:t>inserted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fixation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2332570" y="2676881"/>
            <a:ext cx="2635093" cy="17936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721332" y="2676882"/>
            <a:ext cx="2994832" cy="23767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5170531" y="2676883"/>
            <a:ext cx="934395" cy="19491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6518238" y="2676884"/>
            <a:ext cx="1010781" cy="131416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7529021" y="2019803"/>
            <a:ext cx="142544" cy="12456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053900" y="916760"/>
            <a:ext cx="396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waiting</a:t>
            </a:r>
            <a:r>
              <a:rPr lang="it-IT" dirty="0" smtClean="0"/>
              <a:t> for </a:t>
            </a:r>
            <a:r>
              <a:rPr lang="it-IT" dirty="0" err="1" smtClean="0"/>
              <a:t>electronics</a:t>
            </a:r>
            <a:r>
              <a:rPr lang="it-IT" dirty="0" smtClean="0"/>
              <a:t> to </a:t>
            </a:r>
            <a:r>
              <a:rPr lang="it-IT" dirty="0" err="1" smtClean="0"/>
              <a:t>finalize</a:t>
            </a:r>
            <a:r>
              <a:rPr lang="it-IT" dirty="0" smtClean="0"/>
              <a:t> </a:t>
            </a:r>
            <a:r>
              <a:rPr lang="it-IT" dirty="0" err="1" smtClean="0"/>
              <a:t>cooling</a:t>
            </a:r>
            <a:endParaRPr lang="it-IT" dirty="0" smtClean="0"/>
          </a:p>
          <a:p>
            <a:r>
              <a:rPr lang="it-IT" dirty="0" err="1" smtClean="0"/>
              <a:t>system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2509" y="6462153"/>
            <a:ext cx="249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thanks</a:t>
            </a:r>
            <a:r>
              <a:rPr lang="it-IT" b="1" dirty="0" smtClean="0"/>
              <a:t> to MARCO MAGI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5644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20150526_08581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99" y="3960507"/>
            <a:ext cx="4923001" cy="268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65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197"/>
            <a:ext cx="7340600" cy="276840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Tracker </a:t>
            </a:r>
            <a:r>
              <a:rPr lang="en-GB" dirty="0">
                <a:solidFill>
                  <a:srgbClr val="FF0000"/>
                </a:solidFill>
              </a:rPr>
              <a:t>mechanics almost </a:t>
            </a:r>
            <a:r>
              <a:rPr lang="en-GB" dirty="0" smtClean="0">
                <a:solidFill>
                  <a:srgbClr val="FF0000"/>
                </a:solidFill>
              </a:rPr>
              <a:t>finished ( frame &amp; </a:t>
            </a:r>
            <a:r>
              <a:rPr lang="en-GB" dirty="0" err="1" smtClean="0">
                <a:solidFill>
                  <a:srgbClr val="FF0000"/>
                </a:solidFill>
              </a:rPr>
              <a:t>fibers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Waiting </a:t>
            </a:r>
            <a:r>
              <a:rPr lang="en-GB" dirty="0">
                <a:solidFill>
                  <a:srgbClr val="0000FF"/>
                </a:solidFill>
              </a:rPr>
              <a:t>for electronics PCB (beginning July) to finalize </a:t>
            </a:r>
            <a:r>
              <a:rPr lang="en-GB" dirty="0" smtClean="0">
                <a:solidFill>
                  <a:srgbClr val="0000FF"/>
                </a:solidFill>
              </a:rPr>
              <a:t>cooling </a:t>
            </a:r>
            <a:r>
              <a:rPr lang="en-GB" dirty="0">
                <a:solidFill>
                  <a:srgbClr val="0000FF"/>
                </a:solidFill>
              </a:rPr>
              <a:t>system </a:t>
            </a:r>
            <a:r>
              <a:rPr lang="en-GB" dirty="0" smtClean="0">
                <a:solidFill>
                  <a:srgbClr val="0000FF"/>
                </a:solidFill>
              </a:rPr>
              <a:t>design</a:t>
            </a:r>
            <a:endParaRPr lang="en-GB" dirty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Calorimeter </a:t>
            </a:r>
            <a:r>
              <a:rPr lang="en-GB" dirty="0">
                <a:solidFill>
                  <a:prstClr val="black"/>
                </a:solidFill>
              </a:rPr>
              <a:t>mechanics </a:t>
            </a:r>
            <a:r>
              <a:rPr lang="en-GB" dirty="0" smtClean="0">
                <a:solidFill>
                  <a:prstClr val="black"/>
                </a:solidFill>
              </a:rPr>
              <a:t>started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7100" y="3998607"/>
            <a:ext cx="278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Dose Profiler complete tracking system with  the calorimeter support plus 2 spare tracking 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0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20150526_08581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6407"/>
            <a:ext cx="4923001" cy="268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33077"/>
            <a:ext cx="6235700" cy="990600"/>
          </a:xfrm>
          <a:ln w="28575" cmpd="sng">
            <a:solidFill>
              <a:srgbClr val="3366FF"/>
            </a:solidFill>
          </a:ln>
        </p:spPr>
        <p:txBody>
          <a:bodyPr/>
          <a:lstStyle/>
          <a:p>
            <a:r>
              <a:rPr lang="en-US" dirty="0" smtClean="0"/>
              <a:t>Mechanics: tracker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790701"/>
            <a:ext cx="5956300" cy="2031999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800000"/>
                </a:solidFill>
              </a:rPr>
              <a:t>All the tracker plane (6+2 spares) ready: final frames and machined </a:t>
            </a:r>
            <a:r>
              <a:rPr lang="en-GB" sz="2400" dirty="0" err="1" smtClean="0">
                <a:solidFill>
                  <a:srgbClr val="800000"/>
                </a:solidFill>
              </a:rPr>
              <a:t>fibers</a:t>
            </a:r>
            <a:r>
              <a:rPr lang="en-GB" sz="2400" dirty="0" smtClean="0">
                <a:solidFill>
                  <a:srgbClr val="800000"/>
                </a:solidFill>
              </a:rPr>
              <a:t> in place</a:t>
            </a:r>
            <a:endParaRPr lang="en-GB" sz="2400" dirty="0">
              <a:solidFill>
                <a:srgbClr val="800000"/>
              </a:solidFill>
            </a:endParaRPr>
          </a:p>
          <a:p>
            <a:r>
              <a:rPr lang="en-GB" sz="2400" dirty="0">
                <a:solidFill>
                  <a:srgbClr val="008000"/>
                </a:solidFill>
              </a:rPr>
              <a:t>W</a:t>
            </a:r>
            <a:r>
              <a:rPr lang="en-GB" sz="2400" dirty="0" smtClean="0">
                <a:solidFill>
                  <a:srgbClr val="008000"/>
                </a:solidFill>
              </a:rPr>
              <a:t>aiting </a:t>
            </a:r>
            <a:r>
              <a:rPr lang="en-GB" sz="2400" dirty="0">
                <a:solidFill>
                  <a:srgbClr val="008000"/>
                </a:solidFill>
              </a:rPr>
              <a:t>for electronics PCB (beginning July) to finalize </a:t>
            </a:r>
            <a:r>
              <a:rPr lang="en-GB" sz="2400" dirty="0" smtClean="0">
                <a:solidFill>
                  <a:srgbClr val="008000"/>
                </a:solidFill>
              </a:rPr>
              <a:t>cooling </a:t>
            </a:r>
            <a:r>
              <a:rPr lang="en-GB" sz="2400" dirty="0">
                <a:solidFill>
                  <a:srgbClr val="008000"/>
                </a:solidFill>
              </a:rPr>
              <a:t>system </a:t>
            </a:r>
            <a:r>
              <a:rPr lang="en-GB" sz="2400" dirty="0" smtClean="0">
                <a:solidFill>
                  <a:srgbClr val="008000"/>
                </a:solidFill>
              </a:rPr>
              <a:t>design</a:t>
            </a:r>
            <a:endParaRPr lang="en-GB" sz="2400" dirty="0">
              <a:solidFill>
                <a:srgbClr val="008000"/>
              </a:solidFill>
            </a:endParaRPr>
          </a:p>
        </p:txBody>
      </p:sp>
      <p:pic>
        <p:nvPicPr>
          <p:cNvPr id="14" name="Immagine 1" descr="A012 - 20141010_082725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40" t="-1" r="8477" b="177"/>
          <a:stretch/>
        </p:blipFill>
        <p:spPr>
          <a:xfrm rot="6019398">
            <a:off x="6504948" y="1363341"/>
            <a:ext cx="2495629" cy="268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20140910_11061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36"/>
          <a:stretch/>
        </p:blipFill>
        <p:spPr>
          <a:xfrm>
            <a:off x="5708494" y="4608207"/>
            <a:ext cx="3420045" cy="211009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3238500" y="4608208"/>
            <a:ext cx="2469994" cy="916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8500" y="5702300"/>
            <a:ext cx="2469994" cy="1016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11900" y="3213100"/>
            <a:ext cx="736600" cy="2311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175500" y="3314700"/>
            <a:ext cx="1816100" cy="2209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9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flipH="1">
            <a:off x="476185" y="5784583"/>
            <a:ext cx="823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fiber</a:t>
            </a:r>
            <a:r>
              <a:rPr lang="it-IT" sz="2400" dirty="0" smtClean="0"/>
              <a:t>  </a:t>
            </a:r>
            <a:r>
              <a:rPr lang="it-IT" sz="2400" dirty="0" err="1" smtClean="0"/>
              <a:t>planes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machined</a:t>
            </a:r>
            <a:r>
              <a:rPr lang="it-IT" sz="2400" dirty="0" smtClean="0"/>
              <a:t> to match the </a:t>
            </a:r>
            <a:r>
              <a:rPr lang="it-IT" sz="2400" dirty="0" err="1" smtClean="0"/>
              <a:t>profile</a:t>
            </a:r>
            <a:r>
              <a:rPr lang="it-IT" sz="2400" dirty="0" smtClean="0"/>
              <a:t> of </a:t>
            </a:r>
            <a:r>
              <a:rPr lang="it-IT" sz="2400" dirty="0" err="1" smtClean="0"/>
              <a:t>SiPMs</a:t>
            </a:r>
            <a:r>
              <a:rPr lang="it-IT" sz="2400" dirty="0" smtClean="0"/>
              <a:t> and passive </a:t>
            </a:r>
            <a:r>
              <a:rPr lang="it-IT" sz="2400" dirty="0" err="1" smtClean="0"/>
              <a:t>components</a:t>
            </a:r>
            <a:r>
              <a:rPr lang="it-IT" sz="2400" dirty="0" smtClean="0"/>
              <a:t> </a:t>
            </a:r>
            <a:r>
              <a:rPr lang="it-IT" sz="2400" dirty="0" err="1" smtClean="0"/>
              <a:t>soldered</a:t>
            </a:r>
            <a:r>
              <a:rPr lang="it-IT" sz="2400" dirty="0" smtClean="0"/>
              <a:t> on the BASIC-</a:t>
            </a:r>
            <a:r>
              <a:rPr lang="it-IT" sz="2400" dirty="0" err="1" smtClean="0"/>
              <a:t>board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grpSp>
        <p:nvGrpSpPr>
          <p:cNvPr id="2" name="Gruppo 1"/>
          <p:cNvGrpSpPr/>
          <p:nvPr/>
        </p:nvGrpSpPr>
        <p:grpSpPr>
          <a:xfrm>
            <a:off x="316127" y="351264"/>
            <a:ext cx="4901459" cy="5377044"/>
            <a:chOff x="316127" y="351264"/>
            <a:chExt cx="4901459" cy="5377044"/>
          </a:xfrm>
        </p:grpSpPr>
        <p:pic>
          <p:nvPicPr>
            <p:cNvPr id="7" name="Immagine 6" descr="20150526_085815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581134">
              <a:off x="120128" y="582609"/>
              <a:ext cx="5328803" cy="4866113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316127" y="368300"/>
              <a:ext cx="4865473" cy="5360008"/>
            </a:xfrm>
            <a:prstGeom prst="rect">
              <a:avLst/>
            </a:prstGeom>
            <a:noFill/>
            <a:ln w="330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13" descr="Back SiPM profil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40496" y="2155535"/>
            <a:ext cx="3943083" cy="3315011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3517900" y="3479800"/>
            <a:ext cx="183663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7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20150604_12185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4433"/>
          <a:stretch/>
        </p:blipFill>
        <p:spPr>
          <a:xfrm>
            <a:off x="293438" y="3039578"/>
            <a:ext cx="3581400" cy="3489076"/>
          </a:xfrm>
          <a:prstGeom prst="rect">
            <a:avLst/>
          </a:prstGeom>
        </p:spPr>
      </p:pic>
      <p:pic>
        <p:nvPicPr>
          <p:cNvPr id="4" name="Screen Shot 2014-09-09 at 15.51.0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21912">
            <a:off x="5595204" y="3666076"/>
            <a:ext cx="3182308" cy="3021720"/>
          </a:xfrm>
          <a:prstGeom prst="rect">
            <a:avLst/>
          </a:prstGeom>
          <a:ln w="12700">
            <a:miter lim="400000"/>
          </a:ln>
          <a:effectLst>
            <a:outerShdw blurRad="101600" dist="79825" dir="3948591" rotWithShape="0">
              <a:srgbClr val="000000">
                <a:alpha val="75000"/>
              </a:srgbClr>
            </a:outerShdw>
          </a:effectLst>
        </p:spPr>
      </p:pic>
      <p:grpSp>
        <p:nvGrpSpPr>
          <p:cNvPr id="7" name="Gruppo 11"/>
          <p:cNvGrpSpPr/>
          <p:nvPr/>
        </p:nvGrpSpPr>
        <p:grpSpPr>
          <a:xfrm>
            <a:off x="4140200" y="2501325"/>
            <a:ext cx="1498600" cy="1474535"/>
            <a:chOff x="3512728" y="3067177"/>
            <a:chExt cx="1829876" cy="1872565"/>
          </a:xfrm>
        </p:grpSpPr>
        <p:sp>
          <p:nvSpPr>
            <p:cNvPr id="8" name="Cubo 4"/>
            <p:cNvSpPr/>
            <p:nvPr/>
          </p:nvSpPr>
          <p:spPr>
            <a:xfrm>
              <a:off x="3512728" y="3067177"/>
              <a:ext cx="1829876" cy="1872565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7"/>
            <p:cNvSpPr/>
            <p:nvPr/>
          </p:nvSpPr>
          <p:spPr>
            <a:xfrm>
              <a:off x="3875032" y="3723603"/>
              <a:ext cx="914400" cy="914400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8"/>
            <p:cNvSpPr/>
            <p:nvPr/>
          </p:nvSpPr>
          <p:spPr>
            <a:xfrm rot="18454087">
              <a:off x="4178300" y="3698203"/>
              <a:ext cx="533400" cy="688911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9"/>
            <p:cNvSpPr/>
            <p:nvPr/>
          </p:nvSpPr>
          <p:spPr>
            <a:xfrm rot="4750924">
              <a:off x="3935864" y="3214432"/>
              <a:ext cx="159719" cy="290201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0"/>
            <p:cNvSpPr/>
            <p:nvPr/>
          </p:nvSpPr>
          <p:spPr>
            <a:xfrm rot="10800000">
              <a:off x="5182885" y="4217367"/>
              <a:ext cx="159719" cy="290201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CasellaDiTesto 3"/>
          <p:cNvSpPr txBox="1"/>
          <p:nvPr/>
        </p:nvSpPr>
        <p:spPr>
          <a:xfrm>
            <a:off x="297449" y="1499842"/>
            <a:ext cx="6282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asimmetric</a:t>
            </a:r>
            <a:r>
              <a:rPr lang="en-GB" sz="2400" dirty="0" smtClean="0"/>
              <a:t> </a:t>
            </a:r>
            <a:r>
              <a:rPr lang="en-GB" sz="2400" dirty="0" smtClean="0"/>
              <a:t>(0,5 mm) spacers among planes have </a:t>
            </a:r>
          </a:p>
          <a:p>
            <a:r>
              <a:rPr lang="en-GB" sz="2400" dirty="0" smtClean="0"/>
              <a:t>been drilled; they will help heat </a:t>
            </a:r>
            <a:r>
              <a:rPr lang="en-GB" sz="2400" dirty="0" smtClean="0"/>
              <a:t>transport</a:t>
            </a:r>
            <a:endParaRPr lang="en-GB" sz="2400" dirty="0" smtClean="0"/>
          </a:p>
        </p:txBody>
      </p:sp>
      <p:cxnSp>
        <p:nvCxnSpPr>
          <p:cNvPr id="14" name="Connettore 2 17"/>
          <p:cNvCxnSpPr>
            <a:stCxn id="8" idx="2"/>
          </p:cNvCxnSpPr>
          <p:nvPr/>
        </p:nvCxnSpPr>
        <p:spPr>
          <a:xfrm flipH="1">
            <a:off x="2374900" y="3422909"/>
            <a:ext cx="1765300" cy="251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7"/>
          <p:cNvCxnSpPr>
            <a:stCxn id="8" idx="2"/>
          </p:cNvCxnSpPr>
          <p:nvPr/>
        </p:nvCxnSpPr>
        <p:spPr>
          <a:xfrm flipH="1">
            <a:off x="2286000" y="3422909"/>
            <a:ext cx="1854200" cy="27619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7600" y="2242487"/>
            <a:ext cx="27901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Final configuration with PCB must be tested for heat flow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ln w="28575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Tracker mech. and cooling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145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1900" cy="1033462"/>
          </a:xfrm>
          <a:ln w="1905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Calorimeter Mechanics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2037962"/>
            <a:ext cx="4305300" cy="41215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External frame, to be fixed to the tracker, finalized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Developed a fixing system of the </a:t>
            </a:r>
            <a:r>
              <a:rPr lang="en-US" sz="2800" dirty="0" err="1" smtClean="0">
                <a:solidFill>
                  <a:srgbClr val="0000FF"/>
                </a:solidFill>
              </a:rPr>
              <a:t>crystals+MAPMT</a:t>
            </a:r>
            <a:r>
              <a:rPr lang="en-US" sz="2800" dirty="0" smtClean="0">
                <a:solidFill>
                  <a:srgbClr val="0000FF"/>
                </a:solidFill>
              </a:rPr>
              <a:t> elements</a:t>
            </a:r>
          </a:p>
          <a:p>
            <a:r>
              <a:rPr lang="en-US" sz="2800" dirty="0" smtClean="0"/>
              <a:t>Integration with electronics ( and cooling) on going</a:t>
            </a:r>
          </a:p>
        </p:txBody>
      </p:sp>
      <p:pic>
        <p:nvPicPr>
          <p:cNvPr id="5" name="Immagine 2" descr="20150528_0956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08456" y="3211258"/>
            <a:ext cx="2416895" cy="19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50216_0901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" y="1130300"/>
            <a:ext cx="3877733" cy="2908300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H="1">
            <a:off x="2178733" y="2015788"/>
            <a:ext cx="1970626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723800" y="1941363"/>
            <a:ext cx="454933" cy="377450"/>
          </a:xfrm>
          <a:prstGeom prst="rect">
            <a:avLst/>
          </a:prstGeom>
          <a:solidFill>
            <a:schemeClr val="accent1">
              <a:alpha val="41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41800" y="1812845"/>
            <a:ext cx="4584700" cy="193899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connectors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on H8500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will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create a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space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in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which</a:t>
            </a:r>
            <a:r>
              <a:rPr lang="it-IT" sz="24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an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insulated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 4 mm x 6 mm Al 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bar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, a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spring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and a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screw</a:t>
            </a:r>
            <a:r>
              <a:rPr lang="it-IT" sz="2400" dirty="0">
                <a:solidFill>
                  <a:srgbClr val="660066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will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press the MAPMT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against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crystal</a:t>
            </a:r>
            <a:r>
              <a:rPr lang="it-IT" sz="2400" dirty="0" smtClean="0">
                <a:solidFill>
                  <a:srgbClr val="660066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srgbClr val="660066"/>
                </a:solidFill>
                <a:latin typeface="Calibri"/>
              </a:rPr>
              <a:t>matrix</a:t>
            </a:r>
            <a:endParaRPr lang="it-IT" sz="2400" dirty="0">
              <a:solidFill>
                <a:srgbClr val="660066"/>
              </a:solidFill>
              <a:latin typeface="Calibri"/>
            </a:endParaRPr>
          </a:p>
        </p:txBody>
      </p:sp>
      <p:pic>
        <p:nvPicPr>
          <p:cNvPr id="12" name="Immagine 11" descr="20150526_08551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951" y="4099281"/>
            <a:ext cx="5270025" cy="275871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" y="4906728"/>
            <a:ext cx="163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8000"/>
                </a:solidFill>
              </a:rPr>
              <a:t>stiff</a:t>
            </a:r>
            <a:r>
              <a:rPr lang="it-IT" sz="2400" dirty="0" smtClean="0">
                <a:solidFill>
                  <a:srgbClr val="008000"/>
                </a:solidFill>
              </a:rPr>
              <a:t> </a:t>
            </a:r>
            <a:r>
              <a:rPr lang="it-IT" sz="2400" dirty="0" smtClean="0">
                <a:solidFill>
                  <a:srgbClr val="008000"/>
                </a:solidFill>
              </a:rPr>
              <a:t>10 mm Al </a:t>
            </a:r>
            <a:r>
              <a:rPr lang="it-IT" sz="2400" dirty="0" err="1" smtClean="0">
                <a:solidFill>
                  <a:srgbClr val="008000"/>
                </a:solidFill>
              </a:rPr>
              <a:t>structure</a:t>
            </a:r>
            <a:r>
              <a:rPr lang="it-IT" sz="2400" dirty="0" smtClean="0">
                <a:solidFill>
                  <a:srgbClr val="008000"/>
                </a:solidFill>
              </a:rPr>
              <a:t> </a:t>
            </a:r>
            <a:endParaRPr lang="it-IT" sz="2400" dirty="0">
              <a:solidFill>
                <a:srgbClr val="008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94091" y="6396335"/>
            <a:ext cx="2849909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1/16: </a:t>
            </a:r>
            <a:r>
              <a:rPr lang="it-IT" sz="2400" dirty="0" err="1" smtClean="0"/>
              <a:t>crystal</a:t>
            </a:r>
            <a:r>
              <a:rPr lang="it-IT" sz="2400" dirty="0" smtClean="0"/>
              <a:t> + H8500</a:t>
            </a:r>
            <a:endParaRPr lang="it-IT" sz="2400" dirty="0"/>
          </a:p>
        </p:txBody>
      </p:sp>
      <p:cxnSp>
        <p:nvCxnSpPr>
          <p:cNvPr id="15" name="Connettore 2 14"/>
          <p:cNvCxnSpPr>
            <a:stCxn id="20" idx="1"/>
          </p:cNvCxnSpPr>
          <p:nvPr/>
        </p:nvCxnSpPr>
        <p:spPr>
          <a:xfrm flipH="1" flipV="1">
            <a:off x="5854700" y="4312816"/>
            <a:ext cx="1078550" cy="784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3048000" y="4813300"/>
            <a:ext cx="3861976" cy="365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1498600" y="5178505"/>
            <a:ext cx="838200" cy="106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4" idx="1"/>
          </p:cNvCxnSpPr>
          <p:nvPr/>
        </p:nvCxnSpPr>
        <p:spPr>
          <a:xfrm flipH="1" flipV="1">
            <a:off x="5854700" y="6121400"/>
            <a:ext cx="439391" cy="505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933250" y="4312816"/>
            <a:ext cx="199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2 </a:t>
            </a:r>
            <a:r>
              <a:rPr lang="it-IT" sz="2400" dirty="0" smtClean="0"/>
              <a:t>Al </a:t>
            </a:r>
            <a:r>
              <a:rPr lang="it-IT" sz="2400" dirty="0" err="1" smtClean="0"/>
              <a:t>bars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smtClean="0"/>
              <a:t> </a:t>
            </a:r>
            <a:endParaRPr lang="it-IT" sz="2400" dirty="0" smtClean="0"/>
          </a:p>
          <a:p>
            <a:r>
              <a:rPr lang="it-IT" sz="2400" dirty="0" smtClean="0"/>
              <a:t>press</a:t>
            </a:r>
            <a:r>
              <a:rPr lang="it-IT" sz="2400" dirty="0"/>
              <a:t> </a:t>
            </a:r>
            <a:r>
              <a:rPr lang="it-IT" sz="2400" dirty="0" smtClean="0"/>
              <a:t>the </a:t>
            </a:r>
            <a:r>
              <a:rPr lang="it-IT" sz="2400" dirty="0" err="1" smtClean="0"/>
              <a:t>crystals</a:t>
            </a:r>
            <a:r>
              <a:rPr lang="it-IT" sz="2400" dirty="0" smtClean="0"/>
              <a:t> </a:t>
            </a:r>
            <a:r>
              <a:rPr lang="it-IT" sz="2400" dirty="0" err="1" smtClean="0"/>
              <a:t>sideways</a:t>
            </a:r>
            <a:endParaRPr lang="it-IT" sz="2400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95300" y="198438"/>
            <a:ext cx="6654800" cy="766762"/>
          </a:xfrm>
          <a:ln w="28575" cmpd="sng">
            <a:solidFill>
              <a:srgbClr val="3366FF"/>
            </a:solidFill>
          </a:ln>
        </p:spPr>
        <p:txBody>
          <a:bodyPr/>
          <a:lstStyle/>
          <a:p>
            <a:r>
              <a:rPr lang="en-US" dirty="0" smtClean="0"/>
              <a:t>Holding LSF matrices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50528_08415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0051" y="3683339"/>
            <a:ext cx="3180667" cy="3010630"/>
          </a:xfrm>
          <a:prstGeom prst="rect">
            <a:avLst/>
          </a:prstGeom>
        </p:spPr>
      </p:pic>
      <p:pic>
        <p:nvPicPr>
          <p:cNvPr id="7" name="Immagine 6" descr="20150528_08423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4004" y="430081"/>
            <a:ext cx="2940370" cy="306302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041717" y="428928"/>
            <a:ext cx="379418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latin typeface="Calibri"/>
              </a:rPr>
              <a:t>0,25 mm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phosphor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bronze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foil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Calibri"/>
              </a:rPr>
              <a:t>inserted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Calibri"/>
              </a:rPr>
              <a:t>matrix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 and MAPMT </a:t>
            </a:r>
            <a:r>
              <a:rPr lang="it-IT" sz="2400" dirty="0" err="1" smtClean="0">
                <a:solidFill>
                  <a:prstClr val="black"/>
                </a:solidFill>
                <a:latin typeface="Calibri"/>
              </a:rPr>
              <a:t>elements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Calibri"/>
              </a:rPr>
              <a:t>will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be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pressed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against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it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9" name="Immagine 8" descr="20150526_0856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9725" y="2834453"/>
            <a:ext cx="4382226" cy="3463125"/>
          </a:xfrm>
          <a:prstGeom prst="rect">
            <a:avLst/>
          </a:prstGeom>
        </p:spPr>
      </p:pic>
      <p:pic>
        <p:nvPicPr>
          <p:cNvPr id="8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18235" r="32119" b="15591"/>
          <a:stretch/>
        </p:blipFill>
        <p:spPr>
          <a:xfrm>
            <a:off x="7924800" y="0"/>
            <a:ext cx="1219200" cy="18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50528_0956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35473" y="2343027"/>
            <a:ext cx="5003554" cy="3746500"/>
          </a:xfrm>
          <a:prstGeom prst="rect">
            <a:avLst/>
          </a:prstGeom>
        </p:spPr>
      </p:pic>
      <p:pic>
        <p:nvPicPr>
          <p:cNvPr id="5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18235" r="32119" b="15591"/>
          <a:stretch/>
        </p:blipFill>
        <p:spPr>
          <a:xfrm>
            <a:off x="7924800" y="0"/>
            <a:ext cx="1219200" cy="18152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2100" cy="1143000"/>
          </a:xfrm>
          <a:ln w="28575" cmpd="sng"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Stiffness of the system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8337"/>
            <a:ext cx="3403600" cy="4525963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Complete </a:t>
            </a:r>
            <a:r>
              <a:rPr lang="it-IT" sz="2400" dirty="0" smtClean="0">
                <a:solidFill>
                  <a:srgbClr val="FF0000"/>
                </a:solidFill>
              </a:rPr>
              <a:t>setup of the 16 </a:t>
            </a:r>
            <a:r>
              <a:rPr lang="it-IT" sz="2400" dirty="0" err="1" smtClean="0">
                <a:solidFill>
                  <a:srgbClr val="FF0000"/>
                </a:solidFill>
              </a:rPr>
              <a:t>Matrices</a:t>
            </a:r>
            <a:r>
              <a:rPr lang="it-IT" sz="2400" dirty="0" smtClean="0">
                <a:solidFill>
                  <a:srgbClr val="FF0000"/>
                </a:solidFill>
              </a:rPr>
              <a:t>: 20 </a:t>
            </a:r>
            <a:r>
              <a:rPr lang="it-IT" sz="2400" dirty="0">
                <a:solidFill>
                  <a:srgbClr val="FF0000"/>
                </a:solidFill>
              </a:rPr>
              <a:t>cm x 20 </a:t>
            </a:r>
            <a:r>
              <a:rPr lang="it-IT" sz="2400" dirty="0" smtClean="0">
                <a:solidFill>
                  <a:srgbClr val="FF0000"/>
                </a:solidFill>
              </a:rPr>
              <a:t>cm</a:t>
            </a:r>
            <a:r>
              <a:rPr lang="it-IT" sz="2400" baseline="300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LFS </a:t>
            </a:r>
            <a:r>
              <a:rPr lang="it-IT" sz="2400" dirty="0" err="1">
                <a:solidFill>
                  <a:srgbClr val="FF0000"/>
                </a:solidFill>
              </a:rPr>
              <a:t>calorimeter</a:t>
            </a:r>
            <a:endParaRPr lang="it-IT" sz="2400" dirty="0">
              <a:solidFill>
                <a:srgbClr val="FF0000"/>
              </a:solidFill>
            </a:endParaRPr>
          </a:p>
          <a:p>
            <a:endParaRPr lang="it-IT" sz="2400" dirty="0"/>
          </a:p>
          <a:p>
            <a:r>
              <a:rPr lang="en-US" sz="2400" dirty="0" smtClean="0">
                <a:solidFill>
                  <a:srgbClr val="008000"/>
                </a:solidFill>
              </a:rPr>
              <a:t>Test of stability: put the calorimeter </a:t>
            </a:r>
            <a:r>
              <a:rPr lang="en-US" sz="2400" dirty="0" err="1" smtClean="0">
                <a:solidFill>
                  <a:srgbClr val="008000"/>
                </a:solidFill>
              </a:rPr>
              <a:t>orizontally</a:t>
            </a:r>
            <a:r>
              <a:rPr lang="en-US" sz="2400" dirty="0" smtClean="0">
                <a:solidFill>
                  <a:srgbClr val="008000"/>
                </a:solidFill>
              </a:rPr>
              <a:t> -&gt; all the weight leans on the foil and monitor the bending </a:t>
            </a:r>
            <a:r>
              <a:rPr lang="en-US" sz="2400" dirty="0">
                <a:solidFill>
                  <a:srgbClr val="008000"/>
                </a:solidFill>
              </a:rPr>
              <a:t>o</a:t>
            </a:r>
            <a:r>
              <a:rPr lang="en-US" sz="2400" dirty="0" smtClean="0">
                <a:solidFill>
                  <a:srgbClr val="008000"/>
                </a:solidFill>
              </a:rPr>
              <a:t>f the foil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5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411</Words>
  <Application>Microsoft Macintosh PowerPoint</Application>
  <PresentationFormat>On-screen Show (4:3)</PresentationFormat>
  <Paragraphs>52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Tema di Office</vt:lpstr>
      <vt:lpstr>4_Tema di Office</vt:lpstr>
      <vt:lpstr>1_Tema di Office</vt:lpstr>
      <vt:lpstr>Profiler Mechanics Update</vt:lpstr>
      <vt:lpstr>General status</vt:lpstr>
      <vt:lpstr>Mechanics: tracker status</vt:lpstr>
      <vt:lpstr>PowerPoint Presentation</vt:lpstr>
      <vt:lpstr>Tracker mech. and cooling</vt:lpstr>
      <vt:lpstr>Calorimeter Mechanics Status</vt:lpstr>
      <vt:lpstr>Holding LSF matrices</vt:lpstr>
      <vt:lpstr>PowerPoint Presentation</vt:lpstr>
      <vt:lpstr>Stiffness of the system</vt:lpstr>
      <vt:lpstr>Stability test</vt:lpstr>
      <vt:lpstr>Calo electronic update</vt:lpstr>
      <vt:lpstr>spares</vt:lpstr>
      <vt:lpstr>PowerPoint Presentation</vt:lpstr>
    </vt:vector>
  </TitlesOfParts>
  <Company>INFN-SBAM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adb</dc:creator>
  <cp:lastModifiedBy>Vincenzo Patera</cp:lastModifiedBy>
  <cp:revision>32</cp:revision>
  <dcterms:created xsi:type="dcterms:W3CDTF">2015-06-03T18:24:11Z</dcterms:created>
  <dcterms:modified xsi:type="dcterms:W3CDTF">2015-06-09T09:48:15Z</dcterms:modified>
</cp:coreProperties>
</file>