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  <p:sldMasterId id="2147483759" r:id="rId2"/>
    <p:sldMasterId id="2147483764" r:id="rId3"/>
    <p:sldMasterId id="2147483768" r:id="rId4"/>
  </p:sldMasterIdLst>
  <p:notesMasterIdLst>
    <p:notesMasterId r:id="rId23"/>
  </p:notesMasterIdLst>
  <p:handoutMasterIdLst>
    <p:handoutMasterId r:id="rId24"/>
  </p:handoutMasterIdLst>
  <p:sldIdLst>
    <p:sldId id="270" r:id="rId5"/>
    <p:sldId id="383" r:id="rId6"/>
    <p:sldId id="393" r:id="rId7"/>
    <p:sldId id="403" r:id="rId8"/>
    <p:sldId id="440" r:id="rId9"/>
    <p:sldId id="445" r:id="rId10"/>
    <p:sldId id="464" r:id="rId11"/>
    <p:sldId id="329" r:id="rId12"/>
    <p:sldId id="474" r:id="rId13"/>
    <p:sldId id="450" r:id="rId14"/>
    <p:sldId id="360" r:id="rId15"/>
    <p:sldId id="438" r:id="rId16"/>
    <p:sldId id="466" r:id="rId17"/>
    <p:sldId id="469" r:id="rId18"/>
    <p:sldId id="472" r:id="rId19"/>
    <p:sldId id="473" r:id="rId20"/>
    <p:sldId id="475" r:id="rId21"/>
    <p:sldId id="476" r:id="rId22"/>
  </p:sldIdLst>
  <p:sldSz cx="9144000" cy="6858000" type="screen4x3"/>
  <p:notesSz cx="6858000" cy="9144000"/>
  <p:defaultTextStyle>
    <a:defPPr>
      <a:defRPr lang="it-IT"/>
    </a:defPPr>
    <a:lvl1pPr marL="0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17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5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52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69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86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04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19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39" algn="l" defTabSz="4569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276" autoAdjust="0"/>
  </p:normalViewPr>
  <p:slideViewPr>
    <p:cSldViewPr snapToGrid="0" snapToObjects="1">
      <p:cViewPr varScale="1">
        <p:scale>
          <a:sx n="101" d="100"/>
          <a:sy n="101" d="100"/>
        </p:scale>
        <p:origin x="-6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3EE6E-5D79-2644-9D99-FA1963DCB70E}" type="datetimeFigureOut">
              <a:rPr lang="it-IT" smtClean="0"/>
              <a:t>03/06/15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5842F-7C71-7845-988D-BC4962B604B5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16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6C2E9-5E58-604D-AFFD-4F2FC35B4F6B}" type="datetimeFigureOut">
              <a:rPr lang="it-IT" smtClean="0"/>
              <a:t>03/06/15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7E565-0728-174E-A658-09344660FDD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82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17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5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2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9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86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04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19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39" algn="l" defTabSz="4569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1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 err="1" smtClean="0"/>
              <a:t>Constant</a:t>
            </a:r>
            <a:r>
              <a:rPr lang="it-IT" dirty="0" smtClean="0"/>
              <a:t> E0 – </a:t>
            </a:r>
            <a:r>
              <a:rPr lang="it-IT" dirty="0" err="1" smtClean="0"/>
              <a:t>ramped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r>
              <a:rPr lang="it-IT" dirty="0" smtClean="0"/>
              <a:t> in tank 1 and </a:t>
            </a:r>
            <a:r>
              <a:rPr lang="it-IT" dirty="0" err="1" smtClean="0"/>
              <a:t>intertank</a:t>
            </a:r>
            <a:r>
              <a:rPr lang="it-IT" dirty="0" smtClean="0"/>
              <a:t> 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beam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matching</a:t>
            </a:r>
            <a:r>
              <a:rPr lang="it-IT" baseline="0" dirty="0" smtClean="0"/>
              <a:t> – </a:t>
            </a:r>
            <a:r>
              <a:rPr lang="it-IT" baseline="0" dirty="0" err="1" smtClean="0"/>
              <a:t>increasing</a:t>
            </a:r>
            <a:r>
              <a:rPr lang="it-IT" baseline="0" dirty="0" smtClean="0"/>
              <a:t> bore </a:t>
            </a:r>
            <a:r>
              <a:rPr lang="it-IT" baseline="0" dirty="0" err="1" smtClean="0"/>
              <a:t>radius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beam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loss</a:t>
            </a:r>
            <a:r>
              <a:rPr lang="it-IT" baseline="0" dirty="0" smtClean="0"/>
              <a:t> control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price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final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energy</a:t>
            </a:r>
            <a:r>
              <a:rPr lang="it-IT" baseline="0" dirty="0" smtClean="0"/>
              <a:t> – </a:t>
            </a:r>
            <a:r>
              <a:rPr lang="it-IT" baseline="0" dirty="0" err="1" smtClean="0"/>
              <a:t>total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power</a:t>
            </a:r>
            <a:endParaRPr lang="it-IT" baseline="0" dirty="0" smtClean="0"/>
          </a:p>
          <a:p>
            <a:pPr marL="0" indent="0">
              <a:buFontTx/>
              <a:buNone/>
            </a:pPr>
            <a:endParaRPr lang="it-IT" baseline="0" dirty="0" smtClean="0"/>
          </a:p>
          <a:p>
            <a:pPr marL="0" indent="0">
              <a:buFontTx/>
              <a:buNone/>
            </a:pPr>
            <a:r>
              <a:rPr lang="it-IT" baseline="0" dirty="0" smtClean="0"/>
              <a:t>Calcolate le caratteristiche ottimali per il funzionamento delle cinque tank di accelerazione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A159-4E00-4138-B534-94794EFDF5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4970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18006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3908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8" y="1085275"/>
            <a:ext cx="8229599" cy="45535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8746"/>
            <a:ext cx="8229600" cy="736874"/>
          </a:xfrm>
          <a:prstGeom prst="rect">
            <a:avLst/>
          </a:prstGeom>
        </p:spPr>
        <p:txBody>
          <a:bodyPr vert="horz" lIns="91302" tIns="45651" rIns="91302" bIns="45651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7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35" y="1615029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98"/>
            <a:ext cx="4265613" cy="3784600"/>
          </a:xfrm>
        </p:spPr>
        <p:txBody>
          <a:bodyPr/>
          <a:lstStyle>
            <a:lvl4pPr marL="1369550" indent="0">
              <a:buNone/>
              <a:defRPr/>
            </a:lvl4pPr>
            <a:lvl5pPr marL="182606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511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42630" indent="-34263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3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 defTabSz="456836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67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19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585" marR="0" indent="-342630" algn="l" defTabSz="45683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484" marR="0" indent="-233814" algn="l" defTabSz="45683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67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116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585" marR="0" indent="-342630" algn="l" defTabSz="45683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484" marR="0" indent="-233814" algn="l" defTabSz="45683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67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40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 defTabSz="456836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Calibri"/>
              </a:rPr>
              <a:t>17/09/14</a:t>
            </a:r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‹n.›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27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9184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965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6" y="1085275"/>
            <a:ext cx="8229599" cy="45535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6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8746"/>
            <a:ext cx="8229600" cy="736874"/>
          </a:xfrm>
          <a:prstGeom prst="rect">
            <a:avLst/>
          </a:prstGeom>
        </p:spPr>
        <p:txBody>
          <a:bodyPr vert="horz" lIns="91326" tIns="45663" rIns="91326" bIns="45663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1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713601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34" y="1615029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98"/>
            <a:ext cx="4265613" cy="3784600"/>
          </a:xfrm>
        </p:spPr>
        <p:txBody>
          <a:bodyPr/>
          <a:lstStyle>
            <a:lvl4pPr marL="1369913" indent="0">
              <a:buNone/>
              <a:defRPr/>
            </a:lvl4pPr>
            <a:lvl5pPr marL="182654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193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722D-3E0C-4D84-98FC-0E720C5F1DEB}" type="slidenum">
              <a:rPr lang="en-GB">
                <a:solidFill>
                  <a:srgbClr val="FFFFFF"/>
                </a:solidFill>
                <a:latin typeface="Arial"/>
                <a:ea typeface="ＭＳ Ｐゴシック"/>
              </a:rPr>
              <a:pPr>
                <a:defRPr/>
              </a:pPr>
              <a:t>‹n.›</a:t>
            </a:fld>
            <a:endParaRPr lang="en-GB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8126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29497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5647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1833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3611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6990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4416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7599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emf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16"/>
            <a:r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t>17/09/14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16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16"/>
            <a:fld id="{AC28833C-A449-5240-9838-2D5CFB7CE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6516"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7" name="Picture 6" descr="banner_PPT_ess.pdf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5964746"/>
            <a:ext cx="9144000" cy="893259"/>
          </a:xfrm>
          <a:prstGeom prst="rect">
            <a:avLst/>
          </a:prstGeom>
          <a:ln>
            <a:noFill/>
          </a:ln>
          <a:effectLst>
            <a:outerShdw blurRad="82550" dist="50800" dir="16200000" algn="tl" rotWithShape="0">
              <a:srgbClr val="333333">
                <a:alpha val="15000"/>
              </a:srgbClr>
            </a:outerShdw>
          </a:effectLst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135675" y="6077777"/>
            <a:ext cx="2809829" cy="365125"/>
          </a:xfrm>
          <a:prstGeom prst="rect">
            <a:avLst/>
          </a:prstGeom>
        </p:spPr>
        <p:txBody>
          <a:bodyPr lIns="85588" tIns="42791" rIns="85588" bIns="42791"/>
          <a:lstStyle>
            <a:defPPr>
              <a:defRPr lang="en-US"/>
            </a:defPPr>
            <a:lvl1pPr marL="0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482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223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964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705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446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87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928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>
                <a:solidFill>
                  <a:prstClr val="white"/>
                </a:solidFill>
                <a:latin typeface="Helvetica"/>
                <a:cs typeface="Helvetica"/>
              </a:rPr>
              <a:t>ESS </a:t>
            </a:r>
            <a:r>
              <a:rPr lang="en-US" sz="1300" dirty="0" smtClean="0">
                <a:solidFill>
                  <a:prstClr val="white"/>
                </a:solidFill>
                <a:latin typeface="Helvetica"/>
                <a:cs typeface="Helvetica"/>
              </a:rPr>
              <a:t>2014-04-03</a:t>
            </a:r>
            <a:endParaRPr lang="en-US" sz="1300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9" name="Rettangolo 8"/>
          <p:cNvSpPr/>
          <p:nvPr userDrawn="1"/>
        </p:nvSpPr>
        <p:spPr>
          <a:xfrm>
            <a:off x="1507067" y="5946683"/>
            <a:ext cx="6020811" cy="1029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" name="Picture 19" descr="Testata a colori"/>
          <p:cNvPicPr>
            <a:picLocks noChangeAspect="1" noChangeArrowheads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7878" y="5946683"/>
            <a:ext cx="1616122" cy="91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43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661" r:id="rId12"/>
    <p:sldLayoutId id="2147483673" r:id="rId13"/>
    <p:sldLayoutId id="2147483676" r:id="rId14"/>
    <p:sldLayoutId id="2147483677" r:id="rId15"/>
    <p:sldLayoutId id="2147483678" r:id="rId16"/>
    <p:sldLayoutId id="2147483689" r:id="rId17"/>
    <p:sldLayoutId id="2147483690" r:id="rId18"/>
    <p:sldLayoutId id="2147483692" r:id="rId19"/>
    <p:sldLayoutId id="2147483704" r:id="rId2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A6F0860D-1C4C-436F-A9DF-8C6E81561F99}" type="slidenum">
              <a:rPr lang="en-GB">
                <a:solidFill>
                  <a:srgbClr val="FFFFFF"/>
                </a:solidFill>
                <a:latin typeface="Arial"/>
                <a:ea typeface="ＭＳ Ｐゴシック"/>
              </a:rPr>
              <a:pPr defTabSz="914400" fontAlgn="base">
                <a:spcAft>
                  <a:spcPct val="0"/>
                </a:spcAft>
                <a:defRPr/>
              </a:pPr>
              <a:t>‹n.›</a:t>
            </a:fld>
            <a:endParaRPr lang="en-GB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117475" y="6537325"/>
            <a:ext cx="88470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Helvetica" charset="0"/>
                <a:ea typeface="ＭＳ Ｐゴシック"/>
              </a:rPr>
              <a:t>		 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P. Michelato, INFN LASA 			</a:t>
            </a:r>
            <a:r>
              <a:rPr lang="en-GB" sz="1000" dirty="0" err="1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Miniworkshop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 su </a:t>
            </a:r>
            <a:r>
              <a:rPr lang="en-GB" sz="1000" dirty="0" err="1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Acceleratori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 (17-Feb-2015, LNL)</a:t>
            </a:r>
            <a:endParaRPr lang="en-GB" dirty="0">
              <a:solidFill>
                <a:srgbClr val="000000"/>
              </a:solidFill>
              <a:latin typeface="Helvetica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5332932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A6F0860D-1C4C-436F-A9DF-8C6E81561F99}" type="slidenum">
              <a:rPr lang="en-GB">
                <a:solidFill>
                  <a:srgbClr val="FFFFFF"/>
                </a:solidFill>
                <a:latin typeface="Arial"/>
                <a:ea typeface="ＭＳ Ｐゴシック"/>
              </a:rPr>
              <a:pPr defTabSz="914400" fontAlgn="base">
                <a:spcAft>
                  <a:spcPct val="0"/>
                </a:spcAft>
                <a:defRPr/>
              </a:pPr>
              <a:t>‹n.›</a:t>
            </a:fld>
            <a:endParaRPr lang="en-GB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117475" y="6537325"/>
            <a:ext cx="88470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Helvetica" charset="0"/>
                <a:ea typeface="ＭＳ Ｐゴシック"/>
              </a:rPr>
              <a:t>		 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P. Michelato, INFN LASA 			</a:t>
            </a:r>
            <a:r>
              <a:rPr lang="en-GB" sz="1000" dirty="0" err="1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Miniworkshop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 su </a:t>
            </a:r>
            <a:r>
              <a:rPr lang="en-GB" sz="1000" dirty="0" err="1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Acceleratori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 (17-Feb-2015, LNL)</a:t>
            </a:r>
            <a:endParaRPr lang="en-GB" dirty="0">
              <a:solidFill>
                <a:srgbClr val="000000"/>
              </a:solidFill>
              <a:latin typeface="Helvetica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332716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A6F0860D-1C4C-436F-A9DF-8C6E81561F99}" type="slidenum">
              <a:rPr lang="en-GB">
                <a:solidFill>
                  <a:srgbClr val="FFFFFF"/>
                </a:solidFill>
                <a:latin typeface="Arial"/>
                <a:ea typeface="ＭＳ Ｐゴシック"/>
              </a:rPr>
              <a:pPr defTabSz="914400" fontAlgn="base">
                <a:spcAft>
                  <a:spcPct val="0"/>
                </a:spcAft>
                <a:defRPr/>
              </a:pPr>
              <a:t>‹n.›</a:t>
            </a:fld>
            <a:endParaRPr lang="en-GB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117475" y="6537325"/>
            <a:ext cx="88470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Helvetica" charset="0"/>
                <a:ea typeface="ＭＳ Ｐゴシック"/>
              </a:rPr>
              <a:t>		 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P. Michelato, INFN LASA 			</a:t>
            </a:r>
            <a:r>
              <a:rPr lang="en-GB" sz="1000" dirty="0" err="1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Miniworkshop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 su </a:t>
            </a:r>
            <a:r>
              <a:rPr lang="en-GB" sz="1000" dirty="0" err="1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Acceleratori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  <a:ea typeface="ＭＳ Ｐゴシック"/>
              </a:rPr>
              <a:t> (17-Feb-2015, LNL)</a:t>
            </a:r>
            <a:endParaRPr lang="en-GB" dirty="0">
              <a:solidFill>
                <a:srgbClr val="000000"/>
              </a:solidFill>
              <a:latin typeface="Helvetica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9706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emf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sz="half" idx="2"/>
          </p:nvPr>
        </p:nvSpPr>
        <p:spPr>
          <a:xfrm>
            <a:off x="0" y="2107397"/>
            <a:ext cx="9144000" cy="1643074"/>
          </a:xfrm>
          <a:ln>
            <a:noFill/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AU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The INFN</a:t>
            </a:r>
            <a:r>
              <a:rPr lang="en-AU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AU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in-kind contribution to </a:t>
            </a:r>
          </a:p>
          <a:p>
            <a:pPr algn="ctr">
              <a:buNone/>
            </a:pPr>
            <a:r>
              <a:rPr lang="en-AU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the accelerator of the </a:t>
            </a:r>
          </a:p>
          <a:p>
            <a:pPr algn="ctr">
              <a:buNone/>
            </a:pPr>
            <a:r>
              <a:rPr lang="en-AU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European Spallation Source</a:t>
            </a:r>
            <a:endParaRPr lang="en-A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25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WP03 Master Schedule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1270873"/>
            <a:ext cx="9180512" cy="56117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9169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999" y="1693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>
                <a:solidFill>
                  <a:srgbClr val="0000FF"/>
                </a:solidFill>
              </a:rPr>
              <a:t>Medium </a:t>
            </a:r>
            <a:r>
              <a:rPr lang="el-GR" sz="3600" b="1" dirty="0">
                <a:solidFill>
                  <a:srgbClr val="0000FF"/>
                </a:solidFill>
              </a:rPr>
              <a:t>β</a:t>
            </a:r>
            <a:r>
              <a:rPr lang="it-IT" sz="3600" b="1" dirty="0">
                <a:solidFill>
                  <a:srgbClr val="0000FF"/>
                </a:solidFill>
              </a:rPr>
              <a:t>-</a:t>
            </a:r>
            <a:r>
              <a:rPr lang="it-IT" sz="3600" b="1" dirty="0" err="1" smtClean="0">
                <a:solidFill>
                  <a:srgbClr val="0000FF"/>
                </a:solidFill>
              </a:rPr>
              <a:t>cavities</a:t>
            </a:r>
            <a:r>
              <a:rPr lang="it-IT" sz="3600" dirty="0" smtClean="0">
                <a:solidFill>
                  <a:srgbClr val="0000FF"/>
                </a:solidFill>
              </a:rPr>
              <a:t> </a:t>
            </a:r>
            <a:r>
              <a:rPr lang="it-IT" sz="3600" b="1" dirty="0" err="1" smtClean="0">
                <a:solidFill>
                  <a:srgbClr val="0000FF"/>
                </a:solidFill>
              </a:rPr>
              <a:t>contribution</a:t>
            </a:r>
            <a:r>
              <a:rPr lang="it-IT" sz="3600" b="1" dirty="0" smtClean="0">
                <a:solidFill>
                  <a:srgbClr val="0000FF"/>
                </a:solidFill>
              </a:rPr>
              <a:t> to ESS</a:t>
            </a:r>
            <a:endParaRPr lang="it-IT" sz="3600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59934"/>
            <a:ext cx="8229600" cy="4525963"/>
          </a:xfrm>
        </p:spPr>
        <p:txBody>
          <a:bodyPr>
            <a:normAutofit/>
          </a:bodyPr>
          <a:lstStyle/>
          <a:p>
            <a:r>
              <a:rPr lang="en-AU" sz="2800" dirty="0" smtClean="0"/>
              <a:t>Up to the end of 2014 INFN-</a:t>
            </a:r>
            <a:r>
              <a:rPr lang="en-AU" sz="2800" dirty="0" err="1" smtClean="0"/>
              <a:t>Mi</a:t>
            </a:r>
            <a:r>
              <a:rPr lang="en-AU" sz="2800" dirty="0" smtClean="0"/>
              <a:t> involved in XFEL;</a:t>
            </a:r>
          </a:p>
          <a:p>
            <a:pPr marL="0" indent="0">
              <a:buNone/>
            </a:pPr>
            <a:endParaRPr lang="en-AU" sz="2800" dirty="0" smtClean="0"/>
          </a:p>
          <a:p>
            <a:r>
              <a:rPr lang="en-AU" sz="2800" dirty="0" smtClean="0"/>
              <a:t>Expression of interest for in-kind contribution to ESS of medium-</a:t>
            </a:r>
            <a:r>
              <a:rPr lang="en-AU" sz="2800" dirty="0" smtClean="0">
                <a:latin typeface="Symbol" charset="2"/>
                <a:cs typeface="Symbol" charset="2"/>
              </a:rPr>
              <a:t>b</a:t>
            </a:r>
            <a:r>
              <a:rPr lang="en-AU" sz="2800" dirty="0" smtClean="0"/>
              <a:t> cavities;</a:t>
            </a:r>
          </a:p>
          <a:p>
            <a:endParaRPr lang="en-AU" sz="2800" dirty="0" smtClean="0"/>
          </a:p>
          <a:p>
            <a:r>
              <a:rPr lang="en-AU" sz="2800" dirty="0" smtClean="0"/>
              <a:t>Well consolidated expertise + good connection with industries for series production</a:t>
            </a:r>
            <a:endParaRPr lang="en-AU" sz="2800" dirty="0"/>
          </a:p>
        </p:txBody>
      </p:sp>
      <p:pic>
        <p:nvPicPr>
          <p:cNvPr id="4" name="Picture 19" descr="Testata a color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878" y="5946683"/>
            <a:ext cx="1616122" cy="91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075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816486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A722D-3E0C-4D84-98FC-0E720C5F1DEB}" type="slidenum">
              <a:rPr lang="en-GB" smtClean="0">
                <a:solidFill>
                  <a:srgbClr val="FFFFFF"/>
                </a:solidFill>
                <a:latin typeface="Arial"/>
                <a:ea typeface="ＭＳ Ｐゴシック"/>
              </a:rPr>
              <a:pPr>
                <a:defRPr/>
              </a:pPr>
              <a:t>12</a:t>
            </a:fld>
            <a:endParaRPr lang="en-GB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7667" y="154773"/>
            <a:ext cx="6976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/>
              </a:rPr>
              <a:t>XFEL 1.3 GHz SC cavities:</a:t>
            </a:r>
            <a:br>
              <a:rPr lang="en-US" sz="2400" dirty="0" smtClean="0">
                <a:solidFill>
                  <a:srgbClr val="FFFFFF"/>
                </a:solidFill>
                <a:latin typeface="Arial"/>
                <a:ea typeface="ＭＳ Ｐゴシック"/>
              </a:rPr>
            </a:br>
            <a:r>
              <a:rPr lang="en-US" sz="2400" dirty="0" smtClean="0">
                <a:solidFill>
                  <a:srgbClr val="FFFFFF"/>
                </a:solidFill>
                <a:latin typeface="Arial"/>
                <a:ea typeface="ＭＳ Ｐゴシック"/>
              </a:rPr>
              <a:t>Cavities Performances (EZ)</a:t>
            </a:r>
            <a:endParaRPr lang="en-US" sz="20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97851" y="5189688"/>
            <a:ext cx="8478838" cy="16077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spcBef>
                <a:spcPts val="500"/>
              </a:spcBef>
              <a:defRPr/>
            </a:pPr>
            <a:r>
              <a:rPr lang="en-US" sz="1800" dirty="0" smtClean="0">
                <a:solidFill>
                  <a:srgbClr val="261748"/>
                </a:solidFill>
              </a:rPr>
              <a:t>Average </a:t>
            </a:r>
            <a:r>
              <a:rPr lang="en-US" sz="1800" b="1" dirty="0" smtClean="0">
                <a:solidFill>
                  <a:srgbClr val="E58508"/>
                </a:solidFill>
              </a:rPr>
              <a:t>maximum</a:t>
            </a:r>
            <a:r>
              <a:rPr lang="en-US" sz="1800" dirty="0" smtClean="0">
                <a:solidFill>
                  <a:srgbClr val="E58508"/>
                </a:solidFill>
              </a:rPr>
              <a:t> gradient</a:t>
            </a:r>
            <a:r>
              <a:rPr lang="en-US" sz="1800" dirty="0" smtClean="0">
                <a:solidFill>
                  <a:srgbClr val="261748"/>
                </a:solidFill>
              </a:rPr>
              <a:t>	before re-treatment:  (29.1 ± 5.9) MV/m</a:t>
            </a:r>
            <a:endParaRPr lang="en-US" sz="1800" b="1" dirty="0" smtClean="0">
              <a:solidFill>
                <a:srgbClr val="261748"/>
              </a:solidFill>
            </a:endParaRPr>
          </a:p>
          <a:p>
            <a:pPr defTabSz="914400" eaLnBrk="1" hangingPunct="1">
              <a:spcBef>
                <a:spcPts val="500"/>
              </a:spcBef>
              <a:defRPr/>
            </a:pPr>
            <a:r>
              <a:rPr lang="en-US" sz="1800" b="1" dirty="0" smtClean="0">
                <a:solidFill>
                  <a:srgbClr val="E58508"/>
                </a:solidFill>
              </a:rPr>
              <a:t>				</a:t>
            </a:r>
            <a:r>
              <a:rPr lang="en-US" sz="1800" dirty="0" smtClean="0">
                <a:solidFill>
                  <a:srgbClr val="261748"/>
                </a:solidFill>
              </a:rPr>
              <a:t>after re-treatment: </a:t>
            </a:r>
            <a:r>
              <a:rPr lang="en-US" sz="1800" b="1" dirty="0" smtClean="0">
                <a:solidFill>
                  <a:srgbClr val="E58508"/>
                </a:solidFill>
              </a:rPr>
              <a:t>(32.0 ±3.8) MV/m</a:t>
            </a:r>
            <a:br>
              <a:rPr lang="en-US" sz="1800" b="1" dirty="0" smtClean="0">
                <a:solidFill>
                  <a:srgbClr val="E58508"/>
                </a:solidFill>
              </a:rPr>
            </a:br>
            <a:r>
              <a:rPr lang="en-US" sz="1800" dirty="0" smtClean="0">
                <a:solidFill>
                  <a:srgbClr val="261748"/>
                </a:solidFill>
              </a:rPr>
              <a:t>Average </a:t>
            </a:r>
            <a:r>
              <a:rPr lang="en-US" sz="1800" b="1" dirty="0" smtClean="0">
                <a:solidFill>
                  <a:srgbClr val="E58508"/>
                </a:solidFill>
              </a:rPr>
              <a:t>usable</a:t>
            </a:r>
            <a:r>
              <a:rPr lang="en-US" sz="1800" dirty="0" smtClean="0">
                <a:solidFill>
                  <a:srgbClr val="E58508"/>
                </a:solidFill>
              </a:rPr>
              <a:t> gradient</a:t>
            </a:r>
            <a:r>
              <a:rPr lang="en-US" sz="1800" dirty="0" smtClean="0">
                <a:solidFill>
                  <a:srgbClr val="261748"/>
                </a:solidFill>
              </a:rPr>
              <a:t>		before re-treatment:  (25.8 ± 6.1) MV/m</a:t>
            </a:r>
            <a:endParaRPr lang="en-US" sz="1800" b="1" dirty="0" smtClean="0">
              <a:solidFill>
                <a:srgbClr val="261748"/>
              </a:solidFill>
            </a:endParaRPr>
          </a:p>
          <a:p>
            <a:pPr defTabSz="914400" eaLnBrk="1" hangingPunct="1">
              <a:spcBef>
                <a:spcPts val="500"/>
              </a:spcBef>
              <a:defRPr/>
            </a:pPr>
            <a:r>
              <a:rPr lang="en-US" sz="1800" b="1" dirty="0" smtClean="0">
                <a:solidFill>
                  <a:srgbClr val="E58508"/>
                </a:solidFill>
              </a:rPr>
              <a:t>				</a:t>
            </a:r>
            <a:r>
              <a:rPr lang="en-US" sz="1800" dirty="0" smtClean="0">
                <a:solidFill>
                  <a:srgbClr val="261748"/>
                </a:solidFill>
              </a:rPr>
              <a:t>after re-treatment: </a:t>
            </a:r>
            <a:r>
              <a:rPr lang="en-US" sz="1800" b="1" dirty="0" smtClean="0">
                <a:solidFill>
                  <a:srgbClr val="E58508"/>
                </a:solidFill>
              </a:rPr>
              <a:t>(29.0 ±3.6) MV/m</a:t>
            </a:r>
            <a:br>
              <a:rPr lang="en-US" sz="1800" b="1" dirty="0" smtClean="0">
                <a:solidFill>
                  <a:srgbClr val="E58508"/>
                </a:solidFill>
              </a:rPr>
            </a:br>
            <a:endParaRPr lang="en-US" sz="1800" dirty="0" smtClean="0">
              <a:solidFill>
                <a:srgbClr val="E58508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99993" y="1124744"/>
            <a:ext cx="4644008" cy="3240360"/>
            <a:chOff x="0" y="1104988"/>
            <a:chExt cx="4392623" cy="301796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886"/>
            <a:stretch>
              <a:fillRect/>
            </a:stretch>
          </p:blipFill>
          <p:spPr bwMode="auto">
            <a:xfrm>
              <a:off x="0" y="1319209"/>
              <a:ext cx="4392623" cy="2803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748883" y="1104988"/>
              <a:ext cx="3096344" cy="30777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it-IT" sz="1400" dirty="0" smtClean="0">
                  <a:solidFill>
                    <a:srgbClr val="261748"/>
                  </a:solidFill>
                  <a:latin typeface="Arial"/>
                  <a:ea typeface="ＭＳ Ｐゴシック"/>
                </a:rPr>
                <a:t>1</a:t>
              </a:r>
              <a:r>
                <a:rPr lang="it-IT" sz="1400" baseline="30000" dirty="0" smtClean="0">
                  <a:solidFill>
                    <a:srgbClr val="261748"/>
                  </a:solidFill>
                  <a:latin typeface="Arial"/>
                  <a:ea typeface="ＭＳ Ｐゴシック"/>
                </a:rPr>
                <a:t>st</a:t>
              </a:r>
              <a:r>
                <a:rPr lang="it-IT" sz="1400" dirty="0" smtClean="0">
                  <a:solidFill>
                    <a:srgbClr val="261748"/>
                  </a:solidFill>
                  <a:latin typeface="Arial"/>
                  <a:ea typeface="ＭＳ Ｐゴシック"/>
                </a:rPr>
                <a:t> test of cavities (as rrived from EZ)</a:t>
              </a:r>
              <a:endParaRPr lang="it-IT" sz="1400" dirty="0">
                <a:solidFill>
                  <a:srgbClr val="261748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47864" y="2996952"/>
              <a:ext cx="648072" cy="30777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it-IT" sz="1400" dirty="0" smtClean="0">
                  <a:solidFill>
                    <a:srgbClr val="261748"/>
                  </a:solidFill>
                  <a:latin typeface="Arial"/>
                  <a:ea typeface="ＭＳ Ｐゴシック"/>
                </a:rPr>
                <a:t>E</a:t>
              </a:r>
              <a:r>
                <a:rPr lang="it-IT" sz="1400" baseline="-25000" dirty="0" smtClean="0">
                  <a:solidFill>
                    <a:srgbClr val="261748"/>
                  </a:solidFill>
                  <a:latin typeface="Arial"/>
                  <a:ea typeface="ＭＳ Ｐゴシック"/>
                </a:rPr>
                <a:t>acc</a:t>
              </a:r>
              <a:endParaRPr lang="it-IT" sz="1400" baseline="-25000" dirty="0">
                <a:solidFill>
                  <a:srgbClr val="261748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17" name="TextBox 16"/>
          <p:cNvSpPr txBox="1">
            <a:spLocks noChangeAspect="1" noChangeArrowheads="1"/>
          </p:cNvSpPr>
          <p:nvPr/>
        </p:nvSpPr>
        <p:spPr bwMode="auto">
          <a:xfrm>
            <a:off x="251520" y="4437112"/>
            <a:ext cx="87129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261748"/>
                </a:solidFill>
              </a:rPr>
              <a:t>Re-treatment typically due to field emission</a:t>
            </a:r>
          </a:p>
          <a:p>
            <a:pPr defTabSz="914400"/>
            <a:r>
              <a:rPr lang="en-US" sz="1800" kern="0" dirty="0" smtClean="0">
                <a:solidFill>
                  <a:srgbClr val="261748"/>
                </a:solidFill>
              </a:rPr>
              <a:t>Cavities “cured” mainly by HPR (done both at DESY and at the Company)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2996952"/>
            <a:ext cx="302433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it-IT" sz="1600" dirty="0" smtClean="0">
                <a:solidFill>
                  <a:srgbClr val="261748"/>
                </a:solidFill>
                <a:latin typeface="Arial"/>
                <a:ea typeface="ＭＳ Ｐゴシック"/>
              </a:rPr>
              <a:t>XFEL goal:</a:t>
            </a:r>
          </a:p>
          <a:p>
            <a:pPr defTabSz="914400"/>
            <a:r>
              <a:rPr lang="it-IT" sz="1600" dirty="0" smtClean="0">
                <a:solidFill>
                  <a:srgbClr val="261748"/>
                </a:solidFill>
                <a:latin typeface="Arial"/>
                <a:ea typeface="ＭＳ Ｐゴシック"/>
              </a:rPr>
              <a:t>E</a:t>
            </a:r>
            <a:r>
              <a:rPr lang="it-IT" sz="1600" baseline="-25000" dirty="0" smtClean="0">
                <a:solidFill>
                  <a:srgbClr val="261748"/>
                </a:solidFill>
                <a:latin typeface="Arial"/>
                <a:ea typeface="ＭＳ Ｐゴシック"/>
              </a:rPr>
              <a:t>acc</a:t>
            </a:r>
            <a:r>
              <a:rPr lang="it-IT" sz="1600" dirty="0" smtClean="0">
                <a:solidFill>
                  <a:srgbClr val="261748"/>
                </a:solidFill>
                <a:latin typeface="Arial"/>
                <a:ea typeface="ＭＳ Ｐゴシック"/>
              </a:rPr>
              <a:t> ≥ 23.6 MV/m,  Q</a:t>
            </a:r>
            <a:r>
              <a:rPr lang="it-IT" sz="1600" baseline="-25000" dirty="0" smtClean="0">
                <a:solidFill>
                  <a:srgbClr val="261748"/>
                </a:solidFill>
                <a:latin typeface="Arial"/>
                <a:ea typeface="ＭＳ Ｐゴシック"/>
              </a:rPr>
              <a:t>0</a:t>
            </a:r>
            <a:r>
              <a:rPr lang="it-IT" sz="1600" dirty="0" smtClean="0">
                <a:solidFill>
                  <a:srgbClr val="261748"/>
                </a:solidFill>
                <a:latin typeface="Arial"/>
                <a:ea typeface="ＭＳ Ｐゴシック"/>
              </a:rPr>
              <a:t> ≥ 1▪10</a:t>
            </a:r>
            <a:r>
              <a:rPr lang="it-IT" sz="1600" baseline="30000" dirty="0" smtClean="0">
                <a:solidFill>
                  <a:srgbClr val="261748"/>
                </a:solidFill>
                <a:latin typeface="Arial"/>
                <a:ea typeface="ＭＳ Ｐゴシック"/>
              </a:rPr>
              <a:t>10</a:t>
            </a:r>
            <a:r>
              <a:rPr lang="it-IT" sz="1600" dirty="0" smtClean="0">
                <a:solidFill>
                  <a:srgbClr val="261748"/>
                </a:solidFill>
                <a:latin typeface="Arial"/>
                <a:ea typeface="ＭＳ Ｐゴシック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b="1" dirty="0">
                <a:solidFill>
                  <a:srgbClr val="0000FF"/>
                </a:solidFill>
              </a:rPr>
              <a:t>Medium Beta Cavities  </a:t>
            </a:r>
            <a:r>
              <a:rPr lang="en-GB" sz="4900" b="1" dirty="0" smtClean="0">
                <a:solidFill>
                  <a:srgbClr val="0000FF"/>
                </a:solidFill>
              </a:rPr>
              <a:t/>
            </a:r>
            <a:br>
              <a:rPr lang="en-GB" sz="4900" b="1" dirty="0" smtClean="0">
                <a:solidFill>
                  <a:srgbClr val="0000FF"/>
                </a:solidFill>
              </a:rPr>
            </a:br>
            <a:r>
              <a:rPr lang="en-US" dirty="0" smtClean="0"/>
              <a:t>Technical performances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9960" y="1565572"/>
            <a:ext cx="7688316" cy="589050"/>
          </a:xfrm>
        </p:spPr>
        <p:txBody>
          <a:bodyPr lIns="85699" tIns="42850" rIns="85699" bIns="42850">
            <a:normAutofit fontScale="85000" lnSpcReduction="10000"/>
          </a:bodyPr>
          <a:lstStyle/>
          <a:p>
            <a:pPr marL="57140" indent="0" algn="ctr">
              <a:buNone/>
            </a:pPr>
            <a:r>
              <a:rPr lang="en-US" dirty="0" smtClean="0"/>
              <a:t>INFN Medium Beta </a:t>
            </a:r>
            <a:r>
              <a:rPr lang="en-US" dirty="0"/>
              <a:t>C</a:t>
            </a:r>
            <a:r>
              <a:rPr lang="en-US" dirty="0" smtClean="0"/>
              <a:t>avities Technical Performances</a:t>
            </a:r>
          </a:p>
          <a:p>
            <a:pPr marL="57140" indent="0" algn="ctr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132020"/>
              </p:ext>
            </p:extLst>
          </p:nvPr>
        </p:nvGraphicFramePr>
        <p:xfrm>
          <a:off x="2102065" y="2247961"/>
          <a:ext cx="4876800" cy="3536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883"/>
                <a:gridCol w="1439917"/>
              </a:tblGrid>
              <a:tr h="3456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Requirements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Medium beta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Frequency (MHz)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704.42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Geometric</a:t>
                      </a:r>
                      <a:r>
                        <a:rPr lang="en-US" sz="1600" baseline="0" dirty="0" smtClean="0"/>
                        <a:t> beta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Nominal Accelerating Gradient (MV/m)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Epk</a:t>
                      </a:r>
                      <a:r>
                        <a:rPr lang="en-US" sz="1600" dirty="0" smtClean="0"/>
                        <a:t> (MV/m)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50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Cell coupling </a:t>
                      </a:r>
                      <a:r>
                        <a:rPr lang="en-US" sz="1600" baseline="0" dirty="0" smtClean="0"/>
                        <a:t> k</a:t>
                      </a:r>
                      <a:r>
                        <a:rPr lang="en-US" sz="1600" dirty="0" smtClean="0"/>
                        <a:t>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≥ 1.5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RF</a:t>
                      </a:r>
                      <a:r>
                        <a:rPr lang="en-US" sz="1600" dirty="0" smtClean="0"/>
                        <a:t> peak power (kW)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 </a:t>
                      </a:r>
                      <a:r>
                        <a:rPr lang="en-US" sz="1600" dirty="0" err="1" smtClean="0"/>
                        <a:t>ext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7.5 10</a:t>
                      </a:r>
                      <a:r>
                        <a:rPr lang="en-US" sz="1600" baseline="30000" dirty="0" smtClean="0"/>
                        <a:t>5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Q0</a:t>
                      </a:r>
                      <a:r>
                        <a:rPr lang="en-US" sz="1600" dirty="0" smtClean="0"/>
                        <a:t> at nominal</a:t>
                      </a:r>
                      <a:r>
                        <a:rPr lang="en-US" sz="1600" baseline="0" dirty="0" smtClean="0"/>
                        <a:t> gradient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 5 10</a:t>
                      </a:r>
                      <a:r>
                        <a:rPr lang="en-US" sz="1600" baseline="30000" dirty="0" smtClean="0"/>
                        <a:t>9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19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07504" y="143239"/>
            <a:ext cx="8928992" cy="108012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Elliptical </a:t>
            </a:r>
            <a:r>
              <a:rPr lang="en-US" b="1" dirty="0">
                <a:solidFill>
                  <a:srgbClr val="0000FF"/>
                </a:solidFill>
              </a:rPr>
              <a:t>SC </a:t>
            </a:r>
            <a:r>
              <a:rPr lang="en-US" b="1" dirty="0" smtClean="0">
                <a:solidFill>
                  <a:srgbClr val="0000FF"/>
                </a:solidFill>
              </a:rPr>
              <a:t>cavities: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dirty="0"/>
              <a:t>in-kind contribution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510"/>
              </p:ext>
            </p:extLst>
          </p:nvPr>
        </p:nvGraphicFramePr>
        <p:xfrm>
          <a:off x="562412" y="1477888"/>
          <a:ext cx="7992888" cy="3035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2694"/>
                <a:gridCol w="6450194"/>
              </a:tblGrid>
              <a:tr h="674446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Deliverable no.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Deliverable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7223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Medium beta pre-series cavity, vertically tested at LASA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223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High beta pre-series cavity, vertically tested at LASA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86116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From 3 To 38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(# 36)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Superconducting </a:t>
                      </a:r>
                      <a:r>
                        <a:rPr lang="en-GB" sz="2000" dirty="0" err="1">
                          <a:effectLst/>
                        </a:rPr>
                        <a:t>RF</a:t>
                      </a:r>
                      <a:r>
                        <a:rPr lang="en-GB" sz="2000" dirty="0">
                          <a:effectLst/>
                        </a:rPr>
                        <a:t> cavity for the </a:t>
                      </a:r>
                      <a:r>
                        <a:rPr lang="en-GB" sz="2000" b="1" dirty="0">
                          <a:effectLst/>
                        </a:rPr>
                        <a:t>medium beta section </a:t>
                      </a:r>
                      <a:r>
                        <a:rPr lang="en-GB" sz="2000" dirty="0">
                          <a:effectLst/>
                        </a:rPr>
                        <a:t>of the linac, equipped of </a:t>
                      </a:r>
                      <a:r>
                        <a:rPr lang="en-GB" sz="2000" b="1" dirty="0">
                          <a:effectLst/>
                        </a:rPr>
                        <a:t>all the </a:t>
                      </a:r>
                      <a:r>
                        <a:rPr lang="en-GB" sz="2000" b="1" spc="-5" dirty="0">
                          <a:effectLst/>
                        </a:rPr>
                        <a:t>necessar</a:t>
                      </a:r>
                      <a:r>
                        <a:rPr lang="en-GB" sz="2000" b="1" dirty="0">
                          <a:effectLst/>
                        </a:rPr>
                        <a:t>y</a:t>
                      </a:r>
                      <a:r>
                        <a:rPr lang="en-GB" sz="2000" b="1" spc="175" dirty="0">
                          <a:effectLst/>
                        </a:rPr>
                        <a:t> </a:t>
                      </a:r>
                      <a:r>
                        <a:rPr lang="en-GB" sz="2000" b="1" dirty="0">
                          <a:effectLst/>
                        </a:rPr>
                        <a:t>ancillaries</a:t>
                      </a:r>
                      <a:r>
                        <a:rPr lang="en-GB" sz="2000" b="1" spc="165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(</a:t>
                      </a:r>
                      <a:r>
                        <a:rPr lang="en-GB" sz="2000" spc="-10" dirty="0">
                          <a:effectLst/>
                        </a:rPr>
                        <a:t>h</a:t>
                      </a:r>
                      <a:r>
                        <a:rPr lang="en-GB" sz="2000" dirty="0">
                          <a:effectLst/>
                        </a:rPr>
                        <a:t>elium</a:t>
                      </a:r>
                      <a:r>
                        <a:rPr lang="en-GB" sz="2000" spc="170" dirty="0">
                          <a:effectLst/>
                        </a:rPr>
                        <a:t> </a:t>
                      </a:r>
                      <a:r>
                        <a:rPr lang="en-GB" sz="2000" spc="-5" dirty="0">
                          <a:effectLst/>
                        </a:rPr>
                        <a:t>tank</a:t>
                      </a:r>
                      <a:r>
                        <a:rPr lang="en-GB" sz="2000" dirty="0">
                          <a:effectLst/>
                        </a:rPr>
                        <a:t>,</a:t>
                      </a:r>
                      <a:r>
                        <a:rPr lang="en-GB" sz="2000" spc="165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flanges,</a:t>
                      </a:r>
                      <a:r>
                        <a:rPr lang="en-GB" sz="2000" spc="175" dirty="0">
                          <a:effectLst/>
                        </a:rPr>
                        <a:t> </a:t>
                      </a:r>
                      <a:r>
                        <a:rPr lang="en-GB" sz="2000" spc="-10" dirty="0">
                          <a:effectLst/>
                        </a:rPr>
                        <a:t>v</a:t>
                      </a:r>
                      <a:r>
                        <a:rPr lang="en-GB" sz="2000" dirty="0">
                          <a:effectLst/>
                        </a:rPr>
                        <a:t>acuum</a:t>
                      </a:r>
                      <a:r>
                        <a:rPr lang="en-GB" sz="2000" spc="170" dirty="0">
                          <a:effectLst/>
                        </a:rPr>
                        <a:t> </a:t>
                      </a:r>
                      <a:r>
                        <a:rPr lang="en-GB" sz="2000" spc="-5" dirty="0">
                          <a:effectLst/>
                        </a:rPr>
                        <a:t>valve</a:t>
                      </a:r>
                      <a:r>
                        <a:rPr lang="en-GB" sz="2000" dirty="0">
                          <a:effectLst/>
                        </a:rPr>
                        <a:t>,</a:t>
                      </a:r>
                      <a:r>
                        <a:rPr lang="en-GB" sz="2000" spc="170" dirty="0">
                          <a:effectLst/>
                        </a:rPr>
                        <a:t> </a:t>
                      </a:r>
                      <a:r>
                        <a:rPr lang="en-GB" sz="2000" spc="-5" dirty="0">
                          <a:effectLst/>
                        </a:rPr>
                        <a:t>frame</a:t>
                      </a:r>
                      <a:r>
                        <a:rPr lang="en-GB" sz="2000" dirty="0">
                          <a:effectLst/>
                        </a:rPr>
                        <a:t>,</a:t>
                      </a:r>
                      <a:r>
                        <a:rPr lang="en-GB" sz="2000" spc="165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RF</a:t>
                      </a:r>
                      <a:r>
                        <a:rPr lang="en-GB" sz="2000" spc="175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an</a:t>
                      </a:r>
                      <a:r>
                        <a:rPr lang="en-GB" sz="2000" spc="-10" dirty="0">
                          <a:effectLst/>
                        </a:rPr>
                        <a:t>t</a:t>
                      </a:r>
                      <a:r>
                        <a:rPr lang="en-GB" sz="2000" dirty="0">
                          <a:effectLst/>
                        </a:rPr>
                        <a:t>en</a:t>
                      </a:r>
                      <a:r>
                        <a:rPr lang="en-GB" sz="2000" spc="-10" dirty="0">
                          <a:effectLst/>
                        </a:rPr>
                        <a:t>n</a:t>
                      </a:r>
                      <a:r>
                        <a:rPr lang="en-GB" sz="2000" dirty="0">
                          <a:effectLst/>
                        </a:rPr>
                        <a:t>a</a:t>
                      </a:r>
                      <a:r>
                        <a:rPr lang="en-GB" sz="2000" spc="17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and pickup), </a:t>
                      </a:r>
                      <a:r>
                        <a:rPr lang="en-GB" sz="2000" b="1" dirty="0">
                          <a:effectLst/>
                        </a:rPr>
                        <a:t>tested vertically</a:t>
                      </a:r>
                      <a:r>
                        <a:rPr lang="en-GB" sz="2000" dirty="0">
                          <a:effectLst/>
                        </a:rPr>
                        <a:t> and delivered at the cryomodule assembling facility.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575556" y="4725144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>
                <a:solidFill>
                  <a:prstClr val="black"/>
                </a:solidFill>
                <a:latin typeface="Calibri"/>
              </a:rPr>
              <a:t>Two 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spare cavities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could be foreseen during the series production (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constituting Deliverable nos. 39-40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).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914400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98417" y="5521147"/>
            <a:ext cx="697002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kern="0" dirty="0">
                <a:solidFill>
                  <a:srgbClr val="261748"/>
                </a:solidFill>
              </a:rPr>
              <a:t>RI and EZ keep average production rate of </a:t>
            </a:r>
            <a:r>
              <a:rPr lang="en-US" sz="2400" b="1" kern="0" dirty="0">
                <a:solidFill>
                  <a:srgbClr val="C00000"/>
                </a:solidFill>
              </a:rPr>
              <a:t>4 </a:t>
            </a:r>
            <a:r>
              <a:rPr lang="en-US" sz="2400" b="1" kern="0" dirty="0" err="1">
                <a:solidFill>
                  <a:srgbClr val="C00000"/>
                </a:solidFill>
              </a:rPr>
              <a:t>cav</a:t>
            </a:r>
            <a:r>
              <a:rPr lang="en-US" sz="2400" b="1" kern="0" dirty="0">
                <a:solidFill>
                  <a:srgbClr val="C00000"/>
                </a:solidFill>
              </a:rPr>
              <a:t>/week</a:t>
            </a:r>
          </a:p>
          <a:p>
            <a:pPr defTabSz="914400"/>
            <a:r>
              <a:rPr lang="en-US" sz="2400" kern="0" dirty="0">
                <a:solidFill>
                  <a:srgbClr val="261748"/>
                </a:solidFill>
              </a:rPr>
              <a:t>End of </a:t>
            </a:r>
            <a:r>
              <a:rPr lang="en-US" sz="2400" kern="0" dirty="0" smtClean="0">
                <a:solidFill>
                  <a:srgbClr val="261748"/>
                </a:solidFill>
              </a:rPr>
              <a:t>XFEL cavities </a:t>
            </a:r>
            <a:r>
              <a:rPr lang="en-US" sz="2400" kern="0" dirty="0">
                <a:solidFill>
                  <a:srgbClr val="261748"/>
                </a:solidFill>
              </a:rPr>
              <a:t>production </a:t>
            </a:r>
            <a:r>
              <a:rPr lang="en-US" sz="2400" b="1" kern="0" dirty="0">
                <a:solidFill>
                  <a:srgbClr val="C00000"/>
                </a:solidFill>
              </a:rPr>
              <a:t>September 2015</a:t>
            </a:r>
          </a:p>
          <a:p>
            <a:r>
              <a:rPr lang="en-US" sz="2400" b="1" dirty="0" smtClean="0"/>
              <a:t>First 4 series cavities delivered by end 2017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716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2689743" y="58123"/>
            <a:ext cx="35938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In-</a:t>
            </a:r>
            <a:r>
              <a:rPr lang="it-IT" sz="3200" b="1" dirty="0" err="1" smtClean="0">
                <a:solidFill>
                  <a:srgbClr val="0000FF"/>
                </a:solidFill>
              </a:rPr>
              <a:t>kind</a:t>
            </a:r>
            <a:r>
              <a:rPr lang="it-IT" sz="3200" b="1" dirty="0" smtClean="0">
                <a:solidFill>
                  <a:srgbClr val="0000FF"/>
                </a:solidFill>
              </a:rPr>
              <a:t> </a:t>
            </a:r>
            <a:r>
              <a:rPr lang="it-IT" sz="3200" b="1" dirty="0" err="1" smtClean="0">
                <a:solidFill>
                  <a:srgbClr val="0000FF"/>
                </a:solidFill>
              </a:rPr>
              <a:t>contribution</a:t>
            </a:r>
            <a:endParaRPr lang="it-IT" sz="3200" b="1" dirty="0">
              <a:solidFill>
                <a:srgbClr val="0000FF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86266" y="352039"/>
            <a:ext cx="8725945" cy="568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AU" sz="20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AU" sz="2000" dirty="0" smtClean="0"/>
              <a:t>Some preliminary work, for about 6M€ (a great part from INFN) has been carried out in the frame of Accelerator Design Update and the contract for this phase was concluded in Dec.2014 with the acceptance of ESS-AB of these pre-construction contributions as in-kind.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AU" sz="16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AU" sz="2000" dirty="0" smtClean="0"/>
              <a:t>The IK contribution related to </a:t>
            </a:r>
            <a:r>
              <a:rPr lang="en-AU" sz="2000" dirty="0" err="1" smtClean="0"/>
              <a:t>Isrc</a:t>
            </a:r>
            <a:r>
              <a:rPr lang="en-AU" sz="2000" dirty="0" smtClean="0"/>
              <a:t> &amp; LEBT, DTL and WP3 management is well defined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AU" sz="16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AU" sz="2000" dirty="0" smtClean="0"/>
              <a:t>The IK contribution related to medium beta </a:t>
            </a:r>
            <a:r>
              <a:rPr lang="en-AU" sz="2000" dirty="0" err="1" smtClean="0"/>
              <a:t>superc</a:t>
            </a:r>
            <a:r>
              <a:rPr lang="en-AU" sz="2000" dirty="0" smtClean="0"/>
              <a:t>. </a:t>
            </a:r>
            <a:r>
              <a:rPr lang="en-AU" sz="2000" dirty="0"/>
              <a:t>c</a:t>
            </a:r>
            <a:r>
              <a:rPr lang="en-AU" sz="2000" dirty="0" smtClean="0"/>
              <a:t>avities has been recently agreed and the details of integration in </a:t>
            </a:r>
            <a:r>
              <a:rPr lang="en-AU" sz="2000" dirty="0" err="1" smtClean="0"/>
              <a:t>cryomodules</a:t>
            </a:r>
            <a:r>
              <a:rPr lang="en-AU" sz="2000" dirty="0" smtClean="0"/>
              <a:t> will be defined soon.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AU" sz="16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AU" sz="2000" dirty="0" smtClean="0"/>
              <a:t>The amount of contribution related to ICS and to the support to commissioning has been estimated by INFN but not yet defined in details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AU" sz="16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AU" sz="2000" dirty="0" smtClean="0"/>
              <a:t>The amount of INFN contributions should account to about 33 M€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AU" sz="1600" dirty="0" smtClean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AU" sz="2000" dirty="0" smtClean="0"/>
              <a:t>As the conditions for the signature of in-kind contract are not yet mature, a preliminary set of “Heads of Agreement” are going to be signed.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AU" sz="16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AU" sz="2000" dirty="0" smtClean="0"/>
              <a:t>IK contract preparation is under way.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16490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874652"/>
              </p:ext>
            </p:extLst>
          </p:nvPr>
        </p:nvGraphicFramePr>
        <p:xfrm>
          <a:off x="543983" y="631294"/>
          <a:ext cx="8125882" cy="5041900"/>
        </p:xfrm>
        <a:graphic>
          <a:graphicData uri="http://schemas.openxmlformats.org/drawingml/2006/table">
            <a:tbl>
              <a:tblPr/>
              <a:tblGrid>
                <a:gridCol w="1447075"/>
                <a:gridCol w="1625176"/>
                <a:gridCol w="1447075"/>
                <a:gridCol w="1447075"/>
                <a:gridCol w="2159481"/>
              </a:tblGrid>
              <a:tr h="762000"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ISLEBT+WP3 managmt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Sup. cavities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system, support to commissioning (INFN)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710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1700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33,300 k€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304248" y="246388"/>
            <a:ext cx="4530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INFN contribution to ESS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7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23189"/>
              </p:ext>
            </p:extLst>
          </p:nvPr>
        </p:nvGraphicFramePr>
        <p:xfrm>
          <a:off x="1663015" y="1083988"/>
          <a:ext cx="5503819" cy="3480676"/>
        </p:xfrm>
        <a:graphic>
          <a:graphicData uri="http://schemas.openxmlformats.org/drawingml/2006/table">
            <a:tbl>
              <a:tblPr/>
              <a:tblGrid>
                <a:gridCol w="2592379"/>
                <a:gridCol w="2911440"/>
              </a:tblGrid>
              <a:tr h="8701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33,100 </a:t>
                      </a:r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k€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1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ELETTRA </a:t>
                      </a:r>
                      <a:r>
                        <a:rPr lang="it-IT" sz="28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</a:t>
                      </a:r>
                      <a:endParaRPr lang="it-IT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30,050 k€</a:t>
                      </a:r>
                      <a:endParaRPr lang="it-IT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1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CNR</a:t>
                      </a:r>
                      <a:endParaRPr lang="it-IT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20,050 k€</a:t>
                      </a:r>
                      <a:endParaRPr lang="it-IT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01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83,200 k€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172649" y="300567"/>
            <a:ext cx="72655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3 </a:t>
            </a:r>
            <a:r>
              <a:rPr lang="en-US" sz="3200" b="1" dirty="0" smtClean="0">
                <a:solidFill>
                  <a:srgbClr val="0000FF"/>
                </a:solidFill>
              </a:rPr>
              <a:t>institutes’ </a:t>
            </a:r>
            <a:r>
              <a:rPr lang="en-US" sz="3200" b="1" dirty="0" smtClean="0">
                <a:solidFill>
                  <a:srgbClr val="0000FF"/>
                </a:solidFill>
              </a:rPr>
              <a:t>contribution </a:t>
            </a:r>
            <a:r>
              <a:rPr lang="en-US" sz="3200" b="1" dirty="0" smtClean="0">
                <a:solidFill>
                  <a:srgbClr val="0000FF"/>
                </a:solidFill>
              </a:rPr>
              <a:t>to </a:t>
            </a:r>
            <a:r>
              <a:rPr lang="en-US" sz="3200" b="1" dirty="0" smtClean="0">
                <a:solidFill>
                  <a:srgbClr val="0000FF"/>
                </a:solidFill>
              </a:rPr>
              <a:t>ESS (2015-22)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43592" y="4765862"/>
            <a:ext cx="7683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Cash </a:t>
            </a:r>
            <a:r>
              <a:rPr lang="it-IT" sz="2800" dirty="0" err="1" smtClean="0"/>
              <a:t>contribution</a:t>
            </a:r>
            <a:r>
              <a:rPr lang="it-IT" sz="2800" dirty="0" smtClean="0"/>
              <a:t> 20,800 k€, </a:t>
            </a:r>
            <a:r>
              <a:rPr lang="it-IT" sz="2800" dirty="0" err="1" smtClean="0"/>
              <a:t>Grand</a:t>
            </a:r>
            <a:r>
              <a:rPr lang="it-IT" sz="2800" dirty="0" smtClean="0"/>
              <a:t> </a:t>
            </a:r>
            <a:r>
              <a:rPr lang="it-IT" sz="2800" dirty="0" err="1" smtClean="0"/>
              <a:t>total</a:t>
            </a:r>
            <a:r>
              <a:rPr lang="it-IT" sz="2800" dirty="0" smtClean="0"/>
              <a:t> 104 M€ (+6 </a:t>
            </a:r>
            <a:r>
              <a:rPr lang="it-IT" sz="2800" dirty="0" err="1" smtClean="0"/>
              <a:t>preconstruction</a:t>
            </a:r>
            <a:r>
              <a:rPr lang="it-IT" sz="2800" dirty="0" smtClean="0"/>
              <a:t>=110 M€, i.e. 6%)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8270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72649" y="300567"/>
            <a:ext cx="6172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Contract between Italy and ESS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467" y="1244908"/>
            <a:ext cx="85247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ERIC </a:t>
            </a:r>
            <a:r>
              <a:rPr lang="it-IT" sz="2400" dirty="0" err="1" smtClean="0"/>
              <a:t>will</a:t>
            </a:r>
            <a:r>
              <a:rPr lang="it-IT" sz="2400" dirty="0" smtClean="0"/>
              <a:t> be </a:t>
            </a:r>
            <a:r>
              <a:rPr lang="it-IT" sz="2400" dirty="0" err="1" smtClean="0"/>
              <a:t>established</a:t>
            </a:r>
            <a:r>
              <a:rPr lang="it-IT" sz="2400" dirty="0" smtClean="0"/>
              <a:t> in </a:t>
            </a:r>
            <a:r>
              <a:rPr lang="it-IT" sz="2400" dirty="0" err="1" smtClean="0"/>
              <a:t>summer</a:t>
            </a:r>
            <a:r>
              <a:rPr lang="it-IT" sz="2400" dirty="0" smtClean="0"/>
              <a:t> 2015</a:t>
            </a:r>
          </a:p>
          <a:p>
            <a:endParaRPr lang="it-IT" sz="2400" dirty="0"/>
          </a:p>
          <a:p>
            <a:r>
              <a:rPr lang="it-IT" sz="2400" dirty="0" err="1" smtClean="0"/>
              <a:t>Italy</a:t>
            </a:r>
            <a:r>
              <a:rPr lang="it-IT" sz="2400" dirty="0" smtClean="0"/>
              <a:t> </a:t>
            </a:r>
            <a:r>
              <a:rPr lang="it-IT" sz="2400" dirty="0" err="1" smtClean="0"/>
              <a:t>should</a:t>
            </a:r>
            <a:r>
              <a:rPr lang="it-IT" sz="2400" dirty="0" smtClean="0"/>
              <a:t> </a:t>
            </a:r>
            <a:r>
              <a:rPr lang="it-IT" sz="2400" dirty="0" err="1" smtClean="0"/>
              <a:t>sign</a:t>
            </a:r>
            <a:r>
              <a:rPr lang="it-IT" sz="2400" dirty="0" smtClean="0"/>
              <a:t> </a:t>
            </a:r>
            <a:r>
              <a:rPr lang="it-IT" sz="2400" dirty="0" err="1" smtClean="0"/>
              <a:t>before</a:t>
            </a:r>
            <a:r>
              <a:rPr lang="it-IT" sz="2400" dirty="0" smtClean="0"/>
              <a:t> end of the </a:t>
            </a:r>
            <a:r>
              <a:rPr lang="it-IT" sz="2400" dirty="0" err="1" smtClean="0"/>
              <a:t>year</a:t>
            </a:r>
            <a:r>
              <a:rPr lang="it-IT" sz="2400" dirty="0" smtClean="0"/>
              <a:t> (no VAT </a:t>
            </a:r>
            <a:r>
              <a:rPr lang="it-IT" sz="2400" dirty="0" smtClean="0">
                <a:sym typeface="Wingdings"/>
              </a:rPr>
              <a:t> </a:t>
            </a:r>
            <a:r>
              <a:rPr lang="it-IT" sz="2400" dirty="0" err="1" smtClean="0">
                <a:sym typeface="Wingdings"/>
              </a:rPr>
              <a:t>urgent</a:t>
            </a:r>
            <a:r>
              <a:rPr lang="it-IT" sz="2400" dirty="0" smtClean="0">
                <a:sym typeface="Wingdings"/>
              </a:rPr>
              <a:t>)</a:t>
            </a:r>
          </a:p>
          <a:p>
            <a:endParaRPr lang="it-IT" sz="2400" dirty="0">
              <a:sym typeface="Wingdings"/>
            </a:endParaRPr>
          </a:p>
          <a:p>
            <a:r>
              <a:rPr lang="it-IT" sz="2400" dirty="0" smtClean="0">
                <a:sym typeface="Wingdings"/>
              </a:rPr>
              <a:t>Heads of Agreement </a:t>
            </a:r>
            <a:r>
              <a:rPr lang="it-IT" sz="2400" dirty="0" err="1" smtClean="0">
                <a:sym typeface="Wingdings"/>
              </a:rPr>
              <a:t>approved</a:t>
            </a:r>
            <a:r>
              <a:rPr lang="it-IT" sz="2400" dirty="0" smtClean="0">
                <a:sym typeface="Wingdings"/>
              </a:rPr>
              <a:t> by Executive </a:t>
            </a:r>
            <a:r>
              <a:rPr lang="it-IT" sz="2400" dirty="0" err="1" smtClean="0">
                <a:sym typeface="Wingdings"/>
              </a:rPr>
              <a:t>board</a:t>
            </a:r>
            <a:r>
              <a:rPr lang="it-IT" sz="2400" dirty="0" smtClean="0">
                <a:sym typeface="Wingdings"/>
              </a:rPr>
              <a:t> and Directors’ </a:t>
            </a:r>
            <a:r>
              <a:rPr lang="it-IT" sz="2400" dirty="0" err="1" smtClean="0">
                <a:sym typeface="Wingdings"/>
              </a:rPr>
              <a:t>Council</a:t>
            </a:r>
            <a:r>
              <a:rPr lang="it-IT" sz="2400" dirty="0" smtClean="0">
                <a:sym typeface="Wingdings"/>
              </a:rPr>
              <a:t>, to be </a:t>
            </a:r>
            <a:r>
              <a:rPr lang="it-IT" sz="2400" dirty="0" err="1" smtClean="0">
                <a:sym typeface="Wingdings"/>
              </a:rPr>
              <a:t>signed</a:t>
            </a:r>
            <a:r>
              <a:rPr lang="it-IT" sz="2400" dirty="0" smtClean="0">
                <a:sym typeface="Wingdings"/>
              </a:rPr>
              <a:t> by INFN </a:t>
            </a:r>
            <a:r>
              <a:rPr lang="it-IT" sz="2400" dirty="0" err="1" smtClean="0">
                <a:sym typeface="Wingdings"/>
              </a:rPr>
              <a:t>President</a:t>
            </a:r>
            <a:r>
              <a:rPr lang="it-IT" sz="2400" dirty="0" smtClean="0">
                <a:sym typeface="Wingdings"/>
              </a:rPr>
              <a:t> and Elettra </a:t>
            </a:r>
            <a:r>
              <a:rPr lang="it-IT" sz="2400" dirty="0" err="1" smtClean="0">
                <a:sym typeface="Wingdings"/>
              </a:rPr>
              <a:t>President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ym typeface="Wingdings"/>
              </a:rPr>
              <a:t>before</a:t>
            </a:r>
            <a:r>
              <a:rPr lang="it-IT" sz="2400" dirty="0" smtClean="0">
                <a:sym typeface="Wingdings"/>
              </a:rPr>
              <a:t> </a:t>
            </a:r>
            <a:r>
              <a:rPr lang="it-IT" sz="2400" dirty="0" err="1" smtClean="0">
                <a:sym typeface="Wingdings"/>
              </a:rPr>
              <a:t>June</a:t>
            </a:r>
            <a:r>
              <a:rPr lang="it-IT" sz="2400" dirty="0" smtClean="0">
                <a:sym typeface="Wingdings"/>
              </a:rPr>
              <a:t> 10th</a:t>
            </a:r>
          </a:p>
          <a:p>
            <a:endParaRPr lang="it-IT" sz="2400" dirty="0">
              <a:sym typeface="Wingdings"/>
            </a:endParaRPr>
          </a:p>
          <a:p>
            <a:r>
              <a:rPr lang="it-IT" sz="2400" dirty="0" smtClean="0"/>
              <a:t>In-</a:t>
            </a:r>
            <a:r>
              <a:rPr lang="it-IT" sz="2400" dirty="0" err="1" smtClean="0"/>
              <a:t>kind</a:t>
            </a:r>
            <a:r>
              <a:rPr lang="it-IT" sz="2400" dirty="0" smtClean="0"/>
              <a:t> Agreement to be </a:t>
            </a:r>
            <a:r>
              <a:rPr lang="it-IT" sz="2400" dirty="0" err="1" smtClean="0"/>
              <a:t>prepared</a:t>
            </a:r>
            <a:r>
              <a:rPr lang="it-IT" sz="2400" dirty="0" smtClean="0"/>
              <a:t> and </a:t>
            </a:r>
            <a:r>
              <a:rPr lang="it-IT" sz="2400" dirty="0" err="1" smtClean="0"/>
              <a:t>signed</a:t>
            </a:r>
            <a:r>
              <a:rPr lang="it-IT" sz="2400" dirty="0" smtClean="0"/>
              <a:t> with or </a:t>
            </a:r>
            <a:r>
              <a:rPr lang="it-IT" sz="2400" dirty="0" err="1" smtClean="0"/>
              <a:t>before</a:t>
            </a:r>
            <a:r>
              <a:rPr lang="it-IT" sz="2400" dirty="0" smtClean="0"/>
              <a:t> ERIC </a:t>
            </a:r>
            <a:r>
              <a:rPr lang="it-IT" sz="2400" dirty="0" err="1" smtClean="0"/>
              <a:t>signature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Human </a:t>
            </a:r>
            <a:r>
              <a:rPr lang="it-IT" sz="2400" dirty="0" err="1" smtClean="0"/>
              <a:t>resources</a:t>
            </a:r>
            <a:r>
              <a:rPr lang="it-IT" sz="2400" dirty="0" smtClean="0"/>
              <a:t> </a:t>
            </a:r>
            <a:r>
              <a:rPr lang="it-IT" sz="2400" dirty="0" err="1" smtClean="0"/>
              <a:t>at</a:t>
            </a:r>
            <a:r>
              <a:rPr lang="it-IT" sz="2400" dirty="0" smtClean="0"/>
              <a:t> LNL and Milan-LASA to be </a:t>
            </a:r>
            <a:r>
              <a:rPr lang="it-IT" sz="2400" smtClean="0"/>
              <a:t>increased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8226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6328" y="61502"/>
            <a:ext cx="8013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INFN contribution to the European Spallation Source</a:t>
            </a:r>
            <a:endParaRPr lang="it-IT" sz="28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4" name="Picture 19" descr="Testata a color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878" y="5946683"/>
            <a:ext cx="1616122" cy="91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0" y="2772356"/>
            <a:ext cx="9144000" cy="43858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660066"/>
                </a:solidFill>
                <a:ea typeface="ＭＳ Ｐゴシック" charset="0"/>
                <a:cs typeface="Calibri"/>
              </a:rPr>
              <a:t>INFN is in charge of the </a:t>
            </a:r>
            <a:r>
              <a:rPr lang="en-GB" sz="2400" b="1" dirty="0">
                <a:solidFill>
                  <a:srgbClr val="0000FF"/>
                </a:solidFill>
                <a:ea typeface="ＭＳ Ｐゴシック" charset="0"/>
                <a:cs typeface="Calibri"/>
              </a:rPr>
              <a:t>management of the WP3-Normal Conducting </a:t>
            </a:r>
            <a:r>
              <a:rPr lang="en-GB" sz="2400" b="1" dirty="0" err="1" smtClean="0">
                <a:solidFill>
                  <a:srgbClr val="0000FF"/>
                </a:solidFill>
                <a:ea typeface="ＭＳ Ｐゴシック" charset="0"/>
                <a:cs typeface="Calibri"/>
              </a:rPr>
              <a:t>Linac</a:t>
            </a:r>
            <a:endParaRPr lang="en-GB" sz="2400" b="1" dirty="0" smtClean="0">
              <a:solidFill>
                <a:srgbClr val="0000FF"/>
              </a:solidFill>
              <a:ea typeface="ＭＳ Ｐゴシック" charset="0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500" b="1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Ion </a:t>
            </a:r>
            <a:r>
              <a:rPr lang="en-GB" sz="2500" b="1" dirty="0">
                <a:solidFill>
                  <a:srgbClr val="0000FF"/>
                </a:solidFill>
                <a:ea typeface="ＭＳ Ｐゴシック" charset="0"/>
                <a:cs typeface="Calibri"/>
              </a:rPr>
              <a:t>Source &amp; LEBT </a:t>
            </a:r>
            <a:r>
              <a:rPr lang="en-GB" sz="2500" b="1" dirty="0">
                <a:ea typeface="ＭＳ Ｐゴシック" charset="0"/>
                <a:cs typeface="Calibri"/>
              </a:rPr>
              <a:t>(INFN-</a:t>
            </a:r>
            <a:r>
              <a:rPr lang="en-GB" sz="2500" b="1" dirty="0" err="1">
                <a:ea typeface="ＭＳ Ｐゴシック" charset="0"/>
                <a:cs typeface="Calibri"/>
              </a:rPr>
              <a:t>Laboratori</a:t>
            </a:r>
            <a:r>
              <a:rPr lang="en-GB" sz="2500" b="1" dirty="0">
                <a:ea typeface="ＭＳ Ｐゴシック" charset="0"/>
                <a:cs typeface="Calibri"/>
              </a:rPr>
              <a:t> </a:t>
            </a:r>
            <a:r>
              <a:rPr lang="en-GB" sz="2500" b="1" dirty="0" err="1">
                <a:ea typeface="ＭＳ Ｐゴシック" charset="0"/>
                <a:cs typeface="Calibri"/>
              </a:rPr>
              <a:t>Nazionali</a:t>
            </a:r>
            <a:r>
              <a:rPr lang="en-GB" sz="2500" b="1" dirty="0">
                <a:ea typeface="ＭＳ Ｐゴシック" charset="0"/>
                <a:cs typeface="Calibri"/>
              </a:rPr>
              <a:t> del </a:t>
            </a:r>
            <a:r>
              <a:rPr lang="en-GB" sz="2500" b="1" dirty="0" err="1">
                <a:ea typeface="ＭＳ Ｐゴシック" charset="0"/>
                <a:cs typeface="Calibri"/>
              </a:rPr>
              <a:t>Sud</a:t>
            </a:r>
            <a:r>
              <a:rPr lang="en-GB" sz="2500" b="1" dirty="0">
                <a:ea typeface="ＭＳ Ｐゴシック" charset="0"/>
                <a:cs typeface="Calibri"/>
              </a:rPr>
              <a:t>, Italy</a:t>
            </a:r>
            <a:r>
              <a:rPr lang="en-GB" sz="2500" b="1" dirty="0" smtClean="0">
                <a:ea typeface="ＭＳ Ｐゴシック" charset="0"/>
                <a:cs typeface="Calibri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RFQ</a:t>
            </a:r>
            <a:r>
              <a:rPr lang="en-GB" sz="2000" b="1" dirty="0" smtClean="0">
                <a:ea typeface="ＭＳ Ｐゴシック" charset="0"/>
                <a:cs typeface="Calibri"/>
              </a:rPr>
              <a:t> </a:t>
            </a:r>
            <a:r>
              <a:rPr lang="en-GB" sz="2000" b="1" dirty="0">
                <a:ea typeface="ＭＳ Ｐゴシック" charset="0"/>
                <a:cs typeface="Calibri"/>
              </a:rPr>
              <a:t>(CEA-IRFU, France), </a:t>
            </a:r>
            <a:endParaRPr lang="en-GB" sz="2000" b="1" dirty="0" smtClean="0">
              <a:ea typeface="ＭＳ Ｐゴシック" charset="0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MEBT</a:t>
            </a:r>
            <a:r>
              <a:rPr lang="en-GB" sz="2000" b="1" dirty="0" smtClean="0">
                <a:ea typeface="ＭＳ Ｐゴシック" charset="0"/>
                <a:cs typeface="Calibri"/>
              </a:rPr>
              <a:t> </a:t>
            </a:r>
            <a:r>
              <a:rPr lang="en-GB" sz="2000" b="1" dirty="0">
                <a:ea typeface="ＭＳ Ｐゴシック" charset="0"/>
                <a:cs typeface="Calibri"/>
              </a:rPr>
              <a:t>(ESS Bilbao, Spain</a:t>
            </a:r>
            <a:r>
              <a:rPr lang="en-GB" sz="2000" b="1" dirty="0" smtClean="0">
                <a:ea typeface="ＭＳ Ｐゴシック" charset="0"/>
                <a:cs typeface="Calibri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GB" sz="2500" b="1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   Drift </a:t>
            </a:r>
            <a:r>
              <a:rPr lang="en-GB" sz="2500" b="1" dirty="0">
                <a:solidFill>
                  <a:srgbClr val="0000FF"/>
                </a:solidFill>
                <a:ea typeface="ＭＳ Ｐゴシック" charset="0"/>
                <a:cs typeface="Calibri"/>
              </a:rPr>
              <a:t>Tube </a:t>
            </a:r>
            <a:r>
              <a:rPr lang="en-GB" sz="2500" b="1" dirty="0" err="1">
                <a:solidFill>
                  <a:srgbClr val="0000FF"/>
                </a:solidFill>
                <a:ea typeface="ＭＳ Ｐゴシック" charset="0"/>
                <a:cs typeface="Calibri"/>
              </a:rPr>
              <a:t>Linac</a:t>
            </a:r>
            <a:r>
              <a:rPr lang="en-GB" sz="2500" b="1" dirty="0">
                <a:solidFill>
                  <a:srgbClr val="0000FF"/>
                </a:solidFill>
                <a:ea typeface="ＭＳ Ｐゴシック" charset="0"/>
                <a:cs typeface="Calibri"/>
              </a:rPr>
              <a:t> </a:t>
            </a:r>
            <a:r>
              <a:rPr lang="en-GB" sz="2500" b="1" dirty="0">
                <a:ea typeface="ＭＳ Ｐゴシック" charset="0"/>
                <a:cs typeface="Calibri"/>
              </a:rPr>
              <a:t>(INFN-</a:t>
            </a:r>
            <a:r>
              <a:rPr lang="en-GB" sz="2500" b="1" dirty="0" err="1">
                <a:ea typeface="ＭＳ Ｐゴシック" charset="0"/>
                <a:cs typeface="Calibri"/>
              </a:rPr>
              <a:t>Laboratori</a:t>
            </a:r>
            <a:r>
              <a:rPr lang="en-GB" sz="2500" b="1" dirty="0">
                <a:ea typeface="ＭＳ Ｐゴシック" charset="0"/>
                <a:cs typeface="Calibri"/>
              </a:rPr>
              <a:t> </a:t>
            </a:r>
            <a:r>
              <a:rPr lang="en-GB" sz="2500" b="1" dirty="0" err="1">
                <a:ea typeface="ＭＳ Ｐゴシック" charset="0"/>
                <a:cs typeface="Calibri"/>
              </a:rPr>
              <a:t>Nazionali</a:t>
            </a:r>
            <a:r>
              <a:rPr lang="en-GB" sz="2500" b="1" dirty="0">
                <a:ea typeface="ＭＳ Ｐゴシック" charset="0"/>
                <a:cs typeface="Calibri"/>
              </a:rPr>
              <a:t> di </a:t>
            </a:r>
            <a:r>
              <a:rPr lang="en-GB" sz="2500" b="1" dirty="0" err="1">
                <a:ea typeface="ＭＳ Ｐゴシック" charset="0"/>
                <a:cs typeface="Calibri"/>
              </a:rPr>
              <a:t>Legnaro</a:t>
            </a:r>
            <a:r>
              <a:rPr lang="en-GB" sz="2500" b="1" dirty="0">
                <a:ea typeface="ＭＳ Ｐゴシック" charset="0"/>
                <a:cs typeface="Calibri"/>
              </a:rPr>
              <a:t>, Italy</a:t>
            </a:r>
            <a:r>
              <a:rPr lang="en-GB" sz="2500" b="1" dirty="0" smtClean="0">
                <a:ea typeface="ＭＳ Ｐゴシック" charset="0"/>
                <a:cs typeface="Calibri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GB" sz="2500" b="1" dirty="0">
                <a:solidFill>
                  <a:srgbClr val="0000FF"/>
                </a:solidFill>
                <a:ea typeface="ＭＳ Ｐゴシック" charset="0"/>
                <a:cs typeface="Calibri"/>
              </a:rPr>
              <a:t> </a:t>
            </a:r>
            <a:r>
              <a:rPr lang="en-GB" sz="2500" b="1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	</a:t>
            </a:r>
            <a:r>
              <a:rPr lang="en-GB" sz="2400" b="1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INFN-LASA-Milano</a:t>
            </a:r>
            <a:r>
              <a:rPr lang="en-GB" sz="2400" b="1" dirty="0" smtClean="0">
                <a:ea typeface="ＭＳ Ｐゴシック" charset="0"/>
                <a:cs typeface="Calibri"/>
              </a:rPr>
              <a:t> (</a:t>
            </a:r>
            <a:r>
              <a:rPr lang="en-GB" sz="2400" b="1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superconducting </a:t>
            </a:r>
            <a:r>
              <a:rPr lang="en-GB" sz="2400" b="1" dirty="0">
                <a:solidFill>
                  <a:srgbClr val="0000FF"/>
                </a:solidFill>
                <a:ea typeface="ＭＳ Ｐゴシック" charset="0"/>
                <a:cs typeface="Calibri"/>
              </a:rPr>
              <a:t>elliptical cavities </a:t>
            </a:r>
            <a:r>
              <a:rPr lang="en-GB" sz="2400" b="1" dirty="0">
                <a:ea typeface="ＭＳ Ｐゴシック" charset="0"/>
                <a:cs typeface="Calibri"/>
              </a:rPr>
              <a:t>for WP5</a:t>
            </a:r>
            <a:r>
              <a:rPr lang="en-GB" sz="2400" b="1" dirty="0" smtClean="0">
                <a:ea typeface="ＭＳ Ｐゴシック" charset="0"/>
                <a:cs typeface="Calibri"/>
              </a:rPr>
              <a:t>)</a:t>
            </a:r>
            <a:r>
              <a:rPr lang="en-AU" sz="2000" dirty="0" smtClean="0"/>
              <a:t> construction </a:t>
            </a:r>
            <a:r>
              <a:rPr lang="en-AU" sz="2000" dirty="0"/>
              <a:t>of medium beta </a:t>
            </a:r>
            <a:r>
              <a:rPr lang="en-AU" sz="2000" dirty="0" smtClean="0"/>
              <a:t>section </a:t>
            </a:r>
            <a:r>
              <a:rPr lang="en-GB" sz="2000" b="1" dirty="0" smtClean="0">
                <a:solidFill>
                  <a:srgbClr val="FF0000"/>
                </a:solidFill>
                <a:ea typeface="ＭＳ Ｐゴシック" charset="0"/>
                <a:cs typeface="Calibri"/>
                <a:sym typeface="Wingdings" charset="0"/>
              </a:rPr>
              <a:t>(strong industrial </a:t>
            </a:r>
            <a:r>
              <a:rPr lang="en-GB" sz="2000" b="1" dirty="0">
                <a:solidFill>
                  <a:srgbClr val="FF0000"/>
                </a:solidFill>
                <a:ea typeface="ＭＳ Ｐゴシック" charset="0"/>
                <a:cs typeface="Calibri"/>
                <a:sym typeface="Wingdings" charset="0"/>
              </a:rPr>
              <a:t>background for series </a:t>
            </a:r>
            <a:r>
              <a:rPr lang="en-GB" sz="2000" b="1" dirty="0" smtClean="0">
                <a:solidFill>
                  <a:srgbClr val="FF0000"/>
                </a:solidFill>
                <a:ea typeface="ＭＳ Ｐゴシック" charset="0"/>
                <a:cs typeface="Calibri"/>
                <a:sym typeface="Wingdings" charset="0"/>
              </a:rPr>
              <a:t>construction)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660066"/>
                </a:solidFill>
                <a:ea typeface="ＭＳ Ｐゴシック" charset="0"/>
                <a:cs typeface="Calibri"/>
                <a:sym typeface="Wingdings" charset="0"/>
              </a:rPr>
              <a:t>Potential: LNL for ICS ; LNS, LNL and Milan for support to commissioning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solidFill>
                <a:srgbClr val="660066"/>
              </a:solidFill>
              <a:ea typeface="ＭＳ Ｐゴシック" charset="0"/>
              <a:cs typeface="Calibri"/>
              <a:sym typeface="Wingdings" charset="0"/>
            </a:endParaRPr>
          </a:p>
          <a:p>
            <a:r>
              <a:rPr lang="en-GB" sz="2000" b="1" dirty="0" smtClean="0">
                <a:solidFill>
                  <a:srgbClr val="660066"/>
                </a:solidFill>
                <a:ea typeface="ＭＳ Ｐゴシック" charset="0"/>
                <a:cs typeface="Calibri"/>
                <a:sym typeface="Wingdings" charset="0"/>
              </a:rPr>
              <a:t>1+4+5+management WP3 is agreed with ESS Accelerator Division, 6 under discussion</a:t>
            </a:r>
          </a:p>
          <a:p>
            <a:endParaRPr lang="en-GB" sz="2000" b="1" dirty="0">
              <a:solidFill>
                <a:srgbClr val="660066"/>
              </a:solidFill>
              <a:ea typeface="ＭＳ Ｐゴシック" charset="0"/>
              <a:cs typeface="Calibri"/>
              <a:sym typeface="Wingdings" charset="0"/>
            </a:endParaRPr>
          </a:p>
          <a:p>
            <a:endParaRPr lang="en-GB" sz="2000" b="1" dirty="0">
              <a:solidFill>
                <a:srgbClr val="660066"/>
              </a:solidFill>
              <a:ea typeface="ＭＳ Ｐゴシック" charset="0"/>
              <a:cs typeface="Calibri"/>
              <a:sym typeface="Wingdings" charset="0"/>
            </a:endParaRPr>
          </a:p>
        </p:txBody>
      </p:sp>
      <p:pic>
        <p:nvPicPr>
          <p:cNvPr id="6" name="Immagin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55"/>
          <a:stretch/>
        </p:blipFill>
        <p:spPr bwMode="auto">
          <a:xfrm>
            <a:off x="11192" y="1206159"/>
            <a:ext cx="9275040" cy="14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2111509" y="2313641"/>
            <a:ext cx="2521010" cy="333179"/>
            <a:chOff x="2239276" y="360040"/>
            <a:chExt cx="2778571" cy="367427"/>
          </a:xfrm>
          <a:solidFill>
            <a:schemeClr val="bg1"/>
          </a:solidFill>
        </p:grpSpPr>
        <p:sp>
          <p:nvSpPr>
            <p:cNvPr id="8" name="Rettangolo 7"/>
            <p:cNvSpPr/>
            <p:nvPr/>
          </p:nvSpPr>
          <p:spPr>
            <a:xfrm>
              <a:off x="2239276" y="360041"/>
              <a:ext cx="1338411" cy="367426"/>
            </a:xfrm>
            <a:prstGeom prst="rect">
              <a:avLst/>
            </a:prstGeom>
            <a:grpFill/>
          </p:spPr>
          <p:txBody>
            <a:bodyPr lIns="70875" tIns="35438" rIns="70875" bIns="35438">
              <a:spAutoFit/>
            </a:bodyPr>
            <a:lstStyle/>
            <a:p>
              <a:pPr algn="ctr">
                <a:defRPr/>
              </a:pPr>
              <a:r>
                <a:rPr lang="it-IT" sz="17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3,6 </a:t>
              </a:r>
              <a:r>
                <a:rPr lang="it-IT" sz="17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MeV</a:t>
              </a:r>
              <a:endParaRPr lang="it-IT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3679436" y="360040"/>
              <a:ext cx="1338411" cy="367426"/>
            </a:xfrm>
            <a:prstGeom prst="rect">
              <a:avLst/>
            </a:prstGeom>
            <a:grpFill/>
          </p:spPr>
          <p:txBody>
            <a:bodyPr lIns="70875" tIns="35438" rIns="70875" bIns="35438">
              <a:spAutoFit/>
            </a:bodyPr>
            <a:lstStyle/>
            <a:p>
              <a:pPr algn="ctr">
                <a:defRPr/>
              </a:pPr>
              <a:r>
                <a:rPr lang="it-IT" sz="17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90 </a:t>
              </a:r>
              <a:r>
                <a:rPr lang="it-IT" sz="17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MeV</a:t>
              </a:r>
              <a:endParaRPr lang="it-IT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10" name="Rettangolo 9"/>
          <p:cNvSpPr/>
          <p:nvPr/>
        </p:nvSpPr>
        <p:spPr bwMode="auto">
          <a:xfrm>
            <a:off x="6363091" y="2309169"/>
            <a:ext cx="1214346" cy="333178"/>
          </a:xfrm>
          <a:prstGeom prst="rect">
            <a:avLst/>
          </a:prstGeom>
          <a:solidFill>
            <a:srgbClr val="FFFFFF"/>
          </a:solidFill>
        </p:spPr>
        <p:txBody>
          <a:bodyPr lIns="70875" tIns="35438" rIns="70875" bIns="35438">
            <a:spAutoFit/>
          </a:bodyPr>
          <a:lstStyle/>
          <a:p>
            <a:pPr algn="ctr">
              <a:defRPr/>
            </a:pPr>
            <a:r>
              <a:rPr lang="it-IT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2000 </a:t>
            </a:r>
            <a:r>
              <a:rPr lang="it-IT" sz="1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MeV</a:t>
            </a:r>
            <a:endParaRPr lang="it-IT" sz="1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641" y="708943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INFN-LNS</a:t>
            </a:r>
            <a:endParaRPr lang="it-IT" sz="2800" b="1" dirty="0"/>
          </a:p>
        </p:txBody>
      </p:sp>
      <p:cxnSp>
        <p:nvCxnSpPr>
          <p:cNvPr id="12" name="Connettore 2 11"/>
          <p:cNvCxnSpPr/>
          <p:nvPr/>
        </p:nvCxnSpPr>
        <p:spPr bwMode="auto">
          <a:xfrm flipV="1">
            <a:off x="3753496" y="1016343"/>
            <a:ext cx="602604" cy="681423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39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3" name="CasellaDiTesto 12"/>
          <p:cNvSpPr txBox="1"/>
          <p:nvPr/>
        </p:nvSpPr>
        <p:spPr>
          <a:xfrm>
            <a:off x="4219774" y="608287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INFN-LNL</a:t>
            </a:r>
            <a:endParaRPr lang="it-IT" sz="2800" b="1" dirty="0"/>
          </a:p>
        </p:txBody>
      </p:sp>
      <p:cxnSp>
        <p:nvCxnSpPr>
          <p:cNvPr id="14" name="Connettore 2 13"/>
          <p:cNvCxnSpPr/>
          <p:nvPr/>
        </p:nvCxnSpPr>
        <p:spPr bwMode="auto">
          <a:xfrm flipV="1">
            <a:off x="5875867" y="1016343"/>
            <a:ext cx="1328407" cy="524585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39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5" name="CasellaDiTesto 14"/>
          <p:cNvSpPr txBox="1"/>
          <p:nvPr/>
        </p:nvSpPr>
        <p:spPr>
          <a:xfrm>
            <a:off x="7204274" y="645523"/>
            <a:ext cx="1437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INFN-MI</a:t>
            </a:r>
            <a:endParaRPr lang="it-IT" sz="2800" b="1" dirty="0"/>
          </a:p>
        </p:txBody>
      </p:sp>
      <p:cxnSp>
        <p:nvCxnSpPr>
          <p:cNvPr id="16" name="Connettore 2 15"/>
          <p:cNvCxnSpPr/>
          <p:nvPr/>
        </p:nvCxnSpPr>
        <p:spPr bwMode="auto">
          <a:xfrm flipV="1">
            <a:off x="660400" y="1168743"/>
            <a:ext cx="0" cy="56625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39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Connettore 2 16"/>
          <p:cNvCxnSpPr>
            <a:endCxn id="11" idx="2"/>
          </p:cNvCxnSpPr>
          <p:nvPr/>
        </p:nvCxnSpPr>
        <p:spPr bwMode="auto">
          <a:xfrm flipH="1" flipV="1">
            <a:off x="959345" y="1232163"/>
            <a:ext cx="378388" cy="465603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39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5674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18526"/>
            <a:ext cx="8229600" cy="919438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0000FF"/>
                </a:solidFill>
              </a:rPr>
              <a:t>The PS-ESS very flexible magnetic system</a:t>
            </a:r>
            <a:endParaRPr lang="en-AU" sz="3600" b="1" dirty="0">
              <a:solidFill>
                <a:srgbClr val="0000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571" y="800912"/>
            <a:ext cx="5345127" cy="41875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5755312" y="2240146"/>
            <a:ext cx="33828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AU" sz="2000" dirty="0" smtClean="0"/>
              <a:t>Magnet manufactured by Sigma-phi</a:t>
            </a:r>
          </a:p>
          <a:p>
            <a:pPr marL="285750" indent="-285750">
              <a:buFont typeface="Arial"/>
              <a:buChar char="•"/>
            </a:pPr>
            <a:r>
              <a:rPr lang="en-AU" sz="2000" dirty="0" smtClean="0"/>
              <a:t>Magnetic system</a:t>
            </a:r>
            <a:r>
              <a:rPr lang="en-AU" sz="2400" b="1" dirty="0" smtClean="0">
                <a:solidFill>
                  <a:srgbClr val="008000"/>
                </a:solidFill>
              </a:rPr>
              <a:t> already delivered at LNS</a:t>
            </a:r>
          </a:p>
          <a:p>
            <a:pPr marL="285750" indent="-285750">
              <a:buFont typeface="Arial"/>
              <a:buChar char="•"/>
            </a:pPr>
            <a:r>
              <a:rPr lang="en-AU" sz="2400" b="1" dirty="0" smtClean="0">
                <a:solidFill>
                  <a:srgbClr val="FF0000"/>
                </a:solidFill>
              </a:rPr>
              <a:t>Ready for installation!</a:t>
            </a:r>
          </a:p>
          <a:p>
            <a:pPr marL="285750" indent="-285750">
              <a:buFont typeface="Arial"/>
              <a:buChar char="•"/>
            </a:pPr>
            <a:endParaRPr lang="en-AU" sz="2000" dirty="0"/>
          </a:p>
        </p:txBody>
      </p:sp>
      <p:pic>
        <p:nvPicPr>
          <p:cNvPr id="6" name="Picture 19" descr="Testata a color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878" y="5946683"/>
            <a:ext cx="1616122" cy="9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671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730" y="1420353"/>
            <a:ext cx="8624263" cy="30957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079" y="224099"/>
            <a:ext cx="6025044" cy="8750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LEBT Layout</a:t>
            </a:r>
            <a:br>
              <a:rPr lang="en-US" b="1" dirty="0" smtClean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rot="18138260">
            <a:off x="-49497" y="4566833"/>
            <a:ext cx="2336309" cy="403474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</a:rPr>
              <a:t>234 mm Extraction</a:t>
            </a:r>
          </a:p>
        </p:txBody>
      </p:sp>
      <p:sp>
        <p:nvSpPr>
          <p:cNvPr id="25" name="CasellaDiTesto 24"/>
          <p:cNvSpPr txBox="1"/>
          <p:nvPr/>
        </p:nvSpPr>
        <p:spPr>
          <a:xfrm rot="18138260">
            <a:off x="715258" y="4493284"/>
            <a:ext cx="2345681" cy="7574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200" dirty="0"/>
              <a:t>239 mm Vacuum + Utilities</a:t>
            </a:r>
          </a:p>
        </p:txBody>
      </p:sp>
      <p:sp>
        <p:nvSpPr>
          <p:cNvPr id="26" name="CasellaDiTesto 25"/>
          <p:cNvSpPr txBox="1"/>
          <p:nvPr/>
        </p:nvSpPr>
        <p:spPr>
          <a:xfrm rot="18138260">
            <a:off x="1618519" y="4644356"/>
            <a:ext cx="2165489" cy="403474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</a:rPr>
              <a:t>425 mm Solenoid</a:t>
            </a:r>
          </a:p>
        </p:txBody>
      </p:sp>
      <p:sp>
        <p:nvSpPr>
          <p:cNvPr id="27" name="CasellaDiTesto 26"/>
          <p:cNvSpPr txBox="1"/>
          <p:nvPr/>
        </p:nvSpPr>
        <p:spPr>
          <a:xfrm rot="18138260">
            <a:off x="5445200" y="4642556"/>
            <a:ext cx="2165489" cy="403474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</a:rPr>
              <a:t>425 mm Solenoid</a:t>
            </a:r>
          </a:p>
        </p:txBody>
      </p:sp>
      <p:sp>
        <p:nvSpPr>
          <p:cNvPr id="28" name="CasellaDiTesto 27"/>
          <p:cNvSpPr txBox="1"/>
          <p:nvPr/>
        </p:nvSpPr>
        <p:spPr>
          <a:xfrm rot="18138260">
            <a:off x="2241379" y="4534912"/>
            <a:ext cx="2344023" cy="403474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200" dirty="0"/>
              <a:t>128 mm Gate valve</a:t>
            </a:r>
          </a:p>
        </p:txBody>
      </p:sp>
      <p:sp>
        <p:nvSpPr>
          <p:cNvPr id="29" name="CasellaDiTesto 28"/>
          <p:cNvSpPr txBox="1"/>
          <p:nvPr/>
        </p:nvSpPr>
        <p:spPr>
          <a:xfrm rot="18138260">
            <a:off x="3235859" y="5012921"/>
            <a:ext cx="1502735" cy="403474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325 mm Iris</a:t>
            </a:r>
          </a:p>
        </p:txBody>
      </p:sp>
      <p:sp>
        <p:nvSpPr>
          <p:cNvPr id="30" name="CasellaDiTesto 29"/>
          <p:cNvSpPr txBox="1"/>
          <p:nvPr/>
        </p:nvSpPr>
        <p:spPr>
          <a:xfrm rot="18138260">
            <a:off x="3894237" y="3906024"/>
            <a:ext cx="3133160" cy="110366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200" dirty="0"/>
              <a:t>540 mm Iris utilities + Diagnostics + Vacuum + </a:t>
            </a:r>
            <a:r>
              <a:rPr lang="en-US" sz="2400" b="1" dirty="0">
                <a:solidFill>
                  <a:srgbClr val="008000"/>
                </a:solidFill>
              </a:rPr>
              <a:t>Chopper</a:t>
            </a:r>
          </a:p>
        </p:txBody>
      </p:sp>
      <p:sp>
        <p:nvSpPr>
          <p:cNvPr id="31" name="CasellaDiTesto 30"/>
          <p:cNvSpPr txBox="1"/>
          <p:nvPr/>
        </p:nvSpPr>
        <p:spPr>
          <a:xfrm rot="18138260">
            <a:off x="6156835" y="4509432"/>
            <a:ext cx="2344023" cy="403474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200" dirty="0"/>
              <a:t>128 mm Gate valve</a:t>
            </a:r>
          </a:p>
        </p:txBody>
      </p:sp>
      <p:sp>
        <p:nvSpPr>
          <p:cNvPr id="32" name="CasellaDiTesto 31"/>
          <p:cNvSpPr txBox="1"/>
          <p:nvPr/>
        </p:nvSpPr>
        <p:spPr>
          <a:xfrm rot="18138260">
            <a:off x="6660770" y="4536884"/>
            <a:ext cx="2372814" cy="403474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200" b="1" dirty="0">
                <a:solidFill>
                  <a:srgbClr val="FF6600"/>
                </a:solidFill>
              </a:rPr>
              <a:t>210 mm Collimator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72883" y="808377"/>
            <a:ext cx="6028888" cy="4034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200" dirty="0"/>
              <a:t>2654 mm from plasma electrode to LEBT collimator</a:t>
            </a:r>
            <a:endParaRPr lang="en-GB" sz="2200" dirty="0"/>
          </a:p>
        </p:txBody>
      </p:sp>
      <p:pic>
        <p:nvPicPr>
          <p:cNvPr id="15" name="Picture 19" descr="Testata a color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878" y="5946683"/>
            <a:ext cx="1616122" cy="91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1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68401" y="-71720"/>
            <a:ext cx="6746239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ESS test area at LNS</a:t>
            </a:r>
          </a:p>
        </p:txBody>
      </p:sp>
      <p:pic>
        <p:nvPicPr>
          <p:cNvPr id="4" name="Picture 2" descr="E:\ESS\LNS\visita direttivo\Layout PS-ESS 11-02-2014 Model (1)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850" y="5029199"/>
            <a:ext cx="1281953" cy="169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Senza titolo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1"/>
          <a:stretch>
            <a:fillRect/>
          </a:stretch>
        </p:blipFill>
        <p:spPr bwMode="auto">
          <a:xfrm>
            <a:off x="208281" y="878535"/>
            <a:ext cx="4838848" cy="282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E:\ESS\LNS\visita direttivo\Layout PS-ESS 11-02-2014 Model (1)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993340" y="1138764"/>
            <a:ext cx="4343091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280" y="3792070"/>
            <a:ext cx="4973319" cy="29673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08281" y="3792070"/>
            <a:ext cx="497331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dirty="0" err="1" smtClean="0">
                <a:solidFill>
                  <a:schemeClr val="bg1"/>
                </a:solidFill>
              </a:rPr>
              <a:t>Particular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attention</a:t>
            </a:r>
            <a:r>
              <a:rPr lang="it-IT" sz="2400" dirty="0" smtClean="0">
                <a:solidFill>
                  <a:schemeClr val="bg1"/>
                </a:solidFill>
              </a:rPr>
              <a:t> in the </a:t>
            </a:r>
            <a:r>
              <a:rPr lang="it-IT" sz="2400" dirty="0" err="1" smtClean="0">
                <a:solidFill>
                  <a:schemeClr val="bg1"/>
                </a:solidFill>
              </a:rPr>
              <a:t>grounding</a:t>
            </a:r>
            <a:r>
              <a:rPr lang="it-IT" sz="2400" dirty="0" smtClean="0">
                <a:solidFill>
                  <a:schemeClr val="bg1"/>
                </a:solidFill>
              </a:rPr>
              <a:t> to </a:t>
            </a:r>
            <a:r>
              <a:rPr lang="it-IT" sz="2400" dirty="0" err="1" smtClean="0">
                <a:solidFill>
                  <a:schemeClr val="bg1"/>
                </a:solidFill>
              </a:rPr>
              <a:t>minimize</a:t>
            </a:r>
            <a:r>
              <a:rPr lang="it-IT" sz="2400" dirty="0" smtClean="0">
                <a:solidFill>
                  <a:schemeClr val="bg1"/>
                </a:solidFill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</a:rPr>
              <a:t>effects</a:t>
            </a:r>
            <a:r>
              <a:rPr lang="it-IT" sz="2400" dirty="0" smtClean="0">
                <a:solidFill>
                  <a:schemeClr val="bg1"/>
                </a:solidFill>
              </a:rPr>
              <a:t> of </a:t>
            </a:r>
            <a:r>
              <a:rPr lang="it-IT" sz="2400" dirty="0" err="1" smtClean="0">
                <a:solidFill>
                  <a:schemeClr val="bg1"/>
                </a:solidFill>
              </a:rPr>
              <a:t>sparks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7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21919" y="312539"/>
            <a:ext cx="6683243" cy="53899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Status and open items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080619"/>
              </p:ext>
            </p:extLst>
          </p:nvPr>
        </p:nvGraphicFramePr>
        <p:xfrm>
          <a:off x="269935" y="1089929"/>
          <a:ext cx="8856134" cy="4527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8067"/>
                <a:gridCol w="4428067"/>
              </a:tblGrid>
              <a:tr h="2607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Sites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LNS site </a:t>
                      </a:r>
                      <a:endParaRPr lang="en-US" sz="17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B0F0"/>
                          </a:solidFill>
                        </a:rPr>
                        <a:t>Complete</a:t>
                      </a:r>
                      <a:r>
                        <a:rPr lang="en-US" sz="1700" baseline="0" dirty="0" smtClean="0">
                          <a:solidFill>
                            <a:srgbClr val="00B0F0"/>
                          </a:solidFill>
                        </a:rPr>
                        <a:t> except for interlocks</a:t>
                      </a:r>
                      <a:endParaRPr lang="en-US" sz="1700" dirty="0">
                        <a:solidFill>
                          <a:srgbClr val="00B0F0"/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ESS-Lund site </a:t>
                      </a:r>
                      <a:endParaRPr lang="en-US" sz="17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 progress,</a:t>
                      </a:r>
                      <a:r>
                        <a:rPr lang="en-US" sz="17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interaction supp. by Lead Engineer 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260747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Proton source (PS-ESS) and accelerator</a:t>
                      </a:r>
                      <a:r>
                        <a:rPr lang="en-US" sz="1700" b="1" baseline="0" dirty="0" smtClean="0"/>
                        <a:t> column</a:t>
                      </a:r>
                      <a:endParaRPr lang="en-US" sz="1700" b="1" dirty="0" smtClean="0"/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07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HV platform </a:t>
                      </a:r>
                      <a:endParaRPr lang="en-US" sz="17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B0F0"/>
                          </a:solidFill>
                        </a:rPr>
                        <a:t>To be ordered,</a:t>
                      </a:r>
                      <a:r>
                        <a:rPr lang="en-US" sz="1700" baseline="0" dirty="0" smtClean="0">
                          <a:solidFill>
                            <a:srgbClr val="00B0F0"/>
                          </a:solidFill>
                        </a:rPr>
                        <a:t> short delivery time</a:t>
                      </a:r>
                      <a:endParaRPr lang="en-US" sz="1700" dirty="0">
                        <a:solidFill>
                          <a:srgbClr val="00B0F0"/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Power supplies (High current, High voltage)</a:t>
                      </a:r>
                      <a:endParaRPr lang="en-US" sz="17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B050"/>
                          </a:solidFill>
                        </a:rPr>
                        <a:t>Delivered</a:t>
                      </a:r>
                      <a:endParaRPr lang="en-US" sz="1700" dirty="0">
                        <a:solidFill>
                          <a:srgbClr val="00B050"/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Microwaves equipment</a:t>
                      </a:r>
                      <a:endParaRPr lang="en-US" sz="17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B050"/>
                          </a:solidFill>
                        </a:rPr>
                        <a:t>Ordered</a:t>
                      </a:r>
                      <a:endParaRPr lang="en-US" sz="1700" dirty="0">
                        <a:solidFill>
                          <a:srgbClr val="00B0F0"/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Magnetic system </a:t>
                      </a:r>
                      <a:endParaRPr lang="en-US" sz="17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B050"/>
                          </a:solidFill>
                        </a:rPr>
                        <a:t>Delivered</a:t>
                      </a:r>
                      <a:endParaRPr lang="en-US" sz="1700" dirty="0">
                        <a:solidFill>
                          <a:srgbClr val="00B050"/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Plasma chamber </a:t>
                      </a:r>
                      <a:endParaRPr lang="en-US" sz="17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B050"/>
                          </a:solidFill>
                        </a:rPr>
                        <a:t>Ordered</a:t>
                      </a:r>
                      <a:endParaRPr lang="en-US" sz="1700" dirty="0" smtClean="0">
                        <a:solidFill>
                          <a:srgbClr val="00B0F0"/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Mechanical integration</a:t>
                      </a:r>
                      <a:r>
                        <a:rPr lang="en-US" sz="1700" baseline="0" dirty="0" smtClean="0"/>
                        <a:t> and LEBT</a:t>
                      </a:r>
                      <a:endParaRPr lang="en-US" sz="17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B0F0"/>
                          </a:solidFill>
                        </a:rPr>
                        <a:t>already defined</a:t>
                      </a:r>
                      <a:endParaRPr lang="en-US" sz="1700" dirty="0">
                        <a:solidFill>
                          <a:srgbClr val="00B0F0"/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25717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Extraction system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B050"/>
                          </a:solidFill>
                        </a:rPr>
                        <a:t>Ordered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Interfaces</a:t>
                      </a:r>
                      <a:endParaRPr lang="en-US" sz="1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MPS</a:t>
                      </a:r>
                      <a:endParaRPr lang="en-US" sz="17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B0F0"/>
                          </a:solidFill>
                        </a:rPr>
                        <a:t>definition in progress</a:t>
                      </a:r>
                      <a:endParaRPr lang="en-US" sz="1700" dirty="0">
                        <a:solidFill>
                          <a:srgbClr val="00B0F0"/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Control interface </a:t>
                      </a:r>
                      <a:endParaRPr lang="en-US" sz="17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B0F0"/>
                          </a:solidFill>
                        </a:rPr>
                        <a:t>definition in progress</a:t>
                      </a:r>
                      <a:endParaRPr lang="en-US" sz="1700" dirty="0">
                        <a:solidFill>
                          <a:srgbClr val="00B0F0"/>
                        </a:solidFill>
                      </a:endParaRPr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3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Technical performances (</a:t>
            </a:r>
            <a:r>
              <a:rPr lang="en-US" sz="2400" b="1" dirty="0" err="1">
                <a:solidFill>
                  <a:srgbClr val="0000FF"/>
                </a:solidFill>
              </a:rPr>
              <a:t>SoW</a:t>
            </a:r>
            <a:r>
              <a:rPr lang="en-US" sz="24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89207" y="1822676"/>
            <a:ext cx="5270500" cy="4947643"/>
          </a:xfrm>
        </p:spPr>
        <p:txBody>
          <a:bodyPr lIns="85699" tIns="42850" rIns="85699" bIns="42850">
            <a:normAutofit/>
          </a:bodyPr>
          <a:lstStyle/>
          <a:p>
            <a:r>
              <a:rPr lang="en-US" sz="2800" dirty="0"/>
              <a:t>The DTL (Drift Tube </a:t>
            </a:r>
            <a:r>
              <a:rPr lang="en-US" sz="2800" dirty="0" err="1"/>
              <a:t>Linac</a:t>
            </a:r>
            <a:r>
              <a:rPr lang="en-US" sz="2800" dirty="0"/>
              <a:t>) cavity is constituted of 20 modules, assembled in 5 tanks, composed of 4modules each, for a total length of approximately 40 m.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GB" sz="2800" dirty="0"/>
              <a:t> </a:t>
            </a:r>
            <a:endParaRPr lang="en-US" sz="2800" dirty="0"/>
          </a:p>
        </p:txBody>
      </p:sp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210" y="1611907"/>
            <a:ext cx="3780790" cy="177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0" y="3849687"/>
            <a:ext cx="2114550" cy="25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11"/>
          <p:cNvSpPr txBox="1">
            <a:spLocks noChangeArrowheads="1"/>
          </p:cNvSpPr>
          <p:nvPr/>
        </p:nvSpPr>
        <p:spPr bwMode="auto">
          <a:xfrm>
            <a:off x="5873750" y="6382921"/>
            <a:ext cx="2223686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charset="0"/>
              </a:rPr>
              <a:t>CERN-INFN prototype</a:t>
            </a:r>
            <a:endParaRPr lang="en-US" altLang="en-US" sz="1800" dirty="0">
              <a:cs typeface="Arial" charset="0"/>
            </a:endParaRPr>
          </a:p>
        </p:txBody>
      </p:sp>
      <p:sp>
        <p:nvSpPr>
          <p:cNvPr id="10" name="CasellaDiTesto 29"/>
          <p:cNvSpPr txBox="1">
            <a:spLocks noChangeArrowheads="1"/>
          </p:cNvSpPr>
          <p:nvPr/>
        </p:nvSpPr>
        <p:spPr bwMode="auto">
          <a:xfrm>
            <a:off x="7701441" y="3355377"/>
            <a:ext cx="970137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Arial" charset="0"/>
              </a:rPr>
              <a:t>First tank </a:t>
            </a:r>
            <a:endParaRPr lang="en-US" altLang="en-US" sz="1600" dirty="0">
              <a:cs typeface="Arial" charset="0"/>
            </a:endParaRP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101600" y="6411913"/>
          <a:ext cx="4460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hoto Editor Photo" r:id="rId5" imgW="838095" imgH="838095" progId="MSPhotoEd.3">
                  <p:embed/>
                </p:oleObj>
              </mc:Choice>
              <mc:Fallback>
                <p:oleObj name="Photo Editor Photo" r:id="rId5" imgW="838095" imgH="8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6411913"/>
                        <a:ext cx="4460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252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srgbClr val="0033CC"/>
                </a:solidFill>
              </a:rPr>
              <a:t>Drift Tube </a:t>
            </a:r>
            <a:r>
              <a:rPr lang="en-AU" sz="2800" b="1" dirty="0" err="1">
                <a:solidFill>
                  <a:srgbClr val="0033CC"/>
                </a:solidFill>
              </a:rPr>
              <a:t>Linac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7163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Testata a color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878" y="5946683"/>
            <a:ext cx="1616122" cy="91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4"/>
            <a:ext cx="8229600" cy="89270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ESS DTL properties: 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design parameters fixed </a:t>
            </a:r>
            <a:endParaRPr lang="it-IT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057"/>
              </p:ext>
            </p:extLst>
          </p:nvPr>
        </p:nvGraphicFramePr>
        <p:xfrm>
          <a:off x="440267" y="1519241"/>
          <a:ext cx="8435283" cy="3967064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142456"/>
                <a:gridCol w="1257531"/>
                <a:gridCol w="1259255"/>
                <a:gridCol w="1257531"/>
                <a:gridCol w="1259255"/>
                <a:gridCol w="1259255"/>
              </a:tblGrid>
              <a:tr h="2675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kern="800" dirty="0">
                          <a:effectLst/>
                        </a:rPr>
                        <a:t>Tank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8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8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8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8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8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</a:tr>
              <a:tr h="268664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800">
                          <a:effectLst/>
                        </a:rPr>
                        <a:t>Cells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61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34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29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26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23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</a:tr>
              <a:tr h="26756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800">
                          <a:effectLst/>
                        </a:rPr>
                        <a:t>E</a:t>
                      </a:r>
                      <a:r>
                        <a:rPr lang="en-GB" sz="1600" b="1" kern="800" baseline="-25000">
                          <a:effectLst/>
                        </a:rPr>
                        <a:t>0</a:t>
                      </a:r>
                      <a:r>
                        <a:rPr lang="en-GB" sz="1600" b="1" kern="800">
                          <a:effectLst/>
                        </a:rPr>
                        <a:t> [MV/m]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3.00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3.16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3.07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3.04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3.13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</a:tr>
              <a:tr h="26756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800">
                          <a:effectLst/>
                        </a:rPr>
                        <a:t>E</a:t>
                      </a:r>
                      <a:r>
                        <a:rPr lang="en-GB" sz="1600" b="1" kern="800" baseline="-25000">
                          <a:effectLst/>
                        </a:rPr>
                        <a:t>max</a:t>
                      </a:r>
                      <a:r>
                        <a:rPr lang="en-GB" sz="1600" b="1" kern="800">
                          <a:effectLst/>
                        </a:rPr>
                        <a:t>/E</a:t>
                      </a:r>
                      <a:r>
                        <a:rPr lang="en-GB" sz="1600" b="1" kern="800" baseline="-25000">
                          <a:effectLst/>
                        </a:rPr>
                        <a:t>k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1.55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1.55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1.55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1.55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1.55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</a:tr>
              <a:tr h="26756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800" dirty="0" err="1">
                          <a:effectLst/>
                        </a:rPr>
                        <a:t>φ</a:t>
                      </a:r>
                      <a:r>
                        <a:rPr lang="en-GB" sz="1600" b="1" kern="800" baseline="-25000" dirty="0" err="1">
                          <a:effectLst/>
                        </a:rPr>
                        <a:t>s</a:t>
                      </a:r>
                      <a:r>
                        <a:rPr lang="en-GB" sz="1600" b="1" kern="800" dirty="0">
                          <a:effectLst/>
                        </a:rPr>
                        <a:t> [</a:t>
                      </a:r>
                      <a:r>
                        <a:rPr lang="en-GB" sz="1600" b="1" kern="800" dirty="0" err="1">
                          <a:effectLst/>
                        </a:rPr>
                        <a:t>deg</a:t>
                      </a:r>
                      <a:r>
                        <a:rPr lang="en-GB" sz="1600" b="1" kern="800" dirty="0">
                          <a:effectLst/>
                        </a:rPr>
                        <a:t>]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-35,-25.5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-25.5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-25.5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-25.5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-25.5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</a:tr>
              <a:tr h="26756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800">
                          <a:effectLst/>
                        </a:rPr>
                        <a:t>L</a:t>
                      </a:r>
                      <a:r>
                        <a:rPr lang="en-GB" sz="1600" b="1" kern="800" baseline="-25000">
                          <a:effectLst/>
                        </a:rPr>
                        <a:t>Tank</a:t>
                      </a:r>
                      <a:r>
                        <a:rPr lang="en-GB" sz="1600" b="1" kern="800">
                          <a:effectLst/>
                        </a:rPr>
                        <a:t> [m]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7.62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7.09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7.58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7.85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7.69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</a:tr>
              <a:tr h="24052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800">
                          <a:effectLst/>
                        </a:rPr>
                        <a:t>R</a:t>
                      </a:r>
                      <a:r>
                        <a:rPr lang="en-GB" sz="1600" b="1" kern="800" baseline="-25000">
                          <a:effectLst/>
                        </a:rPr>
                        <a:t>Bore</a:t>
                      </a:r>
                      <a:r>
                        <a:rPr lang="en-GB" sz="1600" b="1" kern="800">
                          <a:effectLst/>
                        </a:rPr>
                        <a:t> [mm]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</a:tr>
              <a:tr h="24052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800" dirty="0">
                          <a:effectLst/>
                        </a:rPr>
                        <a:t>L</a:t>
                      </a:r>
                      <a:r>
                        <a:rPr lang="en-GB" sz="1600" b="1" kern="800" baseline="-25000" dirty="0">
                          <a:effectLst/>
                        </a:rPr>
                        <a:t>PMQ</a:t>
                      </a:r>
                      <a:r>
                        <a:rPr lang="en-GB" sz="1600" b="1" kern="800" dirty="0">
                          <a:effectLst/>
                        </a:rPr>
                        <a:t> [mm]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</a:tr>
              <a:tr h="26756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800">
                          <a:effectLst/>
                        </a:rPr>
                        <a:t>Tun. Range [MHz]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±0.5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±0.5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±0.5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±0.5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±0.5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</a:tr>
              <a:tr h="26756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800" dirty="0">
                          <a:effectLst/>
                        </a:rPr>
                        <a:t>Q0/1.25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42512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44455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44344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43894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43415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</a:tr>
              <a:tr h="26756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800" dirty="0">
                          <a:effectLst/>
                        </a:rPr>
                        <a:t>Optimum β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2.01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2.03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2.01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1.91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1.84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</a:tr>
              <a:tr h="26756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800" dirty="0">
                          <a:effectLst/>
                        </a:rPr>
                        <a:t>Beam </a:t>
                      </a:r>
                      <a:r>
                        <a:rPr lang="en-GB" sz="1600" b="1" kern="800" dirty="0" err="1">
                          <a:effectLst/>
                        </a:rPr>
                        <a:t>Det</a:t>
                      </a:r>
                      <a:r>
                        <a:rPr lang="en-GB" sz="1600" b="1" kern="800" dirty="0">
                          <a:effectLst/>
                        </a:rPr>
                        <a:t> [kHz]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+</a:t>
                      </a:r>
                      <a:r>
                        <a:rPr lang="en-GB" sz="1600" kern="800" dirty="0" smtClean="0">
                          <a:effectLst/>
                        </a:rPr>
                        <a:t>2.3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+</a:t>
                      </a:r>
                      <a:r>
                        <a:rPr lang="en-GB" sz="1600" kern="800" dirty="0" smtClean="0">
                          <a:effectLst/>
                        </a:rPr>
                        <a:t>2.0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+</a:t>
                      </a:r>
                      <a:r>
                        <a:rPr lang="en-GB" sz="1600" kern="800" dirty="0" smtClean="0">
                          <a:effectLst/>
                        </a:rPr>
                        <a:t>2.0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+</a:t>
                      </a:r>
                      <a:r>
                        <a:rPr lang="en-GB" sz="1600" kern="800" dirty="0" smtClean="0">
                          <a:effectLst/>
                        </a:rPr>
                        <a:t>1.8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+</a:t>
                      </a:r>
                      <a:r>
                        <a:rPr lang="en-GB" sz="1600" kern="800" dirty="0" smtClean="0">
                          <a:effectLst/>
                        </a:rPr>
                        <a:t>1.8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</a:tr>
              <a:tr h="26756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800" dirty="0" err="1">
                          <a:effectLst/>
                        </a:rPr>
                        <a:t>P</a:t>
                      </a:r>
                      <a:r>
                        <a:rPr lang="en-GB" sz="1600" b="1" kern="800" baseline="-25000" dirty="0" err="1">
                          <a:effectLst/>
                        </a:rPr>
                        <a:t>cu</a:t>
                      </a:r>
                      <a:r>
                        <a:rPr lang="en-GB" sz="1600" b="1" kern="800" dirty="0">
                          <a:effectLst/>
                        </a:rPr>
                        <a:t> [kW] (no margin)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870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862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872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901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952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</a:tr>
              <a:tr h="26756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800" dirty="0" err="1">
                          <a:effectLst/>
                        </a:rPr>
                        <a:t>E</a:t>
                      </a:r>
                      <a:r>
                        <a:rPr lang="en-GB" sz="1600" b="1" kern="800" baseline="-25000" dirty="0" err="1">
                          <a:effectLst/>
                        </a:rPr>
                        <a:t>out</a:t>
                      </a:r>
                      <a:r>
                        <a:rPr lang="en-GB" sz="1600" b="1" kern="800" dirty="0">
                          <a:effectLst/>
                        </a:rPr>
                        <a:t> [MeV]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21.29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39.11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56.81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73.83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89.91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</a:tr>
              <a:tr h="26756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800" dirty="0">
                          <a:effectLst/>
                        </a:rPr>
                        <a:t>P</a:t>
                      </a:r>
                      <a:r>
                        <a:rPr lang="en-GB" sz="1600" b="1" kern="800" baseline="-25000" dirty="0">
                          <a:effectLst/>
                        </a:rPr>
                        <a:t>TOT</a:t>
                      </a:r>
                      <a:r>
                        <a:rPr lang="en-GB" sz="1600" b="1" kern="800" dirty="0">
                          <a:effectLst/>
                        </a:rPr>
                        <a:t> [kW]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2192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2191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2196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>
                          <a:effectLst/>
                        </a:rPr>
                        <a:t>2189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kern="800" dirty="0">
                          <a:effectLst/>
                        </a:rPr>
                        <a:t>2195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461" marR="654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92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8287" y="-246582"/>
            <a:ext cx="6067426" cy="144153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Prototyping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LNL - 2015_03_16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04136" y="4273351"/>
            <a:ext cx="5453273" cy="2358114"/>
            <a:chOff x="355656" y="1607862"/>
            <a:chExt cx="5453273" cy="2358114"/>
          </a:xfrm>
        </p:grpSpPr>
        <p:grpSp>
          <p:nvGrpSpPr>
            <p:cNvPr id="19" name="Group 18"/>
            <p:cNvGrpSpPr/>
            <p:nvPr/>
          </p:nvGrpSpPr>
          <p:grpSpPr>
            <a:xfrm>
              <a:off x="355656" y="1902752"/>
              <a:ext cx="5453273" cy="2063224"/>
              <a:chOff x="4211390" y="1426550"/>
              <a:chExt cx="5453273" cy="2063224"/>
            </a:xfrm>
          </p:grpSpPr>
          <p:pic>
            <p:nvPicPr>
              <p:cNvPr id="1026" name="Picture 2" descr="comparison harmonics_flipping_dig_bucki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8030" y="1426550"/>
                <a:ext cx="3636633" cy="2063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 descr="C:\Users\comunian\Desktop\grespan\ESS-DTL\Prototyping\PMQ\WP_20141112_003.jpg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11390" y="1484784"/>
                <a:ext cx="2202657" cy="1754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1991683" y="1607862"/>
              <a:ext cx="1229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PMQ fully </a:t>
              </a:r>
              <a:r>
                <a:rPr lang="en-US" sz="1200" dirty="0" smtClean="0">
                  <a:latin typeface="Calibri" panose="020F0502020204030204" pitchFamily="34" charset="0"/>
                </a:rPr>
                <a:t>tested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5536" y="1432016"/>
            <a:ext cx="3700039" cy="2466921"/>
            <a:chOff x="395536" y="1432016"/>
            <a:chExt cx="3700039" cy="2466921"/>
          </a:xfrm>
        </p:grpSpPr>
        <p:pic>
          <p:nvPicPr>
            <p:cNvPr id="8" name="Immagine 7" descr="\\CARLO-PC\Users\Carlo\ESS\Foto\Foto Componenti\P1040305.JPG"/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5671" y="2427419"/>
              <a:ext cx="3699904" cy="147151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5536" y="143201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Test of </a:t>
              </a:r>
              <a:r>
                <a:rPr lang="it-IT" sz="1200" dirty="0">
                  <a:latin typeface="Calibri" panose="020F0502020204030204" pitchFamily="34" charset="0"/>
                </a:rPr>
                <a:t>Cu-plating on </a:t>
              </a:r>
              <a:r>
                <a:rPr lang="en-US" sz="1200" dirty="0">
                  <a:latin typeface="Calibri" panose="020F0502020204030204" pitchFamily="34" charset="0"/>
                </a:rPr>
                <a:t>Stainless</a:t>
              </a:r>
              <a:r>
                <a:rPr lang="it-IT" sz="1200" dirty="0">
                  <a:latin typeface="Calibri" panose="020F0502020204030204" pitchFamily="34" charset="0"/>
                </a:rPr>
                <a:t> steel Stem order to be placed</a:t>
              </a:r>
              <a:r>
                <a:rPr lang="en-US" sz="1200" dirty="0">
                  <a:latin typeface="Calibri" panose="020F0502020204030204" pitchFamily="34" charset="0"/>
                </a:rPr>
                <a:t>. It will make them more rigid compared and will allow for a larger bore for the BPM and corrector cables.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80449" y="1484784"/>
            <a:ext cx="3617761" cy="2163423"/>
            <a:chOff x="4980449" y="1484784"/>
            <a:chExt cx="3617761" cy="2163423"/>
          </a:xfrm>
        </p:grpSpPr>
        <p:sp>
          <p:nvSpPr>
            <p:cNvPr id="22" name="TextBox 21"/>
            <p:cNvSpPr txBox="1"/>
            <p:nvPr/>
          </p:nvSpPr>
          <p:spPr>
            <a:xfrm>
              <a:off x="4980449" y="1484784"/>
              <a:ext cx="3495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BPM: feedthrough to be welded on the BPM </a:t>
              </a:r>
              <a:r>
                <a:rPr lang="en-US" sz="1200" dirty="0" err="1" smtClean="0">
                  <a:latin typeface="Calibri" panose="020F0502020204030204" pitchFamily="34" charset="0"/>
                </a:rPr>
                <a:t>stripline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pic>
          <p:nvPicPr>
            <p:cNvPr id="3" name="Picture 2" descr="C:\Users\comunian\Desktop\grespan\ESS-DTL\Prototyping\EBW\WP_20150326_004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792561"/>
              <a:ext cx="3306130" cy="1855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520583" y="3801814"/>
            <a:ext cx="3437667" cy="2911783"/>
            <a:chOff x="5520583" y="3801814"/>
            <a:chExt cx="3437667" cy="2911783"/>
          </a:xfrm>
        </p:grpSpPr>
        <p:grpSp>
          <p:nvGrpSpPr>
            <p:cNvPr id="25" name="Group 24"/>
            <p:cNvGrpSpPr/>
            <p:nvPr/>
          </p:nvGrpSpPr>
          <p:grpSpPr>
            <a:xfrm>
              <a:off x="5520583" y="3801814"/>
              <a:ext cx="3437667" cy="2829651"/>
              <a:chOff x="4966090" y="3801814"/>
              <a:chExt cx="3437667" cy="2829651"/>
            </a:xfrm>
          </p:grpSpPr>
          <p:pic>
            <p:nvPicPr>
              <p:cNvPr id="9" name="Immagine 8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732" t="10860" r="4029" b="11483"/>
              <a:stretch/>
            </p:blipFill>
            <p:spPr bwMode="auto">
              <a:xfrm>
                <a:off x="4966090" y="4427238"/>
                <a:ext cx="1640794" cy="220422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5272852" y="3801814"/>
                <a:ext cx="31309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>
                    <a:latin typeface="Calibri" panose="020F0502020204030204" pitchFamily="34" charset="0"/>
                  </a:rPr>
                  <a:t>EBW on Brazing: DT brazed </a:t>
                </a:r>
                <a:r>
                  <a:rPr lang="it-IT" sz="1200" dirty="0" smtClean="0">
                    <a:latin typeface="Calibri" panose="020F0502020204030204" pitchFamily="34" charset="0"/>
                  </a:rPr>
                  <a:t>and EB-welded. </a:t>
                </a:r>
                <a:r>
                  <a:rPr lang="it-IT" sz="1200" b="1" dirty="0" smtClean="0">
                    <a:latin typeface="Calibri" panose="020F0502020204030204" pitchFamily="34" charset="0"/>
                  </a:rPr>
                  <a:t>Vacuum test ok</a:t>
                </a:r>
                <a:r>
                  <a:rPr lang="it-IT" sz="1200" dirty="0" smtClean="0">
                    <a:latin typeface="Calibri" panose="020F0502020204030204" pitchFamily="34" charset="0"/>
                  </a:rPr>
                  <a:t>. Next step: section and micrography</a:t>
                </a:r>
                <a:endParaRPr lang="it-IT" sz="1200" dirty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7" name="Picture 3" descr="C:\Users\comunian\Desktop\grespan\ESS-DTL\Prototyping\EBW\WP_20150326_001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46465" y="4427238"/>
              <a:ext cx="1527945" cy="2286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175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8996</TotalTime>
  <Words>1270</Words>
  <Application>Microsoft Macintosh PowerPoint</Application>
  <PresentationFormat>Presentazione su schermo (4:3)</PresentationFormat>
  <Paragraphs>317</Paragraphs>
  <Slides>18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Tema di Office</vt:lpstr>
      <vt:lpstr>DESY European XFEL</vt:lpstr>
      <vt:lpstr>1_DESY European XFEL</vt:lpstr>
      <vt:lpstr>2_DESY European XFEL</vt:lpstr>
      <vt:lpstr>Photo Editor Photo</vt:lpstr>
      <vt:lpstr>Presentazione di PowerPoint</vt:lpstr>
      <vt:lpstr>Presentazione di PowerPoint</vt:lpstr>
      <vt:lpstr>The PS-ESS very flexible magnetic system</vt:lpstr>
      <vt:lpstr>LEBT Layout </vt:lpstr>
      <vt:lpstr>ESS test area at LNS</vt:lpstr>
      <vt:lpstr>Status and open items</vt:lpstr>
      <vt:lpstr>Technical performances (SoW)</vt:lpstr>
      <vt:lpstr>ESS DTL properties:  design parameters fixed </vt:lpstr>
      <vt:lpstr>Prototyping</vt:lpstr>
      <vt:lpstr>WP03 Master Schedule</vt:lpstr>
      <vt:lpstr>Medium β-cavities contribution to ESS</vt:lpstr>
      <vt:lpstr>Presentazione di PowerPoint</vt:lpstr>
      <vt:lpstr>Medium Beta Cavities   Technical performances</vt:lpstr>
      <vt:lpstr>Elliptical SC cavities: in-kind contribution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INFN-LNS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David Mascali</dc:creator>
  <cp:lastModifiedBy>Santo Gammino</cp:lastModifiedBy>
  <cp:revision>258</cp:revision>
  <dcterms:created xsi:type="dcterms:W3CDTF">2014-09-17T16:42:42Z</dcterms:created>
  <dcterms:modified xsi:type="dcterms:W3CDTF">2015-06-03T13:48:39Z</dcterms:modified>
</cp:coreProperties>
</file>