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avi" ContentType="video/avi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1"/>
  </p:sldMasterIdLst>
  <p:notesMasterIdLst>
    <p:notesMasterId r:id="rId35"/>
  </p:notesMasterIdLst>
  <p:sldIdLst>
    <p:sldId id="327" r:id="rId2"/>
    <p:sldId id="398" r:id="rId3"/>
    <p:sldId id="259" r:id="rId4"/>
    <p:sldId id="359" r:id="rId5"/>
    <p:sldId id="400" r:id="rId6"/>
    <p:sldId id="399" r:id="rId7"/>
    <p:sldId id="405" r:id="rId8"/>
    <p:sldId id="371" r:id="rId9"/>
    <p:sldId id="372" r:id="rId10"/>
    <p:sldId id="407" r:id="rId11"/>
    <p:sldId id="421" r:id="rId12"/>
    <p:sldId id="293" r:id="rId13"/>
    <p:sldId id="365" r:id="rId14"/>
    <p:sldId id="364" r:id="rId15"/>
    <p:sldId id="414" r:id="rId16"/>
    <p:sldId id="415" r:id="rId17"/>
    <p:sldId id="411" r:id="rId18"/>
    <p:sldId id="412" r:id="rId19"/>
    <p:sldId id="314" r:id="rId20"/>
    <p:sldId id="410" r:id="rId21"/>
    <p:sldId id="413" r:id="rId22"/>
    <p:sldId id="416" r:id="rId23"/>
    <p:sldId id="417" r:id="rId24"/>
    <p:sldId id="418" r:id="rId25"/>
    <p:sldId id="316" r:id="rId26"/>
    <p:sldId id="324" r:id="rId27"/>
    <p:sldId id="325" r:id="rId28"/>
    <p:sldId id="311" r:id="rId29"/>
    <p:sldId id="403" r:id="rId30"/>
    <p:sldId id="404" r:id="rId31"/>
    <p:sldId id="402" r:id="rId32"/>
    <p:sldId id="419" r:id="rId33"/>
    <p:sldId id="420" r:id="rId34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D5"/>
    <a:srgbClr val="FF9097"/>
    <a:srgbClr val="FF5B51"/>
    <a:srgbClr val="DAEDEF"/>
    <a:srgbClr val="84B2D1"/>
    <a:srgbClr val="00FF00"/>
    <a:srgbClr val="E1FFBA"/>
    <a:srgbClr val="ECFFCE"/>
    <a:srgbClr val="205FAC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82" autoAdjust="0"/>
    <p:restoredTop sz="91289" autoAdjust="0"/>
  </p:normalViewPr>
  <p:slideViewPr>
    <p:cSldViewPr snapToGrid="0" snapToObjects="1">
      <p:cViewPr>
        <p:scale>
          <a:sx n="93" d="100"/>
          <a:sy n="93" d="100"/>
        </p:scale>
        <p:origin x="-1310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1BD143-5C96-C048-9A59-E8A451C628A4}" type="datetimeFigureOut">
              <a:t>29-05-15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734F92-9AF3-764C-B6DC-A746DC37C7F9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204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27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2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8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33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689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0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5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97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835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240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63" y="6392505"/>
            <a:ext cx="9128124" cy="294045"/>
          </a:xfrm>
          <a:prstGeom prst="rect">
            <a:avLst/>
          </a:prstGeom>
          <a:noFill/>
          <a:ln>
            <a:noFill/>
          </a:ln>
          <a:scene3d>
            <a:camera prst="perspectiveRelaxedModerately" fov="6600000">
              <a:rot lat="1980000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0" y="6550025"/>
            <a:ext cx="9144000" cy="304800"/>
          </a:xfrm>
          <a:prstGeom prst="rect">
            <a:avLst/>
          </a:prstGeom>
          <a:solidFill>
            <a:srgbClr val="DEECF6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38100" h="38100" prst="relaxedInset"/>
            <a:bevelB w="38100" h="38100" prst="relaxedInset"/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n w="12700" cmpd="sng">
                <a:solidFill>
                  <a:srgbClr val="FF0000"/>
                </a:solidFill>
              </a:ln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4032029" y="6565254"/>
            <a:ext cx="44131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tabLst>
                <a:tab pos="4211638" algn="r"/>
              </a:tabLst>
            </a:pPr>
            <a:r>
              <a:rPr lang="it-IT" sz="1000" b="1">
                <a:solidFill>
                  <a:srgbClr val="0C3A6D"/>
                </a:solidFill>
                <a:latin typeface="Arial" charset="0"/>
              </a:rPr>
              <a:t>  </a:t>
            </a:r>
            <a:r>
              <a:rPr lang="it-IT" sz="1000" b="1">
                <a:solidFill>
                  <a:srgbClr val="008000"/>
                </a:solidFill>
                <a:latin typeface="Arial" charset="0"/>
              </a:rPr>
              <a:t> Riunione Gruppo V LNS                  </a:t>
            </a:r>
            <a:r>
              <a:rPr lang="en-US" sz="1000" b="1" i="0" smtClean="0">
                <a:solidFill>
                  <a:srgbClr val="205FAC"/>
                </a:solidFill>
                <a:latin typeface="Arial"/>
                <a:ea typeface="Arial"/>
                <a:cs typeface="Arial"/>
              </a:rPr>
              <a:t>3-Jun-2015</a:t>
            </a:r>
            <a:endParaRPr lang="it-IT" sz="1000" b="1">
              <a:solidFill>
                <a:srgbClr val="0C3A6D"/>
              </a:solidFill>
              <a:latin typeface="Arial" charset="0"/>
            </a:endParaRP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8771257" y="6543673"/>
            <a:ext cx="37274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fld id="{F8D43216-D5ED-464A-87EF-DF6AD78E5898}" type="slidenum">
              <a:rPr lang="it-IT" sz="1200" b="1" smtClean="0">
                <a:solidFill>
                  <a:srgbClr val="0C3A6D"/>
                </a:solidFill>
                <a:latin typeface="Arial" charset="0"/>
              </a:rPr>
              <a:pPr algn="r"/>
              <a:t>‹N›</a:t>
            </a:fld>
            <a:endParaRPr lang="it-IT" sz="1200" b="1">
              <a:solidFill>
                <a:srgbClr val="0C3A6D"/>
              </a:solidFill>
              <a:latin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4714" y="1"/>
            <a:ext cx="9036000" cy="6445198"/>
            <a:chOff x="108000" y="1"/>
            <a:chExt cx="8928000" cy="6481198"/>
          </a:xfrm>
        </p:grpSpPr>
        <p:sp>
          <p:nvSpPr>
            <p:cNvPr id="12" name="Rectangle 7"/>
            <p:cNvSpPr>
              <a:spLocks noChangeArrowheads="1"/>
            </p:cNvSpPr>
            <p:nvPr userDrawn="1"/>
          </p:nvSpPr>
          <p:spPr bwMode="auto">
            <a:xfrm>
              <a:off x="108000" y="1"/>
              <a:ext cx="8928000" cy="6481198"/>
            </a:xfrm>
            <a:prstGeom prst="rect">
              <a:avLst/>
            </a:prstGeom>
            <a:solidFill>
              <a:srgbClr val="135CAE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14300" prst="hardEdge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AutoShape 8"/>
            <p:cNvSpPr>
              <a:spLocks noChangeArrowheads="1"/>
            </p:cNvSpPr>
            <p:nvPr userDrawn="1"/>
          </p:nvSpPr>
          <p:spPr bwMode="auto">
            <a:xfrm>
              <a:off x="220274" y="107998"/>
              <a:ext cx="8712000" cy="622799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135CAE"/>
                  </a:solidFill>
                  <a:round/>
                  <a:headEnd type="none" w="med" len="sm"/>
                  <a:tailEnd type="none" w="med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5" name="Text Box 11"/>
          <p:cNvSpPr txBox="1">
            <a:spLocks noChangeArrowheads="1"/>
          </p:cNvSpPr>
          <p:nvPr userDrawn="1"/>
        </p:nvSpPr>
        <p:spPr bwMode="auto">
          <a:xfrm>
            <a:off x="1352763" y="6573835"/>
            <a:ext cx="229084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000" b="1" i="0" smtClean="0">
                <a:solidFill>
                  <a:srgbClr val="FF6600"/>
                </a:solidFill>
                <a:latin typeface="Arial"/>
                <a:ea typeface="Arial"/>
                <a:cs typeface="Arial"/>
              </a:rPr>
              <a:t>Attività 2014 -</a:t>
            </a:r>
            <a:r>
              <a:rPr lang="en-US" sz="1000" b="1" i="0" baseline="0" smtClean="0">
                <a:solidFill>
                  <a:srgbClr val="FF66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000" b="1" i="0" smtClean="0">
                <a:solidFill>
                  <a:srgbClr val="FF6600"/>
                </a:solidFill>
                <a:latin typeface="Arial"/>
                <a:ea typeface="Arial"/>
                <a:cs typeface="Arial"/>
              </a:rPr>
              <a:t>2015</a:t>
            </a:r>
            <a:endParaRPr lang="it-IT" sz="1000" b="1" kern="1200">
              <a:solidFill>
                <a:srgbClr val="FF6600"/>
              </a:solidFill>
              <a:latin typeface="Arial" charset="0"/>
              <a:ea typeface="ＭＳ Ｐゴシック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346" y="6574024"/>
            <a:ext cx="777444" cy="260899"/>
          </a:xfrm>
          <a:prstGeom prst="rect">
            <a:avLst/>
          </a:prstGeom>
        </p:spPr>
      </p:pic>
      <p:pic>
        <p:nvPicPr>
          <p:cNvPr id="18" name="Picture 14" descr="INFN-LNS_logo.jpg                                              001A7D53Macintosh_HD                   BF9E3FA7:"/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748" y="134658"/>
            <a:ext cx="625475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8271" y="179467"/>
            <a:ext cx="777444" cy="2608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49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39.jpeg"/><Relationship Id="rId5" Type="http://schemas.openxmlformats.org/officeDocument/2006/relationships/image" Target="../media/image53.jpeg"/><Relationship Id="rId10" Type="http://schemas.openxmlformats.org/officeDocument/2006/relationships/image" Target="../media/image20.jpeg"/><Relationship Id="rId4" Type="http://schemas.openxmlformats.org/officeDocument/2006/relationships/image" Target="../media/image52.png"/><Relationship Id="rId9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58.jpeg"/><Relationship Id="rId7" Type="http://schemas.openxmlformats.org/officeDocument/2006/relationships/image" Target="../media/image70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80.t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"/><Relationship Id="rId2" Type="http://schemas.openxmlformats.org/officeDocument/2006/relationships/image" Target="../media/image81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t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if"/><Relationship Id="rId2" Type="http://schemas.openxmlformats.org/officeDocument/2006/relationships/image" Target="../media/image97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00.tiff"/><Relationship Id="rId4" Type="http://schemas.openxmlformats.org/officeDocument/2006/relationships/image" Target="../media/image99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tiff"/><Relationship Id="rId2" Type="http://schemas.openxmlformats.org/officeDocument/2006/relationships/image" Target="../media/image101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104.png"/><Relationship Id="rId7" Type="http://schemas.openxmlformats.org/officeDocument/2006/relationships/image" Target="../media/image107.jp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tif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microsoft.com/office/2007/relationships/hdphoto" Target="../media/hdphoto1.wdp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119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0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9"/>
          <p:cNvSpPr>
            <a:spLocks noChangeArrowheads="1"/>
          </p:cNvSpPr>
          <p:nvPr/>
        </p:nvSpPr>
        <p:spPr bwMode="auto">
          <a:xfrm>
            <a:off x="949439" y="2686749"/>
            <a:ext cx="7245134" cy="347210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400" b="1" smtClean="0">
                <a:solidFill>
                  <a:srgbClr val="205FAC"/>
                </a:solidFill>
                <a:latin typeface="Helvetica" charset="0"/>
              </a:rPr>
              <a:t>Paolo </a:t>
            </a:r>
            <a:r>
              <a:rPr lang="it-IT" sz="1400" b="1">
                <a:solidFill>
                  <a:srgbClr val="205FAC"/>
                </a:solidFill>
                <a:latin typeface="Helvetica" charset="0"/>
              </a:rPr>
              <a:t>Finocchiaro, Luigi Cosentino, </a:t>
            </a:r>
            <a:r>
              <a:rPr lang="it-IT" sz="1400" b="1">
                <a:solidFill>
                  <a:srgbClr val="7F7F7F"/>
                </a:solidFill>
                <a:latin typeface="Helvetica" charset="0"/>
              </a:rPr>
              <a:t>Alfio Pappalardo</a:t>
            </a:r>
            <a:r>
              <a:rPr lang="it-IT" sz="1400" b="1" baseline="30000">
                <a:solidFill>
                  <a:srgbClr val="7F7F7F"/>
                </a:solidFill>
                <a:latin typeface="Helvetica" charset="0"/>
              </a:rPr>
              <a:t>1</a:t>
            </a:r>
            <a:r>
              <a:rPr lang="it-IT" sz="1400" b="1">
                <a:solidFill>
                  <a:srgbClr val="7F7F7F"/>
                </a:solidFill>
                <a:latin typeface="Helvetica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it-IT" sz="1400" b="1">
                <a:solidFill>
                  <a:srgbClr val="7F7F7F"/>
                </a:solidFill>
                <a:latin typeface="Helvetica" charset="0"/>
              </a:rPr>
              <a:t>Sergio Scirè</a:t>
            </a:r>
            <a:r>
              <a:rPr lang="it-IT" sz="1400" b="1" baseline="30000">
                <a:solidFill>
                  <a:srgbClr val="7F7F7F"/>
                </a:solidFill>
                <a:latin typeface="Helvetica" charset="0"/>
              </a:rPr>
              <a:t>2</a:t>
            </a:r>
            <a:r>
              <a:rPr lang="it-IT" sz="1400" b="1">
                <a:solidFill>
                  <a:srgbClr val="7F7F7F"/>
                </a:solidFill>
                <a:latin typeface="Helvetica" charset="0"/>
              </a:rPr>
              <a:t>, </a:t>
            </a:r>
            <a:r>
              <a:rPr lang="it-IT" sz="1400" b="1" strike="sngStrike">
                <a:solidFill>
                  <a:srgbClr val="205FAC"/>
                </a:solidFill>
                <a:latin typeface="Helvetica" charset="0"/>
              </a:rPr>
              <a:t>Carlotta Scirè</a:t>
            </a:r>
            <a:r>
              <a:rPr lang="it-IT" sz="1400" b="1" strike="sngStrike" baseline="30000">
                <a:solidFill>
                  <a:srgbClr val="205FAC"/>
                </a:solidFill>
                <a:latin typeface="Helvetica" charset="0"/>
              </a:rPr>
              <a:t>3</a:t>
            </a:r>
            <a:r>
              <a:rPr lang="it-IT" sz="1400" b="1">
                <a:solidFill>
                  <a:srgbClr val="205FAC"/>
                </a:solidFill>
                <a:latin typeface="Helvetica" charset="0"/>
              </a:rPr>
              <a:t>, </a:t>
            </a:r>
            <a:r>
              <a:rPr lang="it-IT" sz="1400" b="1" i="1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</a:rPr>
              <a:t>Gianfranco Vecchio</a:t>
            </a:r>
            <a:r>
              <a:rPr lang="it-IT" sz="1400" b="1" i="1" baseline="3000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</a:rPr>
              <a:t>4</a:t>
            </a:r>
            <a:r>
              <a:rPr lang="it-IT" sz="1400" b="1" i="1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it-IT" sz="1400" b="1" strike="sngStrike">
                <a:solidFill>
                  <a:srgbClr val="205FAC"/>
                </a:solidFill>
                <a:latin typeface="Helvetica" charset="0"/>
              </a:rPr>
              <a:t>Carmela Greco</a:t>
            </a:r>
            <a:r>
              <a:rPr lang="it-IT" sz="1400" b="1" strike="sngStrike" baseline="30000">
                <a:solidFill>
                  <a:srgbClr val="205FAC"/>
                </a:solidFill>
                <a:latin typeface="Helvetica" charset="0"/>
              </a:rPr>
              <a:t>5</a:t>
            </a:r>
            <a:r>
              <a:rPr lang="it-IT" sz="1400" b="1" strike="sngStrike">
                <a:solidFill>
                  <a:srgbClr val="205FAC"/>
                </a:solidFill>
                <a:latin typeface="Helvetica" charset="0"/>
              </a:rPr>
              <a:t>, Stefania Grillo</a:t>
            </a:r>
            <a:r>
              <a:rPr lang="it-IT" sz="1400" b="1" strike="sngStrike" baseline="30000">
                <a:solidFill>
                  <a:srgbClr val="205FAC"/>
                </a:solidFill>
                <a:latin typeface="Helvetica" charset="0"/>
              </a:rPr>
              <a:t>5</a:t>
            </a:r>
          </a:p>
          <a:p>
            <a:pPr algn="ctr">
              <a:lnSpc>
                <a:spcPct val="150000"/>
              </a:lnSpc>
            </a:pPr>
            <a:endParaRPr lang="it-IT" sz="1400" b="1">
              <a:solidFill>
                <a:srgbClr val="205FAC"/>
              </a:solidFill>
              <a:latin typeface="Helvetica" charset="0"/>
            </a:endParaRPr>
          </a:p>
          <a:p>
            <a:pPr algn="ctr">
              <a:lnSpc>
                <a:spcPct val="150000"/>
              </a:lnSpc>
            </a:pPr>
            <a:r>
              <a:rPr lang="it-IT" sz="1400" b="1" smtClean="0">
                <a:solidFill>
                  <a:srgbClr val="205FAC"/>
                </a:solidFill>
                <a:latin typeface="Helvetica" charset="0"/>
              </a:rPr>
              <a:t>INFN </a:t>
            </a:r>
            <a:r>
              <a:rPr lang="it-IT" sz="1400" b="1">
                <a:solidFill>
                  <a:srgbClr val="205FAC"/>
                </a:solidFill>
                <a:latin typeface="Helvetica" charset="0"/>
              </a:rPr>
              <a:t>Laboratori Nazionali del Sud, Catania, Italy</a:t>
            </a:r>
          </a:p>
          <a:p>
            <a:pPr algn="ctr">
              <a:lnSpc>
                <a:spcPct val="150000"/>
              </a:lnSpc>
            </a:pPr>
            <a:endParaRPr lang="it-IT" sz="1400" b="1">
              <a:solidFill>
                <a:srgbClr val="205FAC"/>
              </a:solidFill>
              <a:latin typeface="Helvetica" charset="0"/>
            </a:endParaRPr>
          </a:p>
          <a:p>
            <a:pPr marL="228600" indent="-228600">
              <a:lnSpc>
                <a:spcPct val="150000"/>
              </a:lnSpc>
              <a:buAutoNum type="arabicParenR"/>
            </a:pPr>
            <a:r>
              <a:rPr lang="it-IT" sz="1050" b="1">
                <a:solidFill>
                  <a:srgbClr val="205FAC"/>
                </a:solidFill>
                <a:latin typeface="Helvetica" charset="0"/>
              </a:rPr>
              <a:t>Scadenza contratto Dicembre 2015, ha già contatti per lasciare i LNS</a:t>
            </a:r>
          </a:p>
          <a:p>
            <a:pPr marL="228600" indent="-228600">
              <a:lnSpc>
                <a:spcPct val="150000"/>
              </a:lnSpc>
              <a:buAutoNum type="arabicParenR"/>
            </a:pPr>
            <a:r>
              <a:rPr lang="it-IT" sz="1050" b="1">
                <a:solidFill>
                  <a:srgbClr val="205FAC"/>
                </a:solidFill>
                <a:latin typeface="Helvetica" charset="0"/>
              </a:rPr>
              <a:t>Scadenza assegno Giugno 2016</a:t>
            </a:r>
          </a:p>
          <a:p>
            <a:pPr marL="228600" indent="-228600">
              <a:lnSpc>
                <a:spcPct val="150000"/>
              </a:lnSpc>
              <a:buAutoNum type="arabicParenR"/>
            </a:pPr>
            <a:r>
              <a:rPr lang="it-IT" sz="1050" b="1">
                <a:solidFill>
                  <a:srgbClr val="205FAC"/>
                </a:solidFill>
                <a:latin typeface="Helvetica" charset="0"/>
              </a:rPr>
              <a:t>Ha lasciato i LNS, in forza all’INAF con borsa di studio</a:t>
            </a:r>
          </a:p>
          <a:p>
            <a:pPr marL="228600" indent="-228600">
              <a:lnSpc>
                <a:spcPct val="150000"/>
              </a:lnSpc>
              <a:buAutoNum type="arabicParenR"/>
            </a:pPr>
            <a:r>
              <a:rPr lang="it-IT" sz="1050" b="1">
                <a:solidFill>
                  <a:srgbClr val="205FAC"/>
                </a:solidFill>
                <a:latin typeface="Helvetica" charset="0"/>
              </a:rPr>
              <a:t>Solo consulenza, assegno LNS per controlli acceleratori in scadenza a Dicembre 2015</a:t>
            </a:r>
          </a:p>
          <a:p>
            <a:pPr marL="228600" indent="-228600">
              <a:lnSpc>
                <a:spcPct val="150000"/>
              </a:lnSpc>
              <a:buAutoNum type="arabicParenR"/>
            </a:pPr>
            <a:r>
              <a:rPr lang="it-IT" sz="1050" b="1">
                <a:solidFill>
                  <a:srgbClr val="205FAC"/>
                </a:solidFill>
                <a:latin typeface="Helvetica" charset="0"/>
              </a:rPr>
              <a:t>Laureate a Maggio 2015, non più ai LNS</a:t>
            </a:r>
          </a:p>
          <a:p>
            <a:pPr marL="228600" indent="-228600">
              <a:lnSpc>
                <a:spcPct val="150000"/>
              </a:lnSpc>
              <a:buAutoNum type="arabicParenR"/>
            </a:pPr>
            <a:endParaRPr lang="it-IT" sz="1050" b="1">
              <a:solidFill>
                <a:srgbClr val="205FAC"/>
              </a:solidFill>
              <a:latin typeface="Helvetica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846990" y="1507942"/>
            <a:ext cx="7468167" cy="374571"/>
          </a:xfrm>
          <a:prstGeom prst="roundRect">
            <a:avLst/>
          </a:prstGeom>
          <a:solidFill>
            <a:srgbClr val="F3DE8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>
            <a:spAutoFit/>
          </a:bodyPr>
          <a:lstStyle/>
          <a:p>
            <a:pPr algn="ctr"/>
            <a:r>
              <a:rPr lang="it-IT" sz="1600" b="1">
                <a:solidFill>
                  <a:srgbClr val="FF3300"/>
                </a:solidFill>
                <a:latin typeface="Helvetica" charset="0"/>
              </a:rPr>
              <a:t>RadSieve </a:t>
            </a:r>
            <a:r>
              <a:rPr lang="en-US" sz="1600" b="1">
                <a:solidFill>
                  <a:srgbClr val="205FAC"/>
                </a:solidFill>
                <a:latin typeface="Helvetica" charset="0"/>
              </a:rPr>
              <a:t>- sensori operativi per gestione e cernita di materiale radioattivo</a:t>
            </a:r>
            <a:endParaRPr lang="it-IT" sz="1600" b="1">
              <a:solidFill>
                <a:srgbClr val="135CAE"/>
              </a:solidFill>
              <a:latin typeface="Arial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846990" y="2222111"/>
            <a:ext cx="7468167" cy="419973"/>
          </a:xfrm>
          <a:prstGeom prst="roundRect">
            <a:avLst/>
          </a:prstGeom>
          <a:solidFill>
            <a:srgbClr val="F3DE8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>
                <a:solidFill>
                  <a:srgbClr val="FF0000"/>
                </a:solidFill>
                <a:latin typeface="Helvetica" charset="0"/>
              </a:rPr>
              <a:t>HELNEM </a:t>
            </a:r>
            <a:r>
              <a:rPr lang="en-US" sz="1600" b="1">
                <a:solidFill>
                  <a:srgbClr val="205FAC"/>
                </a:solidFill>
                <a:latin typeface="Helvetica" charset="0"/>
              </a:rPr>
              <a:t>– rivelatori per neutroni termici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846990" y="775813"/>
            <a:ext cx="7468167" cy="419973"/>
          </a:xfrm>
          <a:prstGeom prst="roundRect">
            <a:avLst/>
          </a:prstGeom>
          <a:solidFill>
            <a:srgbClr val="F3DE8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>
                <a:solidFill>
                  <a:srgbClr val="FF0000"/>
                </a:solidFill>
                <a:latin typeface="Helvetica" charset="0"/>
              </a:rPr>
              <a:t>DMNR </a:t>
            </a:r>
            <a:r>
              <a:rPr lang="en-US" sz="1600" b="1">
                <a:solidFill>
                  <a:srgbClr val="205FAC"/>
                </a:solidFill>
                <a:latin typeface="Helvetica" charset="0"/>
              </a:rPr>
              <a:t>– sistema per monitoraggio online in tempo reale di rifiuti radioattivi</a:t>
            </a:r>
          </a:p>
        </p:txBody>
      </p:sp>
    </p:spTree>
    <p:extLst>
      <p:ext uri="{BB962C8B-B14F-4D97-AF65-F5344CB8AC3E}">
        <p14:creationId xmlns:p14="http://schemas.microsoft.com/office/powerpoint/2010/main" val="2082729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dSieve_prototype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1130" y="1824616"/>
            <a:ext cx="5097969" cy="3386035"/>
          </a:xfrm>
          <a:prstGeom prst="rect">
            <a:avLst/>
          </a:prstGeom>
        </p:spPr>
      </p:pic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3645997" y="425136"/>
            <a:ext cx="1887709" cy="408623"/>
          </a:xfrm>
          <a:prstGeom prst="roundRect">
            <a:avLst/>
          </a:prstGeom>
          <a:solidFill>
            <a:srgbClr val="CCFF66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b="1">
                <a:solidFill>
                  <a:srgbClr val="FF0000"/>
                </a:solidFill>
                <a:latin typeface="Arial" charset="0"/>
              </a:rPr>
              <a:t>table prototype</a:t>
            </a:r>
            <a:endParaRPr lang="it-IT" sz="18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" name="Left Brace 3"/>
          <p:cNvSpPr/>
          <p:nvPr/>
        </p:nvSpPr>
        <p:spPr bwMode="auto">
          <a:xfrm rot="5400000" flipV="1">
            <a:off x="5848479" y="1106673"/>
            <a:ext cx="435707" cy="3531078"/>
          </a:xfrm>
          <a:prstGeom prst="leftBrace">
            <a:avLst>
              <a:gd name="adj1" fmla="val 33125"/>
              <a:gd name="adj2" fmla="val 5000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6138843" y="1249754"/>
            <a:ext cx="871643" cy="408623"/>
          </a:xfrm>
          <a:prstGeom prst="roundRect">
            <a:avLst/>
          </a:prstGeom>
          <a:solidFill>
            <a:srgbClr val="F3DE80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Front"/>
            <a:lightRig rig="threePt" dir="t"/>
          </a:scene3d>
          <a:sp3d>
            <a:bevelT/>
          </a:sp3d>
          <a:extLst/>
        </p:spPr>
        <p:txBody>
          <a:bodyPr wrap="none">
            <a:spAutoFit/>
          </a:bodyPr>
          <a:lstStyle/>
          <a:p>
            <a:pPr algn="ctr"/>
            <a:r>
              <a:rPr lang="en-US" sz="1800" b="1">
                <a:solidFill>
                  <a:srgbClr val="135CAE"/>
                </a:solidFill>
                <a:latin typeface="Arial" charset="0"/>
              </a:rPr>
              <a:t>60 cm</a:t>
            </a:r>
            <a:endParaRPr lang="it-IT" sz="1800" b="1">
              <a:solidFill>
                <a:srgbClr val="135CAE"/>
              </a:solidFill>
              <a:latin typeface="Arial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85133" y="1570978"/>
            <a:ext cx="2803737" cy="715089"/>
          </a:xfrm>
          <a:prstGeom prst="roundRect">
            <a:avLst/>
          </a:prstGeom>
          <a:solidFill>
            <a:srgbClr val="CCFF66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b="1">
                <a:solidFill>
                  <a:srgbClr val="205FAC"/>
                </a:solidFill>
                <a:latin typeface="Arial" charset="0"/>
              </a:rPr>
              <a:t>prototype 60cm x 60cm</a:t>
            </a:r>
          </a:p>
          <a:p>
            <a:pPr algn="ctr"/>
            <a:r>
              <a:rPr lang="en-US" sz="1800" b="1">
                <a:solidFill>
                  <a:srgbClr val="205FAC"/>
                </a:solidFill>
                <a:latin typeface="Arial" charset="0"/>
              </a:rPr>
              <a:t>ready</a:t>
            </a:r>
            <a:r>
              <a:rPr lang="en-US" sz="1800" b="1">
                <a:solidFill>
                  <a:srgbClr val="FF0000"/>
                </a:solidFill>
                <a:latin typeface="Arial" charset="0"/>
              </a:rPr>
              <a:t> </a:t>
            </a:r>
            <a:endParaRPr lang="it-IT" sz="1800" b="1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9" name="Straight Connector 8"/>
          <p:cNvCxnSpPr>
            <a:stCxn id="4" idx="1"/>
            <a:endCxn id="5" idx="2"/>
          </p:cNvCxnSpPr>
          <p:nvPr/>
        </p:nvCxnSpPr>
        <p:spPr bwMode="auto">
          <a:xfrm flipV="1">
            <a:off x="6066333" y="1658377"/>
            <a:ext cx="508332" cy="9959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0" name="Picture 9" descr="RadSieve_snapsho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078" y="2498310"/>
            <a:ext cx="3273892" cy="2651210"/>
          </a:xfrm>
          <a:prstGeom prst="rect">
            <a:avLst/>
          </a:prstGeom>
        </p:spPr>
      </p:pic>
      <p:pic>
        <p:nvPicPr>
          <p:cNvPr id="11" name="Picture 10" descr="semaforo_verd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015" y="5210651"/>
            <a:ext cx="776201" cy="8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648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797036" y="573286"/>
            <a:ext cx="5585638" cy="408623"/>
          </a:xfrm>
          <a:prstGeom prst="roundRect">
            <a:avLst/>
          </a:prstGeom>
          <a:solidFill>
            <a:srgbClr val="CCFF66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rgbClr val="FF0000"/>
                </a:solidFill>
                <a:latin typeface="Arial" charset="0"/>
              </a:rPr>
              <a:t>Test with a gamma source (</a:t>
            </a:r>
            <a:r>
              <a:rPr lang="en-US" sz="1800" b="1" baseline="30000">
                <a:solidFill>
                  <a:srgbClr val="FF0000"/>
                </a:solidFill>
                <a:latin typeface="Arial" charset="0"/>
              </a:rPr>
              <a:t>22</a:t>
            </a:r>
            <a:r>
              <a:rPr lang="en-US" sz="1800" b="1">
                <a:solidFill>
                  <a:srgbClr val="FF0000"/>
                </a:solidFill>
                <a:latin typeface="Arial" charset="0"/>
              </a:rPr>
              <a:t>Na, 250 kBq)</a:t>
            </a:r>
            <a:endParaRPr lang="it-IT" sz="1800" b="1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4" name="Picture 13" descr="semaforo_verd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215" y="4959454"/>
            <a:ext cx="776201" cy="884398"/>
          </a:xfrm>
          <a:prstGeom prst="rect">
            <a:avLst/>
          </a:prstGeom>
        </p:spPr>
      </p:pic>
      <p:pic>
        <p:nvPicPr>
          <p:cNvPr id="3" name="Radisev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9155" y="1163322"/>
            <a:ext cx="5534005" cy="442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00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7" descr="berechnungen_V19_klein.jpg                                     002994C0 PFiMac_HD                      7C26869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1962" y="4204127"/>
            <a:ext cx="773002" cy="174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3" descr="Constor.JPG                                                    002994C0 PFiMac_HD                      7C268698: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1738" y="2163287"/>
            <a:ext cx="941937" cy="150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9" descr="&#10;castor.png                                                     002994C0 PFiMac_HD                      7C268698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2392" y="2944880"/>
            <a:ext cx="3165708" cy="101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72"/>
          <p:cNvSpPr>
            <a:spLocks noChangeArrowheads="1"/>
          </p:cNvSpPr>
          <p:nvPr/>
        </p:nvSpPr>
        <p:spPr bwMode="auto">
          <a:xfrm>
            <a:off x="1407243" y="2918144"/>
            <a:ext cx="3222335" cy="354872"/>
          </a:xfrm>
          <a:prstGeom prst="roundRect">
            <a:avLst/>
          </a:prstGeom>
          <a:solidFill>
            <a:srgbClr val="DAEDEF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 defTabSz="1042988"/>
            <a:r>
              <a:rPr lang="it-IT" sz="1400" smtClean="0">
                <a:solidFill>
                  <a:srgbClr val="135CAE"/>
                </a:solidFill>
                <a:latin typeface="Arial" charset="0"/>
              </a:rPr>
              <a:t>spent fuel monitoring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570150" y="5917061"/>
            <a:ext cx="27866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>
                <a:solidFill>
                  <a:srgbClr val="0000FF"/>
                </a:solidFill>
                <a:latin typeface="Arial" charset="0"/>
              </a:rPr>
              <a:t>(P.Peerani, M.Galletta, Nuclear Engineering and Design 237 (2007) 94-99)</a:t>
            </a:r>
            <a:endParaRPr lang="it-IT" sz="1000"/>
          </a:p>
        </p:txBody>
      </p:sp>
      <p:sp>
        <p:nvSpPr>
          <p:cNvPr id="41" name="AutoShape 72"/>
          <p:cNvSpPr>
            <a:spLocks noChangeArrowheads="1"/>
          </p:cNvSpPr>
          <p:nvPr/>
        </p:nvSpPr>
        <p:spPr bwMode="auto">
          <a:xfrm>
            <a:off x="2804671" y="4664888"/>
            <a:ext cx="1950950" cy="1013845"/>
          </a:xfrm>
          <a:prstGeom prst="roundRect">
            <a:avLst>
              <a:gd name="adj" fmla="val 8310"/>
            </a:avLst>
          </a:prstGeom>
          <a:solidFill>
            <a:srgbClr val="DAEDEF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it-IT" sz="1400">
                <a:solidFill>
                  <a:srgbClr val="135CAE"/>
                </a:solidFill>
                <a:latin typeface="Arial" charset="0"/>
              </a:rPr>
              <a:t>detection of possible diversion of fuel elements from Castor containers</a:t>
            </a:r>
          </a:p>
        </p:txBody>
      </p:sp>
      <p:grpSp>
        <p:nvGrpSpPr>
          <p:cNvPr id="31" name="Group 92"/>
          <p:cNvGrpSpPr>
            <a:grpSpLocks/>
          </p:cNvGrpSpPr>
          <p:nvPr/>
        </p:nvGrpSpPr>
        <p:grpSpPr bwMode="auto">
          <a:xfrm>
            <a:off x="361738" y="3929731"/>
            <a:ext cx="2144713" cy="2154237"/>
            <a:chOff x="192" y="2539"/>
            <a:chExt cx="1351" cy="1357"/>
          </a:xfrm>
        </p:grpSpPr>
        <p:sp>
          <p:nvSpPr>
            <p:cNvPr id="32" name="Rectangle 90"/>
            <p:cNvSpPr>
              <a:spLocks noChangeArrowheads="1"/>
            </p:cNvSpPr>
            <p:nvPr/>
          </p:nvSpPr>
          <p:spPr bwMode="auto">
            <a:xfrm>
              <a:off x="192" y="2544"/>
              <a:ext cx="1344" cy="1344"/>
            </a:xfrm>
            <a:prstGeom prst="rect">
              <a:avLst/>
            </a:prstGeom>
            <a:solidFill>
              <a:srgbClr val="01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3" name="Group 91"/>
            <p:cNvGrpSpPr>
              <a:grpSpLocks/>
            </p:cNvGrpSpPr>
            <p:nvPr/>
          </p:nvGrpSpPr>
          <p:grpSpPr bwMode="auto">
            <a:xfrm>
              <a:off x="192" y="2539"/>
              <a:ext cx="1351" cy="1357"/>
              <a:chOff x="192" y="2539"/>
              <a:chExt cx="1351" cy="1357"/>
            </a:xfrm>
          </p:grpSpPr>
          <p:pic>
            <p:nvPicPr>
              <p:cNvPr id="34" name="Picture 87" descr="Peerani_cask_V21_geometry_b.jpg                                002994C0 PFiMac_HD                      7C268698: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9" y="3216"/>
                <a:ext cx="664" cy="6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88" descr="Peerani_cask_V21_geometry_c.jpg                                002994C0 PFiMac_HD                      7C268698: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" y="2539"/>
                <a:ext cx="662" cy="6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89" descr="Peerani_cask_V21_geometry_a.jpg                                002994C0 PFiMac_HD                      7C268698: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3216"/>
                <a:ext cx="678" cy="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6" descr="Peerani_cask_V21_geometry_d.jpg                                002994C0 PFiMac_HD                      7C268698: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2544"/>
                <a:ext cx="691" cy="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45" name="Picture 44" descr="RR002976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1368" y="4385203"/>
            <a:ext cx="2826732" cy="1885960"/>
          </a:xfrm>
          <a:prstGeom prst="rect">
            <a:avLst/>
          </a:prstGeom>
        </p:spPr>
      </p:pic>
      <p:sp>
        <p:nvSpPr>
          <p:cNvPr id="46" name="AutoShape 72"/>
          <p:cNvSpPr>
            <a:spLocks noChangeArrowheads="1"/>
          </p:cNvSpPr>
          <p:nvPr/>
        </p:nvSpPr>
        <p:spPr bwMode="auto">
          <a:xfrm>
            <a:off x="5660150" y="3976871"/>
            <a:ext cx="2378826" cy="562122"/>
          </a:xfrm>
          <a:prstGeom prst="roundRect">
            <a:avLst>
              <a:gd name="adj" fmla="val 8310"/>
            </a:avLst>
          </a:prstGeom>
          <a:solidFill>
            <a:srgbClr val="DAEDEF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en-US" sz="1400">
                <a:solidFill>
                  <a:srgbClr val="135CAE"/>
                </a:solidFill>
                <a:latin typeface="Arial" charset="0"/>
              </a:rPr>
              <a:t>preventing the smuggling of nuclear fuel</a:t>
            </a:r>
            <a:endParaRPr lang="it-IT" sz="1400">
              <a:solidFill>
                <a:srgbClr val="135CAE"/>
              </a:solidFill>
              <a:latin typeface="Arial" charset="0"/>
            </a:endParaRPr>
          </a:p>
        </p:txBody>
      </p:sp>
      <p:sp>
        <p:nvSpPr>
          <p:cNvPr id="47" name="Rectangle 7"/>
          <p:cNvSpPr>
            <a:spLocks/>
          </p:cNvSpPr>
          <p:nvPr/>
        </p:nvSpPr>
        <p:spPr bwMode="auto">
          <a:xfrm>
            <a:off x="1514737" y="1930988"/>
            <a:ext cx="6523636" cy="593235"/>
          </a:xfrm>
          <a:prstGeom prst="roundRect">
            <a:avLst/>
          </a:prstGeom>
          <a:solidFill>
            <a:srgbClr val="CCFFCC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4287" tIns="52144" rIns="104287" bIns="52144">
            <a:spAutoFit/>
          </a:bodyPr>
          <a:lstStyle/>
          <a:p>
            <a:pPr algn="ctr" defTabSz="1042988"/>
            <a:r>
              <a:rPr lang="en-US" sz="1800" b="1">
                <a:solidFill>
                  <a:srgbClr val="FF0000"/>
                </a:solidFill>
                <a:latin typeface="Arial" charset="0"/>
                <a:sym typeface="Baskerville" charset="0"/>
              </a:rPr>
              <a:t>Collaboration with JRC &amp; Euratom: neutron detection</a:t>
            </a:r>
          </a:p>
          <a:p>
            <a:pPr algn="ctr" defTabSz="1042988"/>
            <a:r>
              <a:rPr lang="en-US" sz="1000" b="1">
                <a:solidFill>
                  <a:srgbClr val="205FAC"/>
                </a:solidFill>
                <a:latin typeface="Arial" charset="0"/>
                <a:sym typeface="Baskerville" charset="0"/>
              </a:rPr>
              <a:t>(INFN patent pending RM2013A000254) </a:t>
            </a:r>
          </a:p>
        </p:txBody>
      </p:sp>
      <p:sp>
        <p:nvSpPr>
          <p:cNvPr id="48" name="AutoShape 292"/>
          <p:cNvSpPr>
            <a:spLocks noChangeArrowheads="1"/>
          </p:cNvSpPr>
          <p:nvPr/>
        </p:nvSpPr>
        <p:spPr bwMode="auto">
          <a:xfrm>
            <a:off x="3238536" y="331876"/>
            <a:ext cx="2793964" cy="457028"/>
          </a:xfrm>
          <a:prstGeom prst="roundRect">
            <a:avLst>
              <a:gd name="adj" fmla="val 16667"/>
            </a:avLst>
          </a:prstGeom>
          <a:solidFill>
            <a:srgbClr val="CCFF66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it-IT" sz="2000" b="1" smtClean="0">
                <a:solidFill>
                  <a:srgbClr val="FF0000"/>
                </a:solidFill>
                <a:latin typeface="Arial" charset="0"/>
              </a:rPr>
              <a:t>HELNEM</a:t>
            </a:r>
            <a:endParaRPr lang="it-IT" sz="2000" b="1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49" name="Picture 48" descr="semaforo_verde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3482" y="850893"/>
            <a:ext cx="776201" cy="884398"/>
          </a:xfrm>
          <a:prstGeom prst="rect">
            <a:avLst/>
          </a:prstGeom>
        </p:spPr>
      </p:pic>
      <p:sp>
        <p:nvSpPr>
          <p:cNvPr id="50" name="Rectangle 3"/>
          <p:cNvSpPr>
            <a:spLocks noChangeArrowheads="1"/>
          </p:cNvSpPr>
          <p:nvPr/>
        </p:nvSpPr>
        <p:spPr bwMode="auto">
          <a:xfrm>
            <a:off x="2394072" y="926605"/>
            <a:ext cx="4407922" cy="408623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anchor="ctr">
            <a:spAutoFit/>
          </a:bodyPr>
          <a:lstStyle/>
          <a:p>
            <a:pPr algn="ctr"/>
            <a:r>
              <a:rPr lang="it-IT" sz="1800" b="1" baseline="30000">
                <a:solidFill>
                  <a:srgbClr val="FF0000"/>
                </a:solidFill>
                <a:latin typeface="Calibri"/>
                <a:cs typeface="Calibri"/>
              </a:rPr>
              <a:t>3</a:t>
            </a:r>
            <a:r>
              <a:rPr lang="it-IT" sz="1800" b="1">
                <a:solidFill>
                  <a:srgbClr val="FF0000"/>
                </a:solidFill>
                <a:latin typeface="Calibri"/>
                <a:cs typeface="Calibri"/>
              </a:rPr>
              <a:t>HE-Less NEutron Monitors</a:t>
            </a:r>
          </a:p>
        </p:txBody>
      </p:sp>
      <p:pic>
        <p:nvPicPr>
          <p:cNvPr id="51" name="Picture 50" descr="jrc_logo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257" y="773647"/>
            <a:ext cx="1219444" cy="52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8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stor_storage.jpg                                             002994C0 PFiMac_HD                      7C26869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1970" y="4106679"/>
            <a:ext cx="2918681" cy="188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72"/>
          <p:cNvSpPr>
            <a:spLocks noChangeArrowheads="1"/>
          </p:cNvSpPr>
          <p:nvPr/>
        </p:nvSpPr>
        <p:spPr bwMode="auto">
          <a:xfrm>
            <a:off x="806300" y="5424805"/>
            <a:ext cx="4789572" cy="422976"/>
          </a:xfrm>
          <a:prstGeom prst="roundRect">
            <a:avLst/>
          </a:prstGeom>
          <a:solidFill>
            <a:srgbClr val="CCFFCC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 defTabSz="1042988"/>
            <a:r>
              <a:rPr lang="it-IT" sz="1800" b="1" smtClean="0">
                <a:solidFill>
                  <a:srgbClr val="205FAC"/>
                </a:solidFill>
                <a:latin typeface="Arial" charset="0"/>
              </a:rPr>
              <a:t>our idea: granular, real time, automatic</a:t>
            </a:r>
            <a:endParaRPr lang="it-IT" sz="1800" b="1">
              <a:solidFill>
                <a:srgbClr val="205FAC"/>
              </a:solidFill>
              <a:latin typeface="Arial" charset="0"/>
            </a:endParaRPr>
          </a:p>
        </p:txBody>
      </p:sp>
      <p:sp>
        <p:nvSpPr>
          <p:cNvPr id="2" name="AutoShape 72"/>
          <p:cNvSpPr>
            <a:spLocks noChangeArrowheads="1"/>
          </p:cNvSpPr>
          <p:nvPr/>
        </p:nvSpPr>
        <p:spPr bwMode="auto">
          <a:xfrm>
            <a:off x="493406" y="2564407"/>
            <a:ext cx="5102466" cy="422976"/>
          </a:xfrm>
          <a:prstGeom prst="roundRect">
            <a:avLst/>
          </a:prstGeom>
          <a:solidFill>
            <a:srgbClr val="CCFFCC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 defTabSz="1042988"/>
            <a:r>
              <a:rPr lang="it-IT" sz="1800" b="1" smtClean="0">
                <a:solidFill>
                  <a:srgbClr val="205FAC"/>
                </a:solidFill>
                <a:latin typeface="Arial" charset="0"/>
              </a:rPr>
              <a:t>current monitoring method: video camera</a:t>
            </a:r>
            <a:endParaRPr lang="it-IT" sz="1800" b="1">
              <a:solidFill>
                <a:srgbClr val="205FAC"/>
              </a:solidFill>
              <a:latin typeface="Arial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169261" y="1123467"/>
            <a:ext cx="2044437" cy="1359551"/>
            <a:chOff x="1133005" y="340426"/>
            <a:chExt cx="2044437" cy="1359551"/>
          </a:xfrm>
        </p:grpSpPr>
        <p:pic>
          <p:nvPicPr>
            <p:cNvPr id="10" name="Picture 9" descr="Man_at_the_screens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133005" y="340426"/>
              <a:ext cx="2044437" cy="1359551"/>
            </a:xfrm>
            <a:prstGeom prst="rect">
              <a:avLst/>
            </a:prstGeom>
          </p:spPr>
        </p:pic>
        <p:sp>
          <p:nvSpPr>
            <p:cNvPr id="9" name="Trapezoid 8"/>
            <p:cNvSpPr/>
            <p:nvPr/>
          </p:nvSpPr>
          <p:spPr bwMode="auto">
            <a:xfrm rot="16200000" flipH="1">
              <a:off x="2387165" y="697462"/>
              <a:ext cx="748950" cy="433050"/>
            </a:xfrm>
            <a:prstGeom prst="trapezoid">
              <a:avLst>
                <a:gd name="adj" fmla="val 33348"/>
              </a:avLst>
            </a:prstGeom>
            <a:blipFill rotWithShape="0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4" name="Trapezoid 13"/>
            <p:cNvSpPr/>
            <p:nvPr/>
          </p:nvSpPr>
          <p:spPr bwMode="auto">
            <a:xfrm rot="16200000" flipH="1">
              <a:off x="2094799" y="765068"/>
              <a:ext cx="444996" cy="340134"/>
            </a:xfrm>
            <a:prstGeom prst="trapezoid">
              <a:avLst>
                <a:gd name="adj" fmla="val 14545"/>
              </a:avLst>
            </a:prstGeom>
            <a:blipFill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16" name="AutoShape 72"/>
          <p:cNvSpPr>
            <a:spLocks noChangeArrowheads="1"/>
          </p:cNvSpPr>
          <p:nvPr/>
        </p:nvSpPr>
        <p:spPr bwMode="auto">
          <a:xfrm>
            <a:off x="2468798" y="337929"/>
            <a:ext cx="4171814" cy="422976"/>
          </a:xfrm>
          <a:prstGeom prst="roundRect">
            <a:avLst/>
          </a:prstGeom>
          <a:solidFill>
            <a:srgbClr val="CCFF66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287" tIns="52144" rIns="104287" bIns="52144">
            <a:spAutoFit/>
          </a:bodyPr>
          <a:lstStyle/>
          <a:p>
            <a:pPr algn="ctr" defTabSz="1042988"/>
            <a:r>
              <a:rPr lang="it-IT" sz="1800" b="1" smtClean="0">
                <a:solidFill>
                  <a:srgbClr val="FF0000"/>
                </a:solidFill>
                <a:latin typeface="Arial" charset="0"/>
              </a:rPr>
              <a:t>ensuring continuity of knowledge</a:t>
            </a:r>
            <a:endParaRPr lang="it-IT" sz="1800" b="1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025" name="Immagine 3" descr="\\172.16.13.25\OpenShare\Schermata del 2012-09-07 13-01-20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9671" y="4010894"/>
            <a:ext cx="2862655" cy="135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3" descr="\\172.16.13.25\dmnr\IMMAGINI\Snapshot PC\blm 2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7"/>
          <a:stretch>
            <a:fillRect/>
          </a:stretch>
        </p:blipFill>
        <p:spPr bwMode="auto">
          <a:xfrm>
            <a:off x="345622" y="4010894"/>
            <a:ext cx="2444049" cy="101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ctv_camera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8156" y="1123467"/>
            <a:ext cx="1715332" cy="1093989"/>
          </a:xfrm>
          <a:prstGeom prst="rect">
            <a:avLst/>
          </a:prstGeom>
        </p:spPr>
      </p:pic>
      <p:pic>
        <p:nvPicPr>
          <p:cNvPr id="13" name="Picture 3" descr="fig_repository_and_robot.jpg                                   0014DBCA PFiMac_HD                      7C268698: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326" y="1229787"/>
            <a:ext cx="2669179" cy="1919502"/>
          </a:xfrm>
          <a:prstGeom prst="rect">
            <a:avLst/>
          </a:prstGeom>
          <a:noFill/>
          <a:scene3d>
            <a:camera prst="perspectiveFront" fov="7200000">
              <a:rot lat="0" lon="1800000" rev="0"/>
            </a:camera>
            <a:lightRig rig="threePt" dir="t"/>
          </a:scene3d>
          <a:sp3d z="-6731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474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493268" y="915266"/>
            <a:ext cx="5483168" cy="5410200"/>
            <a:chOff x="2064" y="432"/>
            <a:chExt cx="3607" cy="3559"/>
          </a:xfrm>
        </p:grpSpPr>
        <p:pic>
          <p:nvPicPr>
            <p:cNvPr id="17410" name="Picture 2" descr="console_snapshot_empty.jpg                                     002994C0 PFiMac_HD                      7C268698: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432"/>
              <a:ext cx="3607" cy="3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1" name="Picture 3" descr="castor_storage.jpg                                             002994C0 PFiMac_HD                      7C268698: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1632"/>
              <a:ext cx="1920" cy="1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2" name="Picture 4" descr="polar_counts.jpg                                               002994C0 PFiMac_HD                      7C268698: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3254"/>
              <a:ext cx="688" cy="6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3" name="Picture 5" descr="single_castor_3D.jpg                                           002994C0 PFiMac_HD                      7C268698: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3" y="3264"/>
              <a:ext cx="1136" cy="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AutoShape 6"/>
          <p:cNvSpPr>
            <a:spLocks noChangeArrowheads="1"/>
          </p:cNvSpPr>
          <p:nvPr/>
        </p:nvSpPr>
        <p:spPr bwMode="auto">
          <a:xfrm>
            <a:off x="228600" y="4114800"/>
            <a:ext cx="3910011" cy="1868567"/>
          </a:xfrm>
          <a:prstGeom prst="roundRect">
            <a:avLst>
              <a:gd name="adj" fmla="val 5417"/>
            </a:avLst>
          </a:prstGeom>
          <a:solidFill>
            <a:schemeClr val="accent5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it-IT" sz="1400" b="1">
                <a:solidFill>
                  <a:srgbClr val="3366FF"/>
                </a:solidFill>
                <a:latin typeface="Arial"/>
              </a:rPr>
              <a:t>easily integrated into the existing hardware and software architecture of </a:t>
            </a:r>
            <a:r>
              <a:rPr lang="it-IT" sz="1400" b="1" smtClean="0">
                <a:solidFill>
                  <a:srgbClr val="3366FF"/>
                </a:solidFill>
                <a:latin typeface="Arial"/>
              </a:rPr>
              <a:t>DMNR:</a:t>
            </a:r>
            <a:endParaRPr lang="it-IT" sz="1400" b="1">
              <a:solidFill>
                <a:srgbClr val="3366FF"/>
              </a:solidFill>
              <a:latin typeface="Arial"/>
            </a:endParaRPr>
          </a:p>
          <a:p>
            <a:r>
              <a:rPr lang="it-IT" sz="1400" b="1">
                <a:solidFill>
                  <a:srgbClr val="FF0000"/>
                </a:solidFill>
                <a:latin typeface="Arial"/>
              </a:rPr>
              <a:t>electronics</a:t>
            </a:r>
          </a:p>
          <a:p>
            <a:r>
              <a:rPr lang="it-IT" sz="1400" b="1">
                <a:solidFill>
                  <a:srgbClr val="FF0000"/>
                </a:solidFill>
                <a:latin typeface="Arial"/>
              </a:rPr>
              <a:t>data acquisition</a:t>
            </a:r>
          </a:p>
          <a:p>
            <a:r>
              <a:rPr lang="it-IT" sz="1400" b="1">
                <a:solidFill>
                  <a:srgbClr val="FF0000"/>
                </a:solidFill>
                <a:latin typeface="Arial"/>
              </a:rPr>
              <a:t>system control</a:t>
            </a:r>
          </a:p>
          <a:p>
            <a:r>
              <a:rPr lang="it-IT" sz="1400" b="1">
                <a:solidFill>
                  <a:srgbClr val="FF0000"/>
                </a:solidFill>
                <a:latin typeface="Arial"/>
              </a:rPr>
              <a:t>data logging </a:t>
            </a:r>
          </a:p>
          <a:p>
            <a:r>
              <a:rPr lang="it-IT" sz="1400" b="1">
                <a:solidFill>
                  <a:srgbClr val="FF0000"/>
                </a:solidFill>
                <a:latin typeface="Arial"/>
              </a:rPr>
              <a:t>database handling</a:t>
            </a:r>
          </a:p>
          <a:p>
            <a:r>
              <a:rPr lang="it-IT" sz="1400" b="1">
                <a:solidFill>
                  <a:srgbClr val="FF0000"/>
                </a:solidFill>
                <a:latin typeface="Arial"/>
              </a:rPr>
              <a:t>Graphical User Interface</a:t>
            </a:r>
            <a:endParaRPr lang="en-US" sz="1400" b="1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52400" y="1524000"/>
            <a:ext cx="2895600" cy="2209800"/>
            <a:chOff x="336" y="1763"/>
            <a:chExt cx="2047" cy="1632"/>
          </a:xfrm>
        </p:grpSpPr>
        <p:pic>
          <p:nvPicPr>
            <p:cNvPr id="17417" name="Picture 9" descr="Castors_on_train_LR.jpg                                        002994C0 PFiMac_HD                      7C268698: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968"/>
              <a:ext cx="2047" cy="1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8" name="Picture 10" descr="antenna1.png                                                   002994C0 PFiMac_HD                      7C268698: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98" y="1763"/>
              <a:ext cx="248" cy="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419" name="Picture 11" descr="antenna2.png                                                   002994C0 PFiMac_HD                      7C268698: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0412" y="2819400"/>
            <a:ext cx="839788" cy="9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2"/>
          <p:cNvSpPr>
            <a:spLocks noChangeArrowheads="1"/>
          </p:cNvSpPr>
          <p:nvPr/>
        </p:nvSpPr>
        <p:spPr bwMode="auto">
          <a:xfrm rot="1031902">
            <a:off x="1374775" y="1981200"/>
            <a:ext cx="3187700" cy="454025"/>
          </a:xfrm>
          <a:prstGeom prst="lightningBolt">
            <a:avLst/>
          </a:prstGeom>
          <a:gradFill rotWithShape="0">
            <a:gsLst>
              <a:gs pos="0">
                <a:srgbClr val="FF0000">
                  <a:alpha val="19000"/>
                </a:srgbClr>
              </a:gs>
              <a:gs pos="50000">
                <a:srgbClr val="FF8000"/>
              </a:gs>
              <a:gs pos="100000">
                <a:srgbClr val="FF0000">
                  <a:alpha val="19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328613" y="1181100"/>
            <a:ext cx="2080610" cy="340519"/>
          </a:xfrm>
          <a:prstGeom prst="roundRect">
            <a:avLst/>
          </a:prstGeom>
          <a:solidFill>
            <a:srgbClr val="F3DE80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Front"/>
            <a:lightRig rig="threePt" dir="t"/>
          </a:scene3d>
          <a:sp3d>
            <a:bevelT/>
          </a:sp3d>
          <a:extLst/>
        </p:spPr>
        <p:txBody>
          <a:bodyPr wrap="none">
            <a:spAutoFit/>
          </a:bodyPr>
          <a:lstStyle/>
          <a:p>
            <a:r>
              <a:rPr lang="it-IT" sz="1400" b="1">
                <a:solidFill>
                  <a:srgbClr val="3366FF"/>
                </a:solidFill>
                <a:latin typeface="+mn-lt"/>
                <a:ea typeface="Lucida Grande"/>
                <a:cs typeface="Lucida Grande"/>
              </a:rPr>
              <a:t>wireless transmission</a:t>
            </a:r>
            <a:endParaRPr lang="en-US" sz="1400" b="1">
              <a:solidFill>
                <a:srgbClr val="3366FF"/>
              </a:solidFill>
              <a:latin typeface="+mn-lt"/>
              <a:ea typeface="Lucida Grande"/>
              <a:cs typeface="Lucida Grande"/>
            </a:endParaRPr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5442274" y="893135"/>
            <a:ext cx="3379081" cy="340519"/>
          </a:xfrm>
          <a:prstGeom prst="roundRect">
            <a:avLst/>
          </a:prstGeom>
          <a:solidFill>
            <a:srgbClr val="F3DE80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Front"/>
            <a:lightRig rig="threePt" dir="t"/>
          </a:scene3d>
          <a:sp3d>
            <a:bevelT/>
          </a:sp3d>
          <a:extLst/>
        </p:spPr>
        <p:txBody>
          <a:bodyPr wrap="none">
            <a:spAutoFit/>
          </a:bodyPr>
          <a:lstStyle/>
          <a:p>
            <a:r>
              <a:rPr lang="en-US" sz="1400" b="1" smtClean="0">
                <a:solidFill>
                  <a:srgbClr val="3366FF"/>
                </a:solidFill>
                <a:latin typeface="+mn-lt"/>
                <a:ea typeface="Lucida Grande"/>
                <a:cs typeface="Lucida Grande"/>
              </a:rPr>
              <a:t>collaboration with JRC &amp; Euratom...</a:t>
            </a:r>
            <a:endParaRPr lang="en-US" sz="1400" b="1" smtClean="0">
              <a:solidFill>
                <a:srgbClr val="3366FF"/>
              </a:solidFill>
              <a:latin typeface="+mn-lt"/>
            </a:endParaRPr>
          </a:p>
        </p:txBody>
      </p:sp>
      <p:sp>
        <p:nvSpPr>
          <p:cNvPr id="16" name="AutoShape 292"/>
          <p:cNvSpPr>
            <a:spLocks noChangeArrowheads="1"/>
          </p:cNvSpPr>
          <p:nvPr/>
        </p:nvSpPr>
        <p:spPr bwMode="auto">
          <a:xfrm>
            <a:off x="2220797" y="243155"/>
            <a:ext cx="4702406" cy="422976"/>
          </a:xfrm>
          <a:prstGeom prst="roundRect">
            <a:avLst>
              <a:gd name="adj" fmla="val 16667"/>
            </a:avLst>
          </a:prstGeom>
          <a:solidFill>
            <a:srgbClr val="CCFF66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it-IT" sz="1800" b="1">
                <a:solidFill>
                  <a:srgbClr val="FF0000"/>
                </a:solidFill>
                <a:latin typeface="Arial" charset="0"/>
              </a:rPr>
              <a:t>real-time castor storage </a:t>
            </a:r>
            <a:r>
              <a:rPr lang="it-IT" sz="1800" b="1" smtClean="0">
                <a:solidFill>
                  <a:srgbClr val="FF0000"/>
                </a:solidFill>
                <a:latin typeface="Arial" charset="0"/>
              </a:rPr>
              <a:t>monitoring</a:t>
            </a:r>
            <a:endParaRPr lang="it-IT" sz="1800" b="1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347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914400" y="2438400"/>
            <a:ext cx="8920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 b="1">
                <a:solidFill>
                  <a:srgbClr val="FF3300"/>
                </a:solidFill>
                <a:latin typeface="Helvetica" charset="0"/>
                <a:sym typeface="Symbol" charset="0"/>
              </a:rPr>
              <a:t>(0.025)</a:t>
            </a:r>
          </a:p>
          <a:p>
            <a:r>
              <a:rPr lang="en-GB" sz="1400" b="1">
                <a:solidFill>
                  <a:srgbClr val="FF3300"/>
                </a:solidFill>
                <a:latin typeface="Helvetica" charset="0"/>
              </a:rPr>
              <a:t>≈ 5330 b</a:t>
            </a:r>
            <a:endParaRPr lang="it-IT" sz="1400" b="1">
              <a:solidFill>
                <a:srgbClr val="FF3300"/>
              </a:solidFill>
              <a:latin typeface="Helvetica" charset="0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381000" y="2971800"/>
            <a:ext cx="158185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400">
                <a:solidFill>
                  <a:srgbClr val="135CAE"/>
                </a:solidFill>
                <a:latin typeface="Arial" charset="0"/>
              </a:rPr>
              <a:t>available energy</a:t>
            </a:r>
          </a:p>
          <a:p>
            <a:r>
              <a:rPr lang="it-IT" sz="1400">
                <a:solidFill>
                  <a:srgbClr val="135CAE"/>
                </a:solidFill>
                <a:latin typeface="Arial" charset="0"/>
              </a:rPr>
              <a:t>0.76 MeV</a:t>
            </a:r>
          </a:p>
          <a:p>
            <a:r>
              <a:rPr lang="it-IT" sz="1400">
                <a:solidFill>
                  <a:srgbClr val="135CAE"/>
                </a:solidFill>
                <a:latin typeface="Arial" charset="0"/>
              </a:rPr>
              <a:t>no gamma rays</a:t>
            </a:r>
          </a:p>
        </p:txBody>
      </p:sp>
      <p:sp>
        <p:nvSpPr>
          <p:cNvPr id="30" name="AutoShape 72"/>
          <p:cNvSpPr>
            <a:spLocks noChangeArrowheads="1"/>
          </p:cNvSpPr>
          <p:nvPr/>
        </p:nvSpPr>
        <p:spPr bwMode="auto">
          <a:xfrm>
            <a:off x="2209800" y="1295400"/>
            <a:ext cx="4724400" cy="354872"/>
          </a:xfrm>
          <a:prstGeom prst="roundRect">
            <a:avLst/>
          </a:prstGeom>
          <a:solidFill>
            <a:srgbClr val="DAEDEF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 defTabSz="1042988"/>
            <a:r>
              <a:rPr lang="it-IT" sz="1400" b="1" smtClean="0">
                <a:solidFill>
                  <a:srgbClr val="135CAE"/>
                </a:solidFill>
                <a:latin typeface="Arial" charset="0"/>
              </a:rPr>
              <a:t>materials for thermal neutron conversion</a:t>
            </a:r>
            <a:endParaRPr lang="it-IT" sz="1400" b="1">
              <a:solidFill>
                <a:srgbClr val="135CAE"/>
              </a:solidFill>
              <a:latin typeface="Arial" charset="0"/>
            </a:endParaRPr>
          </a:p>
        </p:txBody>
      </p:sp>
      <p:sp>
        <p:nvSpPr>
          <p:cNvPr id="31" name="AutoShape 72"/>
          <p:cNvSpPr>
            <a:spLocks noChangeArrowheads="1"/>
          </p:cNvSpPr>
          <p:nvPr/>
        </p:nvSpPr>
        <p:spPr bwMode="auto">
          <a:xfrm>
            <a:off x="762000" y="4114800"/>
            <a:ext cx="2895600" cy="593235"/>
          </a:xfrm>
          <a:prstGeom prst="roundRect">
            <a:avLst/>
          </a:prstGeom>
          <a:solidFill>
            <a:srgbClr val="F3DE80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 defTabSz="1042988"/>
            <a:r>
              <a:rPr lang="it-IT" sz="1400" b="1">
                <a:solidFill>
                  <a:srgbClr val="135CAE"/>
                </a:solidFill>
                <a:latin typeface="Arial" charset="0"/>
              </a:rPr>
              <a:t>perfect gas detector but... worldwide lack of </a:t>
            </a:r>
            <a:r>
              <a:rPr lang="it-IT" sz="1400" b="1" baseline="30000" smtClean="0">
                <a:solidFill>
                  <a:srgbClr val="135CAE"/>
                </a:solidFill>
                <a:latin typeface="Arial" charset="0"/>
              </a:rPr>
              <a:t>3</a:t>
            </a:r>
            <a:r>
              <a:rPr lang="it-IT" sz="1400" b="1" smtClean="0">
                <a:solidFill>
                  <a:srgbClr val="135CAE"/>
                </a:solidFill>
                <a:latin typeface="Arial" charset="0"/>
              </a:rPr>
              <a:t>He</a:t>
            </a:r>
            <a:endParaRPr lang="it-IT" sz="1400" b="1">
              <a:solidFill>
                <a:srgbClr val="135CAE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981200"/>
            <a:ext cx="2207965" cy="2044700"/>
          </a:xfrm>
          <a:prstGeom prst="rect">
            <a:avLst/>
          </a:prstGeom>
        </p:spPr>
      </p:pic>
      <p:sp>
        <p:nvSpPr>
          <p:cNvPr id="32" name="AutoShape 72"/>
          <p:cNvSpPr>
            <a:spLocks noChangeArrowheads="1"/>
          </p:cNvSpPr>
          <p:nvPr/>
        </p:nvSpPr>
        <p:spPr bwMode="auto">
          <a:xfrm>
            <a:off x="990600" y="1981200"/>
            <a:ext cx="762000" cy="388924"/>
          </a:xfrm>
          <a:prstGeom prst="roundRect">
            <a:avLst/>
          </a:prstGeom>
          <a:solidFill>
            <a:srgbClr val="DAEDEF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 defTabSz="1042988"/>
            <a:r>
              <a:rPr lang="it-IT" sz="1600" b="1" baseline="30000" smtClean="0">
                <a:solidFill>
                  <a:srgbClr val="135CAE"/>
                </a:solidFill>
                <a:latin typeface="Arial" charset="0"/>
              </a:rPr>
              <a:t>3</a:t>
            </a:r>
            <a:r>
              <a:rPr lang="it-IT" sz="1600" b="1" smtClean="0">
                <a:solidFill>
                  <a:srgbClr val="135CAE"/>
                </a:solidFill>
                <a:latin typeface="Arial" charset="0"/>
              </a:rPr>
              <a:t>He</a:t>
            </a:r>
            <a:endParaRPr lang="it-IT" sz="1600" b="1">
              <a:solidFill>
                <a:srgbClr val="135CAE"/>
              </a:solidFill>
              <a:latin typeface="Arial" charset="0"/>
            </a:endParaRPr>
          </a:p>
        </p:txBody>
      </p:sp>
      <p:sp>
        <p:nvSpPr>
          <p:cNvPr id="35" name="Rectangle 127"/>
          <p:cNvSpPr>
            <a:spLocks noChangeArrowheads="1"/>
          </p:cNvSpPr>
          <p:nvPr/>
        </p:nvSpPr>
        <p:spPr bwMode="auto">
          <a:xfrm>
            <a:off x="7813675" y="4111625"/>
            <a:ext cx="8643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 b="1">
                <a:solidFill>
                  <a:srgbClr val="FF3300"/>
                </a:solidFill>
                <a:latin typeface="Helvetica" charset="0"/>
                <a:sym typeface="Symbol" charset="0"/>
              </a:rPr>
              <a:t>(0.025)</a:t>
            </a:r>
          </a:p>
          <a:p>
            <a:r>
              <a:rPr lang="en-GB" sz="1400" b="1">
                <a:solidFill>
                  <a:srgbClr val="FF3300"/>
                </a:solidFill>
                <a:latin typeface="Helvetica" charset="0"/>
              </a:rPr>
              <a:t>≈ 940 b</a:t>
            </a:r>
            <a:endParaRPr lang="it-IT" sz="1400" b="1">
              <a:solidFill>
                <a:srgbClr val="FF3300"/>
              </a:solidFill>
              <a:latin typeface="Helvetica" charset="0"/>
            </a:endParaRPr>
          </a:p>
        </p:txBody>
      </p:sp>
      <p:sp>
        <p:nvSpPr>
          <p:cNvPr id="36" name="Rectangle 131"/>
          <p:cNvSpPr>
            <a:spLocks noChangeArrowheads="1"/>
          </p:cNvSpPr>
          <p:nvPr/>
        </p:nvSpPr>
        <p:spPr bwMode="auto">
          <a:xfrm>
            <a:off x="7772400" y="4648200"/>
            <a:ext cx="11128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400">
                <a:solidFill>
                  <a:srgbClr val="135CAE"/>
                </a:solidFill>
                <a:latin typeface="Arial" charset="0"/>
              </a:rPr>
              <a:t>available E</a:t>
            </a:r>
          </a:p>
          <a:p>
            <a:r>
              <a:rPr lang="it-IT" sz="1400">
                <a:solidFill>
                  <a:srgbClr val="135CAE"/>
                </a:solidFill>
                <a:latin typeface="Arial" charset="0"/>
              </a:rPr>
              <a:t>4.78 MeV</a:t>
            </a:r>
          </a:p>
        </p:txBody>
      </p:sp>
      <p:pic>
        <p:nvPicPr>
          <p:cNvPr id="37" name="Picture 36" descr="n+6Li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57600"/>
            <a:ext cx="2291456" cy="1600200"/>
          </a:xfrm>
          <a:prstGeom prst="rect">
            <a:avLst/>
          </a:prstGeom>
        </p:spPr>
      </p:pic>
      <p:sp>
        <p:nvSpPr>
          <p:cNvPr id="38" name="AutoShape 72"/>
          <p:cNvSpPr>
            <a:spLocks noChangeArrowheads="1"/>
          </p:cNvSpPr>
          <p:nvPr/>
        </p:nvSpPr>
        <p:spPr bwMode="auto">
          <a:xfrm>
            <a:off x="7924800" y="3497276"/>
            <a:ext cx="762000" cy="388924"/>
          </a:xfrm>
          <a:prstGeom prst="roundRect">
            <a:avLst/>
          </a:prstGeom>
          <a:solidFill>
            <a:srgbClr val="DAEDEF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 defTabSz="1042988"/>
            <a:r>
              <a:rPr lang="it-IT" sz="1600" b="1" baseline="30000" smtClean="0">
                <a:solidFill>
                  <a:srgbClr val="135CAE"/>
                </a:solidFill>
                <a:latin typeface="Arial" charset="0"/>
              </a:rPr>
              <a:t>6</a:t>
            </a:r>
            <a:r>
              <a:rPr lang="it-IT" sz="1600" b="1" smtClean="0">
                <a:solidFill>
                  <a:srgbClr val="135CAE"/>
                </a:solidFill>
                <a:latin typeface="Arial" charset="0"/>
              </a:rPr>
              <a:t>Li</a:t>
            </a:r>
            <a:endParaRPr lang="it-IT" sz="1600" b="1">
              <a:solidFill>
                <a:srgbClr val="135CAE"/>
              </a:solidFill>
              <a:latin typeface="Arial" charset="0"/>
            </a:endParaRPr>
          </a:p>
        </p:txBody>
      </p:sp>
      <p:sp>
        <p:nvSpPr>
          <p:cNvPr id="39" name="AutoShape 12"/>
          <p:cNvSpPr>
            <a:spLocks noChangeArrowheads="1"/>
          </p:cNvSpPr>
          <p:nvPr/>
        </p:nvSpPr>
        <p:spPr bwMode="auto">
          <a:xfrm rot="2551859">
            <a:off x="4417642" y="3502731"/>
            <a:ext cx="785813" cy="30003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FF00">
                  <a:gamma/>
                  <a:shade val="46275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01600" prstMaterial="legacyMatte">
            <a:bevelT w="13500" h="13500" prst="angle"/>
            <a:bevelB w="13500" h="13500" prst="angle"/>
            <a:extrusionClr>
              <a:srgbClr val="00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40" name="Picture 139" descr="OK_stamp.png                                                   006BE884 PFMACX106                      7C268664: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4418010"/>
            <a:ext cx="889000" cy="124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7"/>
          <p:cNvSpPr>
            <a:spLocks/>
          </p:cNvSpPr>
          <p:nvPr/>
        </p:nvSpPr>
        <p:spPr bwMode="auto">
          <a:xfrm>
            <a:off x="2590800" y="533400"/>
            <a:ext cx="3991287" cy="422976"/>
          </a:xfrm>
          <a:prstGeom prst="roundRect">
            <a:avLst/>
          </a:prstGeom>
          <a:solidFill>
            <a:srgbClr val="FFCC66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4287" tIns="52144" rIns="104287" bIns="52144">
            <a:spAutoFit/>
          </a:bodyPr>
          <a:lstStyle/>
          <a:p>
            <a:pPr algn="ctr" defTabSz="1042988"/>
            <a:r>
              <a:rPr lang="en-US" sz="1800" b="1">
                <a:solidFill>
                  <a:srgbClr val="FF0000"/>
                </a:solidFill>
                <a:latin typeface="Arial" charset="0"/>
                <a:sym typeface="Baskerville" charset="0"/>
              </a:rPr>
              <a:t>new neutron detectors</a:t>
            </a:r>
          </a:p>
        </p:txBody>
      </p:sp>
    </p:spTree>
    <p:extLst>
      <p:ext uri="{BB962C8B-B14F-4D97-AF65-F5344CB8AC3E}">
        <p14:creationId xmlns:p14="http://schemas.microsoft.com/office/powerpoint/2010/main" val="3242227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/>
          </p:cNvSpPr>
          <p:nvPr/>
        </p:nvSpPr>
        <p:spPr bwMode="auto">
          <a:xfrm>
            <a:off x="2514600" y="1143000"/>
            <a:ext cx="3991287" cy="354872"/>
          </a:xfrm>
          <a:prstGeom prst="roundRect">
            <a:avLst/>
          </a:prstGeom>
          <a:solidFill>
            <a:srgbClr val="FFCC66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4287" tIns="52144" rIns="104287" bIns="52144">
            <a:spAutoFit/>
          </a:bodyPr>
          <a:lstStyle/>
          <a:p>
            <a:pPr algn="ctr" defTabSz="1042988"/>
            <a:r>
              <a:rPr lang="en-US" sz="1400" b="1">
                <a:solidFill>
                  <a:srgbClr val="205FAC"/>
                </a:solidFill>
                <a:latin typeface="Arial" charset="0"/>
                <a:sym typeface="Baskerville" charset="0"/>
              </a:rPr>
              <a:t>new neutron detectors</a:t>
            </a:r>
          </a:p>
        </p:txBody>
      </p:sp>
      <p:sp>
        <p:nvSpPr>
          <p:cNvPr id="5" name="Rectangle 7"/>
          <p:cNvSpPr>
            <a:spLocks/>
          </p:cNvSpPr>
          <p:nvPr/>
        </p:nvSpPr>
        <p:spPr bwMode="auto">
          <a:xfrm>
            <a:off x="4695513" y="2461525"/>
            <a:ext cx="3991287" cy="354872"/>
          </a:xfrm>
          <a:prstGeom prst="roundRect">
            <a:avLst/>
          </a:prstGeom>
          <a:solidFill>
            <a:srgbClr val="CCFFCC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4287" tIns="52144" rIns="104287" bIns="52144">
            <a:spAutoFit/>
          </a:bodyPr>
          <a:lstStyle/>
          <a:p>
            <a:pPr algn="ctr" defTabSz="1042988"/>
            <a:r>
              <a:rPr lang="en-US" sz="1400" b="1">
                <a:solidFill>
                  <a:srgbClr val="205FAC"/>
                </a:solidFill>
                <a:latin typeface="Arial" charset="0"/>
                <a:sym typeface="Baskerville" charset="0"/>
              </a:rPr>
              <a:t>low cost</a:t>
            </a:r>
          </a:p>
        </p:txBody>
      </p:sp>
      <p:sp>
        <p:nvSpPr>
          <p:cNvPr id="6" name="Rectangle 7"/>
          <p:cNvSpPr>
            <a:spLocks/>
          </p:cNvSpPr>
          <p:nvPr/>
        </p:nvSpPr>
        <p:spPr bwMode="auto">
          <a:xfrm>
            <a:off x="4695513" y="3249926"/>
            <a:ext cx="3991287" cy="354872"/>
          </a:xfrm>
          <a:prstGeom prst="roundRect">
            <a:avLst/>
          </a:prstGeom>
          <a:solidFill>
            <a:srgbClr val="CCFFCC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4287" tIns="52144" rIns="104287" bIns="52144">
            <a:spAutoFit/>
          </a:bodyPr>
          <a:lstStyle/>
          <a:p>
            <a:pPr algn="ctr" defTabSz="1042988"/>
            <a:r>
              <a:rPr lang="en-US" sz="1400" b="1">
                <a:solidFill>
                  <a:srgbClr val="205FAC"/>
                </a:solidFill>
                <a:latin typeface="Arial" charset="0"/>
                <a:sym typeface="Baskerville" charset="0"/>
              </a:rPr>
              <a:t>compact, robust, simple to use</a:t>
            </a:r>
          </a:p>
        </p:txBody>
      </p:sp>
      <p:sp>
        <p:nvSpPr>
          <p:cNvPr id="8" name="Rectangle 7"/>
          <p:cNvSpPr>
            <a:spLocks/>
          </p:cNvSpPr>
          <p:nvPr/>
        </p:nvSpPr>
        <p:spPr bwMode="auto">
          <a:xfrm>
            <a:off x="4695513" y="4038327"/>
            <a:ext cx="3991287" cy="354872"/>
          </a:xfrm>
          <a:prstGeom prst="roundRect">
            <a:avLst/>
          </a:prstGeom>
          <a:solidFill>
            <a:srgbClr val="CCFFCC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4287" tIns="52144" rIns="104287" bIns="52144">
            <a:spAutoFit/>
          </a:bodyPr>
          <a:lstStyle/>
          <a:p>
            <a:pPr algn="ctr" defTabSz="1042988"/>
            <a:r>
              <a:rPr lang="en-US" sz="1400" b="1">
                <a:solidFill>
                  <a:srgbClr val="205FAC"/>
                </a:solidFill>
                <a:latin typeface="Arial" charset="0"/>
                <a:sym typeface="Baskerville" charset="0"/>
              </a:rPr>
              <a:t>detection efficiency comparable to </a:t>
            </a:r>
            <a:r>
              <a:rPr lang="en-US" sz="1400" b="1" baseline="30000">
                <a:solidFill>
                  <a:srgbClr val="205FAC"/>
                </a:solidFill>
                <a:latin typeface="Arial" charset="0"/>
                <a:sym typeface="Baskerville" charset="0"/>
              </a:rPr>
              <a:t>3</a:t>
            </a:r>
            <a:r>
              <a:rPr lang="en-US" sz="1400" b="1">
                <a:solidFill>
                  <a:srgbClr val="205FAC"/>
                </a:solidFill>
                <a:latin typeface="Arial" charset="0"/>
                <a:sym typeface="Baskerville" charset="0"/>
              </a:rPr>
              <a:t>He tube</a:t>
            </a:r>
          </a:p>
        </p:txBody>
      </p:sp>
      <p:sp>
        <p:nvSpPr>
          <p:cNvPr id="9" name="Rectangle 7"/>
          <p:cNvSpPr>
            <a:spLocks/>
          </p:cNvSpPr>
          <p:nvPr/>
        </p:nvSpPr>
        <p:spPr bwMode="auto">
          <a:xfrm>
            <a:off x="4695513" y="4826728"/>
            <a:ext cx="3991287" cy="354872"/>
          </a:xfrm>
          <a:prstGeom prst="roundRect">
            <a:avLst/>
          </a:prstGeom>
          <a:solidFill>
            <a:srgbClr val="CCFFCC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4287" tIns="52144" rIns="104287" bIns="52144">
            <a:spAutoFit/>
          </a:bodyPr>
          <a:lstStyle/>
          <a:p>
            <a:pPr algn="ctr" defTabSz="1042988"/>
            <a:r>
              <a:rPr lang="en-US" sz="1400" b="1">
                <a:solidFill>
                  <a:srgbClr val="205FAC"/>
                </a:solidFill>
                <a:latin typeface="Arial" charset="0"/>
                <a:sym typeface="Baskerville" charset="0"/>
              </a:rPr>
              <a:t>10</a:t>
            </a:r>
            <a:r>
              <a:rPr lang="en-US" sz="1400" b="1" baseline="30000">
                <a:solidFill>
                  <a:srgbClr val="205FAC"/>
                </a:solidFill>
                <a:latin typeface="Arial" charset="0"/>
                <a:sym typeface="Baskerville" charset="0"/>
              </a:rPr>
              <a:t>-6 </a:t>
            </a:r>
            <a:r>
              <a:rPr lang="en-US" sz="1400" b="1">
                <a:solidFill>
                  <a:srgbClr val="205FAC"/>
                </a:solidFill>
                <a:latin typeface="Arial" charset="0"/>
                <a:sym typeface="Baskerville" charset="0"/>
              </a:rPr>
              <a:t>neutron/gamma discrimination</a:t>
            </a:r>
          </a:p>
        </p:txBody>
      </p:sp>
      <p:pic>
        <p:nvPicPr>
          <p:cNvPr id="10" name="Picture 9" descr="SiLiF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752600"/>
            <a:ext cx="4233334" cy="3429000"/>
          </a:xfrm>
          <a:prstGeom prst="rect">
            <a:avLst/>
          </a:prstGeom>
        </p:spPr>
      </p:pic>
      <p:pic>
        <p:nvPicPr>
          <p:cNvPr id="11" name="Picture 139" descr="OK_stamp.png                                                   006BE884 PFMACX106                      7C268664: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685800"/>
            <a:ext cx="1143000" cy="160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semaforo_verde.jp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9654" y="2208325"/>
            <a:ext cx="776201" cy="8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65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338224" y="1985404"/>
            <a:ext cx="3361242" cy="2513798"/>
            <a:chOff x="603793" y="1892936"/>
            <a:chExt cx="3361242" cy="2513798"/>
          </a:xfrm>
        </p:grpSpPr>
        <p:grpSp>
          <p:nvGrpSpPr>
            <p:cNvPr id="14" name="Group 13"/>
            <p:cNvGrpSpPr/>
            <p:nvPr/>
          </p:nvGrpSpPr>
          <p:grpSpPr>
            <a:xfrm>
              <a:off x="1006555" y="1892936"/>
              <a:ext cx="2313408" cy="2513798"/>
              <a:chOff x="4911158" y="2360633"/>
              <a:chExt cx="2313408" cy="2513798"/>
            </a:xfrm>
          </p:grpSpPr>
          <p:sp>
            <p:nvSpPr>
              <p:cNvPr id="8" name="Rectangle 7"/>
              <p:cNvSpPr/>
              <p:nvPr/>
            </p:nvSpPr>
            <p:spPr bwMode="auto">
              <a:xfrm>
                <a:off x="5648950" y="3192364"/>
                <a:ext cx="853028" cy="85302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4911158" y="2360633"/>
                <a:ext cx="606599" cy="606599"/>
              </a:xfrm>
              <a:prstGeom prst="rect">
                <a:avLst/>
              </a:prstGeom>
              <a:solidFill>
                <a:schemeClr val="accent5"/>
              </a:solidFill>
              <a:ln w="9525" cap="flat" cmpd="sng" algn="ctr">
                <a:solidFill>
                  <a:srgbClr val="FF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perspectiveFront">
                  <a:rot lat="1799996" lon="18315864" rev="19484120"/>
                </a:camera>
                <a:lightRig rig="soft" dir="t"/>
              </a:scene3d>
              <a:sp3d extrusionH="25400" contourW="12700">
                <a:contourClr>
                  <a:srgbClr val="FFCC00"/>
                </a:contourClr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4911158" y="4267832"/>
                <a:ext cx="606599" cy="606599"/>
              </a:xfrm>
              <a:prstGeom prst="rect">
                <a:avLst/>
              </a:prstGeom>
              <a:solidFill>
                <a:schemeClr val="accent5"/>
              </a:solidFill>
              <a:ln w="9525" cap="flat" cmpd="sng" algn="ctr">
                <a:solidFill>
                  <a:srgbClr val="FF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perspectiveFront">
                  <a:rot lat="19799988" lon="18315853" rev="2115877"/>
                </a:camera>
                <a:lightRig rig="soft" dir="t"/>
              </a:scene3d>
              <a:sp3d extrusionH="76200" contourW="12700">
                <a:extrusionClr>
                  <a:srgbClr val="FFCC00"/>
                </a:extrusionClr>
                <a:contourClr>
                  <a:srgbClr val="F3DE80"/>
                </a:contourClr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6617967" y="2360633"/>
                <a:ext cx="606599" cy="606599"/>
              </a:xfrm>
              <a:prstGeom prst="rect">
                <a:avLst/>
              </a:prstGeom>
              <a:solidFill>
                <a:schemeClr val="accent5"/>
              </a:solidFill>
              <a:ln w="9525" cap="flat" cmpd="sng" algn="ctr">
                <a:solidFill>
                  <a:srgbClr val="FF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perspectiveFront">
                  <a:rot lat="1800000" lon="3284139" rev="2115862"/>
                </a:camera>
                <a:lightRig rig="soft" dir="t"/>
              </a:scene3d>
              <a:sp3d extrusionH="25400" contourW="12700">
                <a:contourClr>
                  <a:srgbClr val="FFCC00"/>
                </a:contourClr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6617967" y="4267832"/>
                <a:ext cx="606599" cy="606599"/>
              </a:xfrm>
              <a:prstGeom prst="rect">
                <a:avLst/>
              </a:prstGeom>
              <a:solidFill>
                <a:schemeClr val="accent5"/>
              </a:solidFill>
              <a:ln w="9525" cap="flat" cmpd="sng" algn="ctr">
                <a:solidFill>
                  <a:srgbClr val="FF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perspectiveFront">
                  <a:rot lat="19799989" lon="3284141" rev="19484113"/>
                </a:camera>
                <a:lightRig rig="soft" dir="t"/>
              </a:scene3d>
              <a:sp3d extrusionH="76200" contourW="12700">
                <a:extrusionClr>
                  <a:srgbClr val="FFCC00"/>
                </a:extrusionClr>
                <a:contourClr>
                  <a:srgbClr val="F3DE80"/>
                </a:contourClr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603793" y="1923019"/>
              <a:ext cx="4027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800" b="1" dirty="0">
                  <a:solidFill>
                    <a:srgbClr val="135CAE"/>
                  </a:solidFill>
                  <a:latin typeface="Arial"/>
                </a:rPr>
                <a:t>Si</a:t>
              </a:r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03793" y="4037402"/>
              <a:ext cx="4027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800" b="1" dirty="0">
                  <a:solidFill>
                    <a:srgbClr val="135CAE"/>
                  </a:solidFill>
                  <a:latin typeface="Arial"/>
                </a:rPr>
                <a:t>Si</a:t>
              </a:r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319963" y="4037402"/>
              <a:ext cx="4027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800" b="1" dirty="0">
                  <a:solidFill>
                    <a:srgbClr val="135CAE"/>
                  </a:solidFill>
                  <a:latin typeface="Arial"/>
                </a:rPr>
                <a:t>Si</a:t>
              </a:r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319963" y="1923019"/>
              <a:ext cx="4027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800" b="1" dirty="0">
                  <a:solidFill>
                    <a:srgbClr val="135CAE"/>
                  </a:solidFill>
                  <a:latin typeface="Arial"/>
                </a:rPr>
                <a:t>Si</a:t>
              </a:r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597375" y="3034639"/>
              <a:ext cx="136766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800" b="1" baseline="30000" dirty="0">
                  <a:solidFill>
                    <a:srgbClr val="135CAE"/>
                  </a:solidFill>
                  <a:latin typeface="Arial"/>
                </a:rPr>
                <a:t>6</a:t>
              </a:r>
              <a:r>
                <a:rPr lang="it-IT" sz="1800" b="1" dirty="0">
                  <a:solidFill>
                    <a:srgbClr val="135CAE"/>
                  </a:solidFill>
                  <a:latin typeface="Arial"/>
                </a:rPr>
                <a:t>LiF foil</a:t>
              </a:r>
              <a:endParaRPr lang="en-US"/>
            </a:p>
          </p:txBody>
        </p:sp>
      </p:grpSp>
      <p:sp>
        <p:nvSpPr>
          <p:cNvPr id="40" name="AutoShape 72"/>
          <p:cNvSpPr>
            <a:spLocks noChangeArrowheads="1"/>
          </p:cNvSpPr>
          <p:nvPr/>
        </p:nvSpPr>
        <p:spPr bwMode="auto">
          <a:xfrm>
            <a:off x="338527" y="4971063"/>
            <a:ext cx="3211385" cy="354872"/>
          </a:xfrm>
          <a:prstGeom prst="roundRect">
            <a:avLst/>
          </a:prstGeom>
          <a:solidFill>
            <a:srgbClr val="CCFFB5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en-US" sz="1400" b="1" smtClean="0">
                <a:solidFill>
                  <a:srgbClr val="135CAE"/>
                </a:solidFill>
                <a:latin typeface="Arial" charset="0"/>
              </a:rPr>
              <a:t>n_TOF collaboration @ CERN</a:t>
            </a:r>
            <a:endParaRPr lang="it-IT" sz="1400" b="1">
              <a:solidFill>
                <a:srgbClr val="135CAE"/>
              </a:solidFill>
              <a:latin typeface="Arial" charset="0"/>
            </a:endParaRPr>
          </a:p>
        </p:txBody>
      </p:sp>
      <p:sp>
        <p:nvSpPr>
          <p:cNvPr id="41" name="AutoShape 72"/>
          <p:cNvSpPr>
            <a:spLocks noChangeArrowheads="1"/>
          </p:cNvSpPr>
          <p:nvPr/>
        </p:nvSpPr>
        <p:spPr bwMode="auto">
          <a:xfrm>
            <a:off x="3054394" y="1337097"/>
            <a:ext cx="2908534" cy="422976"/>
          </a:xfrm>
          <a:prstGeom prst="roundRect">
            <a:avLst/>
          </a:prstGeom>
          <a:solidFill>
            <a:srgbClr val="CCFF66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en-US" sz="1800" b="1">
                <a:solidFill>
                  <a:srgbClr val="FF0000"/>
                </a:solidFill>
                <a:latin typeface="Arial" charset="0"/>
              </a:rPr>
              <a:t>Si detector + </a:t>
            </a:r>
            <a:r>
              <a:rPr lang="en-US" sz="1800" b="1" baseline="30000">
                <a:solidFill>
                  <a:srgbClr val="FF0000"/>
                </a:solidFill>
                <a:latin typeface="Arial" charset="0"/>
              </a:rPr>
              <a:t>6</a:t>
            </a:r>
            <a:r>
              <a:rPr lang="en-US" sz="1800" b="1">
                <a:solidFill>
                  <a:srgbClr val="FF0000"/>
                </a:solidFill>
                <a:latin typeface="Arial" charset="0"/>
              </a:rPr>
              <a:t>LiF</a:t>
            </a:r>
            <a:endParaRPr lang="it-IT" sz="18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21049" y="617691"/>
            <a:ext cx="6767575" cy="394335"/>
          </a:xfrm>
          <a:prstGeom prst="roundRect">
            <a:avLst>
              <a:gd name="adj" fmla="val 11510"/>
            </a:avLst>
          </a:prstGeom>
          <a:solidFill>
            <a:schemeClr val="accent1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135CAE"/>
                </a:solidFill>
              </a:rPr>
              <a:t>SiMon2: neutron beam monitor for flux normalization</a:t>
            </a:r>
          </a:p>
        </p:txBody>
      </p:sp>
      <p:pic>
        <p:nvPicPr>
          <p:cNvPr id="2" name="Picture 1" descr="SIMON_spectrum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5854" y="3892603"/>
            <a:ext cx="4154366" cy="238356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878082" y="4165550"/>
            <a:ext cx="978302" cy="607459"/>
            <a:chOff x="740986" y="5555520"/>
            <a:chExt cx="978302" cy="607459"/>
          </a:xfrm>
        </p:grpSpPr>
        <p:sp>
          <p:nvSpPr>
            <p:cNvPr id="3" name="Rectangle 2"/>
            <p:cNvSpPr/>
            <p:nvPr/>
          </p:nvSpPr>
          <p:spPr bwMode="auto">
            <a:xfrm>
              <a:off x="740986" y="5667840"/>
              <a:ext cx="120960" cy="12096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740986" y="5820240"/>
              <a:ext cx="120960" cy="120960"/>
            </a:xfrm>
            <a:prstGeom prst="rect">
              <a:avLst/>
            </a:prstGeom>
            <a:solidFill>
              <a:srgbClr val="3366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740986" y="5972640"/>
              <a:ext cx="120960" cy="12096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46682" y="5555520"/>
              <a:ext cx="8726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latin typeface="+mj-lt"/>
                </a:rPr>
                <a:t>triton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46682" y="5721561"/>
              <a:ext cx="8726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latin typeface="+mj-lt"/>
                </a:rPr>
                <a:t>alpha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46682" y="5885980"/>
              <a:ext cx="8726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latin typeface="+mj-lt"/>
                </a:rPr>
                <a:t>gamma</a:t>
              </a: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6856384" y="3984884"/>
            <a:ext cx="1338262" cy="289972"/>
          </a:xfrm>
          <a:prstGeom prst="rect">
            <a:avLst/>
          </a:prstGeom>
          <a:solidFill>
            <a:srgbClr val="CCFF66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4287" tIns="52144" rIns="104287" bIns="52144">
            <a:spAutoFit/>
          </a:bodyPr>
          <a:lstStyle>
            <a:defPPr>
              <a:defRPr lang="it-IT"/>
            </a:defPPr>
            <a:lvl1pPr algn="ctr">
              <a:defRPr sz="1800" b="1">
                <a:solidFill>
                  <a:srgbClr val="FF0000"/>
                </a:solidFill>
                <a:latin typeface="Arial" charset="0"/>
              </a:defRPr>
            </a:lvl1pPr>
          </a:lstStyle>
          <a:p>
            <a:r>
              <a:rPr lang="en-US" sz="1200"/>
              <a:t>5 min run</a:t>
            </a:r>
          </a:p>
        </p:txBody>
      </p:sp>
      <p:pic>
        <p:nvPicPr>
          <p:cNvPr id="23" name="Picture 22" descr="nTOF_official_logo_small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646" y="144686"/>
            <a:ext cx="754392" cy="439433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525694" y="1436359"/>
            <a:ext cx="4180977" cy="2299716"/>
            <a:chOff x="4525694" y="1436359"/>
            <a:chExt cx="4180977" cy="2299716"/>
          </a:xfrm>
        </p:grpSpPr>
        <p:grpSp>
          <p:nvGrpSpPr>
            <p:cNvPr id="36" name="Group 35"/>
            <p:cNvGrpSpPr/>
            <p:nvPr/>
          </p:nvGrpSpPr>
          <p:grpSpPr>
            <a:xfrm>
              <a:off x="4843415" y="1436359"/>
              <a:ext cx="3863256" cy="2299716"/>
              <a:chOff x="4843415" y="1436359"/>
              <a:chExt cx="3863256" cy="2299716"/>
            </a:xfrm>
          </p:grpSpPr>
          <p:cxnSp>
            <p:nvCxnSpPr>
              <p:cNvPr id="44" name="Straight Arrow Connector 43"/>
              <p:cNvCxnSpPr>
                <a:stCxn id="34" idx="3"/>
              </p:cNvCxnSpPr>
              <p:nvPr/>
            </p:nvCxnSpPr>
            <p:spPr bwMode="auto">
              <a:xfrm flipH="1">
                <a:off x="6486752" y="1955255"/>
                <a:ext cx="711961" cy="856094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FF"/>
                </a:solidFill>
                <a:prstDash val="solid"/>
                <a:round/>
                <a:headEnd type="arrow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17" name="Group 16"/>
              <p:cNvGrpSpPr/>
              <p:nvPr/>
            </p:nvGrpSpPr>
            <p:grpSpPr>
              <a:xfrm>
                <a:off x="6129486" y="1436359"/>
                <a:ext cx="2577185" cy="2299716"/>
                <a:chOff x="1484915" y="1724865"/>
                <a:chExt cx="2577185" cy="2299716"/>
              </a:xfrm>
            </p:grpSpPr>
            <p:sp>
              <p:nvSpPr>
                <p:cNvPr id="16" name="Rectangle 15"/>
                <p:cNvSpPr/>
                <p:nvPr/>
              </p:nvSpPr>
              <p:spPr bwMode="auto">
                <a:xfrm>
                  <a:off x="2371099" y="2871760"/>
                  <a:ext cx="647658" cy="647658"/>
                </a:xfrm>
                <a:prstGeom prst="rect">
                  <a:avLst/>
                </a:prstGeom>
                <a:solidFill>
                  <a:srgbClr val="DAEDEF"/>
                </a:solidFill>
                <a:ln w="9525" cap="flat" cmpd="sng" algn="ctr">
                  <a:solidFill>
                    <a:srgbClr val="FF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perspectiveContrastingLeftFacing" fov="2700000">
                    <a:rot lat="854129" lon="2315241" rev="21591867"/>
                  </a:camera>
                  <a:lightRig rig="threePt" dir="t"/>
                </a:scene3d>
                <a:sp3d extrusionH="38100">
                  <a:extrusionClr>
                    <a:srgbClr val="FFCC00"/>
                  </a:extrusionClr>
                </a:sp3d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4" name="Rectangle 3"/>
                <p:cNvSpPr/>
                <p:nvPr/>
              </p:nvSpPr>
              <p:spPr bwMode="auto">
                <a:xfrm>
                  <a:off x="1484915" y="2791135"/>
                  <a:ext cx="647658" cy="647658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perspectiveContrastingLeftFacing" fov="2700000">
                    <a:rot lat="1350000" lon="2700000" rev="0"/>
                  </a:camera>
                  <a:lightRig rig="threePt" dir="t"/>
                </a:scene3d>
                <a:sp3d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6" name="Rectangle 5"/>
                <p:cNvSpPr/>
                <p:nvPr/>
              </p:nvSpPr>
              <p:spPr bwMode="auto">
                <a:xfrm>
                  <a:off x="2285797" y="1724865"/>
                  <a:ext cx="647658" cy="647658"/>
                </a:xfrm>
                <a:prstGeom prst="rect">
                  <a:avLst/>
                </a:prstGeom>
                <a:solidFill>
                  <a:srgbClr val="DAEDEF"/>
                </a:solidFill>
                <a:ln w="9525" cap="flat" cmpd="sng" algn="ctr">
                  <a:solidFill>
                    <a:srgbClr val="FF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perspectiveContrastingLeftFacing" fov="2700000">
                    <a:rot lat="2946637" lon="1960183" rev="1275244"/>
                  </a:camera>
                  <a:lightRig rig="threePt" dir="t"/>
                </a:scene3d>
                <a:sp3d extrusionH="38100">
                  <a:extrusionClr>
                    <a:srgbClr val="FFCC00"/>
                  </a:extrusionClr>
                </a:sp3d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7" name="Rectangle 6"/>
                <p:cNvSpPr/>
                <p:nvPr/>
              </p:nvSpPr>
              <p:spPr bwMode="auto">
                <a:xfrm>
                  <a:off x="3414442" y="2048694"/>
                  <a:ext cx="647658" cy="647658"/>
                </a:xfrm>
                <a:prstGeom prst="rect">
                  <a:avLst/>
                </a:prstGeom>
                <a:solidFill>
                  <a:srgbClr val="DAEDEF"/>
                </a:solidFill>
                <a:ln w="9525" cap="flat" cmpd="sng" algn="ctr">
                  <a:solidFill>
                    <a:srgbClr val="FF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perspectiveContrastingLeftFacing" fov="2700000">
                    <a:rot lat="2038369" lon="3797711" rev="994990"/>
                  </a:camera>
                  <a:lightRig rig="threePt" dir="t"/>
                </a:scene3d>
                <a:sp3d extrusionH="38100">
                  <a:extrusionClr>
                    <a:srgbClr val="FFCC00"/>
                  </a:extrusionClr>
                </a:sp3d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 bwMode="auto">
                <a:xfrm>
                  <a:off x="3197200" y="3376923"/>
                  <a:ext cx="647658" cy="647658"/>
                </a:xfrm>
                <a:prstGeom prst="rect">
                  <a:avLst/>
                </a:prstGeom>
                <a:solidFill>
                  <a:srgbClr val="DAEDEF"/>
                </a:solidFill>
                <a:ln w="9525" cap="flat" cmpd="sng" algn="ctr">
                  <a:solidFill>
                    <a:srgbClr val="FF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perspectiveContrastingLeftFacing" fov="2700000">
                    <a:rot lat="964821" lon="3369819" rev="20363031"/>
                  </a:camera>
                  <a:lightRig rig="threePt" dir="t"/>
                </a:scene3d>
                <a:sp3d extrusionH="38100">
                  <a:extrusionClr>
                    <a:srgbClr val="FFCC00"/>
                  </a:extrusionClr>
                </a:sp3d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5414123" y="3241339"/>
                <a:ext cx="720338" cy="327582"/>
                <a:chOff x="5292164" y="2955640"/>
                <a:chExt cx="720338" cy="327582"/>
              </a:xfrm>
            </p:grpSpPr>
            <p:sp>
              <p:nvSpPr>
                <p:cNvPr id="26" name="Oval 9"/>
                <p:cNvSpPr>
                  <a:spLocks noChangeArrowheads="1"/>
                </p:cNvSpPr>
                <p:nvPr/>
              </p:nvSpPr>
              <p:spPr bwMode="auto">
                <a:xfrm>
                  <a:off x="5757099" y="3026037"/>
                  <a:ext cx="127701" cy="11732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>
                    <a:solidFill>
                      <a:srgbClr val="135CAE"/>
                    </a:solidFill>
                    <a:latin typeface="+mj-lt"/>
                  </a:endParaRPr>
                </a:p>
              </p:txBody>
            </p:sp>
            <p:sp>
              <p:nvSpPr>
                <p:cNvPr id="27" name="Oval 10"/>
                <p:cNvSpPr>
                  <a:spLocks noChangeArrowheads="1"/>
                </p:cNvSpPr>
                <p:nvPr/>
              </p:nvSpPr>
              <p:spPr bwMode="auto">
                <a:xfrm>
                  <a:off x="5884801" y="3026037"/>
                  <a:ext cx="127701" cy="11732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>
                    <a:solidFill>
                      <a:srgbClr val="135CAE"/>
                    </a:solidFill>
                    <a:latin typeface="+mj-lt"/>
                  </a:endParaRPr>
                </a:p>
              </p:txBody>
            </p:sp>
            <p:sp>
              <p:nvSpPr>
                <p:cNvPr id="28" name="Oval 11"/>
                <p:cNvSpPr>
                  <a:spLocks noChangeArrowheads="1"/>
                </p:cNvSpPr>
                <p:nvPr/>
              </p:nvSpPr>
              <p:spPr bwMode="auto">
                <a:xfrm>
                  <a:off x="5808180" y="2955640"/>
                  <a:ext cx="127701" cy="11732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>
                    <a:solidFill>
                      <a:srgbClr val="135CAE"/>
                    </a:solidFill>
                    <a:latin typeface="+mj-lt"/>
                  </a:endParaRPr>
                </a:p>
              </p:txBody>
            </p:sp>
            <p:sp>
              <p:nvSpPr>
                <p:cNvPr id="29" name="Oval 12"/>
                <p:cNvSpPr>
                  <a:spLocks noChangeArrowheads="1"/>
                </p:cNvSpPr>
                <p:nvPr/>
              </p:nvSpPr>
              <p:spPr bwMode="auto">
                <a:xfrm>
                  <a:off x="5808180" y="3096433"/>
                  <a:ext cx="127701" cy="11732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>
                    <a:solidFill>
                      <a:srgbClr val="135CAE"/>
                    </a:solidFill>
                    <a:latin typeface="+mj-lt"/>
                  </a:endParaRPr>
                </a:p>
              </p:txBody>
            </p:sp>
            <p:sp>
              <p:nvSpPr>
                <p:cNvPr id="25" name="Rectangle 13"/>
                <p:cNvSpPr>
                  <a:spLocks noChangeArrowheads="1"/>
                </p:cNvSpPr>
                <p:nvPr/>
              </p:nvSpPr>
              <p:spPr bwMode="auto">
                <a:xfrm>
                  <a:off x="5292164" y="3003662"/>
                  <a:ext cx="635441" cy="2795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E5FFB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0000" tIns="46800" rIns="90000" bIns="46800" numCol="1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1200" b="1" i="0" u="none" strike="noStrike" cap="none" normalizeH="0" baseline="30000">
                      <a:ln>
                        <a:noFill/>
                      </a:ln>
                      <a:solidFill>
                        <a:srgbClr val="135CAE"/>
                      </a:solidFill>
                      <a:effectLst/>
                      <a:latin typeface="+mj-lt"/>
                      <a:ea typeface="ＭＳ Ｐゴシック" charset="0"/>
                    </a:rPr>
                    <a:t>4</a:t>
                  </a:r>
                  <a:r>
                    <a:rPr kumimoji="0" lang="it-IT" sz="1200" b="1" i="0" u="none" strike="noStrike" cap="none" normalizeH="0" baseline="0">
                      <a:ln>
                        <a:noFill/>
                      </a:ln>
                      <a:solidFill>
                        <a:srgbClr val="135CAE"/>
                      </a:solidFill>
                      <a:effectLst/>
                      <a:latin typeface="+mj-lt"/>
                      <a:ea typeface="ＭＳ Ｐゴシック" charset="0"/>
                    </a:rPr>
                    <a:t>He</a:t>
                  </a:r>
                  <a:endParaRPr kumimoji="0" lang="en-US" sz="1200" b="0" i="0" u="none" strike="noStrike" cap="none" normalizeH="0" baseline="0">
                    <a:ln>
                      <a:noFill/>
                    </a:ln>
                    <a:solidFill>
                      <a:srgbClr val="135CAE"/>
                    </a:solidFill>
                    <a:effectLst/>
                    <a:latin typeface="+mj-lt"/>
                    <a:ea typeface="ＭＳ Ｐゴシック" charset="0"/>
                  </a:endParaRPr>
                </a:p>
              </p:txBody>
            </p:sp>
          </p:grpSp>
          <p:grpSp>
            <p:nvGrpSpPr>
              <p:cNvPr id="30" name="Group 29"/>
              <p:cNvGrpSpPr>
                <a:grpSpLocks/>
              </p:cNvGrpSpPr>
              <p:nvPr/>
            </p:nvGrpSpPr>
            <p:grpSpPr bwMode="auto">
              <a:xfrm>
                <a:off x="7148699" y="1794212"/>
                <a:ext cx="528858" cy="370811"/>
                <a:chOff x="1680" y="2722"/>
                <a:chExt cx="696" cy="488"/>
              </a:xfrm>
            </p:grpSpPr>
            <p:sp>
              <p:nvSpPr>
                <p:cNvPr id="31" name="Oval 30"/>
                <p:cNvSpPr>
                  <a:spLocks noChangeArrowheads="1"/>
                </p:cNvSpPr>
                <p:nvPr/>
              </p:nvSpPr>
              <p:spPr bwMode="auto">
                <a:xfrm>
                  <a:off x="1791" y="2745"/>
                  <a:ext cx="149" cy="13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>
                    <a:solidFill>
                      <a:srgbClr val="135CAE"/>
                    </a:solidFill>
                  </a:endParaRPr>
                </a:p>
              </p:txBody>
            </p:sp>
            <p:sp>
              <p:nvSpPr>
                <p:cNvPr id="32" name="Oval 31"/>
                <p:cNvSpPr>
                  <a:spLocks noChangeArrowheads="1"/>
                </p:cNvSpPr>
                <p:nvPr/>
              </p:nvSpPr>
              <p:spPr bwMode="auto">
                <a:xfrm>
                  <a:off x="1680" y="2722"/>
                  <a:ext cx="149" cy="13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>
                    <a:solidFill>
                      <a:srgbClr val="135CAE"/>
                    </a:solidFill>
                  </a:endParaRPr>
                </a:p>
              </p:txBody>
            </p:sp>
            <p:sp>
              <p:nvSpPr>
                <p:cNvPr id="33" name="Rectangle 32"/>
                <p:cNvSpPr>
                  <a:spLocks noChangeArrowheads="1"/>
                </p:cNvSpPr>
                <p:nvPr/>
              </p:nvSpPr>
              <p:spPr bwMode="auto">
                <a:xfrm>
                  <a:off x="1800" y="2843"/>
                  <a:ext cx="576" cy="36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E5FFB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0000" tIns="46800" rIns="90000" bIns="46800" numCol="1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1200" b="1" i="0" u="none" strike="noStrike" cap="none" normalizeH="0" baseline="30000">
                      <a:ln>
                        <a:noFill/>
                      </a:ln>
                      <a:solidFill>
                        <a:srgbClr val="135CAE"/>
                      </a:solidFill>
                      <a:effectLst/>
                      <a:latin typeface="+mj-lt"/>
                      <a:ea typeface="ＭＳ Ｐゴシック" charset="0"/>
                    </a:rPr>
                    <a:t>3</a:t>
                  </a:r>
                  <a:r>
                    <a:rPr kumimoji="0" lang="it-IT" sz="1200" b="1" i="0" u="none" strike="noStrike" cap="none" normalizeH="0" baseline="0">
                      <a:ln>
                        <a:noFill/>
                      </a:ln>
                      <a:solidFill>
                        <a:srgbClr val="135CAE"/>
                      </a:solidFill>
                      <a:effectLst/>
                      <a:latin typeface="+mj-lt"/>
                      <a:ea typeface="ＭＳ Ｐゴシック" charset="0"/>
                    </a:rPr>
                    <a:t>H</a:t>
                  </a:r>
                  <a:endParaRPr kumimoji="0" lang="en-US" sz="1200" b="0" i="0" u="none" strike="noStrike" cap="none" normalizeH="0" baseline="0">
                    <a:ln>
                      <a:noFill/>
                    </a:ln>
                    <a:solidFill>
                      <a:srgbClr val="135CAE"/>
                    </a:solidFill>
                    <a:effectLst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34" name="Oval 33"/>
                <p:cNvSpPr>
                  <a:spLocks noChangeArrowheads="1"/>
                </p:cNvSpPr>
                <p:nvPr/>
              </p:nvSpPr>
              <p:spPr bwMode="auto">
                <a:xfrm>
                  <a:off x="1724" y="2817"/>
                  <a:ext cx="149" cy="13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>
                    <a:solidFill>
                      <a:srgbClr val="135CAE"/>
                    </a:solidFill>
                  </a:endParaRPr>
                </a:p>
              </p:txBody>
            </p:sp>
          </p:grpSp>
          <p:cxnSp>
            <p:nvCxnSpPr>
              <p:cNvPr id="37" name="Straight Arrow Connector 36"/>
              <p:cNvCxnSpPr>
                <a:stCxn id="35" idx="6"/>
              </p:cNvCxnSpPr>
              <p:nvPr/>
            </p:nvCxnSpPr>
            <p:spPr bwMode="auto">
              <a:xfrm flipV="1">
                <a:off x="4971116" y="2811349"/>
                <a:ext cx="1463258" cy="213182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35" name="Oval 11"/>
              <p:cNvSpPr>
                <a:spLocks noChangeArrowheads="1"/>
              </p:cNvSpPr>
              <p:nvPr/>
            </p:nvSpPr>
            <p:spPr bwMode="auto">
              <a:xfrm>
                <a:off x="4843415" y="2965867"/>
                <a:ext cx="127701" cy="117328"/>
              </a:xfrm>
              <a:prstGeom prst="ellipse">
                <a:avLst/>
              </a:prstGeom>
              <a:gradFill rotWithShape="0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1200">
                  <a:solidFill>
                    <a:srgbClr val="135CAE"/>
                  </a:solidFill>
                  <a:latin typeface="+mj-lt"/>
                </a:endParaRPr>
              </a:p>
            </p:txBody>
          </p:sp>
          <p:cxnSp>
            <p:nvCxnSpPr>
              <p:cNvPr id="46" name="Straight Arrow Connector 45"/>
              <p:cNvCxnSpPr/>
              <p:nvPr/>
            </p:nvCxnSpPr>
            <p:spPr bwMode="auto">
              <a:xfrm flipH="1">
                <a:off x="6052408" y="2843732"/>
                <a:ext cx="381966" cy="459295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FF"/>
                </a:solidFill>
                <a:prstDash val="solid"/>
                <a:round/>
                <a:headEnd type="none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2" name="Straight Arrow Connector 51"/>
              <p:cNvCxnSpPr/>
              <p:nvPr/>
            </p:nvCxnSpPr>
            <p:spPr bwMode="auto">
              <a:xfrm flipV="1">
                <a:off x="6690283" y="2490689"/>
                <a:ext cx="1895620" cy="276173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54" name="Rectangle 13"/>
            <p:cNvSpPr>
              <a:spLocks noChangeArrowheads="1"/>
            </p:cNvSpPr>
            <p:nvPr/>
          </p:nvSpPr>
          <p:spPr bwMode="auto">
            <a:xfrm>
              <a:off x="4525694" y="2686307"/>
              <a:ext cx="635441" cy="2795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5FFB2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200" b="1" i="0" u="none" strike="noStrike" cap="none" normalizeH="0" baseline="0">
                  <a:ln>
                    <a:noFill/>
                  </a:ln>
                  <a:solidFill>
                    <a:srgbClr val="135CAE"/>
                  </a:solidFill>
                  <a:effectLst/>
                  <a:latin typeface="+mj-lt"/>
                  <a:ea typeface="ＭＳ Ｐゴシック" charset="0"/>
                </a:rPr>
                <a:t>n</a:t>
              </a:r>
              <a:endParaRPr kumimoji="0" lang="en-US" sz="1200" b="0" i="0" u="none" strike="noStrike" cap="none" normalizeH="0" baseline="0">
                <a:ln>
                  <a:noFill/>
                </a:ln>
                <a:solidFill>
                  <a:srgbClr val="135CAE"/>
                </a:solidFill>
                <a:effectLst/>
                <a:latin typeface="+mj-lt"/>
                <a:ea typeface="ＭＳ Ｐゴシック" charset="0"/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363458" y="5329217"/>
            <a:ext cx="318645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100" b="1" dirty="0">
                <a:solidFill>
                  <a:srgbClr val="135CAE"/>
                </a:solidFill>
                <a:latin typeface="Arial"/>
              </a:rPr>
              <a:t>special thanks to A.Musumarra</a:t>
            </a:r>
            <a:endParaRPr lang="en-US" sz="1100"/>
          </a:p>
        </p:txBody>
      </p:sp>
      <p:pic>
        <p:nvPicPr>
          <p:cNvPr id="56" name="Picture 55" descr="semaforo_verde.jp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120" y="909814"/>
            <a:ext cx="776201" cy="8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85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4752556" y="1635139"/>
            <a:ext cx="1611284" cy="1198447"/>
            <a:chOff x="4361389" y="1774118"/>
            <a:chExt cx="1611284" cy="1198447"/>
          </a:xfrm>
        </p:grpSpPr>
        <p:grpSp>
          <p:nvGrpSpPr>
            <p:cNvPr id="78" name="Group 77"/>
            <p:cNvGrpSpPr/>
            <p:nvPr/>
          </p:nvGrpSpPr>
          <p:grpSpPr>
            <a:xfrm>
              <a:off x="4894203" y="1820565"/>
              <a:ext cx="1078470" cy="1152000"/>
              <a:chOff x="3070905" y="4170005"/>
              <a:chExt cx="1078470" cy="1152000"/>
            </a:xfrm>
            <a:scene3d>
              <a:camera prst="perspectiveFront">
                <a:rot lat="2100000" lon="2400000" rev="0"/>
              </a:camera>
              <a:lightRig rig="threePt" dir="t"/>
            </a:scene3d>
          </p:grpSpPr>
          <p:sp>
            <p:nvSpPr>
              <p:cNvPr id="79" name="Rectangle 78"/>
              <p:cNvSpPr/>
              <p:nvPr/>
            </p:nvSpPr>
            <p:spPr bwMode="auto">
              <a:xfrm>
                <a:off x="3070905" y="4170005"/>
                <a:ext cx="72000" cy="11520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9966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25400" prstMaterial="metal">
                <a:bevelT w="38100" h="381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 bwMode="auto">
              <a:xfrm>
                <a:off x="3138003" y="4170005"/>
                <a:ext cx="72000" cy="11520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9966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25400" prstMaterial="metal">
                <a:bevelT w="38100" h="381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 bwMode="auto">
              <a:xfrm>
                <a:off x="3205101" y="4170005"/>
                <a:ext cx="72000" cy="11520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9966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25400" prstMaterial="metal">
                <a:bevelT w="38100" h="381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 bwMode="auto">
              <a:xfrm>
                <a:off x="3272199" y="4170005"/>
                <a:ext cx="72000" cy="11520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9966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25400" prstMaterial="metal">
                <a:bevelT w="38100" h="381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 bwMode="auto">
              <a:xfrm>
                <a:off x="3339297" y="4170005"/>
                <a:ext cx="72000" cy="11520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9966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25400" prstMaterial="metal">
                <a:bevelT w="38100" h="381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 bwMode="auto">
              <a:xfrm>
                <a:off x="3406395" y="4170005"/>
                <a:ext cx="72000" cy="11520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9966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25400" prstMaterial="metal">
                <a:bevelT w="38100" h="381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 bwMode="auto">
              <a:xfrm>
                <a:off x="3473493" y="4170005"/>
                <a:ext cx="72000" cy="11520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9966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25400" prstMaterial="metal">
                <a:bevelT w="38100" h="381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 bwMode="auto">
              <a:xfrm>
                <a:off x="3540591" y="4170005"/>
                <a:ext cx="72000" cy="11520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9966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25400" prstMaterial="metal">
                <a:bevelT w="38100" h="381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 bwMode="auto">
              <a:xfrm>
                <a:off x="3607689" y="4170005"/>
                <a:ext cx="72000" cy="11520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9966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25400" prstMaterial="metal">
                <a:bevelT w="38100" h="381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 bwMode="auto">
              <a:xfrm>
                <a:off x="3674787" y="4170005"/>
                <a:ext cx="72000" cy="11520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9966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25400" prstMaterial="metal">
                <a:bevelT w="38100" h="381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 bwMode="auto">
              <a:xfrm>
                <a:off x="3741885" y="4170005"/>
                <a:ext cx="72000" cy="11520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9966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25400" prstMaterial="metal">
                <a:bevelT w="38100" h="381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 bwMode="auto">
              <a:xfrm>
                <a:off x="3808983" y="4170005"/>
                <a:ext cx="72000" cy="11520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9966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25400" prstMaterial="metal">
                <a:bevelT w="38100" h="381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 bwMode="auto">
              <a:xfrm>
                <a:off x="3876081" y="4170005"/>
                <a:ext cx="72000" cy="11520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9966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25400" prstMaterial="metal">
                <a:bevelT w="38100" h="381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 bwMode="auto">
              <a:xfrm>
                <a:off x="3943179" y="4170005"/>
                <a:ext cx="72000" cy="11520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9966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25400" prstMaterial="metal">
                <a:bevelT w="38100" h="381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 bwMode="auto">
              <a:xfrm>
                <a:off x="4010277" y="4170005"/>
                <a:ext cx="72000" cy="11520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9966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25400" prstMaterial="metal">
                <a:bevelT w="38100" h="381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 bwMode="auto">
              <a:xfrm>
                <a:off x="4077375" y="4170005"/>
                <a:ext cx="72000" cy="11520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9966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 extrusionH="25400" prstMaterial="metal">
                <a:bevelT w="38100" h="381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</p:grpSp>
        <p:sp>
          <p:nvSpPr>
            <p:cNvPr id="95" name="Rectangle 94"/>
            <p:cNvSpPr/>
            <p:nvPr/>
          </p:nvSpPr>
          <p:spPr bwMode="auto">
            <a:xfrm>
              <a:off x="4361389" y="1774118"/>
              <a:ext cx="1152000" cy="1152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perspectiveFront">
                <a:rot lat="2100000" lon="2400000" rev="0"/>
              </a:camera>
              <a:lightRig rig="threePt" dir="t"/>
            </a:scene3d>
            <a:sp3d>
              <a:bevelT w="38100" h="38100"/>
            </a:sp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117" name="AutoShape 13"/>
          <p:cNvSpPr>
            <a:spLocks noChangeArrowheads="1"/>
          </p:cNvSpPr>
          <p:nvPr/>
        </p:nvSpPr>
        <p:spPr bwMode="auto">
          <a:xfrm>
            <a:off x="3400223" y="2075931"/>
            <a:ext cx="1336771" cy="358069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FF00">
                  <a:gamma/>
                  <a:shade val="46275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01600" prstMaterial="legacyMatte">
            <a:bevelT w="13500" h="13500" prst="angle"/>
            <a:bevelB w="13500" h="13500" prst="angle"/>
            <a:extrusionClr>
              <a:srgbClr val="00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43" name="TextBox 142"/>
          <p:cNvSpPr txBox="1"/>
          <p:nvPr/>
        </p:nvSpPr>
        <p:spPr>
          <a:xfrm>
            <a:off x="4753257" y="3059716"/>
            <a:ext cx="3319638" cy="328612"/>
          </a:xfrm>
          <a:prstGeom prst="roundRect">
            <a:avLst>
              <a:gd name="adj" fmla="val 11510"/>
            </a:avLst>
          </a:prstGeom>
          <a:solidFill>
            <a:srgbClr val="F3DE80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135CAE"/>
                </a:solidFill>
              </a:rPr>
              <a:t>XY distribution</a:t>
            </a:r>
          </a:p>
        </p:txBody>
      </p:sp>
      <p:sp>
        <p:nvSpPr>
          <p:cNvPr id="119" name="Text Box 8"/>
          <p:cNvSpPr txBox="1">
            <a:spLocks noChangeArrowheads="1"/>
          </p:cNvSpPr>
          <p:nvPr/>
        </p:nvSpPr>
        <p:spPr bwMode="auto">
          <a:xfrm>
            <a:off x="1194016" y="189025"/>
            <a:ext cx="6571894" cy="397907"/>
          </a:xfrm>
          <a:prstGeom prst="roundRect">
            <a:avLst>
              <a:gd name="adj" fmla="val 13000"/>
            </a:avLst>
          </a:prstGeom>
          <a:solidFill>
            <a:schemeClr val="accent1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it-IT"/>
            </a:defPPr>
            <a:lvl1pPr lvl="0" algn="ctr">
              <a:spcBef>
                <a:spcPts val="0"/>
              </a:spcBef>
              <a:spcAft>
                <a:spcPts val="0"/>
              </a:spcAft>
              <a:defRPr sz="1800" b="1">
                <a:solidFill>
                  <a:srgbClr val="135CAE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r>
              <a:rPr lang="it-IT" dirty="0"/>
              <a:t>BeaMon: neutron beam characterization</a:t>
            </a:r>
          </a:p>
        </p:txBody>
      </p:sp>
      <p:sp>
        <p:nvSpPr>
          <p:cNvPr id="122" name="AutoShape 72"/>
          <p:cNvSpPr>
            <a:spLocks noChangeArrowheads="1"/>
          </p:cNvSpPr>
          <p:nvPr/>
        </p:nvSpPr>
        <p:spPr bwMode="auto">
          <a:xfrm>
            <a:off x="252055" y="5889661"/>
            <a:ext cx="4197370" cy="354872"/>
          </a:xfrm>
          <a:prstGeom prst="roundRect">
            <a:avLst/>
          </a:prstGeom>
          <a:solidFill>
            <a:srgbClr val="CCFFB5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en-US" sz="1400" b="1" smtClean="0">
                <a:solidFill>
                  <a:srgbClr val="FF0000"/>
                </a:solidFill>
                <a:latin typeface="Arial" charset="0"/>
              </a:rPr>
              <a:t>high-quality results with n_TOF beam</a:t>
            </a:r>
            <a:endParaRPr lang="it-IT" sz="14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45" name="AutoShape 72"/>
          <p:cNvSpPr>
            <a:spLocks noChangeArrowheads="1"/>
          </p:cNvSpPr>
          <p:nvPr/>
        </p:nvSpPr>
        <p:spPr bwMode="auto">
          <a:xfrm>
            <a:off x="3599329" y="941329"/>
            <a:ext cx="2908534" cy="422976"/>
          </a:xfrm>
          <a:prstGeom prst="roundRect">
            <a:avLst/>
          </a:prstGeom>
          <a:solidFill>
            <a:srgbClr val="CCFF66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en-US" sz="1800" b="1">
                <a:solidFill>
                  <a:srgbClr val="FF0000"/>
                </a:solidFill>
                <a:latin typeface="Arial" charset="0"/>
              </a:rPr>
              <a:t>Si detector + </a:t>
            </a:r>
            <a:r>
              <a:rPr lang="en-US" sz="1800" b="1" baseline="30000">
                <a:solidFill>
                  <a:srgbClr val="FF0000"/>
                </a:solidFill>
                <a:latin typeface="Arial" charset="0"/>
              </a:rPr>
              <a:t>6</a:t>
            </a:r>
            <a:r>
              <a:rPr lang="en-US" sz="1800" b="1">
                <a:solidFill>
                  <a:srgbClr val="FF0000"/>
                </a:solidFill>
                <a:latin typeface="Arial" charset="0"/>
              </a:rPr>
              <a:t>LiF</a:t>
            </a:r>
            <a:endParaRPr lang="it-IT" sz="1800" b="1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44" name="Picture 143" descr="nTOF_official_logo_small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646" y="144686"/>
            <a:ext cx="754392" cy="439433"/>
          </a:xfrm>
          <a:prstGeom prst="rect">
            <a:avLst/>
          </a:prstGeom>
        </p:spPr>
      </p:pic>
      <p:grpSp>
        <p:nvGrpSpPr>
          <p:cNvPr id="146" name="Group 145"/>
          <p:cNvGrpSpPr/>
          <p:nvPr/>
        </p:nvGrpSpPr>
        <p:grpSpPr>
          <a:xfrm>
            <a:off x="413687" y="1462421"/>
            <a:ext cx="3246125" cy="1786943"/>
            <a:chOff x="1141626" y="3072347"/>
            <a:chExt cx="3246125" cy="1786943"/>
          </a:xfrm>
        </p:grpSpPr>
        <p:grpSp>
          <p:nvGrpSpPr>
            <p:cNvPr id="147" name="Group 146"/>
            <p:cNvGrpSpPr/>
            <p:nvPr/>
          </p:nvGrpSpPr>
          <p:grpSpPr>
            <a:xfrm>
              <a:off x="2819045" y="3291511"/>
              <a:ext cx="1152000" cy="1152000"/>
              <a:chOff x="3039299" y="1447996"/>
              <a:chExt cx="1152000" cy="1152000"/>
            </a:xfrm>
          </p:grpSpPr>
          <p:grpSp>
            <p:nvGrpSpPr>
              <p:cNvPr id="152" name="Group 151"/>
              <p:cNvGrpSpPr/>
              <p:nvPr/>
            </p:nvGrpSpPr>
            <p:grpSpPr>
              <a:xfrm>
                <a:off x="3039300" y="1447996"/>
                <a:ext cx="1151999" cy="1152000"/>
                <a:chOff x="3070905" y="4170005"/>
                <a:chExt cx="1078470" cy="1152000"/>
              </a:xfrm>
            </p:grpSpPr>
            <p:sp>
              <p:nvSpPr>
                <p:cNvPr id="170" name="Rectangle 169"/>
                <p:cNvSpPr/>
                <p:nvPr/>
              </p:nvSpPr>
              <p:spPr bwMode="auto">
                <a:xfrm>
                  <a:off x="3070905" y="4170005"/>
                  <a:ext cx="72000" cy="115200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71" name="Rectangle 170"/>
                <p:cNvSpPr/>
                <p:nvPr/>
              </p:nvSpPr>
              <p:spPr bwMode="auto">
                <a:xfrm>
                  <a:off x="3138003" y="4170005"/>
                  <a:ext cx="72000" cy="115200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72" name="Rectangle 171"/>
                <p:cNvSpPr/>
                <p:nvPr/>
              </p:nvSpPr>
              <p:spPr bwMode="auto">
                <a:xfrm>
                  <a:off x="3205101" y="4170005"/>
                  <a:ext cx="72000" cy="115200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73" name="Rectangle 172"/>
                <p:cNvSpPr/>
                <p:nvPr/>
              </p:nvSpPr>
              <p:spPr bwMode="auto">
                <a:xfrm>
                  <a:off x="3272199" y="4170005"/>
                  <a:ext cx="72000" cy="115200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74" name="Rectangle 173"/>
                <p:cNvSpPr/>
                <p:nvPr/>
              </p:nvSpPr>
              <p:spPr bwMode="auto">
                <a:xfrm>
                  <a:off x="3339297" y="4170005"/>
                  <a:ext cx="72000" cy="115200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75" name="Rectangle 174"/>
                <p:cNvSpPr/>
                <p:nvPr/>
              </p:nvSpPr>
              <p:spPr bwMode="auto">
                <a:xfrm>
                  <a:off x="3406395" y="4170005"/>
                  <a:ext cx="72000" cy="115200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76" name="Rectangle 175"/>
                <p:cNvSpPr/>
                <p:nvPr/>
              </p:nvSpPr>
              <p:spPr bwMode="auto">
                <a:xfrm>
                  <a:off x="3473493" y="4170005"/>
                  <a:ext cx="72000" cy="115200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77" name="Rectangle 176"/>
                <p:cNvSpPr/>
                <p:nvPr/>
              </p:nvSpPr>
              <p:spPr bwMode="auto">
                <a:xfrm>
                  <a:off x="3540591" y="4170005"/>
                  <a:ext cx="72000" cy="115200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78" name="Rectangle 177"/>
                <p:cNvSpPr/>
                <p:nvPr/>
              </p:nvSpPr>
              <p:spPr bwMode="auto">
                <a:xfrm>
                  <a:off x="3607689" y="4170005"/>
                  <a:ext cx="72000" cy="115200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79" name="Rectangle 178"/>
                <p:cNvSpPr/>
                <p:nvPr/>
              </p:nvSpPr>
              <p:spPr bwMode="auto">
                <a:xfrm>
                  <a:off x="3674787" y="4170005"/>
                  <a:ext cx="72000" cy="115200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80" name="Rectangle 179"/>
                <p:cNvSpPr/>
                <p:nvPr/>
              </p:nvSpPr>
              <p:spPr bwMode="auto">
                <a:xfrm>
                  <a:off x="3741885" y="4170005"/>
                  <a:ext cx="72000" cy="115200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81" name="Rectangle 180"/>
                <p:cNvSpPr/>
                <p:nvPr/>
              </p:nvSpPr>
              <p:spPr bwMode="auto">
                <a:xfrm>
                  <a:off x="3808983" y="4170005"/>
                  <a:ext cx="72000" cy="115200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82" name="Rectangle 181"/>
                <p:cNvSpPr/>
                <p:nvPr/>
              </p:nvSpPr>
              <p:spPr bwMode="auto">
                <a:xfrm>
                  <a:off x="3876081" y="4170005"/>
                  <a:ext cx="72000" cy="115200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83" name="Rectangle 182"/>
                <p:cNvSpPr/>
                <p:nvPr/>
              </p:nvSpPr>
              <p:spPr bwMode="auto">
                <a:xfrm>
                  <a:off x="3943179" y="4170005"/>
                  <a:ext cx="72000" cy="115200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84" name="Rectangle 183"/>
                <p:cNvSpPr/>
                <p:nvPr/>
              </p:nvSpPr>
              <p:spPr bwMode="auto">
                <a:xfrm>
                  <a:off x="4010277" y="4170005"/>
                  <a:ext cx="72000" cy="115200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85" name="Rectangle 184"/>
                <p:cNvSpPr/>
                <p:nvPr/>
              </p:nvSpPr>
              <p:spPr bwMode="auto">
                <a:xfrm>
                  <a:off x="4077375" y="4170005"/>
                  <a:ext cx="72000" cy="115200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153" name="Group 152"/>
              <p:cNvGrpSpPr/>
              <p:nvPr/>
            </p:nvGrpSpPr>
            <p:grpSpPr>
              <a:xfrm rot="5400000">
                <a:off x="3039299" y="1447996"/>
                <a:ext cx="1152000" cy="1152000"/>
                <a:chOff x="3070905" y="4170005"/>
                <a:chExt cx="1078470" cy="1152000"/>
              </a:xfrm>
              <a:solidFill>
                <a:schemeClr val="bg1">
                  <a:lumMod val="85000"/>
                  <a:alpha val="30000"/>
                </a:schemeClr>
              </a:solidFill>
            </p:grpSpPr>
            <p:sp>
              <p:nvSpPr>
                <p:cNvPr id="154" name="Rectangle 153"/>
                <p:cNvSpPr/>
                <p:nvPr/>
              </p:nvSpPr>
              <p:spPr bwMode="auto">
                <a:xfrm>
                  <a:off x="3070905" y="4170005"/>
                  <a:ext cx="72000" cy="11520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rgbClr val="FF0000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55" name="Rectangle 154"/>
                <p:cNvSpPr/>
                <p:nvPr/>
              </p:nvSpPr>
              <p:spPr bwMode="auto">
                <a:xfrm>
                  <a:off x="3138003" y="4170005"/>
                  <a:ext cx="72000" cy="11520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rgbClr val="FF0000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56" name="Rectangle 155"/>
                <p:cNvSpPr/>
                <p:nvPr/>
              </p:nvSpPr>
              <p:spPr bwMode="auto">
                <a:xfrm>
                  <a:off x="3205101" y="4170005"/>
                  <a:ext cx="72000" cy="11520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rgbClr val="FF0000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57" name="Rectangle 156"/>
                <p:cNvSpPr/>
                <p:nvPr/>
              </p:nvSpPr>
              <p:spPr bwMode="auto">
                <a:xfrm>
                  <a:off x="3272199" y="4170005"/>
                  <a:ext cx="72000" cy="11520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rgbClr val="FF0000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58" name="Rectangle 157"/>
                <p:cNvSpPr/>
                <p:nvPr/>
              </p:nvSpPr>
              <p:spPr bwMode="auto">
                <a:xfrm>
                  <a:off x="3339297" y="4170005"/>
                  <a:ext cx="72000" cy="11520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rgbClr val="FF0000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59" name="Rectangle 158"/>
                <p:cNvSpPr/>
                <p:nvPr/>
              </p:nvSpPr>
              <p:spPr bwMode="auto">
                <a:xfrm>
                  <a:off x="3406395" y="4170005"/>
                  <a:ext cx="72000" cy="11520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rgbClr val="FF0000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60" name="Rectangle 159"/>
                <p:cNvSpPr/>
                <p:nvPr/>
              </p:nvSpPr>
              <p:spPr bwMode="auto">
                <a:xfrm>
                  <a:off x="3473493" y="4170005"/>
                  <a:ext cx="72000" cy="11520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rgbClr val="FF0000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61" name="Rectangle 160"/>
                <p:cNvSpPr/>
                <p:nvPr/>
              </p:nvSpPr>
              <p:spPr bwMode="auto">
                <a:xfrm>
                  <a:off x="3540591" y="4170005"/>
                  <a:ext cx="72000" cy="11520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rgbClr val="FF0000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62" name="Rectangle 161"/>
                <p:cNvSpPr/>
                <p:nvPr/>
              </p:nvSpPr>
              <p:spPr bwMode="auto">
                <a:xfrm>
                  <a:off x="3607689" y="4170005"/>
                  <a:ext cx="72000" cy="11520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rgbClr val="FF0000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63" name="Rectangle 162"/>
                <p:cNvSpPr/>
                <p:nvPr/>
              </p:nvSpPr>
              <p:spPr bwMode="auto">
                <a:xfrm>
                  <a:off x="3674787" y="4170005"/>
                  <a:ext cx="72000" cy="11520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rgbClr val="FF0000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64" name="Rectangle 163"/>
                <p:cNvSpPr/>
                <p:nvPr/>
              </p:nvSpPr>
              <p:spPr bwMode="auto">
                <a:xfrm>
                  <a:off x="3741885" y="4170005"/>
                  <a:ext cx="72000" cy="11520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rgbClr val="FF0000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65" name="Rectangle 164"/>
                <p:cNvSpPr/>
                <p:nvPr/>
              </p:nvSpPr>
              <p:spPr bwMode="auto">
                <a:xfrm>
                  <a:off x="3808983" y="4170005"/>
                  <a:ext cx="72000" cy="11520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rgbClr val="FF0000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66" name="Rectangle 165"/>
                <p:cNvSpPr/>
                <p:nvPr/>
              </p:nvSpPr>
              <p:spPr bwMode="auto">
                <a:xfrm>
                  <a:off x="3876081" y="4170005"/>
                  <a:ext cx="72000" cy="11520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rgbClr val="FF0000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67" name="Rectangle 166"/>
                <p:cNvSpPr/>
                <p:nvPr/>
              </p:nvSpPr>
              <p:spPr bwMode="auto">
                <a:xfrm>
                  <a:off x="3943179" y="4170005"/>
                  <a:ext cx="72000" cy="11520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rgbClr val="FF0000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68" name="Rectangle 167"/>
                <p:cNvSpPr/>
                <p:nvPr/>
              </p:nvSpPr>
              <p:spPr bwMode="auto">
                <a:xfrm>
                  <a:off x="4010277" y="4170005"/>
                  <a:ext cx="72000" cy="11520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rgbClr val="FF0000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69" name="Rectangle 168"/>
                <p:cNvSpPr/>
                <p:nvPr/>
              </p:nvSpPr>
              <p:spPr bwMode="auto">
                <a:xfrm>
                  <a:off x="4077375" y="4170005"/>
                  <a:ext cx="72000" cy="11520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rgbClr val="FF0000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</p:grpSp>
        </p:grpSp>
        <p:sp>
          <p:nvSpPr>
            <p:cNvPr id="148" name="Rectangle 147"/>
            <p:cNvSpPr/>
            <p:nvPr/>
          </p:nvSpPr>
          <p:spPr bwMode="auto">
            <a:xfrm>
              <a:off x="1141626" y="3291511"/>
              <a:ext cx="1152000" cy="1152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2663953" y="4489958"/>
              <a:ext cx="17237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800" b="1" dirty="0">
                  <a:solidFill>
                    <a:srgbClr val="135CAE"/>
                  </a:solidFill>
                  <a:latin typeface="Arial"/>
                </a:rPr>
                <a:t>16+16 strip Si</a:t>
              </a:r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1255362" y="4489958"/>
              <a:ext cx="112535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800" b="1" baseline="30000" dirty="0">
                  <a:solidFill>
                    <a:srgbClr val="135CAE"/>
                  </a:solidFill>
                  <a:latin typeface="Arial"/>
                </a:rPr>
                <a:t>6</a:t>
              </a:r>
              <a:r>
                <a:rPr lang="it-IT" sz="1800" b="1" dirty="0">
                  <a:solidFill>
                    <a:srgbClr val="135CAE"/>
                  </a:solidFill>
                  <a:latin typeface="Arial"/>
                </a:rPr>
                <a:t>LiF foil</a:t>
              </a:r>
              <a:endParaRPr lang="en-US"/>
            </a:p>
          </p:txBody>
        </p:sp>
        <p:sp>
          <p:nvSpPr>
            <p:cNvPr id="151" name="Curved Down Arrow 150"/>
            <p:cNvSpPr/>
            <p:nvPr/>
          </p:nvSpPr>
          <p:spPr bwMode="auto">
            <a:xfrm>
              <a:off x="2002894" y="3072347"/>
              <a:ext cx="1408018" cy="488743"/>
            </a:xfrm>
            <a:prstGeom prst="curvedDownArrow">
              <a:avLst/>
            </a:prstGeom>
            <a:solidFill>
              <a:srgbClr val="00CC00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186" name="AutoShape 72"/>
          <p:cNvSpPr>
            <a:spLocks noChangeArrowheads="1"/>
          </p:cNvSpPr>
          <p:nvPr/>
        </p:nvSpPr>
        <p:spPr bwMode="auto">
          <a:xfrm>
            <a:off x="547448" y="3485010"/>
            <a:ext cx="2908534" cy="354872"/>
          </a:xfrm>
          <a:prstGeom prst="roundRect">
            <a:avLst/>
          </a:prstGeom>
          <a:solidFill>
            <a:srgbClr val="CCFF66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en-US" sz="1400" b="1">
                <a:solidFill>
                  <a:srgbClr val="0066CB"/>
                </a:solidFill>
                <a:latin typeface="Arial" charset="0"/>
              </a:rPr>
              <a:t>the test with AmBe source</a:t>
            </a:r>
            <a:endParaRPr lang="it-IT" sz="1400" b="1">
              <a:solidFill>
                <a:srgbClr val="0066CB"/>
              </a:solidFill>
              <a:latin typeface="Arial" charset="0"/>
            </a:endParaRPr>
          </a:p>
        </p:txBody>
      </p:sp>
      <p:grpSp>
        <p:nvGrpSpPr>
          <p:cNvPr id="187" name="Group 186"/>
          <p:cNvGrpSpPr/>
          <p:nvPr/>
        </p:nvGrpSpPr>
        <p:grpSpPr>
          <a:xfrm>
            <a:off x="1544105" y="4399431"/>
            <a:ext cx="1970459" cy="1154619"/>
            <a:chOff x="1907705" y="1375431"/>
            <a:chExt cx="1970459" cy="1154619"/>
          </a:xfrm>
        </p:grpSpPr>
        <p:grpSp>
          <p:nvGrpSpPr>
            <p:cNvPr id="188" name="Group 187"/>
            <p:cNvGrpSpPr/>
            <p:nvPr/>
          </p:nvGrpSpPr>
          <p:grpSpPr>
            <a:xfrm>
              <a:off x="1907705" y="1378050"/>
              <a:ext cx="1152000" cy="1152000"/>
              <a:chOff x="3039299" y="1447996"/>
              <a:chExt cx="1152000" cy="1152000"/>
            </a:xfrm>
          </p:grpSpPr>
          <p:grpSp>
            <p:nvGrpSpPr>
              <p:cNvPr id="190" name="Group 189"/>
              <p:cNvGrpSpPr/>
              <p:nvPr/>
            </p:nvGrpSpPr>
            <p:grpSpPr>
              <a:xfrm>
                <a:off x="3039300" y="1447996"/>
                <a:ext cx="1151999" cy="1152000"/>
                <a:chOff x="3070905" y="4170005"/>
                <a:chExt cx="1078470" cy="1152000"/>
              </a:xfrm>
            </p:grpSpPr>
            <p:sp>
              <p:nvSpPr>
                <p:cNvPr id="208" name="Rectangle 207"/>
                <p:cNvSpPr/>
                <p:nvPr/>
              </p:nvSpPr>
              <p:spPr bwMode="auto">
                <a:xfrm>
                  <a:off x="3070905" y="4170005"/>
                  <a:ext cx="72000" cy="115200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209" name="Rectangle 208"/>
                <p:cNvSpPr/>
                <p:nvPr/>
              </p:nvSpPr>
              <p:spPr bwMode="auto">
                <a:xfrm>
                  <a:off x="3138003" y="4170005"/>
                  <a:ext cx="72000" cy="115200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210" name="Rectangle 209"/>
                <p:cNvSpPr/>
                <p:nvPr/>
              </p:nvSpPr>
              <p:spPr bwMode="auto">
                <a:xfrm>
                  <a:off x="3205101" y="4170005"/>
                  <a:ext cx="72000" cy="115200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211" name="Rectangle 210"/>
                <p:cNvSpPr/>
                <p:nvPr/>
              </p:nvSpPr>
              <p:spPr bwMode="auto">
                <a:xfrm>
                  <a:off x="3272199" y="4170005"/>
                  <a:ext cx="72000" cy="115200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212" name="Rectangle 211"/>
                <p:cNvSpPr/>
                <p:nvPr/>
              </p:nvSpPr>
              <p:spPr bwMode="auto">
                <a:xfrm>
                  <a:off x="3339297" y="4170005"/>
                  <a:ext cx="72000" cy="115200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213" name="Rectangle 212"/>
                <p:cNvSpPr/>
                <p:nvPr/>
              </p:nvSpPr>
              <p:spPr bwMode="auto">
                <a:xfrm>
                  <a:off x="3406395" y="4170005"/>
                  <a:ext cx="72000" cy="115200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214" name="Rectangle 213"/>
                <p:cNvSpPr/>
                <p:nvPr/>
              </p:nvSpPr>
              <p:spPr bwMode="auto">
                <a:xfrm>
                  <a:off x="3473493" y="4170005"/>
                  <a:ext cx="72000" cy="115200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215" name="Rectangle 214"/>
                <p:cNvSpPr/>
                <p:nvPr/>
              </p:nvSpPr>
              <p:spPr bwMode="auto">
                <a:xfrm>
                  <a:off x="3540591" y="4170005"/>
                  <a:ext cx="72000" cy="115200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216" name="Rectangle 215"/>
                <p:cNvSpPr/>
                <p:nvPr/>
              </p:nvSpPr>
              <p:spPr bwMode="auto">
                <a:xfrm>
                  <a:off x="3607689" y="4170005"/>
                  <a:ext cx="72000" cy="115200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217" name="Rectangle 216"/>
                <p:cNvSpPr/>
                <p:nvPr/>
              </p:nvSpPr>
              <p:spPr bwMode="auto">
                <a:xfrm>
                  <a:off x="3674787" y="4170005"/>
                  <a:ext cx="72000" cy="115200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218" name="Rectangle 217"/>
                <p:cNvSpPr/>
                <p:nvPr/>
              </p:nvSpPr>
              <p:spPr bwMode="auto">
                <a:xfrm>
                  <a:off x="3741885" y="4170005"/>
                  <a:ext cx="72000" cy="115200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219" name="Rectangle 218"/>
                <p:cNvSpPr/>
                <p:nvPr/>
              </p:nvSpPr>
              <p:spPr bwMode="auto">
                <a:xfrm>
                  <a:off x="3808983" y="4170005"/>
                  <a:ext cx="72000" cy="115200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220" name="Rectangle 219"/>
                <p:cNvSpPr/>
                <p:nvPr/>
              </p:nvSpPr>
              <p:spPr bwMode="auto">
                <a:xfrm>
                  <a:off x="3876081" y="4170005"/>
                  <a:ext cx="72000" cy="115200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221" name="Rectangle 220"/>
                <p:cNvSpPr/>
                <p:nvPr/>
              </p:nvSpPr>
              <p:spPr bwMode="auto">
                <a:xfrm>
                  <a:off x="3943179" y="4170005"/>
                  <a:ext cx="72000" cy="115200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222" name="Rectangle 221"/>
                <p:cNvSpPr/>
                <p:nvPr/>
              </p:nvSpPr>
              <p:spPr bwMode="auto">
                <a:xfrm>
                  <a:off x="4010277" y="4170005"/>
                  <a:ext cx="72000" cy="115200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223" name="Rectangle 222"/>
                <p:cNvSpPr/>
                <p:nvPr/>
              </p:nvSpPr>
              <p:spPr bwMode="auto">
                <a:xfrm>
                  <a:off x="4077375" y="4170005"/>
                  <a:ext cx="72000" cy="115200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191" name="Group 190"/>
              <p:cNvGrpSpPr/>
              <p:nvPr/>
            </p:nvGrpSpPr>
            <p:grpSpPr>
              <a:xfrm rot="5400000">
                <a:off x="3039299" y="1447996"/>
                <a:ext cx="1152000" cy="1152000"/>
                <a:chOff x="3070905" y="4170005"/>
                <a:chExt cx="1078470" cy="1152000"/>
              </a:xfrm>
              <a:solidFill>
                <a:schemeClr val="bg1">
                  <a:lumMod val="85000"/>
                  <a:alpha val="30000"/>
                </a:schemeClr>
              </a:solidFill>
            </p:grpSpPr>
            <p:sp>
              <p:nvSpPr>
                <p:cNvPr id="192" name="Rectangle 191"/>
                <p:cNvSpPr/>
                <p:nvPr/>
              </p:nvSpPr>
              <p:spPr bwMode="auto">
                <a:xfrm>
                  <a:off x="3070905" y="4170005"/>
                  <a:ext cx="72000" cy="11520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rgbClr val="FF0000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93" name="Rectangle 192"/>
                <p:cNvSpPr/>
                <p:nvPr/>
              </p:nvSpPr>
              <p:spPr bwMode="auto">
                <a:xfrm>
                  <a:off x="3138003" y="4170005"/>
                  <a:ext cx="72000" cy="11520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rgbClr val="FF0000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94" name="Rectangle 193"/>
                <p:cNvSpPr/>
                <p:nvPr/>
              </p:nvSpPr>
              <p:spPr bwMode="auto">
                <a:xfrm>
                  <a:off x="3205101" y="4170005"/>
                  <a:ext cx="72000" cy="11520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rgbClr val="FF0000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95" name="Rectangle 194"/>
                <p:cNvSpPr/>
                <p:nvPr/>
              </p:nvSpPr>
              <p:spPr bwMode="auto">
                <a:xfrm>
                  <a:off x="3272199" y="4170005"/>
                  <a:ext cx="72000" cy="11520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rgbClr val="FF0000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96" name="Rectangle 195"/>
                <p:cNvSpPr/>
                <p:nvPr/>
              </p:nvSpPr>
              <p:spPr bwMode="auto">
                <a:xfrm>
                  <a:off x="3339297" y="4170005"/>
                  <a:ext cx="72000" cy="11520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rgbClr val="FF0000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97" name="Rectangle 196"/>
                <p:cNvSpPr/>
                <p:nvPr/>
              </p:nvSpPr>
              <p:spPr bwMode="auto">
                <a:xfrm>
                  <a:off x="3406395" y="4170005"/>
                  <a:ext cx="72000" cy="11520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rgbClr val="FF0000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98" name="Rectangle 197"/>
                <p:cNvSpPr/>
                <p:nvPr/>
              </p:nvSpPr>
              <p:spPr bwMode="auto">
                <a:xfrm>
                  <a:off x="3473493" y="4170005"/>
                  <a:ext cx="72000" cy="11520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rgbClr val="FF0000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199" name="Rectangle 198"/>
                <p:cNvSpPr/>
                <p:nvPr/>
              </p:nvSpPr>
              <p:spPr bwMode="auto">
                <a:xfrm>
                  <a:off x="3540591" y="4170005"/>
                  <a:ext cx="72000" cy="11520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rgbClr val="FF0000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200" name="Rectangle 199"/>
                <p:cNvSpPr/>
                <p:nvPr/>
              </p:nvSpPr>
              <p:spPr bwMode="auto">
                <a:xfrm>
                  <a:off x="3607689" y="4170005"/>
                  <a:ext cx="72000" cy="11520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rgbClr val="FF0000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201" name="Rectangle 200"/>
                <p:cNvSpPr/>
                <p:nvPr/>
              </p:nvSpPr>
              <p:spPr bwMode="auto">
                <a:xfrm>
                  <a:off x="3674787" y="4170005"/>
                  <a:ext cx="72000" cy="11520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rgbClr val="FF0000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202" name="Rectangle 201"/>
                <p:cNvSpPr/>
                <p:nvPr/>
              </p:nvSpPr>
              <p:spPr bwMode="auto">
                <a:xfrm>
                  <a:off x="3741885" y="4170005"/>
                  <a:ext cx="72000" cy="11520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rgbClr val="FF0000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203" name="Rectangle 202"/>
                <p:cNvSpPr/>
                <p:nvPr/>
              </p:nvSpPr>
              <p:spPr bwMode="auto">
                <a:xfrm>
                  <a:off x="3808983" y="4170005"/>
                  <a:ext cx="72000" cy="11520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rgbClr val="FF0000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204" name="Rectangle 203"/>
                <p:cNvSpPr/>
                <p:nvPr/>
              </p:nvSpPr>
              <p:spPr bwMode="auto">
                <a:xfrm>
                  <a:off x="3876081" y="4170005"/>
                  <a:ext cx="72000" cy="11520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rgbClr val="FF0000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205" name="Rectangle 204"/>
                <p:cNvSpPr/>
                <p:nvPr/>
              </p:nvSpPr>
              <p:spPr bwMode="auto">
                <a:xfrm>
                  <a:off x="3943179" y="4170005"/>
                  <a:ext cx="72000" cy="11520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rgbClr val="FF0000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206" name="Rectangle 205"/>
                <p:cNvSpPr/>
                <p:nvPr/>
              </p:nvSpPr>
              <p:spPr bwMode="auto">
                <a:xfrm>
                  <a:off x="4010277" y="4170005"/>
                  <a:ext cx="72000" cy="11520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rgbClr val="FF0000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207" name="Rectangle 206"/>
                <p:cNvSpPr/>
                <p:nvPr/>
              </p:nvSpPr>
              <p:spPr bwMode="auto">
                <a:xfrm>
                  <a:off x="4077375" y="4170005"/>
                  <a:ext cx="72000" cy="1152000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rgbClr val="FF0000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</p:grpSp>
        </p:grpSp>
        <p:sp>
          <p:nvSpPr>
            <p:cNvPr id="189" name="Rectangle 188"/>
            <p:cNvSpPr/>
            <p:nvPr/>
          </p:nvSpPr>
          <p:spPr bwMode="auto">
            <a:xfrm rot="2700000">
              <a:off x="2726164" y="1375431"/>
              <a:ext cx="1152000" cy="1152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pic>
        <p:nvPicPr>
          <p:cNvPr id="3" name="Picture 2" descr="profilo_surf_run6_b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664" y="3662446"/>
            <a:ext cx="2670398" cy="2650320"/>
          </a:xfrm>
          <a:prstGeom prst="rect">
            <a:avLst/>
          </a:prstGeom>
        </p:spPr>
      </p:pic>
      <p:sp>
        <p:nvSpPr>
          <p:cNvPr id="224" name="AutoShape 13"/>
          <p:cNvSpPr>
            <a:spLocks noChangeArrowheads="1"/>
          </p:cNvSpPr>
          <p:nvPr/>
        </p:nvSpPr>
        <p:spPr bwMode="auto">
          <a:xfrm>
            <a:off x="3870309" y="4790089"/>
            <a:ext cx="1336771" cy="358069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FF00">
                  <a:gamma/>
                  <a:shade val="46275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01600" prstMaterial="legacyMatte">
            <a:bevelT w="13500" h="13500" prst="angle"/>
            <a:bevelB w="13500" h="13500" prst="angle"/>
            <a:extrusionClr>
              <a:srgbClr val="00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13687" y="1366821"/>
            <a:ext cx="1012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dirty="0">
                <a:solidFill>
                  <a:srgbClr val="135CAE"/>
                </a:solidFill>
                <a:latin typeface="Arial"/>
              </a:rPr>
              <a:t>the idea...</a:t>
            </a:r>
            <a:endParaRPr lang="en-US" sz="1400"/>
          </a:p>
        </p:txBody>
      </p:sp>
      <p:sp>
        <p:nvSpPr>
          <p:cNvPr id="108" name="Rectangle 107"/>
          <p:cNvSpPr/>
          <p:nvPr/>
        </p:nvSpPr>
        <p:spPr>
          <a:xfrm>
            <a:off x="387945" y="3831242"/>
            <a:ext cx="318645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100" b="1" dirty="0">
                <a:solidFill>
                  <a:srgbClr val="135CAE"/>
                </a:solidFill>
                <a:latin typeface="Arial"/>
              </a:rPr>
              <a:t>special thanks to A.Musumarra</a:t>
            </a:r>
            <a:endParaRPr lang="en-US" sz="1100"/>
          </a:p>
        </p:txBody>
      </p:sp>
      <p:pic>
        <p:nvPicPr>
          <p:cNvPr id="2" name="Picture 1" descr="nTOF_beam_profile.t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3451" y="1462421"/>
            <a:ext cx="1816772" cy="1514728"/>
          </a:xfrm>
          <a:prstGeom prst="rect">
            <a:avLst/>
          </a:prstGeom>
        </p:spPr>
      </p:pic>
      <p:sp>
        <p:nvSpPr>
          <p:cNvPr id="110" name="Oval 109"/>
          <p:cNvSpPr/>
          <p:nvPr/>
        </p:nvSpPr>
        <p:spPr bwMode="auto">
          <a:xfrm rot="20700000">
            <a:off x="5150325" y="1869748"/>
            <a:ext cx="634690" cy="634690"/>
          </a:xfrm>
          <a:prstGeom prst="ellipse">
            <a:avLst/>
          </a:prstGeom>
          <a:gradFill flip="none" rotWithShape="1">
            <a:gsLst>
              <a:gs pos="0">
                <a:srgbClr val="660066"/>
              </a:gs>
              <a:gs pos="13000">
                <a:srgbClr val="0000FF"/>
              </a:gs>
              <a:gs pos="25000">
                <a:srgbClr val="3366FF"/>
              </a:gs>
              <a:gs pos="37000">
                <a:srgbClr val="008000"/>
              </a:gs>
              <a:gs pos="48000">
                <a:srgbClr val="ACE500"/>
              </a:gs>
              <a:gs pos="54000">
                <a:srgbClr val="FFFF00"/>
              </a:gs>
              <a:gs pos="59000">
                <a:srgbClr val="FF9900"/>
              </a:gs>
              <a:gs pos="80000">
                <a:srgbClr val="FF0000"/>
              </a:gs>
              <a:gs pos="100000">
                <a:srgbClr val="8000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Front">
              <a:rot lat="839729" lon="2593151" rev="20734028"/>
            </a:camera>
            <a:lightRig rig="threePt" dir="t"/>
          </a:scene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00056" y="1154644"/>
            <a:ext cx="9284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Arial" charset="0"/>
              </a:rPr>
              <a:t>real data</a:t>
            </a:r>
            <a:endParaRPr lang="en-US" sz="1800"/>
          </a:p>
        </p:txBody>
      </p:sp>
      <p:pic>
        <p:nvPicPr>
          <p:cNvPr id="112" name="Picture 111" descr="semaforo_verde.jpg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409" y="4262321"/>
            <a:ext cx="721591" cy="82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7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33257" y="3605103"/>
            <a:ext cx="8480732" cy="2708423"/>
            <a:chOff x="233257" y="3605103"/>
            <a:chExt cx="8480732" cy="2708423"/>
          </a:xfrm>
        </p:grpSpPr>
        <p:grpSp>
          <p:nvGrpSpPr>
            <p:cNvPr id="36" name="Group 35"/>
            <p:cNvGrpSpPr/>
            <p:nvPr/>
          </p:nvGrpSpPr>
          <p:grpSpPr>
            <a:xfrm>
              <a:off x="233257" y="3605103"/>
              <a:ext cx="8480732" cy="2708423"/>
              <a:chOff x="233257" y="3605103"/>
              <a:chExt cx="8480732" cy="2708423"/>
            </a:xfrm>
          </p:grpSpPr>
          <p:sp>
            <p:nvSpPr>
              <p:cNvPr id="37" name="Rectangle 7"/>
              <p:cNvSpPr>
                <a:spLocks/>
              </p:cNvSpPr>
              <p:nvPr/>
            </p:nvSpPr>
            <p:spPr bwMode="auto">
              <a:xfrm>
                <a:off x="233257" y="3706618"/>
                <a:ext cx="3991287" cy="354872"/>
              </a:xfrm>
              <a:prstGeom prst="roundRect">
                <a:avLst/>
              </a:prstGeom>
              <a:solidFill>
                <a:srgbClr val="CCFF66"/>
              </a:solidFill>
              <a:ln>
                <a:noFill/>
              </a:ln>
              <a:effectLst>
                <a:outerShdw blurRad="76200" dist="12700" dir="2700000" sy="-23000" kx="-8004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lIns="104287" tIns="52144" rIns="104287" bIns="52144">
                <a:spAutoFit/>
              </a:bodyPr>
              <a:lstStyle/>
              <a:p>
                <a:pPr algn="ctr"/>
                <a:r>
                  <a:rPr lang="en-US" sz="1400" b="1">
                    <a:solidFill>
                      <a:srgbClr val="FF0000"/>
                    </a:solidFill>
                    <a:latin typeface="Arial" charset="0"/>
                    <a:sym typeface="Baskerville" charset="0"/>
                  </a:rPr>
                  <a:t>Collaboration with CIVIDEC (Austria) </a:t>
                </a:r>
              </a:p>
            </p:txBody>
          </p:sp>
          <p:sp>
            <p:nvSpPr>
              <p:cNvPr id="38" name="Rectangle 7"/>
              <p:cNvSpPr>
                <a:spLocks/>
              </p:cNvSpPr>
              <p:nvPr/>
            </p:nvSpPr>
            <p:spPr bwMode="auto">
              <a:xfrm>
                <a:off x="233257" y="4256226"/>
                <a:ext cx="3991287" cy="559184"/>
              </a:xfrm>
              <a:prstGeom prst="roundRect">
                <a:avLst/>
              </a:prstGeom>
              <a:solidFill>
                <a:srgbClr val="FFCC66"/>
              </a:solidFill>
              <a:ln>
                <a:noFill/>
              </a:ln>
              <a:effectLst>
                <a:outerShdw blurRad="76200" dist="12700" dir="2700000" sy="-23000" kx="-8004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lIns="104287" tIns="52144" rIns="104287" bIns="52144">
                <a:spAutoFit/>
              </a:bodyPr>
              <a:lstStyle/>
              <a:p>
                <a:pPr algn="ctr" defTabSz="1042988"/>
                <a:r>
                  <a:rPr lang="en-US" sz="1400" b="1">
                    <a:solidFill>
                      <a:srgbClr val="205FAC"/>
                    </a:solidFill>
                    <a:latin typeface="Arial" charset="0"/>
                    <a:sym typeface="Baskerville" charset="0"/>
                  </a:rPr>
                  <a:t>diamond detectors for thermal neutrons</a:t>
                </a:r>
              </a:p>
              <a:p>
                <a:pPr algn="ctr" defTabSz="1042988"/>
                <a:r>
                  <a:rPr lang="en-US" sz="1200" b="1">
                    <a:solidFill>
                      <a:srgbClr val="205FAC"/>
                    </a:solidFill>
                    <a:latin typeface="Arial" charset="0"/>
                    <a:sym typeface="Baskerville" charset="0"/>
                  </a:rPr>
                  <a:t>outstanding results with the first tests at a reactor</a:t>
                </a:r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4322662" y="3605103"/>
                <a:ext cx="4391327" cy="2708423"/>
                <a:chOff x="4322662" y="3605103"/>
                <a:chExt cx="4391327" cy="2708423"/>
              </a:xfrm>
            </p:grpSpPr>
            <p:pic>
              <p:nvPicPr>
                <p:cNvPr id="42" name="Picture 41" descr="Diamond_spectrum.tif"/>
                <p:cNvPicPr>
                  <a:picLocks noChangeAspect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22662" y="3605103"/>
                  <a:ext cx="4391327" cy="2708423"/>
                </a:xfrm>
                <a:prstGeom prst="rect">
                  <a:avLst/>
                </a:prstGeom>
              </p:spPr>
            </p:pic>
            <p:sp>
              <p:nvSpPr>
                <p:cNvPr id="43" name="Rectangle 42"/>
                <p:cNvSpPr/>
                <p:nvPr/>
              </p:nvSpPr>
              <p:spPr bwMode="auto">
                <a:xfrm flipH="1">
                  <a:off x="7476279" y="3705976"/>
                  <a:ext cx="122460" cy="122460"/>
                </a:xfrm>
                <a:prstGeom prst="rect">
                  <a:avLst/>
                </a:prstGeom>
                <a:solidFill>
                  <a:srgbClr val="FF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44" name="Rectangle 43"/>
                <p:cNvSpPr/>
                <p:nvPr/>
              </p:nvSpPr>
              <p:spPr bwMode="auto">
                <a:xfrm flipH="1">
                  <a:off x="7476279" y="3974998"/>
                  <a:ext cx="122460" cy="122460"/>
                </a:xfrm>
                <a:prstGeom prst="rect">
                  <a:avLst/>
                </a:prstGeom>
                <a:solidFill>
                  <a:srgbClr val="00FF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7580032" y="3615680"/>
                  <a:ext cx="107557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baseline="30000">
                      <a:latin typeface="+mn-lt"/>
                    </a:rPr>
                    <a:t>3</a:t>
                  </a:r>
                  <a:r>
                    <a:rPr lang="en-US" sz="1400" b="1">
                      <a:latin typeface="+mn-lt"/>
                    </a:rPr>
                    <a:t>H, </a:t>
                  </a:r>
                  <a:r>
                    <a:rPr lang="en-US" sz="1400" b="1" baseline="30000">
                      <a:latin typeface="+mn-lt"/>
                    </a:rPr>
                    <a:t>4</a:t>
                  </a:r>
                  <a:r>
                    <a:rPr lang="en-US" sz="1400" b="1">
                      <a:latin typeface="+mn-lt"/>
                    </a:rPr>
                    <a:t>He</a:t>
                  </a: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7580032" y="3879189"/>
                  <a:ext cx="107557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>
                      <a:latin typeface="+mn-lt"/>
                    </a:rPr>
                    <a:t>gamma</a:t>
                  </a:r>
                </a:p>
              </p:txBody>
            </p:sp>
          </p:grpSp>
          <p:pic>
            <p:nvPicPr>
              <p:cNvPr id="40" name="Picture 39" descr="cividec_logo.tif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56631" y="5369441"/>
                <a:ext cx="1646418" cy="406146"/>
              </a:xfrm>
              <a:prstGeom prst="rect">
                <a:avLst/>
              </a:prstGeom>
            </p:spPr>
          </p:pic>
        </p:grpSp>
        <p:sp>
          <p:nvSpPr>
            <p:cNvPr id="41" name="Rectangle 7"/>
            <p:cNvSpPr>
              <a:spLocks/>
            </p:cNvSpPr>
            <p:nvPr/>
          </p:nvSpPr>
          <p:spPr bwMode="auto">
            <a:xfrm>
              <a:off x="233257" y="5658731"/>
              <a:ext cx="3991287" cy="593235"/>
            </a:xfrm>
            <a:prstGeom prst="roundRect">
              <a:avLst/>
            </a:prstGeom>
            <a:solidFill>
              <a:srgbClr val="FFCC66"/>
            </a:solidFill>
            <a:ln>
              <a:noFill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104287" tIns="52144" rIns="104287" bIns="52144">
              <a:spAutoFit/>
            </a:bodyPr>
            <a:lstStyle/>
            <a:p>
              <a:pPr algn="ctr" defTabSz="1042988"/>
              <a:r>
                <a:rPr lang="en-US" sz="1400" b="1">
                  <a:solidFill>
                    <a:srgbClr val="205FAC"/>
                  </a:solidFill>
                  <a:latin typeface="Arial" charset="0"/>
                  <a:sym typeface="Baskerville" charset="0"/>
                </a:rPr>
                <a:t>Samples already delivered and paid </a:t>
              </a:r>
            </a:p>
            <a:p>
              <a:pPr algn="ctr" defTabSz="1042988"/>
              <a:r>
                <a:rPr lang="en-US" sz="1400" b="1">
                  <a:solidFill>
                    <a:srgbClr val="205FAC"/>
                  </a:solidFill>
                  <a:latin typeface="Arial" charset="0"/>
                  <a:sym typeface="Baskerville" charset="0"/>
                </a:rPr>
                <a:t>Perfect test results</a:t>
              </a:r>
            </a:p>
          </p:txBody>
        </p:sp>
        <p:sp>
          <p:nvSpPr>
            <p:cNvPr id="47" name="Rectangle 7"/>
            <p:cNvSpPr>
              <a:spLocks/>
            </p:cNvSpPr>
            <p:nvPr/>
          </p:nvSpPr>
          <p:spPr bwMode="auto">
            <a:xfrm>
              <a:off x="233257" y="4981769"/>
              <a:ext cx="3991287" cy="525132"/>
            </a:xfrm>
            <a:prstGeom prst="roundRect">
              <a:avLst/>
            </a:prstGeom>
            <a:solidFill>
              <a:srgbClr val="DAEDEF"/>
            </a:solidFill>
            <a:ln>
              <a:noFill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104287" tIns="52144" rIns="104287" bIns="52144">
              <a:spAutoFit/>
            </a:bodyPr>
            <a:lstStyle/>
            <a:p>
              <a:pPr algn="ctr"/>
              <a:r>
                <a:rPr lang="en-US" sz="1200" b="1">
                  <a:solidFill>
                    <a:srgbClr val="135CAE"/>
                  </a:solidFill>
                  <a:latin typeface="Arial" charset="0"/>
                  <a:sym typeface="Baskerville" charset="0"/>
                </a:rPr>
                <a:t>CIVIDEC purchased a few neutron converter samples from LNS. Possible mass production?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33257" y="531507"/>
            <a:ext cx="8711913" cy="2824916"/>
            <a:chOff x="233257" y="531507"/>
            <a:chExt cx="8711913" cy="2824916"/>
          </a:xfrm>
        </p:grpSpPr>
        <p:sp>
          <p:nvSpPr>
            <p:cNvPr id="22" name="Rectangle 7"/>
            <p:cNvSpPr>
              <a:spLocks/>
            </p:cNvSpPr>
            <p:nvPr/>
          </p:nvSpPr>
          <p:spPr bwMode="auto">
            <a:xfrm>
              <a:off x="233257" y="760649"/>
              <a:ext cx="3991287" cy="354872"/>
            </a:xfrm>
            <a:prstGeom prst="roundRect">
              <a:avLst/>
            </a:prstGeom>
            <a:solidFill>
              <a:srgbClr val="CCFF66"/>
            </a:solidFill>
            <a:ln>
              <a:noFill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104287" tIns="52144" rIns="104287" bIns="52144">
              <a:spAutoFit/>
            </a:bodyPr>
            <a:lstStyle/>
            <a:p>
              <a:pPr algn="ctr"/>
              <a:r>
                <a:rPr lang="en-US" sz="1400" b="1">
                  <a:solidFill>
                    <a:srgbClr val="FF0000"/>
                  </a:solidFill>
                  <a:latin typeface="Arial" charset="0"/>
                  <a:sym typeface="Baskerville" charset="0"/>
                </a:rPr>
                <a:t>Ongoing collaboration with JRC &amp; Euratom: </a:t>
              </a:r>
            </a:p>
          </p:txBody>
        </p:sp>
        <p:sp>
          <p:nvSpPr>
            <p:cNvPr id="23" name="Rectangle 7"/>
            <p:cNvSpPr>
              <a:spLocks/>
            </p:cNvSpPr>
            <p:nvPr/>
          </p:nvSpPr>
          <p:spPr bwMode="auto">
            <a:xfrm>
              <a:off x="233257" y="1256913"/>
              <a:ext cx="3991287" cy="831599"/>
            </a:xfrm>
            <a:prstGeom prst="roundRect">
              <a:avLst/>
            </a:prstGeom>
            <a:solidFill>
              <a:srgbClr val="FFCC66"/>
            </a:solidFill>
            <a:ln>
              <a:noFill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104287" tIns="52144" rIns="104287" bIns="52144">
              <a:spAutoFit/>
            </a:bodyPr>
            <a:lstStyle/>
            <a:p>
              <a:pPr algn="ctr" defTabSz="1042988"/>
              <a:r>
                <a:rPr lang="en-US" sz="1400" b="1">
                  <a:solidFill>
                    <a:srgbClr val="205FAC"/>
                  </a:solidFill>
                  <a:latin typeface="Arial" charset="0"/>
                  <a:sym typeface="Baskerville" charset="0"/>
                </a:rPr>
                <a:t>panels for neutron coincidence measurements</a:t>
              </a:r>
            </a:p>
            <a:p>
              <a:pPr algn="ctr" defTabSz="1042988"/>
              <a:r>
                <a:rPr lang="en-US" sz="1400" b="1">
                  <a:solidFill>
                    <a:srgbClr val="205FAC"/>
                  </a:solidFill>
                  <a:latin typeface="Arial" charset="0"/>
                  <a:sym typeface="Baskerville" charset="0"/>
                </a:rPr>
                <a:t>as possible </a:t>
              </a:r>
              <a:r>
                <a:rPr lang="en-US" sz="1400" b="1" baseline="30000">
                  <a:solidFill>
                    <a:srgbClr val="205FAC"/>
                  </a:solidFill>
                  <a:latin typeface="Arial" charset="0"/>
                  <a:sym typeface="Baskerville" charset="0"/>
                </a:rPr>
                <a:t>3</a:t>
              </a:r>
              <a:r>
                <a:rPr lang="en-US" sz="1400" b="1">
                  <a:solidFill>
                    <a:srgbClr val="205FAC"/>
                  </a:solidFill>
                  <a:latin typeface="Arial" charset="0"/>
                  <a:sym typeface="Baskerville" charset="0"/>
                </a:rPr>
                <a:t>He panels replacement 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130443" y="531507"/>
              <a:ext cx="4814727" cy="2824916"/>
              <a:chOff x="4063603" y="531507"/>
              <a:chExt cx="4814727" cy="2824916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4063603" y="531507"/>
                <a:ext cx="4814727" cy="2824916"/>
                <a:chOff x="3702543" y="640043"/>
                <a:chExt cx="4814727" cy="2824916"/>
              </a:xfrm>
            </p:grpSpPr>
            <p:pic>
              <p:nvPicPr>
                <p:cNvPr id="27" name="Picture 26" descr="MSX09.jpg"/>
                <p:cNvPicPr>
                  <a:picLocks noChangeAspect="1"/>
                </p:cNvPicPr>
                <p:nvPr/>
              </p:nvPicPr>
              <p:blipFill>
                <a:blip r:embed="rId4" cstate="screen">
                  <a:clrChange>
                    <a:clrFrom>
                      <a:srgbClr val="FFFCFE"/>
                    </a:clrFrom>
                    <a:clrTo>
                      <a:srgbClr val="FFFC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20015069">
                  <a:off x="4803456" y="640043"/>
                  <a:ext cx="1698426" cy="1043292"/>
                </a:xfrm>
                <a:prstGeom prst="rect">
                  <a:avLst/>
                </a:prstGeom>
              </p:spPr>
            </p:pic>
            <p:pic>
              <p:nvPicPr>
                <p:cNvPr id="28" name="Picture 27" descr="MSX09.jpg"/>
                <p:cNvPicPr>
                  <a:picLocks noChangeAspect="1"/>
                </p:cNvPicPr>
                <p:nvPr/>
              </p:nvPicPr>
              <p:blipFill>
                <a:blip r:embed="rId4" cstate="screen">
                  <a:clrChange>
                    <a:clrFrom>
                      <a:srgbClr val="FFFCFE"/>
                    </a:clrFrom>
                    <a:clrTo>
                      <a:srgbClr val="FFFC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20015069">
                  <a:off x="5811150" y="714695"/>
                  <a:ext cx="1698426" cy="1043292"/>
                </a:xfrm>
                <a:prstGeom prst="rect">
                  <a:avLst/>
                </a:prstGeom>
              </p:spPr>
            </p:pic>
            <p:pic>
              <p:nvPicPr>
                <p:cNvPr id="29" name="Picture 28" descr="MSX09.jpg"/>
                <p:cNvPicPr>
                  <a:picLocks noChangeAspect="1"/>
                </p:cNvPicPr>
                <p:nvPr/>
              </p:nvPicPr>
              <p:blipFill>
                <a:blip r:embed="rId4" cstate="screen">
                  <a:clrChange>
                    <a:clrFrom>
                      <a:srgbClr val="FFFCFE"/>
                    </a:clrFrom>
                    <a:clrTo>
                      <a:srgbClr val="FFFC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20015069">
                  <a:off x="6818844" y="789347"/>
                  <a:ext cx="1698426" cy="1043292"/>
                </a:xfrm>
                <a:prstGeom prst="rect">
                  <a:avLst/>
                </a:prstGeom>
              </p:spPr>
            </p:pic>
            <p:pic>
              <p:nvPicPr>
                <p:cNvPr id="30" name="Picture 29" descr="MSX09.jpg"/>
                <p:cNvPicPr>
                  <a:picLocks noChangeAspect="1"/>
                </p:cNvPicPr>
                <p:nvPr/>
              </p:nvPicPr>
              <p:blipFill>
                <a:blip r:embed="rId4" cstate="screen">
                  <a:clrChange>
                    <a:clrFrom>
                      <a:srgbClr val="FFFCFE"/>
                    </a:clrFrom>
                    <a:clrTo>
                      <a:srgbClr val="FFFC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20015069">
                  <a:off x="4262888" y="1459105"/>
                  <a:ext cx="1698426" cy="1043292"/>
                </a:xfrm>
                <a:prstGeom prst="rect">
                  <a:avLst/>
                </a:prstGeom>
              </p:spPr>
            </p:pic>
            <p:pic>
              <p:nvPicPr>
                <p:cNvPr id="31" name="Picture 30" descr="MSX09.jpg"/>
                <p:cNvPicPr>
                  <a:picLocks noChangeAspect="1"/>
                </p:cNvPicPr>
                <p:nvPr/>
              </p:nvPicPr>
              <p:blipFill>
                <a:blip r:embed="rId4" cstate="screen">
                  <a:clrChange>
                    <a:clrFrom>
                      <a:srgbClr val="FFFCFE"/>
                    </a:clrFrom>
                    <a:clrTo>
                      <a:srgbClr val="FFFC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20015069">
                  <a:off x="5268464" y="1533757"/>
                  <a:ext cx="1698426" cy="1043292"/>
                </a:xfrm>
                <a:prstGeom prst="rect">
                  <a:avLst/>
                </a:prstGeom>
              </p:spPr>
            </p:pic>
            <p:pic>
              <p:nvPicPr>
                <p:cNvPr id="32" name="Picture 31" descr="MSX09.jpg"/>
                <p:cNvPicPr>
                  <a:picLocks noChangeAspect="1"/>
                </p:cNvPicPr>
                <p:nvPr/>
              </p:nvPicPr>
              <p:blipFill>
                <a:blip r:embed="rId4" cstate="screen">
                  <a:clrChange>
                    <a:clrFrom>
                      <a:srgbClr val="FFFCFE"/>
                    </a:clrFrom>
                    <a:clrTo>
                      <a:srgbClr val="FFFC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20015069">
                  <a:off x="6274040" y="1608409"/>
                  <a:ext cx="1698426" cy="1043292"/>
                </a:xfrm>
                <a:prstGeom prst="rect">
                  <a:avLst/>
                </a:prstGeom>
              </p:spPr>
            </p:pic>
            <p:pic>
              <p:nvPicPr>
                <p:cNvPr id="33" name="Picture 32" descr="MSX09.jpg"/>
                <p:cNvPicPr>
                  <a:picLocks noChangeAspect="1"/>
                </p:cNvPicPr>
                <p:nvPr/>
              </p:nvPicPr>
              <p:blipFill>
                <a:blip r:embed="rId4" cstate="screen">
                  <a:clrChange>
                    <a:clrFrom>
                      <a:srgbClr val="FFFCFE"/>
                    </a:clrFrom>
                    <a:clrTo>
                      <a:srgbClr val="FFFC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20015069">
                  <a:off x="3702543" y="2272363"/>
                  <a:ext cx="1698426" cy="1043292"/>
                </a:xfrm>
                <a:prstGeom prst="rect">
                  <a:avLst/>
                </a:prstGeom>
              </p:spPr>
            </p:pic>
            <p:pic>
              <p:nvPicPr>
                <p:cNvPr id="34" name="Picture 33" descr="MSX09.jpg"/>
                <p:cNvPicPr>
                  <a:picLocks noChangeAspect="1"/>
                </p:cNvPicPr>
                <p:nvPr/>
              </p:nvPicPr>
              <p:blipFill>
                <a:blip r:embed="rId4" cstate="screen">
                  <a:clrChange>
                    <a:clrFrom>
                      <a:srgbClr val="FFFCFE"/>
                    </a:clrFrom>
                    <a:clrTo>
                      <a:srgbClr val="FFFC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20015069">
                  <a:off x="4708119" y="2347015"/>
                  <a:ext cx="1698426" cy="1043292"/>
                </a:xfrm>
                <a:prstGeom prst="rect">
                  <a:avLst/>
                </a:prstGeom>
              </p:spPr>
            </p:pic>
            <p:pic>
              <p:nvPicPr>
                <p:cNvPr id="35" name="Picture 34" descr="MSX09.jpg"/>
                <p:cNvPicPr>
                  <a:picLocks noChangeAspect="1"/>
                </p:cNvPicPr>
                <p:nvPr/>
              </p:nvPicPr>
              <p:blipFill>
                <a:blip r:embed="rId4" cstate="screen">
                  <a:clrChange>
                    <a:clrFrom>
                      <a:srgbClr val="FFFCFE"/>
                    </a:clrFrom>
                    <a:clrTo>
                      <a:srgbClr val="FFFC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20015069">
                  <a:off x="5713695" y="2421667"/>
                  <a:ext cx="1698426" cy="1043292"/>
                </a:xfrm>
                <a:prstGeom prst="rect">
                  <a:avLst/>
                </a:prstGeom>
              </p:spPr>
            </p:pic>
          </p:grpSp>
          <p:pic>
            <p:nvPicPr>
              <p:cNvPr id="26" name="Picture 25" descr="jrc_logo.jp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27911" y="1150926"/>
                <a:ext cx="1219444" cy="524321"/>
              </a:xfrm>
              <a:prstGeom prst="rect">
                <a:avLst/>
              </a:prstGeom>
              <a:scene3d>
                <a:camera prst="orthographicFront">
                  <a:rot lat="19476214" lon="2683153" rev="19632000"/>
                </a:camera>
                <a:lightRig rig="contrasting" dir="t"/>
              </a:scene3d>
              <a:sp3d prstMaterial="matte"/>
            </p:spPr>
          </p:pic>
        </p:grpSp>
        <p:sp>
          <p:nvSpPr>
            <p:cNvPr id="50" name="Rectangle 7"/>
            <p:cNvSpPr>
              <a:spLocks/>
            </p:cNvSpPr>
            <p:nvPr/>
          </p:nvSpPr>
          <p:spPr bwMode="auto">
            <a:xfrm>
              <a:off x="233257" y="2911582"/>
              <a:ext cx="3991287" cy="320821"/>
            </a:xfrm>
            <a:prstGeom prst="roundRect">
              <a:avLst/>
            </a:prstGeom>
            <a:solidFill>
              <a:srgbClr val="DAEDEF"/>
            </a:solidFill>
            <a:ln>
              <a:noFill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104287" tIns="52144" rIns="104287" bIns="52144">
              <a:spAutoFit/>
            </a:bodyPr>
            <a:lstStyle/>
            <a:p>
              <a:pPr algn="ctr"/>
              <a:r>
                <a:rPr lang="en-US" sz="1200" b="1">
                  <a:solidFill>
                    <a:srgbClr val="135CAE"/>
                  </a:solidFill>
                  <a:latin typeface="Arial" charset="0"/>
                  <a:sym typeface="Baskerville" charset="0"/>
                </a:rPr>
                <a:t>invitation to a JRC-DOE workshop, October 2014</a:t>
              </a:r>
            </a:p>
          </p:txBody>
        </p:sp>
        <p:sp>
          <p:nvSpPr>
            <p:cNvPr id="51" name="Rectangle 7"/>
            <p:cNvSpPr>
              <a:spLocks/>
            </p:cNvSpPr>
            <p:nvPr/>
          </p:nvSpPr>
          <p:spPr bwMode="auto">
            <a:xfrm>
              <a:off x="233257" y="2221675"/>
              <a:ext cx="3991287" cy="593235"/>
            </a:xfrm>
            <a:prstGeom prst="roundRect">
              <a:avLst/>
            </a:prstGeom>
            <a:solidFill>
              <a:srgbClr val="FFCC66"/>
            </a:solidFill>
            <a:ln>
              <a:noFill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104287" tIns="52144" rIns="104287" bIns="52144">
              <a:spAutoFit/>
            </a:bodyPr>
            <a:lstStyle/>
            <a:p>
              <a:pPr algn="ctr" defTabSz="1042988"/>
              <a:r>
                <a:rPr lang="en-US" sz="1400" b="1">
                  <a:solidFill>
                    <a:srgbClr val="205FAC"/>
                  </a:solidFill>
                  <a:latin typeface="Arial" charset="0"/>
                  <a:sym typeface="Baskerville" charset="0"/>
                </a:rPr>
                <a:t>21 detectors purchased by EURATOM</a:t>
              </a:r>
            </a:p>
            <a:p>
              <a:pPr algn="ctr" defTabSz="1042988"/>
              <a:r>
                <a:rPr lang="en-US" sz="1400" b="1">
                  <a:solidFill>
                    <a:srgbClr val="205FAC"/>
                  </a:solidFill>
                  <a:latin typeface="Arial" charset="0"/>
                  <a:sym typeface="Baskerville" charset="0"/>
                </a:rPr>
                <a:t>delivered to LNS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5290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08" descr="&#10;dmnr_book.jpg                                                  000EF4B2 PFiMac_HD                      7C26869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646" y="3511839"/>
            <a:ext cx="994804" cy="152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TextBox 124"/>
          <p:cNvSpPr txBox="1"/>
          <p:nvPr/>
        </p:nvSpPr>
        <p:spPr>
          <a:xfrm>
            <a:off x="1777484" y="922178"/>
            <a:ext cx="5680261" cy="374571"/>
          </a:xfrm>
          <a:prstGeom prst="roundRect">
            <a:avLst/>
          </a:prstGeom>
          <a:solidFill>
            <a:schemeClr val="accent5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Front"/>
            <a:lightRig rig="threePt" dir="t"/>
          </a:scene3d>
          <a:sp3d>
            <a:bevelT w="152400" h="50800" prst="softRound"/>
          </a:sp3d>
        </p:spPr>
        <p:txBody>
          <a:bodyPr wrap="none">
            <a:spAutoFit/>
          </a:bodyPr>
          <a:lstStyle>
            <a:defPPr>
              <a:defRPr lang="it-IT"/>
            </a:defPPr>
            <a:lvl1pPr>
              <a:defRPr sz="1600" b="1">
                <a:solidFill>
                  <a:srgbClr val="3366FF"/>
                </a:solidFill>
                <a:latin typeface="Arial"/>
              </a:defRPr>
            </a:lvl1pPr>
          </a:lstStyle>
          <a:p>
            <a:pPr algn="ctr"/>
            <a:r>
              <a:rPr lang="it-IT">
                <a:solidFill>
                  <a:srgbClr val="FF0000"/>
                </a:solidFill>
                <a:latin typeface="Helvetica" charset="0"/>
              </a:rPr>
              <a:t>DMNR system for radwaste storage real-time monitoring</a:t>
            </a:r>
          </a:p>
        </p:txBody>
      </p:sp>
      <p:grpSp>
        <p:nvGrpSpPr>
          <p:cNvPr id="132" name="Group 131"/>
          <p:cNvGrpSpPr/>
          <p:nvPr/>
        </p:nvGrpSpPr>
        <p:grpSpPr>
          <a:xfrm>
            <a:off x="1280082" y="1887505"/>
            <a:ext cx="7086600" cy="3259137"/>
            <a:chOff x="954088" y="2286000"/>
            <a:chExt cx="7086600" cy="3259137"/>
          </a:xfrm>
        </p:grpSpPr>
        <p:sp>
          <p:nvSpPr>
            <p:cNvPr id="133" name="AutoShape 1130"/>
            <p:cNvSpPr>
              <a:spLocks noChangeAspect="1" noChangeArrowheads="1"/>
            </p:cNvSpPr>
            <p:nvPr/>
          </p:nvSpPr>
          <p:spPr bwMode="auto">
            <a:xfrm rot="900000">
              <a:off x="5076825" y="4194175"/>
              <a:ext cx="606425" cy="306387"/>
            </a:xfrm>
            <a:prstGeom prst="leftRightArrow">
              <a:avLst>
                <a:gd name="adj1" fmla="val 50000"/>
                <a:gd name="adj2" fmla="val 39586"/>
              </a:avLst>
            </a:prstGeom>
            <a:solidFill>
              <a:srgbClr val="00FF00"/>
            </a:solidFill>
            <a:ln>
              <a:noFill/>
            </a:ln>
            <a:effectLst/>
            <a:scene3d>
              <a:camera prst="legacyObliqueTopRight">
                <a:rot lat="17587500" lon="21187499" rev="0"/>
              </a:camera>
              <a:lightRig rig="legacyFlat3" dir="b"/>
            </a:scene3d>
            <a:sp3d extrusionH="23800" prstMaterial="legacyMatte">
              <a:bevelT w="13500" h="13500" prst="angle"/>
              <a:bevelB w="13500" h="13500" prst="angle"/>
              <a:extrusionClr>
                <a:srgbClr val="00FF00"/>
              </a:extrusionClr>
            </a:sp3d>
            <a:extLst>
              <a:ext uri="{91240B29-F687-4F45-9708-019B960494DF}">
                <a14:hiddenLine xmlns:a14="http://schemas.microsoft.com/office/drawing/2010/main" w="381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pic>
          <p:nvPicPr>
            <p:cNvPr id="135" name="Picture 1026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0238" y="2478087"/>
              <a:ext cx="2243137" cy="145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36" name="Picture 1027" descr="Garigliano_storage.jpg                                         0037DC54 PFiMac_HD                      7C268698: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493962"/>
              <a:ext cx="1905000" cy="1425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7" name="Picture 1031" descr="database-1_blue.jpg                                            0020F515 PFiMac_HD                      7C268698: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1388" y="4627562"/>
              <a:ext cx="1065212" cy="80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8" name="Picture 1032" descr="images-1.jpg                                                   0020F515 PFiMac_HD                      7C268698:"/>
            <p:cNvPicPr>
              <a:picLocks noChangeAspect="1" noChangeArrowheads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3550" y="2286000"/>
              <a:ext cx="1060450" cy="966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9" name="AutoShape 1033"/>
            <p:cNvSpPr>
              <a:spLocks noChangeAspect="1" noChangeArrowheads="1"/>
            </p:cNvSpPr>
            <p:nvPr/>
          </p:nvSpPr>
          <p:spPr bwMode="auto">
            <a:xfrm rot="16545891">
              <a:off x="4283869" y="3137694"/>
              <a:ext cx="454025" cy="306387"/>
            </a:xfrm>
            <a:prstGeom prst="leftRightArrow">
              <a:avLst>
                <a:gd name="adj1" fmla="val 50000"/>
                <a:gd name="adj2" fmla="val 29637"/>
              </a:avLst>
            </a:prstGeom>
            <a:solidFill>
              <a:srgbClr val="00FF00"/>
            </a:solidFill>
            <a:ln>
              <a:noFill/>
            </a:ln>
            <a:effectLst/>
            <a:scene3d>
              <a:camera prst="legacyObliqueTopRight">
                <a:rot lat="17587500" lon="21187499" rev="0"/>
              </a:camera>
              <a:lightRig rig="legacyFlat3" dir="b"/>
            </a:scene3d>
            <a:sp3d extrusionH="23800" prstMaterial="legacyMatte">
              <a:bevelT w="13500" h="13500" prst="angle"/>
              <a:bevelB w="13500" h="13500" prst="angle"/>
              <a:extrusionClr>
                <a:srgbClr val="00FF00"/>
              </a:extrusionClr>
            </a:sp3d>
            <a:extLst>
              <a:ext uri="{91240B29-F687-4F45-9708-019B960494DF}">
                <a14:hiddenLine xmlns:a14="http://schemas.microsoft.com/office/drawing/2010/main" w="381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40" name="AutoShape 1036"/>
            <p:cNvSpPr>
              <a:spLocks noChangeAspect="1" noChangeArrowheads="1"/>
            </p:cNvSpPr>
            <p:nvPr/>
          </p:nvSpPr>
          <p:spPr bwMode="auto">
            <a:xfrm>
              <a:off x="2871788" y="3598862"/>
              <a:ext cx="539750" cy="319088"/>
            </a:xfrm>
            <a:prstGeom prst="cube">
              <a:avLst>
                <a:gd name="adj" fmla="val 25000"/>
              </a:avLst>
            </a:prstGeom>
            <a:solidFill>
              <a:srgbClr val="DDDD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it-IT" sz="1000">
                  <a:solidFill>
                    <a:srgbClr val="FF0000"/>
                  </a:solidFill>
                  <a:latin typeface="Helvetica" charset="0"/>
                </a:rPr>
                <a:t>Data</a:t>
              </a:r>
            </a:p>
          </p:txBody>
        </p:sp>
        <p:sp>
          <p:nvSpPr>
            <p:cNvPr id="141" name="AutoShape 1039"/>
            <p:cNvSpPr>
              <a:spLocks noChangeAspect="1" noChangeArrowheads="1"/>
            </p:cNvSpPr>
            <p:nvPr/>
          </p:nvSpPr>
          <p:spPr bwMode="auto">
            <a:xfrm>
              <a:off x="954088" y="2381250"/>
              <a:ext cx="7086600" cy="3163887"/>
            </a:xfrm>
            <a:prstGeom prst="roundRect">
              <a:avLst>
                <a:gd name="adj" fmla="val 4630"/>
              </a:avLst>
            </a:prstGeom>
            <a:noFill/>
            <a:ln w="38100">
              <a:solidFill>
                <a:srgbClr val="135CA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AECD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2" name="Group 1040"/>
            <p:cNvGrpSpPr>
              <a:grpSpLocks/>
            </p:cNvGrpSpPr>
            <p:nvPr/>
          </p:nvGrpSpPr>
          <p:grpSpPr bwMode="auto">
            <a:xfrm>
              <a:off x="3832225" y="3535362"/>
              <a:ext cx="1193800" cy="1017588"/>
              <a:chOff x="3504" y="624"/>
              <a:chExt cx="1760" cy="1501"/>
            </a:xfrm>
          </p:grpSpPr>
          <p:grpSp>
            <p:nvGrpSpPr>
              <p:cNvPr id="153" name="Group 1041"/>
              <p:cNvGrpSpPr>
                <a:grpSpLocks/>
              </p:cNvGrpSpPr>
              <p:nvPr/>
            </p:nvGrpSpPr>
            <p:grpSpPr bwMode="auto">
              <a:xfrm>
                <a:off x="3504" y="624"/>
                <a:ext cx="1760" cy="1501"/>
                <a:chOff x="4032" y="624"/>
                <a:chExt cx="1520" cy="1296"/>
              </a:xfrm>
            </p:grpSpPr>
            <p:pic>
              <p:nvPicPr>
                <p:cNvPr id="226" name="Picture 1042" descr="apple-monitor-30.jpg                                           001280ECMacintosh_HD                   BF9E3FA7:"/>
                <p:cNvPicPr>
                  <a:picLocks noChangeAspect="1" noChangeArrowheads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32" y="624"/>
                  <a:ext cx="1520" cy="12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27" name="Rectangle 1043"/>
                <p:cNvSpPr>
                  <a:spLocks noChangeArrowheads="1"/>
                </p:cNvSpPr>
                <p:nvPr/>
              </p:nvSpPr>
              <p:spPr bwMode="auto">
                <a:xfrm>
                  <a:off x="4109" y="720"/>
                  <a:ext cx="1363" cy="7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8" name="Rectangle 1044"/>
                <p:cNvSpPr>
                  <a:spLocks noChangeArrowheads="1"/>
                </p:cNvSpPr>
                <p:nvPr/>
              </p:nvSpPr>
              <p:spPr bwMode="auto">
                <a:xfrm>
                  <a:off x="5436" y="720"/>
                  <a:ext cx="34" cy="768"/>
                </a:xfrm>
                <a:prstGeom prst="rect">
                  <a:avLst/>
                </a:prstGeom>
                <a:solidFill>
                  <a:srgbClr val="C8C8C8"/>
                </a:solidFill>
                <a:ln w="6350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9" name="AutoShape 1045"/>
                <p:cNvSpPr>
                  <a:spLocks noChangeArrowheads="1"/>
                </p:cNvSpPr>
                <p:nvPr/>
              </p:nvSpPr>
              <p:spPr bwMode="auto">
                <a:xfrm>
                  <a:off x="5439" y="912"/>
                  <a:ext cx="27" cy="45"/>
                </a:xfrm>
                <a:prstGeom prst="roundRect">
                  <a:avLst>
                    <a:gd name="adj" fmla="val 45833"/>
                  </a:avLst>
                </a:prstGeom>
                <a:solidFill>
                  <a:srgbClr val="0C84C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0" name="Line 1046"/>
                <p:cNvSpPr>
                  <a:spLocks noChangeShapeType="1"/>
                </p:cNvSpPr>
                <p:nvPr/>
              </p:nvSpPr>
              <p:spPr bwMode="auto">
                <a:xfrm>
                  <a:off x="5454" y="1452"/>
                  <a:ext cx="0" cy="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1" name="Line 1047"/>
                <p:cNvSpPr>
                  <a:spLocks noChangeShapeType="1"/>
                </p:cNvSpPr>
                <p:nvPr/>
              </p:nvSpPr>
              <p:spPr bwMode="auto">
                <a:xfrm flipV="1">
                  <a:off x="5454" y="717"/>
                  <a:ext cx="0" cy="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154" name="Picture 1048" descr="Control_Panel.jpg                                              000D938DMacintosh HD                   C5534E62: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5" y="743"/>
                <a:ext cx="867" cy="855"/>
              </a:xfrm>
              <a:prstGeom prst="rect">
                <a:avLst/>
              </a:prstGeom>
              <a:noFill/>
              <a:ln w="6350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55" name="Group 1049"/>
              <p:cNvGrpSpPr>
                <a:grpSpLocks/>
              </p:cNvGrpSpPr>
              <p:nvPr/>
            </p:nvGrpSpPr>
            <p:grpSpPr bwMode="auto">
              <a:xfrm>
                <a:off x="4684" y="1460"/>
                <a:ext cx="233" cy="143"/>
                <a:chOff x="611" y="890"/>
                <a:chExt cx="3130" cy="1905"/>
              </a:xfrm>
            </p:grpSpPr>
            <p:sp>
              <p:nvSpPr>
                <p:cNvPr id="166" name="Rectangle 1050"/>
                <p:cNvSpPr>
                  <a:spLocks noChangeArrowheads="1"/>
                </p:cNvSpPr>
                <p:nvPr/>
              </p:nvSpPr>
              <p:spPr bwMode="auto">
                <a:xfrm>
                  <a:off x="611" y="890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7" name="Rectangle 1051"/>
                <p:cNvSpPr>
                  <a:spLocks noChangeArrowheads="1"/>
                </p:cNvSpPr>
                <p:nvPr/>
              </p:nvSpPr>
              <p:spPr bwMode="auto">
                <a:xfrm>
                  <a:off x="1574" y="890"/>
                  <a:ext cx="213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8" name="Rectangle 1052"/>
                <p:cNvSpPr>
                  <a:spLocks noChangeArrowheads="1"/>
                </p:cNvSpPr>
                <p:nvPr/>
              </p:nvSpPr>
              <p:spPr bwMode="auto">
                <a:xfrm>
                  <a:off x="1253" y="890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9" name="Rectangle 1053"/>
                <p:cNvSpPr>
                  <a:spLocks noChangeArrowheads="1"/>
                </p:cNvSpPr>
                <p:nvPr/>
              </p:nvSpPr>
              <p:spPr bwMode="auto">
                <a:xfrm>
                  <a:off x="932" y="890"/>
                  <a:ext cx="213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0" name="Rectangle 1054"/>
                <p:cNvSpPr>
                  <a:spLocks noChangeArrowheads="1"/>
                </p:cNvSpPr>
                <p:nvPr/>
              </p:nvSpPr>
              <p:spPr bwMode="auto">
                <a:xfrm>
                  <a:off x="1894" y="890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1" name="Rectangle 1055"/>
                <p:cNvSpPr>
                  <a:spLocks noChangeArrowheads="1"/>
                </p:cNvSpPr>
                <p:nvPr/>
              </p:nvSpPr>
              <p:spPr bwMode="auto">
                <a:xfrm>
                  <a:off x="611" y="1230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2" name="Rectangle 1056"/>
                <p:cNvSpPr>
                  <a:spLocks noChangeArrowheads="1"/>
                </p:cNvSpPr>
                <p:nvPr/>
              </p:nvSpPr>
              <p:spPr bwMode="auto">
                <a:xfrm>
                  <a:off x="1574" y="1230"/>
                  <a:ext cx="213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3" name="Rectangle 1057"/>
                <p:cNvSpPr>
                  <a:spLocks noChangeArrowheads="1"/>
                </p:cNvSpPr>
                <p:nvPr/>
              </p:nvSpPr>
              <p:spPr bwMode="auto">
                <a:xfrm>
                  <a:off x="1253" y="1230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" name="Rectangle 1058"/>
                <p:cNvSpPr>
                  <a:spLocks noChangeArrowheads="1"/>
                </p:cNvSpPr>
                <p:nvPr/>
              </p:nvSpPr>
              <p:spPr bwMode="auto">
                <a:xfrm>
                  <a:off x="932" y="1230"/>
                  <a:ext cx="213" cy="227"/>
                </a:xfrm>
                <a:prstGeom prst="rect">
                  <a:avLst/>
                </a:prstGeom>
                <a:solidFill>
                  <a:srgbClr val="FFCC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5" name="Rectangle 1059"/>
                <p:cNvSpPr>
                  <a:spLocks noChangeArrowheads="1"/>
                </p:cNvSpPr>
                <p:nvPr/>
              </p:nvSpPr>
              <p:spPr bwMode="auto">
                <a:xfrm>
                  <a:off x="1894" y="1230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6" name="Rectangle 1060"/>
                <p:cNvSpPr>
                  <a:spLocks noChangeArrowheads="1"/>
                </p:cNvSpPr>
                <p:nvPr/>
              </p:nvSpPr>
              <p:spPr bwMode="auto">
                <a:xfrm>
                  <a:off x="611" y="1571"/>
                  <a:ext cx="214" cy="226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7" name="Rectangle 1061"/>
                <p:cNvSpPr>
                  <a:spLocks noChangeArrowheads="1"/>
                </p:cNvSpPr>
                <p:nvPr/>
              </p:nvSpPr>
              <p:spPr bwMode="auto">
                <a:xfrm>
                  <a:off x="1574" y="1571"/>
                  <a:ext cx="213" cy="226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" name="Rectangle 1062"/>
                <p:cNvSpPr>
                  <a:spLocks noChangeArrowheads="1"/>
                </p:cNvSpPr>
                <p:nvPr/>
              </p:nvSpPr>
              <p:spPr bwMode="auto">
                <a:xfrm>
                  <a:off x="1253" y="1571"/>
                  <a:ext cx="214" cy="226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9" name="Rectangle 1063"/>
                <p:cNvSpPr>
                  <a:spLocks noChangeArrowheads="1"/>
                </p:cNvSpPr>
                <p:nvPr/>
              </p:nvSpPr>
              <p:spPr bwMode="auto">
                <a:xfrm>
                  <a:off x="932" y="1571"/>
                  <a:ext cx="213" cy="226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0" name="Rectangle 1064"/>
                <p:cNvSpPr>
                  <a:spLocks noChangeArrowheads="1"/>
                </p:cNvSpPr>
                <p:nvPr/>
              </p:nvSpPr>
              <p:spPr bwMode="auto">
                <a:xfrm>
                  <a:off x="1894" y="1571"/>
                  <a:ext cx="214" cy="226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1" name="Rectangle 1065"/>
                <p:cNvSpPr>
                  <a:spLocks noChangeArrowheads="1"/>
                </p:cNvSpPr>
                <p:nvPr/>
              </p:nvSpPr>
              <p:spPr bwMode="auto">
                <a:xfrm>
                  <a:off x="2244" y="890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2" name="Rectangle 1066"/>
                <p:cNvSpPr>
                  <a:spLocks noChangeArrowheads="1"/>
                </p:cNvSpPr>
                <p:nvPr/>
              </p:nvSpPr>
              <p:spPr bwMode="auto">
                <a:xfrm>
                  <a:off x="3207" y="890"/>
                  <a:ext cx="213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3" name="Rectangle 1067"/>
                <p:cNvSpPr>
                  <a:spLocks noChangeArrowheads="1"/>
                </p:cNvSpPr>
                <p:nvPr/>
              </p:nvSpPr>
              <p:spPr bwMode="auto">
                <a:xfrm>
                  <a:off x="2886" y="890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" name="Rectangle 1068"/>
                <p:cNvSpPr>
                  <a:spLocks noChangeArrowheads="1"/>
                </p:cNvSpPr>
                <p:nvPr/>
              </p:nvSpPr>
              <p:spPr bwMode="auto">
                <a:xfrm>
                  <a:off x="2565" y="890"/>
                  <a:ext cx="213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" name="Rectangle 1069"/>
                <p:cNvSpPr>
                  <a:spLocks noChangeArrowheads="1"/>
                </p:cNvSpPr>
                <p:nvPr/>
              </p:nvSpPr>
              <p:spPr bwMode="auto">
                <a:xfrm>
                  <a:off x="3527" y="890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" name="Rectangle 1070"/>
                <p:cNvSpPr>
                  <a:spLocks noChangeArrowheads="1"/>
                </p:cNvSpPr>
                <p:nvPr/>
              </p:nvSpPr>
              <p:spPr bwMode="auto">
                <a:xfrm>
                  <a:off x="2244" y="1230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" name="Rectangle 1071"/>
                <p:cNvSpPr>
                  <a:spLocks noChangeArrowheads="1"/>
                </p:cNvSpPr>
                <p:nvPr/>
              </p:nvSpPr>
              <p:spPr bwMode="auto">
                <a:xfrm>
                  <a:off x="3207" y="1230"/>
                  <a:ext cx="213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8" name="Rectangle 1072"/>
                <p:cNvSpPr>
                  <a:spLocks noChangeArrowheads="1"/>
                </p:cNvSpPr>
                <p:nvPr/>
              </p:nvSpPr>
              <p:spPr bwMode="auto">
                <a:xfrm>
                  <a:off x="2886" y="1230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9" name="Rectangle 1073"/>
                <p:cNvSpPr>
                  <a:spLocks noChangeArrowheads="1"/>
                </p:cNvSpPr>
                <p:nvPr/>
              </p:nvSpPr>
              <p:spPr bwMode="auto">
                <a:xfrm>
                  <a:off x="2565" y="1230"/>
                  <a:ext cx="213" cy="227"/>
                </a:xfrm>
                <a:prstGeom prst="rect">
                  <a:avLst/>
                </a:prstGeom>
                <a:solidFill>
                  <a:srgbClr val="FFCC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0" name="Rectangle 1074"/>
                <p:cNvSpPr>
                  <a:spLocks noChangeArrowheads="1"/>
                </p:cNvSpPr>
                <p:nvPr/>
              </p:nvSpPr>
              <p:spPr bwMode="auto">
                <a:xfrm>
                  <a:off x="3527" y="1230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1" name="Rectangle 1075"/>
                <p:cNvSpPr>
                  <a:spLocks noChangeArrowheads="1"/>
                </p:cNvSpPr>
                <p:nvPr/>
              </p:nvSpPr>
              <p:spPr bwMode="auto">
                <a:xfrm>
                  <a:off x="2244" y="1571"/>
                  <a:ext cx="214" cy="226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2" name="Rectangle 1076"/>
                <p:cNvSpPr>
                  <a:spLocks noChangeArrowheads="1"/>
                </p:cNvSpPr>
                <p:nvPr/>
              </p:nvSpPr>
              <p:spPr bwMode="auto">
                <a:xfrm>
                  <a:off x="3207" y="1571"/>
                  <a:ext cx="213" cy="226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3" name="Rectangle 1077"/>
                <p:cNvSpPr>
                  <a:spLocks noChangeArrowheads="1"/>
                </p:cNvSpPr>
                <p:nvPr/>
              </p:nvSpPr>
              <p:spPr bwMode="auto">
                <a:xfrm>
                  <a:off x="2886" y="1571"/>
                  <a:ext cx="214" cy="226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" name="Rectangle 1078"/>
                <p:cNvSpPr>
                  <a:spLocks noChangeArrowheads="1"/>
                </p:cNvSpPr>
                <p:nvPr/>
              </p:nvSpPr>
              <p:spPr bwMode="auto">
                <a:xfrm>
                  <a:off x="2565" y="1571"/>
                  <a:ext cx="213" cy="226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" name="Rectangle 1079"/>
                <p:cNvSpPr>
                  <a:spLocks noChangeArrowheads="1"/>
                </p:cNvSpPr>
                <p:nvPr/>
              </p:nvSpPr>
              <p:spPr bwMode="auto">
                <a:xfrm>
                  <a:off x="3527" y="1571"/>
                  <a:ext cx="214" cy="226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" name="Rectangle 1080"/>
                <p:cNvSpPr>
                  <a:spLocks noChangeArrowheads="1"/>
                </p:cNvSpPr>
                <p:nvPr/>
              </p:nvSpPr>
              <p:spPr bwMode="auto">
                <a:xfrm>
                  <a:off x="611" y="1888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" name="Rectangle 1081"/>
                <p:cNvSpPr>
                  <a:spLocks noChangeArrowheads="1"/>
                </p:cNvSpPr>
                <p:nvPr/>
              </p:nvSpPr>
              <p:spPr bwMode="auto">
                <a:xfrm>
                  <a:off x="1574" y="1888"/>
                  <a:ext cx="213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8" name="Rectangle 1082"/>
                <p:cNvSpPr>
                  <a:spLocks noChangeArrowheads="1"/>
                </p:cNvSpPr>
                <p:nvPr/>
              </p:nvSpPr>
              <p:spPr bwMode="auto">
                <a:xfrm>
                  <a:off x="1253" y="1888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9" name="Rectangle 1083"/>
                <p:cNvSpPr>
                  <a:spLocks noChangeArrowheads="1"/>
                </p:cNvSpPr>
                <p:nvPr/>
              </p:nvSpPr>
              <p:spPr bwMode="auto">
                <a:xfrm>
                  <a:off x="932" y="1888"/>
                  <a:ext cx="213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0" name="Rectangle 1084"/>
                <p:cNvSpPr>
                  <a:spLocks noChangeArrowheads="1"/>
                </p:cNvSpPr>
                <p:nvPr/>
              </p:nvSpPr>
              <p:spPr bwMode="auto">
                <a:xfrm>
                  <a:off x="1894" y="1888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1" name="Rectangle 1085"/>
                <p:cNvSpPr>
                  <a:spLocks noChangeArrowheads="1"/>
                </p:cNvSpPr>
                <p:nvPr/>
              </p:nvSpPr>
              <p:spPr bwMode="auto">
                <a:xfrm>
                  <a:off x="611" y="2228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2" name="Rectangle 1086"/>
                <p:cNvSpPr>
                  <a:spLocks noChangeArrowheads="1"/>
                </p:cNvSpPr>
                <p:nvPr/>
              </p:nvSpPr>
              <p:spPr bwMode="auto">
                <a:xfrm>
                  <a:off x="1574" y="2228"/>
                  <a:ext cx="213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3" name="Rectangle 1087"/>
                <p:cNvSpPr>
                  <a:spLocks noChangeArrowheads="1"/>
                </p:cNvSpPr>
                <p:nvPr/>
              </p:nvSpPr>
              <p:spPr bwMode="auto">
                <a:xfrm>
                  <a:off x="1253" y="2228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4" name="Rectangle 1088"/>
                <p:cNvSpPr>
                  <a:spLocks noChangeArrowheads="1"/>
                </p:cNvSpPr>
                <p:nvPr/>
              </p:nvSpPr>
              <p:spPr bwMode="auto">
                <a:xfrm>
                  <a:off x="932" y="2228"/>
                  <a:ext cx="213" cy="227"/>
                </a:xfrm>
                <a:prstGeom prst="rect">
                  <a:avLst/>
                </a:prstGeom>
                <a:solidFill>
                  <a:srgbClr val="FFCC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" name="Rectangle 1089"/>
                <p:cNvSpPr>
                  <a:spLocks noChangeArrowheads="1"/>
                </p:cNvSpPr>
                <p:nvPr/>
              </p:nvSpPr>
              <p:spPr bwMode="auto">
                <a:xfrm>
                  <a:off x="1894" y="2228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" name="Rectangle 1090"/>
                <p:cNvSpPr>
                  <a:spLocks noChangeArrowheads="1"/>
                </p:cNvSpPr>
                <p:nvPr/>
              </p:nvSpPr>
              <p:spPr bwMode="auto">
                <a:xfrm>
                  <a:off x="611" y="2569"/>
                  <a:ext cx="214" cy="226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7" name="Rectangle 1091"/>
                <p:cNvSpPr>
                  <a:spLocks noChangeArrowheads="1"/>
                </p:cNvSpPr>
                <p:nvPr/>
              </p:nvSpPr>
              <p:spPr bwMode="auto">
                <a:xfrm>
                  <a:off x="1574" y="2569"/>
                  <a:ext cx="213" cy="226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" name="Rectangle 1092"/>
                <p:cNvSpPr>
                  <a:spLocks noChangeArrowheads="1"/>
                </p:cNvSpPr>
                <p:nvPr/>
              </p:nvSpPr>
              <p:spPr bwMode="auto">
                <a:xfrm>
                  <a:off x="1253" y="2569"/>
                  <a:ext cx="214" cy="226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9" name="Rectangle 1093"/>
                <p:cNvSpPr>
                  <a:spLocks noChangeArrowheads="1"/>
                </p:cNvSpPr>
                <p:nvPr/>
              </p:nvSpPr>
              <p:spPr bwMode="auto">
                <a:xfrm>
                  <a:off x="932" y="2569"/>
                  <a:ext cx="213" cy="226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0" name="Rectangle 1094"/>
                <p:cNvSpPr>
                  <a:spLocks noChangeArrowheads="1"/>
                </p:cNvSpPr>
                <p:nvPr/>
              </p:nvSpPr>
              <p:spPr bwMode="auto">
                <a:xfrm>
                  <a:off x="1894" y="2569"/>
                  <a:ext cx="214" cy="226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" name="Rectangle 1095"/>
                <p:cNvSpPr>
                  <a:spLocks noChangeArrowheads="1"/>
                </p:cNvSpPr>
                <p:nvPr/>
              </p:nvSpPr>
              <p:spPr bwMode="auto">
                <a:xfrm>
                  <a:off x="2244" y="1888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2" name="Rectangle 1096"/>
                <p:cNvSpPr>
                  <a:spLocks noChangeArrowheads="1"/>
                </p:cNvSpPr>
                <p:nvPr/>
              </p:nvSpPr>
              <p:spPr bwMode="auto">
                <a:xfrm>
                  <a:off x="3207" y="1888"/>
                  <a:ext cx="213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3" name="Rectangle 1097"/>
                <p:cNvSpPr>
                  <a:spLocks noChangeArrowheads="1"/>
                </p:cNvSpPr>
                <p:nvPr/>
              </p:nvSpPr>
              <p:spPr bwMode="auto">
                <a:xfrm>
                  <a:off x="2886" y="1888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4" name="Rectangle 1098"/>
                <p:cNvSpPr>
                  <a:spLocks noChangeArrowheads="1"/>
                </p:cNvSpPr>
                <p:nvPr/>
              </p:nvSpPr>
              <p:spPr bwMode="auto">
                <a:xfrm>
                  <a:off x="2565" y="1888"/>
                  <a:ext cx="213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" name="Rectangle 1099"/>
                <p:cNvSpPr>
                  <a:spLocks noChangeArrowheads="1"/>
                </p:cNvSpPr>
                <p:nvPr/>
              </p:nvSpPr>
              <p:spPr bwMode="auto">
                <a:xfrm>
                  <a:off x="3527" y="1888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6" name="Rectangle 1100"/>
                <p:cNvSpPr>
                  <a:spLocks noChangeArrowheads="1"/>
                </p:cNvSpPr>
                <p:nvPr/>
              </p:nvSpPr>
              <p:spPr bwMode="auto">
                <a:xfrm>
                  <a:off x="2244" y="2228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" name="Rectangle 1101"/>
                <p:cNvSpPr>
                  <a:spLocks noChangeArrowheads="1"/>
                </p:cNvSpPr>
                <p:nvPr/>
              </p:nvSpPr>
              <p:spPr bwMode="auto">
                <a:xfrm>
                  <a:off x="3207" y="2228"/>
                  <a:ext cx="213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8" name="Rectangle 1102"/>
                <p:cNvSpPr>
                  <a:spLocks noChangeArrowheads="1"/>
                </p:cNvSpPr>
                <p:nvPr/>
              </p:nvSpPr>
              <p:spPr bwMode="auto">
                <a:xfrm>
                  <a:off x="2886" y="2228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9" name="Rectangle 1103"/>
                <p:cNvSpPr>
                  <a:spLocks noChangeArrowheads="1"/>
                </p:cNvSpPr>
                <p:nvPr/>
              </p:nvSpPr>
              <p:spPr bwMode="auto">
                <a:xfrm>
                  <a:off x="2565" y="2228"/>
                  <a:ext cx="213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0" name="Rectangle 1104"/>
                <p:cNvSpPr>
                  <a:spLocks noChangeArrowheads="1"/>
                </p:cNvSpPr>
                <p:nvPr/>
              </p:nvSpPr>
              <p:spPr bwMode="auto">
                <a:xfrm>
                  <a:off x="3527" y="2228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1" name="Rectangle 1105"/>
                <p:cNvSpPr>
                  <a:spLocks noChangeArrowheads="1"/>
                </p:cNvSpPr>
                <p:nvPr/>
              </p:nvSpPr>
              <p:spPr bwMode="auto">
                <a:xfrm>
                  <a:off x="2244" y="2569"/>
                  <a:ext cx="214" cy="226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2" name="Rectangle 1106"/>
                <p:cNvSpPr>
                  <a:spLocks noChangeArrowheads="1"/>
                </p:cNvSpPr>
                <p:nvPr/>
              </p:nvSpPr>
              <p:spPr bwMode="auto">
                <a:xfrm>
                  <a:off x="3207" y="2569"/>
                  <a:ext cx="213" cy="226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3" name="Rectangle 1107"/>
                <p:cNvSpPr>
                  <a:spLocks noChangeArrowheads="1"/>
                </p:cNvSpPr>
                <p:nvPr/>
              </p:nvSpPr>
              <p:spPr bwMode="auto">
                <a:xfrm>
                  <a:off x="2886" y="2569"/>
                  <a:ext cx="214" cy="226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4" name="Rectangle 1108"/>
                <p:cNvSpPr>
                  <a:spLocks noChangeArrowheads="1"/>
                </p:cNvSpPr>
                <p:nvPr/>
              </p:nvSpPr>
              <p:spPr bwMode="auto">
                <a:xfrm>
                  <a:off x="2565" y="2569"/>
                  <a:ext cx="213" cy="226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5" name="Rectangle 1109"/>
                <p:cNvSpPr>
                  <a:spLocks noChangeArrowheads="1"/>
                </p:cNvSpPr>
                <p:nvPr/>
              </p:nvSpPr>
              <p:spPr bwMode="auto">
                <a:xfrm>
                  <a:off x="3527" y="2569"/>
                  <a:ext cx="214" cy="226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6" name="Group 1110"/>
              <p:cNvGrpSpPr>
                <a:grpSpLocks/>
              </p:cNvGrpSpPr>
              <p:nvPr/>
            </p:nvGrpSpPr>
            <p:grpSpPr bwMode="auto">
              <a:xfrm>
                <a:off x="4056" y="808"/>
                <a:ext cx="140" cy="143"/>
                <a:chOff x="3061" y="981"/>
                <a:chExt cx="953" cy="861"/>
              </a:xfrm>
            </p:grpSpPr>
            <p:sp>
              <p:nvSpPr>
                <p:cNvPr id="160" name="AutoShape 1111"/>
                <p:cNvSpPr>
                  <a:spLocks noChangeArrowheads="1"/>
                </p:cNvSpPr>
                <p:nvPr/>
              </p:nvSpPr>
              <p:spPr bwMode="auto">
                <a:xfrm>
                  <a:off x="3606" y="981"/>
                  <a:ext cx="354" cy="729"/>
                </a:xfrm>
                <a:prstGeom prst="can">
                  <a:avLst>
                    <a:gd name="adj" fmla="val 38174"/>
                  </a:avLst>
                </a:prstGeom>
                <a:solidFill>
                  <a:schemeClr val="accent1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1" name="AutoShape 1112"/>
                <p:cNvSpPr>
                  <a:spLocks noChangeArrowheads="1"/>
                </p:cNvSpPr>
                <p:nvPr/>
              </p:nvSpPr>
              <p:spPr bwMode="auto">
                <a:xfrm>
                  <a:off x="3224" y="981"/>
                  <a:ext cx="355" cy="729"/>
                </a:xfrm>
                <a:prstGeom prst="can">
                  <a:avLst>
                    <a:gd name="adj" fmla="val 33132"/>
                  </a:avLst>
                </a:prstGeom>
                <a:solidFill>
                  <a:schemeClr val="accent1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2" name="AutoShape 1113"/>
                <p:cNvSpPr>
                  <a:spLocks noChangeArrowheads="1"/>
                </p:cNvSpPr>
                <p:nvPr/>
              </p:nvSpPr>
              <p:spPr bwMode="auto">
                <a:xfrm>
                  <a:off x="3497" y="1113"/>
                  <a:ext cx="354" cy="729"/>
                </a:xfrm>
                <a:prstGeom prst="can">
                  <a:avLst>
                    <a:gd name="adj" fmla="val 33226"/>
                  </a:avLst>
                </a:prstGeom>
                <a:solidFill>
                  <a:schemeClr val="accent1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3" name="AutoShape 1114"/>
                <p:cNvSpPr>
                  <a:spLocks noChangeArrowheads="1"/>
                </p:cNvSpPr>
                <p:nvPr/>
              </p:nvSpPr>
              <p:spPr bwMode="auto">
                <a:xfrm>
                  <a:off x="3116" y="1113"/>
                  <a:ext cx="353" cy="729"/>
                </a:xfrm>
                <a:prstGeom prst="can">
                  <a:avLst>
                    <a:gd name="adj" fmla="val 34974"/>
                  </a:avLst>
                </a:prstGeom>
                <a:solidFill>
                  <a:schemeClr val="accent1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" name="Oval 1115"/>
                <p:cNvSpPr>
                  <a:spLocks noChangeArrowheads="1"/>
                </p:cNvSpPr>
                <p:nvPr/>
              </p:nvSpPr>
              <p:spPr bwMode="auto">
                <a:xfrm>
                  <a:off x="3651" y="1344"/>
                  <a:ext cx="55" cy="65"/>
                </a:xfrm>
                <a:prstGeom prst="ellipse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" name="AutoShape 1116"/>
                <p:cNvSpPr>
                  <a:spLocks noChangeArrowheads="1"/>
                </p:cNvSpPr>
                <p:nvPr/>
              </p:nvSpPr>
              <p:spPr bwMode="auto">
                <a:xfrm>
                  <a:off x="3061" y="981"/>
                  <a:ext cx="953" cy="861"/>
                </a:xfrm>
                <a:prstGeom prst="cube">
                  <a:avLst>
                    <a:gd name="adj" fmla="val 25000"/>
                  </a:avLst>
                </a:prstGeom>
                <a:noFill/>
                <a:ln w="635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157" name="Picture 1117" descr="cyl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3" y="808"/>
                <a:ext cx="130" cy="143"/>
              </a:xfrm>
              <a:prstGeom prst="rect">
                <a:avLst/>
              </a:prstGeom>
              <a:noFill/>
              <a:ln w="63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8" name="Picture 1118" descr="inizio_bin20s_small.jpg                                        001E39AE PFiMac_HD                      7C268698: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32" y="768"/>
                <a:ext cx="560" cy="2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" name="Picture 1119" descr="notte_small.jpg                                                001E39AE PFiMac_HD                      7C268698:"/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2" y="1056"/>
                <a:ext cx="576" cy="4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43" name="AutoShape 1121"/>
            <p:cNvSpPr>
              <a:spLocks noChangeAspect="1" noChangeArrowheads="1"/>
            </p:cNvSpPr>
            <p:nvPr/>
          </p:nvSpPr>
          <p:spPr bwMode="auto">
            <a:xfrm rot="21471416">
              <a:off x="3373438" y="3659187"/>
              <a:ext cx="454025" cy="306388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2078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scene3d>
              <a:camera prst="legacyObliqueTopRight">
                <a:rot lat="16499998" lon="20699999" rev="0"/>
              </a:camera>
              <a:lightRig rig="legacyFlat3" dir="b"/>
            </a:scene3d>
            <a:sp3d extrusionH="238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91240B29-F687-4F45-9708-019B960494DF}">
                <a14:hiddenLine xmlns:a14="http://schemas.microsoft.com/office/drawing/2010/main" w="381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44" name="Rectangle 1122"/>
            <p:cNvSpPr>
              <a:spLocks noChangeArrowheads="1"/>
            </p:cNvSpPr>
            <p:nvPr/>
          </p:nvSpPr>
          <p:spPr bwMode="auto">
            <a:xfrm>
              <a:off x="3584575" y="2470150"/>
              <a:ext cx="642938" cy="549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1000">
                  <a:solidFill>
                    <a:srgbClr val="FF0000"/>
                  </a:solidFill>
                  <a:latin typeface="Helvetica" charset="0"/>
                </a:rPr>
                <a:t>local</a:t>
              </a:r>
            </a:p>
            <a:p>
              <a:pPr algn="ctr"/>
              <a:r>
                <a:rPr lang="it-IT" sz="1000">
                  <a:solidFill>
                    <a:srgbClr val="FF0000"/>
                  </a:solidFill>
                  <a:latin typeface="Helvetica" charset="0"/>
                </a:rPr>
                <a:t>data</a:t>
              </a:r>
            </a:p>
            <a:p>
              <a:pPr algn="ctr"/>
              <a:r>
                <a:rPr lang="it-IT" sz="1000">
                  <a:solidFill>
                    <a:srgbClr val="FF0000"/>
                  </a:solidFill>
                  <a:latin typeface="Helvetica" charset="0"/>
                </a:rPr>
                <a:t>storage</a:t>
              </a:r>
            </a:p>
          </p:txBody>
        </p:sp>
        <p:sp>
          <p:nvSpPr>
            <p:cNvPr id="145" name="AutoShape 1123"/>
            <p:cNvSpPr>
              <a:spLocks noChangeAspect="1" noChangeArrowheads="1"/>
            </p:cNvSpPr>
            <p:nvPr/>
          </p:nvSpPr>
          <p:spPr bwMode="auto">
            <a:xfrm rot="18000000">
              <a:off x="3202781" y="4396581"/>
              <a:ext cx="606425" cy="306388"/>
            </a:xfrm>
            <a:prstGeom prst="leftRightArrow">
              <a:avLst>
                <a:gd name="adj1" fmla="val 50000"/>
                <a:gd name="adj2" fmla="val 39585"/>
              </a:avLst>
            </a:prstGeom>
            <a:solidFill>
              <a:srgbClr val="00FF00"/>
            </a:solidFill>
            <a:ln>
              <a:noFill/>
            </a:ln>
            <a:effectLst/>
            <a:scene3d>
              <a:camera prst="legacyObliqueTopRight">
                <a:rot lat="17587500" lon="21187499" rev="0"/>
              </a:camera>
              <a:lightRig rig="legacyFlat3" dir="b"/>
            </a:scene3d>
            <a:sp3d extrusionH="23800" prstMaterial="legacyMatte">
              <a:bevelT w="13500" h="13500" prst="angle"/>
              <a:bevelB w="13500" h="13500" prst="angle"/>
              <a:extrusionClr>
                <a:srgbClr val="00FF00"/>
              </a:extrusionClr>
            </a:sp3d>
            <a:extLst>
              <a:ext uri="{91240B29-F687-4F45-9708-019B960494DF}">
                <a14:hiddenLine xmlns:a14="http://schemas.microsoft.com/office/drawing/2010/main" w="381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46" name="Rectangle 1124"/>
            <p:cNvSpPr>
              <a:spLocks noChangeArrowheads="1"/>
            </p:cNvSpPr>
            <p:nvPr/>
          </p:nvSpPr>
          <p:spPr bwMode="auto">
            <a:xfrm>
              <a:off x="1568450" y="4779962"/>
              <a:ext cx="642938" cy="549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1000">
                  <a:solidFill>
                    <a:srgbClr val="FF0000"/>
                  </a:solidFill>
                  <a:latin typeface="Helvetica" charset="0"/>
                </a:rPr>
                <a:t>remote</a:t>
              </a:r>
            </a:p>
            <a:p>
              <a:pPr algn="ctr"/>
              <a:r>
                <a:rPr lang="it-IT" sz="1000">
                  <a:solidFill>
                    <a:srgbClr val="FF0000"/>
                  </a:solidFill>
                  <a:latin typeface="Helvetica" charset="0"/>
                </a:rPr>
                <a:t>data</a:t>
              </a:r>
            </a:p>
            <a:p>
              <a:pPr algn="ctr"/>
              <a:r>
                <a:rPr lang="it-IT" sz="1000">
                  <a:solidFill>
                    <a:srgbClr val="FF0000"/>
                  </a:solidFill>
                  <a:latin typeface="Helvetica" charset="0"/>
                </a:rPr>
                <a:t>storage</a:t>
              </a:r>
            </a:p>
          </p:txBody>
        </p:sp>
        <p:pic>
          <p:nvPicPr>
            <p:cNvPr id="147" name="Picture 1125" descr="database.jpg                                                   0020F515 PFiMac_HD                      7C268698: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4486275"/>
              <a:ext cx="1649413" cy="903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8" name="AutoShape 1126" descr="White marble"/>
            <p:cNvSpPr>
              <a:spLocks noChangeAspect="1" noChangeArrowheads="1"/>
            </p:cNvSpPr>
            <p:nvPr/>
          </p:nvSpPr>
          <p:spPr bwMode="auto">
            <a:xfrm rot="719409">
              <a:off x="5711825" y="4219575"/>
              <a:ext cx="1143000" cy="582612"/>
            </a:xfrm>
            <a:prstGeom prst="cloudCallout">
              <a:avLst>
                <a:gd name="adj1" fmla="val -31310"/>
                <a:gd name="adj2" fmla="val -47810"/>
              </a:avLst>
            </a:prstGeom>
            <a:blipFill dpi="0" rotWithShape="0">
              <a:blip r:embed="rId13"/>
              <a:srcRect/>
              <a:tile tx="0" ty="0" sx="100000" sy="100000" flip="none" algn="tl"/>
            </a:blipFill>
            <a:ln w="9525">
              <a:solidFill>
                <a:srgbClr val="B3B3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800">
                <a:latin typeface="Helvetica" charset="0"/>
              </a:endParaRPr>
            </a:p>
          </p:txBody>
        </p:sp>
        <p:sp>
          <p:nvSpPr>
            <p:cNvPr id="149" name="Rectangle 1127"/>
            <p:cNvSpPr>
              <a:spLocks noChangeArrowheads="1"/>
            </p:cNvSpPr>
            <p:nvPr/>
          </p:nvSpPr>
          <p:spPr bwMode="auto">
            <a:xfrm>
              <a:off x="5973763" y="4354512"/>
              <a:ext cx="6667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1800">
                  <a:solidFill>
                    <a:srgbClr val="FF0000"/>
                  </a:solidFill>
                  <a:latin typeface="Helvetica" charset="0"/>
                </a:rPr>
                <a:t>Web</a:t>
              </a:r>
            </a:p>
          </p:txBody>
        </p:sp>
        <p:sp>
          <p:nvSpPr>
            <p:cNvPr id="150" name="AutoShape 1129"/>
            <p:cNvSpPr>
              <a:spLocks noChangeAspect="1" noChangeArrowheads="1"/>
            </p:cNvSpPr>
            <p:nvPr/>
          </p:nvSpPr>
          <p:spPr bwMode="auto">
            <a:xfrm rot="18257168" flipH="1">
              <a:off x="5028406" y="3659981"/>
              <a:ext cx="454025" cy="306388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2078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scene3d>
              <a:camera prst="legacyObliqueTopRight">
                <a:rot lat="16499998" lon="20699999" rev="0"/>
              </a:camera>
              <a:lightRig rig="legacyFlat3" dir="b"/>
            </a:scene3d>
            <a:sp3d extrusionH="238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91240B29-F687-4F45-9708-019B960494DF}">
                <a14:hiddenLine xmlns:a14="http://schemas.microsoft.com/office/drawing/2010/main" w="381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51" name="AutoShape 1128"/>
            <p:cNvSpPr>
              <a:spLocks noChangeAspect="1" noChangeArrowheads="1"/>
            </p:cNvSpPr>
            <p:nvPr/>
          </p:nvSpPr>
          <p:spPr bwMode="auto">
            <a:xfrm>
              <a:off x="5421313" y="3606800"/>
              <a:ext cx="539750" cy="319087"/>
            </a:xfrm>
            <a:prstGeom prst="cube">
              <a:avLst>
                <a:gd name="adj" fmla="val 25000"/>
              </a:avLst>
            </a:prstGeom>
            <a:solidFill>
              <a:srgbClr val="DDDD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it-IT" sz="1000">
                  <a:solidFill>
                    <a:srgbClr val="FF0000"/>
                  </a:solidFill>
                  <a:latin typeface="Helvetica" charset="0"/>
                </a:rPr>
                <a:t>Data</a:t>
              </a:r>
            </a:p>
          </p:txBody>
        </p:sp>
        <p:pic>
          <p:nvPicPr>
            <p:cNvPr id="152" name="Picture 1142" descr="DMNR_3D.png                                                    0037DC54 PFiMac_HD                      7C268698: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4627562"/>
              <a:ext cx="1828800" cy="774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00112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/>
          <p:cNvSpPr>
            <a:spLocks/>
          </p:cNvSpPr>
          <p:nvPr/>
        </p:nvSpPr>
        <p:spPr bwMode="auto">
          <a:xfrm>
            <a:off x="2802214" y="297689"/>
            <a:ext cx="3435620" cy="354872"/>
          </a:xfrm>
          <a:prstGeom prst="roundRect">
            <a:avLst/>
          </a:prstGeom>
          <a:solidFill>
            <a:srgbClr val="CCFF66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en-US" sz="1400" b="1">
                <a:solidFill>
                  <a:srgbClr val="FF0000"/>
                </a:solidFill>
                <a:latin typeface="Arial" charset="0"/>
                <a:sym typeface="Baskerville" charset="0"/>
              </a:rPr>
              <a:t>3x3 base-tile assembling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576256" y="917762"/>
            <a:ext cx="2157154" cy="2898958"/>
            <a:chOff x="576256" y="917762"/>
            <a:chExt cx="2157154" cy="2898958"/>
          </a:xfrm>
        </p:grpSpPr>
        <p:pic>
          <p:nvPicPr>
            <p:cNvPr id="3" name="Picture 2" descr="tile+LiF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256" y="1270080"/>
              <a:ext cx="2157154" cy="2546640"/>
            </a:xfrm>
            <a:prstGeom prst="rect">
              <a:avLst/>
            </a:prstGeom>
          </p:spPr>
        </p:pic>
        <p:sp>
          <p:nvSpPr>
            <p:cNvPr id="17" name="AutoShape 72"/>
            <p:cNvSpPr>
              <a:spLocks noChangeArrowheads="1"/>
            </p:cNvSpPr>
            <p:nvPr/>
          </p:nvSpPr>
          <p:spPr bwMode="auto">
            <a:xfrm>
              <a:off x="848269" y="917762"/>
              <a:ext cx="1639955" cy="320821"/>
            </a:xfrm>
            <a:prstGeom prst="roundRect">
              <a:avLst/>
            </a:prstGeom>
            <a:solidFill>
              <a:srgbClr val="CCFFB5"/>
            </a:solidFill>
            <a:ln>
              <a:noFill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 wrap="square" lIns="104287" tIns="52144" rIns="104287" bIns="52144">
              <a:spAutoFit/>
            </a:bodyPr>
            <a:lstStyle/>
            <a:p>
              <a:pPr algn="ctr"/>
              <a:r>
                <a:rPr lang="en-US" sz="1200" b="1" smtClean="0">
                  <a:solidFill>
                    <a:srgbClr val="135CAE"/>
                  </a:solidFill>
                  <a:latin typeface="Arial" charset="0"/>
                </a:rPr>
                <a:t>back converters</a:t>
              </a:r>
              <a:endParaRPr lang="it-IT" sz="1200" b="1">
                <a:solidFill>
                  <a:srgbClr val="135CAE"/>
                </a:solidFill>
                <a:latin typeface="Arial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454497" y="3983040"/>
            <a:ext cx="8226901" cy="2209680"/>
            <a:chOff x="454497" y="3983040"/>
            <a:chExt cx="8226901" cy="2209680"/>
          </a:xfrm>
        </p:grpSpPr>
        <p:grpSp>
          <p:nvGrpSpPr>
            <p:cNvPr id="38" name="Group 37"/>
            <p:cNvGrpSpPr/>
            <p:nvPr/>
          </p:nvGrpSpPr>
          <p:grpSpPr>
            <a:xfrm>
              <a:off x="454497" y="3983040"/>
              <a:ext cx="3851294" cy="2209680"/>
              <a:chOff x="454497" y="3983040"/>
              <a:chExt cx="3851294" cy="2209680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454497" y="3983040"/>
                <a:ext cx="3851294" cy="2209680"/>
                <a:chOff x="454497" y="3983040"/>
                <a:chExt cx="3851294" cy="2209680"/>
              </a:xfrm>
            </p:grpSpPr>
            <p:pic>
              <p:nvPicPr>
                <p:cNvPr id="20" name="Picture 19" descr="Silicon_tile_plot.tif"/>
                <p:cNvPicPr>
                  <a:picLocks noChangeAspect="1"/>
                </p:cNvPicPr>
                <p:nvPr/>
              </p:nvPicPr>
              <p:blipFill>
                <a:blip r:embed="rId3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4497" y="3983040"/>
                  <a:ext cx="3851294" cy="2209680"/>
                </a:xfrm>
                <a:prstGeom prst="rect">
                  <a:avLst/>
                </a:prstGeom>
              </p:spPr>
            </p:pic>
            <p:grpSp>
              <p:nvGrpSpPr>
                <p:cNvPr id="27" name="Group 26"/>
                <p:cNvGrpSpPr/>
                <p:nvPr/>
              </p:nvGrpSpPr>
              <p:grpSpPr>
                <a:xfrm>
                  <a:off x="2574498" y="4049599"/>
                  <a:ext cx="1730894" cy="409975"/>
                  <a:chOff x="6324231" y="157704"/>
                  <a:chExt cx="1730894" cy="409975"/>
                </a:xfrm>
              </p:grpSpPr>
              <p:cxnSp>
                <p:nvCxnSpPr>
                  <p:cNvPr id="23" name="Straight Connector 22"/>
                  <p:cNvCxnSpPr/>
                  <p:nvPr/>
                </p:nvCxnSpPr>
                <p:spPr bwMode="auto">
                  <a:xfrm>
                    <a:off x="6324231" y="297689"/>
                    <a:ext cx="191436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24" name="Straight Connector 23"/>
                  <p:cNvCxnSpPr/>
                  <p:nvPr/>
                </p:nvCxnSpPr>
                <p:spPr bwMode="auto">
                  <a:xfrm>
                    <a:off x="6324231" y="461849"/>
                    <a:ext cx="191436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rgbClr val="3366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25" name="Rectangle 24"/>
                  <p:cNvSpPr/>
                  <p:nvPr/>
                </p:nvSpPr>
                <p:spPr>
                  <a:xfrm>
                    <a:off x="6578364" y="157704"/>
                    <a:ext cx="1476761" cy="24622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000" b="1">
                        <a:solidFill>
                          <a:srgbClr val="FF0000"/>
                        </a:solidFill>
                        <a:latin typeface="Arial" charset="0"/>
                      </a:rPr>
                      <a:t>front+back converter</a:t>
                    </a:r>
                    <a:endParaRPr lang="en-US" sz="100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6" name="Rectangle 25"/>
                  <p:cNvSpPr/>
                  <p:nvPr/>
                </p:nvSpPr>
                <p:spPr>
                  <a:xfrm>
                    <a:off x="6578364" y="321458"/>
                    <a:ext cx="1097063" cy="24622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000" b="1">
                        <a:solidFill>
                          <a:srgbClr val="135CAE"/>
                        </a:solidFill>
                        <a:latin typeface="Arial" charset="0"/>
                      </a:rPr>
                      <a:t>back converter</a:t>
                    </a:r>
                    <a:endParaRPr lang="en-US" sz="1000"/>
                  </a:p>
                </p:txBody>
              </p:sp>
            </p:grpSp>
          </p:grpSp>
          <p:sp>
            <p:nvSpPr>
              <p:cNvPr id="35" name="Rectangle 34"/>
              <p:cNvSpPr/>
              <p:nvPr/>
            </p:nvSpPr>
            <p:spPr>
              <a:xfrm>
                <a:off x="874189" y="4193513"/>
                <a:ext cx="43255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rgbClr val="FF0000"/>
                    </a:solidFill>
                    <a:latin typeface="Arial" charset="0"/>
                  </a:rPr>
                  <a:t>LIN</a:t>
                </a:r>
                <a:endParaRPr lang="en-US" sz="1200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4785752" y="3983040"/>
              <a:ext cx="3895646" cy="2201040"/>
              <a:chOff x="4785752" y="3983040"/>
              <a:chExt cx="3895646" cy="2201040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4785752" y="3983040"/>
                <a:ext cx="3895646" cy="2201040"/>
                <a:chOff x="4785752" y="3983040"/>
                <a:chExt cx="3895646" cy="2201040"/>
              </a:xfrm>
            </p:grpSpPr>
            <p:pic>
              <p:nvPicPr>
                <p:cNvPr id="21" name="Picture 20" descr="Silicon_tile_logplot.tif"/>
                <p:cNvPicPr>
                  <a:picLocks noChangeAspect="1"/>
                </p:cNvPicPr>
                <p:nvPr/>
              </p:nvPicPr>
              <p:blipFill>
                <a:blip r:embed="rId4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85752" y="3983040"/>
                  <a:ext cx="3895646" cy="2201040"/>
                </a:xfrm>
                <a:prstGeom prst="rect">
                  <a:avLst/>
                </a:prstGeom>
              </p:spPr>
            </p:pic>
            <p:grpSp>
              <p:nvGrpSpPr>
                <p:cNvPr id="28" name="Group 27"/>
                <p:cNvGrpSpPr/>
                <p:nvPr/>
              </p:nvGrpSpPr>
              <p:grpSpPr>
                <a:xfrm>
                  <a:off x="6923382" y="4047632"/>
                  <a:ext cx="1730894" cy="409975"/>
                  <a:chOff x="6324231" y="157704"/>
                  <a:chExt cx="1730894" cy="409975"/>
                </a:xfrm>
              </p:grpSpPr>
              <p:cxnSp>
                <p:nvCxnSpPr>
                  <p:cNvPr id="29" name="Straight Connector 28"/>
                  <p:cNvCxnSpPr/>
                  <p:nvPr/>
                </p:nvCxnSpPr>
                <p:spPr bwMode="auto">
                  <a:xfrm>
                    <a:off x="6324231" y="297689"/>
                    <a:ext cx="191436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30" name="Straight Connector 29"/>
                  <p:cNvCxnSpPr/>
                  <p:nvPr/>
                </p:nvCxnSpPr>
                <p:spPr bwMode="auto">
                  <a:xfrm>
                    <a:off x="6324231" y="461849"/>
                    <a:ext cx="191436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rgbClr val="3366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31" name="Rectangle 30"/>
                  <p:cNvSpPr/>
                  <p:nvPr/>
                </p:nvSpPr>
                <p:spPr>
                  <a:xfrm>
                    <a:off x="6578364" y="157704"/>
                    <a:ext cx="1476761" cy="24622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000" b="1">
                        <a:solidFill>
                          <a:srgbClr val="FF0000"/>
                        </a:solidFill>
                        <a:latin typeface="Arial" charset="0"/>
                      </a:rPr>
                      <a:t>front+back converter</a:t>
                    </a:r>
                    <a:endParaRPr lang="en-US" sz="100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2" name="Rectangle 31"/>
                  <p:cNvSpPr/>
                  <p:nvPr/>
                </p:nvSpPr>
                <p:spPr>
                  <a:xfrm>
                    <a:off x="6578364" y="321458"/>
                    <a:ext cx="1097063" cy="24622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000" b="1">
                        <a:solidFill>
                          <a:srgbClr val="135CAE"/>
                        </a:solidFill>
                        <a:latin typeface="Arial" charset="0"/>
                      </a:rPr>
                      <a:t>back converter</a:t>
                    </a:r>
                    <a:endParaRPr lang="en-US" sz="1000"/>
                  </a:p>
                </p:txBody>
              </p:sp>
            </p:grpSp>
          </p:grpSp>
          <p:sp>
            <p:nvSpPr>
              <p:cNvPr id="36" name="Rectangle 35"/>
              <p:cNvSpPr/>
              <p:nvPr/>
            </p:nvSpPr>
            <p:spPr>
              <a:xfrm>
                <a:off x="5255619" y="4193513"/>
                <a:ext cx="51806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rgbClr val="FF0000"/>
                    </a:solidFill>
                    <a:latin typeface="Arial" charset="0"/>
                  </a:rPr>
                  <a:t>LOG</a:t>
                </a:r>
                <a:endParaRPr lang="en-US" sz="1200"/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2913614" y="917762"/>
            <a:ext cx="2774560" cy="2924878"/>
            <a:chOff x="2913614" y="917762"/>
            <a:chExt cx="2774560" cy="2924878"/>
          </a:xfrm>
        </p:grpSpPr>
        <p:pic>
          <p:nvPicPr>
            <p:cNvPr id="2" name="Picture 1" descr="tile+Silicon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09065" y="1270080"/>
              <a:ext cx="2179109" cy="2572560"/>
            </a:xfrm>
            <a:prstGeom prst="rect">
              <a:avLst/>
            </a:prstGeom>
          </p:spPr>
        </p:pic>
        <p:sp>
          <p:nvSpPr>
            <p:cNvPr id="18" name="AutoShape 72"/>
            <p:cNvSpPr>
              <a:spLocks noChangeArrowheads="1"/>
            </p:cNvSpPr>
            <p:nvPr/>
          </p:nvSpPr>
          <p:spPr bwMode="auto">
            <a:xfrm>
              <a:off x="3768473" y="917762"/>
              <a:ext cx="1639955" cy="320821"/>
            </a:xfrm>
            <a:prstGeom prst="roundRect">
              <a:avLst/>
            </a:prstGeom>
            <a:solidFill>
              <a:srgbClr val="CCFFB5"/>
            </a:solidFill>
            <a:ln>
              <a:noFill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 wrap="square" lIns="104287" tIns="52144" rIns="104287" bIns="52144">
              <a:spAutoFit/>
            </a:bodyPr>
            <a:lstStyle/>
            <a:p>
              <a:pPr algn="ctr"/>
              <a:r>
                <a:rPr lang="en-US" sz="1200" b="1" smtClean="0">
                  <a:solidFill>
                    <a:srgbClr val="135CAE"/>
                  </a:solidFill>
                  <a:latin typeface="Arial" charset="0"/>
                </a:rPr>
                <a:t>detectors placed</a:t>
              </a:r>
              <a:endParaRPr lang="it-IT" sz="1200" b="1">
                <a:solidFill>
                  <a:srgbClr val="135CAE"/>
                </a:solidFill>
                <a:latin typeface="Arial" charset="0"/>
              </a:endParaRPr>
            </a:p>
          </p:txBody>
        </p:sp>
        <p:sp>
          <p:nvSpPr>
            <p:cNvPr id="39" name="AutoShape 13"/>
            <p:cNvSpPr>
              <a:spLocks noChangeArrowheads="1"/>
            </p:cNvSpPr>
            <p:nvPr/>
          </p:nvSpPr>
          <p:spPr bwMode="auto">
            <a:xfrm>
              <a:off x="2913614" y="2463879"/>
              <a:ext cx="450055" cy="192921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00FF00">
                    <a:gamma/>
                    <a:shade val="46275"/>
                    <a:invGamma/>
                  </a:srgbClr>
                </a:gs>
                <a:gs pos="5000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38100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201600" prstMaterial="legacyMatte">
              <a:bevelT w="13500" h="13500" prst="angle"/>
              <a:bevelB w="13500" h="13500" prst="angle"/>
              <a:extrusionClr>
                <a:srgbClr val="00FF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5885657" y="917762"/>
            <a:ext cx="2809119" cy="2924878"/>
            <a:chOff x="5885657" y="917762"/>
            <a:chExt cx="2809119" cy="2924878"/>
          </a:xfrm>
        </p:grpSpPr>
        <p:grpSp>
          <p:nvGrpSpPr>
            <p:cNvPr id="16" name="Group 15"/>
            <p:cNvGrpSpPr/>
            <p:nvPr/>
          </p:nvGrpSpPr>
          <p:grpSpPr>
            <a:xfrm>
              <a:off x="6515667" y="1270080"/>
              <a:ext cx="2179109" cy="2572560"/>
              <a:chOff x="6515667" y="889920"/>
              <a:chExt cx="2179109" cy="2572560"/>
            </a:xfrm>
          </p:grpSpPr>
          <p:pic>
            <p:nvPicPr>
              <p:cNvPr id="4" name="Picture 3" descr="tile+Silicon.JP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15667" y="889920"/>
                <a:ext cx="2179109" cy="2572560"/>
              </a:xfrm>
              <a:prstGeom prst="rect">
                <a:avLst/>
              </a:prstGeom>
            </p:spPr>
          </p:pic>
          <p:sp>
            <p:nvSpPr>
              <p:cNvPr id="6" name="Rectangle 5"/>
              <p:cNvSpPr>
                <a:spLocks noChangeAspect="1"/>
              </p:cNvSpPr>
              <p:nvPr/>
            </p:nvSpPr>
            <p:spPr bwMode="auto">
              <a:xfrm>
                <a:off x="6733575" y="1123200"/>
                <a:ext cx="532115" cy="540000"/>
              </a:xfrm>
              <a:prstGeom prst="rect">
                <a:avLst/>
              </a:prstGeom>
              <a:pattFill prst="trellis">
                <a:fgClr>
                  <a:prstClr val="black"/>
                </a:fgClr>
                <a:bgClr>
                  <a:schemeClr val="tx2">
                    <a:lumMod val="75000"/>
                    <a:lumOff val="25000"/>
                  </a:schemeClr>
                </a:bgClr>
              </a:patt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7" name="Rectangle 6"/>
              <p:cNvSpPr>
                <a:spLocks noChangeAspect="1"/>
              </p:cNvSpPr>
              <p:nvPr/>
            </p:nvSpPr>
            <p:spPr bwMode="auto">
              <a:xfrm>
                <a:off x="7338352" y="1123200"/>
                <a:ext cx="532115" cy="540000"/>
              </a:xfrm>
              <a:prstGeom prst="rect">
                <a:avLst/>
              </a:prstGeom>
              <a:pattFill prst="trellis">
                <a:fgClr>
                  <a:prstClr val="black"/>
                </a:fgClr>
                <a:bgClr>
                  <a:schemeClr val="tx2">
                    <a:lumMod val="75000"/>
                    <a:lumOff val="25000"/>
                  </a:schemeClr>
                </a:bgClr>
              </a:patt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8" name="Rectangle 7"/>
              <p:cNvSpPr>
                <a:spLocks noChangeAspect="1"/>
              </p:cNvSpPr>
              <p:nvPr/>
            </p:nvSpPr>
            <p:spPr bwMode="auto">
              <a:xfrm>
                <a:off x="7939587" y="1123200"/>
                <a:ext cx="532115" cy="540000"/>
              </a:xfrm>
              <a:prstGeom prst="rect">
                <a:avLst/>
              </a:prstGeom>
              <a:pattFill prst="trellis">
                <a:fgClr>
                  <a:prstClr val="black"/>
                </a:fgClr>
                <a:bgClr>
                  <a:schemeClr val="tx2">
                    <a:lumMod val="75000"/>
                    <a:lumOff val="25000"/>
                  </a:schemeClr>
                </a:bgClr>
              </a:patt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9" name="Rectangle 8"/>
              <p:cNvSpPr>
                <a:spLocks noChangeAspect="1"/>
              </p:cNvSpPr>
              <p:nvPr/>
            </p:nvSpPr>
            <p:spPr bwMode="auto">
              <a:xfrm>
                <a:off x="6733575" y="1736640"/>
                <a:ext cx="532115" cy="540000"/>
              </a:xfrm>
              <a:prstGeom prst="rect">
                <a:avLst/>
              </a:prstGeom>
              <a:pattFill prst="trellis">
                <a:fgClr>
                  <a:prstClr val="black"/>
                </a:fgClr>
                <a:bgClr>
                  <a:schemeClr val="tx2">
                    <a:lumMod val="75000"/>
                    <a:lumOff val="25000"/>
                  </a:schemeClr>
                </a:bgClr>
              </a:patt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0" name="Rectangle 9"/>
              <p:cNvSpPr>
                <a:spLocks noChangeAspect="1"/>
              </p:cNvSpPr>
              <p:nvPr/>
            </p:nvSpPr>
            <p:spPr bwMode="auto">
              <a:xfrm>
                <a:off x="7338352" y="1736640"/>
                <a:ext cx="532115" cy="540000"/>
              </a:xfrm>
              <a:prstGeom prst="rect">
                <a:avLst/>
              </a:prstGeom>
              <a:pattFill prst="trellis">
                <a:fgClr>
                  <a:prstClr val="black"/>
                </a:fgClr>
                <a:bgClr>
                  <a:schemeClr val="tx2">
                    <a:lumMod val="75000"/>
                    <a:lumOff val="25000"/>
                  </a:schemeClr>
                </a:bgClr>
              </a:patt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1" name="Rectangle 10"/>
              <p:cNvSpPr>
                <a:spLocks noChangeAspect="1"/>
              </p:cNvSpPr>
              <p:nvPr/>
            </p:nvSpPr>
            <p:spPr bwMode="auto">
              <a:xfrm>
                <a:off x="7939587" y="1736640"/>
                <a:ext cx="532115" cy="540000"/>
              </a:xfrm>
              <a:prstGeom prst="rect">
                <a:avLst/>
              </a:prstGeom>
              <a:pattFill prst="trellis">
                <a:fgClr>
                  <a:prstClr val="black"/>
                </a:fgClr>
                <a:bgClr>
                  <a:schemeClr val="tx2">
                    <a:lumMod val="75000"/>
                    <a:lumOff val="25000"/>
                  </a:schemeClr>
                </a:bgClr>
              </a:patt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2" name="Rectangle 11"/>
              <p:cNvSpPr>
                <a:spLocks noChangeAspect="1"/>
              </p:cNvSpPr>
              <p:nvPr/>
            </p:nvSpPr>
            <p:spPr bwMode="auto">
              <a:xfrm>
                <a:off x="6733575" y="2341440"/>
                <a:ext cx="532115" cy="540000"/>
              </a:xfrm>
              <a:prstGeom prst="rect">
                <a:avLst/>
              </a:prstGeom>
              <a:pattFill prst="trellis">
                <a:fgClr>
                  <a:prstClr val="black"/>
                </a:fgClr>
                <a:bgClr>
                  <a:schemeClr val="tx2">
                    <a:lumMod val="75000"/>
                    <a:lumOff val="25000"/>
                  </a:schemeClr>
                </a:bgClr>
              </a:patt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3" name="Rectangle 12"/>
              <p:cNvSpPr>
                <a:spLocks noChangeAspect="1"/>
              </p:cNvSpPr>
              <p:nvPr/>
            </p:nvSpPr>
            <p:spPr bwMode="auto">
              <a:xfrm>
                <a:off x="7338352" y="2341440"/>
                <a:ext cx="532115" cy="540000"/>
              </a:xfrm>
              <a:prstGeom prst="rect">
                <a:avLst/>
              </a:prstGeom>
              <a:pattFill prst="trellis">
                <a:fgClr>
                  <a:prstClr val="black"/>
                </a:fgClr>
                <a:bgClr>
                  <a:schemeClr val="tx2">
                    <a:lumMod val="75000"/>
                    <a:lumOff val="25000"/>
                  </a:schemeClr>
                </a:bgClr>
              </a:patt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4" name="Rectangle 13"/>
              <p:cNvSpPr>
                <a:spLocks noChangeAspect="1"/>
              </p:cNvSpPr>
              <p:nvPr/>
            </p:nvSpPr>
            <p:spPr bwMode="auto">
              <a:xfrm>
                <a:off x="7939587" y="2341440"/>
                <a:ext cx="532115" cy="540000"/>
              </a:xfrm>
              <a:prstGeom prst="rect">
                <a:avLst/>
              </a:prstGeom>
              <a:pattFill prst="trellis">
                <a:fgClr>
                  <a:prstClr val="black"/>
                </a:fgClr>
                <a:bgClr>
                  <a:schemeClr val="tx2">
                    <a:lumMod val="75000"/>
                    <a:lumOff val="25000"/>
                  </a:schemeClr>
                </a:bgClr>
              </a:patt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</p:grpSp>
        <p:sp>
          <p:nvSpPr>
            <p:cNvPr id="19" name="AutoShape 72"/>
            <p:cNvSpPr>
              <a:spLocks noChangeArrowheads="1"/>
            </p:cNvSpPr>
            <p:nvPr/>
          </p:nvSpPr>
          <p:spPr bwMode="auto">
            <a:xfrm>
              <a:off x="6768135" y="917762"/>
              <a:ext cx="1639955" cy="320821"/>
            </a:xfrm>
            <a:prstGeom prst="roundRect">
              <a:avLst/>
            </a:prstGeom>
            <a:solidFill>
              <a:srgbClr val="CCFFB5"/>
            </a:solidFill>
            <a:ln>
              <a:noFill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 wrap="square" lIns="104287" tIns="52144" rIns="104287" bIns="52144">
              <a:spAutoFit/>
            </a:bodyPr>
            <a:lstStyle/>
            <a:p>
              <a:pPr algn="ctr"/>
              <a:r>
                <a:rPr lang="en-US" sz="1200" b="1" smtClean="0">
                  <a:solidFill>
                    <a:srgbClr val="135CAE"/>
                  </a:solidFill>
                  <a:latin typeface="Arial" charset="0"/>
                </a:rPr>
                <a:t>front converters</a:t>
              </a:r>
              <a:endParaRPr lang="it-IT" sz="1200" b="1">
                <a:solidFill>
                  <a:srgbClr val="135CAE"/>
                </a:solidFill>
                <a:latin typeface="Arial" charset="0"/>
              </a:endParaRPr>
            </a:p>
          </p:txBody>
        </p:sp>
        <p:sp>
          <p:nvSpPr>
            <p:cNvPr id="40" name="AutoShape 13"/>
            <p:cNvSpPr>
              <a:spLocks noChangeArrowheads="1"/>
            </p:cNvSpPr>
            <p:nvPr/>
          </p:nvSpPr>
          <p:spPr bwMode="auto">
            <a:xfrm>
              <a:off x="5885657" y="2463879"/>
              <a:ext cx="450055" cy="192921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00FF00">
                    <a:gamma/>
                    <a:shade val="46275"/>
                    <a:invGamma/>
                  </a:srgbClr>
                </a:gs>
                <a:gs pos="5000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38100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201600" prstMaterial="legacyMatte">
              <a:bevelT w="13500" h="13500" prst="angle"/>
              <a:bevelB w="13500" h="13500" prst="angle"/>
              <a:extrusionClr>
                <a:srgbClr val="00FF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2237672" y="4868881"/>
            <a:ext cx="6234030" cy="1092719"/>
            <a:chOff x="2237672" y="4868881"/>
            <a:chExt cx="6234030" cy="1092719"/>
          </a:xfrm>
        </p:grpSpPr>
        <p:grpSp>
          <p:nvGrpSpPr>
            <p:cNvPr id="52" name="Group 51"/>
            <p:cNvGrpSpPr/>
            <p:nvPr/>
          </p:nvGrpSpPr>
          <p:grpSpPr>
            <a:xfrm>
              <a:off x="2237672" y="4868881"/>
              <a:ext cx="1857526" cy="1092719"/>
              <a:chOff x="2237672" y="4868881"/>
              <a:chExt cx="1857526" cy="1092719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2237672" y="4907520"/>
                <a:ext cx="1857526" cy="1054080"/>
                <a:chOff x="2237672" y="4907520"/>
                <a:chExt cx="1857526" cy="1054080"/>
              </a:xfrm>
            </p:grpSpPr>
            <p:cxnSp>
              <p:nvCxnSpPr>
                <p:cNvPr id="46" name="Straight Connector 45"/>
                <p:cNvCxnSpPr/>
                <p:nvPr/>
              </p:nvCxnSpPr>
              <p:spPr bwMode="auto">
                <a:xfrm>
                  <a:off x="2237672" y="4907520"/>
                  <a:ext cx="0" cy="105408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7" name="Straight Connector 46"/>
                <p:cNvCxnSpPr/>
                <p:nvPr/>
              </p:nvCxnSpPr>
              <p:spPr bwMode="auto">
                <a:xfrm>
                  <a:off x="3162115" y="4907520"/>
                  <a:ext cx="0" cy="105408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8" name="Straight Connector 47"/>
                <p:cNvCxnSpPr/>
                <p:nvPr/>
              </p:nvCxnSpPr>
              <p:spPr bwMode="auto">
                <a:xfrm>
                  <a:off x="4095198" y="4907520"/>
                  <a:ext cx="0" cy="105408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50" name="TextBox 49"/>
              <p:cNvSpPr txBox="1"/>
              <p:nvPr/>
            </p:nvSpPr>
            <p:spPr>
              <a:xfrm>
                <a:off x="2448301" y="4868881"/>
                <a:ext cx="5702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/>
                  <a:t>α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223956" y="4868881"/>
                <a:ext cx="5702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/>
                  <a:t>t</a:t>
                </a: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6614176" y="4868881"/>
              <a:ext cx="1857526" cy="1092719"/>
              <a:chOff x="2237672" y="4868881"/>
              <a:chExt cx="1857526" cy="1092719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2237672" y="4907520"/>
                <a:ext cx="1857526" cy="1054080"/>
                <a:chOff x="2237672" y="4907520"/>
                <a:chExt cx="1857526" cy="1054080"/>
              </a:xfrm>
            </p:grpSpPr>
            <p:cxnSp>
              <p:nvCxnSpPr>
                <p:cNvPr id="57" name="Straight Connector 56"/>
                <p:cNvCxnSpPr/>
                <p:nvPr/>
              </p:nvCxnSpPr>
              <p:spPr bwMode="auto">
                <a:xfrm>
                  <a:off x="2237672" y="4907520"/>
                  <a:ext cx="0" cy="105408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8" name="Straight Connector 57"/>
                <p:cNvCxnSpPr/>
                <p:nvPr/>
              </p:nvCxnSpPr>
              <p:spPr bwMode="auto">
                <a:xfrm>
                  <a:off x="3162115" y="4907520"/>
                  <a:ext cx="0" cy="105408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9" name="Straight Connector 58"/>
                <p:cNvCxnSpPr/>
                <p:nvPr/>
              </p:nvCxnSpPr>
              <p:spPr bwMode="auto">
                <a:xfrm>
                  <a:off x="4095198" y="4907520"/>
                  <a:ext cx="0" cy="105408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55" name="TextBox 54"/>
              <p:cNvSpPr txBox="1"/>
              <p:nvPr/>
            </p:nvSpPr>
            <p:spPr>
              <a:xfrm>
                <a:off x="2448301" y="4868881"/>
                <a:ext cx="5702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/>
                  <a:t>α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3223956" y="4868881"/>
                <a:ext cx="5702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/>
                  <a:t>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3704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x_assembling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4846" y="481095"/>
            <a:ext cx="2981428" cy="2646018"/>
          </a:xfrm>
          <a:prstGeom prst="rect">
            <a:avLst/>
          </a:prstGeom>
        </p:spPr>
      </p:pic>
      <p:pic>
        <p:nvPicPr>
          <p:cNvPr id="3" name="Picture 2" descr="box_naked_PE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631" y="865969"/>
            <a:ext cx="2988000" cy="1837620"/>
          </a:xfrm>
          <a:prstGeom prst="rect">
            <a:avLst/>
          </a:prstGeom>
        </p:spPr>
      </p:pic>
      <p:pic>
        <p:nvPicPr>
          <p:cNvPr id="4" name="Picture 3" descr="box_standing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274" y="3232953"/>
            <a:ext cx="2988000" cy="2849805"/>
          </a:xfrm>
          <a:prstGeom prst="rect">
            <a:avLst/>
          </a:prstGeom>
        </p:spPr>
      </p:pic>
      <p:pic>
        <p:nvPicPr>
          <p:cNvPr id="5" name="Picture 4" descr="box_laid_down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631" y="3232953"/>
            <a:ext cx="2965630" cy="2817349"/>
          </a:xfrm>
          <a:prstGeom prst="rect">
            <a:avLst/>
          </a:prstGeom>
        </p:spPr>
      </p:pic>
      <p:pic>
        <p:nvPicPr>
          <p:cNvPr id="6" name="Picture 5" descr="semaforo_verde.jpg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9320" y="2487725"/>
            <a:ext cx="776201" cy="8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38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504" y="1975463"/>
            <a:ext cx="3095329" cy="3627339"/>
          </a:xfrm>
          <a:prstGeom prst="rect">
            <a:avLst/>
          </a:prstGeom>
        </p:spPr>
      </p:pic>
      <p:sp>
        <p:nvSpPr>
          <p:cNvPr id="5" name="Rectangle 109"/>
          <p:cNvSpPr>
            <a:spLocks noChangeArrowheads="1"/>
          </p:cNvSpPr>
          <p:nvPr/>
        </p:nvSpPr>
        <p:spPr bwMode="auto">
          <a:xfrm>
            <a:off x="818871" y="797304"/>
            <a:ext cx="7520098" cy="729443"/>
          </a:xfrm>
          <a:prstGeom prst="roundRect">
            <a:avLst/>
          </a:prstGeom>
          <a:solidFill>
            <a:srgbClr val="CCFF66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 defTabSz="1042988"/>
            <a:r>
              <a:rPr lang="it-IT" sz="1800" b="1">
                <a:solidFill>
                  <a:srgbClr val="205FAC"/>
                </a:solidFill>
                <a:latin typeface="Arial" charset="0"/>
              </a:rPr>
              <a:t>Comparison between a SiLiF neutron detector and 3He tubes</a:t>
            </a:r>
          </a:p>
          <a:p>
            <a:pPr algn="ctr" defTabSz="1042988"/>
            <a:r>
              <a:rPr lang="it-IT" sz="1800" b="1">
                <a:solidFill>
                  <a:srgbClr val="205FAC"/>
                </a:solidFill>
                <a:latin typeface="Arial" charset="0"/>
              </a:rPr>
              <a:t>at INES (ISIS-RAL)</a:t>
            </a:r>
            <a:endParaRPr lang="it-IT" sz="18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" name="Rectangle 109"/>
          <p:cNvSpPr>
            <a:spLocks noChangeArrowheads="1"/>
          </p:cNvSpPr>
          <p:nvPr/>
        </p:nvSpPr>
        <p:spPr bwMode="auto">
          <a:xfrm>
            <a:off x="3623885" y="2343671"/>
            <a:ext cx="5308346" cy="265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400" b="1">
                <a:solidFill>
                  <a:srgbClr val="0000FF"/>
                </a:solidFill>
                <a:latin typeface="Helvetica" charset="0"/>
              </a:rPr>
              <a:t>L.Cosentino, </a:t>
            </a:r>
            <a:r>
              <a:rPr lang="it-IT" sz="1400" b="1" u="sng" smtClean="0">
                <a:solidFill>
                  <a:srgbClr val="0000FF"/>
                </a:solidFill>
                <a:latin typeface="Helvetica" charset="0"/>
              </a:rPr>
              <a:t>P.</a:t>
            </a:r>
            <a:r>
              <a:rPr lang="it-IT" sz="1400" b="1" u="sng">
                <a:solidFill>
                  <a:srgbClr val="0000FF"/>
                </a:solidFill>
                <a:latin typeface="Helvetica" charset="0"/>
              </a:rPr>
              <a:t>Finocchiaro</a:t>
            </a:r>
            <a:r>
              <a:rPr lang="it-IT" sz="1400" b="1">
                <a:solidFill>
                  <a:srgbClr val="0000FF"/>
                </a:solidFill>
                <a:latin typeface="Helvetica" charset="0"/>
              </a:rPr>
              <a:t>, C.Marchetta, A.Pappalardo</a:t>
            </a:r>
          </a:p>
          <a:p>
            <a:pPr algn="ctr">
              <a:lnSpc>
                <a:spcPct val="150000"/>
              </a:lnSpc>
            </a:pPr>
            <a:r>
              <a:rPr lang="it-IT" sz="1400" b="1" smtClean="0">
                <a:solidFill>
                  <a:srgbClr val="FF0000"/>
                </a:solidFill>
                <a:latin typeface="Helvetica" charset="0"/>
              </a:rPr>
              <a:t>INFN </a:t>
            </a:r>
            <a:r>
              <a:rPr lang="it-IT" sz="1400" b="1">
                <a:solidFill>
                  <a:srgbClr val="FF0000"/>
                </a:solidFill>
                <a:latin typeface="Helvetica" charset="0"/>
              </a:rPr>
              <a:t>Laboratori Nazionali del Sud, Catania, Italy</a:t>
            </a:r>
          </a:p>
          <a:p>
            <a:pPr algn="ctr">
              <a:lnSpc>
                <a:spcPct val="150000"/>
              </a:lnSpc>
            </a:pPr>
            <a:endParaRPr lang="it-IT" sz="1400" b="1">
              <a:solidFill>
                <a:srgbClr val="0000FF"/>
              </a:solidFill>
              <a:latin typeface="Helvetica" charset="0"/>
            </a:endParaRPr>
          </a:p>
          <a:p>
            <a:pPr algn="ctr">
              <a:lnSpc>
                <a:spcPct val="150000"/>
              </a:lnSpc>
            </a:pPr>
            <a:r>
              <a:rPr lang="it-IT" sz="1400" b="1">
                <a:solidFill>
                  <a:srgbClr val="0000FF"/>
                </a:solidFill>
                <a:latin typeface="Helvetica" charset="0"/>
              </a:rPr>
              <a:t>F. Aliotta, T.Minniti, R.Ponterio, G.Salvato, C.Vasi</a:t>
            </a:r>
          </a:p>
          <a:p>
            <a:pPr algn="ctr">
              <a:lnSpc>
                <a:spcPct val="150000"/>
              </a:lnSpc>
            </a:pPr>
            <a:r>
              <a:rPr lang="it-IT" sz="1400" b="1">
                <a:solidFill>
                  <a:srgbClr val="FF0000"/>
                </a:solidFill>
                <a:latin typeface="Helvetica" charset="0"/>
              </a:rPr>
              <a:t>CNR-IPCF, Messina, Italy</a:t>
            </a:r>
          </a:p>
          <a:p>
            <a:pPr algn="ctr">
              <a:lnSpc>
                <a:spcPct val="150000"/>
              </a:lnSpc>
            </a:pPr>
            <a:endParaRPr lang="it-IT" sz="1400" b="1">
              <a:solidFill>
                <a:srgbClr val="0000FF"/>
              </a:solidFill>
              <a:latin typeface="Helvetica" charset="0"/>
            </a:endParaRPr>
          </a:p>
          <a:p>
            <a:pPr algn="ctr">
              <a:lnSpc>
                <a:spcPct val="150000"/>
              </a:lnSpc>
            </a:pPr>
            <a:r>
              <a:rPr lang="it-IT" sz="1400" b="1">
                <a:solidFill>
                  <a:srgbClr val="0000FF"/>
                </a:solidFill>
                <a:latin typeface="Helvetica" charset="0"/>
              </a:rPr>
              <a:t>A.Scherillo</a:t>
            </a:r>
          </a:p>
          <a:p>
            <a:pPr algn="ctr">
              <a:lnSpc>
                <a:spcPct val="150000"/>
              </a:lnSpc>
            </a:pPr>
            <a:r>
              <a:rPr lang="it-IT" sz="1400" b="1">
                <a:solidFill>
                  <a:srgbClr val="FF0000"/>
                </a:solidFill>
                <a:latin typeface="Helvetica" charset="0"/>
              </a:rPr>
              <a:t>STFC-ISIS, Rutherford Appleton Laboratory, Didcot, UK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723" y="152056"/>
            <a:ext cx="952185" cy="401756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 bwMode="auto">
          <a:xfrm flipH="1" flipV="1">
            <a:off x="3073401" y="5003374"/>
            <a:ext cx="397932" cy="59942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Rectangle 109"/>
          <p:cNvSpPr>
            <a:spLocks noChangeArrowheads="1"/>
          </p:cNvSpPr>
          <p:nvPr/>
        </p:nvSpPr>
        <p:spPr bwMode="auto">
          <a:xfrm>
            <a:off x="2641619" y="5602802"/>
            <a:ext cx="1627299" cy="354872"/>
          </a:xfrm>
          <a:prstGeom prst="roundRect">
            <a:avLst/>
          </a:prstGeom>
          <a:solidFill>
            <a:srgbClr val="CCFFCC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 defTabSz="1042988"/>
            <a:r>
              <a:rPr lang="it-IT" sz="1400" b="1">
                <a:solidFill>
                  <a:srgbClr val="205FAC"/>
                </a:solidFill>
                <a:latin typeface="Arial" charset="0"/>
              </a:rPr>
              <a:t>SiLiF detector</a:t>
            </a:r>
          </a:p>
        </p:txBody>
      </p:sp>
    </p:spTree>
    <p:extLst>
      <p:ext uri="{BB962C8B-B14F-4D97-AF65-F5344CB8AC3E}">
        <p14:creationId xmlns:p14="http://schemas.microsoft.com/office/powerpoint/2010/main" val="2212158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80" y="1657913"/>
            <a:ext cx="8694240" cy="3908420"/>
          </a:xfrm>
          <a:prstGeom prst="rect">
            <a:avLst/>
          </a:prstGeom>
        </p:spPr>
      </p:pic>
      <p:sp>
        <p:nvSpPr>
          <p:cNvPr id="11" name="Rectangle 7"/>
          <p:cNvSpPr>
            <a:spLocks/>
          </p:cNvSpPr>
          <p:nvPr/>
        </p:nvSpPr>
        <p:spPr bwMode="auto">
          <a:xfrm>
            <a:off x="2809614" y="728274"/>
            <a:ext cx="3733800" cy="716542"/>
          </a:xfrm>
          <a:prstGeom prst="roundRect">
            <a:avLst/>
          </a:prstGeom>
          <a:solidFill>
            <a:srgbClr val="FFCC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64291" tIns="32146" rIns="64291" bIns="32146" anchor="ctr" anchorCtr="1">
            <a:spAutoFit/>
          </a:bodyPr>
          <a:lstStyle/>
          <a:p>
            <a:pPr algn="ctr" defTabSz="642938">
              <a:lnSpc>
                <a:spcPct val="120000"/>
              </a:lnSpc>
            </a:pPr>
            <a:r>
              <a:rPr lang="en-US" sz="1600" b="1">
                <a:solidFill>
                  <a:srgbClr val="205FAC"/>
                </a:solidFill>
                <a:latin typeface="+mj-lt"/>
                <a:cs typeface="MS PGothic" charset="0"/>
                <a:sym typeface="Baskerville" charset="0"/>
              </a:rPr>
              <a:t>INES DAQ readout</a:t>
            </a:r>
          </a:p>
          <a:p>
            <a:pPr algn="ctr" defTabSz="642938">
              <a:lnSpc>
                <a:spcPct val="120000"/>
              </a:lnSpc>
            </a:pPr>
            <a:r>
              <a:rPr lang="en-US" sz="1600" b="1">
                <a:solidFill>
                  <a:srgbClr val="205FAC"/>
                </a:solidFill>
                <a:latin typeface="+mj-lt"/>
                <a:cs typeface="MS PGothic" charset="0"/>
                <a:sym typeface="Baskerville" charset="0"/>
              </a:rPr>
              <a:t>rescaled per unit area and time</a:t>
            </a:r>
          </a:p>
        </p:txBody>
      </p:sp>
      <p:sp>
        <p:nvSpPr>
          <p:cNvPr id="6" name="Rectangle 109"/>
          <p:cNvSpPr>
            <a:spLocks noChangeArrowheads="1"/>
          </p:cNvSpPr>
          <p:nvPr/>
        </p:nvSpPr>
        <p:spPr bwMode="auto">
          <a:xfrm>
            <a:off x="6543414" y="2727038"/>
            <a:ext cx="1988778" cy="661339"/>
          </a:xfrm>
          <a:prstGeom prst="roundRect">
            <a:avLst/>
          </a:prstGeom>
          <a:solidFill>
            <a:srgbClr val="CCFFCC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 defTabSz="1042988"/>
            <a:r>
              <a:rPr lang="it-IT" sz="1600" b="1">
                <a:solidFill>
                  <a:srgbClr val="205FAC"/>
                </a:solidFill>
                <a:latin typeface="Arial" charset="0"/>
              </a:rPr>
              <a:t>detected flux</a:t>
            </a:r>
          </a:p>
          <a:p>
            <a:pPr algn="ctr" defTabSz="1042988"/>
            <a:r>
              <a:rPr lang="it-IT" sz="1600" b="1">
                <a:solidFill>
                  <a:srgbClr val="205FAC"/>
                </a:solidFill>
                <a:latin typeface="Arial" charset="0"/>
              </a:rPr>
              <a:t>3He/SiLiF = 4</a:t>
            </a:r>
          </a:p>
        </p:txBody>
      </p:sp>
      <p:sp>
        <p:nvSpPr>
          <p:cNvPr id="7" name="Rectangle 109"/>
          <p:cNvSpPr>
            <a:spLocks noChangeArrowheads="1"/>
          </p:cNvSpPr>
          <p:nvPr/>
        </p:nvSpPr>
        <p:spPr bwMode="auto">
          <a:xfrm>
            <a:off x="621726" y="5566333"/>
            <a:ext cx="3201223" cy="388924"/>
          </a:xfrm>
          <a:prstGeom prst="roundRect">
            <a:avLst/>
          </a:prstGeom>
          <a:solidFill>
            <a:srgbClr val="CCFFCC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 defTabSz="1042988"/>
            <a:r>
              <a:rPr lang="it-IT" sz="1600" b="1">
                <a:solidFill>
                  <a:srgbClr val="205FAC"/>
                </a:solidFill>
                <a:latin typeface="Arial" charset="0"/>
              </a:rPr>
              <a:t>beam target: copper rod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723" y="152056"/>
            <a:ext cx="952185" cy="401756"/>
          </a:xfrm>
          <a:prstGeom prst="rect">
            <a:avLst/>
          </a:prstGeom>
        </p:spPr>
      </p:pic>
      <p:pic>
        <p:nvPicPr>
          <p:cNvPr id="9" name="Picture 8" descr="semaforo_verde.jp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1587" y="887525"/>
            <a:ext cx="776201" cy="884398"/>
          </a:xfrm>
          <a:prstGeom prst="rect">
            <a:avLst/>
          </a:prstGeom>
        </p:spPr>
      </p:pic>
      <p:sp>
        <p:nvSpPr>
          <p:cNvPr id="10" name="Rectangle 109"/>
          <p:cNvSpPr>
            <a:spLocks noChangeArrowheads="1"/>
          </p:cNvSpPr>
          <p:nvPr/>
        </p:nvSpPr>
        <p:spPr bwMode="auto">
          <a:xfrm>
            <a:off x="4700364" y="5718230"/>
            <a:ext cx="4218756" cy="474054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 defTabSz="1042988"/>
            <a:r>
              <a:rPr lang="it-IT" sz="1050">
                <a:solidFill>
                  <a:srgbClr val="205FAC"/>
                </a:solidFill>
                <a:latin typeface="Arial" charset="0"/>
              </a:rPr>
              <a:t>the resolution is </a:t>
            </a:r>
            <a:r>
              <a:rPr lang="it-IT" sz="1050" b="1">
                <a:solidFill>
                  <a:srgbClr val="205FAC"/>
                </a:solidFill>
                <a:latin typeface="Arial" charset="0"/>
              </a:rPr>
              <a:t>apparently</a:t>
            </a:r>
            <a:r>
              <a:rPr lang="it-IT" sz="1050">
                <a:solidFill>
                  <a:srgbClr val="205FAC"/>
                </a:solidFill>
                <a:latin typeface="Arial" charset="0"/>
              </a:rPr>
              <a:t> worse due to the wider angular coverage of SiLiF (3cm) vs 3He tube (1.25cm)</a:t>
            </a:r>
          </a:p>
        </p:txBody>
      </p:sp>
    </p:spTree>
    <p:extLst>
      <p:ext uri="{BB962C8B-B14F-4D97-AF65-F5344CB8AC3E}">
        <p14:creationId xmlns:p14="http://schemas.microsoft.com/office/powerpoint/2010/main" val="2493016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/>
          </p:cNvSpPr>
          <p:nvPr/>
        </p:nvSpPr>
        <p:spPr bwMode="auto">
          <a:xfrm>
            <a:off x="1045026" y="1297224"/>
            <a:ext cx="5203373" cy="1043440"/>
          </a:xfrm>
          <a:prstGeom prst="roundRect">
            <a:avLst/>
          </a:prstGeom>
          <a:solidFill>
            <a:srgbClr val="FFCC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64291" tIns="32146" rIns="64291" bIns="32146" anchor="ctr" anchorCtr="1">
            <a:spAutoFit/>
          </a:bodyPr>
          <a:lstStyle/>
          <a:p>
            <a:pPr algn="ctr" defTabSz="642938">
              <a:lnSpc>
                <a:spcPct val="120000"/>
              </a:lnSpc>
            </a:pPr>
            <a:r>
              <a:rPr lang="en-US" sz="1600" b="1">
                <a:solidFill>
                  <a:srgbClr val="205FAC"/>
                </a:solidFill>
                <a:latin typeface="+mj-lt"/>
                <a:cs typeface="MS PGothic" charset="0"/>
                <a:sym typeface="Baskerville" charset="0"/>
              </a:rPr>
              <a:t>new SiLiF detector configuration: </a:t>
            </a:r>
          </a:p>
          <a:p>
            <a:pPr algn="ctr" defTabSz="642938">
              <a:lnSpc>
                <a:spcPct val="120000"/>
              </a:lnSpc>
            </a:pPr>
            <a:r>
              <a:rPr lang="en-US" sz="1600" b="1">
                <a:solidFill>
                  <a:srgbClr val="205FAC"/>
                </a:solidFill>
                <a:latin typeface="+mj-lt"/>
                <a:cs typeface="MS PGothic" charset="0"/>
                <a:sym typeface="Baskerville" charset="0"/>
              </a:rPr>
              <a:t>efficiency improved by a factor 7</a:t>
            </a:r>
          </a:p>
          <a:p>
            <a:pPr algn="ctr" defTabSz="642938">
              <a:lnSpc>
                <a:spcPct val="120000"/>
              </a:lnSpc>
            </a:pPr>
            <a:r>
              <a:rPr lang="en-US" sz="1600" b="1">
                <a:solidFill>
                  <a:srgbClr val="205FAC"/>
                </a:solidFill>
                <a:latin typeface="+mj-lt"/>
                <a:cs typeface="MS PGothic" charset="0"/>
                <a:sym typeface="Baskerville" charset="0"/>
              </a:rPr>
              <a:t>(paper submitted to Rev. Sci. Instr.)</a:t>
            </a:r>
          </a:p>
        </p:txBody>
      </p:sp>
      <p:sp>
        <p:nvSpPr>
          <p:cNvPr id="5" name="Rectangle 109"/>
          <p:cNvSpPr>
            <a:spLocks noChangeArrowheads="1"/>
          </p:cNvSpPr>
          <p:nvPr/>
        </p:nvSpPr>
        <p:spPr bwMode="auto">
          <a:xfrm>
            <a:off x="1045027" y="433733"/>
            <a:ext cx="3201223" cy="661339"/>
          </a:xfrm>
          <a:prstGeom prst="roundRect">
            <a:avLst/>
          </a:prstGeom>
          <a:solidFill>
            <a:srgbClr val="CCFFCC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 defTabSz="1042988"/>
            <a:r>
              <a:rPr lang="it-IT" sz="1600" b="1">
                <a:solidFill>
                  <a:srgbClr val="205FAC"/>
                </a:solidFill>
                <a:latin typeface="Arial" charset="0"/>
              </a:rPr>
              <a:t>beam target: copper rod</a:t>
            </a:r>
          </a:p>
          <a:p>
            <a:pPr algn="ctr" defTabSz="1042988"/>
            <a:r>
              <a:rPr lang="it-IT" sz="1600" b="1">
                <a:solidFill>
                  <a:srgbClr val="205FAC"/>
                </a:solidFill>
                <a:latin typeface="Arial" charset="0"/>
              </a:rPr>
              <a:t>detected flux </a:t>
            </a:r>
            <a:r>
              <a:rPr lang="it-IT" sz="1600" b="1" baseline="30000">
                <a:solidFill>
                  <a:srgbClr val="205FAC"/>
                </a:solidFill>
                <a:latin typeface="Arial" charset="0"/>
              </a:rPr>
              <a:t>3</a:t>
            </a:r>
            <a:r>
              <a:rPr lang="it-IT" sz="1600" b="1">
                <a:solidFill>
                  <a:srgbClr val="205FAC"/>
                </a:solidFill>
                <a:latin typeface="Arial" charset="0"/>
              </a:rPr>
              <a:t>He/SiLiF ≈ 4</a:t>
            </a:r>
          </a:p>
        </p:txBody>
      </p:sp>
      <p:sp>
        <p:nvSpPr>
          <p:cNvPr id="7" name="AutoShape 72"/>
          <p:cNvSpPr>
            <a:spLocks noChangeArrowheads="1"/>
          </p:cNvSpPr>
          <p:nvPr/>
        </p:nvSpPr>
        <p:spPr bwMode="auto">
          <a:xfrm>
            <a:off x="1026345" y="2514749"/>
            <a:ext cx="5222053" cy="761225"/>
          </a:xfrm>
          <a:prstGeom prst="roundRect">
            <a:avLst/>
          </a:prstGeom>
          <a:solidFill>
            <a:srgbClr val="DAEDE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 defTabSz="1042988">
              <a:lnSpc>
                <a:spcPct val="120000"/>
              </a:lnSpc>
            </a:pPr>
            <a:r>
              <a:rPr lang="it-IT" sz="1600" b="1" smtClean="0">
                <a:solidFill>
                  <a:srgbClr val="FF0000"/>
                </a:solidFill>
                <a:latin typeface="Arial" charset="0"/>
              </a:rPr>
              <a:t>SiLiF achieves the same (or better?) efficiency </a:t>
            </a:r>
          </a:p>
          <a:p>
            <a:pPr algn="ctr" defTabSz="1042988">
              <a:lnSpc>
                <a:spcPct val="120000"/>
              </a:lnSpc>
            </a:pPr>
            <a:r>
              <a:rPr lang="it-IT" sz="1600" b="1" smtClean="0">
                <a:solidFill>
                  <a:srgbClr val="FF0000"/>
                </a:solidFill>
                <a:latin typeface="Arial" charset="0"/>
              </a:rPr>
              <a:t>as the </a:t>
            </a:r>
            <a:r>
              <a:rPr lang="it-IT" sz="1600" b="1" baseline="30000" smtClean="0">
                <a:solidFill>
                  <a:srgbClr val="FF0000"/>
                </a:solidFill>
                <a:latin typeface="Arial" charset="0"/>
              </a:rPr>
              <a:t>3</a:t>
            </a:r>
            <a:r>
              <a:rPr lang="it-IT" sz="1600" b="1" smtClean="0">
                <a:solidFill>
                  <a:srgbClr val="FF0000"/>
                </a:solidFill>
                <a:latin typeface="Arial" charset="0"/>
              </a:rPr>
              <a:t>He tubes of INES </a:t>
            </a:r>
            <a:endParaRPr lang="it-IT" sz="16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" name="AutoShape 72"/>
          <p:cNvSpPr>
            <a:spLocks noChangeArrowheads="1"/>
          </p:cNvSpPr>
          <p:nvPr/>
        </p:nvSpPr>
        <p:spPr bwMode="auto">
          <a:xfrm>
            <a:off x="1026346" y="3440529"/>
            <a:ext cx="5222053" cy="1963205"/>
          </a:xfrm>
          <a:prstGeom prst="roundRect">
            <a:avLst>
              <a:gd name="adj" fmla="val 5305"/>
            </a:avLst>
          </a:prstGeom>
          <a:solidFill>
            <a:srgbClr val="DAEDE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marL="285750" indent="-285750" defTabSz="1042988">
              <a:lnSpc>
                <a:spcPct val="120000"/>
              </a:lnSpc>
              <a:buFont typeface="Arial"/>
              <a:buChar char="•"/>
            </a:pPr>
            <a:r>
              <a:rPr lang="it-IT" sz="1400" smtClean="0">
                <a:solidFill>
                  <a:srgbClr val="FF0000"/>
                </a:solidFill>
                <a:latin typeface="Arial" charset="0"/>
              </a:rPr>
              <a:t>technology much cheaper than </a:t>
            </a:r>
            <a:r>
              <a:rPr lang="it-IT" sz="1400" baseline="30000" smtClean="0">
                <a:solidFill>
                  <a:srgbClr val="FF0000"/>
                </a:solidFill>
                <a:latin typeface="Arial" charset="0"/>
              </a:rPr>
              <a:t>3</a:t>
            </a:r>
            <a:r>
              <a:rPr lang="it-IT" sz="1400" smtClean="0">
                <a:solidFill>
                  <a:srgbClr val="FF0000"/>
                </a:solidFill>
                <a:latin typeface="Arial" charset="0"/>
              </a:rPr>
              <a:t>He</a:t>
            </a:r>
          </a:p>
          <a:p>
            <a:pPr marL="285750" indent="-285750" defTabSz="1042988">
              <a:lnSpc>
                <a:spcPct val="120000"/>
              </a:lnSpc>
              <a:buFont typeface="Arial"/>
              <a:buChar char="•"/>
            </a:pPr>
            <a:r>
              <a:rPr lang="it-IT" sz="1400">
                <a:solidFill>
                  <a:srgbClr val="FF0000"/>
                </a:solidFill>
                <a:latin typeface="Arial" charset="0"/>
              </a:rPr>
              <a:t>flat detectors</a:t>
            </a:r>
          </a:p>
          <a:p>
            <a:pPr marL="285750" indent="-285750" defTabSz="1042988">
              <a:lnSpc>
                <a:spcPct val="120000"/>
              </a:lnSpc>
              <a:buFont typeface="Arial"/>
              <a:buChar char="•"/>
            </a:pPr>
            <a:r>
              <a:rPr lang="it-IT" sz="1400">
                <a:solidFill>
                  <a:srgbClr val="FF0000"/>
                </a:solidFill>
                <a:latin typeface="Arial" charset="0"/>
              </a:rPr>
              <a:t>efficiency evaluated analytically</a:t>
            </a:r>
          </a:p>
          <a:p>
            <a:pPr marL="285750" indent="-285750" defTabSz="1042988">
              <a:lnSpc>
                <a:spcPct val="120000"/>
              </a:lnSpc>
              <a:buFont typeface="Arial"/>
              <a:buChar char="•"/>
            </a:pPr>
            <a:r>
              <a:rPr lang="it-IT" sz="1400">
                <a:solidFill>
                  <a:srgbClr val="FF0000"/>
                </a:solidFill>
                <a:latin typeface="Arial" charset="0"/>
              </a:rPr>
              <a:t>fine position sensitivity (mm) already achieved with strips </a:t>
            </a:r>
          </a:p>
          <a:p>
            <a:pPr marL="285750" indent="-285750" defTabSz="1042988">
              <a:lnSpc>
                <a:spcPct val="120000"/>
              </a:lnSpc>
              <a:buFont typeface="Arial"/>
              <a:buChar char="•"/>
            </a:pPr>
            <a:r>
              <a:rPr lang="it-IT" sz="1400">
                <a:solidFill>
                  <a:srgbClr val="FF0000"/>
                </a:solidFill>
                <a:latin typeface="Arial" charset="0"/>
              </a:rPr>
              <a:t>coarse position sensitivity (cm) with pads</a:t>
            </a:r>
          </a:p>
          <a:p>
            <a:pPr marL="285750" indent="-285750" defTabSz="1042988">
              <a:lnSpc>
                <a:spcPct val="120000"/>
              </a:lnSpc>
              <a:buFont typeface="Arial"/>
              <a:buChar char="•"/>
            </a:pPr>
            <a:r>
              <a:rPr lang="it-IT" sz="1400">
                <a:solidFill>
                  <a:srgbClr val="FF0000"/>
                </a:solidFill>
                <a:latin typeface="Arial" charset="0"/>
              </a:rPr>
              <a:t>robust, low voltage, easily handled</a:t>
            </a:r>
          </a:p>
          <a:p>
            <a:pPr marL="285750" indent="-285750" defTabSz="1042988">
              <a:lnSpc>
                <a:spcPct val="120000"/>
              </a:lnSpc>
              <a:buFont typeface="Arial"/>
              <a:buChar char="•"/>
            </a:pPr>
            <a:r>
              <a:rPr lang="it-IT" sz="1400">
                <a:solidFill>
                  <a:srgbClr val="FF0000"/>
                </a:solidFill>
                <a:latin typeface="Arial" charset="0"/>
              </a:rPr>
              <a:t>implementation at ISIS and ESS ? </a:t>
            </a:r>
          </a:p>
        </p:txBody>
      </p:sp>
      <p:pic>
        <p:nvPicPr>
          <p:cNvPr id="9" name="Picture 8" descr="SiLiF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5683" y="1339556"/>
            <a:ext cx="2303449" cy="1865793"/>
          </a:xfrm>
          <a:prstGeom prst="rect">
            <a:avLst/>
          </a:prstGeom>
        </p:spPr>
      </p:pic>
      <p:pic>
        <p:nvPicPr>
          <p:cNvPr id="10" name="Picture 9" descr="semaforo_verde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245" y="3935522"/>
            <a:ext cx="776201" cy="884398"/>
          </a:xfrm>
          <a:prstGeom prst="rect">
            <a:avLst/>
          </a:prstGeom>
        </p:spPr>
      </p:pic>
      <p:sp>
        <p:nvSpPr>
          <p:cNvPr id="12" name="Rectangle 7"/>
          <p:cNvSpPr>
            <a:spLocks/>
          </p:cNvSpPr>
          <p:nvPr/>
        </p:nvSpPr>
        <p:spPr bwMode="auto">
          <a:xfrm>
            <a:off x="1045026" y="5639318"/>
            <a:ext cx="5203373" cy="389644"/>
          </a:xfrm>
          <a:prstGeom prst="roundRect">
            <a:avLst/>
          </a:prstGeom>
          <a:solidFill>
            <a:srgbClr val="FFCC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64291" tIns="32146" rIns="64291" bIns="32146" anchor="ctr" anchorCtr="1">
            <a:spAutoFit/>
          </a:bodyPr>
          <a:lstStyle/>
          <a:p>
            <a:pPr algn="ctr" defTabSz="642938">
              <a:lnSpc>
                <a:spcPct val="120000"/>
              </a:lnSpc>
            </a:pPr>
            <a:r>
              <a:rPr lang="en-US" sz="1600" b="1">
                <a:solidFill>
                  <a:srgbClr val="205FAC"/>
                </a:solidFill>
                <a:latin typeface="+mj-lt"/>
                <a:cs typeface="MS PGothic" charset="0"/>
                <a:sym typeface="Baskerville" charset="0"/>
              </a:rPr>
              <a:t>final demo-test at ISIS on 9-15 June 2015</a:t>
            </a:r>
          </a:p>
        </p:txBody>
      </p:sp>
    </p:spTree>
    <p:extLst>
      <p:ext uri="{BB962C8B-B14F-4D97-AF65-F5344CB8AC3E}">
        <p14:creationId xmlns:p14="http://schemas.microsoft.com/office/powerpoint/2010/main" val="2724250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4102325" y="3747933"/>
            <a:ext cx="1554911" cy="383619"/>
          </a:xfrm>
          <a:prstGeom prst="roundRect">
            <a:avLst>
              <a:gd name="adj" fmla="val 7481"/>
            </a:avLst>
          </a:prstGeom>
          <a:solidFill>
            <a:schemeClr val="accent5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Front"/>
            <a:lightRig rig="threePt" dir="t"/>
          </a:scene3d>
          <a:sp3d>
            <a:bevelT/>
          </a:sp3d>
          <a:extLst/>
        </p:spPr>
        <p:txBody>
          <a:bodyPr wrap="none">
            <a:spAutoFit/>
          </a:bodyPr>
          <a:lstStyle/>
          <a:p>
            <a:pPr algn="ctr"/>
            <a:r>
              <a:rPr lang="en-US" sz="1800" b="1" smtClean="0">
                <a:solidFill>
                  <a:srgbClr val="135CAE"/>
                </a:solidFill>
                <a:latin typeface="+mn-lt"/>
                <a:ea typeface="Lucida Grande"/>
                <a:cs typeface="Lucida Grande"/>
              </a:rPr>
              <a:t>patent? YES</a:t>
            </a:r>
          </a:p>
        </p:txBody>
      </p:sp>
      <p:sp>
        <p:nvSpPr>
          <p:cNvPr id="31" name="AutoShape 13"/>
          <p:cNvSpPr>
            <a:spLocks noChangeArrowheads="1"/>
          </p:cNvSpPr>
          <p:nvPr/>
        </p:nvSpPr>
        <p:spPr bwMode="auto">
          <a:xfrm>
            <a:off x="1687601" y="3773483"/>
            <a:ext cx="2003861" cy="358069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FF00">
                  <a:gamma/>
                  <a:shade val="46275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01600" prstMaterial="legacyMatte">
            <a:bevelT w="13500" h="13500" prst="angle"/>
            <a:bevelB w="13500" h="13500" prst="angle"/>
            <a:extrusionClr>
              <a:srgbClr val="00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8" name="AutoShape 72"/>
          <p:cNvSpPr>
            <a:spLocks noChangeArrowheads="1"/>
          </p:cNvSpPr>
          <p:nvPr/>
        </p:nvSpPr>
        <p:spPr bwMode="auto">
          <a:xfrm>
            <a:off x="3236943" y="1896463"/>
            <a:ext cx="2658220" cy="422976"/>
          </a:xfrm>
          <a:prstGeom prst="roundRect">
            <a:avLst/>
          </a:prstGeom>
          <a:solidFill>
            <a:srgbClr val="CCFF66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en-US" sz="1800" b="1" smtClean="0">
                <a:solidFill>
                  <a:srgbClr val="FF0000"/>
                </a:solidFill>
                <a:latin typeface="Arial" charset="0"/>
              </a:rPr>
              <a:t>Scintillators</a:t>
            </a:r>
            <a:endParaRPr lang="it-IT" sz="1800" b="1"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6323480" y="2827146"/>
            <a:ext cx="1653636" cy="2306442"/>
            <a:chOff x="2743200" y="609600"/>
            <a:chExt cx="4014701" cy="5715000"/>
          </a:xfrm>
        </p:grpSpPr>
        <p:grpSp>
          <p:nvGrpSpPr>
            <p:cNvPr id="60" name="Group 59"/>
            <p:cNvGrpSpPr/>
            <p:nvPr/>
          </p:nvGrpSpPr>
          <p:grpSpPr>
            <a:xfrm>
              <a:off x="3581400" y="3168504"/>
              <a:ext cx="3176501" cy="3156096"/>
              <a:chOff x="3730485" y="3618543"/>
              <a:chExt cx="3176501" cy="3156096"/>
            </a:xfrm>
          </p:grpSpPr>
          <p:sp>
            <p:nvSpPr>
              <p:cNvPr id="62" name="WordArt 3"/>
              <p:cNvSpPr>
                <a:spLocks noChangeArrowheads="1" noChangeShapeType="1" noTextEdit="1"/>
              </p:cNvSpPr>
              <p:nvPr/>
            </p:nvSpPr>
            <p:spPr bwMode="auto">
              <a:xfrm rot="18810707">
                <a:off x="3756358" y="4919697"/>
                <a:ext cx="3156096" cy="553787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noFill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SlantUp">
                  <a:avLst>
                    <a:gd name="adj" fmla="val 0"/>
                  </a:avLst>
                </a:prstTxWarp>
                <a:scene3d>
                  <a:camera prst="legacyPerspectiveRight">
                    <a:rot lat="18562499" lon="21374999" rev="0"/>
                  </a:camera>
                  <a:lightRig rig="legacyFlat1" dir="t"/>
                </a:scene3d>
                <a:sp3d prstMaterial="legacyPlastic">
                  <a:extrusionClr>
                    <a:srgbClr val="FF0000"/>
                  </a:extrusionClr>
                </a:sp3d>
              </a:bodyPr>
              <a:lstStyle/>
              <a:p>
                <a:pPr algn="ctr"/>
                <a:r>
                  <a:rPr lang="en-US" sz="1600" kern="10">
                    <a:gradFill rotWithShape="0">
                      <a:gsLst>
                        <a:gs pos="0">
                          <a:srgbClr val="FF0000">
                            <a:gamma/>
                            <a:shade val="64706"/>
                            <a:invGamma/>
                          </a:srgbClr>
                        </a:gs>
                        <a:gs pos="50000">
                          <a:srgbClr val="FF0000"/>
                        </a:gs>
                        <a:gs pos="100000">
                          <a:srgbClr val="FF0000">
                            <a:gamma/>
                            <a:shade val="64706"/>
                            <a:invGamma/>
                          </a:srgbClr>
                        </a:gs>
                      </a:gsLst>
                      <a:lin ang="7836786" scaled="1"/>
                    </a:gradFill>
                    <a:latin typeface="Stencil"/>
                    <a:ea typeface="Stencil"/>
                    <a:cs typeface="Stencil"/>
                  </a:rPr>
                  <a:t>Patent Pending</a:t>
                </a:r>
              </a:p>
            </p:txBody>
          </p:sp>
          <p:sp>
            <p:nvSpPr>
              <p:cNvPr id="63" name="AutoShape 4"/>
              <p:cNvSpPr>
                <a:spLocks noChangeArrowheads="1"/>
              </p:cNvSpPr>
              <p:nvPr/>
            </p:nvSpPr>
            <p:spPr bwMode="auto">
              <a:xfrm rot="8302137" flipH="1" flipV="1">
                <a:off x="3730485" y="4621473"/>
                <a:ext cx="3176501" cy="1114521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scene3d>
                <a:camera prst="legacyPerspectiveTopRight">
                  <a:rot lat="17737499" lon="112500" rev="0"/>
                </a:camera>
                <a:lightRig rig="legacyFlat3" dir="b"/>
              </a:scene3d>
              <a:sp3d prstMaterial="legacyMatte">
                <a:bevelT w="13500" h="13500" prst="angle"/>
                <a:bevelB w="13500" h="13500" prst="angle"/>
                <a:extrusionClr>
                  <a:srgbClr val="FF0000"/>
                </a:extrusion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100"/>
              </a:p>
            </p:txBody>
          </p:sp>
        </p:grpSp>
        <p:pic>
          <p:nvPicPr>
            <p:cNvPr id="61" name="Picture 7" descr="&#10;timbro.png                                                     002994C0 PFiMac_HD                      7C268698: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609600"/>
              <a:ext cx="3373438" cy="449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4" name="Rectangle 63"/>
          <p:cNvSpPr/>
          <p:nvPr/>
        </p:nvSpPr>
        <p:spPr>
          <a:xfrm>
            <a:off x="6440295" y="4906318"/>
            <a:ext cx="129045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b="1">
                <a:solidFill>
                  <a:srgbClr val="135CAE"/>
                </a:solidFill>
                <a:latin typeface="Arial"/>
                <a:cs typeface="Arial"/>
              </a:rPr>
              <a:t>RM2013A000254</a:t>
            </a:r>
          </a:p>
        </p:txBody>
      </p:sp>
    </p:spTree>
    <p:extLst>
      <p:ext uri="{BB962C8B-B14F-4D97-AF65-F5344CB8AC3E}">
        <p14:creationId xmlns:p14="http://schemas.microsoft.com/office/powerpoint/2010/main" val="3049544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noc8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1362" y="4223762"/>
            <a:ext cx="3599640" cy="200034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980441" y="194193"/>
            <a:ext cx="4455984" cy="1644293"/>
            <a:chOff x="988965" y="2171693"/>
            <a:chExt cx="5564235" cy="2053249"/>
          </a:xfrm>
        </p:grpSpPr>
        <p:sp>
          <p:nvSpPr>
            <p:cNvPr id="13" name="AutoShape 26"/>
            <p:cNvSpPr>
              <a:spLocks noChangeArrowheads="1"/>
            </p:cNvSpPr>
            <p:nvPr/>
          </p:nvSpPr>
          <p:spPr bwMode="auto">
            <a:xfrm rot="5400000">
              <a:off x="4619507" y="2681288"/>
              <a:ext cx="990600" cy="762000"/>
            </a:xfrm>
            <a:custGeom>
              <a:avLst/>
              <a:gdLst>
                <a:gd name="G0" fmla="+- 10594 0 0"/>
                <a:gd name="G1" fmla="+- -11716728 0 0"/>
                <a:gd name="G2" fmla="+- 0 0 -11716728"/>
                <a:gd name="T0" fmla="*/ 0 256 1"/>
                <a:gd name="T1" fmla="*/ 180 256 1"/>
                <a:gd name="G3" fmla="+- -11716728 T0 T1"/>
                <a:gd name="T2" fmla="*/ 0 256 1"/>
                <a:gd name="T3" fmla="*/ 90 256 1"/>
                <a:gd name="G4" fmla="+- -11716728 T2 T3"/>
                <a:gd name="G5" fmla="*/ G4 2 1"/>
                <a:gd name="T4" fmla="*/ 90 256 1"/>
                <a:gd name="T5" fmla="*/ 0 256 1"/>
                <a:gd name="G6" fmla="+- -11716728 T4 T5"/>
                <a:gd name="G7" fmla="*/ G6 2 1"/>
                <a:gd name="G8" fmla="abs -11716728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594"/>
                <a:gd name="G18" fmla="*/ 10594 1 2"/>
                <a:gd name="G19" fmla="+- G18 5400 0"/>
                <a:gd name="G20" fmla="cos G19 -11716728"/>
                <a:gd name="G21" fmla="sin G19 -11716728"/>
                <a:gd name="G22" fmla="+- G20 10800 0"/>
                <a:gd name="G23" fmla="+- G21 10800 0"/>
                <a:gd name="G24" fmla="+- 10800 0 G20"/>
                <a:gd name="G25" fmla="+- 10594 10800 0"/>
                <a:gd name="G26" fmla="?: G9 G17 G25"/>
                <a:gd name="G27" fmla="?: G9 0 21600"/>
                <a:gd name="G28" fmla="cos 10800 -11716728"/>
                <a:gd name="G29" fmla="sin 10800 -11716728"/>
                <a:gd name="G30" fmla="sin 10594 -11716728"/>
                <a:gd name="G31" fmla="+- G28 10800 0"/>
                <a:gd name="G32" fmla="+- G29 10800 0"/>
                <a:gd name="G33" fmla="+- G30 10800 0"/>
                <a:gd name="G34" fmla="?: G4 0 G31"/>
                <a:gd name="G35" fmla="?: -11716728 G34 0"/>
                <a:gd name="G36" fmla="?: G6 G35 G31"/>
                <a:gd name="G37" fmla="+- 21600 0 G36"/>
                <a:gd name="G38" fmla="?: G4 0 G33"/>
                <a:gd name="G39" fmla="?: -11716728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05 w 21600"/>
                <a:gd name="T15" fmla="*/ 10572 h 21600"/>
                <a:gd name="T16" fmla="*/ 10800 w 21600"/>
                <a:gd name="T17" fmla="*/ 206 h 21600"/>
                <a:gd name="T18" fmla="*/ 21495 w 21600"/>
                <a:gd name="T19" fmla="*/ 10572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208" y="10575"/>
                  </a:moveTo>
                  <a:cubicBezTo>
                    <a:pt x="330" y="4813"/>
                    <a:pt x="5036" y="205"/>
                    <a:pt x="10800" y="205"/>
                  </a:cubicBezTo>
                  <a:cubicBezTo>
                    <a:pt x="16563" y="205"/>
                    <a:pt x="21269" y="4813"/>
                    <a:pt x="21391" y="10575"/>
                  </a:cubicBezTo>
                  <a:lnTo>
                    <a:pt x="21597" y="10570"/>
                  </a:lnTo>
                  <a:cubicBezTo>
                    <a:pt x="21472" y="4696"/>
                    <a:pt x="16675" y="0"/>
                    <a:pt x="10799" y="0"/>
                  </a:cubicBezTo>
                  <a:cubicBezTo>
                    <a:pt x="4924" y="0"/>
                    <a:pt x="127" y="4696"/>
                    <a:pt x="2" y="10570"/>
                  </a:cubicBezTo>
                  <a:close/>
                </a:path>
              </a:pathLst>
            </a:custGeom>
            <a:solidFill>
              <a:srgbClr val="E6E6E6"/>
            </a:solidFill>
            <a:ln w="9525">
              <a:miter lim="800000"/>
              <a:headEnd/>
              <a:tailEnd/>
            </a:ln>
            <a:effectLst/>
            <a:scene3d>
              <a:camera prst="legacyObliqueTopRight">
                <a:rot lat="0" lon="16199998" rev="0"/>
              </a:camera>
              <a:lightRig rig="legacyFlat1" dir="t"/>
            </a:scene3d>
            <a:sp3d extrusionH="1651000" prstMaterial="legacyMetal">
              <a:bevelT w="13500" h="13500" prst="angle"/>
              <a:bevelB w="13500" h="13500" prst="angle"/>
              <a:extrusionClr>
                <a:srgbClr val="E6E6E6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 b="1">
                <a:latin typeface="+mj-lt"/>
              </a:endParaRPr>
            </a:p>
          </p:txBody>
        </p:sp>
        <p:sp>
          <p:nvSpPr>
            <p:cNvPr id="14" name="Rectangle 2"/>
            <p:cNvSpPr>
              <a:spLocks noChangeArrowheads="1"/>
            </p:cNvSpPr>
            <p:nvPr/>
          </p:nvSpPr>
          <p:spPr bwMode="auto">
            <a:xfrm>
              <a:off x="3167063" y="2787650"/>
              <a:ext cx="2133600" cy="360363"/>
            </a:xfrm>
            <a:prstGeom prst="rect">
              <a:avLst/>
            </a:prstGeom>
            <a:solidFill>
              <a:schemeClr val="accent1"/>
            </a:solidFill>
            <a:ln w="19050">
              <a:miter lim="800000"/>
              <a:headEnd/>
              <a:tailEnd/>
            </a:ln>
            <a:effectLst/>
            <a:scene3d>
              <a:camera prst="legacyPerspectiveTopRight">
                <a:rot lat="17400000" lon="0" rev="0"/>
              </a:camera>
              <a:lightRig rig="legacyFlat3" dir="r"/>
            </a:scene3d>
            <a:sp3d extrusionH="163500" prstMaterial="legacyPlastic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 b="1">
                <a:latin typeface="+mj-lt"/>
              </a:endParaRPr>
            </a:p>
          </p:txBody>
        </p:sp>
        <p:sp>
          <p:nvSpPr>
            <p:cNvPr id="15" name="AutoShape 4"/>
            <p:cNvSpPr>
              <a:spLocks noChangeArrowheads="1"/>
            </p:cNvSpPr>
            <p:nvPr/>
          </p:nvSpPr>
          <p:spPr bwMode="auto">
            <a:xfrm rot="478487">
              <a:off x="1905000" y="2689225"/>
              <a:ext cx="914400" cy="609600"/>
            </a:xfrm>
            <a:prstGeom prst="roundRect">
              <a:avLst>
                <a:gd name="adj" fmla="val 44792"/>
              </a:avLst>
            </a:prstGeom>
            <a:solidFill>
              <a:srgbClr val="6D6700"/>
            </a:solidFill>
            <a:ln w="9525">
              <a:round/>
              <a:headEnd/>
              <a:tailEnd/>
            </a:ln>
            <a:effectLst/>
            <a:scene3d>
              <a:camera prst="legacyPerspectiveTopRight">
                <a:rot lat="1275000" lon="16274999" rev="0"/>
              </a:camera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6D67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1">
                <a:latin typeface="+mj-lt"/>
              </a:endParaRPr>
            </a:p>
          </p:txBody>
        </p:sp>
        <p:sp>
          <p:nvSpPr>
            <p:cNvPr id="16" name="AutoShape 6"/>
            <p:cNvSpPr>
              <a:spLocks noChangeArrowheads="1"/>
            </p:cNvSpPr>
            <p:nvPr/>
          </p:nvSpPr>
          <p:spPr bwMode="auto">
            <a:xfrm rot="49409">
              <a:off x="2514600" y="2917825"/>
              <a:ext cx="533400" cy="228600"/>
            </a:xfrm>
            <a:prstGeom prst="rightArrow">
              <a:avLst>
                <a:gd name="adj1" fmla="val 50000"/>
                <a:gd name="adj2" fmla="val 58333"/>
              </a:avLst>
            </a:prstGeom>
            <a:gradFill rotWithShape="0">
              <a:gsLst>
                <a:gs pos="0">
                  <a:srgbClr val="FF0000">
                    <a:gamma/>
                    <a:shade val="39608"/>
                    <a:invGamma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shade val="39608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Bottom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 b="1">
                <a:latin typeface="+mj-lt"/>
              </a:endParaRPr>
            </a:p>
          </p:txBody>
        </p:sp>
        <p:sp>
          <p:nvSpPr>
            <p:cNvPr id="17" name="AutoShape 7"/>
            <p:cNvSpPr>
              <a:spLocks noChangeArrowheads="1"/>
            </p:cNvSpPr>
            <p:nvPr/>
          </p:nvSpPr>
          <p:spPr bwMode="auto">
            <a:xfrm rot="21550591" flipH="1">
              <a:off x="5486400" y="2917825"/>
              <a:ext cx="533400" cy="228600"/>
            </a:xfrm>
            <a:prstGeom prst="rightArrow">
              <a:avLst>
                <a:gd name="adj1" fmla="val 50000"/>
                <a:gd name="adj2" fmla="val 58333"/>
              </a:avLst>
            </a:prstGeom>
            <a:gradFill rotWithShape="0">
              <a:gsLst>
                <a:gs pos="0">
                  <a:srgbClr val="FF0000">
                    <a:gamma/>
                    <a:shade val="39608"/>
                    <a:invGamma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shade val="39608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Bottom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 b="1">
                <a:latin typeface="+mj-lt"/>
              </a:endParaRPr>
            </a:p>
          </p:txBody>
        </p:sp>
        <p:sp>
          <p:nvSpPr>
            <p:cNvPr id="19" name="AutoShape 8"/>
            <p:cNvSpPr>
              <a:spLocks noChangeArrowheads="1"/>
            </p:cNvSpPr>
            <p:nvPr/>
          </p:nvSpPr>
          <p:spPr bwMode="auto">
            <a:xfrm rot="21153869">
              <a:off x="5638800" y="2689225"/>
              <a:ext cx="914400" cy="609600"/>
            </a:xfrm>
            <a:prstGeom prst="roundRect">
              <a:avLst>
                <a:gd name="adj" fmla="val 44792"/>
              </a:avLst>
            </a:prstGeom>
            <a:solidFill>
              <a:srgbClr val="6D6700"/>
            </a:solidFill>
            <a:ln w="9525">
              <a:round/>
              <a:headEnd/>
              <a:tailEnd/>
            </a:ln>
            <a:effectLst/>
            <a:scene3d>
              <a:camera prst="legacyPerspectiveTopRight">
                <a:rot lat="1275000" lon="5287500" rev="0"/>
              </a:camera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6D67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1">
                <a:latin typeface="+mj-lt"/>
              </a:endParaRPr>
            </a:p>
          </p:txBody>
        </p:sp>
        <p:sp>
          <p:nvSpPr>
            <p:cNvPr id="20" name="Rectangle 9"/>
            <p:cNvSpPr>
              <a:spLocks noChangeArrowheads="1"/>
            </p:cNvSpPr>
            <p:nvPr/>
          </p:nvSpPr>
          <p:spPr bwMode="auto">
            <a:xfrm>
              <a:off x="1914661" y="2171693"/>
              <a:ext cx="749010" cy="369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800" b="1">
                  <a:solidFill>
                    <a:schemeClr val="accent2"/>
                  </a:solidFill>
                  <a:latin typeface="+mj-lt"/>
                </a:rPr>
                <a:t>SiPM</a:t>
              </a:r>
            </a:p>
          </p:txBody>
        </p:sp>
        <p:sp>
          <p:nvSpPr>
            <p:cNvPr id="21" name="Rectangle 10"/>
            <p:cNvSpPr>
              <a:spLocks noChangeArrowheads="1"/>
            </p:cNvSpPr>
            <p:nvPr/>
          </p:nvSpPr>
          <p:spPr bwMode="auto">
            <a:xfrm>
              <a:off x="5800864" y="2171693"/>
              <a:ext cx="749010" cy="369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800" b="1">
                  <a:solidFill>
                    <a:schemeClr val="accent2"/>
                  </a:solidFill>
                  <a:latin typeface="+mj-lt"/>
                </a:rPr>
                <a:t>SiPM</a:t>
              </a:r>
            </a:p>
          </p:txBody>
        </p:sp>
        <p:sp>
          <p:nvSpPr>
            <p:cNvPr id="25" name="Line 18"/>
            <p:cNvSpPr>
              <a:spLocks noChangeShapeType="1"/>
            </p:cNvSpPr>
            <p:nvPr/>
          </p:nvSpPr>
          <p:spPr bwMode="auto">
            <a:xfrm>
              <a:off x="3505200" y="2841625"/>
              <a:ext cx="474663" cy="0"/>
            </a:xfrm>
            <a:prstGeom prst="line">
              <a:avLst/>
            </a:prstGeom>
            <a:noFill/>
            <a:ln w="9525">
              <a:solidFill>
                <a:srgbClr val="E6E6E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+mj-lt"/>
              </a:endParaRPr>
            </a:p>
          </p:txBody>
        </p:sp>
        <p:sp>
          <p:nvSpPr>
            <p:cNvPr id="33" name="Oval 22"/>
            <p:cNvSpPr>
              <a:spLocks noChangeArrowheads="1"/>
            </p:cNvSpPr>
            <p:nvPr/>
          </p:nvSpPr>
          <p:spPr bwMode="auto">
            <a:xfrm rot="765685">
              <a:off x="2332038" y="2840038"/>
              <a:ext cx="171450" cy="307975"/>
            </a:xfrm>
            <a:prstGeom prst="ellipse">
              <a:avLst/>
            </a:prstGeom>
            <a:gradFill rotWithShape="0">
              <a:gsLst>
                <a:gs pos="0">
                  <a:srgbClr val="E6E6E6"/>
                </a:gs>
                <a:gs pos="100000">
                  <a:srgbClr val="E6E6E6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+mj-lt"/>
              </a:endParaRPr>
            </a:p>
          </p:txBody>
        </p:sp>
        <p:sp>
          <p:nvSpPr>
            <p:cNvPr id="57" name="AutoShape 11"/>
            <p:cNvSpPr>
              <a:spLocks noChangeArrowheads="1"/>
            </p:cNvSpPr>
            <p:nvPr/>
          </p:nvSpPr>
          <p:spPr bwMode="auto">
            <a:xfrm>
              <a:off x="4141230" y="3799732"/>
              <a:ext cx="2021430" cy="425210"/>
            </a:xfrm>
            <a:prstGeom prst="roundRect">
              <a:avLst>
                <a:gd name="adj" fmla="val 16667"/>
              </a:avLst>
            </a:prstGeom>
            <a:solidFill>
              <a:srgbClr val="FFFF66"/>
            </a:solidFill>
            <a:ln w="12700">
              <a:solidFill>
                <a:srgbClr val="396B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it-IT" sz="1400" b="1" baseline="30000">
                  <a:solidFill>
                    <a:srgbClr val="004080"/>
                  </a:solidFill>
                  <a:latin typeface="Arial"/>
                  <a:cs typeface="Arial"/>
                </a:rPr>
                <a:t>6</a:t>
              </a:r>
              <a:r>
                <a:rPr lang="it-IT" sz="1400" b="1">
                  <a:solidFill>
                    <a:srgbClr val="004080"/>
                  </a:solidFill>
                  <a:latin typeface="Arial"/>
                  <a:cs typeface="Arial"/>
                </a:rPr>
                <a:t>LiF + </a:t>
              </a:r>
              <a:r>
                <a:rPr lang="it-IT" sz="1400" b="1">
                  <a:solidFill>
                    <a:srgbClr val="004080"/>
                  </a:solidFill>
                  <a:latin typeface="+mn-lt"/>
                </a:rPr>
                <a:t>Al wrap</a:t>
              </a:r>
            </a:p>
          </p:txBody>
        </p:sp>
        <p:cxnSp>
          <p:nvCxnSpPr>
            <p:cNvPr id="58" name="AutoShape 12"/>
            <p:cNvCxnSpPr>
              <a:cxnSpLocks noChangeShapeType="1"/>
              <a:stCxn id="57" idx="0"/>
            </p:cNvCxnSpPr>
            <p:nvPr/>
          </p:nvCxnSpPr>
          <p:spPr bwMode="auto">
            <a:xfrm flipH="1" flipV="1">
              <a:off x="4434689" y="3454760"/>
              <a:ext cx="717257" cy="344972"/>
            </a:xfrm>
            <a:prstGeom prst="straightConnector1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59" name="AutoShape 19"/>
            <p:cNvSpPr>
              <a:spLocks noChangeArrowheads="1"/>
            </p:cNvSpPr>
            <p:nvPr/>
          </p:nvSpPr>
          <p:spPr bwMode="auto">
            <a:xfrm>
              <a:off x="988965" y="3703807"/>
              <a:ext cx="2805689" cy="425210"/>
            </a:xfrm>
            <a:prstGeom prst="roundRect">
              <a:avLst>
                <a:gd name="adj" fmla="val 16667"/>
              </a:avLst>
            </a:prstGeom>
            <a:solidFill>
              <a:srgbClr val="FFFF66"/>
            </a:solidFill>
            <a:ln w="12700">
              <a:solidFill>
                <a:srgbClr val="396B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it-IT" sz="1400" b="1">
                  <a:solidFill>
                    <a:srgbClr val="004080"/>
                  </a:solidFill>
                  <a:latin typeface="+mn-lt"/>
                </a:rPr>
                <a:t>25 x 3 x 1 mm</a:t>
              </a:r>
              <a:r>
                <a:rPr lang="it-IT" sz="1400" b="1" baseline="30000">
                  <a:solidFill>
                    <a:srgbClr val="004080"/>
                  </a:solidFill>
                  <a:latin typeface="+mn-lt"/>
                </a:rPr>
                <a:t>3</a:t>
              </a:r>
              <a:r>
                <a:rPr lang="it-IT" sz="1400" b="1">
                  <a:solidFill>
                    <a:srgbClr val="004080"/>
                  </a:solidFill>
                  <a:latin typeface="+mn-lt"/>
                </a:rPr>
                <a:t> CsI(Tl)</a:t>
              </a:r>
            </a:p>
          </p:txBody>
        </p:sp>
        <p:cxnSp>
          <p:nvCxnSpPr>
            <p:cNvPr id="60" name="AutoShape 20"/>
            <p:cNvCxnSpPr>
              <a:cxnSpLocks noChangeShapeType="1"/>
              <a:endCxn id="59" idx="3"/>
            </p:cNvCxnSpPr>
            <p:nvPr/>
          </p:nvCxnSpPr>
          <p:spPr bwMode="auto">
            <a:xfrm flipH="1">
              <a:off x="3794654" y="3194220"/>
              <a:ext cx="225864" cy="722193"/>
            </a:xfrm>
            <a:prstGeom prst="straightConnector1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pic>
        <p:nvPicPr>
          <p:cNvPr id="3" name="Picture 2" descr="fig_simulations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758" y="2125937"/>
            <a:ext cx="4263773" cy="4107049"/>
          </a:xfrm>
          <a:prstGeom prst="rect">
            <a:avLst/>
          </a:prstGeom>
        </p:spPr>
      </p:pic>
      <p:sp>
        <p:nvSpPr>
          <p:cNvPr id="61" name="AutoShape 72"/>
          <p:cNvSpPr>
            <a:spLocks noChangeArrowheads="1"/>
          </p:cNvSpPr>
          <p:nvPr/>
        </p:nvSpPr>
        <p:spPr bwMode="auto">
          <a:xfrm>
            <a:off x="351758" y="1695102"/>
            <a:ext cx="1288150" cy="354872"/>
          </a:xfrm>
          <a:prstGeom prst="roundRect">
            <a:avLst/>
          </a:prstGeom>
          <a:solidFill>
            <a:srgbClr val="CCFFB5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en-US" sz="1400" b="1" smtClean="0">
                <a:solidFill>
                  <a:srgbClr val="135CAE"/>
                </a:solidFill>
                <a:latin typeface="Arial" charset="0"/>
              </a:rPr>
              <a:t>GEANT4</a:t>
            </a:r>
            <a:endParaRPr lang="it-IT" sz="1400" b="1">
              <a:solidFill>
                <a:srgbClr val="135CAE"/>
              </a:solidFill>
              <a:latin typeface="Arial" charset="0"/>
            </a:endParaRPr>
          </a:p>
        </p:txBody>
      </p:sp>
      <p:sp>
        <p:nvSpPr>
          <p:cNvPr id="62" name="AutoShape 72"/>
          <p:cNvSpPr>
            <a:spLocks noChangeArrowheads="1"/>
          </p:cNvSpPr>
          <p:nvPr/>
        </p:nvSpPr>
        <p:spPr bwMode="auto">
          <a:xfrm>
            <a:off x="6363858" y="2057598"/>
            <a:ext cx="1288150" cy="354872"/>
          </a:xfrm>
          <a:prstGeom prst="roundRect">
            <a:avLst/>
          </a:prstGeom>
          <a:solidFill>
            <a:srgbClr val="CCFFB5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en-US" sz="1400" b="1" smtClean="0">
                <a:solidFill>
                  <a:srgbClr val="135CAE"/>
                </a:solidFill>
                <a:latin typeface="Arial" charset="0"/>
              </a:rPr>
              <a:t>exp data</a:t>
            </a:r>
            <a:endParaRPr lang="it-IT" sz="1400" b="1">
              <a:solidFill>
                <a:srgbClr val="135CAE"/>
              </a:solidFill>
              <a:latin typeface="Arial" charset="0"/>
            </a:endParaRPr>
          </a:p>
        </p:txBody>
      </p:sp>
      <p:pic>
        <p:nvPicPr>
          <p:cNvPr id="11" name="Picture 10" descr="finoc9.t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2067" y="2522979"/>
            <a:ext cx="1878618" cy="1849373"/>
          </a:xfrm>
          <a:prstGeom prst="rect">
            <a:avLst/>
          </a:prstGeom>
        </p:spPr>
      </p:pic>
      <p:pic>
        <p:nvPicPr>
          <p:cNvPr id="9" name="Picture 8" descr="finoc6.t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8476" y="2566477"/>
            <a:ext cx="2245604" cy="1850280"/>
          </a:xfrm>
          <a:prstGeom prst="rect">
            <a:avLst/>
          </a:prstGeom>
        </p:spPr>
      </p:pic>
      <p:pic>
        <p:nvPicPr>
          <p:cNvPr id="23" name="Picture 22" descr="semaforo_verde.jpg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801" y="1304052"/>
            <a:ext cx="776201" cy="8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04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213837" y="479076"/>
            <a:ext cx="4675946" cy="1892054"/>
            <a:chOff x="1945022" y="4331241"/>
            <a:chExt cx="4675946" cy="1892054"/>
          </a:xfrm>
        </p:grpSpPr>
        <p:sp>
          <p:nvSpPr>
            <p:cNvPr id="36" name="AutoShape 26"/>
            <p:cNvSpPr>
              <a:spLocks noChangeArrowheads="1"/>
            </p:cNvSpPr>
            <p:nvPr/>
          </p:nvSpPr>
          <p:spPr bwMode="auto">
            <a:xfrm rot="5400000">
              <a:off x="4687275" y="4820112"/>
              <a:ext cx="990600" cy="762000"/>
            </a:xfrm>
            <a:custGeom>
              <a:avLst/>
              <a:gdLst>
                <a:gd name="G0" fmla="+- 10594 0 0"/>
                <a:gd name="G1" fmla="+- -11716728 0 0"/>
                <a:gd name="G2" fmla="+- 0 0 -11716728"/>
                <a:gd name="T0" fmla="*/ 0 256 1"/>
                <a:gd name="T1" fmla="*/ 180 256 1"/>
                <a:gd name="G3" fmla="+- -11716728 T0 T1"/>
                <a:gd name="T2" fmla="*/ 0 256 1"/>
                <a:gd name="T3" fmla="*/ 90 256 1"/>
                <a:gd name="G4" fmla="+- -11716728 T2 T3"/>
                <a:gd name="G5" fmla="*/ G4 2 1"/>
                <a:gd name="T4" fmla="*/ 90 256 1"/>
                <a:gd name="T5" fmla="*/ 0 256 1"/>
                <a:gd name="G6" fmla="+- -11716728 T4 T5"/>
                <a:gd name="G7" fmla="*/ G6 2 1"/>
                <a:gd name="G8" fmla="abs -11716728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594"/>
                <a:gd name="G18" fmla="*/ 10594 1 2"/>
                <a:gd name="G19" fmla="+- G18 5400 0"/>
                <a:gd name="G20" fmla="cos G19 -11716728"/>
                <a:gd name="G21" fmla="sin G19 -11716728"/>
                <a:gd name="G22" fmla="+- G20 10800 0"/>
                <a:gd name="G23" fmla="+- G21 10800 0"/>
                <a:gd name="G24" fmla="+- 10800 0 G20"/>
                <a:gd name="G25" fmla="+- 10594 10800 0"/>
                <a:gd name="G26" fmla="?: G9 G17 G25"/>
                <a:gd name="G27" fmla="?: G9 0 21600"/>
                <a:gd name="G28" fmla="cos 10800 -11716728"/>
                <a:gd name="G29" fmla="sin 10800 -11716728"/>
                <a:gd name="G30" fmla="sin 10594 -11716728"/>
                <a:gd name="G31" fmla="+- G28 10800 0"/>
                <a:gd name="G32" fmla="+- G29 10800 0"/>
                <a:gd name="G33" fmla="+- G30 10800 0"/>
                <a:gd name="G34" fmla="?: G4 0 G31"/>
                <a:gd name="G35" fmla="?: -11716728 G34 0"/>
                <a:gd name="G36" fmla="?: G6 G35 G31"/>
                <a:gd name="G37" fmla="+- 21600 0 G36"/>
                <a:gd name="G38" fmla="?: G4 0 G33"/>
                <a:gd name="G39" fmla="?: -11716728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05 w 21600"/>
                <a:gd name="T15" fmla="*/ 10572 h 21600"/>
                <a:gd name="T16" fmla="*/ 10800 w 21600"/>
                <a:gd name="T17" fmla="*/ 206 h 21600"/>
                <a:gd name="T18" fmla="*/ 21495 w 21600"/>
                <a:gd name="T19" fmla="*/ 10572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208" y="10575"/>
                  </a:moveTo>
                  <a:cubicBezTo>
                    <a:pt x="330" y="4813"/>
                    <a:pt x="5036" y="205"/>
                    <a:pt x="10800" y="205"/>
                  </a:cubicBezTo>
                  <a:cubicBezTo>
                    <a:pt x="16563" y="205"/>
                    <a:pt x="21269" y="4813"/>
                    <a:pt x="21391" y="10575"/>
                  </a:cubicBezTo>
                  <a:lnTo>
                    <a:pt x="21597" y="10570"/>
                  </a:lnTo>
                  <a:cubicBezTo>
                    <a:pt x="21472" y="4696"/>
                    <a:pt x="16675" y="0"/>
                    <a:pt x="10799" y="0"/>
                  </a:cubicBezTo>
                  <a:cubicBezTo>
                    <a:pt x="4924" y="0"/>
                    <a:pt x="127" y="4696"/>
                    <a:pt x="2" y="10570"/>
                  </a:cubicBezTo>
                  <a:close/>
                </a:path>
              </a:pathLst>
            </a:custGeom>
            <a:solidFill>
              <a:srgbClr val="E6E6E6"/>
            </a:solidFill>
            <a:ln w="9525">
              <a:miter lim="800000"/>
              <a:headEnd/>
              <a:tailEnd/>
            </a:ln>
            <a:effectLst/>
            <a:scene3d>
              <a:camera prst="legacyObliqueTopRight">
                <a:rot lat="0" lon="16199998" rev="0"/>
              </a:camera>
              <a:lightRig rig="legacyFlat1" dir="t"/>
            </a:scene3d>
            <a:sp3d extrusionH="2184400" prstMaterial="legacyMetal">
              <a:bevelT w="13500" h="13500" prst="angle"/>
              <a:bevelB w="13500" h="13500" prst="angle"/>
              <a:extrusionClr>
                <a:srgbClr val="E6E6E6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 b="1">
                <a:latin typeface="+mn-lt"/>
              </a:endParaRPr>
            </a:p>
          </p:txBody>
        </p:sp>
        <p:sp>
          <p:nvSpPr>
            <p:cNvPr id="37" name="Rectangle 2"/>
            <p:cNvSpPr>
              <a:spLocks noChangeArrowheads="1"/>
            </p:cNvSpPr>
            <p:nvPr/>
          </p:nvSpPr>
          <p:spPr bwMode="auto">
            <a:xfrm>
              <a:off x="3234831" y="4926474"/>
              <a:ext cx="2133600" cy="360363"/>
            </a:xfrm>
            <a:prstGeom prst="rect">
              <a:avLst/>
            </a:prstGeom>
            <a:solidFill>
              <a:schemeClr val="accent1"/>
            </a:solidFill>
            <a:ln w="19050">
              <a:miter lim="800000"/>
              <a:headEnd/>
              <a:tailEnd/>
            </a:ln>
            <a:effectLst/>
            <a:scene3d>
              <a:camera prst="legacyPerspectiveTopRight">
                <a:rot lat="17400000" lon="0" rev="0"/>
              </a:camera>
              <a:lightRig rig="legacyFlat3" dir="r"/>
            </a:scene3d>
            <a:sp3d extrusionH="163500" prstMaterial="legacyPlastic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 b="1">
                <a:latin typeface="+mn-lt"/>
              </a:endParaRPr>
            </a:p>
          </p:txBody>
        </p:sp>
        <p:sp>
          <p:nvSpPr>
            <p:cNvPr id="38" name="AutoShape 4"/>
            <p:cNvSpPr>
              <a:spLocks noChangeArrowheads="1"/>
            </p:cNvSpPr>
            <p:nvPr/>
          </p:nvSpPr>
          <p:spPr bwMode="auto">
            <a:xfrm rot="478487">
              <a:off x="1972768" y="4828049"/>
              <a:ext cx="914400" cy="609600"/>
            </a:xfrm>
            <a:prstGeom prst="roundRect">
              <a:avLst>
                <a:gd name="adj" fmla="val 44792"/>
              </a:avLst>
            </a:prstGeom>
            <a:solidFill>
              <a:srgbClr val="6D6700"/>
            </a:solidFill>
            <a:ln w="9525">
              <a:round/>
              <a:headEnd/>
              <a:tailEnd/>
            </a:ln>
            <a:effectLst/>
            <a:scene3d>
              <a:camera prst="legacyPerspectiveTopRight">
                <a:rot lat="1275000" lon="16274999" rev="0"/>
              </a:camera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6D67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1">
                <a:latin typeface="+mn-lt"/>
              </a:endParaRPr>
            </a:p>
          </p:txBody>
        </p:sp>
        <p:sp>
          <p:nvSpPr>
            <p:cNvPr id="39" name="AutoShape 6"/>
            <p:cNvSpPr>
              <a:spLocks noChangeArrowheads="1"/>
            </p:cNvSpPr>
            <p:nvPr/>
          </p:nvSpPr>
          <p:spPr bwMode="auto">
            <a:xfrm rot="49409">
              <a:off x="2582368" y="5056649"/>
              <a:ext cx="533400" cy="228600"/>
            </a:xfrm>
            <a:prstGeom prst="rightArrow">
              <a:avLst>
                <a:gd name="adj1" fmla="val 50000"/>
                <a:gd name="adj2" fmla="val 58333"/>
              </a:avLst>
            </a:prstGeom>
            <a:gradFill rotWithShape="0">
              <a:gsLst>
                <a:gs pos="0">
                  <a:srgbClr val="FF0000">
                    <a:gamma/>
                    <a:shade val="39608"/>
                    <a:invGamma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shade val="39608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Bottom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 b="1">
                <a:latin typeface="+mn-lt"/>
              </a:endParaRPr>
            </a:p>
          </p:txBody>
        </p:sp>
        <p:sp>
          <p:nvSpPr>
            <p:cNvPr id="40" name="AutoShape 7"/>
            <p:cNvSpPr>
              <a:spLocks noChangeArrowheads="1"/>
            </p:cNvSpPr>
            <p:nvPr/>
          </p:nvSpPr>
          <p:spPr bwMode="auto">
            <a:xfrm rot="21550591" flipH="1">
              <a:off x="5554168" y="5056649"/>
              <a:ext cx="533400" cy="228600"/>
            </a:xfrm>
            <a:prstGeom prst="rightArrow">
              <a:avLst>
                <a:gd name="adj1" fmla="val 50000"/>
                <a:gd name="adj2" fmla="val 58333"/>
              </a:avLst>
            </a:prstGeom>
            <a:gradFill rotWithShape="0">
              <a:gsLst>
                <a:gs pos="0">
                  <a:srgbClr val="FF0000">
                    <a:gamma/>
                    <a:shade val="39608"/>
                    <a:invGamma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shade val="39608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Bottom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 b="1">
                <a:latin typeface="+mn-lt"/>
              </a:endParaRPr>
            </a:p>
          </p:txBody>
        </p:sp>
        <p:sp>
          <p:nvSpPr>
            <p:cNvPr id="41" name="AutoShape 8"/>
            <p:cNvSpPr>
              <a:spLocks noChangeArrowheads="1"/>
            </p:cNvSpPr>
            <p:nvPr/>
          </p:nvSpPr>
          <p:spPr bwMode="auto">
            <a:xfrm rot="21153869">
              <a:off x="5706568" y="4828049"/>
              <a:ext cx="914400" cy="609600"/>
            </a:xfrm>
            <a:prstGeom prst="roundRect">
              <a:avLst>
                <a:gd name="adj" fmla="val 44792"/>
              </a:avLst>
            </a:prstGeom>
            <a:solidFill>
              <a:srgbClr val="6D6700"/>
            </a:solidFill>
            <a:ln w="9525">
              <a:round/>
              <a:headEnd/>
              <a:tailEnd/>
            </a:ln>
            <a:effectLst/>
            <a:scene3d>
              <a:camera prst="legacyPerspectiveTopRight">
                <a:rot lat="1275000" lon="5287500" rev="0"/>
              </a:camera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6D67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1">
                <a:latin typeface="+mn-lt"/>
              </a:endParaRPr>
            </a:p>
          </p:txBody>
        </p:sp>
        <p:sp>
          <p:nvSpPr>
            <p:cNvPr id="44" name="AutoShape 11"/>
            <p:cNvSpPr>
              <a:spLocks noChangeArrowheads="1"/>
            </p:cNvSpPr>
            <p:nvPr/>
          </p:nvSpPr>
          <p:spPr bwMode="auto">
            <a:xfrm>
              <a:off x="5563575" y="5848724"/>
              <a:ext cx="961567" cy="374571"/>
            </a:xfrm>
            <a:prstGeom prst="roundRect">
              <a:avLst>
                <a:gd name="adj" fmla="val 16667"/>
              </a:avLst>
            </a:prstGeom>
            <a:solidFill>
              <a:srgbClr val="FFFF66"/>
            </a:solidFill>
            <a:ln w="12700">
              <a:solidFill>
                <a:srgbClr val="396B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1600" b="1">
                  <a:solidFill>
                    <a:srgbClr val="004080"/>
                  </a:solidFill>
                  <a:latin typeface="+mn-lt"/>
                </a:rPr>
                <a:t>Al wrap</a:t>
              </a:r>
            </a:p>
          </p:txBody>
        </p:sp>
        <p:cxnSp>
          <p:nvCxnSpPr>
            <p:cNvPr id="45" name="AutoShape 12"/>
            <p:cNvCxnSpPr>
              <a:cxnSpLocks noChangeShapeType="1"/>
              <a:stCxn id="44" idx="1"/>
              <a:endCxn id="36" idx="3"/>
            </p:cNvCxnSpPr>
            <p:nvPr/>
          </p:nvCxnSpPr>
          <p:spPr bwMode="auto">
            <a:xfrm flipH="1" flipV="1">
              <a:off x="5190618" y="5691597"/>
              <a:ext cx="372957" cy="344413"/>
            </a:xfrm>
            <a:prstGeom prst="straightConnector1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6" name="Line 18"/>
            <p:cNvSpPr>
              <a:spLocks noChangeShapeType="1"/>
            </p:cNvSpPr>
            <p:nvPr/>
          </p:nvSpPr>
          <p:spPr bwMode="auto">
            <a:xfrm>
              <a:off x="3572968" y="4980449"/>
              <a:ext cx="474663" cy="0"/>
            </a:xfrm>
            <a:prstGeom prst="line">
              <a:avLst/>
            </a:prstGeom>
            <a:noFill/>
            <a:ln w="9525">
              <a:solidFill>
                <a:srgbClr val="E6E6E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+mn-lt"/>
              </a:endParaRPr>
            </a:p>
          </p:txBody>
        </p:sp>
        <p:sp>
          <p:nvSpPr>
            <p:cNvPr id="47" name="AutoShape 19"/>
            <p:cNvSpPr>
              <a:spLocks noChangeArrowheads="1"/>
            </p:cNvSpPr>
            <p:nvPr/>
          </p:nvSpPr>
          <p:spPr bwMode="auto">
            <a:xfrm>
              <a:off x="2456871" y="5796424"/>
              <a:ext cx="854798" cy="374571"/>
            </a:xfrm>
            <a:prstGeom prst="roundRect">
              <a:avLst>
                <a:gd name="adj" fmla="val 16667"/>
              </a:avLst>
            </a:prstGeom>
            <a:solidFill>
              <a:srgbClr val="FFFF66"/>
            </a:solidFill>
            <a:ln w="12700">
              <a:solidFill>
                <a:srgbClr val="396B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1600" b="1">
                  <a:solidFill>
                    <a:srgbClr val="004080"/>
                  </a:solidFill>
                  <a:latin typeface="+mn-lt"/>
                </a:rPr>
                <a:t>CsI(Tl)</a:t>
              </a:r>
            </a:p>
          </p:txBody>
        </p:sp>
        <p:cxnSp>
          <p:nvCxnSpPr>
            <p:cNvPr id="48" name="AutoShape 20"/>
            <p:cNvCxnSpPr>
              <a:cxnSpLocks noChangeShapeType="1"/>
              <a:endCxn id="47" idx="3"/>
            </p:cNvCxnSpPr>
            <p:nvPr/>
          </p:nvCxnSpPr>
          <p:spPr bwMode="auto">
            <a:xfrm flipH="1">
              <a:off x="3311669" y="5301970"/>
              <a:ext cx="646826" cy="681740"/>
            </a:xfrm>
            <a:prstGeom prst="straightConnector1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9" name="Oval 22"/>
            <p:cNvSpPr>
              <a:spLocks noChangeArrowheads="1"/>
            </p:cNvSpPr>
            <p:nvPr/>
          </p:nvSpPr>
          <p:spPr bwMode="auto">
            <a:xfrm rot="765685">
              <a:off x="2399806" y="4978862"/>
              <a:ext cx="171450" cy="307975"/>
            </a:xfrm>
            <a:prstGeom prst="ellipse">
              <a:avLst/>
            </a:prstGeom>
            <a:gradFill rotWithShape="0">
              <a:gsLst>
                <a:gs pos="0">
                  <a:srgbClr val="E6E6E6"/>
                </a:gs>
                <a:gs pos="100000">
                  <a:srgbClr val="E6E6E6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+mn-lt"/>
              </a:endParaRPr>
            </a:p>
          </p:txBody>
        </p:sp>
        <p:sp>
          <p:nvSpPr>
            <p:cNvPr id="50" name="AutoShape 19"/>
            <p:cNvSpPr>
              <a:spLocks noChangeArrowheads="1"/>
            </p:cNvSpPr>
            <p:nvPr/>
          </p:nvSpPr>
          <p:spPr bwMode="auto">
            <a:xfrm>
              <a:off x="2971566" y="4331241"/>
              <a:ext cx="601402" cy="374571"/>
            </a:xfrm>
            <a:prstGeom prst="roundRect">
              <a:avLst>
                <a:gd name="adj" fmla="val 16667"/>
              </a:avLst>
            </a:prstGeom>
            <a:solidFill>
              <a:srgbClr val="FFFF66"/>
            </a:solidFill>
            <a:ln w="12700">
              <a:solidFill>
                <a:srgbClr val="396B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1600" b="1" baseline="30000">
                  <a:solidFill>
                    <a:srgbClr val="004080"/>
                  </a:solidFill>
                  <a:latin typeface="+mn-lt"/>
                </a:rPr>
                <a:t>6</a:t>
              </a:r>
              <a:r>
                <a:rPr lang="it-IT" sz="1600" b="1">
                  <a:solidFill>
                    <a:srgbClr val="004080"/>
                  </a:solidFill>
                  <a:latin typeface="+mn-lt"/>
                </a:rPr>
                <a:t>LiF</a:t>
              </a:r>
            </a:p>
          </p:txBody>
        </p:sp>
        <p:sp>
          <p:nvSpPr>
            <p:cNvPr id="51" name="AutoShape 30"/>
            <p:cNvSpPr>
              <a:spLocks noChangeArrowheads="1"/>
            </p:cNvSpPr>
            <p:nvPr/>
          </p:nvSpPr>
          <p:spPr bwMode="auto">
            <a:xfrm>
              <a:off x="3373533" y="5034424"/>
              <a:ext cx="275635" cy="152400"/>
            </a:xfrm>
            <a:prstGeom prst="parallelogram">
              <a:avLst>
                <a:gd name="adj" fmla="val 56670"/>
              </a:avLst>
            </a:prstGeom>
            <a:solidFill>
              <a:srgbClr val="ACE56E"/>
            </a:solidFill>
            <a:ln w="9525">
              <a:solidFill>
                <a:srgbClr val="B3B3B3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 b="1">
                <a:latin typeface="+mn-lt"/>
              </a:endParaRPr>
            </a:p>
          </p:txBody>
        </p:sp>
        <p:sp>
          <p:nvSpPr>
            <p:cNvPr id="52" name="AutoShape 30"/>
            <p:cNvSpPr>
              <a:spLocks noChangeArrowheads="1"/>
            </p:cNvSpPr>
            <p:nvPr/>
          </p:nvSpPr>
          <p:spPr bwMode="auto">
            <a:xfrm>
              <a:off x="3766292" y="5034424"/>
              <a:ext cx="275635" cy="152400"/>
            </a:xfrm>
            <a:prstGeom prst="parallelogram">
              <a:avLst>
                <a:gd name="adj" fmla="val 56670"/>
              </a:avLst>
            </a:prstGeom>
            <a:solidFill>
              <a:srgbClr val="ACE56E"/>
            </a:solidFill>
            <a:ln w="9525">
              <a:solidFill>
                <a:srgbClr val="B3B3B3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 b="1">
                <a:latin typeface="+mn-lt"/>
              </a:endParaRPr>
            </a:p>
          </p:txBody>
        </p:sp>
        <p:sp>
          <p:nvSpPr>
            <p:cNvPr id="53" name="AutoShape 30"/>
            <p:cNvSpPr>
              <a:spLocks noChangeArrowheads="1"/>
            </p:cNvSpPr>
            <p:nvPr/>
          </p:nvSpPr>
          <p:spPr bwMode="auto">
            <a:xfrm>
              <a:off x="4159051" y="5034424"/>
              <a:ext cx="275635" cy="152400"/>
            </a:xfrm>
            <a:prstGeom prst="parallelogram">
              <a:avLst>
                <a:gd name="adj" fmla="val 56670"/>
              </a:avLst>
            </a:prstGeom>
            <a:solidFill>
              <a:srgbClr val="ACE56E"/>
            </a:solidFill>
            <a:ln w="9525">
              <a:solidFill>
                <a:srgbClr val="B3B3B3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 b="1">
                <a:latin typeface="+mn-lt"/>
              </a:endParaRPr>
            </a:p>
          </p:txBody>
        </p:sp>
        <p:sp>
          <p:nvSpPr>
            <p:cNvPr id="54" name="AutoShape 30"/>
            <p:cNvSpPr>
              <a:spLocks noChangeArrowheads="1"/>
            </p:cNvSpPr>
            <p:nvPr/>
          </p:nvSpPr>
          <p:spPr bwMode="auto">
            <a:xfrm>
              <a:off x="4551810" y="5034424"/>
              <a:ext cx="275635" cy="152400"/>
            </a:xfrm>
            <a:prstGeom prst="parallelogram">
              <a:avLst>
                <a:gd name="adj" fmla="val 56670"/>
              </a:avLst>
            </a:prstGeom>
            <a:solidFill>
              <a:srgbClr val="ACE56E"/>
            </a:solidFill>
            <a:ln w="9525">
              <a:solidFill>
                <a:srgbClr val="B3B3B3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 b="1">
                <a:latin typeface="+mn-lt"/>
              </a:endParaRPr>
            </a:p>
          </p:txBody>
        </p:sp>
        <p:sp>
          <p:nvSpPr>
            <p:cNvPr id="55" name="AutoShape 30"/>
            <p:cNvSpPr>
              <a:spLocks noChangeArrowheads="1"/>
            </p:cNvSpPr>
            <p:nvPr/>
          </p:nvSpPr>
          <p:spPr bwMode="auto">
            <a:xfrm>
              <a:off x="4944568" y="5034424"/>
              <a:ext cx="275635" cy="152400"/>
            </a:xfrm>
            <a:prstGeom prst="parallelogram">
              <a:avLst>
                <a:gd name="adj" fmla="val 56670"/>
              </a:avLst>
            </a:prstGeom>
            <a:solidFill>
              <a:srgbClr val="ACE56E"/>
            </a:solidFill>
            <a:ln w="9525">
              <a:solidFill>
                <a:srgbClr val="B3B3B3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 b="1">
                <a:latin typeface="+mn-lt"/>
              </a:endParaRPr>
            </a:p>
          </p:txBody>
        </p:sp>
        <p:cxnSp>
          <p:nvCxnSpPr>
            <p:cNvPr id="56" name="AutoShape 20"/>
            <p:cNvCxnSpPr>
              <a:cxnSpLocks noChangeShapeType="1"/>
              <a:stCxn id="50" idx="3"/>
              <a:endCxn id="53" idx="0"/>
            </p:cNvCxnSpPr>
            <p:nvPr/>
          </p:nvCxnSpPr>
          <p:spPr bwMode="auto">
            <a:xfrm>
              <a:off x="3572968" y="4518527"/>
              <a:ext cx="723901" cy="515897"/>
            </a:xfrm>
            <a:prstGeom prst="straightConnector1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2" name="Rectangle 9"/>
            <p:cNvSpPr>
              <a:spLocks noChangeArrowheads="1"/>
            </p:cNvSpPr>
            <p:nvPr/>
          </p:nvSpPr>
          <p:spPr bwMode="auto">
            <a:xfrm>
              <a:off x="1945022" y="4356366"/>
              <a:ext cx="74901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800" b="1">
                  <a:solidFill>
                    <a:schemeClr val="accent2"/>
                  </a:solidFill>
                  <a:latin typeface="+mj-lt"/>
                </a:rPr>
                <a:t>SiPM</a:t>
              </a:r>
            </a:p>
          </p:txBody>
        </p:sp>
        <p:sp>
          <p:nvSpPr>
            <p:cNvPr id="43" name="Rectangle 10"/>
            <p:cNvSpPr>
              <a:spLocks noChangeArrowheads="1"/>
            </p:cNvSpPr>
            <p:nvPr/>
          </p:nvSpPr>
          <p:spPr bwMode="auto">
            <a:xfrm>
              <a:off x="5831222" y="4356366"/>
              <a:ext cx="74901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800" b="1">
                  <a:solidFill>
                    <a:schemeClr val="accent2"/>
                  </a:solidFill>
                  <a:latin typeface="+mj-lt"/>
                </a:rPr>
                <a:t>SiPM</a:t>
              </a:r>
            </a:p>
          </p:txBody>
        </p:sp>
      </p:grpSp>
      <p:pic>
        <p:nvPicPr>
          <p:cNvPr id="4" name="Picture 3" descr="finoc11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571" y="3494319"/>
            <a:ext cx="3849171" cy="2568697"/>
          </a:xfrm>
          <a:prstGeom prst="rect">
            <a:avLst/>
          </a:prstGeom>
        </p:spPr>
      </p:pic>
      <p:pic>
        <p:nvPicPr>
          <p:cNvPr id="5" name="Picture 4" descr="finoc10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0904" y="3494319"/>
            <a:ext cx="3676288" cy="2567768"/>
          </a:xfrm>
          <a:prstGeom prst="rect">
            <a:avLst/>
          </a:prstGeom>
        </p:spPr>
      </p:pic>
      <p:sp>
        <p:nvSpPr>
          <p:cNvPr id="61" name="AutoShape 72"/>
          <p:cNvSpPr>
            <a:spLocks noChangeArrowheads="1"/>
          </p:cNvSpPr>
          <p:nvPr/>
        </p:nvSpPr>
        <p:spPr bwMode="auto">
          <a:xfrm>
            <a:off x="1674698" y="2936772"/>
            <a:ext cx="1288150" cy="354872"/>
          </a:xfrm>
          <a:prstGeom prst="roundRect">
            <a:avLst/>
          </a:prstGeom>
          <a:solidFill>
            <a:srgbClr val="CCFFB5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en-US" sz="1400" b="1" smtClean="0">
                <a:solidFill>
                  <a:srgbClr val="135CAE"/>
                </a:solidFill>
                <a:latin typeface="Arial" charset="0"/>
              </a:rPr>
              <a:t>GEANT4</a:t>
            </a:r>
            <a:endParaRPr lang="it-IT" sz="1400" b="1">
              <a:solidFill>
                <a:srgbClr val="135CAE"/>
              </a:solidFill>
              <a:latin typeface="Arial" charset="0"/>
            </a:endParaRPr>
          </a:p>
        </p:txBody>
      </p:sp>
      <p:sp>
        <p:nvSpPr>
          <p:cNvPr id="62" name="AutoShape 72"/>
          <p:cNvSpPr>
            <a:spLocks noChangeArrowheads="1"/>
          </p:cNvSpPr>
          <p:nvPr/>
        </p:nvSpPr>
        <p:spPr bwMode="auto">
          <a:xfrm>
            <a:off x="6215490" y="2936772"/>
            <a:ext cx="1288150" cy="354872"/>
          </a:xfrm>
          <a:prstGeom prst="roundRect">
            <a:avLst/>
          </a:prstGeom>
          <a:solidFill>
            <a:srgbClr val="CCFFB5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en-US" sz="1400" b="1" smtClean="0">
                <a:solidFill>
                  <a:srgbClr val="135CAE"/>
                </a:solidFill>
                <a:latin typeface="Arial" charset="0"/>
              </a:rPr>
              <a:t>exp data</a:t>
            </a:r>
            <a:endParaRPr lang="it-IT" sz="1400" b="1">
              <a:solidFill>
                <a:srgbClr val="135CAE"/>
              </a:solidFill>
              <a:latin typeface="Arial" charset="0"/>
            </a:endParaRPr>
          </a:p>
        </p:txBody>
      </p:sp>
      <p:sp>
        <p:nvSpPr>
          <p:cNvPr id="6" name="Left Brace 5"/>
          <p:cNvSpPr/>
          <p:nvPr/>
        </p:nvSpPr>
        <p:spPr bwMode="auto">
          <a:xfrm rot="5400000">
            <a:off x="5008574" y="768050"/>
            <a:ext cx="384464" cy="379804"/>
          </a:xfrm>
          <a:prstGeom prst="leftBrace">
            <a:avLst>
              <a:gd name="adj1" fmla="val 5995"/>
              <a:gd name="adj2" fmla="val 5000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74821" y="510346"/>
            <a:ext cx="6536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>
                <a:solidFill>
                  <a:srgbClr val="FF0000"/>
                </a:solidFill>
                <a:latin typeface="Arial"/>
                <a:cs typeface="Arial"/>
              </a:rPr>
              <a:t>2 mm</a:t>
            </a:r>
            <a:endParaRPr lang="en-US" sz="140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0" name="Picture 29" descr="semaforo_verde.jp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121" y="1554360"/>
            <a:ext cx="776201" cy="8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9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66348" y="1158347"/>
            <a:ext cx="6603756" cy="3011715"/>
          </a:xfrm>
          <a:prstGeom prst="roundRect">
            <a:avLst>
              <a:gd name="adj" fmla="val 2294"/>
            </a:avLst>
          </a:prstGeom>
          <a:solidFill>
            <a:srgbClr val="F3DE80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174625" indent="-174625">
              <a:lnSpc>
                <a:spcPct val="150000"/>
              </a:lnSpc>
            </a:pPr>
            <a:endParaRPr lang="en-US" sz="1400" b="1" smtClean="0">
              <a:solidFill>
                <a:srgbClr val="205FAC"/>
              </a:solidFill>
              <a:latin typeface="Arial"/>
              <a:cs typeface="Arial"/>
            </a:endParaRPr>
          </a:p>
          <a:p>
            <a:pPr marL="179388" indent="-179388">
              <a:lnSpc>
                <a:spcPct val="150000"/>
              </a:lnSpc>
              <a:buFont typeface="Arial"/>
              <a:buChar char="•"/>
            </a:pPr>
            <a:r>
              <a:rPr lang="en-US" sz="1400" b="1" smtClean="0">
                <a:solidFill>
                  <a:srgbClr val="205FAC"/>
                </a:solidFill>
                <a:latin typeface="Arial"/>
                <a:cs typeface="Arial"/>
              </a:rPr>
              <a:t>Nuclear physics research</a:t>
            </a:r>
            <a:endParaRPr lang="en-US" sz="1400" b="1">
              <a:solidFill>
                <a:srgbClr val="205FAC"/>
              </a:solidFill>
              <a:latin typeface="Arial"/>
              <a:cs typeface="Arial"/>
            </a:endParaRPr>
          </a:p>
          <a:p>
            <a:pPr marL="174625" indent="-174625">
              <a:lnSpc>
                <a:spcPct val="150000"/>
              </a:lnSpc>
            </a:pPr>
            <a:r>
              <a:rPr lang="en-US" sz="1400" b="1">
                <a:solidFill>
                  <a:srgbClr val="205FAC"/>
                </a:solidFill>
                <a:latin typeface="Arial"/>
                <a:cs typeface="Arial"/>
              </a:rPr>
              <a:t>•	Homeland security (nuclear material smuggling)</a:t>
            </a:r>
          </a:p>
          <a:p>
            <a:pPr marL="174625" indent="-174625">
              <a:lnSpc>
                <a:spcPct val="150000"/>
              </a:lnSpc>
            </a:pPr>
            <a:r>
              <a:rPr lang="en-US" sz="1400" b="1">
                <a:solidFill>
                  <a:srgbClr val="205FAC"/>
                </a:solidFill>
                <a:latin typeface="Arial"/>
                <a:cs typeface="Arial"/>
              </a:rPr>
              <a:t>•	Dosimetry </a:t>
            </a:r>
          </a:p>
          <a:p>
            <a:pPr marL="174625" indent="-174625">
              <a:lnSpc>
                <a:spcPct val="150000"/>
              </a:lnSpc>
            </a:pPr>
            <a:r>
              <a:rPr lang="en-US" sz="1400" b="1">
                <a:solidFill>
                  <a:srgbClr val="205FAC"/>
                </a:solidFill>
                <a:latin typeface="Arial"/>
                <a:cs typeface="Arial"/>
              </a:rPr>
              <a:t>•	Radwaste monitoring </a:t>
            </a:r>
          </a:p>
          <a:p>
            <a:pPr marL="174625" indent="-174625">
              <a:lnSpc>
                <a:spcPct val="150000"/>
              </a:lnSpc>
            </a:pPr>
            <a:r>
              <a:rPr lang="en-US" sz="1400" b="1">
                <a:solidFill>
                  <a:srgbClr val="205FAC"/>
                </a:solidFill>
                <a:latin typeface="Arial"/>
                <a:cs typeface="Arial"/>
              </a:rPr>
              <a:t>•	Spent fuel handling and storage monitoring</a:t>
            </a:r>
          </a:p>
          <a:p>
            <a:pPr marL="174625" indent="-174625">
              <a:lnSpc>
                <a:spcPct val="150000"/>
              </a:lnSpc>
            </a:pPr>
            <a:r>
              <a:rPr lang="en-US" sz="1400" b="1">
                <a:solidFill>
                  <a:srgbClr val="205FAC"/>
                </a:solidFill>
                <a:latin typeface="Arial"/>
                <a:cs typeface="Arial"/>
              </a:rPr>
              <a:t>•	Neutron beam science</a:t>
            </a:r>
          </a:p>
          <a:p>
            <a:pPr marL="174625" indent="-174625">
              <a:lnSpc>
                <a:spcPct val="150000"/>
              </a:lnSpc>
            </a:pPr>
            <a:r>
              <a:rPr lang="en-US" sz="1400" b="1">
                <a:solidFill>
                  <a:srgbClr val="205FAC"/>
                </a:solidFill>
                <a:latin typeface="Arial"/>
                <a:cs typeface="Arial"/>
              </a:rPr>
              <a:t>•	other..</a:t>
            </a:r>
            <a:r>
              <a:rPr lang="en-US" sz="1400" b="1" smtClean="0">
                <a:solidFill>
                  <a:srgbClr val="205FAC"/>
                </a:solidFill>
                <a:latin typeface="Arial"/>
                <a:cs typeface="Arial"/>
              </a:rPr>
              <a:t>.</a:t>
            </a:r>
            <a:endParaRPr lang="en-US" sz="1400" b="1">
              <a:solidFill>
                <a:srgbClr val="205FAC"/>
              </a:solidFill>
              <a:latin typeface="Arial"/>
              <a:cs typeface="Arial"/>
            </a:endParaRPr>
          </a:p>
          <a:p>
            <a:pPr marL="174625" indent="-174625">
              <a:lnSpc>
                <a:spcPct val="150000"/>
              </a:lnSpc>
            </a:pPr>
            <a:endParaRPr lang="en-US" sz="1400" b="1" smtClean="0">
              <a:solidFill>
                <a:srgbClr val="205FAC"/>
              </a:solidFill>
              <a:latin typeface="Arial"/>
              <a:cs typeface="Arial"/>
            </a:endParaRPr>
          </a:p>
        </p:txBody>
      </p:sp>
      <p:sp>
        <p:nvSpPr>
          <p:cNvPr id="4" name="AutoShape 292"/>
          <p:cNvSpPr>
            <a:spLocks noChangeArrowheads="1"/>
          </p:cNvSpPr>
          <p:nvPr/>
        </p:nvSpPr>
        <p:spPr bwMode="auto">
          <a:xfrm>
            <a:off x="2455052" y="418873"/>
            <a:ext cx="4305880" cy="457028"/>
          </a:xfrm>
          <a:prstGeom prst="roundRect">
            <a:avLst>
              <a:gd name="adj" fmla="val 16667"/>
            </a:avLst>
          </a:prstGeom>
          <a:solidFill>
            <a:srgbClr val="CCFF66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it-IT" sz="2000" b="1" smtClean="0">
                <a:solidFill>
                  <a:srgbClr val="FF0000"/>
                </a:solidFill>
                <a:latin typeface="Arial" charset="0"/>
              </a:rPr>
              <a:t>outlook: application fields</a:t>
            </a:r>
            <a:endParaRPr lang="it-IT" sz="2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" name="AutoShape 292"/>
          <p:cNvSpPr>
            <a:spLocks noChangeArrowheads="1"/>
          </p:cNvSpPr>
          <p:nvPr/>
        </p:nvSpPr>
        <p:spPr bwMode="auto">
          <a:xfrm>
            <a:off x="2455052" y="4358153"/>
            <a:ext cx="4305880" cy="457028"/>
          </a:xfrm>
          <a:prstGeom prst="roundRect">
            <a:avLst>
              <a:gd name="adj" fmla="val 16667"/>
            </a:avLst>
          </a:prstGeom>
          <a:solidFill>
            <a:srgbClr val="CCFF66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it-IT" sz="2000" b="1" smtClean="0">
                <a:solidFill>
                  <a:srgbClr val="FF0000"/>
                </a:solidFill>
                <a:latin typeface="Arial" charset="0"/>
              </a:rPr>
              <a:t>ongoing developments</a:t>
            </a:r>
            <a:endParaRPr lang="it-IT" sz="2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07528" y="5298721"/>
            <a:ext cx="5711962" cy="374571"/>
          </a:xfrm>
          <a:prstGeom prst="roundRect">
            <a:avLst/>
          </a:prstGeom>
          <a:solidFill>
            <a:srgbClr val="DAEDEF"/>
          </a:solidFill>
          <a:ln>
            <a:solidFill>
              <a:srgbClr val="84B2D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smtClean="0">
                <a:solidFill>
                  <a:srgbClr val="3366FF"/>
                </a:solidFill>
                <a:latin typeface="Arial"/>
                <a:cs typeface="Arial"/>
              </a:rPr>
              <a:t>Plastic scintillators: promising results coming soon</a:t>
            </a:r>
            <a:endParaRPr lang="en-US" sz="1600" b="1">
              <a:solidFill>
                <a:srgbClr val="3366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7756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109"/>
          <p:cNvSpPr>
            <a:spLocks noChangeArrowheads="1"/>
          </p:cNvSpPr>
          <p:nvPr/>
        </p:nvSpPr>
        <p:spPr bwMode="auto">
          <a:xfrm>
            <a:off x="1033634" y="3559671"/>
            <a:ext cx="4812497" cy="354872"/>
          </a:xfrm>
          <a:prstGeom prst="roundRect">
            <a:avLst/>
          </a:prstGeom>
          <a:solidFill>
            <a:srgbClr val="CCFFCC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 defTabSz="1042988"/>
            <a:r>
              <a:rPr lang="it-IT" sz="1400" b="1">
                <a:solidFill>
                  <a:srgbClr val="205FAC"/>
                </a:solidFill>
                <a:latin typeface="Arial" charset="0"/>
              </a:rPr>
              <a:t>collaboration with </a:t>
            </a:r>
            <a:r>
              <a:rPr lang="it-IT" sz="1400" b="1">
                <a:solidFill>
                  <a:srgbClr val="FF0000"/>
                </a:solidFill>
                <a:latin typeface="Arial" charset="0"/>
              </a:rPr>
              <a:t>ESS Italy</a:t>
            </a:r>
            <a:r>
              <a:rPr lang="it-IT" sz="1400" b="1">
                <a:solidFill>
                  <a:srgbClr val="205FAC"/>
                </a:solidFill>
                <a:latin typeface="Arial" charset="0"/>
              </a:rPr>
              <a:t>?</a:t>
            </a:r>
            <a:endParaRPr lang="it-IT" sz="14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19" name="Rectangle 109"/>
          <p:cNvSpPr>
            <a:spLocks noChangeArrowheads="1"/>
          </p:cNvSpPr>
          <p:nvPr/>
        </p:nvSpPr>
        <p:spPr bwMode="auto">
          <a:xfrm>
            <a:off x="1033635" y="2717958"/>
            <a:ext cx="4812497" cy="354872"/>
          </a:xfrm>
          <a:prstGeom prst="roundRect">
            <a:avLst/>
          </a:prstGeom>
          <a:solidFill>
            <a:srgbClr val="CCFF66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 defTabSz="1042988"/>
            <a:r>
              <a:rPr lang="it-IT" sz="1400" b="1">
                <a:solidFill>
                  <a:srgbClr val="205FAC"/>
                </a:solidFill>
                <a:latin typeface="Arial" charset="0"/>
              </a:rPr>
              <a:t>collaboration with </a:t>
            </a:r>
            <a:r>
              <a:rPr lang="it-IT" sz="1400" b="1">
                <a:solidFill>
                  <a:srgbClr val="FF0000"/>
                </a:solidFill>
                <a:latin typeface="Arial" charset="0"/>
              </a:rPr>
              <a:t>LUNA</a:t>
            </a:r>
            <a:r>
              <a:rPr lang="it-IT" sz="1400" b="1">
                <a:solidFill>
                  <a:srgbClr val="205FAC"/>
                </a:solidFill>
                <a:latin typeface="Arial" charset="0"/>
              </a:rPr>
              <a:t>?</a:t>
            </a:r>
            <a:endParaRPr lang="it-IT" sz="14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3039505" y="519507"/>
            <a:ext cx="3052725" cy="374571"/>
          </a:xfrm>
          <a:prstGeom prst="roundRect">
            <a:avLst/>
          </a:prstGeom>
          <a:solidFill>
            <a:schemeClr val="accent5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Front"/>
            <a:lightRig rig="threePt" dir="t"/>
          </a:scene3d>
          <a:sp3d>
            <a:bevelT w="152400" h="50800" prst="softRound"/>
          </a:sp3d>
        </p:spPr>
        <p:txBody>
          <a:bodyPr wrap="none">
            <a:spAutoFit/>
          </a:bodyPr>
          <a:lstStyle>
            <a:defPPr>
              <a:defRPr lang="it-IT"/>
            </a:defPPr>
            <a:lvl1pPr>
              <a:defRPr sz="1600" b="1">
                <a:solidFill>
                  <a:srgbClr val="3366FF"/>
                </a:solidFill>
                <a:latin typeface="Arial"/>
              </a:defRPr>
            </a:lvl1pPr>
          </a:lstStyle>
          <a:p>
            <a:pPr algn="ctr"/>
            <a:r>
              <a:rPr lang="it-IT">
                <a:solidFill>
                  <a:srgbClr val="FF0000"/>
                </a:solidFill>
                <a:latin typeface="Helvetica" charset="0"/>
              </a:rPr>
              <a:t>pending collaboration issues</a:t>
            </a:r>
          </a:p>
        </p:txBody>
      </p:sp>
      <p:pic>
        <p:nvPicPr>
          <p:cNvPr id="6" name="Picture 5" descr="LUNA-MV-Ico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934" y="2528604"/>
            <a:ext cx="1403684" cy="789666"/>
          </a:xfrm>
          <a:prstGeom prst="rect">
            <a:avLst/>
          </a:prstGeom>
        </p:spPr>
      </p:pic>
      <p:pic>
        <p:nvPicPr>
          <p:cNvPr id="7" name="Picture 6" descr="ESS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5222" y="3391790"/>
            <a:ext cx="1339396" cy="717533"/>
          </a:xfrm>
          <a:prstGeom prst="rect">
            <a:avLst/>
          </a:prstGeom>
        </p:spPr>
      </p:pic>
      <p:sp>
        <p:nvSpPr>
          <p:cNvPr id="8" name="Rectangle 109"/>
          <p:cNvSpPr>
            <a:spLocks noChangeArrowheads="1"/>
          </p:cNvSpPr>
          <p:nvPr/>
        </p:nvSpPr>
        <p:spPr bwMode="auto">
          <a:xfrm>
            <a:off x="1033634" y="4257054"/>
            <a:ext cx="4812497" cy="354872"/>
          </a:xfrm>
          <a:prstGeom prst="roundRect">
            <a:avLst/>
          </a:prstGeom>
          <a:solidFill>
            <a:srgbClr val="FFCC66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 defTabSz="1042988"/>
            <a:r>
              <a:rPr lang="it-IT" sz="1400" b="1">
                <a:solidFill>
                  <a:srgbClr val="205FAC"/>
                </a:solidFill>
                <a:latin typeface="Arial" charset="0"/>
              </a:rPr>
              <a:t>collaboration with </a:t>
            </a:r>
            <a:r>
              <a:rPr lang="it-IT" sz="1400" b="1">
                <a:solidFill>
                  <a:srgbClr val="FF0000"/>
                </a:solidFill>
                <a:latin typeface="Arial" charset="0"/>
              </a:rPr>
              <a:t>SCIONIX</a:t>
            </a:r>
            <a:r>
              <a:rPr lang="it-IT" sz="1400" b="1">
                <a:solidFill>
                  <a:srgbClr val="205FAC"/>
                </a:solidFill>
                <a:latin typeface="Arial" charset="0"/>
              </a:rPr>
              <a:t>? </a:t>
            </a:r>
            <a:endParaRPr lang="it-IT" sz="1400" b="1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2" name="Picture 1" descr="Scionix_log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848" y="4190157"/>
            <a:ext cx="1255486" cy="48561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096941" y="1845743"/>
            <a:ext cx="1413763" cy="596922"/>
            <a:chOff x="3614789" y="1153584"/>
            <a:chExt cx="1620000" cy="684000"/>
          </a:xfrm>
        </p:grpSpPr>
        <p:sp>
          <p:nvSpPr>
            <p:cNvPr id="4" name="Rectangle 3"/>
            <p:cNvSpPr/>
            <p:nvPr/>
          </p:nvSpPr>
          <p:spPr bwMode="auto">
            <a:xfrm>
              <a:off x="3619500" y="1165012"/>
              <a:ext cx="1588076" cy="672572"/>
            </a:xfrm>
            <a:prstGeom prst="rect">
              <a:avLst/>
            </a:prstGeom>
            <a:solidFill>
              <a:srgbClr val="00009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pic>
          <p:nvPicPr>
            <p:cNvPr id="3" name="Picture 2" descr="SITAEL_logo.png"/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4789" y="1153584"/>
              <a:ext cx="1620000" cy="684000"/>
            </a:xfrm>
            <a:prstGeom prst="rect">
              <a:avLst/>
            </a:prstGeom>
          </p:spPr>
        </p:pic>
      </p:grpSp>
      <p:sp>
        <p:nvSpPr>
          <p:cNvPr id="16" name="Rectangle 109"/>
          <p:cNvSpPr>
            <a:spLocks noChangeArrowheads="1"/>
          </p:cNvSpPr>
          <p:nvPr/>
        </p:nvSpPr>
        <p:spPr bwMode="auto">
          <a:xfrm>
            <a:off x="1033635" y="1959549"/>
            <a:ext cx="4812497" cy="354872"/>
          </a:xfrm>
          <a:prstGeom prst="roundRect">
            <a:avLst/>
          </a:prstGeom>
          <a:solidFill>
            <a:srgbClr val="FFCC66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 defTabSz="1042988"/>
            <a:r>
              <a:rPr lang="it-IT" sz="1400" b="1">
                <a:solidFill>
                  <a:srgbClr val="205FAC"/>
                </a:solidFill>
                <a:latin typeface="Arial" charset="0"/>
              </a:rPr>
              <a:t>collaboration with </a:t>
            </a:r>
            <a:r>
              <a:rPr lang="it-IT" sz="1400" b="1">
                <a:solidFill>
                  <a:srgbClr val="FF0000"/>
                </a:solidFill>
                <a:latin typeface="Arial" charset="0"/>
              </a:rPr>
              <a:t>SITAEL</a:t>
            </a:r>
            <a:r>
              <a:rPr lang="it-IT" sz="1400" b="1">
                <a:solidFill>
                  <a:srgbClr val="205FAC"/>
                </a:solidFill>
                <a:latin typeface="Arial" charset="0"/>
              </a:rPr>
              <a:t>?</a:t>
            </a:r>
            <a:endParaRPr lang="it-IT" sz="14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7" name="Rectangle 109"/>
          <p:cNvSpPr>
            <a:spLocks noChangeArrowheads="1"/>
          </p:cNvSpPr>
          <p:nvPr/>
        </p:nvSpPr>
        <p:spPr bwMode="auto">
          <a:xfrm>
            <a:off x="1033635" y="4971200"/>
            <a:ext cx="4812497" cy="354872"/>
          </a:xfrm>
          <a:prstGeom prst="roundRect">
            <a:avLst/>
          </a:prstGeom>
          <a:solidFill>
            <a:srgbClr val="DAEDEF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 defTabSz="1042988"/>
            <a:r>
              <a:rPr lang="it-IT" sz="1400" b="1">
                <a:solidFill>
                  <a:srgbClr val="205FAC"/>
                </a:solidFill>
                <a:latin typeface="Arial" charset="0"/>
              </a:rPr>
              <a:t>collaboration with </a:t>
            </a:r>
            <a:r>
              <a:rPr lang="it-IT" sz="1400" b="1">
                <a:solidFill>
                  <a:srgbClr val="FF0000"/>
                </a:solidFill>
                <a:latin typeface="Arial" charset="0"/>
              </a:rPr>
              <a:t>CIVIDEC</a:t>
            </a:r>
            <a:r>
              <a:rPr lang="it-IT" sz="1400" b="1">
                <a:solidFill>
                  <a:srgbClr val="205FAC"/>
                </a:solidFill>
                <a:latin typeface="Arial" charset="0"/>
              </a:rPr>
              <a:t> (converters sold)</a:t>
            </a:r>
            <a:endParaRPr lang="it-IT" sz="14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8" name="Rectangle 109"/>
          <p:cNvSpPr>
            <a:spLocks noChangeArrowheads="1"/>
          </p:cNvSpPr>
          <p:nvPr/>
        </p:nvSpPr>
        <p:spPr bwMode="auto">
          <a:xfrm>
            <a:off x="1033635" y="5654354"/>
            <a:ext cx="4812497" cy="354872"/>
          </a:xfrm>
          <a:prstGeom prst="roundRect">
            <a:avLst/>
          </a:prstGeom>
          <a:solidFill>
            <a:srgbClr val="DAEDEF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 defTabSz="1042988"/>
            <a:r>
              <a:rPr lang="it-IT" sz="1400" b="1">
                <a:solidFill>
                  <a:srgbClr val="205FAC"/>
                </a:solidFill>
                <a:latin typeface="Arial" charset="0"/>
              </a:rPr>
              <a:t>collaboration with </a:t>
            </a:r>
            <a:r>
              <a:rPr lang="it-IT" sz="1400" b="1">
                <a:solidFill>
                  <a:srgbClr val="FF0000"/>
                </a:solidFill>
                <a:latin typeface="Arial" charset="0"/>
              </a:rPr>
              <a:t>CERN </a:t>
            </a:r>
            <a:r>
              <a:rPr lang="it-IT" sz="1400" b="1">
                <a:solidFill>
                  <a:srgbClr val="205FAC"/>
                </a:solidFill>
                <a:latin typeface="Arial" charset="0"/>
              </a:rPr>
              <a:t>(converters sold)</a:t>
            </a:r>
            <a:endParaRPr lang="it-IT" sz="1400" b="1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20" name="Picture 19" descr="cividec_logo.t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103" y="4932712"/>
            <a:ext cx="1646418" cy="406146"/>
          </a:xfrm>
          <a:prstGeom prst="rect">
            <a:avLst/>
          </a:prstGeom>
        </p:spPr>
      </p:pic>
      <p:pic>
        <p:nvPicPr>
          <p:cNvPr id="14" name="Picture 13" descr="CERN_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7250" y="5517947"/>
            <a:ext cx="701590" cy="701590"/>
          </a:xfrm>
          <a:prstGeom prst="rect">
            <a:avLst/>
          </a:prstGeom>
        </p:spPr>
      </p:pic>
      <p:sp>
        <p:nvSpPr>
          <p:cNvPr id="21" name="Rectangle 7"/>
          <p:cNvSpPr>
            <a:spLocks/>
          </p:cNvSpPr>
          <p:nvPr/>
        </p:nvSpPr>
        <p:spPr bwMode="auto">
          <a:xfrm>
            <a:off x="7604618" y="4257054"/>
            <a:ext cx="1225788" cy="310189"/>
          </a:xfrm>
          <a:prstGeom prst="roundRect">
            <a:avLst/>
          </a:prstGeom>
          <a:solidFill>
            <a:srgbClr val="FFCC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64291" tIns="32146" rIns="64291" bIns="32146" anchor="ctr" anchorCtr="1">
            <a:spAutoFit/>
          </a:bodyPr>
          <a:lstStyle/>
          <a:p>
            <a:pPr algn="ctr" defTabSz="642938">
              <a:lnSpc>
                <a:spcPct val="120000"/>
              </a:lnSpc>
            </a:pPr>
            <a:r>
              <a:rPr lang="en-US" sz="1200" b="1">
                <a:solidFill>
                  <a:srgbClr val="FF0000"/>
                </a:solidFill>
                <a:latin typeface="+mn-lt"/>
                <a:cs typeface="MS PGothic" charset="0"/>
                <a:sym typeface="Baskerville" charset="0"/>
              </a:rPr>
              <a:t>NDA signed</a:t>
            </a:r>
          </a:p>
        </p:txBody>
      </p:sp>
      <p:sp>
        <p:nvSpPr>
          <p:cNvPr id="22" name="Rectangle 7"/>
          <p:cNvSpPr>
            <a:spLocks/>
          </p:cNvSpPr>
          <p:nvPr/>
        </p:nvSpPr>
        <p:spPr bwMode="auto">
          <a:xfrm>
            <a:off x="7604618" y="1968676"/>
            <a:ext cx="1225788" cy="310189"/>
          </a:xfrm>
          <a:prstGeom prst="roundRect">
            <a:avLst/>
          </a:prstGeom>
          <a:solidFill>
            <a:srgbClr val="FFCC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64291" tIns="32146" rIns="64291" bIns="32146" anchor="ctr" anchorCtr="1">
            <a:spAutoFit/>
          </a:bodyPr>
          <a:lstStyle/>
          <a:p>
            <a:pPr algn="ctr" defTabSz="642938">
              <a:lnSpc>
                <a:spcPct val="120000"/>
              </a:lnSpc>
            </a:pPr>
            <a:r>
              <a:rPr lang="en-US" sz="1200" b="1">
                <a:solidFill>
                  <a:srgbClr val="FF0000"/>
                </a:solidFill>
                <a:latin typeface="+mn-lt"/>
                <a:cs typeface="MS PGothic" charset="0"/>
                <a:sym typeface="Baskerville" charset="0"/>
              </a:rPr>
              <a:t>NDA signed</a:t>
            </a:r>
          </a:p>
        </p:txBody>
      </p:sp>
      <p:sp>
        <p:nvSpPr>
          <p:cNvPr id="23" name="Rectangle 109"/>
          <p:cNvSpPr>
            <a:spLocks noChangeArrowheads="1"/>
          </p:cNvSpPr>
          <p:nvPr/>
        </p:nvSpPr>
        <p:spPr bwMode="auto">
          <a:xfrm>
            <a:off x="1033635" y="1254333"/>
            <a:ext cx="4812497" cy="354872"/>
          </a:xfrm>
          <a:prstGeom prst="roundRect">
            <a:avLst/>
          </a:prstGeom>
          <a:solidFill>
            <a:srgbClr val="DAEDEF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 defTabSz="1042988"/>
            <a:r>
              <a:rPr lang="it-IT" sz="1400" b="1">
                <a:solidFill>
                  <a:srgbClr val="205FAC"/>
                </a:solidFill>
                <a:latin typeface="Arial" charset="0"/>
              </a:rPr>
              <a:t>collaboration with </a:t>
            </a:r>
            <a:r>
              <a:rPr lang="it-IT" sz="1400" b="1">
                <a:solidFill>
                  <a:srgbClr val="FF0000"/>
                </a:solidFill>
                <a:latin typeface="Arial" charset="0"/>
              </a:rPr>
              <a:t>CNR-IPCF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1052" y="1207449"/>
            <a:ext cx="952185" cy="40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76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9"/>
          <p:cNvSpPr>
            <a:spLocks noChangeArrowheads="1"/>
          </p:cNvSpPr>
          <p:nvPr/>
        </p:nvSpPr>
        <p:spPr bwMode="auto">
          <a:xfrm>
            <a:off x="1295399" y="5088467"/>
            <a:ext cx="7327242" cy="1075369"/>
          </a:xfrm>
          <a:prstGeom prst="roundRect">
            <a:avLst>
              <a:gd name="adj" fmla="val 8836"/>
            </a:avLst>
          </a:prstGeom>
          <a:solidFill>
            <a:srgbClr val="FFFCD5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 anchor="b" anchorCtr="1">
            <a:noAutofit/>
          </a:bodyPr>
          <a:lstStyle/>
          <a:p>
            <a:pPr algn="ctr" defTabSz="1042988"/>
            <a:endParaRPr lang="it-IT" sz="16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11" name="Rectangle 109"/>
          <p:cNvSpPr>
            <a:spLocks noChangeArrowheads="1"/>
          </p:cNvSpPr>
          <p:nvPr/>
        </p:nvSpPr>
        <p:spPr bwMode="auto">
          <a:xfrm>
            <a:off x="1295399" y="1671045"/>
            <a:ext cx="7327241" cy="3265022"/>
          </a:xfrm>
          <a:prstGeom prst="roundRect">
            <a:avLst>
              <a:gd name="adj" fmla="val 2872"/>
            </a:avLst>
          </a:prstGeom>
          <a:solidFill>
            <a:srgbClr val="E1FFB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 anchor="b" anchorCtr="1">
            <a:noAutofit/>
          </a:bodyPr>
          <a:lstStyle/>
          <a:p>
            <a:pPr algn="r" defTabSz="1042988"/>
            <a:endParaRPr lang="it-IT" sz="16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08" name="Rectangle 109"/>
          <p:cNvSpPr>
            <a:spLocks noChangeArrowheads="1"/>
          </p:cNvSpPr>
          <p:nvPr/>
        </p:nvSpPr>
        <p:spPr bwMode="auto">
          <a:xfrm>
            <a:off x="1884544" y="1816517"/>
            <a:ext cx="3733800" cy="525132"/>
          </a:xfrm>
          <a:prstGeom prst="roundRect">
            <a:avLst/>
          </a:prstGeom>
          <a:solidFill>
            <a:srgbClr val="CCFFCC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 defTabSz="1042988"/>
            <a:r>
              <a:rPr lang="it-IT" sz="1200" b="1">
                <a:solidFill>
                  <a:srgbClr val="205FAC"/>
                </a:solidFill>
                <a:latin typeface="Arial" charset="0"/>
              </a:rPr>
              <a:t>in collaboration with </a:t>
            </a:r>
            <a:r>
              <a:rPr lang="it-IT" sz="1200" b="1">
                <a:solidFill>
                  <a:srgbClr val="FF0000"/>
                </a:solidFill>
                <a:latin typeface="Arial" charset="0"/>
              </a:rPr>
              <a:t>Ansaldo Nucleare</a:t>
            </a:r>
          </a:p>
          <a:p>
            <a:pPr algn="ctr" defTabSz="1042988"/>
            <a:r>
              <a:rPr lang="it-IT" sz="1200" b="1">
                <a:solidFill>
                  <a:srgbClr val="205FAC"/>
                </a:solidFill>
                <a:latin typeface="Arial" charset="0"/>
              </a:rPr>
              <a:t>Detector Mesh for Nuclear Repositories</a:t>
            </a:r>
          </a:p>
        </p:txBody>
      </p:sp>
      <p:pic>
        <p:nvPicPr>
          <p:cNvPr id="110" name="Picture 109" descr="logo_SOGIN.tif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109" y="2615830"/>
            <a:ext cx="888018" cy="644304"/>
          </a:xfrm>
          <a:prstGeom prst="rect">
            <a:avLst/>
          </a:prstGeom>
        </p:spPr>
      </p:pic>
      <p:sp>
        <p:nvSpPr>
          <p:cNvPr id="112" name="Rectangle 7"/>
          <p:cNvSpPr>
            <a:spLocks/>
          </p:cNvSpPr>
          <p:nvPr/>
        </p:nvSpPr>
        <p:spPr bwMode="auto">
          <a:xfrm>
            <a:off x="1884544" y="2493244"/>
            <a:ext cx="3733800" cy="800536"/>
          </a:xfrm>
          <a:prstGeom prst="roundRect">
            <a:avLst/>
          </a:prstGeom>
          <a:solidFill>
            <a:srgbClr val="FFCC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64291" tIns="32146" rIns="64291" bIns="32146" anchor="ctr" anchorCtr="1">
            <a:spAutoFit/>
          </a:bodyPr>
          <a:lstStyle/>
          <a:p>
            <a:pPr algn="ctr" defTabSz="642938">
              <a:lnSpc>
                <a:spcPct val="120000"/>
              </a:lnSpc>
            </a:pPr>
            <a:r>
              <a:rPr lang="en-US" sz="1200" b="1">
                <a:solidFill>
                  <a:srgbClr val="205FAC"/>
                </a:solidFill>
                <a:latin typeface="+mn-lt"/>
                <a:cs typeface="MS PGothic" charset="0"/>
                <a:sym typeface="Baskerville" charset="0"/>
              </a:rPr>
              <a:t>in collaboration with </a:t>
            </a:r>
            <a:r>
              <a:rPr lang="en-US" sz="1200" b="1">
                <a:solidFill>
                  <a:srgbClr val="FF0000"/>
                </a:solidFill>
                <a:latin typeface="+mn-lt"/>
                <a:cs typeface="MS PGothic" charset="0"/>
                <a:sym typeface="Baskerville" charset="0"/>
              </a:rPr>
              <a:t>SOGIN</a:t>
            </a:r>
          </a:p>
          <a:p>
            <a:pPr algn="ctr" defTabSz="642938">
              <a:lnSpc>
                <a:spcPct val="120000"/>
              </a:lnSpc>
            </a:pPr>
            <a:r>
              <a:rPr lang="en-US" sz="1200" b="1">
                <a:solidFill>
                  <a:srgbClr val="205FAC"/>
                </a:solidFill>
                <a:latin typeface="+mn-lt"/>
                <a:cs typeface="MS PGothic" charset="0"/>
                <a:sym typeface="Baskerville" charset="0"/>
              </a:rPr>
              <a:t>a prototype pallet installed in a storage site</a:t>
            </a:r>
          </a:p>
          <a:p>
            <a:pPr algn="ctr" defTabSz="642938">
              <a:lnSpc>
                <a:spcPct val="120000"/>
              </a:lnSpc>
            </a:pPr>
            <a:r>
              <a:rPr lang="en-US" sz="1200" b="1">
                <a:solidFill>
                  <a:srgbClr val="FF0000"/>
                </a:solidFill>
                <a:latin typeface="+mn-lt"/>
                <a:cs typeface="MS PGothic" charset="0"/>
                <a:sym typeface="Baskerville" charset="0"/>
              </a:rPr>
              <a:t>2-year agreement renewal?</a:t>
            </a:r>
          </a:p>
        </p:txBody>
      </p:sp>
      <p:sp>
        <p:nvSpPr>
          <p:cNvPr id="119" name="Rectangle 109"/>
          <p:cNvSpPr>
            <a:spLocks noChangeArrowheads="1"/>
          </p:cNvSpPr>
          <p:nvPr/>
        </p:nvSpPr>
        <p:spPr bwMode="auto">
          <a:xfrm>
            <a:off x="1884544" y="1037928"/>
            <a:ext cx="4812497" cy="320821"/>
          </a:xfrm>
          <a:prstGeom prst="roundRect">
            <a:avLst/>
          </a:prstGeom>
          <a:solidFill>
            <a:srgbClr val="CCFF66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 defTabSz="1042988"/>
            <a:r>
              <a:rPr lang="it-IT" sz="1200" b="1">
                <a:solidFill>
                  <a:srgbClr val="205FAC"/>
                </a:solidFill>
                <a:latin typeface="Arial" charset="0"/>
              </a:rPr>
              <a:t>low-cost </a:t>
            </a:r>
            <a:r>
              <a:rPr lang="it-IT" sz="1200" b="1">
                <a:solidFill>
                  <a:srgbClr val="FF0000"/>
                </a:solidFill>
                <a:latin typeface="Arial" charset="0"/>
              </a:rPr>
              <a:t>solution</a:t>
            </a:r>
            <a:r>
              <a:rPr lang="it-IT" sz="1200" b="1">
                <a:solidFill>
                  <a:srgbClr val="205FAC"/>
                </a:solidFill>
                <a:latin typeface="Arial" charset="0"/>
              </a:rPr>
              <a:t> for granular online radwaste monitoring </a:t>
            </a:r>
            <a:endParaRPr lang="it-IT" sz="1200" b="1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20" name="Picture 23" descr="targaANN_rid.JPG                                               000B55E7Macintosh_HD                   BF9E3FA7: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2601" y="1829809"/>
            <a:ext cx="1170509" cy="51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" name="TextBox 124"/>
          <p:cNvSpPr txBox="1"/>
          <p:nvPr/>
        </p:nvSpPr>
        <p:spPr>
          <a:xfrm>
            <a:off x="1725718" y="512979"/>
            <a:ext cx="5680261" cy="374571"/>
          </a:xfrm>
          <a:prstGeom prst="roundRect">
            <a:avLst/>
          </a:prstGeom>
          <a:solidFill>
            <a:schemeClr val="accent5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Front"/>
            <a:lightRig rig="threePt" dir="t"/>
          </a:scene3d>
          <a:sp3d>
            <a:bevelT w="152400" h="50800" prst="softRound"/>
          </a:sp3d>
        </p:spPr>
        <p:txBody>
          <a:bodyPr wrap="none">
            <a:spAutoFit/>
          </a:bodyPr>
          <a:lstStyle>
            <a:defPPr>
              <a:defRPr lang="it-IT"/>
            </a:defPPr>
            <a:lvl1pPr>
              <a:defRPr sz="1600" b="1">
                <a:solidFill>
                  <a:srgbClr val="3366FF"/>
                </a:solidFill>
                <a:latin typeface="Arial"/>
              </a:defRPr>
            </a:lvl1pPr>
          </a:lstStyle>
          <a:p>
            <a:pPr algn="ctr"/>
            <a:r>
              <a:rPr lang="it-IT">
                <a:solidFill>
                  <a:srgbClr val="FF0000"/>
                </a:solidFill>
                <a:latin typeface="Helvetica" charset="0"/>
              </a:rPr>
              <a:t>DMNR system for radwaste storage real-time monitoring</a:t>
            </a:r>
          </a:p>
        </p:txBody>
      </p:sp>
      <p:sp>
        <p:nvSpPr>
          <p:cNvPr id="113" name="Rectangle 109"/>
          <p:cNvSpPr>
            <a:spLocks noChangeArrowheads="1"/>
          </p:cNvSpPr>
          <p:nvPr/>
        </p:nvSpPr>
        <p:spPr bwMode="auto">
          <a:xfrm>
            <a:off x="1884544" y="5437131"/>
            <a:ext cx="3733800" cy="320821"/>
          </a:xfrm>
          <a:prstGeom prst="roundRect">
            <a:avLst/>
          </a:prstGeom>
          <a:solidFill>
            <a:srgbClr val="CCFFCC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 defTabSz="1042988"/>
            <a:r>
              <a:rPr lang="it-IT" sz="1200" b="1">
                <a:solidFill>
                  <a:srgbClr val="205FAC"/>
                </a:solidFill>
                <a:latin typeface="Arial" charset="0"/>
              </a:rPr>
              <a:t>collaboration with </a:t>
            </a:r>
            <a:r>
              <a:rPr lang="it-IT" sz="1200" b="1">
                <a:solidFill>
                  <a:srgbClr val="FF0000"/>
                </a:solidFill>
                <a:latin typeface="Arial" charset="0"/>
              </a:rPr>
              <a:t>CAEN</a:t>
            </a:r>
            <a:r>
              <a:rPr lang="it-IT" sz="1200" b="1">
                <a:solidFill>
                  <a:srgbClr val="205FAC"/>
                </a:solidFill>
                <a:latin typeface="Arial" charset="0"/>
              </a:rPr>
              <a:t>?</a:t>
            </a:r>
          </a:p>
        </p:txBody>
      </p:sp>
      <p:pic>
        <p:nvPicPr>
          <p:cNvPr id="2" name="Picture 1" descr="CAEN_log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5093" y="5360928"/>
            <a:ext cx="1310158" cy="498308"/>
          </a:xfrm>
          <a:prstGeom prst="rect">
            <a:avLst/>
          </a:prstGeom>
        </p:spPr>
      </p:pic>
      <p:sp>
        <p:nvSpPr>
          <p:cNvPr id="14" name="Rectangle 7"/>
          <p:cNvSpPr>
            <a:spLocks/>
          </p:cNvSpPr>
          <p:nvPr/>
        </p:nvSpPr>
        <p:spPr bwMode="auto">
          <a:xfrm>
            <a:off x="1884544" y="3471333"/>
            <a:ext cx="3733800" cy="555363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64291" tIns="32146" rIns="64291" bIns="32146" anchor="ctr" anchorCtr="1">
            <a:spAutoFit/>
          </a:bodyPr>
          <a:lstStyle/>
          <a:p>
            <a:pPr algn="ctr" defTabSz="642938">
              <a:lnSpc>
                <a:spcPct val="120000"/>
              </a:lnSpc>
            </a:pPr>
            <a:r>
              <a:rPr lang="en-US" sz="1200" b="1">
                <a:solidFill>
                  <a:srgbClr val="205FAC"/>
                </a:solidFill>
                <a:latin typeface="+mn-lt"/>
                <a:cs typeface="MS PGothic" charset="0"/>
                <a:sym typeface="Baskerville" charset="0"/>
              </a:rPr>
              <a:t>INFN now member of </a:t>
            </a:r>
            <a:r>
              <a:rPr lang="en-US" sz="1200" b="1">
                <a:solidFill>
                  <a:srgbClr val="FF0000"/>
                </a:solidFill>
                <a:latin typeface="+mn-lt"/>
                <a:cs typeface="MS PGothic" charset="0"/>
                <a:sym typeface="Baskerville" charset="0"/>
              </a:rPr>
              <a:t>IGD-TP </a:t>
            </a:r>
            <a:r>
              <a:rPr lang="en-US" sz="1200" b="1">
                <a:solidFill>
                  <a:srgbClr val="205FAC"/>
                </a:solidFill>
                <a:latin typeface="+mn-lt"/>
                <a:cs typeface="MS PGothic" charset="0"/>
                <a:sym typeface="Baskerville" charset="0"/>
              </a:rPr>
              <a:t>(Implementing Geological Disposal – Technology Platform)</a:t>
            </a:r>
          </a:p>
        </p:txBody>
      </p:sp>
      <p:pic>
        <p:nvPicPr>
          <p:cNvPr id="18" name="Picture 17" descr="semaforo_verde.jpg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47" y="2817935"/>
            <a:ext cx="776201" cy="884398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3560" y="3403597"/>
            <a:ext cx="1157816" cy="670315"/>
          </a:xfrm>
          <a:prstGeom prst="rect">
            <a:avLst/>
          </a:prstGeom>
        </p:spPr>
      </p:pic>
      <p:sp>
        <p:nvSpPr>
          <p:cNvPr id="22" name="Rectangle 7"/>
          <p:cNvSpPr>
            <a:spLocks/>
          </p:cNvSpPr>
          <p:nvPr/>
        </p:nvSpPr>
        <p:spPr bwMode="auto">
          <a:xfrm>
            <a:off x="7207013" y="5465315"/>
            <a:ext cx="1225788" cy="310189"/>
          </a:xfrm>
          <a:prstGeom prst="roundRect">
            <a:avLst/>
          </a:prstGeom>
          <a:solidFill>
            <a:srgbClr val="FFCC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64291" tIns="32146" rIns="64291" bIns="32146" anchor="ctr" anchorCtr="1">
            <a:spAutoFit/>
          </a:bodyPr>
          <a:lstStyle/>
          <a:p>
            <a:pPr algn="ctr" defTabSz="642938">
              <a:lnSpc>
                <a:spcPct val="120000"/>
              </a:lnSpc>
            </a:pPr>
            <a:r>
              <a:rPr lang="en-US" sz="1200" b="1">
                <a:solidFill>
                  <a:srgbClr val="FF0000"/>
                </a:solidFill>
                <a:latin typeface="+mn-lt"/>
                <a:cs typeface="MS PGothic" charset="0"/>
                <a:sym typeface="Baskerville" charset="0"/>
              </a:rPr>
              <a:t>NDA signed</a:t>
            </a:r>
          </a:p>
        </p:txBody>
      </p:sp>
      <p:sp>
        <p:nvSpPr>
          <p:cNvPr id="23" name="Rectangle 7"/>
          <p:cNvSpPr>
            <a:spLocks/>
          </p:cNvSpPr>
          <p:nvPr/>
        </p:nvSpPr>
        <p:spPr bwMode="auto">
          <a:xfrm>
            <a:off x="1884544" y="4224866"/>
            <a:ext cx="3733800" cy="555363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64291" tIns="32146" rIns="64291" bIns="32146" anchor="ctr" anchorCtr="1">
            <a:spAutoFit/>
          </a:bodyPr>
          <a:lstStyle/>
          <a:p>
            <a:pPr algn="ctr" defTabSz="642938">
              <a:lnSpc>
                <a:spcPct val="120000"/>
              </a:lnSpc>
            </a:pPr>
            <a:r>
              <a:rPr lang="en-US" sz="1200" b="1">
                <a:solidFill>
                  <a:srgbClr val="205FAC"/>
                </a:solidFill>
                <a:latin typeface="+mn-lt"/>
                <a:cs typeface="MS PGothic" charset="0"/>
                <a:sym typeface="Baskerville" charset="0"/>
              </a:rPr>
              <a:t>INFN now member of </a:t>
            </a:r>
            <a:r>
              <a:rPr lang="en-US" sz="1200" b="1">
                <a:solidFill>
                  <a:srgbClr val="FF0000"/>
                </a:solidFill>
                <a:latin typeface="+mn-lt"/>
                <a:cs typeface="MS PGothic" charset="0"/>
                <a:sym typeface="Baskerville" charset="0"/>
              </a:rPr>
              <a:t>JOPRAD </a:t>
            </a:r>
            <a:r>
              <a:rPr lang="en-US" sz="1200" b="1">
                <a:solidFill>
                  <a:srgbClr val="205FAC"/>
                </a:solidFill>
                <a:latin typeface="+mn-lt"/>
                <a:cs typeface="MS PGothic" charset="0"/>
                <a:sym typeface="Baskerville" charset="0"/>
              </a:rPr>
              <a:t>(JOint Programming for RAdwaste Disposal)</a:t>
            </a:r>
          </a:p>
        </p:txBody>
      </p:sp>
      <p:pic>
        <p:nvPicPr>
          <p:cNvPr id="9" name="Picture 8" descr="joprad_logo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7471" y="4216398"/>
            <a:ext cx="595649" cy="555363"/>
          </a:xfrm>
          <a:prstGeom prst="rect">
            <a:avLst/>
          </a:prstGeom>
        </p:spPr>
      </p:pic>
      <p:pic>
        <p:nvPicPr>
          <p:cNvPr id="25" name="Picture 24" descr="semaforo_giallo.jpg"/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47" y="4995330"/>
            <a:ext cx="839388" cy="1183537"/>
          </a:xfrm>
          <a:prstGeom prst="rect">
            <a:avLst/>
          </a:prstGeom>
        </p:spPr>
      </p:pic>
      <p:pic>
        <p:nvPicPr>
          <p:cNvPr id="26" name="Picture 25" descr="equal-sign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160" y="3526333"/>
            <a:ext cx="500363" cy="50036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7384918" y="3612869"/>
            <a:ext cx="10478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+mj-lt"/>
              </a:rPr>
              <a:t>EU lobby</a:t>
            </a:r>
            <a:endParaRPr lang="en-US" sz="1400">
              <a:solidFill>
                <a:srgbClr val="FF0000"/>
              </a:solidFill>
            </a:endParaRPr>
          </a:p>
        </p:txBody>
      </p:sp>
      <p:pic>
        <p:nvPicPr>
          <p:cNvPr id="28" name="Picture 27" descr="equal-sign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160" y="4224866"/>
            <a:ext cx="500363" cy="500363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384918" y="4324069"/>
            <a:ext cx="10478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+mj-lt"/>
              </a:rPr>
              <a:t>EU lobby</a:t>
            </a:r>
            <a:endParaRPr lang="en-US" sz="1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234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472073" y="1330981"/>
            <a:ext cx="2738528" cy="3318731"/>
            <a:chOff x="1137812" y="3115312"/>
            <a:chExt cx="2738528" cy="2985420"/>
          </a:xfrm>
        </p:grpSpPr>
        <p:sp>
          <p:nvSpPr>
            <p:cNvPr id="26631" name="AutoShape 7"/>
            <p:cNvSpPr>
              <a:spLocks noChangeArrowheads="1"/>
            </p:cNvSpPr>
            <p:nvPr/>
          </p:nvSpPr>
          <p:spPr bwMode="auto">
            <a:xfrm>
              <a:off x="1137812" y="3115312"/>
              <a:ext cx="2738528" cy="2985420"/>
            </a:xfrm>
            <a:prstGeom prst="roundRect">
              <a:avLst>
                <a:gd name="adj" fmla="val 5394"/>
              </a:avLst>
            </a:prstGeom>
            <a:solidFill>
              <a:srgbClr val="E2FDD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0" name="Rectangle 6"/>
            <p:cNvSpPr>
              <a:spLocks noChangeArrowheads="1"/>
            </p:cNvSpPr>
            <p:nvPr/>
          </p:nvSpPr>
          <p:spPr bwMode="auto">
            <a:xfrm>
              <a:off x="1137812" y="3545992"/>
              <a:ext cx="2738528" cy="2436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188913" indent="-188913">
                <a:buFontTx/>
                <a:buChar char="•"/>
              </a:pPr>
              <a:r>
                <a:rPr lang="en-US" sz="1000">
                  <a:solidFill>
                    <a:srgbClr val="263CB0"/>
                  </a:solidFill>
                  <a:latin typeface="Arial Narrow"/>
                  <a:cs typeface="Arial Narrow"/>
                </a:rPr>
                <a:t>C.Greco, upper level (master) Thesis (2015) </a:t>
              </a:r>
            </a:p>
            <a:p>
              <a:pPr marL="188913" indent="-188913">
                <a:buFontTx/>
                <a:buChar char="•"/>
              </a:pPr>
              <a:r>
                <a:rPr lang="en-US" sz="1000">
                  <a:solidFill>
                    <a:srgbClr val="263CB0"/>
                  </a:solidFill>
                  <a:latin typeface="Arial Narrow"/>
                  <a:cs typeface="Arial Narrow"/>
                </a:rPr>
                <a:t>S.Grillo, upper level (master) Thesis (2015)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sz="1000">
                  <a:solidFill>
                    <a:srgbClr val="263CB0"/>
                  </a:solidFill>
                  <a:latin typeface="Arial Narrow"/>
                  <a:cs typeface="Arial Narrow"/>
                </a:rPr>
                <a:t>R.Alvano, upper level (master) thesis (2014)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sz="1000">
                  <a:solidFill>
                    <a:srgbClr val="263CB0"/>
                  </a:solidFill>
                  <a:latin typeface="Arial Narrow"/>
                  <a:cs typeface="Arial Narrow"/>
                </a:rPr>
                <a:t>L.Russo, upper level (master) Thesis (2013)</a:t>
              </a:r>
            </a:p>
            <a:p>
              <a:pPr marL="188913" indent="-188913">
                <a:buFontTx/>
                <a:buChar char="•"/>
              </a:pPr>
              <a:r>
                <a:rPr lang="en-US" sz="1000">
                  <a:solidFill>
                    <a:srgbClr val="263CB0"/>
                  </a:solidFill>
                  <a:latin typeface="Arial Narrow"/>
                  <a:cs typeface="Arial Narrow"/>
                </a:rPr>
                <a:t>F.Oliveri, first level Thesis (2013) 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sz="1000">
                  <a:solidFill>
                    <a:srgbClr val="263CB0"/>
                  </a:solidFill>
                  <a:latin typeface="Arial Narrow"/>
                  <a:cs typeface="Arial Narrow"/>
                </a:rPr>
                <a:t>L.Curcuruto, upper level (master) Thesis (2012) </a:t>
              </a:r>
            </a:p>
            <a:p>
              <a:pPr marL="188913" indent="-188913">
                <a:buFontTx/>
                <a:buChar char="•"/>
              </a:pPr>
              <a:r>
                <a:rPr lang="en-US" sz="1000">
                  <a:solidFill>
                    <a:srgbClr val="263CB0"/>
                  </a:solidFill>
                  <a:latin typeface="Arial Narrow"/>
                  <a:cs typeface="Arial Narrow"/>
                </a:rPr>
                <a:t>M.Campione, upper level (master) Thesis (2012) </a:t>
              </a:r>
            </a:p>
            <a:p>
              <a:pPr marL="188913" indent="-188913">
                <a:buFontTx/>
                <a:buChar char="•"/>
              </a:pPr>
              <a:r>
                <a:rPr lang="en-US" sz="1000">
                  <a:solidFill>
                    <a:srgbClr val="263CB0"/>
                  </a:solidFill>
                  <a:latin typeface="Arial Narrow"/>
                  <a:cs typeface="Arial Narrow"/>
                </a:rPr>
                <a:t>S.Scirè, upper level (master) Thesis (2012) </a:t>
              </a:r>
            </a:p>
            <a:p>
              <a:pPr marL="188913" indent="-188913">
                <a:buFontTx/>
                <a:buChar char="•"/>
              </a:pPr>
              <a:r>
                <a:rPr lang="en-US" sz="1000">
                  <a:solidFill>
                    <a:srgbClr val="263CB0"/>
                  </a:solidFill>
                  <a:latin typeface="Arial Narrow"/>
                  <a:cs typeface="Arial Narrow"/>
                </a:rPr>
                <a:t>C.Greco, first level Thesis (2011) </a:t>
              </a:r>
            </a:p>
            <a:p>
              <a:pPr marL="188913" indent="-188913">
                <a:buFontTx/>
                <a:buChar char="•"/>
              </a:pPr>
              <a:r>
                <a:rPr lang="en-US" sz="1000">
                  <a:solidFill>
                    <a:srgbClr val="263CB0"/>
                  </a:solidFill>
                  <a:latin typeface="Arial Narrow"/>
                  <a:cs typeface="Arial Narrow"/>
                </a:rPr>
                <a:t>S.Grillo, first level Thesis (2011)</a:t>
              </a:r>
            </a:p>
            <a:p>
              <a:pPr marL="188913" indent="-188913">
                <a:buFontTx/>
                <a:buChar char="•"/>
              </a:pPr>
              <a:r>
                <a:rPr lang="en-US" sz="1000">
                  <a:solidFill>
                    <a:srgbClr val="263CB0"/>
                  </a:solidFill>
                  <a:latin typeface="Arial Narrow"/>
                  <a:cs typeface="Arial Narrow"/>
                </a:rPr>
                <a:t>C.Scirè, upper level (master) Thesis (2011)</a:t>
              </a:r>
            </a:p>
            <a:p>
              <a:pPr marL="188913" indent="-188913">
                <a:buFontTx/>
                <a:buChar char="•"/>
              </a:pPr>
              <a:r>
                <a:rPr lang="en-US" sz="1000">
                  <a:solidFill>
                    <a:srgbClr val="263CB0"/>
                  </a:solidFill>
                  <a:latin typeface="Arial Narrow"/>
                  <a:cs typeface="Arial Narrow"/>
                </a:rPr>
                <a:t>V.Finocchiaro, first level Thesis (2011)</a:t>
              </a:r>
            </a:p>
            <a:p>
              <a:pPr marL="188913" indent="-188913">
                <a:buFontTx/>
                <a:buChar char="•"/>
              </a:pPr>
              <a:r>
                <a:rPr lang="en-US" sz="1000">
                  <a:solidFill>
                    <a:srgbClr val="263CB0"/>
                  </a:solidFill>
                  <a:latin typeface="Arial Narrow"/>
                  <a:cs typeface="Arial Narrow"/>
                </a:rPr>
                <a:t>G.Guardo, upper level (master) Thesis (2011)</a:t>
              </a:r>
            </a:p>
            <a:p>
              <a:pPr marL="188913" indent="-188913">
                <a:buFontTx/>
                <a:buChar char="•"/>
              </a:pPr>
              <a:r>
                <a:rPr lang="en-US" sz="1000">
                  <a:solidFill>
                    <a:srgbClr val="263CB0"/>
                  </a:solidFill>
                  <a:latin typeface="Arial Narrow"/>
                  <a:cs typeface="Arial Narrow"/>
                </a:rPr>
                <a:t>V.Febbraro, upper level (master) Thesis (2009)</a:t>
              </a:r>
            </a:p>
            <a:p>
              <a:pPr marL="188913" indent="-188913">
                <a:buFontTx/>
                <a:buChar char="•"/>
              </a:pPr>
              <a:r>
                <a:rPr lang="en-US" sz="1000">
                  <a:solidFill>
                    <a:srgbClr val="263CB0"/>
                  </a:solidFill>
                  <a:latin typeface="Arial Narrow"/>
                  <a:cs typeface="Arial Narrow"/>
                </a:rPr>
                <a:t>S.Scirè, LNS Stage final report (2009)</a:t>
              </a:r>
            </a:p>
            <a:p>
              <a:pPr marL="188913" indent="-188913">
                <a:buFontTx/>
                <a:buChar char="•"/>
              </a:pPr>
              <a:r>
                <a:rPr lang="en-US" sz="1000">
                  <a:solidFill>
                    <a:srgbClr val="263CB0"/>
                  </a:solidFill>
                  <a:latin typeface="Arial Narrow"/>
                  <a:cs typeface="Arial Narrow"/>
                </a:rPr>
                <a:t>G.Greco, upper level (master) Thesis (2009)</a:t>
              </a:r>
            </a:p>
            <a:p>
              <a:pPr marL="188913" indent="-188913">
                <a:buFontTx/>
                <a:buChar char="•"/>
              </a:pPr>
              <a:r>
                <a:rPr lang="en-US" sz="1000">
                  <a:solidFill>
                    <a:srgbClr val="263CB0"/>
                  </a:solidFill>
                  <a:latin typeface="Arial Narrow"/>
                  <a:cs typeface="Arial Narrow"/>
                </a:rPr>
                <a:t>M.Barbagallo, upper level (master) Thesis (2009)</a:t>
              </a:r>
            </a:p>
          </p:txBody>
        </p:sp>
        <p:sp>
          <p:nvSpPr>
            <p:cNvPr id="26632" name="Rectangle 8"/>
            <p:cNvSpPr>
              <a:spLocks noChangeArrowheads="1"/>
            </p:cNvSpPr>
            <p:nvPr/>
          </p:nvSpPr>
          <p:spPr bwMode="auto">
            <a:xfrm>
              <a:off x="1815765" y="3164411"/>
              <a:ext cx="82867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600" b="1" i="1">
                  <a:solidFill>
                    <a:srgbClr val="135CAE"/>
                  </a:solidFill>
                  <a:latin typeface="Arial" charset="0"/>
                </a:rPr>
                <a:t>theses</a:t>
              </a:r>
            </a:p>
          </p:txBody>
        </p:sp>
      </p:grpSp>
      <p:sp>
        <p:nvSpPr>
          <p:cNvPr id="9" name="AutoShape 292"/>
          <p:cNvSpPr>
            <a:spLocks noChangeArrowheads="1"/>
          </p:cNvSpPr>
          <p:nvPr/>
        </p:nvSpPr>
        <p:spPr bwMode="auto">
          <a:xfrm>
            <a:off x="864690" y="1330981"/>
            <a:ext cx="3904557" cy="1981823"/>
          </a:xfrm>
          <a:prstGeom prst="roundRect">
            <a:avLst>
              <a:gd name="adj" fmla="val 9370"/>
            </a:avLst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it-IT" sz="1800" b="1" smtClean="0">
                <a:solidFill>
                  <a:srgbClr val="FF0000"/>
                </a:solidFill>
                <a:latin typeface="Arial" charset="0"/>
              </a:rPr>
              <a:t>scientific production ≈ 80</a:t>
            </a:r>
          </a:p>
          <a:p>
            <a:pPr algn="ctr"/>
            <a:r>
              <a:rPr lang="it-IT" sz="1400" b="1">
                <a:solidFill>
                  <a:srgbClr val="205FAC"/>
                </a:solidFill>
                <a:latin typeface="Arial" charset="0"/>
              </a:rPr>
              <a:t>invited papers</a:t>
            </a:r>
          </a:p>
          <a:p>
            <a:pPr algn="ctr"/>
            <a:r>
              <a:rPr lang="it-IT" sz="1400" b="1">
                <a:solidFill>
                  <a:srgbClr val="205FAC"/>
                </a:solidFill>
                <a:latin typeface="Arial" charset="0"/>
              </a:rPr>
              <a:t>invited book chapters</a:t>
            </a:r>
          </a:p>
          <a:p>
            <a:pPr algn="ctr"/>
            <a:r>
              <a:rPr lang="it-IT" sz="1400" b="1">
                <a:solidFill>
                  <a:srgbClr val="205FAC"/>
                </a:solidFill>
                <a:latin typeface="Arial" charset="0"/>
              </a:rPr>
              <a:t>patents</a:t>
            </a:r>
          </a:p>
          <a:p>
            <a:pPr algn="ctr"/>
            <a:r>
              <a:rPr lang="it-IT" sz="1400" b="1">
                <a:solidFill>
                  <a:srgbClr val="205FAC"/>
                </a:solidFill>
                <a:latin typeface="Arial" charset="0"/>
              </a:rPr>
              <a:t>peer reviewed journals</a:t>
            </a:r>
          </a:p>
          <a:p>
            <a:pPr algn="ctr"/>
            <a:r>
              <a:rPr lang="it-IT" sz="1400" b="1">
                <a:solidFill>
                  <a:srgbClr val="205FAC"/>
                </a:solidFill>
                <a:latin typeface="Arial" charset="0"/>
              </a:rPr>
              <a:t>invited talks</a:t>
            </a:r>
          </a:p>
          <a:p>
            <a:pPr algn="ctr"/>
            <a:r>
              <a:rPr lang="it-IT" sz="1400" b="1">
                <a:solidFill>
                  <a:srgbClr val="205FAC"/>
                </a:solidFill>
                <a:latin typeface="Arial" charset="0"/>
              </a:rPr>
              <a:t>conference contributions</a:t>
            </a:r>
          </a:p>
          <a:p>
            <a:pPr algn="ctr"/>
            <a:r>
              <a:rPr lang="it-IT" sz="1400" b="1">
                <a:solidFill>
                  <a:srgbClr val="205FAC"/>
                </a:solidFill>
                <a:latin typeface="Arial" charset="0"/>
              </a:rPr>
              <a:t>student awards</a:t>
            </a:r>
          </a:p>
        </p:txBody>
      </p:sp>
      <p:pic>
        <p:nvPicPr>
          <p:cNvPr id="12" name="Picture 9" descr="&#10;dmnr_book.jpg                                                  000EF4B2 PFiMac_HD                      7C26869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228" y="3602099"/>
            <a:ext cx="11430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905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61252" y="1295252"/>
            <a:ext cx="4267200" cy="1366528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>
              <a:buFont typeface="Arial" charset="0"/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IV SNRI</a:t>
            </a:r>
          </a:p>
          <a:p>
            <a:pPr algn="ctr">
              <a:buFont typeface="Arial" charset="0"/>
              <a:buNone/>
            </a:pPr>
            <a:r>
              <a:rPr lang="en-US" sz="1400" dirty="0" smtClean="0">
                <a:solidFill>
                  <a:srgbClr val="205FAC"/>
                </a:solidFill>
              </a:rPr>
              <a:t>Seminario Nazionale Rivelatori Innovativi</a:t>
            </a:r>
          </a:p>
          <a:p>
            <a:pPr algn="ctr">
              <a:buFontTx/>
              <a:buNone/>
            </a:pPr>
            <a:r>
              <a:rPr lang="it-IT" sz="1400" dirty="0" smtClean="0">
                <a:solidFill>
                  <a:srgbClr val="205FAC"/>
                </a:solidFill>
              </a:rPr>
              <a:t>INFN LNS e Sez. di Catania</a:t>
            </a:r>
            <a:endParaRPr lang="en-US" sz="1400" dirty="0" smtClean="0">
              <a:solidFill>
                <a:srgbClr val="205FAC"/>
              </a:solidFill>
            </a:endParaRPr>
          </a:p>
          <a:p>
            <a:pPr algn="ctr">
              <a:buFontTx/>
              <a:buNone/>
            </a:pPr>
            <a:r>
              <a:rPr lang="en-US" sz="1400" dirty="0" smtClean="0">
                <a:solidFill>
                  <a:srgbClr val="205FAC"/>
                </a:solidFill>
              </a:rPr>
              <a:t>10-14 Novembre 2014 </a:t>
            </a:r>
          </a:p>
          <a:p>
            <a:pPr>
              <a:buFontTx/>
              <a:buNone/>
            </a:pPr>
            <a:endParaRPr lang="en-US" sz="1200" b="1" dirty="0" smtClean="0">
              <a:solidFill>
                <a:srgbClr val="205FAC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6" r="3773" b="1661"/>
          <a:stretch>
            <a:fillRect/>
          </a:stretch>
        </p:blipFill>
        <p:spPr bwMode="auto">
          <a:xfrm>
            <a:off x="4653302" y="141801"/>
            <a:ext cx="4291124" cy="610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35574" y="2681024"/>
            <a:ext cx="3444093" cy="510778"/>
          </a:xfrm>
          <a:prstGeom prst="roundRect">
            <a:avLst/>
          </a:prstGeom>
          <a:solidFill>
            <a:srgbClr val="FFCC66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Front"/>
            <a:lightRig rig="threePt" dir="t"/>
          </a:scene3d>
          <a:sp3d>
            <a:bevelT/>
          </a:sp3d>
          <a:extLst/>
        </p:spPr>
        <p:txBody>
          <a:bodyPr wrap="square">
            <a:spAutoFit/>
          </a:bodyPr>
          <a:lstStyle/>
          <a:p>
            <a:pPr marL="180975" indent="-180975">
              <a:buFont typeface="Arial"/>
              <a:buChar char="•"/>
            </a:pPr>
            <a:r>
              <a:rPr lang="en-US" sz="1200" b="1">
                <a:solidFill>
                  <a:srgbClr val="205FAC"/>
                </a:solidFill>
                <a:latin typeface="Arial" charset="0"/>
              </a:rPr>
              <a:t>1 lab exercise on </a:t>
            </a:r>
            <a:r>
              <a:rPr lang="en-US" sz="1200" b="1">
                <a:solidFill>
                  <a:srgbClr val="FF0000"/>
                </a:solidFill>
                <a:latin typeface="Arial" charset="0"/>
              </a:rPr>
              <a:t>DMNR </a:t>
            </a:r>
            <a:r>
              <a:rPr lang="en-US" sz="1200" b="1">
                <a:solidFill>
                  <a:srgbClr val="205FAC"/>
                </a:solidFill>
                <a:latin typeface="Arial" charset="0"/>
              </a:rPr>
              <a:t>sensors</a:t>
            </a:r>
            <a:endParaRPr lang="en-US" sz="1200" b="1">
              <a:solidFill>
                <a:srgbClr val="FF0000"/>
              </a:solidFill>
              <a:latin typeface="Arial" charset="0"/>
            </a:endParaRPr>
          </a:p>
          <a:p>
            <a:pPr marL="180975" indent="-180975">
              <a:buFont typeface="Arial"/>
              <a:buChar char="•"/>
            </a:pPr>
            <a:r>
              <a:rPr lang="en-US" sz="1200" b="1">
                <a:solidFill>
                  <a:srgbClr val="205FAC"/>
                </a:solidFill>
                <a:latin typeface="Arial" charset="0"/>
              </a:rPr>
              <a:t>1 lab exercise on </a:t>
            </a:r>
            <a:r>
              <a:rPr lang="en-US" sz="1200" b="1">
                <a:solidFill>
                  <a:srgbClr val="FF0000"/>
                </a:solidFill>
                <a:latin typeface="Arial" charset="0"/>
              </a:rPr>
              <a:t>HELNEM </a:t>
            </a:r>
            <a:r>
              <a:rPr lang="en-US" sz="1200" b="1">
                <a:solidFill>
                  <a:srgbClr val="205FAC"/>
                </a:solidFill>
                <a:latin typeface="Arial" charset="0"/>
              </a:rPr>
              <a:t>sensors</a:t>
            </a:r>
          </a:p>
        </p:txBody>
      </p:sp>
      <p:sp>
        <p:nvSpPr>
          <p:cNvPr id="8" name="Rectangle 109"/>
          <p:cNvSpPr>
            <a:spLocks noChangeArrowheads="1"/>
          </p:cNvSpPr>
          <p:nvPr/>
        </p:nvSpPr>
        <p:spPr bwMode="auto">
          <a:xfrm>
            <a:off x="635574" y="3426555"/>
            <a:ext cx="3444093" cy="593235"/>
          </a:xfrm>
          <a:prstGeom prst="roundRect">
            <a:avLst/>
          </a:prstGeom>
          <a:solidFill>
            <a:srgbClr val="CCFF66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 defTabSz="1042988"/>
            <a:r>
              <a:rPr lang="it-IT" sz="1400" b="1">
                <a:solidFill>
                  <a:srgbClr val="205FAC"/>
                </a:solidFill>
                <a:latin typeface="Arial" charset="0"/>
              </a:rPr>
              <a:t>highly positive feedback </a:t>
            </a:r>
          </a:p>
          <a:p>
            <a:pPr algn="ctr" defTabSz="1042988"/>
            <a:r>
              <a:rPr lang="it-IT" sz="1400" b="1">
                <a:solidFill>
                  <a:srgbClr val="205FAC"/>
                </a:solidFill>
                <a:latin typeface="Arial" charset="0"/>
              </a:rPr>
              <a:t>(anonymous questionnaires)</a:t>
            </a:r>
            <a:endParaRPr lang="it-IT" sz="1400" b="1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07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787822" y="849937"/>
            <a:ext cx="7485268" cy="374571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anchor="t">
            <a:spAutoFit/>
          </a:bodyPr>
          <a:lstStyle/>
          <a:p>
            <a:pPr algn="ctr"/>
            <a:r>
              <a:rPr lang="it-IT" sz="1600" b="1">
                <a:solidFill>
                  <a:srgbClr val="FF3300"/>
                </a:solidFill>
                <a:latin typeface="Helvetica" charset="0"/>
              </a:rPr>
              <a:t>Miniradmeter: a miniature detector for gamma rays</a:t>
            </a:r>
          </a:p>
        </p:txBody>
      </p:sp>
      <p:pic>
        <p:nvPicPr>
          <p:cNvPr id="2" name="Picture 1" descr="super_wid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23" y="2240318"/>
            <a:ext cx="927016" cy="1249032"/>
          </a:xfrm>
          <a:prstGeom prst="rect">
            <a:avLst/>
          </a:prstGeom>
        </p:spPr>
      </p:pic>
      <p:pic>
        <p:nvPicPr>
          <p:cNvPr id="3" name="Picture 2" descr="HTCONESilver_Left_BIG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569" y="4502308"/>
            <a:ext cx="717980" cy="1392447"/>
          </a:xfrm>
          <a:prstGeom prst="rect">
            <a:avLst/>
          </a:prstGeom>
        </p:spPr>
      </p:pic>
      <p:pic>
        <p:nvPicPr>
          <p:cNvPr id="4" name="Picture 3" descr="side-slider-touchscreen-smartphon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23" y="3781666"/>
            <a:ext cx="1480734" cy="1290706"/>
          </a:xfrm>
          <a:prstGeom prst="rect">
            <a:avLst/>
          </a:prstGeom>
        </p:spPr>
      </p:pic>
      <p:pic>
        <p:nvPicPr>
          <p:cNvPr id="5" name="Picture 4" descr="smartphone-android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1432" y="1847781"/>
            <a:ext cx="1292829" cy="775698"/>
          </a:xfrm>
          <a:prstGeom prst="rect">
            <a:avLst/>
          </a:prstGeom>
        </p:spPr>
      </p:pic>
      <p:pic>
        <p:nvPicPr>
          <p:cNvPr id="6" name="Picture 5" descr="overview_hero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525" y="2763794"/>
            <a:ext cx="2744061" cy="1970424"/>
          </a:xfrm>
          <a:prstGeom prst="rect">
            <a:avLst/>
          </a:prstGeom>
        </p:spPr>
      </p:pic>
      <p:pic>
        <p:nvPicPr>
          <p:cNvPr id="7" name="Picture 6" descr="Xperia-Tablet-S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639" y="4328633"/>
            <a:ext cx="3071104" cy="1936131"/>
          </a:xfrm>
          <a:prstGeom prst="rect">
            <a:avLst/>
          </a:prstGeom>
        </p:spPr>
      </p:pic>
      <p:pic>
        <p:nvPicPr>
          <p:cNvPr id="8" name="Picture 7" descr="ipad4-2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639" y="1722339"/>
            <a:ext cx="3047876" cy="15667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45429" y="1297810"/>
            <a:ext cx="44514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b="1">
                <a:solidFill>
                  <a:srgbClr val="135CAE"/>
                </a:solidFill>
                <a:latin typeface="Helvetica" charset="0"/>
              </a:rPr>
              <a:t>G.Alimonti (INFN-MI), P.Finocchiaro, A.Pappalardo, S.Scirè</a:t>
            </a:r>
            <a:endParaRPr lang="en-US" sz="1200">
              <a:solidFill>
                <a:srgbClr val="135CAE"/>
              </a:solidFill>
            </a:endParaRPr>
          </a:p>
        </p:txBody>
      </p:sp>
      <p:cxnSp>
        <p:nvCxnSpPr>
          <p:cNvPr id="14" name="Straight Arrow Connector 13"/>
          <p:cNvCxnSpPr>
            <a:stCxn id="10" idx="1"/>
          </p:cNvCxnSpPr>
          <p:nvPr/>
        </p:nvCxnSpPr>
        <p:spPr bwMode="auto">
          <a:xfrm flipH="1" flipV="1">
            <a:off x="3246629" y="2423890"/>
            <a:ext cx="711272" cy="9717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135CAE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>
            <a:stCxn id="10" idx="1"/>
          </p:cNvCxnSpPr>
          <p:nvPr/>
        </p:nvCxnSpPr>
        <p:spPr bwMode="auto">
          <a:xfrm flipH="1" flipV="1">
            <a:off x="1963439" y="3289138"/>
            <a:ext cx="1994462" cy="10646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135CAE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>
            <a:stCxn id="10" idx="1"/>
          </p:cNvCxnSpPr>
          <p:nvPr/>
        </p:nvCxnSpPr>
        <p:spPr bwMode="auto">
          <a:xfrm flipH="1">
            <a:off x="2307521" y="3395606"/>
            <a:ext cx="1650380" cy="93302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135CAE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>
            <a:stCxn id="10" idx="1"/>
            <a:endCxn id="3" idx="0"/>
          </p:cNvCxnSpPr>
          <p:nvPr/>
        </p:nvCxnSpPr>
        <p:spPr bwMode="auto">
          <a:xfrm flipH="1">
            <a:off x="3191559" y="3395606"/>
            <a:ext cx="766342" cy="110670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135CAE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4570323" y="2729644"/>
            <a:ext cx="956995" cy="55949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135CAE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4570323" y="3289138"/>
            <a:ext cx="2003429" cy="20021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135CAE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Straight Arrow Connector 33"/>
          <p:cNvCxnSpPr/>
          <p:nvPr/>
        </p:nvCxnSpPr>
        <p:spPr bwMode="auto">
          <a:xfrm>
            <a:off x="4570323" y="3289138"/>
            <a:ext cx="1386302" cy="112037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135CAE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3" name="Immagine 2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871790" y="2531804"/>
            <a:ext cx="221344" cy="406882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21149693" lon="21377521" rev="402168"/>
            </a:camera>
            <a:lightRig rig="threePt" dir="t"/>
          </a:scene3d>
          <a:sp3d extrusionH="635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ghtning Bolt 10"/>
          <p:cNvSpPr/>
          <p:nvPr/>
        </p:nvSpPr>
        <p:spPr bwMode="auto">
          <a:xfrm rot="20700000" flipH="1" flipV="1">
            <a:off x="4051577" y="2738588"/>
            <a:ext cx="108000" cy="472395"/>
          </a:xfrm>
          <a:prstGeom prst="lightningBol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57350" name="Picture 57349" descr="morph_spectrum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312" y="2338825"/>
            <a:ext cx="831688" cy="849937"/>
          </a:xfrm>
          <a:prstGeom prst="rect">
            <a:avLst/>
          </a:prstGeom>
        </p:spPr>
      </p:pic>
      <p:pic>
        <p:nvPicPr>
          <p:cNvPr id="57351" name="Picture 57350" descr="morph_spectrum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4876" y="2951600"/>
            <a:ext cx="2228100" cy="1484565"/>
          </a:xfrm>
          <a:prstGeom prst="rect">
            <a:avLst/>
          </a:prstGeom>
        </p:spPr>
      </p:pic>
      <p:pic>
        <p:nvPicPr>
          <p:cNvPr id="10" name="Picture 9" descr="miniradmeter.png"/>
          <p:cNvPicPr>
            <a:picLocks noChangeAspect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7901" y="3098988"/>
            <a:ext cx="715974" cy="59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28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7757" y="669046"/>
            <a:ext cx="7509888" cy="442674"/>
          </a:xfrm>
          <a:prstGeom prst="roundRect">
            <a:avLst/>
          </a:prstGeom>
          <a:solidFill>
            <a:schemeClr val="accent5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Front"/>
            <a:lightRig rig="threePt" dir="t"/>
          </a:scene3d>
          <a:sp3d>
            <a:bevelT w="152400" h="50800" prst="softRound"/>
          </a:sp3d>
        </p:spPr>
        <p:txBody>
          <a:bodyPr wrap="none">
            <a:spAutoFit/>
          </a:bodyPr>
          <a:lstStyle>
            <a:defPPr>
              <a:defRPr lang="it-IT"/>
            </a:defPPr>
            <a:lvl1pPr>
              <a:defRPr sz="1600" b="1">
                <a:solidFill>
                  <a:srgbClr val="3366FF"/>
                </a:solidFill>
                <a:latin typeface="Arial"/>
              </a:defRPr>
            </a:lvl1pPr>
          </a:lstStyle>
          <a:p>
            <a:r>
              <a:rPr lang="en-US" sz="2000">
                <a:solidFill>
                  <a:srgbClr val="FF0000"/>
                </a:solidFill>
              </a:rPr>
              <a:t>possible step-up: a cheap and performing personal detector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445057" y="1505538"/>
            <a:ext cx="2012779" cy="374571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anchor="t">
            <a:spAutoFit/>
          </a:bodyPr>
          <a:lstStyle/>
          <a:p>
            <a:pPr lvl="0" algn="ctr" eaLnBrk="1" hangingPunct="1"/>
            <a:r>
              <a:rPr lang="en-US" sz="1600" b="1" i="1">
                <a:solidFill>
                  <a:srgbClr val="135CAE"/>
                </a:solidFill>
                <a:latin typeface="Arial" charset="0"/>
              </a:rPr>
              <a:t>current version</a:t>
            </a:r>
            <a:endParaRPr lang="en-US" sz="2000">
              <a:solidFill>
                <a:srgbClr val="135CAE"/>
              </a:solidFill>
              <a:latin typeface="Arial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994040" y="1281060"/>
            <a:ext cx="2895600" cy="1911350"/>
            <a:chOff x="365125" y="3270250"/>
            <a:chExt cx="2895600" cy="1911350"/>
          </a:xfrm>
        </p:grpSpPr>
        <p:pic>
          <p:nvPicPr>
            <p:cNvPr id="7" name="Picture 78" descr="amplificatore_cs137.tif                                        00226C4A PFiMac_HD                      7C268698: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25" y="3270250"/>
              <a:ext cx="2895600" cy="1911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9"/>
            <p:cNvSpPr>
              <a:spLocks noChangeArrowheads="1"/>
            </p:cNvSpPr>
            <p:nvPr/>
          </p:nvSpPr>
          <p:spPr bwMode="auto">
            <a:xfrm>
              <a:off x="1600200" y="3429000"/>
              <a:ext cx="1511300" cy="60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200" i="1">
                  <a:solidFill>
                    <a:srgbClr val="205FAC"/>
                  </a:solidFill>
                  <a:latin typeface="Arial" charset="0"/>
                </a:rPr>
                <a:t>Gamma spectrum </a:t>
              </a:r>
            </a:p>
            <a:p>
              <a:r>
                <a:rPr lang="it-IT" sz="1200" i="1">
                  <a:solidFill>
                    <a:srgbClr val="205FAC"/>
                  </a:solidFill>
                  <a:latin typeface="Arial" charset="0"/>
                </a:rPr>
                <a:t>with </a:t>
              </a:r>
              <a:r>
                <a:rPr lang="it-IT" sz="1200" i="1" baseline="30000">
                  <a:solidFill>
                    <a:srgbClr val="205FAC"/>
                  </a:solidFill>
                  <a:latin typeface="Arial" charset="0"/>
                </a:rPr>
                <a:t>137</a:t>
              </a:r>
              <a:r>
                <a:rPr lang="it-IT" sz="1200" i="1">
                  <a:solidFill>
                    <a:srgbClr val="205FAC"/>
                  </a:solidFill>
                  <a:latin typeface="Arial" charset="0"/>
                </a:rPr>
                <a:t>Cs source</a:t>
              </a:r>
            </a:p>
            <a:p>
              <a:r>
                <a:rPr lang="it-IT" sz="1000" i="1">
                  <a:solidFill>
                    <a:srgbClr val="205FAC"/>
                  </a:solidFill>
                  <a:latin typeface="Arial" charset="0"/>
                </a:rPr>
                <a:t>FWHM 10% @662keV </a:t>
              </a:r>
            </a:p>
          </p:txBody>
        </p:sp>
      </p:grp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018555" y="2364202"/>
            <a:ext cx="2784250" cy="510778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anchor="t">
            <a:spAutoFit/>
          </a:bodyPr>
          <a:lstStyle/>
          <a:p>
            <a:pPr lvl="0" algn="ctr" eaLnBrk="1" hangingPunct="1"/>
            <a:r>
              <a:rPr lang="en-US" sz="1200" b="1" i="1">
                <a:solidFill>
                  <a:srgbClr val="135CAE"/>
                </a:solidFill>
                <a:latin typeface="Arial" charset="0"/>
              </a:rPr>
              <a:t>minimum overall detector </a:t>
            </a:r>
            <a:r>
              <a:rPr lang="en-US" sz="1200" b="1" i="1">
                <a:solidFill>
                  <a:srgbClr val="FF0000"/>
                </a:solidFill>
                <a:latin typeface="Arial" charset="0"/>
              </a:rPr>
              <a:t>size</a:t>
            </a:r>
            <a:r>
              <a:rPr lang="en-US" sz="1200" b="1" i="1">
                <a:solidFill>
                  <a:srgbClr val="135CAE"/>
                </a:solidFill>
                <a:latin typeface="Arial" charset="0"/>
              </a:rPr>
              <a:t> ≈ 5mm x 5mm x 5mm 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018555" y="3248363"/>
            <a:ext cx="2784250" cy="510778"/>
          </a:xfrm>
          <a:prstGeom prst="roundRect">
            <a:avLst/>
          </a:prstGeom>
          <a:solidFill>
            <a:srgbClr val="F3DE8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anchor="t">
            <a:spAutoFit/>
          </a:bodyPr>
          <a:lstStyle/>
          <a:p>
            <a:pPr lvl="0" algn="ctr" eaLnBrk="1" hangingPunct="1"/>
            <a:r>
              <a:rPr lang="en-US" sz="1200" b="1" i="1">
                <a:solidFill>
                  <a:srgbClr val="135CAE"/>
                </a:solidFill>
                <a:latin typeface="Arial" charset="0"/>
              </a:rPr>
              <a:t>the rest is battery, discrete components electronics</a:t>
            </a:r>
            <a:endParaRPr lang="en-US" sz="1200">
              <a:solidFill>
                <a:srgbClr val="135CAE"/>
              </a:solidFill>
              <a:latin typeface="Arial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4281213" y="4095133"/>
            <a:ext cx="2591394" cy="510778"/>
          </a:xfrm>
          <a:prstGeom prst="roundRect">
            <a:avLst/>
          </a:prstGeom>
          <a:solidFill>
            <a:srgbClr val="CCFFCC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anchor="t">
            <a:spAutoFit/>
          </a:bodyPr>
          <a:lstStyle/>
          <a:p>
            <a:pPr lvl="0" algn="ctr" eaLnBrk="1" hangingPunct="1"/>
            <a:r>
              <a:rPr lang="en-US" sz="1200" b="1" i="1">
                <a:solidFill>
                  <a:srgbClr val="135CAE"/>
                </a:solidFill>
                <a:latin typeface="Arial" charset="0"/>
              </a:rPr>
              <a:t>could be integrated inside a mobile phone or tablet </a:t>
            </a:r>
            <a:endParaRPr lang="en-US" sz="1200">
              <a:solidFill>
                <a:srgbClr val="135CAE"/>
              </a:solidFill>
              <a:latin typeface="Arial" charset="0"/>
            </a:endParaRPr>
          </a:p>
        </p:txBody>
      </p:sp>
      <p:pic>
        <p:nvPicPr>
          <p:cNvPr id="2" name="Picture 1" descr="STMicroelectronics-Logo_svg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851" y="5473319"/>
            <a:ext cx="830214" cy="483176"/>
          </a:xfrm>
          <a:prstGeom prst="rect">
            <a:avLst/>
          </a:prstGeom>
        </p:spPr>
      </p:pic>
      <p:sp>
        <p:nvSpPr>
          <p:cNvPr id="15" name="Rectangle 109"/>
          <p:cNvSpPr>
            <a:spLocks noChangeArrowheads="1"/>
          </p:cNvSpPr>
          <p:nvPr/>
        </p:nvSpPr>
        <p:spPr bwMode="auto">
          <a:xfrm>
            <a:off x="5816443" y="5152498"/>
            <a:ext cx="2213931" cy="320821"/>
          </a:xfrm>
          <a:prstGeom prst="roundRect">
            <a:avLst/>
          </a:prstGeom>
          <a:solidFill>
            <a:srgbClr val="FFCC66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 defTabSz="1042988"/>
            <a:r>
              <a:rPr lang="it-IT" sz="1200" b="1">
                <a:solidFill>
                  <a:srgbClr val="205FAC"/>
                </a:solidFill>
                <a:latin typeface="Arial" charset="0"/>
              </a:rPr>
              <a:t>collaboration with </a:t>
            </a:r>
            <a:r>
              <a:rPr lang="it-IT" sz="1200" b="1">
                <a:solidFill>
                  <a:srgbClr val="FF0000"/>
                </a:solidFill>
                <a:latin typeface="Arial" charset="0"/>
              </a:rPr>
              <a:t>ST</a:t>
            </a:r>
            <a:r>
              <a:rPr lang="it-IT" sz="1200" b="1">
                <a:solidFill>
                  <a:srgbClr val="205FAC"/>
                </a:solidFill>
                <a:latin typeface="Arial" charset="0"/>
              </a:rPr>
              <a:t>? </a:t>
            </a:r>
            <a:endParaRPr lang="it-IT" sz="12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7" name="Rectangle 7"/>
          <p:cNvSpPr>
            <a:spLocks/>
          </p:cNvSpPr>
          <p:nvPr/>
        </p:nvSpPr>
        <p:spPr bwMode="auto">
          <a:xfrm>
            <a:off x="6804586" y="5565026"/>
            <a:ext cx="1225788" cy="310189"/>
          </a:xfrm>
          <a:prstGeom prst="roundRect">
            <a:avLst/>
          </a:prstGeom>
          <a:solidFill>
            <a:srgbClr val="FFCC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64291" tIns="32146" rIns="64291" bIns="32146" anchor="ctr" anchorCtr="1">
            <a:spAutoFit/>
          </a:bodyPr>
          <a:lstStyle/>
          <a:p>
            <a:pPr algn="ctr" defTabSz="642938">
              <a:lnSpc>
                <a:spcPct val="120000"/>
              </a:lnSpc>
            </a:pPr>
            <a:r>
              <a:rPr lang="en-US" sz="1200" b="1">
                <a:solidFill>
                  <a:srgbClr val="FF0000"/>
                </a:solidFill>
                <a:latin typeface="+mn-lt"/>
                <a:cs typeface="MS PGothic" charset="0"/>
                <a:sym typeface="Baskerville" charset="0"/>
              </a:rPr>
              <a:t>NDA signed</a:t>
            </a:r>
          </a:p>
        </p:txBody>
      </p:sp>
      <p:pic>
        <p:nvPicPr>
          <p:cNvPr id="18" name="Picture 17" descr="semaforo_giallo.jp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9909" y="5156866"/>
            <a:ext cx="719599" cy="816320"/>
          </a:xfrm>
          <a:prstGeom prst="rect">
            <a:avLst/>
          </a:prstGeom>
        </p:spPr>
      </p:pic>
      <p:sp>
        <p:nvSpPr>
          <p:cNvPr id="19" name="Rectangle 109"/>
          <p:cNvSpPr>
            <a:spLocks noChangeArrowheads="1"/>
          </p:cNvSpPr>
          <p:nvPr/>
        </p:nvSpPr>
        <p:spPr bwMode="auto">
          <a:xfrm>
            <a:off x="972802" y="5152498"/>
            <a:ext cx="2213931" cy="320821"/>
          </a:xfrm>
          <a:prstGeom prst="roundRect">
            <a:avLst/>
          </a:prstGeom>
          <a:solidFill>
            <a:srgbClr val="FFCC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 defTabSz="1042988"/>
            <a:r>
              <a:rPr lang="it-IT" sz="1200" b="1">
                <a:solidFill>
                  <a:srgbClr val="205FAC"/>
                </a:solidFill>
                <a:latin typeface="Arial" charset="0"/>
              </a:rPr>
              <a:t>collaboration with </a:t>
            </a:r>
            <a:r>
              <a:rPr lang="it-IT" sz="1200" b="1">
                <a:solidFill>
                  <a:srgbClr val="FF0000"/>
                </a:solidFill>
                <a:latin typeface="Arial" charset="0"/>
              </a:rPr>
              <a:t>CAEN</a:t>
            </a:r>
            <a:r>
              <a:rPr lang="it-IT" sz="1200" b="1">
                <a:solidFill>
                  <a:srgbClr val="205FAC"/>
                </a:solidFill>
                <a:latin typeface="Arial" charset="0"/>
              </a:rPr>
              <a:t>?</a:t>
            </a:r>
          </a:p>
        </p:txBody>
      </p:sp>
      <p:pic>
        <p:nvPicPr>
          <p:cNvPr id="20" name="Picture 19" descr="CAEN_logo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802" y="5565026"/>
            <a:ext cx="906091" cy="344625"/>
          </a:xfrm>
          <a:prstGeom prst="rect">
            <a:avLst/>
          </a:prstGeom>
        </p:spPr>
      </p:pic>
      <p:sp>
        <p:nvSpPr>
          <p:cNvPr id="21" name="Rectangle 7"/>
          <p:cNvSpPr>
            <a:spLocks/>
          </p:cNvSpPr>
          <p:nvPr/>
        </p:nvSpPr>
        <p:spPr bwMode="auto">
          <a:xfrm>
            <a:off x="1931051" y="5593546"/>
            <a:ext cx="1225788" cy="310189"/>
          </a:xfrm>
          <a:prstGeom prst="roundRect">
            <a:avLst/>
          </a:prstGeom>
          <a:solidFill>
            <a:srgbClr val="FFCC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64291" tIns="32146" rIns="64291" bIns="32146" anchor="ctr" anchorCtr="1">
            <a:spAutoFit/>
          </a:bodyPr>
          <a:lstStyle/>
          <a:p>
            <a:pPr algn="ctr" defTabSz="642938">
              <a:lnSpc>
                <a:spcPct val="120000"/>
              </a:lnSpc>
            </a:pPr>
            <a:r>
              <a:rPr lang="en-US" sz="1200" b="1">
                <a:solidFill>
                  <a:srgbClr val="FF0000"/>
                </a:solidFill>
                <a:latin typeface="+mn-lt"/>
                <a:cs typeface="MS PGothic" charset="0"/>
                <a:sym typeface="Baskerville" charset="0"/>
              </a:rPr>
              <a:t>NDA signed</a:t>
            </a:r>
          </a:p>
        </p:txBody>
      </p:sp>
      <p:sp>
        <p:nvSpPr>
          <p:cNvPr id="6" name="Bent Arrow 5"/>
          <p:cNvSpPr/>
          <p:nvPr/>
        </p:nvSpPr>
        <p:spPr bwMode="auto">
          <a:xfrm rot="5400000">
            <a:off x="6947437" y="4334564"/>
            <a:ext cx="795002" cy="678064"/>
          </a:xfrm>
          <a:prstGeom prst="bentArrow">
            <a:avLst>
              <a:gd name="adj1" fmla="val 25000"/>
              <a:gd name="adj2" fmla="val 25000"/>
              <a:gd name="adj3" fmla="val 28471"/>
              <a:gd name="adj4" fmla="val 78461"/>
            </a:avLst>
          </a:prstGeom>
          <a:solidFill>
            <a:srgbClr val="00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Front">
              <a:rot lat="1500000" lon="0" rev="0"/>
            </a:camera>
            <a:lightRig rig="threePt" dir="t"/>
          </a:scene3d>
          <a:sp3d extrusionH="180000" contourW="1270">
            <a:extrusionClr>
              <a:srgbClr val="00FF00"/>
            </a:extrusionClr>
            <a:contourClr>
              <a:srgbClr val="00FF00"/>
            </a:contourClr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2" name="AutoShape 13"/>
          <p:cNvSpPr>
            <a:spLocks noChangeArrowheads="1"/>
          </p:cNvSpPr>
          <p:nvPr/>
        </p:nvSpPr>
        <p:spPr bwMode="auto">
          <a:xfrm>
            <a:off x="4582738" y="1617212"/>
            <a:ext cx="450055" cy="192921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FF00">
                  <a:gamma/>
                  <a:shade val="46275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01600" prstMaterial="legacyMatte">
            <a:bevelT w="13500" h="13500" prst="angle"/>
            <a:bevelB w="13500" h="13500" prst="angle"/>
            <a:extrusionClr>
              <a:srgbClr val="00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23" name="Bent Arrow 22"/>
          <p:cNvSpPr/>
          <p:nvPr/>
        </p:nvSpPr>
        <p:spPr bwMode="auto">
          <a:xfrm rot="16200000" flipH="1">
            <a:off x="885910" y="3874374"/>
            <a:ext cx="1440720" cy="678064"/>
          </a:xfrm>
          <a:prstGeom prst="bentArrow">
            <a:avLst>
              <a:gd name="adj1" fmla="val 25000"/>
              <a:gd name="adj2" fmla="val 36238"/>
              <a:gd name="adj3" fmla="val 28471"/>
              <a:gd name="adj4" fmla="val 78461"/>
            </a:avLst>
          </a:prstGeom>
          <a:solidFill>
            <a:srgbClr val="00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Front">
              <a:rot lat="1500000" lon="0" rev="0"/>
            </a:camera>
            <a:lightRig rig="threePt" dir="t"/>
          </a:scene3d>
          <a:sp3d extrusionH="180000" contourW="1270">
            <a:extrusionClr>
              <a:srgbClr val="00FF00"/>
            </a:extrusionClr>
            <a:contourClr>
              <a:srgbClr val="00FF00"/>
            </a:contourClr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424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4-06-18_mock-up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85" y="2068937"/>
            <a:ext cx="4111769" cy="3083827"/>
          </a:xfrm>
          <a:prstGeom prst="rect">
            <a:avLst/>
          </a:prstGeom>
        </p:spPr>
      </p:pic>
      <p:pic>
        <p:nvPicPr>
          <p:cNvPr id="4" name="Picture 3" descr="DMNR_at_Gariglian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8810" y="2068937"/>
            <a:ext cx="4128974" cy="3083827"/>
          </a:xfrm>
          <a:prstGeom prst="rect">
            <a:avLst/>
          </a:prstGeom>
        </p:spPr>
      </p:pic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1732065" y="826114"/>
            <a:ext cx="5674040" cy="343522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287" tIns="52144" rIns="104287" bIns="52144">
            <a:spAutoFit/>
          </a:bodyPr>
          <a:lstStyle/>
          <a:p>
            <a:pPr algn="ctr" defTabSz="1042988" eaLnBrk="1" hangingPunct="1">
              <a:lnSpc>
                <a:spcPct val="80000"/>
              </a:lnSpc>
              <a:spcBef>
                <a:spcPct val="50000"/>
              </a:spcBef>
            </a:pPr>
            <a:r>
              <a:rPr lang="it-IT" sz="1600" b="1">
                <a:solidFill>
                  <a:srgbClr val="FF0000"/>
                </a:solidFill>
                <a:latin typeface="Arial" charset="0"/>
              </a:rPr>
              <a:t>prototype: 12 fiber sensors installed (June 2014)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288921" y="1408967"/>
            <a:ext cx="1812554" cy="306468"/>
          </a:xfrm>
          <a:prstGeom prst="roundRect">
            <a:avLst/>
          </a:prstGeom>
          <a:solidFill>
            <a:srgbClr val="F3DE8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>
            <a:spAutoFit/>
          </a:bodyPr>
          <a:lstStyle/>
          <a:p>
            <a:pPr algn="ctr" eaLnBrk="1" hangingPunct="1">
              <a:spcAft>
                <a:spcPct val="30000"/>
              </a:spcAft>
            </a:pPr>
            <a:r>
              <a:rPr lang="it-IT" sz="1200" b="1" i="1">
                <a:solidFill>
                  <a:srgbClr val="135CAE"/>
                </a:solidFill>
                <a:latin typeface="Helvetica" charset="0"/>
              </a:rPr>
              <a:t>empty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713868" y="1408967"/>
            <a:ext cx="1812554" cy="306468"/>
          </a:xfrm>
          <a:prstGeom prst="roundRect">
            <a:avLst/>
          </a:prstGeom>
          <a:solidFill>
            <a:srgbClr val="F3DE8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>
            <a:spAutoFit/>
          </a:bodyPr>
          <a:lstStyle/>
          <a:p>
            <a:pPr algn="ctr" eaLnBrk="1" hangingPunct="1">
              <a:spcAft>
                <a:spcPct val="30000"/>
              </a:spcAft>
            </a:pPr>
            <a:r>
              <a:rPr lang="it-IT" sz="1200" b="1" i="1">
                <a:solidFill>
                  <a:srgbClr val="135CAE"/>
                </a:solidFill>
                <a:latin typeface="Helvetica" charset="0"/>
              </a:rPr>
              <a:t>with drums</a:t>
            </a: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1611748" y="5411479"/>
            <a:ext cx="5914674" cy="697661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287" tIns="52144" rIns="104287" bIns="52144">
            <a:spAutoFit/>
          </a:bodyPr>
          <a:lstStyle/>
          <a:p>
            <a:pPr algn="ctr" defTabSz="1042988" eaLnBrk="1" hangingPunct="1">
              <a:lnSpc>
                <a:spcPct val="80000"/>
              </a:lnSpc>
              <a:spcBef>
                <a:spcPct val="50000"/>
              </a:spcBef>
            </a:pPr>
            <a:r>
              <a:rPr lang="it-IT" sz="1600" b="1">
                <a:solidFill>
                  <a:srgbClr val="FF0000"/>
                </a:solidFill>
                <a:latin typeface="Arial" charset="0"/>
              </a:rPr>
              <a:t>first field tests extremely encouraging</a:t>
            </a:r>
          </a:p>
          <a:p>
            <a:pPr algn="ctr" defTabSz="1042988" eaLnBrk="1" hangingPunct="1">
              <a:lnSpc>
                <a:spcPct val="80000"/>
              </a:lnSpc>
              <a:spcBef>
                <a:spcPct val="50000"/>
              </a:spcBef>
            </a:pPr>
            <a:r>
              <a:rPr lang="it-IT" sz="1600" b="1">
                <a:solidFill>
                  <a:srgbClr val="FF0000"/>
                </a:solidFill>
                <a:latin typeface="Arial" charset="0"/>
              </a:rPr>
              <a:t>sensitivity ≈ 0.01 µSv/h at 50 standard deviations</a:t>
            </a:r>
          </a:p>
        </p:txBody>
      </p:sp>
    </p:spTree>
    <p:extLst>
      <p:ext uri="{BB962C8B-B14F-4D97-AF65-F5344CB8AC3E}">
        <p14:creationId xmlns:p14="http://schemas.microsoft.com/office/powerpoint/2010/main" val="939531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MNR_at_Garigliano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5349" y="190166"/>
            <a:ext cx="3657810" cy="2807369"/>
          </a:xfrm>
          <a:prstGeom prst="rect">
            <a:avLst/>
          </a:prstGeom>
        </p:spPr>
      </p:pic>
      <p:pic>
        <p:nvPicPr>
          <p:cNvPr id="3" name="Picture 2" descr="DMNR_at_Garigliano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8105" y="3162858"/>
            <a:ext cx="2646947" cy="2946509"/>
          </a:xfrm>
          <a:prstGeom prst="rect">
            <a:avLst/>
          </a:prstGeom>
        </p:spPr>
      </p:pic>
      <p:pic>
        <p:nvPicPr>
          <p:cNvPr id="4" name="Picture 3" descr="DMNR_at_Garigliano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48" y="3062733"/>
            <a:ext cx="3743158" cy="3195721"/>
          </a:xfrm>
          <a:prstGeom prst="rect">
            <a:avLst/>
          </a:prstGeom>
        </p:spPr>
      </p:pic>
      <p:pic>
        <p:nvPicPr>
          <p:cNvPr id="5" name="Picture 4" descr="Sensori_in_mock-up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48" y="190166"/>
            <a:ext cx="3743158" cy="28073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6200000">
            <a:off x="-500365" y="2965692"/>
            <a:ext cx="232627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b="1" cap="none" spc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tencil"/>
                <a:cs typeface="Stenci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243321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mmary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768" y="988401"/>
            <a:ext cx="4260226" cy="2607704"/>
          </a:xfrm>
          <a:prstGeom prst="rect">
            <a:avLst/>
          </a:prstGeom>
        </p:spPr>
      </p:pic>
      <p:pic>
        <p:nvPicPr>
          <p:cNvPr id="3" name="Picture 2" descr="dose_rates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7808" y="3596105"/>
            <a:ext cx="4260226" cy="2602375"/>
          </a:xfrm>
          <a:prstGeom prst="rect">
            <a:avLst/>
          </a:prstGeom>
        </p:spPr>
      </p:pic>
      <p:pic>
        <p:nvPicPr>
          <p:cNvPr id="4" name="Picture 3" descr="standard_deviation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7808" y="988401"/>
            <a:ext cx="4260226" cy="2607704"/>
          </a:xfrm>
          <a:prstGeom prst="rect">
            <a:avLst/>
          </a:prstGeom>
        </p:spPr>
      </p:pic>
      <p:pic>
        <p:nvPicPr>
          <p:cNvPr id="5" name="Picture 4" descr="Drum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768" y="3596105"/>
            <a:ext cx="4260226" cy="2601844"/>
          </a:xfrm>
          <a:prstGeom prst="rect">
            <a:avLst/>
          </a:prstGeom>
        </p:spPr>
      </p:pic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3282811" y="431150"/>
            <a:ext cx="2706242" cy="343522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287" tIns="52144" rIns="104287" bIns="52144">
            <a:spAutoFit/>
          </a:bodyPr>
          <a:lstStyle/>
          <a:p>
            <a:pPr algn="ctr" defTabSz="1042988" eaLnBrk="1" hangingPunct="1">
              <a:lnSpc>
                <a:spcPct val="80000"/>
              </a:lnSpc>
              <a:spcBef>
                <a:spcPct val="50000"/>
              </a:spcBef>
            </a:pPr>
            <a:r>
              <a:rPr lang="it-IT" sz="1600" b="1">
                <a:solidFill>
                  <a:srgbClr val="205FAC"/>
                </a:solidFill>
                <a:latin typeface="Arial" charset="0"/>
              </a:rPr>
              <a:t>First results </a:t>
            </a:r>
          </a:p>
        </p:txBody>
      </p:sp>
    </p:spTree>
    <p:extLst>
      <p:ext uri="{BB962C8B-B14F-4D97-AF65-F5344CB8AC3E}">
        <p14:creationId xmlns:p14="http://schemas.microsoft.com/office/powerpoint/2010/main" val="495144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rum2_25Jun-30Sep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" y="866233"/>
            <a:ext cx="7130815" cy="4349797"/>
          </a:xfrm>
          <a:prstGeom prst="rect">
            <a:avLst/>
          </a:prstGeom>
        </p:spPr>
      </p:pic>
      <p:cxnSp>
        <p:nvCxnSpPr>
          <p:cNvPr id="6" name="Straight Arrow Connector 5"/>
          <p:cNvCxnSpPr>
            <a:stCxn id="10" idx="0"/>
          </p:cNvCxnSpPr>
          <p:nvPr/>
        </p:nvCxnSpPr>
        <p:spPr bwMode="auto">
          <a:xfrm flipV="1">
            <a:off x="2170759" y="4588933"/>
            <a:ext cx="2476500" cy="80168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A6A6A6"/>
            </a:solidFill>
            <a:prstDash val="solid"/>
            <a:round/>
            <a:headEnd type="none" w="med" len="med"/>
            <a:tailEnd type="arrow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1227666" y="5390617"/>
            <a:ext cx="1886185" cy="562589"/>
          </a:xfrm>
          <a:prstGeom prst="roundRect">
            <a:avLst/>
          </a:prstGeom>
          <a:solidFill>
            <a:srgbClr val="FFCC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 defTabSz="1042988" eaLnBrk="1" hangingPunct="1">
              <a:lnSpc>
                <a:spcPct val="110000"/>
              </a:lnSpc>
              <a:spcBef>
                <a:spcPct val="50000"/>
              </a:spcBef>
            </a:pPr>
            <a:r>
              <a:rPr lang="it-IT" sz="1200" b="1">
                <a:solidFill>
                  <a:srgbClr val="205FAC"/>
                </a:solidFill>
                <a:latin typeface="Arial" charset="0"/>
              </a:rPr>
              <a:t>mishandled computer by Sogin: crash!!!</a:t>
            </a:r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3403601" y="5385739"/>
            <a:ext cx="2250252" cy="576000"/>
          </a:xfrm>
          <a:prstGeom prst="roundRect">
            <a:avLst/>
          </a:prstGeom>
          <a:solidFill>
            <a:srgbClr val="E1FFB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 defTabSz="1042988" eaLnBrk="1" hangingPunct="1">
              <a:spcBef>
                <a:spcPts val="0"/>
              </a:spcBef>
            </a:pPr>
            <a:r>
              <a:rPr lang="it-IT" sz="1200" b="1">
                <a:solidFill>
                  <a:srgbClr val="205FAC"/>
                </a:solidFill>
                <a:latin typeface="Arial" charset="0"/>
              </a:rPr>
              <a:t>S.S. &amp; G.V. went to Sogin:</a:t>
            </a:r>
          </a:p>
          <a:p>
            <a:pPr algn="ctr" defTabSz="1042988" eaLnBrk="1" hangingPunct="1">
              <a:spcBef>
                <a:spcPts val="0"/>
              </a:spcBef>
            </a:pPr>
            <a:r>
              <a:rPr lang="it-IT" sz="1200" b="1">
                <a:solidFill>
                  <a:srgbClr val="205FAC"/>
                </a:solidFill>
                <a:latin typeface="Arial" charset="0"/>
              </a:rPr>
              <a:t>system restored</a:t>
            </a:r>
          </a:p>
        </p:txBody>
      </p:sp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5945108" y="5390617"/>
            <a:ext cx="2030492" cy="562589"/>
          </a:xfrm>
          <a:prstGeom prst="roundRect">
            <a:avLst/>
          </a:prstGeom>
          <a:solidFill>
            <a:srgbClr val="FF5B5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 defTabSz="1042988" eaLnBrk="1" hangingPunct="1">
              <a:lnSpc>
                <a:spcPct val="110000"/>
              </a:lnSpc>
              <a:spcBef>
                <a:spcPct val="50000"/>
              </a:spcBef>
            </a:pPr>
            <a:r>
              <a:rPr lang="it-IT" sz="1200" b="1">
                <a:latin typeface="Arial" charset="0"/>
              </a:rPr>
              <a:t>wrong operation again: computer death</a:t>
            </a:r>
          </a:p>
        </p:txBody>
      </p:sp>
      <p:pic>
        <p:nvPicPr>
          <p:cNvPr id="20" name="Picture 19" descr="semaforo_verde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3739" y="197366"/>
            <a:ext cx="473391" cy="539378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 bwMode="auto">
          <a:xfrm flipV="1">
            <a:off x="5098813" y="197366"/>
            <a:ext cx="25797" cy="470483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5725347" y="197366"/>
            <a:ext cx="0" cy="470483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1" name="Straight Arrow Connector 40"/>
          <p:cNvCxnSpPr/>
          <p:nvPr/>
        </p:nvCxnSpPr>
        <p:spPr bwMode="auto">
          <a:xfrm flipH="1" flipV="1">
            <a:off x="4647259" y="197366"/>
            <a:ext cx="1880" cy="470483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42" name="Picture 41" descr="semaforo_verde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9621" y="197366"/>
            <a:ext cx="473391" cy="539378"/>
          </a:xfrm>
          <a:prstGeom prst="rect">
            <a:avLst/>
          </a:prstGeom>
        </p:spPr>
      </p:pic>
      <p:pic>
        <p:nvPicPr>
          <p:cNvPr id="43" name="Picture 42" descr="semaforo_rosso.jp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0221" y="197366"/>
            <a:ext cx="457524" cy="539378"/>
          </a:xfrm>
          <a:prstGeom prst="rect">
            <a:avLst/>
          </a:prstGeom>
        </p:spPr>
      </p:pic>
      <p:pic>
        <p:nvPicPr>
          <p:cNvPr id="44" name="Picture 43" descr="semaforo_giallo.jpg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9140" y="197366"/>
            <a:ext cx="475470" cy="539378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12" idx="0"/>
          </p:cNvCxnSpPr>
          <p:nvPr/>
        </p:nvCxnSpPr>
        <p:spPr bwMode="auto">
          <a:xfrm flipV="1">
            <a:off x="4528727" y="4588933"/>
            <a:ext cx="570086" cy="79680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A6A6A6"/>
            </a:solidFill>
            <a:prstDash val="solid"/>
            <a:round/>
            <a:headEnd type="none" w="med" len="med"/>
            <a:tailEnd type="arrow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>
            <a:stCxn id="16" idx="0"/>
          </p:cNvCxnSpPr>
          <p:nvPr/>
        </p:nvCxnSpPr>
        <p:spPr bwMode="auto">
          <a:xfrm flipH="1" flipV="1">
            <a:off x="5725347" y="4588933"/>
            <a:ext cx="1235007" cy="80168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A6A6A6"/>
            </a:solidFill>
            <a:prstDash val="solid"/>
            <a:round/>
            <a:headEnd type="none" w="med" len="med"/>
            <a:tailEnd type="arrow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30601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1229944" y="2355878"/>
            <a:ext cx="6643538" cy="1073769"/>
          </a:xfrm>
          <a:prstGeom prst="roundRect">
            <a:avLst>
              <a:gd name="adj" fmla="val 13214"/>
            </a:avLst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anchor="ctr">
            <a:spAutoFit/>
          </a:bodyPr>
          <a:lstStyle/>
          <a:p>
            <a:pPr marL="628650" lvl="1" indent="-171450">
              <a:lnSpc>
                <a:spcPct val="120000"/>
              </a:lnSpc>
              <a:buFont typeface="Arial"/>
              <a:buChar char="•"/>
            </a:pPr>
            <a:r>
              <a:rPr lang="it-IT" sz="1600" b="1">
                <a:solidFill>
                  <a:srgbClr val="135CAE"/>
                </a:solidFill>
                <a:latin typeface="Helvetica" charset="0"/>
              </a:rPr>
              <a:t>Radwaste sorting table for decommissioning</a:t>
            </a:r>
          </a:p>
          <a:p>
            <a:pPr marL="628650" lvl="1" indent="-171450">
              <a:lnSpc>
                <a:spcPct val="120000"/>
              </a:lnSpc>
              <a:buFont typeface="Arial"/>
              <a:buChar char="•"/>
            </a:pPr>
            <a:r>
              <a:rPr lang="it-IT" sz="1600" b="1" i="1">
                <a:solidFill>
                  <a:srgbClr val="135CAE"/>
                </a:solidFill>
                <a:latin typeface="Helvetica" charset="0"/>
              </a:rPr>
              <a:t>(Radwaste package fill optimization)</a:t>
            </a:r>
          </a:p>
          <a:p>
            <a:pPr marL="628650" lvl="1" indent="-171450">
              <a:lnSpc>
                <a:spcPct val="120000"/>
              </a:lnSpc>
              <a:buFont typeface="Arial"/>
              <a:buChar char="•"/>
            </a:pPr>
            <a:r>
              <a:rPr lang="it-IT" sz="1600" b="1" i="1">
                <a:solidFill>
                  <a:srgbClr val="135CAE"/>
                </a:solidFill>
                <a:latin typeface="Helvetica" charset="0"/>
              </a:rPr>
              <a:t>(Radwaste drum rough characterization)</a:t>
            </a:r>
          </a:p>
        </p:txBody>
      </p:sp>
      <p:pic>
        <p:nvPicPr>
          <p:cNvPr id="114" name="Picture 113" descr="jrc_log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266" y="156964"/>
            <a:ext cx="1219444" cy="524321"/>
          </a:xfrm>
          <a:prstGeom prst="rect">
            <a:avLst/>
          </a:prstGeom>
        </p:spPr>
      </p:pic>
      <p:pic>
        <p:nvPicPr>
          <p:cNvPr id="10" name="Picture 9" descr="logo_RadSieve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328" y="156964"/>
            <a:ext cx="909473" cy="543776"/>
          </a:xfrm>
          <a:prstGeom prst="rect">
            <a:avLst/>
          </a:prstGeom>
        </p:spPr>
      </p:pic>
      <p:sp>
        <p:nvSpPr>
          <p:cNvPr id="164" name="Rectangle 2"/>
          <p:cNvSpPr>
            <a:spLocks noChangeArrowheads="1"/>
          </p:cNvSpPr>
          <p:nvPr/>
        </p:nvSpPr>
        <p:spPr bwMode="auto">
          <a:xfrm>
            <a:off x="3467096" y="1290437"/>
            <a:ext cx="2169182" cy="442674"/>
          </a:xfrm>
          <a:prstGeom prst="roundRect">
            <a:avLst/>
          </a:prstGeom>
          <a:solidFill>
            <a:srgbClr val="F3DE8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>
            <a:spAutoFit/>
          </a:bodyPr>
          <a:lstStyle/>
          <a:p>
            <a:pPr algn="ctr"/>
            <a:r>
              <a:rPr lang="it-IT" sz="2000" b="1">
                <a:solidFill>
                  <a:srgbClr val="FF3300"/>
                </a:solidFill>
                <a:latin typeface="Helvetica" charset="0"/>
              </a:rPr>
              <a:t>RadSieve</a:t>
            </a:r>
            <a:endParaRPr lang="it-IT" sz="2000" b="1">
              <a:solidFill>
                <a:srgbClr val="135CAE"/>
              </a:solidFill>
              <a:latin typeface="Arial" charset="0"/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2885253" y="3836339"/>
            <a:ext cx="3016014" cy="525132"/>
          </a:xfrm>
          <a:prstGeom prst="roundRect">
            <a:avLst/>
          </a:prstGeom>
          <a:solidFill>
            <a:srgbClr val="E1FFB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 defTabSz="1042988" eaLnBrk="1" hangingPunct="1">
              <a:spcBef>
                <a:spcPts val="0"/>
              </a:spcBef>
            </a:pPr>
            <a:r>
              <a:rPr lang="it-IT" sz="1200" b="1">
                <a:solidFill>
                  <a:srgbClr val="205FAC"/>
                </a:solidFill>
                <a:latin typeface="Arial" charset="0"/>
              </a:rPr>
              <a:t>end of June: </a:t>
            </a:r>
          </a:p>
          <a:p>
            <a:pPr algn="ctr" defTabSz="1042988" eaLnBrk="1" hangingPunct="1">
              <a:spcBef>
                <a:spcPts val="0"/>
              </a:spcBef>
            </a:pPr>
            <a:r>
              <a:rPr lang="it-IT" sz="1200" b="1">
                <a:solidFill>
                  <a:srgbClr val="205FAC"/>
                </a:solidFill>
                <a:latin typeface="Arial" charset="0"/>
              </a:rPr>
              <a:t>meeting at LNS with ELSE Nuclear </a:t>
            </a:r>
          </a:p>
        </p:txBody>
      </p:sp>
      <p:sp>
        <p:nvSpPr>
          <p:cNvPr id="9" name="Rectangle 7"/>
          <p:cNvSpPr>
            <a:spLocks/>
          </p:cNvSpPr>
          <p:nvPr/>
        </p:nvSpPr>
        <p:spPr bwMode="auto">
          <a:xfrm>
            <a:off x="6326480" y="3941315"/>
            <a:ext cx="1225788" cy="310189"/>
          </a:xfrm>
          <a:prstGeom prst="roundRect">
            <a:avLst/>
          </a:prstGeom>
          <a:solidFill>
            <a:srgbClr val="FFCC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64291" tIns="32146" rIns="64291" bIns="32146" anchor="ctr" anchorCtr="1">
            <a:spAutoFit/>
          </a:bodyPr>
          <a:lstStyle/>
          <a:p>
            <a:pPr algn="ctr" defTabSz="642938">
              <a:lnSpc>
                <a:spcPct val="120000"/>
              </a:lnSpc>
            </a:pPr>
            <a:r>
              <a:rPr lang="en-US" sz="1200" b="1">
                <a:solidFill>
                  <a:srgbClr val="FF0000"/>
                </a:solidFill>
                <a:latin typeface="+mn-lt"/>
                <a:cs typeface="MS PGothic" charset="0"/>
                <a:sym typeface="Baskerville" charset="0"/>
              </a:rPr>
              <a:t>NDA signed</a:t>
            </a:r>
          </a:p>
        </p:txBody>
      </p:sp>
      <p:pic>
        <p:nvPicPr>
          <p:cNvPr id="3" name="Picture 2" descr="Nuovo Logo ELSE Nuclea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1" y="3725964"/>
            <a:ext cx="628227" cy="74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00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1373726" y="1151929"/>
            <a:ext cx="6355921" cy="374571"/>
          </a:xfrm>
          <a:prstGeom prst="roundRect">
            <a:avLst/>
          </a:prstGeom>
          <a:solidFill>
            <a:srgbClr val="F3DE8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>
            <a:spAutoFit/>
          </a:bodyPr>
          <a:lstStyle/>
          <a:p>
            <a:pPr algn="ctr"/>
            <a:r>
              <a:rPr lang="it-IT" sz="1600" b="1">
                <a:solidFill>
                  <a:srgbClr val="135CAE"/>
                </a:solidFill>
                <a:latin typeface="Arial" charset="0"/>
              </a:rPr>
              <a:t>Sorting table for hot spots detection in decommissioning</a:t>
            </a:r>
          </a:p>
        </p:txBody>
      </p:sp>
      <p:sp>
        <p:nvSpPr>
          <p:cNvPr id="21" name="AutoShape 292"/>
          <p:cNvSpPr>
            <a:spLocks noChangeArrowheads="1"/>
          </p:cNvSpPr>
          <p:nvPr/>
        </p:nvSpPr>
        <p:spPr bwMode="auto">
          <a:xfrm>
            <a:off x="3238536" y="331876"/>
            <a:ext cx="2793964" cy="457028"/>
          </a:xfrm>
          <a:prstGeom prst="roundRect">
            <a:avLst>
              <a:gd name="adj" fmla="val 16667"/>
            </a:avLst>
          </a:prstGeom>
          <a:solidFill>
            <a:srgbClr val="CCFF66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it-IT" sz="2000" b="1" smtClean="0">
                <a:solidFill>
                  <a:srgbClr val="FF0000"/>
                </a:solidFill>
                <a:latin typeface="Arial" charset="0"/>
              </a:rPr>
              <a:t>RadSieve</a:t>
            </a:r>
            <a:endParaRPr lang="it-IT" sz="2000" b="1"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60386" y="3769700"/>
            <a:ext cx="3998106" cy="2503223"/>
            <a:chOff x="881924" y="3404929"/>
            <a:chExt cx="3998106" cy="2503223"/>
          </a:xfrm>
        </p:grpSpPr>
        <p:pic>
          <p:nvPicPr>
            <p:cNvPr id="2" name="Picture 1" descr="table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1924" y="3719300"/>
              <a:ext cx="3998106" cy="2188852"/>
            </a:xfrm>
            <a:prstGeom prst="rect">
              <a:avLst/>
            </a:prstGeom>
          </p:spPr>
        </p:pic>
        <p:pic>
          <p:nvPicPr>
            <p:cNvPr id="4" name="Picture 3" descr="4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59301">
              <a:off x="1009115" y="3404929"/>
              <a:ext cx="3681747" cy="925961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4287453" y="1702257"/>
            <a:ext cx="4622877" cy="4571282"/>
            <a:chOff x="4287453" y="1702257"/>
            <a:chExt cx="4622877" cy="4571282"/>
          </a:xfrm>
        </p:grpSpPr>
        <p:pic>
          <p:nvPicPr>
            <p:cNvPr id="7" name="Picture 6" descr="mac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7453" y="1702257"/>
              <a:ext cx="4622877" cy="4571282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4539910" y="1931926"/>
              <a:ext cx="4175096" cy="268848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pic>
        <p:nvPicPr>
          <p:cNvPr id="6" name="Picture 5" descr="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193" y="1996115"/>
            <a:ext cx="4054277" cy="258173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 bwMode="auto">
          <a:xfrm>
            <a:off x="5008560" y="2810105"/>
            <a:ext cx="328536" cy="360000"/>
          </a:xfrm>
          <a:prstGeom prst="rect">
            <a:avLst/>
          </a:prstGeom>
          <a:solidFill>
            <a:srgbClr val="FF000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7201218" y="3475884"/>
            <a:ext cx="328536" cy="360000"/>
          </a:xfrm>
          <a:prstGeom prst="rect">
            <a:avLst/>
          </a:prstGeom>
          <a:solidFill>
            <a:srgbClr val="FFFF0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cxnSp>
        <p:nvCxnSpPr>
          <p:cNvPr id="11" name="Curved Connector 10"/>
          <p:cNvCxnSpPr/>
          <p:nvPr/>
        </p:nvCxnSpPr>
        <p:spPr bwMode="auto">
          <a:xfrm>
            <a:off x="2517406" y="1996115"/>
            <a:ext cx="2013234" cy="136786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3238536" y="5365313"/>
            <a:ext cx="2246810" cy="374571"/>
          </a:xfrm>
          <a:prstGeom prst="roundRect">
            <a:avLst/>
          </a:prstGeom>
          <a:solidFill>
            <a:srgbClr val="CCFF66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Front"/>
            <a:lightRig rig="threePt" dir="t"/>
          </a:scene3d>
          <a:sp3d>
            <a:bevelT/>
          </a:sp3d>
          <a:extLst/>
        </p:spPr>
        <p:txBody>
          <a:bodyPr wrap="none">
            <a:spAutoFit/>
          </a:bodyPr>
          <a:lstStyle/>
          <a:p>
            <a:r>
              <a:rPr lang="it-IT" sz="1600" b="1" smtClean="0">
                <a:solidFill>
                  <a:srgbClr val="3366FF"/>
                </a:solidFill>
                <a:latin typeface="+mn-lt"/>
                <a:ea typeface="Lucida Grande"/>
                <a:cs typeface="Lucida Grande"/>
              </a:rPr>
              <a:t>patent in preparation</a:t>
            </a:r>
            <a:endParaRPr lang="en-US" sz="1600" b="1">
              <a:solidFill>
                <a:srgbClr val="3366FF"/>
              </a:solidFill>
              <a:latin typeface="+mn-lt"/>
              <a:ea typeface="Lucida Grande"/>
              <a:cs typeface="Lucida Grande"/>
            </a:endParaRPr>
          </a:p>
        </p:txBody>
      </p:sp>
      <p:pic>
        <p:nvPicPr>
          <p:cNvPr id="3" name="Picture 2" descr="camera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16604">
            <a:off x="2010118" y="1659469"/>
            <a:ext cx="746635" cy="658943"/>
          </a:xfrm>
          <a:prstGeom prst="rect">
            <a:avLst/>
          </a:prstGeom>
          <a:scene3d>
            <a:camera prst="orthographicFront">
              <a:rot lat="1047192" lon="19876137" rev="272284"/>
            </a:camera>
            <a:lightRig rig="threePt" dir="t"/>
          </a:scene3d>
          <a:sp3d extrusionH="12700" contourW="12700">
            <a:extrusionClr>
              <a:schemeClr val="bg1"/>
            </a:extrusionClr>
            <a:contourClr>
              <a:schemeClr val="bg1"/>
            </a:contourClr>
          </a:sp3d>
        </p:spPr>
      </p:pic>
      <p:pic>
        <p:nvPicPr>
          <p:cNvPr id="18" name="Picture 17" descr="semaforo_verde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321" y="1260058"/>
            <a:ext cx="776201" cy="8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8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7464</TotalTime>
  <Words>1254</Words>
  <Application>Microsoft Office PowerPoint</Application>
  <PresentationFormat>Presentazione su schermo (4:3)</PresentationFormat>
  <Paragraphs>276</Paragraphs>
  <Slides>33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4" baseType="lpstr">
      <vt:lpstr>Default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Paolo Finocchiaro</dc:creator>
  <cp:lastModifiedBy>Alfio Pappalardo</cp:lastModifiedBy>
  <cp:revision>525</cp:revision>
  <dcterms:created xsi:type="dcterms:W3CDTF">2013-04-22T18:01:15Z</dcterms:created>
  <dcterms:modified xsi:type="dcterms:W3CDTF">2015-06-03T12:59:58Z</dcterms:modified>
</cp:coreProperties>
</file>