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5A853-6956-444A-A8D5-C32A65C38742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19938-6EAD-9349-AD5F-1486E6F25631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981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19938-6EAD-9349-AD5F-1486E6F25631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790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19938-6EAD-9349-AD5F-1486E6F25631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790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19938-6EAD-9349-AD5F-1486E6F25631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79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250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204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349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324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55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17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338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952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921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463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941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AU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AU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F222-1984-A242-B390-22E182CE6488}" type="datetimeFigureOut">
              <a:rPr lang="it-IT" smtClean="0"/>
              <a:t>03/06/15</a:t>
            </a:fld>
            <a:endParaRPr lang="en-AU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8AF51-0F16-E941-BFB1-F9DCE6C8E874}" type="slidenum">
              <a:rPr lang="en-AU" smtClean="0"/>
              <a:t>‹n.›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88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393891" y="1358164"/>
            <a:ext cx="83685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it-IT" sz="2400" dirty="0" smtClean="0"/>
              <a:t>Test fasci metallici su AISHA (a costo 0)</a:t>
            </a:r>
          </a:p>
          <a:p>
            <a:pPr marL="342900" indent="-342900">
              <a:buAutoNum type="alphaLcParenR"/>
            </a:pPr>
            <a:r>
              <a:rPr lang="it-IT" sz="2400" dirty="0" smtClean="0"/>
              <a:t>Test nuovo </a:t>
            </a:r>
            <a:r>
              <a:rPr lang="it-IT" sz="2400" dirty="0" err="1" smtClean="0"/>
              <a:t>launcher</a:t>
            </a:r>
            <a:r>
              <a:rPr lang="it-IT" sz="2400" dirty="0" smtClean="0"/>
              <a:t> di microonde per AISHA (modifiche a basso costo)</a:t>
            </a:r>
          </a:p>
          <a:p>
            <a:pPr marL="342900" indent="-342900">
              <a:buAutoNum type="alphaLcParenR"/>
            </a:pPr>
            <a:r>
              <a:rPr lang="it-IT" sz="2400" dirty="0" smtClean="0"/>
              <a:t> Preparazione di una nuova sorgente di protoni ad alta corrente come iniettori di acceleratori per produzione di isotopi (riciclando la linea di VIS e la </a:t>
            </a:r>
            <a:r>
              <a:rPr lang="it-IT" sz="2400" dirty="0" err="1" smtClean="0"/>
              <a:t>Flexible</a:t>
            </a:r>
            <a:r>
              <a:rPr lang="it-IT" sz="2400" dirty="0" smtClean="0"/>
              <a:t> Plasma Trap)</a:t>
            </a:r>
          </a:p>
          <a:p>
            <a:pPr marL="342900" indent="-342900">
              <a:buAutoNum type="alphaLcParenR"/>
            </a:pPr>
            <a:r>
              <a:rPr lang="it-IT" sz="2400" dirty="0" smtClean="0"/>
              <a:t> completamento R&amp;D visori di fascio per fasci di interesse per l’Adroterapia (</a:t>
            </a:r>
            <a:r>
              <a:rPr lang="it-IT" sz="2400" dirty="0" err="1" smtClean="0"/>
              <a:t>consumables</a:t>
            </a:r>
            <a:r>
              <a:rPr lang="it-IT" sz="2400" dirty="0" smtClean="0"/>
              <a:t>)</a:t>
            </a:r>
          </a:p>
          <a:p>
            <a:pPr marL="342900" indent="-342900">
              <a:buAutoNum type="alphaLcParenR"/>
            </a:pPr>
            <a:endParaRPr lang="it-IT" sz="2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697177" y="340274"/>
            <a:ext cx="373424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RDH : resta da fare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444976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200"/>
            <a:ext cx="9144000" cy="642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87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4581" y="111606"/>
            <a:ext cx="885012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/>
              <a:t>RDH - Attività 2016</a:t>
            </a:r>
          </a:p>
          <a:p>
            <a:pPr algn="ctr"/>
            <a:endParaRPr lang="it-IT" sz="2400" b="1" dirty="0" smtClean="0"/>
          </a:p>
          <a:p>
            <a:pPr marL="285750" indent="-285750">
              <a:buFontTx/>
              <a:buChar char="-"/>
            </a:pPr>
            <a:r>
              <a:rPr lang="it-IT" sz="2000" dirty="0" smtClean="0"/>
              <a:t>una volta ultimato e testato il </a:t>
            </a:r>
            <a:r>
              <a:rPr lang="it-IT" sz="2000" b="1" dirty="0" err="1" smtClean="0">
                <a:solidFill>
                  <a:srgbClr val="FF0000"/>
                </a:solidFill>
              </a:rPr>
              <a:t>launcher</a:t>
            </a:r>
            <a:r>
              <a:rPr lang="it-IT" sz="2000" dirty="0" smtClean="0"/>
              <a:t>, e la diagnostica accessoria, nel </a:t>
            </a:r>
            <a:r>
              <a:rPr lang="it-IT" sz="2000" b="1" dirty="0" smtClean="0">
                <a:solidFill>
                  <a:srgbClr val="008000"/>
                </a:solidFill>
              </a:rPr>
              <a:t>2016 si lavorerà come R&amp;D puro per ottimizzare EBW production</a:t>
            </a:r>
            <a:r>
              <a:rPr lang="it-IT" sz="2000" dirty="0" smtClean="0"/>
              <a:t>; </a:t>
            </a:r>
            <a:r>
              <a:rPr lang="it-IT" i="1" dirty="0" smtClean="0"/>
              <a:t>(</a:t>
            </a:r>
            <a:r>
              <a:rPr lang="it-IT" b="1" i="1" dirty="0" smtClean="0"/>
              <a:t>5 k€ </a:t>
            </a:r>
            <a:r>
              <a:rPr lang="it-IT" b="1" i="1" dirty="0" err="1" smtClean="0"/>
              <a:t>lav.meccaniche</a:t>
            </a:r>
            <a:r>
              <a:rPr lang="it-IT" i="1" dirty="0" smtClean="0"/>
              <a:t>) </a:t>
            </a:r>
            <a:endParaRPr lang="it-IT" sz="2000" i="1" dirty="0" smtClean="0"/>
          </a:p>
          <a:p>
            <a:pPr marL="285750" indent="-285750">
              <a:buFontTx/>
              <a:buChar char="-"/>
            </a:pPr>
            <a:endParaRPr lang="it-IT" sz="2000" dirty="0"/>
          </a:p>
          <a:p>
            <a:pPr marL="285750" indent="-285750">
              <a:buFontTx/>
              <a:buChar char="-"/>
            </a:pPr>
            <a:endParaRPr lang="it-IT" sz="2000" dirty="0" smtClean="0"/>
          </a:p>
          <a:p>
            <a:endParaRPr lang="it-IT" sz="2000" dirty="0" smtClean="0"/>
          </a:p>
          <a:p>
            <a:endParaRPr lang="it-IT" sz="2000" dirty="0"/>
          </a:p>
          <a:p>
            <a:endParaRPr lang="it-IT" sz="2000" dirty="0" smtClean="0"/>
          </a:p>
          <a:p>
            <a:endParaRPr lang="it-IT" sz="2000" dirty="0" smtClean="0"/>
          </a:p>
          <a:p>
            <a:pPr marL="285750" indent="-285750">
              <a:buFontTx/>
              <a:buChar char="-"/>
            </a:pPr>
            <a:r>
              <a:rPr lang="it-IT" sz="2000" dirty="0" smtClean="0"/>
              <a:t>d'altro canto, lavoreremo sulla progettazione e realizzazione dell'estrattore, così da trasformare il </a:t>
            </a:r>
            <a:r>
              <a:rPr lang="it-IT" sz="2000" dirty="0" err="1" smtClean="0"/>
              <a:t>testbench</a:t>
            </a:r>
            <a:r>
              <a:rPr lang="it-IT" sz="2000" dirty="0" smtClean="0"/>
              <a:t> in sorgente vera e propria. </a:t>
            </a:r>
            <a:r>
              <a:rPr lang="it-IT" i="1" smtClean="0"/>
              <a:t>(</a:t>
            </a:r>
            <a:r>
              <a:rPr lang="it-IT" b="1" i="1" dirty="0"/>
              <a:t>3</a:t>
            </a:r>
            <a:r>
              <a:rPr lang="it-IT" b="1" i="1" smtClean="0"/>
              <a:t>5 </a:t>
            </a:r>
            <a:r>
              <a:rPr lang="it-IT" b="1" i="1" dirty="0" smtClean="0"/>
              <a:t>k€ costruzione apparati</a:t>
            </a:r>
            <a:r>
              <a:rPr lang="it-IT" i="1" dirty="0" smtClean="0"/>
              <a:t>)</a:t>
            </a:r>
            <a:endParaRPr lang="it-IT" sz="2000" i="1" dirty="0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49" y="1703420"/>
            <a:ext cx="3797809" cy="1822683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 rotWithShape="1">
          <a:blip r:embed="rId4"/>
          <a:srcRect l="26972"/>
          <a:stretch/>
        </p:blipFill>
        <p:spPr>
          <a:xfrm>
            <a:off x="5161446" y="1823846"/>
            <a:ext cx="3742722" cy="1566255"/>
          </a:xfrm>
          <a:prstGeom prst="rect">
            <a:avLst/>
          </a:prstGeom>
        </p:spPr>
      </p:pic>
      <p:cxnSp>
        <p:nvCxnSpPr>
          <p:cNvPr id="18" name="Connettore 2 17"/>
          <p:cNvCxnSpPr/>
          <p:nvPr/>
        </p:nvCxnSpPr>
        <p:spPr>
          <a:xfrm flipV="1">
            <a:off x="4620980" y="2550498"/>
            <a:ext cx="1013464" cy="4216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4015162" y="2875055"/>
            <a:ext cx="1200322" cy="461665"/>
          </a:xfrm>
          <a:prstGeom prst="rect">
            <a:avLst/>
          </a:prstGeom>
          <a:solidFill>
            <a:srgbClr val="C0504D"/>
          </a:solidFill>
        </p:spPr>
        <p:txBody>
          <a:bodyPr wrap="square" rtlCol="0">
            <a:spAutoFit/>
          </a:bodyPr>
          <a:lstStyle/>
          <a:p>
            <a:r>
              <a:rPr lang="it-IT" sz="1200" b="1" i="1" dirty="0" err="1" smtClean="0"/>
              <a:t>Microwave</a:t>
            </a:r>
            <a:r>
              <a:rPr lang="it-IT" sz="1200" b="1" i="1" dirty="0" smtClean="0"/>
              <a:t> </a:t>
            </a:r>
            <a:r>
              <a:rPr lang="it-IT" sz="1200" b="1" i="1" dirty="0" err="1" smtClean="0"/>
              <a:t>beam</a:t>
            </a:r>
            <a:r>
              <a:rPr lang="it-IT" sz="1200" b="1" i="1" dirty="0" smtClean="0"/>
              <a:t> tilt</a:t>
            </a:r>
            <a:endParaRPr lang="it-IT" sz="1200" b="1" i="1" dirty="0"/>
          </a:p>
        </p:txBody>
      </p:sp>
      <p:pic>
        <p:nvPicPr>
          <p:cNvPr id="21" name="Picture 2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" t="1618" r="1649" b="11163"/>
          <a:stretch/>
        </p:blipFill>
        <p:spPr bwMode="auto">
          <a:xfrm>
            <a:off x="310722" y="4143478"/>
            <a:ext cx="4067047" cy="25979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CasellaDiTesto 21"/>
          <p:cNvSpPr txBox="1"/>
          <p:nvPr/>
        </p:nvSpPr>
        <p:spPr>
          <a:xfrm>
            <a:off x="4783211" y="4593391"/>
            <a:ext cx="3648142" cy="17543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i="1" dirty="0" smtClean="0"/>
              <a:t>Sfrutteremo buona parte della LEBT di VIS, già esistente, e con un nuovo sistema di estrazione trasformeremo la FPT in una vera e propria sorgente di ioni leggeri </a:t>
            </a:r>
            <a:r>
              <a:rPr lang="it-IT" i="1" dirty="0" err="1" smtClean="0"/>
              <a:t>multicarichi</a:t>
            </a:r>
            <a:r>
              <a:rPr lang="it-IT" i="1" dirty="0" smtClean="0"/>
              <a:t> ad elevata intensità di corrente (I&gt;1-10 </a:t>
            </a:r>
            <a:r>
              <a:rPr lang="it-IT" i="1" dirty="0" err="1" smtClean="0"/>
              <a:t>mA</a:t>
            </a:r>
            <a:r>
              <a:rPr lang="it-IT" i="1" dirty="0" smtClean="0"/>
              <a:t>)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59598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87182" y="1024092"/>
            <a:ext cx="71144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Richieste  									44 k€</a:t>
            </a:r>
          </a:p>
          <a:p>
            <a:endParaRPr lang="it-IT" dirty="0"/>
          </a:p>
          <a:p>
            <a:r>
              <a:rPr lang="it-IT" dirty="0" smtClean="0"/>
              <a:t>Consumo 									5+5 k€</a:t>
            </a:r>
          </a:p>
          <a:p>
            <a:endParaRPr lang="it-IT" dirty="0"/>
          </a:p>
          <a:p>
            <a:r>
              <a:rPr lang="it-IT" dirty="0" smtClean="0"/>
              <a:t>Apparati	</a:t>
            </a:r>
            <a:r>
              <a:rPr lang="it-IT" dirty="0"/>
              <a:t>		</a:t>
            </a:r>
            <a:r>
              <a:rPr lang="it-IT" dirty="0" smtClean="0"/>
              <a:t>							35 </a:t>
            </a:r>
            <a:r>
              <a:rPr lang="it-IT" dirty="0"/>
              <a:t>k</a:t>
            </a:r>
            <a:r>
              <a:rPr lang="it-IT" dirty="0" smtClean="0"/>
              <a:t>€</a:t>
            </a:r>
            <a:endParaRPr lang="it-IT" dirty="0"/>
          </a:p>
          <a:p>
            <a:endParaRPr lang="it-IT" dirty="0"/>
          </a:p>
          <a:p>
            <a:r>
              <a:rPr lang="it-IT" dirty="0" smtClean="0"/>
              <a:t>Missioni</a:t>
            </a:r>
            <a:r>
              <a:rPr lang="it-IT" dirty="0"/>
              <a:t>	</a:t>
            </a:r>
            <a:r>
              <a:rPr lang="it-IT" dirty="0" smtClean="0"/>
              <a:t>(verifiche presso ditte e FAT estrattore)	</a:t>
            </a:r>
            <a:r>
              <a:rPr lang="it-IT" dirty="0"/>
              <a:t>	</a:t>
            </a:r>
            <a:r>
              <a:rPr lang="it-IT" dirty="0" smtClean="0"/>
              <a:t>4 </a:t>
            </a:r>
            <a:r>
              <a:rPr lang="it-IT" dirty="0"/>
              <a:t>k€</a:t>
            </a:r>
          </a:p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57652" y="3893748"/>
            <a:ext cx="71144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FTE											1,4 – 1.6</a:t>
            </a:r>
          </a:p>
          <a:p>
            <a:endParaRPr lang="it-IT" dirty="0"/>
          </a:p>
          <a:p>
            <a:r>
              <a:rPr lang="it-IT" dirty="0"/>
              <a:t>L. Celona										20%</a:t>
            </a:r>
          </a:p>
          <a:p>
            <a:r>
              <a:rPr lang="it-IT" dirty="0" smtClean="0"/>
              <a:t>S</a:t>
            </a:r>
            <a:r>
              <a:rPr lang="it-IT" dirty="0"/>
              <a:t>. Gammino									20</a:t>
            </a:r>
            <a:r>
              <a:rPr lang="it-IT" dirty="0" smtClean="0"/>
              <a:t>%</a:t>
            </a:r>
          </a:p>
          <a:p>
            <a:r>
              <a:rPr lang="it-IT" dirty="0" smtClean="0"/>
              <a:t>L. Andò										50%</a:t>
            </a:r>
          </a:p>
          <a:p>
            <a:r>
              <a:rPr lang="it-IT" dirty="0" err="1" smtClean="0"/>
              <a:t>F</a:t>
            </a:r>
            <a:r>
              <a:rPr lang="it-IT" dirty="0" smtClean="0"/>
              <a:t>. Romano									20% </a:t>
            </a:r>
            <a:r>
              <a:rPr lang="it-IT" dirty="0" err="1" smtClean="0"/>
              <a:t>t.b.c</a:t>
            </a:r>
            <a:r>
              <a:rPr lang="it-IT" dirty="0" smtClean="0"/>
              <a:t>.</a:t>
            </a:r>
          </a:p>
          <a:p>
            <a:r>
              <a:rPr lang="it-IT" dirty="0" smtClean="0"/>
              <a:t>D. Nicolosi									50%</a:t>
            </a:r>
          </a:p>
          <a:p>
            <a:endParaRPr lang="it-IT" dirty="0"/>
          </a:p>
          <a:p>
            <a:r>
              <a:rPr lang="it-IT" dirty="0" smtClean="0"/>
              <a:t>S. </a:t>
            </a:r>
            <a:r>
              <a:rPr lang="it-IT" dirty="0" err="1" smtClean="0"/>
              <a:t>Passarello</a:t>
            </a:r>
            <a:r>
              <a:rPr lang="it-IT" dirty="0" smtClean="0"/>
              <a:t>									3 </a:t>
            </a:r>
            <a:r>
              <a:rPr lang="it-IT" dirty="0" err="1" smtClean="0"/>
              <a:t>m.u</a:t>
            </a:r>
            <a:r>
              <a:rPr lang="it-IT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9476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193</Words>
  <Application>Microsoft Macintosh PowerPoint</Application>
  <PresentationFormat>Presentazione su schermo (4:3)</PresentationFormat>
  <Paragraphs>36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INFN-LNS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David Mascali</dc:creator>
  <cp:lastModifiedBy>Santo Gammino</cp:lastModifiedBy>
  <cp:revision>8</cp:revision>
  <dcterms:created xsi:type="dcterms:W3CDTF">2015-06-03T11:37:48Z</dcterms:created>
  <dcterms:modified xsi:type="dcterms:W3CDTF">2015-06-03T13:49:43Z</dcterms:modified>
</cp:coreProperties>
</file>