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8" r:id="rId3"/>
    <p:sldId id="290" r:id="rId4"/>
    <p:sldId id="298" r:id="rId5"/>
    <p:sldId id="292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4" autoAdjust="0"/>
    <p:restoredTop sz="99145" autoAdjust="0"/>
  </p:normalViewPr>
  <p:slideViewPr>
    <p:cSldViewPr snapToGrid="0" snapToObjects="1">
      <p:cViewPr>
        <p:scale>
          <a:sx n="85" d="100"/>
          <a:sy n="85" d="100"/>
        </p:scale>
        <p:origin x="-1136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4EF0-DBDA-D247-815B-45970A0019CB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C3FA-5CDD-8F49-8D7E-656BF734C1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67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C3FA-5CDD-8F49-8D7E-656BF734C1D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50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mtClean="0"/>
              <a:t>AISHa has been designed to meet the above cited requirements by means of high field He-free superconducting magnets, while the radial confinement will be provided by a Halbach-type permanent magnet hexapole structure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Compromesso</a:t>
            </a:r>
          </a:p>
          <a:p>
            <a:r>
              <a:rPr lang="it-IT" dirty="0" smtClean="0"/>
              <a:t>Tra robustezza e flessibilità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Flessibilità grazie ai solenoidi superconduttori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6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7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9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61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25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76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39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50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7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81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DA40-6D72-664A-8F18-8B711E927978}" type="datetimeFigureOut">
              <a:rPr lang="it-IT" smtClean="0"/>
              <a:t>03/06/15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CE54-265F-6C4F-A396-6E2559D3C2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38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90194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215968"/>
                </a:solidFill>
              </a:rPr>
              <a:t>IRPT Status</a:t>
            </a:r>
            <a:endParaRPr lang="it-IT" b="1" dirty="0">
              <a:solidFill>
                <a:srgbClr val="215968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05835" y="221474"/>
            <a:ext cx="2399757" cy="1364037"/>
            <a:chOff x="47625" y="509698"/>
            <a:chExt cx="2399757" cy="1364037"/>
          </a:xfrm>
        </p:grpSpPr>
        <p:pic>
          <p:nvPicPr>
            <p:cNvPr id="5" name="Immagine 4" descr="logo_inf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98" y="509698"/>
              <a:ext cx="1601606" cy="1019442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47625" y="1612125"/>
              <a:ext cx="23997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i="1" dirty="0" smtClean="0"/>
                <a:t>Laboratori Nazionali del Sud-LNS</a:t>
              </a:r>
              <a:endParaRPr lang="it-IT" sz="11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249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11296" r="16376" b="8000"/>
          <a:stretch>
            <a:fillRect/>
          </a:stretch>
        </p:blipFill>
        <p:spPr bwMode="auto">
          <a:xfrm>
            <a:off x="3819540" y="1394506"/>
            <a:ext cx="3719499" cy="32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testo 11"/>
          <p:cNvSpPr>
            <a:spLocks noGrp="1"/>
          </p:cNvSpPr>
          <p:nvPr>
            <p:ph type="body" idx="1"/>
          </p:nvPr>
        </p:nvSpPr>
        <p:spPr>
          <a:xfrm>
            <a:off x="148169" y="126999"/>
            <a:ext cx="9059335" cy="1248820"/>
          </a:xfrm>
          <a:solidFill>
            <a:schemeClr val="bg1">
              <a:alpha val="25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4900" dirty="0" smtClean="0">
                <a:solidFill>
                  <a:srgbClr val="215968"/>
                </a:solidFill>
              </a:rPr>
              <a:t> Advanced Ion Source for Hadrontherapy</a:t>
            </a:r>
          </a:p>
          <a:p>
            <a:pPr algn="ctr"/>
            <a:r>
              <a:rPr lang="en-US" sz="5700" dirty="0" err="1" smtClean="0">
                <a:solidFill>
                  <a:srgbClr val="215968"/>
                </a:solidFill>
                <a:latin typeface="Georgia"/>
              </a:rPr>
              <a:t>AISHa</a:t>
            </a:r>
            <a:endParaRPr lang="it-IT" sz="5700" dirty="0" smtClean="0">
              <a:solidFill>
                <a:srgbClr val="215968"/>
              </a:solidFill>
              <a:latin typeface="Georgia"/>
            </a:endParaRPr>
          </a:p>
        </p:txBody>
      </p:sp>
      <p:sp>
        <p:nvSpPr>
          <p:cNvPr id="13" name="Segnaposto contenuto 4"/>
          <p:cNvSpPr>
            <a:spLocks noGrp="1"/>
          </p:cNvSpPr>
          <p:nvPr>
            <p:ph sz="quarter" idx="2"/>
          </p:nvPr>
        </p:nvSpPr>
        <p:spPr>
          <a:xfrm>
            <a:off x="-84665" y="4876802"/>
            <a:ext cx="9144000" cy="1624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smtClean="0"/>
              <a:t>La </a:t>
            </a:r>
            <a:r>
              <a:rPr lang="en-US" i="1" dirty="0" err="1" smtClean="0"/>
              <a:t>sorgente</a:t>
            </a:r>
            <a:r>
              <a:rPr lang="en-US" i="1" dirty="0" smtClean="0"/>
              <a:t> </a:t>
            </a:r>
            <a:r>
              <a:rPr lang="en-US" i="1" dirty="0" err="1" smtClean="0"/>
              <a:t>AISHa</a:t>
            </a:r>
            <a:r>
              <a:rPr lang="en-US" i="1" dirty="0" smtClean="0"/>
              <a:t> </a:t>
            </a:r>
            <a:r>
              <a:rPr lang="en-US" i="1" dirty="0" err="1" smtClean="0"/>
              <a:t>è</a:t>
            </a:r>
            <a:r>
              <a:rPr lang="en-US" i="1" dirty="0" smtClean="0"/>
              <a:t> </a:t>
            </a:r>
            <a:r>
              <a:rPr lang="en-US" i="1" dirty="0" err="1" smtClean="0"/>
              <a:t>stata</a:t>
            </a:r>
            <a:r>
              <a:rPr lang="en-US" i="1" dirty="0" smtClean="0"/>
              <a:t> </a:t>
            </a:r>
            <a:r>
              <a:rPr lang="en-US" i="1" dirty="0" err="1" smtClean="0"/>
              <a:t>progettata</a:t>
            </a:r>
            <a:r>
              <a:rPr lang="en-US" i="1" dirty="0" smtClean="0"/>
              <a:t> per </a:t>
            </a:r>
            <a:r>
              <a:rPr lang="en-US" i="1" dirty="0" err="1" smtClean="0"/>
              <a:t>adattare</a:t>
            </a:r>
            <a:r>
              <a:rPr lang="en-US" i="1" dirty="0" smtClean="0"/>
              <a:t> le elevate </a:t>
            </a:r>
            <a:r>
              <a:rPr lang="en-US" i="1" dirty="0" err="1" smtClean="0"/>
              <a:t>prestazioni</a:t>
            </a:r>
            <a:r>
              <a:rPr lang="en-US" i="1" dirty="0" smtClean="0"/>
              <a:t> di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sorgente</a:t>
            </a:r>
            <a:r>
              <a:rPr lang="en-US" i="1" dirty="0" smtClean="0"/>
              <a:t> di </a:t>
            </a:r>
            <a:r>
              <a:rPr lang="en-US" i="1" dirty="0" err="1" smtClean="0"/>
              <a:t>ioni</a:t>
            </a:r>
            <a:r>
              <a:rPr lang="en-US" i="1" dirty="0" smtClean="0"/>
              <a:t> ECR a facilities </a:t>
            </a:r>
            <a:r>
              <a:rPr lang="en-US" i="1" dirty="0" err="1" smtClean="0"/>
              <a:t>ospedaliere</a:t>
            </a:r>
            <a:r>
              <a:rPr lang="en-US" i="1" dirty="0" smtClean="0"/>
              <a:t> </a:t>
            </a:r>
            <a:r>
              <a:rPr lang="en-US" i="1" dirty="0" err="1" smtClean="0"/>
              <a:t>che</a:t>
            </a:r>
            <a:endParaRPr lang="en-US" i="1" dirty="0" smtClean="0"/>
          </a:p>
          <a:p>
            <a:pPr algn="ctr">
              <a:buNone/>
            </a:pPr>
            <a:r>
              <a:rPr lang="en-US" i="1" dirty="0" err="1"/>
              <a:t>n</a:t>
            </a:r>
            <a:r>
              <a:rPr lang="en-US" i="1" dirty="0" err="1" smtClean="0"/>
              <a:t>ecessitano</a:t>
            </a:r>
            <a:r>
              <a:rPr lang="en-US" i="1" dirty="0" smtClean="0"/>
              <a:t> </a:t>
            </a:r>
            <a:r>
              <a:rPr lang="en-US" i="1" dirty="0" err="1" smtClean="0"/>
              <a:t>ioni</a:t>
            </a:r>
            <a:r>
              <a:rPr lang="en-US" i="1" dirty="0" smtClean="0"/>
              <a:t> a </a:t>
            </a:r>
            <a:r>
              <a:rPr lang="en-US" i="1" dirty="0" err="1" smtClean="0"/>
              <a:t>stato</a:t>
            </a:r>
            <a:r>
              <a:rPr lang="en-US" i="1" dirty="0" smtClean="0"/>
              <a:t> di </a:t>
            </a:r>
            <a:r>
              <a:rPr lang="en-US" i="1" dirty="0" err="1" smtClean="0"/>
              <a:t>carica</a:t>
            </a:r>
            <a:r>
              <a:rPr lang="en-US" i="1" dirty="0" smtClean="0"/>
              <a:t> </a:t>
            </a:r>
            <a:r>
              <a:rPr lang="en-US" i="1" dirty="0" err="1" smtClean="0"/>
              <a:t>multiplo</a:t>
            </a:r>
            <a:r>
              <a:rPr lang="en-US" i="1" dirty="0" smtClean="0"/>
              <a:t> con </a:t>
            </a:r>
            <a:r>
              <a:rPr lang="en-US" i="1" dirty="0" err="1" smtClean="0"/>
              <a:t>alta</a:t>
            </a:r>
            <a:r>
              <a:rPr lang="en-US" i="1" dirty="0" smtClean="0"/>
              <a:t> </a:t>
            </a:r>
            <a:r>
              <a:rPr lang="en-US" i="1" dirty="0" err="1" smtClean="0"/>
              <a:t>affidabilità</a:t>
            </a: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e </a:t>
            </a:r>
            <a:r>
              <a:rPr lang="en-US" i="1" dirty="0" err="1" smtClean="0"/>
              <a:t>brillanza</a:t>
            </a:r>
            <a:r>
              <a:rPr lang="en-US" i="1" dirty="0" smtClean="0"/>
              <a:t> , </a:t>
            </a:r>
            <a:r>
              <a:rPr lang="en-US" i="1" dirty="0" err="1" smtClean="0"/>
              <a:t>facilità</a:t>
            </a:r>
            <a:r>
              <a:rPr lang="en-US" i="1" dirty="0" smtClean="0"/>
              <a:t> di </a:t>
            </a:r>
            <a:r>
              <a:rPr lang="en-US" i="1" dirty="0" err="1" smtClean="0"/>
              <a:t>operazione</a:t>
            </a:r>
            <a:r>
              <a:rPr lang="en-US" i="1" dirty="0" smtClean="0"/>
              <a:t> e </a:t>
            </a:r>
            <a:r>
              <a:rPr lang="en-US" i="1" dirty="0" err="1" smtClean="0"/>
              <a:t>manutenzione</a:t>
            </a:r>
            <a:endParaRPr lang="en-US" i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30744"/>
              </p:ext>
            </p:extLst>
          </p:nvPr>
        </p:nvGraphicFramePr>
        <p:xfrm>
          <a:off x="571472" y="1952618"/>
          <a:ext cx="2627630" cy="2502487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1397952"/>
                <a:gridCol w="1229678"/>
              </a:tblGrid>
              <a:tr h="332555"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l-GR" sz="1800" b="0" dirty="0" smtClean="0"/>
                        <a:t>ø</a:t>
                      </a:r>
                      <a:r>
                        <a:rPr lang="en-US" sz="1800" b="0" dirty="0" smtClean="0"/>
                        <a:t> chamber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b="0" dirty="0" smtClean="0"/>
                        <a:t>92 mm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2555"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dirty="0" smtClean="0"/>
                        <a:t>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chamber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b="0" dirty="0" smtClean="0"/>
                        <a:t>300 mm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2555"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dirty="0" smtClean="0"/>
                        <a:t>Frequency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b="0" smtClean="0"/>
                        <a:t>18</a:t>
                      </a:r>
                      <a:r>
                        <a:rPr lang="en-US" sz="1800" b="0" baseline="0" smtClean="0"/>
                        <a:t> </a:t>
                      </a:r>
                      <a:r>
                        <a:rPr lang="en-US" sz="1800" b="0" dirty="0" smtClean="0"/>
                        <a:t>GHz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9367"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Power  </a:t>
                      </a:r>
                      <a:r>
                        <a:rPr lang="en-US" sz="1800" dirty="0" smtClean="0"/>
                        <a:t>(max)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b="0" dirty="0" smtClean="0"/>
                        <a:t>1.5 kW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74413"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dirty="0" err="1" smtClean="0"/>
                        <a:t>Extr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Voltage </a:t>
                      </a:r>
                    </a:p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dirty="0" smtClean="0"/>
                        <a:t>(max)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b="0" dirty="0" smtClean="0"/>
                        <a:t>40 kV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2555"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dirty="0" smtClean="0"/>
                        <a:t>weight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>
                        <a:buFont typeface="+mj-lt"/>
                        <a:buNone/>
                      </a:pPr>
                      <a:r>
                        <a:rPr lang="en-US" sz="1800" b="0" dirty="0" smtClean="0"/>
                        <a:t>600 kg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7324216" y="4187096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1"/>
          </p:nvPr>
        </p:nvSpPr>
        <p:spPr>
          <a:xfrm>
            <a:off x="8382032" y="6500834"/>
            <a:ext cx="762000" cy="365760"/>
          </a:xfrm>
        </p:spPr>
        <p:txBody>
          <a:bodyPr/>
          <a:lstStyle/>
          <a:p>
            <a:fld id="{B007B441-5312-499D-93C3-6E37886527FA}" type="slidenum">
              <a:rPr lang="it-IT" sz="1200" smtClean="0"/>
              <a:pPr/>
              <a:t>2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076110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1"/>
          <p:cNvSpPr>
            <a:spLocks noGrp="1"/>
          </p:cNvSpPr>
          <p:nvPr>
            <p:ph type="body" idx="1"/>
          </p:nvPr>
        </p:nvSpPr>
        <p:spPr>
          <a:xfrm>
            <a:off x="-32" y="428604"/>
            <a:ext cx="9144000" cy="785818"/>
          </a:xfrm>
          <a:solidFill>
            <a:schemeClr val="bg1">
              <a:alpha val="2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215968"/>
                </a:solidFill>
                <a:latin typeface="Calibri"/>
                <a:cs typeface="Calibri"/>
              </a:rPr>
              <a:t> Magnetic  </a:t>
            </a:r>
            <a:r>
              <a:rPr lang="en-US" sz="4400" dirty="0" err="1" smtClean="0">
                <a:solidFill>
                  <a:srgbClr val="215968"/>
                </a:solidFill>
                <a:latin typeface="Calibri"/>
                <a:cs typeface="Calibri"/>
              </a:rPr>
              <a:t>Trap:order</a:t>
            </a:r>
            <a:r>
              <a:rPr lang="en-US" sz="4400" dirty="0" smtClean="0">
                <a:solidFill>
                  <a:srgbClr val="215968"/>
                </a:solidFill>
                <a:latin typeface="Calibri"/>
                <a:cs typeface="Calibri"/>
              </a:rPr>
              <a:t> in September</a:t>
            </a:r>
            <a:endParaRPr lang="en-US" sz="4400" dirty="0" smtClean="0">
              <a:solidFill>
                <a:srgbClr val="215968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18918"/>
            <a:ext cx="914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8429652" y="6500834"/>
            <a:ext cx="762000" cy="365760"/>
          </a:xfrm>
        </p:spPr>
        <p:txBody>
          <a:bodyPr/>
          <a:lstStyle/>
          <a:p>
            <a:fld id="{B007B441-5312-499D-93C3-6E37886527FA}" type="slidenum">
              <a:rPr lang="it-IT" sz="1200" smtClean="0"/>
              <a:pPr/>
              <a:t>3</a:t>
            </a:fld>
            <a:endParaRPr lang="it-IT" sz="1200" dirty="0"/>
          </a:p>
        </p:txBody>
      </p:sp>
      <p:sp>
        <p:nvSpPr>
          <p:cNvPr id="7" name="Rettangolo 6"/>
          <p:cNvSpPr/>
          <p:nvPr/>
        </p:nvSpPr>
        <p:spPr>
          <a:xfrm>
            <a:off x="0" y="589629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Helium-free superconducting </a:t>
            </a:r>
            <a:r>
              <a:rPr lang="en-US" sz="2400" b="1" i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magnets + </a:t>
            </a:r>
            <a:r>
              <a:rPr lang="en-US" sz="2400" b="1" i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PMagnets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3" t="9445" r="27689" b="5682"/>
          <a:stretch/>
        </p:blipFill>
        <p:spPr bwMode="auto">
          <a:xfrm>
            <a:off x="2602455" y="1463775"/>
            <a:ext cx="3984879" cy="41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94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9177" y="283203"/>
            <a:ext cx="4377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254061"/>
                </a:solidFill>
              </a:rPr>
              <a:t>SITE </a:t>
            </a:r>
            <a:r>
              <a:rPr lang="it-IT" sz="3200" b="1" i="1" dirty="0" smtClean="0">
                <a:solidFill>
                  <a:srgbClr val="254061"/>
                </a:solidFill>
              </a:rPr>
              <a:t>PREPARATION @CNAO</a:t>
            </a:r>
            <a:endParaRPr lang="it-IT" sz="3200" b="1" i="1" dirty="0">
              <a:solidFill>
                <a:srgbClr val="254061"/>
              </a:solidFill>
            </a:endParaRPr>
          </a:p>
        </p:txBody>
      </p:sp>
      <p:pic>
        <p:nvPicPr>
          <p:cNvPr id="8" name="Immagine 7" descr="Aisha_PLani_r21 Model 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08" y="260744"/>
            <a:ext cx="4556374" cy="644784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1792942"/>
            <a:ext cx="458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Replicate the AISHA-1 </a:t>
            </a:r>
            <a:r>
              <a:rPr lang="it-IT" sz="2800" dirty="0" err="1" smtClean="0"/>
              <a:t>testbench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LNS</a:t>
            </a:r>
            <a:endParaRPr lang="it-IT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72922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215968"/>
                </a:solidFill>
              </a:rPr>
              <a:t>. AISHA2-IRPT</a:t>
            </a:r>
            <a:endParaRPr lang="it-IT" b="1" dirty="0">
              <a:solidFill>
                <a:srgbClr val="215968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Magneti superconduttori 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375/400 k€</a:t>
            </a:r>
          </a:p>
          <a:p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Esapolo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	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165 k€</a:t>
            </a:r>
          </a:p>
          <a:p>
            <a:pPr marL="0" indent="0">
              <a:buNone/>
            </a:pPr>
            <a:endParaRPr lang="it-IT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Ordine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Settembre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Consegna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Luglio 2016</a:t>
            </a:r>
            <a:endParaRPr lang="it-IT" dirty="0" smtClean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endParaRPr lang="it-IT" dirty="0" smtClean="0">
              <a:sym typeface="Wingdings"/>
            </a:endParaRPr>
          </a:p>
          <a:p>
            <a:r>
              <a:rPr lang="it-IT" dirty="0" smtClean="0"/>
              <a:t>Meccanica, alimentatori, sistemi RF, </a:t>
            </a:r>
            <a:r>
              <a:rPr lang="it-IT" dirty="0" err="1" smtClean="0"/>
              <a:t>etc</a:t>
            </a:r>
            <a:r>
              <a:rPr lang="it-IT" dirty="0" smtClean="0"/>
              <a:t> saranno finanziati con altri fondi (causa rimodulazione premiale)-attualmente in standby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giù 3"/>
          <p:cNvSpPr/>
          <p:nvPr/>
        </p:nvSpPr>
        <p:spPr>
          <a:xfrm>
            <a:off x="4257912" y="2554564"/>
            <a:ext cx="232277" cy="6098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5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169</Words>
  <Application>Microsoft Macintosh PowerPoint</Application>
  <PresentationFormat>Presentazione su schermo (4:3)</PresentationFormat>
  <Paragraphs>40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IRPT Status</vt:lpstr>
      <vt:lpstr>Presentazione di PowerPoint</vt:lpstr>
      <vt:lpstr>Presentazione di PowerPoint</vt:lpstr>
      <vt:lpstr>Presentazione di PowerPoint</vt:lpstr>
      <vt:lpstr>. AISHA2-IRPT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RDH/IRPT Meeting:     "WP8 (Aisha Ion Source) Status”</dc:title>
  <dc:creator>giuseppe torrisi</dc:creator>
  <cp:lastModifiedBy>Santo Gammino</cp:lastModifiedBy>
  <cp:revision>104</cp:revision>
  <dcterms:created xsi:type="dcterms:W3CDTF">2014-12-16T09:20:00Z</dcterms:created>
  <dcterms:modified xsi:type="dcterms:W3CDTF">2015-06-03T13:16:36Z</dcterms:modified>
</cp:coreProperties>
</file>