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avi"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notesSlides/notesSlide2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handoutMasterIdLst>
    <p:handoutMasterId r:id="rId37"/>
  </p:handoutMasterIdLst>
  <p:sldIdLst>
    <p:sldId id="361" r:id="rId2"/>
    <p:sldId id="260" r:id="rId3"/>
    <p:sldId id="261" r:id="rId4"/>
    <p:sldId id="309" r:id="rId5"/>
    <p:sldId id="362" r:id="rId6"/>
    <p:sldId id="363" r:id="rId7"/>
    <p:sldId id="276" r:id="rId8"/>
    <p:sldId id="310" r:id="rId9"/>
    <p:sldId id="365" r:id="rId10"/>
    <p:sldId id="366" r:id="rId11"/>
    <p:sldId id="328" r:id="rId12"/>
    <p:sldId id="368" r:id="rId13"/>
    <p:sldId id="290" r:id="rId14"/>
    <p:sldId id="305" r:id="rId15"/>
    <p:sldId id="337" r:id="rId16"/>
    <p:sldId id="307" r:id="rId17"/>
    <p:sldId id="373" r:id="rId18"/>
    <p:sldId id="312" r:id="rId19"/>
    <p:sldId id="313" r:id="rId20"/>
    <p:sldId id="375" r:id="rId21"/>
    <p:sldId id="376" r:id="rId22"/>
    <p:sldId id="377" r:id="rId23"/>
    <p:sldId id="335" r:id="rId24"/>
    <p:sldId id="336" r:id="rId25"/>
    <p:sldId id="369" r:id="rId26"/>
    <p:sldId id="378" r:id="rId27"/>
    <p:sldId id="357" r:id="rId28"/>
    <p:sldId id="370" r:id="rId29"/>
    <p:sldId id="371" r:id="rId30"/>
    <p:sldId id="372" r:id="rId31"/>
    <p:sldId id="358" r:id="rId32"/>
    <p:sldId id="352" r:id="rId33"/>
    <p:sldId id="304" r:id="rId34"/>
    <p:sldId id="275" r:id="rId35"/>
  </p:sldIdLst>
  <p:sldSz cx="10085388" cy="7562850"/>
  <p:notesSz cx="7559675" cy="10691813"/>
  <p:defaultTextStyle>
    <a:defPPr>
      <a:defRPr lang="en-GB"/>
    </a:defPPr>
    <a:lvl1pPr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3139" indent="-285823"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292" indent="-228659"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608" indent="-228659"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926" indent="-228659"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585" algn="l" defTabSz="457317" rtl="0" eaLnBrk="1" latinLnBrk="0" hangingPunct="1">
      <a:defRPr sz="2400" kern="1200">
        <a:solidFill>
          <a:schemeClr val="bg1"/>
        </a:solidFill>
        <a:latin typeface="Arial" charset="0"/>
        <a:ea typeface="ＭＳ Ｐゴシック" charset="0"/>
        <a:cs typeface="ＭＳ Ｐゴシック" charset="0"/>
      </a:defRPr>
    </a:lvl6pPr>
    <a:lvl7pPr marL="2743901" algn="l" defTabSz="457317" rtl="0" eaLnBrk="1" latinLnBrk="0" hangingPunct="1">
      <a:defRPr sz="2400" kern="1200">
        <a:solidFill>
          <a:schemeClr val="bg1"/>
        </a:solidFill>
        <a:latin typeface="Arial" charset="0"/>
        <a:ea typeface="ＭＳ Ｐゴシック" charset="0"/>
        <a:cs typeface="ＭＳ Ｐゴシック" charset="0"/>
      </a:defRPr>
    </a:lvl7pPr>
    <a:lvl8pPr marL="3201218" algn="l" defTabSz="457317" rtl="0" eaLnBrk="1" latinLnBrk="0" hangingPunct="1">
      <a:defRPr sz="2400" kern="1200">
        <a:solidFill>
          <a:schemeClr val="bg1"/>
        </a:solidFill>
        <a:latin typeface="Arial" charset="0"/>
        <a:ea typeface="ＭＳ Ｐゴシック" charset="0"/>
        <a:cs typeface="ＭＳ Ｐゴシック" charset="0"/>
      </a:defRPr>
    </a:lvl8pPr>
    <a:lvl9pPr marL="3658535" algn="l" defTabSz="457317"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680BF"/>
    <a:srgbClr val="08324A"/>
    <a:srgbClr val="0057DD"/>
    <a:srgbClr val="1067EA"/>
    <a:srgbClr val="139B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101" autoAdjust="0"/>
  </p:normalViewPr>
  <p:slideViewPr>
    <p:cSldViewPr>
      <p:cViewPr varScale="1">
        <p:scale>
          <a:sx n="85" d="100"/>
          <a:sy n="85" d="100"/>
        </p:scale>
        <p:origin x="-1128" y="-112"/>
      </p:cViewPr>
      <p:guideLst>
        <p:guide orient="horz" pos="2161"/>
        <p:guide pos="2881"/>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3" d="100"/>
          <a:sy n="93" d="100"/>
        </p:scale>
        <p:origin x="-444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wmf"/><Relationship Id="rId2" Type="http://schemas.openxmlformats.org/officeDocument/2006/relationships/image" Target="../media/image8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sz="quarter" idx="1"/>
          </p:nvPr>
        </p:nvSpPr>
        <p:spPr>
          <a:xfrm>
            <a:off x="4281488" y="0"/>
            <a:ext cx="3276600" cy="534988"/>
          </a:xfrm>
          <a:prstGeom prst="rect">
            <a:avLst/>
          </a:prstGeom>
        </p:spPr>
        <p:txBody>
          <a:bodyPr vert="horz" lIns="91440" tIns="45720" rIns="91440" bIns="45720" rtlCol="0"/>
          <a:lstStyle>
            <a:lvl1pPr algn="r">
              <a:defRPr sz="1200"/>
            </a:lvl1pPr>
          </a:lstStyle>
          <a:p>
            <a:pPr>
              <a:defRPr/>
            </a:pPr>
            <a:fld id="{A553EF39-80D1-BE42-8011-1C327D3D6388}" type="datetimeFigureOut">
              <a:rPr lang="it-IT"/>
              <a:pPr>
                <a:defRPr/>
              </a:pPr>
              <a:t>24/03/16</a:t>
            </a:fld>
            <a:endParaRPr lang="it-IT"/>
          </a:p>
        </p:txBody>
      </p:sp>
      <p:sp>
        <p:nvSpPr>
          <p:cNvPr id="4" name="Segnaposto piè di pagina 3"/>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a:defRPr sz="1200"/>
            </a:lvl1pPr>
          </a:lstStyle>
          <a:p>
            <a:pPr>
              <a:defRPr/>
            </a:pPr>
            <a:endParaRPr lang="it-IT"/>
          </a:p>
        </p:txBody>
      </p:sp>
      <p:sp>
        <p:nvSpPr>
          <p:cNvPr id="5" name="Segnaposto numero diapositiva 4"/>
          <p:cNvSpPr>
            <a:spLocks noGrp="1"/>
          </p:cNvSpPr>
          <p:nvPr>
            <p:ph type="sldNum" sz="quarter" idx="3"/>
          </p:nvPr>
        </p:nvSpPr>
        <p:spPr>
          <a:xfrm>
            <a:off x="4281488" y="10155238"/>
            <a:ext cx="3276600" cy="534987"/>
          </a:xfrm>
          <a:prstGeom prst="rect">
            <a:avLst/>
          </a:prstGeom>
        </p:spPr>
        <p:txBody>
          <a:bodyPr vert="horz" lIns="91440" tIns="45720" rIns="91440" bIns="45720" rtlCol="0" anchor="b"/>
          <a:lstStyle>
            <a:lvl1pPr algn="r">
              <a:defRPr sz="1200"/>
            </a:lvl1pPr>
          </a:lstStyle>
          <a:p>
            <a:pPr>
              <a:defRPr/>
            </a:pPr>
            <a:fld id="{0715BBF2-4299-6640-BCC7-BE281BB2E1BF}" type="slidenum">
              <a:rPr lang="it-IT"/>
              <a:pPr>
                <a:defRPr/>
              </a:pPr>
              <a:t>‹#›</a:t>
            </a:fld>
            <a:endParaRPr lang="it-IT"/>
          </a:p>
        </p:txBody>
      </p:sp>
    </p:spTree>
    <p:extLst>
      <p:ext uri="{BB962C8B-B14F-4D97-AF65-F5344CB8AC3E}">
        <p14:creationId xmlns:p14="http://schemas.microsoft.com/office/powerpoint/2010/main" val="2795746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4" name="Rectangle 2"/>
          <p:cNvSpPr>
            <a:spLocks noGrp="1" noRot="1" noChangeAspect="1" noChangeArrowheads="1"/>
          </p:cNvSpPr>
          <p:nvPr>
            <p:ph type="sldImg"/>
          </p:nvPr>
        </p:nvSpPr>
        <p:spPr bwMode="auto">
          <a:xfrm>
            <a:off x="1106488" y="812800"/>
            <a:ext cx="5341937" cy="400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3075" name="Rectangle 3"/>
          <p:cNvSpPr>
            <a:spLocks noGrp="1" noChangeArrowheads="1"/>
          </p:cNvSpPr>
          <p:nvPr>
            <p:ph type="body"/>
          </p:nvPr>
        </p:nvSpPr>
        <p:spPr bwMode="auto">
          <a:xfrm>
            <a:off x="755650" y="5078413"/>
            <a:ext cx="6045200" cy="480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3076" name="Text Box 4"/>
          <p:cNvSpPr txBox="1">
            <a:spLocks noChangeArrowheads="1"/>
          </p:cNvSpP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7" name="Text Box 5"/>
          <p:cNvSpPr txBox="1">
            <a:spLocks noChangeArrowheads="1"/>
          </p:cNvSpPr>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8" name="Text Box 6"/>
          <p:cNvSpPr txBox="1">
            <a:spLocks noChangeArrowheads="1"/>
          </p:cNvSpP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9" name="Rectangle 7"/>
          <p:cNvSpPr>
            <a:spLocks noGrp="1" noChangeArrowheads="1"/>
          </p:cNvSpPr>
          <p:nvPr>
            <p:ph type="sldNum"/>
          </p:nvPr>
        </p:nvSpPr>
        <p:spPr bwMode="auto">
          <a:xfrm>
            <a:off x="4278313" y="10156825"/>
            <a:ext cx="3278187"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defRPr>
            </a:lvl1pPr>
          </a:lstStyle>
          <a:p>
            <a:pPr>
              <a:defRPr/>
            </a:pPr>
            <a:fld id="{186EA3E4-FA98-5D44-A8CA-A831A36503D0}" type="slidenum">
              <a:rPr lang="it-IT"/>
              <a:pPr>
                <a:defRPr/>
              </a:pPr>
              <a:t>‹#›</a:t>
            </a:fld>
            <a:endParaRPr lang="it-IT"/>
          </a:p>
        </p:txBody>
      </p:sp>
    </p:spTree>
    <p:extLst>
      <p:ext uri="{BB962C8B-B14F-4D97-AF65-F5344CB8AC3E}">
        <p14:creationId xmlns:p14="http://schemas.microsoft.com/office/powerpoint/2010/main" val="1846379698"/>
      </p:ext>
    </p:extLst>
  </p:cSld>
  <p:clrMap bg1="lt1" tx1="dk1" bg2="lt2" tx2="dk2" accent1="accent1" accent2="accent2" accent3="accent3" accent4="accent4" accent5="accent5" accent6="accent6" hlink="hlink" folHlink="folHlink"/>
  <p:hf hdr="0" ftr="0" dt="0"/>
  <p:notesStyle>
    <a:lvl1pPr algn="l" defTabSz="449378"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3139" indent="-285823" algn="l" defTabSz="449378"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292" indent="-228659" algn="l" defTabSz="449378"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608" indent="-228659" algn="l" defTabSz="449378"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926" indent="-228659" algn="l" defTabSz="449378"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585" algn="l" defTabSz="457317" rtl="0" eaLnBrk="1" latinLnBrk="0" hangingPunct="1">
      <a:defRPr sz="1200" kern="1200">
        <a:solidFill>
          <a:schemeClr val="tx1"/>
        </a:solidFill>
        <a:latin typeface="+mn-lt"/>
        <a:ea typeface="+mn-ea"/>
        <a:cs typeface="+mn-cs"/>
      </a:defRPr>
    </a:lvl6pPr>
    <a:lvl7pPr marL="2743901" algn="l" defTabSz="457317" rtl="0" eaLnBrk="1" latinLnBrk="0" hangingPunct="1">
      <a:defRPr sz="1200" kern="1200">
        <a:solidFill>
          <a:schemeClr val="tx1"/>
        </a:solidFill>
        <a:latin typeface="+mn-lt"/>
        <a:ea typeface="+mn-ea"/>
        <a:cs typeface="+mn-cs"/>
      </a:defRPr>
    </a:lvl7pPr>
    <a:lvl8pPr marL="3201218" algn="l" defTabSz="457317" rtl="0" eaLnBrk="1" latinLnBrk="0" hangingPunct="1">
      <a:defRPr sz="1200" kern="1200">
        <a:solidFill>
          <a:schemeClr val="tx1"/>
        </a:solidFill>
        <a:latin typeface="+mn-lt"/>
        <a:ea typeface="+mn-ea"/>
        <a:cs typeface="+mn-cs"/>
      </a:defRPr>
    </a:lvl8pPr>
    <a:lvl9pPr marL="3658535" algn="l" defTabSz="457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Slide 1: Company Logo Full Page</a:t>
            </a:r>
          </a:p>
          <a:p>
            <a:pPr>
              <a:defRPr/>
            </a:pPr>
            <a:endParaRPr lang="en-US" dirty="0" smtClean="0"/>
          </a:p>
          <a:p>
            <a:pPr marL="228600" indent="-228600">
              <a:lnSpc>
                <a:spcPct val="90000"/>
              </a:lnSpc>
              <a:spcBef>
                <a:spcPct val="0"/>
              </a:spcBef>
              <a:spcAft>
                <a:spcPct val="20000"/>
              </a:spcAft>
              <a:defRPr/>
            </a:pPr>
            <a:r>
              <a:rPr lang="en-GB" b="1" dirty="0" smtClean="0"/>
              <a:t>Before you start</a:t>
            </a:r>
            <a:r>
              <a:rPr lang="en-GB" dirty="0" smtClean="0"/>
              <a:t> editing the slides of your talk change to the </a:t>
            </a:r>
            <a:r>
              <a:rPr lang="en-GB" b="1" dirty="0" smtClean="0"/>
              <a:t>Master Slide view</a:t>
            </a:r>
            <a:r>
              <a:rPr lang="en-GB" dirty="0" smtClean="0"/>
              <a:t>:</a:t>
            </a:r>
          </a:p>
          <a:p>
            <a:pPr marL="228600" indent="-228600">
              <a:lnSpc>
                <a:spcPct val="90000"/>
              </a:lnSpc>
              <a:spcBef>
                <a:spcPct val="0"/>
              </a:spcBef>
              <a:spcAft>
                <a:spcPct val="20000"/>
              </a:spcAft>
              <a:defRPr/>
            </a:pPr>
            <a:r>
              <a:rPr lang="en-US" dirty="0" smtClean="0"/>
              <a:t>Microsoft Office :Menu: </a:t>
            </a:r>
            <a:r>
              <a:rPr lang="en-US" i="1" dirty="0" smtClean="0"/>
              <a:t>View</a:t>
            </a:r>
            <a:r>
              <a:rPr lang="en-US" dirty="0" smtClean="0"/>
              <a:t> &gt; </a:t>
            </a:r>
            <a:r>
              <a:rPr lang="en-US" i="1" dirty="0" smtClean="0"/>
              <a:t>Slide Master;</a:t>
            </a:r>
          </a:p>
          <a:p>
            <a:pPr marL="228600" indent="-228600">
              <a:lnSpc>
                <a:spcPct val="90000"/>
              </a:lnSpc>
              <a:spcBef>
                <a:spcPct val="0"/>
              </a:spcBef>
              <a:spcAft>
                <a:spcPct val="20000"/>
              </a:spcAft>
              <a:defRPr/>
            </a:pPr>
            <a:r>
              <a:rPr lang="en-US" dirty="0" smtClean="0"/>
              <a:t>Macintosh – </a:t>
            </a:r>
            <a:r>
              <a:rPr lang="en-US" i="1" dirty="0" smtClean="0"/>
              <a:t>View &gt; Master &gt; Slide Master</a:t>
            </a:r>
          </a:p>
          <a:p>
            <a:pPr marL="228600" indent="-228600">
              <a:lnSpc>
                <a:spcPct val="90000"/>
              </a:lnSpc>
              <a:spcBef>
                <a:spcPct val="0"/>
              </a:spcBef>
              <a:spcAft>
                <a:spcPct val="20000"/>
              </a:spcAft>
              <a:defRPr/>
            </a:pPr>
            <a:endParaRPr lang="en-GB" dirty="0" smtClean="0">
              <a:sym typeface="Wingdings" pitchFamily="2" charset="2"/>
            </a:endParaRPr>
          </a:p>
          <a:p>
            <a:pPr marL="228600" indent="-228600">
              <a:lnSpc>
                <a:spcPct val="90000"/>
              </a:lnSpc>
              <a:spcBef>
                <a:spcPct val="0"/>
              </a:spcBef>
              <a:spcAft>
                <a:spcPct val="20000"/>
              </a:spcAft>
              <a:defRPr/>
            </a:pPr>
            <a:r>
              <a:rPr lang="en-GB" b="1" dirty="0" smtClean="0">
                <a:sym typeface="Wingdings" pitchFamily="2" charset="2"/>
              </a:rPr>
              <a:t>Edit the following items:</a:t>
            </a:r>
          </a:p>
          <a:p>
            <a:pPr marL="228600" indent="-228600">
              <a:lnSpc>
                <a:spcPct val="90000"/>
              </a:lnSpc>
              <a:spcBef>
                <a:spcPct val="0"/>
              </a:spcBef>
              <a:spcAft>
                <a:spcPct val="20000"/>
              </a:spcAft>
              <a:buFont typeface="Times New Roman" charset="0"/>
              <a:buAutoNum type="arabicPeriod"/>
              <a:defRPr/>
            </a:pPr>
            <a:r>
              <a:rPr lang="de-DE" b="1" dirty="0" smtClean="0">
                <a:sym typeface="Wingdings" pitchFamily="2" charset="2"/>
              </a:rPr>
              <a:t>O</a:t>
            </a:r>
            <a:r>
              <a:rPr lang="en-GB" b="1" dirty="0" smtClean="0">
                <a:sym typeface="Wingdings" pitchFamily="2" charset="2"/>
              </a:rPr>
              <a:t>n the Slide Master (first master slide) – lower area</a:t>
            </a:r>
          </a:p>
          <a:p>
            <a:pPr>
              <a:lnSpc>
                <a:spcPct val="90000"/>
              </a:lnSpc>
              <a:spcBef>
                <a:spcPct val="0"/>
              </a:spcBef>
              <a:spcAft>
                <a:spcPct val="20000"/>
              </a:spcAft>
              <a:defRPr/>
            </a:pPr>
            <a:r>
              <a:rPr lang="en-GB" dirty="0" smtClean="0">
                <a:sym typeface="Wingdings" pitchFamily="2" charset="2"/>
              </a:rPr>
              <a:t>a) On the left Delete the text and write the title of the event/Conference, Location </a:t>
            </a:r>
          </a:p>
          <a:p>
            <a:pPr>
              <a:lnSpc>
                <a:spcPct val="90000"/>
              </a:lnSpc>
              <a:spcBef>
                <a:spcPct val="0"/>
              </a:spcBef>
              <a:spcAft>
                <a:spcPct val="20000"/>
              </a:spcAft>
              <a:defRPr/>
            </a:pPr>
            <a:r>
              <a:rPr lang="en-GB" dirty="0" smtClean="0">
                <a:sym typeface="Wingdings" pitchFamily="2" charset="2"/>
              </a:rPr>
              <a:t>b) On the right delete the text and write the name and surname of the speaker and the date (day, month , year)</a:t>
            </a:r>
          </a:p>
          <a:p>
            <a:pPr>
              <a:lnSpc>
                <a:spcPct val="90000"/>
              </a:lnSpc>
              <a:spcBef>
                <a:spcPct val="0"/>
              </a:spcBef>
              <a:spcAft>
                <a:spcPct val="20000"/>
              </a:spcAft>
              <a:defRPr/>
            </a:pPr>
            <a:endParaRPr lang="en-GB" b="1" dirty="0" smtClean="0">
              <a:sym typeface="Wingdings" pitchFamily="2" charset="2"/>
            </a:endParaRPr>
          </a:p>
          <a:p>
            <a:pPr>
              <a:lnSpc>
                <a:spcPct val="90000"/>
              </a:lnSpc>
              <a:spcBef>
                <a:spcPct val="0"/>
              </a:spcBef>
              <a:spcAft>
                <a:spcPct val="20000"/>
              </a:spcAft>
              <a:defRPr/>
            </a:pPr>
            <a:r>
              <a:rPr lang="en-GB" b="1" dirty="0" smtClean="0">
                <a:sym typeface="Wingdings" pitchFamily="2" charset="2"/>
              </a:rPr>
              <a:t>Close Master View</a:t>
            </a:r>
          </a:p>
          <a:p>
            <a:pPr>
              <a:lnSpc>
                <a:spcPct val="90000"/>
              </a:lnSpc>
              <a:spcBef>
                <a:spcPct val="0"/>
              </a:spcBef>
              <a:spcAft>
                <a:spcPct val="20000"/>
              </a:spcAft>
              <a:defRPr/>
            </a:pPr>
            <a:endParaRPr lang="en-GB" b="1" dirty="0" smtClean="0">
              <a:sym typeface="Wingdings" pitchFamily="2" charset="2"/>
            </a:endParaRPr>
          </a:p>
          <a:p>
            <a:pPr>
              <a:defRPr/>
            </a:pPr>
            <a:endParaRPr lang="en-US" dirty="0"/>
          </a:p>
        </p:txBody>
      </p:sp>
      <p:sp>
        <p:nvSpPr>
          <p:cNvPr id="4" name="Slide Number Placeholder 3"/>
          <p:cNvSpPr>
            <a:spLocks noGrp="1"/>
          </p:cNvSpPr>
          <p:nvPr>
            <p:ph type="sldNum" sz="quarter"/>
          </p:nvPr>
        </p:nvSpPr>
        <p:spPr/>
        <p:txBody>
          <a:bodyPr/>
          <a:lstStyle/>
          <a:p>
            <a:pPr>
              <a:defRPr/>
            </a:pPr>
            <a:fld id="{5C844FFE-BE4F-914E-9775-88A84DD0009F}" type="slidenum">
              <a:rPr lang="it-IT" smtClean="0"/>
              <a:pPr>
                <a:defRPr/>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11</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12</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13</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14</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16</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17</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18</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19</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20</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21</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3</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22</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25</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26</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28</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29</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30</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33</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4</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5</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6</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7</a:t>
            </a:fld>
            <a:endParaRPr lang="it-IT"/>
          </a:p>
        </p:txBody>
      </p:sp>
    </p:spTree>
    <p:extLst>
      <p:ext uri="{BB962C8B-B14F-4D97-AF65-F5344CB8AC3E}">
        <p14:creationId xmlns:p14="http://schemas.microsoft.com/office/powerpoint/2010/main" val="1798158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8</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9</a:t>
            </a:fld>
            <a:endParaRPr lang="it-IT"/>
          </a:p>
        </p:txBody>
      </p:sp>
    </p:spTree>
    <p:extLst>
      <p:ext uri="{BB962C8B-B14F-4D97-AF65-F5344CB8AC3E}">
        <p14:creationId xmlns:p14="http://schemas.microsoft.com/office/powerpoint/2010/main" val="398505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07488"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100" dirty="0" smtClean="0">
                <a:solidFill>
                  <a:srgbClr val="000000"/>
                </a:solidFill>
              </a:rPr>
              <a:t>The generation of two-color FEL pulses by the same electron bunch at FERMI-FEL has opened unprecedented opportunity for jitter-free FEL pump-FEL probe time resolved coherent diffraction imaging (CDI) experiments in order to access spatial aspects in dynamic processes. This possibility was first explored in proof-of-principle resonant CDI experiments using specially designed sample consisting of Ti grating. The measurements performed tuning the energies of the FEL pulses to the Ti M-absorption edge clearly demonstrated the time dependence in optical constant in Ti varying the FEL-pump intensity and probe time delay. The next planned CDI experiments in February 2013 will explore transient states in multicomponent nanostructures and magnetic systems, using the controlled linear or circular polarization of the two-color FEL pulses with temporal resolution in the </a:t>
            </a:r>
            <a:r>
              <a:rPr lang="en-US" sz="1100" dirty="0" err="1" smtClean="0">
                <a:solidFill>
                  <a:srgbClr val="000000"/>
                </a:solidFill>
              </a:rPr>
              <a:t>fs</a:t>
            </a:r>
            <a:r>
              <a:rPr lang="en-US" sz="1100" dirty="0" smtClean="0">
                <a:solidFill>
                  <a:srgbClr val="000000"/>
                </a:solidFill>
              </a:rPr>
              <a:t> to </a:t>
            </a:r>
            <a:r>
              <a:rPr lang="en-US" sz="1100" dirty="0" err="1" smtClean="0">
                <a:solidFill>
                  <a:srgbClr val="000000"/>
                </a:solidFill>
              </a:rPr>
              <a:t>ps</a:t>
            </a:r>
            <a:r>
              <a:rPr lang="en-US" sz="1100" dirty="0" smtClean="0">
                <a:solidFill>
                  <a:srgbClr val="000000"/>
                </a:solidFill>
              </a:rPr>
              <a:t> range.</a:t>
            </a:r>
          </a:p>
          <a:p>
            <a:endParaRPr lang="en-US" dirty="0"/>
          </a:p>
        </p:txBody>
      </p:sp>
      <p:sp>
        <p:nvSpPr>
          <p:cNvPr id="4" name="Slide Number Placeholder 3"/>
          <p:cNvSpPr>
            <a:spLocks noGrp="1"/>
          </p:cNvSpPr>
          <p:nvPr>
            <p:ph type="sldNum" idx="10"/>
          </p:nvPr>
        </p:nvSpPr>
        <p:spPr/>
        <p:txBody>
          <a:bodyPr/>
          <a:lstStyle/>
          <a:p>
            <a:pPr>
              <a:defRPr/>
            </a:pPr>
            <a:fld id="{186EA3E4-FA98-5D44-A8CA-A831A36503D0}" type="slidenum">
              <a:rPr lang="it-IT" smtClean="0"/>
              <a:pPr>
                <a:defRPr/>
              </a:pPr>
              <a:t>10</a:t>
            </a:fld>
            <a:endParaRPr lang="it-IT"/>
          </a:p>
        </p:txBody>
      </p:sp>
    </p:spTree>
    <p:extLst>
      <p:ext uri="{BB962C8B-B14F-4D97-AF65-F5344CB8AC3E}">
        <p14:creationId xmlns:p14="http://schemas.microsoft.com/office/powerpoint/2010/main" val="398505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chermata finale">
    <p:spTree>
      <p:nvGrpSpPr>
        <p:cNvPr id="1" name=""/>
        <p:cNvGrpSpPr/>
        <p:nvPr/>
      </p:nvGrpSpPr>
      <p:grpSpPr>
        <a:xfrm>
          <a:off x="0" y="0"/>
          <a:ext cx="0" cy="0"/>
          <a:chOff x="0" y="0"/>
          <a:chExt cx="0" cy="0"/>
        </a:xfrm>
      </p:grpSpPr>
      <p:pic>
        <p:nvPicPr>
          <p:cNvPr id="2" name="Immagine 1" descr="PPT_Videata finale+ww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85388" cy="755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ogoCNR-IOM.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4918" y="366845"/>
            <a:ext cx="1056610" cy="635271"/>
          </a:xfrm>
          <a:prstGeom prst="rect">
            <a:avLst/>
          </a:prstGeom>
        </p:spPr>
      </p:pic>
    </p:spTree>
    <p:extLst>
      <p:ext uri="{BB962C8B-B14F-4D97-AF65-F5344CB8AC3E}">
        <p14:creationId xmlns:p14="http://schemas.microsoft.com/office/powerpoint/2010/main" val="76070133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chermata Titolo">
    <p:spTree>
      <p:nvGrpSpPr>
        <p:cNvPr id="1" name=""/>
        <p:cNvGrpSpPr/>
        <p:nvPr/>
      </p:nvGrpSpPr>
      <p:grpSpPr>
        <a:xfrm>
          <a:off x="0" y="0"/>
          <a:ext cx="0" cy="0"/>
          <a:chOff x="0" y="0"/>
          <a:chExt cx="0" cy="0"/>
        </a:xfrm>
      </p:grpSpPr>
      <p:sp>
        <p:nvSpPr>
          <p:cNvPr id="8" name="Segnaposto testo 7"/>
          <p:cNvSpPr>
            <a:spLocks noGrp="1"/>
          </p:cNvSpPr>
          <p:nvPr>
            <p:ph type="body" sz="quarter" idx="11"/>
          </p:nvPr>
        </p:nvSpPr>
        <p:spPr>
          <a:xfrm>
            <a:off x="1440592" y="3205121"/>
            <a:ext cx="6483237" cy="1080573"/>
          </a:xfrm>
          <a:prstGeom prst="rect">
            <a:avLst/>
          </a:prstGeom>
        </p:spPr>
        <p:txBody>
          <a:bodyPr vert="horz" lIns="91463" tIns="45732" rIns="91463" bIns="45732"/>
          <a:lstStyle>
            <a:lvl1pPr>
              <a:lnSpc>
                <a:spcPct val="50000"/>
              </a:lnSpc>
              <a:defRPr sz="3600"/>
            </a:lvl1pPr>
          </a:lstStyle>
          <a:p>
            <a:pPr lvl="0"/>
            <a:r>
              <a:rPr lang="it-IT" dirty="0" smtClean="0"/>
              <a:t>Fare clic per modificare gli stili del testo dello schema</a:t>
            </a:r>
          </a:p>
        </p:txBody>
      </p:sp>
      <p:sp>
        <p:nvSpPr>
          <p:cNvPr id="9" name="Segnaposto testo 7"/>
          <p:cNvSpPr>
            <a:spLocks noGrp="1"/>
          </p:cNvSpPr>
          <p:nvPr>
            <p:ph type="body" sz="quarter" idx="12"/>
          </p:nvPr>
        </p:nvSpPr>
        <p:spPr>
          <a:xfrm>
            <a:off x="1440592" y="4285692"/>
            <a:ext cx="6483237" cy="360191"/>
          </a:xfrm>
          <a:prstGeom prst="rect">
            <a:avLst/>
          </a:prstGeom>
        </p:spPr>
        <p:txBody>
          <a:bodyPr vert="horz" lIns="91463" tIns="45732" rIns="91463" bIns="45732"/>
          <a:lstStyle>
            <a:lvl1pPr>
              <a:defRPr sz="1300" baseline="0"/>
            </a:lvl1pPr>
          </a:lstStyle>
          <a:p>
            <a:pPr lvl="0"/>
            <a:r>
              <a:rPr lang="it-IT" smtClean="0"/>
              <a:t>Fare clic per modificare gli stili del testo dello schema</a:t>
            </a:r>
          </a:p>
        </p:txBody>
      </p:sp>
      <p:sp>
        <p:nvSpPr>
          <p:cNvPr id="4" name="Rectangle 6"/>
          <p:cNvSpPr>
            <a:spLocks noGrp="1" noChangeArrowheads="1"/>
          </p:cNvSpPr>
          <p:nvPr>
            <p:ph type="sldNum" idx="13"/>
          </p:nvPr>
        </p:nvSpPr>
        <p:spPr>
          <a:ln/>
        </p:spPr>
        <p:txBody>
          <a:bodyPr/>
          <a:lstStyle>
            <a:lvl1pPr>
              <a:defRPr/>
            </a:lvl1pPr>
          </a:lstStyle>
          <a:p>
            <a:pPr>
              <a:defRPr/>
            </a:pPr>
            <a:fld id="{8891FC9B-F343-9449-B448-E8E6935D12AA}" type="slidenum">
              <a:rPr lang="it-IT"/>
              <a:pPr>
                <a:defRPr/>
              </a:pPr>
              <a:t>‹#›</a:t>
            </a:fld>
            <a:endParaRPr lang="it-IT" dirty="0"/>
          </a:p>
        </p:txBody>
      </p:sp>
    </p:spTree>
    <p:extLst>
      <p:ext uri="{BB962C8B-B14F-4D97-AF65-F5344CB8AC3E}">
        <p14:creationId xmlns:p14="http://schemas.microsoft.com/office/powerpoint/2010/main" val="182768734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82342" y="179466"/>
            <a:ext cx="276356" cy="7210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Segnaposto testo 4"/>
          <p:cNvSpPr>
            <a:spLocks noGrp="1"/>
          </p:cNvSpPr>
          <p:nvPr>
            <p:ph type="body" sz="quarter" idx="11"/>
          </p:nvPr>
        </p:nvSpPr>
        <p:spPr>
          <a:xfrm>
            <a:off x="5258821" y="107475"/>
            <a:ext cx="4826568" cy="863962"/>
          </a:xfrm>
          <a:prstGeom prst="rect">
            <a:avLst/>
          </a:prstGeom>
        </p:spPr>
        <p:txBody>
          <a:bodyPr lIns="91463" tIns="45732" rIns="91463" bIns="45732" anchor="ctr">
            <a:normAutofit/>
          </a:bodyPr>
          <a:lstStyle>
            <a:lvl1pPr>
              <a:lnSpc>
                <a:spcPct val="100000"/>
              </a:lnSpc>
              <a:defRPr sz="2200" b="0" i="0" baseline="0"/>
            </a:lvl1pPr>
            <a:lvl2pPr>
              <a:defRPr sz="2400" b="0" i="0" baseline="0"/>
            </a:lvl2pPr>
            <a:lvl3pPr>
              <a:defRPr sz="2400" b="0" i="0" baseline="0"/>
            </a:lvl3pPr>
            <a:lvl4pPr>
              <a:defRPr sz="2400" b="0" i="0" baseline="0"/>
            </a:lvl4pPr>
            <a:lvl5pPr>
              <a:defRPr sz="2400" b="0" i="0" baseline="0"/>
            </a:lvl5pPr>
          </a:lstStyle>
          <a:p>
            <a:pPr lvl="0"/>
            <a:endParaRPr lang="it-IT" dirty="0"/>
          </a:p>
        </p:txBody>
      </p:sp>
      <p:sp>
        <p:nvSpPr>
          <p:cNvPr id="4" name="Segnaposto numero diapositiva 2"/>
          <p:cNvSpPr>
            <a:spLocks noGrp="1"/>
          </p:cNvSpPr>
          <p:nvPr>
            <p:ph type="sldNum" idx="12"/>
          </p:nvPr>
        </p:nvSpPr>
        <p:spPr/>
        <p:txBody>
          <a:bodyPr/>
          <a:lstStyle>
            <a:lvl1pPr>
              <a:defRPr/>
            </a:lvl1pPr>
          </a:lstStyle>
          <a:p>
            <a:pPr>
              <a:defRPr/>
            </a:pPr>
            <a:fld id="{83FDD569-8929-1142-8DEF-FC4F70453FE6}" type="slidenum">
              <a:rPr lang="it-IT"/>
              <a:pPr>
                <a:defRPr/>
              </a:pPr>
              <a:t>‹#›</a:t>
            </a:fld>
            <a:endParaRPr lang="it-IT" dirty="0"/>
          </a:p>
        </p:txBody>
      </p:sp>
    </p:spTree>
    <p:extLst>
      <p:ext uri="{BB962C8B-B14F-4D97-AF65-F5344CB8AC3E}">
        <p14:creationId xmlns:p14="http://schemas.microsoft.com/office/powerpoint/2010/main" val="34015493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ringraziamenti">
    <p:bg>
      <p:bgRef idx="1001">
        <a:schemeClr val="bg1"/>
      </p:bgRef>
    </p:bg>
    <p:spTree>
      <p:nvGrpSpPr>
        <p:cNvPr id="1" name=""/>
        <p:cNvGrpSpPr/>
        <p:nvPr/>
      </p:nvGrpSpPr>
      <p:grpSpPr>
        <a:xfrm>
          <a:off x="0" y="0"/>
          <a:ext cx="0" cy="0"/>
          <a:chOff x="0" y="0"/>
          <a:chExt cx="0" cy="0"/>
        </a:xfrm>
      </p:grpSpPr>
      <p:sp>
        <p:nvSpPr>
          <p:cNvPr id="2" name="Text Box 1"/>
          <p:cNvSpPr txBox="1">
            <a:spLocks noChangeArrowheads="1"/>
          </p:cNvSpPr>
          <p:nvPr userDrawn="1"/>
        </p:nvSpPr>
        <p:spPr bwMode="auto">
          <a:xfrm>
            <a:off x="0" y="3276389"/>
            <a:ext cx="10085388" cy="613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24" tIns="76700" rIns="90024" bIns="4501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it-IT" sz="3300" dirty="0" err="1" smtClean="0"/>
              <a:t>Thank</a:t>
            </a:r>
            <a:r>
              <a:rPr lang="it-IT" sz="3300" dirty="0" smtClean="0"/>
              <a:t> </a:t>
            </a:r>
            <a:r>
              <a:rPr lang="it-IT" sz="3300" dirty="0" err="1" smtClean="0"/>
              <a:t>you</a:t>
            </a:r>
            <a:r>
              <a:rPr lang="it-IT" sz="3300" dirty="0" smtClean="0"/>
              <a:t>!</a:t>
            </a:r>
          </a:p>
          <a:p>
            <a:pPr algn="ctr">
              <a:buClrTx/>
              <a:buFontTx/>
              <a:buNone/>
              <a:defRPr/>
            </a:pPr>
            <a:endParaRPr lang="it-IT" sz="3300" dirty="0" smtClean="0"/>
          </a:p>
        </p:txBody>
      </p:sp>
      <p:sp>
        <p:nvSpPr>
          <p:cNvPr id="3" name="Rectangle 2"/>
          <p:cNvSpPr>
            <a:spLocks noGrp="1" noChangeArrowheads="1"/>
          </p:cNvSpPr>
          <p:nvPr>
            <p:ph type="sldNum" idx="10"/>
          </p:nvPr>
        </p:nvSpPr>
        <p:spPr/>
        <p:txBody>
          <a:bodyPr/>
          <a:lstStyle>
            <a:lvl1pPr>
              <a:defRPr/>
            </a:lvl1pPr>
          </a:lstStyle>
          <a:p>
            <a:pPr>
              <a:defRPr/>
            </a:pPr>
            <a:fld id="{2A95B95E-C9CC-4C4C-98F2-BE1A93066D1D}" type="slidenum">
              <a:rPr lang="it-IT"/>
              <a:pPr>
                <a:defRPr/>
              </a:pPr>
              <a:t>‹#›</a:t>
            </a:fld>
            <a:endParaRPr lang="it-IT" dirty="0"/>
          </a:p>
        </p:txBody>
      </p:sp>
    </p:spTree>
    <p:extLst>
      <p:ext uri="{BB962C8B-B14F-4D97-AF65-F5344CB8AC3E}">
        <p14:creationId xmlns:p14="http://schemas.microsoft.com/office/powerpoint/2010/main" val="202358091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chermata logo">
    <p:spTree>
      <p:nvGrpSpPr>
        <p:cNvPr id="1" name=""/>
        <p:cNvGrpSpPr/>
        <p:nvPr/>
      </p:nvGrpSpPr>
      <p:grpSpPr>
        <a:xfrm>
          <a:off x="0" y="0"/>
          <a:ext cx="0" cy="0"/>
          <a:chOff x="0" y="0"/>
          <a:chExt cx="0" cy="0"/>
        </a:xfrm>
      </p:grpSpPr>
      <p:pic>
        <p:nvPicPr>
          <p:cNvPr id="2" name="Immagine 1" descr="PPT-schermata 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85388" cy="755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66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Logo full page">
    <p:spTree>
      <p:nvGrpSpPr>
        <p:cNvPr id="1" name=""/>
        <p:cNvGrpSpPr/>
        <p:nvPr/>
      </p:nvGrpSpPr>
      <p:grpSpPr>
        <a:xfrm>
          <a:off x="0" y="0"/>
          <a:ext cx="0" cy="0"/>
          <a:chOff x="0" y="0"/>
          <a:chExt cx="0" cy="0"/>
        </a:xfrm>
      </p:grpSpPr>
      <p:pic>
        <p:nvPicPr>
          <p:cNvPr id="2" name="Immagine 5" descr="PPT-schermata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0085388" cy="755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303852"/>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9" Type="http://schemas.openxmlformats.org/officeDocument/2006/relationships/image" Target="../media/image2.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Immagine 2" descr="PPT-sfondo ok.jp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10085388" cy="755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magine 1" descr="PPT_EST logo.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3"/>
            <a:ext cx="2163197" cy="107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7"/>
          <p:cNvSpPr txBox="1">
            <a:spLocks noChangeArrowheads="1"/>
          </p:cNvSpPr>
          <p:nvPr/>
        </p:nvSpPr>
        <p:spPr bwMode="auto">
          <a:xfrm>
            <a:off x="5619231" y="7203926"/>
            <a:ext cx="3962684" cy="2747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24" tIns="56535" rIns="90024" bIns="4501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r>
              <a:rPr lang="it-IT" sz="1300" dirty="0" smtClean="0"/>
              <a:t>Marco Zangrando – </a:t>
            </a:r>
            <a:r>
              <a:rPr lang="it-IT" sz="1300" dirty="0" smtClean="0">
                <a:solidFill>
                  <a:srgbClr val="1680BF"/>
                </a:solidFill>
              </a:rPr>
              <a:t>marco.zangrando@elettra.eu</a:t>
            </a:r>
            <a:r>
              <a:rPr lang="it-IT" sz="1300" dirty="0" smtClean="0"/>
              <a:t>  |  </a:t>
            </a:r>
          </a:p>
        </p:txBody>
      </p:sp>
      <p:sp>
        <p:nvSpPr>
          <p:cNvPr id="1030" name="Rectangle 6"/>
          <p:cNvSpPr>
            <a:spLocks noGrp="1" noChangeArrowheads="1"/>
          </p:cNvSpPr>
          <p:nvPr>
            <p:ph type="sldNum"/>
          </p:nvPr>
        </p:nvSpPr>
        <p:spPr bwMode="auto">
          <a:xfrm>
            <a:off x="9580324" y="7259512"/>
            <a:ext cx="501887" cy="230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47790" algn="l"/>
                <a:tab pos="897166" algn="l"/>
                <a:tab pos="1346544" algn="l"/>
                <a:tab pos="1795921" algn="l"/>
                <a:tab pos="2245299" algn="l"/>
                <a:tab pos="2694676" algn="l"/>
                <a:tab pos="3144053" algn="l"/>
                <a:tab pos="3593431" algn="l"/>
                <a:tab pos="4042807" algn="l"/>
                <a:tab pos="4492185" algn="l"/>
                <a:tab pos="4941562" algn="l"/>
                <a:tab pos="5390941" algn="l"/>
                <a:tab pos="5840316" algn="l"/>
                <a:tab pos="6289695" algn="l"/>
                <a:tab pos="6739072" algn="l"/>
                <a:tab pos="7188450" algn="l"/>
                <a:tab pos="7637826" algn="l"/>
                <a:tab pos="8087204" algn="l"/>
                <a:tab pos="8536581" algn="l"/>
                <a:tab pos="8985958" algn="l"/>
              </a:tabLst>
              <a:defRPr sz="1300">
                <a:solidFill>
                  <a:srgbClr val="000000"/>
                </a:solidFill>
              </a:defRPr>
            </a:lvl1pPr>
          </a:lstStyle>
          <a:p>
            <a:pPr>
              <a:defRPr/>
            </a:pPr>
            <a:fld id="{E99DD0B9-C6EC-5945-9A13-8DA339A47455}" type="slidenum">
              <a:rPr lang="it-IT"/>
              <a:pPr>
                <a:defRPr/>
              </a:pPr>
              <a:t>‹#›</a:t>
            </a:fld>
            <a:endParaRPr lang="it-IT" dirty="0"/>
          </a:p>
        </p:txBody>
      </p:sp>
      <p:sp>
        <p:nvSpPr>
          <p:cNvPr id="6" name="Text Box 7"/>
          <p:cNvSpPr txBox="1">
            <a:spLocks noChangeArrowheads="1"/>
          </p:cNvSpPr>
          <p:nvPr userDrawn="1"/>
        </p:nvSpPr>
        <p:spPr bwMode="auto">
          <a:xfrm>
            <a:off x="2" y="7215044"/>
            <a:ext cx="4538636" cy="238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24" tIns="56535" rIns="90024" bIns="45012"/>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it-IT" sz="1300" dirty="0" smtClean="0">
                <a:solidFill>
                  <a:srgbClr val="1680BF"/>
                </a:solidFill>
              </a:rPr>
              <a:t>ICFDT 2016 </a:t>
            </a:r>
            <a:r>
              <a:rPr lang="it-IT" sz="1300" dirty="0" smtClean="0"/>
              <a:t>–</a:t>
            </a:r>
            <a:r>
              <a:rPr lang="it-IT" sz="1300" baseline="0" dirty="0" smtClean="0"/>
              <a:t> LNF - Frascati (I) </a:t>
            </a:r>
            <a:r>
              <a:rPr lang="it-IT" sz="1300" baseline="0" dirty="0" smtClean="0"/>
              <a:t>– </a:t>
            </a:r>
            <a:r>
              <a:rPr lang="it-IT" sz="1300" baseline="0" dirty="0" smtClean="0"/>
              <a:t>31</a:t>
            </a:r>
            <a:r>
              <a:rPr lang="it-IT" sz="1300" dirty="0" smtClean="0"/>
              <a:t>.3.2016</a:t>
            </a:r>
            <a:endParaRPr lang="it-IT" sz="1300" dirty="0" smtClean="0"/>
          </a:p>
        </p:txBody>
      </p:sp>
      <p:pic>
        <p:nvPicPr>
          <p:cNvPr id="3" name="Picture 2" descr="LogoCNR-IOM.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34382" y="250425"/>
            <a:ext cx="960555" cy="577519"/>
          </a:xfrm>
          <a:prstGeom prst="rect">
            <a:avLst/>
          </a:prstGeom>
        </p:spPr>
      </p:pic>
    </p:spTree>
  </p:cSld>
  <p:clrMap bg1="lt1" tx1="dk1" bg2="lt2" tx2="dk2" accent1="accent1" accent2="accent2" accent3="accent3" accent4="accent4" accent5="accent5" accent6="accent6" hlink="hlink" folHlink="folHlink"/>
  <p:sldLayoutIdLst>
    <p:sldLayoutId id="2147483899" r:id="rId1"/>
    <p:sldLayoutId id="2147483898" r:id="rId2"/>
    <p:sldLayoutId id="2147483900" r:id="rId3"/>
    <p:sldLayoutId id="2147483901" r:id="rId4"/>
    <p:sldLayoutId id="2147483902" r:id="rId5"/>
    <p:sldLayoutId id="2147483903" r:id="rId6"/>
  </p:sldLayoutIdLst>
  <p:timing>
    <p:tnLst>
      <p:par>
        <p:cTn xmlns:p14="http://schemas.microsoft.com/office/powerpoint/2010/main" id="1" dur="indefinite" restart="never" nodeType="tmRoot"/>
      </p:par>
    </p:tnLst>
  </p:timing>
  <p:hf hdr="0" ftr="0" dt="0"/>
  <p:txStyles>
    <p:titleStyle>
      <a:lvl1pPr algn="ctr" defTabSz="449378"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49378"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2pPr>
      <a:lvl3pPr algn="ctr" defTabSz="449378"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3pPr>
      <a:lvl4pPr algn="ctr" defTabSz="449378"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4pPr>
      <a:lvl5pPr algn="ctr" defTabSz="449378"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5pPr>
      <a:lvl6pPr marL="2515242" indent="-228659" algn="ctr" defTabSz="449378"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2560" indent="-228659" algn="ctr" defTabSz="449378"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9877" indent="-228659" algn="ctr" defTabSz="449378"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7194" indent="-228659" algn="ctr" defTabSz="449378"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2988" indent="-342988" algn="l" defTabSz="449378" rtl="0" eaLnBrk="0" fontAlgn="base" hangingPunct="0">
        <a:lnSpc>
          <a:spcPct val="93000"/>
        </a:lnSpc>
        <a:spcBef>
          <a:spcPct val="0"/>
        </a:spcBef>
        <a:spcAft>
          <a:spcPts val="1414"/>
        </a:spcAft>
        <a:buClr>
          <a:srgbClr val="000000"/>
        </a:buClr>
        <a:buSzPct val="100000"/>
        <a:buFont typeface="Times New Roman" charset="0"/>
        <a:defRPr sz="3200">
          <a:solidFill>
            <a:srgbClr val="000000"/>
          </a:solidFill>
          <a:latin typeface="+mn-lt"/>
          <a:ea typeface="ＭＳ Ｐゴシック" charset="0"/>
          <a:cs typeface="ＭＳ Ｐゴシック" charset="0"/>
        </a:defRPr>
      </a:lvl1pPr>
      <a:lvl2pPr marL="743139" indent="-285823" algn="l" defTabSz="449378" rtl="0" eaLnBrk="0" fontAlgn="base" hangingPunct="0">
        <a:lnSpc>
          <a:spcPct val="93000"/>
        </a:lnSpc>
        <a:spcBef>
          <a:spcPct val="0"/>
        </a:spcBef>
        <a:spcAft>
          <a:spcPts val="1137"/>
        </a:spcAft>
        <a:buClr>
          <a:srgbClr val="000000"/>
        </a:buClr>
        <a:buSzPct val="100000"/>
        <a:buFont typeface="Times New Roman" charset="0"/>
        <a:defRPr sz="2800">
          <a:solidFill>
            <a:srgbClr val="000000"/>
          </a:solidFill>
          <a:latin typeface="+mn-lt"/>
          <a:ea typeface="ＭＳ Ｐゴシック" charset="0"/>
          <a:cs typeface="+mn-cs"/>
        </a:defRPr>
      </a:lvl2pPr>
      <a:lvl3pPr marL="1143292" indent="-228659" algn="l" defTabSz="449378" rtl="0" eaLnBrk="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ＭＳ Ｐゴシック" charset="0"/>
          <a:cs typeface="+mn-cs"/>
        </a:defRPr>
      </a:lvl3pPr>
      <a:lvl4pPr marL="1600608" indent="-228659" algn="l" defTabSz="449378" rtl="0" eaLnBrk="0" fontAlgn="base" hangingPunct="0">
        <a:lnSpc>
          <a:spcPct val="93000"/>
        </a:lnSpc>
        <a:spcBef>
          <a:spcPct val="0"/>
        </a:spcBef>
        <a:spcAft>
          <a:spcPts val="576"/>
        </a:spcAft>
        <a:buClr>
          <a:srgbClr val="000000"/>
        </a:buClr>
        <a:buSzPct val="100000"/>
        <a:buFont typeface="Times New Roman" charset="0"/>
        <a:defRPr sz="2000">
          <a:solidFill>
            <a:srgbClr val="000000"/>
          </a:solidFill>
          <a:latin typeface="+mn-lt"/>
          <a:ea typeface="ＭＳ Ｐゴシック" charset="0"/>
          <a:cs typeface="+mn-cs"/>
        </a:defRPr>
      </a:lvl4pPr>
      <a:lvl5pPr marL="2057926"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ＭＳ Ｐゴシック" charset="0"/>
          <a:cs typeface="+mn-cs"/>
        </a:defRPr>
      </a:lvl5pPr>
      <a:lvl6pPr marL="2515242"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2560"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877"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7194"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317" rtl="0" eaLnBrk="1" latinLnBrk="0" hangingPunct="1">
        <a:defRPr sz="1800" kern="1200">
          <a:solidFill>
            <a:schemeClr val="tx1"/>
          </a:solidFill>
          <a:latin typeface="+mn-lt"/>
          <a:ea typeface="+mn-ea"/>
          <a:cs typeface="+mn-cs"/>
        </a:defRPr>
      </a:lvl1pPr>
      <a:lvl2pPr marL="457317" algn="l" defTabSz="457317" rtl="0" eaLnBrk="1" latinLnBrk="0" hangingPunct="1">
        <a:defRPr sz="1800" kern="1200">
          <a:solidFill>
            <a:schemeClr val="tx1"/>
          </a:solidFill>
          <a:latin typeface="+mn-lt"/>
          <a:ea typeface="+mn-ea"/>
          <a:cs typeface="+mn-cs"/>
        </a:defRPr>
      </a:lvl2pPr>
      <a:lvl3pPr marL="914633" algn="l" defTabSz="457317" rtl="0" eaLnBrk="1" latinLnBrk="0" hangingPunct="1">
        <a:defRPr sz="1800" kern="1200">
          <a:solidFill>
            <a:schemeClr val="tx1"/>
          </a:solidFill>
          <a:latin typeface="+mn-lt"/>
          <a:ea typeface="+mn-ea"/>
          <a:cs typeface="+mn-cs"/>
        </a:defRPr>
      </a:lvl3pPr>
      <a:lvl4pPr marL="1371949" algn="l" defTabSz="457317" rtl="0" eaLnBrk="1" latinLnBrk="0" hangingPunct="1">
        <a:defRPr sz="1800" kern="1200">
          <a:solidFill>
            <a:schemeClr val="tx1"/>
          </a:solidFill>
          <a:latin typeface="+mn-lt"/>
          <a:ea typeface="+mn-ea"/>
          <a:cs typeface="+mn-cs"/>
        </a:defRPr>
      </a:lvl4pPr>
      <a:lvl5pPr marL="1829267" algn="l" defTabSz="457317" rtl="0" eaLnBrk="1" latinLnBrk="0" hangingPunct="1">
        <a:defRPr sz="1800" kern="1200">
          <a:solidFill>
            <a:schemeClr val="tx1"/>
          </a:solidFill>
          <a:latin typeface="+mn-lt"/>
          <a:ea typeface="+mn-ea"/>
          <a:cs typeface="+mn-cs"/>
        </a:defRPr>
      </a:lvl5pPr>
      <a:lvl6pPr marL="2286585" algn="l" defTabSz="457317" rtl="0" eaLnBrk="1" latinLnBrk="0" hangingPunct="1">
        <a:defRPr sz="1800" kern="1200">
          <a:solidFill>
            <a:schemeClr val="tx1"/>
          </a:solidFill>
          <a:latin typeface="+mn-lt"/>
          <a:ea typeface="+mn-ea"/>
          <a:cs typeface="+mn-cs"/>
        </a:defRPr>
      </a:lvl6pPr>
      <a:lvl7pPr marL="2743901" algn="l" defTabSz="457317" rtl="0" eaLnBrk="1" latinLnBrk="0" hangingPunct="1">
        <a:defRPr sz="1800" kern="1200">
          <a:solidFill>
            <a:schemeClr val="tx1"/>
          </a:solidFill>
          <a:latin typeface="+mn-lt"/>
          <a:ea typeface="+mn-ea"/>
          <a:cs typeface="+mn-cs"/>
        </a:defRPr>
      </a:lvl7pPr>
      <a:lvl8pPr marL="3201218" algn="l" defTabSz="457317" rtl="0" eaLnBrk="1" latinLnBrk="0" hangingPunct="1">
        <a:defRPr sz="1800" kern="1200">
          <a:solidFill>
            <a:schemeClr val="tx1"/>
          </a:solidFill>
          <a:latin typeface="+mn-lt"/>
          <a:ea typeface="+mn-ea"/>
          <a:cs typeface="+mn-cs"/>
        </a:defRPr>
      </a:lvl8pPr>
      <a:lvl9pPr marL="3658535" algn="l" defTabSz="4573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jp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jpeg"/><Relationship Id="rId1" Type="http://schemas.openxmlformats.org/officeDocument/2006/relationships/slideLayout" Target="../slideLayouts/slideLayout3.xml"/><Relationship Id="rId2"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53.jpeg"/><Relationship Id="rId5" Type="http://schemas.openxmlformats.org/officeDocument/2006/relationships/image" Target="../media/image54.emf"/><Relationship Id="rId6"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6" Type="http://schemas.openxmlformats.org/officeDocument/2006/relationships/image" Target="../media/image59.emf"/><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emf"/><Relationship Id="rId7" Type="http://schemas.openxmlformats.org/officeDocument/2006/relationships/image" Target="../media/image63.emf"/><Relationship Id="rId8" Type="http://schemas.openxmlformats.org/officeDocument/2006/relationships/image" Target="../media/image64.png"/><Relationship Id="rId9"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emf"/><Relationship Id="rId7" Type="http://schemas.openxmlformats.org/officeDocument/2006/relationships/image" Target="../media/image71.emf"/><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73.emf"/><Relationship Id="rId5" Type="http://schemas.openxmlformats.org/officeDocument/2006/relationships/image" Target="../media/image74.png"/><Relationship Id="rId6" Type="http://schemas.openxmlformats.org/officeDocument/2006/relationships/oleObject" Target="../embeddings/oleObject1.bin"/><Relationship Id="rId7" Type="http://schemas.openxmlformats.org/officeDocument/2006/relationships/image" Target="../media/image72.w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emf"/><Relationship Id="rId7" Type="http://schemas.openxmlformats.org/officeDocument/2006/relationships/image" Target="../media/image79.png"/><Relationship Id="rId8"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1" Type="http://schemas.openxmlformats.org/officeDocument/2006/relationships/slideLayout" Target="../slideLayouts/slideLayout3.xml"/><Relationship Id="rId2"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84.wmf"/><Relationship Id="rId5" Type="http://schemas.openxmlformats.org/officeDocument/2006/relationships/oleObject" Target="../embeddings/oleObject3.bin"/><Relationship Id="rId6" Type="http://schemas.openxmlformats.org/officeDocument/2006/relationships/image" Target="../media/image85.w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4.png"/><Relationship Id="rId3"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4.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0" Type="http://schemas.openxmlformats.org/officeDocument/2006/relationships/image" Target="../media/image102.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microsoft.com/office/2007/relationships/media" Target="../media/media1.avi"/><Relationship Id="rId2" Type="http://schemas.openxmlformats.org/officeDocument/2006/relationships/video" Target="../media/media1.avi"/></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6.jpeg"/><Relationship Id="rId4"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gi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88770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10</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FERMI</a:t>
            </a:r>
            <a:r>
              <a:rPr lang="it-IT" dirty="0" smtClean="0">
                <a:latin typeface="Arial" charset="0"/>
              </a:rPr>
              <a:t/>
            </a:r>
            <a:br>
              <a:rPr lang="it-IT" dirty="0" smtClean="0">
                <a:latin typeface="Arial" charset="0"/>
              </a:rPr>
            </a:br>
            <a:r>
              <a:rPr lang="it-IT" dirty="0" smtClean="0">
                <a:latin typeface="Arial" charset="0"/>
              </a:rPr>
              <a:t>FEL-1 and FEL-2</a:t>
            </a:r>
            <a:endParaRPr lang="it-IT" dirty="0">
              <a:latin typeface="Arial" charset="0"/>
            </a:endParaRPr>
          </a:p>
        </p:txBody>
      </p:sp>
      <p:pic>
        <p:nvPicPr>
          <p:cNvPr id="4" name="Picture 3" descr="FEL-1_F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016" y="1463601"/>
            <a:ext cx="9864848" cy="275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1043533"/>
            <a:ext cx="10080625" cy="43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72" tIns="50387" rIns="100772" bIns="50387">
            <a:spAutoFit/>
          </a:bodyPr>
          <a:lstStyle/>
          <a:p>
            <a:pPr hangingPunct="1">
              <a:lnSpc>
                <a:spcPct val="110000"/>
              </a:lnSpc>
            </a:pPr>
            <a:r>
              <a:rPr lang="en-US" sz="2000" dirty="0">
                <a:solidFill>
                  <a:schemeClr val="tx1"/>
                </a:solidFill>
              </a:rPr>
              <a:t>FEL-</a:t>
            </a:r>
            <a:r>
              <a:rPr lang="en-US" sz="2000" dirty="0" smtClean="0">
                <a:solidFill>
                  <a:schemeClr val="tx1"/>
                </a:solidFill>
              </a:rPr>
              <a:t>1: </a:t>
            </a:r>
            <a:r>
              <a:rPr lang="en-US" sz="2000" b="1" dirty="0" smtClean="0">
                <a:solidFill>
                  <a:srgbClr val="1680BF"/>
                </a:solidFill>
              </a:rPr>
              <a:t>single</a:t>
            </a:r>
            <a:r>
              <a:rPr lang="en-US" sz="2000" dirty="0" smtClean="0">
                <a:solidFill>
                  <a:srgbClr val="1680BF"/>
                </a:solidFill>
              </a:rPr>
              <a:t> </a:t>
            </a:r>
            <a:r>
              <a:rPr lang="en-US" sz="2000" dirty="0">
                <a:solidFill>
                  <a:schemeClr val="tx1"/>
                </a:solidFill>
              </a:rPr>
              <a:t>stage </a:t>
            </a:r>
            <a:r>
              <a:rPr lang="en-US" sz="2000" b="1" dirty="0" smtClean="0">
                <a:solidFill>
                  <a:srgbClr val="1680BF"/>
                </a:solidFill>
              </a:rPr>
              <a:t>HGHG</a:t>
            </a:r>
            <a:r>
              <a:rPr lang="en-US" sz="2000" dirty="0" smtClean="0">
                <a:solidFill>
                  <a:srgbClr val="1680BF"/>
                </a:solidFill>
              </a:rPr>
              <a:t> </a:t>
            </a:r>
            <a:r>
              <a:rPr lang="en-US" sz="2000" dirty="0" smtClean="0">
                <a:solidFill>
                  <a:schemeClr val="tx1"/>
                </a:solidFill>
              </a:rPr>
              <a:t>seeded by a </a:t>
            </a:r>
            <a:r>
              <a:rPr lang="en-US" sz="2000" b="1" dirty="0">
                <a:solidFill>
                  <a:schemeClr val="tx1"/>
                </a:solidFill>
              </a:rPr>
              <a:t>UV laser</a:t>
            </a:r>
            <a:r>
              <a:rPr lang="en-US" sz="2000" dirty="0">
                <a:solidFill>
                  <a:schemeClr val="tx1"/>
                </a:solidFill>
              </a:rPr>
              <a:t>, covers the </a:t>
            </a:r>
            <a:r>
              <a:rPr lang="en-US" sz="2000" dirty="0" smtClean="0">
                <a:solidFill>
                  <a:schemeClr val="tx1"/>
                </a:solidFill>
              </a:rPr>
              <a:t>range </a:t>
            </a:r>
            <a:r>
              <a:rPr lang="en-US" sz="2000" b="1" dirty="0" smtClean="0">
                <a:solidFill>
                  <a:srgbClr val="1680BF"/>
                </a:solidFill>
              </a:rPr>
              <a:t>100 </a:t>
            </a:r>
            <a:r>
              <a:rPr lang="en-US" sz="2000" b="1" dirty="0">
                <a:solidFill>
                  <a:srgbClr val="1680BF"/>
                </a:solidFill>
              </a:rPr>
              <a:t>nm </a:t>
            </a:r>
            <a:r>
              <a:rPr lang="en-US" sz="2000" b="1" dirty="0" smtClean="0">
                <a:solidFill>
                  <a:srgbClr val="1680BF"/>
                </a:solidFill>
              </a:rPr>
              <a:t>– 20 nm</a:t>
            </a:r>
            <a:r>
              <a:rPr lang="en-US" sz="2000" dirty="0">
                <a:solidFill>
                  <a:schemeClr val="tx1"/>
                </a:solidFill>
              </a:rPr>
              <a:t>.</a:t>
            </a:r>
          </a:p>
        </p:txBody>
      </p:sp>
      <p:sp>
        <p:nvSpPr>
          <p:cNvPr id="6" name="Text Box 6"/>
          <p:cNvSpPr txBox="1">
            <a:spLocks noChangeArrowheads="1"/>
          </p:cNvSpPr>
          <p:nvPr/>
        </p:nvSpPr>
        <p:spPr bwMode="auto">
          <a:xfrm>
            <a:off x="0" y="4064734"/>
            <a:ext cx="10080625" cy="43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72" tIns="50387" rIns="100772" bIns="50387">
            <a:spAutoFit/>
          </a:bodyPr>
          <a:lstStyle/>
          <a:p>
            <a:pPr hangingPunct="1">
              <a:lnSpc>
                <a:spcPct val="110000"/>
              </a:lnSpc>
            </a:pPr>
            <a:r>
              <a:rPr lang="en-US" sz="2000" dirty="0">
                <a:solidFill>
                  <a:schemeClr val="tx1"/>
                </a:solidFill>
              </a:rPr>
              <a:t>FEL-</a:t>
            </a:r>
            <a:r>
              <a:rPr lang="en-US" sz="2000" dirty="0" smtClean="0">
                <a:solidFill>
                  <a:schemeClr val="tx1"/>
                </a:solidFill>
              </a:rPr>
              <a:t>2: </a:t>
            </a:r>
            <a:r>
              <a:rPr lang="en-US" sz="2000" b="1" dirty="0" smtClean="0">
                <a:solidFill>
                  <a:srgbClr val="1680BF"/>
                </a:solidFill>
              </a:rPr>
              <a:t>double</a:t>
            </a:r>
            <a:r>
              <a:rPr lang="en-US" sz="2000" dirty="0" smtClean="0">
                <a:solidFill>
                  <a:srgbClr val="1680BF"/>
                </a:solidFill>
              </a:rPr>
              <a:t> </a:t>
            </a:r>
            <a:r>
              <a:rPr lang="en-US" sz="2000" dirty="0">
                <a:solidFill>
                  <a:schemeClr val="tx1"/>
                </a:solidFill>
              </a:rPr>
              <a:t>cascade </a:t>
            </a:r>
            <a:r>
              <a:rPr lang="en-US" sz="2000" b="1" dirty="0" smtClean="0">
                <a:solidFill>
                  <a:srgbClr val="1680BF"/>
                </a:solidFill>
              </a:rPr>
              <a:t>HGHG</a:t>
            </a:r>
            <a:r>
              <a:rPr lang="en-US" sz="2000" dirty="0" smtClean="0">
                <a:solidFill>
                  <a:srgbClr val="1680BF"/>
                </a:solidFill>
              </a:rPr>
              <a:t> </a:t>
            </a:r>
            <a:r>
              <a:rPr lang="en-US" sz="2000" dirty="0" smtClean="0">
                <a:solidFill>
                  <a:schemeClr val="tx1"/>
                </a:solidFill>
              </a:rPr>
              <a:t>to </a:t>
            </a:r>
            <a:r>
              <a:rPr lang="en-US" sz="2000" dirty="0">
                <a:solidFill>
                  <a:schemeClr val="tx1"/>
                </a:solidFill>
              </a:rPr>
              <a:t>reach the wavelength </a:t>
            </a:r>
            <a:r>
              <a:rPr lang="en-US" sz="2000" b="1" dirty="0" smtClean="0">
                <a:solidFill>
                  <a:srgbClr val="1680BF"/>
                </a:solidFill>
              </a:rPr>
              <a:t>20 nm – 4 nm</a:t>
            </a:r>
            <a:r>
              <a:rPr lang="en-US" sz="2000" dirty="0" smtClean="0">
                <a:solidFill>
                  <a:schemeClr val="tx1"/>
                </a:solidFill>
              </a:rPr>
              <a:t>. </a:t>
            </a:r>
            <a:endParaRPr lang="en-US" sz="2000"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84189210"/>
              </p:ext>
            </p:extLst>
          </p:nvPr>
        </p:nvGraphicFramePr>
        <p:xfrm>
          <a:off x="146150" y="4573513"/>
          <a:ext cx="4104456" cy="1849120"/>
        </p:xfrm>
        <a:graphic>
          <a:graphicData uri="http://schemas.openxmlformats.org/drawingml/2006/table">
            <a:tbl>
              <a:tblPr firstRow="1" bandRow="1">
                <a:tableStyleId>{3C2FFA5D-87B4-456A-9821-1D502468CF0F}</a:tableStyleId>
              </a:tblPr>
              <a:tblGrid>
                <a:gridCol w="2013507"/>
                <a:gridCol w="2090949"/>
              </a:tblGrid>
              <a:tr h="126008">
                <a:tc gridSpan="2">
                  <a:txBody>
                    <a:bodyPr/>
                    <a:lstStyle/>
                    <a:p>
                      <a:r>
                        <a:rPr lang="en-US" sz="1800" dirty="0" smtClean="0"/>
                        <a:t>FEL-1 (</a:t>
                      </a:r>
                      <a:r>
                        <a:rPr lang="en-GB" sz="1600" b="0" kern="1200" dirty="0" smtClean="0">
                          <a:solidFill>
                            <a:schemeClr val="lt1"/>
                          </a:solidFill>
                          <a:effectLst/>
                          <a:latin typeface="+mn-lt"/>
                          <a:ea typeface="+mn-ea"/>
                          <a:cs typeface="+mn-cs"/>
                        </a:rPr>
                        <a:t>Nature </a:t>
                      </a:r>
                      <a:r>
                        <a:rPr lang="en-GB" sz="1600" b="0" kern="1200" dirty="0" err="1" smtClean="0">
                          <a:solidFill>
                            <a:schemeClr val="lt1"/>
                          </a:solidFill>
                          <a:effectLst/>
                          <a:latin typeface="+mn-lt"/>
                          <a:ea typeface="+mn-ea"/>
                          <a:cs typeface="+mn-cs"/>
                        </a:rPr>
                        <a:t>Phot</a:t>
                      </a:r>
                      <a:r>
                        <a:rPr lang="en-GB" sz="1600" b="0" kern="1200" dirty="0" smtClean="0">
                          <a:solidFill>
                            <a:schemeClr val="lt1"/>
                          </a:solidFill>
                          <a:effectLst/>
                          <a:latin typeface="+mn-lt"/>
                          <a:ea typeface="+mn-ea"/>
                          <a:cs typeface="+mn-cs"/>
                        </a:rPr>
                        <a:t>. </a:t>
                      </a:r>
                      <a:r>
                        <a:rPr lang="en-GB" sz="1600" b="1" kern="1200" dirty="0" smtClean="0">
                          <a:solidFill>
                            <a:schemeClr val="lt1"/>
                          </a:solidFill>
                          <a:effectLst/>
                          <a:latin typeface="+mn-lt"/>
                          <a:ea typeface="+mn-ea"/>
                          <a:cs typeface="+mn-cs"/>
                        </a:rPr>
                        <a:t>6</a:t>
                      </a:r>
                      <a:r>
                        <a:rPr lang="en-GB" sz="1600" b="0" kern="1200" dirty="0" smtClean="0">
                          <a:solidFill>
                            <a:schemeClr val="lt1"/>
                          </a:solidFill>
                          <a:effectLst/>
                          <a:latin typeface="+mn-lt"/>
                          <a:ea typeface="+mn-ea"/>
                          <a:cs typeface="+mn-cs"/>
                        </a:rPr>
                        <a:t>, 699 (2012)</a:t>
                      </a:r>
                      <a:r>
                        <a:rPr lang="en-US" sz="1800" dirty="0" smtClean="0"/>
                        <a:t>)</a:t>
                      </a:r>
                      <a:endParaRPr lang="en-US" sz="1800" dirty="0"/>
                    </a:p>
                  </a:txBody>
                  <a:tcPr/>
                </a:tc>
                <a:tc hMerge="1">
                  <a:txBody>
                    <a:bodyPr/>
                    <a:lstStyle/>
                    <a:p>
                      <a:endParaRPr lang="en-US" dirty="0"/>
                    </a:p>
                  </a:txBody>
                  <a:tcPr/>
                </a:tc>
              </a:tr>
              <a:tr h="370840">
                <a:tc>
                  <a:txBody>
                    <a:bodyPr/>
                    <a:lstStyle/>
                    <a:p>
                      <a:r>
                        <a:rPr lang="en-US" sz="1400" dirty="0" smtClean="0"/>
                        <a:t>Tuning range</a:t>
                      </a:r>
                      <a:endParaRPr lang="en-US" sz="1400" dirty="0"/>
                    </a:p>
                  </a:txBody>
                  <a:tcPr/>
                </a:tc>
                <a:tc>
                  <a:txBody>
                    <a:bodyPr/>
                    <a:lstStyle/>
                    <a:p>
                      <a:pPr marL="0" marR="0" indent="0" algn="l" defTabSz="457152" rtl="0" eaLnBrk="1" fontAlgn="auto" latinLnBrk="0" hangingPunct="1">
                        <a:lnSpc>
                          <a:spcPct val="100000"/>
                        </a:lnSpc>
                        <a:spcBef>
                          <a:spcPts val="0"/>
                        </a:spcBef>
                        <a:spcAft>
                          <a:spcPts val="0"/>
                        </a:spcAft>
                        <a:buClrTx/>
                        <a:buSzTx/>
                        <a:buFontTx/>
                        <a:buNone/>
                        <a:tabLst/>
                        <a:defRPr/>
                      </a:pPr>
                      <a:r>
                        <a:rPr lang="en-US" sz="1400" dirty="0" smtClean="0"/>
                        <a:t>100-20</a:t>
                      </a:r>
                      <a:r>
                        <a:rPr lang="en-US" sz="1400" baseline="0" dirty="0" smtClean="0"/>
                        <a:t> nm (</a:t>
                      </a:r>
                      <a:r>
                        <a:rPr lang="en-US" sz="1400" dirty="0" smtClean="0"/>
                        <a:t>12-</a:t>
                      </a:r>
                      <a:r>
                        <a:rPr lang="en-US" sz="1400" dirty="0" smtClean="0"/>
                        <a:t>60 </a:t>
                      </a:r>
                      <a:r>
                        <a:rPr lang="en-US" sz="1400" dirty="0" err="1" smtClean="0"/>
                        <a:t>eV</a:t>
                      </a:r>
                      <a:r>
                        <a:rPr lang="en-US" sz="1400" dirty="0" smtClean="0"/>
                        <a:t>)</a:t>
                      </a:r>
                      <a:endParaRPr lang="en-US" sz="1400" dirty="0"/>
                    </a:p>
                  </a:txBody>
                  <a:tcPr/>
                </a:tc>
              </a:tr>
              <a:tr h="370840">
                <a:tc>
                  <a:txBody>
                    <a:bodyPr/>
                    <a:lstStyle/>
                    <a:p>
                      <a:r>
                        <a:rPr lang="en-US" sz="1400" dirty="0" smtClean="0"/>
                        <a:t>Relative bandwidth</a:t>
                      </a:r>
                      <a:r>
                        <a:rPr lang="en-US" sz="1400" baseline="0" dirty="0" smtClean="0"/>
                        <a:t> </a:t>
                      </a:r>
                      <a:endParaRPr lang="en-US" sz="1400" dirty="0"/>
                    </a:p>
                  </a:txBody>
                  <a:tcPr/>
                </a:tc>
                <a:tc>
                  <a:txBody>
                    <a:bodyPr/>
                    <a:lstStyle/>
                    <a:p>
                      <a:r>
                        <a:rPr lang="en-US" sz="1400" dirty="0" smtClean="0"/>
                        <a:t>1</a:t>
                      </a:r>
                      <a:r>
                        <a:rPr lang="en-US" sz="1000" dirty="0" smtClean="0"/>
                        <a:t>X</a:t>
                      </a:r>
                      <a:r>
                        <a:rPr lang="en-US" sz="1400" dirty="0" smtClean="0"/>
                        <a:t>10</a:t>
                      </a:r>
                      <a:r>
                        <a:rPr lang="en-US" sz="1400" baseline="30000" dirty="0" smtClean="0"/>
                        <a:t>-3 </a:t>
                      </a:r>
                      <a:r>
                        <a:rPr lang="en-US" sz="1400" baseline="0" dirty="0" smtClean="0"/>
                        <a:t>(FWHM)</a:t>
                      </a:r>
                      <a:endParaRPr lang="en-US" sz="1400" baseline="0" dirty="0"/>
                    </a:p>
                  </a:txBody>
                  <a:tcPr/>
                </a:tc>
              </a:tr>
              <a:tr h="370840">
                <a:tc>
                  <a:txBody>
                    <a:bodyPr/>
                    <a:lstStyle/>
                    <a:p>
                      <a:r>
                        <a:rPr lang="en-US" sz="1400" dirty="0" smtClean="0"/>
                        <a:t>Pulse length</a:t>
                      </a:r>
                      <a:endParaRPr lang="en-US" sz="1400" dirty="0"/>
                    </a:p>
                  </a:txBody>
                  <a:tcPr/>
                </a:tc>
                <a:tc>
                  <a:txBody>
                    <a:bodyPr/>
                    <a:lstStyle/>
                    <a:p>
                      <a:r>
                        <a:rPr lang="en-US" sz="1400" baseline="0" dirty="0" smtClean="0"/>
                        <a:t>&lt;100 </a:t>
                      </a:r>
                      <a:r>
                        <a:rPr lang="en-US" sz="1400" baseline="0" dirty="0" err="1" smtClean="0"/>
                        <a:t>fs</a:t>
                      </a:r>
                      <a:endParaRPr lang="en-US" sz="1400" baseline="0" dirty="0"/>
                    </a:p>
                  </a:txBody>
                  <a:tcPr/>
                </a:tc>
              </a:tr>
              <a:tr h="370840">
                <a:tc>
                  <a:txBody>
                    <a:bodyPr/>
                    <a:lstStyle/>
                    <a:p>
                      <a:r>
                        <a:rPr lang="en-US" sz="1400" dirty="0" smtClean="0"/>
                        <a:t>Pulse energy</a:t>
                      </a:r>
                      <a:endParaRPr lang="en-US" sz="1400" dirty="0"/>
                    </a:p>
                  </a:txBody>
                  <a:tcPr/>
                </a:tc>
                <a:tc>
                  <a:txBody>
                    <a:bodyPr/>
                    <a:lstStyle/>
                    <a:p>
                      <a:r>
                        <a:rPr lang="en-US" sz="1400" baseline="0" dirty="0" smtClean="0"/>
                        <a:t>20-</a:t>
                      </a:r>
                      <a:r>
                        <a:rPr lang="en-US" sz="1400" baseline="0" dirty="0" smtClean="0"/>
                        <a:t>100 µJ</a:t>
                      </a:r>
                      <a:endParaRPr lang="en-US" sz="1400" baseline="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431885440"/>
              </p:ext>
            </p:extLst>
          </p:nvPr>
        </p:nvGraphicFramePr>
        <p:xfrm>
          <a:off x="4538638" y="4573513"/>
          <a:ext cx="5402734" cy="1854200"/>
        </p:xfrm>
        <a:graphic>
          <a:graphicData uri="http://schemas.openxmlformats.org/drawingml/2006/table">
            <a:tbl>
              <a:tblPr firstRow="1" bandRow="1">
                <a:tableStyleId>{284E427A-3D55-4303-BF80-6455036E1DE7}</a:tableStyleId>
              </a:tblPr>
              <a:tblGrid>
                <a:gridCol w="2650399"/>
                <a:gridCol w="2752335"/>
              </a:tblGrid>
              <a:tr h="370840">
                <a:tc gridSpan="2">
                  <a:txBody>
                    <a:bodyPr/>
                    <a:lstStyle/>
                    <a:p>
                      <a:r>
                        <a:rPr lang="en-US" sz="1800" dirty="0" smtClean="0"/>
                        <a:t>FEL-2 </a:t>
                      </a:r>
                      <a:r>
                        <a:rPr lang="en-US" sz="1600" dirty="0" smtClean="0"/>
                        <a:t>(</a:t>
                      </a:r>
                      <a:r>
                        <a:rPr lang="it-IT" sz="1400" kern="1200" dirty="0" smtClean="0">
                          <a:effectLst/>
                        </a:rPr>
                        <a:t>Nature </a:t>
                      </a:r>
                      <a:r>
                        <a:rPr lang="it-IT" sz="1400" kern="1200" dirty="0" err="1" smtClean="0">
                          <a:effectLst/>
                        </a:rPr>
                        <a:t>Phot</a:t>
                      </a:r>
                      <a:r>
                        <a:rPr lang="it-IT" sz="1400" kern="1200" dirty="0" smtClean="0">
                          <a:effectLst/>
                        </a:rPr>
                        <a:t>. </a:t>
                      </a:r>
                      <a:r>
                        <a:rPr lang="it-IT" sz="1400" kern="1200" dirty="0" smtClean="0">
                          <a:effectLst/>
                        </a:rPr>
                        <a:t>7, 913 (2013), </a:t>
                      </a:r>
                      <a:r>
                        <a:rPr lang="it-IT" sz="1400" kern="1200" dirty="0" err="1" smtClean="0">
                          <a:effectLst/>
                        </a:rPr>
                        <a:t>J</a:t>
                      </a:r>
                      <a:r>
                        <a:rPr lang="it-IT" sz="1400" kern="1200" dirty="0" smtClean="0">
                          <a:effectLst/>
                        </a:rPr>
                        <a:t>. </a:t>
                      </a:r>
                      <a:r>
                        <a:rPr lang="it-IT" sz="1400" kern="1200" dirty="0" err="1" smtClean="0">
                          <a:effectLst/>
                        </a:rPr>
                        <a:t>Synch</a:t>
                      </a:r>
                      <a:r>
                        <a:rPr lang="it-IT" sz="1400" kern="1200" dirty="0" smtClean="0">
                          <a:effectLst/>
                        </a:rPr>
                        <a:t>. </a:t>
                      </a:r>
                      <a:r>
                        <a:rPr lang="it-IT" sz="1400" kern="1200" dirty="0" err="1" smtClean="0">
                          <a:effectLst/>
                        </a:rPr>
                        <a:t>Rad</a:t>
                      </a:r>
                      <a:r>
                        <a:rPr lang="it-IT" sz="1400" kern="1200" dirty="0" smtClean="0">
                          <a:effectLst/>
                        </a:rPr>
                        <a:t>. </a:t>
                      </a:r>
                      <a:r>
                        <a:rPr lang="it-IT" sz="1400" kern="1200" dirty="0" smtClean="0">
                          <a:effectLst/>
                        </a:rPr>
                        <a:t>22</a:t>
                      </a:r>
                      <a:r>
                        <a:rPr lang="it-IT" sz="1400" kern="1200" baseline="0" dirty="0" smtClean="0">
                          <a:effectLst/>
                        </a:rPr>
                        <a:t> (2015)</a:t>
                      </a:r>
                      <a:r>
                        <a:rPr lang="en-US" sz="1600" dirty="0" smtClean="0"/>
                        <a:t>)</a:t>
                      </a:r>
                      <a:endParaRPr lang="en-US" sz="1600" dirty="0"/>
                    </a:p>
                  </a:txBody>
                  <a:tcPr/>
                </a:tc>
                <a:tc hMerge="1">
                  <a:txBody>
                    <a:bodyPr/>
                    <a:lstStyle/>
                    <a:p>
                      <a:endParaRPr lang="en-US" dirty="0"/>
                    </a:p>
                  </a:txBody>
                  <a:tcPr/>
                </a:tc>
              </a:tr>
              <a:tr h="370840">
                <a:tc>
                  <a:txBody>
                    <a:bodyPr/>
                    <a:lstStyle/>
                    <a:p>
                      <a:r>
                        <a:rPr lang="en-US" sz="1400" dirty="0" smtClean="0"/>
                        <a:t>Tuning range</a:t>
                      </a:r>
                      <a:endParaRPr lang="en-US" sz="1400" dirty="0"/>
                    </a:p>
                  </a:txBody>
                  <a:tcPr/>
                </a:tc>
                <a:tc>
                  <a:txBody>
                    <a:bodyPr/>
                    <a:lstStyle/>
                    <a:p>
                      <a:pPr marL="0" marR="0" indent="0" algn="l" defTabSz="457152" rtl="0" eaLnBrk="1" fontAlgn="auto" latinLnBrk="0" hangingPunct="1">
                        <a:lnSpc>
                          <a:spcPct val="100000"/>
                        </a:lnSpc>
                        <a:spcBef>
                          <a:spcPts val="0"/>
                        </a:spcBef>
                        <a:spcAft>
                          <a:spcPts val="0"/>
                        </a:spcAft>
                        <a:buClrTx/>
                        <a:buSzTx/>
                        <a:buFontTx/>
                        <a:buNone/>
                        <a:tabLst/>
                        <a:defRPr/>
                      </a:pPr>
                      <a:r>
                        <a:rPr lang="en-US" sz="1400" dirty="0" smtClean="0"/>
                        <a:t>20-4</a:t>
                      </a:r>
                      <a:r>
                        <a:rPr lang="en-US" sz="1400" baseline="0" dirty="0" smtClean="0"/>
                        <a:t> nm (</a:t>
                      </a:r>
                      <a:r>
                        <a:rPr lang="en-US" sz="1400" dirty="0" smtClean="0"/>
                        <a:t>60-</a:t>
                      </a:r>
                      <a:r>
                        <a:rPr lang="en-US" sz="1400" dirty="0" smtClean="0"/>
                        <a:t>300 </a:t>
                      </a:r>
                      <a:r>
                        <a:rPr lang="en-US" sz="1400" dirty="0" err="1" smtClean="0"/>
                        <a:t>eV</a:t>
                      </a:r>
                      <a:r>
                        <a:rPr lang="en-US" sz="1400" dirty="0" smtClean="0"/>
                        <a:t>)</a:t>
                      </a:r>
                      <a:endParaRPr lang="en-US" sz="1400" dirty="0"/>
                    </a:p>
                  </a:txBody>
                  <a:tcPr/>
                </a:tc>
              </a:tr>
              <a:tr h="370840">
                <a:tc>
                  <a:txBody>
                    <a:bodyPr/>
                    <a:lstStyle/>
                    <a:p>
                      <a:r>
                        <a:rPr lang="en-US" sz="1400" dirty="0" smtClean="0"/>
                        <a:t>Relative bandwidth</a:t>
                      </a:r>
                      <a:r>
                        <a:rPr lang="en-US" sz="1400" baseline="0" dirty="0" smtClean="0"/>
                        <a:t> </a:t>
                      </a:r>
                      <a:endParaRPr lang="en-US" sz="1400" dirty="0"/>
                    </a:p>
                  </a:txBody>
                  <a:tcPr/>
                </a:tc>
                <a:tc>
                  <a:txBody>
                    <a:bodyPr/>
                    <a:lstStyle/>
                    <a:p>
                      <a:r>
                        <a:rPr lang="en-US" sz="1400" dirty="0" smtClean="0"/>
                        <a:t>1</a:t>
                      </a:r>
                      <a:r>
                        <a:rPr lang="en-US" sz="1000" dirty="0" smtClean="0"/>
                        <a:t>X</a:t>
                      </a:r>
                      <a:r>
                        <a:rPr lang="en-US" sz="1400" dirty="0" smtClean="0"/>
                        <a:t>10</a:t>
                      </a:r>
                      <a:r>
                        <a:rPr lang="en-US" sz="1400" baseline="30000" dirty="0" smtClean="0"/>
                        <a:t>-3 </a:t>
                      </a:r>
                      <a:r>
                        <a:rPr lang="en-US" sz="1400" baseline="0" dirty="0" smtClean="0"/>
                        <a:t>(FWHM)</a:t>
                      </a:r>
                      <a:endParaRPr lang="en-US" sz="1400" baseline="0" dirty="0"/>
                    </a:p>
                  </a:txBody>
                  <a:tcPr/>
                </a:tc>
              </a:tr>
              <a:tr h="370840">
                <a:tc>
                  <a:txBody>
                    <a:bodyPr/>
                    <a:lstStyle/>
                    <a:p>
                      <a:r>
                        <a:rPr lang="en-US" sz="1400" dirty="0" smtClean="0"/>
                        <a:t>Pulse length</a:t>
                      </a:r>
                      <a:endParaRPr lang="en-US" sz="1400" dirty="0"/>
                    </a:p>
                  </a:txBody>
                  <a:tcPr/>
                </a:tc>
                <a:tc>
                  <a:txBody>
                    <a:bodyPr/>
                    <a:lstStyle/>
                    <a:p>
                      <a:r>
                        <a:rPr lang="en-US" sz="1400" baseline="0" dirty="0" smtClean="0"/>
                        <a:t>~50 </a:t>
                      </a:r>
                      <a:r>
                        <a:rPr lang="en-US" sz="1400" baseline="0" dirty="0" err="1" smtClean="0"/>
                        <a:t>fs</a:t>
                      </a:r>
                      <a:endParaRPr lang="en-US" sz="1400" baseline="0" dirty="0"/>
                    </a:p>
                  </a:txBody>
                  <a:tcPr/>
                </a:tc>
              </a:tr>
              <a:tr h="370840">
                <a:tc>
                  <a:txBody>
                    <a:bodyPr/>
                    <a:lstStyle/>
                    <a:p>
                      <a:r>
                        <a:rPr lang="en-US" sz="1400" dirty="0" smtClean="0"/>
                        <a:t>Pulse energy</a:t>
                      </a:r>
                      <a:endParaRPr lang="en-US" sz="1400" dirty="0"/>
                    </a:p>
                  </a:txBody>
                  <a:tcPr/>
                </a:tc>
                <a:tc>
                  <a:txBody>
                    <a:bodyPr/>
                    <a:lstStyle/>
                    <a:p>
                      <a:r>
                        <a:rPr lang="en-US" sz="1400" baseline="0" dirty="0" smtClean="0"/>
                        <a:t>5-</a:t>
                      </a:r>
                      <a:r>
                        <a:rPr lang="en-US" sz="1400" baseline="0" dirty="0" smtClean="0"/>
                        <a:t>70 µJ</a:t>
                      </a:r>
                      <a:endParaRPr lang="en-US" sz="1400" baseline="0" dirty="0"/>
                    </a:p>
                  </a:txBody>
                  <a:tcPr/>
                </a:tc>
              </a:tr>
            </a:tbl>
          </a:graphicData>
        </a:graphic>
      </p:graphicFrame>
      <p:sp>
        <p:nvSpPr>
          <p:cNvPr id="9" name="Text Box 6"/>
          <p:cNvSpPr txBox="1">
            <a:spLocks noChangeArrowheads="1"/>
          </p:cNvSpPr>
          <p:nvPr/>
        </p:nvSpPr>
        <p:spPr bwMode="auto">
          <a:xfrm>
            <a:off x="-15156" y="6643141"/>
            <a:ext cx="10080625" cy="43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72" tIns="50387" rIns="100772" bIns="50387">
            <a:spAutoFit/>
          </a:bodyPr>
          <a:lstStyle/>
          <a:p>
            <a:pPr hangingPunct="1">
              <a:lnSpc>
                <a:spcPct val="110000"/>
              </a:lnSpc>
            </a:pPr>
            <a:r>
              <a:rPr lang="en-US" sz="2000" dirty="0" smtClean="0">
                <a:solidFill>
                  <a:schemeClr val="tx1"/>
                </a:solidFill>
              </a:rPr>
              <a:t>Both FELs have APPLE-II undulators in the final radiator allowing </a:t>
            </a:r>
            <a:r>
              <a:rPr lang="en-US" sz="2000" b="1" dirty="0" smtClean="0">
                <a:solidFill>
                  <a:srgbClr val="1680BF"/>
                </a:solidFill>
              </a:rPr>
              <a:t>polarization control</a:t>
            </a:r>
            <a:r>
              <a:rPr lang="en-US" sz="2000" dirty="0" smtClean="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4033640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latin typeface="+mn-lt"/>
              </a:rPr>
              <a:pPr>
                <a:defRPr/>
              </a:pPr>
              <a:t>11</a:t>
            </a:fld>
            <a:endParaRPr lang="it-IT" dirty="0">
              <a:latin typeface="+mn-lt"/>
            </a:endParaRPr>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rPr>
              <a:t>FERMI FEL</a:t>
            </a:r>
            <a:r>
              <a:rPr lang="it-IT" dirty="0" smtClean="0"/>
              <a:t/>
            </a:r>
            <a:br>
              <a:rPr lang="it-IT" dirty="0" smtClean="0"/>
            </a:br>
            <a:r>
              <a:rPr lang="it-IT" dirty="0" err="1" smtClean="0"/>
              <a:t>Tunability</a:t>
            </a:r>
            <a:endParaRPr lang="it-IT" dirty="0"/>
          </a:p>
        </p:txBody>
      </p:sp>
      <p:grpSp>
        <p:nvGrpSpPr>
          <p:cNvPr id="4" name="Group 3"/>
          <p:cNvGrpSpPr/>
          <p:nvPr/>
        </p:nvGrpSpPr>
        <p:grpSpPr>
          <a:xfrm>
            <a:off x="295307" y="1117129"/>
            <a:ext cx="9443117" cy="1091956"/>
            <a:chOff x="308007" y="1480131"/>
            <a:chExt cx="9443117" cy="1091956"/>
          </a:xfrm>
        </p:grpSpPr>
        <p:sp>
          <p:nvSpPr>
            <p:cNvPr id="5" name="Rounded Rectangle 4"/>
            <p:cNvSpPr/>
            <p:nvPr/>
          </p:nvSpPr>
          <p:spPr bwMode="auto">
            <a:xfrm>
              <a:off x="2510393" y="1984188"/>
              <a:ext cx="818312" cy="263309"/>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lIns="90472" tIns="45238" rIns="90472" bIns="45238" anchor="ctr"/>
            <a:lstStyle/>
            <a:p>
              <a:pPr defTabSz="447965">
                <a:defRPr/>
              </a:pPr>
              <a:endParaRPr lang="en-US">
                <a:solidFill>
                  <a:schemeClr val="accent1">
                    <a:lumMod val="75000"/>
                  </a:schemeClr>
                </a:solidFill>
              </a:endParaRPr>
            </a:p>
          </p:txBody>
        </p:sp>
        <p:sp>
          <p:nvSpPr>
            <p:cNvPr id="6" name="Rounded Rectangle 5"/>
            <p:cNvSpPr/>
            <p:nvPr/>
          </p:nvSpPr>
          <p:spPr bwMode="auto">
            <a:xfrm>
              <a:off x="4036268" y="1984188"/>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lIns="90472" tIns="45238" rIns="90472" bIns="45238" anchor="ctr"/>
            <a:lstStyle/>
            <a:p>
              <a:pPr defTabSz="447965">
                <a:defRPr/>
              </a:pPr>
              <a:endParaRPr lang="en-US">
                <a:solidFill>
                  <a:schemeClr val="accent1">
                    <a:lumMod val="75000"/>
                  </a:schemeClr>
                </a:solidFill>
              </a:endParaRPr>
            </a:p>
          </p:txBody>
        </p:sp>
        <p:sp>
          <p:nvSpPr>
            <p:cNvPr id="7" name="Rounded Rectangle 6"/>
            <p:cNvSpPr/>
            <p:nvPr/>
          </p:nvSpPr>
          <p:spPr bwMode="auto">
            <a:xfrm>
              <a:off x="5044381" y="1984188"/>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lIns="90472" tIns="45238" rIns="90472" bIns="45238" anchor="ctr"/>
            <a:lstStyle/>
            <a:p>
              <a:pPr defTabSz="447965">
                <a:defRPr/>
              </a:pPr>
              <a:endParaRPr lang="en-US">
                <a:solidFill>
                  <a:schemeClr val="accent1">
                    <a:lumMod val="75000"/>
                  </a:schemeClr>
                </a:solidFill>
              </a:endParaRPr>
            </a:p>
          </p:txBody>
        </p:sp>
        <p:sp>
          <p:nvSpPr>
            <p:cNvPr id="8" name="TextBox 18"/>
            <p:cNvSpPr txBox="1">
              <a:spLocks noChangeArrowheads="1"/>
            </p:cNvSpPr>
            <p:nvPr/>
          </p:nvSpPr>
          <p:spPr bwMode="auto">
            <a:xfrm>
              <a:off x="2175074" y="1480131"/>
              <a:ext cx="1331297" cy="36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2" tIns="45238" rIns="90472" bIns="45238">
              <a:spAutoFit/>
            </a:bodyPr>
            <a:lstStyle>
              <a:lvl1pPr eaLnBrk="0" hangingPunct="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hangingPunct="0">
                <a:defRPr sz="3600">
                  <a:solidFill>
                    <a:srgbClr val="000000"/>
                  </a:solidFill>
                  <a:latin typeface="Helvetica Light" charset="0"/>
                  <a:ea typeface="ＭＳ Ｐゴシック" charset="0"/>
                  <a:sym typeface="Helvetica Light" charset="0"/>
                </a:defRPr>
              </a:lvl2pPr>
              <a:lvl3pPr marL="1143000" indent="-228600" eaLnBrk="0" hangingPunct="0">
                <a:defRPr sz="3600">
                  <a:solidFill>
                    <a:srgbClr val="000000"/>
                  </a:solidFill>
                  <a:latin typeface="Helvetica Light" charset="0"/>
                  <a:ea typeface="ＭＳ Ｐゴシック" charset="0"/>
                  <a:sym typeface="Helvetica Light" charset="0"/>
                </a:defRPr>
              </a:lvl3pPr>
              <a:lvl4pPr marL="1600200" indent="-228600" eaLnBrk="0" hangingPunct="0">
                <a:defRPr sz="3600">
                  <a:solidFill>
                    <a:srgbClr val="000000"/>
                  </a:solidFill>
                  <a:latin typeface="Helvetica Light" charset="0"/>
                  <a:ea typeface="ＭＳ Ｐゴシック" charset="0"/>
                  <a:sym typeface="Helvetica Light" charset="0"/>
                </a:defRPr>
              </a:lvl4pPr>
              <a:lvl5pPr marL="2057400" indent="-228600" eaLnBrk="0" hangingPunct="0">
                <a:defRPr sz="3600">
                  <a:solidFill>
                    <a:srgbClr val="000000"/>
                  </a:solidFill>
                  <a:latin typeface="Helvetica Light" charset="0"/>
                  <a:ea typeface="ＭＳ Ｐゴシック" charset="0"/>
                  <a:sym typeface="Helvetica Light" charset="0"/>
                </a:defRPr>
              </a:lvl5pPr>
              <a:lvl6pPr marL="25146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ctr" eaLnBrk="1"/>
              <a:r>
                <a:rPr lang="en-US" sz="1900" i="1" dirty="0">
                  <a:latin typeface="+mn-lt"/>
                </a:rPr>
                <a:t>modulator</a:t>
              </a:r>
            </a:p>
          </p:txBody>
        </p:sp>
        <p:sp>
          <p:nvSpPr>
            <p:cNvPr id="9" name="TextBox 19"/>
            <p:cNvSpPr txBox="1">
              <a:spLocks noChangeArrowheads="1"/>
            </p:cNvSpPr>
            <p:nvPr/>
          </p:nvSpPr>
          <p:spPr bwMode="auto">
            <a:xfrm>
              <a:off x="4500640" y="1480132"/>
              <a:ext cx="4583317" cy="36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72" tIns="45238" rIns="90472" bIns="45238">
              <a:spAutoFit/>
            </a:bodyPr>
            <a:lstStyle>
              <a:lvl1pPr eaLnBrk="0" hangingPunct="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hangingPunct="0">
                <a:defRPr sz="3600">
                  <a:solidFill>
                    <a:srgbClr val="000000"/>
                  </a:solidFill>
                  <a:latin typeface="Helvetica Light" charset="0"/>
                  <a:ea typeface="ＭＳ Ｐゴシック" charset="0"/>
                  <a:sym typeface="Helvetica Light" charset="0"/>
                </a:defRPr>
              </a:lvl2pPr>
              <a:lvl3pPr marL="1143000" indent="-228600" eaLnBrk="0" hangingPunct="0">
                <a:defRPr sz="3600">
                  <a:solidFill>
                    <a:srgbClr val="000000"/>
                  </a:solidFill>
                  <a:latin typeface="Helvetica Light" charset="0"/>
                  <a:ea typeface="ＭＳ Ｐゴシック" charset="0"/>
                  <a:sym typeface="Helvetica Light" charset="0"/>
                </a:defRPr>
              </a:lvl3pPr>
              <a:lvl4pPr marL="1600200" indent="-228600" eaLnBrk="0" hangingPunct="0">
                <a:defRPr sz="3600">
                  <a:solidFill>
                    <a:srgbClr val="000000"/>
                  </a:solidFill>
                  <a:latin typeface="Helvetica Light" charset="0"/>
                  <a:ea typeface="ＭＳ Ｐゴシック" charset="0"/>
                  <a:sym typeface="Helvetica Light" charset="0"/>
                </a:defRPr>
              </a:lvl4pPr>
              <a:lvl5pPr marL="2057400" indent="-228600" eaLnBrk="0" hangingPunct="0">
                <a:defRPr sz="3600">
                  <a:solidFill>
                    <a:srgbClr val="000000"/>
                  </a:solidFill>
                  <a:latin typeface="Helvetica Light" charset="0"/>
                  <a:ea typeface="ＭＳ Ｐゴシック" charset="0"/>
                  <a:sym typeface="Helvetica Light" charset="0"/>
                </a:defRPr>
              </a:lvl5pPr>
              <a:lvl6pPr marL="25146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ctr" eaLnBrk="1"/>
              <a:r>
                <a:rPr lang="en-US" sz="1900" i="1" dirty="0">
                  <a:latin typeface="+mn-lt"/>
                </a:rPr>
                <a:t>High gain radiator tuned at n</a:t>
              </a:r>
              <a:r>
                <a:rPr lang="en-US" sz="1900" i="1" baseline="30000" dirty="0">
                  <a:latin typeface="+mn-lt"/>
                </a:rPr>
                <a:t>th</a:t>
              </a:r>
              <a:r>
                <a:rPr lang="en-US" sz="1900" i="1" dirty="0">
                  <a:latin typeface="+mn-lt"/>
                </a:rPr>
                <a:t> harmonic</a:t>
              </a:r>
            </a:p>
          </p:txBody>
        </p:sp>
        <p:sp>
          <p:nvSpPr>
            <p:cNvPr id="10" name="TextBox 22"/>
            <p:cNvSpPr txBox="1">
              <a:spLocks noChangeArrowheads="1"/>
            </p:cNvSpPr>
            <p:nvPr/>
          </p:nvSpPr>
          <p:spPr bwMode="auto">
            <a:xfrm>
              <a:off x="308007" y="1624037"/>
              <a:ext cx="1597063" cy="910532"/>
            </a:xfrm>
            <a:prstGeom prst="rect">
              <a:avLst/>
            </a:prstGeom>
            <a:noFill/>
            <a:ln w="381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0472" tIns="45238" rIns="90472" bIns="45238">
              <a:spAutoFit/>
            </a:bodyPr>
            <a:lstStyle>
              <a:lvl1pPr eaLnBrk="0" hangingPunct="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hangingPunct="0">
                <a:defRPr sz="3600">
                  <a:solidFill>
                    <a:srgbClr val="000000"/>
                  </a:solidFill>
                  <a:latin typeface="Helvetica Light" charset="0"/>
                  <a:ea typeface="ＭＳ Ｐゴシック" charset="0"/>
                  <a:sym typeface="Helvetica Light" charset="0"/>
                </a:defRPr>
              </a:lvl2pPr>
              <a:lvl3pPr marL="1143000" indent="-228600" eaLnBrk="0" hangingPunct="0">
                <a:defRPr sz="3600">
                  <a:solidFill>
                    <a:srgbClr val="000000"/>
                  </a:solidFill>
                  <a:latin typeface="Helvetica Light" charset="0"/>
                  <a:ea typeface="ＭＳ Ｐゴシック" charset="0"/>
                  <a:sym typeface="Helvetica Light" charset="0"/>
                </a:defRPr>
              </a:lvl3pPr>
              <a:lvl4pPr marL="1600200" indent="-228600" eaLnBrk="0" hangingPunct="0">
                <a:defRPr sz="3600">
                  <a:solidFill>
                    <a:srgbClr val="000000"/>
                  </a:solidFill>
                  <a:latin typeface="Helvetica Light" charset="0"/>
                  <a:ea typeface="ＭＳ Ｐゴシック" charset="0"/>
                  <a:sym typeface="Helvetica Light" charset="0"/>
                </a:defRPr>
              </a:lvl4pPr>
              <a:lvl5pPr marL="2057400" indent="-228600" eaLnBrk="0" hangingPunct="0">
                <a:defRPr sz="3600">
                  <a:solidFill>
                    <a:srgbClr val="000000"/>
                  </a:solidFill>
                  <a:latin typeface="Helvetica Light" charset="0"/>
                  <a:ea typeface="ＭＳ Ｐゴシック" charset="0"/>
                  <a:sym typeface="Helvetica Light" charset="0"/>
                </a:defRPr>
              </a:lvl5pPr>
              <a:lvl6pPr marL="25146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ctr" eaLnBrk="1"/>
              <a:r>
                <a:rPr lang="en-US" sz="1900" i="1" dirty="0">
                  <a:solidFill>
                    <a:schemeClr val="tx1"/>
                  </a:solidFill>
                  <a:latin typeface="+mn-lt"/>
                </a:rPr>
                <a:t>Seed</a:t>
              </a:r>
            </a:p>
            <a:p>
              <a:pPr algn="ctr" eaLnBrk="1"/>
              <a:r>
                <a:rPr lang="en-US" sz="1900" i="1" dirty="0">
                  <a:solidFill>
                    <a:schemeClr val="tx1"/>
                  </a:solidFill>
                  <a:latin typeface="+mn-lt"/>
                </a:rPr>
                <a:t>THG or </a:t>
              </a:r>
            </a:p>
            <a:p>
              <a:pPr algn="ctr" eaLnBrk="1"/>
              <a:r>
                <a:rPr lang="en-US" sz="1900" i="1" dirty="0" smtClean="0">
                  <a:solidFill>
                    <a:schemeClr val="tx1"/>
                  </a:solidFill>
                  <a:latin typeface="+mn-lt"/>
                </a:rPr>
                <a:t>tunable </a:t>
              </a:r>
              <a:r>
                <a:rPr lang="en-US" sz="1900" i="1" dirty="0">
                  <a:solidFill>
                    <a:schemeClr val="tx1"/>
                  </a:solidFill>
                  <a:latin typeface="+mn-lt"/>
                </a:rPr>
                <a:t>OPA</a:t>
              </a:r>
            </a:p>
          </p:txBody>
        </p:sp>
        <p:sp>
          <p:nvSpPr>
            <p:cNvPr id="11" name="Rounded Rectangle 10"/>
            <p:cNvSpPr/>
            <p:nvPr/>
          </p:nvSpPr>
          <p:spPr bwMode="auto">
            <a:xfrm>
              <a:off x="5980484" y="1984188"/>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lIns="90472" tIns="45238" rIns="90472" bIns="45238" anchor="ctr"/>
            <a:lstStyle/>
            <a:p>
              <a:pPr defTabSz="447965">
                <a:defRPr/>
              </a:pPr>
              <a:endParaRPr lang="en-US">
                <a:solidFill>
                  <a:schemeClr val="accent1">
                    <a:lumMod val="75000"/>
                  </a:schemeClr>
                </a:solidFill>
              </a:endParaRPr>
            </a:p>
          </p:txBody>
        </p:sp>
        <p:sp>
          <p:nvSpPr>
            <p:cNvPr id="12" name="Rounded Rectangle 11"/>
            <p:cNvSpPr/>
            <p:nvPr/>
          </p:nvSpPr>
          <p:spPr bwMode="auto">
            <a:xfrm>
              <a:off x="6988596" y="1984188"/>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lIns="90472" tIns="45238" rIns="90472" bIns="45238" anchor="ctr"/>
            <a:lstStyle/>
            <a:p>
              <a:pPr defTabSz="447965">
                <a:defRPr/>
              </a:pPr>
              <a:endParaRPr lang="en-US">
                <a:solidFill>
                  <a:schemeClr val="accent1">
                    <a:lumMod val="75000"/>
                  </a:schemeClr>
                </a:solidFill>
              </a:endParaRPr>
            </a:p>
          </p:txBody>
        </p:sp>
        <p:sp>
          <p:nvSpPr>
            <p:cNvPr id="13" name="Rounded Rectangle 12"/>
            <p:cNvSpPr/>
            <p:nvPr/>
          </p:nvSpPr>
          <p:spPr bwMode="auto">
            <a:xfrm>
              <a:off x="7924700" y="1984188"/>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lIns="90472" tIns="45238" rIns="90472" bIns="45238" anchor="ctr"/>
            <a:lstStyle/>
            <a:p>
              <a:pPr defTabSz="447965">
                <a:defRPr/>
              </a:pPr>
              <a:endParaRPr lang="en-US">
                <a:solidFill>
                  <a:schemeClr val="accent1">
                    <a:lumMod val="75000"/>
                  </a:schemeClr>
                </a:solidFill>
              </a:endParaRPr>
            </a:p>
          </p:txBody>
        </p:sp>
        <p:sp>
          <p:nvSpPr>
            <p:cNvPr id="14" name="Rounded Rectangle 13"/>
            <p:cNvSpPr/>
            <p:nvPr/>
          </p:nvSpPr>
          <p:spPr bwMode="auto">
            <a:xfrm>
              <a:off x="8932812" y="1984188"/>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lIns="90472" tIns="45238" rIns="90472" bIns="45238" anchor="ctr"/>
            <a:lstStyle/>
            <a:p>
              <a:pPr defTabSz="447965">
                <a:defRPr/>
              </a:pPr>
              <a:endParaRPr lang="en-US">
                <a:solidFill>
                  <a:schemeClr val="accent1">
                    <a:lumMod val="75000"/>
                  </a:schemeClr>
                </a:solidFill>
              </a:endParaRPr>
            </a:p>
          </p:txBody>
        </p:sp>
        <p:grpSp>
          <p:nvGrpSpPr>
            <p:cNvPr id="15" name="Group 14"/>
            <p:cNvGrpSpPr/>
            <p:nvPr/>
          </p:nvGrpSpPr>
          <p:grpSpPr>
            <a:xfrm>
              <a:off x="2956258" y="1987774"/>
              <a:ext cx="1373696" cy="584313"/>
              <a:chOff x="2664047" y="2343369"/>
              <a:chExt cx="1373696" cy="584313"/>
            </a:xfrm>
          </p:grpSpPr>
          <p:sp>
            <p:nvSpPr>
              <p:cNvPr id="17" name="Rounded Rectangle 16"/>
              <p:cNvSpPr/>
              <p:nvPr/>
            </p:nvSpPr>
            <p:spPr bwMode="auto">
              <a:xfrm>
                <a:off x="3202728" y="2343369"/>
                <a:ext cx="305175" cy="259617"/>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defTabSz="447965">
                  <a:defRPr/>
                </a:pPr>
                <a:endParaRPr lang="en-US">
                  <a:solidFill>
                    <a:schemeClr val="accent1">
                      <a:lumMod val="75000"/>
                    </a:schemeClr>
                  </a:solidFill>
                </a:endParaRPr>
              </a:p>
            </p:txBody>
          </p:sp>
          <p:sp>
            <p:nvSpPr>
              <p:cNvPr id="18" name="TextBox 18"/>
              <p:cNvSpPr txBox="1">
                <a:spLocks noChangeArrowheads="1"/>
              </p:cNvSpPr>
              <p:nvPr/>
            </p:nvSpPr>
            <p:spPr bwMode="auto">
              <a:xfrm>
                <a:off x="2664047" y="2560017"/>
                <a:ext cx="1373696" cy="36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hangingPunct="0">
                  <a:defRPr sz="3600">
                    <a:solidFill>
                      <a:srgbClr val="000000"/>
                    </a:solidFill>
                    <a:latin typeface="Helvetica Light" charset="0"/>
                    <a:ea typeface="ＭＳ Ｐゴシック" charset="0"/>
                    <a:sym typeface="Helvetica Light" charset="0"/>
                  </a:defRPr>
                </a:lvl2pPr>
                <a:lvl3pPr marL="1143000" indent="-228600" eaLnBrk="0" hangingPunct="0">
                  <a:defRPr sz="3600">
                    <a:solidFill>
                      <a:srgbClr val="000000"/>
                    </a:solidFill>
                    <a:latin typeface="Helvetica Light" charset="0"/>
                    <a:ea typeface="ＭＳ Ｐゴシック" charset="0"/>
                    <a:sym typeface="Helvetica Light" charset="0"/>
                  </a:defRPr>
                </a:lvl3pPr>
                <a:lvl4pPr marL="1600200" indent="-228600" eaLnBrk="0" hangingPunct="0">
                  <a:defRPr sz="3600">
                    <a:solidFill>
                      <a:srgbClr val="000000"/>
                    </a:solidFill>
                    <a:latin typeface="Helvetica Light" charset="0"/>
                    <a:ea typeface="ＭＳ Ｐゴシック" charset="0"/>
                    <a:sym typeface="Helvetica Light" charset="0"/>
                  </a:defRPr>
                </a:lvl4pPr>
                <a:lvl5pPr marL="2057400" indent="-228600" eaLnBrk="0" hangingPunct="0">
                  <a:defRPr sz="3600">
                    <a:solidFill>
                      <a:srgbClr val="000000"/>
                    </a:solidFill>
                    <a:latin typeface="Helvetica Light" charset="0"/>
                    <a:ea typeface="ＭＳ Ｐゴシック" charset="0"/>
                    <a:sym typeface="Helvetica Light" charset="0"/>
                  </a:defRPr>
                </a:lvl5pPr>
                <a:lvl6pPr marL="25146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ctr" eaLnBrk="1"/>
                <a:r>
                  <a:rPr lang="en-US" sz="1900" i="1" dirty="0">
                    <a:latin typeface="+mn-lt"/>
                  </a:rPr>
                  <a:t>dispersion</a:t>
                </a:r>
              </a:p>
            </p:txBody>
          </p:sp>
        </p:grpSp>
        <p:cxnSp>
          <p:nvCxnSpPr>
            <p:cNvPr id="16" name="Straight Arrow Connector 15"/>
            <p:cNvCxnSpPr/>
            <p:nvPr/>
          </p:nvCxnSpPr>
          <p:spPr bwMode="auto">
            <a:xfrm>
              <a:off x="2003032" y="2128093"/>
              <a:ext cx="432048"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9" name="Group 18"/>
          <p:cNvGrpSpPr/>
          <p:nvPr/>
        </p:nvGrpSpPr>
        <p:grpSpPr>
          <a:xfrm>
            <a:off x="749300" y="2196844"/>
            <a:ext cx="9232900" cy="1229200"/>
            <a:chOff x="749300" y="2318546"/>
            <a:chExt cx="9232900" cy="1229200"/>
          </a:xfrm>
        </p:grpSpPr>
        <p:sp>
          <p:nvSpPr>
            <p:cNvPr id="20" name="TextBox 19"/>
            <p:cNvSpPr txBox="1"/>
            <p:nvPr/>
          </p:nvSpPr>
          <p:spPr>
            <a:xfrm>
              <a:off x="749300" y="2318546"/>
              <a:ext cx="9232900" cy="867673"/>
            </a:xfrm>
            <a:prstGeom prst="rect">
              <a:avLst/>
            </a:prstGeom>
            <a:noFill/>
          </p:spPr>
          <p:txBody>
            <a:bodyPr wrap="square" rtlCol="0">
              <a:spAutoFit/>
            </a:bodyPr>
            <a:lstStyle/>
            <a:p>
              <a:r>
                <a:rPr lang="en-US" b="1" dirty="0" smtClean="0">
                  <a:solidFill>
                    <a:srgbClr val="1680BF"/>
                  </a:solidFill>
                  <a:latin typeface="+mn-lt"/>
                </a:rPr>
                <a:t>FEL-1</a:t>
              </a:r>
              <a:r>
                <a:rPr lang="en-US" b="1" dirty="0" smtClean="0">
                  <a:solidFill>
                    <a:srgbClr val="000000"/>
                  </a:solidFill>
                  <a:latin typeface="+mn-lt"/>
                </a:rPr>
                <a:t>: </a:t>
              </a:r>
              <a:r>
                <a:rPr lang="en-US" sz="1600" dirty="0" smtClean="0">
                  <a:solidFill>
                    <a:srgbClr val="000000"/>
                  </a:solidFill>
                  <a:latin typeface="+mn-lt"/>
                </a:rPr>
                <a:t>Single </a:t>
              </a:r>
              <a:r>
                <a:rPr lang="en-US" sz="1600" dirty="0" smtClean="0">
                  <a:solidFill>
                    <a:srgbClr val="000000"/>
                  </a:solidFill>
                  <a:latin typeface="+mn-lt"/>
                </a:rPr>
                <a:t>stage HGHG configuration, nominal range </a:t>
              </a:r>
              <a:r>
                <a:rPr lang="en-US" sz="1600" b="1" dirty="0" smtClean="0">
                  <a:solidFill>
                    <a:srgbClr val="1680BF"/>
                  </a:solidFill>
                  <a:latin typeface="+mn-lt"/>
                </a:rPr>
                <a:t>100-20 nm </a:t>
              </a:r>
              <a:r>
                <a:rPr lang="en-US" sz="1600" dirty="0" smtClean="0">
                  <a:solidFill>
                    <a:srgbClr val="000000"/>
                  </a:solidFill>
                  <a:latin typeface="+mn-lt"/>
                </a:rPr>
                <a:t>- Typical energy per pulse in the range </a:t>
              </a:r>
              <a:r>
                <a:rPr lang="en-US" sz="1600" b="1" dirty="0" smtClean="0">
                  <a:solidFill>
                    <a:srgbClr val="1680BF"/>
                  </a:solidFill>
                  <a:latin typeface="+mn-lt"/>
                </a:rPr>
                <a:t>20-100-400 µJ</a:t>
              </a:r>
              <a:r>
                <a:rPr lang="en-US" sz="1600" dirty="0" smtClean="0">
                  <a:solidFill>
                    <a:srgbClr val="000000"/>
                  </a:solidFill>
                  <a:latin typeface="+mn-lt"/>
                </a:rPr>
                <a:t>.</a:t>
              </a:r>
              <a:r>
                <a:rPr lang="en-US" sz="1100" dirty="0">
                  <a:solidFill>
                    <a:srgbClr val="000000"/>
                  </a:solidFill>
                  <a:latin typeface="+mn-lt"/>
                </a:rPr>
                <a:t> </a:t>
              </a:r>
              <a:r>
                <a:rPr lang="en-US" sz="1100" dirty="0" smtClean="0">
                  <a:solidFill>
                    <a:srgbClr val="000000"/>
                  </a:solidFill>
                  <a:latin typeface="+mn-lt"/>
                </a:rPr>
                <a:t> </a:t>
              </a:r>
              <a:r>
                <a:rPr lang="en-US" sz="1400" dirty="0" smtClean="0">
                  <a:solidFill>
                    <a:srgbClr val="000000"/>
                  </a:solidFill>
                  <a:latin typeface="+mn-lt"/>
                </a:rPr>
                <a:t>Seed: </a:t>
              </a:r>
              <a:r>
                <a:rPr lang="en-US" sz="1400" b="1" dirty="0" smtClean="0">
                  <a:solidFill>
                    <a:srgbClr val="000000"/>
                  </a:solidFill>
                  <a:latin typeface="+mn-lt"/>
                </a:rPr>
                <a:t>third </a:t>
              </a:r>
              <a:r>
                <a:rPr lang="en-US" sz="1400" b="1" dirty="0">
                  <a:solidFill>
                    <a:srgbClr val="000000"/>
                  </a:solidFill>
                  <a:latin typeface="+mn-lt"/>
                </a:rPr>
                <a:t>harmonic of the Ti:Sa </a:t>
              </a:r>
              <a:r>
                <a:rPr lang="en-US" sz="1400" dirty="0">
                  <a:solidFill>
                    <a:srgbClr val="000000"/>
                  </a:solidFill>
                  <a:latin typeface="+mn-lt"/>
                </a:rPr>
                <a:t>(up to 80-90 </a:t>
              </a:r>
              <a:r>
                <a:rPr lang="en-US" sz="1400" dirty="0" smtClean="0">
                  <a:solidFill>
                    <a:srgbClr val="000000"/>
                  </a:solidFill>
                  <a:latin typeface="+mn-lt"/>
                </a:rPr>
                <a:t>µJ, very </a:t>
              </a:r>
              <a:r>
                <a:rPr lang="en-US" sz="1400" dirty="0">
                  <a:solidFill>
                    <a:srgbClr val="000000"/>
                  </a:solidFill>
                  <a:latin typeface="+mn-lt"/>
                </a:rPr>
                <a:t>limited (1%) tunability. Effective </a:t>
              </a:r>
              <a:r>
                <a:rPr lang="en-US" sz="1400" dirty="0" smtClean="0">
                  <a:solidFill>
                    <a:srgbClr val="000000"/>
                  </a:solidFill>
                  <a:latin typeface="+mn-lt"/>
                </a:rPr>
                <a:t>tunability: frequency upconverted </a:t>
              </a:r>
              <a:r>
                <a:rPr lang="en-US" sz="1400" b="1" dirty="0" smtClean="0">
                  <a:solidFill>
                    <a:srgbClr val="000000"/>
                  </a:solidFill>
                  <a:latin typeface="+mn-lt"/>
                </a:rPr>
                <a:t>OPA </a:t>
              </a:r>
              <a:r>
                <a:rPr lang="en-US" sz="1400" b="1" dirty="0">
                  <a:solidFill>
                    <a:srgbClr val="000000"/>
                  </a:solidFill>
                  <a:latin typeface="+mn-lt"/>
                </a:rPr>
                <a:t>seed laser system. </a:t>
              </a:r>
              <a:r>
                <a:rPr lang="en-US" sz="1400" dirty="0">
                  <a:solidFill>
                    <a:srgbClr val="000000"/>
                  </a:solidFill>
                  <a:latin typeface="+mn-lt"/>
                </a:rPr>
                <a:t>M</a:t>
              </a:r>
              <a:r>
                <a:rPr lang="en-US" sz="1400" dirty="0" smtClean="0">
                  <a:solidFill>
                    <a:srgbClr val="000000"/>
                  </a:solidFill>
                  <a:latin typeface="+mn-lt"/>
                </a:rPr>
                <a:t>ost used </a:t>
              </a:r>
              <a:r>
                <a:rPr lang="en-US" sz="1400" dirty="0">
                  <a:solidFill>
                    <a:srgbClr val="000000"/>
                  </a:solidFill>
                  <a:latin typeface="+mn-lt"/>
                </a:rPr>
                <a:t>OPA configuration </a:t>
              </a:r>
              <a:r>
                <a:rPr lang="en-US" sz="1400" dirty="0" smtClean="0">
                  <a:solidFill>
                    <a:srgbClr val="000000"/>
                  </a:solidFill>
                  <a:latin typeface="+mn-lt"/>
                </a:rPr>
                <a:t>(</a:t>
              </a:r>
              <a:r>
                <a:rPr lang="en-US" sz="1400" b="1" dirty="0" smtClean="0">
                  <a:solidFill>
                    <a:srgbClr val="000000"/>
                  </a:solidFill>
                  <a:latin typeface="+mn-lt"/>
                </a:rPr>
                <a:t>230</a:t>
              </a:r>
              <a:r>
                <a:rPr lang="en-US" sz="1400" b="1" dirty="0">
                  <a:solidFill>
                    <a:srgbClr val="000000"/>
                  </a:solidFill>
                  <a:latin typeface="+mn-lt"/>
                </a:rPr>
                <a:t>-260 nm</a:t>
              </a:r>
              <a:r>
                <a:rPr lang="en-US" sz="1400" dirty="0">
                  <a:solidFill>
                    <a:srgbClr val="000000"/>
                  </a:solidFill>
                  <a:latin typeface="+mn-lt"/>
                </a:rPr>
                <a:t>) </a:t>
              </a:r>
              <a:endParaRPr lang="en-US" sz="1400" dirty="0" smtClean="0">
                <a:solidFill>
                  <a:srgbClr val="000000"/>
                </a:solidFill>
                <a:latin typeface="+mn-lt"/>
              </a:endParaRPr>
            </a:p>
          </p:txBody>
        </p:sp>
        <p:pic>
          <p:nvPicPr>
            <p:cNvPr id="21" name="Picture 20"/>
            <p:cNvPicPr>
              <a:picLocks noChangeAspect="1"/>
            </p:cNvPicPr>
            <p:nvPr/>
          </p:nvPicPr>
          <p:blipFill>
            <a:blip r:embed="rId3"/>
            <a:stretch>
              <a:fillRect/>
            </a:stretch>
          </p:blipFill>
          <p:spPr>
            <a:xfrm>
              <a:off x="3530526" y="3195984"/>
              <a:ext cx="5758414" cy="351762"/>
            </a:xfrm>
            <a:prstGeom prst="rect">
              <a:avLst/>
            </a:prstGeom>
          </p:spPr>
        </p:pic>
      </p:grpSp>
      <p:grpSp>
        <p:nvGrpSpPr>
          <p:cNvPr id="22" name="Group 21"/>
          <p:cNvGrpSpPr/>
          <p:nvPr/>
        </p:nvGrpSpPr>
        <p:grpSpPr>
          <a:xfrm>
            <a:off x="787400" y="3383656"/>
            <a:ext cx="8521700" cy="685801"/>
            <a:chOff x="787400" y="3441700"/>
            <a:chExt cx="8521700" cy="685801"/>
          </a:xfrm>
        </p:grpSpPr>
        <p:sp>
          <p:nvSpPr>
            <p:cNvPr id="23" name="TextBox 22"/>
            <p:cNvSpPr txBox="1"/>
            <p:nvPr/>
          </p:nvSpPr>
          <p:spPr>
            <a:xfrm>
              <a:off x="787400" y="3441700"/>
              <a:ext cx="8435535" cy="295209"/>
            </a:xfrm>
            <a:prstGeom prst="rect">
              <a:avLst/>
            </a:prstGeom>
            <a:noFill/>
          </p:spPr>
          <p:txBody>
            <a:bodyPr wrap="none" rtlCol="0">
              <a:spAutoFit/>
            </a:bodyPr>
            <a:lstStyle/>
            <a:p>
              <a:r>
                <a:rPr lang="en-US" sz="1400" dirty="0" smtClean="0">
                  <a:solidFill>
                    <a:srgbClr val="000000"/>
                  </a:solidFill>
                  <a:latin typeface="+mn-lt"/>
                </a:rPr>
                <a:t>Other OPA processes (</a:t>
              </a:r>
              <a:r>
                <a:rPr lang="en-US" sz="1400" dirty="0">
                  <a:solidFill>
                    <a:srgbClr val="000000"/>
                  </a:solidFill>
                  <a:latin typeface="+mn-lt"/>
                </a:rPr>
                <a:t>296-360nm). This </a:t>
              </a:r>
              <a:r>
                <a:rPr lang="en-US" sz="1400" dirty="0" smtClean="0">
                  <a:solidFill>
                    <a:srgbClr val="000000"/>
                  </a:solidFill>
                  <a:latin typeface="+mn-lt"/>
                </a:rPr>
                <a:t>requires </a:t>
              </a:r>
              <a:r>
                <a:rPr lang="en-US" sz="1400" dirty="0">
                  <a:solidFill>
                    <a:srgbClr val="000000"/>
                  </a:solidFill>
                  <a:latin typeface="+mn-lt"/>
                </a:rPr>
                <a:t>a change of all the seed transport optics (&gt;10 mirrors)</a:t>
              </a:r>
            </a:p>
          </p:txBody>
        </p:sp>
        <p:pic>
          <p:nvPicPr>
            <p:cNvPr id="24" name="Picture 23"/>
            <p:cNvPicPr>
              <a:picLocks noChangeAspect="1"/>
            </p:cNvPicPr>
            <p:nvPr/>
          </p:nvPicPr>
          <p:blipFill>
            <a:blip r:embed="rId4"/>
            <a:stretch>
              <a:fillRect/>
            </a:stretch>
          </p:blipFill>
          <p:spPr>
            <a:xfrm>
              <a:off x="3555999" y="3775137"/>
              <a:ext cx="5753101" cy="352364"/>
            </a:xfrm>
            <a:prstGeom prst="rect">
              <a:avLst/>
            </a:prstGeom>
          </p:spPr>
        </p:pic>
      </p:grpSp>
      <p:grpSp>
        <p:nvGrpSpPr>
          <p:cNvPr id="25" name="Group 24"/>
          <p:cNvGrpSpPr/>
          <p:nvPr/>
        </p:nvGrpSpPr>
        <p:grpSpPr>
          <a:xfrm>
            <a:off x="467357" y="2151597"/>
            <a:ext cx="9514843" cy="4942196"/>
            <a:chOff x="467357" y="2273299"/>
            <a:chExt cx="9514843" cy="4942196"/>
          </a:xfrm>
        </p:grpSpPr>
        <p:sp>
          <p:nvSpPr>
            <p:cNvPr id="29" name="TextBox 28"/>
            <p:cNvSpPr txBox="1"/>
            <p:nvPr/>
          </p:nvSpPr>
          <p:spPr>
            <a:xfrm>
              <a:off x="596900" y="5574995"/>
              <a:ext cx="9385300" cy="1640500"/>
            </a:xfrm>
            <a:prstGeom prst="rect">
              <a:avLst/>
            </a:prstGeom>
            <a:noFill/>
          </p:spPr>
          <p:txBody>
            <a:bodyPr wrap="square" rtlCol="0">
              <a:spAutoFit/>
            </a:bodyPr>
            <a:lstStyle/>
            <a:p>
              <a:r>
                <a:rPr lang="en-US" sz="2800" b="1" dirty="0" smtClean="0">
                  <a:solidFill>
                    <a:srgbClr val="1680BF"/>
                  </a:solidFill>
                  <a:latin typeface="+mn-lt"/>
                </a:rPr>
                <a:t>FEL-2</a:t>
              </a:r>
              <a:r>
                <a:rPr lang="en-US" sz="3200" b="1" dirty="0" smtClean="0">
                  <a:solidFill>
                    <a:srgbClr val="000000"/>
                  </a:solidFill>
                  <a:latin typeface="+mn-lt"/>
                </a:rPr>
                <a:t>:</a:t>
              </a:r>
              <a:r>
                <a:rPr lang="en-US" sz="2800" b="1" dirty="0">
                  <a:solidFill>
                    <a:srgbClr val="000000"/>
                  </a:solidFill>
                  <a:latin typeface="+mn-lt"/>
                </a:rPr>
                <a:t> </a:t>
              </a:r>
              <a:r>
                <a:rPr lang="en-US" sz="1600" dirty="0" smtClean="0">
                  <a:solidFill>
                    <a:srgbClr val="000000"/>
                  </a:solidFill>
                  <a:latin typeface="+mn-lt"/>
                </a:rPr>
                <a:t>Double </a:t>
              </a:r>
              <a:r>
                <a:rPr lang="en-US" sz="1600" dirty="0" smtClean="0">
                  <a:solidFill>
                    <a:srgbClr val="000000"/>
                  </a:solidFill>
                  <a:latin typeface="+mn-lt"/>
                </a:rPr>
                <a:t>stage HGHG configuration, nominal range </a:t>
              </a:r>
              <a:r>
                <a:rPr lang="en-US" sz="1600" b="1" dirty="0" smtClean="0">
                  <a:solidFill>
                    <a:srgbClr val="1680BF"/>
                  </a:solidFill>
                  <a:latin typeface="+mn-lt"/>
                </a:rPr>
                <a:t>20-4 nm</a:t>
              </a:r>
            </a:p>
            <a:p>
              <a:endParaRPr lang="en-US" sz="1600" dirty="0">
                <a:solidFill>
                  <a:srgbClr val="000000"/>
                </a:solidFill>
                <a:latin typeface="+mn-lt"/>
              </a:endParaRPr>
            </a:p>
            <a:p>
              <a:r>
                <a:rPr lang="en-US" sz="1600" dirty="0" smtClean="0">
                  <a:solidFill>
                    <a:srgbClr val="000000"/>
                  </a:solidFill>
                  <a:latin typeface="+mn-lt"/>
                </a:rPr>
                <a:t> </a:t>
              </a:r>
            </a:p>
            <a:p>
              <a:r>
                <a:rPr lang="en-US" sz="1400" dirty="0" smtClean="0">
                  <a:solidFill>
                    <a:srgbClr val="000000"/>
                  </a:solidFill>
                  <a:latin typeface="+mn-lt"/>
                </a:rPr>
                <a:t>Typical energy per pulse in the range </a:t>
              </a:r>
              <a:r>
                <a:rPr lang="en-US" sz="1400" b="1" dirty="0" smtClean="0">
                  <a:solidFill>
                    <a:srgbClr val="1680BF"/>
                  </a:solidFill>
                  <a:latin typeface="+mn-lt"/>
                </a:rPr>
                <a:t>10-100 µJ</a:t>
              </a:r>
              <a:r>
                <a:rPr lang="en-US" sz="1400" dirty="0" smtClean="0">
                  <a:solidFill>
                    <a:srgbClr val="000000"/>
                  </a:solidFill>
                  <a:latin typeface="+mn-lt"/>
                </a:rPr>
                <a:t>, depending on wavelength.</a:t>
              </a:r>
            </a:p>
            <a:p>
              <a:r>
                <a:rPr lang="en-US" sz="1400" dirty="0" smtClean="0">
                  <a:solidFill>
                    <a:srgbClr val="000000"/>
                  </a:solidFill>
                  <a:latin typeface="+mn-lt"/>
                </a:rPr>
                <a:t>FEL performances tested in the range 14.4 – 4 nm – </a:t>
              </a:r>
              <a:r>
                <a:rPr lang="en-US" sz="1400" dirty="0">
                  <a:solidFill>
                    <a:srgbClr val="000000"/>
                  </a:solidFill>
                  <a:latin typeface="+mn-lt"/>
                </a:rPr>
                <a:t>Upgrades: additional radiator in first stage/Higher e-beam energy – Improved seed laser system </a:t>
              </a:r>
            </a:p>
          </p:txBody>
        </p:sp>
        <p:grpSp>
          <p:nvGrpSpPr>
            <p:cNvPr id="26" name="Group 25"/>
            <p:cNvGrpSpPr/>
            <p:nvPr/>
          </p:nvGrpSpPr>
          <p:grpSpPr>
            <a:xfrm>
              <a:off x="467357" y="4235801"/>
              <a:ext cx="8636322" cy="1500230"/>
              <a:chOff x="467357" y="4083401"/>
              <a:chExt cx="8636322" cy="1500230"/>
            </a:xfrm>
          </p:grpSpPr>
          <p:sp>
            <p:nvSpPr>
              <p:cNvPr id="34" name="Rounded Rectangle 33"/>
              <p:cNvSpPr/>
              <p:nvPr/>
            </p:nvSpPr>
            <p:spPr bwMode="auto">
              <a:xfrm>
                <a:off x="724623" y="4717022"/>
                <a:ext cx="818312" cy="263309"/>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35" name="Rounded Rectangle 34"/>
              <p:cNvSpPr/>
              <p:nvPr/>
            </p:nvSpPr>
            <p:spPr bwMode="auto">
              <a:xfrm>
                <a:off x="1971098" y="4704322"/>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36" name="Rounded Rectangle 35"/>
              <p:cNvSpPr/>
              <p:nvPr/>
            </p:nvSpPr>
            <p:spPr bwMode="auto">
              <a:xfrm>
                <a:off x="2952831" y="4704322"/>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37" name="Rounded Rectangle 36"/>
              <p:cNvSpPr/>
              <p:nvPr/>
            </p:nvSpPr>
            <p:spPr bwMode="auto">
              <a:xfrm>
                <a:off x="4539933" y="4729722"/>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38" name="Rounded Rectangle 37"/>
              <p:cNvSpPr/>
              <p:nvPr/>
            </p:nvSpPr>
            <p:spPr bwMode="auto">
              <a:xfrm>
                <a:off x="5585895" y="4733414"/>
                <a:ext cx="278104" cy="263309"/>
              </a:xfrm>
              <a:prstGeom prst="roundRect">
                <a:avLst/>
              </a:prstGeom>
              <a:solidFill>
                <a:srgbClr val="77933C"/>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39" name="Rounded Rectangle 38"/>
              <p:cNvSpPr/>
              <p:nvPr/>
            </p:nvSpPr>
            <p:spPr bwMode="auto">
              <a:xfrm>
                <a:off x="1582058" y="4704322"/>
                <a:ext cx="305175" cy="259617"/>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40" name="Rounded Rectangle 39"/>
              <p:cNvSpPr/>
              <p:nvPr/>
            </p:nvSpPr>
            <p:spPr bwMode="auto">
              <a:xfrm>
                <a:off x="6081805" y="4729722"/>
                <a:ext cx="818313" cy="263309"/>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41" name="Rounded Rectangle 40"/>
              <p:cNvSpPr/>
              <p:nvPr/>
            </p:nvSpPr>
            <p:spPr bwMode="auto">
              <a:xfrm>
                <a:off x="6492037" y="4835142"/>
                <a:ext cx="818313" cy="263309"/>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42" name="Rounded Rectangle 41"/>
              <p:cNvSpPr/>
              <p:nvPr/>
            </p:nvSpPr>
            <p:spPr bwMode="auto">
              <a:xfrm>
                <a:off x="6953070" y="4953263"/>
                <a:ext cx="818313" cy="263309"/>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43" name="Rounded Rectangle 42"/>
              <p:cNvSpPr/>
              <p:nvPr/>
            </p:nvSpPr>
            <p:spPr bwMode="auto">
              <a:xfrm>
                <a:off x="7350601" y="5084082"/>
                <a:ext cx="818313" cy="263309"/>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44" name="Rounded Rectangle 43"/>
              <p:cNvSpPr/>
              <p:nvPr/>
            </p:nvSpPr>
            <p:spPr bwMode="auto">
              <a:xfrm>
                <a:off x="7798934" y="5202202"/>
                <a:ext cx="818313" cy="263309"/>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45" name="Rounded Rectangle 44"/>
              <p:cNvSpPr/>
              <p:nvPr/>
            </p:nvSpPr>
            <p:spPr bwMode="auto">
              <a:xfrm>
                <a:off x="8285366" y="5320322"/>
                <a:ext cx="818313" cy="263309"/>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46" name="Rounded Rectangle 45"/>
              <p:cNvSpPr/>
              <p:nvPr/>
            </p:nvSpPr>
            <p:spPr bwMode="auto">
              <a:xfrm>
                <a:off x="3881591" y="4733414"/>
                <a:ext cx="478683" cy="263309"/>
              </a:xfrm>
              <a:prstGeom prst="round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defTabSz="447919">
                  <a:defRPr/>
                </a:pPr>
                <a:endParaRPr lang="en-US">
                  <a:solidFill>
                    <a:schemeClr val="accent1">
                      <a:lumMod val="75000"/>
                    </a:schemeClr>
                  </a:solidFill>
                </a:endParaRPr>
              </a:p>
            </p:txBody>
          </p:sp>
          <p:sp>
            <p:nvSpPr>
              <p:cNvPr id="47" name="TextBox 18"/>
              <p:cNvSpPr txBox="1">
                <a:spLocks noChangeArrowheads="1"/>
              </p:cNvSpPr>
              <p:nvPr/>
            </p:nvSpPr>
            <p:spPr bwMode="auto">
              <a:xfrm>
                <a:off x="467357" y="4108801"/>
                <a:ext cx="1130672" cy="37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hangingPunct="0">
                  <a:defRPr sz="3600">
                    <a:solidFill>
                      <a:srgbClr val="000000"/>
                    </a:solidFill>
                    <a:latin typeface="Helvetica Light" charset="0"/>
                    <a:ea typeface="ＭＳ Ｐゴシック" charset="0"/>
                    <a:sym typeface="Helvetica Light" charset="0"/>
                  </a:defRPr>
                </a:lvl2pPr>
                <a:lvl3pPr marL="1143000" indent="-228600" eaLnBrk="0" hangingPunct="0">
                  <a:defRPr sz="3600">
                    <a:solidFill>
                      <a:srgbClr val="000000"/>
                    </a:solidFill>
                    <a:latin typeface="Helvetica Light" charset="0"/>
                    <a:ea typeface="ＭＳ Ｐゴシック" charset="0"/>
                    <a:sym typeface="Helvetica Light" charset="0"/>
                  </a:defRPr>
                </a:lvl3pPr>
                <a:lvl4pPr marL="1600200" indent="-228600" eaLnBrk="0" hangingPunct="0">
                  <a:defRPr sz="3600">
                    <a:solidFill>
                      <a:srgbClr val="000000"/>
                    </a:solidFill>
                    <a:latin typeface="Helvetica Light" charset="0"/>
                    <a:ea typeface="ＭＳ Ｐゴシック" charset="0"/>
                    <a:sym typeface="Helvetica Light" charset="0"/>
                  </a:defRPr>
                </a:lvl4pPr>
                <a:lvl5pPr marL="2057400" indent="-228600" eaLnBrk="0" hangingPunct="0">
                  <a:defRPr sz="3600">
                    <a:solidFill>
                      <a:srgbClr val="000000"/>
                    </a:solidFill>
                    <a:latin typeface="Helvetica Light" charset="0"/>
                    <a:ea typeface="ＭＳ Ｐゴシック" charset="0"/>
                    <a:sym typeface="Helvetica Light" charset="0"/>
                  </a:defRPr>
                </a:lvl5pPr>
                <a:lvl6pPr marL="25146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ctr" defTabSz="444533" eaLnBrk="1"/>
                <a:r>
                  <a:rPr lang="en-US" sz="1900" i="1" dirty="0">
                    <a:latin typeface="+mn-lt"/>
                  </a:rPr>
                  <a:t>1</a:t>
                </a:r>
                <a:r>
                  <a:rPr lang="en-US" sz="1900" i="1" baseline="30000" dirty="0">
                    <a:latin typeface="+mn-lt"/>
                  </a:rPr>
                  <a:t>st</a:t>
                </a:r>
                <a:r>
                  <a:rPr lang="en-US" sz="1900" i="1" dirty="0">
                    <a:latin typeface="+mn-lt"/>
                  </a:rPr>
                  <a:t> mod.</a:t>
                </a:r>
              </a:p>
            </p:txBody>
          </p:sp>
          <p:sp>
            <p:nvSpPr>
              <p:cNvPr id="48" name="TextBox 19"/>
              <p:cNvSpPr txBox="1">
                <a:spLocks noChangeArrowheads="1"/>
              </p:cNvSpPr>
              <p:nvPr/>
            </p:nvSpPr>
            <p:spPr bwMode="auto">
              <a:xfrm>
                <a:off x="1903639" y="4108801"/>
                <a:ext cx="1055046" cy="37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hangingPunct="0">
                  <a:defRPr sz="3600">
                    <a:solidFill>
                      <a:srgbClr val="000000"/>
                    </a:solidFill>
                    <a:latin typeface="Helvetica Light" charset="0"/>
                    <a:ea typeface="ＭＳ Ｐゴシック" charset="0"/>
                    <a:sym typeface="Helvetica Light" charset="0"/>
                  </a:defRPr>
                </a:lvl2pPr>
                <a:lvl3pPr marL="1143000" indent="-228600" eaLnBrk="0" hangingPunct="0">
                  <a:defRPr sz="3600">
                    <a:solidFill>
                      <a:srgbClr val="000000"/>
                    </a:solidFill>
                    <a:latin typeface="Helvetica Light" charset="0"/>
                    <a:ea typeface="ＭＳ Ｐゴシック" charset="0"/>
                    <a:sym typeface="Helvetica Light" charset="0"/>
                  </a:defRPr>
                </a:lvl3pPr>
                <a:lvl4pPr marL="1600200" indent="-228600" eaLnBrk="0" hangingPunct="0">
                  <a:defRPr sz="3600">
                    <a:solidFill>
                      <a:srgbClr val="000000"/>
                    </a:solidFill>
                    <a:latin typeface="Helvetica Light" charset="0"/>
                    <a:ea typeface="ＭＳ Ｐゴシック" charset="0"/>
                    <a:sym typeface="Helvetica Light" charset="0"/>
                  </a:defRPr>
                </a:lvl4pPr>
                <a:lvl5pPr marL="2057400" indent="-228600" eaLnBrk="0" hangingPunct="0">
                  <a:defRPr sz="3600">
                    <a:solidFill>
                      <a:srgbClr val="000000"/>
                    </a:solidFill>
                    <a:latin typeface="Helvetica Light" charset="0"/>
                    <a:ea typeface="ＭＳ Ｐゴシック" charset="0"/>
                    <a:sym typeface="Helvetica Light" charset="0"/>
                  </a:defRPr>
                </a:lvl5pPr>
                <a:lvl6pPr marL="25146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ctr" defTabSz="444533" eaLnBrk="1"/>
                <a:r>
                  <a:rPr lang="en-US" sz="1900" i="1" dirty="0">
                    <a:latin typeface="+mn-lt"/>
                  </a:rPr>
                  <a:t>1</a:t>
                </a:r>
                <a:r>
                  <a:rPr lang="en-US" sz="1900" i="1" baseline="30000" dirty="0">
                    <a:latin typeface="+mn-lt"/>
                  </a:rPr>
                  <a:t>st</a:t>
                </a:r>
                <a:r>
                  <a:rPr lang="en-US" sz="1900" i="1" dirty="0">
                    <a:latin typeface="+mn-lt"/>
                  </a:rPr>
                  <a:t> </a:t>
                </a:r>
                <a:r>
                  <a:rPr lang="en-US" sz="1900" i="1" baseline="30000" dirty="0">
                    <a:latin typeface="+mn-lt"/>
                  </a:rPr>
                  <a:t> </a:t>
                </a:r>
                <a:r>
                  <a:rPr lang="en-US" sz="1900" i="1" dirty="0">
                    <a:latin typeface="+mn-lt"/>
                  </a:rPr>
                  <a:t>rad.</a:t>
                </a:r>
              </a:p>
            </p:txBody>
          </p:sp>
          <p:sp>
            <p:nvSpPr>
              <p:cNvPr id="49" name="TextBox 20"/>
              <p:cNvSpPr txBox="1">
                <a:spLocks noChangeArrowheads="1"/>
              </p:cNvSpPr>
              <p:nvPr/>
            </p:nvSpPr>
            <p:spPr bwMode="auto">
              <a:xfrm>
                <a:off x="5001490" y="4083401"/>
                <a:ext cx="1170727" cy="37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hangingPunct="0">
                  <a:defRPr sz="3600">
                    <a:solidFill>
                      <a:srgbClr val="000000"/>
                    </a:solidFill>
                    <a:latin typeface="Helvetica Light" charset="0"/>
                    <a:ea typeface="ＭＳ Ｐゴシック" charset="0"/>
                    <a:sym typeface="Helvetica Light" charset="0"/>
                  </a:defRPr>
                </a:lvl2pPr>
                <a:lvl3pPr marL="1143000" indent="-228600" eaLnBrk="0" hangingPunct="0">
                  <a:defRPr sz="3600">
                    <a:solidFill>
                      <a:srgbClr val="000000"/>
                    </a:solidFill>
                    <a:latin typeface="Helvetica Light" charset="0"/>
                    <a:ea typeface="ＭＳ Ｐゴシック" charset="0"/>
                    <a:sym typeface="Helvetica Light" charset="0"/>
                  </a:defRPr>
                </a:lvl3pPr>
                <a:lvl4pPr marL="1600200" indent="-228600" eaLnBrk="0" hangingPunct="0">
                  <a:defRPr sz="3600">
                    <a:solidFill>
                      <a:srgbClr val="000000"/>
                    </a:solidFill>
                    <a:latin typeface="Helvetica Light" charset="0"/>
                    <a:ea typeface="ＭＳ Ｐゴシック" charset="0"/>
                    <a:sym typeface="Helvetica Light" charset="0"/>
                  </a:defRPr>
                </a:lvl4pPr>
                <a:lvl5pPr marL="2057400" indent="-228600" eaLnBrk="0" hangingPunct="0">
                  <a:defRPr sz="3600">
                    <a:solidFill>
                      <a:srgbClr val="000000"/>
                    </a:solidFill>
                    <a:latin typeface="Helvetica Light" charset="0"/>
                    <a:ea typeface="ＭＳ Ｐゴシック" charset="0"/>
                    <a:sym typeface="Helvetica Light" charset="0"/>
                  </a:defRPr>
                </a:lvl5pPr>
                <a:lvl6pPr marL="25146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ctr" defTabSz="444533" eaLnBrk="1"/>
                <a:r>
                  <a:rPr lang="en-US" sz="1900" i="1" dirty="0">
                    <a:latin typeface="+mn-lt"/>
                  </a:rPr>
                  <a:t>2</a:t>
                </a:r>
                <a:r>
                  <a:rPr lang="en-US" sz="1900" i="1" baseline="30000" dirty="0">
                    <a:latin typeface="+mn-lt"/>
                  </a:rPr>
                  <a:t>nd </a:t>
                </a:r>
                <a:r>
                  <a:rPr lang="en-US" sz="1900" i="1" dirty="0">
                    <a:latin typeface="+mn-lt"/>
                  </a:rPr>
                  <a:t>mod.</a:t>
                </a:r>
              </a:p>
            </p:txBody>
          </p:sp>
          <p:sp>
            <p:nvSpPr>
              <p:cNvPr id="50" name="TextBox 21"/>
              <p:cNvSpPr txBox="1">
                <a:spLocks noChangeArrowheads="1"/>
              </p:cNvSpPr>
              <p:nvPr/>
            </p:nvSpPr>
            <p:spPr bwMode="auto">
              <a:xfrm>
                <a:off x="7436761" y="4362801"/>
                <a:ext cx="1050558" cy="37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hangingPunct="0">
                  <a:defRPr sz="3600">
                    <a:solidFill>
                      <a:srgbClr val="000000"/>
                    </a:solidFill>
                    <a:latin typeface="Helvetica Light" charset="0"/>
                    <a:ea typeface="ＭＳ Ｐゴシック" charset="0"/>
                    <a:sym typeface="Helvetica Light" charset="0"/>
                  </a:defRPr>
                </a:lvl2pPr>
                <a:lvl3pPr marL="1143000" indent="-228600" eaLnBrk="0" hangingPunct="0">
                  <a:defRPr sz="3600">
                    <a:solidFill>
                      <a:srgbClr val="000000"/>
                    </a:solidFill>
                    <a:latin typeface="Helvetica Light" charset="0"/>
                    <a:ea typeface="ＭＳ Ｐゴシック" charset="0"/>
                    <a:sym typeface="Helvetica Light" charset="0"/>
                  </a:defRPr>
                </a:lvl3pPr>
                <a:lvl4pPr marL="1600200" indent="-228600" eaLnBrk="0" hangingPunct="0">
                  <a:defRPr sz="3600">
                    <a:solidFill>
                      <a:srgbClr val="000000"/>
                    </a:solidFill>
                    <a:latin typeface="Helvetica Light" charset="0"/>
                    <a:ea typeface="ＭＳ Ｐゴシック" charset="0"/>
                    <a:sym typeface="Helvetica Light" charset="0"/>
                  </a:defRPr>
                </a:lvl4pPr>
                <a:lvl5pPr marL="2057400" indent="-228600" eaLnBrk="0" hangingPunct="0">
                  <a:defRPr sz="3600">
                    <a:solidFill>
                      <a:srgbClr val="000000"/>
                    </a:solidFill>
                    <a:latin typeface="Helvetica Light" charset="0"/>
                    <a:ea typeface="ＭＳ Ｐゴシック" charset="0"/>
                    <a:sym typeface="Helvetica Light" charset="0"/>
                  </a:defRPr>
                </a:lvl5pPr>
                <a:lvl6pPr marL="25146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defTabSz="582613"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ctr" defTabSz="444533" eaLnBrk="1"/>
                <a:r>
                  <a:rPr lang="en-US" sz="1900" i="1" dirty="0">
                    <a:latin typeface="+mn-lt"/>
                  </a:rPr>
                  <a:t>2</a:t>
                </a:r>
                <a:r>
                  <a:rPr lang="en-US" sz="1900" i="1" baseline="30000" dirty="0">
                    <a:latin typeface="+mn-lt"/>
                  </a:rPr>
                  <a:t>nd </a:t>
                </a:r>
                <a:r>
                  <a:rPr lang="en-US" sz="1900" i="1" dirty="0">
                    <a:latin typeface="+mn-lt"/>
                  </a:rPr>
                  <a:t>rad.</a:t>
                </a:r>
              </a:p>
            </p:txBody>
          </p:sp>
          <p:sp>
            <p:nvSpPr>
              <p:cNvPr id="51" name="TextBox 50"/>
              <p:cNvSpPr txBox="1"/>
              <p:nvPr/>
            </p:nvSpPr>
            <p:spPr>
              <a:xfrm>
                <a:off x="1407245" y="4324825"/>
                <a:ext cx="683601" cy="382156"/>
              </a:xfrm>
              <a:prstGeom prst="rect">
                <a:avLst/>
              </a:prstGeom>
              <a:noFill/>
              <a:ln>
                <a:noFill/>
              </a:ln>
            </p:spPr>
            <p:txBody>
              <a:bodyPr wrap="none" rtlCol="0">
                <a:spAutoFit/>
              </a:bodyPr>
              <a:lstStyle/>
              <a:p>
                <a:pPr defTabSz="444533"/>
                <a:r>
                  <a:rPr lang="en-US" sz="2000" dirty="0">
                    <a:solidFill>
                      <a:srgbClr val="000000"/>
                    </a:solidFill>
                    <a:latin typeface="+mn-lt"/>
                    <a:ea typeface="ＭＳ Ｐゴシック" charset="0"/>
                    <a:cs typeface="ＭＳ Ｐゴシック" charset="0"/>
                  </a:rPr>
                  <a:t>DS1</a:t>
                </a:r>
              </a:p>
            </p:txBody>
          </p:sp>
          <p:sp>
            <p:nvSpPr>
              <p:cNvPr id="52" name="TextBox 51"/>
              <p:cNvSpPr txBox="1"/>
              <p:nvPr/>
            </p:nvSpPr>
            <p:spPr>
              <a:xfrm>
                <a:off x="5413921" y="4350225"/>
                <a:ext cx="683601" cy="382156"/>
              </a:xfrm>
              <a:prstGeom prst="rect">
                <a:avLst/>
              </a:prstGeom>
              <a:noFill/>
              <a:ln>
                <a:noFill/>
              </a:ln>
            </p:spPr>
            <p:txBody>
              <a:bodyPr wrap="none" rtlCol="0">
                <a:spAutoFit/>
              </a:bodyPr>
              <a:lstStyle/>
              <a:p>
                <a:pPr defTabSz="444533"/>
                <a:r>
                  <a:rPr lang="en-US" sz="2000" dirty="0">
                    <a:solidFill>
                      <a:srgbClr val="000000"/>
                    </a:solidFill>
                    <a:latin typeface="+mn-lt"/>
                    <a:ea typeface="ＭＳ Ｐゴシック" charset="0"/>
                    <a:cs typeface="ＭＳ Ｐゴシック" charset="0"/>
                  </a:rPr>
                  <a:t>DS2</a:t>
                </a:r>
              </a:p>
            </p:txBody>
          </p:sp>
          <p:sp>
            <p:nvSpPr>
              <p:cNvPr id="53" name="TextBox 52"/>
              <p:cNvSpPr txBox="1"/>
              <p:nvPr/>
            </p:nvSpPr>
            <p:spPr>
              <a:xfrm>
                <a:off x="3901753" y="4350225"/>
                <a:ext cx="503012" cy="382156"/>
              </a:xfrm>
              <a:prstGeom prst="rect">
                <a:avLst/>
              </a:prstGeom>
              <a:noFill/>
              <a:ln>
                <a:noFill/>
              </a:ln>
            </p:spPr>
            <p:txBody>
              <a:bodyPr wrap="none" rtlCol="0">
                <a:spAutoFit/>
              </a:bodyPr>
              <a:lstStyle/>
              <a:p>
                <a:pPr defTabSz="444533"/>
                <a:r>
                  <a:rPr lang="en-US" sz="2000" dirty="0">
                    <a:solidFill>
                      <a:srgbClr val="000000"/>
                    </a:solidFill>
                    <a:latin typeface="+mn-lt"/>
                    <a:ea typeface="ＭＳ Ｐゴシック" charset="0"/>
                    <a:cs typeface="ＭＳ Ｐゴシック" charset="0"/>
                  </a:rPr>
                  <a:t>DL</a:t>
                </a:r>
              </a:p>
            </p:txBody>
          </p:sp>
        </p:grpSp>
        <p:cxnSp>
          <p:nvCxnSpPr>
            <p:cNvPr id="27" name="Elbow Connector 26"/>
            <p:cNvCxnSpPr>
              <a:endCxn id="34" idx="1"/>
            </p:cNvCxnSpPr>
            <p:nvPr/>
          </p:nvCxnSpPr>
          <p:spPr bwMode="auto">
            <a:xfrm rot="16200000" flipH="1">
              <a:off x="-760277" y="3516176"/>
              <a:ext cx="2727777" cy="242023"/>
            </a:xfrm>
            <a:prstGeom prst="bentConnector2">
              <a:avLst/>
            </a:prstGeom>
            <a:solidFill>
              <a:srgbClr val="00B8FF"/>
            </a:solidFill>
            <a:ln w="381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8" name="Group 27"/>
            <p:cNvGrpSpPr/>
            <p:nvPr/>
          </p:nvGrpSpPr>
          <p:grpSpPr>
            <a:xfrm>
              <a:off x="1651000" y="6127588"/>
              <a:ext cx="5131037" cy="367827"/>
              <a:chOff x="1231900" y="6165688"/>
              <a:chExt cx="5131037" cy="367827"/>
            </a:xfrm>
          </p:grpSpPr>
          <p:sp>
            <p:nvSpPr>
              <p:cNvPr id="30" name="Rectangle 29"/>
              <p:cNvSpPr/>
              <p:nvPr/>
            </p:nvSpPr>
            <p:spPr bwMode="auto">
              <a:xfrm>
                <a:off x="1320800" y="6165688"/>
                <a:ext cx="4914900" cy="127000"/>
              </a:xfrm>
              <a:prstGeom prst="rect">
                <a:avLst/>
              </a:prstGeom>
              <a:gradFill flip="none" rotWithShape="1">
                <a:gsLst>
                  <a:gs pos="6000">
                    <a:srgbClr val="AF66BE"/>
                  </a:gs>
                  <a:gs pos="100000">
                    <a:srgbClr val="FFFFFF"/>
                  </a:gs>
                  <a:gs pos="24000">
                    <a:srgbClr val="0000FF"/>
                  </a:gs>
                  <a:gs pos="49000">
                    <a:srgbClr val="00FB00"/>
                  </a:gs>
                  <a:gs pos="68000">
                    <a:srgbClr val="FFFF00"/>
                  </a:gs>
                  <a:gs pos="99000">
                    <a:srgbClr val="FF0000"/>
                  </a:gs>
                </a:gsLst>
                <a:lin ang="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mn-lt"/>
                  <a:ea typeface="ＭＳ Ｐゴシック" charset="0"/>
                  <a:cs typeface="ＭＳ Ｐゴシック" charset="0"/>
                </a:endParaRPr>
              </a:p>
            </p:txBody>
          </p:sp>
          <p:sp>
            <p:nvSpPr>
              <p:cNvPr id="31" name="TextBox 30"/>
              <p:cNvSpPr txBox="1"/>
              <p:nvPr/>
            </p:nvSpPr>
            <p:spPr>
              <a:xfrm>
                <a:off x="1231900" y="6267288"/>
                <a:ext cx="270251" cy="266227"/>
              </a:xfrm>
              <a:prstGeom prst="rect">
                <a:avLst/>
              </a:prstGeom>
              <a:noFill/>
            </p:spPr>
            <p:txBody>
              <a:bodyPr wrap="none" rtlCol="0">
                <a:spAutoFit/>
              </a:bodyPr>
              <a:lstStyle/>
              <a:p>
                <a:r>
                  <a:rPr lang="en-US" sz="1200" dirty="0" smtClean="0">
                    <a:solidFill>
                      <a:schemeClr val="tx1"/>
                    </a:solidFill>
                    <a:latin typeface="+mn-lt"/>
                  </a:rPr>
                  <a:t>4</a:t>
                </a:r>
                <a:endParaRPr lang="en-US" sz="1200" dirty="0">
                  <a:solidFill>
                    <a:schemeClr val="tx1"/>
                  </a:solidFill>
                  <a:latin typeface="+mn-lt"/>
                </a:endParaRPr>
              </a:p>
            </p:txBody>
          </p:sp>
          <p:sp>
            <p:nvSpPr>
              <p:cNvPr id="32" name="TextBox 31"/>
              <p:cNvSpPr txBox="1"/>
              <p:nvPr/>
            </p:nvSpPr>
            <p:spPr>
              <a:xfrm>
                <a:off x="6007100" y="6267288"/>
                <a:ext cx="355837" cy="266227"/>
              </a:xfrm>
              <a:prstGeom prst="rect">
                <a:avLst/>
              </a:prstGeom>
              <a:noFill/>
            </p:spPr>
            <p:txBody>
              <a:bodyPr wrap="none" rtlCol="0">
                <a:spAutoFit/>
              </a:bodyPr>
              <a:lstStyle/>
              <a:p>
                <a:r>
                  <a:rPr lang="en-US" sz="1200" dirty="0" smtClean="0">
                    <a:solidFill>
                      <a:schemeClr val="tx1"/>
                    </a:solidFill>
                    <a:latin typeface="+mn-lt"/>
                  </a:rPr>
                  <a:t>20</a:t>
                </a:r>
                <a:endParaRPr lang="en-US" sz="1200" dirty="0">
                  <a:solidFill>
                    <a:schemeClr val="tx1"/>
                  </a:solidFill>
                  <a:latin typeface="+mn-lt"/>
                </a:endParaRPr>
              </a:p>
            </p:txBody>
          </p:sp>
          <p:sp>
            <p:nvSpPr>
              <p:cNvPr id="33" name="TextBox 32"/>
              <p:cNvSpPr txBox="1"/>
              <p:nvPr/>
            </p:nvSpPr>
            <p:spPr>
              <a:xfrm>
                <a:off x="4152900" y="6267288"/>
                <a:ext cx="484177" cy="266227"/>
              </a:xfrm>
              <a:prstGeom prst="rect">
                <a:avLst/>
              </a:prstGeom>
              <a:noFill/>
            </p:spPr>
            <p:txBody>
              <a:bodyPr wrap="none" rtlCol="0">
                <a:spAutoFit/>
              </a:bodyPr>
              <a:lstStyle/>
              <a:p>
                <a:r>
                  <a:rPr lang="en-US" sz="1200" dirty="0" smtClean="0">
                    <a:solidFill>
                      <a:schemeClr val="tx1"/>
                    </a:solidFill>
                    <a:latin typeface="+mn-lt"/>
                  </a:rPr>
                  <a:t>14.4</a:t>
                </a:r>
                <a:endParaRPr lang="en-US" sz="1200" dirty="0">
                  <a:solidFill>
                    <a:schemeClr val="tx1"/>
                  </a:solidFill>
                  <a:latin typeface="+mn-lt"/>
                </a:endParaRPr>
              </a:p>
            </p:txBody>
          </p:sp>
        </p:grpSp>
      </p:grpSp>
    </p:spTree>
    <p:extLst>
      <p:ext uri="{BB962C8B-B14F-4D97-AF65-F5344CB8AC3E}">
        <p14:creationId xmlns:p14="http://schemas.microsoft.com/office/powerpoint/2010/main" val="895251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12</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FERMI FEL</a:t>
            </a:r>
            <a:r>
              <a:rPr lang="it-IT" dirty="0" smtClean="0">
                <a:latin typeface="Arial" charset="0"/>
              </a:rPr>
              <a:t/>
            </a:r>
            <a:br>
              <a:rPr lang="it-IT" dirty="0" smtClean="0">
                <a:latin typeface="Arial" charset="0"/>
              </a:rPr>
            </a:br>
            <a:r>
              <a:rPr lang="it-IT" dirty="0" err="1" smtClean="0">
                <a:latin typeface="Arial" charset="0"/>
              </a:rPr>
              <a:t>Results</a:t>
            </a:r>
            <a:r>
              <a:rPr lang="it-IT" dirty="0" smtClean="0">
                <a:latin typeface="Arial" charset="0"/>
              </a:rPr>
              <a:t> and status</a:t>
            </a:r>
            <a:endParaRPr lang="it-IT" dirty="0">
              <a:latin typeface="Arial" charset="0"/>
            </a:endParaRPr>
          </a:p>
        </p:txBody>
      </p:sp>
      <p:grpSp>
        <p:nvGrpSpPr>
          <p:cNvPr id="9" name="Group 8"/>
          <p:cNvGrpSpPr>
            <a:grpSpLocks noChangeAspect="1"/>
          </p:cNvGrpSpPr>
          <p:nvPr/>
        </p:nvGrpSpPr>
        <p:grpSpPr>
          <a:xfrm>
            <a:off x="146150" y="1045121"/>
            <a:ext cx="3096344" cy="3503336"/>
            <a:chOff x="146150" y="1045121"/>
            <a:chExt cx="3818558" cy="4320480"/>
          </a:xfrm>
        </p:grpSpPr>
        <p:pic>
          <p:nvPicPr>
            <p:cNvPr id="3" name="Picture 2" descr="Screen Shot 2016-03-30 at 3.55.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50" y="1045121"/>
              <a:ext cx="3818558" cy="1352406"/>
            </a:xfrm>
            <a:prstGeom prst="rect">
              <a:avLst/>
            </a:prstGeom>
          </p:spPr>
        </p:pic>
        <p:pic>
          <p:nvPicPr>
            <p:cNvPr id="4" name="Picture 3" descr="Screen Shot 2016-03-30 at 3.5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38" y="2431504"/>
              <a:ext cx="3548782" cy="2934097"/>
            </a:xfrm>
            <a:prstGeom prst="rect">
              <a:avLst/>
            </a:prstGeom>
          </p:spPr>
        </p:pic>
      </p:grpSp>
      <p:grpSp>
        <p:nvGrpSpPr>
          <p:cNvPr id="11" name="Group 10"/>
          <p:cNvGrpSpPr>
            <a:grpSpLocks noChangeAspect="1"/>
          </p:cNvGrpSpPr>
          <p:nvPr/>
        </p:nvGrpSpPr>
        <p:grpSpPr>
          <a:xfrm>
            <a:off x="3386510" y="1045121"/>
            <a:ext cx="3132506" cy="3600400"/>
            <a:chOff x="4322614" y="1045122"/>
            <a:chExt cx="4104456" cy="4717528"/>
          </a:xfrm>
        </p:grpSpPr>
        <p:pic>
          <p:nvPicPr>
            <p:cNvPr id="5" name="Picture 4" descr="Screen Shot 2016-03-30 at 3.56.2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2614" y="1045122"/>
              <a:ext cx="4104456" cy="1550461"/>
            </a:xfrm>
            <a:prstGeom prst="rect">
              <a:avLst/>
            </a:prstGeom>
          </p:spPr>
        </p:pic>
        <p:pic>
          <p:nvPicPr>
            <p:cNvPr id="10" name="Picture 9" descr="Screen Shot 2016-03-30 at 4.03.0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5099" y="2701305"/>
              <a:ext cx="3919486" cy="3061345"/>
            </a:xfrm>
            <a:prstGeom prst="rect">
              <a:avLst/>
            </a:prstGeom>
          </p:spPr>
        </p:pic>
      </p:grpSp>
      <p:grpSp>
        <p:nvGrpSpPr>
          <p:cNvPr id="16" name="Group 15"/>
          <p:cNvGrpSpPr>
            <a:grpSpLocks noChangeAspect="1"/>
          </p:cNvGrpSpPr>
          <p:nvPr/>
        </p:nvGrpSpPr>
        <p:grpSpPr>
          <a:xfrm>
            <a:off x="6554862" y="1045121"/>
            <a:ext cx="3283846" cy="4176464"/>
            <a:chOff x="7074" y="1621185"/>
            <a:chExt cx="4472825" cy="5688632"/>
          </a:xfrm>
        </p:grpSpPr>
        <p:pic>
          <p:nvPicPr>
            <p:cNvPr id="13" name="Picture 12" descr="Screen Shot 2016-03-30 at 4.06.0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66" y="1621185"/>
              <a:ext cx="4399674" cy="1893193"/>
            </a:xfrm>
            <a:prstGeom prst="rect">
              <a:avLst/>
            </a:prstGeom>
          </p:spPr>
        </p:pic>
        <p:pic>
          <p:nvPicPr>
            <p:cNvPr id="14" name="Picture 13" descr="Screen Shot 2016-03-30 at 4.07.0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4" y="3493393"/>
              <a:ext cx="4472825" cy="2232248"/>
            </a:xfrm>
            <a:prstGeom prst="rect">
              <a:avLst/>
            </a:prstGeom>
          </p:spPr>
        </p:pic>
        <p:pic>
          <p:nvPicPr>
            <p:cNvPr id="15" name="Picture 14" descr="Screen Shot 2016-03-30 at 4.07.14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12" y="5684713"/>
              <a:ext cx="4435870" cy="1625104"/>
            </a:xfrm>
            <a:prstGeom prst="rect">
              <a:avLst/>
            </a:prstGeom>
          </p:spPr>
        </p:pic>
      </p:grpSp>
      <p:sp>
        <p:nvSpPr>
          <p:cNvPr id="17" name="Rectangle 16"/>
          <p:cNvSpPr/>
          <p:nvPr/>
        </p:nvSpPr>
        <p:spPr>
          <a:xfrm>
            <a:off x="3931610" y="5725641"/>
            <a:ext cx="6122814" cy="1527085"/>
          </a:xfrm>
          <a:prstGeom prst="rect">
            <a:avLst/>
          </a:prstGeom>
        </p:spPr>
        <p:txBody>
          <a:bodyPr wrap="square">
            <a:spAutoFit/>
          </a:bodyPr>
          <a:lstStyle/>
          <a:p>
            <a:r>
              <a:rPr lang="en-US" sz="2000" dirty="0">
                <a:solidFill>
                  <a:schemeClr val="tx1"/>
                </a:solidFill>
              </a:rPr>
              <a:t>FERMI FEL-</a:t>
            </a:r>
            <a:r>
              <a:rPr lang="en-US" sz="2000" dirty="0" smtClean="0">
                <a:solidFill>
                  <a:schemeClr val="tx1"/>
                </a:solidFill>
              </a:rPr>
              <a:t>1 and </a:t>
            </a:r>
            <a:r>
              <a:rPr lang="en-US" sz="2000" dirty="0">
                <a:solidFill>
                  <a:schemeClr val="tx1"/>
                </a:solidFill>
              </a:rPr>
              <a:t>FERMI FEL-</a:t>
            </a:r>
            <a:r>
              <a:rPr lang="en-US" sz="2000" dirty="0" smtClean="0">
                <a:solidFill>
                  <a:schemeClr val="tx1"/>
                </a:solidFill>
              </a:rPr>
              <a:t>2 </a:t>
            </a:r>
            <a:r>
              <a:rPr lang="en-US" sz="2000" dirty="0">
                <a:solidFill>
                  <a:schemeClr val="tx1"/>
                </a:solidFill>
              </a:rPr>
              <a:t>are </a:t>
            </a:r>
            <a:r>
              <a:rPr lang="en-US" sz="2000" b="1" dirty="0" smtClean="0">
                <a:solidFill>
                  <a:schemeClr val="tx1"/>
                </a:solidFill>
              </a:rPr>
              <a:t>both open </a:t>
            </a:r>
            <a:r>
              <a:rPr lang="en-US" sz="2000" b="1" dirty="0">
                <a:solidFill>
                  <a:schemeClr val="tx1"/>
                </a:solidFill>
              </a:rPr>
              <a:t>to user experiments</a:t>
            </a:r>
            <a:r>
              <a:rPr lang="en-US" sz="2000" dirty="0">
                <a:solidFill>
                  <a:schemeClr val="tx1"/>
                </a:solidFill>
              </a:rPr>
              <a:t> </a:t>
            </a:r>
            <a:r>
              <a:rPr lang="en-US" sz="2000" dirty="0" smtClean="0">
                <a:solidFill>
                  <a:schemeClr val="tx1"/>
                </a:solidFill>
              </a:rPr>
              <a:t>and provides unprecedented </a:t>
            </a:r>
            <a:r>
              <a:rPr lang="en-US" sz="2000" dirty="0">
                <a:solidFill>
                  <a:schemeClr val="tx1"/>
                </a:solidFill>
              </a:rPr>
              <a:t>performances in terms of </a:t>
            </a:r>
            <a:r>
              <a:rPr lang="en-US" sz="2000" b="1" dirty="0" smtClean="0">
                <a:solidFill>
                  <a:srgbClr val="1680BF"/>
                </a:solidFill>
              </a:rPr>
              <a:t>spatial and temporal coherence</a:t>
            </a:r>
            <a:r>
              <a:rPr lang="en-US" sz="2000" dirty="0">
                <a:solidFill>
                  <a:schemeClr val="tx1"/>
                </a:solidFill>
              </a:rPr>
              <a:t>, </a:t>
            </a:r>
            <a:r>
              <a:rPr lang="en-US" sz="2000" b="1" dirty="0">
                <a:solidFill>
                  <a:srgbClr val="1680BF"/>
                </a:solidFill>
              </a:rPr>
              <a:t>wavelength </a:t>
            </a:r>
            <a:r>
              <a:rPr lang="en-US" sz="2000" b="1" dirty="0" smtClean="0">
                <a:solidFill>
                  <a:srgbClr val="1680BF"/>
                </a:solidFill>
              </a:rPr>
              <a:t>and intensity stability</a:t>
            </a:r>
            <a:r>
              <a:rPr lang="en-US" sz="2000" dirty="0" smtClean="0">
                <a:solidFill>
                  <a:schemeClr val="tx1"/>
                </a:solidFill>
              </a:rPr>
              <a:t>, </a:t>
            </a:r>
            <a:r>
              <a:rPr lang="en-US" sz="2000" dirty="0">
                <a:solidFill>
                  <a:schemeClr val="tx1"/>
                </a:solidFill>
              </a:rPr>
              <a:t>and </a:t>
            </a:r>
            <a:r>
              <a:rPr lang="en-US" sz="2000" b="1" dirty="0">
                <a:solidFill>
                  <a:srgbClr val="1680BF"/>
                </a:solidFill>
              </a:rPr>
              <a:t>spectral purity</a:t>
            </a:r>
          </a:p>
        </p:txBody>
      </p:sp>
      <p:grpSp>
        <p:nvGrpSpPr>
          <p:cNvPr id="12" name="Group 11"/>
          <p:cNvGrpSpPr>
            <a:grpSpLocks noChangeAspect="1"/>
          </p:cNvGrpSpPr>
          <p:nvPr/>
        </p:nvGrpSpPr>
        <p:grpSpPr>
          <a:xfrm>
            <a:off x="670878" y="2197249"/>
            <a:ext cx="3147680" cy="4824536"/>
            <a:chOff x="5042694" y="901105"/>
            <a:chExt cx="3932262" cy="6027085"/>
          </a:xfrm>
        </p:grpSpPr>
        <p:pic>
          <p:nvPicPr>
            <p:cNvPr id="7" name="Picture 6" descr="Screen Shot 2016-03-30 at 3.57.02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00613" y="901105"/>
              <a:ext cx="3816424" cy="2210231"/>
            </a:xfrm>
            <a:prstGeom prst="rect">
              <a:avLst/>
            </a:prstGeom>
          </p:spPr>
        </p:pic>
        <p:pic>
          <p:nvPicPr>
            <p:cNvPr id="8" name="Picture 7" descr="Screen Shot 2016-03-30 at 3.57.23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42694" y="3061345"/>
              <a:ext cx="3932262" cy="3866845"/>
            </a:xfrm>
            <a:prstGeom prst="rect">
              <a:avLst/>
            </a:prstGeom>
          </p:spPr>
        </p:pic>
      </p:grpSp>
      <p:grpSp>
        <p:nvGrpSpPr>
          <p:cNvPr id="20" name="Group 19"/>
          <p:cNvGrpSpPr>
            <a:grpSpLocks noChangeAspect="1"/>
          </p:cNvGrpSpPr>
          <p:nvPr/>
        </p:nvGrpSpPr>
        <p:grpSpPr>
          <a:xfrm>
            <a:off x="4466630" y="1909217"/>
            <a:ext cx="3096344" cy="3787450"/>
            <a:chOff x="3314502" y="253033"/>
            <a:chExt cx="5616624" cy="6870258"/>
          </a:xfrm>
        </p:grpSpPr>
        <p:pic>
          <p:nvPicPr>
            <p:cNvPr id="18" name="Picture 17" descr="Screen Shot 2016-03-30 at 5.40.32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4502" y="253033"/>
              <a:ext cx="5613474" cy="3971142"/>
            </a:xfrm>
            <a:prstGeom prst="rect">
              <a:avLst/>
            </a:prstGeom>
          </p:spPr>
        </p:pic>
        <p:pic>
          <p:nvPicPr>
            <p:cNvPr id="19" name="Picture 18" descr="Screen Shot 2016-03-30 at 5.40.15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14502" y="4213473"/>
              <a:ext cx="5616624" cy="2909818"/>
            </a:xfrm>
            <a:prstGeom prst="rect">
              <a:avLst/>
            </a:prstGeom>
          </p:spPr>
        </p:pic>
      </p:grpSp>
    </p:spTree>
    <p:extLst>
      <p:ext uri="{BB962C8B-B14F-4D97-AF65-F5344CB8AC3E}">
        <p14:creationId xmlns:p14="http://schemas.microsoft.com/office/powerpoint/2010/main" val="403364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par>
                          <p:cTn id="12" fill="hold">
                            <p:stCondLst>
                              <p:cond delay="2000"/>
                            </p:stCondLst>
                            <p:childTnLst>
                              <p:par>
                                <p:cTn id="13" presetID="9" presetClass="entr" presetSubtype="0" fill="hold" nodeType="after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par>
                          <p:cTn id="16" fill="hold">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par>
                          <p:cTn id="20" fill="hold">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par>
                          <p:cTn id="24" fill="hold">
                            <p:stCondLst>
                              <p:cond delay="6500"/>
                            </p:stCondLst>
                            <p:childTnLst>
                              <p:par>
                                <p:cTn id="25" presetID="22" presetClass="entr" presetSubtype="1" fill="hold" grpId="0" nodeType="after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13</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FERMI </a:t>
            </a:r>
            <a:r>
              <a:rPr lang="it-IT" dirty="0" smtClean="0">
                <a:latin typeface="Arial" charset="0"/>
              </a:rPr>
              <a:t/>
            </a:r>
            <a:br>
              <a:rPr lang="it-IT" dirty="0" smtClean="0">
                <a:latin typeface="Arial" charset="0"/>
              </a:rPr>
            </a:br>
            <a:r>
              <a:rPr lang="it-IT" dirty="0" smtClean="0">
                <a:latin typeface="Arial" charset="0"/>
              </a:rPr>
              <a:t>The </a:t>
            </a:r>
            <a:r>
              <a:rPr lang="it-IT" dirty="0" err="1" smtClean="0">
                <a:latin typeface="Arial" charset="0"/>
              </a:rPr>
              <a:t>experimental</a:t>
            </a:r>
            <a:r>
              <a:rPr lang="it-IT" dirty="0" smtClean="0">
                <a:latin typeface="Arial" charset="0"/>
              </a:rPr>
              <a:t> hall</a:t>
            </a:r>
            <a:endParaRPr lang="it-IT" dirty="0">
              <a:latin typeface="Arial" charset="0"/>
            </a:endParaRPr>
          </a:p>
        </p:txBody>
      </p:sp>
      <p:pic>
        <p:nvPicPr>
          <p:cNvPr id="5" name="Picture 4" descr="Screen Shot 2015-09-11 at 10.49.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4600"/>
            <a:ext cx="10085388" cy="5051057"/>
          </a:xfrm>
          <a:prstGeom prst="rect">
            <a:avLst/>
          </a:prstGeom>
        </p:spPr>
      </p:pic>
    </p:spTree>
    <p:extLst>
      <p:ext uri="{BB962C8B-B14F-4D97-AF65-F5344CB8AC3E}">
        <p14:creationId xmlns:p14="http://schemas.microsoft.com/office/powerpoint/2010/main" val="29368439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14</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FERMI </a:t>
            </a:r>
            <a:r>
              <a:rPr lang="it-IT" dirty="0" smtClean="0">
                <a:latin typeface="Arial" charset="0"/>
              </a:rPr>
              <a:t/>
            </a:r>
            <a:br>
              <a:rPr lang="it-IT" dirty="0" smtClean="0">
                <a:latin typeface="Arial" charset="0"/>
              </a:rPr>
            </a:br>
            <a:r>
              <a:rPr lang="it-IT" dirty="0" err="1" smtClean="0">
                <a:latin typeface="Arial" charset="0"/>
              </a:rPr>
              <a:t>Photon</a:t>
            </a:r>
            <a:r>
              <a:rPr lang="it-IT" dirty="0" smtClean="0">
                <a:latin typeface="Arial" charset="0"/>
              </a:rPr>
              <a:t> </a:t>
            </a:r>
            <a:r>
              <a:rPr lang="it-IT" dirty="0" err="1" smtClean="0">
                <a:latin typeface="Arial" charset="0"/>
              </a:rPr>
              <a:t>transport</a:t>
            </a:r>
            <a:r>
              <a:rPr lang="it-IT" dirty="0" smtClean="0">
                <a:latin typeface="Arial" charset="0"/>
              </a:rPr>
              <a:t> </a:t>
            </a:r>
            <a:r>
              <a:rPr lang="it-IT" dirty="0" err="1" smtClean="0">
                <a:latin typeface="Arial" charset="0"/>
              </a:rPr>
              <a:t>system</a:t>
            </a:r>
            <a:r>
              <a:rPr lang="it-IT" dirty="0" smtClean="0">
                <a:latin typeface="Arial" charset="0"/>
              </a:rPr>
              <a:t> </a:t>
            </a:r>
            <a:r>
              <a:rPr lang="it-IT" dirty="0" err="1" smtClean="0">
                <a:latin typeface="Arial" charset="0"/>
              </a:rPr>
              <a:t>PADReS</a:t>
            </a:r>
            <a:endParaRPr lang="it-IT" dirty="0">
              <a:latin typeface="Arial" charset="0"/>
            </a:endParaRPr>
          </a:p>
        </p:txBody>
      </p:sp>
      <p:pic>
        <p:nvPicPr>
          <p:cNvPr id="3" name="Picture 2"/>
          <p:cNvPicPr>
            <a:picLocks noChangeAspect="1"/>
          </p:cNvPicPr>
          <p:nvPr/>
        </p:nvPicPr>
        <p:blipFill>
          <a:blip r:embed="rId3"/>
          <a:stretch>
            <a:fillRect/>
          </a:stretch>
        </p:blipFill>
        <p:spPr>
          <a:xfrm>
            <a:off x="218158" y="3421385"/>
            <a:ext cx="6480720" cy="2996685"/>
          </a:xfrm>
          <a:prstGeom prst="rect">
            <a:avLst/>
          </a:prstGeom>
        </p:spPr>
      </p:pic>
      <p:pic>
        <p:nvPicPr>
          <p:cNvPr id="5" name="Picture 4" descr="New layou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74" y="973113"/>
            <a:ext cx="9435182" cy="2608525"/>
          </a:xfrm>
          <a:prstGeom prst="rect">
            <a:avLst/>
          </a:prstGeom>
        </p:spPr>
      </p:pic>
    </p:spTree>
    <p:extLst>
      <p:ext uri="{BB962C8B-B14F-4D97-AF65-F5344CB8AC3E}">
        <p14:creationId xmlns:p14="http://schemas.microsoft.com/office/powerpoint/2010/main" val="3288643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marL="0" indent="0"/>
            <a:r>
              <a:rPr lang="it-IT" dirty="0" err="1" smtClean="0">
                <a:solidFill>
                  <a:srgbClr val="1680BF"/>
                </a:solidFill>
                <a:cs typeface="Arial"/>
              </a:rPr>
              <a:t>PADReS</a:t>
            </a:r>
            <a:r>
              <a:rPr lang="it-IT" dirty="0" smtClean="0">
                <a:solidFill>
                  <a:srgbClr val="1067EA"/>
                </a:solidFill>
                <a:cs typeface="Arial"/>
              </a:rPr>
              <a:t/>
            </a:r>
            <a:br>
              <a:rPr lang="it-IT" dirty="0" smtClean="0">
                <a:solidFill>
                  <a:srgbClr val="1067EA"/>
                </a:solidFill>
                <a:cs typeface="Arial"/>
              </a:rPr>
            </a:br>
            <a:r>
              <a:rPr lang="it-IT" dirty="0" smtClean="0">
                <a:cs typeface="Arial"/>
              </a:rPr>
              <a:t>Gas-</a:t>
            </a:r>
            <a:r>
              <a:rPr lang="it-IT" dirty="0" err="1" smtClean="0">
                <a:cs typeface="Arial"/>
              </a:rPr>
              <a:t>based</a:t>
            </a:r>
            <a:r>
              <a:rPr lang="it-IT" dirty="0" smtClean="0">
                <a:cs typeface="Arial"/>
              </a:rPr>
              <a:t> I</a:t>
            </a:r>
            <a:r>
              <a:rPr lang="it-IT" baseline="-25000" dirty="0" smtClean="0">
                <a:cs typeface="Arial"/>
              </a:rPr>
              <a:t>0</a:t>
            </a:r>
            <a:r>
              <a:rPr lang="it-IT" dirty="0" smtClean="0">
                <a:cs typeface="Arial"/>
              </a:rPr>
              <a:t> </a:t>
            </a:r>
            <a:r>
              <a:rPr lang="it-IT" dirty="0" err="1" smtClean="0">
                <a:cs typeface="Arial"/>
              </a:rPr>
              <a:t>monitors</a:t>
            </a:r>
            <a:r>
              <a:rPr lang="it-IT" dirty="0" smtClean="0">
                <a:cs typeface="Arial"/>
              </a:rPr>
              <a:t> and </a:t>
            </a:r>
            <a:r>
              <a:rPr lang="it-IT" dirty="0" err="1" smtClean="0">
                <a:cs typeface="Arial"/>
              </a:rPr>
              <a:t>absorbers</a:t>
            </a:r>
            <a:endParaRPr lang="it-IT" dirty="0">
              <a:cs typeface="Arial"/>
            </a:endParaRPr>
          </a:p>
        </p:txBody>
      </p:sp>
      <p:sp>
        <p:nvSpPr>
          <p:cNvPr id="3" name="Slide Number Placeholder 2"/>
          <p:cNvSpPr>
            <a:spLocks noGrp="1"/>
          </p:cNvSpPr>
          <p:nvPr>
            <p:ph type="sldNum" idx="12"/>
          </p:nvPr>
        </p:nvSpPr>
        <p:spPr/>
        <p:txBody>
          <a:bodyPr/>
          <a:lstStyle/>
          <a:p>
            <a:pPr>
              <a:defRPr/>
            </a:pPr>
            <a:fld id="{83FDD569-8929-1142-8DEF-FC4F70453FE6}" type="slidenum">
              <a:rPr lang="it-IT" smtClean="0"/>
              <a:pPr>
                <a:defRPr/>
              </a:pPr>
              <a:t>15</a:t>
            </a:fld>
            <a:endParaRPr lang="it-IT" dirty="0"/>
          </a:p>
        </p:txBody>
      </p:sp>
      <p:sp>
        <p:nvSpPr>
          <p:cNvPr id="10" name="Text Box 6"/>
          <p:cNvSpPr txBox="1">
            <a:spLocks noChangeArrowheads="1"/>
          </p:cNvSpPr>
          <p:nvPr/>
        </p:nvSpPr>
        <p:spPr bwMode="auto">
          <a:xfrm>
            <a:off x="2333600" y="80230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Arial" charset="0"/>
              <a:ea typeface="ＭＳ Ｐゴシック" pitchFamily="1" charset="-128"/>
            </a:endParaRPr>
          </a:p>
        </p:txBody>
      </p:sp>
      <p:pic>
        <p:nvPicPr>
          <p:cNvPr id="13" name="Picture 12" descr="New layo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0" y="1068437"/>
            <a:ext cx="8720640" cy="1960046"/>
          </a:xfrm>
          <a:prstGeom prst="rect">
            <a:avLst/>
          </a:prstGeom>
          <a:ln>
            <a:solidFill>
              <a:schemeClr val="bg1">
                <a:lumMod val="75000"/>
              </a:schemeClr>
            </a:solidFill>
          </a:ln>
        </p:spPr>
      </p:pic>
      <p:grpSp>
        <p:nvGrpSpPr>
          <p:cNvPr id="17" name="Group 16"/>
          <p:cNvGrpSpPr/>
          <p:nvPr/>
        </p:nvGrpSpPr>
        <p:grpSpPr>
          <a:xfrm>
            <a:off x="2090366" y="2485281"/>
            <a:ext cx="7995022" cy="4805895"/>
            <a:chOff x="2090366" y="2485281"/>
            <a:chExt cx="7995022" cy="4805895"/>
          </a:xfrm>
        </p:grpSpPr>
        <p:sp>
          <p:nvSpPr>
            <p:cNvPr id="18" name="Rectangle 17"/>
            <p:cNvSpPr/>
            <p:nvPr/>
          </p:nvSpPr>
          <p:spPr>
            <a:xfrm>
              <a:off x="4682654" y="3277369"/>
              <a:ext cx="5041900" cy="1240135"/>
            </a:xfrm>
            <a:prstGeom prst="rect">
              <a:avLst/>
            </a:prstGeom>
          </p:spPr>
          <p:txBody>
            <a:bodyPr>
              <a:spAutoFit/>
            </a:bodyPr>
            <a:lstStyle/>
            <a:p>
              <a:r>
                <a:rPr lang="en-US" sz="1600" b="1" dirty="0" smtClean="0">
                  <a:solidFill>
                    <a:srgbClr val="1680BF"/>
                  </a:solidFill>
                </a:rPr>
                <a:t>Gas absorber:</a:t>
              </a:r>
            </a:p>
            <a:p>
              <a:r>
                <a:rPr lang="en-US" sz="1600" dirty="0" smtClean="0">
                  <a:solidFill>
                    <a:srgbClr val="000000"/>
                  </a:solidFill>
                </a:rPr>
                <a:t>Need </a:t>
              </a:r>
              <a:r>
                <a:rPr lang="en-US" sz="1600" dirty="0">
                  <a:solidFill>
                    <a:srgbClr val="000000"/>
                  </a:solidFill>
                </a:rPr>
                <a:t>to align the beam w/out destroying the sample + intensity-dependent studies</a:t>
              </a:r>
            </a:p>
            <a:p>
              <a:r>
                <a:rPr lang="en-US" sz="1600" dirty="0">
                  <a:solidFill>
                    <a:srgbClr val="1680BF"/>
                  </a:solidFill>
                </a:rPr>
                <a:t>Max attenuation </a:t>
              </a:r>
              <a:r>
                <a:rPr lang="en-US" sz="1600" dirty="0">
                  <a:solidFill>
                    <a:srgbClr val="000000"/>
                  </a:solidFill>
                </a:rPr>
                <a:t>at all </a:t>
              </a:r>
              <a:r>
                <a:rPr lang="en-US" sz="1600" dirty="0" err="1">
                  <a:solidFill>
                    <a:srgbClr val="000000"/>
                  </a:solidFill>
                </a:rPr>
                <a:t>λ</a:t>
              </a:r>
              <a:r>
                <a:rPr lang="en-US" sz="1600" dirty="0">
                  <a:solidFill>
                    <a:srgbClr val="000000"/>
                  </a:solidFill>
                </a:rPr>
                <a:t>: 10</a:t>
              </a:r>
              <a:r>
                <a:rPr lang="en-US" sz="1600" baseline="30000" dirty="0">
                  <a:solidFill>
                    <a:srgbClr val="000000"/>
                  </a:solidFill>
                </a:rPr>
                <a:t>-4</a:t>
              </a:r>
              <a:endParaRPr lang="en-US" sz="1600" dirty="0">
                <a:solidFill>
                  <a:srgbClr val="000000"/>
                </a:solidFill>
              </a:endParaRPr>
            </a:p>
            <a:p>
              <a:r>
                <a:rPr lang="en-US" sz="1600" dirty="0">
                  <a:solidFill>
                    <a:srgbClr val="000000"/>
                  </a:solidFill>
                </a:rPr>
                <a:t>Preservation of coherence, spectrum, statistics, etc.</a:t>
              </a:r>
            </a:p>
          </p:txBody>
        </p:sp>
        <p:pic>
          <p:nvPicPr>
            <p:cNvPr id="19" name="Picture 18"/>
            <p:cNvPicPr>
              <a:picLocks noChangeAspect="1"/>
            </p:cNvPicPr>
            <p:nvPr/>
          </p:nvPicPr>
          <p:blipFill>
            <a:blip r:embed="rId3"/>
            <a:stretch>
              <a:fillRect/>
            </a:stretch>
          </p:blipFill>
          <p:spPr>
            <a:xfrm>
              <a:off x="2378398" y="4717529"/>
              <a:ext cx="4593353" cy="1728192"/>
            </a:xfrm>
            <a:prstGeom prst="rect">
              <a:avLst/>
            </a:prstGeom>
          </p:spPr>
        </p:pic>
        <p:pic>
          <p:nvPicPr>
            <p:cNvPr id="20" name="Picture 19"/>
            <p:cNvPicPr>
              <a:picLocks noChangeAspect="1"/>
            </p:cNvPicPr>
            <p:nvPr/>
          </p:nvPicPr>
          <p:blipFill>
            <a:blip r:embed="rId4"/>
            <a:stretch>
              <a:fillRect/>
            </a:stretch>
          </p:blipFill>
          <p:spPr>
            <a:xfrm>
              <a:off x="6766570" y="4760577"/>
              <a:ext cx="3318818" cy="2530599"/>
            </a:xfrm>
            <a:prstGeom prst="rect">
              <a:avLst/>
            </a:prstGeom>
          </p:spPr>
        </p:pic>
        <p:cxnSp>
          <p:nvCxnSpPr>
            <p:cNvPr id="21" name="Connettore 1 27"/>
            <p:cNvCxnSpPr/>
            <p:nvPr/>
          </p:nvCxnSpPr>
          <p:spPr bwMode="auto">
            <a:xfrm flipH="1" flipV="1">
              <a:off x="2090366" y="2485281"/>
              <a:ext cx="2520280" cy="936104"/>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46150" y="2701305"/>
            <a:ext cx="5041900" cy="4365379"/>
            <a:chOff x="146150" y="2701305"/>
            <a:chExt cx="5041900" cy="4365379"/>
          </a:xfrm>
        </p:grpSpPr>
        <p:grpSp>
          <p:nvGrpSpPr>
            <p:cNvPr id="23" name="Group 22"/>
            <p:cNvGrpSpPr/>
            <p:nvPr/>
          </p:nvGrpSpPr>
          <p:grpSpPr>
            <a:xfrm>
              <a:off x="146150" y="2701305"/>
              <a:ext cx="5041900" cy="4365379"/>
              <a:chOff x="146150" y="2701305"/>
              <a:chExt cx="5041900" cy="4365379"/>
            </a:xfrm>
          </p:grpSpPr>
          <p:grpSp>
            <p:nvGrpSpPr>
              <p:cNvPr id="25" name="Group 24"/>
              <p:cNvGrpSpPr/>
              <p:nvPr/>
            </p:nvGrpSpPr>
            <p:grpSpPr>
              <a:xfrm>
                <a:off x="146150" y="2701305"/>
                <a:ext cx="5041900" cy="4365379"/>
                <a:chOff x="146150" y="2701305"/>
                <a:chExt cx="5041900" cy="4365379"/>
              </a:xfrm>
            </p:grpSpPr>
            <p:pic>
              <p:nvPicPr>
                <p:cNvPr id="27" name="Picture 26"/>
                <p:cNvPicPr>
                  <a:picLocks noChangeAspect="1"/>
                </p:cNvPicPr>
                <p:nvPr/>
              </p:nvPicPr>
              <p:blipFill>
                <a:blip r:embed="rId5"/>
                <a:stretch>
                  <a:fillRect/>
                </a:stretch>
              </p:blipFill>
              <p:spPr>
                <a:xfrm>
                  <a:off x="146150" y="4717529"/>
                  <a:ext cx="1660032" cy="2349155"/>
                </a:xfrm>
                <a:prstGeom prst="rect">
                  <a:avLst/>
                </a:prstGeom>
              </p:spPr>
            </p:pic>
            <p:sp>
              <p:nvSpPr>
                <p:cNvPr id="28" name="Rectangle 27"/>
                <p:cNvSpPr/>
                <p:nvPr/>
              </p:nvSpPr>
              <p:spPr>
                <a:xfrm>
                  <a:off x="146150" y="3277369"/>
                  <a:ext cx="5041900" cy="1240135"/>
                </a:xfrm>
                <a:prstGeom prst="rect">
                  <a:avLst/>
                </a:prstGeom>
              </p:spPr>
              <p:txBody>
                <a:bodyPr>
                  <a:spAutoFit/>
                </a:bodyPr>
                <a:lstStyle/>
                <a:p>
                  <a:r>
                    <a:rPr lang="en-US" sz="1600" b="1" dirty="0" smtClean="0">
                      <a:solidFill>
                        <a:srgbClr val="1680BF"/>
                      </a:solidFill>
                    </a:rPr>
                    <a:t>Intensity monitors:</a:t>
                  </a:r>
                </a:p>
                <a:p>
                  <a:r>
                    <a:rPr lang="en-US" sz="1600" dirty="0" smtClean="0">
                      <a:solidFill>
                        <a:srgbClr val="000000"/>
                      </a:solidFill>
                    </a:rPr>
                    <a:t>Measures </a:t>
                  </a:r>
                  <a:r>
                    <a:rPr lang="en-US" sz="1600" dirty="0">
                      <a:solidFill>
                        <a:srgbClr val="000000"/>
                      </a:solidFill>
                    </a:rPr>
                    <a:t>the </a:t>
                  </a:r>
                  <a:r>
                    <a:rPr lang="en-US" sz="1600" dirty="0">
                      <a:solidFill>
                        <a:srgbClr val="1680BF"/>
                      </a:solidFill>
                    </a:rPr>
                    <a:t>number of photons of each </a:t>
                  </a:r>
                  <a:r>
                    <a:rPr lang="en-US" sz="1600" dirty="0" smtClean="0">
                      <a:solidFill>
                        <a:srgbClr val="1680BF"/>
                      </a:solidFill>
                    </a:rPr>
                    <a:t>pulse</a:t>
                  </a:r>
                </a:p>
                <a:p>
                  <a:r>
                    <a:rPr lang="en-US" sz="1600" dirty="0" smtClean="0">
                      <a:solidFill>
                        <a:srgbClr val="000000"/>
                      </a:solidFill>
                    </a:rPr>
                    <a:t> </a:t>
                  </a:r>
                  <a:r>
                    <a:rPr lang="en-US" sz="1600" dirty="0">
                      <a:solidFill>
                        <a:srgbClr val="000000"/>
                      </a:solidFill>
                    </a:rPr>
                    <a:t>(~3% precision, 1% </a:t>
                  </a:r>
                  <a:r>
                    <a:rPr lang="en-US" sz="1600" dirty="0" smtClean="0">
                      <a:solidFill>
                        <a:srgbClr val="000000"/>
                      </a:solidFill>
                    </a:rPr>
                    <a:t>reprod</a:t>
                  </a:r>
                  <a:r>
                    <a:rPr lang="en-US" sz="1600" dirty="0">
                      <a:solidFill>
                        <a:srgbClr val="000000"/>
                      </a:solidFill>
                    </a:rPr>
                    <a:t>ucibility</a:t>
                  </a:r>
                  <a:r>
                    <a:rPr lang="en-US" sz="1600" dirty="0" smtClean="0">
                      <a:solidFill>
                        <a:srgbClr val="000000"/>
                      </a:solidFill>
                    </a:rPr>
                    <a:t>)</a:t>
                  </a:r>
                </a:p>
                <a:p>
                  <a:r>
                    <a:rPr lang="en-US" sz="1600" dirty="0" smtClean="0">
                      <a:solidFill>
                        <a:srgbClr val="1680BF"/>
                      </a:solidFill>
                    </a:rPr>
                    <a:t>Online</a:t>
                  </a:r>
                  <a:r>
                    <a:rPr lang="en-US" sz="1600" dirty="0" smtClean="0">
                      <a:solidFill>
                        <a:srgbClr val="000000"/>
                      </a:solidFill>
                    </a:rPr>
                    <a:t> </a:t>
                  </a:r>
                  <a:r>
                    <a:rPr lang="en-US" sz="1600" dirty="0">
                      <a:solidFill>
                        <a:srgbClr val="000000"/>
                      </a:solidFill>
                    </a:rPr>
                    <a:t>and </a:t>
                  </a:r>
                  <a:r>
                    <a:rPr lang="en-US" sz="1600" dirty="0">
                      <a:solidFill>
                        <a:srgbClr val="1680BF"/>
                      </a:solidFill>
                    </a:rPr>
                    <a:t>shot-to-shot</a:t>
                  </a:r>
                </a:p>
                <a:p>
                  <a:r>
                    <a:rPr lang="en-US" sz="1600" dirty="0" smtClean="0">
                      <a:solidFill>
                        <a:srgbClr val="1680BF"/>
                      </a:solidFill>
                    </a:rPr>
                    <a:t>Transparent</a:t>
                  </a:r>
                </a:p>
              </p:txBody>
            </p:sp>
            <p:cxnSp>
              <p:nvCxnSpPr>
                <p:cNvPr id="29" name="Connettore 1 27"/>
                <p:cNvCxnSpPr/>
                <p:nvPr/>
              </p:nvCxnSpPr>
              <p:spPr bwMode="auto">
                <a:xfrm flipH="1" flipV="1">
                  <a:off x="1586310" y="2701305"/>
                  <a:ext cx="648072" cy="720080"/>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1224806" y="5056349"/>
                <a:ext cx="1441624" cy="237244"/>
              </a:xfrm>
              <a:prstGeom prst="rect">
                <a:avLst/>
              </a:prstGeom>
            </p:spPr>
            <p:txBody>
              <a:bodyPr wrap="square">
                <a:spAutoFit/>
              </a:bodyPr>
              <a:lstStyle/>
              <a:p>
                <a:r>
                  <a:rPr lang="en-US" sz="1000" dirty="0">
                    <a:solidFill>
                      <a:schemeClr val="tx1"/>
                    </a:solidFill>
                  </a:rPr>
                  <a:t>p = 2 ∙ 10</a:t>
                </a:r>
                <a:r>
                  <a:rPr lang="en-US" sz="1000" baseline="30000" dirty="0">
                    <a:solidFill>
                      <a:schemeClr val="tx1"/>
                    </a:solidFill>
                  </a:rPr>
                  <a:t>-5</a:t>
                </a:r>
                <a:r>
                  <a:rPr lang="en-US" sz="1000" dirty="0">
                    <a:solidFill>
                      <a:schemeClr val="tx1"/>
                    </a:solidFill>
                  </a:rPr>
                  <a:t> </a:t>
                </a:r>
                <a:r>
                  <a:rPr lang="en-US" sz="1000" dirty="0" smtClean="0">
                    <a:solidFill>
                      <a:schemeClr val="tx1"/>
                    </a:solidFill>
                  </a:rPr>
                  <a:t>mbar</a:t>
                </a:r>
                <a:endParaRPr lang="en-US" sz="1000" dirty="0">
                  <a:solidFill>
                    <a:schemeClr val="tx1"/>
                  </a:solidFill>
                </a:endParaRPr>
              </a:p>
            </p:txBody>
          </p:sp>
        </p:grpSp>
        <p:cxnSp>
          <p:nvCxnSpPr>
            <p:cNvPr id="24" name="Connettore 1 27"/>
            <p:cNvCxnSpPr/>
            <p:nvPr/>
          </p:nvCxnSpPr>
          <p:spPr bwMode="auto">
            <a:xfrm flipV="1">
              <a:off x="2234382" y="2773313"/>
              <a:ext cx="144016" cy="648072"/>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237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000"/>
                                        <p:tgtEl>
                                          <p:spTgt spid="22"/>
                                        </p:tgtEl>
                                      </p:cBhvr>
                                    </p:animEffect>
                                  </p:childTnLst>
                                </p:cTn>
                              </p:par>
                            </p:childTnLst>
                          </p:cTn>
                        </p:par>
                        <p:par>
                          <p:cTn id="8" fill="hold">
                            <p:stCondLst>
                              <p:cond delay="2000"/>
                            </p:stCondLst>
                            <p:childTnLst>
                              <p:par>
                                <p:cTn id="9" presetID="22" presetClass="entr" presetSubtype="1" fill="hold" nodeType="afterEffect">
                                  <p:stCondLst>
                                    <p:cond delay="100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descr="New 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65" y="973114"/>
            <a:ext cx="8496945" cy="2261876"/>
          </a:xfrm>
          <a:prstGeom prst="rect">
            <a:avLst/>
          </a:prstGeom>
          <a:ln>
            <a:solidFill>
              <a:schemeClr val="bg2"/>
            </a:solidFill>
          </a:ln>
        </p:spPr>
      </p:pic>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16</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err="1" smtClean="0">
                <a:solidFill>
                  <a:srgbClr val="1680BF"/>
                </a:solidFill>
                <a:latin typeface="Arial" charset="0"/>
              </a:rPr>
              <a:t>PADReS</a:t>
            </a:r>
            <a:r>
              <a:rPr lang="it-IT" dirty="0" smtClean="0">
                <a:latin typeface="Arial" charset="0"/>
              </a:rPr>
              <a:t/>
            </a:r>
            <a:br>
              <a:rPr lang="it-IT" dirty="0" smtClean="0">
                <a:latin typeface="Arial" charset="0"/>
              </a:rPr>
            </a:br>
            <a:r>
              <a:rPr lang="it-IT" dirty="0" smtClean="0">
                <a:latin typeface="Arial" charset="0"/>
              </a:rPr>
              <a:t>Energy </a:t>
            </a:r>
            <a:r>
              <a:rPr lang="it-IT" dirty="0" err="1" smtClean="0">
                <a:latin typeface="Arial" charset="0"/>
              </a:rPr>
              <a:t>spectrometer</a:t>
            </a:r>
            <a:r>
              <a:rPr lang="it-IT" dirty="0" smtClean="0">
                <a:latin typeface="Arial" charset="0"/>
              </a:rPr>
              <a:t> PRESTO</a:t>
            </a:r>
            <a:endParaRPr lang="it-IT" dirty="0">
              <a:latin typeface="Arial" charset="0"/>
            </a:endParaRPr>
          </a:p>
        </p:txBody>
      </p:sp>
      <p:sp>
        <p:nvSpPr>
          <p:cNvPr id="21" name="Text Box 444"/>
          <p:cNvSpPr txBox="1">
            <a:spLocks noChangeArrowheads="1"/>
          </p:cNvSpPr>
          <p:nvPr/>
        </p:nvSpPr>
        <p:spPr bwMode="auto">
          <a:xfrm>
            <a:off x="1222705" y="2826938"/>
            <a:ext cx="184736" cy="26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63" tIns="45732" rIns="91463" bIns="45732">
            <a:spAutoFit/>
          </a:bodyPr>
          <a:lstStyle/>
          <a:p>
            <a:pPr algn="ctr"/>
            <a:endParaRPr lang="fr-FR" sz="1200" b="1">
              <a:solidFill>
                <a:srgbClr val="0000FF"/>
              </a:solidFill>
            </a:endParaRPr>
          </a:p>
        </p:txBody>
      </p:sp>
      <p:sp>
        <p:nvSpPr>
          <p:cNvPr id="23" name="Rectangle 7"/>
          <p:cNvSpPr>
            <a:spLocks noChangeArrowheads="1"/>
          </p:cNvSpPr>
          <p:nvPr/>
        </p:nvSpPr>
        <p:spPr bwMode="auto">
          <a:xfrm>
            <a:off x="197993" y="5449010"/>
            <a:ext cx="5718336" cy="1469145"/>
          </a:xfrm>
          <a:prstGeom prst="rect">
            <a:avLst/>
          </a:prstGeom>
          <a:noFill/>
          <a:ln>
            <a:noFill/>
          </a:ln>
          <a:extLst/>
        </p:spPr>
        <p:txBody>
          <a:bodyPr wrap="square" lIns="91463" tIns="45732" rIns="91463" bIns="45732">
            <a:spAutoFit/>
          </a:bodyPr>
          <a:lstStyle/>
          <a:p>
            <a:pPr marL="285823" indent="-285823" algn="just">
              <a:buClr>
                <a:srgbClr val="1680BF"/>
              </a:buClr>
              <a:buFont typeface="Arial"/>
              <a:buChar char="•"/>
              <a:defRPr/>
            </a:pPr>
            <a:r>
              <a:rPr lang="en-US" sz="1600" b="1" dirty="0">
                <a:solidFill>
                  <a:srgbClr val="1680BF"/>
                </a:solidFill>
              </a:rPr>
              <a:t>Online (non invasive)</a:t>
            </a:r>
          </a:p>
          <a:p>
            <a:pPr marL="285823" indent="-285823" algn="just">
              <a:buClr>
                <a:srgbClr val="1680BF"/>
              </a:buClr>
              <a:buFont typeface="Arial"/>
              <a:buChar char="•"/>
              <a:defRPr/>
            </a:pPr>
            <a:r>
              <a:rPr lang="en-US" sz="1600" b="1" dirty="0">
                <a:solidFill>
                  <a:srgbClr val="000000"/>
                </a:solidFill>
              </a:rPr>
              <a:t>Shot-to-Shot</a:t>
            </a:r>
          </a:p>
          <a:p>
            <a:pPr marL="285823" indent="-285823" algn="just">
              <a:buClr>
                <a:srgbClr val="1680BF"/>
              </a:buClr>
              <a:buFont typeface="Arial"/>
              <a:buChar char="•"/>
              <a:defRPr/>
            </a:pPr>
            <a:r>
              <a:rPr lang="it-IT" sz="1600" b="1" dirty="0">
                <a:solidFill>
                  <a:srgbClr val="000000"/>
                </a:solidFill>
              </a:rPr>
              <a:t>~97% of FEL </a:t>
            </a:r>
            <a:r>
              <a:rPr lang="it-IT" sz="1600" b="1" dirty="0">
                <a:solidFill>
                  <a:srgbClr val="000000"/>
                </a:solidFill>
                <a:sym typeface="Wingdings"/>
              </a:rPr>
              <a:t> </a:t>
            </a:r>
            <a:r>
              <a:rPr lang="it-IT" sz="1600" b="1" dirty="0" err="1">
                <a:solidFill>
                  <a:srgbClr val="000000"/>
                </a:solidFill>
              </a:rPr>
              <a:t>beamlines</a:t>
            </a:r>
            <a:endParaRPr lang="it-IT" sz="1600" b="1" dirty="0">
              <a:solidFill>
                <a:srgbClr val="000000"/>
              </a:solidFill>
            </a:endParaRPr>
          </a:p>
          <a:p>
            <a:pPr marL="285823" indent="-285823" algn="just">
              <a:buClr>
                <a:srgbClr val="1680BF"/>
              </a:buClr>
              <a:buFont typeface="Arial"/>
              <a:buChar char="•"/>
              <a:defRPr/>
            </a:pPr>
            <a:r>
              <a:rPr lang="it-IT" sz="1600" b="1" dirty="0">
                <a:solidFill>
                  <a:srgbClr val="000000"/>
                </a:solidFill>
              </a:rPr>
              <a:t>1% of FEL </a:t>
            </a:r>
            <a:r>
              <a:rPr lang="it-IT" sz="1600" b="1" dirty="0">
                <a:solidFill>
                  <a:srgbClr val="000000"/>
                </a:solidFill>
                <a:sym typeface="Wingdings"/>
              </a:rPr>
              <a:t> YAG + </a:t>
            </a:r>
            <a:r>
              <a:rPr lang="it-IT" sz="1600" b="1" dirty="0" err="1">
                <a:solidFill>
                  <a:srgbClr val="000000"/>
                </a:solidFill>
                <a:sym typeface="Wingdings"/>
              </a:rPr>
              <a:t>triggered</a:t>
            </a:r>
            <a:r>
              <a:rPr lang="it-IT" sz="1600" b="1" dirty="0">
                <a:solidFill>
                  <a:srgbClr val="000000"/>
                </a:solidFill>
                <a:sym typeface="Wingdings"/>
              </a:rPr>
              <a:t> CCD</a:t>
            </a:r>
          </a:p>
          <a:p>
            <a:pPr marL="285823" indent="-285823" algn="just">
              <a:buClr>
                <a:srgbClr val="1680BF"/>
              </a:buClr>
              <a:buFont typeface="Arial"/>
              <a:buChar char="•"/>
              <a:defRPr/>
            </a:pPr>
            <a:r>
              <a:rPr lang="it-IT" sz="1600" b="1" dirty="0" err="1">
                <a:solidFill>
                  <a:srgbClr val="000000"/>
                </a:solidFill>
              </a:rPr>
              <a:t>Resolving</a:t>
            </a:r>
            <a:r>
              <a:rPr lang="it-IT" sz="1600" b="1" dirty="0">
                <a:solidFill>
                  <a:srgbClr val="000000"/>
                </a:solidFill>
              </a:rPr>
              <a:t> </a:t>
            </a:r>
            <a:r>
              <a:rPr lang="it-IT" sz="1600" b="1" dirty="0" err="1">
                <a:solidFill>
                  <a:srgbClr val="000000"/>
                </a:solidFill>
              </a:rPr>
              <a:t>Power</a:t>
            </a:r>
            <a:r>
              <a:rPr lang="it-IT" sz="1600" b="1" dirty="0">
                <a:solidFill>
                  <a:srgbClr val="000000"/>
                </a:solidFill>
              </a:rPr>
              <a:t> ~15000 @32.5nm (2.5meV)</a:t>
            </a:r>
          </a:p>
          <a:p>
            <a:pPr marL="285823" indent="-285823" algn="just">
              <a:buClr>
                <a:srgbClr val="1680BF"/>
              </a:buClr>
              <a:buFont typeface="Arial"/>
              <a:buChar char="•"/>
              <a:defRPr/>
            </a:pPr>
            <a:r>
              <a:rPr lang="it-IT" sz="1600" b="1" dirty="0" err="1">
                <a:solidFill>
                  <a:srgbClr val="000000"/>
                </a:solidFill>
              </a:rPr>
              <a:t>Available</a:t>
            </a:r>
            <a:r>
              <a:rPr lang="it-IT" sz="1600" b="1" dirty="0">
                <a:solidFill>
                  <a:srgbClr val="000000"/>
                </a:solidFill>
              </a:rPr>
              <a:t> information: </a:t>
            </a:r>
            <a:r>
              <a:rPr lang="it-IT" sz="1600" b="1" dirty="0" err="1" smtClean="0">
                <a:solidFill>
                  <a:srgbClr val="000000"/>
                </a:solidFill>
              </a:rPr>
              <a:t>λ</a:t>
            </a:r>
            <a:r>
              <a:rPr lang="it-IT" sz="1600" b="1" dirty="0" smtClean="0">
                <a:solidFill>
                  <a:srgbClr val="000000"/>
                </a:solidFill>
              </a:rPr>
              <a:t>, </a:t>
            </a:r>
            <a:r>
              <a:rPr lang="it-IT" sz="1600" b="1" dirty="0">
                <a:solidFill>
                  <a:srgbClr val="000000"/>
                </a:solidFill>
              </a:rPr>
              <a:t>BW, </a:t>
            </a:r>
            <a:r>
              <a:rPr lang="it-IT" sz="1600" b="1" dirty="0" err="1">
                <a:solidFill>
                  <a:srgbClr val="000000"/>
                </a:solidFill>
              </a:rPr>
              <a:t>spectral</a:t>
            </a:r>
            <a:r>
              <a:rPr lang="it-IT" sz="1600" b="1" dirty="0">
                <a:solidFill>
                  <a:srgbClr val="000000"/>
                </a:solidFill>
              </a:rPr>
              <a:t> </a:t>
            </a:r>
            <a:r>
              <a:rPr lang="it-IT" sz="1600" b="1" dirty="0" err="1">
                <a:solidFill>
                  <a:srgbClr val="000000"/>
                </a:solidFill>
              </a:rPr>
              <a:t>content</a:t>
            </a:r>
            <a:endParaRPr lang="it-IT" sz="1600" b="1" dirty="0">
              <a:solidFill>
                <a:srgbClr val="000000"/>
              </a:solidFill>
            </a:endParaRPr>
          </a:p>
        </p:txBody>
      </p:sp>
      <p:grpSp>
        <p:nvGrpSpPr>
          <p:cNvPr id="24" name="Group 11271"/>
          <p:cNvGrpSpPr>
            <a:grpSpLocks/>
          </p:cNvGrpSpPr>
          <p:nvPr/>
        </p:nvGrpSpPr>
        <p:grpSpPr bwMode="auto">
          <a:xfrm>
            <a:off x="20647" y="1693193"/>
            <a:ext cx="5094055" cy="3672408"/>
            <a:chOff x="19844" y="1470064"/>
            <a:chExt cx="5091672" cy="3670800"/>
          </a:xfrm>
        </p:grpSpPr>
        <p:grpSp>
          <p:nvGrpSpPr>
            <p:cNvPr id="25" name="Group 16"/>
            <p:cNvGrpSpPr>
              <a:grpSpLocks/>
            </p:cNvGrpSpPr>
            <p:nvPr/>
          </p:nvGrpSpPr>
          <p:grpSpPr bwMode="auto">
            <a:xfrm>
              <a:off x="19844" y="3283072"/>
              <a:ext cx="3816350" cy="1835150"/>
              <a:chOff x="0" y="3313113"/>
              <a:chExt cx="3816350" cy="1835150"/>
            </a:xfrm>
          </p:grpSpPr>
          <p:pic>
            <p:nvPicPr>
              <p:cNvPr id="30" name="Picture 107"/>
              <p:cNvPicPr>
                <a:picLocks noChangeAspect="1"/>
              </p:cNvPicPr>
              <p:nvPr/>
            </p:nvPicPr>
            <p:blipFill>
              <a:blip r:embed="rId4">
                <a:extLst>
                  <a:ext uri="{28A0092B-C50C-407E-A947-70E740481C1C}">
                    <a14:useLocalDpi xmlns:a14="http://schemas.microsoft.com/office/drawing/2010/main" val="0"/>
                  </a:ext>
                </a:extLst>
              </a:blip>
              <a:srcRect t="16580" b="15434"/>
              <a:stretch>
                <a:fillRect/>
              </a:stretch>
            </p:blipFill>
            <p:spPr bwMode="auto">
              <a:xfrm>
                <a:off x="215900" y="3313113"/>
                <a:ext cx="3600450" cy="1835150"/>
              </a:xfrm>
              <a:prstGeom prst="rect">
                <a:avLst/>
              </a:prstGeom>
              <a:noFill/>
              <a:ln w="25400">
                <a:solidFill>
                  <a:srgbClr val="1680BF"/>
                </a:solidFill>
                <a:miter lim="800000"/>
                <a:headEnd/>
                <a:tailEnd/>
              </a:ln>
              <a:extLst>
                <a:ext uri="{909E8E84-426E-40dd-AFC4-6F175D3DCCD1}">
                  <a14:hiddenFill xmlns:a14="http://schemas.microsoft.com/office/drawing/2010/main">
                    <a:solidFill>
                      <a:srgbClr val="FFFFFF"/>
                    </a:solidFill>
                  </a14:hiddenFill>
                </a:ext>
              </a:extLst>
            </p:spPr>
          </p:pic>
          <p:sp>
            <p:nvSpPr>
              <p:cNvPr id="31" name="Rectangle 7"/>
              <p:cNvSpPr>
                <a:spLocks noChangeArrowheads="1"/>
              </p:cNvSpPr>
              <p:nvPr/>
            </p:nvSpPr>
            <p:spPr bwMode="auto">
              <a:xfrm>
                <a:off x="287338" y="3385001"/>
                <a:ext cx="2808300" cy="357354"/>
              </a:xfrm>
              <a:prstGeom prst="rect">
                <a:avLst/>
              </a:prstGeom>
              <a:solidFill>
                <a:schemeClr val="bg1">
                  <a:lumMod val="50000"/>
                </a:schemeClr>
              </a:solidFill>
              <a:ln>
                <a:noFill/>
              </a:ln>
              <a:extLst/>
            </p:spPr>
            <p:txBody>
              <a:bodyPr>
                <a:spAutoFit/>
              </a:bodyPr>
              <a:lstStyle/>
              <a:p>
                <a:pPr algn="ctr">
                  <a:defRPr/>
                </a:pPr>
                <a:r>
                  <a:rPr lang="en-US" sz="1800" b="1" dirty="0">
                    <a:solidFill>
                      <a:srgbClr val="FFFF00"/>
                    </a:solidFill>
                  </a:rPr>
                  <a:t>Spectrometer (PRESTO)</a:t>
                </a:r>
              </a:p>
            </p:txBody>
          </p:sp>
          <p:cxnSp>
            <p:nvCxnSpPr>
              <p:cNvPr id="32" name="Straight Connector 31"/>
              <p:cNvCxnSpPr/>
              <p:nvPr/>
            </p:nvCxnSpPr>
            <p:spPr bwMode="auto">
              <a:xfrm flipV="1">
                <a:off x="0" y="4321609"/>
                <a:ext cx="936629" cy="287332"/>
              </a:xfrm>
              <a:prstGeom prst="line">
                <a:avLst/>
              </a:prstGeom>
              <a:solidFill>
                <a:srgbClr val="00B8FF"/>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p:nvCxnSpPr>
            <p:spPr bwMode="auto">
              <a:xfrm flipV="1">
                <a:off x="936629" y="3600897"/>
                <a:ext cx="2735274" cy="720712"/>
              </a:xfrm>
              <a:prstGeom prst="line">
                <a:avLst/>
              </a:prstGeom>
              <a:solidFill>
                <a:srgbClr val="00B8FF"/>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p:cNvCxnSpPr/>
              <p:nvPr/>
            </p:nvCxnSpPr>
            <p:spPr bwMode="auto">
              <a:xfrm flipV="1">
                <a:off x="935856" y="3888463"/>
                <a:ext cx="2376264" cy="432048"/>
              </a:xfrm>
              <a:prstGeom prst="line">
                <a:avLst/>
              </a:prstGeom>
              <a:solidFill>
                <a:srgbClr val="00B8FF"/>
              </a:solidFill>
              <a:ln w="28575" cap="flat" cmpd="sng" algn="ctr">
                <a:gradFill flip="none" rotWithShape="1">
                  <a:gsLst>
                    <a:gs pos="0">
                      <a:srgbClr val="FF0000"/>
                    </a:gs>
                    <a:gs pos="100000">
                      <a:srgbClr val="0000FF"/>
                    </a:gs>
                  </a:gsLst>
                  <a:lin ang="0" scaled="1"/>
                  <a:tileRect/>
                </a:gra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6" name="Oval 25"/>
            <p:cNvSpPr/>
            <p:nvPr/>
          </p:nvSpPr>
          <p:spPr bwMode="auto">
            <a:xfrm>
              <a:off x="4031901" y="1470064"/>
              <a:ext cx="1079505" cy="792149"/>
            </a:xfrm>
            <a:prstGeom prst="ellipse">
              <a:avLst/>
            </a:prstGeom>
            <a:noFill/>
            <a:ln>
              <a:solidFill>
                <a:srgbClr val="1680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rgbClr val="000000"/>
                </a:solidFill>
              </a:endParaRPr>
            </a:p>
          </p:txBody>
        </p:sp>
        <p:cxnSp>
          <p:nvCxnSpPr>
            <p:cNvPr id="27" name="Straight Connector 26"/>
            <p:cNvCxnSpPr/>
            <p:nvPr/>
          </p:nvCxnSpPr>
          <p:spPr bwMode="auto">
            <a:xfrm flipH="1">
              <a:off x="210346" y="1515035"/>
              <a:ext cx="4113470" cy="1760551"/>
            </a:xfrm>
            <a:prstGeom prst="line">
              <a:avLst/>
            </a:prstGeom>
            <a:ln w="25400">
              <a:solidFill>
                <a:srgbClr val="1680B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flipH="1">
              <a:off x="3848249" y="2246582"/>
              <a:ext cx="550871" cy="1022894"/>
            </a:xfrm>
            <a:prstGeom prst="line">
              <a:avLst/>
            </a:prstGeom>
            <a:ln w="25400">
              <a:solidFill>
                <a:srgbClr val="1680B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flipH="1">
              <a:off x="3847324" y="1901923"/>
              <a:ext cx="1264192" cy="3238941"/>
            </a:xfrm>
            <a:prstGeom prst="line">
              <a:avLst/>
            </a:prstGeom>
            <a:ln w="25400">
              <a:solidFill>
                <a:srgbClr val="1680BF"/>
              </a:solidFill>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290166" y="1045121"/>
            <a:ext cx="7130256" cy="353174"/>
          </a:xfrm>
          <a:prstGeom prst="rect">
            <a:avLst/>
          </a:prstGeom>
        </p:spPr>
        <p:txBody>
          <a:bodyPr wrap="square">
            <a:spAutoFit/>
          </a:bodyPr>
          <a:lstStyle/>
          <a:p>
            <a:pPr algn="just">
              <a:buClr>
                <a:srgbClr val="1680BF"/>
              </a:buClr>
              <a:defRPr/>
            </a:pPr>
            <a:r>
              <a:rPr lang="en-US" sz="1800" b="1" dirty="0">
                <a:solidFill>
                  <a:srgbClr val="0082C4"/>
                </a:solidFill>
              </a:rPr>
              <a:t>P</a:t>
            </a:r>
            <a:r>
              <a:rPr lang="en-US" sz="1800" b="1" dirty="0">
                <a:solidFill>
                  <a:schemeClr val="tx1"/>
                </a:solidFill>
              </a:rPr>
              <a:t>ulse-</a:t>
            </a:r>
            <a:r>
              <a:rPr lang="en-US" sz="1800" b="1" dirty="0">
                <a:solidFill>
                  <a:srgbClr val="0082C4"/>
                </a:solidFill>
              </a:rPr>
              <a:t>R</a:t>
            </a:r>
            <a:r>
              <a:rPr lang="en-US" sz="1800" b="1" dirty="0">
                <a:solidFill>
                  <a:schemeClr val="tx1"/>
                </a:solidFill>
              </a:rPr>
              <a:t>esolved </a:t>
            </a:r>
            <a:r>
              <a:rPr lang="en-US" sz="1800" b="1" dirty="0">
                <a:solidFill>
                  <a:srgbClr val="0082C4"/>
                </a:solidFill>
              </a:rPr>
              <a:t>E</a:t>
            </a:r>
            <a:r>
              <a:rPr lang="en-US" sz="1800" b="1" dirty="0">
                <a:solidFill>
                  <a:schemeClr val="tx1"/>
                </a:solidFill>
              </a:rPr>
              <a:t>nergy </a:t>
            </a:r>
            <a:r>
              <a:rPr lang="en-US" sz="1800" b="1" dirty="0">
                <a:solidFill>
                  <a:srgbClr val="0082C4"/>
                </a:solidFill>
              </a:rPr>
              <a:t>S</a:t>
            </a:r>
            <a:r>
              <a:rPr lang="en-US" sz="1800" b="1" dirty="0">
                <a:solidFill>
                  <a:schemeClr val="tx1"/>
                </a:solidFill>
              </a:rPr>
              <a:t>pectrometer: </a:t>
            </a:r>
            <a:r>
              <a:rPr lang="en-US" sz="1800" b="1" dirty="0">
                <a:solidFill>
                  <a:srgbClr val="0082C4"/>
                </a:solidFill>
              </a:rPr>
              <a:t>T</a:t>
            </a:r>
            <a:r>
              <a:rPr lang="en-US" sz="1800" b="1" dirty="0">
                <a:solidFill>
                  <a:schemeClr val="tx1"/>
                </a:solidFill>
              </a:rPr>
              <a:t>ransparent and </a:t>
            </a:r>
            <a:r>
              <a:rPr lang="en-US" sz="1800" b="1" dirty="0">
                <a:solidFill>
                  <a:srgbClr val="0082C4"/>
                </a:solidFill>
              </a:rPr>
              <a:t>O</a:t>
            </a:r>
            <a:r>
              <a:rPr lang="en-US" sz="1800" b="1" dirty="0">
                <a:solidFill>
                  <a:schemeClr val="tx1"/>
                </a:solidFill>
              </a:rPr>
              <a:t>nline</a:t>
            </a:r>
          </a:p>
        </p:txBody>
      </p:sp>
      <p:pic>
        <p:nvPicPr>
          <p:cNvPr id="36" name="Picture 35"/>
          <p:cNvPicPr>
            <a:picLocks noChangeAspect="1"/>
          </p:cNvPicPr>
          <p:nvPr/>
        </p:nvPicPr>
        <p:blipFill>
          <a:blip r:embed="rId5"/>
          <a:stretch>
            <a:fillRect/>
          </a:stretch>
        </p:blipFill>
        <p:spPr>
          <a:xfrm>
            <a:off x="4636061" y="3538171"/>
            <a:ext cx="5449327" cy="2259478"/>
          </a:xfrm>
          <a:prstGeom prst="rect">
            <a:avLst/>
          </a:prstGeom>
        </p:spPr>
      </p:pic>
      <p:grpSp>
        <p:nvGrpSpPr>
          <p:cNvPr id="37" name="Group 36"/>
          <p:cNvGrpSpPr/>
          <p:nvPr/>
        </p:nvGrpSpPr>
        <p:grpSpPr>
          <a:xfrm>
            <a:off x="5114702" y="5725641"/>
            <a:ext cx="2971800" cy="1367409"/>
            <a:chOff x="362174" y="1117129"/>
            <a:chExt cx="2971800" cy="1367409"/>
          </a:xfrm>
        </p:grpSpPr>
        <p:sp>
          <p:nvSpPr>
            <p:cNvPr id="38" name="Rectangle 171"/>
            <p:cNvSpPr>
              <a:spLocks noChangeArrowheads="1"/>
            </p:cNvSpPr>
            <p:nvPr/>
          </p:nvSpPr>
          <p:spPr bwMode="auto">
            <a:xfrm>
              <a:off x="405169" y="1571725"/>
              <a:ext cx="2700073" cy="900113"/>
            </a:xfrm>
            <a:prstGeom prst="rect">
              <a:avLst/>
            </a:prstGeom>
            <a:solidFill>
              <a:srgbClr val="FFFFFF"/>
            </a:solidFill>
            <a:ln>
              <a:noFill/>
            </a:ln>
            <a:effectLst/>
            <a:scene3d>
              <a:camera prst="legacyObliqueTopRight"/>
              <a:lightRig rig="legacyFlat2" dir="b"/>
            </a:scene3d>
            <a:sp3d extrusionH="430200" prstMaterial="legacyMatte">
              <a:bevelT w="13500" h="13500" prst="angle"/>
              <a:bevelB w="13500" h="13500" prst="angle"/>
              <a:extrusionClr>
                <a:srgbClr val="FFFF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flatTx/>
            </a:bodyPr>
            <a:lstStyle/>
            <a:p>
              <a:endParaRPr lang="en-US">
                <a:solidFill>
                  <a:schemeClr val="tx1"/>
                </a:solidFill>
              </a:endParaRPr>
            </a:p>
          </p:txBody>
        </p:sp>
        <p:sp>
          <p:nvSpPr>
            <p:cNvPr id="39" name="Line 172"/>
            <p:cNvSpPr>
              <a:spLocks noChangeShapeType="1"/>
            </p:cNvSpPr>
            <p:nvPr/>
          </p:nvSpPr>
          <p:spPr bwMode="auto">
            <a:xfrm flipV="1">
              <a:off x="539313" y="1360587"/>
              <a:ext cx="101468" cy="98425"/>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40" name="Line 173"/>
            <p:cNvSpPr>
              <a:spLocks noChangeShapeType="1"/>
            </p:cNvSpPr>
            <p:nvPr/>
          </p:nvSpPr>
          <p:spPr bwMode="auto">
            <a:xfrm flipV="1">
              <a:off x="3232506" y="1360587"/>
              <a:ext cx="101468" cy="98425"/>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41" name="Line 174"/>
            <p:cNvSpPr>
              <a:spLocks noChangeShapeType="1"/>
            </p:cNvSpPr>
            <p:nvPr/>
          </p:nvSpPr>
          <p:spPr bwMode="auto">
            <a:xfrm>
              <a:off x="614983" y="1382812"/>
              <a:ext cx="2675996" cy="1588"/>
            </a:xfrm>
            <a:prstGeom prst="line">
              <a:avLst/>
            </a:prstGeom>
            <a:noFill/>
            <a:ln w="9525">
              <a:solidFill>
                <a:srgbClr val="000000"/>
              </a:solidFill>
              <a:round/>
              <a:headEnd type="arrow" w="sm" len="sm"/>
              <a:tailEnd type="arrow" w="sm" len="sm"/>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42" name="Rectangle 175"/>
            <p:cNvSpPr>
              <a:spLocks noChangeArrowheads="1"/>
            </p:cNvSpPr>
            <p:nvPr/>
          </p:nvSpPr>
          <p:spPr bwMode="auto">
            <a:xfrm>
              <a:off x="405169" y="1574900"/>
              <a:ext cx="2701793" cy="552450"/>
            </a:xfrm>
            <a:prstGeom prst="rect">
              <a:avLst/>
            </a:prstGeom>
            <a:solidFill>
              <a:srgbClr val="969696"/>
            </a:solidFill>
            <a:ln>
              <a:noFill/>
            </a:ln>
            <a:extLst>
              <a:ext uri="{91240B29-F687-4f45-9708-019B960494DF}">
                <a14:hiddenLine xmlns:a14="http://schemas.microsoft.com/office/drawing/2010/main" w="9525">
                  <a:solidFill>
                    <a:srgbClr val="C0C0C0"/>
                  </a:solidFill>
                  <a:miter lim="800000"/>
                  <a:headEnd/>
                  <a:tailEnd/>
                </a14:hiddenLine>
              </a:ext>
            </a:extLst>
          </p:spPr>
          <p:txBody>
            <a:bodyPr/>
            <a:lstStyle/>
            <a:p>
              <a:endParaRPr lang="en-US">
                <a:solidFill>
                  <a:schemeClr val="tx1"/>
                </a:solidFill>
              </a:endParaRPr>
            </a:p>
          </p:txBody>
        </p:sp>
        <p:sp>
          <p:nvSpPr>
            <p:cNvPr id="43" name="Line 176"/>
            <p:cNvSpPr>
              <a:spLocks noChangeShapeType="1"/>
            </p:cNvSpPr>
            <p:nvPr/>
          </p:nvSpPr>
          <p:spPr bwMode="auto">
            <a:xfrm flipH="1">
              <a:off x="405169" y="2171800"/>
              <a:ext cx="41275" cy="6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44" name="Rectangle 177"/>
            <p:cNvSpPr>
              <a:spLocks noChangeArrowheads="1"/>
            </p:cNvSpPr>
            <p:nvPr/>
          </p:nvSpPr>
          <p:spPr bwMode="auto">
            <a:xfrm>
              <a:off x="362174" y="2127350"/>
              <a:ext cx="84270" cy="98425"/>
            </a:xfrm>
            <a:prstGeom prst="rect">
              <a:avLst/>
            </a:prstGeom>
            <a:solidFill>
              <a:srgbClr val="FFFFFF"/>
            </a:solidFill>
            <a:ln>
              <a:noFill/>
            </a:ln>
            <a:extLst>
              <a:ext uri="{91240B29-F687-4f45-9708-019B960494DF}">
                <a14:hiddenLine xmlns:a14="http://schemas.microsoft.com/office/drawing/2010/main" w="9525">
                  <a:solidFill>
                    <a:srgbClr val="C0C0C0"/>
                  </a:solidFill>
                  <a:miter lim="800000"/>
                  <a:headEnd/>
                  <a:tailEnd/>
                </a14:hiddenLine>
              </a:ext>
            </a:extLst>
          </p:spPr>
          <p:txBody>
            <a:bodyPr/>
            <a:lstStyle/>
            <a:p>
              <a:endParaRPr lang="en-US">
                <a:solidFill>
                  <a:schemeClr val="tx1"/>
                </a:solidFill>
              </a:endParaRPr>
            </a:p>
          </p:txBody>
        </p:sp>
        <p:sp>
          <p:nvSpPr>
            <p:cNvPr id="45" name="Rectangle 178"/>
            <p:cNvSpPr>
              <a:spLocks noChangeArrowheads="1"/>
            </p:cNvSpPr>
            <p:nvPr/>
          </p:nvSpPr>
          <p:spPr bwMode="auto">
            <a:xfrm>
              <a:off x="405169" y="2225775"/>
              <a:ext cx="2701793" cy="258763"/>
            </a:xfrm>
            <a:prstGeom prst="rect">
              <a:avLst/>
            </a:prstGeom>
            <a:solidFill>
              <a:srgbClr val="969696"/>
            </a:solidFill>
            <a:ln w="9525">
              <a:solidFill>
                <a:srgbClr val="C0C0C0"/>
              </a:solidFill>
              <a:miter lim="800000"/>
              <a:headEnd/>
              <a:tailEnd/>
            </a:ln>
          </p:spPr>
          <p:txBody>
            <a:bodyPr/>
            <a:lstStyle/>
            <a:p>
              <a:endParaRPr lang="en-US">
                <a:solidFill>
                  <a:schemeClr val="tx1"/>
                </a:solidFill>
              </a:endParaRPr>
            </a:p>
          </p:txBody>
        </p:sp>
        <p:sp>
          <p:nvSpPr>
            <p:cNvPr id="46" name="Line 179"/>
            <p:cNvSpPr>
              <a:spLocks noChangeShapeType="1"/>
            </p:cNvSpPr>
            <p:nvPr/>
          </p:nvSpPr>
          <p:spPr bwMode="auto">
            <a:xfrm flipH="1">
              <a:off x="446444" y="2171800"/>
              <a:ext cx="271039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47" name="Line 180"/>
            <p:cNvSpPr>
              <a:spLocks noChangeShapeType="1"/>
            </p:cNvSpPr>
            <p:nvPr/>
          </p:nvSpPr>
          <p:spPr bwMode="auto">
            <a:xfrm flipV="1">
              <a:off x="446444" y="2119412"/>
              <a:ext cx="1720" cy="523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48" name="Line 181"/>
            <p:cNvSpPr>
              <a:spLocks noChangeShapeType="1"/>
            </p:cNvSpPr>
            <p:nvPr/>
          </p:nvSpPr>
          <p:spPr bwMode="auto">
            <a:xfrm flipV="1">
              <a:off x="3106962" y="2081312"/>
              <a:ext cx="49874" cy="460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49" name="Line 182"/>
            <p:cNvSpPr>
              <a:spLocks noChangeShapeType="1"/>
            </p:cNvSpPr>
            <p:nvPr/>
          </p:nvSpPr>
          <p:spPr bwMode="auto">
            <a:xfrm>
              <a:off x="3156835" y="2081312"/>
              <a:ext cx="1720" cy="904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50" name="AutoShape 183"/>
            <p:cNvSpPr>
              <a:spLocks noChangeArrowheads="1"/>
            </p:cNvSpPr>
            <p:nvPr/>
          </p:nvSpPr>
          <p:spPr bwMode="auto">
            <a:xfrm flipH="1">
              <a:off x="405169" y="2171800"/>
              <a:ext cx="41275" cy="5397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tx1"/>
                </a:solidFill>
              </a:endParaRPr>
            </a:p>
          </p:txBody>
        </p:sp>
        <p:sp>
          <p:nvSpPr>
            <p:cNvPr id="51" name="Line 184"/>
            <p:cNvSpPr>
              <a:spLocks noChangeShapeType="1"/>
            </p:cNvSpPr>
            <p:nvPr/>
          </p:nvSpPr>
          <p:spPr bwMode="auto">
            <a:xfrm flipH="1">
              <a:off x="405169" y="2171800"/>
              <a:ext cx="41275" cy="53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52" name="AutoShape 185"/>
            <p:cNvSpPr>
              <a:spLocks noChangeArrowheads="1"/>
            </p:cNvSpPr>
            <p:nvPr/>
          </p:nvSpPr>
          <p:spPr bwMode="auto">
            <a:xfrm flipV="1">
              <a:off x="3098363" y="2171800"/>
              <a:ext cx="49874" cy="603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tx1"/>
                </a:solidFill>
              </a:endParaRPr>
            </a:p>
          </p:txBody>
        </p:sp>
        <p:sp>
          <p:nvSpPr>
            <p:cNvPr id="53" name="AutoShape 186"/>
            <p:cNvSpPr>
              <a:spLocks noChangeArrowheads="1"/>
            </p:cNvSpPr>
            <p:nvPr/>
          </p:nvSpPr>
          <p:spPr bwMode="auto">
            <a:xfrm flipH="1">
              <a:off x="3089764" y="2089250"/>
              <a:ext cx="67072" cy="603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tx1"/>
                </a:solidFill>
              </a:endParaRPr>
            </a:p>
          </p:txBody>
        </p:sp>
        <p:sp>
          <p:nvSpPr>
            <p:cNvPr id="54" name="Rectangle 187"/>
            <p:cNvSpPr>
              <a:spLocks noChangeArrowheads="1"/>
            </p:cNvSpPr>
            <p:nvPr/>
          </p:nvSpPr>
          <p:spPr bwMode="auto">
            <a:xfrm>
              <a:off x="3098363" y="2149575"/>
              <a:ext cx="58473" cy="222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tx1"/>
                </a:solidFill>
              </a:endParaRPr>
            </a:p>
          </p:txBody>
        </p:sp>
        <p:sp>
          <p:nvSpPr>
            <p:cNvPr id="55" name="Line 188"/>
            <p:cNvSpPr>
              <a:spLocks noChangeShapeType="1"/>
            </p:cNvSpPr>
            <p:nvPr/>
          </p:nvSpPr>
          <p:spPr bwMode="auto">
            <a:xfrm>
              <a:off x="2979697" y="2171800"/>
              <a:ext cx="177139"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56" name="Line 189"/>
            <p:cNvSpPr>
              <a:spLocks noChangeShapeType="1"/>
            </p:cNvSpPr>
            <p:nvPr/>
          </p:nvSpPr>
          <p:spPr bwMode="auto">
            <a:xfrm flipH="1">
              <a:off x="3106962" y="2171800"/>
              <a:ext cx="49874" cy="53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57" name="Line 190"/>
            <p:cNvSpPr>
              <a:spLocks noChangeShapeType="1"/>
            </p:cNvSpPr>
            <p:nvPr/>
          </p:nvSpPr>
          <p:spPr bwMode="auto">
            <a:xfrm>
              <a:off x="3156835" y="2081312"/>
              <a:ext cx="1720" cy="904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58" name="AutoShape 191"/>
            <p:cNvSpPr>
              <a:spLocks noChangeArrowheads="1"/>
            </p:cNvSpPr>
            <p:nvPr/>
          </p:nvSpPr>
          <p:spPr bwMode="auto">
            <a:xfrm flipH="1">
              <a:off x="3217028" y="1998762"/>
              <a:ext cx="49874" cy="44450"/>
            </a:xfrm>
            <a:prstGeom prst="rtTriangl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tx1"/>
                </a:solidFill>
              </a:endParaRPr>
            </a:p>
          </p:txBody>
        </p:sp>
        <p:sp>
          <p:nvSpPr>
            <p:cNvPr id="59" name="AutoShape 192"/>
            <p:cNvSpPr>
              <a:spLocks noChangeArrowheads="1"/>
            </p:cNvSpPr>
            <p:nvPr/>
          </p:nvSpPr>
          <p:spPr bwMode="auto">
            <a:xfrm flipH="1" flipV="1">
              <a:off x="3217028" y="2043212"/>
              <a:ext cx="49874" cy="46038"/>
            </a:xfrm>
            <a:prstGeom prst="rtTriangl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tx1"/>
                </a:solidFill>
              </a:endParaRPr>
            </a:p>
          </p:txBody>
        </p:sp>
        <p:sp>
          <p:nvSpPr>
            <p:cNvPr id="60" name="Line 193"/>
            <p:cNvSpPr>
              <a:spLocks noChangeShapeType="1"/>
            </p:cNvSpPr>
            <p:nvPr/>
          </p:nvSpPr>
          <p:spPr bwMode="auto">
            <a:xfrm flipH="1">
              <a:off x="3217028" y="2006700"/>
              <a:ext cx="36116" cy="365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grpSp>
          <p:nvGrpSpPr>
            <p:cNvPr id="61" name="Group 194"/>
            <p:cNvGrpSpPr>
              <a:grpSpLocks/>
            </p:cNvGrpSpPr>
            <p:nvPr/>
          </p:nvGrpSpPr>
          <p:grpSpPr bwMode="auto">
            <a:xfrm>
              <a:off x="3217028" y="2043212"/>
              <a:ext cx="49874" cy="84138"/>
              <a:chOff x="7924" y="4182"/>
              <a:chExt cx="84" cy="154"/>
            </a:xfrm>
          </p:grpSpPr>
          <p:sp>
            <p:nvSpPr>
              <p:cNvPr id="71" name="AutoShape 195"/>
              <p:cNvSpPr>
                <a:spLocks noChangeArrowheads="1"/>
              </p:cNvSpPr>
              <p:nvPr/>
            </p:nvSpPr>
            <p:spPr bwMode="auto">
              <a:xfrm>
                <a:off x="7924" y="4182"/>
                <a:ext cx="84" cy="70"/>
              </a:xfrm>
              <a:prstGeom prst="rtTriangl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tx1"/>
                  </a:solidFill>
                </a:endParaRPr>
              </a:p>
            </p:txBody>
          </p:sp>
          <p:sp>
            <p:nvSpPr>
              <p:cNvPr id="72" name="AutoShape 196"/>
              <p:cNvSpPr>
                <a:spLocks noChangeArrowheads="1"/>
              </p:cNvSpPr>
              <p:nvPr/>
            </p:nvSpPr>
            <p:spPr bwMode="auto">
              <a:xfrm flipV="1">
                <a:off x="7924" y="4252"/>
                <a:ext cx="84" cy="84"/>
              </a:xfrm>
              <a:prstGeom prst="rtTriangl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chemeClr val="tx1"/>
                  </a:solidFill>
                </a:endParaRPr>
              </a:p>
            </p:txBody>
          </p:sp>
        </p:grpSp>
        <p:sp>
          <p:nvSpPr>
            <p:cNvPr id="62" name="Line 197"/>
            <p:cNvSpPr>
              <a:spLocks noChangeShapeType="1"/>
            </p:cNvSpPr>
            <p:nvPr/>
          </p:nvSpPr>
          <p:spPr bwMode="auto">
            <a:xfrm flipH="1">
              <a:off x="3217028" y="2098775"/>
              <a:ext cx="34396"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63" name="Line 198"/>
            <p:cNvSpPr>
              <a:spLocks noChangeShapeType="1"/>
            </p:cNvSpPr>
            <p:nvPr/>
          </p:nvSpPr>
          <p:spPr bwMode="auto">
            <a:xfrm>
              <a:off x="3217028" y="2043212"/>
              <a:ext cx="1720" cy="904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64" name="Line 199"/>
            <p:cNvSpPr>
              <a:spLocks noChangeShapeType="1"/>
            </p:cNvSpPr>
            <p:nvPr/>
          </p:nvSpPr>
          <p:spPr bwMode="auto">
            <a:xfrm>
              <a:off x="3266902" y="1998762"/>
              <a:ext cx="1720" cy="762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65" name="Text Box 200"/>
            <p:cNvSpPr txBox="1">
              <a:spLocks noChangeArrowheads="1"/>
            </p:cNvSpPr>
            <p:nvPr/>
          </p:nvSpPr>
          <p:spPr bwMode="auto">
            <a:xfrm>
              <a:off x="1707051" y="1117129"/>
              <a:ext cx="71887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dirty="0">
                  <a:solidFill>
                    <a:schemeClr val="tx1"/>
                  </a:solidFill>
                  <a:latin typeface="+mn-lt"/>
                </a:rPr>
                <a:t>250mm</a:t>
              </a:r>
              <a:endParaRPr lang="en-US" sz="1800" b="0" dirty="0">
                <a:solidFill>
                  <a:schemeClr val="tx1"/>
                </a:solidFill>
                <a:latin typeface="+mn-lt"/>
              </a:endParaRPr>
            </a:p>
          </p:txBody>
        </p:sp>
        <p:sp>
          <p:nvSpPr>
            <p:cNvPr id="66" name="Freeform 201" descr="Wide upward diagonal"/>
            <p:cNvSpPr>
              <a:spLocks/>
            </p:cNvSpPr>
            <p:nvPr/>
          </p:nvSpPr>
          <p:spPr bwMode="auto">
            <a:xfrm>
              <a:off x="1282263" y="1468537"/>
              <a:ext cx="940726" cy="66675"/>
            </a:xfrm>
            <a:custGeom>
              <a:avLst/>
              <a:gdLst>
                <a:gd name="T0" fmla="*/ 0 w 624"/>
                <a:gd name="T1" fmla="*/ 48 h 49"/>
                <a:gd name="T2" fmla="*/ 45 w 624"/>
                <a:gd name="T3" fmla="*/ 4 h 49"/>
                <a:gd name="T4" fmla="*/ 58 w 624"/>
                <a:gd name="T5" fmla="*/ 1 h 49"/>
                <a:gd name="T6" fmla="*/ 624 w 624"/>
                <a:gd name="T7" fmla="*/ 0 h 49"/>
                <a:gd name="T8" fmla="*/ 575 w 624"/>
                <a:gd name="T9" fmla="*/ 49 h 49"/>
                <a:gd name="T10" fmla="*/ 0 w 624"/>
                <a:gd name="T11" fmla="*/ 48 h 49"/>
              </a:gdLst>
              <a:ahLst/>
              <a:cxnLst>
                <a:cxn ang="0">
                  <a:pos x="T0" y="T1"/>
                </a:cxn>
                <a:cxn ang="0">
                  <a:pos x="T2" y="T3"/>
                </a:cxn>
                <a:cxn ang="0">
                  <a:pos x="T4" y="T5"/>
                </a:cxn>
                <a:cxn ang="0">
                  <a:pos x="T6" y="T7"/>
                </a:cxn>
                <a:cxn ang="0">
                  <a:pos x="T8" y="T9"/>
                </a:cxn>
                <a:cxn ang="0">
                  <a:pos x="T10" y="T11"/>
                </a:cxn>
              </a:cxnLst>
              <a:rect l="0" t="0" r="r" b="b"/>
              <a:pathLst>
                <a:path w="624" h="49">
                  <a:moveTo>
                    <a:pt x="0" y="48"/>
                  </a:moveTo>
                  <a:lnTo>
                    <a:pt x="45" y="4"/>
                  </a:lnTo>
                  <a:lnTo>
                    <a:pt x="58" y="1"/>
                  </a:lnTo>
                  <a:lnTo>
                    <a:pt x="624" y="0"/>
                  </a:lnTo>
                  <a:lnTo>
                    <a:pt x="575" y="49"/>
                  </a:lnTo>
                  <a:lnTo>
                    <a:pt x="0" y="48"/>
                  </a:lnTo>
                  <a:close/>
                </a:path>
              </a:pathLst>
            </a:custGeom>
            <a:pattFill prst="wdUpDiag">
              <a:fgClr>
                <a:schemeClr val="tx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chemeClr val="tx1"/>
                </a:solidFill>
              </a:endParaRPr>
            </a:p>
          </p:txBody>
        </p:sp>
        <p:sp>
          <p:nvSpPr>
            <p:cNvPr id="67" name="Line 202"/>
            <p:cNvSpPr>
              <a:spLocks noChangeShapeType="1"/>
            </p:cNvSpPr>
            <p:nvPr/>
          </p:nvSpPr>
          <p:spPr bwMode="auto">
            <a:xfrm flipV="1">
              <a:off x="2068207" y="1517750"/>
              <a:ext cx="101468" cy="98425"/>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68" name="Line 203"/>
            <p:cNvSpPr>
              <a:spLocks noChangeShapeType="1"/>
            </p:cNvSpPr>
            <p:nvPr/>
          </p:nvSpPr>
          <p:spPr bwMode="auto">
            <a:xfrm flipV="1">
              <a:off x="1199713" y="1517750"/>
              <a:ext cx="101468" cy="98425"/>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69" name="Line 204"/>
            <p:cNvSpPr>
              <a:spLocks noChangeShapeType="1"/>
            </p:cNvSpPr>
            <p:nvPr/>
          </p:nvSpPr>
          <p:spPr bwMode="auto">
            <a:xfrm>
              <a:off x="1199713" y="1646337"/>
              <a:ext cx="868495" cy="1588"/>
            </a:xfrm>
            <a:prstGeom prst="line">
              <a:avLst/>
            </a:prstGeom>
            <a:noFill/>
            <a:ln w="9525">
              <a:solidFill>
                <a:srgbClr val="000000"/>
              </a:solidFill>
              <a:round/>
              <a:headEnd type="arrow" w="sm" len="sm"/>
              <a:tailEnd type="arrow" w="sm" len="sm"/>
            </a:ln>
            <a:extLst>
              <a:ext uri="{909E8E84-426E-40dd-AFC4-6F175D3DCCD1}">
                <a14:hiddenFill xmlns:a14="http://schemas.microsoft.com/office/drawing/2010/main">
                  <a:noFill/>
                </a14:hiddenFill>
              </a:ext>
            </a:extLst>
          </p:spPr>
          <p:txBody>
            <a:bodyPr/>
            <a:lstStyle/>
            <a:p>
              <a:endParaRPr lang="en-US">
                <a:solidFill>
                  <a:schemeClr val="tx1"/>
                </a:solidFill>
              </a:endParaRPr>
            </a:p>
          </p:txBody>
        </p:sp>
        <p:sp>
          <p:nvSpPr>
            <p:cNvPr id="70" name="Text Box 205"/>
            <p:cNvSpPr txBox="1">
              <a:spLocks noChangeArrowheads="1"/>
            </p:cNvSpPr>
            <p:nvPr/>
          </p:nvSpPr>
          <p:spPr bwMode="auto">
            <a:xfrm>
              <a:off x="1352774" y="1593950"/>
              <a:ext cx="648361"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0" dirty="0" smtClean="0">
                  <a:solidFill>
                    <a:schemeClr val="tx1"/>
                  </a:solidFill>
                  <a:latin typeface="+mj-lt"/>
                </a:rPr>
                <a:t>60 mm</a:t>
              </a:r>
              <a:endParaRPr lang="en-US" sz="1800" b="0" dirty="0">
                <a:solidFill>
                  <a:schemeClr val="tx1"/>
                </a:solidFill>
                <a:latin typeface="+mj-lt"/>
              </a:endParaRPr>
            </a:p>
          </p:txBody>
        </p:sp>
      </p:grpSp>
      <p:pic>
        <p:nvPicPr>
          <p:cNvPr id="22" name="Picture 7" descr="Spectrum_32nm.tif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6910" y="4404141"/>
            <a:ext cx="3006192" cy="2829132"/>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643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2000"/>
                                        <p:tgtEl>
                                          <p:spTgt spid="24"/>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1000"/>
                                        <p:tgtEl>
                                          <p:spTgt spid="2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2000" fill="hold"/>
                                        <p:tgtEl>
                                          <p:spTgt spid="36"/>
                                        </p:tgtEl>
                                        <p:attrNameLst>
                                          <p:attrName>ppt_w</p:attrName>
                                        </p:attrNameLst>
                                      </p:cBhvr>
                                      <p:tavLst>
                                        <p:tav tm="0">
                                          <p:val>
                                            <p:fltVal val="0"/>
                                          </p:val>
                                        </p:tav>
                                        <p:tav tm="100000">
                                          <p:val>
                                            <p:strVal val="#ppt_w"/>
                                          </p:val>
                                        </p:tav>
                                      </p:tavLst>
                                    </p:anim>
                                    <p:anim calcmode="lin" valueType="num">
                                      <p:cBhvr>
                                        <p:cTn id="20" dur="2000" fill="hold"/>
                                        <p:tgtEl>
                                          <p:spTgt spid="36"/>
                                        </p:tgtEl>
                                        <p:attrNameLst>
                                          <p:attrName>ppt_h</p:attrName>
                                        </p:attrNameLst>
                                      </p:cBhvr>
                                      <p:tavLst>
                                        <p:tav tm="0">
                                          <p:val>
                                            <p:fltVal val="0"/>
                                          </p:val>
                                        </p:tav>
                                        <p:tav tm="100000">
                                          <p:val>
                                            <p:strVal val="#ppt_h"/>
                                          </p:val>
                                        </p:tav>
                                      </p:tavLst>
                                    </p:anim>
                                    <p:animEffect transition="in" filter="fade">
                                      <p:cBhvr>
                                        <p:cTn id="21" dur="2000"/>
                                        <p:tgtEl>
                                          <p:spTgt spid="3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17</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FERMI FEL</a:t>
            </a:r>
            <a:r>
              <a:rPr lang="it-IT" dirty="0" smtClean="0">
                <a:latin typeface="Arial" charset="0"/>
              </a:rPr>
              <a:t/>
            </a:r>
            <a:br>
              <a:rPr lang="it-IT" dirty="0" smtClean="0">
                <a:latin typeface="Arial" charset="0"/>
              </a:rPr>
            </a:br>
            <a:r>
              <a:rPr lang="it-IT" dirty="0" err="1" smtClean="0">
                <a:latin typeface="Arial" charset="0"/>
              </a:rPr>
              <a:t>Pulse-resolved</a:t>
            </a:r>
            <a:r>
              <a:rPr lang="it-IT" dirty="0" smtClean="0">
                <a:latin typeface="Arial" charset="0"/>
              </a:rPr>
              <a:t> </a:t>
            </a:r>
            <a:r>
              <a:rPr lang="it-IT" dirty="0" err="1" smtClean="0">
                <a:latin typeface="Arial" charset="0"/>
              </a:rPr>
              <a:t>spectral</a:t>
            </a:r>
            <a:r>
              <a:rPr lang="it-IT" dirty="0" smtClean="0">
                <a:latin typeface="Arial" charset="0"/>
              </a:rPr>
              <a:t> </a:t>
            </a:r>
            <a:r>
              <a:rPr lang="it-IT" dirty="0" err="1" smtClean="0">
                <a:latin typeface="Arial" charset="0"/>
              </a:rPr>
              <a:t>content</a:t>
            </a:r>
            <a:endParaRPr lang="it-IT" dirty="0">
              <a:latin typeface="Arial" charset="0"/>
            </a:endParaRPr>
          </a:p>
        </p:txBody>
      </p:sp>
      <p:sp>
        <p:nvSpPr>
          <p:cNvPr id="4" name="Content Placeholder 2"/>
          <p:cNvSpPr txBox="1">
            <a:spLocks/>
          </p:cNvSpPr>
          <p:nvPr/>
        </p:nvSpPr>
        <p:spPr>
          <a:xfrm>
            <a:off x="4752975" y="2843212"/>
            <a:ext cx="5327650" cy="720601"/>
          </a:xfrm>
          <a:prstGeom prst="rect">
            <a:avLst/>
          </a:prstGeom>
        </p:spPr>
        <p:txBody>
          <a:bodyPr/>
          <a:lstStyle>
            <a:lvl1pPr marL="342988" indent="-342988" algn="l" defTabSz="449378" rtl="0" eaLnBrk="0" fontAlgn="base" hangingPunct="0">
              <a:lnSpc>
                <a:spcPct val="93000"/>
              </a:lnSpc>
              <a:spcBef>
                <a:spcPct val="0"/>
              </a:spcBef>
              <a:spcAft>
                <a:spcPts val="1414"/>
              </a:spcAft>
              <a:buClr>
                <a:srgbClr val="000000"/>
              </a:buClr>
              <a:buSzPct val="100000"/>
              <a:buFont typeface="Times New Roman" charset="0"/>
              <a:defRPr sz="3200">
                <a:solidFill>
                  <a:srgbClr val="000000"/>
                </a:solidFill>
                <a:latin typeface="+mn-lt"/>
                <a:ea typeface="ＭＳ Ｐゴシック" charset="0"/>
                <a:cs typeface="ＭＳ Ｐゴシック" charset="0"/>
              </a:defRPr>
            </a:lvl1pPr>
            <a:lvl2pPr marL="743139" indent="-285823" algn="l" defTabSz="449378" rtl="0" eaLnBrk="0" fontAlgn="base" hangingPunct="0">
              <a:lnSpc>
                <a:spcPct val="93000"/>
              </a:lnSpc>
              <a:spcBef>
                <a:spcPct val="0"/>
              </a:spcBef>
              <a:spcAft>
                <a:spcPts val="1137"/>
              </a:spcAft>
              <a:buClr>
                <a:srgbClr val="000000"/>
              </a:buClr>
              <a:buSzPct val="100000"/>
              <a:buFont typeface="Times New Roman" charset="0"/>
              <a:defRPr sz="2800">
                <a:solidFill>
                  <a:srgbClr val="000000"/>
                </a:solidFill>
                <a:latin typeface="+mn-lt"/>
                <a:ea typeface="ＭＳ Ｐゴシック" charset="0"/>
                <a:cs typeface="+mn-cs"/>
              </a:defRPr>
            </a:lvl2pPr>
            <a:lvl3pPr marL="1143292" indent="-228659" algn="l" defTabSz="449378" rtl="0" eaLnBrk="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ＭＳ Ｐゴシック" charset="0"/>
                <a:cs typeface="+mn-cs"/>
              </a:defRPr>
            </a:lvl3pPr>
            <a:lvl4pPr marL="1600608" indent="-228659" algn="l" defTabSz="449378" rtl="0" eaLnBrk="0" fontAlgn="base" hangingPunct="0">
              <a:lnSpc>
                <a:spcPct val="93000"/>
              </a:lnSpc>
              <a:spcBef>
                <a:spcPct val="0"/>
              </a:spcBef>
              <a:spcAft>
                <a:spcPts val="576"/>
              </a:spcAft>
              <a:buClr>
                <a:srgbClr val="000000"/>
              </a:buClr>
              <a:buSzPct val="100000"/>
              <a:buFont typeface="Times New Roman" charset="0"/>
              <a:defRPr sz="2000">
                <a:solidFill>
                  <a:srgbClr val="000000"/>
                </a:solidFill>
                <a:latin typeface="+mn-lt"/>
                <a:ea typeface="ＭＳ Ｐゴシック" charset="0"/>
                <a:cs typeface="+mn-cs"/>
              </a:defRPr>
            </a:lvl4pPr>
            <a:lvl5pPr marL="2057926"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ＭＳ Ｐゴシック" charset="0"/>
                <a:cs typeface="+mn-cs"/>
              </a:defRPr>
            </a:lvl5pPr>
            <a:lvl6pPr marL="2515242"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2560"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877"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7194"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342865" indent="-342865">
              <a:buFont typeface="Arial"/>
              <a:buChar char="•"/>
            </a:pPr>
            <a:r>
              <a:rPr lang="en-US" sz="1800" b="1" dirty="0" smtClean="0"/>
              <a:t>FEL pulses</a:t>
            </a:r>
            <a:r>
              <a:rPr lang="en-US" sz="1800" b="1" dirty="0" smtClean="0">
                <a:solidFill>
                  <a:srgbClr val="1680BF"/>
                </a:solidFill>
              </a:rPr>
              <a:t>: single</a:t>
            </a:r>
            <a:r>
              <a:rPr lang="en-US" sz="1800" dirty="0" smtClean="0">
                <a:solidFill>
                  <a:srgbClr val="1680BF"/>
                </a:solidFill>
              </a:rPr>
              <a:t> </a:t>
            </a:r>
            <a:r>
              <a:rPr lang="en-US" sz="1800" b="1" dirty="0" smtClean="0">
                <a:solidFill>
                  <a:srgbClr val="1680BF"/>
                </a:solidFill>
              </a:rPr>
              <a:t>mode spectra</a:t>
            </a:r>
            <a:r>
              <a:rPr lang="en-US" sz="1800" dirty="0" smtClean="0">
                <a:solidFill>
                  <a:srgbClr val="1680BF"/>
                </a:solidFill>
              </a:rPr>
              <a:t> </a:t>
            </a:r>
            <a:r>
              <a:rPr lang="en-US" sz="1800" dirty="0" smtClean="0"/>
              <a:t>with </a:t>
            </a:r>
            <a:r>
              <a:rPr lang="en-US" sz="1800" b="1" dirty="0" smtClean="0">
                <a:solidFill>
                  <a:srgbClr val="1680BF"/>
                </a:solidFill>
              </a:rPr>
              <a:t>narrow </a:t>
            </a:r>
            <a:r>
              <a:rPr lang="en-US" sz="1800" b="1" dirty="0" err="1" smtClean="0">
                <a:solidFill>
                  <a:srgbClr val="1680BF"/>
                </a:solidFill>
              </a:rPr>
              <a:t>linewidth</a:t>
            </a:r>
            <a:r>
              <a:rPr lang="en-US" sz="1800" dirty="0" smtClean="0"/>
              <a:t>.</a:t>
            </a:r>
            <a:endParaRPr lang="en-US" sz="1800" dirty="0"/>
          </a:p>
        </p:txBody>
      </p:sp>
      <p:sp>
        <p:nvSpPr>
          <p:cNvPr id="6" name="Rectangle 5"/>
          <p:cNvSpPr/>
          <p:nvPr/>
        </p:nvSpPr>
        <p:spPr>
          <a:xfrm>
            <a:off x="4754662" y="3565401"/>
            <a:ext cx="5112568" cy="1554264"/>
          </a:xfrm>
          <a:prstGeom prst="rect">
            <a:avLst/>
          </a:prstGeom>
        </p:spPr>
        <p:txBody>
          <a:bodyPr wrap="square" lIns="91430" tIns="45716" rIns="91430" bIns="45716">
            <a:spAutoFit/>
          </a:bodyPr>
          <a:lstStyle/>
          <a:p>
            <a:pPr marL="342865" indent="-342865">
              <a:lnSpc>
                <a:spcPct val="100000"/>
              </a:lnSpc>
              <a:spcBef>
                <a:spcPts val="600"/>
              </a:spcBef>
              <a:buFont typeface="Arial"/>
              <a:buChar char="•"/>
            </a:pPr>
            <a:r>
              <a:rPr lang="en-US" sz="1800" b="1" dirty="0">
                <a:solidFill>
                  <a:srgbClr val="000000"/>
                </a:solidFill>
              </a:rPr>
              <a:t>FEL </a:t>
            </a:r>
            <a:r>
              <a:rPr lang="en-US" sz="1800" b="1" dirty="0" smtClean="0">
                <a:solidFill>
                  <a:srgbClr val="000000"/>
                </a:solidFill>
              </a:rPr>
              <a:t>spectra:</a:t>
            </a:r>
            <a:r>
              <a:rPr lang="en-US" sz="1800" dirty="0" smtClean="0">
                <a:solidFill>
                  <a:srgbClr val="000000"/>
                </a:solidFill>
              </a:rPr>
              <a:t> </a:t>
            </a:r>
            <a:r>
              <a:rPr lang="en-US" sz="1800" b="1" dirty="0" smtClean="0">
                <a:solidFill>
                  <a:srgbClr val="1680BF"/>
                </a:solidFill>
              </a:rPr>
              <a:t>Gaussian</a:t>
            </a:r>
            <a:r>
              <a:rPr lang="en-US" sz="1800" dirty="0" smtClean="0">
                <a:solidFill>
                  <a:srgbClr val="1680BF"/>
                </a:solidFill>
              </a:rPr>
              <a:t> </a:t>
            </a:r>
            <a:r>
              <a:rPr lang="en-US" sz="1800" dirty="0" smtClean="0">
                <a:solidFill>
                  <a:srgbClr val="000000"/>
                </a:solidFill>
              </a:rPr>
              <a:t>with both </a:t>
            </a:r>
            <a:r>
              <a:rPr lang="en-US" sz="1800" b="1" dirty="0">
                <a:solidFill>
                  <a:srgbClr val="1680BF"/>
                </a:solidFill>
              </a:rPr>
              <a:t>wavelength</a:t>
            </a:r>
            <a:r>
              <a:rPr lang="en-US" sz="1800" b="1" dirty="0">
                <a:solidFill>
                  <a:srgbClr val="000000"/>
                </a:solidFill>
              </a:rPr>
              <a:t> </a:t>
            </a:r>
            <a:r>
              <a:rPr lang="en-US" sz="1800" dirty="0">
                <a:solidFill>
                  <a:srgbClr val="000000"/>
                </a:solidFill>
              </a:rPr>
              <a:t>and</a:t>
            </a:r>
            <a:r>
              <a:rPr lang="en-US" sz="1800" b="1" dirty="0">
                <a:solidFill>
                  <a:srgbClr val="000000"/>
                </a:solidFill>
              </a:rPr>
              <a:t> </a:t>
            </a:r>
            <a:r>
              <a:rPr lang="en-US" sz="1800" b="1" dirty="0">
                <a:solidFill>
                  <a:srgbClr val="1680BF"/>
                </a:solidFill>
              </a:rPr>
              <a:t>bandwidth</a:t>
            </a:r>
            <a:r>
              <a:rPr lang="en-US" sz="1800" dirty="0">
                <a:solidFill>
                  <a:srgbClr val="1680BF"/>
                </a:solidFill>
              </a:rPr>
              <a:t> </a:t>
            </a:r>
            <a:r>
              <a:rPr lang="en-US" sz="1800" b="1" dirty="0" smtClean="0">
                <a:solidFill>
                  <a:srgbClr val="1680BF"/>
                </a:solidFill>
              </a:rPr>
              <a:t>stability</a:t>
            </a:r>
            <a:r>
              <a:rPr lang="en-US" sz="1800" dirty="0" smtClean="0">
                <a:solidFill>
                  <a:srgbClr val="000000"/>
                </a:solidFill>
              </a:rPr>
              <a:t>.</a:t>
            </a:r>
            <a:endParaRPr lang="en-US" sz="1800" dirty="0">
              <a:solidFill>
                <a:srgbClr val="000000"/>
              </a:solidFill>
            </a:endParaRPr>
          </a:p>
          <a:p>
            <a:pPr marL="342865" indent="-342865">
              <a:lnSpc>
                <a:spcPct val="100000"/>
              </a:lnSpc>
              <a:spcBef>
                <a:spcPts val="600"/>
              </a:spcBef>
              <a:buFont typeface="Arial"/>
              <a:buChar char="•"/>
            </a:pPr>
            <a:r>
              <a:rPr lang="en-US" sz="1800" dirty="0">
                <a:solidFill>
                  <a:srgbClr val="000000"/>
                </a:solidFill>
              </a:rPr>
              <a:t>Calculated </a:t>
            </a:r>
            <a:r>
              <a:rPr lang="en-US" sz="1800" dirty="0" smtClean="0">
                <a:solidFill>
                  <a:srgbClr val="000000"/>
                </a:solidFill>
              </a:rPr>
              <a:t>Fourier-limited </a:t>
            </a:r>
            <a:r>
              <a:rPr lang="en-US" sz="1800" dirty="0">
                <a:solidFill>
                  <a:srgbClr val="000000"/>
                </a:solidFill>
              </a:rPr>
              <a:t>pulse length </a:t>
            </a:r>
            <a:r>
              <a:rPr lang="en-US" sz="1800" dirty="0" smtClean="0">
                <a:solidFill>
                  <a:srgbClr val="000000"/>
                </a:solidFill>
              </a:rPr>
              <a:t>is close </a:t>
            </a:r>
            <a:r>
              <a:rPr lang="en-US" sz="1800" dirty="0" smtClean="0">
                <a:solidFill>
                  <a:srgbClr val="000000"/>
                </a:solidFill>
              </a:rPr>
              <a:t>to theoretical </a:t>
            </a:r>
            <a:r>
              <a:rPr lang="en-US" sz="1800" dirty="0">
                <a:solidFill>
                  <a:srgbClr val="000000"/>
                </a:solidFill>
              </a:rPr>
              <a:t>predictions suggesting a </a:t>
            </a:r>
            <a:r>
              <a:rPr lang="en-US" sz="1800" b="1" dirty="0">
                <a:solidFill>
                  <a:srgbClr val="1680BF"/>
                </a:solidFill>
              </a:rPr>
              <a:t>very high</a:t>
            </a:r>
            <a:r>
              <a:rPr lang="en-US" sz="1800" dirty="0">
                <a:solidFill>
                  <a:srgbClr val="1680BF"/>
                </a:solidFill>
              </a:rPr>
              <a:t> </a:t>
            </a:r>
            <a:r>
              <a:rPr lang="en-US" sz="1800" dirty="0">
                <a:solidFill>
                  <a:srgbClr val="000000"/>
                </a:solidFill>
              </a:rPr>
              <a:t>longitudinal </a:t>
            </a:r>
            <a:r>
              <a:rPr lang="en-US" sz="1800" b="1" dirty="0">
                <a:solidFill>
                  <a:srgbClr val="1680BF"/>
                </a:solidFill>
              </a:rPr>
              <a:t>coherence</a:t>
            </a:r>
            <a:r>
              <a:rPr lang="en-US" sz="1800" dirty="0">
                <a:solidFill>
                  <a:srgbClr val="000000"/>
                </a:solidFill>
              </a:rPr>
              <a:t>.</a:t>
            </a:r>
          </a:p>
        </p:txBody>
      </p:sp>
      <p:sp>
        <p:nvSpPr>
          <p:cNvPr id="8" name="Content Placeholder 2"/>
          <p:cNvSpPr txBox="1">
            <a:spLocks/>
          </p:cNvSpPr>
          <p:nvPr/>
        </p:nvSpPr>
        <p:spPr>
          <a:xfrm>
            <a:off x="4752280" y="2123653"/>
            <a:ext cx="5400600" cy="792088"/>
          </a:xfrm>
          <a:prstGeom prst="rect">
            <a:avLst/>
          </a:prstGeom>
        </p:spPr>
        <p:txBody>
          <a:bodyPr lIns="91430" tIns="45716" rIns="91430" bIns="45716"/>
          <a:lstStyle>
            <a:lvl1pPr marL="0" indent="0" algn="l" defTabSz="447675" rtl="0" eaLnBrk="1" fontAlgn="base" hangingPunct="1">
              <a:lnSpc>
                <a:spcPct val="100000"/>
              </a:lnSpc>
              <a:spcBef>
                <a:spcPts val="0"/>
              </a:spcBef>
              <a:spcAft>
                <a:spcPts val="0"/>
              </a:spcAft>
              <a:buClr>
                <a:srgbClr val="000000"/>
              </a:buClr>
              <a:buSzPct val="100000"/>
              <a:buFont typeface="Wingdings" panose="05000000000000000000" pitchFamily="2" charset="2"/>
              <a:buNone/>
              <a:defRPr sz="2400">
                <a:solidFill>
                  <a:srgbClr val="000000"/>
                </a:solidFill>
                <a:latin typeface="+mn-lt"/>
                <a:ea typeface="MS PGothic" pitchFamily="34" charset="-128"/>
                <a:cs typeface="MS PGothic" charset="0"/>
              </a:defRPr>
            </a:lvl1pPr>
            <a:lvl2pPr marL="457200" indent="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None/>
              <a:defRPr sz="2400">
                <a:solidFill>
                  <a:srgbClr val="000000"/>
                </a:solidFill>
                <a:latin typeface="+mn-lt"/>
                <a:ea typeface="MS PGothic" pitchFamily="34" charset="-128"/>
                <a:cs typeface="MS PGothic" charset="0"/>
              </a:defRPr>
            </a:lvl2pPr>
            <a:lvl3pPr marL="914400" indent="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None/>
              <a:defRPr sz="240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342865" indent="-342865">
              <a:buFont typeface="Arial"/>
              <a:buChar char="•"/>
            </a:pPr>
            <a:r>
              <a:rPr lang="en-US" sz="1800" dirty="0"/>
              <a:t>Typical seed pulses are </a:t>
            </a:r>
            <a:r>
              <a:rPr lang="en-US" sz="1800" b="1" dirty="0"/>
              <a:t>120 </a:t>
            </a:r>
            <a:r>
              <a:rPr lang="en-US" sz="1800" b="1" dirty="0" err="1"/>
              <a:t>fs</a:t>
            </a:r>
            <a:r>
              <a:rPr lang="en-US" sz="1800" b="1" dirty="0"/>
              <a:t> </a:t>
            </a:r>
            <a:r>
              <a:rPr lang="en-US" sz="1800" dirty="0"/>
              <a:t>long with </a:t>
            </a:r>
            <a:r>
              <a:rPr lang="en-US" sz="1800" b="1" dirty="0"/>
              <a:t>0.9 nm </a:t>
            </a:r>
            <a:r>
              <a:rPr lang="en-US" sz="1800" dirty="0"/>
              <a:t>spectral width. </a:t>
            </a:r>
          </a:p>
        </p:txBody>
      </p:sp>
      <p:sp>
        <p:nvSpPr>
          <p:cNvPr id="9" name="Content Placeholder 2"/>
          <p:cNvSpPr txBox="1">
            <a:spLocks/>
          </p:cNvSpPr>
          <p:nvPr/>
        </p:nvSpPr>
        <p:spPr>
          <a:xfrm>
            <a:off x="24804" y="1043533"/>
            <a:ext cx="9937104" cy="1152128"/>
          </a:xfrm>
          <a:prstGeom prst="rect">
            <a:avLst/>
          </a:prstGeom>
        </p:spPr>
        <p:txBody>
          <a:bodyPr lIns="91430" tIns="45716" rIns="91430" bIns="45716"/>
          <a:lstStyle>
            <a:lvl1pPr marL="0" indent="0" algn="l" defTabSz="447675" rtl="0" eaLnBrk="1" fontAlgn="base" hangingPunct="1">
              <a:lnSpc>
                <a:spcPct val="100000"/>
              </a:lnSpc>
              <a:spcBef>
                <a:spcPts val="0"/>
              </a:spcBef>
              <a:spcAft>
                <a:spcPts val="0"/>
              </a:spcAft>
              <a:buClr>
                <a:srgbClr val="000000"/>
              </a:buClr>
              <a:buSzPct val="100000"/>
              <a:buFont typeface="Wingdings" panose="05000000000000000000" pitchFamily="2" charset="2"/>
              <a:buNone/>
              <a:defRPr sz="2400">
                <a:solidFill>
                  <a:srgbClr val="000000"/>
                </a:solidFill>
                <a:latin typeface="+mn-lt"/>
                <a:ea typeface="MS PGothic" pitchFamily="34" charset="-128"/>
                <a:cs typeface="MS PGothic" charset="0"/>
              </a:defRPr>
            </a:lvl1pPr>
            <a:lvl2pPr marL="457200" indent="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None/>
              <a:defRPr sz="2400">
                <a:solidFill>
                  <a:srgbClr val="000000"/>
                </a:solidFill>
                <a:latin typeface="+mn-lt"/>
                <a:ea typeface="MS PGothic" pitchFamily="34" charset="-128"/>
                <a:cs typeface="MS PGothic" charset="0"/>
              </a:defRPr>
            </a:lvl2pPr>
            <a:lvl3pPr marL="914400" indent="0" algn="l" defTabSz="447675" rtl="0" eaLnBrk="1" fontAlgn="base" hangingPunct="1">
              <a:lnSpc>
                <a:spcPct val="100000"/>
              </a:lnSpc>
              <a:spcBef>
                <a:spcPts val="0"/>
              </a:spcBef>
              <a:spcAft>
                <a:spcPts val="0"/>
              </a:spcAft>
              <a:buClr>
                <a:srgbClr val="000000"/>
              </a:buClr>
              <a:buSzPct val="100000"/>
              <a:buFont typeface="Arial" panose="020B0604020202020204" pitchFamily="34" charset="0"/>
              <a:buNone/>
              <a:defRPr sz="240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charset="0"/>
              <a:defRPr sz="18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charset="0"/>
              <a:defRPr sz="18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a:lnSpc>
                <a:spcPct val="110000"/>
              </a:lnSpc>
            </a:pPr>
            <a:r>
              <a:rPr lang="en-US" sz="2000" b="1" dirty="0"/>
              <a:t>FEL pulses</a:t>
            </a:r>
            <a:r>
              <a:rPr lang="en-US" sz="2000" dirty="0"/>
              <a:t> inherit the </a:t>
            </a:r>
            <a:r>
              <a:rPr lang="en-US" sz="2000" b="1" dirty="0"/>
              <a:t>coherence</a:t>
            </a:r>
            <a:r>
              <a:rPr lang="en-US" sz="2000" dirty="0"/>
              <a:t> from the </a:t>
            </a:r>
            <a:r>
              <a:rPr lang="en-US" sz="2000" b="1" dirty="0"/>
              <a:t>external seed </a:t>
            </a:r>
            <a:r>
              <a:rPr lang="en-US" sz="2000" dirty="0"/>
              <a:t>laser.</a:t>
            </a:r>
          </a:p>
          <a:p>
            <a:pPr>
              <a:lnSpc>
                <a:spcPct val="110000"/>
              </a:lnSpc>
            </a:pPr>
            <a:r>
              <a:rPr lang="en-US" sz="2000" dirty="0"/>
              <a:t>The use of </a:t>
            </a:r>
            <a:r>
              <a:rPr lang="en-US" sz="2000" b="1" dirty="0"/>
              <a:t>seed pulses </a:t>
            </a:r>
            <a:r>
              <a:rPr lang="en-US" sz="2000" dirty="0"/>
              <a:t>close to the </a:t>
            </a:r>
            <a:r>
              <a:rPr lang="en-US" sz="2000" b="1" dirty="0"/>
              <a:t>Fourier limit</a:t>
            </a:r>
            <a:r>
              <a:rPr lang="en-US" sz="2000" dirty="0"/>
              <a:t>, </a:t>
            </a:r>
            <a:r>
              <a:rPr lang="en-US" sz="2000" dirty="0" smtClean="0"/>
              <a:t>allows </a:t>
            </a:r>
            <a:r>
              <a:rPr lang="en-US" sz="2000" dirty="0"/>
              <a:t>the production of </a:t>
            </a:r>
            <a:r>
              <a:rPr lang="en-US" sz="2000" b="1" dirty="0"/>
              <a:t>FEL pulses </a:t>
            </a:r>
            <a:r>
              <a:rPr lang="en-US" sz="2000" dirty="0"/>
              <a:t>that are also </a:t>
            </a:r>
            <a:r>
              <a:rPr lang="en-US" sz="2000" b="1" dirty="0"/>
              <a:t>close</a:t>
            </a:r>
            <a:r>
              <a:rPr lang="en-US" sz="2000" dirty="0"/>
              <a:t> to the </a:t>
            </a:r>
            <a:r>
              <a:rPr lang="en-US" sz="2000" b="1" dirty="0"/>
              <a:t>Fourier limit</a:t>
            </a:r>
            <a:r>
              <a:rPr lang="en-US" sz="2000" dirty="0"/>
              <a:t>. </a:t>
            </a:r>
          </a:p>
        </p:txBody>
      </p:sp>
      <p:pic>
        <p:nvPicPr>
          <p:cNvPr id="11" name="Picture 10"/>
          <p:cNvPicPr>
            <a:picLocks noChangeAspect="1"/>
          </p:cNvPicPr>
          <p:nvPr/>
        </p:nvPicPr>
        <p:blipFill>
          <a:blip r:embed="rId3"/>
          <a:stretch>
            <a:fillRect/>
          </a:stretch>
        </p:blipFill>
        <p:spPr>
          <a:xfrm>
            <a:off x="218158" y="2197249"/>
            <a:ext cx="3960440" cy="1532314"/>
          </a:xfrm>
          <a:prstGeom prst="rect">
            <a:avLst/>
          </a:prstGeom>
        </p:spPr>
      </p:pic>
      <p:pic>
        <p:nvPicPr>
          <p:cNvPr id="12" name="Picture 11"/>
          <p:cNvPicPr>
            <a:picLocks noChangeAspect="1"/>
          </p:cNvPicPr>
          <p:nvPr/>
        </p:nvPicPr>
        <p:blipFill>
          <a:blip r:embed="rId4"/>
          <a:stretch>
            <a:fillRect/>
          </a:stretch>
        </p:blipFill>
        <p:spPr>
          <a:xfrm>
            <a:off x="218158" y="3892784"/>
            <a:ext cx="3947740" cy="1525621"/>
          </a:xfrm>
          <a:prstGeom prst="rect">
            <a:avLst/>
          </a:prstGeom>
        </p:spPr>
      </p:pic>
      <p:grpSp>
        <p:nvGrpSpPr>
          <p:cNvPr id="13" name="Group 12"/>
          <p:cNvGrpSpPr>
            <a:grpSpLocks noChangeAspect="1"/>
          </p:cNvGrpSpPr>
          <p:nvPr/>
        </p:nvGrpSpPr>
        <p:grpSpPr>
          <a:xfrm>
            <a:off x="218158" y="5581625"/>
            <a:ext cx="3949692" cy="1567212"/>
            <a:chOff x="3932576" y="3162172"/>
            <a:chExt cx="4245991" cy="1684782"/>
          </a:xfrm>
        </p:grpSpPr>
        <p:pic>
          <p:nvPicPr>
            <p:cNvPr id="14" name="Picture 13"/>
            <p:cNvPicPr>
              <a:picLocks noChangeAspect="1"/>
            </p:cNvPicPr>
            <p:nvPr/>
          </p:nvPicPr>
          <p:blipFill>
            <a:blip r:embed="rId5"/>
            <a:stretch>
              <a:fillRect/>
            </a:stretch>
          </p:blipFill>
          <p:spPr>
            <a:xfrm>
              <a:off x="3932576" y="3162172"/>
              <a:ext cx="4245991" cy="1684782"/>
            </a:xfrm>
            <a:prstGeom prst="rect">
              <a:avLst/>
            </a:prstGeom>
          </p:spPr>
        </p:pic>
        <p:sp>
          <p:nvSpPr>
            <p:cNvPr id="15" name="TextBox 14"/>
            <p:cNvSpPr txBox="1"/>
            <p:nvPr/>
          </p:nvSpPr>
          <p:spPr>
            <a:xfrm>
              <a:off x="5401081" y="3339605"/>
              <a:ext cx="1125579" cy="440120"/>
            </a:xfrm>
            <a:prstGeom prst="rect">
              <a:avLst/>
            </a:prstGeom>
            <a:noFill/>
          </p:spPr>
          <p:txBody>
            <a:bodyPr wrap="none" rtlCol="0">
              <a:spAutoFit/>
            </a:bodyPr>
            <a:lstStyle/>
            <a:p>
              <a:r>
                <a:rPr lang="en-US" dirty="0">
                  <a:solidFill>
                    <a:srgbClr val="000000"/>
                  </a:solidFill>
                </a:rPr>
                <a:t>4</a:t>
              </a:r>
              <a:r>
                <a:rPr lang="en-US" dirty="0" smtClean="0">
                  <a:solidFill>
                    <a:srgbClr val="000000"/>
                  </a:solidFill>
                </a:rPr>
                <a:t>.4 nm</a:t>
              </a:r>
              <a:endParaRPr lang="en-US" dirty="0">
                <a:solidFill>
                  <a:srgbClr val="000000"/>
                </a:solidFill>
              </a:endParaRPr>
            </a:p>
          </p:txBody>
        </p:sp>
      </p:grpSp>
      <p:grpSp>
        <p:nvGrpSpPr>
          <p:cNvPr id="16" name="Group 15"/>
          <p:cNvGrpSpPr/>
          <p:nvPr/>
        </p:nvGrpSpPr>
        <p:grpSpPr>
          <a:xfrm>
            <a:off x="5294086" y="5581625"/>
            <a:ext cx="3997080" cy="1453662"/>
            <a:chOff x="3907049" y="4914531"/>
            <a:chExt cx="4271518" cy="1650746"/>
          </a:xfrm>
        </p:grpSpPr>
        <p:pic>
          <p:nvPicPr>
            <p:cNvPr id="17" name="Picture 16"/>
            <p:cNvPicPr>
              <a:picLocks noChangeAspect="1"/>
            </p:cNvPicPr>
            <p:nvPr/>
          </p:nvPicPr>
          <p:blipFill>
            <a:blip r:embed="rId6"/>
            <a:stretch>
              <a:fillRect/>
            </a:stretch>
          </p:blipFill>
          <p:spPr>
            <a:xfrm>
              <a:off x="3907049" y="4914531"/>
              <a:ext cx="4271518" cy="1650746"/>
            </a:xfrm>
            <a:prstGeom prst="rect">
              <a:avLst/>
            </a:prstGeom>
          </p:spPr>
        </p:pic>
        <p:sp>
          <p:nvSpPr>
            <p:cNvPr id="18" name="TextBox 17"/>
            <p:cNvSpPr txBox="1"/>
            <p:nvPr/>
          </p:nvSpPr>
          <p:spPr>
            <a:xfrm>
              <a:off x="5401081" y="5083505"/>
              <a:ext cx="1125579" cy="440120"/>
            </a:xfrm>
            <a:prstGeom prst="rect">
              <a:avLst/>
            </a:prstGeom>
            <a:noFill/>
          </p:spPr>
          <p:txBody>
            <a:bodyPr wrap="none" rtlCol="0">
              <a:spAutoFit/>
            </a:bodyPr>
            <a:lstStyle/>
            <a:p>
              <a:r>
                <a:rPr lang="en-US" dirty="0" smtClean="0">
                  <a:solidFill>
                    <a:srgbClr val="000000"/>
                  </a:solidFill>
                </a:rPr>
                <a:t>4.0 nm</a:t>
              </a:r>
              <a:endParaRPr lang="en-US" dirty="0">
                <a:solidFill>
                  <a:srgbClr val="000000"/>
                </a:solidFill>
              </a:endParaRPr>
            </a:p>
          </p:txBody>
        </p:sp>
      </p:grpSp>
      <p:sp>
        <p:nvSpPr>
          <p:cNvPr id="19" name="TextBox 18"/>
          <p:cNvSpPr txBox="1"/>
          <p:nvPr/>
        </p:nvSpPr>
        <p:spPr>
          <a:xfrm>
            <a:off x="1514302" y="4141465"/>
            <a:ext cx="1296749" cy="440120"/>
          </a:xfrm>
          <a:prstGeom prst="rect">
            <a:avLst/>
          </a:prstGeom>
          <a:noFill/>
        </p:spPr>
        <p:txBody>
          <a:bodyPr wrap="none" rtlCol="0">
            <a:spAutoFit/>
          </a:bodyPr>
          <a:lstStyle/>
          <a:p>
            <a:r>
              <a:rPr lang="en-US" dirty="0" smtClean="0">
                <a:solidFill>
                  <a:srgbClr val="000000"/>
                </a:solidFill>
              </a:rPr>
              <a:t>23</a:t>
            </a:r>
            <a:r>
              <a:rPr lang="en-US" dirty="0" smtClean="0">
                <a:solidFill>
                  <a:srgbClr val="000000"/>
                </a:solidFill>
              </a:rPr>
              <a:t>.8 </a:t>
            </a:r>
            <a:r>
              <a:rPr lang="en-US" dirty="0" smtClean="0">
                <a:solidFill>
                  <a:srgbClr val="000000"/>
                </a:solidFill>
              </a:rPr>
              <a:t>nm</a:t>
            </a:r>
            <a:endParaRPr lang="en-US" dirty="0">
              <a:solidFill>
                <a:srgbClr val="000000"/>
              </a:solidFill>
            </a:endParaRPr>
          </a:p>
        </p:txBody>
      </p:sp>
      <p:sp>
        <p:nvSpPr>
          <p:cNvPr id="20" name="TextBox 19"/>
          <p:cNvSpPr txBox="1"/>
          <p:nvPr/>
        </p:nvSpPr>
        <p:spPr>
          <a:xfrm>
            <a:off x="1514302" y="2341265"/>
            <a:ext cx="1296749" cy="440120"/>
          </a:xfrm>
          <a:prstGeom prst="rect">
            <a:avLst/>
          </a:prstGeom>
          <a:noFill/>
        </p:spPr>
        <p:txBody>
          <a:bodyPr wrap="none" rtlCol="0">
            <a:spAutoFit/>
          </a:bodyPr>
          <a:lstStyle/>
          <a:p>
            <a:r>
              <a:rPr lang="en-US" dirty="0" smtClean="0">
                <a:solidFill>
                  <a:srgbClr val="000000"/>
                </a:solidFill>
              </a:rPr>
              <a:t>43.7 </a:t>
            </a:r>
            <a:r>
              <a:rPr lang="en-US" dirty="0" smtClean="0">
                <a:solidFill>
                  <a:srgbClr val="000000"/>
                </a:solidFill>
              </a:rPr>
              <a:t>nm</a:t>
            </a:r>
            <a:endParaRPr lang="en-US" dirty="0">
              <a:solidFill>
                <a:srgbClr val="000000"/>
              </a:solidFill>
            </a:endParaRPr>
          </a:p>
        </p:txBody>
      </p:sp>
    </p:spTree>
    <p:extLst>
      <p:ext uri="{BB962C8B-B14F-4D97-AF65-F5344CB8AC3E}">
        <p14:creationId xmlns:p14="http://schemas.microsoft.com/office/powerpoint/2010/main" val="38007339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New 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65" y="973114"/>
            <a:ext cx="8496945" cy="2261876"/>
          </a:xfrm>
          <a:prstGeom prst="rect">
            <a:avLst/>
          </a:prstGeom>
          <a:ln>
            <a:solidFill>
              <a:schemeClr val="bg2"/>
            </a:solidFill>
          </a:ln>
        </p:spPr>
      </p:pic>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18</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err="1" smtClean="0">
                <a:solidFill>
                  <a:srgbClr val="1680BF"/>
                </a:solidFill>
                <a:latin typeface="Arial" charset="0"/>
              </a:rPr>
              <a:t>PADReS</a:t>
            </a:r>
            <a:r>
              <a:rPr lang="it-IT" dirty="0" smtClean="0">
                <a:latin typeface="Arial" charset="0"/>
              </a:rPr>
              <a:t/>
            </a:r>
            <a:br>
              <a:rPr lang="it-IT" dirty="0" smtClean="0">
                <a:latin typeface="Arial" charset="0"/>
              </a:rPr>
            </a:br>
            <a:r>
              <a:rPr lang="it-IT" dirty="0" smtClean="0">
                <a:latin typeface="Arial" charset="0"/>
              </a:rPr>
              <a:t>Split and Delay Line AC/DC</a:t>
            </a:r>
            <a:endParaRPr lang="it-IT" dirty="0">
              <a:latin typeface="Arial" charset="0"/>
            </a:endParaRPr>
          </a:p>
        </p:txBody>
      </p:sp>
      <p:sp>
        <p:nvSpPr>
          <p:cNvPr id="5" name="Text Box 444"/>
          <p:cNvSpPr txBox="1">
            <a:spLocks noChangeArrowheads="1"/>
          </p:cNvSpPr>
          <p:nvPr/>
        </p:nvSpPr>
        <p:spPr bwMode="auto">
          <a:xfrm>
            <a:off x="1108576" y="2776898"/>
            <a:ext cx="167492" cy="24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7" tIns="41469" rIns="82937" bIns="41469">
            <a:spAutoFit/>
          </a:bodyPr>
          <a:lstStyle/>
          <a:p>
            <a:pPr algn="ctr"/>
            <a:endParaRPr lang="fr-FR" sz="1100" b="1">
              <a:solidFill>
                <a:srgbClr val="0000FF"/>
              </a:solidFill>
            </a:endParaRPr>
          </a:p>
        </p:txBody>
      </p:sp>
      <p:pic>
        <p:nvPicPr>
          <p:cNvPr id="47"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66" y="5293593"/>
            <a:ext cx="4063662" cy="1498798"/>
          </a:xfrm>
          <a:prstGeom prst="rect">
            <a:avLst/>
          </a:prstGeom>
        </p:spPr>
      </p:pic>
      <p:grpSp>
        <p:nvGrpSpPr>
          <p:cNvPr id="6" name="Group 5"/>
          <p:cNvGrpSpPr/>
          <p:nvPr/>
        </p:nvGrpSpPr>
        <p:grpSpPr>
          <a:xfrm>
            <a:off x="26196" y="5005561"/>
            <a:ext cx="5268441" cy="1989307"/>
            <a:chOff x="26196" y="5005561"/>
            <a:chExt cx="5268441" cy="1989307"/>
          </a:xfrm>
        </p:grpSpPr>
        <p:pic>
          <p:nvPicPr>
            <p:cNvPr id="51" name="Immagine 3"/>
            <p:cNvPicPr>
              <a:picLocks noChangeAspect="1"/>
            </p:cNvPicPr>
            <p:nvPr/>
          </p:nvPicPr>
          <p:blipFill rotWithShape="1">
            <a:blip r:embed="rId5">
              <a:extLst>
                <a:ext uri="{28A0092B-C50C-407E-A947-70E740481C1C}">
                  <a14:useLocalDpi xmlns:a14="http://schemas.microsoft.com/office/drawing/2010/main" val="0"/>
                </a:ext>
              </a:extLst>
            </a:blip>
            <a:srcRect l="25031" t="24631" r="25101" b="29197"/>
            <a:stretch/>
          </p:blipFill>
          <p:spPr>
            <a:xfrm>
              <a:off x="4538638" y="5581625"/>
              <a:ext cx="755999" cy="515076"/>
            </a:xfrm>
            <a:prstGeom prst="rect">
              <a:avLst/>
            </a:prstGeom>
          </p:spPr>
        </p:pic>
        <p:pic>
          <p:nvPicPr>
            <p:cNvPr id="52" name="Immagine 3"/>
            <p:cNvPicPr>
              <a:picLocks noChangeAspect="1"/>
            </p:cNvPicPr>
            <p:nvPr/>
          </p:nvPicPr>
          <p:blipFill rotWithShape="1">
            <a:blip r:embed="rId5">
              <a:extLst>
                <a:ext uri="{28A0092B-C50C-407E-A947-70E740481C1C}">
                  <a14:useLocalDpi xmlns:a14="http://schemas.microsoft.com/office/drawing/2010/main" val="0"/>
                </a:ext>
              </a:extLst>
            </a:blip>
            <a:srcRect l="19871" t="47435" r="18881" b="30702"/>
            <a:stretch/>
          </p:blipFill>
          <p:spPr>
            <a:xfrm>
              <a:off x="1946350" y="6805761"/>
              <a:ext cx="720000" cy="189107"/>
            </a:xfrm>
            <a:prstGeom prst="rect">
              <a:avLst/>
            </a:prstGeom>
          </p:spPr>
        </p:pic>
        <p:pic>
          <p:nvPicPr>
            <p:cNvPr id="53" name="Immagine 3"/>
            <p:cNvPicPr>
              <a:picLocks noChangeAspect="1"/>
            </p:cNvPicPr>
            <p:nvPr/>
          </p:nvPicPr>
          <p:blipFill rotWithShape="1">
            <a:blip r:embed="rId5">
              <a:extLst>
                <a:ext uri="{28A0092B-C50C-407E-A947-70E740481C1C}">
                  <a14:useLocalDpi xmlns:a14="http://schemas.microsoft.com/office/drawing/2010/main" val="0"/>
                </a:ext>
              </a:extLst>
            </a:blip>
            <a:srcRect l="19195" t="25839" r="19430" b="52565"/>
            <a:stretch/>
          </p:blipFill>
          <p:spPr>
            <a:xfrm>
              <a:off x="1946350" y="5005561"/>
              <a:ext cx="720000" cy="186429"/>
            </a:xfrm>
            <a:prstGeom prst="rect">
              <a:avLst/>
            </a:prstGeom>
          </p:spPr>
        </p:pic>
        <p:grpSp>
          <p:nvGrpSpPr>
            <p:cNvPr id="54" name="Group 53"/>
            <p:cNvGrpSpPr>
              <a:grpSpLocks noChangeAspect="1"/>
            </p:cNvGrpSpPr>
            <p:nvPr/>
          </p:nvGrpSpPr>
          <p:grpSpPr>
            <a:xfrm>
              <a:off x="26196" y="5293593"/>
              <a:ext cx="732559" cy="360000"/>
              <a:chOff x="132308" y="4283893"/>
              <a:chExt cx="1430907" cy="703188"/>
            </a:xfrm>
          </p:grpSpPr>
          <p:pic>
            <p:nvPicPr>
              <p:cNvPr id="55" name="Immagine 3"/>
              <p:cNvPicPr>
                <a:picLocks noChangeAspect="1"/>
              </p:cNvPicPr>
              <p:nvPr/>
            </p:nvPicPr>
            <p:blipFill rotWithShape="1">
              <a:blip r:embed="rId5">
                <a:extLst>
                  <a:ext uri="{28A0092B-C50C-407E-A947-70E740481C1C}">
                    <a14:useLocalDpi xmlns:a14="http://schemas.microsoft.com/office/drawing/2010/main" val="0"/>
                  </a:ext>
                </a:extLst>
              </a:blip>
              <a:srcRect l="19871" t="49174" r="18881" b="30702"/>
              <a:stretch/>
            </p:blipFill>
            <p:spPr>
              <a:xfrm>
                <a:off x="143768" y="4643933"/>
                <a:ext cx="1419447" cy="343148"/>
              </a:xfrm>
              <a:prstGeom prst="rect">
                <a:avLst/>
              </a:prstGeom>
            </p:spPr>
          </p:pic>
          <p:pic>
            <p:nvPicPr>
              <p:cNvPr id="56" name="Immagine 3"/>
              <p:cNvPicPr>
                <a:picLocks noChangeAspect="1"/>
              </p:cNvPicPr>
              <p:nvPr/>
            </p:nvPicPr>
            <p:blipFill rotWithShape="1">
              <a:blip r:embed="rId5">
                <a:extLst>
                  <a:ext uri="{28A0092B-C50C-407E-A947-70E740481C1C}">
                    <a14:useLocalDpi xmlns:a14="http://schemas.microsoft.com/office/drawing/2010/main" val="0"/>
                  </a:ext>
                </a:extLst>
              </a:blip>
              <a:srcRect l="19195" t="25839" r="19430" b="52565"/>
              <a:stretch/>
            </p:blipFill>
            <p:spPr>
              <a:xfrm>
                <a:off x="132308" y="4283893"/>
                <a:ext cx="1422399" cy="368300"/>
              </a:xfrm>
              <a:prstGeom prst="rect">
                <a:avLst/>
              </a:prstGeom>
            </p:spPr>
          </p:pic>
        </p:grpSp>
      </p:grpSp>
      <p:sp>
        <p:nvSpPr>
          <p:cNvPr id="57" name="Rectangle 56"/>
          <p:cNvSpPr/>
          <p:nvPr/>
        </p:nvSpPr>
        <p:spPr>
          <a:xfrm>
            <a:off x="5402734" y="5941665"/>
            <a:ext cx="4320480" cy="1240135"/>
          </a:xfrm>
          <a:prstGeom prst="rect">
            <a:avLst/>
          </a:prstGeom>
        </p:spPr>
        <p:txBody>
          <a:bodyPr wrap="square">
            <a:spAutoFit/>
          </a:bodyPr>
          <a:lstStyle/>
          <a:p>
            <a:r>
              <a:rPr lang="en-US" sz="1600" b="1" dirty="0" smtClean="0">
                <a:solidFill>
                  <a:srgbClr val="1680BF"/>
                </a:solidFill>
              </a:rPr>
              <a:t>Delay</a:t>
            </a:r>
            <a:r>
              <a:rPr lang="en-US" sz="1600" b="1" dirty="0" smtClean="0">
                <a:solidFill>
                  <a:schemeClr val="tx1"/>
                </a:solidFill>
              </a:rPr>
              <a:t>:	-1.5ps ≤ ∆t ≤ 30ps (for all </a:t>
            </a:r>
            <a:r>
              <a:rPr lang="en-US" sz="1600" b="1" dirty="0" err="1" smtClean="0">
                <a:solidFill>
                  <a:schemeClr val="tx1"/>
                </a:solidFill>
              </a:rPr>
              <a:t>λ</a:t>
            </a:r>
            <a:r>
              <a:rPr lang="en-US" sz="1600" b="1" dirty="0" smtClean="0">
                <a:solidFill>
                  <a:schemeClr val="tx1"/>
                </a:solidFill>
              </a:rPr>
              <a:t>)</a:t>
            </a:r>
          </a:p>
          <a:p>
            <a:r>
              <a:rPr lang="en-US" sz="1600" b="1" dirty="0">
                <a:solidFill>
                  <a:schemeClr val="tx1"/>
                </a:solidFill>
              </a:rPr>
              <a:t>	</a:t>
            </a:r>
            <a:r>
              <a:rPr lang="en-US" sz="1600" b="1" dirty="0" smtClean="0">
                <a:solidFill>
                  <a:schemeClr val="tx1"/>
                </a:solidFill>
              </a:rPr>
              <a:t>	0.1fs-resolution </a:t>
            </a:r>
          </a:p>
          <a:p>
            <a:endParaRPr lang="en-US" sz="1600" b="1" dirty="0" smtClean="0">
              <a:solidFill>
                <a:schemeClr val="tx1"/>
              </a:solidFill>
            </a:endParaRPr>
          </a:p>
          <a:p>
            <a:r>
              <a:rPr lang="en-US" sz="1600" b="1" dirty="0" smtClean="0">
                <a:solidFill>
                  <a:srgbClr val="1680BF"/>
                </a:solidFill>
              </a:rPr>
              <a:t>ML1</a:t>
            </a:r>
            <a:r>
              <a:rPr lang="en-US" sz="1600" b="1" dirty="0" smtClean="0">
                <a:solidFill>
                  <a:schemeClr val="tx1"/>
                </a:solidFill>
              </a:rPr>
              <a:t>:	∆t</a:t>
            </a:r>
            <a:r>
              <a:rPr lang="en-US" sz="1600" b="1" baseline="-25000" dirty="0" smtClean="0">
                <a:solidFill>
                  <a:schemeClr val="tx1"/>
                </a:solidFill>
              </a:rPr>
              <a:t>1</a:t>
            </a:r>
            <a:r>
              <a:rPr lang="en-US" sz="1600" b="1" dirty="0" smtClean="0">
                <a:solidFill>
                  <a:schemeClr val="tx1"/>
                </a:solidFill>
              </a:rPr>
              <a:t>: 0.3 ÷ 1.5ns (on selected </a:t>
            </a:r>
            <a:r>
              <a:rPr lang="en-US" sz="1600" b="1" dirty="0" err="1" smtClean="0">
                <a:solidFill>
                  <a:schemeClr val="tx1"/>
                </a:solidFill>
              </a:rPr>
              <a:t>λ</a:t>
            </a:r>
            <a:r>
              <a:rPr lang="en-US" sz="1600" b="1" dirty="0" smtClean="0">
                <a:solidFill>
                  <a:schemeClr val="tx1"/>
                </a:solidFill>
              </a:rPr>
              <a:t>) </a:t>
            </a:r>
          </a:p>
          <a:p>
            <a:r>
              <a:rPr lang="en-US" sz="1600" b="1" dirty="0" smtClean="0">
                <a:solidFill>
                  <a:srgbClr val="1680BF"/>
                </a:solidFill>
              </a:rPr>
              <a:t>ML2</a:t>
            </a:r>
            <a:r>
              <a:rPr lang="en-US" sz="1600" b="1" dirty="0" smtClean="0">
                <a:solidFill>
                  <a:schemeClr val="tx1"/>
                </a:solidFill>
              </a:rPr>
              <a:t>:	∆t</a:t>
            </a:r>
            <a:r>
              <a:rPr lang="en-US" sz="1600" b="1" baseline="-25000" dirty="0" smtClean="0">
                <a:solidFill>
                  <a:schemeClr val="tx1"/>
                </a:solidFill>
              </a:rPr>
              <a:t>2</a:t>
            </a:r>
            <a:r>
              <a:rPr lang="en-US" sz="1600" b="1" dirty="0" smtClean="0">
                <a:solidFill>
                  <a:schemeClr val="tx1"/>
                </a:solidFill>
              </a:rPr>
              <a:t>: 0.33ns</a:t>
            </a:r>
          </a:p>
        </p:txBody>
      </p:sp>
      <p:grpSp>
        <p:nvGrpSpPr>
          <p:cNvPr id="7" name="Group 6"/>
          <p:cNvGrpSpPr/>
          <p:nvPr/>
        </p:nvGrpSpPr>
        <p:grpSpPr>
          <a:xfrm>
            <a:off x="6842894" y="3313373"/>
            <a:ext cx="3024336" cy="2628292"/>
            <a:chOff x="6842894" y="3061345"/>
            <a:chExt cx="3024336" cy="2628292"/>
          </a:xfrm>
        </p:grpSpPr>
        <p:pic>
          <p:nvPicPr>
            <p:cNvPr id="59" name="Picture 58"/>
            <p:cNvPicPr>
              <a:picLocks noChangeAspect="1"/>
            </p:cNvPicPr>
            <p:nvPr/>
          </p:nvPicPr>
          <p:blipFill>
            <a:blip r:embed="rId6"/>
            <a:stretch>
              <a:fillRect/>
            </a:stretch>
          </p:blipFill>
          <p:spPr>
            <a:xfrm>
              <a:off x="7228857" y="3277369"/>
              <a:ext cx="2494357" cy="837704"/>
            </a:xfrm>
            <a:prstGeom prst="rect">
              <a:avLst/>
            </a:prstGeom>
          </p:spPr>
        </p:pic>
        <p:pic>
          <p:nvPicPr>
            <p:cNvPr id="60" name="Picture 59"/>
            <p:cNvPicPr>
              <a:picLocks noChangeAspect="1"/>
            </p:cNvPicPr>
            <p:nvPr/>
          </p:nvPicPr>
          <p:blipFill>
            <a:blip r:embed="rId7"/>
            <a:stretch>
              <a:fillRect/>
            </a:stretch>
          </p:blipFill>
          <p:spPr>
            <a:xfrm>
              <a:off x="7562974" y="4069457"/>
              <a:ext cx="2160240" cy="1620180"/>
            </a:xfrm>
            <a:prstGeom prst="rect">
              <a:avLst/>
            </a:prstGeom>
          </p:spPr>
        </p:pic>
        <p:sp>
          <p:nvSpPr>
            <p:cNvPr id="61" name="Rectangle 60"/>
            <p:cNvSpPr/>
            <p:nvPr/>
          </p:nvSpPr>
          <p:spPr>
            <a:xfrm>
              <a:off x="6842894" y="3061345"/>
              <a:ext cx="3024336" cy="495572"/>
            </a:xfrm>
            <a:prstGeom prst="rect">
              <a:avLst/>
            </a:prstGeom>
          </p:spPr>
          <p:txBody>
            <a:bodyPr wrap="square">
              <a:spAutoFit/>
            </a:bodyPr>
            <a:lstStyle/>
            <a:p>
              <a:r>
                <a:rPr lang="en-US" sz="1400" dirty="0" err="1">
                  <a:solidFill>
                    <a:srgbClr val="000000"/>
                  </a:solidFill>
                </a:rPr>
                <a:t>Wavefront</a:t>
              </a:r>
              <a:r>
                <a:rPr lang="en-US" sz="1400" dirty="0">
                  <a:solidFill>
                    <a:srgbClr val="000000"/>
                  </a:solidFill>
                </a:rPr>
                <a:t> splitting by means </a:t>
              </a:r>
              <a:endParaRPr lang="en-US" sz="1400" dirty="0" smtClean="0">
                <a:solidFill>
                  <a:srgbClr val="000000"/>
                </a:solidFill>
              </a:endParaRPr>
            </a:p>
            <a:p>
              <a:r>
                <a:rPr lang="en-US" sz="1400" dirty="0" smtClean="0">
                  <a:solidFill>
                    <a:srgbClr val="000000"/>
                  </a:solidFill>
                </a:rPr>
                <a:t>of </a:t>
              </a:r>
              <a:r>
                <a:rPr lang="en-US" sz="1400" dirty="0">
                  <a:solidFill>
                    <a:srgbClr val="000000"/>
                  </a:solidFill>
                </a:rPr>
                <a:t>a sharp-edge mirror</a:t>
              </a:r>
            </a:p>
          </p:txBody>
        </p:sp>
      </p:grpSp>
      <p:grpSp>
        <p:nvGrpSpPr>
          <p:cNvPr id="3" name="Group 2"/>
          <p:cNvGrpSpPr/>
          <p:nvPr/>
        </p:nvGrpSpPr>
        <p:grpSpPr>
          <a:xfrm>
            <a:off x="218158" y="2197249"/>
            <a:ext cx="6768752" cy="3528392"/>
            <a:chOff x="218158" y="2197249"/>
            <a:chExt cx="6768752" cy="3528392"/>
          </a:xfrm>
        </p:grpSpPr>
        <p:pic>
          <p:nvPicPr>
            <p:cNvPr id="42" name="Immagin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4799" y="3061345"/>
              <a:ext cx="4482111" cy="2664296"/>
            </a:xfrm>
            <a:prstGeom prst="rect">
              <a:avLst/>
            </a:prstGeom>
          </p:spPr>
        </p:pic>
        <p:sp>
          <p:nvSpPr>
            <p:cNvPr id="19" name="Rectangle 18"/>
            <p:cNvSpPr/>
            <p:nvPr/>
          </p:nvSpPr>
          <p:spPr>
            <a:xfrm>
              <a:off x="218158" y="3228248"/>
              <a:ext cx="4680520" cy="553177"/>
            </a:xfrm>
            <a:prstGeom prst="rect">
              <a:avLst/>
            </a:prstGeom>
          </p:spPr>
          <p:txBody>
            <a:bodyPr wrap="square">
              <a:spAutoFit/>
            </a:bodyPr>
            <a:lstStyle/>
            <a:p>
              <a:r>
                <a:rPr lang="en-US" sz="1600" b="1" dirty="0" smtClean="0">
                  <a:solidFill>
                    <a:srgbClr val="1680BF"/>
                  </a:solidFill>
                </a:rPr>
                <a:t>Split and delay line:</a:t>
              </a:r>
            </a:p>
            <a:p>
              <a:r>
                <a:rPr lang="en-US" sz="1600" dirty="0" smtClean="0">
                  <a:solidFill>
                    <a:srgbClr val="000000"/>
                  </a:solidFill>
                </a:rPr>
                <a:t>Split the beam, retard half of it, then recombine it</a:t>
              </a:r>
              <a:endParaRPr lang="en-US" sz="1600" dirty="0" smtClean="0">
                <a:solidFill>
                  <a:srgbClr val="1680BF"/>
                </a:solidFill>
              </a:endParaRPr>
            </a:p>
          </p:txBody>
        </p:sp>
        <p:cxnSp>
          <p:nvCxnSpPr>
            <p:cNvPr id="20" name="Connettore 1 27"/>
            <p:cNvCxnSpPr/>
            <p:nvPr/>
          </p:nvCxnSpPr>
          <p:spPr bwMode="auto">
            <a:xfrm flipV="1">
              <a:off x="2450406" y="2197249"/>
              <a:ext cx="2592288" cy="1080120"/>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290166" y="1045121"/>
            <a:ext cx="7130256" cy="353174"/>
          </a:xfrm>
          <a:prstGeom prst="rect">
            <a:avLst/>
          </a:prstGeom>
        </p:spPr>
        <p:txBody>
          <a:bodyPr wrap="square">
            <a:spAutoFit/>
          </a:bodyPr>
          <a:lstStyle/>
          <a:p>
            <a:pPr algn="just">
              <a:buClr>
                <a:srgbClr val="1680BF"/>
              </a:buClr>
              <a:defRPr/>
            </a:pPr>
            <a:r>
              <a:rPr lang="en-US" sz="1800" b="1" dirty="0" err="1" smtClean="0">
                <a:solidFill>
                  <a:srgbClr val="0082C4"/>
                </a:solidFill>
              </a:rPr>
              <a:t>A</a:t>
            </a:r>
            <a:r>
              <a:rPr lang="en-US" sz="1800" b="1" dirty="0" err="1" smtClean="0">
                <a:solidFill>
                  <a:schemeClr val="tx1"/>
                </a:solidFill>
              </a:rPr>
              <a:t>uto</a:t>
            </a:r>
            <a:r>
              <a:rPr lang="en-US" sz="1800" b="1" dirty="0" err="1" smtClean="0">
                <a:solidFill>
                  <a:srgbClr val="0082C4"/>
                </a:solidFill>
              </a:rPr>
              <a:t>C</a:t>
            </a:r>
            <a:r>
              <a:rPr lang="en-US" sz="1800" b="1" dirty="0" err="1" smtClean="0">
                <a:solidFill>
                  <a:schemeClr val="tx1"/>
                </a:solidFill>
              </a:rPr>
              <a:t>orrelator</a:t>
            </a:r>
            <a:r>
              <a:rPr lang="en-US" sz="1800" b="1" dirty="0" smtClean="0">
                <a:solidFill>
                  <a:schemeClr val="tx1"/>
                </a:solidFill>
              </a:rPr>
              <a:t> / </a:t>
            </a:r>
            <a:r>
              <a:rPr lang="en-US" sz="1800" b="1" dirty="0" smtClean="0">
                <a:solidFill>
                  <a:srgbClr val="0082C4"/>
                </a:solidFill>
              </a:rPr>
              <a:t>D</a:t>
            </a:r>
            <a:r>
              <a:rPr lang="en-US" sz="1800" b="1" dirty="0" smtClean="0">
                <a:solidFill>
                  <a:schemeClr val="tx1"/>
                </a:solidFill>
              </a:rPr>
              <a:t>elay </a:t>
            </a:r>
            <a:r>
              <a:rPr lang="en-US" sz="1800" b="1" dirty="0" smtClean="0">
                <a:solidFill>
                  <a:srgbClr val="0082C4"/>
                </a:solidFill>
              </a:rPr>
              <a:t>C</a:t>
            </a:r>
            <a:r>
              <a:rPr lang="en-US" sz="1800" b="1" dirty="0" smtClean="0">
                <a:solidFill>
                  <a:schemeClr val="tx1"/>
                </a:solidFill>
              </a:rPr>
              <a:t>reator</a:t>
            </a:r>
            <a:endParaRPr lang="en-US" sz="1800" b="1" dirty="0">
              <a:solidFill>
                <a:schemeClr val="tx1"/>
              </a:solidFill>
            </a:endParaRPr>
          </a:p>
        </p:txBody>
      </p:sp>
      <p:pic>
        <p:nvPicPr>
          <p:cNvPr id="8" name="Picture 7" descr="Logo ACDC.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52" y="3637409"/>
            <a:ext cx="2659286" cy="1236877"/>
          </a:xfrm>
          <a:prstGeom prst="rect">
            <a:avLst/>
          </a:prstGeom>
        </p:spPr>
      </p:pic>
    </p:spTree>
    <p:extLst>
      <p:ext uri="{BB962C8B-B14F-4D97-AF65-F5344CB8AC3E}">
        <p14:creationId xmlns:p14="http://schemas.microsoft.com/office/powerpoint/2010/main" val="2918546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35"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style.rotation</p:attrName>
                                        </p:attrNameLst>
                                      </p:cBhvr>
                                      <p:tavLst>
                                        <p:tav tm="0">
                                          <p:val>
                                            <p:fltVal val="720"/>
                                          </p:val>
                                        </p:tav>
                                        <p:tav tm="100000">
                                          <p:val>
                                            <p:fltVal val="0"/>
                                          </p:val>
                                        </p:tav>
                                      </p:tavLst>
                                    </p:anim>
                                    <p:anim calcmode="lin" valueType="num">
                                      <p:cBhvr>
                                        <p:cTn id="16" dur="2000" fill="hold"/>
                                        <p:tgtEl>
                                          <p:spTgt spid="8"/>
                                        </p:tgtEl>
                                        <p:attrNameLst>
                                          <p:attrName>ppt_h</p:attrName>
                                        </p:attrNameLst>
                                      </p:cBhvr>
                                      <p:tavLst>
                                        <p:tav tm="0">
                                          <p:val>
                                            <p:fltVal val="0"/>
                                          </p:val>
                                        </p:tav>
                                        <p:tav tm="100000">
                                          <p:val>
                                            <p:strVal val="#ppt_h"/>
                                          </p:val>
                                        </p:tav>
                                      </p:tavLst>
                                    </p:anim>
                                    <p:anim calcmode="lin" valueType="num">
                                      <p:cBhvr>
                                        <p:cTn id="17" dur="2000" fill="hold"/>
                                        <p:tgtEl>
                                          <p:spTgt spid="8"/>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2000"/>
                                        <p:tgtEl>
                                          <p:spTgt spid="47"/>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up)">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up)">
                                      <p:cBhvr>
                                        <p:cTn id="3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19</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PULSE LENGTH</a:t>
            </a:r>
            <a:r>
              <a:rPr lang="it-IT" dirty="0" smtClean="0">
                <a:latin typeface="Arial" charset="0"/>
              </a:rPr>
              <a:t/>
            </a:r>
            <a:br>
              <a:rPr lang="it-IT" dirty="0" smtClean="0">
                <a:latin typeface="Arial" charset="0"/>
              </a:rPr>
            </a:br>
            <a:r>
              <a:rPr lang="it-IT" dirty="0" smtClean="0">
                <a:latin typeface="Arial" charset="0"/>
              </a:rPr>
              <a:t>First AC/DC </a:t>
            </a:r>
            <a:r>
              <a:rPr lang="it-IT" dirty="0" err="1" smtClean="0">
                <a:latin typeface="Arial" charset="0"/>
              </a:rPr>
              <a:t>measurements</a:t>
            </a:r>
            <a:endParaRPr lang="it-IT" dirty="0">
              <a:latin typeface="Arial" charset="0"/>
            </a:endParaRPr>
          </a:p>
        </p:txBody>
      </p:sp>
      <p:pic>
        <p:nvPicPr>
          <p:cNvPr id="4" name="Picture 3"/>
          <p:cNvPicPr>
            <a:picLocks noChangeAspect="1"/>
          </p:cNvPicPr>
          <p:nvPr/>
        </p:nvPicPr>
        <p:blipFill>
          <a:blip r:embed="rId3"/>
          <a:stretch>
            <a:fillRect/>
          </a:stretch>
        </p:blipFill>
        <p:spPr>
          <a:xfrm>
            <a:off x="1439912" y="1547589"/>
            <a:ext cx="8033916" cy="4506574"/>
          </a:xfrm>
          <a:prstGeom prst="rect">
            <a:avLst/>
          </a:prstGeom>
        </p:spPr>
      </p:pic>
      <p:sp>
        <p:nvSpPr>
          <p:cNvPr id="5" name="CasellaDiTesto 12"/>
          <p:cNvSpPr txBox="1"/>
          <p:nvPr/>
        </p:nvSpPr>
        <p:spPr>
          <a:xfrm rot="20413187">
            <a:off x="5346139" y="5969236"/>
            <a:ext cx="4496949" cy="449566"/>
          </a:xfrm>
          <a:prstGeom prst="rect">
            <a:avLst/>
          </a:prstGeom>
          <a:solidFill>
            <a:srgbClr val="FFFF00"/>
          </a:solidFill>
        </p:spPr>
        <p:txBody>
          <a:bodyPr wrap="none" lIns="100794" tIns="50397" rIns="100794" bIns="50397" rtlCol="0">
            <a:spAutoFit/>
          </a:bodyPr>
          <a:lstStyle/>
          <a:p>
            <a:r>
              <a:rPr lang="en-US" dirty="0">
                <a:solidFill>
                  <a:schemeClr val="tx1"/>
                </a:solidFill>
              </a:rPr>
              <a:t>Data analysis still in progress…</a:t>
            </a:r>
          </a:p>
        </p:txBody>
      </p:sp>
      <p:sp>
        <p:nvSpPr>
          <p:cNvPr id="6" name="TextBox 5"/>
          <p:cNvSpPr txBox="1"/>
          <p:nvPr/>
        </p:nvSpPr>
        <p:spPr>
          <a:xfrm>
            <a:off x="138000" y="5941665"/>
            <a:ext cx="5768790" cy="1096659"/>
          </a:xfrm>
          <a:prstGeom prst="rect">
            <a:avLst/>
          </a:prstGeom>
          <a:noFill/>
        </p:spPr>
        <p:txBody>
          <a:bodyPr wrap="none" rtlCol="0">
            <a:spAutoFit/>
          </a:bodyPr>
          <a:lstStyle/>
          <a:p>
            <a:r>
              <a:rPr lang="en-US" sz="1400" b="1" dirty="0" smtClean="0">
                <a:solidFill>
                  <a:srgbClr val="000000"/>
                </a:solidFill>
              </a:rPr>
              <a:t>The FERMI Commissioning Team </a:t>
            </a:r>
          </a:p>
          <a:p>
            <a:r>
              <a:rPr lang="en-US" sz="1400" dirty="0" smtClean="0">
                <a:solidFill>
                  <a:srgbClr val="000000"/>
                </a:solidFill>
              </a:rPr>
              <a:t>N. Mahne, C. Svetina, L. Raimondi, M .Zangrando - </a:t>
            </a:r>
            <a:r>
              <a:rPr lang="en-US" sz="1400" b="1" dirty="0" smtClean="0">
                <a:solidFill>
                  <a:srgbClr val="000000"/>
                </a:solidFill>
              </a:rPr>
              <a:t>PADRES</a:t>
            </a:r>
          </a:p>
          <a:p>
            <a:r>
              <a:rPr lang="en-US" sz="1400" dirty="0" smtClean="0">
                <a:solidFill>
                  <a:srgbClr val="000000"/>
                </a:solidFill>
              </a:rPr>
              <a:t>A. Ciavardini, C. Callegari, K. Prince,M. Coreno, M. Di Fraia, P. Finetti,</a:t>
            </a:r>
          </a:p>
          <a:p>
            <a:r>
              <a:rPr lang="en-US" sz="1400" dirty="0" smtClean="0">
                <a:solidFill>
                  <a:srgbClr val="000000"/>
                </a:solidFill>
              </a:rPr>
              <a:t>P. O’Keeffe, O. Plekan, T. Mazza, R. Richter    -   </a:t>
            </a:r>
            <a:r>
              <a:rPr lang="en-US" sz="1400" b="1" dirty="0" smtClean="0">
                <a:solidFill>
                  <a:srgbClr val="000000"/>
                </a:solidFill>
              </a:rPr>
              <a:t>LDM</a:t>
            </a:r>
          </a:p>
          <a:p>
            <a:r>
              <a:rPr lang="en-US" sz="1400" dirty="0" smtClean="0">
                <a:solidFill>
                  <a:srgbClr val="000000"/>
                </a:solidFill>
              </a:rPr>
              <a:t>D. Garzella, A. Klisnick</a:t>
            </a:r>
            <a:endParaRPr lang="en-US" sz="1400" dirty="0">
              <a:solidFill>
                <a:srgbClr val="000000"/>
              </a:solidFill>
            </a:endParaRPr>
          </a:p>
        </p:txBody>
      </p:sp>
      <p:sp>
        <p:nvSpPr>
          <p:cNvPr id="7" name="CasellaDiTesto 4"/>
          <p:cNvSpPr txBox="1"/>
          <p:nvPr/>
        </p:nvSpPr>
        <p:spPr>
          <a:xfrm>
            <a:off x="362174" y="1261145"/>
            <a:ext cx="8329905" cy="391601"/>
          </a:xfrm>
          <a:prstGeom prst="rect">
            <a:avLst/>
          </a:prstGeom>
          <a:noFill/>
        </p:spPr>
        <p:txBody>
          <a:bodyPr wrap="none" lIns="100794" tIns="50397" rIns="100794" bIns="50397" rtlCol="0">
            <a:spAutoFit/>
          </a:bodyPr>
          <a:lstStyle/>
          <a:p>
            <a:r>
              <a:rPr lang="en-US" sz="2000" dirty="0" smtClean="0">
                <a:solidFill>
                  <a:schemeClr val="tx1"/>
                </a:solidFill>
              </a:rPr>
              <a:t>Ionization of Xe to highly charged </a:t>
            </a:r>
            <a:r>
              <a:rPr lang="en-US" sz="2000" dirty="0" smtClean="0">
                <a:solidFill>
                  <a:schemeClr val="tx1"/>
                </a:solidFill>
              </a:rPr>
              <a:t>states (autocorrelation measurement)</a:t>
            </a:r>
            <a:endParaRPr lang="en-US" sz="2000" dirty="0">
              <a:solidFill>
                <a:schemeClr val="tx1"/>
              </a:solidFill>
            </a:endParaRPr>
          </a:p>
        </p:txBody>
      </p:sp>
    </p:spTree>
    <p:extLst>
      <p:ext uri="{BB962C8B-B14F-4D97-AF65-F5344CB8AC3E}">
        <p14:creationId xmlns:p14="http://schemas.microsoft.com/office/powerpoint/2010/main" val="468311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0326" y="1405161"/>
            <a:ext cx="6635342" cy="1014046"/>
          </a:xfrm>
          <a:prstGeom prst="rect">
            <a:avLst/>
          </a:prstGeom>
          <a:solidFill>
            <a:schemeClr val="lt1">
              <a:alpha val="77000"/>
            </a:schemeClr>
          </a:solidFill>
          <a:ln>
            <a:noFill/>
          </a:ln>
        </p:spPr>
        <p:style>
          <a:lnRef idx="2">
            <a:schemeClr val="accent3"/>
          </a:lnRef>
          <a:fillRef idx="1">
            <a:schemeClr val="lt1"/>
          </a:fillRef>
          <a:effectRef idx="0">
            <a:schemeClr val="accent3"/>
          </a:effectRef>
          <a:fontRef idx="minor">
            <a:schemeClr val="dk1"/>
          </a:fontRef>
        </p:style>
        <p:txBody>
          <a:bodyPr wrap="square" lIns="91463" tIns="45732" rIns="91463" bIns="45732">
            <a:spAutoFit/>
          </a:bodyPr>
          <a:lstStyle/>
          <a:p>
            <a:pPr algn="ctr">
              <a:defRPr/>
            </a:pPr>
            <a:r>
              <a:rPr lang="en-US" sz="3200" b="1" dirty="0">
                <a:solidFill>
                  <a:schemeClr val="tx1"/>
                </a:solidFill>
              </a:rPr>
              <a:t>Photon Pulse Characterization at FERMI Free Electron Laser</a:t>
            </a:r>
            <a:endParaRPr lang="en-US" sz="3200" b="1" dirty="0">
              <a:solidFill>
                <a:schemeClr val="tx1"/>
              </a:solidFill>
            </a:endParaRPr>
          </a:p>
        </p:txBody>
      </p:sp>
      <p:sp>
        <p:nvSpPr>
          <p:cNvPr id="3" name="TextBox 2"/>
          <p:cNvSpPr txBox="1"/>
          <p:nvPr/>
        </p:nvSpPr>
        <p:spPr>
          <a:xfrm>
            <a:off x="3170486" y="3061345"/>
            <a:ext cx="3675877" cy="725659"/>
          </a:xfrm>
          <a:prstGeom prst="rect">
            <a:avLst/>
          </a:prstGeom>
          <a:solidFill>
            <a:schemeClr val="lt1">
              <a:alpha val="77000"/>
            </a:schemeClr>
          </a:solidFill>
          <a:ln>
            <a:noFill/>
          </a:ln>
        </p:spPr>
        <p:style>
          <a:lnRef idx="2">
            <a:schemeClr val="accent3"/>
          </a:lnRef>
          <a:fillRef idx="1">
            <a:schemeClr val="lt1"/>
          </a:fillRef>
          <a:effectRef idx="0">
            <a:schemeClr val="accent3"/>
          </a:effectRef>
          <a:fontRef idx="minor">
            <a:schemeClr val="dk1"/>
          </a:fontRef>
        </p:style>
        <p:txBody>
          <a:bodyPr wrap="none" lIns="91463" tIns="45732" rIns="91463" bIns="45732">
            <a:spAutoFit/>
          </a:bodyPr>
          <a:lstStyle/>
          <a:p>
            <a:pPr algn="ctr">
              <a:defRPr/>
            </a:pPr>
            <a:r>
              <a:rPr lang="en-US" b="1" dirty="0">
                <a:solidFill>
                  <a:srgbClr val="1680BF"/>
                </a:solidFill>
              </a:rPr>
              <a:t>Marco</a:t>
            </a:r>
            <a:r>
              <a:rPr lang="en-US" b="1" dirty="0">
                <a:solidFill>
                  <a:schemeClr val="tx1"/>
                </a:solidFill>
              </a:rPr>
              <a:t> Zangrando</a:t>
            </a:r>
          </a:p>
          <a:p>
            <a:pPr algn="ctr">
              <a:defRPr/>
            </a:pPr>
            <a:r>
              <a:rPr lang="en-US" sz="2000" b="1" dirty="0" smtClean="0">
                <a:solidFill>
                  <a:schemeClr val="tx1"/>
                </a:solidFill>
              </a:rPr>
              <a:t>On behalf of the </a:t>
            </a:r>
            <a:r>
              <a:rPr lang="en-US" sz="2000" b="1" dirty="0">
                <a:solidFill>
                  <a:schemeClr val="tx1"/>
                </a:solidFill>
              </a:rPr>
              <a:t>FERMI team</a:t>
            </a:r>
          </a:p>
        </p:txBody>
      </p:sp>
      <p:pic>
        <p:nvPicPr>
          <p:cNvPr id="4" name="Picture 3" descr="Screen Shot 2016-03-24 at 9.34.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34" y="4429497"/>
            <a:ext cx="6626870" cy="191056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20</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normAutofit fontScale="92500"/>
          </a:bodyPr>
          <a:lstStyle/>
          <a:p>
            <a:pPr marL="0" indent="0"/>
            <a:r>
              <a:rPr lang="it-IT" dirty="0" smtClean="0">
                <a:solidFill>
                  <a:srgbClr val="1680BF"/>
                </a:solidFill>
                <a:latin typeface="Arial" charset="0"/>
              </a:rPr>
              <a:t>FERMI </a:t>
            </a:r>
            <a:r>
              <a:rPr lang="it-IT" dirty="0" smtClean="0">
                <a:solidFill>
                  <a:srgbClr val="1680BF"/>
                </a:solidFill>
                <a:latin typeface="Arial" charset="0"/>
              </a:rPr>
              <a:t>TRANSVERSE COHERENCE</a:t>
            </a:r>
            <a:r>
              <a:rPr lang="it-IT" dirty="0" smtClean="0">
                <a:latin typeface="Arial" charset="0"/>
              </a:rPr>
              <a:t/>
            </a:r>
            <a:br>
              <a:rPr lang="it-IT" dirty="0" smtClean="0">
                <a:latin typeface="Arial" charset="0"/>
              </a:rPr>
            </a:br>
            <a:r>
              <a:rPr lang="it-IT" dirty="0" smtClean="0">
                <a:latin typeface="Arial" charset="0"/>
              </a:rPr>
              <a:t>Direct </a:t>
            </a:r>
            <a:r>
              <a:rPr lang="it-IT" dirty="0" err="1" smtClean="0">
                <a:latin typeface="Arial" charset="0"/>
              </a:rPr>
              <a:t>beam</a:t>
            </a:r>
            <a:endParaRPr lang="it-IT" dirty="0">
              <a:latin typeface="Arial" charset="0"/>
            </a:endParaRPr>
          </a:p>
        </p:txBody>
      </p:sp>
      <p:pic>
        <p:nvPicPr>
          <p:cNvPr id="3" name="Picture 2"/>
          <p:cNvPicPr>
            <a:picLocks noChangeAspect="1"/>
          </p:cNvPicPr>
          <p:nvPr/>
        </p:nvPicPr>
        <p:blipFill>
          <a:blip r:embed="rId3"/>
          <a:stretch>
            <a:fillRect/>
          </a:stretch>
        </p:blipFill>
        <p:spPr>
          <a:xfrm>
            <a:off x="290166" y="1261145"/>
            <a:ext cx="9507190" cy="3629395"/>
          </a:xfrm>
          <a:prstGeom prst="rect">
            <a:avLst/>
          </a:prstGeom>
        </p:spPr>
      </p:pic>
      <p:pic>
        <p:nvPicPr>
          <p:cNvPr id="4" name="Picture 3"/>
          <p:cNvPicPr>
            <a:picLocks noChangeAspect="1"/>
          </p:cNvPicPr>
          <p:nvPr/>
        </p:nvPicPr>
        <p:blipFill>
          <a:blip r:embed="rId4"/>
          <a:stretch>
            <a:fillRect/>
          </a:stretch>
        </p:blipFill>
        <p:spPr>
          <a:xfrm>
            <a:off x="6410846" y="2197249"/>
            <a:ext cx="3528392" cy="1914676"/>
          </a:xfrm>
          <a:prstGeom prst="rect">
            <a:avLst/>
          </a:prstGeom>
        </p:spPr>
      </p:pic>
      <p:pic>
        <p:nvPicPr>
          <p:cNvPr id="5" name="Picture 4"/>
          <p:cNvPicPr>
            <a:picLocks noChangeAspect="1"/>
          </p:cNvPicPr>
          <p:nvPr/>
        </p:nvPicPr>
        <p:blipFill>
          <a:blip r:embed="rId5"/>
          <a:stretch>
            <a:fillRect/>
          </a:stretch>
        </p:blipFill>
        <p:spPr>
          <a:xfrm>
            <a:off x="18920" y="2701305"/>
            <a:ext cx="7904094" cy="4512828"/>
          </a:xfrm>
          <a:prstGeom prst="rect">
            <a:avLst/>
          </a:prstGeom>
        </p:spPr>
      </p:pic>
      <p:pic>
        <p:nvPicPr>
          <p:cNvPr id="6" name="Picture 5"/>
          <p:cNvPicPr>
            <a:picLocks noChangeAspect="1"/>
          </p:cNvPicPr>
          <p:nvPr/>
        </p:nvPicPr>
        <p:blipFill>
          <a:blip r:embed="rId6"/>
          <a:stretch>
            <a:fillRect/>
          </a:stretch>
        </p:blipFill>
        <p:spPr>
          <a:xfrm>
            <a:off x="2594422" y="5581625"/>
            <a:ext cx="2832315" cy="1296144"/>
          </a:xfrm>
          <a:prstGeom prst="rect">
            <a:avLst/>
          </a:prstGeom>
        </p:spPr>
      </p:pic>
      <p:pic>
        <p:nvPicPr>
          <p:cNvPr id="7" name="Picture 6"/>
          <p:cNvPicPr>
            <a:picLocks noChangeAspect="1"/>
          </p:cNvPicPr>
          <p:nvPr/>
        </p:nvPicPr>
        <p:blipFill>
          <a:blip r:embed="rId7"/>
          <a:stretch>
            <a:fillRect/>
          </a:stretch>
        </p:blipFill>
        <p:spPr>
          <a:xfrm>
            <a:off x="5186710" y="3997449"/>
            <a:ext cx="4682654" cy="3262813"/>
          </a:xfrm>
          <a:prstGeom prst="rect">
            <a:avLst/>
          </a:prstGeom>
        </p:spPr>
      </p:pic>
    </p:spTree>
    <p:extLst>
      <p:ext uri="{BB962C8B-B14F-4D97-AF65-F5344CB8AC3E}">
        <p14:creationId xmlns:p14="http://schemas.microsoft.com/office/powerpoint/2010/main" val="1808802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21</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normAutofit fontScale="92500"/>
          </a:bodyPr>
          <a:lstStyle/>
          <a:p>
            <a:pPr marL="0" indent="0"/>
            <a:r>
              <a:rPr lang="it-IT" dirty="0" smtClean="0">
                <a:solidFill>
                  <a:srgbClr val="1680BF"/>
                </a:solidFill>
                <a:latin typeface="Arial" charset="0"/>
              </a:rPr>
              <a:t>FERMI </a:t>
            </a:r>
            <a:r>
              <a:rPr lang="it-IT" dirty="0" smtClean="0">
                <a:solidFill>
                  <a:srgbClr val="1680BF"/>
                </a:solidFill>
                <a:latin typeface="Arial" charset="0"/>
              </a:rPr>
              <a:t>TRANSVERSE COHERENCE</a:t>
            </a:r>
            <a:r>
              <a:rPr lang="it-IT" dirty="0" smtClean="0">
                <a:latin typeface="Arial" charset="0"/>
              </a:rPr>
              <a:t/>
            </a:r>
            <a:br>
              <a:rPr lang="it-IT" dirty="0" smtClean="0">
                <a:latin typeface="Arial" charset="0"/>
              </a:rPr>
            </a:br>
            <a:r>
              <a:rPr lang="it-IT" dirty="0" err="1" smtClean="0">
                <a:latin typeface="Arial" charset="0"/>
              </a:rPr>
              <a:t>Focused</a:t>
            </a:r>
            <a:r>
              <a:rPr lang="it-IT" dirty="0" smtClean="0">
                <a:latin typeface="Arial" charset="0"/>
              </a:rPr>
              <a:t> </a:t>
            </a:r>
            <a:r>
              <a:rPr lang="it-IT" dirty="0" err="1" smtClean="0">
                <a:latin typeface="Arial" charset="0"/>
              </a:rPr>
              <a:t>beam</a:t>
            </a:r>
            <a:endParaRPr lang="it-IT" dirty="0">
              <a:latin typeface="Arial" charset="0"/>
            </a:endParaRPr>
          </a:p>
        </p:txBody>
      </p:sp>
      <p:pic>
        <p:nvPicPr>
          <p:cNvPr id="3" name="Picture 2"/>
          <p:cNvPicPr>
            <a:picLocks noChangeAspect="1"/>
          </p:cNvPicPr>
          <p:nvPr/>
        </p:nvPicPr>
        <p:blipFill>
          <a:blip r:embed="rId4"/>
          <a:stretch>
            <a:fillRect/>
          </a:stretch>
        </p:blipFill>
        <p:spPr>
          <a:xfrm>
            <a:off x="5692900" y="829097"/>
            <a:ext cx="4392488" cy="2343478"/>
          </a:xfrm>
          <a:prstGeom prst="rect">
            <a:avLst/>
          </a:prstGeom>
        </p:spPr>
      </p:pic>
      <p:pic>
        <p:nvPicPr>
          <p:cNvPr id="4" name="Picture 3"/>
          <p:cNvPicPr>
            <a:picLocks noChangeAspect="1"/>
          </p:cNvPicPr>
          <p:nvPr/>
        </p:nvPicPr>
        <p:blipFill>
          <a:blip r:embed="rId5"/>
          <a:stretch>
            <a:fillRect/>
          </a:stretch>
        </p:blipFill>
        <p:spPr>
          <a:xfrm>
            <a:off x="146150" y="2845320"/>
            <a:ext cx="5509701" cy="4733533"/>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544884435"/>
              </p:ext>
            </p:extLst>
          </p:nvPr>
        </p:nvGraphicFramePr>
        <p:xfrm>
          <a:off x="5599062" y="4141465"/>
          <a:ext cx="4363498" cy="3047946"/>
        </p:xfrm>
        <a:graphic>
          <a:graphicData uri="http://schemas.openxmlformats.org/presentationml/2006/ole">
            <mc:AlternateContent xmlns:mc="http://schemas.openxmlformats.org/markup-compatibility/2006">
              <mc:Choice xmlns:v="urn:schemas-microsoft-com:vml" Requires="v">
                <p:oleObj spid="_x0000_s34866" name="Graph" r:id="rId6" imgW="4155034" imgH="2901696" progId="Origin50.Graph">
                  <p:embed/>
                </p:oleObj>
              </mc:Choice>
              <mc:Fallback>
                <p:oleObj name="Graph" r:id="rId6" imgW="4155034" imgH="2901696"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9062" y="4141465"/>
                        <a:ext cx="4363498" cy="3047946"/>
                      </a:xfrm>
                      <a:prstGeom prst="rect">
                        <a:avLst/>
                      </a:prstGeom>
                      <a:solidFill>
                        <a:schemeClr val="bg1"/>
                      </a:solidFill>
                      <a:ln>
                        <a:noFill/>
                      </a:ln>
                      <a:effectLst/>
                    </p:spPr>
                  </p:pic>
                </p:oleObj>
              </mc:Fallback>
            </mc:AlternateContent>
          </a:graphicData>
        </a:graphic>
      </p:graphicFrame>
      <p:sp>
        <p:nvSpPr>
          <p:cNvPr id="5" name="Rectangle 4"/>
          <p:cNvSpPr/>
          <p:nvPr/>
        </p:nvSpPr>
        <p:spPr>
          <a:xfrm>
            <a:off x="218158" y="1045121"/>
            <a:ext cx="5041900" cy="1240853"/>
          </a:xfrm>
          <a:prstGeom prst="rect">
            <a:avLst/>
          </a:prstGeom>
        </p:spPr>
        <p:txBody>
          <a:bodyPr>
            <a:spAutoFit/>
          </a:bodyPr>
          <a:lstStyle/>
          <a:p>
            <a:r>
              <a:rPr lang="en-US" sz="2000" dirty="0">
                <a:solidFill>
                  <a:schemeClr val="tx1"/>
                </a:solidFill>
              </a:rPr>
              <a:t>M</a:t>
            </a:r>
            <a:r>
              <a:rPr lang="en-US" sz="2000" dirty="0" smtClean="0">
                <a:solidFill>
                  <a:schemeClr val="tx1"/>
                </a:solidFill>
              </a:rPr>
              <a:t>easurements </a:t>
            </a:r>
            <a:r>
              <a:rPr lang="en-US" sz="2000" dirty="0">
                <a:solidFill>
                  <a:schemeClr val="tx1"/>
                </a:solidFill>
              </a:rPr>
              <a:t>of the transverse </a:t>
            </a:r>
            <a:r>
              <a:rPr lang="en-US" sz="2000" dirty="0" smtClean="0">
                <a:solidFill>
                  <a:schemeClr val="tx1"/>
                </a:solidFill>
              </a:rPr>
              <a:t>coherence </a:t>
            </a:r>
            <a:r>
              <a:rPr lang="en-US" sz="2000" dirty="0">
                <a:solidFill>
                  <a:schemeClr val="tx1"/>
                </a:solidFill>
              </a:rPr>
              <a:t>using a mask with pairs of pinholes or slits on it (sample prepared by M. </a:t>
            </a:r>
            <a:r>
              <a:rPr lang="en-US" sz="2000" dirty="0" err="1">
                <a:solidFill>
                  <a:schemeClr val="tx1"/>
                </a:solidFill>
              </a:rPr>
              <a:t>Barthelmess</a:t>
            </a:r>
            <a:r>
              <a:rPr lang="en-US" sz="2000" dirty="0" smtClean="0">
                <a:solidFill>
                  <a:schemeClr val="tx1"/>
                </a:solidFill>
              </a:rPr>
              <a:t>) – beamline </a:t>
            </a:r>
            <a:r>
              <a:rPr lang="en-US" sz="2000" dirty="0" err="1" smtClean="0">
                <a:solidFill>
                  <a:schemeClr val="tx1"/>
                </a:solidFill>
              </a:rPr>
              <a:t>DiProI</a:t>
            </a:r>
            <a:endParaRPr lang="en-US" sz="2000" dirty="0">
              <a:solidFill>
                <a:schemeClr val="tx1"/>
              </a:solidFill>
            </a:endParaRPr>
          </a:p>
        </p:txBody>
      </p:sp>
    </p:spTree>
    <p:extLst>
      <p:ext uri="{BB962C8B-B14F-4D97-AF65-F5344CB8AC3E}">
        <p14:creationId xmlns:p14="http://schemas.microsoft.com/office/powerpoint/2010/main" val="3858579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22</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normAutofit fontScale="92500"/>
          </a:bodyPr>
          <a:lstStyle/>
          <a:p>
            <a:pPr marL="0" indent="0"/>
            <a:r>
              <a:rPr lang="it-IT" dirty="0" smtClean="0">
                <a:solidFill>
                  <a:srgbClr val="1680BF"/>
                </a:solidFill>
                <a:latin typeface="Arial" charset="0"/>
              </a:rPr>
              <a:t>FERMI </a:t>
            </a:r>
            <a:r>
              <a:rPr lang="it-IT" dirty="0" smtClean="0">
                <a:solidFill>
                  <a:srgbClr val="1680BF"/>
                </a:solidFill>
                <a:latin typeface="Arial" charset="0"/>
              </a:rPr>
              <a:t>SPOT SIZES</a:t>
            </a:r>
            <a:r>
              <a:rPr lang="it-IT" dirty="0" smtClean="0">
                <a:latin typeface="Arial" charset="0"/>
              </a:rPr>
              <a:t/>
            </a:r>
            <a:br>
              <a:rPr lang="it-IT" dirty="0" smtClean="0">
                <a:latin typeface="Arial" charset="0"/>
              </a:rPr>
            </a:br>
            <a:r>
              <a:rPr lang="it-IT" dirty="0" smtClean="0">
                <a:latin typeface="Arial" charset="0"/>
              </a:rPr>
              <a:t>Wavefront </a:t>
            </a:r>
            <a:r>
              <a:rPr lang="it-IT" dirty="0" err="1" smtClean="0">
                <a:latin typeface="Arial" charset="0"/>
              </a:rPr>
              <a:t>sensors</a:t>
            </a:r>
            <a:r>
              <a:rPr lang="it-IT" dirty="0" smtClean="0">
                <a:latin typeface="Arial" charset="0"/>
              </a:rPr>
              <a:t> and </a:t>
            </a:r>
            <a:r>
              <a:rPr lang="it-IT" dirty="0" err="1" smtClean="0">
                <a:latin typeface="Arial" charset="0"/>
              </a:rPr>
              <a:t>other</a:t>
            </a:r>
            <a:r>
              <a:rPr lang="it-IT" dirty="0" smtClean="0">
                <a:latin typeface="Arial" charset="0"/>
              </a:rPr>
              <a:t> </a:t>
            </a:r>
            <a:r>
              <a:rPr lang="it-IT" dirty="0" err="1" smtClean="0">
                <a:latin typeface="Arial" charset="0"/>
              </a:rPr>
              <a:t>techniques</a:t>
            </a:r>
            <a:endParaRPr lang="it-IT" dirty="0">
              <a:latin typeface="Arial" charset="0"/>
            </a:endParaRPr>
          </a:p>
        </p:txBody>
      </p:sp>
      <p:pic>
        <p:nvPicPr>
          <p:cNvPr id="3" name="Picture 2"/>
          <p:cNvPicPr>
            <a:picLocks noChangeAspect="1"/>
          </p:cNvPicPr>
          <p:nvPr/>
        </p:nvPicPr>
        <p:blipFill>
          <a:blip r:embed="rId3"/>
          <a:stretch>
            <a:fillRect/>
          </a:stretch>
        </p:blipFill>
        <p:spPr>
          <a:xfrm>
            <a:off x="5546750" y="973113"/>
            <a:ext cx="4393189" cy="3096344"/>
          </a:xfrm>
          <a:prstGeom prst="rect">
            <a:avLst/>
          </a:prstGeom>
        </p:spPr>
      </p:pic>
      <p:sp>
        <p:nvSpPr>
          <p:cNvPr id="5" name="Rectangle 4"/>
          <p:cNvSpPr/>
          <p:nvPr/>
        </p:nvSpPr>
        <p:spPr>
          <a:xfrm>
            <a:off x="6122814" y="5077569"/>
            <a:ext cx="3744416" cy="1727088"/>
          </a:xfrm>
          <a:prstGeom prst="rect">
            <a:avLst/>
          </a:prstGeom>
        </p:spPr>
        <p:txBody>
          <a:bodyPr wrap="square">
            <a:spAutoFit/>
          </a:bodyPr>
          <a:lstStyle/>
          <a:p>
            <a:r>
              <a:rPr lang="en-US" sz="1800" b="1" dirty="0">
                <a:solidFill>
                  <a:srgbClr val="000000"/>
                </a:solidFill>
              </a:rPr>
              <a:t>Spot sizes (FWHM) @32.5nm</a:t>
            </a:r>
          </a:p>
          <a:p>
            <a:r>
              <a:rPr lang="en-US" sz="1800" dirty="0" err="1" smtClean="0">
                <a:solidFill>
                  <a:srgbClr val="000000"/>
                </a:solidFill>
              </a:rPr>
              <a:t>Diffr</a:t>
            </a:r>
            <a:r>
              <a:rPr lang="en-US" sz="1800" dirty="0" smtClean="0">
                <a:solidFill>
                  <a:srgbClr val="000000"/>
                </a:solidFill>
              </a:rPr>
              <a:t>.-</a:t>
            </a:r>
            <a:r>
              <a:rPr lang="en-US" sz="1800" dirty="0">
                <a:solidFill>
                  <a:srgbClr val="000000"/>
                </a:solidFill>
              </a:rPr>
              <a:t>limited spot: 	4×5 µm</a:t>
            </a:r>
            <a:r>
              <a:rPr lang="en-US" sz="1800" baseline="30000" dirty="0">
                <a:solidFill>
                  <a:srgbClr val="000000"/>
                </a:solidFill>
              </a:rPr>
              <a:t>2</a:t>
            </a:r>
          </a:p>
          <a:p>
            <a:r>
              <a:rPr lang="en-US" sz="1800" dirty="0">
                <a:solidFill>
                  <a:srgbClr val="000000"/>
                </a:solidFill>
              </a:rPr>
              <a:t>Best spot measured: 	5</a:t>
            </a:r>
            <a:r>
              <a:rPr lang="en-US" sz="1800" dirty="0" smtClean="0">
                <a:solidFill>
                  <a:srgbClr val="000000"/>
                </a:solidFill>
              </a:rPr>
              <a:t>×5 </a:t>
            </a:r>
            <a:r>
              <a:rPr lang="en-US" sz="1800" dirty="0">
                <a:solidFill>
                  <a:srgbClr val="000000"/>
                </a:solidFill>
              </a:rPr>
              <a:t>µm</a:t>
            </a:r>
            <a:r>
              <a:rPr lang="en-US" sz="1800" baseline="30000" dirty="0">
                <a:solidFill>
                  <a:srgbClr val="000000"/>
                </a:solidFill>
              </a:rPr>
              <a:t>2</a:t>
            </a:r>
          </a:p>
          <a:p>
            <a:r>
              <a:rPr lang="en-US" sz="1800" dirty="0">
                <a:solidFill>
                  <a:srgbClr val="000000"/>
                </a:solidFill>
              </a:rPr>
              <a:t>Best spot simulated: 	5.2×7.7 </a:t>
            </a:r>
            <a:r>
              <a:rPr lang="en-US" sz="1800" dirty="0" smtClean="0">
                <a:solidFill>
                  <a:srgbClr val="000000"/>
                </a:solidFill>
              </a:rPr>
              <a:t>µm</a:t>
            </a:r>
            <a:r>
              <a:rPr lang="en-US" sz="1800" baseline="30000" dirty="0" smtClean="0">
                <a:solidFill>
                  <a:srgbClr val="000000"/>
                </a:solidFill>
              </a:rPr>
              <a:t>2</a:t>
            </a:r>
          </a:p>
          <a:p>
            <a:endParaRPr lang="en-US" sz="1800" baseline="30000" dirty="0">
              <a:solidFill>
                <a:srgbClr val="000000"/>
              </a:solidFill>
            </a:endParaRPr>
          </a:p>
          <a:p>
            <a:endParaRPr lang="en-US" sz="1800" baseline="30000" dirty="0" smtClean="0">
              <a:solidFill>
                <a:srgbClr val="000000"/>
              </a:solidFill>
            </a:endParaRPr>
          </a:p>
          <a:p>
            <a:r>
              <a:rPr lang="en-US" sz="1800" b="1" dirty="0" smtClean="0">
                <a:solidFill>
                  <a:srgbClr val="1680BF"/>
                </a:solidFill>
              </a:rPr>
              <a:t>See L. Raimondi’s talk at 18:20</a:t>
            </a:r>
            <a:endParaRPr lang="en-US" sz="1800" b="1" dirty="0">
              <a:solidFill>
                <a:srgbClr val="1680BF"/>
              </a:solidFill>
            </a:endParaRPr>
          </a:p>
        </p:txBody>
      </p:sp>
      <p:grpSp>
        <p:nvGrpSpPr>
          <p:cNvPr id="8" name="Group 7"/>
          <p:cNvGrpSpPr>
            <a:grpSpLocks noChangeAspect="1"/>
          </p:cNvGrpSpPr>
          <p:nvPr/>
        </p:nvGrpSpPr>
        <p:grpSpPr>
          <a:xfrm>
            <a:off x="5474742" y="2773313"/>
            <a:ext cx="4464496" cy="2139502"/>
            <a:chOff x="1010246" y="2829849"/>
            <a:chExt cx="7848872" cy="3761383"/>
          </a:xfrm>
        </p:grpSpPr>
        <p:pic>
          <p:nvPicPr>
            <p:cNvPr id="9" name="Immagine 1"/>
            <p:cNvPicPr>
              <a:picLocks noChangeAspect="1"/>
            </p:cNvPicPr>
            <p:nvPr/>
          </p:nvPicPr>
          <p:blipFill>
            <a:blip r:embed="rId4"/>
            <a:stretch>
              <a:fillRect/>
            </a:stretch>
          </p:blipFill>
          <p:spPr>
            <a:xfrm>
              <a:off x="1010246" y="3971061"/>
              <a:ext cx="3600401" cy="2620171"/>
            </a:xfrm>
            <a:prstGeom prst="rect">
              <a:avLst/>
            </a:prstGeom>
          </p:spPr>
        </p:pic>
        <p:pic>
          <p:nvPicPr>
            <p:cNvPr id="10" name="Immagine 3"/>
            <p:cNvPicPr>
              <a:picLocks noChangeAspect="1"/>
            </p:cNvPicPr>
            <p:nvPr/>
          </p:nvPicPr>
          <p:blipFill>
            <a:blip r:embed="rId5"/>
            <a:stretch>
              <a:fillRect/>
            </a:stretch>
          </p:blipFill>
          <p:spPr>
            <a:xfrm>
              <a:off x="4970686" y="2829849"/>
              <a:ext cx="3888432" cy="3759888"/>
            </a:xfrm>
            <a:prstGeom prst="rect">
              <a:avLst/>
            </a:prstGeom>
          </p:spPr>
        </p:pic>
      </p:grpSp>
      <p:sp>
        <p:nvSpPr>
          <p:cNvPr id="11" name="TextBox 10"/>
          <p:cNvSpPr txBox="1"/>
          <p:nvPr/>
        </p:nvSpPr>
        <p:spPr>
          <a:xfrm>
            <a:off x="74142" y="1117129"/>
            <a:ext cx="5472608" cy="1641218"/>
          </a:xfrm>
          <a:prstGeom prst="rect">
            <a:avLst/>
          </a:prstGeom>
          <a:noFill/>
        </p:spPr>
        <p:txBody>
          <a:bodyPr wrap="square" rtlCol="0">
            <a:spAutoFit/>
          </a:bodyPr>
          <a:lstStyle/>
          <a:p>
            <a:r>
              <a:rPr lang="en-US" sz="1800" b="1" dirty="0" smtClean="0">
                <a:solidFill>
                  <a:srgbClr val="1680BF"/>
                </a:solidFill>
              </a:rPr>
              <a:t>Wavefront </a:t>
            </a:r>
            <a:r>
              <a:rPr lang="en-US" sz="1800" b="1" dirty="0" smtClean="0">
                <a:solidFill>
                  <a:srgbClr val="1680BF"/>
                </a:solidFill>
              </a:rPr>
              <a:t>sensors</a:t>
            </a:r>
            <a:endParaRPr lang="en-US" sz="1800" dirty="0" smtClean="0">
              <a:solidFill>
                <a:srgbClr val="1680BF"/>
              </a:solidFill>
            </a:endParaRPr>
          </a:p>
          <a:p>
            <a:pPr marL="285750" indent="-285750">
              <a:buFont typeface="Arial"/>
              <a:buChar char="•"/>
            </a:pPr>
            <a:r>
              <a:rPr lang="en-US" sz="1800" dirty="0" smtClean="0">
                <a:solidFill>
                  <a:srgbClr val="000000"/>
                </a:solidFill>
              </a:rPr>
              <a:t>Initial activity (2012-2014) with DESY WFS (LLG)</a:t>
            </a:r>
          </a:p>
          <a:p>
            <a:pPr marL="285750" indent="-285750">
              <a:buFont typeface="Arial"/>
              <a:buChar char="•"/>
            </a:pPr>
            <a:r>
              <a:rPr lang="en-US" sz="1800" dirty="0" smtClean="0">
                <a:solidFill>
                  <a:srgbClr val="000000"/>
                </a:solidFill>
              </a:rPr>
              <a:t>One WFS (Imagine Optic) </a:t>
            </a:r>
            <a:r>
              <a:rPr lang="en-US" sz="1800" dirty="0" smtClean="0">
                <a:solidFill>
                  <a:srgbClr val="000000"/>
                </a:solidFill>
              </a:rPr>
              <a:t>operative </a:t>
            </a:r>
            <a:r>
              <a:rPr lang="en-US" sz="1800" dirty="0" smtClean="0">
                <a:solidFill>
                  <a:srgbClr val="000000"/>
                </a:solidFill>
              </a:rPr>
              <a:t>in experimental hall (CENILS – G. De </a:t>
            </a:r>
            <a:r>
              <a:rPr lang="en-US" sz="1800" dirty="0" err="1" smtClean="0">
                <a:solidFill>
                  <a:srgbClr val="000000"/>
                </a:solidFill>
              </a:rPr>
              <a:t>Ninno</a:t>
            </a:r>
            <a:r>
              <a:rPr lang="en-US" sz="1800" dirty="0" smtClean="0">
                <a:solidFill>
                  <a:srgbClr val="000000"/>
                </a:solidFill>
              </a:rPr>
              <a:t>)</a:t>
            </a:r>
          </a:p>
          <a:p>
            <a:pPr marL="285750" indent="-285750">
              <a:buFont typeface="Arial"/>
              <a:buChar char="•"/>
            </a:pPr>
            <a:r>
              <a:rPr lang="en-US" sz="1800" dirty="0" smtClean="0">
                <a:solidFill>
                  <a:srgbClr val="000000"/>
                </a:solidFill>
              </a:rPr>
              <a:t>Another WFS </a:t>
            </a:r>
            <a:r>
              <a:rPr lang="en-US" sz="1800" dirty="0" smtClean="0">
                <a:solidFill>
                  <a:srgbClr val="000000"/>
                </a:solidFill>
              </a:rPr>
              <a:t>realized </a:t>
            </a:r>
            <a:r>
              <a:rPr lang="en-US" sz="1800" dirty="0" smtClean="0">
                <a:solidFill>
                  <a:srgbClr val="000000"/>
                </a:solidFill>
              </a:rPr>
              <a:t>in collaboration with DESY and </a:t>
            </a:r>
            <a:r>
              <a:rPr lang="en-US" sz="1800" dirty="0" err="1" smtClean="0">
                <a:solidFill>
                  <a:srgbClr val="000000"/>
                </a:solidFill>
              </a:rPr>
              <a:t>LaserLab</a:t>
            </a:r>
            <a:r>
              <a:rPr lang="en-US" sz="1800" dirty="0" smtClean="0">
                <a:solidFill>
                  <a:srgbClr val="000000"/>
                </a:solidFill>
              </a:rPr>
              <a:t> Gottingen (</a:t>
            </a:r>
            <a:r>
              <a:rPr lang="en-US" sz="1800" dirty="0" smtClean="0">
                <a:solidFill>
                  <a:srgbClr val="000000"/>
                </a:solidFill>
              </a:rPr>
              <a:t>2015-2016) </a:t>
            </a:r>
            <a:endParaRPr lang="en-US" sz="1800" dirty="0" smtClean="0">
              <a:solidFill>
                <a:srgbClr val="000000"/>
              </a:solidFill>
            </a:endParaRPr>
          </a:p>
        </p:txBody>
      </p:sp>
      <p:pic>
        <p:nvPicPr>
          <p:cNvPr id="12" name="Picture 11"/>
          <p:cNvPicPr>
            <a:picLocks noChangeAspect="1"/>
          </p:cNvPicPr>
          <p:nvPr/>
        </p:nvPicPr>
        <p:blipFill>
          <a:blip r:embed="rId6"/>
          <a:stretch>
            <a:fillRect/>
          </a:stretch>
        </p:blipFill>
        <p:spPr>
          <a:xfrm>
            <a:off x="146150" y="3349377"/>
            <a:ext cx="3744416" cy="1715623"/>
          </a:xfrm>
          <a:prstGeom prst="rect">
            <a:avLst/>
          </a:prstGeom>
        </p:spPr>
      </p:pic>
      <p:grpSp>
        <p:nvGrpSpPr>
          <p:cNvPr id="15" name="Group 14"/>
          <p:cNvGrpSpPr/>
          <p:nvPr/>
        </p:nvGrpSpPr>
        <p:grpSpPr>
          <a:xfrm>
            <a:off x="146150" y="5581625"/>
            <a:ext cx="4320480" cy="1653953"/>
            <a:chOff x="146150" y="5581625"/>
            <a:chExt cx="4320480" cy="1653953"/>
          </a:xfrm>
        </p:grpSpPr>
        <p:pic>
          <p:nvPicPr>
            <p:cNvPr id="7" name="Picture 6" descr="Screen Shot 2016-03-29 at 12.00.4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150" y="5581625"/>
              <a:ext cx="2244296" cy="1641351"/>
            </a:xfrm>
            <a:prstGeom prst="rect">
              <a:avLst/>
            </a:prstGeom>
          </p:spPr>
        </p:pic>
        <p:pic>
          <p:nvPicPr>
            <p:cNvPr id="13" name="Picture 12" descr="Screen Shot 2016-03-29 at 11.59.4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2414" y="5581625"/>
              <a:ext cx="1944216" cy="1653953"/>
            </a:xfrm>
            <a:prstGeom prst="rect">
              <a:avLst/>
            </a:prstGeom>
          </p:spPr>
        </p:pic>
      </p:grpSp>
      <p:sp>
        <p:nvSpPr>
          <p:cNvPr id="14" name="Rectangle 13"/>
          <p:cNvSpPr/>
          <p:nvPr/>
        </p:nvSpPr>
        <p:spPr>
          <a:xfrm>
            <a:off x="74142" y="2773313"/>
            <a:ext cx="5041900" cy="610783"/>
          </a:xfrm>
          <a:prstGeom prst="rect">
            <a:avLst/>
          </a:prstGeom>
        </p:spPr>
        <p:txBody>
          <a:bodyPr>
            <a:spAutoFit/>
          </a:bodyPr>
          <a:lstStyle/>
          <a:p>
            <a:r>
              <a:rPr lang="en-US" sz="1800" b="1" dirty="0">
                <a:solidFill>
                  <a:srgbClr val="1680BF"/>
                </a:solidFill>
              </a:rPr>
              <a:t>Other techniques</a:t>
            </a:r>
            <a:endParaRPr lang="en-US" sz="1800" dirty="0">
              <a:solidFill>
                <a:srgbClr val="1680BF"/>
              </a:solidFill>
            </a:endParaRPr>
          </a:p>
          <a:p>
            <a:pPr marL="285750" indent="-285750">
              <a:buFont typeface="Arial"/>
              <a:buChar char="•"/>
            </a:pPr>
            <a:r>
              <a:rPr lang="en-US" sz="1800" dirty="0">
                <a:solidFill>
                  <a:srgbClr val="000000"/>
                </a:solidFill>
              </a:rPr>
              <a:t>PMMA and Si </a:t>
            </a:r>
            <a:r>
              <a:rPr lang="en-US" sz="1800" dirty="0" smtClean="0">
                <a:solidFill>
                  <a:srgbClr val="000000"/>
                </a:solidFill>
              </a:rPr>
              <a:t>indentation</a:t>
            </a:r>
            <a:endParaRPr lang="en-US" sz="1800" dirty="0">
              <a:solidFill>
                <a:srgbClr val="000000"/>
              </a:solidFill>
            </a:endParaRPr>
          </a:p>
        </p:txBody>
      </p:sp>
      <p:sp>
        <p:nvSpPr>
          <p:cNvPr id="16" name="Rectangle 15"/>
          <p:cNvSpPr/>
          <p:nvPr/>
        </p:nvSpPr>
        <p:spPr>
          <a:xfrm>
            <a:off x="74142" y="5221585"/>
            <a:ext cx="5041900" cy="353174"/>
          </a:xfrm>
          <a:prstGeom prst="rect">
            <a:avLst/>
          </a:prstGeom>
        </p:spPr>
        <p:txBody>
          <a:bodyPr>
            <a:spAutoFit/>
          </a:bodyPr>
          <a:lstStyle/>
          <a:p>
            <a:pPr marL="285750" indent="-285750">
              <a:buFont typeface="Arial"/>
              <a:buChar char="•"/>
            </a:pPr>
            <a:r>
              <a:rPr lang="en-US" sz="1800" dirty="0" smtClean="0">
                <a:solidFill>
                  <a:srgbClr val="000000"/>
                </a:solidFill>
              </a:rPr>
              <a:t>Pixelated</a:t>
            </a:r>
            <a:r>
              <a:rPr lang="en-US" sz="1800" dirty="0">
                <a:solidFill>
                  <a:srgbClr val="000000"/>
                </a:solidFill>
              </a:rPr>
              <a:t>-P array</a:t>
            </a:r>
          </a:p>
        </p:txBody>
      </p:sp>
    </p:spTree>
    <p:extLst>
      <p:ext uri="{BB962C8B-B14F-4D97-AF65-F5344CB8AC3E}">
        <p14:creationId xmlns:p14="http://schemas.microsoft.com/office/powerpoint/2010/main" val="3850794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1000"/>
                            </p:stCondLst>
                            <p:childTnLst>
                              <p:par>
                                <p:cTn id="23" presetID="55"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par>
                          <p:cTn id="28" fill="hold">
                            <p:stCondLst>
                              <p:cond delay="2000"/>
                            </p:stCondLst>
                            <p:childTnLst>
                              <p:par>
                                <p:cTn id="29" presetID="22" presetClass="entr" presetSubtype="8" fill="hold" grpId="0" nodeType="afterEffect">
                                  <p:stCondLst>
                                    <p:cond delay="100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000"/>
                                        <p:tgtEl>
                                          <p:spTgt spid="16"/>
                                        </p:tgtEl>
                                      </p:cBhvr>
                                    </p:animEffect>
                                  </p:childTnLst>
                                </p:cTn>
                              </p:par>
                            </p:childTnLst>
                          </p:cTn>
                        </p:par>
                        <p:par>
                          <p:cTn id="32" fill="hold">
                            <p:stCondLst>
                              <p:cond delay="4000"/>
                            </p:stCondLst>
                            <p:childTnLst>
                              <p:par>
                                <p:cTn id="33" presetID="5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strVal val="#ppt_w*0.70"/>
                                          </p:val>
                                        </p:tav>
                                        <p:tav tm="100000">
                                          <p:val>
                                            <p:strVal val="#ppt_w"/>
                                          </p:val>
                                        </p:tav>
                                      </p:tavLst>
                                    </p:anim>
                                    <p:anim calcmode="lin" valueType="num">
                                      <p:cBhvr>
                                        <p:cTn id="36" dur="1000" fill="hold"/>
                                        <p:tgtEl>
                                          <p:spTgt spid="15"/>
                                        </p:tgtEl>
                                        <p:attrNameLst>
                                          <p:attrName>ppt_h</p:attrName>
                                        </p:attrNameLst>
                                      </p:cBhvr>
                                      <p:tavLst>
                                        <p:tav tm="0">
                                          <p:val>
                                            <p:strVal val="#ppt_h"/>
                                          </p:val>
                                        </p:tav>
                                        <p:tav tm="100000">
                                          <p:val>
                                            <p:strVal val="#ppt_h"/>
                                          </p:val>
                                        </p:tav>
                                      </p:tavLst>
                                    </p:anim>
                                    <p:animEffect transition="in" filter="fade">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marL="0" indent="0"/>
            <a:r>
              <a:rPr lang="it-IT" dirty="0" smtClean="0">
                <a:solidFill>
                  <a:srgbClr val="1680BF"/>
                </a:solidFill>
                <a:cs typeface="Arial"/>
              </a:rPr>
              <a:t>SEED LASER TO ENDSTATIONS</a:t>
            </a:r>
            <a:r>
              <a:rPr lang="it-IT" dirty="0" smtClean="0">
                <a:solidFill>
                  <a:srgbClr val="1067EA"/>
                </a:solidFill>
                <a:cs typeface="Arial"/>
              </a:rPr>
              <a:t/>
            </a:r>
            <a:br>
              <a:rPr lang="it-IT" dirty="0" smtClean="0">
                <a:solidFill>
                  <a:srgbClr val="1067EA"/>
                </a:solidFill>
                <a:cs typeface="Arial"/>
              </a:rPr>
            </a:br>
            <a:r>
              <a:rPr lang="it-IT" dirty="0" err="1" smtClean="0">
                <a:cs typeface="Arial"/>
              </a:rPr>
              <a:t>Pump</a:t>
            </a:r>
            <a:r>
              <a:rPr lang="it-IT" dirty="0" smtClean="0">
                <a:cs typeface="Arial"/>
              </a:rPr>
              <a:t>-probe </a:t>
            </a:r>
            <a:r>
              <a:rPr lang="it-IT" dirty="0" err="1" smtClean="0">
                <a:cs typeface="Arial"/>
              </a:rPr>
              <a:t>opportunities</a:t>
            </a:r>
            <a:endParaRPr lang="it-IT" dirty="0">
              <a:cs typeface="Arial"/>
            </a:endParaRPr>
          </a:p>
        </p:txBody>
      </p:sp>
      <p:sp>
        <p:nvSpPr>
          <p:cNvPr id="3" name="Slide Number Placeholder 2"/>
          <p:cNvSpPr>
            <a:spLocks noGrp="1"/>
          </p:cNvSpPr>
          <p:nvPr>
            <p:ph type="sldNum" idx="12"/>
          </p:nvPr>
        </p:nvSpPr>
        <p:spPr/>
        <p:txBody>
          <a:bodyPr/>
          <a:lstStyle/>
          <a:p>
            <a:pPr>
              <a:defRPr/>
            </a:pPr>
            <a:fld id="{83FDD569-8929-1142-8DEF-FC4F70453FE6}" type="slidenum">
              <a:rPr lang="it-IT" smtClean="0"/>
              <a:pPr>
                <a:defRPr/>
              </a:pPr>
              <a:t>23</a:t>
            </a:fld>
            <a:endParaRPr lang="it-IT" dirty="0"/>
          </a:p>
        </p:txBody>
      </p:sp>
      <p:grpSp>
        <p:nvGrpSpPr>
          <p:cNvPr id="4" name="Group 3"/>
          <p:cNvGrpSpPr/>
          <p:nvPr/>
        </p:nvGrpSpPr>
        <p:grpSpPr>
          <a:xfrm>
            <a:off x="74142" y="3493393"/>
            <a:ext cx="4212055" cy="3650603"/>
            <a:chOff x="218159" y="3565401"/>
            <a:chExt cx="4212055" cy="3650603"/>
          </a:xfrm>
        </p:grpSpPr>
        <p:pic>
          <p:nvPicPr>
            <p:cNvPr id="5" name="Picture 4" descr="H:\DCIM\101MSDCF\DSC037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214" y="3565401"/>
              <a:ext cx="3708000" cy="2781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50206" y="6229697"/>
              <a:ext cx="3670975" cy="621515"/>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it-IT" sz="1600" dirty="0" smtClean="0">
                  <a:solidFill>
                    <a:srgbClr val="000000"/>
                  </a:solidFill>
                  <a:latin typeface="+mn-lt"/>
                </a:rPr>
                <a:t/>
              </a:r>
              <a:br>
                <a:rPr lang="it-IT" sz="1600" dirty="0" smtClean="0">
                  <a:solidFill>
                    <a:srgbClr val="000000"/>
                  </a:solidFill>
                  <a:latin typeface="+mn-lt"/>
                </a:rPr>
              </a:br>
              <a:r>
                <a:rPr lang="en-US" sz="1600" dirty="0" smtClean="0">
                  <a:solidFill>
                    <a:srgbClr val="000000"/>
                  </a:solidFill>
                  <a:latin typeface="+mn-lt"/>
                </a:rPr>
                <a:t>Since Feb-2013 </a:t>
              </a:r>
              <a:r>
                <a:rPr lang="en-US" sz="1600" dirty="0" err="1" smtClean="0">
                  <a:solidFill>
                    <a:srgbClr val="000000"/>
                  </a:solidFill>
                  <a:latin typeface="+mn-lt"/>
                </a:rPr>
                <a:t>DiProI</a:t>
              </a:r>
              <a:r>
                <a:rPr lang="en-US" sz="1600" dirty="0" smtClean="0">
                  <a:solidFill>
                    <a:srgbClr val="000000"/>
                  </a:solidFill>
                  <a:latin typeface="+mn-lt"/>
                </a:rPr>
                <a:t> end station equipped with external user laser</a:t>
              </a:r>
              <a:endParaRPr lang="it-IT" sz="1600" i="1" dirty="0">
                <a:solidFill>
                  <a:srgbClr val="000000"/>
                </a:solidFill>
                <a:effectLst>
                  <a:outerShdw blurRad="38100" dist="38100" dir="2700000" algn="tl">
                    <a:srgbClr val="000000">
                      <a:alpha val="43137"/>
                    </a:srgbClr>
                  </a:outerShdw>
                </a:effectLst>
                <a:latin typeface="+mn-lt"/>
              </a:endParaRPr>
            </a:p>
          </p:txBody>
        </p:sp>
        <p:sp>
          <p:nvSpPr>
            <p:cNvPr id="7" name="Rectangle 6"/>
            <p:cNvSpPr/>
            <p:nvPr/>
          </p:nvSpPr>
          <p:spPr>
            <a:xfrm>
              <a:off x="218159" y="6949777"/>
              <a:ext cx="3312368" cy="266227"/>
            </a:xfrm>
            <a:prstGeom prst="rect">
              <a:avLst/>
            </a:prstGeom>
            <a:noFill/>
          </p:spPr>
          <p:txBody>
            <a:bodyPr wrap="square">
              <a:spAutoFit/>
            </a:bodyPr>
            <a:lstStyle/>
            <a:p>
              <a:r>
                <a:rPr lang="en-US" sz="1200" dirty="0" err="1" smtClean="0">
                  <a:solidFill>
                    <a:srgbClr val="000000"/>
                  </a:solidFill>
                  <a:latin typeface="+mn-lt"/>
                  <a:ea typeface="Helvetica Neue" charset="0"/>
                  <a:cs typeface="Helvetica Neue" charset="0"/>
                  <a:sym typeface="Helvetica Neue" charset="0"/>
                </a:rPr>
                <a:t>DiProI</a:t>
              </a:r>
              <a:r>
                <a:rPr lang="en-US" sz="1200" dirty="0" smtClean="0">
                  <a:solidFill>
                    <a:srgbClr val="000000"/>
                  </a:solidFill>
                  <a:latin typeface="+mn-lt"/>
                  <a:ea typeface="Helvetica Neue" charset="0"/>
                  <a:cs typeface="Helvetica Neue" charset="0"/>
                  <a:sym typeface="Helvetica Neue" charset="0"/>
                </a:rPr>
                <a:t> Team, </a:t>
              </a:r>
              <a:r>
                <a:rPr lang="en-US" sz="1200" dirty="0" err="1" smtClean="0">
                  <a:solidFill>
                    <a:srgbClr val="000000"/>
                  </a:solidFill>
                  <a:latin typeface="+mn-lt"/>
                  <a:ea typeface="Helvetica Neue" charset="0"/>
                  <a:cs typeface="Helvetica Neue" charset="0"/>
                  <a:sym typeface="Helvetica Neue" charset="0"/>
                </a:rPr>
                <a:t>PADReS</a:t>
              </a:r>
              <a:r>
                <a:rPr lang="en-US" sz="1200" dirty="0" smtClean="0">
                  <a:solidFill>
                    <a:srgbClr val="000000"/>
                  </a:solidFill>
                  <a:latin typeface="+mn-lt"/>
                  <a:ea typeface="Helvetica Neue" charset="0"/>
                  <a:cs typeface="Helvetica Neue" charset="0"/>
                  <a:sym typeface="Helvetica Neue" charset="0"/>
                </a:rPr>
                <a:t> team, Lasers team</a:t>
              </a:r>
            </a:p>
          </p:txBody>
        </p:sp>
      </p:grpSp>
      <p:grpSp>
        <p:nvGrpSpPr>
          <p:cNvPr id="48" name="Gruppo 16"/>
          <p:cNvGrpSpPr/>
          <p:nvPr/>
        </p:nvGrpSpPr>
        <p:grpSpPr>
          <a:xfrm>
            <a:off x="1529090" y="3989995"/>
            <a:ext cx="8412281" cy="2954554"/>
            <a:chOff x="1004477" y="3230951"/>
            <a:chExt cx="8412281" cy="2954554"/>
          </a:xfrm>
        </p:grpSpPr>
        <p:grpSp>
          <p:nvGrpSpPr>
            <p:cNvPr id="49" name="Gruppo 14"/>
            <p:cNvGrpSpPr/>
            <p:nvPr/>
          </p:nvGrpSpPr>
          <p:grpSpPr>
            <a:xfrm>
              <a:off x="1004477" y="3230951"/>
              <a:ext cx="1224000" cy="1158322"/>
              <a:chOff x="1004477" y="3230951"/>
              <a:chExt cx="1224000" cy="1158322"/>
            </a:xfrm>
          </p:grpSpPr>
          <p:cxnSp>
            <p:nvCxnSpPr>
              <p:cNvPr id="67" name="Straight Arrow Connector 66"/>
              <p:cNvCxnSpPr/>
              <p:nvPr/>
            </p:nvCxnSpPr>
            <p:spPr>
              <a:xfrm flipH="1" flipV="1">
                <a:off x="1056488" y="3883313"/>
                <a:ext cx="1080000" cy="72000"/>
              </a:xfrm>
              <a:prstGeom prst="straightConnector1">
                <a:avLst/>
              </a:prstGeom>
              <a:ln w="31750">
                <a:solidFill>
                  <a:srgbClr val="FF000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1004477" y="3540046"/>
                <a:ext cx="1224000" cy="252000"/>
              </a:xfrm>
              <a:prstGeom prst="straightConnector1">
                <a:avLst/>
              </a:prstGeom>
              <a:ln w="3175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rot="20880000">
                <a:off x="1156847" y="3230951"/>
                <a:ext cx="914837" cy="495572"/>
              </a:xfrm>
              <a:prstGeom prst="rect">
                <a:avLst/>
              </a:prstGeom>
              <a:solidFill>
                <a:schemeClr val="bg2">
                  <a:alpha val="50000"/>
                </a:schemeClr>
              </a:solidFill>
            </p:spPr>
            <p:txBody>
              <a:bodyPr wrap="square">
                <a:spAutoFit/>
              </a:bodyPr>
              <a:lstStyle/>
              <a:p>
                <a:pPr eaLnBrk="0" hangingPunct="0"/>
                <a:r>
                  <a:rPr lang="en-US" sz="1400" b="1" dirty="0" smtClean="0">
                    <a:effectLst>
                      <a:outerShdw blurRad="38100" dist="38100" dir="2700000" algn="tl">
                        <a:srgbClr val="000000">
                          <a:alpha val="43137"/>
                        </a:srgbClr>
                      </a:outerShdw>
                    </a:effectLst>
                    <a:latin typeface="+mn-lt"/>
                    <a:sym typeface="Symbol" pitchFamily="18" charset="2"/>
                  </a:rPr>
                  <a:t>FEL Pulse</a:t>
                </a:r>
                <a:endParaRPr lang="en-US" sz="1200" b="1" dirty="0">
                  <a:effectLst>
                    <a:outerShdw blurRad="38100" dist="38100" dir="2700000" algn="tl">
                      <a:srgbClr val="000000">
                        <a:alpha val="43137"/>
                      </a:srgbClr>
                    </a:outerShdw>
                  </a:effectLst>
                  <a:latin typeface="+mn-lt"/>
                  <a:sym typeface="Symbol" pitchFamily="18" charset="2"/>
                </a:endParaRPr>
              </a:p>
            </p:txBody>
          </p:sp>
          <p:sp>
            <p:nvSpPr>
              <p:cNvPr id="70" name="Rectangle 69"/>
              <p:cNvSpPr/>
              <p:nvPr/>
            </p:nvSpPr>
            <p:spPr>
              <a:xfrm rot="240000">
                <a:off x="1028490" y="3893701"/>
                <a:ext cx="1076562" cy="495572"/>
              </a:xfrm>
              <a:prstGeom prst="rect">
                <a:avLst/>
              </a:prstGeom>
              <a:solidFill>
                <a:schemeClr val="bg2">
                  <a:alpha val="50000"/>
                </a:schemeClr>
              </a:solidFill>
            </p:spPr>
            <p:txBody>
              <a:bodyPr wrap="square">
                <a:spAutoFit/>
              </a:bodyPr>
              <a:lstStyle/>
              <a:p>
                <a:pPr algn="ctr" eaLnBrk="0" hangingPunct="0"/>
                <a:r>
                  <a:rPr lang="en-US" sz="1400" b="1" dirty="0" smtClean="0">
                    <a:effectLst>
                      <a:outerShdw blurRad="38100" dist="38100" dir="2700000" algn="tl">
                        <a:srgbClr val="000000">
                          <a:alpha val="43137"/>
                        </a:srgbClr>
                      </a:outerShdw>
                    </a:effectLst>
                    <a:latin typeface="+mn-lt"/>
                    <a:sym typeface="Symbol" pitchFamily="18" charset="2"/>
                  </a:rPr>
                  <a:t>Laser Pulse</a:t>
                </a:r>
                <a:endParaRPr lang="en-US" sz="1200" b="1" dirty="0">
                  <a:effectLst>
                    <a:outerShdw blurRad="38100" dist="38100" dir="2700000" algn="tl">
                      <a:srgbClr val="000000">
                        <a:alpha val="43137"/>
                      </a:srgbClr>
                    </a:outerShdw>
                  </a:effectLst>
                  <a:latin typeface="+mn-lt"/>
                  <a:sym typeface="Symbol" pitchFamily="18" charset="2"/>
                </a:endParaRPr>
              </a:p>
            </p:txBody>
          </p:sp>
        </p:grpSp>
        <p:grpSp>
          <p:nvGrpSpPr>
            <p:cNvPr id="50" name="Gruppo 15"/>
            <p:cNvGrpSpPr/>
            <p:nvPr/>
          </p:nvGrpSpPr>
          <p:grpSpPr>
            <a:xfrm>
              <a:off x="2513831" y="3383670"/>
              <a:ext cx="6902927" cy="2801835"/>
              <a:chOff x="2527751" y="3383670"/>
              <a:chExt cx="6902927" cy="2801835"/>
            </a:xfrm>
          </p:grpSpPr>
          <p:cxnSp>
            <p:nvCxnSpPr>
              <p:cNvPr id="51" name="Straight Connector 50"/>
              <p:cNvCxnSpPr/>
              <p:nvPr/>
            </p:nvCxnSpPr>
            <p:spPr>
              <a:xfrm flipV="1">
                <a:off x="2527751" y="4692838"/>
                <a:ext cx="71166" cy="8187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203535" y="4312516"/>
                <a:ext cx="217383" cy="121317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585747" y="4323725"/>
                <a:ext cx="851801" cy="36836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597916" y="3383670"/>
                <a:ext cx="1362149" cy="130548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387069" y="3398560"/>
                <a:ext cx="2385031" cy="9369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183871" y="5509034"/>
                <a:ext cx="2597935" cy="6720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527751" y="5509034"/>
                <a:ext cx="1418553" cy="6764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5828144" y="3454429"/>
                <a:ext cx="3602534" cy="2070208"/>
              </a:xfrm>
              <a:prstGeom prst="rect">
                <a:avLst/>
              </a:prstGeom>
              <a:noFill/>
            </p:spPr>
            <p:txBody>
              <a:bodyPr wrap="square">
                <a:spAutoFit/>
              </a:bodyPr>
              <a:lstStyle/>
              <a:p>
                <a:pPr marL="285750" indent="-285750" eaLnBrk="0" hangingPunct="0">
                  <a:buFont typeface="Arial"/>
                  <a:buChar char="•"/>
                </a:pPr>
                <a:r>
                  <a:rPr lang="en-US" sz="1600" dirty="0" smtClean="0">
                    <a:solidFill>
                      <a:srgbClr val="000000"/>
                    </a:solidFill>
                    <a:latin typeface="+mn-lt"/>
                    <a:sym typeface="Symbol" pitchFamily="18" charset="2"/>
                  </a:rPr>
                  <a:t>Two pass optical delay line ±600ps</a:t>
                </a:r>
              </a:p>
              <a:p>
                <a:pPr marL="171450" indent="-171450" eaLnBrk="0" hangingPunct="0">
                  <a:buFont typeface="Arial"/>
                  <a:buChar char="•"/>
                </a:pPr>
                <a:endParaRPr lang="en-US" sz="1200" dirty="0">
                  <a:solidFill>
                    <a:srgbClr val="000000"/>
                  </a:solidFill>
                  <a:latin typeface="+mn-lt"/>
                  <a:sym typeface="Symbol" pitchFamily="18" charset="2"/>
                </a:endParaRPr>
              </a:p>
              <a:p>
                <a:pPr marL="171450" indent="-171450" eaLnBrk="0" hangingPunct="0">
                  <a:buFont typeface="Arial"/>
                  <a:buChar char="•"/>
                </a:pPr>
                <a:endParaRPr lang="en-US" sz="1000" dirty="0" smtClean="0">
                  <a:solidFill>
                    <a:srgbClr val="000000"/>
                  </a:solidFill>
                  <a:latin typeface="+mn-lt"/>
                  <a:sym typeface="Symbol" pitchFamily="18" charset="2"/>
                </a:endParaRPr>
              </a:p>
              <a:p>
                <a:pPr marL="285750" indent="-285750" eaLnBrk="0" hangingPunct="0">
                  <a:buFont typeface="Arial"/>
                  <a:buChar char="•"/>
                </a:pPr>
                <a:r>
                  <a:rPr lang="en-US" sz="1600" dirty="0" smtClean="0">
                    <a:solidFill>
                      <a:srgbClr val="000000"/>
                    </a:solidFill>
                    <a:latin typeface="+mn-lt"/>
                    <a:sym typeface="Symbol" pitchFamily="18" charset="2"/>
                  </a:rPr>
                  <a:t>Automatic attenuator plate and vertical horizontal polarizer</a:t>
                </a:r>
              </a:p>
              <a:p>
                <a:pPr marL="171450" indent="-171450" eaLnBrk="0" hangingPunct="0">
                  <a:buFont typeface="Arial"/>
                  <a:buChar char="•"/>
                </a:pPr>
                <a:endParaRPr lang="en-US" sz="1000" u="sng" dirty="0">
                  <a:solidFill>
                    <a:srgbClr val="000000"/>
                  </a:solidFill>
                  <a:latin typeface="+mn-lt"/>
                  <a:sym typeface="Symbol" pitchFamily="18" charset="2"/>
                </a:endParaRPr>
              </a:p>
              <a:p>
                <a:pPr marL="285750" indent="-285750" eaLnBrk="0" hangingPunct="0">
                  <a:buFont typeface="Arial"/>
                  <a:buChar char="•"/>
                </a:pPr>
                <a:r>
                  <a:rPr lang="en-US" sz="1600" dirty="0" smtClean="0">
                    <a:solidFill>
                      <a:srgbClr val="000000"/>
                    </a:solidFill>
                    <a:latin typeface="+mn-lt"/>
                    <a:sym typeface="Symbol" pitchFamily="18" charset="2"/>
                  </a:rPr>
                  <a:t>Laser shot-by-shot Intensity monitor</a:t>
                </a:r>
              </a:p>
              <a:p>
                <a:pPr marL="171450" indent="-171450" eaLnBrk="0" hangingPunct="0">
                  <a:buFont typeface="Arial"/>
                  <a:buChar char="•"/>
                </a:pPr>
                <a:endParaRPr lang="en-US" sz="1000" dirty="0" smtClean="0">
                  <a:solidFill>
                    <a:srgbClr val="000000"/>
                  </a:solidFill>
                  <a:latin typeface="+mn-lt"/>
                  <a:sym typeface="Symbol" pitchFamily="18" charset="2"/>
                </a:endParaRPr>
              </a:p>
              <a:p>
                <a:pPr marL="285750" indent="-285750" eaLnBrk="0" hangingPunct="0">
                  <a:buFont typeface="Arial"/>
                  <a:buChar char="•"/>
                </a:pPr>
                <a:r>
                  <a:rPr lang="en-US" sz="1600" dirty="0" smtClean="0">
                    <a:solidFill>
                      <a:srgbClr val="000000"/>
                    </a:solidFill>
                    <a:latin typeface="+mn-lt"/>
                    <a:sym typeface="Symbol" pitchFamily="18" charset="2"/>
                  </a:rPr>
                  <a:t>Pulse selector shutter </a:t>
                </a:r>
              </a:p>
            </p:txBody>
          </p:sp>
          <p:grpSp>
            <p:nvGrpSpPr>
              <p:cNvPr id="59" name="Group 58"/>
              <p:cNvGrpSpPr/>
              <p:nvPr/>
            </p:nvGrpSpPr>
            <p:grpSpPr>
              <a:xfrm>
                <a:off x="3859460" y="3402472"/>
                <a:ext cx="2009188" cy="2772000"/>
                <a:chOff x="4656893" y="2924280"/>
                <a:chExt cx="2339062" cy="3097008"/>
              </a:xfrm>
            </p:grpSpPr>
            <p:grpSp>
              <p:nvGrpSpPr>
                <p:cNvPr id="60" name="Group 59"/>
                <p:cNvGrpSpPr/>
                <p:nvPr/>
              </p:nvGrpSpPr>
              <p:grpSpPr>
                <a:xfrm>
                  <a:off x="4656893" y="2924280"/>
                  <a:ext cx="2339062" cy="3097008"/>
                  <a:chOff x="4656893" y="2924280"/>
                  <a:chExt cx="2339062" cy="3097008"/>
                </a:xfrm>
              </p:grpSpPr>
              <p:pic>
                <p:nvPicPr>
                  <p:cNvPr id="65" name="Picture 5" descr="H:\DCIM\101MSDCF\DSC037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287284" y="3425020"/>
                    <a:ext cx="3097008" cy="2095528"/>
                  </a:xfrm>
                  <a:prstGeom prst="rect">
                    <a:avLst/>
                  </a:prstGeom>
                  <a:noFill/>
                  <a:ln w="25400">
                    <a:solidFill>
                      <a:srgbClr val="FF0000"/>
                    </a:solidFill>
                  </a:ln>
                  <a:extLst>
                    <a:ext uri="{909E8E84-426E-40dd-AFC4-6F175D3DCCD1}">
                      <a14:hiddenFill xmlns:a14="http://schemas.microsoft.com/office/drawing/2010/main">
                        <a:solidFill>
                          <a:srgbClr val="FFFFFF"/>
                        </a:solidFill>
                      </a14:hiddenFill>
                    </a:ext>
                  </a:extLst>
                </p:spPr>
              </p:pic>
              <p:sp>
                <p:nvSpPr>
                  <p:cNvPr id="66" name="Title 1"/>
                  <p:cNvSpPr txBox="1">
                    <a:spLocks/>
                  </p:cNvSpPr>
                  <p:nvPr/>
                </p:nvSpPr>
                <p:spPr>
                  <a:xfrm>
                    <a:off x="4656893" y="5234949"/>
                    <a:ext cx="2339062" cy="671445"/>
                  </a:xfrm>
                  <a:prstGeom prst="rect">
                    <a:avLst/>
                  </a:prstGeom>
                  <a:noFill/>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800" b="1" dirty="0" smtClean="0">
                        <a:solidFill>
                          <a:srgbClr val="FFFF00"/>
                        </a:solidFill>
                        <a:latin typeface="+mn-lt"/>
                      </a:rPr>
                      <a:t/>
                    </a:r>
                    <a:br>
                      <a:rPr lang="it-IT" sz="2800" b="1" dirty="0" smtClean="0">
                        <a:solidFill>
                          <a:srgbClr val="FFFF00"/>
                        </a:solidFill>
                        <a:latin typeface="+mn-lt"/>
                      </a:rPr>
                    </a:br>
                    <a:r>
                      <a:rPr lang="en-US" sz="6400" b="1" dirty="0" smtClean="0">
                        <a:solidFill>
                          <a:srgbClr val="FFFF00"/>
                        </a:solidFill>
                        <a:latin typeface="+mn-lt"/>
                      </a:rPr>
                      <a:t>USERS-LASER DELAY  BREADBOARD</a:t>
                    </a:r>
                    <a:endParaRPr lang="it-IT" sz="6400" b="1" i="1" dirty="0">
                      <a:solidFill>
                        <a:srgbClr val="FFFF00"/>
                      </a:solidFill>
                      <a:effectLst>
                        <a:outerShdw blurRad="38100" dist="38100" dir="2700000" algn="tl">
                          <a:srgbClr val="000000">
                            <a:alpha val="43137"/>
                          </a:srgbClr>
                        </a:outerShdw>
                      </a:effectLst>
                      <a:latin typeface="+mn-lt"/>
                    </a:endParaRPr>
                  </a:p>
                </p:txBody>
              </p:sp>
            </p:grpSp>
            <p:sp>
              <p:nvSpPr>
                <p:cNvPr id="61" name="Rectangle 60"/>
                <p:cNvSpPr/>
                <p:nvPr/>
              </p:nvSpPr>
              <p:spPr>
                <a:xfrm>
                  <a:off x="6084168" y="3299979"/>
                  <a:ext cx="576064" cy="14431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0000"/>
                    </a:solidFill>
                  </a:endParaRPr>
                </a:p>
              </p:txBody>
            </p:sp>
            <p:cxnSp>
              <p:nvCxnSpPr>
                <p:cNvPr id="62" name="Straight Connector 61"/>
                <p:cNvCxnSpPr/>
                <p:nvPr/>
              </p:nvCxnSpPr>
              <p:spPr>
                <a:xfrm>
                  <a:off x="6444208" y="4180268"/>
                  <a:ext cx="0" cy="818646"/>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6275123" y="4174481"/>
                  <a:ext cx="0" cy="818646"/>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6275123" y="4149080"/>
                  <a:ext cx="1524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71" name="Rectangle 70"/>
          <p:cNvSpPr/>
          <p:nvPr/>
        </p:nvSpPr>
        <p:spPr>
          <a:xfrm>
            <a:off x="6874091" y="1637428"/>
            <a:ext cx="162416" cy="171721"/>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cxnSp>
        <p:nvCxnSpPr>
          <p:cNvPr id="72" name="Straight Connector 71"/>
          <p:cNvCxnSpPr>
            <a:endCxn id="108" idx="0"/>
          </p:cNvCxnSpPr>
          <p:nvPr/>
        </p:nvCxnSpPr>
        <p:spPr>
          <a:xfrm flipV="1">
            <a:off x="1787354" y="2340102"/>
            <a:ext cx="1542104" cy="20935"/>
          </a:xfrm>
          <a:prstGeom prst="line">
            <a:avLst/>
          </a:prstGeom>
          <a:noFill/>
          <a:ln w="9525" cap="flat" cmpd="sng" algn="ctr">
            <a:solidFill>
              <a:sysClr val="windowText" lastClr="000000">
                <a:shade val="95000"/>
                <a:satMod val="105000"/>
              </a:sysClr>
            </a:solidFill>
            <a:prstDash val="solid"/>
          </a:ln>
          <a:effectLst/>
        </p:spPr>
      </p:cxnSp>
      <p:sp>
        <p:nvSpPr>
          <p:cNvPr id="73" name="Rectangle 72"/>
          <p:cNvSpPr/>
          <p:nvPr/>
        </p:nvSpPr>
        <p:spPr>
          <a:xfrm>
            <a:off x="2195148" y="2275437"/>
            <a:ext cx="253608" cy="114256"/>
          </a:xfrm>
          <a:prstGeom prst="rect">
            <a:avLst/>
          </a:prstGeom>
          <a:solidFill>
            <a:schemeClr val="tx2">
              <a:lumMod val="60000"/>
              <a:lumOff val="40000"/>
              <a:alpha val="85000"/>
            </a:schemeClr>
          </a:solidFill>
          <a:ln w="9525"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74" name="Rectangle 73"/>
          <p:cNvSpPr/>
          <p:nvPr/>
        </p:nvSpPr>
        <p:spPr>
          <a:xfrm>
            <a:off x="2555273" y="2280197"/>
            <a:ext cx="253608" cy="114256"/>
          </a:xfrm>
          <a:prstGeom prst="rect">
            <a:avLst/>
          </a:prstGeom>
          <a:solidFill>
            <a:srgbClr val="1F497D">
              <a:lumMod val="60000"/>
              <a:lumOff val="40000"/>
              <a:alpha val="85000"/>
            </a:srgbClr>
          </a:solidFill>
          <a:ln w="9525"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75" name="Rectangle 74"/>
          <p:cNvSpPr/>
          <p:nvPr/>
        </p:nvSpPr>
        <p:spPr>
          <a:xfrm>
            <a:off x="2925540" y="2280197"/>
            <a:ext cx="253608" cy="114256"/>
          </a:xfrm>
          <a:prstGeom prst="rect">
            <a:avLst/>
          </a:prstGeom>
          <a:solidFill>
            <a:srgbClr val="1F497D">
              <a:lumMod val="60000"/>
              <a:lumOff val="40000"/>
              <a:alpha val="85000"/>
            </a:srgbClr>
          </a:solidFill>
          <a:ln w="9525"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cxnSp>
        <p:nvCxnSpPr>
          <p:cNvPr id="76" name="Straight Arrow Connector 75"/>
          <p:cNvCxnSpPr>
            <a:stCxn id="121" idx="1"/>
          </p:cNvCxnSpPr>
          <p:nvPr/>
        </p:nvCxnSpPr>
        <p:spPr>
          <a:xfrm flipV="1">
            <a:off x="1836425" y="2329216"/>
            <a:ext cx="1840994" cy="12367"/>
          </a:xfrm>
          <a:prstGeom prst="straightConnector1">
            <a:avLst/>
          </a:prstGeom>
          <a:ln w="12700">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5" idx="1"/>
            <a:endCxn id="119" idx="2"/>
          </p:cNvCxnSpPr>
          <p:nvPr/>
        </p:nvCxnSpPr>
        <p:spPr>
          <a:xfrm flipV="1">
            <a:off x="2925540" y="2328932"/>
            <a:ext cx="949568" cy="8393"/>
          </a:xfrm>
          <a:prstGeom prst="line">
            <a:avLst/>
          </a:prstGeom>
          <a:noFill/>
          <a:ln w="25400" cap="flat" cmpd="sng" algn="ctr">
            <a:solidFill>
              <a:srgbClr val="2C2AFF"/>
            </a:solidFill>
            <a:prstDash val="solid"/>
          </a:ln>
          <a:effectLst/>
        </p:spPr>
      </p:cxnSp>
      <p:cxnSp>
        <p:nvCxnSpPr>
          <p:cNvPr id="78" name="Straight Arrow Connector 77"/>
          <p:cNvCxnSpPr/>
          <p:nvPr/>
        </p:nvCxnSpPr>
        <p:spPr>
          <a:xfrm>
            <a:off x="831620" y="2344616"/>
            <a:ext cx="268975" cy="303"/>
          </a:xfrm>
          <a:prstGeom prst="straightConnector1">
            <a:avLst/>
          </a:prstGeom>
          <a:ln w="190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1632040" y="2156297"/>
            <a:ext cx="126565" cy="264340"/>
          </a:xfrm>
          <a:prstGeom prst="rect">
            <a:avLst/>
          </a:prstGeom>
          <a:solidFill>
            <a:srgbClr val="00B050">
              <a:alpha val="80000"/>
            </a:srgbClr>
          </a:solidFill>
          <a:ln w="9525"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cxnSp>
        <p:nvCxnSpPr>
          <p:cNvPr id="80" name="Straight Connector 79"/>
          <p:cNvCxnSpPr/>
          <p:nvPr/>
        </p:nvCxnSpPr>
        <p:spPr>
          <a:xfrm>
            <a:off x="831620" y="1730570"/>
            <a:ext cx="5422" cy="61434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829129" y="2511530"/>
            <a:ext cx="37531" cy="195240"/>
          </a:xfrm>
          <a:prstGeom prst="line">
            <a:avLst/>
          </a:prstGeom>
          <a:noFill/>
          <a:ln w="31750" cap="flat" cmpd="sng" algn="ctr">
            <a:solidFill>
              <a:srgbClr val="FF0000"/>
            </a:solidFill>
            <a:prstDash val="solid"/>
            <a:tailEnd type="triangle"/>
          </a:ln>
          <a:effectLst/>
        </p:spPr>
      </p:cxnSp>
      <p:grpSp>
        <p:nvGrpSpPr>
          <p:cNvPr id="82" name="Group 81"/>
          <p:cNvGrpSpPr/>
          <p:nvPr/>
        </p:nvGrpSpPr>
        <p:grpSpPr>
          <a:xfrm>
            <a:off x="362174" y="1301976"/>
            <a:ext cx="328492" cy="1195970"/>
            <a:chOff x="704477" y="2884292"/>
            <a:chExt cx="328492" cy="1195970"/>
          </a:xfrm>
        </p:grpSpPr>
        <p:sp>
          <p:nvSpPr>
            <p:cNvPr id="83" name="Oval 82"/>
            <p:cNvSpPr/>
            <p:nvPr/>
          </p:nvSpPr>
          <p:spPr>
            <a:xfrm>
              <a:off x="704477" y="3976177"/>
              <a:ext cx="275230" cy="10408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4" name="Freeform 83"/>
            <p:cNvSpPr/>
            <p:nvPr/>
          </p:nvSpPr>
          <p:spPr>
            <a:xfrm flipH="1">
              <a:off x="892852" y="3181879"/>
              <a:ext cx="120934" cy="300814"/>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chemeClr val="tx2">
                  <a:lumMod val="60000"/>
                  <a:lumOff val="4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a:solidFill>
                    <a:srgbClr val="000000"/>
                  </a:solidFill>
                  <a:effectLst/>
                  <a:latin typeface="Calibri"/>
                  <a:ea typeface="Times New Roman"/>
                  <a:cs typeface="Times New Roman"/>
                </a:rPr>
                <a:t> </a:t>
              </a:r>
              <a:endParaRPr lang="it-IT" sz="1200">
                <a:effectLst/>
                <a:latin typeface="Times New Roman"/>
                <a:ea typeface="Times New Roman"/>
              </a:endParaRPr>
            </a:p>
          </p:txBody>
        </p:sp>
        <p:sp>
          <p:nvSpPr>
            <p:cNvPr id="85" name="Freeform 84"/>
            <p:cNvSpPr/>
            <p:nvPr/>
          </p:nvSpPr>
          <p:spPr>
            <a:xfrm flipH="1">
              <a:off x="892852" y="2884292"/>
              <a:ext cx="140117" cy="290691"/>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grpSp>
      <p:grpSp>
        <p:nvGrpSpPr>
          <p:cNvPr id="86" name="Group 85"/>
          <p:cNvGrpSpPr/>
          <p:nvPr/>
        </p:nvGrpSpPr>
        <p:grpSpPr>
          <a:xfrm>
            <a:off x="1001221" y="1354855"/>
            <a:ext cx="523905" cy="1156675"/>
            <a:chOff x="1114876" y="2932828"/>
            <a:chExt cx="523905" cy="1156675"/>
          </a:xfrm>
        </p:grpSpPr>
        <p:sp>
          <p:nvSpPr>
            <p:cNvPr id="87" name="Oval 86"/>
            <p:cNvSpPr/>
            <p:nvPr/>
          </p:nvSpPr>
          <p:spPr>
            <a:xfrm>
              <a:off x="1114876" y="3982139"/>
              <a:ext cx="275339" cy="8750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88" name="Freeform 87"/>
            <p:cNvSpPr/>
            <p:nvPr/>
          </p:nvSpPr>
          <p:spPr>
            <a:xfrm flipH="1">
              <a:off x="1202189" y="3836718"/>
              <a:ext cx="120934" cy="252785"/>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chemeClr val="tx2">
                  <a:lumMod val="60000"/>
                  <a:lumOff val="4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a:solidFill>
                    <a:srgbClr val="000000"/>
                  </a:solidFill>
                  <a:effectLst/>
                  <a:latin typeface="Calibri"/>
                  <a:ea typeface="Times New Roman"/>
                  <a:cs typeface="Times New Roman"/>
                </a:rPr>
                <a:t> </a:t>
              </a:r>
              <a:endParaRPr lang="it-IT" sz="1200">
                <a:effectLst/>
                <a:latin typeface="Times New Roman"/>
                <a:ea typeface="Times New Roman"/>
              </a:endParaRPr>
            </a:p>
          </p:txBody>
        </p:sp>
        <p:sp>
          <p:nvSpPr>
            <p:cNvPr id="89" name="Freeform 88"/>
            <p:cNvSpPr/>
            <p:nvPr/>
          </p:nvSpPr>
          <p:spPr>
            <a:xfrm flipH="1">
              <a:off x="1498664" y="2932828"/>
              <a:ext cx="140117" cy="244279"/>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grpSp>
      <p:grpSp>
        <p:nvGrpSpPr>
          <p:cNvPr id="90" name="Group 89"/>
          <p:cNvGrpSpPr/>
          <p:nvPr/>
        </p:nvGrpSpPr>
        <p:grpSpPr>
          <a:xfrm>
            <a:off x="2009003" y="1329455"/>
            <a:ext cx="453065" cy="1204939"/>
            <a:chOff x="2351306" y="2911771"/>
            <a:chExt cx="453065" cy="1204939"/>
          </a:xfrm>
        </p:grpSpPr>
        <p:sp>
          <p:nvSpPr>
            <p:cNvPr id="91" name="Oval 90"/>
            <p:cNvSpPr/>
            <p:nvPr/>
          </p:nvSpPr>
          <p:spPr>
            <a:xfrm>
              <a:off x="2351306" y="3972009"/>
              <a:ext cx="275339" cy="10412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nvGrpSpPr>
            <p:cNvPr id="92" name="Group 91"/>
            <p:cNvGrpSpPr/>
            <p:nvPr/>
          </p:nvGrpSpPr>
          <p:grpSpPr>
            <a:xfrm>
              <a:off x="2431089" y="2911771"/>
              <a:ext cx="373282" cy="1204939"/>
              <a:chOff x="2431089" y="2911771"/>
              <a:chExt cx="373282" cy="1204939"/>
            </a:xfrm>
          </p:grpSpPr>
          <p:sp>
            <p:nvSpPr>
              <p:cNvPr id="93" name="Freeform 92"/>
              <p:cNvSpPr/>
              <p:nvPr/>
            </p:nvSpPr>
            <p:spPr>
              <a:xfrm flipH="1">
                <a:off x="2431089" y="3914056"/>
                <a:ext cx="120934" cy="202654"/>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chemeClr val="tx2">
                    <a:lumMod val="60000"/>
                    <a:lumOff val="4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a:solidFill>
                      <a:srgbClr val="000000"/>
                    </a:solidFill>
                    <a:effectLst/>
                    <a:latin typeface="Calibri"/>
                    <a:ea typeface="Times New Roman"/>
                    <a:cs typeface="Times New Roman"/>
                  </a:rPr>
                  <a:t> </a:t>
                </a:r>
                <a:endParaRPr lang="it-IT" sz="1200">
                  <a:effectLst/>
                  <a:latin typeface="Times New Roman"/>
                  <a:ea typeface="Times New Roman"/>
                </a:endParaRPr>
              </a:p>
            </p:txBody>
          </p:sp>
          <p:sp>
            <p:nvSpPr>
              <p:cNvPr id="94" name="Freeform 93"/>
              <p:cNvSpPr/>
              <p:nvPr/>
            </p:nvSpPr>
            <p:spPr>
              <a:xfrm flipH="1">
                <a:off x="2664254" y="2911771"/>
                <a:ext cx="140117" cy="28257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sp>
            <p:nvSpPr>
              <p:cNvPr id="95" name="Freeform 94"/>
              <p:cNvSpPr/>
              <p:nvPr/>
            </p:nvSpPr>
            <p:spPr>
              <a:xfrm flipH="1">
                <a:off x="2431089" y="3607593"/>
                <a:ext cx="115775" cy="24441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0000CC"/>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a:solidFill>
                      <a:srgbClr val="000000"/>
                    </a:solidFill>
                    <a:effectLst/>
                    <a:latin typeface="Calibri"/>
                    <a:ea typeface="Times New Roman"/>
                    <a:cs typeface="Times New Roman"/>
                  </a:rPr>
                  <a:t> </a:t>
                </a:r>
                <a:endParaRPr lang="it-IT" sz="1200">
                  <a:effectLst/>
                  <a:latin typeface="Times New Roman"/>
                  <a:ea typeface="Times New Roman"/>
                </a:endParaRPr>
              </a:p>
            </p:txBody>
          </p:sp>
        </p:grpSp>
      </p:grpSp>
      <p:grpSp>
        <p:nvGrpSpPr>
          <p:cNvPr id="96" name="Group 95"/>
          <p:cNvGrpSpPr/>
          <p:nvPr/>
        </p:nvGrpSpPr>
        <p:grpSpPr>
          <a:xfrm>
            <a:off x="809825" y="1726065"/>
            <a:ext cx="7241085" cy="1767328"/>
            <a:chOff x="1179345" y="3305604"/>
            <a:chExt cx="7241085" cy="1767328"/>
          </a:xfrm>
        </p:grpSpPr>
        <p:cxnSp>
          <p:nvCxnSpPr>
            <p:cNvPr id="97" name="Straight Connector 96"/>
            <p:cNvCxnSpPr/>
            <p:nvPr/>
          </p:nvCxnSpPr>
          <p:spPr>
            <a:xfrm>
              <a:off x="7184358" y="3305604"/>
              <a:ext cx="0" cy="1767328"/>
            </a:xfrm>
            <a:prstGeom prst="line">
              <a:avLst/>
            </a:prstGeom>
            <a:ln w="317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8" name="Straight Connector 97"/>
            <p:cNvCxnSpPr/>
            <p:nvPr/>
          </p:nvCxnSpPr>
          <p:spPr>
            <a:xfrm>
              <a:off x="7184358" y="5069319"/>
              <a:ext cx="859051" cy="0"/>
            </a:xfrm>
            <a:prstGeom prst="line">
              <a:avLst/>
            </a:prstGeom>
            <a:noFill/>
            <a:ln w="31750" cap="flat" cmpd="sng" algn="ctr">
              <a:solidFill>
                <a:srgbClr val="FF0000"/>
              </a:solidFill>
              <a:prstDash val="solid"/>
            </a:ln>
            <a:effectLst/>
          </p:spPr>
        </p:cxnSp>
        <p:cxnSp>
          <p:nvCxnSpPr>
            <p:cNvPr id="99" name="Straight Connector 98"/>
            <p:cNvCxnSpPr/>
            <p:nvPr/>
          </p:nvCxnSpPr>
          <p:spPr>
            <a:xfrm flipV="1">
              <a:off x="7184358" y="4086265"/>
              <a:ext cx="994581" cy="75175"/>
            </a:xfrm>
            <a:prstGeom prst="line">
              <a:avLst/>
            </a:prstGeom>
            <a:noFill/>
            <a:ln w="31750" cap="flat" cmpd="sng" algn="ctr">
              <a:solidFill>
                <a:srgbClr val="FF0000"/>
              </a:solidFill>
              <a:prstDash val="solid"/>
            </a:ln>
            <a:effectLst/>
          </p:spPr>
        </p:cxnSp>
        <p:cxnSp>
          <p:nvCxnSpPr>
            <p:cNvPr id="100" name="Straight Connector 99"/>
            <p:cNvCxnSpPr/>
            <p:nvPr/>
          </p:nvCxnSpPr>
          <p:spPr>
            <a:xfrm flipV="1">
              <a:off x="7184358" y="3522455"/>
              <a:ext cx="562970" cy="281907"/>
            </a:xfrm>
            <a:prstGeom prst="line">
              <a:avLst/>
            </a:prstGeom>
            <a:noFill/>
            <a:ln w="31750" cap="flat" cmpd="sng" algn="ctr">
              <a:solidFill>
                <a:srgbClr val="FF0000"/>
              </a:solidFill>
              <a:prstDash val="solid"/>
            </a:ln>
            <a:effectLst/>
          </p:spPr>
        </p:cxnSp>
        <p:cxnSp>
          <p:nvCxnSpPr>
            <p:cNvPr id="101" name="Straight Connector 100"/>
            <p:cNvCxnSpPr/>
            <p:nvPr/>
          </p:nvCxnSpPr>
          <p:spPr>
            <a:xfrm>
              <a:off x="7747328" y="3530893"/>
              <a:ext cx="43787" cy="357804"/>
            </a:xfrm>
            <a:prstGeom prst="line">
              <a:avLst/>
            </a:prstGeom>
            <a:noFill/>
            <a:ln w="31750" cap="flat" cmpd="sng" algn="ctr">
              <a:solidFill>
                <a:srgbClr val="FF0000"/>
              </a:solidFill>
              <a:prstDash val="solid"/>
              <a:tailEnd type="triangle"/>
            </a:ln>
            <a:effectLst/>
          </p:spPr>
        </p:cxnSp>
        <p:cxnSp>
          <p:nvCxnSpPr>
            <p:cNvPr id="102" name="Straight Connector 101"/>
            <p:cNvCxnSpPr/>
            <p:nvPr/>
          </p:nvCxnSpPr>
          <p:spPr>
            <a:xfrm flipV="1">
              <a:off x="8043409" y="4780186"/>
              <a:ext cx="0" cy="292025"/>
            </a:xfrm>
            <a:prstGeom prst="line">
              <a:avLst/>
            </a:prstGeom>
            <a:noFill/>
            <a:ln w="31750" cap="flat" cmpd="sng" algn="ctr">
              <a:solidFill>
                <a:srgbClr val="FF0000"/>
              </a:solidFill>
              <a:prstDash val="solid"/>
              <a:tailEnd type="triangle"/>
            </a:ln>
            <a:effectLst/>
          </p:spPr>
        </p:cxnSp>
        <p:cxnSp>
          <p:nvCxnSpPr>
            <p:cNvPr id="103" name="Straight Connector 102"/>
            <p:cNvCxnSpPr/>
            <p:nvPr/>
          </p:nvCxnSpPr>
          <p:spPr>
            <a:xfrm>
              <a:off x="1179345" y="3305605"/>
              <a:ext cx="6005013" cy="0"/>
            </a:xfrm>
            <a:prstGeom prst="line">
              <a:avLst/>
            </a:prstGeom>
            <a:ln w="31750">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04" name="Group 103"/>
            <p:cNvGrpSpPr/>
            <p:nvPr/>
          </p:nvGrpSpPr>
          <p:grpSpPr>
            <a:xfrm>
              <a:off x="1428041" y="3695935"/>
              <a:ext cx="6992389" cy="1239613"/>
              <a:chOff x="1428041" y="3695935"/>
              <a:chExt cx="6992389" cy="1239613"/>
            </a:xfrm>
          </p:grpSpPr>
          <p:cxnSp>
            <p:nvCxnSpPr>
              <p:cNvPr id="105" name="Straight Connector 104"/>
              <p:cNvCxnSpPr/>
              <p:nvPr/>
            </p:nvCxnSpPr>
            <p:spPr>
              <a:xfrm flipV="1">
                <a:off x="1428041" y="3935137"/>
                <a:ext cx="481534" cy="1"/>
              </a:xfrm>
              <a:prstGeom prst="line">
                <a:avLst/>
              </a:prstGeom>
              <a:noFill/>
              <a:ln w="9525" cap="flat" cmpd="sng" algn="ctr">
                <a:solidFill>
                  <a:sysClr val="windowText" lastClr="000000">
                    <a:shade val="95000"/>
                    <a:satMod val="105000"/>
                  </a:sysClr>
                </a:solidFill>
                <a:prstDash val="solid"/>
              </a:ln>
              <a:effectLst/>
            </p:spPr>
          </p:cxnSp>
          <p:cxnSp>
            <p:nvCxnSpPr>
              <p:cNvPr id="106" name="Straight Connector 105"/>
              <p:cNvCxnSpPr/>
              <p:nvPr/>
            </p:nvCxnSpPr>
            <p:spPr>
              <a:xfrm flipV="1">
                <a:off x="1907472" y="3790819"/>
                <a:ext cx="129210" cy="148187"/>
              </a:xfrm>
              <a:prstGeom prst="line">
                <a:avLst/>
              </a:prstGeom>
              <a:noFill/>
              <a:ln w="9525" cap="flat" cmpd="sng" algn="ctr">
                <a:solidFill>
                  <a:sysClr val="windowText" lastClr="000000">
                    <a:shade val="95000"/>
                    <a:satMod val="105000"/>
                  </a:sysClr>
                </a:solidFill>
                <a:prstDash val="solid"/>
              </a:ln>
              <a:effectLst/>
            </p:spPr>
          </p:cxnSp>
          <p:cxnSp>
            <p:nvCxnSpPr>
              <p:cNvPr id="107" name="Straight Connector 106"/>
              <p:cNvCxnSpPr/>
              <p:nvPr/>
            </p:nvCxnSpPr>
            <p:spPr>
              <a:xfrm>
                <a:off x="2036682" y="3793334"/>
                <a:ext cx="125301" cy="138358"/>
              </a:xfrm>
              <a:prstGeom prst="line">
                <a:avLst/>
              </a:prstGeom>
              <a:noFill/>
              <a:ln w="9525" cap="flat" cmpd="sng" algn="ctr">
                <a:solidFill>
                  <a:sysClr val="windowText" lastClr="000000">
                    <a:shade val="95000"/>
                    <a:satMod val="105000"/>
                  </a:sysClr>
                </a:solidFill>
                <a:prstDash val="solid"/>
              </a:ln>
              <a:effectLst/>
            </p:spPr>
          </p:cxnSp>
          <p:sp>
            <p:nvSpPr>
              <p:cNvPr id="108" name="Arc 107"/>
              <p:cNvSpPr/>
              <p:nvPr/>
            </p:nvSpPr>
            <p:spPr>
              <a:xfrm>
                <a:off x="3551885" y="3919641"/>
                <a:ext cx="294186" cy="166624"/>
              </a:xfrm>
              <a:prstGeom prst="arc">
                <a:avLst/>
              </a:prstGeom>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9" name="Rectangle 108"/>
              <p:cNvSpPr/>
              <p:nvPr/>
            </p:nvSpPr>
            <p:spPr>
              <a:xfrm rot="405507">
                <a:off x="4887025" y="4367447"/>
                <a:ext cx="237698" cy="102642"/>
              </a:xfrm>
              <a:prstGeom prst="rect">
                <a:avLst/>
              </a:prstGeom>
              <a:solidFill>
                <a:srgbClr val="C0504D">
                  <a:lumMod val="50000"/>
                </a:srgbClr>
              </a:solidFill>
              <a:ln w="127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0" name="Rectangle 109"/>
              <p:cNvSpPr/>
              <p:nvPr/>
            </p:nvSpPr>
            <p:spPr>
              <a:xfrm rot="21365711">
                <a:off x="6708962" y="4303115"/>
                <a:ext cx="237698" cy="102642"/>
              </a:xfrm>
              <a:prstGeom prst="rect">
                <a:avLst/>
              </a:prstGeom>
              <a:solidFill>
                <a:srgbClr val="C0504D">
                  <a:lumMod val="50000"/>
                </a:srgbClr>
              </a:solidFill>
              <a:ln w="6350"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cxnSp>
            <p:nvCxnSpPr>
              <p:cNvPr id="111" name="Straight Arrow Connector 110"/>
              <p:cNvCxnSpPr>
                <a:stCxn id="119" idx="2"/>
              </p:cNvCxnSpPr>
              <p:nvPr/>
            </p:nvCxnSpPr>
            <p:spPr>
              <a:xfrm>
                <a:off x="4244628" y="3908471"/>
                <a:ext cx="761246" cy="445242"/>
              </a:xfrm>
              <a:prstGeom prst="straightConnector1">
                <a:avLst/>
              </a:prstGeom>
              <a:noFill/>
              <a:ln w="25400" cap="flat" cmpd="sng" algn="ctr">
                <a:solidFill>
                  <a:srgbClr val="4F81BD">
                    <a:shade val="95000"/>
                    <a:satMod val="105000"/>
                  </a:srgbClr>
                </a:solidFill>
                <a:prstDash val="solid"/>
                <a:tailEnd type="none"/>
              </a:ln>
              <a:effectLst/>
            </p:spPr>
          </p:cxnSp>
          <p:cxnSp>
            <p:nvCxnSpPr>
              <p:cNvPr id="112" name="Straight Arrow Connector 111"/>
              <p:cNvCxnSpPr/>
              <p:nvPr/>
            </p:nvCxnSpPr>
            <p:spPr>
              <a:xfrm flipV="1">
                <a:off x="5007541" y="4274202"/>
                <a:ext cx="1832363" cy="75175"/>
              </a:xfrm>
              <a:prstGeom prst="straightConnector1">
                <a:avLst/>
              </a:prstGeom>
              <a:noFill/>
              <a:ln w="25400" cap="flat" cmpd="sng" algn="ctr">
                <a:solidFill>
                  <a:srgbClr val="4F81BD">
                    <a:shade val="95000"/>
                    <a:satMod val="105000"/>
                  </a:srgbClr>
                </a:solidFill>
                <a:prstDash val="solid"/>
                <a:tailEnd type="none"/>
              </a:ln>
              <a:effectLst/>
            </p:spPr>
          </p:cxnSp>
          <p:cxnSp>
            <p:nvCxnSpPr>
              <p:cNvPr id="113" name="Straight Arrow Connector 112"/>
              <p:cNvCxnSpPr/>
              <p:nvPr/>
            </p:nvCxnSpPr>
            <p:spPr>
              <a:xfrm flipV="1">
                <a:off x="6834066" y="3869415"/>
                <a:ext cx="950794" cy="400450"/>
              </a:xfrm>
              <a:prstGeom prst="straightConnector1">
                <a:avLst/>
              </a:prstGeom>
              <a:noFill/>
              <a:ln w="25400" cap="flat" cmpd="sng" algn="ctr">
                <a:solidFill>
                  <a:srgbClr val="4F81BD">
                    <a:shade val="95000"/>
                    <a:satMod val="105000"/>
                  </a:srgbClr>
                </a:solidFill>
                <a:prstDash val="solid"/>
                <a:tailEnd type="triangle"/>
              </a:ln>
              <a:effectLst/>
            </p:spPr>
          </p:cxnSp>
          <p:cxnSp>
            <p:nvCxnSpPr>
              <p:cNvPr id="114" name="Straight Arrow Connector 113"/>
              <p:cNvCxnSpPr/>
              <p:nvPr/>
            </p:nvCxnSpPr>
            <p:spPr>
              <a:xfrm>
                <a:off x="6834066" y="4288658"/>
                <a:ext cx="1374896" cy="0"/>
              </a:xfrm>
              <a:prstGeom prst="straightConnector1">
                <a:avLst/>
              </a:prstGeom>
              <a:noFill/>
              <a:ln w="25400" cap="flat" cmpd="sng" algn="ctr">
                <a:solidFill>
                  <a:srgbClr val="4F81BD">
                    <a:shade val="95000"/>
                    <a:satMod val="105000"/>
                  </a:srgbClr>
                </a:solidFill>
                <a:prstDash val="solid"/>
                <a:tailEnd type="triangle"/>
              </a:ln>
              <a:effectLst/>
            </p:spPr>
          </p:cxnSp>
          <p:cxnSp>
            <p:nvCxnSpPr>
              <p:cNvPr id="115" name="Straight Arrow Connector 114"/>
              <p:cNvCxnSpPr/>
              <p:nvPr/>
            </p:nvCxnSpPr>
            <p:spPr>
              <a:xfrm>
                <a:off x="6834066" y="4303115"/>
                <a:ext cx="1203505" cy="477070"/>
              </a:xfrm>
              <a:prstGeom prst="straightConnector1">
                <a:avLst/>
              </a:prstGeom>
              <a:noFill/>
              <a:ln w="25400" cap="flat" cmpd="sng" algn="ctr">
                <a:solidFill>
                  <a:srgbClr val="4F81BD">
                    <a:shade val="95000"/>
                    <a:satMod val="105000"/>
                  </a:srgbClr>
                </a:solidFill>
                <a:prstDash val="solid"/>
                <a:tailEnd type="triangle"/>
              </a:ln>
              <a:effectLst/>
            </p:spPr>
          </p:cxnSp>
          <p:sp>
            <p:nvSpPr>
              <p:cNvPr id="116" name="Oval 115"/>
              <p:cNvSpPr/>
              <p:nvPr/>
            </p:nvSpPr>
            <p:spPr>
              <a:xfrm>
                <a:off x="7659755" y="3695935"/>
                <a:ext cx="377816" cy="336119"/>
              </a:xfrm>
              <a:prstGeom prst="ellipse">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7" name="Oval 116"/>
              <p:cNvSpPr/>
              <p:nvPr/>
            </p:nvSpPr>
            <p:spPr>
              <a:xfrm>
                <a:off x="8085109" y="4129635"/>
                <a:ext cx="335321" cy="289133"/>
              </a:xfrm>
              <a:prstGeom prst="ellipse">
                <a:avLst/>
              </a:prstGeom>
              <a:solidFill>
                <a:srgbClr val="C00000">
                  <a:alpha val="53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8" name="Rectangle 117"/>
              <p:cNvSpPr/>
              <p:nvPr/>
            </p:nvSpPr>
            <p:spPr>
              <a:xfrm>
                <a:off x="1568724" y="3857753"/>
                <a:ext cx="200167" cy="145200"/>
              </a:xfrm>
              <a:prstGeom prst="rect">
                <a:avLst/>
              </a:prstGeom>
              <a:solidFill>
                <a:srgbClr val="FF5050">
                  <a:alpha val="80000"/>
                </a:srgbClr>
              </a:solidFill>
              <a:ln w="952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9" name="Rectangle 118"/>
              <p:cNvSpPr/>
              <p:nvPr/>
            </p:nvSpPr>
            <p:spPr>
              <a:xfrm rot="536141">
                <a:off x="4133754" y="3806412"/>
                <a:ext cx="237698" cy="102682"/>
              </a:xfrm>
              <a:prstGeom prst="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0" name="Oval 119"/>
              <p:cNvSpPr/>
              <p:nvPr/>
            </p:nvSpPr>
            <p:spPr>
              <a:xfrm>
                <a:off x="7904541" y="4600024"/>
                <a:ext cx="304421" cy="335524"/>
              </a:xfrm>
              <a:prstGeom prst="ellipse">
                <a:avLst/>
              </a:prstGeom>
              <a:solidFill>
                <a:srgbClr val="4F81BD">
                  <a:alpha val="53000"/>
                </a:srgbClr>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1" name="Rectangle 120"/>
              <p:cNvSpPr/>
              <p:nvPr/>
            </p:nvSpPr>
            <p:spPr>
              <a:xfrm>
                <a:off x="2205945" y="3863994"/>
                <a:ext cx="253608" cy="114256"/>
              </a:xfrm>
              <a:prstGeom prst="rect">
                <a:avLst/>
              </a:prstGeom>
              <a:solidFill>
                <a:schemeClr val="tx2">
                  <a:lumMod val="60000"/>
                  <a:lumOff val="40000"/>
                  <a:alpha val="85000"/>
                </a:schemeClr>
              </a:solidFill>
              <a:ln w="9525"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grpSp>
      <p:grpSp>
        <p:nvGrpSpPr>
          <p:cNvPr id="122" name="Group 121"/>
          <p:cNvGrpSpPr/>
          <p:nvPr/>
        </p:nvGrpSpPr>
        <p:grpSpPr>
          <a:xfrm>
            <a:off x="3246332" y="1346107"/>
            <a:ext cx="453065" cy="1253050"/>
            <a:chOff x="3588635" y="2928423"/>
            <a:chExt cx="453065" cy="1253050"/>
          </a:xfrm>
        </p:grpSpPr>
        <p:sp>
          <p:nvSpPr>
            <p:cNvPr id="123" name="Oval 122"/>
            <p:cNvSpPr/>
            <p:nvPr/>
          </p:nvSpPr>
          <p:spPr>
            <a:xfrm>
              <a:off x="3588635" y="4077347"/>
              <a:ext cx="275339" cy="10412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4" name="Freeform 123"/>
            <p:cNvSpPr/>
            <p:nvPr/>
          </p:nvSpPr>
          <p:spPr>
            <a:xfrm flipH="1">
              <a:off x="3668417" y="3948403"/>
              <a:ext cx="114178" cy="114894"/>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chemeClr val="tx2">
                  <a:lumMod val="60000"/>
                  <a:lumOff val="4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sp>
          <p:nvSpPr>
            <p:cNvPr id="125" name="Freeform 124"/>
            <p:cNvSpPr/>
            <p:nvPr/>
          </p:nvSpPr>
          <p:spPr>
            <a:xfrm flipH="1">
              <a:off x="3901583" y="2928423"/>
              <a:ext cx="140117" cy="28257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sp>
          <p:nvSpPr>
            <p:cNvPr id="126" name="Freeform 125"/>
            <p:cNvSpPr/>
            <p:nvPr/>
          </p:nvSpPr>
          <p:spPr>
            <a:xfrm flipH="1">
              <a:off x="3668417" y="3522455"/>
              <a:ext cx="115775" cy="34620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0000CC"/>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a:solidFill>
                    <a:srgbClr val="000000"/>
                  </a:solidFill>
                  <a:effectLst/>
                  <a:latin typeface="Calibri"/>
                  <a:ea typeface="Times New Roman"/>
                  <a:cs typeface="Times New Roman"/>
                </a:rPr>
                <a:t> </a:t>
              </a:r>
              <a:endParaRPr lang="it-IT" sz="1200">
                <a:effectLst/>
                <a:latin typeface="Times New Roman"/>
                <a:ea typeface="Times New Roman"/>
              </a:endParaRPr>
            </a:p>
          </p:txBody>
        </p:sp>
      </p:grpSp>
      <p:grpSp>
        <p:nvGrpSpPr>
          <p:cNvPr id="127" name="Group 126"/>
          <p:cNvGrpSpPr/>
          <p:nvPr/>
        </p:nvGrpSpPr>
        <p:grpSpPr>
          <a:xfrm>
            <a:off x="4930043" y="1352457"/>
            <a:ext cx="471154" cy="1555915"/>
            <a:chOff x="5272346" y="2934773"/>
            <a:chExt cx="471154" cy="1555915"/>
          </a:xfrm>
        </p:grpSpPr>
        <p:sp>
          <p:nvSpPr>
            <p:cNvPr id="128" name="Freeform 127"/>
            <p:cNvSpPr/>
            <p:nvPr/>
          </p:nvSpPr>
          <p:spPr>
            <a:xfrm flipH="1">
              <a:off x="5273943" y="4375794"/>
              <a:ext cx="114178" cy="114894"/>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chemeClr val="tx2">
                  <a:lumMod val="60000"/>
                  <a:lumOff val="4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sp>
          <p:nvSpPr>
            <p:cNvPr id="129" name="Freeform 128"/>
            <p:cNvSpPr/>
            <p:nvPr/>
          </p:nvSpPr>
          <p:spPr>
            <a:xfrm flipH="1">
              <a:off x="5603383" y="2934773"/>
              <a:ext cx="140117" cy="28257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sp>
          <p:nvSpPr>
            <p:cNvPr id="130" name="Freeform 129"/>
            <p:cNvSpPr/>
            <p:nvPr/>
          </p:nvSpPr>
          <p:spPr>
            <a:xfrm flipH="1">
              <a:off x="5272346" y="3959785"/>
              <a:ext cx="115775" cy="34620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0000CC"/>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grpSp>
      <p:grpSp>
        <p:nvGrpSpPr>
          <p:cNvPr id="131" name="Group 130"/>
          <p:cNvGrpSpPr/>
          <p:nvPr/>
        </p:nvGrpSpPr>
        <p:grpSpPr>
          <a:xfrm>
            <a:off x="6311535" y="1369525"/>
            <a:ext cx="471154" cy="1555915"/>
            <a:chOff x="5272346" y="2934773"/>
            <a:chExt cx="471154" cy="1555915"/>
          </a:xfrm>
        </p:grpSpPr>
        <p:sp>
          <p:nvSpPr>
            <p:cNvPr id="132" name="Freeform 131"/>
            <p:cNvSpPr/>
            <p:nvPr/>
          </p:nvSpPr>
          <p:spPr>
            <a:xfrm flipH="1">
              <a:off x="5273943" y="4375794"/>
              <a:ext cx="114178" cy="114894"/>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chemeClr val="tx2">
                  <a:lumMod val="60000"/>
                  <a:lumOff val="40000"/>
                </a:scheme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sp>
          <p:nvSpPr>
            <p:cNvPr id="133" name="Freeform 132"/>
            <p:cNvSpPr/>
            <p:nvPr/>
          </p:nvSpPr>
          <p:spPr>
            <a:xfrm flipH="1">
              <a:off x="5603383" y="2934773"/>
              <a:ext cx="140117" cy="28257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sp>
          <p:nvSpPr>
            <p:cNvPr id="134" name="Freeform 133"/>
            <p:cNvSpPr/>
            <p:nvPr/>
          </p:nvSpPr>
          <p:spPr>
            <a:xfrm flipH="1">
              <a:off x="5272346" y="3959785"/>
              <a:ext cx="115775" cy="34620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0000CC"/>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grpSp>
      <p:grpSp>
        <p:nvGrpSpPr>
          <p:cNvPr id="135" name="Group 134"/>
          <p:cNvGrpSpPr/>
          <p:nvPr/>
        </p:nvGrpSpPr>
        <p:grpSpPr>
          <a:xfrm>
            <a:off x="7862942" y="2405416"/>
            <a:ext cx="141433" cy="583775"/>
            <a:chOff x="8205245" y="3987732"/>
            <a:chExt cx="141433" cy="583775"/>
          </a:xfrm>
        </p:grpSpPr>
        <p:sp>
          <p:nvSpPr>
            <p:cNvPr id="136" name="Freeform 135"/>
            <p:cNvSpPr/>
            <p:nvPr/>
          </p:nvSpPr>
          <p:spPr>
            <a:xfrm flipH="1">
              <a:off x="8205245" y="3987732"/>
              <a:ext cx="140117" cy="28257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sp>
          <p:nvSpPr>
            <p:cNvPr id="137" name="Freeform 136"/>
            <p:cNvSpPr/>
            <p:nvPr/>
          </p:nvSpPr>
          <p:spPr>
            <a:xfrm flipH="1">
              <a:off x="8230903" y="4225304"/>
              <a:ext cx="115775" cy="346203"/>
            </a:xfrm>
            <a:custGeom>
              <a:avLst/>
              <a:gdLst>
                <a:gd name="connsiteX0" fmla="*/ 0 w 771525"/>
                <a:gd name="connsiteY0" fmla="*/ 434170 h 443695"/>
                <a:gd name="connsiteX1" fmla="*/ 76200 w 771525"/>
                <a:gd name="connsiteY1" fmla="*/ 434170 h 443695"/>
                <a:gd name="connsiteX2" fmla="*/ 119062 w 771525"/>
                <a:gd name="connsiteY2" fmla="*/ 415120 h 443695"/>
                <a:gd name="connsiteX3" fmla="*/ 166687 w 771525"/>
                <a:gd name="connsiteY3" fmla="*/ 348445 h 443695"/>
                <a:gd name="connsiteX4" fmla="*/ 209550 w 771525"/>
                <a:gd name="connsiteY4" fmla="*/ 267483 h 443695"/>
                <a:gd name="connsiteX5" fmla="*/ 252412 w 771525"/>
                <a:gd name="connsiteY5" fmla="*/ 186520 h 443695"/>
                <a:gd name="connsiteX6" fmla="*/ 304800 w 771525"/>
                <a:gd name="connsiteY6" fmla="*/ 100795 h 443695"/>
                <a:gd name="connsiteX7" fmla="*/ 304800 w 771525"/>
                <a:gd name="connsiteY7" fmla="*/ 100795 h 443695"/>
                <a:gd name="connsiteX8" fmla="*/ 357187 w 771525"/>
                <a:gd name="connsiteY8" fmla="*/ 29358 h 443695"/>
                <a:gd name="connsiteX9" fmla="*/ 404812 w 771525"/>
                <a:gd name="connsiteY9" fmla="*/ 783 h 443695"/>
                <a:gd name="connsiteX10" fmla="*/ 438150 w 771525"/>
                <a:gd name="connsiteY10" fmla="*/ 10308 h 443695"/>
                <a:gd name="connsiteX11" fmla="*/ 461962 w 771525"/>
                <a:gd name="connsiteY11" fmla="*/ 34120 h 443695"/>
                <a:gd name="connsiteX12" fmla="*/ 490537 w 771525"/>
                <a:gd name="connsiteY12" fmla="*/ 76983 h 443695"/>
                <a:gd name="connsiteX13" fmla="*/ 533400 w 771525"/>
                <a:gd name="connsiteY13" fmla="*/ 172233 h 443695"/>
                <a:gd name="connsiteX14" fmla="*/ 566737 w 771525"/>
                <a:gd name="connsiteY14" fmla="*/ 248433 h 443695"/>
                <a:gd name="connsiteX15" fmla="*/ 604837 w 771525"/>
                <a:gd name="connsiteY15" fmla="*/ 334158 h 443695"/>
                <a:gd name="connsiteX16" fmla="*/ 633412 w 771525"/>
                <a:gd name="connsiteY16" fmla="*/ 372258 h 443695"/>
                <a:gd name="connsiteX17" fmla="*/ 666750 w 771525"/>
                <a:gd name="connsiteY17" fmla="*/ 405595 h 443695"/>
                <a:gd name="connsiteX18" fmla="*/ 714375 w 771525"/>
                <a:gd name="connsiteY18" fmla="*/ 434170 h 443695"/>
                <a:gd name="connsiteX19" fmla="*/ 771525 w 771525"/>
                <a:gd name="connsiteY19" fmla="*/ 443695 h 4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1525" h="443695">
                  <a:moveTo>
                    <a:pt x="0" y="434170"/>
                  </a:moveTo>
                  <a:cubicBezTo>
                    <a:pt x="28178" y="435757"/>
                    <a:pt x="56356" y="437345"/>
                    <a:pt x="76200" y="434170"/>
                  </a:cubicBezTo>
                  <a:cubicBezTo>
                    <a:pt x="96044" y="430995"/>
                    <a:pt x="103981" y="429407"/>
                    <a:pt x="119062" y="415120"/>
                  </a:cubicBezTo>
                  <a:cubicBezTo>
                    <a:pt x="134143" y="400832"/>
                    <a:pt x="151606" y="373051"/>
                    <a:pt x="166687" y="348445"/>
                  </a:cubicBezTo>
                  <a:cubicBezTo>
                    <a:pt x="181768" y="323839"/>
                    <a:pt x="209550" y="267483"/>
                    <a:pt x="209550" y="267483"/>
                  </a:cubicBezTo>
                  <a:cubicBezTo>
                    <a:pt x="223838" y="240495"/>
                    <a:pt x="236537" y="214301"/>
                    <a:pt x="252412" y="186520"/>
                  </a:cubicBezTo>
                  <a:cubicBezTo>
                    <a:pt x="268287" y="158739"/>
                    <a:pt x="304800" y="100795"/>
                    <a:pt x="304800" y="100795"/>
                  </a:cubicBezTo>
                  <a:lnTo>
                    <a:pt x="304800" y="100795"/>
                  </a:lnTo>
                  <a:cubicBezTo>
                    <a:pt x="313531" y="88889"/>
                    <a:pt x="340518" y="46027"/>
                    <a:pt x="357187" y="29358"/>
                  </a:cubicBezTo>
                  <a:cubicBezTo>
                    <a:pt x="373856" y="12689"/>
                    <a:pt x="391318" y="3958"/>
                    <a:pt x="404812" y="783"/>
                  </a:cubicBezTo>
                  <a:cubicBezTo>
                    <a:pt x="418306" y="-2392"/>
                    <a:pt x="428625" y="4752"/>
                    <a:pt x="438150" y="10308"/>
                  </a:cubicBezTo>
                  <a:cubicBezTo>
                    <a:pt x="447675" y="15864"/>
                    <a:pt x="453231" y="23007"/>
                    <a:pt x="461962" y="34120"/>
                  </a:cubicBezTo>
                  <a:cubicBezTo>
                    <a:pt x="470693" y="45233"/>
                    <a:pt x="478631" y="53964"/>
                    <a:pt x="490537" y="76983"/>
                  </a:cubicBezTo>
                  <a:cubicBezTo>
                    <a:pt x="502443" y="100002"/>
                    <a:pt x="520700" y="143658"/>
                    <a:pt x="533400" y="172233"/>
                  </a:cubicBezTo>
                  <a:cubicBezTo>
                    <a:pt x="546100" y="200808"/>
                    <a:pt x="554831" y="221446"/>
                    <a:pt x="566737" y="248433"/>
                  </a:cubicBezTo>
                  <a:cubicBezTo>
                    <a:pt x="578643" y="275420"/>
                    <a:pt x="593725" y="313521"/>
                    <a:pt x="604837" y="334158"/>
                  </a:cubicBezTo>
                  <a:cubicBezTo>
                    <a:pt x="615949" y="354795"/>
                    <a:pt x="623093" y="360352"/>
                    <a:pt x="633412" y="372258"/>
                  </a:cubicBezTo>
                  <a:cubicBezTo>
                    <a:pt x="643731" y="384164"/>
                    <a:pt x="653256" y="395276"/>
                    <a:pt x="666750" y="405595"/>
                  </a:cubicBezTo>
                  <a:cubicBezTo>
                    <a:pt x="680244" y="415914"/>
                    <a:pt x="696913" y="427820"/>
                    <a:pt x="714375" y="434170"/>
                  </a:cubicBezTo>
                  <a:cubicBezTo>
                    <a:pt x="731837" y="440520"/>
                    <a:pt x="751681" y="442107"/>
                    <a:pt x="771525" y="443695"/>
                  </a:cubicBezTo>
                </a:path>
              </a:pathLst>
            </a:custGeom>
            <a:solidFill>
              <a:sysClr val="window" lastClr="FFFFFF"/>
            </a:solidFill>
            <a:ln w="25400" cap="flat" cmpd="sng" algn="ctr">
              <a:solidFill>
                <a:srgbClr val="0000CC"/>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spcAft>
                  <a:spcPts val="1000"/>
                </a:spcAft>
              </a:pPr>
              <a:r>
                <a:rPr lang="en-US" sz="1100" kern="1200" dirty="0">
                  <a:solidFill>
                    <a:srgbClr val="000000"/>
                  </a:solidFill>
                  <a:effectLst/>
                  <a:latin typeface="Calibri"/>
                  <a:ea typeface="Times New Roman"/>
                  <a:cs typeface="Times New Roman"/>
                </a:rPr>
                <a:t> </a:t>
              </a:r>
              <a:endParaRPr lang="it-IT" sz="1200" dirty="0">
                <a:effectLst/>
                <a:latin typeface="Times New Roman"/>
                <a:ea typeface="Times New Roman"/>
              </a:endParaRPr>
            </a:p>
          </p:txBody>
        </p:sp>
      </p:grpSp>
      <p:sp>
        <p:nvSpPr>
          <p:cNvPr id="138" name="TextBox 137"/>
          <p:cNvSpPr txBox="1"/>
          <p:nvPr/>
        </p:nvSpPr>
        <p:spPr>
          <a:xfrm>
            <a:off x="0" y="2711230"/>
            <a:ext cx="6480720" cy="782163"/>
          </a:xfrm>
          <a:prstGeom prst="rect">
            <a:avLst/>
          </a:prstGeom>
          <a:noFill/>
        </p:spPr>
        <p:txBody>
          <a:bodyPr wrap="square" rtlCol="0">
            <a:spAutoFit/>
          </a:bodyPr>
          <a:lstStyle/>
          <a:p>
            <a:r>
              <a:rPr lang="it-IT" sz="1600" dirty="0" smtClean="0">
                <a:solidFill>
                  <a:schemeClr val="tx1"/>
                </a:solidFill>
              </a:rPr>
              <a:t>FEL </a:t>
            </a:r>
            <a:r>
              <a:rPr lang="it-IT" sz="1600" dirty="0" err="1" smtClean="0">
                <a:solidFill>
                  <a:schemeClr val="tx1"/>
                </a:solidFill>
              </a:rPr>
              <a:t>pulse</a:t>
            </a:r>
            <a:r>
              <a:rPr lang="it-IT" sz="1600" dirty="0" smtClean="0">
                <a:solidFill>
                  <a:schemeClr val="tx1"/>
                </a:solidFill>
              </a:rPr>
              <a:t> timing </a:t>
            </a:r>
            <a:r>
              <a:rPr lang="it-IT" sz="1600" dirty="0" smtClean="0">
                <a:solidFill>
                  <a:schemeClr val="tx1"/>
                </a:solidFill>
              </a:rPr>
              <a:t>is fixed by the seed pulse. </a:t>
            </a:r>
            <a:endParaRPr lang="it-IT" sz="1600" dirty="0" smtClean="0">
              <a:solidFill>
                <a:schemeClr val="tx1"/>
              </a:solidFill>
            </a:endParaRPr>
          </a:p>
          <a:p>
            <a:r>
              <a:rPr lang="it-IT" sz="1600" dirty="0">
                <a:solidFill>
                  <a:srgbClr val="1680BF"/>
                </a:solidFill>
              </a:rPr>
              <a:t>A</a:t>
            </a:r>
            <a:r>
              <a:rPr lang="it-IT" sz="1600" dirty="0" smtClean="0">
                <a:solidFill>
                  <a:srgbClr val="1680BF"/>
                </a:solidFill>
              </a:rPr>
              <a:t> </a:t>
            </a:r>
            <a:r>
              <a:rPr lang="it-IT" sz="1600" dirty="0" smtClean="0">
                <a:solidFill>
                  <a:srgbClr val="1680BF"/>
                </a:solidFill>
              </a:rPr>
              <a:t>fraction of the seed </a:t>
            </a:r>
            <a:r>
              <a:rPr lang="it-IT" sz="1600" dirty="0" smtClean="0">
                <a:solidFill>
                  <a:schemeClr val="tx1"/>
                </a:solidFill>
              </a:rPr>
              <a:t>is propagated to the beamlines and used for Pump-Probe </a:t>
            </a:r>
            <a:r>
              <a:rPr lang="it-IT" sz="1600" dirty="0" err="1" smtClean="0">
                <a:solidFill>
                  <a:schemeClr val="tx1"/>
                </a:solidFill>
              </a:rPr>
              <a:t>Experiments</a:t>
            </a:r>
            <a:r>
              <a:rPr lang="it-IT" sz="1600" dirty="0" smtClean="0">
                <a:solidFill>
                  <a:schemeClr val="tx1"/>
                </a:solidFill>
              </a:rPr>
              <a:t>. </a:t>
            </a:r>
            <a:endParaRPr lang="it-IT" sz="1600" dirty="0">
              <a:solidFill>
                <a:schemeClr val="tx1"/>
              </a:solidFill>
            </a:endParaRPr>
          </a:p>
        </p:txBody>
      </p:sp>
      <p:sp>
        <p:nvSpPr>
          <p:cNvPr id="139" name="Rectangle 138"/>
          <p:cNvSpPr/>
          <p:nvPr/>
        </p:nvSpPr>
        <p:spPr>
          <a:xfrm>
            <a:off x="7778998" y="1333153"/>
            <a:ext cx="2306390" cy="868392"/>
          </a:xfrm>
          <a:prstGeom prst="rect">
            <a:avLst/>
          </a:prstGeom>
        </p:spPr>
        <p:txBody>
          <a:bodyPr wrap="square">
            <a:spAutoFit/>
          </a:bodyPr>
          <a:lstStyle/>
          <a:p>
            <a:r>
              <a:rPr lang="it-IT" sz="1800" b="1" dirty="0">
                <a:solidFill>
                  <a:srgbClr val="1680BF"/>
                </a:solidFill>
              </a:rPr>
              <a:t>L</a:t>
            </a:r>
            <a:r>
              <a:rPr lang="it-IT" sz="1800" b="1" dirty="0" smtClean="0">
                <a:solidFill>
                  <a:srgbClr val="1680BF"/>
                </a:solidFill>
              </a:rPr>
              <a:t>arge </a:t>
            </a:r>
            <a:r>
              <a:rPr lang="it-IT" sz="1800" b="1" dirty="0">
                <a:solidFill>
                  <a:srgbClr val="1680BF"/>
                </a:solidFill>
              </a:rPr>
              <a:t>timing </a:t>
            </a:r>
            <a:r>
              <a:rPr lang="it-IT" sz="1800" b="1" dirty="0" err="1">
                <a:solidFill>
                  <a:srgbClr val="1680BF"/>
                </a:solidFill>
              </a:rPr>
              <a:t>jitter</a:t>
            </a:r>
            <a:r>
              <a:rPr lang="it-IT" sz="1800" b="1" dirty="0">
                <a:solidFill>
                  <a:srgbClr val="1680BF"/>
                </a:solidFill>
              </a:rPr>
              <a:t>/</a:t>
            </a:r>
            <a:r>
              <a:rPr lang="it-IT" sz="1800" b="1" dirty="0" err="1">
                <a:solidFill>
                  <a:srgbClr val="1680BF"/>
                </a:solidFill>
              </a:rPr>
              <a:t>drift</a:t>
            </a:r>
            <a:r>
              <a:rPr lang="it-IT" sz="1800" b="1" dirty="0">
                <a:solidFill>
                  <a:srgbClr val="1680BF"/>
                </a:solidFill>
              </a:rPr>
              <a:t> </a:t>
            </a:r>
            <a:r>
              <a:rPr lang="it-IT" sz="1800" b="1" dirty="0" err="1">
                <a:solidFill>
                  <a:srgbClr val="1680BF"/>
                </a:solidFill>
              </a:rPr>
              <a:t>reduction</a:t>
            </a:r>
            <a:r>
              <a:rPr lang="it-IT" sz="1800" b="1" dirty="0">
                <a:solidFill>
                  <a:srgbClr val="1680BF"/>
                </a:solidFill>
              </a:rPr>
              <a:t> </a:t>
            </a:r>
            <a:r>
              <a:rPr lang="it-IT" sz="1800" dirty="0" err="1" smtClean="0">
                <a:solidFill>
                  <a:schemeClr val="tx1"/>
                </a:solidFill>
              </a:rPr>
              <a:t>expected</a:t>
            </a:r>
            <a:r>
              <a:rPr lang="it-IT" sz="1800" dirty="0">
                <a:solidFill>
                  <a:schemeClr val="tx1"/>
                </a:solidFill>
              </a:rPr>
              <a:t>.</a:t>
            </a:r>
            <a:endParaRPr lang="it-IT" sz="1800" dirty="0">
              <a:solidFill>
                <a:schemeClr val="tx1"/>
              </a:solidFill>
            </a:endParaRPr>
          </a:p>
        </p:txBody>
      </p:sp>
      <p:grpSp>
        <p:nvGrpSpPr>
          <p:cNvPr id="141" name="Group 140"/>
          <p:cNvGrpSpPr/>
          <p:nvPr/>
        </p:nvGrpSpPr>
        <p:grpSpPr>
          <a:xfrm>
            <a:off x="362174" y="3421385"/>
            <a:ext cx="4752528" cy="3816424"/>
            <a:chOff x="290166" y="3637409"/>
            <a:chExt cx="3960440" cy="3384376"/>
          </a:xfrm>
        </p:grpSpPr>
        <p:sp>
          <p:nvSpPr>
            <p:cNvPr id="140" name="Rectangle 139"/>
            <p:cNvSpPr/>
            <p:nvPr/>
          </p:nvSpPr>
          <p:spPr bwMode="auto">
            <a:xfrm>
              <a:off x="290166" y="3637409"/>
              <a:ext cx="3960440" cy="3384376"/>
            </a:xfrm>
            <a:prstGeom prst="rect">
              <a:avLst/>
            </a:prstGeom>
            <a:solidFill>
              <a:srgbClr val="FFFF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grpSp>
          <p:nvGrpSpPr>
            <p:cNvPr id="9" name="Group 18"/>
            <p:cNvGrpSpPr>
              <a:grpSpLocks noChangeAspect="1"/>
            </p:cNvGrpSpPr>
            <p:nvPr/>
          </p:nvGrpSpPr>
          <p:grpSpPr>
            <a:xfrm>
              <a:off x="434182" y="3781425"/>
              <a:ext cx="3723753" cy="3146459"/>
              <a:chOff x="357138" y="-265388"/>
              <a:chExt cx="8345228" cy="7051465"/>
            </a:xfrm>
          </p:grpSpPr>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23" t="6036" r="20800" b="9159"/>
              <a:stretch/>
            </p:blipFill>
            <p:spPr bwMode="auto">
              <a:xfrm>
                <a:off x="2102232" y="3633639"/>
                <a:ext cx="3996847" cy="254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Triangle 11"/>
              <p:cNvSpPr/>
              <p:nvPr/>
            </p:nvSpPr>
            <p:spPr>
              <a:xfrm rot="13298887">
                <a:off x="1029245" y="3886384"/>
                <a:ext cx="1526069" cy="81367"/>
              </a:xfrm>
              <a:prstGeom prst="rtTriangle">
                <a:avLst/>
              </a:prstGeom>
              <a:solidFill>
                <a:srgbClr val="C00000"/>
              </a:soli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a:solidFill>
                      <a:srgbClr val="000000"/>
                    </a:solidFill>
                    <a:latin typeface="+mn-lt"/>
                    <a:ea typeface="Times New Roman"/>
                    <a:cs typeface="Times New Roman"/>
                  </a:rPr>
                  <a:t> </a:t>
                </a:r>
                <a:endParaRPr lang="it-IT" sz="1500">
                  <a:solidFill>
                    <a:srgbClr val="000000"/>
                  </a:solidFill>
                  <a:latin typeface="+mn-lt"/>
                  <a:ea typeface="Calibri"/>
                  <a:cs typeface="Times New Roman"/>
                </a:endParaRPr>
              </a:p>
            </p:txBody>
          </p:sp>
          <p:cxnSp>
            <p:nvCxnSpPr>
              <p:cNvPr id="12" name="Straight Connector 13"/>
              <p:cNvCxnSpPr/>
              <p:nvPr/>
            </p:nvCxnSpPr>
            <p:spPr>
              <a:xfrm flipH="1">
                <a:off x="6912018" y="2291949"/>
                <a:ext cx="385629" cy="526051"/>
              </a:xfrm>
              <a:prstGeom prst="line">
                <a:avLst/>
              </a:prstGeom>
              <a:noFill/>
              <a:ln w="88900" cap="flat" cmpd="sng" algn="ctr">
                <a:solidFill>
                  <a:sysClr val="window" lastClr="FFFFFF">
                    <a:lumMod val="50000"/>
                  </a:sysClr>
                </a:solidFill>
                <a:prstDash val="solid"/>
              </a:ln>
              <a:effectLst>
                <a:outerShdw blurRad="40000" dist="20000" dir="5400000" rotWithShape="0">
                  <a:srgbClr val="000000">
                    <a:alpha val="38000"/>
                  </a:srgbClr>
                </a:outerShdw>
              </a:effectLst>
            </p:spPr>
          </p:cxnSp>
          <p:cxnSp>
            <p:nvCxnSpPr>
              <p:cNvPr id="13" name="Straight Connector 15"/>
              <p:cNvCxnSpPr/>
              <p:nvPr/>
            </p:nvCxnSpPr>
            <p:spPr>
              <a:xfrm flipH="1" flipV="1">
                <a:off x="5107761" y="2313644"/>
                <a:ext cx="1063526" cy="1070783"/>
              </a:xfrm>
              <a:prstGeom prst="line">
                <a:avLst/>
              </a:prstGeom>
              <a:noFill/>
              <a:ln w="44450" cap="flat" cmpd="sng" algn="ctr">
                <a:solidFill>
                  <a:srgbClr val="C00000"/>
                </a:solidFill>
                <a:prstDash val="sysDash"/>
              </a:ln>
              <a:effectLst>
                <a:outerShdw blurRad="40000" dist="20000" dir="5400000" rotWithShape="0">
                  <a:srgbClr val="000000">
                    <a:alpha val="38000"/>
                  </a:srgbClr>
                </a:outerShdw>
              </a:effectLst>
            </p:spPr>
          </p:cxnSp>
          <p:cxnSp>
            <p:nvCxnSpPr>
              <p:cNvPr id="14" name="Straight Connector 21"/>
              <p:cNvCxnSpPr/>
              <p:nvPr/>
            </p:nvCxnSpPr>
            <p:spPr>
              <a:xfrm flipH="1" flipV="1">
                <a:off x="7004975" y="1917504"/>
                <a:ext cx="4" cy="542450"/>
              </a:xfrm>
              <a:prstGeom prst="line">
                <a:avLst/>
              </a:prstGeom>
              <a:noFill/>
              <a:ln w="127000" cap="flat" cmpd="sng" algn="ctr">
                <a:solidFill>
                  <a:srgbClr val="C00000"/>
                </a:solidFill>
                <a:prstDash val="solid"/>
                <a:headEnd type="triangle" w="sm" len="sm"/>
                <a:tailEnd type="none"/>
              </a:ln>
              <a:effectLst>
                <a:outerShdw blurRad="40000" dist="20000" dir="5400000" rotWithShape="0">
                  <a:srgbClr val="000000">
                    <a:alpha val="38000"/>
                  </a:srgbClr>
                </a:outerShdw>
              </a:effectLst>
            </p:spPr>
          </p:cxnSp>
          <p:sp>
            <p:nvSpPr>
              <p:cNvPr id="15" name="TextBox 59"/>
              <p:cNvSpPr txBox="1"/>
              <p:nvPr/>
            </p:nvSpPr>
            <p:spPr>
              <a:xfrm>
                <a:off x="3042501" y="1413846"/>
                <a:ext cx="1314772" cy="981517"/>
              </a:xfrm>
              <a:prstGeom prst="rect">
                <a:avLst/>
              </a:prstGeom>
              <a:noFill/>
            </p:spPr>
            <p:txBody>
              <a:bodyPr wrap="none" rtlCol="0">
                <a:spAutoFit/>
              </a:bodyPr>
              <a:lstStyle/>
              <a:p>
                <a:pPr algn="ctr" fontAlgn="base"/>
                <a:r>
                  <a:rPr lang="it-IT" sz="1200" dirty="0">
                    <a:solidFill>
                      <a:srgbClr val="000000"/>
                    </a:solidFill>
                    <a:effectLst>
                      <a:outerShdw blurRad="38100" dist="38100" dir="2700000" algn="tl">
                        <a:srgbClr val="000000">
                          <a:alpha val="43137"/>
                        </a:srgbClr>
                      </a:outerShdw>
                    </a:effectLst>
                    <a:latin typeface="+mn-lt"/>
                    <a:ea typeface="MS PGothic"/>
                    <a:cs typeface="Arial" panose="020B0604020202020204" pitchFamily="34" charset="0"/>
                  </a:rPr>
                  <a:t>FEL</a:t>
                </a:r>
                <a:endParaRPr lang="it-IT" sz="1200" dirty="0">
                  <a:solidFill>
                    <a:srgbClr val="000000"/>
                  </a:solidFill>
                  <a:effectLst>
                    <a:outerShdw blurRad="38100" dist="38100" dir="2700000" algn="tl">
                      <a:srgbClr val="000000">
                        <a:alpha val="43137"/>
                      </a:srgbClr>
                    </a:outerShdw>
                  </a:effectLst>
                  <a:latin typeface="+mn-lt"/>
                  <a:ea typeface="Times New Roman"/>
                  <a:cs typeface="Arial" panose="020B0604020202020204" pitchFamily="34" charset="0"/>
                </a:endParaRPr>
              </a:p>
              <a:p>
                <a:pPr algn="ctr" fontAlgn="base"/>
                <a:r>
                  <a:rPr lang="it-IT" sz="1200" dirty="0">
                    <a:solidFill>
                      <a:srgbClr val="000000"/>
                    </a:solidFill>
                    <a:effectLst>
                      <a:outerShdw blurRad="38100" dist="38100" dir="2700000" algn="tl">
                        <a:srgbClr val="000000">
                          <a:alpha val="43137"/>
                        </a:srgbClr>
                      </a:outerShdw>
                    </a:effectLst>
                    <a:latin typeface="+mn-lt"/>
                    <a:ea typeface="MS PGothic"/>
                    <a:cs typeface="Arial" panose="020B0604020202020204" pitchFamily="34" charset="0"/>
                  </a:rPr>
                  <a:t>Pump</a:t>
                </a:r>
                <a:endParaRPr lang="it-IT" sz="1200" dirty="0">
                  <a:solidFill>
                    <a:srgbClr val="000000"/>
                  </a:solidFill>
                  <a:effectLst>
                    <a:outerShdw blurRad="38100" dist="38100" dir="2700000" algn="tl">
                      <a:srgbClr val="000000">
                        <a:alpha val="43137"/>
                      </a:srgbClr>
                    </a:outerShdw>
                  </a:effectLst>
                  <a:latin typeface="+mn-lt"/>
                  <a:ea typeface="Times New Roman"/>
                  <a:cs typeface="Arial" panose="020B0604020202020204" pitchFamily="34" charset="0"/>
                </a:endParaRPr>
              </a:p>
            </p:txBody>
          </p:sp>
          <p:sp>
            <p:nvSpPr>
              <p:cNvPr id="16" name="TextBox 65"/>
              <p:cNvSpPr txBox="1"/>
              <p:nvPr/>
            </p:nvSpPr>
            <p:spPr>
              <a:xfrm>
                <a:off x="1667800" y="4707236"/>
                <a:ext cx="816318" cy="596636"/>
              </a:xfrm>
              <a:prstGeom prst="rect">
                <a:avLst/>
              </a:prstGeom>
              <a:noFill/>
            </p:spPr>
            <p:txBody>
              <a:bodyPr wrap="none" rtlCol="0">
                <a:spAutoFit/>
              </a:bodyPr>
              <a:lstStyle/>
              <a:p>
                <a:pPr fontAlgn="base"/>
                <a:r>
                  <a:rPr lang="it-IT" sz="1200" dirty="0">
                    <a:solidFill>
                      <a:srgbClr val="000000"/>
                    </a:solidFill>
                    <a:effectLst>
                      <a:outerShdw blurRad="38100" dist="38100" dir="2700000" algn="tl">
                        <a:srgbClr val="000000">
                          <a:alpha val="43137"/>
                        </a:srgbClr>
                      </a:outerShdw>
                    </a:effectLst>
                    <a:latin typeface="+mn-lt"/>
                    <a:ea typeface="MS PGothic"/>
                    <a:cs typeface="Times New Roman"/>
                  </a:rPr>
                  <a:t>L2</a:t>
                </a:r>
                <a:endParaRPr lang="it-IT" sz="1200" dirty="0">
                  <a:solidFill>
                    <a:srgbClr val="000000"/>
                  </a:solidFill>
                  <a:effectLst>
                    <a:outerShdw blurRad="38100" dist="38100" dir="2700000" algn="tl">
                      <a:srgbClr val="000000">
                        <a:alpha val="43137"/>
                      </a:srgbClr>
                    </a:outerShdw>
                  </a:effectLst>
                  <a:latin typeface="+mn-lt"/>
                  <a:ea typeface="Times New Roman"/>
                </a:endParaRPr>
              </a:p>
            </p:txBody>
          </p:sp>
          <p:cxnSp>
            <p:nvCxnSpPr>
              <p:cNvPr id="17" name="Straight Connector 33"/>
              <p:cNvCxnSpPr/>
              <p:nvPr/>
            </p:nvCxnSpPr>
            <p:spPr>
              <a:xfrm>
                <a:off x="3455462" y="5703340"/>
                <a:ext cx="520961" cy="0"/>
              </a:xfrm>
              <a:prstGeom prst="line">
                <a:avLst/>
              </a:prstGeom>
              <a:noFill/>
              <a:ln w="47625" cap="flat" cmpd="sng" algn="ctr">
                <a:solidFill>
                  <a:srgbClr val="F79646">
                    <a:lumMod val="75000"/>
                  </a:srgbClr>
                </a:solidFill>
                <a:prstDash val="solid"/>
              </a:ln>
              <a:effectLst>
                <a:outerShdw blurRad="40000" dist="20000" dir="5400000" rotWithShape="0">
                  <a:srgbClr val="000000">
                    <a:alpha val="38000"/>
                  </a:srgbClr>
                </a:outerShdw>
              </a:effectLst>
            </p:spPr>
          </p:cxnSp>
          <p:grpSp>
            <p:nvGrpSpPr>
              <p:cNvPr id="18" name="Group 5"/>
              <p:cNvGrpSpPr/>
              <p:nvPr/>
            </p:nvGrpSpPr>
            <p:grpSpPr>
              <a:xfrm>
                <a:off x="6614519" y="-265388"/>
                <a:ext cx="2087847" cy="4457496"/>
                <a:chOff x="6966490" y="-1277812"/>
                <a:chExt cx="2068599" cy="5916487"/>
              </a:xfrm>
            </p:grpSpPr>
            <p:sp>
              <p:nvSpPr>
                <p:cNvPr id="44" name="TextBox 63"/>
                <p:cNvSpPr txBox="1"/>
                <p:nvPr/>
              </p:nvSpPr>
              <p:spPr>
                <a:xfrm>
                  <a:off x="7643321" y="3335896"/>
                  <a:ext cx="1391768" cy="1302779"/>
                </a:xfrm>
                <a:prstGeom prst="rect">
                  <a:avLst/>
                </a:prstGeom>
                <a:noFill/>
              </p:spPr>
              <p:txBody>
                <a:bodyPr wrap="square" rtlCol="0">
                  <a:spAutoFit/>
                </a:bodyPr>
                <a:lstStyle/>
                <a:p>
                  <a:pPr algn="ctr" fontAlgn="base"/>
                  <a:r>
                    <a:rPr lang="it-IT" sz="1200" dirty="0">
                      <a:solidFill>
                        <a:srgbClr val="000000"/>
                      </a:solidFill>
                      <a:effectLst>
                        <a:outerShdw blurRad="38100" dist="38100" dir="2700000" algn="tl">
                          <a:srgbClr val="000000">
                            <a:alpha val="43137"/>
                          </a:srgbClr>
                        </a:outerShdw>
                      </a:effectLst>
                      <a:latin typeface="+mn-lt"/>
                      <a:ea typeface="MS PGothic"/>
                      <a:cs typeface="Times New Roman"/>
                    </a:rPr>
                    <a:t>IR</a:t>
                  </a:r>
                  <a:endParaRPr lang="it-IT" sz="1200" dirty="0">
                    <a:solidFill>
                      <a:srgbClr val="000000"/>
                    </a:solidFill>
                    <a:effectLst>
                      <a:outerShdw blurRad="38100" dist="38100" dir="2700000" algn="tl">
                        <a:srgbClr val="000000">
                          <a:alpha val="43137"/>
                        </a:srgbClr>
                      </a:outerShdw>
                    </a:effectLst>
                    <a:latin typeface="+mn-lt"/>
                    <a:ea typeface="Times New Roman"/>
                  </a:endParaRPr>
                </a:p>
                <a:p>
                  <a:pPr algn="ctr" fontAlgn="base"/>
                  <a:r>
                    <a:rPr lang="it-IT" sz="1200" dirty="0">
                      <a:solidFill>
                        <a:srgbClr val="000000"/>
                      </a:solidFill>
                      <a:effectLst>
                        <a:outerShdw blurRad="38100" dist="38100" dir="2700000" algn="tl">
                          <a:srgbClr val="000000">
                            <a:alpha val="43137"/>
                          </a:srgbClr>
                        </a:outerShdw>
                      </a:effectLst>
                      <a:latin typeface="+mn-lt"/>
                      <a:ea typeface="MS PGothic"/>
                      <a:cs typeface="Times New Roman"/>
                    </a:rPr>
                    <a:t>Probe</a:t>
                  </a:r>
                  <a:endParaRPr lang="it-IT" sz="1200" dirty="0">
                    <a:solidFill>
                      <a:srgbClr val="000000"/>
                    </a:solidFill>
                    <a:effectLst>
                      <a:outerShdw blurRad="38100" dist="38100" dir="2700000" algn="tl">
                        <a:srgbClr val="000000">
                          <a:alpha val="43137"/>
                        </a:srgbClr>
                      </a:outerShdw>
                    </a:effectLst>
                    <a:latin typeface="+mn-lt"/>
                    <a:ea typeface="Times New Roman"/>
                  </a:endParaRPr>
                </a:p>
              </p:txBody>
            </p:sp>
            <p:cxnSp>
              <p:nvCxnSpPr>
                <p:cNvPr id="45" name="Straight Connector 34"/>
                <p:cNvCxnSpPr/>
                <p:nvPr/>
              </p:nvCxnSpPr>
              <p:spPr>
                <a:xfrm flipH="1">
                  <a:off x="6966490" y="-281740"/>
                  <a:ext cx="900001" cy="900001"/>
                </a:xfrm>
                <a:prstGeom prst="line">
                  <a:avLst/>
                </a:prstGeom>
                <a:noFill/>
                <a:ln w="114300" cap="flat" cmpd="sng" algn="ctr">
                  <a:solidFill>
                    <a:sysClr val="window" lastClr="FFFFFF">
                      <a:lumMod val="50000"/>
                    </a:sysClr>
                  </a:solidFill>
                  <a:prstDash val="solid"/>
                </a:ln>
                <a:effectLst>
                  <a:outerShdw blurRad="40000" dist="20000" dir="5400000" rotWithShape="0">
                    <a:srgbClr val="000000">
                      <a:alpha val="38000"/>
                    </a:srgbClr>
                  </a:outerShdw>
                </a:effectLst>
              </p:spPr>
            </p:cxnSp>
            <p:cxnSp>
              <p:nvCxnSpPr>
                <p:cNvPr id="46" name="Straight Connector 42"/>
                <p:cNvCxnSpPr/>
                <p:nvPr/>
              </p:nvCxnSpPr>
              <p:spPr>
                <a:xfrm rot="16200000" flipH="1">
                  <a:off x="7795712" y="-265460"/>
                  <a:ext cx="900001" cy="900001"/>
                </a:xfrm>
                <a:prstGeom prst="line">
                  <a:avLst/>
                </a:prstGeom>
                <a:noFill/>
                <a:ln w="114300" cap="flat" cmpd="sng" algn="ctr">
                  <a:solidFill>
                    <a:sysClr val="window" lastClr="FFFFFF">
                      <a:lumMod val="50000"/>
                    </a:sysClr>
                  </a:solidFill>
                  <a:prstDash val="solid"/>
                </a:ln>
                <a:effectLst>
                  <a:outerShdw blurRad="40000" dist="20000" dir="5400000" rotWithShape="0">
                    <a:srgbClr val="000000">
                      <a:alpha val="38000"/>
                    </a:srgbClr>
                  </a:outerShdw>
                </a:effectLst>
              </p:spPr>
            </p:cxnSp>
            <p:cxnSp>
              <p:nvCxnSpPr>
                <p:cNvPr id="47" name="Straight Arrow Connector 32"/>
                <p:cNvCxnSpPr/>
                <p:nvPr/>
              </p:nvCxnSpPr>
              <p:spPr>
                <a:xfrm flipH="1">
                  <a:off x="7819844" y="-1277812"/>
                  <a:ext cx="0" cy="2355892"/>
                </a:xfrm>
                <a:prstGeom prst="straightConnector1">
                  <a:avLst/>
                </a:prstGeom>
                <a:noFill/>
                <a:ln w="63500" cap="flat" cmpd="sng" algn="ctr">
                  <a:solidFill>
                    <a:sysClr val="windowText" lastClr="000000"/>
                  </a:solidFill>
                  <a:prstDash val="solid"/>
                  <a:headEnd type="triangle"/>
                  <a:tailEnd type="triangle"/>
                </a:ln>
                <a:effectLst>
                  <a:outerShdw blurRad="40000" dist="20000" dir="5400000" rotWithShape="0">
                    <a:srgbClr val="000000">
                      <a:alpha val="38000"/>
                    </a:srgbClr>
                  </a:outerShdw>
                </a:effectLst>
              </p:spPr>
            </p:cxnSp>
          </p:grpSp>
          <p:sp>
            <p:nvSpPr>
              <p:cNvPr id="19" name="Oval 45"/>
              <p:cNvSpPr/>
              <p:nvPr/>
            </p:nvSpPr>
            <p:spPr>
              <a:xfrm rot="13260000">
                <a:off x="2332813" y="4217500"/>
                <a:ext cx="218010" cy="542450"/>
              </a:xfrm>
              <a:prstGeom prst="ellipse">
                <a:avLst/>
              </a:prstGeom>
              <a:solidFill>
                <a:schemeClr val="accent5"/>
              </a:solidFill>
              <a:ln w="28575" cap="flat" cmpd="sng" algn="ctr">
                <a:solidFill>
                  <a:schemeClr val="tx2">
                    <a:lumMod val="75000"/>
                    <a:alpha val="53000"/>
                  </a:schemeClr>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a:solidFill>
                      <a:srgbClr val="000000"/>
                    </a:solidFill>
                    <a:latin typeface="+mn-lt"/>
                    <a:ea typeface="Times New Roman"/>
                    <a:cs typeface="Times New Roman"/>
                  </a:rPr>
                  <a:t> </a:t>
                </a:r>
                <a:endParaRPr lang="it-IT" sz="1500">
                  <a:solidFill>
                    <a:srgbClr val="000000"/>
                  </a:solidFill>
                  <a:latin typeface="+mn-lt"/>
                  <a:ea typeface="Calibri"/>
                  <a:cs typeface="Times New Roman"/>
                </a:endParaRPr>
              </a:p>
            </p:txBody>
          </p:sp>
          <p:sp>
            <p:nvSpPr>
              <p:cNvPr id="20" name="TextBox 61"/>
              <p:cNvSpPr txBox="1"/>
              <p:nvPr/>
            </p:nvSpPr>
            <p:spPr>
              <a:xfrm>
                <a:off x="4476017" y="1309988"/>
                <a:ext cx="1448647" cy="596636"/>
              </a:xfrm>
              <a:prstGeom prst="rect">
                <a:avLst/>
              </a:prstGeom>
              <a:noFill/>
            </p:spPr>
            <p:txBody>
              <a:bodyPr wrap="none" rtlCol="0">
                <a:spAutoFit/>
              </a:bodyPr>
              <a:lstStyle/>
              <a:p>
                <a:pPr fontAlgn="base"/>
                <a:r>
                  <a:rPr lang="it-IT" sz="1200" dirty="0">
                    <a:solidFill>
                      <a:srgbClr val="000000"/>
                    </a:solidFill>
                    <a:effectLst>
                      <a:outerShdw blurRad="38100" dist="38100" dir="2700000" algn="tl">
                        <a:srgbClr val="000000">
                          <a:alpha val="43137"/>
                        </a:srgbClr>
                      </a:outerShdw>
                    </a:effectLst>
                    <a:latin typeface="+mn-lt"/>
                    <a:ea typeface="MS PGothic"/>
                    <a:cs typeface="Times New Roman"/>
                  </a:rPr>
                  <a:t>CCD 1</a:t>
                </a:r>
                <a:endParaRPr lang="it-IT" sz="1200" dirty="0">
                  <a:solidFill>
                    <a:srgbClr val="000000"/>
                  </a:solidFill>
                  <a:effectLst>
                    <a:outerShdw blurRad="38100" dist="38100" dir="2700000" algn="tl">
                      <a:srgbClr val="000000">
                        <a:alpha val="43137"/>
                      </a:srgbClr>
                    </a:outerShdw>
                  </a:effectLst>
                  <a:latin typeface="+mn-lt"/>
                  <a:ea typeface="Times New Roman"/>
                </a:endParaRPr>
              </a:p>
            </p:txBody>
          </p:sp>
          <p:sp>
            <p:nvSpPr>
              <p:cNvPr id="21" name="TextBox 65"/>
              <p:cNvSpPr txBox="1"/>
              <p:nvPr/>
            </p:nvSpPr>
            <p:spPr>
              <a:xfrm>
                <a:off x="6567854" y="3175929"/>
                <a:ext cx="816318" cy="596636"/>
              </a:xfrm>
              <a:prstGeom prst="rect">
                <a:avLst/>
              </a:prstGeom>
              <a:noFill/>
            </p:spPr>
            <p:txBody>
              <a:bodyPr wrap="none" rtlCol="0">
                <a:spAutoFit/>
              </a:bodyPr>
              <a:lstStyle/>
              <a:p>
                <a:pPr fontAlgn="base"/>
                <a:r>
                  <a:rPr lang="it-IT" sz="1200" dirty="0">
                    <a:solidFill>
                      <a:srgbClr val="000000"/>
                    </a:solidFill>
                    <a:effectLst>
                      <a:outerShdw blurRad="38100" dist="38100" dir="2700000" algn="tl">
                        <a:srgbClr val="000000">
                          <a:alpha val="43137"/>
                        </a:srgbClr>
                      </a:outerShdw>
                    </a:effectLst>
                    <a:latin typeface="+mn-lt"/>
                    <a:ea typeface="MS PGothic"/>
                    <a:cs typeface="Times New Roman"/>
                  </a:rPr>
                  <a:t>L1</a:t>
                </a:r>
                <a:endParaRPr lang="it-IT" sz="1200" dirty="0">
                  <a:solidFill>
                    <a:srgbClr val="000000"/>
                  </a:solidFill>
                  <a:effectLst>
                    <a:outerShdw blurRad="38100" dist="38100" dir="2700000" algn="tl">
                      <a:srgbClr val="000000">
                        <a:alpha val="43137"/>
                      </a:srgbClr>
                    </a:outerShdw>
                  </a:effectLst>
                  <a:latin typeface="+mn-lt"/>
                  <a:ea typeface="Times New Roman"/>
                </a:endParaRPr>
              </a:p>
            </p:txBody>
          </p:sp>
          <p:grpSp>
            <p:nvGrpSpPr>
              <p:cNvPr id="22" name="Group 49"/>
              <p:cNvGrpSpPr/>
              <p:nvPr/>
            </p:nvGrpSpPr>
            <p:grpSpPr>
              <a:xfrm>
                <a:off x="4835759" y="1920359"/>
                <a:ext cx="631572" cy="649431"/>
                <a:chOff x="-504272" y="1158383"/>
                <a:chExt cx="374396" cy="509180"/>
              </a:xfrm>
            </p:grpSpPr>
            <p:sp>
              <p:nvSpPr>
                <p:cNvPr id="42" name="Rounded Rectangle 50"/>
                <p:cNvSpPr/>
                <p:nvPr/>
              </p:nvSpPr>
              <p:spPr>
                <a:xfrm rot="8307035">
                  <a:off x="-504272" y="1158383"/>
                  <a:ext cx="298671" cy="509180"/>
                </a:xfrm>
                <a:prstGeom prst="roundRect">
                  <a:avLst/>
                </a:prstGeom>
                <a:solidFill>
                  <a:sysClr val="windowText" lastClr="000000">
                    <a:lumMod val="50000"/>
                    <a:lumOff val="50000"/>
                  </a:sys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a:solidFill>
                        <a:srgbClr val="000000"/>
                      </a:solidFill>
                      <a:latin typeface="+mn-lt"/>
                      <a:ea typeface="Times New Roman"/>
                      <a:cs typeface="Times New Roman"/>
                    </a:rPr>
                    <a:t> </a:t>
                  </a:r>
                  <a:endParaRPr lang="it-IT" sz="1500">
                    <a:solidFill>
                      <a:srgbClr val="000000"/>
                    </a:solidFill>
                    <a:latin typeface="+mn-lt"/>
                    <a:ea typeface="Calibri"/>
                    <a:cs typeface="Times New Roman"/>
                  </a:endParaRPr>
                </a:p>
              </p:txBody>
            </p:sp>
            <p:sp>
              <p:nvSpPr>
                <p:cNvPr id="43" name="Rounded Rectangle 51"/>
                <p:cNvSpPr/>
                <p:nvPr/>
              </p:nvSpPr>
              <p:spPr>
                <a:xfrm rot="8307035">
                  <a:off x="-311989" y="1609375"/>
                  <a:ext cx="182113" cy="45719"/>
                </a:xfrm>
                <a:prstGeom prst="roundRect">
                  <a:avLst/>
                </a:prstGeom>
                <a:solidFill>
                  <a:sysClr val="windowText" lastClr="000000">
                    <a:lumMod val="50000"/>
                    <a:lumOff val="50000"/>
                  </a:sys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dirty="0">
                      <a:solidFill>
                        <a:srgbClr val="000000"/>
                      </a:solidFill>
                      <a:latin typeface="+mn-lt"/>
                      <a:ea typeface="Times New Roman"/>
                      <a:cs typeface="Times New Roman"/>
                    </a:rPr>
                    <a:t> </a:t>
                  </a:r>
                  <a:endParaRPr lang="it-IT" sz="1500" dirty="0">
                    <a:solidFill>
                      <a:srgbClr val="000000"/>
                    </a:solidFill>
                    <a:latin typeface="+mn-lt"/>
                    <a:ea typeface="Calibri"/>
                    <a:cs typeface="Times New Roman"/>
                  </a:endParaRPr>
                </a:p>
              </p:txBody>
            </p:sp>
          </p:grpSp>
          <p:sp>
            <p:nvSpPr>
              <p:cNvPr id="23" name="Rectangle 46"/>
              <p:cNvSpPr/>
              <p:nvPr/>
            </p:nvSpPr>
            <p:spPr>
              <a:xfrm rot="2700000">
                <a:off x="6821606" y="2433540"/>
                <a:ext cx="92341" cy="48767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0000"/>
                  </a:solidFill>
                </a:endParaRPr>
              </a:p>
            </p:txBody>
          </p:sp>
          <p:sp>
            <p:nvSpPr>
              <p:cNvPr id="24" name="Rectangle 55"/>
              <p:cNvSpPr/>
              <p:nvPr/>
            </p:nvSpPr>
            <p:spPr>
              <a:xfrm>
                <a:off x="6979061" y="1025581"/>
                <a:ext cx="80679" cy="145222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0000"/>
                  </a:solidFill>
                </a:endParaRPr>
              </a:p>
            </p:txBody>
          </p:sp>
          <p:sp>
            <p:nvSpPr>
              <p:cNvPr id="25" name="Rectangle 56"/>
              <p:cNvSpPr/>
              <p:nvPr/>
            </p:nvSpPr>
            <p:spPr>
              <a:xfrm rot="5400000">
                <a:off x="7484561" y="525758"/>
                <a:ext cx="80679" cy="108000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0000"/>
                  </a:solidFill>
                </a:endParaRPr>
              </a:p>
            </p:txBody>
          </p:sp>
          <p:sp>
            <p:nvSpPr>
              <p:cNvPr id="26" name="Rectangle 57"/>
              <p:cNvSpPr/>
              <p:nvPr/>
            </p:nvSpPr>
            <p:spPr>
              <a:xfrm>
                <a:off x="7969257" y="1025420"/>
                <a:ext cx="80679" cy="185561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0000"/>
                  </a:solidFill>
                </a:endParaRPr>
              </a:p>
            </p:txBody>
          </p:sp>
          <p:sp>
            <p:nvSpPr>
              <p:cNvPr id="27" name="Oval 58"/>
              <p:cNvSpPr/>
              <p:nvPr/>
            </p:nvSpPr>
            <p:spPr>
              <a:xfrm rot="18900000">
                <a:off x="6496688" y="2628313"/>
                <a:ext cx="218010" cy="542450"/>
              </a:xfrm>
              <a:prstGeom prst="ellipse">
                <a:avLst/>
              </a:prstGeom>
              <a:solidFill>
                <a:schemeClr val="accent5"/>
              </a:solidFill>
              <a:ln w="28575" cap="flat" cmpd="sng" algn="ctr">
                <a:solidFill>
                  <a:schemeClr val="tx2">
                    <a:lumMod val="75000"/>
                    <a:alpha val="53000"/>
                  </a:schemeClr>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dirty="0">
                    <a:solidFill>
                      <a:srgbClr val="000000"/>
                    </a:solidFill>
                    <a:latin typeface="+mn-lt"/>
                    <a:ea typeface="Times New Roman"/>
                    <a:cs typeface="Times New Roman"/>
                  </a:rPr>
                  <a:t> </a:t>
                </a:r>
                <a:endParaRPr lang="it-IT" sz="1500" dirty="0">
                  <a:solidFill>
                    <a:srgbClr val="000000"/>
                  </a:solidFill>
                  <a:latin typeface="+mn-lt"/>
                  <a:ea typeface="Calibri"/>
                  <a:cs typeface="Times New Roman"/>
                </a:endParaRPr>
              </a:p>
            </p:txBody>
          </p:sp>
          <p:sp>
            <p:nvSpPr>
              <p:cNvPr id="28" name="Right Triangle 10"/>
              <p:cNvSpPr/>
              <p:nvPr/>
            </p:nvSpPr>
            <p:spPr>
              <a:xfrm rot="8108930">
                <a:off x="3154732" y="4336718"/>
                <a:ext cx="3962839" cy="76546"/>
              </a:xfrm>
              <a:prstGeom prst="rtTriangle">
                <a:avLst/>
              </a:prstGeom>
              <a:solidFill>
                <a:srgbClr val="C00000"/>
              </a:soli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dirty="0">
                    <a:solidFill>
                      <a:srgbClr val="000000"/>
                    </a:solidFill>
                    <a:latin typeface="+mn-lt"/>
                    <a:ea typeface="Times New Roman"/>
                    <a:cs typeface="Times New Roman"/>
                  </a:rPr>
                  <a:t> </a:t>
                </a:r>
                <a:endParaRPr lang="it-IT" sz="1500" dirty="0">
                  <a:solidFill>
                    <a:srgbClr val="000000"/>
                  </a:solidFill>
                  <a:latin typeface="+mn-lt"/>
                  <a:ea typeface="Calibri"/>
                  <a:cs typeface="Times New Roman"/>
                </a:endParaRPr>
              </a:p>
            </p:txBody>
          </p:sp>
          <p:sp>
            <p:nvSpPr>
              <p:cNvPr id="29" name="Right Triangle 19"/>
              <p:cNvSpPr/>
              <p:nvPr/>
            </p:nvSpPr>
            <p:spPr>
              <a:xfrm rot="2541138">
                <a:off x="2323099" y="5076701"/>
                <a:ext cx="1635074" cy="81367"/>
              </a:xfrm>
              <a:prstGeom prst="rtTriangle">
                <a:avLst/>
              </a:prstGeom>
              <a:solidFill>
                <a:srgbClr val="C00000"/>
              </a:soli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a:solidFill>
                      <a:srgbClr val="000000"/>
                    </a:solidFill>
                    <a:latin typeface="+mn-lt"/>
                    <a:ea typeface="Times New Roman"/>
                    <a:cs typeface="Times New Roman"/>
                  </a:rPr>
                  <a:t> </a:t>
                </a:r>
                <a:endParaRPr lang="it-IT" sz="1500">
                  <a:solidFill>
                    <a:srgbClr val="000000"/>
                  </a:solidFill>
                  <a:latin typeface="+mn-lt"/>
                  <a:ea typeface="Calibri"/>
                  <a:cs typeface="Times New Roman"/>
                </a:endParaRPr>
              </a:p>
            </p:txBody>
          </p:sp>
          <p:sp>
            <p:nvSpPr>
              <p:cNvPr id="30" name="Right Triangle 23"/>
              <p:cNvSpPr/>
              <p:nvPr/>
            </p:nvSpPr>
            <p:spPr>
              <a:xfrm rot="5340000">
                <a:off x="2042574" y="3979067"/>
                <a:ext cx="3390312" cy="109005"/>
              </a:xfrm>
              <a:prstGeom prst="rtTriangle">
                <a:avLst/>
              </a:prstGeom>
              <a:solidFill>
                <a:srgbClr val="0000CC"/>
              </a:solidFill>
              <a:ln w="9525" cap="flat" cmpd="sng" algn="ctr">
                <a:solidFill>
                  <a:srgbClr val="0000CC"/>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a:solidFill>
                      <a:srgbClr val="000000"/>
                    </a:solidFill>
                    <a:latin typeface="+mn-lt"/>
                    <a:ea typeface="Times New Roman"/>
                    <a:cs typeface="Times New Roman"/>
                  </a:rPr>
                  <a:t> </a:t>
                </a:r>
                <a:endParaRPr lang="it-IT" sz="1500">
                  <a:solidFill>
                    <a:srgbClr val="000000"/>
                  </a:solidFill>
                  <a:latin typeface="+mn-lt"/>
                  <a:ea typeface="Calibri"/>
                  <a:cs typeface="Times New Roman"/>
                </a:endParaRPr>
              </a:p>
            </p:txBody>
          </p:sp>
          <p:cxnSp>
            <p:nvCxnSpPr>
              <p:cNvPr id="31" name="Straight Connector 14"/>
              <p:cNvCxnSpPr/>
              <p:nvPr/>
            </p:nvCxnSpPr>
            <p:spPr>
              <a:xfrm>
                <a:off x="5880874" y="3324864"/>
                <a:ext cx="578444" cy="89563"/>
              </a:xfrm>
              <a:prstGeom prst="line">
                <a:avLst/>
              </a:prstGeom>
              <a:noFill/>
              <a:ln w="88900" cap="flat" cmpd="sng" algn="ctr">
                <a:solidFill>
                  <a:sysClr val="window" lastClr="FFFFFF">
                    <a:lumMod val="50000"/>
                    <a:alpha val="30000"/>
                  </a:sysClr>
                </a:solidFill>
                <a:prstDash val="solid"/>
              </a:ln>
              <a:effectLst>
                <a:outerShdw blurRad="40000" dist="20000" dir="5400000" rotWithShape="0">
                  <a:srgbClr val="000000">
                    <a:alpha val="38000"/>
                  </a:srgbClr>
                </a:outerShdw>
              </a:effectLst>
            </p:spPr>
          </p:cxnSp>
          <p:sp>
            <p:nvSpPr>
              <p:cNvPr id="32" name="TextBox 61"/>
              <p:cNvSpPr txBox="1"/>
              <p:nvPr/>
            </p:nvSpPr>
            <p:spPr>
              <a:xfrm>
                <a:off x="2057725" y="5593002"/>
                <a:ext cx="2656556" cy="596636"/>
              </a:xfrm>
              <a:prstGeom prst="rect">
                <a:avLst/>
              </a:prstGeom>
              <a:noFill/>
            </p:spPr>
            <p:txBody>
              <a:bodyPr wrap="none" rtlCol="0">
                <a:spAutoFit/>
              </a:bodyPr>
              <a:lstStyle/>
              <a:p>
                <a:pPr fontAlgn="base"/>
                <a:r>
                  <a:rPr lang="it-IT" sz="1200" b="1" dirty="0">
                    <a:solidFill>
                      <a:srgbClr val="FFFF00"/>
                    </a:solidFill>
                    <a:effectLst>
                      <a:outerShdw blurRad="38100" dist="38100" dir="2700000" algn="tl">
                        <a:srgbClr val="000000">
                          <a:alpha val="43137"/>
                        </a:srgbClr>
                      </a:outerShdw>
                    </a:effectLst>
                    <a:latin typeface="+mn-lt"/>
                    <a:ea typeface="MS PGothic"/>
                    <a:cs typeface="Times New Roman"/>
                  </a:rPr>
                  <a:t>Sample Plane</a:t>
                </a:r>
                <a:endParaRPr lang="it-IT" sz="1200" b="1" dirty="0">
                  <a:solidFill>
                    <a:srgbClr val="FFFF00"/>
                  </a:solidFill>
                  <a:effectLst>
                    <a:outerShdw blurRad="38100" dist="38100" dir="2700000" algn="tl">
                      <a:srgbClr val="000000">
                        <a:alpha val="43137"/>
                      </a:srgbClr>
                    </a:outerShdw>
                  </a:effectLst>
                  <a:latin typeface="+mn-lt"/>
                  <a:ea typeface="Times New Roman"/>
                </a:endParaRPr>
              </a:p>
            </p:txBody>
          </p:sp>
          <p:grpSp>
            <p:nvGrpSpPr>
              <p:cNvPr id="33" name="Group 7"/>
              <p:cNvGrpSpPr/>
              <p:nvPr/>
            </p:nvGrpSpPr>
            <p:grpSpPr>
              <a:xfrm>
                <a:off x="5233183" y="5688693"/>
                <a:ext cx="1135046" cy="1097384"/>
                <a:chOff x="5144950" y="6054520"/>
                <a:chExt cx="1124582" cy="1456565"/>
              </a:xfrm>
            </p:grpSpPr>
            <p:cxnSp>
              <p:nvCxnSpPr>
                <p:cNvPr id="38" name="Straight Arrow Connector 3"/>
                <p:cNvCxnSpPr/>
                <p:nvPr/>
              </p:nvCxnSpPr>
              <p:spPr>
                <a:xfrm flipH="1">
                  <a:off x="5144950" y="6597352"/>
                  <a:ext cx="540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40"/>
                <p:cNvCxnSpPr/>
                <p:nvPr/>
              </p:nvCxnSpPr>
              <p:spPr>
                <a:xfrm flipH="1" flipV="1">
                  <a:off x="5676403" y="6057352"/>
                  <a:ext cx="1" cy="540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61"/>
                <p:cNvSpPr txBox="1"/>
                <p:nvPr/>
              </p:nvSpPr>
              <p:spPr>
                <a:xfrm>
                  <a:off x="5194841" y="6719167"/>
                  <a:ext cx="580885" cy="791918"/>
                </a:xfrm>
                <a:prstGeom prst="rect">
                  <a:avLst/>
                </a:prstGeom>
                <a:noFill/>
              </p:spPr>
              <p:txBody>
                <a:bodyPr wrap="none" rtlCol="0">
                  <a:spAutoFit/>
                </a:bodyPr>
                <a:lstStyle/>
                <a:p>
                  <a:pPr fontAlgn="base"/>
                  <a:r>
                    <a:rPr lang="it-IT" sz="1200" dirty="0">
                      <a:solidFill>
                        <a:srgbClr val="000000"/>
                      </a:solidFill>
                      <a:effectLst>
                        <a:outerShdw blurRad="38100" dist="38100" dir="2700000" algn="tl">
                          <a:srgbClr val="000000">
                            <a:alpha val="43137"/>
                          </a:srgbClr>
                        </a:outerShdw>
                      </a:effectLst>
                      <a:latin typeface="+mn-lt"/>
                      <a:ea typeface="MS PGothic"/>
                      <a:cs typeface="Times New Roman"/>
                    </a:rPr>
                    <a:t>x</a:t>
                  </a:r>
                  <a:endParaRPr lang="it-IT" sz="1200" dirty="0">
                    <a:solidFill>
                      <a:srgbClr val="000000"/>
                    </a:solidFill>
                    <a:effectLst>
                      <a:outerShdw blurRad="38100" dist="38100" dir="2700000" algn="tl">
                        <a:srgbClr val="000000">
                          <a:alpha val="43137"/>
                        </a:srgbClr>
                      </a:outerShdw>
                    </a:effectLst>
                    <a:latin typeface="+mn-lt"/>
                    <a:ea typeface="Times New Roman"/>
                  </a:endParaRPr>
                </a:p>
              </p:txBody>
            </p:sp>
            <p:sp>
              <p:nvSpPr>
                <p:cNvPr id="41" name="TextBox 61"/>
                <p:cNvSpPr txBox="1"/>
                <p:nvPr/>
              </p:nvSpPr>
              <p:spPr>
                <a:xfrm>
                  <a:off x="5688647" y="6054520"/>
                  <a:ext cx="580885" cy="791918"/>
                </a:xfrm>
                <a:prstGeom prst="rect">
                  <a:avLst/>
                </a:prstGeom>
                <a:noFill/>
              </p:spPr>
              <p:txBody>
                <a:bodyPr wrap="none" rtlCol="0">
                  <a:spAutoFit/>
                </a:bodyPr>
                <a:lstStyle/>
                <a:p>
                  <a:pPr fontAlgn="base"/>
                  <a:r>
                    <a:rPr lang="it-IT" sz="1200" dirty="0">
                      <a:solidFill>
                        <a:srgbClr val="000000"/>
                      </a:solidFill>
                      <a:effectLst>
                        <a:outerShdw blurRad="38100" dist="38100" dir="2700000" algn="tl">
                          <a:srgbClr val="000000">
                            <a:alpha val="43137"/>
                          </a:srgbClr>
                        </a:outerShdw>
                      </a:effectLst>
                      <a:latin typeface="+mn-lt"/>
                      <a:ea typeface="MS PGothic"/>
                      <a:cs typeface="Times New Roman"/>
                    </a:rPr>
                    <a:t>y</a:t>
                  </a:r>
                  <a:endParaRPr lang="it-IT" sz="1200" dirty="0">
                    <a:solidFill>
                      <a:srgbClr val="000000"/>
                    </a:solidFill>
                    <a:effectLst>
                      <a:outerShdw blurRad="38100" dist="38100" dir="2700000" algn="tl">
                        <a:srgbClr val="000000">
                          <a:alpha val="43137"/>
                        </a:srgbClr>
                      </a:outerShdw>
                    </a:effectLst>
                    <a:latin typeface="+mn-lt"/>
                    <a:ea typeface="Times New Roman"/>
                  </a:endParaRPr>
                </a:p>
              </p:txBody>
            </p:sp>
          </p:grpSp>
          <p:grpSp>
            <p:nvGrpSpPr>
              <p:cNvPr id="34" name="Group 9"/>
              <p:cNvGrpSpPr/>
              <p:nvPr/>
            </p:nvGrpSpPr>
            <p:grpSpPr>
              <a:xfrm>
                <a:off x="357138" y="2079496"/>
                <a:ext cx="1448647" cy="1319664"/>
                <a:chOff x="4666983" y="1441317"/>
                <a:chExt cx="1448647" cy="1319664"/>
              </a:xfrm>
            </p:grpSpPr>
            <p:sp>
              <p:nvSpPr>
                <p:cNvPr id="35" name="TextBox 61"/>
                <p:cNvSpPr txBox="1"/>
                <p:nvPr/>
              </p:nvSpPr>
              <p:spPr>
                <a:xfrm>
                  <a:off x="4666983" y="1441317"/>
                  <a:ext cx="1448647" cy="596636"/>
                </a:xfrm>
                <a:prstGeom prst="rect">
                  <a:avLst/>
                </a:prstGeom>
                <a:noFill/>
              </p:spPr>
              <p:txBody>
                <a:bodyPr wrap="none" rtlCol="0">
                  <a:spAutoFit/>
                </a:bodyPr>
                <a:lstStyle/>
                <a:p>
                  <a:pPr fontAlgn="base"/>
                  <a:r>
                    <a:rPr lang="it-IT" sz="1200" dirty="0">
                      <a:solidFill>
                        <a:srgbClr val="000000"/>
                      </a:solidFill>
                      <a:effectLst>
                        <a:outerShdw blurRad="38100" dist="38100" dir="2700000" algn="tl">
                          <a:srgbClr val="000000">
                            <a:alpha val="43137"/>
                          </a:srgbClr>
                        </a:outerShdw>
                      </a:effectLst>
                      <a:latin typeface="+mn-lt"/>
                      <a:ea typeface="MS PGothic"/>
                      <a:cs typeface="Times New Roman"/>
                    </a:rPr>
                    <a:t>CCD </a:t>
                  </a:r>
                  <a:r>
                    <a:rPr lang="it-IT" sz="1200" dirty="0" smtClean="0">
                      <a:solidFill>
                        <a:srgbClr val="000000"/>
                      </a:solidFill>
                      <a:effectLst>
                        <a:outerShdw blurRad="38100" dist="38100" dir="2700000" algn="tl">
                          <a:srgbClr val="000000">
                            <a:alpha val="43137"/>
                          </a:srgbClr>
                        </a:outerShdw>
                      </a:effectLst>
                      <a:latin typeface="+mn-lt"/>
                      <a:ea typeface="MS PGothic"/>
                      <a:cs typeface="Times New Roman"/>
                    </a:rPr>
                    <a:t>2</a:t>
                  </a:r>
                  <a:endParaRPr lang="it-IT" sz="1200" dirty="0">
                    <a:solidFill>
                      <a:srgbClr val="000000"/>
                    </a:solidFill>
                    <a:effectLst>
                      <a:outerShdw blurRad="38100" dist="38100" dir="2700000" algn="tl">
                        <a:srgbClr val="000000">
                          <a:alpha val="43137"/>
                        </a:srgbClr>
                      </a:outerShdw>
                    </a:effectLst>
                    <a:latin typeface="+mn-lt"/>
                    <a:ea typeface="Times New Roman"/>
                  </a:endParaRPr>
                </a:p>
              </p:txBody>
            </p:sp>
            <p:sp>
              <p:nvSpPr>
                <p:cNvPr id="36" name="Rounded Rectangle 52"/>
                <p:cNvSpPr/>
                <p:nvPr/>
              </p:nvSpPr>
              <p:spPr>
                <a:xfrm rot="8307035">
                  <a:off x="5022303" y="2111551"/>
                  <a:ext cx="503832" cy="649430"/>
                </a:xfrm>
                <a:prstGeom prst="roundRect">
                  <a:avLst/>
                </a:prstGeom>
                <a:solidFill>
                  <a:sysClr val="windowText" lastClr="000000">
                    <a:lumMod val="50000"/>
                    <a:lumOff val="50000"/>
                  </a:sys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a:solidFill>
                        <a:srgbClr val="000000"/>
                      </a:solidFill>
                      <a:latin typeface="+mn-lt"/>
                      <a:ea typeface="Times New Roman"/>
                      <a:cs typeface="Times New Roman"/>
                    </a:rPr>
                    <a:t> </a:t>
                  </a:r>
                  <a:endParaRPr lang="it-IT" sz="1500">
                    <a:solidFill>
                      <a:srgbClr val="000000"/>
                    </a:solidFill>
                    <a:latin typeface="+mn-lt"/>
                    <a:ea typeface="Calibri"/>
                    <a:cs typeface="Times New Roman"/>
                  </a:endParaRPr>
                </a:p>
              </p:txBody>
            </p:sp>
            <p:sp>
              <p:nvSpPr>
                <p:cNvPr id="37" name="Rounded Rectangle 53"/>
                <p:cNvSpPr/>
                <p:nvPr/>
              </p:nvSpPr>
              <p:spPr>
                <a:xfrm rot="8307035">
                  <a:off x="5370913" y="2687935"/>
                  <a:ext cx="307209" cy="58312"/>
                </a:xfrm>
                <a:prstGeom prst="roundRect">
                  <a:avLst/>
                </a:prstGeom>
                <a:solidFill>
                  <a:sysClr val="windowText" lastClr="000000">
                    <a:lumMod val="50000"/>
                    <a:lumOff val="50000"/>
                  </a:sys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nSpc>
                      <a:spcPct val="115000"/>
                    </a:lnSpc>
                    <a:spcAft>
                      <a:spcPts val="1350"/>
                    </a:spcAft>
                  </a:pPr>
                  <a:r>
                    <a:rPr lang="it-IT" sz="1500" dirty="0">
                      <a:solidFill>
                        <a:srgbClr val="000000"/>
                      </a:solidFill>
                      <a:latin typeface="+mn-lt"/>
                      <a:ea typeface="Times New Roman"/>
                      <a:cs typeface="Times New Roman"/>
                    </a:rPr>
                    <a:t> </a:t>
                  </a:r>
                  <a:endParaRPr lang="it-IT" sz="1500" dirty="0">
                    <a:solidFill>
                      <a:srgbClr val="000000"/>
                    </a:solidFill>
                    <a:latin typeface="+mn-lt"/>
                    <a:ea typeface="Calibri"/>
                    <a:cs typeface="Times New Roman"/>
                  </a:endParaRPr>
                </a:p>
              </p:txBody>
            </p:sp>
          </p:grpSp>
        </p:grpSp>
      </p:grpSp>
    </p:spTree>
    <p:extLst>
      <p:ext uri="{BB962C8B-B14F-4D97-AF65-F5344CB8AC3E}">
        <p14:creationId xmlns:p14="http://schemas.microsoft.com/office/powerpoint/2010/main" val="1394408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left)">
                                      <p:cBhvr>
                                        <p:cTn id="7" dur="10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8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6"/>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9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9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2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27"/>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31"/>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35"/>
                                        </p:tgtEl>
                                        <p:attrNameLst>
                                          <p:attrName>style.visibility</p:attrName>
                                        </p:attrNameLst>
                                      </p:cBhvr>
                                      <p:to>
                                        <p:strVal val="visible"/>
                                      </p:to>
                                    </p:set>
                                  </p:childTnLst>
                                </p:cTn>
                              </p:par>
                            </p:childTnLst>
                          </p:cTn>
                        </p:par>
                        <p:par>
                          <p:cTn id="44" fill="hold">
                            <p:stCondLst>
                              <p:cond delay="0"/>
                            </p:stCondLst>
                            <p:childTnLst>
                              <p:par>
                                <p:cTn id="45" presetID="55" presetClass="entr" presetSubtype="0" fill="hold" grpId="0" nodeType="afterEffect">
                                  <p:stCondLst>
                                    <p:cond delay="0"/>
                                  </p:stCondLst>
                                  <p:childTnLst>
                                    <p:set>
                                      <p:cBhvr>
                                        <p:cTn id="46" dur="1" fill="hold">
                                          <p:stCondLst>
                                            <p:cond delay="0"/>
                                          </p:stCondLst>
                                        </p:cTn>
                                        <p:tgtEl>
                                          <p:spTgt spid="139"/>
                                        </p:tgtEl>
                                        <p:attrNameLst>
                                          <p:attrName>style.visibility</p:attrName>
                                        </p:attrNameLst>
                                      </p:cBhvr>
                                      <p:to>
                                        <p:strVal val="visible"/>
                                      </p:to>
                                    </p:set>
                                    <p:anim calcmode="lin" valueType="num">
                                      <p:cBhvr>
                                        <p:cTn id="47" dur="1000" fill="hold"/>
                                        <p:tgtEl>
                                          <p:spTgt spid="139"/>
                                        </p:tgtEl>
                                        <p:attrNameLst>
                                          <p:attrName>ppt_w</p:attrName>
                                        </p:attrNameLst>
                                      </p:cBhvr>
                                      <p:tavLst>
                                        <p:tav tm="0">
                                          <p:val>
                                            <p:strVal val="#ppt_w*0.70"/>
                                          </p:val>
                                        </p:tav>
                                        <p:tav tm="100000">
                                          <p:val>
                                            <p:strVal val="#ppt_w"/>
                                          </p:val>
                                        </p:tav>
                                      </p:tavLst>
                                    </p:anim>
                                    <p:anim calcmode="lin" valueType="num">
                                      <p:cBhvr>
                                        <p:cTn id="48" dur="1000" fill="hold"/>
                                        <p:tgtEl>
                                          <p:spTgt spid="139"/>
                                        </p:tgtEl>
                                        <p:attrNameLst>
                                          <p:attrName>ppt_h</p:attrName>
                                        </p:attrNameLst>
                                      </p:cBhvr>
                                      <p:tavLst>
                                        <p:tav tm="0">
                                          <p:val>
                                            <p:strVal val="#ppt_h"/>
                                          </p:val>
                                        </p:tav>
                                        <p:tav tm="100000">
                                          <p:val>
                                            <p:strVal val="#ppt_h"/>
                                          </p:val>
                                        </p:tav>
                                      </p:tavLst>
                                    </p:anim>
                                    <p:animEffect transition="in" filter="fade">
                                      <p:cBhvr>
                                        <p:cTn id="49" dur="1000"/>
                                        <p:tgtEl>
                                          <p:spTgt spid="13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dissolve">
                                      <p:cBhvr>
                                        <p:cTn id="54" dur="10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41"/>
                                        </p:tgtEl>
                                        <p:attrNameLst>
                                          <p:attrName>style.visibility</p:attrName>
                                        </p:attrNameLst>
                                      </p:cBhvr>
                                      <p:to>
                                        <p:strVal val="visible"/>
                                      </p:to>
                                    </p:set>
                                    <p:anim calcmode="lin" valueType="num">
                                      <p:cBhvr>
                                        <p:cTn id="63" dur="500" fill="hold"/>
                                        <p:tgtEl>
                                          <p:spTgt spid="141"/>
                                        </p:tgtEl>
                                        <p:attrNameLst>
                                          <p:attrName>ppt_w</p:attrName>
                                        </p:attrNameLst>
                                      </p:cBhvr>
                                      <p:tavLst>
                                        <p:tav tm="0">
                                          <p:val>
                                            <p:fltVal val="0"/>
                                          </p:val>
                                        </p:tav>
                                        <p:tav tm="100000">
                                          <p:val>
                                            <p:strVal val="#ppt_w"/>
                                          </p:val>
                                        </p:tav>
                                      </p:tavLst>
                                    </p:anim>
                                    <p:anim calcmode="lin" valueType="num">
                                      <p:cBhvr>
                                        <p:cTn id="64" dur="500" fill="hold"/>
                                        <p:tgtEl>
                                          <p:spTgt spid="141"/>
                                        </p:tgtEl>
                                        <p:attrNameLst>
                                          <p:attrName>ppt_h</p:attrName>
                                        </p:attrNameLst>
                                      </p:cBhvr>
                                      <p:tavLst>
                                        <p:tav tm="0">
                                          <p:val>
                                            <p:fltVal val="0"/>
                                          </p:val>
                                        </p:tav>
                                        <p:tav tm="100000">
                                          <p:val>
                                            <p:strVal val="#ppt_h"/>
                                          </p:val>
                                        </p:tav>
                                      </p:tavLst>
                                    </p:anim>
                                    <p:animEffect transition="in" filter="fade">
                                      <p:cBhvr>
                                        <p:cTn id="6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marL="0" indent="0"/>
            <a:r>
              <a:rPr lang="it-IT" dirty="0" smtClean="0">
                <a:solidFill>
                  <a:srgbClr val="1680BF"/>
                </a:solidFill>
                <a:cs typeface="Arial"/>
              </a:rPr>
              <a:t>FEL-IR TIME ARRIVAL</a:t>
            </a:r>
            <a:r>
              <a:rPr lang="it-IT" dirty="0" smtClean="0">
                <a:solidFill>
                  <a:srgbClr val="1067EA"/>
                </a:solidFill>
                <a:cs typeface="Arial"/>
              </a:rPr>
              <a:t/>
            </a:r>
            <a:br>
              <a:rPr lang="it-IT" dirty="0" smtClean="0">
                <a:solidFill>
                  <a:srgbClr val="1067EA"/>
                </a:solidFill>
                <a:cs typeface="Arial"/>
              </a:rPr>
            </a:br>
            <a:r>
              <a:rPr lang="it-IT" dirty="0">
                <a:cs typeface="Arial"/>
              </a:rPr>
              <a:t>TR Si</a:t>
            </a:r>
            <a:r>
              <a:rPr lang="it-IT" baseline="-25000" dirty="0">
                <a:cs typeface="Arial"/>
              </a:rPr>
              <a:t>3</a:t>
            </a:r>
            <a:r>
              <a:rPr lang="it-IT" dirty="0">
                <a:cs typeface="Arial"/>
              </a:rPr>
              <a:t>N</a:t>
            </a:r>
            <a:r>
              <a:rPr lang="it-IT" baseline="-25000" dirty="0">
                <a:cs typeface="Arial"/>
              </a:rPr>
              <a:t>4</a:t>
            </a:r>
            <a:r>
              <a:rPr lang="it-IT" dirty="0">
                <a:cs typeface="Arial"/>
              </a:rPr>
              <a:t> </a:t>
            </a:r>
            <a:r>
              <a:rPr lang="it-IT" dirty="0" err="1">
                <a:cs typeface="Arial"/>
              </a:rPr>
              <a:t>reflectivity</a:t>
            </a:r>
            <a:endParaRPr lang="it-IT" dirty="0">
              <a:cs typeface="Arial"/>
            </a:endParaRPr>
          </a:p>
        </p:txBody>
      </p:sp>
      <p:sp>
        <p:nvSpPr>
          <p:cNvPr id="3" name="Slide Number Placeholder 2"/>
          <p:cNvSpPr>
            <a:spLocks noGrp="1"/>
          </p:cNvSpPr>
          <p:nvPr>
            <p:ph type="sldNum" idx="12"/>
          </p:nvPr>
        </p:nvSpPr>
        <p:spPr/>
        <p:txBody>
          <a:bodyPr/>
          <a:lstStyle/>
          <a:p>
            <a:pPr>
              <a:defRPr/>
            </a:pPr>
            <a:fld id="{83FDD569-8929-1142-8DEF-FC4F70453FE6}" type="slidenum">
              <a:rPr lang="it-IT" smtClean="0"/>
              <a:pPr>
                <a:defRPr/>
              </a:pPr>
              <a:t>24</a:t>
            </a:fld>
            <a:endParaRPr lang="it-IT" dirty="0"/>
          </a:p>
        </p:txBody>
      </p:sp>
      <p:grpSp>
        <p:nvGrpSpPr>
          <p:cNvPr id="4" name="Gruppo 2"/>
          <p:cNvGrpSpPr/>
          <p:nvPr/>
        </p:nvGrpSpPr>
        <p:grpSpPr>
          <a:xfrm>
            <a:off x="146150" y="1092702"/>
            <a:ext cx="9793090" cy="5511796"/>
            <a:chOff x="-8497735" y="3181431"/>
            <a:chExt cx="8909656" cy="4482436"/>
          </a:xfrm>
          <a:noFill/>
        </p:grpSpPr>
        <p:sp>
          <p:nvSpPr>
            <p:cNvPr id="5" name="Rettangolo 1"/>
            <p:cNvSpPr/>
            <p:nvPr/>
          </p:nvSpPr>
          <p:spPr>
            <a:xfrm>
              <a:off x="-8491089" y="3181431"/>
              <a:ext cx="8640960" cy="283654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6" name="Group 4"/>
            <p:cNvGrpSpPr/>
            <p:nvPr/>
          </p:nvGrpSpPr>
          <p:grpSpPr>
            <a:xfrm>
              <a:off x="-8497735" y="3318415"/>
              <a:ext cx="8778630" cy="4345452"/>
              <a:chOff x="76616" y="3567510"/>
              <a:chExt cx="8778630" cy="4345457"/>
            </a:xfrm>
            <a:grpFill/>
          </p:grpSpPr>
          <p:grpSp>
            <p:nvGrpSpPr>
              <p:cNvPr id="8" name="Group 1"/>
              <p:cNvGrpSpPr/>
              <p:nvPr/>
            </p:nvGrpSpPr>
            <p:grpSpPr>
              <a:xfrm>
                <a:off x="76616" y="3567510"/>
                <a:ext cx="8778630" cy="4345457"/>
                <a:chOff x="4608" y="3567510"/>
                <a:chExt cx="8778630" cy="4345457"/>
              </a:xfrm>
              <a:grpFill/>
            </p:grpSpPr>
            <p:graphicFrame>
              <p:nvGraphicFramePr>
                <p:cNvPr id="10" name="Object 88"/>
                <p:cNvGraphicFramePr>
                  <a:graphicFrameLocks noChangeAspect="1"/>
                </p:cNvGraphicFramePr>
                <p:nvPr>
                  <p:extLst>
                    <p:ext uri="{D42A27DB-BD31-4B8C-83A1-F6EECF244321}">
                      <p14:modId xmlns:p14="http://schemas.microsoft.com/office/powerpoint/2010/main" val="3724735729"/>
                    </p:ext>
                  </p:extLst>
                </p:nvPr>
              </p:nvGraphicFramePr>
              <p:xfrm>
                <a:off x="4786996" y="3567510"/>
                <a:ext cx="3730045" cy="3198174"/>
              </p:xfrm>
              <a:graphic>
                <a:graphicData uri="http://schemas.openxmlformats.org/presentationml/2006/ole">
                  <mc:AlternateContent xmlns:mc="http://schemas.openxmlformats.org/markup-compatibility/2006">
                    <mc:Choice xmlns:v="urn:schemas-microsoft-com:vml" Requires="v">
                      <p:oleObj spid="_x0000_s25947" name="Graph" r:id="rId3" imgW="4154400" imgH="2901600" progId="Origin50.Graph">
                        <p:embed/>
                      </p:oleObj>
                    </mc:Choice>
                    <mc:Fallback>
                      <p:oleObj name="Graph" r:id="rId3" imgW="4154400" imgH="2901600" progId="Origin50.Graph">
                        <p:embed/>
                        <p:pic>
                          <p:nvPicPr>
                            <p:cNvPr id="0" name=""/>
                            <p:cNvPicPr/>
                            <p:nvPr/>
                          </p:nvPicPr>
                          <p:blipFill>
                            <a:blip r:embed="rId4"/>
                            <a:stretch>
                              <a:fillRect/>
                            </a:stretch>
                          </p:blipFill>
                          <p:spPr>
                            <a:xfrm>
                              <a:off x="4786996" y="3567510"/>
                              <a:ext cx="3730045" cy="3198174"/>
                            </a:xfrm>
                            <a:prstGeom prst="rect">
                              <a:avLst/>
                            </a:prstGeom>
                          </p:spPr>
                        </p:pic>
                      </p:oleObj>
                    </mc:Fallback>
                  </mc:AlternateContent>
                </a:graphicData>
              </a:graphic>
            </p:graphicFrame>
            <p:graphicFrame>
              <p:nvGraphicFramePr>
                <p:cNvPr id="11" name="Object 117"/>
                <p:cNvGraphicFramePr>
                  <a:graphicFrameLocks noChangeAspect="1"/>
                </p:cNvGraphicFramePr>
                <p:nvPr>
                  <p:extLst>
                    <p:ext uri="{D42A27DB-BD31-4B8C-83A1-F6EECF244321}">
                      <p14:modId xmlns:p14="http://schemas.microsoft.com/office/powerpoint/2010/main" val="4008127223"/>
                    </p:ext>
                  </p:extLst>
                </p:nvPr>
              </p:nvGraphicFramePr>
              <p:xfrm>
                <a:off x="15149" y="3567511"/>
                <a:ext cx="4640824" cy="3241661"/>
              </p:xfrm>
              <a:graphic>
                <a:graphicData uri="http://schemas.openxmlformats.org/presentationml/2006/ole">
                  <mc:AlternateContent xmlns:mc="http://schemas.openxmlformats.org/markup-compatibility/2006">
                    <mc:Choice xmlns:v="urn:schemas-microsoft-com:vml" Requires="v">
                      <p:oleObj spid="_x0000_s25948" name="Graph" r:id="rId5" imgW="4154400" imgH="2901600" progId="Origin50.Graph">
                        <p:embed/>
                      </p:oleObj>
                    </mc:Choice>
                    <mc:Fallback>
                      <p:oleObj name="Graph" r:id="rId5" imgW="4154400" imgH="2901600" progId="Origin50.Graph">
                        <p:embed/>
                        <p:pic>
                          <p:nvPicPr>
                            <p:cNvPr id="0" name=""/>
                            <p:cNvPicPr/>
                            <p:nvPr/>
                          </p:nvPicPr>
                          <p:blipFill>
                            <a:blip r:embed="rId6"/>
                            <a:stretch>
                              <a:fillRect/>
                            </a:stretch>
                          </p:blipFill>
                          <p:spPr>
                            <a:xfrm>
                              <a:off x="15149" y="3567511"/>
                              <a:ext cx="4640824" cy="3241661"/>
                            </a:xfrm>
                            <a:prstGeom prst="rect">
                              <a:avLst/>
                            </a:prstGeom>
                          </p:spPr>
                        </p:pic>
                      </p:oleObj>
                    </mc:Fallback>
                  </mc:AlternateContent>
                </a:graphicData>
              </a:graphic>
            </p:graphicFrame>
            <p:sp>
              <p:nvSpPr>
                <p:cNvPr id="12" name="Rectangle 118"/>
                <p:cNvSpPr/>
                <p:nvPr/>
              </p:nvSpPr>
              <p:spPr>
                <a:xfrm>
                  <a:off x="4608" y="6950405"/>
                  <a:ext cx="8778630" cy="962562"/>
                </a:xfrm>
                <a:prstGeom prst="rect">
                  <a:avLst/>
                </a:prstGeom>
                <a:grpFill/>
              </p:spPr>
              <p:txBody>
                <a:bodyPr wrap="square">
                  <a:spAutoFit/>
                </a:bodyPr>
                <a:lstStyle/>
                <a:p>
                  <a:pPr algn="just"/>
                  <a:r>
                    <a:rPr lang="en-US" sz="2000" dirty="0" smtClean="0">
                      <a:solidFill>
                        <a:srgbClr val="000000"/>
                      </a:solidFill>
                      <a:latin typeface="+mn-lt"/>
                    </a:rPr>
                    <a:t>Arrival time jitter FEL-IR laser </a:t>
                  </a:r>
                  <a:r>
                    <a:rPr lang="en-US" sz="2000" b="1" dirty="0" smtClean="0">
                      <a:solidFill>
                        <a:srgbClr val="0082C4"/>
                      </a:solidFill>
                      <a:latin typeface="+mn-lt"/>
                      <a:sym typeface="Symbol Tiger"/>
                    </a:rPr>
                    <a:t>~10±2 </a:t>
                  </a:r>
                  <a:r>
                    <a:rPr lang="en-US" sz="2000" b="1" dirty="0" err="1" smtClean="0">
                      <a:solidFill>
                        <a:srgbClr val="0082C4"/>
                      </a:solidFill>
                      <a:latin typeface="+mn-lt"/>
                      <a:sym typeface="Symbol Tiger"/>
                    </a:rPr>
                    <a:t>fs</a:t>
                  </a:r>
                  <a:r>
                    <a:rPr lang="en-US" sz="2000" b="1" dirty="0" smtClean="0">
                      <a:solidFill>
                        <a:srgbClr val="0082C4"/>
                      </a:solidFill>
                      <a:latin typeface="+mn-lt"/>
                      <a:sym typeface="Symbol Tiger"/>
                    </a:rPr>
                    <a:t> (RMS)</a:t>
                  </a:r>
                  <a:r>
                    <a:rPr lang="en-US" sz="2000" dirty="0" smtClean="0">
                      <a:solidFill>
                        <a:srgbClr val="000000"/>
                      </a:solidFill>
                      <a:latin typeface="+mn-lt"/>
                      <a:sym typeface="Wingdings"/>
                    </a:rPr>
                    <a:t> </a:t>
                  </a:r>
                  <a:r>
                    <a:rPr lang="en-US" sz="2000" dirty="0" smtClean="0">
                      <a:solidFill>
                        <a:srgbClr val="000000"/>
                      </a:solidFill>
                      <a:latin typeface="+mn-lt"/>
                      <a:sym typeface="Symbol Tiger"/>
                    </a:rPr>
                    <a:t>3</a:t>
                  </a:r>
                  <a:r>
                    <a:rPr lang="en-US" sz="2000" dirty="0" smtClean="0">
                      <a:solidFill>
                        <a:srgbClr val="000000"/>
                      </a:solidFill>
                      <a:latin typeface="+mn-lt"/>
                      <a:sym typeface="Symbol" panose="05050102010706020507" pitchFamily="18" charset="2"/>
                    </a:rPr>
                    <a:t>µ</a:t>
                  </a:r>
                  <a:r>
                    <a:rPr lang="en-US" sz="2000" dirty="0" smtClean="0">
                      <a:solidFill>
                        <a:srgbClr val="000000"/>
                      </a:solidFill>
                      <a:latin typeface="+mn-lt"/>
                      <a:sym typeface="Symbol Tiger"/>
                    </a:rPr>
                    <a:t>m over 100m-path length !!! </a:t>
                  </a:r>
                </a:p>
                <a:p>
                  <a:pPr algn="just"/>
                  <a:r>
                    <a:rPr lang="en-US" sz="1800" dirty="0" smtClean="0">
                      <a:solidFill>
                        <a:srgbClr val="000000"/>
                      </a:solidFill>
                      <a:latin typeface="+mn-lt"/>
                      <a:sym typeface="Symbol Tiger"/>
                    </a:rPr>
                    <a:t>(Measured at the ½ drop point of the reflectivity curve)</a:t>
                  </a:r>
                </a:p>
                <a:p>
                  <a:pPr algn="just"/>
                  <a:endParaRPr lang="en-US" sz="1800" dirty="0" smtClean="0">
                    <a:solidFill>
                      <a:srgbClr val="000000"/>
                    </a:solidFill>
                    <a:latin typeface="+mn-lt"/>
                    <a:sym typeface="Symbol Tiger"/>
                  </a:endParaRPr>
                </a:p>
                <a:p>
                  <a:pPr algn="just"/>
                  <a:r>
                    <a:rPr lang="en-US" sz="2000" dirty="0" smtClean="0">
                      <a:solidFill>
                        <a:srgbClr val="000000"/>
                      </a:solidFill>
                      <a:latin typeface="+mn-lt"/>
                      <a:sym typeface="Symbol Tiger"/>
                    </a:rPr>
                    <a:t>Long term (~1 day) stability time zero between FEL and IR laser </a:t>
                  </a:r>
                  <a:r>
                    <a:rPr lang="en-US" sz="2000" dirty="0" smtClean="0">
                      <a:solidFill>
                        <a:srgbClr val="0082C4"/>
                      </a:solidFill>
                      <a:latin typeface="+mn-lt"/>
                      <a:sym typeface="Symbol Tiger"/>
                    </a:rPr>
                    <a:t>~70 – 60 </a:t>
                  </a:r>
                  <a:r>
                    <a:rPr lang="en-US" sz="2000" dirty="0" err="1" smtClean="0">
                      <a:solidFill>
                        <a:srgbClr val="0082C4"/>
                      </a:solidFill>
                      <a:latin typeface="+mn-lt"/>
                      <a:sym typeface="Symbol Tiger"/>
                    </a:rPr>
                    <a:t>fs</a:t>
                  </a:r>
                  <a:r>
                    <a:rPr lang="en-US" sz="2000" dirty="0" smtClean="0">
                      <a:solidFill>
                        <a:srgbClr val="000000"/>
                      </a:solidFill>
                      <a:latin typeface="+mn-lt"/>
                      <a:sym typeface="Symbol Tiger"/>
                    </a:rPr>
                    <a:t>.</a:t>
                  </a:r>
                  <a:endParaRPr lang="it-IT" sz="2000" dirty="0">
                    <a:solidFill>
                      <a:srgbClr val="000000"/>
                    </a:solidFill>
                    <a:latin typeface="+mn-lt"/>
                  </a:endParaRPr>
                </a:p>
              </p:txBody>
            </p:sp>
          </p:grpSp>
          <p:sp>
            <p:nvSpPr>
              <p:cNvPr id="9" name="TextBox 3"/>
              <p:cNvSpPr txBox="1"/>
              <p:nvPr/>
            </p:nvSpPr>
            <p:spPr>
              <a:xfrm>
                <a:off x="1321347" y="4906374"/>
                <a:ext cx="367784" cy="593623"/>
              </a:xfrm>
              <a:prstGeom prst="rect">
                <a:avLst/>
              </a:prstGeom>
              <a:grpFill/>
            </p:spPr>
            <p:txBody>
              <a:bodyPr wrap="none" rtlCol="0">
                <a:spAutoFit/>
              </a:bodyPr>
              <a:lstStyle/>
              <a:p>
                <a:r>
                  <a:rPr lang="it-IT" sz="4400" dirty="0" smtClean="0">
                    <a:solidFill>
                      <a:srgbClr val="000000"/>
                    </a:solidFill>
                    <a:latin typeface="+mn-lt"/>
                  </a:rPr>
                  <a:t>*</a:t>
                </a:r>
                <a:endParaRPr lang="it-IT" sz="4400" dirty="0">
                  <a:solidFill>
                    <a:srgbClr val="000000"/>
                  </a:solidFill>
                  <a:latin typeface="+mn-lt"/>
                </a:endParaRPr>
              </a:p>
            </p:txBody>
          </p:sp>
        </p:grpSp>
        <p:sp>
          <p:nvSpPr>
            <p:cNvPr id="7" name="Rectangle 118"/>
            <p:cNvSpPr/>
            <p:nvPr/>
          </p:nvSpPr>
          <p:spPr>
            <a:xfrm>
              <a:off x="-3649835" y="6416273"/>
              <a:ext cx="4061756" cy="240077"/>
            </a:xfrm>
            <a:prstGeom prst="rect">
              <a:avLst/>
            </a:prstGeom>
            <a:grpFill/>
          </p:spPr>
          <p:txBody>
            <a:bodyPr wrap="square">
              <a:spAutoFit/>
            </a:bodyPr>
            <a:lstStyle/>
            <a:p>
              <a:pPr algn="ctr"/>
              <a:r>
                <a:rPr lang="en-US" sz="1400" dirty="0" err="1" smtClean="0">
                  <a:solidFill>
                    <a:srgbClr val="000000"/>
                  </a:solidFill>
                  <a:latin typeface="+mn-lt"/>
                </a:rPr>
                <a:t>M.Danailov</a:t>
              </a:r>
              <a:r>
                <a:rPr lang="en-US" sz="1400" dirty="0" smtClean="0">
                  <a:solidFill>
                    <a:srgbClr val="000000"/>
                  </a:solidFill>
                  <a:latin typeface="+mn-lt"/>
                </a:rPr>
                <a:t>, et al., Optics Express 22, 12869 (2014)</a:t>
              </a:r>
              <a:endParaRPr lang="it-IT" sz="1400" dirty="0">
                <a:solidFill>
                  <a:srgbClr val="000000"/>
                </a:solidFill>
                <a:latin typeface="+mn-lt"/>
              </a:endParaRPr>
            </a:p>
          </p:txBody>
        </p:sp>
      </p:grpSp>
      <p:sp>
        <p:nvSpPr>
          <p:cNvPr id="14" name="TextBox 13"/>
          <p:cNvSpPr txBox="1"/>
          <p:nvPr/>
        </p:nvSpPr>
        <p:spPr>
          <a:xfrm>
            <a:off x="146150" y="6805761"/>
            <a:ext cx="9649072" cy="369332"/>
          </a:xfrm>
          <a:prstGeom prst="rect">
            <a:avLst/>
          </a:prstGeom>
          <a:noFill/>
          <a:ln>
            <a:solidFill>
              <a:srgbClr val="1680B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800" kern="0" dirty="0" err="1">
                <a:solidFill>
                  <a:sysClr val="windowText" lastClr="000000"/>
                </a:solidFill>
              </a:rPr>
              <a:t>R</a:t>
            </a:r>
            <a:r>
              <a:rPr kumimoji="0" lang="it-IT" sz="1800" b="0" i="0" u="none" strike="noStrike" kern="0" cap="none" spc="0" normalizeH="0" baseline="0" noProof="0" dirty="0" err="1" smtClean="0">
                <a:ln>
                  <a:noFill/>
                </a:ln>
                <a:solidFill>
                  <a:sysClr val="windowText" lastClr="000000"/>
                </a:solidFill>
                <a:effectLst/>
                <a:uLnTx/>
                <a:uFillTx/>
              </a:rPr>
              <a:t>ecent</a:t>
            </a:r>
            <a:r>
              <a:rPr kumimoji="0" lang="it-IT" sz="1800" b="0" i="0" u="none" strike="noStrike" kern="0" cap="none" spc="0" normalizeH="0" baseline="0" noProof="0" dirty="0" smtClean="0">
                <a:ln>
                  <a:noFill/>
                </a:ln>
                <a:solidFill>
                  <a:sysClr val="windowText" lastClr="000000"/>
                </a:solidFill>
                <a:effectLst/>
                <a:uLnTx/>
                <a:uFillTx/>
              </a:rPr>
              <a:t> </a:t>
            </a:r>
            <a:r>
              <a:rPr kumimoji="0" lang="it-IT" sz="1800" b="0" i="0" u="none" strike="noStrike" kern="0" cap="none" spc="0" normalizeH="0" baseline="0" noProof="0" dirty="0" err="1" smtClean="0">
                <a:ln>
                  <a:noFill/>
                </a:ln>
                <a:solidFill>
                  <a:sysClr val="windowText" lastClr="000000"/>
                </a:solidFill>
                <a:effectLst/>
                <a:uLnTx/>
                <a:uFillTx/>
              </a:rPr>
              <a:t>result</a:t>
            </a:r>
            <a:r>
              <a:rPr kumimoji="0" lang="it-IT" sz="1800" b="0" i="0" u="none" strike="noStrike" kern="0" cap="none" spc="0" normalizeH="0" baseline="0" noProof="0" dirty="0" smtClean="0">
                <a:ln>
                  <a:noFill/>
                </a:ln>
                <a:solidFill>
                  <a:sysClr val="windowText" lastClr="000000"/>
                </a:solidFill>
                <a:effectLst/>
                <a:uLnTx/>
                <a:uFillTx/>
              </a:rPr>
              <a:t> @</a:t>
            </a:r>
            <a:r>
              <a:rPr kumimoji="0" lang="it-IT" sz="1800" b="0" i="0" u="none" strike="noStrike" kern="0" cap="none" spc="0" normalizeH="0" baseline="0" noProof="0" dirty="0" err="1" smtClean="0">
                <a:ln>
                  <a:noFill/>
                </a:ln>
                <a:solidFill>
                  <a:sysClr val="windowText" lastClr="000000"/>
                </a:solidFill>
                <a:effectLst/>
                <a:uLnTx/>
                <a:uFillTx/>
              </a:rPr>
              <a:t>DiProi</a:t>
            </a:r>
            <a:r>
              <a:rPr kumimoji="0" lang="it-IT" sz="1800" b="0" i="0" u="none" strike="noStrike" kern="0" cap="none" spc="0" normalizeH="0" baseline="0" noProof="0" dirty="0" smtClean="0">
                <a:ln>
                  <a:noFill/>
                </a:ln>
                <a:solidFill>
                  <a:sysClr val="windowText" lastClr="000000"/>
                </a:solidFill>
                <a:effectLst/>
                <a:uLnTx/>
                <a:uFillTx/>
              </a:rPr>
              <a:t>: 6.6fs RMS jitter between a NOPA </a:t>
            </a:r>
            <a:r>
              <a:rPr kumimoji="0" lang="it-IT" sz="1800" b="0" i="0" u="none" strike="noStrike" kern="0" cap="none" spc="0" normalizeH="0" baseline="0" noProof="0" dirty="0" err="1" smtClean="0">
                <a:ln>
                  <a:noFill/>
                </a:ln>
                <a:solidFill>
                  <a:sysClr val="windowText" lastClr="000000"/>
                </a:solidFill>
                <a:effectLst/>
                <a:uLnTx/>
                <a:uFillTx/>
              </a:rPr>
              <a:t>Pumped</a:t>
            </a:r>
            <a:r>
              <a:rPr kumimoji="0" lang="it-IT" sz="1800" b="0" i="0" u="none" strike="noStrike" kern="0" cap="none" spc="0" normalizeH="0" baseline="0" noProof="0" dirty="0" smtClean="0">
                <a:ln>
                  <a:noFill/>
                </a:ln>
                <a:solidFill>
                  <a:sysClr val="windowText" lastClr="000000"/>
                </a:solidFill>
                <a:effectLst/>
                <a:uLnTx/>
                <a:uFillTx/>
              </a:rPr>
              <a:t> by the IR seed and FEL</a:t>
            </a:r>
            <a:endParaRPr kumimoji="0" lang="bg-BG"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94408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25</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PULSE LENGTH </a:t>
            </a:r>
            <a:r>
              <a:rPr lang="it-IT" dirty="0" smtClean="0">
                <a:latin typeface="Arial" charset="0"/>
              </a:rPr>
              <a:t/>
            </a:r>
            <a:br>
              <a:rPr lang="it-IT" dirty="0" smtClean="0">
                <a:latin typeface="Arial" charset="0"/>
              </a:rPr>
            </a:br>
            <a:r>
              <a:rPr lang="it-IT" dirty="0" smtClean="0">
                <a:latin typeface="Arial" charset="0"/>
              </a:rPr>
              <a:t>Cross-</a:t>
            </a:r>
            <a:r>
              <a:rPr lang="it-IT" dirty="0" err="1" smtClean="0">
                <a:latin typeface="Arial" charset="0"/>
              </a:rPr>
              <a:t>correlation</a:t>
            </a:r>
            <a:r>
              <a:rPr lang="it-IT" dirty="0" smtClean="0">
                <a:latin typeface="Arial" charset="0"/>
              </a:rPr>
              <a:t> </a:t>
            </a:r>
            <a:r>
              <a:rPr lang="it-IT" dirty="0" err="1" smtClean="0">
                <a:latin typeface="Arial" charset="0"/>
              </a:rPr>
              <a:t>measurements</a:t>
            </a:r>
            <a:endParaRPr lang="it-IT" dirty="0">
              <a:latin typeface="Arial" charset="0"/>
            </a:endParaRPr>
          </a:p>
        </p:txBody>
      </p:sp>
      <p:pic>
        <p:nvPicPr>
          <p:cNvPr id="11" name="Picture 10"/>
          <p:cNvPicPr>
            <a:picLocks noChangeAspect="1"/>
          </p:cNvPicPr>
          <p:nvPr/>
        </p:nvPicPr>
        <p:blipFill rotWithShape="1">
          <a:blip r:embed="rId3"/>
          <a:srcRect l="15325" t="5618" r="12860" b="3621"/>
          <a:stretch/>
        </p:blipFill>
        <p:spPr>
          <a:xfrm>
            <a:off x="6645745" y="3676748"/>
            <a:ext cx="3365501" cy="2120901"/>
          </a:xfrm>
          <a:prstGeom prst="rect">
            <a:avLst/>
          </a:prstGeom>
        </p:spPr>
      </p:pic>
      <p:sp>
        <p:nvSpPr>
          <p:cNvPr id="14" name="TextBox 13"/>
          <p:cNvSpPr txBox="1"/>
          <p:nvPr/>
        </p:nvSpPr>
        <p:spPr>
          <a:xfrm>
            <a:off x="3824" y="1045121"/>
            <a:ext cx="4896297" cy="1015663"/>
          </a:xfrm>
          <a:prstGeom prst="rect">
            <a:avLst/>
          </a:prstGeom>
          <a:noFill/>
        </p:spPr>
        <p:txBody>
          <a:bodyPr wrap="square" rtlCol="0">
            <a:spAutoFit/>
          </a:bodyPr>
          <a:lstStyle/>
          <a:p>
            <a:pPr>
              <a:lnSpc>
                <a:spcPct val="100000"/>
              </a:lnSpc>
            </a:pPr>
            <a:r>
              <a:rPr lang="en-US" sz="2000" b="1" dirty="0" smtClean="0">
                <a:solidFill>
                  <a:srgbClr val="1680BF"/>
                </a:solidFill>
              </a:rPr>
              <a:t>Two </a:t>
            </a:r>
            <a:r>
              <a:rPr lang="en-US" sz="2000" b="1" dirty="0" smtClean="0">
                <a:solidFill>
                  <a:srgbClr val="1680BF"/>
                </a:solidFill>
              </a:rPr>
              <a:t>cross-correlation </a:t>
            </a:r>
            <a:r>
              <a:rPr lang="en-US" sz="2000" b="1" dirty="0" smtClean="0">
                <a:solidFill>
                  <a:srgbClr val="1680BF"/>
                </a:solidFill>
              </a:rPr>
              <a:t>methods </a:t>
            </a:r>
            <a:r>
              <a:rPr lang="en-US" sz="2000" dirty="0" smtClean="0">
                <a:solidFill>
                  <a:srgbClr val="000000"/>
                </a:solidFill>
              </a:rPr>
              <a:t>have been implemented and used for </a:t>
            </a:r>
            <a:r>
              <a:rPr lang="en-US" sz="2000" b="1" dirty="0" smtClean="0">
                <a:solidFill>
                  <a:srgbClr val="1680BF"/>
                </a:solidFill>
              </a:rPr>
              <a:t>measuring the FEL pulse length</a:t>
            </a:r>
            <a:r>
              <a:rPr lang="en-US" sz="2000" dirty="0" smtClean="0">
                <a:solidFill>
                  <a:srgbClr val="000000"/>
                </a:solidFill>
              </a:rPr>
              <a:t>.  </a:t>
            </a:r>
            <a:endParaRPr lang="en-US" sz="2000" dirty="0">
              <a:solidFill>
                <a:srgbClr val="000000"/>
              </a:solidFill>
            </a:endParaRPr>
          </a:p>
        </p:txBody>
      </p:sp>
      <p:pic>
        <p:nvPicPr>
          <p:cNvPr id="8" name="Grafik 23"/>
          <p:cNvPicPr/>
          <p:nvPr/>
        </p:nvPicPr>
        <p:blipFill rotWithShape="1">
          <a:blip r:embed="rId4">
            <a:extLst>
              <a:ext uri="{28A0092B-C50C-407E-A947-70E740481C1C}">
                <a14:useLocalDpi xmlns:a14="http://schemas.microsoft.com/office/drawing/2010/main" val="0"/>
              </a:ext>
            </a:extLst>
          </a:blip>
          <a:srcRect l="36719"/>
          <a:stretch/>
        </p:blipFill>
        <p:spPr>
          <a:xfrm>
            <a:off x="6629004" y="973113"/>
            <a:ext cx="3312368" cy="2160240"/>
          </a:xfrm>
          <a:prstGeom prst="rect">
            <a:avLst/>
          </a:prstGeom>
          <a:solidFill>
            <a:srgbClr val="FFFFFF"/>
          </a:solidFill>
        </p:spPr>
      </p:pic>
      <p:sp>
        <p:nvSpPr>
          <p:cNvPr id="9" name="TextBox 8"/>
          <p:cNvSpPr txBox="1"/>
          <p:nvPr/>
        </p:nvSpPr>
        <p:spPr>
          <a:xfrm>
            <a:off x="4900812" y="1045121"/>
            <a:ext cx="2808312" cy="324191"/>
          </a:xfrm>
          <a:prstGeom prst="rect">
            <a:avLst/>
          </a:prstGeom>
          <a:solidFill>
            <a:srgbClr val="FFFFFF"/>
          </a:solidFill>
        </p:spPr>
        <p:txBody>
          <a:bodyPr wrap="square" rtlCol="0">
            <a:spAutoFit/>
          </a:bodyPr>
          <a:lstStyle/>
          <a:p>
            <a:r>
              <a:rPr lang="en-US" sz="1600" dirty="0" smtClean="0">
                <a:solidFill>
                  <a:srgbClr val="1680BF"/>
                </a:solidFill>
              </a:rPr>
              <a:t>Solid state cross correlation</a:t>
            </a:r>
            <a:r>
              <a:rPr lang="en-US" sz="1600" dirty="0" smtClean="0">
                <a:solidFill>
                  <a:srgbClr val="000000"/>
                </a:solidFill>
              </a:rPr>
              <a:t>:</a:t>
            </a:r>
          </a:p>
        </p:txBody>
      </p:sp>
      <p:sp>
        <p:nvSpPr>
          <p:cNvPr id="12" name="TextBox 11"/>
          <p:cNvSpPr txBox="1"/>
          <p:nvPr/>
        </p:nvSpPr>
        <p:spPr>
          <a:xfrm>
            <a:off x="4901060" y="1261145"/>
            <a:ext cx="1943968" cy="1815882"/>
          </a:xfrm>
          <a:prstGeom prst="rect">
            <a:avLst/>
          </a:prstGeom>
          <a:noFill/>
        </p:spPr>
        <p:txBody>
          <a:bodyPr wrap="square" rtlCol="0">
            <a:spAutoFit/>
          </a:bodyPr>
          <a:lstStyle/>
          <a:p>
            <a:pPr>
              <a:lnSpc>
                <a:spcPct val="100000"/>
              </a:lnSpc>
            </a:pPr>
            <a:r>
              <a:rPr lang="en-US" sz="1600" dirty="0">
                <a:solidFill>
                  <a:srgbClr val="000000"/>
                </a:solidFill>
              </a:rPr>
              <a:t>temporally &amp; spatially encode </a:t>
            </a:r>
            <a:r>
              <a:rPr lang="en-US" sz="1600" dirty="0" smtClean="0">
                <a:solidFill>
                  <a:srgbClr val="000000"/>
                </a:solidFill>
              </a:rPr>
              <a:t>FEL </a:t>
            </a:r>
            <a:r>
              <a:rPr lang="en-US" sz="1600" dirty="0">
                <a:solidFill>
                  <a:srgbClr val="000000"/>
                </a:solidFill>
              </a:rPr>
              <a:t>in the surface of a Si</a:t>
            </a:r>
            <a:r>
              <a:rPr lang="en-US" sz="1600" baseline="-25000" dirty="0">
                <a:solidFill>
                  <a:srgbClr val="000000"/>
                </a:solidFill>
              </a:rPr>
              <a:t>3</a:t>
            </a:r>
            <a:r>
              <a:rPr lang="en-US" sz="1600" dirty="0">
                <a:solidFill>
                  <a:srgbClr val="000000"/>
                </a:solidFill>
              </a:rPr>
              <a:t>N</a:t>
            </a:r>
            <a:r>
              <a:rPr lang="en-US" sz="1600" baseline="-25000" dirty="0">
                <a:solidFill>
                  <a:srgbClr val="000000"/>
                </a:solidFill>
              </a:rPr>
              <a:t>4</a:t>
            </a:r>
            <a:r>
              <a:rPr lang="en-US" sz="1600" dirty="0">
                <a:solidFill>
                  <a:srgbClr val="000000"/>
                </a:solidFill>
              </a:rPr>
              <a:t> target </a:t>
            </a:r>
            <a:r>
              <a:rPr lang="en-US" sz="1600" dirty="0" smtClean="0">
                <a:solidFill>
                  <a:srgbClr val="000000"/>
                </a:solidFill>
              </a:rPr>
              <a:t>probed with </a:t>
            </a:r>
            <a:r>
              <a:rPr lang="en-US" sz="1600" dirty="0">
                <a:solidFill>
                  <a:srgbClr val="000000"/>
                </a:solidFill>
              </a:rPr>
              <a:t>an </a:t>
            </a:r>
            <a:r>
              <a:rPr lang="en-US" sz="1600" dirty="0" err="1">
                <a:solidFill>
                  <a:srgbClr val="000000"/>
                </a:solidFill>
              </a:rPr>
              <a:t>ultrashort</a:t>
            </a:r>
            <a:r>
              <a:rPr lang="en-US" sz="1600" dirty="0">
                <a:solidFill>
                  <a:srgbClr val="000000"/>
                </a:solidFill>
              </a:rPr>
              <a:t> laser pulse</a:t>
            </a:r>
            <a:endParaRPr lang="en-US" sz="1800" dirty="0">
              <a:solidFill>
                <a:srgbClr val="000000"/>
              </a:solidFill>
            </a:endParaRPr>
          </a:p>
        </p:txBody>
      </p:sp>
      <p:sp>
        <p:nvSpPr>
          <p:cNvPr id="13" name="Rectangle 12"/>
          <p:cNvSpPr/>
          <p:nvPr/>
        </p:nvSpPr>
        <p:spPr bwMode="auto">
          <a:xfrm>
            <a:off x="4901060" y="1045121"/>
            <a:ext cx="5112320" cy="2088232"/>
          </a:xfrm>
          <a:prstGeom prst="rect">
            <a:avLst/>
          </a:prstGeom>
          <a:noFill/>
          <a:ln w="38100"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5"/>
          <a:stretch>
            <a:fillRect/>
          </a:stretch>
        </p:blipFill>
        <p:spPr>
          <a:xfrm>
            <a:off x="1802334" y="3844226"/>
            <a:ext cx="1584176" cy="2025431"/>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74142" y="4345533"/>
            <a:ext cx="2117876" cy="1308100"/>
          </a:xfrm>
          <a:prstGeom prst="rect">
            <a:avLst/>
          </a:prstGeom>
        </p:spPr>
      </p:pic>
      <p:sp>
        <p:nvSpPr>
          <p:cNvPr id="6" name="TextBox 5"/>
          <p:cNvSpPr txBox="1"/>
          <p:nvPr/>
        </p:nvSpPr>
        <p:spPr>
          <a:xfrm>
            <a:off x="91902" y="3349377"/>
            <a:ext cx="3294608" cy="830997"/>
          </a:xfrm>
          <a:prstGeom prst="rect">
            <a:avLst/>
          </a:prstGeom>
          <a:noFill/>
        </p:spPr>
        <p:txBody>
          <a:bodyPr wrap="square" rtlCol="0">
            <a:spAutoFit/>
          </a:bodyPr>
          <a:lstStyle/>
          <a:p>
            <a:pPr>
              <a:lnSpc>
                <a:spcPct val="100000"/>
              </a:lnSpc>
            </a:pPr>
            <a:r>
              <a:rPr lang="en-US" sz="1600" dirty="0" smtClean="0">
                <a:solidFill>
                  <a:srgbClr val="000000"/>
                </a:solidFill>
              </a:rPr>
              <a:t>Cross correlation measurement probing the intensity of </a:t>
            </a:r>
            <a:r>
              <a:rPr lang="en-US" sz="1600" dirty="0" smtClean="0">
                <a:solidFill>
                  <a:srgbClr val="1680BF"/>
                </a:solidFill>
              </a:rPr>
              <a:t>sidebands in electron spectra</a:t>
            </a:r>
            <a:endParaRPr lang="en-US" sz="1600" dirty="0">
              <a:solidFill>
                <a:srgbClr val="1680BF"/>
              </a:solidFill>
            </a:endParaRPr>
          </a:p>
        </p:txBody>
      </p:sp>
      <p:sp>
        <p:nvSpPr>
          <p:cNvPr id="7" name="Rectangle 6"/>
          <p:cNvSpPr/>
          <p:nvPr/>
        </p:nvSpPr>
        <p:spPr bwMode="auto">
          <a:xfrm>
            <a:off x="75754" y="3349377"/>
            <a:ext cx="6479108" cy="2425700"/>
          </a:xfrm>
          <a:prstGeom prst="rect">
            <a:avLst/>
          </a:prstGeom>
          <a:noFill/>
          <a:ln w="38100" cap="flat" cmpd="sng" algn="ctr">
            <a:solidFill>
              <a:srgbClr val="558ED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0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10" name="Picture 9"/>
          <p:cNvPicPr>
            <a:picLocks noChangeAspect="1"/>
          </p:cNvPicPr>
          <p:nvPr/>
        </p:nvPicPr>
        <p:blipFill rotWithShape="1">
          <a:blip r:embed="rId7">
            <a:clrChange>
              <a:clrFrom>
                <a:srgbClr val="FFFFFF"/>
              </a:clrFrom>
              <a:clrTo>
                <a:srgbClr val="FFFFFF">
                  <a:alpha val="0"/>
                </a:srgbClr>
              </a:clrTo>
            </a:clrChange>
          </a:blip>
          <a:srcRect t="8139"/>
          <a:stretch/>
        </p:blipFill>
        <p:spPr>
          <a:xfrm>
            <a:off x="3242494" y="3389288"/>
            <a:ext cx="3305482" cy="2264345"/>
          </a:xfrm>
          <a:prstGeom prst="rect">
            <a:avLst/>
          </a:prstGeom>
        </p:spPr>
      </p:pic>
      <p:grpSp>
        <p:nvGrpSpPr>
          <p:cNvPr id="21" name="Group 20"/>
          <p:cNvGrpSpPr/>
          <p:nvPr/>
        </p:nvGrpSpPr>
        <p:grpSpPr>
          <a:xfrm>
            <a:off x="4826670" y="1045121"/>
            <a:ext cx="5258718" cy="6184204"/>
            <a:chOff x="4826670" y="1045121"/>
            <a:chExt cx="5258718" cy="6184204"/>
          </a:xfrm>
        </p:grpSpPr>
        <p:sp>
          <p:nvSpPr>
            <p:cNvPr id="15" name="TextBox 14"/>
            <p:cNvSpPr txBox="1"/>
            <p:nvPr/>
          </p:nvSpPr>
          <p:spPr>
            <a:xfrm>
              <a:off x="5541436" y="6733753"/>
              <a:ext cx="4543952" cy="495572"/>
            </a:xfrm>
            <a:prstGeom prst="rect">
              <a:avLst/>
            </a:prstGeom>
            <a:noFill/>
          </p:spPr>
          <p:txBody>
            <a:bodyPr wrap="square" rtlCol="0">
              <a:spAutoFit/>
            </a:bodyPr>
            <a:lstStyle/>
            <a:p>
              <a:r>
                <a:rPr lang="en-US" sz="1400" dirty="0" smtClean="0">
                  <a:solidFill>
                    <a:srgbClr val="0000FF"/>
                  </a:solidFill>
                </a:rPr>
                <a:t>*  In </a:t>
              </a:r>
              <a:r>
                <a:rPr lang="en-US" sz="1400" dirty="0" smtClean="0">
                  <a:solidFill>
                    <a:srgbClr val="0000FF"/>
                  </a:solidFill>
                </a:rPr>
                <a:t>collaboration with F. </a:t>
              </a:r>
              <a:r>
                <a:rPr lang="en-US" sz="1400" dirty="0" err="1" smtClean="0">
                  <a:solidFill>
                    <a:srgbClr val="0000FF"/>
                  </a:solidFill>
                </a:rPr>
                <a:t>Tavella</a:t>
              </a:r>
              <a:r>
                <a:rPr lang="en-US" sz="1400" dirty="0" smtClean="0">
                  <a:solidFill>
                    <a:srgbClr val="0000FF"/>
                  </a:solidFill>
                </a:rPr>
                <a:t> </a:t>
              </a:r>
              <a:r>
                <a:rPr lang="en-US" sz="1400" dirty="0" smtClean="0">
                  <a:solidFill>
                    <a:srgbClr val="0000FF"/>
                  </a:solidFill>
                </a:rPr>
                <a:t>team</a:t>
              </a:r>
            </a:p>
            <a:p>
              <a:r>
                <a:rPr lang="en-US" sz="1400" dirty="0" smtClean="0">
                  <a:solidFill>
                    <a:srgbClr val="0000FF"/>
                  </a:solidFill>
                </a:rPr>
                <a:t>*</a:t>
              </a:r>
              <a:r>
                <a:rPr lang="en-US" sz="1400" dirty="0" smtClean="0">
                  <a:solidFill>
                    <a:srgbClr val="0000FF"/>
                  </a:solidFill>
                </a:rPr>
                <a:t>* </a:t>
              </a:r>
              <a:r>
                <a:rPr lang="en-US" sz="1400" dirty="0" smtClean="0">
                  <a:solidFill>
                    <a:srgbClr val="0000FF"/>
                  </a:solidFill>
                </a:rPr>
                <a:t>In </a:t>
              </a:r>
              <a:r>
                <a:rPr lang="en-US" sz="1400" dirty="0" smtClean="0">
                  <a:solidFill>
                    <a:srgbClr val="0000FF"/>
                  </a:solidFill>
                </a:rPr>
                <a:t>collaboration with C. </a:t>
              </a:r>
              <a:r>
                <a:rPr lang="en-US" sz="1400" dirty="0" err="1" smtClean="0">
                  <a:solidFill>
                    <a:srgbClr val="0000FF"/>
                  </a:solidFill>
                </a:rPr>
                <a:t>Callegari</a:t>
              </a:r>
              <a:r>
                <a:rPr lang="en-US" sz="1400" dirty="0" smtClean="0">
                  <a:solidFill>
                    <a:srgbClr val="0000FF"/>
                  </a:solidFill>
                </a:rPr>
                <a:t> and LDM team</a:t>
              </a:r>
              <a:endParaRPr lang="en-US" sz="1400" dirty="0">
                <a:solidFill>
                  <a:srgbClr val="0000FF"/>
                </a:solidFill>
              </a:endParaRPr>
            </a:p>
          </p:txBody>
        </p:sp>
        <p:sp>
          <p:nvSpPr>
            <p:cNvPr id="16" name="TextBox 15"/>
            <p:cNvSpPr txBox="1"/>
            <p:nvPr/>
          </p:nvSpPr>
          <p:spPr>
            <a:xfrm>
              <a:off x="9725348" y="1045121"/>
              <a:ext cx="360040" cy="353174"/>
            </a:xfrm>
            <a:prstGeom prst="rect">
              <a:avLst/>
            </a:prstGeom>
            <a:noFill/>
          </p:spPr>
          <p:txBody>
            <a:bodyPr wrap="square" rtlCol="0">
              <a:spAutoFit/>
            </a:bodyPr>
            <a:lstStyle/>
            <a:p>
              <a:r>
                <a:rPr lang="en-US" sz="1800" dirty="0" smtClean="0">
                  <a:solidFill>
                    <a:srgbClr val="0000FF"/>
                  </a:solidFill>
                </a:rPr>
                <a:t>*</a:t>
              </a:r>
              <a:endParaRPr lang="en-US" sz="1800" dirty="0">
                <a:solidFill>
                  <a:srgbClr val="0000FF"/>
                </a:solidFill>
              </a:endParaRPr>
            </a:p>
          </p:txBody>
        </p:sp>
        <p:sp>
          <p:nvSpPr>
            <p:cNvPr id="17" name="TextBox 16"/>
            <p:cNvSpPr txBox="1"/>
            <p:nvPr/>
          </p:nvSpPr>
          <p:spPr>
            <a:xfrm>
              <a:off x="4826670" y="3349377"/>
              <a:ext cx="495672" cy="353174"/>
            </a:xfrm>
            <a:prstGeom prst="rect">
              <a:avLst/>
            </a:prstGeom>
            <a:noFill/>
          </p:spPr>
          <p:txBody>
            <a:bodyPr wrap="square" rtlCol="0">
              <a:spAutoFit/>
            </a:bodyPr>
            <a:lstStyle/>
            <a:p>
              <a:r>
                <a:rPr lang="en-US" sz="1800" dirty="0" smtClean="0">
                  <a:solidFill>
                    <a:srgbClr val="0000FF"/>
                  </a:solidFill>
                </a:rPr>
                <a:t>**</a:t>
              </a:r>
              <a:endParaRPr lang="en-US" sz="1800" dirty="0">
                <a:solidFill>
                  <a:srgbClr val="0000FF"/>
                </a:solidFill>
              </a:endParaRPr>
            </a:p>
          </p:txBody>
        </p:sp>
      </p:grpSp>
      <p:sp>
        <p:nvSpPr>
          <p:cNvPr id="18" name="TextBox 17"/>
          <p:cNvSpPr txBox="1"/>
          <p:nvPr/>
        </p:nvSpPr>
        <p:spPr>
          <a:xfrm>
            <a:off x="0" y="2053233"/>
            <a:ext cx="4896297" cy="1015663"/>
          </a:xfrm>
          <a:prstGeom prst="rect">
            <a:avLst/>
          </a:prstGeom>
          <a:noFill/>
        </p:spPr>
        <p:txBody>
          <a:bodyPr wrap="square" rtlCol="0">
            <a:spAutoFit/>
          </a:bodyPr>
          <a:lstStyle/>
          <a:p>
            <a:pPr>
              <a:lnSpc>
                <a:spcPct val="100000"/>
              </a:lnSpc>
            </a:pPr>
            <a:r>
              <a:rPr lang="en-US" sz="2000" dirty="0" smtClean="0">
                <a:solidFill>
                  <a:srgbClr val="000000"/>
                </a:solidFill>
              </a:rPr>
              <a:t>In both cases FEL pulse length has been studied as a function of seed laser parameters and FEL wavelength.  </a:t>
            </a:r>
            <a:endParaRPr lang="en-US" sz="2000" dirty="0">
              <a:solidFill>
                <a:srgbClr val="000000"/>
              </a:solidFill>
            </a:endParaRPr>
          </a:p>
        </p:txBody>
      </p:sp>
      <p:sp>
        <p:nvSpPr>
          <p:cNvPr id="19" name="TextBox 18"/>
          <p:cNvSpPr txBox="1"/>
          <p:nvPr/>
        </p:nvSpPr>
        <p:spPr>
          <a:xfrm>
            <a:off x="33312" y="5964631"/>
            <a:ext cx="9903544" cy="764312"/>
          </a:xfrm>
          <a:prstGeom prst="rect">
            <a:avLst/>
          </a:prstGeom>
          <a:noFill/>
        </p:spPr>
        <p:txBody>
          <a:bodyPr wrap="square" rtlCol="0">
            <a:spAutoFit/>
          </a:bodyPr>
          <a:lstStyle/>
          <a:p>
            <a:pPr>
              <a:lnSpc>
                <a:spcPct val="110000"/>
              </a:lnSpc>
            </a:pPr>
            <a:r>
              <a:rPr lang="en-US" sz="2000" b="1" dirty="0" smtClean="0">
                <a:solidFill>
                  <a:srgbClr val="000000"/>
                </a:solidFill>
              </a:rPr>
              <a:t>Expected </a:t>
            </a:r>
            <a:r>
              <a:rPr lang="en-US" sz="2000" b="1" dirty="0" smtClean="0">
                <a:solidFill>
                  <a:srgbClr val="1680BF"/>
                </a:solidFill>
              </a:rPr>
              <a:t>FEL pulse shortening at higher harmonics </a:t>
            </a:r>
            <a:r>
              <a:rPr lang="en-US" sz="2000" b="1" dirty="0" smtClean="0">
                <a:solidFill>
                  <a:srgbClr val="000000"/>
                </a:solidFill>
              </a:rPr>
              <a:t>(shorter wavelength) has been confirmed by measurements. </a:t>
            </a:r>
          </a:p>
        </p:txBody>
      </p:sp>
    </p:spTree>
    <p:extLst>
      <p:ext uri="{BB962C8B-B14F-4D97-AF65-F5344CB8AC3E}">
        <p14:creationId xmlns:p14="http://schemas.microsoft.com/office/powerpoint/2010/main" val="1336020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par>
                          <p:cTn id="33" fill="hold">
                            <p:stCondLst>
                              <p:cond delay="1000"/>
                            </p:stCondLst>
                            <p:childTnLst>
                              <p:par>
                                <p:cTn id="34" presetID="9"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1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1000"/>
                                        <p:tgtEl>
                                          <p:spTgt spid="19"/>
                                        </p:tgtEl>
                                      </p:cBhvr>
                                    </p:animEffect>
                                  </p:childTnLst>
                                </p:cTn>
                              </p:par>
                            </p:childTnLst>
                          </p:cTn>
                        </p:par>
                        <p:par>
                          <p:cTn id="58" fill="hold">
                            <p:stCondLst>
                              <p:cond delay="2000"/>
                            </p:stCondLst>
                            <p:childTnLst>
                              <p:par>
                                <p:cTn id="59" presetID="9"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dissolv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P spid="6" grpId="0"/>
      <p:bldP spid="7"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26</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PULSE LENGTH </a:t>
            </a:r>
            <a:r>
              <a:rPr lang="it-IT" dirty="0" smtClean="0">
                <a:latin typeface="Arial" charset="0"/>
              </a:rPr>
              <a:t/>
            </a:r>
            <a:br>
              <a:rPr lang="it-IT" dirty="0" smtClean="0">
                <a:latin typeface="Arial" charset="0"/>
              </a:rPr>
            </a:br>
            <a:r>
              <a:rPr lang="it-IT" dirty="0" smtClean="0">
                <a:latin typeface="Arial" charset="0"/>
              </a:rPr>
              <a:t>SPIDER </a:t>
            </a:r>
            <a:r>
              <a:rPr lang="it-IT" dirty="0" err="1" smtClean="0">
                <a:latin typeface="Arial" charset="0"/>
              </a:rPr>
              <a:t>measurements</a:t>
            </a:r>
            <a:endParaRPr lang="it-IT" dirty="0">
              <a:latin typeface="Arial" charset="0"/>
            </a:endParaRPr>
          </a:p>
        </p:txBody>
      </p:sp>
      <p:pic>
        <p:nvPicPr>
          <p:cNvPr id="20" name="Picture 19" descr="Screen Shot 2016-03-30 at 4.26.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50" y="1909217"/>
            <a:ext cx="7978130" cy="1779737"/>
          </a:xfrm>
          <a:prstGeom prst="rect">
            <a:avLst/>
          </a:prstGeom>
        </p:spPr>
      </p:pic>
      <p:pic>
        <p:nvPicPr>
          <p:cNvPr id="22" name="Picture 21" descr="Screen Shot 2016-03-30 at 4.26.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61345"/>
            <a:ext cx="4649537" cy="4202700"/>
          </a:xfrm>
          <a:prstGeom prst="rect">
            <a:avLst/>
          </a:prstGeom>
        </p:spPr>
      </p:pic>
      <p:pic>
        <p:nvPicPr>
          <p:cNvPr id="23" name="Picture 22" descr="Screen Shot 2016-03-30 at 4.27.0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0686" y="4717529"/>
            <a:ext cx="4970686" cy="1824317"/>
          </a:xfrm>
          <a:prstGeom prst="rect">
            <a:avLst/>
          </a:prstGeom>
        </p:spPr>
      </p:pic>
      <p:sp>
        <p:nvSpPr>
          <p:cNvPr id="25" name="TextBox 24"/>
          <p:cNvSpPr txBox="1"/>
          <p:nvPr/>
        </p:nvSpPr>
        <p:spPr>
          <a:xfrm>
            <a:off x="146150" y="1045121"/>
            <a:ext cx="9577064" cy="782155"/>
          </a:xfrm>
          <a:prstGeom prst="rect">
            <a:avLst/>
          </a:prstGeom>
          <a:noFill/>
        </p:spPr>
        <p:txBody>
          <a:bodyPr wrap="square" lIns="91430" tIns="45716" rIns="91430" bIns="45716" rtlCol="0">
            <a:spAutoFit/>
          </a:bodyPr>
          <a:lstStyle/>
          <a:p>
            <a:r>
              <a:rPr lang="en-US" sz="1600" b="1" dirty="0">
                <a:solidFill>
                  <a:schemeClr val="tx1"/>
                </a:solidFill>
              </a:rPr>
              <a:t>With two seed</a:t>
            </a:r>
            <a:r>
              <a:rPr lang="en-US" sz="1600" dirty="0">
                <a:solidFill>
                  <a:schemeClr val="tx1"/>
                </a:solidFill>
              </a:rPr>
              <a:t> </a:t>
            </a:r>
            <a:r>
              <a:rPr lang="en-US" sz="1600" dirty="0" smtClean="0">
                <a:solidFill>
                  <a:schemeClr val="tx1"/>
                </a:solidFill>
              </a:rPr>
              <a:t>laser pulses </a:t>
            </a:r>
            <a:r>
              <a:rPr lang="en-US" sz="1600" dirty="0">
                <a:solidFill>
                  <a:schemeClr val="tx1"/>
                </a:solidFill>
              </a:rPr>
              <a:t>one can control and change the </a:t>
            </a:r>
            <a:r>
              <a:rPr lang="en-US" sz="1600" b="1" dirty="0">
                <a:solidFill>
                  <a:schemeClr val="tx1"/>
                </a:solidFill>
              </a:rPr>
              <a:t>relative time </a:t>
            </a:r>
            <a:r>
              <a:rPr lang="en-US" sz="1600" dirty="0">
                <a:solidFill>
                  <a:schemeClr val="tx1"/>
                </a:solidFill>
              </a:rPr>
              <a:t>between </a:t>
            </a:r>
            <a:r>
              <a:rPr lang="en-US" sz="1600" b="1" dirty="0">
                <a:solidFill>
                  <a:schemeClr val="tx1"/>
                </a:solidFill>
              </a:rPr>
              <a:t>two</a:t>
            </a:r>
            <a:r>
              <a:rPr lang="en-US" sz="1600" dirty="0">
                <a:solidFill>
                  <a:schemeClr val="tx1"/>
                </a:solidFill>
              </a:rPr>
              <a:t> </a:t>
            </a:r>
            <a:r>
              <a:rPr lang="en-US" sz="1600" b="1" dirty="0">
                <a:solidFill>
                  <a:schemeClr val="tx1"/>
                </a:solidFill>
              </a:rPr>
              <a:t>FEL</a:t>
            </a:r>
            <a:r>
              <a:rPr lang="en-US" sz="1600" dirty="0">
                <a:solidFill>
                  <a:schemeClr val="tx1"/>
                </a:solidFill>
              </a:rPr>
              <a:t> pulses. </a:t>
            </a:r>
            <a:endParaRPr lang="en-US" sz="1600" dirty="0" smtClean="0">
              <a:solidFill>
                <a:schemeClr val="tx1"/>
              </a:solidFill>
            </a:endParaRPr>
          </a:p>
          <a:p>
            <a:r>
              <a:rPr lang="en-US" sz="1600" dirty="0" smtClean="0">
                <a:solidFill>
                  <a:schemeClr val="tx1"/>
                </a:solidFill>
              </a:rPr>
              <a:t>For </a:t>
            </a:r>
            <a:r>
              <a:rPr lang="en-US" sz="1600" dirty="0">
                <a:solidFill>
                  <a:schemeClr val="tx1"/>
                </a:solidFill>
              </a:rPr>
              <a:t>coherent pulses, a fine tuning allows to </a:t>
            </a:r>
            <a:r>
              <a:rPr lang="en-US" sz="1600" b="1" dirty="0">
                <a:solidFill>
                  <a:schemeClr val="tx1"/>
                </a:solidFill>
              </a:rPr>
              <a:t>control</a:t>
            </a:r>
            <a:r>
              <a:rPr lang="en-US" sz="1600" dirty="0">
                <a:solidFill>
                  <a:schemeClr val="tx1"/>
                </a:solidFill>
              </a:rPr>
              <a:t> the </a:t>
            </a:r>
            <a:r>
              <a:rPr lang="en-US" sz="1600" b="1" dirty="0">
                <a:solidFill>
                  <a:schemeClr val="tx1"/>
                </a:solidFill>
              </a:rPr>
              <a:t>relative</a:t>
            </a:r>
            <a:r>
              <a:rPr lang="en-US" sz="1600" dirty="0">
                <a:solidFill>
                  <a:schemeClr val="tx1"/>
                </a:solidFill>
              </a:rPr>
              <a:t> </a:t>
            </a:r>
            <a:r>
              <a:rPr lang="en-US" sz="1600" b="1" dirty="0">
                <a:solidFill>
                  <a:schemeClr val="tx1"/>
                </a:solidFill>
              </a:rPr>
              <a:t>phase</a:t>
            </a:r>
            <a:r>
              <a:rPr lang="en-US" sz="1600" dirty="0">
                <a:solidFill>
                  <a:schemeClr val="tx1"/>
                </a:solidFill>
              </a:rPr>
              <a:t> between the two </a:t>
            </a:r>
            <a:r>
              <a:rPr lang="en-US" sz="1600" b="1" dirty="0">
                <a:solidFill>
                  <a:schemeClr val="tx1"/>
                </a:solidFill>
              </a:rPr>
              <a:t>FEL pulses</a:t>
            </a:r>
            <a:r>
              <a:rPr lang="en-US" sz="1600" dirty="0">
                <a:solidFill>
                  <a:schemeClr val="tx1"/>
                </a:solidFill>
              </a:rPr>
              <a:t>. </a:t>
            </a:r>
          </a:p>
          <a:p>
            <a:r>
              <a:rPr lang="en-US" sz="1600" dirty="0" smtClean="0">
                <a:solidFill>
                  <a:srgbClr val="000000"/>
                </a:solidFill>
              </a:rPr>
              <a:t>The </a:t>
            </a:r>
            <a:r>
              <a:rPr lang="en-US" sz="1600" b="1" dirty="0" smtClean="0">
                <a:solidFill>
                  <a:srgbClr val="000000"/>
                </a:solidFill>
              </a:rPr>
              <a:t>phase locked FEL pulses are </a:t>
            </a:r>
            <a:r>
              <a:rPr lang="en-US" sz="1600" dirty="0" smtClean="0">
                <a:solidFill>
                  <a:srgbClr val="000000"/>
                </a:solidFill>
              </a:rPr>
              <a:t>then s</a:t>
            </a:r>
            <a:r>
              <a:rPr lang="en-US" sz="1600" dirty="0" smtClean="0">
                <a:solidFill>
                  <a:srgbClr val="000000"/>
                </a:solidFill>
              </a:rPr>
              <a:t>uitable </a:t>
            </a:r>
            <a:r>
              <a:rPr lang="en-US" sz="1600" dirty="0" smtClean="0">
                <a:solidFill>
                  <a:srgbClr val="000000"/>
                </a:solidFill>
              </a:rPr>
              <a:t>for </a:t>
            </a:r>
            <a:r>
              <a:rPr lang="en-US" sz="1600" b="1" dirty="0" smtClean="0">
                <a:solidFill>
                  <a:srgbClr val="000000"/>
                </a:solidFill>
              </a:rPr>
              <a:t>SPIDER</a:t>
            </a:r>
            <a:r>
              <a:rPr lang="en-US" sz="1600" baseline="30000" dirty="0">
                <a:solidFill>
                  <a:srgbClr val="000000"/>
                </a:solidFill>
              </a:rPr>
              <a:t>§</a:t>
            </a:r>
            <a:r>
              <a:rPr lang="en-US" sz="1600" dirty="0" smtClean="0">
                <a:solidFill>
                  <a:srgbClr val="000000"/>
                </a:solidFill>
              </a:rPr>
              <a:t> measurement (</a:t>
            </a:r>
            <a:r>
              <a:rPr lang="en-US" sz="1600" b="1" dirty="0" smtClean="0">
                <a:solidFill>
                  <a:srgbClr val="000000"/>
                </a:solidFill>
              </a:rPr>
              <a:t>amplitude and phase</a:t>
            </a:r>
            <a:r>
              <a:rPr lang="en-US" sz="1600" dirty="0" smtClean="0">
                <a:solidFill>
                  <a:srgbClr val="000000"/>
                </a:solidFill>
              </a:rPr>
              <a:t>).  </a:t>
            </a:r>
            <a:endParaRPr lang="en-US" sz="1600" dirty="0">
              <a:solidFill>
                <a:srgbClr val="000000"/>
              </a:solidFill>
            </a:endParaRPr>
          </a:p>
        </p:txBody>
      </p:sp>
      <p:sp>
        <p:nvSpPr>
          <p:cNvPr id="26" name="TextBox 25"/>
          <p:cNvSpPr txBox="1"/>
          <p:nvPr/>
        </p:nvSpPr>
        <p:spPr>
          <a:xfrm>
            <a:off x="4538638" y="3565401"/>
            <a:ext cx="5546750" cy="1077210"/>
          </a:xfrm>
          <a:prstGeom prst="rect">
            <a:avLst/>
          </a:prstGeom>
          <a:noFill/>
        </p:spPr>
        <p:txBody>
          <a:bodyPr wrap="square" lIns="91430" tIns="45716" rIns="91430" bIns="45716" rtlCol="0">
            <a:spAutoFit/>
          </a:bodyPr>
          <a:lstStyle/>
          <a:p>
            <a:pPr>
              <a:lnSpc>
                <a:spcPct val="100000"/>
              </a:lnSpc>
            </a:pPr>
            <a:r>
              <a:rPr lang="en-US" sz="1600" dirty="0">
                <a:solidFill>
                  <a:srgbClr val="000000"/>
                </a:solidFill>
              </a:rPr>
              <a:t>From a </a:t>
            </a:r>
            <a:r>
              <a:rPr lang="en-US" sz="1600" b="1" dirty="0">
                <a:solidFill>
                  <a:srgbClr val="000000"/>
                </a:solidFill>
              </a:rPr>
              <a:t>single measurement </a:t>
            </a:r>
            <a:r>
              <a:rPr lang="en-US" sz="1600" dirty="0">
                <a:solidFill>
                  <a:srgbClr val="000000"/>
                </a:solidFill>
              </a:rPr>
              <a:t>of the </a:t>
            </a:r>
            <a:r>
              <a:rPr lang="en-US" sz="1600" b="1" dirty="0">
                <a:solidFill>
                  <a:srgbClr val="000000"/>
                </a:solidFill>
              </a:rPr>
              <a:t>interference</a:t>
            </a:r>
            <a:r>
              <a:rPr lang="en-US" sz="1600" dirty="0">
                <a:solidFill>
                  <a:srgbClr val="000000"/>
                </a:solidFill>
              </a:rPr>
              <a:t> </a:t>
            </a:r>
            <a:r>
              <a:rPr lang="en-US" sz="1600" b="1" dirty="0">
                <a:solidFill>
                  <a:srgbClr val="000000"/>
                </a:solidFill>
              </a:rPr>
              <a:t>spectrogram</a:t>
            </a:r>
            <a:r>
              <a:rPr lang="en-US" sz="1600" dirty="0">
                <a:solidFill>
                  <a:srgbClr val="000000"/>
                </a:solidFill>
              </a:rPr>
              <a:t> of two </a:t>
            </a:r>
            <a:r>
              <a:rPr lang="en-US" sz="1600" b="1" dirty="0">
                <a:solidFill>
                  <a:srgbClr val="000000"/>
                </a:solidFill>
              </a:rPr>
              <a:t>identical pulses</a:t>
            </a:r>
            <a:r>
              <a:rPr lang="en-US" sz="1600" dirty="0">
                <a:solidFill>
                  <a:srgbClr val="000000"/>
                </a:solidFill>
              </a:rPr>
              <a:t> (with slightly different </a:t>
            </a:r>
            <a:r>
              <a:rPr lang="en-US" sz="1600" dirty="0" smtClean="0">
                <a:solidFill>
                  <a:srgbClr val="000000"/>
                </a:solidFill>
              </a:rPr>
              <a:t>time and wavelength</a:t>
            </a:r>
            <a:r>
              <a:rPr lang="en-US" sz="1600" dirty="0">
                <a:solidFill>
                  <a:srgbClr val="000000"/>
                </a:solidFill>
              </a:rPr>
              <a:t>) the </a:t>
            </a:r>
            <a:r>
              <a:rPr lang="en-US" sz="1600" b="1" dirty="0">
                <a:solidFill>
                  <a:srgbClr val="000000"/>
                </a:solidFill>
              </a:rPr>
              <a:t>SPIDER</a:t>
            </a:r>
            <a:r>
              <a:rPr lang="en-US" sz="1600" dirty="0">
                <a:solidFill>
                  <a:srgbClr val="000000"/>
                </a:solidFill>
              </a:rPr>
              <a:t> algorithm </a:t>
            </a:r>
            <a:r>
              <a:rPr lang="en-US" sz="1600" b="1" dirty="0">
                <a:solidFill>
                  <a:srgbClr val="000000"/>
                </a:solidFill>
              </a:rPr>
              <a:t>reconstructs</a:t>
            </a:r>
            <a:r>
              <a:rPr lang="en-US" sz="1600" dirty="0">
                <a:solidFill>
                  <a:srgbClr val="000000"/>
                </a:solidFill>
              </a:rPr>
              <a:t> the </a:t>
            </a:r>
            <a:r>
              <a:rPr lang="en-US" sz="1600" b="1" dirty="0">
                <a:solidFill>
                  <a:srgbClr val="000000"/>
                </a:solidFill>
              </a:rPr>
              <a:t>intensity and phase</a:t>
            </a:r>
            <a:r>
              <a:rPr lang="en-US" sz="1600" dirty="0">
                <a:solidFill>
                  <a:srgbClr val="000000"/>
                </a:solidFill>
              </a:rPr>
              <a:t> </a:t>
            </a:r>
            <a:r>
              <a:rPr lang="en-US" sz="1600" b="1" dirty="0">
                <a:solidFill>
                  <a:srgbClr val="000000"/>
                </a:solidFill>
              </a:rPr>
              <a:t>profiles</a:t>
            </a:r>
            <a:r>
              <a:rPr lang="en-US" sz="1600" dirty="0">
                <a:solidFill>
                  <a:srgbClr val="000000"/>
                </a:solidFill>
              </a:rPr>
              <a:t> in the temporal domain.</a:t>
            </a:r>
          </a:p>
        </p:txBody>
      </p:sp>
      <p:sp>
        <p:nvSpPr>
          <p:cNvPr id="27" name="Rectangle 26"/>
          <p:cNvSpPr/>
          <p:nvPr/>
        </p:nvSpPr>
        <p:spPr>
          <a:xfrm>
            <a:off x="7058918" y="1909217"/>
            <a:ext cx="2828056" cy="566591"/>
          </a:xfrm>
          <a:prstGeom prst="rect">
            <a:avLst/>
          </a:prstGeom>
        </p:spPr>
        <p:txBody>
          <a:bodyPr wrap="square" lIns="91430" tIns="45716" rIns="91430" bIns="45716">
            <a:spAutoFit/>
          </a:bodyPr>
          <a:lstStyle/>
          <a:p>
            <a:r>
              <a:rPr lang="en-US" sz="1100" baseline="30000" dirty="0">
                <a:solidFill>
                  <a:srgbClr val="1680BF"/>
                </a:solidFill>
              </a:rPr>
              <a:t>§</a:t>
            </a:r>
            <a:r>
              <a:rPr lang="en-US" sz="1100" dirty="0">
                <a:solidFill>
                  <a:srgbClr val="1680BF"/>
                </a:solidFill>
              </a:rPr>
              <a:t>“Spectral Phase Interferometry for Direct Electric-field Reconstruction …” . OPTICS LETTERS </a:t>
            </a:r>
            <a:r>
              <a:rPr lang="en-US" sz="1100" b="1" dirty="0">
                <a:solidFill>
                  <a:srgbClr val="1680BF"/>
                </a:solidFill>
              </a:rPr>
              <a:t>23</a:t>
            </a:r>
            <a:r>
              <a:rPr lang="en-US" sz="1100" dirty="0">
                <a:solidFill>
                  <a:srgbClr val="1680BF"/>
                </a:solidFill>
              </a:rPr>
              <a:t>, 792 1998</a:t>
            </a:r>
          </a:p>
        </p:txBody>
      </p:sp>
      <p:sp>
        <p:nvSpPr>
          <p:cNvPr id="28" name="TextBox 27"/>
          <p:cNvSpPr txBox="1"/>
          <p:nvPr/>
        </p:nvSpPr>
        <p:spPr>
          <a:xfrm>
            <a:off x="5690767" y="6949777"/>
            <a:ext cx="4394622" cy="295201"/>
          </a:xfrm>
          <a:prstGeom prst="rect">
            <a:avLst/>
          </a:prstGeom>
          <a:noFill/>
        </p:spPr>
        <p:txBody>
          <a:bodyPr wrap="square" lIns="91430" tIns="45716" rIns="91430" bIns="45716" rtlCol="0">
            <a:spAutoFit/>
          </a:bodyPr>
          <a:lstStyle/>
          <a:p>
            <a:r>
              <a:rPr lang="en-US" sz="1400" b="1" dirty="0">
                <a:solidFill>
                  <a:srgbClr val="1680BF"/>
                </a:solidFill>
              </a:rPr>
              <a:t>*G. De </a:t>
            </a:r>
            <a:r>
              <a:rPr lang="en-US" sz="1400" b="1" dirty="0" err="1" smtClean="0">
                <a:solidFill>
                  <a:srgbClr val="1680BF"/>
                </a:solidFill>
              </a:rPr>
              <a:t>Ninno</a:t>
            </a:r>
            <a:r>
              <a:rPr lang="en-US" sz="1400" b="1" dirty="0" smtClean="0">
                <a:solidFill>
                  <a:srgbClr val="1680BF"/>
                </a:solidFill>
              </a:rPr>
              <a:t> et al., </a:t>
            </a:r>
            <a:r>
              <a:rPr lang="en-US" sz="1400" b="1" dirty="0" smtClean="0">
                <a:solidFill>
                  <a:srgbClr val="1680BF"/>
                </a:solidFill>
              </a:rPr>
              <a:t>Nat</a:t>
            </a:r>
            <a:r>
              <a:rPr lang="en-US" sz="1400" b="1" dirty="0" smtClean="0">
                <a:solidFill>
                  <a:srgbClr val="1680BF"/>
                </a:solidFill>
              </a:rPr>
              <a:t>. </a:t>
            </a:r>
            <a:r>
              <a:rPr lang="en-US" sz="1400" b="1" dirty="0" err="1" smtClean="0">
                <a:solidFill>
                  <a:srgbClr val="1680BF"/>
                </a:solidFill>
              </a:rPr>
              <a:t>Commun</a:t>
            </a:r>
            <a:r>
              <a:rPr lang="en-US" sz="1400" b="1" dirty="0" smtClean="0">
                <a:solidFill>
                  <a:srgbClr val="1680BF"/>
                </a:solidFill>
              </a:rPr>
              <a:t>., 6, 8075 (2015)  </a:t>
            </a:r>
            <a:endParaRPr lang="en-US" sz="1400" b="1" dirty="0">
              <a:solidFill>
                <a:srgbClr val="1680BF"/>
              </a:solidFill>
            </a:endParaRPr>
          </a:p>
        </p:txBody>
      </p:sp>
      <p:sp>
        <p:nvSpPr>
          <p:cNvPr id="30" name="TextBox 29"/>
          <p:cNvSpPr txBox="1"/>
          <p:nvPr/>
        </p:nvSpPr>
        <p:spPr>
          <a:xfrm>
            <a:off x="4106590" y="6373713"/>
            <a:ext cx="5978798" cy="629908"/>
          </a:xfrm>
          <a:prstGeom prst="rect">
            <a:avLst/>
          </a:prstGeom>
          <a:noFill/>
        </p:spPr>
        <p:txBody>
          <a:bodyPr wrap="square" lIns="91430" tIns="45716" rIns="91430" bIns="45716" rtlCol="0">
            <a:spAutoFit/>
          </a:bodyPr>
          <a:lstStyle/>
          <a:p>
            <a:pPr>
              <a:lnSpc>
                <a:spcPct val="110000"/>
              </a:lnSpc>
            </a:pPr>
            <a:r>
              <a:rPr lang="en-US" sz="1600" dirty="0" smtClean="0">
                <a:solidFill>
                  <a:srgbClr val="000000"/>
                </a:solidFill>
              </a:rPr>
              <a:t>Spectral</a:t>
            </a:r>
            <a:r>
              <a:rPr lang="en-US" sz="1600" b="1" dirty="0" smtClean="0">
                <a:solidFill>
                  <a:srgbClr val="000000"/>
                </a:solidFill>
              </a:rPr>
              <a:t> measurements </a:t>
            </a:r>
            <a:r>
              <a:rPr lang="en-US" sz="1600" dirty="0" smtClean="0">
                <a:solidFill>
                  <a:srgbClr val="000000"/>
                </a:solidFill>
              </a:rPr>
              <a:t>at </a:t>
            </a:r>
            <a:r>
              <a:rPr lang="en-US" sz="1600" b="1" dirty="0" smtClean="0">
                <a:solidFill>
                  <a:srgbClr val="000000"/>
                </a:solidFill>
              </a:rPr>
              <a:t>different</a:t>
            </a:r>
            <a:r>
              <a:rPr lang="en-US" sz="1600" dirty="0" smtClean="0">
                <a:solidFill>
                  <a:srgbClr val="000000"/>
                </a:solidFill>
              </a:rPr>
              <a:t> seed laser </a:t>
            </a:r>
            <a:r>
              <a:rPr lang="en-US" sz="1600" b="1" dirty="0" smtClean="0">
                <a:solidFill>
                  <a:srgbClr val="000000"/>
                </a:solidFill>
              </a:rPr>
              <a:t>delay</a:t>
            </a:r>
            <a:r>
              <a:rPr lang="en-US" sz="1600" dirty="0" smtClean="0">
                <a:solidFill>
                  <a:srgbClr val="000000"/>
                </a:solidFill>
              </a:rPr>
              <a:t> give the </a:t>
            </a:r>
            <a:r>
              <a:rPr lang="en-US" sz="1600" b="1" dirty="0" smtClean="0">
                <a:solidFill>
                  <a:srgbClr val="000000"/>
                </a:solidFill>
              </a:rPr>
              <a:t>wavelength</a:t>
            </a:r>
            <a:r>
              <a:rPr lang="en-US" sz="1600" dirty="0" smtClean="0">
                <a:solidFill>
                  <a:srgbClr val="000000"/>
                </a:solidFill>
              </a:rPr>
              <a:t> </a:t>
            </a:r>
            <a:r>
              <a:rPr lang="en-US" sz="1600" b="1" dirty="0" smtClean="0">
                <a:solidFill>
                  <a:srgbClr val="000000"/>
                </a:solidFill>
              </a:rPr>
              <a:t>separation</a:t>
            </a:r>
            <a:r>
              <a:rPr lang="en-US" sz="1600" dirty="0" smtClean="0">
                <a:solidFill>
                  <a:srgbClr val="000000"/>
                </a:solidFill>
              </a:rPr>
              <a:t>.</a:t>
            </a:r>
          </a:p>
        </p:txBody>
      </p:sp>
    </p:spTree>
    <p:extLst>
      <p:ext uri="{BB962C8B-B14F-4D97-AF65-F5344CB8AC3E}">
        <p14:creationId xmlns:p14="http://schemas.microsoft.com/office/powerpoint/2010/main" val="4035269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ssolv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par>
                          <p:cTn id="31" fill="hold">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dissolve">
                                      <p:cBhvr>
                                        <p:cTn id="34" dur="500"/>
                                        <p:tgtEl>
                                          <p:spTgt spid="30"/>
                                        </p:tgtEl>
                                      </p:cBhvr>
                                    </p:animEffect>
                                  </p:childTnLst>
                                </p:cTn>
                              </p:par>
                            </p:childTnLst>
                          </p:cTn>
                        </p:par>
                        <p:par>
                          <p:cTn id="35" fill="hold">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marL="0" indent="0"/>
            <a:r>
              <a:rPr lang="it-IT" dirty="0" smtClean="0">
                <a:solidFill>
                  <a:srgbClr val="1680BF"/>
                </a:solidFill>
                <a:cs typeface="Arial"/>
              </a:rPr>
              <a:t>POLARIZATION MEASUREMENT</a:t>
            </a:r>
            <a:r>
              <a:rPr lang="it-IT" dirty="0" smtClean="0">
                <a:solidFill>
                  <a:srgbClr val="1067EA"/>
                </a:solidFill>
                <a:cs typeface="Arial"/>
              </a:rPr>
              <a:t/>
            </a:r>
            <a:br>
              <a:rPr lang="it-IT" dirty="0" smtClean="0">
                <a:solidFill>
                  <a:srgbClr val="1067EA"/>
                </a:solidFill>
                <a:cs typeface="Arial"/>
              </a:rPr>
            </a:br>
            <a:r>
              <a:rPr lang="it-IT" dirty="0" smtClean="0">
                <a:cs typeface="Arial"/>
              </a:rPr>
              <a:t>Setup</a:t>
            </a:r>
            <a:endParaRPr lang="it-IT" dirty="0">
              <a:cs typeface="Arial"/>
            </a:endParaRPr>
          </a:p>
        </p:txBody>
      </p:sp>
      <p:sp>
        <p:nvSpPr>
          <p:cNvPr id="3" name="Slide Number Placeholder 2"/>
          <p:cNvSpPr>
            <a:spLocks noGrp="1"/>
          </p:cNvSpPr>
          <p:nvPr>
            <p:ph type="sldNum" idx="12"/>
          </p:nvPr>
        </p:nvSpPr>
        <p:spPr/>
        <p:txBody>
          <a:bodyPr/>
          <a:lstStyle/>
          <a:p>
            <a:pPr>
              <a:defRPr/>
            </a:pPr>
            <a:fld id="{83FDD569-8929-1142-8DEF-FC4F70453FE6}" type="slidenum">
              <a:rPr lang="it-IT" smtClean="0"/>
              <a:pPr>
                <a:defRPr/>
              </a:pPr>
              <a:t>27</a:t>
            </a:fld>
            <a:endParaRPr lang="it-IT" dirty="0"/>
          </a:p>
        </p:txBody>
      </p:sp>
      <p:sp>
        <p:nvSpPr>
          <p:cNvPr id="4" name="Content Placeholder 2"/>
          <p:cNvSpPr txBox="1">
            <a:spLocks/>
          </p:cNvSpPr>
          <p:nvPr/>
        </p:nvSpPr>
        <p:spPr>
          <a:xfrm>
            <a:off x="0" y="3205361"/>
            <a:ext cx="9041451" cy="1707014"/>
          </a:xfrm>
          <a:prstGeom prst="rect">
            <a:avLst/>
          </a:prstGeom>
        </p:spPr>
        <p:txBody>
          <a:bodyPr>
            <a:normAutofit/>
          </a:bodyPr>
          <a:lstStyle>
            <a:lvl1pPr marL="342988" indent="-342988" algn="l" defTabSz="449378" rtl="0" eaLnBrk="0" fontAlgn="base" hangingPunct="0">
              <a:lnSpc>
                <a:spcPct val="93000"/>
              </a:lnSpc>
              <a:spcBef>
                <a:spcPct val="0"/>
              </a:spcBef>
              <a:spcAft>
                <a:spcPts val="1414"/>
              </a:spcAft>
              <a:buClr>
                <a:srgbClr val="000000"/>
              </a:buClr>
              <a:buSzPct val="100000"/>
              <a:buFont typeface="Times New Roman" charset="0"/>
              <a:defRPr sz="3200">
                <a:solidFill>
                  <a:srgbClr val="000000"/>
                </a:solidFill>
                <a:latin typeface="+mn-lt"/>
                <a:ea typeface="ＭＳ Ｐゴシック" charset="0"/>
                <a:cs typeface="ＭＳ Ｐゴシック" charset="0"/>
              </a:defRPr>
            </a:lvl1pPr>
            <a:lvl2pPr marL="743139" indent="-285823" algn="l" defTabSz="449378" rtl="0" eaLnBrk="0" fontAlgn="base" hangingPunct="0">
              <a:lnSpc>
                <a:spcPct val="93000"/>
              </a:lnSpc>
              <a:spcBef>
                <a:spcPct val="0"/>
              </a:spcBef>
              <a:spcAft>
                <a:spcPts val="1137"/>
              </a:spcAft>
              <a:buClr>
                <a:srgbClr val="000000"/>
              </a:buClr>
              <a:buSzPct val="100000"/>
              <a:buFont typeface="Times New Roman" charset="0"/>
              <a:defRPr sz="2800">
                <a:solidFill>
                  <a:srgbClr val="000000"/>
                </a:solidFill>
                <a:latin typeface="+mn-lt"/>
                <a:ea typeface="ＭＳ Ｐゴシック" charset="0"/>
                <a:cs typeface="+mn-cs"/>
              </a:defRPr>
            </a:lvl2pPr>
            <a:lvl3pPr marL="1143292" indent="-228659" algn="l" defTabSz="449378" rtl="0" eaLnBrk="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ＭＳ Ｐゴシック" charset="0"/>
                <a:cs typeface="+mn-cs"/>
              </a:defRPr>
            </a:lvl3pPr>
            <a:lvl4pPr marL="1600608" indent="-228659" algn="l" defTabSz="449378" rtl="0" eaLnBrk="0" fontAlgn="base" hangingPunct="0">
              <a:lnSpc>
                <a:spcPct val="93000"/>
              </a:lnSpc>
              <a:spcBef>
                <a:spcPct val="0"/>
              </a:spcBef>
              <a:spcAft>
                <a:spcPts val="576"/>
              </a:spcAft>
              <a:buClr>
                <a:srgbClr val="000000"/>
              </a:buClr>
              <a:buSzPct val="100000"/>
              <a:buFont typeface="Times New Roman" charset="0"/>
              <a:defRPr sz="2000">
                <a:solidFill>
                  <a:srgbClr val="000000"/>
                </a:solidFill>
                <a:latin typeface="+mn-lt"/>
                <a:ea typeface="ＭＳ Ｐゴシック" charset="0"/>
                <a:cs typeface="+mn-cs"/>
              </a:defRPr>
            </a:lvl4pPr>
            <a:lvl5pPr marL="2057926"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ＭＳ Ｐゴシック" charset="0"/>
                <a:cs typeface="+mn-cs"/>
              </a:defRPr>
            </a:lvl5pPr>
            <a:lvl6pPr marL="2515242"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2560"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877"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7194"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a:lnSpc>
                <a:spcPct val="100000"/>
              </a:lnSpc>
              <a:buFont typeface="Arial"/>
              <a:buChar char="•"/>
            </a:pPr>
            <a:r>
              <a:rPr lang="en-US" sz="2000" dirty="0" smtClean="0"/>
              <a:t>Groups from </a:t>
            </a:r>
            <a:r>
              <a:rPr lang="en-US" sz="2000" dirty="0" smtClean="0">
                <a:solidFill>
                  <a:srgbClr val="1680BF"/>
                </a:solidFill>
              </a:rPr>
              <a:t>XFEL</a:t>
            </a:r>
            <a:r>
              <a:rPr lang="en-US" sz="2000" dirty="0" smtClean="0">
                <a:solidFill>
                  <a:schemeClr val="tx1"/>
                </a:solidFill>
              </a:rPr>
              <a:t>,</a:t>
            </a:r>
            <a:r>
              <a:rPr lang="en-US" sz="2000" dirty="0" smtClean="0">
                <a:solidFill>
                  <a:srgbClr val="139BFB"/>
                </a:solidFill>
              </a:rPr>
              <a:t> </a:t>
            </a:r>
            <a:r>
              <a:rPr lang="en-US" sz="2000" dirty="0" smtClean="0">
                <a:solidFill>
                  <a:srgbClr val="1680BF"/>
                </a:solidFill>
              </a:rPr>
              <a:t>LOA</a:t>
            </a:r>
            <a:r>
              <a:rPr lang="en-US" sz="2000" dirty="0" smtClean="0">
                <a:solidFill>
                  <a:srgbClr val="139BFB"/>
                </a:solidFill>
              </a:rPr>
              <a:t> </a:t>
            </a:r>
            <a:r>
              <a:rPr lang="en-US" sz="2000" dirty="0" smtClean="0"/>
              <a:t>and </a:t>
            </a:r>
            <a:r>
              <a:rPr lang="en-US" sz="2000" dirty="0" smtClean="0">
                <a:solidFill>
                  <a:srgbClr val="1680BF"/>
                </a:solidFill>
              </a:rPr>
              <a:t>SLAC</a:t>
            </a:r>
            <a:r>
              <a:rPr lang="en-US" sz="2000" dirty="0" smtClean="0"/>
              <a:t> were invited by FERMI to collaborate with different hardware or as observers </a:t>
            </a:r>
            <a:r>
              <a:rPr lang="en-US" sz="2000" b="1" dirty="0" smtClean="0"/>
              <a:t>(Coordinated by E. </a:t>
            </a:r>
            <a:r>
              <a:rPr lang="en-US" sz="2000" b="1" dirty="0" err="1" smtClean="0"/>
              <a:t>Allaria</a:t>
            </a:r>
            <a:r>
              <a:rPr lang="en-US" sz="2000" b="1" dirty="0" smtClean="0"/>
              <a:t>)</a:t>
            </a:r>
          </a:p>
          <a:p>
            <a:pPr marL="457200" indent="-457200">
              <a:lnSpc>
                <a:spcPct val="100000"/>
              </a:lnSpc>
              <a:buFont typeface="Arial"/>
              <a:buChar char="•"/>
            </a:pPr>
            <a:r>
              <a:rPr lang="en-US" sz="2000" dirty="0" smtClean="0"/>
              <a:t>Different polarization modes measured with 3 different techniques </a:t>
            </a:r>
          </a:p>
          <a:p>
            <a:pPr marL="457200" indent="-457200">
              <a:lnSpc>
                <a:spcPct val="100000"/>
              </a:lnSpc>
              <a:buFont typeface="Arial"/>
              <a:buChar char="•"/>
            </a:pPr>
            <a:r>
              <a:rPr lang="en-US" sz="2000" dirty="0" smtClean="0"/>
              <a:t>… and different wavelengths 26nm/32.7nm and 52nm</a:t>
            </a:r>
          </a:p>
        </p:txBody>
      </p:sp>
      <p:sp>
        <p:nvSpPr>
          <p:cNvPr id="5" name="Content Placeholder 3"/>
          <p:cNvSpPr txBox="1">
            <a:spLocks/>
          </p:cNvSpPr>
          <p:nvPr/>
        </p:nvSpPr>
        <p:spPr>
          <a:xfrm>
            <a:off x="-20644" y="5005561"/>
            <a:ext cx="10064577" cy="1296144"/>
          </a:xfrm>
          <a:prstGeom prst="rect">
            <a:avLst/>
          </a:prstGeom>
        </p:spPr>
        <p:txBody>
          <a:bodyPr vert="horz"/>
          <a:lstStyle>
            <a:lvl1pPr marL="457200" indent="-457200" algn="l" defTabSz="449263" rtl="0" eaLnBrk="1" fontAlgn="base" hangingPunct="1">
              <a:lnSpc>
                <a:spcPct val="93000"/>
              </a:lnSpc>
              <a:spcBef>
                <a:spcPct val="0"/>
              </a:spcBef>
              <a:spcAft>
                <a:spcPts val="1413"/>
              </a:spcAft>
              <a:buClr>
                <a:srgbClr val="139BFB"/>
              </a:buClr>
              <a:buSzPct val="100000"/>
              <a:buFont typeface="Wingdings" charset="2"/>
              <a:buChar char="u"/>
              <a:defRPr sz="3200">
                <a:solidFill>
                  <a:srgbClr val="000000"/>
                </a:solidFill>
                <a:effectLst>
                  <a:outerShdw blurRad="50800" dist="50800" dir="2700000" algn="tl" rotWithShape="0">
                    <a:srgbClr val="000000">
                      <a:alpha val="77000"/>
                    </a:srgbClr>
                  </a:outerShdw>
                </a:effectLst>
                <a:latin typeface="+mn-lt"/>
                <a:ea typeface="ＭＳ Ｐゴシック" charset="0"/>
                <a:cs typeface="ＭＳ Ｐゴシック" charset="0"/>
              </a:defRPr>
            </a:lvl1pPr>
            <a:lvl2pPr marL="914400" indent="-457200" algn="l" defTabSz="449263" rtl="0" eaLnBrk="1" fontAlgn="base" hangingPunct="1">
              <a:lnSpc>
                <a:spcPct val="93000"/>
              </a:lnSpc>
              <a:spcBef>
                <a:spcPct val="0"/>
              </a:spcBef>
              <a:spcAft>
                <a:spcPts val="1138"/>
              </a:spcAft>
              <a:buClr>
                <a:srgbClr val="139BFB"/>
              </a:buClr>
              <a:buSzPct val="100000"/>
              <a:buFont typeface="Wingdings" charset="2"/>
              <a:buChar char="u"/>
              <a:defRPr sz="2800">
                <a:solidFill>
                  <a:srgbClr val="000000"/>
                </a:solidFill>
                <a:effectLst>
                  <a:outerShdw blurRad="50800" dist="50800" dir="2700000" algn="tl" rotWithShape="0">
                    <a:srgbClr val="000000">
                      <a:alpha val="77000"/>
                    </a:srgbClr>
                  </a:outerShdw>
                </a:effectLst>
                <a:latin typeface="+mn-lt"/>
                <a:ea typeface="ＭＳ Ｐゴシック" charset="0"/>
                <a:cs typeface="+mn-cs"/>
              </a:defRPr>
            </a:lvl2pPr>
            <a:lvl3pPr marL="1257300" indent="-342900" algn="l" defTabSz="449263" rtl="0" eaLnBrk="1" fontAlgn="base" hangingPunct="1">
              <a:lnSpc>
                <a:spcPct val="93000"/>
              </a:lnSpc>
              <a:spcBef>
                <a:spcPct val="0"/>
              </a:spcBef>
              <a:spcAft>
                <a:spcPts val="850"/>
              </a:spcAft>
              <a:buClr>
                <a:srgbClr val="139BFB"/>
              </a:buClr>
              <a:buSzPct val="100000"/>
              <a:buFont typeface="Wingdings" charset="2"/>
              <a:buChar char="u"/>
              <a:defRPr sz="2400">
                <a:solidFill>
                  <a:srgbClr val="000000"/>
                </a:solidFill>
                <a:effectLst>
                  <a:outerShdw blurRad="50800" dist="50800" dir="2700000" algn="tl" rotWithShape="0">
                    <a:srgbClr val="000000">
                      <a:alpha val="77000"/>
                    </a:srgbClr>
                  </a:outerShdw>
                </a:effectLst>
                <a:latin typeface="+mn-lt"/>
                <a:ea typeface="ＭＳ Ｐゴシック" charset="0"/>
                <a:cs typeface="+mn-cs"/>
              </a:defRPr>
            </a:lvl3pPr>
            <a:lvl4pPr marL="1714500" indent="-342900" algn="l" defTabSz="449263" rtl="0" eaLnBrk="1" fontAlgn="base" hangingPunct="1">
              <a:lnSpc>
                <a:spcPct val="93000"/>
              </a:lnSpc>
              <a:spcBef>
                <a:spcPct val="0"/>
              </a:spcBef>
              <a:spcAft>
                <a:spcPts val="575"/>
              </a:spcAft>
              <a:buClr>
                <a:srgbClr val="139BFB"/>
              </a:buClr>
              <a:buSzPct val="100000"/>
              <a:buFont typeface="Wingdings" charset="2"/>
              <a:buChar char="u"/>
              <a:defRPr sz="2000">
                <a:solidFill>
                  <a:srgbClr val="000000"/>
                </a:solidFill>
                <a:effectLst>
                  <a:outerShdw blurRad="50800" dist="50800" dir="2700000" algn="tl" rotWithShape="0">
                    <a:srgbClr val="000000">
                      <a:alpha val="77000"/>
                    </a:srgbClr>
                  </a:outerShdw>
                </a:effectLst>
                <a:latin typeface="+mn-lt"/>
                <a:ea typeface="ＭＳ Ｐゴシック" charset="0"/>
                <a:cs typeface="+mn-cs"/>
              </a:defRPr>
            </a:lvl4pPr>
            <a:lvl5pPr marL="2171700" indent="-342900" algn="l" defTabSz="449263" rtl="0" eaLnBrk="1" fontAlgn="base" hangingPunct="1">
              <a:lnSpc>
                <a:spcPct val="93000"/>
              </a:lnSpc>
              <a:spcBef>
                <a:spcPct val="0"/>
              </a:spcBef>
              <a:spcAft>
                <a:spcPts val="288"/>
              </a:spcAft>
              <a:buClr>
                <a:srgbClr val="139BFB"/>
              </a:buClr>
              <a:buSzPct val="100000"/>
              <a:buFont typeface="Wingdings" charset="2"/>
              <a:buChar char="u"/>
              <a:defRPr sz="2000">
                <a:solidFill>
                  <a:srgbClr val="000000"/>
                </a:solidFill>
                <a:effectLst>
                  <a:outerShdw blurRad="50800" dist="50800" dir="2700000" algn="tl" rotWithShape="0">
                    <a:srgbClr val="000000">
                      <a:alpha val="77000"/>
                    </a:srgbClr>
                  </a:outerShdw>
                </a:effectLst>
                <a:latin typeface="+mn-lt"/>
                <a:ea typeface="ＭＳ Ｐゴシック" charset="0"/>
                <a:cs typeface="+mn-cs"/>
              </a:defRPr>
            </a:lvl5pPr>
            <a:lvl6pPr marL="2514600" indent="-228600" algn="l" defTabSz="449263"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buFont typeface="Wingdings" charset="2"/>
              <a:buNone/>
            </a:pPr>
            <a:r>
              <a:rPr lang="en-US" sz="1200" dirty="0" smtClean="0">
                <a:effectLst/>
              </a:rPr>
              <a:t>P04 group @ PETRA III: </a:t>
            </a:r>
            <a:r>
              <a:rPr lang="en-US" sz="1200" b="1" dirty="0" smtClean="0">
                <a:effectLst/>
              </a:rPr>
              <a:t>Leif Glaser</a:t>
            </a:r>
            <a:r>
              <a:rPr lang="en-US" sz="1200" dirty="0" smtClean="0">
                <a:effectLst/>
              </a:rPr>
              <a:t>, </a:t>
            </a:r>
            <a:r>
              <a:rPr lang="en-US" sz="1200" b="1" dirty="0" smtClean="0">
                <a:effectLst/>
              </a:rPr>
              <a:t>Frank Scholz</a:t>
            </a:r>
            <a:r>
              <a:rPr lang="en-US" sz="1200" dirty="0" smtClean="0">
                <a:effectLst/>
              </a:rPr>
              <a:t>, </a:t>
            </a:r>
            <a:r>
              <a:rPr lang="en-US" sz="1200" b="1" dirty="0" smtClean="0">
                <a:effectLst/>
              </a:rPr>
              <a:t>Jörn Seltmann </a:t>
            </a:r>
            <a:r>
              <a:rPr lang="en-US" sz="1200" dirty="0" smtClean="0">
                <a:effectLst/>
              </a:rPr>
              <a:t>- European XFEL: </a:t>
            </a:r>
            <a:r>
              <a:rPr lang="en-US" sz="1200" b="1" dirty="0" smtClean="0">
                <a:effectLst/>
              </a:rPr>
              <a:t>Jens Buck </a:t>
            </a:r>
            <a:r>
              <a:rPr lang="en-US" sz="1200" dirty="0" smtClean="0">
                <a:effectLst/>
              </a:rPr>
              <a:t>(</a:t>
            </a:r>
            <a:r>
              <a:rPr lang="en-US" sz="1200" i="1" dirty="0" smtClean="0">
                <a:effectLst/>
              </a:rPr>
              <a:t>WP-74</a:t>
            </a:r>
            <a:r>
              <a:rPr lang="en-US" sz="1200" dirty="0" smtClean="0">
                <a:effectLst/>
              </a:rPr>
              <a:t>), </a:t>
            </a:r>
            <a:r>
              <a:rPr lang="en-US" sz="1200" b="1" dirty="0" smtClean="0">
                <a:effectLst/>
              </a:rPr>
              <a:t>Alberto De Fanis </a:t>
            </a:r>
            <a:r>
              <a:rPr lang="en-US" sz="1200" dirty="0" smtClean="0">
                <a:effectLst/>
              </a:rPr>
              <a:t>(</a:t>
            </a:r>
            <a:r>
              <a:rPr lang="en-US" sz="1200" i="1" dirty="0" smtClean="0">
                <a:effectLst/>
              </a:rPr>
              <a:t>WP-85</a:t>
            </a:r>
            <a:r>
              <a:rPr lang="en-US" sz="1200" dirty="0" smtClean="0">
                <a:effectLst/>
              </a:rPr>
              <a:t>), - </a:t>
            </a:r>
            <a:r>
              <a:rPr lang="en-US" sz="1200" b="1" dirty="0" smtClean="0">
                <a:effectLst/>
              </a:rPr>
              <a:t>Patrick Gessler </a:t>
            </a:r>
            <a:r>
              <a:rPr lang="en-US" sz="1200" dirty="0" smtClean="0">
                <a:effectLst/>
              </a:rPr>
              <a:t>(</a:t>
            </a:r>
            <a:r>
              <a:rPr lang="en-US" sz="1200" i="1" dirty="0" smtClean="0">
                <a:effectLst/>
              </a:rPr>
              <a:t>WP-75&amp;76</a:t>
            </a:r>
            <a:r>
              <a:rPr lang="en-US" sz="1200" dirty="0" smtClean="0">
                <a:effectLst/>
              </a:rPr>
              <a:t>), </a:t>
            </a:r>
            <a:r>
              <a:rPr lang="en-US" sz="1200" b="1" dirty="0" smtClean="0">
                <a:effectLst/>
              </a:rPr>
              <a:t>Jan Grünert </a:t>
            </a:r>
            <a:r>
              <a:rPr lang="en-US" sz="1200" dirty="0" smtClean="0">
                <a:effectLst/>
              </a:rPr>
              <a:t>(</a:t>
            </a:r>
            <a:r>
              <a:rPr lang="en-US" sz="1200" i="1" dirty="0" smtClean="0">
                <a:effectLst/>
              </a:rPr>
              <a:t>WP-74</a:t>
            </a:r>
            <a:r>
              <a:rPr lang="en-US" sz="1200" dirty="0" smtClean="0">
                <a:effectLst/>
              </a:rPr>
              <a:t>), </a:t>
            </a:r>
            <a:r>
              <a:rPr lang="en-US" sz="1200" b="1" dirty="0" smtClean="0">
                <a:effectLst/>
              </a:rPr>
              <a:t>Markus Ilchen </a:t>
            </a:r>
            <a:r>
              <a:rPr lang="en-US" sz="1200" dirty="0" smtClean="0">
                <a:effectLst/>
              </a:rPr>
              <a:t>(</a:t>
            </a:r>
            <a:r>
              <a:rPr lang="en-US" sz="1200" i="1" dirty="0" smtClean="0">
                <a:effectLst/>
              </a:rPr>
              <a:t>WP-85</a:t>
            </a:r>
            <a:r>
              <a:rPr lang="en-US" sz="1200" dirty="0" smtClean="0">
                <a:effectLst/>
              </a:rPr>
              <a:t>), </a:t>
            </a:r>
            <a:r>
              <a:rPr lang="en-US" sz="1200" b="1" dirty="0" smtClean="0">
                <a:effectLst/>
              </a:rPr>
              <a:t>Tommaso Mazza </a:t>
            </a:r>
            <a:r>
              <a:rPr lang="en-US" sz="1200" dirty="0" smtClean="0">
                <a:effectLst/>
              </a:rPr>
              <a:t>(</a:t>
            </a:r>
            <a:r>
              <a:rPr lang="en-US" sz="1200" i="1" dirty="0" smtClean="0">
                <a:effectLst/>
              </a:rPr>
              <a:t>WP-85</a:t>
            </a:r>
            <a:r>
              <a:rPr lang="en-US" sz="1200" dirty="0" smtClean="0">
                <a:effectLst/>
              </a:rPr>
              <a:t>), </a:t>
            </a:r>
            <a:r>
              <a:rPr lang="en-US" sz="1200" b="1" dirty="0" smtClean="0">
                <a:effectLst/>
              </a:rPr>
              <a:t>Michael Meyer </a:t>
            </a:r>
            <a:r>
              <a:rPr lang="en-US" sz="1200" dirty="0" smtClean="0">
                <a:effectLst/>
              </a:rPr>
              <a:t>(</a:t>
            </a:r>
            <a:r>
              <a:rPr lang="en-US" sz="1200" i="1" dirty="0" smtClean="0">
                <a:effectLst/>
              </a:rPr>
              <a:t>WP-85</a:t>
            </a:r>
            <a:r>
              <a:rPr lang="en-US" sz="1200" dirty="0" smtClean="0">
                <a:effectLst/>
              </a:rPr>
              <a:t>) </a:t>
            </a:r>
            <a:r>
              <a:rPr lang="en-US" sz="1200" b="1" dirty="0" smtClean="0">
                <a:effectLst/>
              </a:rPr>
              <a:t>  </a:t>
            </a:r>
            <a:r>
              <a:rPr lang="en-US" sz="1200" dirty="0" smtClean="0">
                <a:effectLst/>
              </a:rPr>
              <a:t>Universität Kassel: </a:t>
            </a:r>
            <a:r>
              <a:rPr lang="en-US" sz="1200" b="1" dirty="0" smtClean="0">
                <a:effectLst/>
              </a:rPr>
              <a:t>André Knie  </a:t>
            </a:r>
            <a:r>
              <a:rPr lang="en-US" sz="1200" dirty="0" smtClean="0">
                <a:effectLst/>
              </a:rPr>
              <a:t>FERMI: </a:t>
            </a:r>
            <a:r>
              <a:rPr lang="en-US" sz="1200" b="1" dirty="0" smtClean="0">
                <a:effectLst/>
              </a:rPr>
              <a:t>Enrico Allaria</a:t>
            </a:r>
            <a:r>
              <a:rPr lang="en-US" sz="1200" dirty="0" smtClean="0">
                <a:effectLst/>
              </a:rPr>
              <a:t>, </a:t>
            </a:r>
            <a:r>
              <a:rPr lang="en-US" sz="1200" b="1" dirty="0" smtClean="0">
                <a:effectLst/>
              </a:rPr>
              <a:t>Mauro Trovò</a:t>
            </a:r>
            <a:r>
              <a:rPr lang="en-US" sz="1200" dirty="0" smtClean="0">
                <a:effectLst/>
              </a:rPr>
              <a:t>, </a:t>
            </a:r>
            <a:r>
              <a:rPr lang="en-US" sz="1200" b="1" dirty="0" smtClean="0">
                <a:effectLst/>
              </a:rPr>
              <a:t>Giovanni De Ninno</a:t>
            </a:r>
            <a:r>
              <a:rPr lang="en-US" sz="1200" dirty="0" smtClean="0">
                <a:effectLst/>
              </a:rPr>
              <a:t>, </a:t>
            </a:r>
            <a:r>
              <a:rPr lang="en-US" sz="1200" b="1" dirty="0" smtClean="0">
                <a:effectLst/>
              </a:rPr>
              <a:t>Primož Rebernik</a:t>
            </a:r>
            <a:r>
              <a:rPr lang="en-US" sz="1200" dirty="0" smtClean="0">
                <a:effectLst/>
              </a:rPr>
              <a:t>, </a:t>
            </a:r>
            <a:r>
              <a:rPr lang="en-US" sz="1200" b="1" dirty="0" smtClean="0">
                <a:effectLst/>
              </a:rPr>
              <a:t>David Gauthier</a:t>
            </a:r>
            <a:r>
              <a:rPr lang="en-US" sz="1200" dirty="0" smtClean="0">
                <a:effectLst/>
              </a:rPr>
              <a:t>, </a:t>
            </a:r>
            <a:r>
              <a:rPr lang="en-US" sz="1200" b="1" dirty="0" smtClean="0">
                <a:effectLst/>
              </a:rPr>
              <a:t>Carlo Spezzani</a:t>
            </a:r>
            <a:r>
              <a:rPr lang="en-US" sz="1200" dirty="0" smtClean="0">
                <a:effectLst/>
              </a:rPr>
              <a:t>, </a:t>
            </a:r>
            <a:r>
              <a:rPr lang="en-US" sz="1200" b="1" dirty="0" smtClean="0">
                <a:effectLst/>
              </a:rPr>
              <a:t>Bruno Diviacco</a:t>
            </a:r>
            <a:r>
              <a:rPr lang="en-US" sz="1200" dirty="0" smtClean="0">
                <a:effectLst/>
              </a:rPr>
              <a:t>, </a:t>
            </a:r>
            <a:r>
              <a:rPr lang="en-US" sz="1200" b="1" dirty="0" smtClean="0">
                <a:effectLst/>
              </a:rPr>
              <a:t>Simone Di Mitri</a:t>
            </a:r>
            <a:r>
              <a:rPr lang="en-US" sz="1200" dirty="0" smtClean="0">
                <a:effectLst/>
              </a:rPr>
              <a:t>, </a:t>
            </a:r>
            <a:r>
              <a:rPr lang="en-US" sz="1200" b="1" dirty="0" smtClean="0">
                <a:effectLst/>
              </a:rPr>
              <a:t>Guiseppe Penco</a:t>
            </a:r>
            <a:r>
              <a:rPr lang="en-US" sz="1200" dirty="0" smtClean="0">
                <a:effectLst/>
              </a:rPr>
              <a:t>, </a:t>
            </a:r>
            <a:r>
              <a:rPr lang="en-US" sz="1200" b="1" dirty="0" smtClean="0">
                <a:effectLst/>
              </a:rPr>
              <a:t>Luca Giannessi</a:t>
            </a:r>
            <a:r>
              <a:rPr lang="en-US" sz="1200" dirty="0" smtClean="0">
                <a:effectLst/>
              </a:rPr>
              <a:t>, </a:t>
            </a:r>
            <a:r>
              <a:rPr lang="en-US" sz="1200" b="1" dirty="0" smtClean="0">
                <a:effectLst/>
              </a:rPr>
              <a:t>William Fawley</a:t>
            </a:r>
            <a:r>
              <a:rPr lang="en-US" sz="1200" dirty="0" smtClean="0">
                <a:effectLst/>
              </a:rPr>
              <a:t>, </a:t>
            </a:r>
            <a:r>
              <a:rPr lang="en-US" sz="1200" b="1" dirty="0" smtClean="0">
                <a:effectLst/>
              </a:rPr>
              <a:t>Marco Zangrando</a:t>
            </a:r>
            <a:r>
              <a:rPr lang="en-US" sz="1200" dirty="0" smtClean="0">
                <a:effectLst/>
              </a:rPr>
              <a:t>, </a:t>
            </a:r>
            <a:r>
              <a:rPr lang="en-US" sz="1200" b="1" dirty="0" smtClean="0">
                <a:effectLst/>
              </a:rPr>
              <a:t>Nicola Mahne</a:t>
            </a:r>
            <a:r>
              <a:rPr lang="en-US" sz="1200" dirty="0" smtClean="0">
                <a:effectLst/>
              </a:rPr>
              <a:t>, </a:t>
            </a:r>
            <a:r>
              <a:rPr lang="en-US" sz="1200" b="1" dirty="0" smtClean="0">
                <a:effectLst/>
              </a:rPr>
              <a:t>Cristian Svetina</a:t>
            </a:r>
            <a:r>
              <a:rPr lang="en-US" sz="1200" dirty="0" smtClean="0">
                <a:effectLst/>
              </a:rPr>
              <a:t>, </a:t>
            </a:r>
            <a:r>
              <a:rPr lang="en-US" sz="1200" b="1" dirty="0" smtClean="0">
                <a:effectLst/>
              </a:rPr>
              <a:t>Lorenzo Raimondi</a:t>
            </a:r>
            <a:r>
              <a:rPr lang="en-US" sz="1200" dirty="0" smtClean="0">
                <a:effectLst/>
              </a:rPr>
              <a:t>, </a:t>
            </a:r>
            <a:r>
              <a:rPr lang="en-US" sz="1200" b="1" dirty="0" smtClean="0">
                <a:effectLst/>
              </a:rPr>
              <a:t>Flavio Capotondi</a:t>
            </a:r>
            <a:r>
              <a:rPr lang="en-US" sz="1200" dirty="0" smtClean="0">
                <a:effectLst/>
              </a:rPr>
              <a:t>, </a:t>
            </a:r>
            <a:r>
              <a:rPr lang="en-US" sz="1200" b="1" dirty="0" smtClean="0">
                <a:effectLst/>
              </a:rPr>
              <a:t>Paola Finetti</a:t>
            </a:r>
            <a:r>
              <a:rPr lang="en-US" sz="1200" dirty="0" smtClean="0">
                <a:effectLst/>
              </a:rPr>
              <a:t>, </a:t>
            </a:r>
            <a:r>
              <a:rPr lang="en-US" sz="1200" b="1" dirty="0" smtClean="0">
                <a:effectLst/>
              </a:rPr>
              <a:t>Carlo Callegari</a:t>
            </a:r>
            <a:r>
              <a:rPr lang="en-US" sz="1200" dirty="0" smtClean="0">
                <a:effectLst/>
              </a:rPr>
              <a:t>, </a:t>
            </a:r>
            <a:r>
              <a:rPr lang="en-US" sz="1200" b="1" dirty="0" smtClean="0">
                <a:effectLst/>
              </a:rPr>
              <a:t>Marcello Coreno</a:t>
            </a:r>
            <a:r>
              <a:rPr lang="en-US" sz="1200" dirty="0" smtClean="0">
                <a:effectLst/>
              </a:rPr>
              <a:t>, </a:t>
            </a:r>
            <a:r>
              <a:rPr lang="en-US" sz="1200" b="1" dirty="0" smtClean="0">
                <a:effectLst/>
              </a:rPr>
              <a:t>Cesare Grazioli</a:t>
            </a:r>
            <a:r>
              <a:rPr lang="en-US" sz="1200" dirty="0" smtClean="0">
                <a:effectLst/>
              </a:rPr>
              <a:t>, </a:t>
            </a:r>
            <a:r>
              <a:rPr lang="en-US" sz="1200" b="1" dirty="0" smtClean="0">
                <a:effectLst/>
              </a:rPr>
              <a:t>Oksana Plekan</a:t>
            </a:r>
            <a:r>
              <a:rPr lang="en-US" sz="1200" dirty="0" smtClean="0">
                <a:effectLst/>
              </a:rPr>
              <a:t>, </a:t>
            </a:r>
            <a:r>
              <a:rPr lang="en-US" sz="1200" b="1" dirty="0" smtClean="0">
                <a:effectLst/>
              </a:rPr>
              <a:t>Barbara Ressel</a:t>
            </a:r>
            <a:r>
              <a:rPr lang="en-US" sz="1200" dirty="0" smtClean="0">
                <a:effectLst/>
              </a:rPr>
              <a:t>, </a:t>
            </a:r>
            <a:r>
              <a:rPr lang="en-US" sz="1200" b="1" dirty="0" smtClean="0">
                <a:effectLst/>
              </a:rPr>
              <a:t>Antti Kivimäki, </a:t>
            </a:r>
            <a:r>
              <a:rPr lang="en-US" sz="1200" dirty="0" smtClean="0">
                <a:effectLst/>
              </a:rPr>
              <a:t>Laboratoire d'Optique Appliquée (LOA): </a:t>
            </a:r>
            <a:r>
              <a:rPr lang="en-US" sz="1200" b="1" dirty="0" smtClean="0">
                <a:effectLst/>
              </a:rPr>
              <a:t>Benoît Mahieu</a:t>
            </a:r>
            <a:r>
              <a:rPr lang="en-US" sz="1200" dirty="0" smtClean="0">
                <a:effectLst/>
              </a:rPr>
              <a:t>, </a:t>
            </a:r>
            <a:r>
              <a:rPr lang="en-US" sz="1200" b="1" dirty="0" smtClean="0">
                <a:effectLst/>
              </a:rPr>
              <a:t>Guillaume Lambert</a:t>
            </a:r>
            <a:r>
              <a:rPr lang="en-US" sz="1200" dirty="0" smtClean="0">
                <a:effectLst/>
              </a:rPr>
              <a:t>, </a:t>
            </a:r>
            <a:r>
              <a:rPr lang="en-US" sz="1200" b="1" dirty="0" smtClean="0">
                <a:effectLst/>
              </a:rPr>
              <a:t>Boris Vodungbo</a:t>
            </a:r>
            <a:r>
              <a:rPr lang="en-US" sz="1200" dirty="0" smtClean="0">
                <a:effectLst/>
              </a:rPr>
              <a:t>, </a:t>
            </a:r>
            <a:r>
              <a:rPr lang="en-US" sz="1200" b="1" dirty="0" smtClean="0">
                <a:effectLst/>
              </a:rPr>
              <a:t>Philippe Zeitoun</a:t>
            </a:r>
            <a:r>
              <a:rPr lang="en-US" sz="1200" dirty="0" smtClean="0">
                <a:effectLst/>
              </a:rPr>
              <a:t>, </a:t>
            </a:r>
            <a:r>
              <a:rPr lang="en-US" sz="1200" b="1" dirty="0" smtClean="0">
                <a:effectLst/>
              </a:rPr>
              <a:t>Jan Luning </a:t>
            </a:r>
            <a:r>
              <a:rPr lang="en-US" sz="1200" dirty="0" smtClean="0">
                <a:effectLst/>
              </a:rPr>
              <a:t>SLAC: </a:t>
            </a:r>
            <a:r>
              <a:rPr lang="en-US" sz="1200" b="1" dirty="0" smtClean="0">
                <a:effectLst/>
              </a:rPr>
              <a:t>Zhirong Huang</a:t>
            </a:r>
            <a:r>
              <a:rPr lang="en-US" sz="1200" dirty="0" smtClean="0">
                <a:effectLst/>
              </a:rPr>
              <a:t>, </a:t>
            </a:r>
            <a:r>
              <a:rPr lang="en-US" sz="1200" b="1" dirty="0" smtClean="0">
                <a:effectLst/>
              </a:rPr>
              <a:t>Yuantao Ding</a:t>
            </a:r>
            <a:r>
              <a:rPr lang="en-US" sz="1200" dirty="0" smtClean="0">
                <a:effectLst/>
              </a:rPr>
              <a:t>, </a:t>
            </a:r>
            <a:r>
              <a:rPr lang="en-US" sz="1200" b="1" dirty="0" smtClean="0">
                <a:effectLst/>
              </a:rPr>
              <a:t>Alberto Lutman</a:t>
            </a:r>
            <a:r>
              <a:rPr lang="en-US" sz="1200" dirty="0" smtClean="0">
                <a:effectLst/>
              </a:rPr>
              <a:t>, </a:t>
            </a:r>
            <a:r>
              <a:rPr lang="en-US" sz="1200" b="1" dirty="0" smtClean="0">
                <a:effectLst/>
              </a:rPr>
              <a:t>Stefan Moeller </a:t>
            </a:r>
            <a:endParaRPr lang="en-US" sz="1200" dirty="0" smtClean="0">
              <a:effectLst/>
            </a:endParaRPr>
          </a:p>
          <a:p>
            <a:endParaRPr lang="en-US" sz="1200" dirty="0"/>
          </a:p>
        </p:txBody>
      </p:sp>
      <p:grpSp>
        <p:nvGrpSpPr>
          <p:cNvPr id="6" name="Group 5"/>
          <p:cNvGrpSpPr/>
          <p:nvPr/>
        </p:nvGrpSpPr>
        <p:grpSpPr>
          <a:xfrm>
            <a:off x="630892" y="1045121"/>
            <a:ext cx="8977373" cy="1949559"/>
            <a:chOff x="-216272" y="1935326"/>
            <a:chExt cx="9774685" cy="2326071"/>
          </a:xfrm>
        </p:grpSpPr>
        <p:pic>
          <p:nvPicPr>
            <p:cNvPr id="7" name="Immagin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048" y="2699717"/>
              <a:ext cx="5616376" cy="1513662"/>
            </a:xfrm>
            <a:prstGeom prst="rect">
              <a:avLst/>
            </a:prstGeom>
          </p:spPr>
        </p:pic>
        <p:grpSp>
          <p:nvGrpSpPr>
            <p:cNvPr id="8" name="Group 7"/>
            <p:cNvGrpSpPr/>
            <p:nvPr/>
          </p:nvGrpSpPr>
          <p:grpSpPr>
            <a:xfrm flipV="1">
              <a:off x="-216272" y="3491805"/>
              <a:ext cx="2592288" cy="144016"/>
              <a:chOff x="719832" y="5003973"/>
              <a:chExt cx="5714856" cy="263309"/>
            </a:xfrm>
            <a:solidFill>
              <a:schemeClr val="bg1">
                <a:lumMod val="50000"/>
              </a:schemeClr>
            </a:solidFill>
          </p:grpSpPr>
          <p:sp>
            <p:nvSpPr>
              <p:cNvPr id="21" name="Rounded Rectangle 20"/>
              <p:cNvSpPr/>
              <p:nvPr/>
            </p:nvSpPr>
            <p:spPr bwMode="auto">
              <a:xfrm>
                <a:off x="719832"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2" name="Rounded Rectangle 21"/>
              <p:cNvSpPr/>
              <p:nvPr/>
            </p:nvSpPr>
            <p:spPr bwMode="auto">
              <a:xfrm>
                <a:off x="1727944"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3" name="Rounded Rectangle 22"/>
              <p:cNvSpPr/>
              <p:nvPr/>
            </p:nvSpPr>
            <p:spPr bwMode="auto">
              <a:xfrm>
                <a:off x="2664048"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4" name="Rounded Rectangle 23"/>
              <p:cNvSpPr/>
              <p:nvPr/>
            </p:nvSpPr>
            <p:spPr bwMode="auto">
              <a:xfrm>
                <a:off x="3672160"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5" name="Rounded Rectangle 24"/>
              <p:cNvSpPr/>
              <p:nvPr/>
            </p:nvSpPr>
            <p:spPr bwMode="auto">
              <a:xfrm>
                <a:off x="4608264"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6" name="Rounded Rectangle 25"/>
              <p:cNvSpPr/>
              <p:nvPr/>
            </p:nvSpPr>
            <p:spPr bwMode="auto">
              <a:xfrm>
                <a:off x="5616376"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grpSp>
        <p:sp>
          <p:nvSpPr>
            <p:cNvPr id="9" name="Rectangle 8"/>
            <p:cNvSpPr/>
            <p:nvPr/>
          </p:nvSpPr>
          <p:spPr bwMode="auto">
            <a:xfrm rot="19813515">
              <a:off x="8305301" y="2917737"/>
              <a:ext cx="432048" cy="504056"/>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0" name="Rectangle 9"/>
            <p:cNvSpPr/>
            <p:nvPr/>
          </p:nvSpPr>
          <p:spPr bwMode="auto">
            <a:xfrm rot="19813515">
              <a:off x="8750023" y="2657617"/>
              <a:ext cx="432048" cy="504056"/>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1" name="TextBox 10"/>
            <p:cNvSpPr txBox="1"/>
            <p:nvPr/>
          </p:nvSpPr>
          <p:spPr>
            <a:xfrm rot="19745623">
              <a:off x="8379557" y="1935326"/>
              <a:ext cx="1178856" cy="591280"/>
            </a:xfrm>
            <a:prstGeom prst="rect">
              <a:avLst/>
            </a:prstGeom>
            <a:noFill/>
          </p:spPr>
          <p:txBody>
            <a:bodyPr wrap="none" rtlCol="0">
              <a:spAutoFit/>
            </a:bodyPr>
            <a:lstStyle/>
            <a:p>
              <a:r>
                <a:rPr lang="en-US" sz="1400" dirty="0" smtClean="0">
                  <a:solidFill>
                    <a:srgbClr val="1680BF"/>
                  </a:solidFill>
                </a:rPr>
                <a:t>LOA </a:t>
              </a:r>
            </a:p>
            <a:p>
              <a:r>
                <a:rPr lang="en-US" sz="1400" dirty="0" smtClean="0">
                  <a:solidFill>
                    <a:srgbClr val="1680BF"/>
                  </a:solidFill>
                </a:rPr>
                <a:t>polarimeter</a:t>
              </a:r>
              <a:endParaRPr lang="en-US" sz="1400" dirty="0">
                <a:solidFill>
                  <a:srgbClr val="1680BF"/>
                </a:solidFill>
              </a:endParaRPr>
            </a:p>
          </p:txBody>
        </p:sp>
        <p:sp>
          <p:nvSpPr>
            <p:cNvPr id="12" name="TextBox 11"/>
            <p:cNvSpPr txBox="1"/>
            <p:nvPr/>
          </p:nvSpPr>
          <p:spPr>
            <a:xfrm rot="19745623">
              <a:off x="8433638" y="3275850"/>
              <a:ext cx="783885" cy="591280"/>
            </a:xfrm>
            <a:prstGeom prst="rect">
              <a:avLst/>
            </a:prstGeom>
            <a:noFill/>
          </p:spPr>
          <p:txBody>
            <a:bodyPr wrap="none" rtlCol="0">
              <a:spAutoFit/>
            </a:bodyPr>
            <a:lstStyle/>
            <a:p>
              <a:r>
                <a:rPr lang="en-US" sz="1400" dirty="0" smtClean="0">
                  <a:solidFill>
                    <a:srgbClr val="1680BF"/>
                  </a:solidFill>
                </a:rPr>
                <a:t>X-FEL</a:t>
              </a:r>
            </a:p>
            <a:p>
              <a:r>
                <a:rPr lang="en-US" sz="1400" dirty="0" smtClean="0">
                  <a:solidFill>
                    <a:srgbClr val="1680BF"/>
                  </a:solidFill>
                </a:rPr>
                <a:t>E-TOF</a:t>
              </a:r>
              <a:endParaRPr lang="en-US" sz="1400" dirty="0">
                <a:solidFill>
                  <a:srgbClr val="1680BF"/>
                </a:solidFill>
              </a:endParaRPr>
            </a:p>
          </p:txBody>
        </p:sp>
        <p:sp>
          <p:nvSpPr>
            <p:cNvPr id="13" name="TextBox 12"/>
            <p:cNvSpPr txBox="1"/>
            <p:nvPr/>
          </p:nvSpPr>
          <p:spPr>
            <a:xfrm rot="19745623">
              <a:off x="7762461" y="3909175"/>
              <a:ext cx="613792" cy="352222"/>
            </a:xfrm>
            <a:prstGeom prst="rect">
              <a:avLst/>
            </a:prstGeom>
            <a:noFill/>
          </p:spPr>
          <p:txBody>
            <a:bodyPr wrap="none" rtlCol="0">
              <a:spAutoFit/>
            </a:bodyPr>
            <a:lstStyle/>
            <a:p>
              <a:r>
                <a:rPr lang="en-US" sz="1400" dirty="0" smtClean="0">
                  <a:solidFill>
                    <a:srgbClr val="1680BF"/>
                  </a:solidFill>
                </a:rPr>
                <a:t>LDM</a:t>
              </a:r>
            </a:p>
          </p:txBody>
        </p:sp>
        <p:grpSp>
          <p:nvGrpSpPr>
            <p:cNvPr id="14" name="Group 13"/>
            <p:cNvGrpSpPr/>
            <p:nvPr/>
          </p:nvGrpSpPr>
          <p:grpSpPr>
            <a:xfrm flipV="1">
              <a:off x="71760" y="3347789"/>
              <a:ext cx="2592288" cy="144016"/>
              <a:chOff x="719832" y="5003973"/>
              <a:chExt cx="5714856" cy="263309"/>
            </a:xfrm>
          </p:grpSpPr>
          <p:sp>
            <p:nvSpPr>
              <p:cNvPr id="15" name="Rounded Rectangle 14"/>
              <p:cNvSpPr/>
              <p:nvPr/>
            </p:nvSpPr>
            <p:spPr bwMode="auto">
              <a:xfrm>
                <a:off x="719832"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16" name="Rounded Rectangle 15"/>
              <p:cNvSpPr/>
              <p:nvPr/>
            </p:nvSpPr>
            <p:spPr bwMode="auto">
              <a:xfrm>
                <a:off x="1727944"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17" name="Rounded Rectangle 16"/>
              <p:cNvSpPr/>
              <p:nvPr/>
            </p:nvSpPr>
            <p:spPr bwMode="auto">
              <a:xfrm>
                <a:off x="2664048"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18" name="Rounded Rectangle 17"/>
              <p:cNvSpPr/>
              <p:nvPr/>
            </p:nvSpPr>
            <p:spPr bwMode="auto">
              <a:xfrm>
                <a:off x="3672160"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19" name="Rounded Rectangle 18"/>
              <p:cNvSpPr/>
              <p:nvPr/>
            </p:nvSpPr>
            <p:spPr bwMode="auto">
              <a:xfrm>
                <a:off x="4608264"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0" name="Rounded Rectangle 19"/>
              <p:cNvSpPr/>
              <p:nvPr/>
            </p:nvSpPr>
            <p:spPr bwMode="auto">
              <a:xfrm>
                <a:off x="5616376"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grpSp>
      </p:grpSp>
      <p:sp>
        <p:nvSpPr>
          <p:cNvPr id="31" name="Rectangle 118"/>
          <p:cNvSpPr/>
          <p:nvPr/>
        </p:nvSpPr>
        <p:spPr>
          <a:xfrm>
            <a:off x="218158" y="1405161"/>
            <a:ext cx="4464498" cy="295209"/>
          </a:xfrm>
          <a:prstGeom prst="rect">
            <a:avLst/>
          </a:prstGeom>
          <a:noFill/>
        </p:spPr>
        <p:txBody>
          <a:bodyPr wrap="square">
            <a:spAutoFit/>
          </a:bodyPr>
          <a:lstStyle/>
          <a:p>
            <a:pPr algn="ctr"/>
            <a:r>
              <a:rPr lang="en-US" sz="1400" dirty="0" smtClean="0">
                <a:solidFill>
                  <a:srgbClr val="000000"/>
                </a:solidFill>
                <a:latin typeface="+mn-lt"/>
              </a:rPr>
              <a:t>E. </a:t>
            </a:r>
            <a:r>
              <a:rPr lang="en-US" sz="1400" dirty="0" err="1" smtClean="0">
                <a:solidFill>
                  <a:srgbClr val="000000"/>
                </a:solidFill>
                <a:latin typeface="+mn-lt"/>
              </a:rPr>
              <a:t>Allaria</a:t>
            </a:r>
            <a:r>
              <a:rPr lang="en-US" sz="1400" dirty="0" smtClean="0">
                <a:solidFill>
                  <a:srgbClr val="000000"/>
                </a:solidFill>
                <a:latin typeface="+mn-lt"/>
              </a:rPr>
              <a:t> et al., Phys. Rev. X 4, 041040 (2014)</a:t>
            </a:r>
            <a:endParaRPr lang="it-IT" sz="1400" dirty="0">
              <a:solidFill>
                <a:srgbClr val="000000"/>
              </a:solidFill>
              <a:latin typeface="+mn-lt"/>
            </a:endParaRPr>
          </a:p>
        </p:txBody>
      </p:sp>
      <p:pic>
        <p:nvPicPr>
          <p:cNvPr id="32" name="Picture 31" descr="Screen Shot 2016-03-25 at 2.07.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318" y="6445721"/>
            <a:ext cx="6524934" cy="720080"/>
          </a:xfrm>
          <a:prstGeom prst="rect">
            <a:avLst/>
          </a:prstGeom>
        </p:spPr>
      </p:pic>
    </p:spTree>
    <p:extLst>
      <p:ext uri="{BB962C8B-B14F-4D97-AF65-F5344CB8AC3E}">
        <p14:creationId xmlns:p14="http://schemas.microsoft.com/office/powerpoint/2010/main" val="3857357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par>
                          <p:cTn id="16" fill="hold">
                            <p:stCondLst>
                              <p:cond delay="5000"/>
                            </p:stCondLst>
                            <p:childTnLst>
                              <p:par>
                                <p:cTn id="17" presetID="9"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1000"/>
                                        <p:tgtEl>
                                          <p:spTgt spid="31"/>
                                        </p:tgtEl>
                                      </p:cBhvr>
                                    </p:animEffect>
                                  </p:childTnLst>
                                </p:cTn>
                              </p:par>
                            </p:childTnLst>
                          </p:cTn>
                        </p:par>
                        <p:par>
                          <p:cTn id="20" fill="hold">
                            <p:stCondLst>
                              <p:cond delay="6000"/>
                            </p:stCondLst>
                            <p:childTnLst>
                              <p:par>
                                <p:cTn id="21" presetID="9"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28</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normAutofit/>
          </a:bodyPr>
          <a:lstStyle/>
          <a:p>
            <a:pPr marL="0" indent="0"/>
            <a:r>
              <a:rPr lang="it-IT" dirty="0">
                <a:solidFill>
                  <a:srgbClr val="1680BF"/>
                </a:solidFill>
                <a:cs typeface="Arial"/>
              </a:rPr>
              <a:t>POLARIZATION </a:t>
            </a:r>
            <a:r>
              <a:rPr lang="it-IT" dirty="0" smtClean="0">
                <a:solidFill>
                  <a:srgbClr val="1680BF"/>
                </a:solidFill>
                <a:cs typeface="Arial"/>
              </a:rPr>
              <a:t>MEASUREMENT</a:t>
            </a:r>
            <a:r>
              <a:rPr lang="it-IT" dirty="0" smtClean="0">
                <a:latin typeface="Arial" charset="0"/>
              </a:rPr>
              <a:t/>
            </a:r>
            <a:br>
              <a:rPr lang="it-IT" dirty="0" smtClean="0">
                <a:latin typeface="Arial" charset="0"/>
              </a:rPr>
            </a:br>
            <a:r>
              <a:rPr lang="it-IT" dirty="0" smtClean="0">
                <a:latin typeface="Arial" charset="0"/>
              </a:rPr>
              <a:t>e-TOF </a:t>
            </a:r>
            <a:r>
              <a:rPr lang="it-IT" dirty="0" err="1" smtClean="0">
                <a:latin typeface="Arial" charset="0"/>
              </a:rPr>
              <a:t>polarimeter</a:t>
            </a:r>
            <a:endParaRPr lang="it-IT" dirty="0">
              <a:latin typeface="Arial" charset="0"/>
            </a:endParaRPr>
          </a:p>
        </p:txBody>
      </p:sp>
      <p:pic>
        <p:nvPicPr>
          <p:cNvPr id="9" name="Picture 8" descr="Screen shot 2015-04-29 at 9.29.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74" y="2125241"/>
            <a:ext cx="2952328" cy="3416362"/>
          </a:xfrm>
          <a:prstGeom prst="rect">
            <a:avLst/>
          </a:prstGeom>
        </p:spPr>
      </p:pic>
      <p:grpSp>
        <p:nvGrpSpPr>
          <p:cNvPr id="10" name="Group 9"/>
          <p:cNvGrpSpPr/>
          <p:nvPr/>
        </p:nvGrpSpPr>
        <p:grpSpPr>
          <a:xfrm>
            <a:off x="630893" y="325042"/>
            <a:ext cx="8228226" cy="1584176"/>
            <a:chOff x="-216272" y="1935326"/>
            <a:chExt cx="9774685" cy="2326071"/>
          </a:xfrm>
        </p:grpSpPr>
        <p:pic>
          <p:nvPicPr>
            <p:cNvPr id="11"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048" y="2699717"/>
              <a:ext cx="5616376" cy="1513662"/>
            </a:xfrm>
            <a:prstGeom prst="rect">
              <a:avLst/>
            </a:prstGeom>
          </p:spPr>
        </p:pic>
        <p:grpSp>
          <p:nvGrpSpPr>
            <p:cNvPr id="12" name="Group 11"/>
            <p:cNvGrpSpPr/>
            <p:nvPr/>
          </p:nvGrpSpPr>
          <p:grpSpPr>
            <a:xfrm flipV="1">
              <a:off x="-216272" y="3491805"/>
              <a:ext cx="2592288" cy="144016"/>
              <a:chOff x="719832" y="5003973"/>
              <a:chExt cx="5714856" cy="263309"/>
            </a:xfrm>
            <a:solidFill>
              <a:schemeClr val="bg1">
                <a:lumMod val="50000"/>
              </a:schemeClr>
            </a:solidFill>
          </p:grpSpPr>
          <p:sp>
            <p:nvSpPr>
              <p:cNvPr id="25" name="Rounded Rectangle 24"/>
              <p:cNvSpPr/>
              <p:nvPr/>
            </p:nvSpPr>
            <p:spPr bwMode="auto">
              <a:xfrm>
                <a:off x="719832"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6" name="Rounded Rectangle 25"/>
              <p:cNvSpPr/>
              <p:nvPr/>
            </p:nvSpPr>
            <p:spPr bwMode="auto">
              <a:xfrm>
                <a:off x="1727944"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7" name="Rounded Rectangle 26"/>
              <p:cNvSpPr/>
              <p:nvPr/>
            </p:nvSpPr>
            <p:spPr bwMode="auto">
              <a:xfrm>
                <a:off x="2664048"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8" name="Rounded Rectangle 27"/>
              <p:cNvSpPr/>
              <p:nvPr/>
            </p:nvSpPr>
            <p:spPr bwMode="auto">
              <a:xfrm>
                <a:off x="3672160"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9" name="Rounded Rectangle 28"/>
              <p:cNvSpPr/>
              <p:nvPr/>
            </p:nvSpPr>
            <p:spPr bwMode="auto">
              <a:xfrm>
                <a:off x="4608264"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30" name="Rounded Rectangle 29"/>
              <p:cNvSpPr/>
              <p:nvPr/>
            </p:nvSpPr>
            <p:spPr bwMode="auto">
              <a:xfrm>
                <a:off x="5616376"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grpSp>
        <p:sp>
          <p:nvSpPr>
            <p:cNvPr id="13" name="Rectangle 12"/>
            <p:cNvSpPr/>
            <p:nvPr/>
          </p:nvSpPr>
          <p:spPr bwMode="auto">
            <a:xfrm rot="19813515">
              <a:off x="8305301" y="2917737"/>
              <a:ext cx="432048" cy="504056"/>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4" name="Rectangle 13"/>
            <p:cNvSpPr/>
            <p:nvPr/>
          </p:nvSpPr>
          <p:spPr bwMode="auto">
            <a:xfrm rot="19813515">
              <a:off x="8750023" y="2657617"/>
              <a:ext cx="432048" cy="504056"/>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15" name="TextBox 14"/>
            <p:cNvSpPr txBox="1"/>
            <p:nvPr/>
          </p:nvSpPr>
          <p:spPr>
            <a:xfrm rot="19745623">
              <a:off x="8379557" y="1935326"/>
              <a:ext cx="1178856" cy="591280"/>
            </a:xfrm>
            <a:prstGeom prst="rect">
              <a:avLst/>
            </a:prstGeom>
            <a:noFill/>
          </p:spPr>
          <p:txBody>
            <a:bodyPr wrap="none" rtlCol="0">
              <a:spAutoFit/>
            </a:bodyPr>
            <a:lstStyle/>
            <a:p>
              <a:r>
                <a:rPr lang="en-US" sz="1400" dirty="0" smtClean="0">
                  <a:solidFill>
                    <a:srgbClr val="1680BF"/>
                  </a:solidFill>
                </a:rPr>
                <a:t>LOA </a:t>
              </a:r>
            </a:p>
            <a:p>
              <a:r>
                <a:rPr lang="en-US" sz="1400" dirty="0" smtClean="0">
                  <a:solidFill>
                    <a:srgbClr val="1680BF"/>
                  </a:solidFill>
                </a:rPr>
                <a:t>polarimeter</a:t>
              </a:r>
              <a:endParaRPr lang="en-US" sz="1400" dirty="0">
                <a:solidFill>
                  <a:srgbClr val="1680BF"/>
                </a:solidFill>
              </a:endParaRPr>
            </a:p>
          </p:txBody>
        </p:sp>
        <p:sp>
          <p:nvSpPr>
            <p:cNvPr id="16" name="TextBox 15"/>
            <p:cNvSpPr txBox="1"/>
            <p:nvPr/>
          </p:nvSpPr>
          <p:spPr>
            <a:xfrm rot="19745623">
              <a:off x="8441602" y="3313916"/>
              <a:ext cx="855254" cy="727656"/>
            </a:xfrm>
            <a:prstGeom prst="rect">
              <a:avLst/>
            </a:prstGeom>
            <a:noFill/>
          </p:spPr>
          <p:txBody>
            <a:bodyPr wrap="none" rtlCol="0">
              <a:spAutoFit/>
            </a:bodyPr>
            <a:lstStyle/>
            <a:p>
              <a:r>
                <a:rPr lang="en-US" sz="1400" b="1" dirty="0" smtClean="0">
                  <a:solidFill>
                    <a:srgbClr val="FF0000"/>
                  </a:solidFill>
                </a:rPr>
                <a:t>X-FEL</a:t>
              </a:r>
            </a:p>
            <a:p>
              <a:r>
                <a:rPr lang="en-US" sz="1400" b="1" dirty="0" smtClean="0">
                  <a:solidFill>
                    <a:srgbClr val="FF0000"/>
                  </a:solidFill>
                </a:rPr>
                <a:t>E-TOF</a:t>
              </a:r>
              <a:endParaRPr lang="en-US" sz="1400" b="1" dirty="0">
                <a:solidFill>
                  <a:srgbClr val="FF0000"/>
                </a:solidFill>
              </a:endParaRPr>
            </a:p>
          </p:txBody>
        </p:sp>
        <p:sp>
          <p:nvSpPr>
            <p:cNvPr id="17" name="TextBox 16"/>
            <p:cNvSpPr txBox="1"/>
            <p:nvPr/>
          </p:nvSpPr>
          <p:spPr>
            <a:xfrm rot="19745623">
              <a:off x="7762461" y="3909175"/>
              <a:ext cx="613792" cy="352222"/>
            </a:xfrm>
            <a:prstGeom prst="rect">
              <a:avLst/>
            </a:prstGeom>
            <a:noFill/>
          </p:spPr>
          <p:txBody>
            <a:bodyPr wrap="none" rtlCol="0">
              <a:spAutoFit/>
            </a:bodyPr>
            <a:lstStyle/>
            <a:p>
              <a:r>
                <a:rPr lang="en-US" sz="1400" dirty="0" smtClean="0">
                  <a:solidFill>
                    <a:srgbClr val="1680BF"/>
                  </a:solidFill>
                </a:rPr>
                <a:t>LDM</a:t>
              </a:r>
            </a:p>
          </p:txBody>
        </p:sp>
        <p:grpSp>
          <p:nvGrpSpPr>
            <p:cNvPr id="18" name="Group 17"/>
            <p:cNvGrpSpPr/>
            <p:nvPr/>
          </p:nvGrpSpPr>
          <p:grpSpPr>
            <a:xfrm flipV="1">
              <a:off x="71760" y="3347789"/>
              <a:ext cx="2592288" cy="144016"/>
              <a:chOff x="719832" y="5003973"/>
              <a:chExt cx="5714856" cy="263309"/>
            </a:xfrm>
          </p:grpSpPr>
          <p:sp>
            <p:nvSpPr>
              <p:cNvPr id="19" name="Rounded Rectangle 18"/>
              <p:cNvSpPr/>
              <p:nvPr/>
            </p:nvSpPr>
            <p:spPr bwMode="auto">
              <a:xfrm>
                <a:off x="719832"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0" name="Rounded Rectangle 19"/>
              <p:cNvSpPr/>
              <p:nvPr/>
            </p:nvSpPr>
            <p:spPr bwMode="auto">
              <a:xfrm>
                <a:off x="1727944"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1" name="Rounded Rectangle 20"/>
              <p:cNvSpPr/>
              <p:nvPr/>
            </p:nvSpPr>
            <p:spPr bwMode="auto">
              <a:xfrm>
                <a:off x="2664048"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2" name="Rounded Rectangle 21"/>
              <p:cNvSpPr/>
              <p:nvPr/>
            </p:nvSpPr>
            <p:spPr bwMode="auto">
              <a:xfrm>
                <a:off x="3672160"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3" name="Rounded Rectangle 22"/>
              <p:cNvSpPr/>
              <p:nvPr/>
            </p:nvSpPr>
            <p:spPr bwMode="auto">
              <a:xfrm>
                <a:off x="4608264"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4" name="Rounded Rectangle 23"/>
              <p:cNvSpPr/>
              <p:nvPr/>
            </p:nvSpPr>
            <p:spPr bwMode="auto">
              <a:xfrm>
                <a:off x="5616376"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grpSp>
      </p:grpSp>
      <p:cxnSp>
        <p:nvCxnSpPr>
          <p:cNvPr id="31" name="Straight Arrow Connector 30"/>
          <p:cNvCxnSpPr/>
          <p:nvPr/>
        </p:nvCxnSpPr>
        <p:spPr bwMode="auto">
          <a:xfrm flipH="1" flipV="1">
            <a:off x="1946350" y="3853433"/>
            <a:ext cx="2088232" cy="1296144"/>
          </a:xfrm>
          <a:prstGeom prst="straightConnector1">
            <a:avLst/>
          </a:prstGeom>
          <a:solidFill>
            <a:srgbClr val="00B8FF"/>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1268" name="Group 11267"/>
          <p:cNvGrpSpPr/>
          <p:nvPr/>
        </p:nvGrpSpPr>
        <p:grpSpPr>
          <a:xfrm>
            <a:off x="146150" y="5437609"/>
            <a:ext cx="3627439" cy="1764060"/>
            <a:chOff x="3403256" y="4573513"/>
            <a:chExt cx="3627439" cy="1764060"/>
          </a:xfrm>
        </p:grpSpPr>
        <p:pic>
          <p:nvPicPr>
            <p:cNvPr id="11265" name="Picture 11264" descr="Screen Shot 2016-03-26 at 10.14.1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3256" y="4573513"/>
              <a:ext cx="1783454" cy="1734592"/>
            </a:xfrm>
            <a:prstGeom prst="rect">
              <a:avLst/>
            </a:prstGeom>
          </p:spPr>
        </p:pic>
        <p:pic>
          <p:nvPicPr>
            <p:cNvPr id="11267" name="Picture 11266" descr="Screen Shot 2016-03-25 at 2.10.1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6710" y="4573513"/>
              <a:ext cx="1843985" cy="1764060"/>
            </a:xfrm>
            <a:prstGeom prst="rect">
              <a:avLst/>
            </a:prstGeom>
          </p:spPr>
        </p:pic>
      </p:grpSp>
      <p:grpSp>
        <p:nvGrpSpPr>
          <p:cNvPr id="11271" name="Group 11270"/>
          <p:cNvGrpSpPr/>
          <p:nvPr/>
        </p:nvGrpSpPr>
        <p:grpSpPr>
          <a:xfrm>
            <a:off x="146150" y="2125241"/>
            <a:ext cx="3960440" cy="3384376"/>
            <a:chOff x="3242494" y="2197249"/>
            <a:chExt cx="3960440" cy="3384376"/>
          </a:xfrm>
        </p:grpSpPr>
        <p:sp>
          <p:nvSpPr>
            <p:cNvPr id="11270" name="Rectangle 11269"/>
            <p:cNvSpPr/>
            <p:nvPr/>
          </p:nvSpPr>
          <p:spPr bwMode="auto">
            <a:xfrm>
              <a:off x="3242494" y="2197249"/>
              <a:ext cx="3960440" cy="338437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11269" name="Picture 11268" descr="CookieBox.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4502" y="2269257"/>
              <a:ext cx="3787629" cy="3225403"/>
            </a:xfrm>
            <a:prstGeom prst="rect">
              <a:avLst/>
            </a:prstGeom>
          </p:spPr>
        </p:pic>
      </p:grpSp>
      <p:sp>
        <p:nvSpPr>
          <p:cNvPr id="11276" name="TextBox 11275"/>
          <p:cNvSpPr txBox="1"/>
          <p:nvPr/>
        </p:nvSpPr>
        <p:spPr>
          <a:xfrm>
            <a:off x="4178598" y="2269257"/>
            <a:ext cx="5760640" cy="2099549"/>
          </a:xfrm>
          <a:prstGeom prst="rect">
            <a:avLst/>
          </a:prstGeom>
          <a:noFill/>
        </p:spPr>
        <p:txBody>
          <a:bodyPr wrap="square" rtlCol="0">
            <a:spAutoFit/>
          </a:bodyPr>
          <a:lstStyle/>
          <a:p>
            <a:r>
              <a:rPr lang="en-US" sz="2000" dirty="0">
                <a:solidFill>
                  <a:srgbClr val="000000"/>
                </a:solidFill>
              </a:rPr>
              <a:t>A </a:t>
            </a:r>
            <a:r>
              <a:rPr lang="en-US" sz="2000" b="1" dirty="0">
                <a:solidFill>
                  <a:srgbClr val="1680BF"/>
                </a:solidFill>
              </a:rPr>
              <a:t>single shot </a:t>
            </a:r>
            <a:r>
              <a:rPr lang="en-US" sz="2000" b="1" dirty="0" err="1">
                <a:solidFill>
                  <a:srgbClr val="1680BF"/>
                </a:solidFill>
              </a:rPr>
              <a:t>polarimeter</a:t>
            </a:r>
            <a:r>
              <a:rPr lang="en-US" sz="2000" b="1" dirty="0">
                <a:solidFill>
                  <a:srgbClr val="1680BF"/>
                </a:solidFill>
              </a:rPr>
              <a:t> </a:t>
            </a:r>
            <a:r>
              <a:rPr lang="en-US" sz="2000" dirty="0">
                <a:solidFill>
                  <a:srgbClr val="000000"/>
                </a:solidFill>
              </a:rPr>
              <a:t>based on angle resolving electron spectrometer has been developed by </a:t>
            </a:r>
            <a:r>
              <a:rPr lang="en-US" sz="2000" dirty="0" err="1" smtClean="0">
                <a:solidFill>
                  <a:srgbClr val="000000"/>
                </a:solidFill>
              </a:rPr>
              <a:t>J.Viefhaus</a:t>
            </a:r>
            <a:r>
              <a:rPr lang="en-US" sz="2000" dirty="0" smtClean="0">
                <a:solidFill>
                  <a:srgbClr val="000000"/>
                </a:solidFill>
              </a:rPr>
              <a:t>’ </a:t>
            </a:r>
            <a:r>
              <a:rPr lang="en-US" sz="2000" dirty="0">
                <a:solidFill>
                  <a:srgbClr val="000000"/>
                </a:solidFill>
              </a:rPr>
              <a:t>group at </a:t>
            </a:r>
            <a:r>
              <a:rPr lang="en-US" sz="2000" dirty="0" smtClean="0">
                <a:solidFill>
                  <a:srgbClr val="000000"/>
                </a:solidFill>
              </a:rPr>
              <a:t>DESY</a:t>
            </a:r>
          </a:p>
          <a:p>
            <a:endParaRPr lang="en-US" sz="2000" dirty="0">
              <a:solidFill>
                <a:srgbClr val="000000"/>
              </a:solidFill>
            </a:endParaRPr>
          </a:p>
          <a:p>
            <a:r>
              <a:rPr lang="en-US" sz="2000" dirty="0">
                <a:solidFill>
                  <a:srgbClr val="000000"/>
                </a:solidFill>
              </a:rPr>
              <a:t>Theory predicts specific electron distributions over the 16 detectors depending on the used gas and FEL polarization.</a:t>
            </a:r>
          </a:p>
        </p:txBody>
      </p:sp>
      <p:grpSp>
        <p:nvGrpSpPr>
          <p:cNvPr id="11279" name="Group 11278"/>
          <p:cNvGrpSpPr/>
          <p:nvPr/>
        </p:nvGrpSpPr>
        <p:grpSpPr>
          <a:xfrm>
            <a:off x="3818557" y="4789537"/>
            <a:ext cx="6152373" cy="2389907"/>
            <a:chOff x="3818557" y="4789537"/>
            <a:chExt cx="6152373" cy="2389907"/>
          </a:xfrm>
        </p:grpSpPr>
        <p:pic>
          <p:nvPicPr>
            <p:cNvPr id="11277" name="Picture 11276" descr="Screen Shot 2016-03-26 at 10.37.30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8558" y="4789537"/>
              <a:ext cx="4025642" cy="1165927"/>
            </a:xfrm>
            <a:prstGeom prst="rect">
              <a:avLst/>
            </a:prstGeom>
          </p:spPr>
        </p:pic>
        <p:pic>
          <p:nvPicPr>
            <p:cNvPr id="11278" name="Picture 11277" descr="Screen Shot 2016-03-26 at 10.37.39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8557" y="6013673"/>
              <a:ext cx="6152373" cy="1165771"/>
            </a:xfrm>
            <a:prstGeom prst="rect">
              <a:avLst/>
            </a:prstGeom>
          </p:spPr>
        </p:pic>
      </p:grpSp>
      <p:pic>
        <p:nvPicPr>
          <p:cNvPr id="8" name="Picture 7" descr="Screen shot 2015-04-29 at 9.29.19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22214" y="1621185"/>
            <a:ext cx="6048672" cy="3161508"/>
          </a:xfrm>
          <a:prstGeom prst="rect">
            <a:avLst/>
          </a:prstGeom>
        </p:spPr>
      </p:pic>
    </p:spTree>
    <p:extLst>
      <p:ext uri="{BB962C8B-B14F-4D97-AF65-F5344CB8AC3E}">
        <p14:creationId xmlns:p14="http://schemas.microsoft.com/office/powerpoint/2010/main" val="2302495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276"/>
                                        </p:tgtEl>
                                        <p:attrNameLst>
                                          <p:attrName>style.visibility</p:attrName>
                                        </p:attrNameLst>
                                      </p:cBhvr>
                                      <p:to>
                                        <p:strVal val="visible"/>
                                      </p:to>
                                    </p:set>
                                    <p:animEffect transition="in" filter="wipe(up)">
                                      <p:cBhvr>
                                        <p:cTn id="14" dur="1000"/>
                                        <p:tgtEl>
                                          <p:spTgt spid="1127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271"/>
                                        </p:tgtEl>
                                        <p:attrNameLst>
                                          <p:attrName>style.visibility</p:attrName>
                                        </p:attrNameLst>
                                      </p:cBhvr>
                                      <p:to>
                                        <p:strVal val="visible"/>
                                      </p:to>
                                    </p:set>
                                    <p:anim calcmode="lin" valueType="num">
                                      <p:cBhvr>
                                        <p:cTn id="24" dur="1000" fill="hold"/>
                                        <p:tgtEl>
                                          <p:spTgt spid="11271"/>
                                        </p:tgtEl>
                                        <p:attrNameLst>
                                          <p:attrName>ppt_w</p:attrName>
                                        </p:attrNameLst>
                                      </p:cBhvr>
                                      <p:tavLst>
                                        <p:tav tm="0">
                                          <p:val>
                                            <p:fltVal val="0"/>
                                          </p:val>
                                        </p:tav>
                                        <p:tav tm="100000">
                                          <p:val>
                                            <p:strVal val="#ppt_w"/>
                                          </p:val>
                                        </p:tav>
                                      </p:tavLst>
                                    </p:anim>
                                    <p:anim calcmode="lin" valueType="num">
                                      <p:cBhvr>
                                        <p:cTn id="25" dur="1000" fill="hold"/>
                                        <p:tgtEl>
                                          <p:spTgt spid="11271"/>
                                        </p:tgtEl>
                                        <p:attrNameLst>
                                          <p:attrName>ppt_h</p:attrName>
                                        </p:attrNameLst>
                                      </p:cBhvr>
                                      <p:tavLst>
                                        <p:tav tm="0">
                                          <p:val>
                                            <p:fltVal val="0"/>
                                          </p:val>
                                        </p:tav>
                                        <p:tav tm="100000">
                                          <p:val>
                                            <p:strVal val="#ppt_h"/>
                                          </p:val>
                                        </p:tav>
                                      </p:tavLst>
                                    </p:anim>
                                    <p:animEffect transition="in" filter="fade">
                                      <p:cBhvr>
                                        <p:cTn id="26" dur="1000"/>
                                        <p:tgtEl>
                                          <p:spTgt spid="11271"/>
                                        </p:tgtEl>
                                      </p:cBhvr>
                                    </p:animEffec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dissolve">
                                      <p:cBhvr>
                                        <p:cTn id="30" dur="1000"/>
                                        <p:tgtEl>
                                          <p:spTgt spid="1126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279"/>
                                        </p:tgtEl>
                                        <p:attrNameLst>
                                          <p:attrName>style.visibility</p:attrName>
                                        </p:attrNameLst>
                                      </p:cBhvr>
                                      <p:to>
                                        <p:strVal val="visible"/>
                                      </p:to>
                                    </p:set>
                                    <p:animEffect transition="in" filter="wipe(left)">
                                      <p:cBhvr>
                                        <p:cTn id="35" dur="1000"/>
                                        <p:tgtEl>
                                          <p:spTgt spid="1127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29</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normAutofit/>
          </a:bodyPr>
          <a:lstStyle/>
          <a:p>
            <a:pPr marL="0" indent="0"/>
            <a:r>
              <a:rPr lang="it-IT" dirty="0">
                <a:solidFill>
                  <a:srgbClr val="1680BF"/>
                </a:solidFill>
                <a:cs typeface="Arial"/>
              </a:rPr>
              <a:t>POLARIZATION </a:t>
            </a:r>
            <a:r>
              <a:rPr lang="it-IT" dirty="0" smtClean="0">
                <a:solidFill>
                  <a:srgbClr val="1680BF"/>
                </a:solidFill>
                <a:cs typeface="Arial"/>
              </a:rPr>
              <a:t>MEASUREMENT</a:t>
            </a:r>
            <a:r>
              <a:rPr lang="it-IT" dirty="0" smtClean="0">
                <a:latin typeface="Arial" charset="0"/>
              </a:rPr>
              <a:t/>
            </a:r>
            <a:br>
              <a:rPr lang="it-IT" dirty="0" smtClean="0">
                <a:latin typeface="Arial" charset="0"/>
              </a:rPr>
            </a:br>
            <a:r>
              <a:rPr lang="it-IT" dirty="0" smtClean="0">
                <a:latin typeface="Arial" charset="0"/>
              </a:rPr>
              <a:t>EUV and </a:t>
            </a:r>
            <a:r>
              <a:rPr lang="it-IT" dirty="0" err="1" smtClean="0">
                <a:latin typeface="Arial" charset="0"/>
              </a:rPr>
              <a:t>Visible</a:t>
            </a:r>
            <a:r>
              <a:rPr lang="it-IT" dirty="0" smtClean="0">
                <a:latin typeface="Arial" charset="0"/>
              </a:rPr>
              <a:t> light </a:t>
            </a:r>
            <a:r>
              <a:rPr lang="it-IT" dirty="0" err="1" smtClean="0">
                <a:latin typeface="Arial" charset="0"/>
              </a:rPr>
              <a:t>polarimeters</a:t>
            </a:r>
            <a:endParaRPr lang="it-IT" dirty="0">
              <a:latin typeface="Arial" charset="0"/>
            </a:endParaRPr>
          </a:p>
        </p:txBody>
      </p:sp>
      <p:grpSp>
        <p:nvGrpSpPr>
          <p:cNvPr id="4" name="Group 3"/>
          <p:cNvGrpSpPr/>
          <p:nvPr/>
        </p:nvGrpSpPr>
        <p:grpSpPr>
          <a:xfrm>
            <a:off x="630893" y="806903"/>
            <a:ext cx="8976256" cy="1129980"/>
            <a:chOff x="-216272" y="2642849"/>
            <a:chExt cx="10663304" cy="1659167"/>
          </a:xfrm>
        </p:grpSpPr>
        <p:pic>
          <p:nvPicPr>
            <p:cNvPr id="5"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048" y="2699717"/>
              <a:ext cx="5616376" cy="1513662"/>
            </a:xfrm>
            <a:prstGeom prst="rect">
              <a:avLst/>
            </a:prstGeom>
          </p:spPr>
        </p:pic>
        <p:grpSp>
          <p:nvGrpSpPr>
            <p:cNvPr id="6" name="Group 5"/>
            <p:cNvGrpSpPr/>
            <p:nvPr/>
          </p:nvGrpSpPr>
          <p:grpSpPr>
            <a:xfrm flipV="1">
              <a:off x="-216272" y="3491805"/>
              <a:ext cx="2592288" cy="144016"/>
              <a:chOff x="719832" y="5003973"/>
              <a:chExt cx="5714856" cy="263309"/>
            </a:xfrm>
            <a:solidFill>
              <a:schemeClr val="bg1">
                <a:lumMod val="50000"/>
              </a:schemeClr>
            </a:solidFill>
          </p:grpSpPr>
          <p:sp>
            <p:nvSpPr>
              <p:cNvPr id="19" name="Rounded Rectangle 18"/>
              <p:cNvSpPr/>
              <p:nvPr/>
            </p:nvSpPr>
            <p:spPr bwMode="auto">
              <a:xfrm>
                <a:off x="719832"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0" name="Rounded Rectangle 19"/>
              <p:cNvSpPr/>
              <p:nvPr/>
            </p:nvSpPr>
            <p:spPr bwMode="auto">
              <a:xfrm>
                <a:off x="1727944"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1" name="Rounded Rectangle 20"/>
              <p:cNvSpPr/>
              <p:nvPr/>
            </p:nvSpPr>
            <p:spPr bwMode="auto">
              <a:xfrm>
                <a:off x="2664048"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2" name="Rounded Rectangle 21"/>
              <p:cNvSpPr/>
              <p:nvPr/>
            </p:nvSpPr>
            <p:spPr bwMode="auto">
              <a:xfrm>
                <a:off x="3672160"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3" name="Rounded Rectangle 22"/>
              <p:cNvSpPr/>
              <p:nvPr/>
            </p:nvSpPr>
            <p:spPr bwMode="auto">
              <a:xfrm>
                <a:off x="4608264"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24" name="Rounded Rectangle 23"/>
              <p:cNvSpPr/>
              <p:nvPr/>
            </p:nvSpPr>
            <p:spPr bwMode="auto">
              <a:xfrm>
                <a:off x="5616376" y="5003973"/>
                <a:ext cx="818312" cy="263309"/>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grpSp>
        <p:sp>
          <p:nvSpPr>
            <p:cNvPr id="7" name="Rectangle 6"/>
            <p:cNvSpPr/>
            <p:nvPr/>
          </p:nvSpPr>
          <p:spPr bwMode="auto">
            <a:xfrm rot="19813515">
              <a:off x="8305301" y="2917737"/>
              <a:ext cx="432048" cy="504056"/>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8" name="Rectangle 7"/>
            <p:cNvSpPr/>
            <p:nvPr/>
          </p:nvSpPr>
          <p:spPr bwMode="auto">
            <a:xfrm rot="19813515">
              <a:off x="8750023" y="2657617"/>
              <a:ext cx="432048" cy="504056"/>
            </a:xfrm>
            <a:prstGeom prst="rec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9" name="TextBox 8"/>
            <p:cNvSpPr txBox="1"/>
            <p:nvPr/>
          </p:nvSpPr>
          <p:spPr>
            <a:xfrm rot="19745623">
              <a:off x="9054622" y="2642849"/>
              <a:ext cx="1392410" cy="727656"/>
            </a:xfrm>
            <a:prstGeom prst="rect">
              <a:avLst/>
            </a:prstGeom>
            <a:noFill/>
          </p:spPr>
          <p:txBody>
            <a:bodyPr wrap="none" rtlCol="0">
              <a:spAutoFit/>
            </a:bodyPr>
            <a:lstStyle/>
            <a:p>
              <a:r>
                <a:rPr lang="en-US" sz="1400" b="1" dirty="0" smtClean="0">
                  <a:solidFill>
                    <a:srgbClr val="1067EA"/>
                  </a:solidFill>
                </a:rPr>
                <a:t>LOA </a:t>
              </a:r>
            </a:p>
            <a:p>
              <a:r>
                <a:rPr lang="en-US" sz="1400" b="1" dirty="0" smtClean="0">
                  <a:solidFill>
                    <a:srgbClr val="1067EA"/>
                  </a:solidFill>
                </a:rPr>
                <a:t>polarimeter</a:t>
              </a:r>
              <a:endParaRPr lang="en-US" sz="1400" b="1" dirty="0">
                <a:solidFill>
                  <a:srgbClr val="1067EA"/>
                </a:solidFill>
              </a:endParaRPr>
            </a:p>
          </p:txBody>
        </p:sp>
        <p:sp>
          <p:nvSpPr>
            <p:cNvPr id="10" name="TextBox 9"/>
            <p:cNvSpPr txBox="1"/>
            <p:nvPr/>
          </p:nvSpPr>
          <p:spPr>
            <a:xfrm rot="19745623">
              <a:off x="8433638" y="3275850"/>
              <a:ext cx="783885" cy="591280"/>
            </a:xfrm>
            <a:prstGeom prst="rect">
              <a:avLst/>
            </a:prstGeom>
            <a:noFill/>
          </p:spPr>
          <p:txBody>
            <a:bodyPr wrap="none" rtlCol="0">
              <a:spAutoFit/>
            </a:bodyPr>
            <a:lstStyle/>
            <a:p>
              <a:r>
                <a:rPr lang="en-US" sz="1400" dirty="0" smtClean="0">
                  <a:solidFill>
                    <a:srgbClr val="1680BF"/>
                  </a:solidFill>
                </a:rPr>
                <a:t>X-FEL</a:t>
              </a:r>
            </a:p>
            <a:p>
              <a:r>
                <a:rPr lang="en-US" sz="1400" dirty="0" smtClean="0">
                  <a:solidFill>
                    <a:srgbClr val="1680BF"/>
                  </a:solidFill>
                </a:rPr>
                <a:t>E-TOF</a:t>
              </a:r>
              <a:endParaRPr lang="en-US" sz="1400" dirty="0">
                <a:solidFill>
                  <a:srgbClr val="1680BF"/>
                </a:solidFill>
              </a:endParaRPr>
            </a:p>
          </p:txBody>
        </p:sp>
        <p:sp>
          <p:nvSpPr>
            <p:cNvPr id="11" name="TextBox 10"/>
            <p:cNvSpPr txBox="1"/>
            <p:nvPr/>
          </p:nvSpPr>
          <p:spPr>
            <a:xfrm rot="19745623">
              <a:off x="7723541" y="3868556"/>
              <a:ext cx="691635" cy="433460"/>
            </a:xfrm>
            <a:prstGeom prst="rect">
              <a:avLst/>
            </a:prstGeom>
            <a:noFill/>
          </p:spPr>
          <p:txBody>
            <a:bodyPr wrap="none" rtlCol="0">
              <a:spAutoFit/>
            </a:bodyPr>
            <a:lstStyle/>
            <a:p>
              <a:r>
                <a:rPr lang="en-US" sz="1400" b="1" dirty="0" smtClean="0">
                  <a:solidFill>
                    <a:schemeClr val="accent5">
                      <a:lumMod val="50000"/>
                    </a:schemeClr>
                  </a:solidFill>
                </a:rPr>
                <a:t>LDM</a:t>
              </a:r>
            </a:p>
          </p:txBody>
        </p:sp>
        <p:grpSp>
          <p:nvGrpSpPr>
            <p:cNvPr id="12" name="Group 11"/>
            <p:cNvGrpSpPr/>
            <p:nvPr/>
          </p:nvGrpSpPr>
          <p:grpSpPr>
            <a:xfrm flipV="1">
              <a:off x="71760" y="3347789"/>
              <a:ext cx="2592288" cy="144016"/>
              <a:chOff x="719832" y="5003973"/>
              <a:chExt cx="5714856" cy="263309"/>
            </a:xfrm>
          </p:grpSpPr>
          <p:sp>
            <p:nvSpPr>
              <p:cNvPr id="13" name="Rounded Rectangle 12"/>
              <p:cNvSpPr/>
              <p:nvPr/>
            </p:nvSpPr>
            <p:spPr bwMode="auto">
              <a:xfrm>
                <a:off x="719832"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14" name="Rounded Rectangle 13"/>
              <p:cNvSpPr/>
              <p:nvPr/>
            </p:nvSpPr>
            <p:spPr bwMode="auto">
              <a:xfrm>
                <a:off x="1727944"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15" name="Rounded Rectangle 14"/>
              <p:cNvSpPr/>
              <p:nvPr/>
            </p:nvSpPr>
            <p:spPr bwMode="auto">
              <a:xfrm>
                <a:off x="2664048"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16" name="Rounded Rectangle 15"/>
              <p:cNvSpPr/>
              <p:nvPr/>
            </p:nvSpPr>
            <p:spPr bwMode="auto">
              <a:xfrm>
                <a:off x="3672160"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17" name="Rounded Rectangle 16"/>
              <p:cNvSpPr/>
              <p:nvPr/>
            </p:nvSpPr>
            <p:spPr bwMode="auto">
              <a:xfrm>
                <a:off x="4608264"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sp>
            <p:nvSpPr>
              <p:cNvPr id="18" name="Rounded Rectangle 17"/>
              <p:cNvSpPr/>
              <p:nvPr/>
            </p:nvSpPr>
            <p:spPr bwMode="auto">
              <a:xfrm>
                <a:off x="5616376" y="5003973"/>
                <a:ext cx="818312" cy="263309"/>
              </a:xfrm>
              <a:prstGeom prst="roundRect">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52678">
                  <a:defRPr/>
                </a:pPr>
                <a:endParaRPr lang="en-US"/>
              </a:p>
            </p:txBody>
          </p:sp>
        </p:grpSp>
      </p:grpSp>
      <p:pic>
        <p:nvPicPr>
          <p:cNvPr id="25" name="Picture 24" descr="Screen Shot 2016-03-25 at 2.12.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58" y="1909216"/>
            <a:ext cx="3130783" cy="2880321"/>
          </a:xfrm>
          <a:prstGeom prst="rect">
            <a:avLst/>
          </a:prstGeom>
        </p:spPr>
      </p:pic>
      <p:grpSp>
        <p:nvGrpSpPr>
          <p:cNvPr id="28" name="Group 27"/>
          <p:cNvGrpSpPr/>
          <p:nvPr/>
        </p:nvGrpSpPr>
        <p:grpSpPr>
          <a:xfrm>
            <a:off x="218158" y="1837209"/>
            <a:ext cx="4104456" cy="3024336"/>
            <a:chOff x="4754662" y="3637409"/>
            <a:chExt cx="4104456" cy="2981874"/>
          </a:xfrm>
        </p:grpSpPr>
        <p:sp>
          <p:nvSpPr>
            <p:cNvPr id="3" name="Rectangle 2"/>
            <p:cNvSpPr/>
            <p:nvPr/>
          </p:nvSpPr>
          <p:spPr bwMode="auto">
            <a:xfrm>
              <a:off x="4754662" y="3637409"/>
              <a:ext cx="4104456" cy="2952328"/>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26" name="Picture 25" descr="Screen Shot 2016-03-25 at 2.13.0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8678" y="3925441"/>
              <a:ext cx="3888432" cy="2693842"/>
            </a:xfrm>
            <a:prstGeom prst="rect">
              <a:avLst/>
            </a:prstGeom>
            <a:ln>
              <a:solidFill>
                <a:srgbClr val="FFFFFF"/>
              </a:solidFill>
            </a:ln>
          </p:spPr>
        </p:pic>
      </p:grpSp>
      <p:pic>
        <p:nvPicPr>
          <p:cNvPr id="27" name="Picture 26" descr="Screen Shot 2016-03-25 at 2.13.2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158" y="1909217"/>
            <a:ext cx="4176465" cy="2852219"/>
          </a:xfrm>
          <a:prstGeom prst="rect">
            <a:avLst/>
          </a:prstGeom>
        </p:spPr>
      </p:pic>
      <p:sp>
        <p:nvSpPr>
          <p:cNvPr id="29" name="TextBox 28"/>
          <p:cNvSpPr txBox="1"/>
          <p:nvPr/>
        </p:nvSpPr>
        <p:spPr>
          <a:xfrm>
            <a:off x="0" y="4861545"/>
            <a:ext cx="5402734" cy="2385064"/>
          </a:xfrm>
          <a:prstGeom prst="rect">
            <a:avLst/>
          </a:prstGeom>
          <a:noFill/>
        </p:spPr>
        <p:txBody>
          <a:bodyPr wrap="square" rtlCol="0">
            <a:spAutoFit/>
          </a:bodyPr>
          <a:lstStyle/>
          <a:p>
            <a:r>
              <a:rPr lang="en-US" sz="1600" b="1" dirty="0">
                <a:solidFill>
                  <a:srgbClr val="1680BF"/>
                </a:solidFill>
              </a:rPr>
              <a:t>O</a:t>
            </a:r>
            <a:r>
              <a:rPr lang="en-US" sz="1600" b="1" dirty="0" smtClean="0">
                <a:solidFill>
                  <a:srgbClr val="1680BF"/>
                </a:solidFill>
              </a:rPr>
              <a:t>ptical </a:t>
            </a:r>
            <a:r>
              <a:rPr lang="en-US" sz="1600" b="1" dirty="0" err="1">
                <a:solidFill>
                  <a:srgbClr val="1680BF"/>
                </a:solidFill>
              </a:rPr>
              <a:t>polarimeter</a:t>
            </a:r>
            <a:r>
              <a:rPr lang="en-US" sz="1600" b="1" dirty="0">
                <a:solidFill>
                  <a:srgbClr val="1680BF"/>
                </a:solidFill>
              </a:rPr>
              <a:t> for EUV </a:t>
            </a:r>
            <a:r>
              <a:rPr lang="en-US" sz="1600" b="1" dirty="0" smtClean="0">
                <a:solidFill>
                  <a:srgbClr val="1680BF"/>
                </a:solidFill>
              </a:rPr>
              <a:t>sources </a:t>
            </a:r>
            <a:r>
              <a:rPr lang="en-US" sz="1600" dirty="0" smtClean="0">
                <a:solidFill>
                  <a:schemeClr val="tx1"/>
                </a:solidFill>
              </a:rPr>
              <a:t>(LOA): 4 coated </a:t>
            </a:r>
            <a:r>
              <a:rPr lang="en-US" sz="1600" dirty="0">
                <a:solidFill>
                  <a:schemeClr val="tx1"/>
                </a:solidFill>
              </a:rPr>
              <a:t>grazing incidence mirrors </a:t>
            </a:r>
            <a:r>
              <a:rPr lang="en-US" sz="1600" dirty="0" smtClean="0">
                <a:solidFill>
                  <a:schemeClr val="tx1"/>
                </a:solidFill>
              </a:rPr>
              <a:t>used </a:t>
            </a:r>
            <a:r>
              <a:rPr lang="en-US" sz="1600" dirty="0">
                <a:solidFill>
                  <a:schemeClr val="tx1"/>
                </a:solidFill>
              </a:rPr>
              <a:t>as </a:t>
            </a:r>
            <a:r>
              <a:rPr lang="en-US" sz="1600" dirty="0" smtClean="0">
                <a:solidFill>
                  <a:schemeClr val="tx1"/>
                </a:solidFill>
              </a:rPr>
              <a:t>phase </a:t>
            </a:r>
            <a:r>
              <a:rPr lang="en-US" sz="1600" dirty="0">
                <a:solidFill>
                  <a:schemeClr val="tx1"/>
                </a:solidFill>
              </a:rPr>
              <a:t>retarder for </a:t>
            </a:r>
            <a:r>
              <a:rPr lang="en-US" sz="1600" i="1" dirty="0">
                <a:solidFill>
                  <a:schemeClr val="tx1"/>
                </a:solidFill>
              </a:rPr>
              <a:t>s</a:t>
            </a:r>
            <a:r>
              <a:rPr lang="en-US" sz="1600" dirty="0">
                <a:solidFill>
                  <a:schemeClr val="tx1"/>
                </a:solidFill>
              </a:rPr>
              <a:t> and </a:t>
            </a:r>
            <a:r>
              <a:rPr lang="en-US" sz="1600" i="1" dirty="0">
                <a:solidFill>
                  <a:schemeClr val="tx1"/>
                </a:solidFill>
              </a:rPr>
              <a:t>p</a:t>
            </a:r>
            <a:r>
              <a:rPr lang="en-US" sz="1600" dirty="0">
                <a:solidFill>
                  <a:schemeClr val="tx1"/>
                </a:solidFill>
              </a:rPr>
              <a:t> field components and a 45° mirror </a:t>
            </a:r>
            <a:r>
              <a:rPr lang="en-US" sz="1600" dirty="0" smtClean="0">
                <a:solidFill>
                  <a:schemeClr val="tx1"/>
                </a:solidFill>
              </a:rPr>
              <a:t>used </a:t>
            </a:r>
            <a:r>
              <a:rPr lang="en-US" sz="1600" dirty="0">
                <a:solidFill>
                  <a:schemeClr val="tx1"/>
                </a:solidFill>
              </a:rPr>
              <a:t>as a polarized.</a:t>
            </a:r>
          </a:p>
          <a:p>
            <a:endParaRPr lang="en-US" sz="1600" dirty="0" smtClean="0">
              <a:solidFill>
                <a:schemeClr val="tx1"/>
              </a:solidFill>
            </a:endParaRPr>
          </a:p>
          <a:p>
            <a:r>
              <a:rPr lang="en-US" sz="1600" dirty="0" smtClean="0">
                <a:solidFill>
                  <a:schemeClr val="tx1"/>
                </a:solidFill>
              </a:rPr>
              <a:t>Setup </a:t>
            </a:r>
            <a:r>
              <a:rPr lang="en-US" sz="1600" dirty="0">
                <a:solidFill>
                  <a:schemeClr val="tx1"/>
                </a:solidFill>
              </a:rPr>
              <a:t>installed at </a:t>
            </a:r>
            <a:r>
              <a:rPr lang="en-US" sz="1600" dirty="0" smtClean="0">
                <a:solidFill>
                  <a:schemeClr val="tx1"/>
                </a:solidFill>
              </a:rPr>
              <a:t>FERMI: suitable </a:t>
            </a:r>
            <a:r>
              <a:rPr lang="en-US" sz="1600" dirty="0">
                <a:solidFill>
                  <a:schemeClr val="tx1"/>
                </a:solidFill>
              </a:rPr>
              <a:t>for characterizing 26nm and 32nm with circular and vertical polarizations</a:t>
            </a:r>
            <a:r>
              <a:rPr lang="en-US" sz="1600" dirty="0" smtClean="0">
                <a:solidFill>
                  <a:schemeClr val="tx1"/>
                </a:solidFill>
              </a:rPr>
              <a:t>.</a:t>
            </a:r>
          </a:p>
          <a:p>
            <a:endParaRPr lang="en-US" sz="1600" dirty="0" smtClean="0">
              <a:solidFill>
                <a:schemeClr val="tx1"/>
              </a:solidFill>
            </a:endParaRPr>
          </a:p>
          <a:p>
            <a:r>
              <a:rPr lang="en-US" sz="1400" dirty="0" smtClean="0">
                <a:solidFill>
                  <a:schemeClr val="tx1"/>
                </a:solidFill>
              </a:rPr>
              <a:t>Proper </a:t>
            </a:r>
            <a:r>
              <a:rPr lang="en-US" sz="1400" dirty="0">
                <a:solidFill>
                  <a:schemeClr val="tx1"/>
                </a:solidFill>
              </a:rPr>
              <a:t>fit of the measured detector signal as a function of </a:t>
            </a:r>
            <a:r>
              <a:rPr lang="en-US" sz="1400" dirty="0" smtClean="0">
                <a:solidFill>
                  <a:schemeClr val="tx1"/>
                </a:solidFill>
              </a:rPr>
              <a:t>the detector </a:t>
            </a:r>
            <a:r>
              <a:rPr lang="en-US" sz="1400" dirty="0">
                <a:solidFill>
                  <a:schemeClr val="tx1"/>
                </a:solidFill>
              </a:rPr>
              <a:t>angle </a:t>
            </a:r>
            <a:r>
              <a:rPr lang="en-US" sz="1400" dirty="0" smtClean="0">
                <a:solidFill>
                  <a:schemeClr val="tx1"/>
                </a:solidFill>
              </a:rPr>
              <a:t>β</a:t>
            </a:r>
            <a:r>
              <a:rPr lang="en-US" sz="1400" dirty="0">
                <a:solidFill>
                  <a:schemeClr val="tx1"/>
                </a:solidFill>
              </a:rPr>
              <a:t> </a:t>
            </a:r>
            <a:r>
              <a:rPr lang="en-US" sz="1400" dirty="0" smtClean="0">
                <a:solidFill>
                  <a:schemeClr val="tx1"/>
                </a:solidFill>
                <a:sym typeface="Wingdings"/>
              </a:rPr>
              <a:t></a:t>
            </a:r>
            <a:r>
              <a:rPr lang="en-US" sz="1400" dirty="0" smtClean="0">
                <a:solidFill>
                  <a:schemeClr val="tx1"/>
                </a:solidFill>
              </a:rPr>
              <a:t> </a:t>
            </a:r>
            <a:r>
              <a:rPr lang="en-US" sz="1400" dirty="0">
                <a:solidFill>
                  <a:schemeClr val="tx1"/>
                </a:solidFill>
              </a:rPr>
              <a:t>FEL polarization state </a:t>
            </a:r>
          </a:p>
        </p:txBody>
      </p:sp>
      <p:pic>
        <p:nvPicPr>
          <p:cNvPr id="31" name="Picture 30" descr="Screen Shot 2016-03-26 at 10.31.49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8718" y="2125241"/>
            <a:ext cx="4630762" cy="1517465"/>
          </a:xfrm>
          <a:prstGeom prst="rect">
            <a:avLst/>
          </a:prstGeom>
        </p:spPr>
      </p:pic>
      <p:pic>
        <p:nvPicPr>
          <p:cNvPr id="30" name="Picture 29" descr="Screen Shot 2016-03-26 at 10.31.38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0084" y="2197249"/>
            <a:ext cx="1364898" cy="1584176"/>
          </a:xfrm>
          <a:prstGeom prst="rect">
            <a:avLst/>
          </a:prstGeom>
        </p:spPr>
      </p:pic>
      <p:sp>
        <p:nvSpPr>
          <p:cNvPr id="11265" name="TextBox 11264"/>
          <p:cNvSpPr txBox="1"/>
          <p:nvPr/>
        </p:nvSpPr>
        <p:spPr>
          <a:xfrm>
            <a:off x="5474742" y="4767235"/>
            <a:ext cx="4610646" cy="2470574"/>
          </a:xfrm>
          <a:prstGeom prst="rect">
            <a:avLst/>
          </a:prstGeom>
          <a:noFill/>
        </p:spPr>
        <p:txBody>
          <a:bodyPr wrap="square" rtlCol="0">
            <a:spAutoFit/>
          </a:bodyPr>
          <a:lstStyle/>
          <a:p>
            <a:r>
              <a:rPr lang="en-US" sz="1600" dirty="0">
                <a:solidFill>
                  <a:schemeClr val="tx1"/>
                </a:solidFill>
              </a:rPr>
              <a:t>M</a:t>
            </a:r>
            <a:r>
              <a:rPr lang="en-US" sz="1600" dirty="0" smtClean="0">
                <a:solidFill>
                  <a:schemeClr val="tx1"/>
                </a:solidFill>
              </a:rPr>
              <a:t>easuring </a:t>
            </a:r>
            <a:r>
              <a:rPr lang="en-US" sz="1600" dirty="0">
                <a:solidFill>
                  <a:schemeClr val="tx1"/>
                </a:solidFill>
              </a:rPr>
              <a:t>the polarization of </a:t>
            </a:r>
            <a:r>
              <a:rPr lang="en-US" sz="1600" b="1" dirty="0">
                <a:solidFill>
                  <a:srgbClr val="1680BF"/>
                </a:solidFill>
              </a:rPr>
              <a:t>fluorescence light emitted </a:t>
            </a:r>
            <a:r>
              <a:rPr lang="en-US" sz="1600" b="1" dirty="0" smtClean="0">
                <a:solidFill>
                  <a:srgbClr val="1680BF"/>
                </a:solidFill>
              </a:rPr>
              <a:t>in the </a:t>
            </a:r>
            <a:r>
              <a:rPr lang="en-US" sz="1600" b="1" dirty="0">
                <a:solidFill>
                  <a:srgbClr val="1680BF"/>
                </a:solidFill>
              </a:rPr>
              <a:t>visible range </a:t>
            </a:r>
            <a:r>
              <a:rPr lang="en-US" sz="1600" dirty="0">
                <a:solidFill>
                  <a:schemeClr val="tx1"/>
                </a:solidFill>
              </a:rPr>
              <a:t>following suitable X-UV </a:t>
            </a:r>
            <a:r>
              <a:rPr lang="en-US" sz="1600" dirty="0" smtClean="0">
                <a:solidFill>
                  <a:schemeClr val="tx1"/>
                </a:solidFill>
              </a:rPr>
              <a:t>excitations</a:t>
            </a:r>
            <a:r>
              <a:rPr lang="en-US" sz="1600" dirty="0">
                <a:solidFill>
                  <a:schemeClr val="tx1"/>
                </a:solidFill>
              </a:rPr>
              <a:t> </a:t>
            </a:r>
            <a:r>
              <a:rPr lang="en-US" sz="1600" dirty="0" smtClean="0">
                <a:solidFill>
                  <a:schemeClr val="tx1"/>
                </a:solidFill>
                <a:sym typeface="Wingdings"/>
              </a:rPr>
              <a:t></a:t>
            </a:r>
            <a:r>
              <a:rPr lang="en-US" sz="1600" dirty="0" smtClean="0">
                <a:solidFill>
                  <a:schemeClr val="tx1"/>
                </a:solidFill>
              </a:rPr>
              <a:t> </a:t>
            </a:r>
            <a:r>
              <a:rPr lang="en-US" sz="1600" dirty="0">
                <a:solidFill>
                  <a:schemeClr val="tx1"/>
                </a:solidFill>
              </a:rPr>
              <a:t>FEL polarization state </a:t>
            </a:r>
            <a:r>
              <a:rPr lang="en-US" sz="1600" dirty="0" smtClean="0">
                <a:solidFill>
                  <a:schemeClr val="tx1"/>
                </a:solidFill>
              </a:rPr>
              <a:t> </a:t>
            </a:r>
          </a:p>
          <a:p>
            <a:endParaRPr lang="en-US" sz="1600" dirty="0">
              <a:solidFill>
                <a:schemeClr val="tx1"/>
              </a:solidFill>
            </a:endParaRPr>
          </a:p>
          <a:p>
            <a:r>
              <a:rPr lang="en-US" sz="1600" dirty="0" smtClean="0">
                <a:solidFill>
                  <a:schemeClr val="tx1"/>
                </a:solidFill>
              </a:rPr>
              <a:t>Optical </a:t>
            </a:r>
            <a:r>
              <a:rPr lang="en-US" sz="1600" dirty="0">
                <a:solidFill>
                  <a:schemeClr val="tx1"/>
                </a:solidFill>
              </a:rPr>
              <a:t>transitions </a:t>
            </a:r>
            <a:r>
              <a:rPr lang="en-US" sz="1600" dirty="0" smtClean="0">
                <a:solidFill>
                  <a:schemeClr val="tx1"/>
                </a:solidFill>
              </a:rPr>
              <a:t>selected:</a:t>
            </a:r>
            <a:endParaRPr lang="en-US" sz="1600" dirty="0">
              <a:solidFill>
                <a:schemeClr val="tx1"/>
              </a:solidFill>
            </a:endParaRPr>
          </a:p>
          <a:p>
            <a:r>
              <a:rPr lang="en-US" sz="1600" dirty="0" smtClean="0">
                <a:solidFill>
                  <a:schemeClr val="tx1"/>
                </a:solidFill>
              </a:rPr>
              <a:t>He +</a:t>
            </a:r>
            <a:r>
              <a:rPr lang="en-US" sz="1600" dirty="0">
                <a:solidFill>
                  <a:schemeClr val="tx1"/>
                </a:solidFill>
              </a:rPr>
              <a:t> </a:t>
            </a:r>
            <a:r>
              <a:rPr lang="en-US" sz="1600" dirty="0" smtClean="0">
                <a:solidFill>
                  <a:schemeClr val="tx1"/>
                </a:solidFill>
              </a:rPr>
              <a:t>λ</a:t>
            </a:r>
            <a:r>
              <a:rPr lang="en-US" sz="1600" baseline="-25000" dirty="0" smtClean="0">
                <a:solidFill>
                  <a:schemeClr val="tx1"/>
                </a:solidFill>
              </a:rPr>
              <a:t>1</a:t>
            </a:r>
            <a:r>
              <a:rPr lang="en-US" sz="1600" dirty="0" smtClean="0">
                <a:solidFill>
                  <a:schemeClr val="tx1"/>
                </a:solidFill>
                <a:sym typeface="Wingdings"/>
              </a:rPr>
              <a:t></a:t>
            </a:r>
            <a:r>
              <a:rPr lang="en-US" sz="1600" dirty="0" smtClean="0">
                <a:solidFill>
                  <a:schemeClr val="tx1"/>
                </a:solidFill>
              </a:rPr>
              <a:t>He1s</a:t>
            </a:r>
            <a:r>
              <a:rPr lang="en-US" sz="1600" dirty="0">
                <a:solidFill>
                  <a:schemeClr val="tx1"/>
                </a:solidFill>
              </a:rPr>
              <a:t>(1)3p(1</a:t>
            </a:r>
            <a:r>
              <a:rPr lang="en-US" sz="1600" dirty="0" smtClean="0">
                <a:solidFill>
                  <a:schemeClr val="tx1"/>
                </a:solidFill>
              </a:rPr>
              <a:t>)</a:t>
            </a:r>
            <a:r>
              <a:rPr lang="en-US" sz="1600" dirty="0" smtClean="0">
                <a:solidFill>
                  <a:schemeClr val="tx1"/>
                </a:solidFill>
                <a:sym typeface="Wingdings"/>
              </a:rPr>
              <a:t></a:t>
            </a:r>
            <a:r>
              <a:rPr lang="en-US" sz="1600" dirty="0" smtClean="0">
                <a:solidFill>
                  <a:schemeClr val="tx1"/>
                </a:solidFill>
              </a:rPr>
              <a:t>He1s</a:t>
            </a:r>
            <a:r>
              <a:rPr lang="en-US" sz="1600" dirty="0">
                <a:solidFill>
                  <a:schemeClr val="tx1"/>
                </a:solidFill>
              </a:rPr>
              <a:t>(1)2s(1)</a:t>
            </a:r>
            <a:r>
              <a:rPr lang="en-US" sz="1600" dirty="0" smtClean="0">
                <a:solidFill>
                  <a:schemeClr val="tx1"/>
                </a:solidFill>
              </a:rPr>
              <a:t>+λ</a:t>
            </a:r>
            <a:r>
              <a:rPr lang="en-US" sz="1600" baseline="-25000" dirty="0" smtClean="0">
                <a:solidFill>
                  <a:schemeClr val="tx1"/>
                </a:solidFill>
              </a:rPr>
              <a:t>2</a:t>
            </a:r>
            <a:r>
              <a:rPr lang="en-US" sz="1600" dirty="0" smtClean="0">
                <a:solidFill>
                  <a:schemeClr val="tx1"/>
                </a:solidFill>
              </a:rPr>
              <a:t> </a:t>
            </a:r>
          </a:p>
          <a:p>
            <a:endParaRPr lang="en-US" sz="1400" dirty="0">
              <a:solidFill>
                <a:schemeClr val="tx1"/>
              </a:solidFill>
            </a:endParaRPr>
          </a:p>
          <a:p>
            <a:r>
              <a:rPr lang="en-US" sz="1400" dirty="0" smtClean="0">
                <a:solidFill>
                  <a:schemeClr val="tx1"/>
                </a:solidFill>
              </a:rPr>
              <a:t>Polarization measured </a:t>
            </a:r>
            <a:r>
              <a:rPr lang="en-US" sz="1400" dirty="0">
                <a:solidFill>
                  <a:schemeClr val="tx1"/>
                </a:solidFill>
              </a:rPr>
              <a:t>in the visible with standard </a:t>
            </a:r>
            <a:r>
              <a:rPr lang="en-US" sz="1400" dirty="0" smtClean="0">
                <a:solidFill>
                  <a:schemeClr val="tx1"/>
                </a:solidFill>
              </a:rPr>
              <a:t>optical methods </a:t>
            </a:r>
            <a:r>
              <a:rPr lang="en-US" sz="1400" dirty="0">
                <a:solidFill>
                  <a:schemeClr val="tx1"/>
                </a:solidFill>
              </a:rPr>
              <a:t>using a </a:t>
            </a:r>
            <a:r>
              <a:rPr lang="en-US" sz="1400" dirty="0" smtClean="0">
                <a:solidFill>
                  <a:schemeClr val="tx1"/>
                </a:solidFill>
              </a:rPr>
              <a:t>retarder </a:t>
            </a:r>
            <a:r>
              <a:rPr lang="en-US" sz="1400" dirty="0">
                <a:solidFill>
                  <a:schemeClr val="tx1"/>
                </a:solidFill>
              </a:rPr>
              <a:t>(</a:t>
            </a:r>
            <a:r>
              <a:rPr lang="en-US" sz="1400" dirty="0" err="1">
                <a:solidFill>
                  <a:schemeClr val="tx1"/>
                </a:solidFill>
              </a:rPr>
              <a:t>λ</a:t>
            </a:r>
            <a:r>
              <a:rPr lang="en-US" sz="1400" dirty="0">
                <a:solidFill>
                  <a:schemeClr val="tx1"/>
                </a:solidFill>
              </a:rPr>
              <a:t>/4) and a polarizer. Acquisition are done by scanning the </a:t>
            </a:r>
            <a:r>
              <a:rPr lang="en-US" sz="1400" dirty="0" smtClean="0">
                <a:solidFill>
                  <a:schemeClr val="tx1"/>
                </a:solidFill>
              </a:rPr>
              <a:t>polarizer angle </a:t>
            </a:r>
            <a:r>
              <a:rPr lang="en-US" sz="1400" dirty="0">
                <a:solidFill>
                  <a:schemeClr val="tx1"/>
                </a:solidFill>
              </a:rPr>
              <a:t>for various values of the retarder angle.</a:t>
            </a:r>
          </a:p>
        </p:txBody>
      </p:sp>
      <p:pic>
        <p:nvPicPr>
          <p:cNvPr id="11264" name="Picture 11263" descr="Screen Shot 2016-03-26 at 10.31.56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2734" y="1909217"/>
            <a:ext cx="3600400" cy="2837543"/>
          </a:xfrm>
          <a:prstGeom prst="rect">
            <a:avLst/>
          </a:prstGeom>
        </p:spPr>
      </p:pic>
    </p:spTree>
    <p:extLst>
      <p:ext uri="{BB962C8B-B14F-4D97-AF65-F5344CB8AC3E}">
        <p14:creationId xmlns:p14="http://schemas.microsoft.com/office/powerpoint/2010/main" val="2302495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Effect transition="in" filter="fade">
                                      <p:cBhvr>
                                        <p:cTn id="32" dur="1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265"/>
                                        </p:tgtEl>
                                        <p:attrNameLst>
                                          <p:attrName>style.visibility</p:attrName>
                                        </p:attrNameLst>
                                      </p:cBhvr>
                                      <p:to>
                                        <p:strVal val="visible"/>
                                      </p:to>
                                    </p:set>
                                    <p:animEffect transition="in" filter="wipe(up)">
                                      <p:cBhvr>
                                        <p:cTn id="37" dur="500"/>
                                        <p:tgtEl>
                                          <p:spTgt spid="11265"/>
                                        </p:tgtEl>
                                      </p:cBhvr>
                                    </p:animEffect>
                                  </p:childTnLst>
                                </p:cTn>
                              </p:par>
                              <p:par>
                                <p:cTn id="38" presetID="53" presetClass="entr" presetSubtype="16"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1000" fill="hold"/>
                                        <p:tgtEl>
                                          <p:spTgt spid="30"/>
                                        </p:tgtEl>
                                        <p:attrNameLst>
                                          <p:attrName>ppt_w</p:attrName>
                                        </p:attrNameLst>
                                      </p:cBhvr>
                                      <p:tavLst>
                                        <p:tav tm="0">
                                          <p:val>
                                            <p:fltVal val="0"/>
                                          </p:val>
                                        </p:tav>
                                        <p:tav tm="100000">
                                          <p:val>
                                            <p:strVal val="#ppt_w"/>
                                          </p:val>
                                        </p:tav>
                                      </p:tavLst>
                                    </p:anim>
                                    <p:anim calcmode="lin" valueType="num">
                                      <p:cBhvr>
                                        <p:cTn id="41" dur="1000" fill="hold"/>
                                        <p:tgtEl>
                                          <p:spTgt spid="30"/>
                                        </p:tgtEl>
                                        <p:attrNameLst>
                                          <p:attrName>ppt_h</p:attrName>
                                        </p:attrNameLst>
                                      </p:cBhvr>
                                      <p:tavLst>
                                        <p:tav tm="0">
                                          <p:val>
                                            <p:fltVal val="0"/>
                                          </p:val>
                                        </p:tav>
                                        <p:tav tm="100000">
                                          <p:val>
                                            <p:strVal val="#ppt_h"/>
                                          </p:val>
                                        </p:tav>
                                      </p:tavLst>
                                    </p:anim>
                                    <p:animEffect transition="in" filter="fade">
                                      <p:cBhvr>
                                        <p:cTn id="42" dur="10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264"/>
                                        </p:tgtEl>
                                        <p:attrNameLst>
                                          <p:attrName>style.visibility</p:attrName>
                                        </p:attrNameLst>
                                      </p:cBhvr>
                                      <p:to>
                                        <p:strVal val="visible"/>
                                      </p:to>
                                    </p:set>
                                    <p:animEffect transition="in" filter="dissolve">
                                      <p:cBhvr>
                                        <p:cTn id="47" dur="1000"/>
                                        <p:tgtEl>
                                          <p:spTgt spid="11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2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3</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OUTLINE</a:t>
            </a:r>
            <a:r>
              <a:rPr lang="it-IT" dirty="0" smtClean="0">
                <a:latin typeface="Arial" charset="0"/>
              </a:rPr>
              <a:t/>
            </a:r>
            <a:br>
              <a:rPr lang="it-IT" dirty="0" smtClean="0">
                <a:latin typeface="Arial" charset="0"/>
              </a:rPr>
            </a:br>
            <a:r>
              <a:rPr lang="it-IT" dirty="0" smtClean="0">
                <a:latin typeface="Arial" charset="0"/>
              </a:rPr>
              <a:t>of the talk</a:t>
            </a:r>
            <a:endParaRPr lang="it-IT" dirty="0">
              <a:latin typeface="Arial" charset="0"/>
            </a:endParaRPr>
          </a:p>
        </p:txBody>
      </p:sp>
      <p:sp>
        <p:nvSpPr>
          <p:cNvPr id="3" name="TextBox 2"/>
          <p:cNvSpPr txBox="1"/>
          <p:nvPr/>
        </p:nvSpPr>
        <p:spPr>
          <a:xfrm>
            <a:off x="146150" y="1548240"/>
            <a:ext cx="9661824" cy="3847231"/>
          </a:xfrm>
          <a:prstGeom prst="rect">
            <a:avLst/>
          </a:prstGeom>
          <a:noFill/>
        </p:spPr>
        <p:txBody>
          <a:bodyPr wrap="square" lIns="91463" tIns="45732" rIns="91463" bIns="45732" rtlCol="0">
            <a:spAutoFit/>
          </a:bodyPr>
          <a:lstStyle/>
          <a:p>
            <a:pPr marL="342988" indent="-342988">
              <a:lnSpc>
                <a:spcPct val="150000"/>
              </a:lnSpc>
              <a:buClr>
                <a:srgbClr val="1680BF"/>
              </a:buClr>
              <a:buFont typeface="Arial"/>
              <a:buChar char="•"/>
            </a:pPr>
            <a:r>
              <a:rPr lang="en-US" dirty="0" smtClean="0">
                <a:solidFill>
                  <a:schemeClr val="tx1"/>
                </a:solidFill>
              </a:rPr>
              <a:t>Brightness: synchrotrons vs. FELs</a:t>
            </a:r>
            <a:endParaRPr lang="en-US" dirty="0" smtClean="0">
              <a:solidFill>
                <a:schemeClr val="tx1"/>
              </a:solidFill>
            </a:endParaRPr>
          </a:p>
          <a:p>
            <a:pPr marL="342988" indent="-342988">
              <a:lnSpc>
                <a:spcPct val="150000"/>
              </a:lnSpc>
              <a:buClr>
                <a:srgbClr val="1680BF"/>
              </a:buClr>
              <a:buFont typeface="Arial"/>
              <a:buChar char="•"/>
            </a:pPr>
            <a:r>
              <a:rPr lang="en-US" dirty="0" smtClean="0">
                <a:solidFill>
                  <a:schemeClr val="tx1"/>
                </a:solidFill>
              </a:rPr>
              <a:t>FERMI </a:t>
            </a:r>
            <a:r>
              <a:rPr lang="en-US" dirty="0" smtClean="0">
                <a:solidFill>
                  <a:schemeClr val="tx1"/>
                </a:solidFill>
              </a:rPr>
              <a:t>FEL: layout, </a:t>
            </a:r>
            <a:r>
              <a:rPr lang="en-US" dirty="0" smtClean="0">
                <a:solidFill>
                  <a:schemeClr val="tx1"/>
                </a:solidFill>
              </a:rPr>
              <a:t>basic principles, </a:t>
            </a:r>
            <a:r>
              <a:rPr lang="en-US" dirty="0" smtClean="0">
                <a:solidFill>
                  <a:schemeClr val="tx1"/>
                </a:solidFill>
              </a:rPr>
              <a:t>and </a:t>
            </a:r>
            <a:r>
              <a:rPr lang="en-US" dirty="0" smtClean="0">
                <a:solidFill>
                  <a:schemeClr val="tx1"/>
                </a:solidFill>
              </a:rPr>
              <a:t>operational results</a:t>
            </a:r>
          </a:p>
          <a:p>
            <a:pPr marL="342988" indent="-342988">
              <a:lnSpc>
                <a:spcPct val="150000"/>
              </a:lnSpc>
              <a:buClr>
                <a:srgbClr val="1680BF"/>
              </a:buClr>
              <a:buFont typeface="Arial"/>
              <a:buChar char="•"/>
            </a:pPr>
            <a:r>
              <a:rPr lang="en-US" dirty="0" smtClean="0">
                <a:solidFill>
                  <a:schemeClr val="tx1"/>
                </a:solidFill>
              </a:rPr>
              <a:t>Photon Beam Transport System (</a:t>
            </a:r>
            <a:r>
              <a:rPr lang="en-US" dirty="0" err="1" smtClean="0">
                <a:solidFill>
                  <a:srgbClr val="1680BF"/>
                </a:solidFill>
              </a:rPr>
              <a:t>PADReS</a:t>
            </a:r>
            <a:r>
              <a:rPr lang="en-US" dirty="0" smtClean="0">
                <a:solidFill>
                  <a:schemeClr val="tx1"/>
                </a:solidFill>
              </a:rPr>
              <a:t>):</a:t>
            </a:r>
            <a:br>
              <a:rPr lang="en-US" dirty="0" smtClean="0">
                <a:solidFill>
                  <a:schemeClr val="tx1"/>
                </a:solidFill>
              </a:rPr>
            </a:br>
            <a:r>
              <a:rPr lang="en-US" sz="2000" dirty="0" smtClean="0">
                <a:solidFill>
                  <a:schemeClr val="tx1"/>
                </a:solidFill>
              </a:rPr>
              <a:t>GAS-BASED DIAGNOSTICS, PRESTO</a:t>
            </a:r>
            <a:r>
              <a:rPr lang="en-US" sz="2000" dirty="0" smtClean="0">
                <a:solidFill>
                  <a:schemeClr val="tx1"/>
                </a:solidFill>
              </a:rPr>
              <a:t>, AC/DC, </a:t>
            </a:r>
            <a:r>
              <a:rPr lang="en-US" sz="2000" dirty="0" smtClean="0">
                <a:solidFill>
                  <a:schemeClr val="tx1"/>
                </a:solidFill>
              </a:rPr>
              <a:t>Coherence, WFS</a:t>
            </a:r>
            <a:endParaRPr lang="en-US" dirty="0" smtClean="0">
              <a:solidFill>
                <a:schemeClr val="tx1"/>
              </a:solidFill>
            </a:endParaRPr>
          </a:p>
          <a:p>
            <a:pPr marL="342988" indent="-342988">
              <a:lnSpc>
                <a:spcPct val="150000"/>
              </a:lnSpc>
              <a:buClr>
                <a:srgbClr val="1680BF"/>
              </a:buClr>
              <a:buFont typeface="Arial"/>
              <a:buChar char="•"/>
            </a:pPr>
            <a:r>
              <a:rPr lang="en-US" dirty="0" smtClean="0">
                <a:solidFill>
                  <a:schemeClr val="tx1"/>
                </a:solidFill>
              </a:rPr>
              <a:t>Pulse length measurements: cross-correlation, SPIDER</a:t>
            </a:r>
            <a:endParaRPr lang="en-US" sz="2000" dirty="0" smtClean="0">
              <a:solidFill>
                <a:schemeClr val="tx1"/>
              </a:solidFill>
            </a:endParaRPr>
          </a:p>
          <a:p>
            <a:pPr marL="342988" indent="-342988">
              <a:lnSpc>
                <a:spcPct val="150000"/>
              </a:lnSpc>
              <a:buClr>
                <a:srgbClr val="1680BF"/>
              </a:buClr>
              <a:buFont typeface="Arial"/>
              <a:buChar char="•"/>
            </a:pPr>
            <a:r>
              <a:rPr lang="en-US" dirty="0" smtClean="0">
                <a:solidFill>
                  <a:schemeClr val="tx1"/>
                </a:solidFill>
              </a:rPr>
              <a:t>Polarization (measurement and control)</a:t>
            </a:r>
          </a:p>
          <a:p>
            <a:pPr marL="342988" indent="-342988">
              <a:lnSpc>
                <a:spcPct val="150000"/>
              </a:lnSpc>
              <a:buClr>
                <a:srgbClr val="1680BF"/>
              </a:buClr>
              <a:buFont typeface="Arial"/>
              <a:buChar char="•"/>
            </a:pPr>
            <a:r>
              <a:rPr lang="en-US" dirty="0" smtClean="0">
                <a:solidFill>
                  <a:schemeClr val="tx1"/>
                </a:solidFill>
              </a:rPr>
              <a:t>Conclusions</a:t>
            </a:r>
            <a:endParaRPr lang="en-US" dirty="0">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30</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normAutofit/>
          </a:bodyPr>
          <a:lstStyle/>
          <a:p>
            <a:pPr marL="0" indent="0"/>
            <a:r>
              <a:rPr lang="it-IT" dirty="0">
                <a:solidFill>
                  <a:srgbClr val="1680BF"/>
                </a:solidFill>
                <a:cs typeface="Arial"/>
              </a:rPr>
              <a:t>POLARIZATION </a:t>
            </a:r>
            <a:r>
              <a:rPr lang="it-IT" dirty="0" smtClean="0">
                <a:solidFill>
                  <a:srgbClr val="1680BF"/>
                </a:solidFill>
                <a:cs typeface="Arial"/>
              </a:rPr>
              <a:t>MEASUREMENT</a:t>
            </a:r>
            <a:r>
              <a:rPr lang="it-IT" dirty="0" smtClean="0">
                <a:latin typeface="Arial" charset="0"/>
              </a:rPr>
              <a:t/>
            </a:r>
            <a:br>
              <a:rPr lang="it-IT" dirty="0" smtClean="0">
                <a:latin typeface="Arial" charset="0"/>
              </a:rPr>
            </a:br>
            <a:r>
              <a:rPr lang="it-IT" dirty="0" err="1" smtClean="0">
                <a:latin typeface="Arial" charset="0"/>
              </a:rPr>
              <a:t>Results</a:t>
            </a:r>
            <a:endParaRPr lang="it-IT" dirty="0">
              <a:latin typeface="Arial" charset="0"/>
            </a:endParaRPr>
          </a:p>
        </p:txBody>
      </p:sp>
      <p:pic>
        <p:nvPicPr>
          <p:cNvPr id="3" name="Picture 2" descr="Screen Shot 2016-03-26 at 11.2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702" y="3781425"/>
            <a:ext cx="4960519" cy="3011744"/>
          </a:xfrm>
          <a:prstGeom prst="rect">
            <a:avLst/>
          </a:prstGeom>
        </p:spPr>
      </p:pic>
      <p:pic>
        <p:nvPicPr>
          <p:cNvPr id="8" name="Picture 7" descr="Screen Shot 2016-03-26 at 11.23.1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513" y="1333153"/>
            <a:ext cx="4655717" cy="2376264"/>
          </a:xfrm>
          <a:prstGeom prst="rect">
            <a:avLst/>
          </a:prstGeom>
        </p:spPr>
      </p:pic>
      <p:pic>
        <p:nvPicPr>
          <p:cNvPr id="9" name="Picture 8" descr="Screen Shot 2016-03-26 at 11.23.2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150" y="1333153"/>
            <a:ext cx="4896544" cy="2386625"/>
          </a:xfrm>
          <a:prstGeom prst="rect">
            <a:avLst/>
          </a:prstGeom>
        </p:spPr>
      </p:pic>
      <p:pic>
        <p:nvPicPr>
          <p:cNvPr id="10" name="Picture 9" descr="Screen Shot 2016-03-26 at 11.23.3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150" y="3781425"/>
            <a:ext cx="4680520" cy="1998324"/>
          </a:xfrm>
          <a:prstGeom prst="rect">
            <a:avLst/>
          </a:prstGeom>
        </p:spPr>
      </p:pic>
      <p:sp>
        <p:nvSpPr>
          <p:cNvPr id="12" name="TextBox 11"/>
          <p:cNvSpPr txBox="1"/>
          <p:nvPr/>
        </p:nvSpPr>
        <p:spPr>
          <a:xfrm>
            <a:off x="146151" y="6013673"/>
            <a:ext cx="5184576" cy="984885"/>
          </a:xfrm>
          <a:prstGeom prst="rect">
            <a:avLst/>
          </a:prstGeom>
          <a:noFill/>
        </p:spPr>
        <p:txBody>
          <a:bodyPr wrap="square" lIns="0" tIns="0" rIns="0" bIns="0" rtlCol="0" anchor="ctr" anchorCtr="0">
            <a:spAutoFit/>
          </a:bodyPr>
          <a:lstStyle/>
          <a:p>
            <a:pPr>
              <a:lnSpc>
                <a:spcPct val="100000"/>
              </a:lnSpc>
            </a:pPr>
            <a:r>
              <a:rPr lang="en-US" sz="1600" dirty="0" smtClean="0">
                <a:solidFill>
                  <a:srgbClr val="000000"/>
                </a:solidFill>
              </a:rPr>
              <a:t>Measurements of the degree of polarization with different </a:t>
            </a:r>
            <a:r>
              <a:rPr lang="en-US" sz="1600" dirty="0" err="1" smtClean="0">
                <a:solidFill>
                  <a:srgbClr val="000000"/>
                </a:solidFill>
              </a:rPr>
              <a:t>polarimeters</a:t>
            </a:r>
            <a:r>
              <a:rPr lang="en-US" sz="1600" dirty="0">
                <a:solidFill>
                  <a:srgbClr val="000000"/>
                </a:solidFill>
              </a:rPr>
              <a:t> </a:t>
            </a:r>
            <a:r>
              <a:rPr lang="en-US" sz="1600" dirty="0" smtClean="0">
                <a:solidFill>
                  <a:srgbClr val="000000"/>
                </a:solidFill>
              </a:rPr>
              <a:t>has shown a </a:t>
            </a:r>
            <a:r>
              <a:rPr lang="en-US" sz="1600" b="1" dirty="0" smtClean="0">
                <a:solidFill>
                  <a:srgbClr val="1680BF"/>
                </a:solidFill>
              </a:rPr>
              <a:t>good control of the polarization</a:t>
            </a:r>
            <a:r>
              <a:rPr lang="en-US" sz="1600" dirty="0" smtClean="0">
                <a:solidFill>
                  <a:srgbClr val="0000FF"/>
                </a:solidFill>
              </a:rPr>
              <a:t>*</a:t>
            </a:r>
            <a:r>
              <a:rPr lang="en-US" sz="1600" dirty="0" smtClean="0">
                <a:solidFill>
                  <a:srgbClr val="000000"/>
                </a:solidFill>
              </a:rPr>
              <a:t> allowing switching from linear to circular in the whole spectral range of operation</a:t>
            </a:r>
            <a:r>
              <a:rPr lang="en-US" sz="1600" dirty="0" smtClean="0">
                <a:solidFill>
                  <a:schemeClr val="tx1"/>
                </a:solidFill>
              </a:rPr>
              <a:t>.</a:t>
            </a:r>
            <a:r>
              <a:rPr lang="en-US" sz="1600" dirty="0" smtClean="0">
                <a:solidFill>
                  <a:srgbClr val="000000"/>
                </a:solidFill>
              </a:rPr>
              <a:t> </a:t>
            </a:r>
            <a:endParaRPr lang="en-US" sz="1600" dirty="0">
              <a:solidFill>
                <a:srgbClr val="000000"/>
              </a:solidFill>
            </a:endParaRPr>
          </a:p>
        </p:txBody>
      </p:sp>
      <p:sp>
        <p:nvSpPr>
          <p:cNvPr id="13" name="TextBox 12"/>
          <p:cNvSpPr txBox="1"/>
          <p:nvPr/>
        </p:nvSpPr>
        <p:spPr>
          <a:xfrm>
            <a:off x="5042694" y="6935286"/>
            <a:ext cx="4680520" cy="202876"/>
          </a:xfrm>
          <a:prstGeom prst="rect">
            <a:avLst/>
          </a:prstGeom>
          <a:noFill/>
        </p:spPr>
        <p:txBody>
          <a:bodyPr wrap="square" lIns="0" tIns="0" rIns="0" bIns="0" rtlCol="0" anchor="ctr" anchorCtr="0">
            <a:spAutoFit/>
          </a:bodyPr>
          <a:lstStyle/>
          <a:p>
            <a:r>
              <a:rPr lang="en-US" sz="1400" dirty="0" smtClean="0">
                <a:solidFill>
                  <a:srgbClr val="1067EA"/>
                </a:solidFill>
              </a:rPr>
              <a:t>* E. Allaria et al. </a:t>
            </a:r>
            <a:r>
              <a:rPr lang="en-US" sz="1400" dirty="0">
                <a:solidFill>
                  <a:srgbClr val="1067EA"/>
                </a:solidFill>
              </a:rPr>
              <a:t>Phys. Rev. X </a:t>
            </a:r>
            <a:r>
              <a:rPr lang="en-US" sz="1400" b="1" dirty="0">
                <a:solidFill>
                  <a:srgbClr val="1067EA"/>
                </a:solidFill>
              </a:rPr>
              <a:t>4</a:t>
            </a:r>
            <a:r>
              <a:rPr lang="en-US" sz="1400" dirty="0">
                <a:solidFill>
                  <a:srgbClr val="1067EA"/>
                </a:solidFill>
              </a:rPr>
              <a:t>, </a:t>
            </a:r>
            <a:r>
              <a:rPr lang="en-US" sz="1400" dirty="0" smtClean="0">
                <a:solidFill>
                  <a:srgbClr val="1067EA"/>
                </a:solidFill>
              </a:rPr>
              <a:t>041040 (2014)</a:t>
            </a:r>
            <a:endParaRPr lang="en-US" sz="1400" dirty="0">
              <a:solidFill>
                <a:srgbClr val="1067EA"/>
              </a:solidFill>
            </a:endParaRPr>
          </a:p>
        </p:txBody>
      </p:sp>
    </p:spTree>
    <p:extLst>
      <p:ext uri="{BB962C8B-B14F-4D97-AF65-F5344CB8AC3E}">
        <p14:creationId xmlns:p14="http://schemas.microsoft.com/office/powerpoint/2010/main" val="2302495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marL="0" indent="0"/>
            <a:r>
              <a:rPr lang="it-IT" dirty="0" smtClean="0">
                <a:solidFill>
                  <a:srgbClr val="1680BF"/>
                </a:solidFill>
                <a:cs typeface="Arial"/>
              </a:rPr>
              <a:t>POLARIZATION CONTROL</a:t>
            </a:r>
            <a:r>
              <a:rPr lang="it-IT" dirty="0" smtClean="0">
                <a:solidFill>
                  <a:srgbClr val="1067EA"/>
                </a:solidFill>
                <a:cs typeface="Arial"/>
              </a:rPr>
              <a:t/>
            </a:r>
            <a:br>
              <a:rPr lang="it-IT" dirty="0" smtClean="0">
                <a:solidFill>
                  <a:srgbClr val="1067EA"/>
                </a:solidFill>
                <a:cs typeface="Arial"/>
              </a:rPr>
            </a:br>
            <a:r>
              <a:rPr lang="it-IT" dirty="0" smtClean="0">
                <a:cs typeface="Arial"/>
              </a:rPr>
              <a:t>Cross-</a:t>
            </a:r>
            <a:r>
              <a:rPr lang="it-IT" dirty="0" err="1" smtClean="0">
                <a:cs typeface="Arial"/>
              </a:rPr>
              <a:t>polarized</a:t>
            </a:r>
            <a:r>
              <a:rPr lang="it-IT" dirty="0" smtClean="0">
                <a:cs typeface="Arial"/>
              </a:rPr>
              <a:t> undulators</a:t>
            </a:r>
            <a:endParaRPr lang="it-IT" dirty="0">
              <a:cs typeface="Arial"/>
            </a:endParaRPr>
          </a:p>
        </p:txBody>
      </p:sp>
      <p:sp>
        <p:nvSpPr>
          <p:cNvPr id="3" name="Slide Number Placeholder 2"/>
          <p:cNvSpPr>
            <a:spLocks noGrp="1"/>
          </p:cNvSpPr>
          <p:nvPr>
            <p:ph type="sldNum" idx="12"/>
          </p:nvPr>
        </p:nvSpPr>
        <p:spPr/>
        <p:txBody>
          <a:bodyPr/>
          <a:lstStyle/>
          <a:p>
            <a:pPr>
              <a:defRPr/>
            </a:pPr>
            <a:fld id="{83FDD569-8929-1142-8DEF-FC4F70453FE6}" type="slidenum">
              <a:rPr lang="it-IT" smtClean="0"/>
              <a:pPr>
                <a:defRPr/>
              </a:pPr>
              <a:t>31</a:t>
            </a:fld>
            <a:endParaRPr lang="it-IT" dirty="0"/>
          </a:p>
        </p:txBody>
      </p:sp>
      <p:pic>
        <p:nvPicPr>
          <p:cNvPr id="4" name="19h22_bin2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64250" y="1022363"/>
            <a:ext cx="3416375" cy="2561483"/>
          </a:xfrm>
          <a:prstGeom prst="rect">
            <a:avLst/>
          </a:prstGeom>
        </p:spPr>
      </p:pic>
      <p:grpSp>
        <p:nvGrpSpPr>
          <p:cNvPr id="5" name="Group 4"/>
          <p:cNvGrpSpPr/>
          <p:nvPr/>
        </p:nvGrpSpPr>
        <p:grpSpPr>
          <a:xfrm>
            <a:off x="2134" y="4211404"/>
            <a:ext cx="6323606" cy="2954397"/>
            <a:chOff x="2134" y="4069457"/>
            <a:chExt cx="6323606" cy="2954397"/>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0656" t="6342" b="7179"/>
            <a:stretch/>
          </p:blipFill>
          <p:spPr>
            <a:xfrm>
              <a:off x="267714" y="4069457"/>
              <a:ext cx="6058026" cy="2703287"/>
            </a:xfrm>
            <a:prstGeom prst="rect">
              <a:avLst/>
            </a:prstGeom>
          </p:spPr>
        </p:pic>
        <p:sp>
          <p:nvSpPr>
            <p:cNvPr id="8" name="TextBox 7"/>
            <p:cNvSpPr txBox="1"/>
            <p:nvPr/>
          </p:nvSpPr>
          <p:spPr>
            <a:xfrm rot="16200000">
              <a:off x="-1063189" y="5136850"/>
              <a:ext cx="2420748" cy="290101"/>
            </a:xfrm>
            <a:prstGeom prst="rect">
              <a:avLst/>
            </a:prstGeom>
            <a:noFill/>
          </p:spPr>
          <p:txBody>
            <a:bodyPr wrap="square" lIns="100728" tIns="50366" rIns="100728" bIns="50366" rtlCol="0">
              <a:spAutoFit/>
            </a:bodyPr>
            <a:lstStyle/>
            <a:p>
              <a:pPr defTabSz="1007421" eaLnBrk="0"/>
              <a:r>
                <a:rPr lang="de-DE" sz="1300" dirty="0">
                  <a:solidFill>
                    <a:srgbClr val="000000"/>
                  </a:solidFill>
                  <a:ea typeface="+mn-ea"/>
                  <a:cs typeface="+mn-cs"/>
                </a:rPr>
                <a:t>Axis </a:t>
              </a:r>
              <a:r>
                <a:rPr lang="de-DE" sz="1300" dirty="0" err="1">
                  <a:solidFill>
                    <a:srgbClr val="000000"/>
                  </a:solidFill>
                  <a:ea typeface="+mn-ea"/>
                  <a:cs typeface="+mn-cs"/>
                </a:rPr>
                <a:t>of</a:t>
              </a:r>
              <a:r>
                <a:rPr lang="de-DE" sz="1300" dirty="0">
                  <a:solidFill>
                    <a:srgbClr val="000000"/>
                  </a:solidFill>
                  <a:ea typeface="+mn-ea"/>
                  <a:cs typeface="+mn-cs"/>
                </a:rPr>
                <a:t> Linear </a:t>
              </a:r>
              <a:r>
                <a:rPr lang="de-DE" sz="1300" dirty="0" err="1">
                  <a:solidFill>
                    <a:srgbClr val="000000"/>
                  </a:solidFill>
                  <a:ea typeface="+mn-ea"/>
                  <a:cs typeface="+mn-cs"/>
                </a:rPr>
                <a:t>Polarization</a:t>
              </a:r>
              <a:r>
                <a:rPr lang="de-DE" sz="1300" dirty="0">
                  <a:solidFill>
                    <a:srgbClr val="000000"/>
                  </a:solidFill>
                  <a:ea typeface="+mn-ea"/>
                  <a:cs typeface="+mn-cs"/>
                </a:rPr>
                <a:t> (°) </a:t>
              </a:r>
            </a:p>
          </p:txBody>
        </p:sp>
        <p:sp>
          <p:nvSpPr>
            <p:cNvPr id="9" name="TextBox 8"/>
            <p:cNvSpPr txBox="1"/>
            <p:nvPr/>
          </p:nvSpPr>
          <p:spPr>
            <a:xfrm>
              <a:off x="2666430" y="6733753"/>
              <a:ext cx="1057639" cy="290101"/>
            </a:xfrm>
            <a:prstGeom prst="rect">
              <a:avLst/>
            </a:prstGeom>
            <a:noFill/>
          </p:spPr>
          <p:txBody>
            <a:bodyPr wrap="square" lIns="100728" tIns="50366" rIns="100728" bIns="50366" rtlCol="0">
              <a:spAutoFit/>
            </a:bodyPr>
            <a:lstStyle/>
            <a:p>
              <a:pPr defTabSz="1007421" eaLnBrk="0"/>
              <a:r>
                <a:rPr lang="de-DE" sz="1300" dirty="0" err="1">
                  <a:solidFill>
                    <a:srgbClr val="000000"/>
                  </a:solidFill>
                  <a:ea typeface="+mn-ea"/>
                  <a:cs typeface="+mn-cs"/>
                </a:rPr>
                <a:t>Bunch</a:t>
              </a:r>
              <a:r>
                <a:rPr lang="de-DE" sz="1300" dirty="0">
                  <a:solidFill>
                    <a:srgbClr val="000000"/>
                  </a:solidFill>
                  <a:ea typeface="+mn-ea"/>
                  <a:cs typeface="+mn-cs"/>
                </a:rPr>
                <a:t> ID</a:t>
              </a:r>
            </a:p>
          </p:txBody>
        </p:sp>
      </p:grpSp>
      <p:pic>
        <p:nvPicPr>
          <p:cNvPr id="10" name="Picture 9" descr="fel-1_cro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7" y="973113"/>
            <a:ext cx="6622411" cy="1288792"/>
          </a:xfrm>
          <a:prstGeom prst="rect">
            <a:avLst/>
          </a:prstGeom>
        </p:spPr>
      </p:pic>
      <p:sp>
        <p:nvSpPr>
          <p:cNvPr id="11" name="TextBox 10"/>
          <p:cNvSpPr txBox="1"/>
          <p:nvPr/>
        </p:nvSpPr>
        <p:spPr>
          <a:xfrm>
            <a:off x="0" y="2245787"/>
            <a:ext cx="6692415" cy="1898692"/>
          </a:xfrm>
          <a:prstGeom prst="rect">
            <a:avLst/>
          </a:prstGeom>
          <a:noFill/>
        </p:spPr>
        <p:txBody>
          <a:bodyPr wrap="square" lIns="91306" tIns="45653" rIns="91306" bIns="45653" rtlCol="0">
            <a:spAutoFit/>
          </a:bodyPr>
          <a:lstStyle/>
          <a:p>
            <a:r>
              <a:rPr lang="en-US" sz="1800" dirty="0">
                <a:solidFill>
                  <a:srgbClr val="000000"/>
                </a:solidFill>
              </a:rPr>
              <a:t>Linearly polarized emission can be generated using </a:t>
            </a:r>
            <a:r>
              <a:rPr lang="en-US" sz="1800" dirty="0" err="1" smtClean="0">
                <a:solidFill>
                  <a:srgbClr val="000000"/>
                </a:solidFill>
              </a:rPr>
              <a:t>undulators</a:t>
            </a:r>
            <a:r>
              <a:rPr lang="en-US" sz="1800" dirty="0" smtClean="0">
                <a:solidFill>
                  <a:srgbClr val="000000"/>
                </a:solidFill>
              </a:rPr>
              <a:t> </a:t>
            </a:r>
            <a:r>
              <a:rPr lang="en-US" sz="1800" dirty="0">
                <a:solidFill>
                  <a:srgbClr val="000000"/>
                </a:solidFill>
              </a:rPr>
              <a:t>polarized left and right. </a:t>
            </a:r>
          </a:p>
          <a:p>
            <a:endParaRPr lang="en-US" sz="1800" dirty="0">
              <a:solidFill>
                <a:srgbClr val="000000"/>
              </a:solidFill>
            </a:endParaRPr>
          </a:p>
          <a:p>
            <a:r>
              <a:rPr lang="en-US" sz="1800" dirty="0">
                <a:solidFill>
                  <a:srgbClr val="000000"/>
                </a:solidFill>
              </a:rPr>
              <a:t>A crucial aspect for the quality of the final polarization is the possibility to have the same level of power from the two kinds of </a:t>
            </a:r>
            <a:r>
              <a:rPr lang="en-US" sz="1800" dirty="0" err="1">
                <a:solidFill>
                  <a:srgbClr val="000000"/>
                </a:solidFill>
              </a:rPr>
              <a:t>undulators</a:t>
            </a:r>
            <a:r>
              <a:rPr lang="en-US" sz="1800" dirty="0">
                <a:solidFill>
                  <a:srgbClr val="000000"/>
                </a:solidFill>
              </a:rPr>
              <a:t>. This can be easily controlled by acting on the seeding parameters.</a:t>
            </a:r>
          </a:p>
        </p:txBody>
      </p:sp>
      <p:sp>
        <p:nvSpPr>
          <p:cNvPr id="12" name="TextBox 11"/>
          <p:cNvSpPr txBox="1"/>
          <p:nvPr/>
        </p:nvSpPr>
        <p:spPr>
          <a:xfrm>
            <a:off x="5906790" y="3997449"/>
            <a:ext cx="4178598" cy="2156301"/>
          </a:xfrm>
          <a:prstGeom prst="rect">
            <a:avLst/>
          </a:prstGeom>
          <a:noFill/>
        </p:spPr>
        <p:txBody>
          <a:bodyPr wrap="square" lIns="91306" tIns="45653" rIns="91306" bIns="45653" rtlCol="0">
            <a:spAutoFit/>
          </a:bodyPr>
          <a:lstStyle/>
          <a:p>
            <a:r>
              <a:rPr lang="en-US" sz="1800" dirty="0">
                <a:solidFill>
                  <a:srgbClr val="000000"/>
                </a:solidFill>
              </a:rPr>
              <a:t>First experiment has been done with </a:t>
            </a:r>
            <a:r>
              <a:rPr lang="en-US" sz="1800" dirty="0">
                <a:solidFill>
                  <a:srgbClr val="1680BF"/>
                </a:solidFill>
              </a:rPr>
              <a:t>first five radiators in circular right polarization and the last one in circular left</a:t>
            </a:r>
            <a:r>
              <a:rPr lang="en-US" sz="1800" dirty="0">
                <a:solidFill>
                  <a:srgbClr val="000000"/>
                </a:solidFill>
              </a:rPr>
              <a:t>. </a:t>
            </a:r>
          </a:p>
          <a:p>
            <a:endParaRPr lang="en-US" sz="1800" dirty="0">
              <a:solidFill>
                <a:srgbClr val="000000"/>
              </a:solidFill>
            </a:endParaRPr>
          </a:p>
          <a:p>
            <a:r>
              <a:rPr lang="en-US" sz="1800" dirty="0">
                <a:solidFill>
                  <a:srgbClr val="000000"/>
                </a:solidFill>
              </a:rPr>
              <a:t>By changing the last phase shifter it is possible to change the direction of the linear polarization. </a:t>
            </a:r>
          </a:p>
        </p:txBody>
      </p:sp>
      <p:sp>
        <p:nvSpPr>
          <p:cNvPr id="14" name="Rectangle 118"/>
          <p:cNvSpPr/>
          <p:nvPr/>
        </p:nvSpPr>
        <p:spPr>
          <a:xfrm>
            <a:off x="5617978" y="6877769"/>
            <a:ext cx="4464498" cy="295209"/>
          </a:xfrm>
          <a:prstGeom prst="rect">
            <a:avLst/>
          </a:prstGeom>
          <a:noFill/>
        </p:spPr>
        <p:txBody>
          <a:bodyPr wrap="square">
            <a:spAutoFit/>
          </a:bodyPr>
          <a:lstStyle/>
          <a:p>
            <a:pPr algn="ctr"/>
            <a:r>
              <a:rPr lang="en-US" sz="1400" dirty="0" smtClean="0">
                <a:solidFill>
                  <a:srgbClr val="000000"/>
                </a:solidFill>
                <a:latin typeface="+mn-lt"/>
              </a:rPr>
              <a:t>E</a:t>
            </a:r>
            <a:r>
              <a:rPr lang="en-US" sz="1400" dirty="0" smtClean="0">
                <a:solidFill>
                  <a:srgbClr val="000000"/>
                </a:solidFill>
                <a:latin typeface="+mn-lt"/>
              </a:rPr>
              <a:t>. Ferrari</a:t>
            </a:r>
            <a:r>
              <a:rPr lang="en-US" sz="1400" dirty="0" smtClean="0">
                <a:solidFill>
                  <a:srgbClr val="000000"/>
                </a:solidFill>
                <a:latin typeface="+mn-lt"/>
              </a:rPr>
              <a:t> </a:t>
            </a:r>
            <a:r>
              <a:rPr lang="en-US" sz="1400" dirty="0" smtClean="0">
                <a:solidFill>
                  <a:srgbClr val="000000"/>
                </a:solidFill>
                <a:latin typeface="+mn-lt"/>
              </a:rPr>
              <a:t>et al., Sc. Reports 5, 13531 (2015)</a:t>
            </a:r>
            <a:endParaRPr lang="it-IT" sz="1400" dirty="0">
              <a:solidFill>
                <a:srgbClr val="000000"/>
              </a:solidFill>
              <a:latin typeface="+mn-lt"/>
            </a:endParaRPr>
          </a:p>
        </p:txBody>
      </p:sp>
    </p:spTree>
    <p:extLst>
      <p:ext uri="{BB962C8B-B14F-4D97-AF65-F5344CB8AC3E}">
        <p14:creationId xmlns:p14="http://schemas.microsoft.com/office/powerpoint/2010/main" val="3857357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1000"/>
                                        <p:tgtEl>
                                          <p:spTgt spid="5"/>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1000"/>
                                        <p:tgtEl>
                                          <p:spTgt spid="12"/>
                                        </p:tgtEl>
                                      </p:cBhvr>
                                    </p:animEffect>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showWhenStopped="0">
                <p:cTn id="27" repeatCount="indefinite"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bldLst>
      <p:bldP spid="11"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marL="0" indent="0"/>
            <a:r>
              <a:rPr lang="it-IT" dirty="0" smtClean="0">
                <a:solidFill>
                  <a:srgbClr val="1680BF"/>
                </a:solidFill>
                <a:cs typeface="Arial"/>
              </a:rPr>
              <a:t>CONCLUSIONS</a:t>
            </a:r>
            <a:r>
              <a:rPr lang="it-IT" dirty="0" smtClean="0">
                <a:solidFill>
                  <a:srgbClr val="1067EA"/>
                </a:solidFill>
                <a:cs typeface="Arial"/>
              </a:rPr>
              <a:t/>
            </a:r>
            <a:br>
              <a:rPr lang="it-IT" dirty="0" smtClean="0">
                <a:solidFill>
                  <a:srgbClr val="1067EA"/>
                </a:solidFill>
                <a:cs typeface="Arial"/>
              </a:rPr>
            </a:br>
            <a:r>
              <a:rPr lang="it-IT" dirty="0" smtClean="0">
                <a:cs typeface="Arial"/>
              </a:rPr>
              <a:t>of the talk</a:t>
            </a:r>
            <a:endParaRPr lang="it-IT" dirty="0">
              <a:cs typeface="Arial"/>
            </a:endParaRPr>
          </a:p>
        </p:txBody>
      </p:sp>
      <p:sp>
        <p:nvSpPr>
          <p:cNvPr id="3" name="Slide Number Placeholder 2"/>
          <p:cNvSpPr>
            <a:spLocks noGrp="1"/>
          </p:cNvSpPr>
          <p:nvPr>
            <p:ph type="sldNum" idx="12"/>
          </p:nvPr>
        </p:nvSpPr>
        <p:spPr/>
        <p:txBody>
          <a:bodyPr/>
          <a:lstStyle/>
          <a:p>
            <a:pPr>
              <a:defRPr/>
            </a:pPr>
            <a:fld id="{83FDD569-8929-1142-8DEF-FC4F70453FE6}" type="slidenum">
              <a:rPr lang="it-IT" smtClean="0"/>
              <a:pPr>
                <a:defRPr/>
              </a:pPr>
              <a:t>32</a:t>
            </a:fld>
            <a:endParaRPr lang="it-IT" dirty="0"/>
          </a:p>
        </p:txBody>
      </p:sp>
      <p:sp>
        <p:nvSpPr>
          <p:cNvPr id="4" name="Content Placeholder 2"/>
          <p:cNvSpPr txBox="1">
            <a:spLocks/>
          </p:cNvSpPr>
          <p:nvPr/>
        </p:nvSpPr>
        <p:spPr>
          <a:xfrm>
            <a:off x="362174" y="1333153"/>
            <a:ext cx="9290397" cy="5445125"/>
          </a:xfrm>
          <a:prstGeom prst="rect">
            <a:avLst/>
          </a:prstGeom>
        </p:spPr>
        <p:txBody>
          <a:bodyPr/>
          <a:lstStyle>
            <a:lvl1pPr marL="342988" indent="-342988" algn="l" defTabSz="449378" rtl="0" eaLnBrk="0" fontAlgn="base" hangingPunct="0">
              <a:lnSpc>
                <a:spcPct val="93000"/>
              </a:lnSpc>
              <a:spcBef>
                <a:spcPct val="0"/>
              </a:spcBef>
              <a:spcAft>
                <a:spcPts val="1414"/>
              </a:spcAft>
              <a:buClr>
                <a:srgbClr val="000000"/>
              </a:buClr>
              <a:buSzPct val="100000"/>
              <a:buFont typeface="Times New Roman" charset="0"/>
              <a:defRPr sz="3200">
                <a:solidFill>
                  <a:srgbClr val="000000"/>
                </a:solidFill>
                <a:latin typeface="+mn-lt"/>
                <a:ea typeface="ＭＳ Ｐゴシック" charset="0"/>
                <a:cs typeface="ＭＳ Ｐゴシック" charset="0"/>
              </a:defRPr>
            </a:lvl1pPr>
            <a:lvl2pPr marL="743139" indent="-285823" algn="l" defTabSz="449378" rtl="0" eaLnBrk="0" fontAlgn="base" hangingPunct="0">
              <a:lnSpc>
                <a:spcPct val="93000"/>
              </a:lnSpc>
              <a:spcBef>
                <a:spcPct val="0"/>
              </a:spcBef>
              <a:spcAft>
                <a:spcPts val="1137"/>
              </a:spcAft>
              <a:buClr>
                <a:srgbClr val="000000"/>
              </a:buClr>
              <a:buSzPct val="100000"/>
              <a:buFont typeface="Times New Roman" charset="0"/>
              <a:defRPr sz="2800">
                <a:solidFill>
                  <a:srgbClr val="000000"/>
                </a:solidFill>
                <a:latin typeface="+mn-lt"/>
                <a:ea typeface="ＭＳ Ｐゴシック" charset="0"/>
                <a:cs typeface="+mn-cs"/>
              </a:defRPr>
            </a:lvl2pPr>
            <a:lvl3pPr marL="1143292" indent="-228659" algn="l" defTabSz="449378" rtl="0" eaLnBrk="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ＭＳ Ｐゴシック" charset="0"/>
                <a:cs typeface="+mn-cs"/>
              </a:defRPr>
            </a:lvl3pPr>
            <a:lvl4pPr marL="1600608" indent="-228659" algn="l" defTabSz="449378" rtl="0" eaLnBrk="0" fontAlgn="base" hangingPunct="0">
              <a:lnSpc>
                <a:spcPct val="93000"/>
              </a:lnSpc>
              <a:spcBef>
                <a:spcPct val="0"/>
              </a:spcBef>
              <a:spcAft>
                <a:spcPts val="576"/>
              </a:spcAft>
              <a:buClr>
                <a:srgbClr val="000000"/>
              </a:buClr>
              <a:buSzPct val="100000"/>
              <a:buFont typeface="Times New Roman" charset="0"/>
              <a:defRPr sz="2000">
                <a:solidFill>
                  <a:srgbClr val="000000"/>
                </a:solidFill>
                <a:latin typeface="+mn-lt"/>
                <a:ea typeface="ＭＳ Ｐゴシック" charset="0"/>
                <a:cs typeface="+mn-cs"/>
              </a:defRPr>
            </a:lvl4pPr>
            <a:lvl5pPr marL="2057926"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ＭＳ Ｐゴシック" charset="0"/>
                <a:cs typeface="+mn-cs"/>
              </a:defRPr>
            </a:lvl5pPr>
            <a:lvl6pPr marL="2515242"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2560"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877"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7194"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a:buFont typeface="Wingdings" charset="2"/>
              <a:buChar char="ü"/>
            </a:pPr>
            <a:r>
              <a:rPr lang="en-US" sz="2000" dirty="0" smtClean="0"/>
              <a:t>FERMI FEL-</a:t>
            </a:r>
            <a:r>
              <a:rPr lang="en-US" sz="2000" dirty="0" smtClean="0"/>
              <a:t>1 </a:t>
            </a:r>
            <a:r>
              <a:rPr lang="en-US" sz="2000" dirty="0" smtClean="0"/>
              <a:t>and </a:t>
            </a:r>
            <a:r>
              <a:rPr lang="en-US" sz="2000" dirty="0" smtClean="0"/>
              <a:t>FERMI </a:t>
            </a:r>
            <a:r>
              <a:rPr lang="en-US" sz="2000" dirty="0" smtClean="0"/>
              <a:t>FEL-</a:t>
            </a:r>
            <a:r>
              <a:rPr lang="en-US" sz="2000" dirty="0" smtClean="0"/>
              <a:t>2 </a:t>
            </a:r>
            <a:r>
              <a:rPr lang="en-US" sz="2000" dirty="0" smtClean="0"/>
              <a:t>are open to user </a:t>
            </a:r>
            <a:r>
              <a:rPr lang="en-US" sz="2000" dirty="0" smtClean="0"/>
              <a:t>experiments, </a:t>
            </a:r>
            <a:r>
              <a:rPr lang="en-US" sz="2000" dirty="0" smtClean="0"/>
              <a:t>providing unprecedented performances in terms of longitudinal coherence, wavelength stability and spectral purity</a:t>
            </a:r>
          </a:p>
          <a:p>
            <a:pPr marL="0" indent="0"/>
            <a:endParaRPr lang="en-US" sz="2000" dirty="0" smtClean="0"/>
          </a:p>
          <a:p>
            <a:pPr>
              <a:buFont typeface="Wingdings" charset="2"/>
              <a:buChar char="ü"/>
            </a:pPr>
            <a:r>
              <a:rPr lang="en-US" sz="2000" dirty="0" smtClean="0"/>
              <a:t>With the improved control on the machine we are demonstrating the feasibility of new classes of experiments where coherence plays a major role, and that were so far accessible only to optical </a:t>
            </a:r>
            <a:r>
              <a:rPr lang="en-US" sz="2000" dirty="0" smtClean="0"/>
              <a:t>lasers</a:t>
            </a:r>
          </a:p>
          <a:p>
            <a:pPr>
              <a:buFont typeface="Wingdings" charset="2"/>
              <a:buChar char="ü"/>
            </a:pPr>
            <a:endParaRPr lang="en-US" sz="2000" dirty="0"/>
          </a:p>
          <a:p>
            <a:pPr>
              <a:buFont typeface="Wingdings" charset="2"/>
              <a:buChar char="ü"/>
            </a:pPr>
            <a:r>
              <a:rPr lang="en-US" sz="2000" dirty="0" smtClean="0"/>
              <a:t>Dedicated diagnostics are available to help machine and experimental physicists carrying out experiments taking advantage of the peculiarities of such an FEL source</a:t>
            </a:r>
            <a:endParaRPr lang="en-US" sz="2000" dirty="0" smtClean="0"/>
          </a:p>
          <a:p>
            <a:pPr>
              <a:buFont typeface="Wingdings" charset="2"/>
              <a:buChar char="ü"/>
            </a:pPr>
            <a:endParaRPr lang="en-US" sz="2000" dirty="0" smtClean="0"/>
          </a:p>
          <a:p>
            <a:pPr>
              <a:buFont typeface="Wingdings" charset="2"/>
              <a:buChar char="ü"/>
            </a:pPr>
            <a:r>
              <a:rPr lang="en-US" sz="2000" dirty="0" smtClean="0"/>
              <a:t>More in general, seeded FELs are extremely flexible tools opening new perspectives in the use of short wavelength free electron lasers</a:t>
            </a:r>
          </a:p>
        </p:txBody>
      </p:sp>
    </p:spTree>
    <p:extLst>
      <p:ext uri="{BB962C8B-B14F-4D97-AF65-F5344CB8AC3E}">
        <p14:creationId xmlns:p14="http://schemas.microsoft.com/office/powerpoint/2010/main" val="2187361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33</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latin typeface="Arial" charset="0"/>
              </a:rPr>
              <a:t> </a:t>
            </a:r>
            <a:br>
              <a:rPr lang="it-IT" dirty="0" smtClean="0">
                <a:latin typeface="Arial" charset="0"/>
              </a:rPr>
            </a:br>
            <a:endParaRPr lang="it-IT" dirty="0">
              <a:latin typeface="Arial" charset="0"/>
            </a:endParaRPr>
          </a:p>
        </p:txBody>
      </p:sp>
      <p:sp>
        <p:nvSpPr>
          <p:cNvPr id="4" name="Slide Number Placeholder 2"/>
          <p:cNvSpPr txBox="1">
            <a:spLocks/>
          </p:cNvSpPr>
          <p:nvPr/>
        </p:nvSpPr>
        <p:spPr>
          <a:xfrm>
            <a:off x="9504363" y="7296150"/>
            <a:ext cx="501650" cy="230188"/>
          </a:xfrm>
          <a:prstGeom prst="rect">
            <a:avLst/>
          </a:prstGeom>
        </p:spPr>
        <p:txBody>
          <a:bodyPr/>
          <a:lstStyle>
            <a:defPPr>
              <a:defRPr lang="en-GB"/>
            </a:defPPr>
            <a:lvl1pPr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3139" indent="-285823"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292" indent="-228659"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608" indent="-228659"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926" indent="-228659" algn="l" defTabSz="449378" rtl="0" fontAlgn="base" hangingPunct="0">
              <a:lnSpc>
                <a:spcPct val="93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585" algn="l" defTabSz="457317" rtl="0" eaLnBrk="1" latinLnBrk="0" hangingPunct="1">
              <a:defRPr sz="2400" kern="1200">
                <a:solidFill>
                  <a:schemeClr val="bg1"/>
                </a:solidFill>
                <a:latin typeface="Arial" charset="0"/>
                <a:ea typeface="ＭＳ Ｐゴシック" charset="0"/>
                <a:cs typeface="ＭＳ Ｐゴシック" charset="0"/>
              </a:defRPr>
            </a:lvl6pPr>
            <a:lvl7pPr marL="2743901" algn="l" defTabSz="457317" rtl="0" eaLnBrk="1" latinLnBrk="0" hangingPunct="1">
              <a:defRPr sz="2400" kern="1200">
                <a:solidFill>
                  <a:schemeClr val="bg1"/>
                </a:solidFill>
                <a:latin typeface="Arial" charset="0"/>
                <a:ea typeface="ＭＳ Ｐゴシック" charset="0"/>
                <a:cs typeface="ＭＳ Ｐゴシック" charset="0"/>
              </a:defRPr>
            </a:lvl7pPr>
            <a:lvl8pPr marL="3201218" algn="l" defTabSz="457317" rtl="0" eaLnBrk="1" latinLnBrk="0" hangingPunct="1">
              <a:defRPr sz="2400" kern="1200">
                <a:solidFill>
                  <a:schemeClr val="bg1"/>
                </a:solidFill>
                <a:latin typeface="Arial" charset="0"/>
                <a:ea typeface="ＭＳ Ｐゴシック" charset="0"/>
                <a:cs typeface="ＭＳ Ｐゴシック" charset="0"/>
              </a:defRPr>
            </a:lvl8pPr>
            <a:lvl9pPr marL="3658535" algn="l" defTabSz="457317" rtl="0" eaLnBrk="1" latinLnBrk="0" hangingPunct="1">
              <a:defRPr sz="2400" kern="1200">
                <a:solidFill>
                  <a:schemeClr val="bg1"/>
                </a:solidFill>
                <a:latin typeface="Arial" charset="0"/>
                <a:ea typeface="ＭＳ Ｐゴシック" charset="0"/>
                <a:cs typeface="ＭＳ Ｐゴシック" charset="0"/>
              </a:defRPr>
            </a:lvl9pPr>
          </a:lstStyle>
          <a:p>
            <a:pPr>
              <a:defRPr/>
            </a:pPr>
            <a:fld id="{FEF784A4-D736-B640-A68E-7FE8E94D0CC5}" type="slidenum">
              <a:rPr lang="it-IT" smtClean="0">
                <a:latin typeface="+mn-lt"/>
              </a:rPr>
              <a:pPr>
                <a:defRPr/>
              </a:pPr>
              <a:t>33</a:t>
            </a:fld>
            <a:endParaRPr lang="it-IT">
              <a:latin typeface="+mn-lt"/>
            </a:endParaRPr>
          </a:p>
        </p:txBody>
      </p:sp>
      <p:pic>
        <p:nvPicPr>
          <p:cNvPr id="5" name="Picture 4"/>
          <p:cNvPicPr>
            <a:picLocks noChangeAspect="1"/>
          </p:cNvPicPr>
          <p:nvPr/>
        </p:nvPicPr>
        <p:blipFill>
          <a:blip r:embed="rId3">
            <a:alphaModFix/>
            <a:extLst>
              <a:ext uri="{BEBA8EAE-BF5A-486C-A8C5-ECC9F3942E4B}">
                <a14:imgProps xmlns:a14="http://schemas.microsoft.com/office/drawing/2010/main">
                  <a14:imgLayer r:embed="rId4">
                    <a14:imgEffect>
                      <a14:artisticGlowDiffused/>
                    </a14:imgEffect>
                    <a14:imgEffect>
                      <a14:sharpenSoften amount="2000"/>
                    </a14:imgEffect>
                  </a14:imgLayer>
                </a14:imgProps>
              </a:ext>
              <a:ext uri="{28A0092B-C50C-407E-A947-70E740481C1C}">
                <a14:useLocalDpi xmlns:a14="http://schemas.microsoft.com/office/drawing/2010/main" val="0"/>
              </a:ext>
            </a:extLst>
          </a:blip>
          <a:srcRect t="6412"/>
          <a:stretch>
            <a:fillRect/>
          </a:stretch>
        </p:blipFill>
        <p:spPr bwMode="auto">
          <a:xfrm>
            <a:off x="0" y="3173"/>
            <a:ext cx="10080625" cy="755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504031" y="107430"/>
            <a:ext cx="9072563" cy="1728192"/>
          </a:xfrm>
          <a:prstGeom prst="rect">
            <a:avLst/>
          </a:prstGeom>
        </p:spPr>
        <p:txBody>
          <a:bodyPr anchor="ctr" anchorCtr="0">
            <a:normAutofit/>
          </a:bodyPr>
          <a:lstStyle>
            <a:lvl1pPr algn="ctr" defTabSz="447675" rtl="0" eaLnBrk="1" fontAlgn="base" hangingPunct="1">
              <a:lnSpc>
                <a:spcPct val="93000"/>
              </a:lnSpc>
              <a:spcBef>
                <a:spcPct val="0"/>
              </a:spcBef>
              <a:spcAft>
                <a:spcPct val="0"/>
              </a:spcAft>
              <a:buClr>
                <a:srgbClr val="000000"/>
              </a:buClr>
              <a:buSzPct val="100000"/>
              <a:buFont typeface="Times New Roman" charset="0"/>
              <a:defRPr sz="3600" b="1" baseline="0">
                <a:solidFill>
                  <a:srgbClr val="000000"/>
                </a:solidFill>
                <a:latin typeface="Calisto MT"/>
                <a:ea typeface="MS PGothic" pitchFamily="34" charset="-128"/>
                <a:cs typeface="MS PGothic" charset="0"/>
              </a:defRPr>
            </a:lvl1pPr>
            <a:lvl2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2pPr>
            <a:lvl3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3pPr>
            <a:lvl4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4pPr>
            <a:lvl5pPr algn="ctr" defTabSz="447675"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MS PGothic" charset="0"/>
              </a:defRPr>
            </a:lvl5pPr>
            <a:lvl6pPr marL="2514340"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492"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8645"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5797" indent="-228576" algn="ctr" defTabSz="449216" rtl="0" eaLnBrk="1" fontAlgn="base" hangingPunct="1">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a:lstStyle>
          <a:p>
            <a:r>
              <a:rPr lang="en-US" smtClean="0">
                <a:latin typeface="+mn-lt"/>
              </a:rPr>
              <a:t> </a:t>
            </a:r>
            <a:endParaRPr lang="en-US" dirty="0">
              <a:latin typeface="+mn-lt"/>
            </a:endParaRPr>
          </a:p>
        </p:txBody>
      </p:sp>
      <p:sp>
        <p:nvSpPr>
          <p:cNvPr id="8" name="TextBox 7"/>
          <p:cNvSpPr txBox="1"/>
          <p:nvPr/>
        </p:nvSpPr>
        <p:spPr>
          <a:xfrm>
            <a:off x="25648" y="4933553"/>
            <a:ext cx="10054977" cy="2671655"/>
          </a:xfrm>
          <a:prstGeom prst="rect">
            <a:avLst/>
          </a:prstGeom>
          <a:noFill/>
        </p:spPr>
        <p:txBody>
          <a:bodyPr wrap="square" rtlCol="0">
            <a:spAutoFit/>
          </a:bodyPr>
          <a:lstStyle/>
          <a:p>
            <a:pPr algn="ctr"/>
            <a:r>
              <a:rPr lang="en-US" sz="1800" dirty="0">
                <a:solidFill>
                  <a:srgbClr val="1680BF"/>
                </a:solidFill>
                <a:effectLst>
                  <a:glow rad="101600">
                    <a:schemeClr val="bg1">
                      <a:alpha val="75000"/>
                    </a:schemeClr>
                  </a:glow>
                </a:effectLst>
                <a:latin typeface="+mn-lt"/>
              </a:rPr>
              <a:t>Allaria E., Bencivenga F., Callegari C., Capotondi F., Castronovo D., Cinquegrana P., Craievich P., Cudin I., Danailov M.B., De Monte R., Demidovich A., D'Auria G., Dal Forno M., </a:t>
            </a:r>
            <a:r>
              <a:rPr lang="en-US" sz="1800" dirty="0" smtClean="0">
                <a:solidFill>
                  <a:srgbClr val="1680BF"/>
                </a:solidFill>
                <a:effectLst>
                  <a:glow rad="101600">
                    <a:schemeClr val="bg1">
                      <a:alpha val="75000"/>
                    </a:schemeClr>
                  </a:glow>
                </a:effectLst>
                <a:latin typeface="+mn-lt"/>
              </a:rPr>
              <a:t>De </a:t>
            </a:r>
            <a:r>
              <a:rPr lang="en-US" sz="1800" dirty="0">
                <a:solidFill>
                  <a:srgbClr val="1680BF"/>
                </a:solidFill>
                <a:effectLst>
                  <a:glow rad="101600">
                    <a:schemeClr val="bg1">
                      <a:alpha val="75000"/>
                    </a:schemeClr>
                  </a:glow>
                </a:effectLst>
                <a:latin typeface="+mn-lt"/>
              </a:rPr>
              <a:t>Ninno G., Di Mitri S., Diviacco B., Fabris A., Fabris R., </a:t>
            </a:r>
            <a:r>
              <a:rPr lang="en-US" sz="1800" dirty="0" smtClean="0">
                <a:solidFill>
                  <a:srgbClr val="1680BF"/>
                </a:solidFill>
                <a:effectLst>
                  <a:glow rad="101600">
                    <a:schemeClr val="bg1">
                      <a:alpha val="75000"/>
                    </a:schemeClr>
                  </a:glow>
                </a:effectLst>
                <a:latin typeface="+mn-lt"/>
              </a:rPr>
              <a:t>Fava C., </a:t>
            </a:r>
            <a:r>
              <a:rPr lang="en-US" sz="1800" dirty="0" err="1" smtClean="0">
                <a:solidFill>
                  <a:srgbClr val="1680BF"/>
                </a:solidFill>
                <a:effectLst>
                  <a:glow rad="101600">
                    <a:schemeClr val="bg1">
                      <a:alpha val="75000"/>
                    </a:schemeClr>
                  </a:glow>
                </a:effectLst>
                <a:latin typeface="+mn-lt"/>
              </a:rPr>
              <a:t>Fawley</a:t>
            </a:r>
            <a:r>
              <a:rPr lang="en-US" sz="1800" dirty="0" smtClean="0">
                <a:solidFill>
                  <a:srgbClr val="1680BF"/>
                </a:solidFill>
                <a:effectLst>
                  <a:glow rad="101600">
                    <a:schemeClr val="bg1">
                      <a:alpha val="75000"/>
                    </a:schemeClr>
                  </a:glow>
                </a:effectLst>
                <a:latin typeface="+mn-lt"/>
              </a:rPr>
              <a:t> </a:t>
            </a:r>
            <a:r>
              <a:rPr lang="en-US" sz="1800" dirty="0">
                <a:solidFill>
                  <a:srgbClr val="1680BF"/>
                </a:solidFill>
                <a:effectLst>
                  <a:glow rad="101600">
                    <a:schemeClr val="bg1">
                      <a:alpha val="75000"/>
                    </a:schemeClr>
                  </a:glow>
                </a:effectLst>
                <a:latin typeface="+mn-lt"/>
              </a:rPr>
              <a:t>W.M., Ferianis M., Ferrari E., Finetti P., Froehlich L., Furlan Radivo P., Gaio G., Gauthier D., </a:t>
            </a:r>
            <a:r>
              <a:rPr lang="en-US" sz="1800" dirty="0" err="1" smtClean="0">
                <a:solidFill>
                  <a:srgbClr val="1680BF"/>
                </a:solidFill>
                <a:effectLst>
                  <a:glow rad="101600">
                    <a:schemeClr val="bg1">
                      <a:alpha val="75000"/>
                    </a:schemeClr>
                  </a:glow>
                </a:effectLst>
                <a:latin typeface="+mn-lt"/>
              </a:rPr>
              <a:t>Gerusina</a:t>
            </a:r>
            <a:r>
              <a:rPr lang="en-US" sz="1800" dirty="0" smtClean="0">
                <a:solidFill>
                  <a:srgbClr val="1680BF"/>
                </a:solidFill>
                <a:effectLst>
                  <a:glow rad="101600">
                    <a:schemeClr val="bg1">
                      <a:alpha val="75000"/>
                    </a:schemeClr>
                  </a:glow>
                </a:effectLst>
                <a:latin typeface="+mn-lt"/>
              </a:rPr>
              <a:t> S., </a:t>
            </a:r>
            <a:r>
              <a:rPr lang="en-US" sz="1800" dirty="0" err="1" smtClean="0">
                <a:solidFill>
                  <a:srgbClr val="1680BF"/>
                </a:solidFill>
                <a:effectLst>
                  <a:glow rad="101600">
                    <a:schemeClr val="bg1">
                      <a:alpha val="75000"/>
                    </a:schemeClr>
                  </a:glow>
                </a:effectLst>
                <a:latin typeface="+mn-lt"/>
              </a:rPr>
              <a:t>Giannessi</a:t>
            </a:r>
            <a:r>
              <a:rPr lang="en-US" sz="1800" dirty="0" smtClean="0">
                <a:solidFill>
                  <a:srgbClr val="1680BF"/>
                </a:solidFill>
                <a:effectLst>
                  <a:glow rad="101600">
                    <a:schemeClr val="bg1">
                      <a:alpha val="75000"/>
                    </a:schemeClr>
                  </a:glow>
                </a:effectLst>
                <a:latin typeface="+mn-lt"/>
              </a:rPr>
              <a:t> L., </a:t>
            </a:r>
            <a:r>
              <a:rPr lang="en-US" sz="1800" dirty="0" err="1" smtClean="0">
                <a:solidFill>
                  <a:srgbClr val="1680BF"/>
                </a:solidFill>
                <a:effectLst>
                  <a:glow rad="101600">
                    <a:schemeClr val="bg1">
                      <a:alpha val="75000"/>
                    </a:schemeClr>
                  </a:glow>
                </a:effectLst>
                <a:latin typeface="+mn-lt"/>
              </a:rPr>
              <a:t>Gobessi</a:t>
            </a:r>
            <a:r>
              <a:rPr lang="en-US" sz="1800" dirty="0" smtClean="0">
                <a:solidFill>
                  <a:srgbClr val="1680BF"/>
                </a:solidFill>
                <a:effectLst>
                  <a:glow rad="101600">
                    <a:schemeClr val="bg1">
                      <a:alpha val="75000"/>
                    </a:schemeClr>
                  </a:glow>
                </a:effectLst>
                <a:latin typeface="+mn-lt"/>
              </a:rPr>
              <a:t> R., </a:t>
            </a:r>
            <a:r>
              <a:rPr lang="en-US" sz="1800" dirty="0" err="1" smtClean="0">
                <a:solidFill>
                  <a:srgbClr val="1680BF"/>
                </a:solidFill>
                <a:effectLst>
                  <a:glow rad="101600">
                    <a:schemeClr val="bg1">
                      <a:alpha val="75000"/>
                    </a:schemeClr>
                  </a:glow>
                </a:effectLst>
                <a:latin typeface="+mn-lt"/>
              </a:rPr>
              <a:t>Ivanov</a:t>
            </a:r>
            <a:r>
              <a:rPr lang="en-US" sz="1800" dirty="0" smtClean="0">
                <a:solidFill>
                  <a:srgbClr val="1680BF"/>
                </a:solidFill>
                <a:effectLst>
                  <a:glow rad="101600">
                    <a:schemeClr val="bg1">
                      <a:alpha val="75000"/>
                    </a:schemeClr>
                  </a:glow>
                </a:effectLst>
                <a:latin typeface="+mn-lt"/>
              </a:rPr>
              <a:t> </a:t>
            </a:r>
            <a:r>
              <a:rPr lang="en-US" sz="1800" dirty="0">
                <a:solidFill>
                  <a:srgbClr val="1680BF"/>
                </a:solidFill>
                <a:effectLst>
                  <a:glow rad="101600">
                    <a:schemeClr val="bg1">
                      <a:alpha val="75000"/>
                    </a:schemeClr>
                  </a:glow>
                </a:effectLst>
                <a:latin typeface="+mn-lt"/>
              </a:rPr>
              <a:t>R., Kiskinova M., </a:t>
            </a:r>
            <a:r>
              <a:rPr lang="en-US" sz="1800" dirty="0" err="1" smtClean="0">
                <a:solidFill>
                  <a:srgbClr val="1680BF"/>
                </a:solidFill>
                <a:effectLst>
                  <a:glow rad="101600">
                    <a:schemeClr val="bg1">
                      <a:alpha val="75000"/>
                    </a:schemeClr>
                  </a:glow>
                </a:effectLst>
                <a:latin typeface="+mn-lt"/>
              </a:rPr>
              <a:t>Kurdi</a:t>
            </a:r>
            <a:r>
              <a:rPr lang="en-US" sz="1800" dirty="0" smtClean="0">
                <a:solidFill>
                  <a:srgbClr val="1680BF"/>
                </a:solidFill>
                <a:effectLst>
                  <a:glow rad="101600">
                    <a:schemeClr val="bg1">
                      <a:alpha val="75000"/>
                    </a:schemeClr>
                  </a:glow>
                </a:effectLst>
                <a:latin typeface="+mn-lt"/>
              </a:rPr>
              <a:t> G., </a:t>
            </a:r>
            <a:r>
              <a:rPr lang="en-US" sz="1800" dirty="0" err="1" smtClean="0">
                <a:solidFill>
                  <a:srgbClr val="1680BF"/>
                </a:solidFill>
                <a:effectLst>
                  <a:glow rad="101600">
                    <a:schemeClr val="bg1">
                      <a:alpha val="75000"/>
                    </a:schemeClr>
                  </a:glow>
                </a:effectLst>
                <a:latin typeface="+mn-lt"/>
              </a:rPr>
              <a:t>Loda</a:t>
            </a:r>
            <a:r>
              <a:rPr lang="en-US" sz="1800" dirty="0" smtClean="0">
                <a:solidFill>
                  <a:srgbClr val="1680BF"/>
                </a:solidFill>
                <a:effectLst>
                  <a:glow rad="101600">
                    <a:schemeClr val="bg1">
                      <a:alpha val="75000"/>
                    </a:schemeClr>
                  </a:glow>
                </a:effectLst>
                <a:latin typeface="+mn-lt"/>
              </a:rPr>
              <a:t> </a:t>
            </a:r>
            <a:r>
              <a:rPr lang="en-US" sz="1800" dirty="0">
                <a:solidFill>
                  <a:srgbClr val="1680BF"/>
                </a:solidFill>
                <a:effectLst>
                  <a:glow rad="101600">
                    <a:schemeClr val="bg1">
                      <a:alpha val="75000"/>
                    </a:schemeClr>
                  </a:glow>
                </a:effectLst>
                <a:latin typeface="+mn-lt"/>
              </a:rPr>
              <a:t>G., Lonza M., Mahne N., Mahieu B., </a:t>
            </a:r>
            <a:r>
              <a:rPr lang="en-US" sz="1800" dirty="0" err="1" smtClean="0">
                <a:solidFill>
                  <a:srgbClr val="1680BF"/>
                </a:solidFill>
                <a:effectLst>
                  <a:glow rad="101600">
                    <a:schemeClr val="bg1">
                      <a:alpha val="75000"/>
                    </a:schemeClr>
                  </a:glow>
                </a:effectLst>
                <a:latin typeface="+mn-lt"/>
              </a:rPr>
              <a:t>Manfredda</a:t>
            </a:r>
            <a:r>
              <a:rPr lang="en-US" sz="1800" dirty="0" smtClean="0">
                <a:solidFill>
                  <a:srgbClr val="1680BF"/>
                </a:solidFill>
                <a:effectLst>
                  <a:glow rad="101600">
                    <a:schemeClr val="bg1">
                      <a:alpha val="75000"/>
                    </a:schemeClr>
                  </a:glow>
                </a:effectLst>
                <a:latin typeface="+mn-lt"/>
              </a:rPr>
              <a:t> M., </a:t>
            </a:r>
            <a:r>
              <a:rPr lang="en-US" sz="1800" dirty="0" err="1" smtClean="0">
                <a:solidFill>
                  <a:srgbClr val="1680BF"/>
                </a:solidFill>
                <a:effectLst>
                  <a:glow rad="101600">
                    <a:schemeClr val="bg1">
                      <a:alpha val="75000"/>
                    </a:schemeClr>
                  </a:glow>
                </a:effectLst>
                <a:latin typeface="+mn-lt"/>
              </a:rPr>
              <a:t>Masciovecchio</a:t>
            </a:r>
            <a:r>
              <a:rPr lang="en-US" sz="1800" dirty="0" smtClean="0">
                <a:solidFill>
                  <a:srgbClr val="1680BF"/>
                </a:solidFill>
                <a:effectLst>
                  <a:glow rad="101600">
                    <a:schemeClr val="bg1">
                      <a:alpha val="75000"/>
                    </a:schemeClr>
                  </a:glow>
                </a:effectLst>
                <a:latin typeface="+mn-lt"/>
              </a:rPr>
              <a:t> </a:t>
            </a:r>
            <a:r>
              <a:rPr lang="en-US" sz="1800" dirty="0">
                <a:solidFill>
                  <a:srgbClr val="1680BF"/>
                </a:solidFill>
                <a:effectLst>
                  <a:glow rad="101600">
                    <a:schemeClr val="bg1">
                      <a:alpha val="75000"/>
                    </a:schemeClr>
                  </a:glow>
                </a:effectLst>
                <a:latin typeface="+mn-lt"/>
              </a:rPr>
              <a:t>C., </a:t>
            </a:r>
            <a:r>
              <a:rPr lang="en-US" sz="1800" dirty="0" err="1" smtClean="0">
                <a:solidFill>
                  <a:srgbClr val="1680BF"/>
                </a:solidFill>
                <a:effectLst>
                  <a:glow rad="101600">
                    <a:schemeClr val="bg1">
                      <a:alpha val="75000"/>
                    </a:schemeClr>
                  </a:glow>
                </a:effectLst>
                <a:latin typeface="+mn-lt"/>
              </a:rPr>
              <a:t>Mazzucco</a:t>
            </a:r>
            <a:r>
              <a:rPr lang="en-US" sz="1800" dirty="0" smtClean="0">
                <a:solidFill>
                  <a:srgbClr val="1680BF"/>
                </a:solidFill>
                <a:effectLst>
                  <a:glow rad="101600">
                    <a:schemeClr val="bg1">
                      <a:alpha val="75000"/>
                    </a:schemeClr>
                  </a:glow>
                </a:effectLst>
                <a:latin typeface="+mn-lt"/>
              </a:rPr>
              <a:t> E., </a:t>
            </a:r>
            <a:r>
              <a:rPr lang="en-US" sz="1800" dirty="0" err="1" smtClean="0">
                <a:solidFill>
                  <a:srgbClr val="1680BF"/>
                </a:solidFill>
                <a:effectLst>
                  <a:glow rad="101600">
                    <a:schemeClr val="bg1">
                      <a:alpha val="75000"/>
                    </a:schemeClr>
                  </a:glow>
                </a:effectLst>
                <a:latin typeface="+mn-lt"/>
              </a:rPr>
              <a:t>Predonzani</a:t>
            </a:r>
            <a:r>
              <a:rPr lang="en-US" sz="1800" dirty="0" smtClean="0">
                <a:solidFill>
                  <a:srgbClr val="1680BF"/>
                </a:solidFill>
                <a:effectLst>
                  <a:glow rad="101600">
                    <a:schemeClr val="bg1">
                      <a:alpha val="75000"/>
                    </a:schemeClr>
                  </a:glow>
                </a:effectLst>
                <a:latin typeface="+mn-lt"/>
              </a:rPr>
              <a:t> </a:t>
            </a:r>
            <a:r>
              <a:rPr lang="en-US" sz="1800" dirty="0">
                <a:solidFill>
                  <a:srgbClr val="1680BF"/>
                </a:solidFill>
                <a:effectLst>
                  <a:glow rad="101600">
                    <a:schemeClr val="bg1">
                      <a:alpha val="75000"/>
                    </a:schemeClr>
                  </a:glow>
                </a:effectLst>
                <a:latin typeface="+mn-lt"/>
              </a:rPr>
              <a:t>M., Principi E., Nikolov I., Parmigiani F., Penco G., Plekan O., </a:t>
            </a:r>
            <a:r>
              <a:rPr lang="en-US" sz="1800" dirty="0" smtClean="0">
                <a:solidFill>
                  <a:srgbClr val="1680BF"/>
                </a:solidFill>
                <a:effectLst>
                  <a:glow rad="101600">
                    <a:schemeClr val="bg1">
                      <a:alpha val="75000"/>
                    </a:schemeClr>
                  </a:glow>
                </a:effectLst>
                <a:latin typeface="+mn-lt"/>
              </a:rPr>
              <a:t>Prince K.C., Raimondi </a:t>
            </a:r>
            <a:r>
              <a:rPr lang="en-US" sz="1800" dirty="0">
                <a:solidFill>
                  <a:srgbClr val="1680BF"/>
                </a:solidFill>
                <a:effectLst>
                  <a:glow rad="101600">
                    <a:schemeClr val="bg1">
                      <a:alpha val="75000"/>
                    </a:schemeClr>
                  </a:glow>
                </a:effectLst>
                <a:latin typeface="+mn-lt"/>
              </a:rPr>
              <a:t>L., Rossi F., </a:t>
            </a:r>
            <a:r>
              <a:rPr lang="en-US" sz="1800" dirty="0" err="1" smtClean="0">
                <a:solidFill>
                  <a:srgbClr val="1680BF"/>
                </a:solidFill>
                <a:effectLst>
                  <a:glow rad="101600">
                    <a:schemeClr val="bg1">
                      <a:alpha val="75000"/>
                    </a:schemeClr>
                  </a:glow>
                </a:effectLst>
                <a:latin typeface="+mn-lt"/>
              </a:rPr>
              <a:t>Roussel</a:t>
            </a:r>
            <a:r>
              <a:rPr lang="en-US" sz="1800" dirty="0" smtClean="0">
                <a:solidFill>
                  <a:srgbClr val="1680BF"/>
                </a:solidFill>
                <a:effectLst>
                  <a:glow rad="101600">
                    <a:schemeClr val="bg1">
                      <a:alpha val="75000"/>
                    </a:schemeClr>
                  </a:glow>
                </a:effectLst>
                <a:latin typeface="+mn-lt"/>
              </a:rPr>
              <a:t> E., </a:t>
            </a:r>
            <a:r>
              <a:rPr lang="en-US" sz="1800" dirty="0" err="1" smtClean="0">
                <a:solidFill>
                  <a:srgbClr val="1680BF"/>
                </a:solidFill>
                <a:effectLst>
                  <a:glow rad="101600">
                    <a:schemeClr val="bg1">
                      <a:alpha val="75000"/>
                    </a:schemeClr>
                  </a:glow>
                </a:effectLst>
                <a:latin typeface="+mn-lt"/>
              </a:rPr>
              <a:t>Rumiz</a:t>
            </a:r>
            <a:r>
              <a:rPr lang="en-US" sz="1800" dirty="0" smtClean="0">
                <a:solidFill>
                  <a:srgbClr val="1680BF"/>
                </a:solidFill>
                <a:effectLst>
                  <a:glow rad="101600">
                    <a:schemeClr val="bg1">
                      <a:alpha val="75000"/>
                    </a:schemeClr>
                  </a:glow>
                </a:effectLst>
                <a:latin typeface="+mn-lt"/>
              </a:rPr>
              <a:t> </a:t>
            </a:r>
            <a:r>
              <a:rPr lang="en-US" sz="1800" dirty="0">
                <a:solidFill>
                  <a:srgbClr val="1680BF"/>
                </a:solidFill>
                <a:effectLst>
                  <a:glow rad="101600">
                    <a:schemeClr val="bg1">
                      <a:alpha val="75000"/>
                    </a:schemeClr>
                  </a:glow>
                </a:effectLst>
                <a:latin typeface="+mn-lt"/>
              </a:rPr>
              <a:t>L., Serpico C., Sigalotti P., Scafuri C., Spampinati S., Spezzani C., Sturari L., Svandrlik M., Svetina C., Trovò M., Vascotto A., Veronese M., Visintini R., Zangrando D., Zangrando M</a:t>
            </a:r>
            <a:r>
              <a:rPr lang="en-US" sz="1800" dirty="0" smtClean="0">
                <a:solidFill>
                  <a:srgbClr val="1680BF"/>
                </a:solidFill>
                <a:effectLst>
                  <a:glow rad="101600">
                    <a:schemeClr val="bg1">
                      <a:alpha val="75000"/>
                    </a:schemeClr>
                  </a:glow>
                </a:effectLst>
                <a:latin typeface="+mn-lt"/>
              </a:rPr>
              <a:t>. and MANY MORE including users, collaborators, visitors, </a:t>
            </a:r>
            <a:r>
              <a:rPr lang="en-US" sz="1800" smtClean="0">
                <a:solidFill>
                  <a:srgbClr val="1680BF"/>
                </a:solidFill>
                <a:effectLst>
                  <a:glow rad="101600">
                    <a:schemeClr val="bg1">
                      <a:alpha val="75000"/>
                    </a:schemeClr>
                  </a:glow>
                </a:effectLst>
                <a:latin typeface="+mn-lt"/>
              </a:rPr>
              <a:t>administrative people…</a:t>
            </a:r>
            <a:endParaRPr lang="en-US" sz="1600" dirty="0">
              <a:solidFill>
                <a:srgbClr val="1680BF"/>
              </a:solidFill>
              <a:effectLst>
                <a:glow rad="101600">
                  <a:schemeClr val="bg1">
                    <a:alpha val="75000"/>
                  </a:schemeClr>
                </a:glow>
              </a:effectLst>
              <a:latin typeface="+mn-lt"/>
            </a:endParaRPr>
          </a:p>
        </p:txBody>
      </p:sp>
      <p:sp>
        <p:nvSpPr>
          <p:cNvPr id="9" name="Rectangle 8"/>
          <p:cNvSpPr/>
          <p:nvPr/>
        </p:nvSpPr>
        <p:spPr>
          <a:xfrm>
            <a:off x="218158" y="901105"/>
            <a:ext cx="9570270" cy="1145187"/>
          </a:xfrm>
          <a:prstGeom prst="rect">
            <a:avLst/>
          </a:prstGeom>
        </p:spPr>
        <p:txBody>
          <a:bodyPr wrap="square" lIns="100840" tIns="50420" rIns="100840" bIns="50420">
            <a:spAutoFit/>
          </a:bodyPr>
          <a:lstStyle/>
          <a:p>
            <a:pPr algn="ctr">
              <a:buClr>
                <a:srgbClr val="1680BF"/>
              </a:buClr>
              <a:buSzPct val="120000"/>
            </a:pPr>
            <a:r>
              <a:rPr lang="en-US" sz="7200" dirty="0" smtClean="0">
                <a:solidFill>
                  <a:srgbClr val="1680BF"/>
                </a:solidFill>
              </a:rPr>
              <a:t>THANK YOU</a:t>
            </a:r>
            <a:endParaRPr lang="en-US" sz="7200" dirty="0">
              <a:solidFill>
                <a:schemeClr val="tx1"/>
              </a:solidFill>
            </a:endParaRPr>
          </a:p>
        </p:txBody>
      </p:sp>
    </p:spTree>
    <p:extLst>
      <p:ext uri="{BB962C8B-B14F-4D97-AF65-F5344CB8AC3E}">
        <p14:creationId xmlns:p14="http://schemas.microsoft.com/office/powerpoint/2010/main" val="63941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defRPr/>
            </a:pPr>
            <a:fld id="{83FDD569-8929-1142-8DEF-FC4F70453FE6}" type="slidenum">
              <a:rPr lang="it-IT" smtClean="0"/>
              <a:pPr>
                <a:defRPr/>
              </a:pPr>
              <a:t>34</a:t>
            </a:fld>
            <a:endParaRPr lang="it-IT" dirty="0"/>
          </a:p>
        </p:txBody>
      </p:sp>
      <p:sp>
        <p:nvSpPr>
          <p:cNvPr id="5" name="Rectangle 4"/>
          <p:cNvSpPr/>
          <p:nvPr/>
        </p:nvSpPr>
        <p:spPr>
          <a:xfrm>
            <a:off x="218158" y="2773313"/>
            <a:ext cx="9570270" cy="1145187"/>
          </a:xfrm>
          <a:prstGeom prst="rect">
            <a:avLst/>
          </a:prstGeom>
        </p:spPr>
        <p:txBody>
          <a:bodyPr wrap="square" lIns="100840" tIns="50420" rIns="100840" bIns="50420">
            <a:spAutoFit/>
          </a:bodyPr>
          <a:lstStyle/>
          <a:p>
            <a:pPr algn="ctr">
              <a:buClr>
                <a:srgbClr val="1680BF"/>
              </a:buClr>
              <a:buSzPct val="120000"/>
            </a:pPr>
            <a:r>
              <a:rPr lang="en-US" sz="7200" dirty="0" smtClean="0">
                <a:solidFill>
                  <a:srgbClr val="1680BF"/>
                </a:solidFill>
              </a:rPr>
              <a:t>THANK YOU</a:t>
            </a:r>
            <a:endParaRPr lang="en-US" sz="7200" dirty="0">
              <a:solidFill>
                <a:schemeClr val="tx1"/>
              </a:solidFill>
            </a:endParaRPr>
          </a:p>
        </p:txBody>
      </p:sp>
    </p:spTree>
    <p:extLst>
      <p:ext uri="{BB962C8B-B14F-4D97-AF65-F5344CB8AC3E}">
        <p14:creationId xmlns:p14="http://schemas.microsoft.com/office/powerpoint/2010/main" val="1981710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4</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BRIGHTNESS</a:t>
            </a:r>
            <a:r>
              <a:rPr lang="it-IT" dirty="0" smtClean="0">
                <a:latin typeface="Arial" charset="0"/>
              </a:rPr>
              <a:t/>
            </a:r>
            <a:br>
              <a:rPr lang="it-IT" dirty="0" smtClean="0">
                <a:latin typeface="Arial" charset="0"/>
              </a:rPr>
            </a:br>
            <a:r>
              <a:rPr lang="it-IT" dirty="0" err="1" smtClean="0">
                <a:latin typeface="Arial" charset="0"/>
              </a:rPr>
              <a:t>Different</a:t>
            </a:r>
            <a:r>
              <a:rPr lang="it-IT" dirty="0" smtClean="0">
                <a:latin typeface="Arial" charset="0"/>
              </a:rPr>
              <a:t> </a:t>
            </a:r>
            <a:r>
              <a:rPr lang="it-IT" dirty="0" err="1" smtClean="0">
                <a:latin typeface="Arial" charset="0"/>
              </a:rPr>
              <a:t>lightsources</a:t>
            </a:r>
            <a:endParaRPr lang="it-IT" dirty="0">
              <a:latin typeface="Arial" charset="0"/>
            </a:endParaRPr>
          </a:p>
        </p:txBody>
      </p:sp>
      <p:pic>
        <p:nvPicPr>
          <p:cNvPr id="22" name="Picture 21"/>
          <p:cNvPicPr>
            <a:picLocks noChangeAspect="1"/>
          </p:cNvPicPr>
          <p:nvPr/>
        </p:nvPicPr>
        <p:blipFill>
          <a:blip r:embed="rId3"/>
          <a:stretch>
            <a:fillRect/>
          </a:stretch>
        </p:blipFill>
        <p:spPr>
          <a:xfrm rot="10800000" flipV="1">
            <a:off x="1985665" y="913309"/>
            <a:ext cx="2078687" cy="647700"/>
          </a:xfrm>
          <a:prstGeom prst="rect">
            <a:avLst/>
          </a:prstGeom>
        </p:spPr>
      </p:pic>
      <p:pic>
        <p:nvPicPr>
          <p:cNvPr id="23" name="Picture 22"/>
          <p:cNvPicPr>
            <a:picLocks noChangeAspect="1"/>
          </p:cNvPicPr>
          <p:nvPr/>
        </p:nvPicPr>
        <p:blipFill>
          <a:blip r:embed="rId3"/>
          <a:stretch>
            <a:fillRect/>
          </a:stretch>
        </p:blipFill>
        <p:spPr>
          <a:xfrm rot="10800000" flipV="1">
            <a:off x="5168900" y="1066490"/>
            <a:ext cx="3073748" cy="957752"/>
          </a:xfrm>
          <a:prstGeom prst="rect">
            <a:avLst/>
          </a:prstGeom>
        </p:spPr>
      </p:pic>
      <p:pic>
        <p:nvPicPr>
          <p:cNvPr id="24" name="Content Placeholder 3"/>
          <p:cNvPicPr>
            <a:picLocks noChangeAspect="1"/>
          </p:cNvPicPr>
          <p:nvPr/>
        </p:nvPicPr>
        <p:blipFill rotWithShape="1">
          <a:blip r:embed="rId4"/>
          <a:srcRect l="5518" r="8372" b="2397"/>
          <a:stretch/>
        </p:blipFill>
        <p:spPr>
          <a:xfrm>
            <a:off x="124223" y="1985948"/>
            <a:ext cx="4130675" cy="5255136"/>
          </a:xfrm>
          <a:prstGeom prst="rect">
            <a:avLst/>
          </a:prstGeom>
        </p:spPr>
      </p:pic>
      <p:grpSp>
        <p:nvGrpSpPr>
          <p:cNvPr id="25" name="Group 24"/>
          <p:cNvGrpSpPr/>
          <p:nvPr/>
        </p:nvGrpSpPr>
        <p:grpSpPr>
          <a:xfrm>
            <a:off x="2756298" y="3110409"/>
            <a:ext cx="3584575" cy="2336800"/>
            <a:chOff x="6515100" y="3429000"/>
            <a:chExt cx="3584575" cy="2336800"/>
          </a:xfrm>
        </p:grpSpPr>
        <p:sp>
          <p:nvSpPr>
            <p:cNvPr id="26" name="Parallelogram 25"/>
            <p:cNvSpPr/>
            <p:nvPr/>
          </p:nvSpPr>
          <p:spPr bwMode="auto">
            <a:xfrm>
              <a:off x="6515100" y="3429000"/>
              <a:ext cx="1638300" cy="2336800"/>
            </a:xfrm>
            <a:prstGeom prst="parallelogram">
              <a:avLst>
                <a:gd name="adj" fmla="val 45000"/>
              </a:avLst>
            </a:prstGeom>
            <a:solidFill>
              <a:schemeClr val="accent2">
                <a:lumMod val="60000"/>
                <a:lumOff val="40000"/>
                <a:alpha val="53000"/>
              </a:schemeClr>
            </a:solidFill>
            <a:ln w="9525" cap="flat" cmpd="sng" algn="ctr">
              <a:noFill/>
              <a:prstDash val="solid"/>
              <a:round/>
              <a:headEnd type="none" w="med" len="med"/>
              <a:tailEnd type="none" w="med" len="med"/>
            </a:ln>
            <a:effectLst/>
            <a:extLst/>
          </p:spPr>
          <p:txBody>
            <a:bodyPr vert="vert270" wrap="square" lIns="91440" tIns="45720" rIns="91440" bIns="45720" numCol="1" rtlCol="0" anchor="t" anchorCtr="0" compatLnSpc="1">
              <a:prstTxWarp prst="textNoShape">
                <a:avLst/>
              </a:prstTxWarp>
            </a:bodyPr>
            <a:lstStyle/>
            <a:p>
              <a:pPr algn="ctr" defTabSz="449030"/>
              <a:endParaRPr lang="en-US" dirty="0">
                <a:solidFill>
                  <a:srgbClr val="FF0000"/>
                </a:solidFill>
                <a:ea typeface="ＭＳ Ｐゴシック" charset="0"/>
                <a:cs typeface="ＭＳ Ｐゴシック" charset="0"/>
              </a:endParaRPr>
            </a:p>
          </p:txBody>
        </p:sp>
        <p:pic>
          <p:nvPicPr>
            <p:cNvPr id="27" name="Picture 26"/>
            <p:cNvPicPr>
              <a:picLocks noChangeAspect="1"/>
            </p:cNvPicPr>
            <p:nvPr/>
          </p:nvPicPr>
          <p:blipFill>
            <a:blip r:embed="rId5"/>
            <a:stretch>
              <a:fillRect/>
            </a:stretch>
          </p:blipFill>
          <p:spPr>
            <a:xfrm>
              <a:off x="7948897" y="3975100"/>
              <a:ext cx="2150778" cy="860311"/>
            </a:xfrm>
            <a:prstGeom prst="rect">
              <a:avLst/>
            </a:prstGeom>
          </p:spPr>
        </p:pic>
        <p:sp>
          <p:nvSpPr>
            <p:cNvPr id="28" name="Rectangle 27"/>
            <p:cNvSpPr/>
            <p:nvPr/>
          </p:nvSpPr>
          <p:spPr>
            <a:xfrm rot="17174292">
              <a:off x="6258804" y="4372578"/>
              <a:ext cx="2135020" cy="440120"/>
            </a:xfrm>
            <a:prstGeom prst="rect">
              <a:avLst/>
            </a:prstGeom>
          </p:spPr>
          <p:txBody>
            <a:bodyPr wrap="none">
              <a:spAutoFit/>
            </a:bodyPr>
            <a:lstStyle/>
            <a:p>
              <a:pPr algn="ctr" defTabSz="449030"/>
              <a:r>
                <a:rPr lang="en-US" dirty="0" smtClean="0">
                  <a:solidFill>
                    <a:srgbClr val="FF0000"/>
                  </a:solidFill>
                  <a:ea typeface="ＭＳ Ｐゴシック" charset="0"/>
                  <a:cs typeface="ＭＳ Ｐゴシック" charset="0"/>
                </a:rPr>
                <a:t>Storage </a:t>
              </a:r>
              <a:r>
                <a:rPr lang="en-US" dirty="0">
                  <a:solidFill>
                    <a:srgbClr val="FF0000"/>
                  </a:solidFill>
                  <a:ea typeface="ＭＳ Ｐゴシック" charset="0"/>
                  <a:cs typeface="ＭＳ Ｐゴシック" charset="0"/>
                </a:rPr>
                <a:t>Rings</a:t>
              </a:r>
            </a:p>
          </p:txBody>
        </p:sp>
      </p:grpSp>
      <p:cxnSp>
        <p:nvCxnSpPr>
          <p:cNvPr id="29" name="Straight Connector 28"/>
          <p:cNvCxnSpPr/>
          <p:nvPr/>
        </p:nvCxnSpPr>
        <p:spPr bwMode="auto">
          <a:xfrm flipV="1">
            <a:off x="3721495" y="37009"/>
            <a:ext cx="723900" cy="2209799"/>
          </a:xfrm>
          <a:prstGeom prst="line">
            <a:avLst/>
          </a:prstGeom>
          <a:solidFill>
            <a:srgbClr val="00B8FF"/>
          </a:solidFill>
          <a:ln w="190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0" name="Group 29"/>
          <p:cNvGrpSpPr/>
          <p:nvPr/>
        </p:nvGrpSpPr>
        <p:grpSpPr>
          <a:xfrm>
            <a:off x="3518295" y="49709"/>
            <a:ext cx="1917700" cy="3022600"/>
            <a:chOff x="3518295" y="368300"/>
            <a:chExt cx="1917700" cy="3022600"/>
          </a:xfrm>
        </p:grpSpPr>
        <p:sp>
          <p:nvSpPr>
            <p:cNvPr id="31" name="Parallelogram 30"/>
            <p:cNvSpPr/>
            <p:nvPr/>
          </p:nvSpPr>
          <p:spPr bwMode="auto">
            <a:xfrm>
              <a:off x="3518295" y="368300"/>
              <a:ext cx="1917700" cy="3022600"/>
            </a:xfrm>
            <a:prstGeom prst="parallelogram">
              <a:avLst>
                <a:gd name="adj" fmla="val 52443"/>
              </a:avLst>
            </a:prstGeom>
            <a:solidFill>
              <a:schemeClr val="accent1">
                <a:alpha val="53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030"/>
              <a:endParaRPr lang="en-US">
                <a:ea typeface="ＭＳ Ｐゴシック" charset="0"/>
                <a:cs typeface="ＭＳ Ｐゴシック" charset="0"/>
              </a:endParaRPr>
            </a:p>
          </p:txBody>
        </p:sp>
        <p:sp>
          <p:nvSpPr>
            <p:cNvPr id="32" name="Rectangle 31"/>
            <p:cNvSpPr/>
            <p:nvPr/>
          </p:nvSpPr>
          <p:spPr>
            <a:xfrm rot="17174292">
              <a:off x="3966399" y="1610112"/>
              <a:ext cx="929417" cy="453251"/>
            </a:xfrm>
            <a:prstGeom prst="rect">
              <a:avLst/>
            </a:prstGeom>
          </p:spPr>
          <p:txBody>
            <a:bodyPr wrap="none">
              <a:spAutoFit/>
            </a:bodyPr>
            <a:lstStyle/>
            <a:p>
              <a:pPr algn="ctr" defTabSz="449030"/>
              <a:r>
                <a:rPr lang="en-US" dirty="0" smtClean="0">
                  <a:solidFill>
                    <a:srgbClr val="0000FF"/>
                  </a:solidFill>
                  <a:ea typeface="ＭＳ Ｐゴシック" charset="0"/>
                  <a:cs typeface="ＭＳ Ｐゴシック" charset="0"/>
                </a:rPr>
                <a:t>FELs</a:t>
              </a:r>
              <a:endParaRPr lang="en-US" dirty="0">
                <a:solidFill>
                  <a:srgbClr val="0000FF"/>
                </a:solidFill>
                <a:ea typeface="ＭＳ Ｐゴシック" charset="0"/>
                <a:cs typeface="ＭＳ Ｐゴシック" charset="0"/>
              </a:endParaRPr>
            </a:p>
          </p:txBody>
        </p:sp>
      </p:grpSp>
      <p:grpSp>
        <p:nvGrpSpPr>
          <p:cNvPr id="33" name="Group 32"/>
          <p:cNvGrpSpPr/>
          <p:nvPr/>
        </p:nvGrpSpPr>
        <p:grpSpPr>
          <a:xfrm>
            <a:off x="825897" y="5057484"/>
            <a:ext cx="5369293" cy="1704042"/>
            <a:chOff x="4584700" y="5376075"/>
            <a:chExt cx="5369293" cy="1704042"/>
          </a:xfrm>
        </p:grpSpPr>
        <p:cxnSp>
          <p:nvCxnSpPr>
            <p:cNvPr id="34" name="Straight Arrow Connector 33"/>
            <p:cNvCxnSpPr/>
            <p:nvPr/>
          </p:nvCxnSpPr>
          <p:spPr bwMode="auto">
            <a:xfrm flipV="1">
              <a:off x="6451600" y="5880100"/>
              <a:ext cx="2476500" cy="12700"/>
            </a:xfrm>
            <a:prstGeom prst="straightConnector1">
              <a:avLst/>
            </a:prstGeom>
            <a:solidFill>
              <a:srgbClr val="00B8FF"/>
            </a:solidFill>
            <a:ln w="19050" cap="flat" cmpd="sng" algn="ctr">
              <a:solidFill>
                <a:srgbClr val="FF0000"/>
              </a:solidFill>
              <a:prstDash val="dash"/>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5" name="TextBox 34"/>
            <p:cNvSpPr txBox="1"/>
            <p:nvPr/>
          </p:nvSpPr>
          <p:spPr>
            <a:xfrm>
              <a:off x="7988300" y="5473700"/>
              <a:ext cx="622923" cy="357361"/>
            </a:xfrm>
            <a:prstGeom prst="rect">
              <a:avLst/>
            </a:prstGeom>
            <a:noFill/>
          </p:spPr>
          <p:txBody>
            <a:bodyPr wrap="none" rtlCol="0">
              <a:spAutoFit/>
            </a:bodyPr>
            <a:lstStyle/>
            <a:p>
              <a:r>
                <a:rPr lang="en-US" sz="1800" dirty="0">
                  <a:solidFill>
                    <a:srgbClr val="FF0000"/>
                  </a:solidFill>
                </a:rPr>
                <a:t>10</a:t>
              </a:r>
              <a:r>
                <a:rPr lang="en-US" sz="1800" baseline="30000" dirty="0">
                  <a:solidFill>
                    <a:srgbClr val="FF0000"/>
                  </a:solidFill>
                </a:rPr>
                <a:t>10</a:t>
              </a:r>
            </a:p>
          </p:txBody>
        </p:sp>
        <p:pic>
          <p:nvPicPr>
            <p:cNvPr id="36" name="Picture 35"/>
            <p:cNvPicPr>
              <a:picLocks noChangeAspect="1"/>
            </p:cNvPicPr>
            <p:nvPr/>
          </p:nvPicPr>
          <p:blipFill>
            <a:blip r:embed="rId6"/>
            <a:stretch>
              <a:fillRect/>
            </a:stretch>
          </p:blipFill>
          <p:spPr>
            <a:xfrm>
              <a:off x="9034564" y="5376075"/>
              <a:ext cx="919429" cy="919429"/>
            </a:xfrm>
            <a:prstGeom prst="rect">
              <a:avLst/>
            </a:prstGeom>
          </p:spPr>
        </p:pic>
        <p:cxnSp>
          <p:nvCxnSpPr>
            <p:cNvPr id="37" name="Straight Arrow Connector 36"/>
            <p:cNvCxnSpPr/>
            <p:nvPr/>
          </p:nvCxnSpPr>
          <p:spPr bwMode="auto">
            <a:xfrm flipV="1">
              <a:off x="4584700" y="6807200"/>
              <a:ext cx="4330700" cy="12700"/>
            </a:xfrm>
            <a:prstGeom prst="straightConnector1">
              <a:avLst/>
            </a:prstGeom>
            <a:solidFill>
              <a:srgbClr val="00B8FF"/>
            </a:solidFill>
            <a:ln w="19050" cap="flat" cmpd="sng" algn="ctr">
              <a:solidFill>
                <a:srgbClr val="FF0000"/>
              </a:solidFill>
              <a:prstDash val="dash"/>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8" name="Picture 37"/>
            <p:cNvPicPr>
              <a:picLocks noChangeAspect="1"/>
            </p:cNvPicPr>
            <p:nvPr/>
          </p:nvPicPr>
          <p:blipFill>
            <a:blip r:embed="rId7"/>
            <a:stretch>
              <a:fillRect/>
            </a:stretch>
          </p:blipFill>
          <p:spPr>
            <a:xfrm>
              <a:off x="9232900" y="6350120"/>
              <a:ext cx="547498" cy="729997"/>
            </a:xfrm>
            <a:prstGeom prst="rect">
              <a:avLst/>
            </a:prstGeom>
          </p:spPr>
        </p:pic>
        <p:sp>
          <p:nvSpPr>
            <p:cNvPr id="39" name="TextBox 38"/>
            <p:cNvSpPr txBox="1"/>
            <p:nvPr/>
          </p:nvSpPr>
          <p:spPr>
            <a:xfrm>
              <a:off x="7975600" y="6388100"/>
              <a:ext cx="539054" cy="357361"/>
            </a:xfrm>
            <a:prstGeom prst="rect">
              <a:avLst/>
            </a:prstGeom>
            <a:noFill/>
          </p:spPr>
          <p:txBody>
            <a:bodyPr wrap="none" rtlCol="0">
              <a:spAutoFit/>
            </a:bodyPr>
            <a:lstStyle/>
            <a:p>
              <a:r>
                <a:rPr lang="en-US" sz="1800" dirty="0">
                  <a:solidFill>
                    <a:srgbClr val="FF0000"/>
                  </a:solidFill>
                </a:rPr>
                <a:t>10</a:t>
              </a:r>
              <a:r>
                <a:rPr lang="en-US" sz="1800" baseline="30000" dirty="0">
                  <a:solidFill>
                    <a:srgbClr val="FF0000"/>
                  </a:solidFill>
                </a:rPr>
                <a:t>6</a:t>
              </a:r>
            </a:p>
          </p:txBody>
        </p:sp>
      </p:grpSp>
      <p:grpSp>
        <p:nvGrpSpPr>
          <p:cNvPr id="40" name="Group 39"/>
          <p:cNvGrpSpPr/>
          <p:nvPr/>
        </p:nvGrpSpPr>
        <p:grpSpPr>
          <a:xfrm>
            <a:off x="6386201" y="1160265"/>
            <a:ext cx="3694424" cy="5961260"/>
            <a:chOff x="6271901" y="1147565"/>
            <a:chExt cx="3694424" cy="5961260"/>
          </a:xfrm>
        </p:grpSpPr>
        <p:grpSp>
          <p:nvGrpSpPr>
            <p:cNvPr id="41" name="Group 40"/>
            <p:cNvGrpSpPr/>
            <p:nvPr/>
          </p:nvGrpSpPr>
          <p:grpSpPr>
            <a:xfrm>
              <a:off x="6271901" y="1147565"/>
              <a:ext cx="3694424" cy="5961260"/>
              <a:chOff x="6271901" y="1147565"/>
              <a:chExt cx="3694424" cy="5961260"/>
            </a:xfrm>
          </p:grpSpPr>
          <p:pic>
            <p:nvPicPr>
              <p:cNvPr id="44" name="Picture 43"/>
              <p:cNvPicPr>
                <a:picLocks noChangeAspect="1"/>
              </p:cNvPicPr>
              <p:nvPr/>
            </p:nvPicPr>
            <p:blipFill>
              <a:blip r:embed="rId8"/>
              <a:stretch>
                <a:fillRect/>
              </a:stretch>
            </p:blipFill>
            <p:spPr>
              <a:xfrm>
                <a:off x="6271901" y="1147565"/>
                <a:ext cx="3694424" cy="5961260"/>
              </a:xfrm>
              <a:prstGeom prst="rect">
                <a:avLst/>
              </a:prstGeom>
            </p:spPr>
          </p:pic>
          <p:sp>
            <p:nvSpPr>
              <p:cNvPr id="45" name="Oval 44"/>
              <p:cNvSpPr/>
              <p:nvPr/>
            </p:nvSpPr>
            <p:spPr bwMode="auto">
              <a:xfrm>
                <a:off x="7245350" y="2520950"/>
                <a:ext cx="88900" cy="82550"/>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030"/>
                <a:endParaRPr lang="en-US">
                  <a:ea typeface="ＭＳ Ｐゴシック" charset="0"/>
                  <a:cs typeface="ＭＳ Ｐゴシック" charset="0"/>
                </a:endParaRPr>
              </a:p>
            </p:txBody>
          </p:sp>
          <p:sp>
            <p:nvSpPr>
              <p:cNvPr id="46" name="Oval 45"/>
              <p:cNvSpPr/>
              <p:nvPr/>
            </p:nvSpPr>
            <p:spPr bwMode="auto">
              <a:xfrm>
                <a:off x="8026400" y="2311400"/>
                <a:ext cx="95250" cy="82550"/>
              </a:xfrm>
              <a:prstGeom prst="ellips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49030"/>
                <a:endParaRPr lang="en-US">
                  <a:ea typeface="ＭＳ Ｐゴシック" charset="0"/>
                  <a:cs typeface="ＭＳ Ｐゴシック" charset="0"/>
                </a:endParaRPr>
              </a:p>
            </p:txBody>
          </p:sp>
          <p:cxnSp>
            <p:nvCxnSpPr>
              <p:cNvPr id="47" name="Straight Connector 46"/>
              <p:cNvCxnSpPr>
                <a:endCxn id="46" idx="2"/>
              </p:cNvCxnSpPr>
              <p:nvPr/>
            </p:nvCxnSpPr>
            <p:spPr bwMode="auto">
              <a:xfrm flipV="1">
                <a:off x="7334250" y="2352675"/>
                <a:ext cx="692150" cy="180975"/>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8" name="TextBox 47"/>
              <p:cNvSpPr txBox="1"/>
              <p:nvPr/>
            </p:nvSpPr>
            <p:spPr>
              <a:xfrm rot="20786847">
                <a:off x="7289801" y="2146297"/>
                <a:ext cx="663388" cy="266227"/>
              </a:xfrm>
              <a:prstGeom prst="rect">
                <a:avLst/>
              </a:prstGeom>
              <a:noFill/>
            </p:spPr>
            <p:txBody>
              <a:bodyPr wrap="none" rtlCol="0">
                <a:spAutoFit/>
              </a:bodyPr>
              <a:lstStyle/>
              <a:p>
                <a:r>
                  <a:rPr lang="en-US" sz="1200" dirty="0">
                    <a:solidFill>
                      <a:schemeClr val="tx1">
                        <a:lumMod val="95000"/>
                        <a:lumOff val="5000"/>
                      </a:schemeClr>
                    </a:solidFill>
                  </a:rPr>
                  <a:t>FERMI</a:t>
                </a:r>
              </a:p>
            </p:txBody>
          </p:sp>
          <p:sp>
            <p:nvSpPr>
              <p:cNvPr id="49" name="TextBox 48"/>
              <p:cNvSpPr txBox="1"/>
              <p:nvPr/>
            </p:nvSpPr>
            <p:spPr>
              <a:xfrm rot="20722077">
                <a:off x="7284367" y="2451098"/>
                <a:ext cx="877464" cy="266227"/>
              </a:xfrm>
              <a:prstGeom prst="rect">
                <a:avLst/>
              </a:prstGeom>
              <a:noFill/>
            </p:spPr>
            <p:txBody>
              <a:bodyPr wrap="none" rtlCol="0">
                <a:spAutoFit/>
              </a:bodyPr>
              <a:lstStyle/>
              <a:p>
                <a:r>
                  <a:rPr lang="en-US" sz="1200" dirty="0">
                    <a:solidFill>
                      <a:schemeClr val="tx1">
                        <a:lumMod val="95000"/>
                        <a:lumOff val="5000"/>
                      </a:schemeClr>
                    </a:solidFill>
                  </a:rPr>
                  <a:t>FEL-1 &amp; 2</a:t>
                </a:r>
              </a:p>
            </p:txBody>
          </p:sp>
        </p:grpSp>
        <p:sp>
          <p:nvSpPr>
            <p:cNvPr id="42" name="Rectangle 41"/>
            <p:cNvSpPr/>
            <p:nvPr/>
          </p:nvSpPr>
          <p:spPr bwMode="auto">
            <a:xfrm>
              <a:off x="7048500" y="4559300"/>
              <a:ext cx="2578100" cy="2019300"/>
            </a:xfrm>
            <a:prstGeom prst="rect">
              <a:avLst/>
            </a:prstGeom>
            <a:solidFill>
              <a:srgbClr val="FF0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030"/>
              <a:endParaRPr lang="en-US">
                <a:ea typeface="ＭＳ Ｐゴシック" charset="0"/>
                <a:cs typeface="ＭＳ Ｐゴシック" charset="0"/>
              </a:endParaRPr>
            </a:p>
          </p:txBody>
        </p:sp>
        <p:sp>
          <p:nvSpPr>
            <p:cNvPr id="43" name="Rectangle 42"/>
            <p:cNvSpPr/>
            <p:nvPr/>
          </p:nvSpPr>
          <p:spPr bwMode="auto">
            <a:xfrm>
              <a:off x="7061200" y="1587500"/>
              <a:ext cx="2578100" cy="1828800"/>
            </a:xfrm>
            <a:prstGeom prst="rect">
              <a:avLst/>
            </a:prstGeom>
            <a:solidFill>
              <a:schemeClr val="accent1">
                <a:alpha val="38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49030"/>
              <a:endParaRPr lang="en-US">
                <a:ea typeface="ＭＳ Ｐゴシック" charset="0"/>
                <a:cs typeface="ＭＳ Ｐゴシック" charset="0"/>
              </a:endParaRPr>
            </a:p>
          </p:txBody>
        </p:sp>
      </p:grpSp>
      <p:grpSp>
        <p:nvGrpSpPr>
          <p:cNvPr id="50" name="Group 49"/>
          <p:cNvGrpSpPr/>
          <p:nvPr/>
        </p:nvGrpSpPr>
        <p:grpSpPr>
          <a:xfrm>
            <a:off x="8293100" y="2019302"/>
            <a:ext cx="1787525" cy="2717800"/>
            <a:chOff x="8293100" y="1981200"/>
            <a:chExt cx="1787525" cy="2717800"/>
          </a:xfrm>
        </p:grpSpPr>
        <p:cxnSp>
          <p:nvCxnSpPr>
            <p:cNvPr id="51" name="Straight Arrow Connector 50"/>
            <p:cNvCxnSpPr/>
            <p:nvPr/>
          </p:nvCxnSpPr>
          <p:spPr bwMode="auto">
            <a:xfrm>
              <a:off x="8293100" y="1981200"/>
              <a:ext cx="0" cy="2717800"/>
            </a:xfrm>
            <a:prstGeom prst="straightConnector1">
              <a:avLst/>
            </a:prstGeom>
            <a:solidFill>
              <a:srgbClr val="00B8FF"/>
            </a:solidFill>
            <a:ln w="38100" cap="flat" cmpd="sng" algn="ctr">
              <a:solidFill>
                <a:srgbClr val="FF00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TextBox 51"/>
            <p:cNvSpPr txBox="1"/>
            <p:nvPr/>
          </p:nvSpPr>
          <p:spPr>
            <a:xfrm>
              <a:off x="8353426" y="2701106"/>
              <a:ext cx="1727199" cy="954620"/>
            </a:xfrm>
            <a:prstGeom prst="rect">
              <a:avLst/>
            </a:prstGeom>
            <a:noFill/>
          </p:spPr>
          <p:txBody>
            <a:bodyPr wrap="square" rtlCol="0">
              <a:spAutoFit/>
            </a:bodyPr>
            <a:lstStyle/>
            <a:p>
              <a:r>
                <a:rPr lang="en-US" sz="2000" dirty="0">
                  <a:solidFill>
                    <a:srgbClr val="FF0000"/>
                  </a:solidFill>
                </a:rPr>
                <a:t>10 orders</a:t>
              </a:r>
            </a:p>
            <a:p>
              <a:r>
                <a:rPr lang="en-US" sz="2000" dirty="0">
                  <a:solidFill>
                    <a:srgbClr val="FF0000"/>
                  </a:solidFill>
                </a:rPr>
                <a:t> of </a:t>
              </a:r>
            </a:p>
            <a:p>
              <a:r>
                <a:rPr lang="en-US" sz="2000" dirty="0">
                  <a:solidFill>
                    <a:srgbClr val="FF0000"/>
                  </a:solidFill>
                </a:rPr>
                <a:t>magnitude</a:t>
              </a:r>
            </a:p>
          </p:txBody>
        </p:sp>
      </p:grpSp>
      <p:grpSp>
        <p:nvGrpSpPr>
          <p:cNvPr id="53" name="Group 52"/>
          <p:cNvGrpSpPr/>
          <p:nvPr/>
        </p:nvGrpSpPr>
        <p:grpSpPr>
          <a:xfrm>
            <a:off x="3924300" y="1662611"/>
            <a:ext cx="3251200" cy="3600448"/>
            <a:chOff x="3924300" y="1981202"/>
            <a:chExt cx="3251200" cy="3600448"/>
          </a:xfrm>
        </p:grpSpPr>
        <p:cxnSp>
          <p:nvCxnSpPr>
            <p:cNvPr id="54" name="Straight Arrow Connector 53"/>
            <p:cNvCxnSpPr>
              <a:endCxn id="42" idx="1"/>
            </p:cNvCxnSpPr>
            <p:nvPr/>
          </p:nvCxnSpPr>
          <p:spPr bwMode="auto">
            <a:xfrm>
              <a:off x="3924300" y="4864100"/>
              <a:ext cx="3238500" cy="717550"/>
            </a:xfrm>
            <a:prstGeom prst="straightConnector1">
              <a:avLst/>
            </a:prstGeom>
            <a:solidFill>
              <a:srgbClr val="00B8FF"/>
            </a:solidFill>
            <a:ln w="38100" cap="flat" cmpd="sng" algn="ctr">
              <a:solidFill>
                <a:srgbClr val="FF0000">
                  <a:alpha val="50000"/>
                </a:srgbClr>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Arrow Connector 54"/>
            <p:cNvCxnSpPr>
              <a:endCxn id="43" idx="1"/>
            </p:cNvCxnSpPr>
            <p:nvPr/>
          </p:nvCxnSpPr>
          <p:spPr bwMode="auto">
            <a:xfrm>
              <a:off x="4851400" y="1981202"/>
              <a:ext cx="2324100" cy="533400"/>
            </a:xfrm>
            <a:prstGeom prst="straightConnector1">
              <a:avLst/>
            </a:prstGeom>
            <a:solidFill>
              <a:srgbClr val="00B8FF"/>
            </a:solidFill>
            <a:ln w="38100" cap="flat" cmpd="sng" algn="ctr">
              <a:solidFill>
                <a:srgbClr val="0000FF">
                  <a:alpha val="50000"/>
                </a:srgbClr>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56" name="Rectangle 55"/>
          <p:cNvSpPr/>
          <p:nvPr/>
        </p:nvSpPr>
        <p:spPr>
          <a:xfrm>
            <a:off x="7931" y="1693193"/>
            <a:ext cx="2952328" cy="338554"/>
          </a:xfrm>
          <a:prstGeom prst="rect">
            <a:avLst/>
          </a:prstGeom>
          <a:noFill/>
          <a:ln w="9525" cap="flat" cmpd="sng" algn="ctr">
            <a:no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Arial"/>
                <a:ea typeface="+mn-ea"/>
                <a:cs typeface="+mn-cs"/>
              </a:rPr>
              <a:t>C</a:t>
            </a:r>
            <a:r>
              <a:rPr kumimoji="0" lang="en-US" sz="1600" b="0" i="0" u="none" strike="noStrike" kern="0" cap="none" spc="0" normalizeH="0" baseline="0" noProof="0" dirty="0" err="1" smtClean="0">
                <a:ln>
                  <a:noFill/>
                </a:ln>
                <a:solidFill>
                  <a:sysClr val="windowText" lastClr="000000"/>
                </a:solidFill>
                <a:effectLst/>
                <a:uLnTx/>
                <a:uFillTx/>
                <a:latin typeface="Arial"/>
                <a:ea typeface="+mn-ea"/>
                <a:cs typeface="+mn-cs"/>
              </a:rPr>
              <a:t>ourtesy</a:t>
            </a:r>
            <a:r>
              <a:rPr kumimoji="0" lang="en-US" sz="1600" b="0" i="0" u="none" strike="noStrike" kern="0" cap="none" spc="0" normalizeH="0" baseline="0" noProof="0" dirty="0" smtClean="0">
                <a:ln>
                  <a:noFill/>
                </a:ln>
                <a:solidFill>
                  <a:sysClr val="windowText" lastClr="000000"/>
                </a:solidFill>
                <a:effectLst/>
                <a:uLnTx/>
                <a:uFillTx/>
                <a:latin typeface="Arial"/>
                <a:ea typeface="+mn-ea"/>
                <a:cs typeface="+mn-cs"/>
              </a:rPr>
              <a:t> </a:t>
            </a:r>
            <a:r>
              <a:rPr kumimoji="0" lang="en-US" sz="1600" b="0" i="0" u="none" strike="noStrike" kern="0" cap="none" spc="0" normalizeH="0" baseline="0" noProof="0" dirty="0">
                <a:ln>
                  <a:noFill/>
                </a:ln>
                <a:solidFill>
                  <a:sysClr val="windowText" lastClr="000000"/>
                </a:solidFill>
                <a:effectLst/>
                <a:uLnTx/>
                <a:uFillTx/>
                <a:latin typeface="Arial"/>
                <a:ea typeface="+mn-ea"/>
                <a:cs typeface="+mn-cs"/>
              </a:rPr>
              <a:t>of </a:t>
            </a:r>
            <a:r>
              <a:rPr kumimoji="0" lang="en-US" sz="1600" b="0" i="0" u="none" strike="noStrike" kern="0" cap="none" spc="0" normalizeH="0" baseline="0" noProof="0" dirty="0" smtClean="0">
                <a:ln>
                  <a:noFill/>
                </a:ln>
                <a:solidFill>
                  <a:sysClr val="windowText" lastClr="000000"/>
                </a:solidFill>
                <a:effectLst/>
                <a:uLnTx/>
                <a:uFillTx/>
                <a:latin typeface="Arial"/>
                <a:ea typeface="+mn-ea"/>
                <a:cs typeface="+mn-cs"/>
              </a:rPr>
              <a:t>Luca </a:t>
            </a:r>
            <a:r>
              <a:rPr kumimoji="0" lang="en-US" sz="1600" b="0" i="0" u="none" strike="noStrike" kern="0" cap="none" spc="0" normalizeH="0" baseline="0" noProof="0" dirty="0" err="1" smtClean="0">
                <a:ln>
                  <a:noFill/>
                </a:ln>
                <a:solidFill>
                  <a:sysClr val="windowText" lastClr="000000"/>
                </a:solidFill>
                <a:effectLst/>
                <a:uLnTx/>
                <a:uFillTx/>
                <a:latin typeface="Arial"/>
                <a:ea typeface="+mn-ea"/>
                <a:cs typeface="+mn-cs"/>
              </a:rPr>
              <a:t>Giannessi</a:t>
            </a:r>
            <a:endParaRPr kumimoji="0" lang="en-US" sz="16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2336767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5</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X-RAYS</a:t>
            </a:r>
            <a:r>
              <a:rPr lang="it-IT" dirty="0" smtClean="0">
                <a:latin typeface="Arial" charset="0"/>
              </a:rPr>
              <a:t/>
            </a:r>
            <a:br>
              <a:rPr lang="it-IT" dirty="0" smtClean="0">
                <a:latin typeface="Arial" charset="0"/>
              </a:rPr>
            </a:br>
            <a:r>
              <a:rPr lang="it-IT" dirty="0" err="1" smtClean="0">
                <a:latin typeface="Arial" charset="0"/>
              </a:rPr>
              <a:t>Smaller</a:t>
            </a:r>
            <a:r>
              <a:rPr lang="it-IT" dirty="0" smtClean="0">
                <a:latin typeface="Arial" charset="0"/>
              </a:rPr>
              <a:t> and </a:t>
            </a:r>
            <a:r>
              <a:rPr lang="it-IT" dirty="0" err="1" smtClean="0">
                <a:latin typeface="Arial" charset="0"/>
              </a:rPr>
              <a:t>shorter</a:t>
            </a:r>
            <a:endParaRPr lang="it-IT" dirty="0">
              <a:latin typeface="Arial" charset="0"/>
            </a:endParaRPr>
          </a:p>
        </p:txBody>
      </p:sp>
      <p:pic>
        <p:nvPicPr>
          <p:cNvPr id="4" name="Picture 3" descr="space-time-bi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409" y="973113"/>
            <a:ext cx="9040789" cy="625726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18158" y="1549177"/>
            <a:ext cx="9649072" cy="5688632"/>
            <a:chOff x="1010246" y="757089"/>
            <a:chExt cx="8064896" cy="4464496"/>
          </a:xfrm>
        </p:grpSpPr>
        <p:sp>
          <p:nvSpPr>
            <p:cNvPr id="6" name="Rectangle 5"/>
            <p:cNvSpPr/>
            <p:nvPr/>
          </p:nvSpPr>
          <p:spPr bwMode="auto">
            <a:xfrm>
              <a:off x="1010246" y="757089"/>
              <a:ext cx="8064896" cy="4464496"/>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grpSp>
          <p:nvGrpSpPr>
            <p:cNvPr id="7" name="Group 6"/>
            <p:cNvGrpSpPr/>
            <p:nvPr/>
          </p:nvGrpSpPr>
          <p:grpSpPr>
            <a:xfrm>
              <a:off x="1154262" y="901105"/>
              <a:ext cx="7776864" cy="4141331"/>
              <a:chOff x="674274" y="2132856"/>
              <a:chExt cx="7776864" cy="4141331"/>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2889811"/>
                <a:ext cx="5551125" cy="3384376"/>
              </a:xfrm>
              <a:prstGeom prst="rect">
                <a:avLst/>
              </a:prstGeom>
              <a:noFill/>
              <a:ln w="381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674274" y="2132856"/>
                <a:ext cx="7776864" cy="524558"/>
              </a:xfrm>
              <a:prstGeom prst="rect">
                <a:avLst/>
              </a:prstGeom>
              <a:solidFill>
                <a:srgbClr val="1680BF"/>
              </a:solidFill>
              <a:ln w="38100">
                <a:noFill/>
              </a:ln>
            </p:spPr>
            <p:txBody>
              <a:bodyPr wrap="square">
                <a:spAutoFit/>
              </a:bodyPr>
              <a:lstStyle/>
              <a:p>
                <a:r>
                  <a:rPr lang="en-US" sz="2000" b="1" dirty="0" smtClean="0">
                    <a:solidFill>
                      <a:schemeClr val="tx1"/>
                    </a:solidFill>
                    <a:latin typeface="Arial" panose="020B0604020202020204" pitchFamily="34" charset="0"/>
                    <a:cs typeface="Arial" panose="020B0604020202020204" pitchFamily="34" charset="0"/>
                  </a:rPr>
                  <a:t>Unique new opportunities thanks to the distinct </a:t>
                </a:r>
                <a:r>
                  <a:rPr lang="en-US" sz="2000" b="1" dirty="0">
                    <a:solidFill>
                      <a:schemeClr val="tx1"/>
                    </a:solidFill>
                    <a:latin typeface="Arial" panose="020B0604020202020204" pitchFamily="34" charset="0"/>
                    <a:cs typeface="Arial" panose="020B0604020202020204" pitchFamily="34" charset="0"/>
                  </a:rPr>
                  <a:t>properties of FEL light: </a:t>
                </a:r>
                <a:endParaRPr lang="en-US" sz="2000" b="1" dirty="0" smtClean="0">
                  <a:solidFill>
                    <a:schemeClr val="tx1"/>
                  </a:solidFill>
                  <a:latin typeface="Arial" panose="020B0604020202020204" pitchFamily="34" charset="0"/>
                  <a:cs typeface="Arial" panose="020B0604020202020204" pitchFamily="34" charset="0"/>
                </a:endParaRPr>
              </a:p>
              <a:p>
                <a:r>
                  <a:rPr lang="en-US" sz="2000" b="1" dirty="0" smtClean="0">
                    <a:solidFill>
                      <a:schemeClr val="tx1"/>
                    </a:solidFill>
                    <a:latin typeface="Arial" panose="020B0604020202020204" pitchFamily="34" charset="0"/>
                    <a:cs typeface="Arial" panose="020B0604020202020204" pitchFamily="34" charset="0"/>
                  </a:rPr>
                  <a:t>(</a:t>
                </a:r>
                <a:r>
                  <a:rPr lang="en-US" sz="2000" b="1" dirty="0" err="1" smtClean="0">
                    <a:solidFill>
                      <a:schemeClr val="tx1"/>
                    </a:solidFill>
                    <a:latin typeface="Arial" panose="020B0604020202020204" pitchFamily="34" charset="0"/>
                    <a:cs typeface="Arial" panose="020B0604020202020204" pitchFamily="34" charset="0"/>
                  </a:rPr>
                  <a:t>i</a:t>
                </a:r>
                <a:r>
                  <a:rPr lang="en-US" sz="2000" b="1" dirty="0" smtClean="0">
                    <a:solidFill>
                      <a:schemeClr val="tx1"/>
                    </a:solidFill>
                    <a:latin typeface="Arial" panose="020B0604020202020204" pitchFamily="34" charset="0"/>
                    <a:cs typeface="Arial" panose="020B0604020202020204" pitchFamily="34" charset="0"/>
                  </a:rPr>
                  <a:t>) High peak power, (ii)</a:t>
                </a:r>
                <a:r>
                  <a:rPr lang="en-US" sz="2000" b="1" dirty="0">
                    <a:solidFill>
                      <a:schemeClr val="tx1"/>
                    </a:solidFill>
                    <a:latin typeface="Arial" panose="020B0604020202020204" pitchFamily="34" charset="0"/>
                    <a:cs typeface="Arial" panose="020B0604020202020204" pitchFamily="34" charset="0"/>
                  </a:rPr>
                  <a:t> </a:t>
                </a:r>
                <a:r>
                  <a:rPr lang="en-US" sz="2000" b="1" dirty="0" smtClean="0">
                    <a:solidFill>
                      <a:schemeClr val="tx1"/>
                    </a:solidFill>
                    <a:latin typeface="Arial" panose="020B0604020202020204" pitchFamily="34" charset="0"/>
                    <a:cs typeface="Arial" panose="020B0604020202020204" pitchFamily="34" charset="0"/>
                  </a:rPr>
                  <a:t>Ultrashort and (iii) Coherent pulses</a:t>
                </a:r>
                <a:endParaRPr lang="en-US" sz="2000" b="1" dirty="0">
                  <a:solidFill>
                    <a:schemeClr val="tx1"/>
                  </a:solidFill>
                </a:endParaRPr>
              </a:p>
            </p:txBody>
          </p:sp>
        </p:grpSp>
      </p:grpSp>
    </p:spTree>
    <p:extLst>
      <p:ext uri="{BB962C8B-B14F-4D97-AF65-F5344CB8AC3E}">
        <p14:creationId xmlns:p14="http://schemas.microsoft.com/office/powerpoint/2010/main" val="3134695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6</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FEL USER FACILITIES</a:t>
            </a:r>
            <a:r>
              <a:rPr lang="it-IT" dirty="0" smtClean="0">
                <a:latin typeface="Arial" charset="0"/>
              </a:rPr>
              <a:t/>
            </a:r>
            <a:br>
              <a:rPr lang="it-IT" dirty="0" smtClean="0">
                <a:latin typeface="Arial" charset="0"/>
              </a:rPr>
            </a:br>
            <a:r>
              <a:rPr lang="it-IT" dirty="0" err="1" smtClean="0">
                <a:latin typeface="Arial" charset="0"/>
              </a:rPr>
              <a:t>Existing</a:t>
            </a:r>
            <a:r>
              <a:rPr lang="it-IT" dirty="0" smtClean="0">
                <a:latin typeface="Arial" charset="0"/>
              </a:rPr>
              <a:t> and in </a:t>
            </a:r>
            <a:r>
              <a:rPr lang="it-IT" dirty="0" err="1" smtClean="0">
                <a:latin typeface="Arial" charset="0"/>
              </a:rPr>
              <a:t>construction</a:t>
            </a:r>
            <a:endParaRPr lang="it-IT" dirty="0">
              <a:latin typeface="Arial" charset="0"/>
            </a:endParaRPr>
          </a:p>
        </p:txBody>
      </p:sp>
      <p:grpSp>
        <p:nvGrpSpPr>
          <p:cNvPr id="4" name="Group 3"/>
          <p:cNvGrpSpPr/>
          <p:nvPr/>
        </p:nvGrpSpPr>
        <p:grpSpPr>
          <a:xfrm>
            <a:off x="0" y="1211566"/>
            <a:ext cx="10080625" cy="5735338"/>
            <a:chOff x="0" y="3553123"/>
            <a:chExt cx="9144000" cy="5202995"/>
          </a:xfrm>
        </p:grpSpPr>
        <p:grpSp>
          <p:nvGrpSpPr>
            <p:cNvPr id="5" name="Group 4"/>
            <p:cNvGrpSpPr/>
            <p:nvPr/>
          </p:nvGrpSpPr>
          <p:grpSpPr>
            <a:xfrm>
              <a:off x="0" y="3553123"/>
              <a:ext cx="9144000" cy="5179953"/>
              <a:chOff x="0" y="3553123"/>
              <a:chExt cx="9144000" cy="5179953"/>
            </a:xfrm>
          </p:grpSpPr>
          <p:sp>
            <p:nvSpPr>
              <p:cNvPr id="7" name="Rectangle 6"/>
              <p:cNvSpPr/>
              <p:nvPr/>
            </p:nvSpPr>
            <p:spPr>
              <a:xfrm>
                <a:off x="0" y="3553123"/>
                <a:ext cx="9144000" cy="5179953"/>
              </a:xfrm>
              <a:prstGeom prst="rect">
                <a:avLst/>
              </a:prstGeom>
              <a:solidFill>
                <a:schemeClr val="tx1"/>
              </a:soli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merica.jpg"/>
              <p:cNvPicPr>
                <a:picLocks noChangeAspect="1"/>
              </p:cNvPicPr>
              <p:nvPr/>
            </p:nvPicPr>
            <p:blipFill rotWithShape="1">
              <a:blip r:embed="rId3">
                <a:extLst>
                  <a:ext uri="{28A0092B-C50C-407E-A947-70E740481C1C}">
                    <a14:useLocalDpi xmlns:a14="http://schemas.microsoft.com/office/drawing/2010/main" val="0"/>
                  </a:ext>
                </a:extLst>
              </a:blip>
              <a:srcRect l="12818" r="12472"/>
              <a:stretch/>
            </p:blipFill>
            <p:spPr>
              <a:xfrm>
                <a:off x="197259" y="5411034"/>
                <a:ext cx="2947701" cy="2872615"/>
              </a:xfrm>
              <a:prstGeom prst="rect">
                <a:avLst/>
              </a:prstGeom>
            </p:spPr>
          </p:pic>
          <p:pic>
            <p:nvPicPr>
              <p:cNvPr id="9" name="Picture 8" descr="Europe.jpg"/>
              <p:cNvPicPr>
                <a:picLocks noChangeAspect="1"/>
              </p:cNvPicPr>
              <p:nvPr/>
            </p:nvPicPr>
            <p:blipFill rotWithShape="1">
              <a:blip r:embed="rId4">
                <a:extLst>
                  <a:ext uri="{28A0092B-C50C-407E-A947-70E740481C1C}">
                    <a14:useLocalDpi xmlns:a14="http://schemas.microsoft.com/office/drawing/2010/main" val="0"/>
                  </a:ext>
                </a:extLst>
              </a:blip>
              <a:srcRect l="12503" r="11472"/>
              <a:stretch/>
            </p:blipFill>
            <p:spPr>
              <a:xfrm>
                <a:off x="3237120" y="3645620"/>
                <a:ext cx="2994425" cy="2867700"/>
              </a:xfrm>
              <a:prstGeom prst="rect">
                <a:avLst/>
              </a:prstGeom>
            </p:spPr>
          </p:pic>
          <p:pic>
            <p:nvPicPr>
              <p:cNvPr id="10" name="Picture 9" descr="Asia.jpg"/>
              <p:cNvPicPr>
                <a:picLocks noChangeAspect="1"/>
              </p:cNvPicPr>
              <p:nvPr/>
            </p:nvPicPr>
            <p:blipFill rotWithShape="1">
              <a:blip r:embed="rId5">
                <a:extLst>
                  <a:ext uri="{28A0092B-C50C-407E-A947-70E740481C1C}">
                    <a14:useLocalDpi xmlns:a14="http://schemas.microsoft.com/office/drawing/2010/main" val="0"/>
                  </a:ext>
                </a:extLst>
              </a:blip>
              <a:srcRect l="11981" r="11854"/>
              <a:stretch/>
            </p:blipFill>
            <p:spPr>
              <a:xfrm>
                <a:off x="6036479" y="5617277"/>
                <a:ext cx="2967636" cy="2836798"/>
              </a:xfrm>
              <a:prstGeom prst="rect">
                <a:avLst/>
              </a:prstGeom>
            </p:spPr>
          </p:pic>
        </p:grpSp>
        <p:sp>
          <p:nvSpPr>
            <p:cNvPr id="6" name="Rectangle 5"/>
            <p:cNvSpPr/>
            <p:nvPr/>
          </p:nvSpPr>
          <p:spPr>
            <a:xfrm>
              <a:off x="0" y="3553123"/>
              <a:ext cx="9144000" cy="5202995"/>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48611" y="2279226"/>
            <a:ext cx="9449507" cy="2646621"/>
            <a:chOff x="406924" y="4521686"/>
            <a:chExt cx="8571521" cy="2400967"/>
          </a:xfrm>
        </p:grpSpPr>
        <p:grpSp>
          <p:nvGrpSpPr>
            <p:cNvPr id="12" name="Group 11"/>
            <p:cNvGrpSpPr/>
            <p:nvPr/>
          </p:nvGrpSpPr>
          <p:grpSpPr>
            <a:xfrm>
              <a:off x="406924" y="6429253"/>
              <a:ext cx="890400" cy="493400"/>
              <a:chOff x="406924" y="6429253"/>
              <a:chExt cx="890400" cy="493400"/>
            </a:xfrm>
          </p:grpSpPr>
          <p:sp>
            <p:nvSpPr>
              <p:cNvPr id="22" name="Oval 21"/>
              <p:cNvSpPr/>
              <p:nvPr/>
            </p:nvSpPr>
            <p:spPr>
              <a:xfrm>
                <a:off x="890674" y="6820958"/>
                <a:ext cx="101106" cy="10169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06924" y="6429253"/>
                <a:ext cx="890400" cy="411138"/>
              </a:xfrm>
              <a:prstGeom prst="rect">
                <a:avLst/>
              </a:prstGeom>
              <a:noFill/>
            </p:spPr>
            <p:txBody>
              <a:bodyPr wrap="none" rtlCol="0">
                <a:spAutoFit/>
              </a:bodyPr>
              <a:lstStyle/>
              <a:p>
                <a:r>
                  <a:rPr lang="en-US" dirty="0" smtClean="0">
                    <a:solidFill>
                      <a:srgbClr val="FFFF00"/>
                    </a:solidFill>
                  </a:rPr>
                  <a:t>LCLS</a:t>
                </a:r>
                <a:endParaRPr lang="en-US" dirty="0">
                  <a:solidFill>
                    <a:srgbClr val="FFFF00"/>
                  </a:solidFill>
                </a:endParaRPr>
              </a:p>
            </p:txBody>
          </p:sp>
        </p:grpSp>
        <p:grpSp>
          <p:nvGrpSpPr>
            <p:cNvPr id="13" name="Group 12"/>
            <p:cNvGrpSpPr/>
            <p:nvPr/>
          </p:nvGrpSpPr>
          <p:grpSpPr>
            <a:xfrm>
              <a:off x="4557059" y="4993934"/>
              <a:ext cx="1151910" cy="411138"/>
              <a:chOff x="1094193" y="5200309"/>
              <a:chExt cx="1151910" cy="411138"/>
            </a:xfrm>
          </p:grpSpPr>
          <p:sp>
            <p:nvSpPr>
              <p:cNvPr id="20" name="Oval 19"/>
              <p:cNvSpPr/>
              <p:nvPr/>
            </p:nvSpPr>
            <p:spPr>
              <a:xfrm>
                <a:off x="1094193" y="5207989"/>
                <a:ext cx="101106" cy="10169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183780" y="5200309"/>
                <a:ext cx="1062323" cy="411138"/>
              </a:xfrm>
              <a:prstGeom prst="rect">
                <a:avLst/>
              </a:prstGeom>
              <a:noFill/>
            </p:spPr>
            <p:txBody>
              <a:bodyPr wrap="none" rtlCol="0">
                <a:spAutoFit/>
              </a:bodyPr>
              <a:lstStyle/>
              <a:p>
                <a:r>
                  <a:rPr lang="en-US" dirty="0" smtClean="0">
                    <a:solidFill>
                      <a:srgbClr val="FFFF00"/>
                    </a:solidFill>
                  </a:rPr>
                  <a:t>FERMI</a:t>
                </a:r>
                <a:endParaRPr lang="en-US" dirty="0">
                  <a:solidFill>
                    <a:srgbClr val="FFFF00"/>
                  </a:solidFill>
                </a:endParaRPr>
              </a:p>
            </p:txBody>
          </p:sp>
        </p:grpSp>
        <p:grpSp>
          <p:nvGrpSpPr>
            <p:cNvPr id="14" name="Group 13"/>
            <p:cNvGrpSpPr/>
            <p:nvPr/>
          </p:nvGrpSpPr>
          <p:grpSpPr>
            <a:xfrm>
              <a:off x="3380070" y="4521686"/>
              <a:ext cx="1255057" cy="411138"/>
              <a:chOff x="-82796" y="4944993"/>
              <a:chExt cx="1255057" cy="411138"/>
            </a:xfrm>
          </p:grpSpPr>
          <p:sp>
            <p:nvSpPr>
              <p:cNvPr id="18" name="Oval 17"/>
              <p:cNvSpPr/>
              <p:nvPr/>
            </p:nvSpPr>
            <p:spPr>
              <a:xfrm>
                <a:off x="1071155" y="5177265"/>
                <a:ext cx="101106" cy="10169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82796" y="4944993"/>
                <a:ext cx="1094007" cy="411138"/>
              </a:xfrm>
              <a:prstGeom prst="rect">
                <a:avLst/>
              </a:prstGeom>
              <a:noFill/>
            </p:spPr>
            <p:txBody>
              <a:bodyPr wrap="none" rtlCol="0">
                <a:spAutoFit/>
              </a:bodyPr>
              <a:lstStyle/>
              <a:p>
                <a:r>
                  <a:rPr lang="en-US" dirty="0" smtClean="0">
                    <a:solidFill>
                      <a:srgbClr val="FFFF00"/>
                    </a:solidFill>
                  </a:rPr>
                  <a:t>FLASH</a:t>
                </a:r>
                <a:endParaRPr lang="en-US" dirty="0">
                  <a:solidFill>
                    <a:srgbClr val="FFFF00"/>
                  </a:solidFill>
                </a:endParaRPr>
              </a:p>
            </p:txBody>
          </p:sp>
        </p:grpSp>
        <p:grpSp>
          <p:nvGrpSpPr>
            <p:cNvPr id="15" name="Group 14"/>
            <p:cNvGrpSpPr/>
            <p:nvPr/>
          </p:nvGrpSpPr>
          <p:grpSpPr>
            <a:xfrm>
              <a:off x="7857625" y="5830624"/>
              <a:ext cx="1120820" cy="486930"/>
              <a:chOff x="771026" y="6795798"/>
              <a:chExt cx="1120820" cy="486930"/>
            </a:xfrm>
          </p:grpSpPr>
          <p:sp>
            <p:nvSpPr>
              <p:cNvPr id="16" name="Oval 15"/>
              <p:cNvSpPr/>
              <p:nvPr/>
            </p:nvSpPr>
            <p:spPr>
              <a:xfrm>
                <a:off x="1059475" y="7181033"/>
                <a:ext cx="101106" cy="10169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771026" y="6795798"/>
                <a:ext cx="1120820" cy="411138"/>
              </a:xfrm>
              <a:prstGeom prst="rect">
                <a:avLst/>
              </a:prstGeom>
              <a:noFill/>
            </p:spPr>
            <p:txBody>
              <a:bodyPr wrap="none" rtlCol="0">
                <a:spAutoFit/>
              </a:bodyPr>
              <a:lstStyle/>
              <a:p>
                <a:r>
                  <a:rPr lang="en-US" dirty="0" smtClean="0">
                    <a:solidFill>
                      <a:srgbClr val="FFFF00"/>
                    </a:solidFill>
                  </a:rPr>
                  <a:t>SACLA</a:t>
                </a:r>
                <a:endParaRPr lang="en-US" dirty="0">
                  <a:solidFill>
                    <a:srgbClr val="FFFF00"/>
                  </a:solidFill>
                </a:endParaRPr>
              </a:p>
            </p:txBody>
          </p:sp>
        </p:grpSp>
      </p:grpSp>
      <p:grpSp>
        <p:nvGrpSpPr>
          <p:cNvPr id="24" name="Group 23"/>
          <p:cNvGrpSpPr/>
          <p:nvPr/>
        </p:nvGrpSpPr>
        <p:grpSpPr>
          <a:xfrm>
            <a:off x="478037" y="2481571"/>
            <a:ext cx="9336951" cy="2920357"/>
            <a:chOff x="437457" y="4697569"/>
            <a:chExt cx="8469423" cy="2649296"/>
          </a:xfrm>
        </p:grpSpPr>
        <p:grpSp>
          <p:nvGrpSpPr>
            <p:cNvPr id="25" name="Group 24"/>
            <p:cNvGrpSpPr/>
            <p:nvPr/>
          </p:nvGrpSpPr>
          <p:grpSpPr>
            <a:xfrm>
              <a:off x="437457" y="6880567"/>
              <a:ext cx="1125553" cy="466298"/>
              <a:chOff x="437457" y="6832479"/>
              <a:chExt cx="1125553" cy="466298"/>
            </a:xfrm>
            <a:solidFill>
              <a:srgbClr val="CCFFCC"/>
            </a:solidFill>
          </p:grpSpPr>
          <p:sp>
            <p:nvSpPr>
              <p:cNvPr id="41" name="Oval 40"/>
              <p:cNvSpPr/>
              <p:nvPr/>
            </p:nvSpPr>
            <p:spPr>
              <a:xfrm>
                <a:off x="902194" y="6832479"/>
                <a:ext cx="101106" cy="101695"/>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42" name="TextBox 41"/>
              <p:cNvSpPr txBox="1"/>
              <p:nvPr/>
            </p:nvSpPr>
            <p:spPr>
              <a:xfrm>
                <a:off x="437457" y="6887639"/>
                <a:ext cx="1125553" cy="411138"/>
              </a:xfrm>
              <a:prstGeom prst="rect">
                <a:avLst/>
              </a:prstGeom>
              <a:noFill/>
            </p:spPr>
            <p:txBody>
              <a:bodyPr wrap="none" rtlCol="0">
                <a:spAutoFit/>
              </a:bodyPr>
              <a:lstStyle/>
              <a:p>
                <a:r>
                  <a:rPr lang="en-US" dirty="0" smtClean="0">
                    <a:solidFill>
                      <a:srgbClr val="CCFFCC"/>
                    </a:solidFill>
                  </a:rPr>
                  <a:t>LCLS II</a:t>
                </a:r>
                <a:endParaRPr lang="en-US" dirty="0">
                  <a:solidFill>
                    <a:srgbClr val="CCFFCC"/>
                  </a:solidFill>
                </a:endParaRPr>
              </a:p>
            </p:txBody>
          </p:sp>
        </p:grpSp>
        <p:grpSp>
          <p:nvGrpSpPr>
            <p:cNvPr id="26" name="Group 25"/>
            <p:cNvGrpSpPr/>
            <p:nvPr/>
          </p:nvGrpSpPr>
          <p:grpSpPr>
            <a:xfrm>
              <a:off x="4568580" y="4697569"/>
              <a:ext cx="1090202" cy="411138"/>
              <a:chOff x="1111564" y="5131312"/>
              <a:chExt cx="1090202" cy="411138"/>
            </a:xfrm>
          </p:grpSpPr>
          <p:sp>
            <p:nvSpPr>
              <p:cNvPr id="39" name="Oval 38"/>
              <p:cNvSpPr/>
              <p:nvPr/>
            </p:nvSpPr>
            <p:spPr>
              <a:xfrm>
                <a:off x="1111564" y="5181106"/>
                <a:ext cx="101106" cy="101695"/>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40" name="TextBox 39"/>
              <p:cNvSpPr txBox="1"/>
              <p:nvPr/>
            </p:nvSpPr>
            <p:spPr>
              <a:xfrm>
                <a:off x="1228022" y="5131312"/>
                <a:ext cx="973744" cy="411138"/>
              </a:xfrm>
              <a:prstGeom prst="rect">
                <a:avLst/>
              </a:prstGeom>
              <a:noFill/>
            </p:spPr>
            <p:txBody>
              <a:bodyPr wrap="none" rtlCol="0">
                <a:spAutoFit/>
              </a:bodyPr>
              <a:lstStyle/>
              <a:p>
                <a:r>
                  <a:rPr lang="en-US" dirty="0" smtClean="0">
                    <a:solidFill>
                      <a:srgbClr val="CCFFCC"/>
                    </a:solidFill>
                  </a:rPr>
                  <a:t>X-FEL</a:t>
                </a:r>
                <a:endParaRPr lang="en-US" dirty="0">
                  <a:solidFill>
                    <a:srgbClr val="CCFFCC"/>
                  </a:solidFill>
                </a:endParaRPr>
              </a:p>
            </p:txBody>
          </p:sp>
        </p:grpSp>
        <p:grpSp>
          <p:nvGrpSpPr>
            <p:cNvPr id="27" name="Group 26"/>
            <p:cNvGrpSpPr/>
            <p:nvPr/>
          </p:nvGrpSpPr>
          <p:grpSpPr>
            <a:xfrm>
              <a:off x="3726689" y="4844095"/>
              <a:ext cx="830372" cy="411138"/>
              <a:chOff x="466035" y="5155150"/>
              <a:chExt cx="830372" cy="411138"/>
            </a:xfrm>
            <a:solidFill>
              <a:schemeClr val="accent3">
                <a:lumMod val="60000"/>
                <a:lumOff val="40000"/>
              </a:schemeClr>
            </a:solidFill>
          </p:grpSpPr>
          <p:sp>
            <p:nvSpPr>
              <p:cNvPr id="37" name="Oval 36"/>
              <p:cNvSpPr/>
              <p:nvPr/>
            </p:nvSpPr>
            <p:spPr>
              <a:xfrm>
                <a:off x="1195301" y="5211829"/>
                <a:ext cx="101106" cy="101695"/>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38" name="TextBox 37"/>
              <p:cNvSpPr txBox="1"/>
              <p:nvPr/>
            </p:nvSpPr>
            <p:spPr>
              <a:xfrm>
                <a:off x="466035" y="5155150"/>
                <a:ext cx="639405" cy="411138"/>
              </a:xfrm>
              <a:prstGeom prst="rect">
                <a:avLst/>
              </a:prstGeom>
              <a:noFill/>
            </p:spPr>
            <p:txBody>
              <a:bodyPr wrap="none" rtlCol="0">
                <a:spAutoFit/>
              </a:bodyPr>
              <a:lstStyle/>
              <a:p>
                <a:r>
                  <a:rPr lang="en-US" dirty="0" smtClean="0">
                    <a:solidFill>
                      <a:srgbClr val="CCFFCC"/>
                    </a:solidFill>
                  </a:rPr>
                  <a:t>PSI</a:t>
                </a:r>
                <a:endParaRPr lang="en-US" dirty="0">
                  <a:solidFill>
                    <a:srgbClr val="CCFFCC"/>
                  </a:solidFill>
                </a:endParaRPr>
              </a:p>
            </p:txBody>
          </p:sp>
        </p:grpSp>
        <p:grpSp>
          <p:nvGrpSpPr>
            <p:cNvPr id="28" name="Group 27"/>
            <p:cNvGrpSpPr/>
            <p:nvPr/>
          </p:nvGrpSpPr>
          <p:grpSpPr>
            <a:xfrm>
              <a:off x="8047561" y="6289607"/>
              <a:ext cx="859319" cy="444478"/>
              <a:chOff x="890674" y="7178117"/>
              <a:chExt cx="859319" cy="444478"/>
            </a:xfrm>
            <a:solidFill>
              <a:srgbClr val="CCFFCC"/>
            </a:solidFill>
          </p:grpSpPr>
          <p:sp>
            <p:nvSpPr>
              <p:cNvPr id="35" name="Oval 34"/>
              <p:cNvSpPr/>
              <p:nvPr/>
            </p:nvSpPr>
            <p:spPr>
              <a:xfrm>
                <a:off x="890674" y="7178117"/>
                <a:ext cx="101106" cy="101695"/>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36" name="TextBox 35"/>
              <p:cNvSpPr txBox="1"/>
              <p:nvPr/>
            </p:nvSpPr>
            <p:spPr>
              <a:xfrm>
                <a:off x="1063474" y="7211457"/>
                <a:ext cx="686519" cy="411138"/>
              </a:xfrm>
              <a:prstGeom prst="rect">
                <a:avLst/>
              </a:prstGeom>
              <a:noFill/>
            </p:spPr>
            <p:txBody>
              <a:bodyPr wrap="none" rtlCol="0">
                <a:spAutoFit/>
              </a:bodyPr>
              <a:lstStyle/>
              <a:p>
                <a:r>
                  <a:rPr lang="en-US" dirty="0" smtClean="0">
                    <a:solidFill>
                      <a:srgbClr val="CCFFCC"/>
                    </a:solidFill>
                  </a:rPr>
                  <a:t>PAL</a:t>
                </a:r>
                <a:endParaRPr lang="en-US" dirty="0">
                  <a:solidFill>
                    <a:srgbClr val="CCFFCC"/>
                  </a:solidFill>
                </a:endParaRPr>
              </a:p>
            </p:txBody>
          </p:sp>
        </p:grpSp>
        <p:grpSp>
          <p:nvGrpSpPr>
            <p:cNvPr id="29" name="Group 28"/>
            <p:cNvGrpSpPr/>
            <p:nvPr/>
          </p:nvGrpSpPr>
          <p:grpSpPr>
            <a:xfrm>
              <a:off x="6708952" y="5950545"/>
              <a:ext cx="1234929" cy="441605"/>
              <a:chOff x="-143629" y="6683917"/>
              <a:chExt cx="1234929" cy="441605"/>
            </a:xfrm>
            <a:solidFill>
              <a:srgbClr val="CCFFCC"/>
            </a:solidFill>
          </p:grpSpPr>
          <p:sp>
            <p:nvSpPr>
              <p:cNvPr id="33" name="Oval 32"/>
              <p:cNvSpPr/>
              <p:nvPr/>
            </p:nvSpPr>
            <p:spPr>
              <a:xfrm>
                <a:off x="990194" y="7023827"/>
                <a:ext cx="101106" cy="101695"/>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34" name="TextBox 33"/>
              <p:cNvSpPr txBox="1"/>
              <p:nvPr/>
            </p:nvSpPr>
            <p:spPr>
              <a:xfrm>
                <a:off x="-143629" y="6683917"/>
                <a:ext cx="1203800" cy="411138"/>
              </a:xfrm>
              <a:prstGeom prst="rect">
                <a:avLst/>
              </a:prstGeom>
              <a:noFill/>
            </p:spPr>
            <p:txBody>
              <a:bodyPr wrap="none" rtlCol="0">
                <a:spAutoFit/>
              </a:bodyPr>
              <a:lstStyle/>
              <a:p>
                <a:r>
                  <a:rPr lang="en-US" dirty="0" smtClean="0">
                    <a:solidFill>
                      <a:srgbClr val="CCFFCC"/>
                    </a:solidFill>
                  </a:rPr>
                  <a:t>DALIAN</a:t>
                </a:r>
                <a:endParaRPr lang="en-US" dirty="0">
                  <a:solidFill>
                    <a:srgbClr val="CCFFCC"/>
                  </a:solidFill>
                </a:endParaRPr>
              </a:p>
            </p:txBody>
          </p:sp>
        </p:grpSp>
        <p:grpSp>
          <p:nvGrpSpPr>
            <p:cNvPr id="30" name="Group 29"/>
            <p:cNvGrpSpPr/>
            <p:nvPr/>
          </p:nvGrpSpPr>
          <p:grpSpPr>
            <a:xfrm>
              <a:off x="6772586" y="6395849"/>
              <a:ext cx="1553843" cy="462581"/>
              <a:chOff x="-249642" y="7289488"/>
              <a:chExt cx="1553843" cy="462581"/>
            </a:xfrm>
            <a:solidFill>
              <a:srgbClr val="CCFFCC"/>
            </a:solidFill>
          </p:grpSpPr>
          <p:sp>
            <p:nvSpPr>
              <p:cNvPr id="31" name="Oval 30"/>
              <p:cNvSpPr/>
              <p:nvPr/>
            </p:nvSpPr>
            <p:spPr>
              <a:xfrm>
                <a:off x="783153" y="7289488"/>
                <a:ext cx="101106" cy="101695"/>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32" name="TextBox 31"/>
              <p:cNvSpPr txBox="1"/>
              <p:nvPr/>
            </p:nvSpPr>
            <p:spPr>
              <a:xfrm>
                <a:off x="-249642" y="7340931"/>
                <a:ext cx="1553843" cy="411138"/>
              </a:xfrm>
              <a:prstGeom prst="rect">
                <a:avLst/>
              </a:prstGeom>
              <a:noFill/>
            </p:spPr>
            <p:txBody>
              <a:bodyPr wrap="none" rtlCol="0">
                <a:spAutoFit/>
              </a:bodyPr>
              <a:lstStyle/>
              <a:p>
                <a:r>
                  <a:rPr lang="en-US" dirty="0" smtClean="0">
                    <a:solidFill>
                      <a:srgbClr val="CCFFCC"/>
                    </a:solidFill>
                  </a:rPr>
                  <a:t>SDUV FEL</a:t>
                </a:r>
                <a:endParaRPr lang="en-US" dirty="0">
                  <a:solidFill>
                    <a:srgbClr val="CCFFCC"/>
                  </a:solidFill>
                </a:endParaRPr>
              </a:p>
            </p:txBody>
          </p:sp>
        </p:grpSp>
      </p:grpSp>
      <p:pic>
        <p:nvPicPr>
          <p:cNvPr id="44" name="Picture 43" descr="sp_sase_hghg.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5100" y="4673600"/>
            <a:ext cx="2393950" cy="1859554"/>
          </a:xfrm>
          <a:prstGeom prst="rect">
            <a:avLst/>
          </a:prstGeom>
        </p:spPr>
      </p:pic>
      <p:sp>
        <p:nvSpPr>
          <p:cNvPr id="45" name="Oval 44"/>
          <p:cNvSpPr/>
          <p:nvPr/>
        </p:nvSpPr>
        <p:spPr bwMode="auto">
          <a:xfrm>
            <a:off x="4940300" y="2730504"/>
            <a:ext cx="292100" cy="279400"/>
          </a:xfrm>
          <a:prstGeom prst="ellipse">
            <a:avLst/>
          </a:prstGeom>
          <a:noFill/>
          <a:ln w="38100" cap="flat" cmpd="sng" algn="ctr">
            <a:solidFill>
              <a:srgbClr val="FFFF00"/>
            </a:solidFill>
            <a:prstDash val="solid"/>
            <a:round/>
            <a:headEnd type="none" w="med" len="med"/>
            <a:tailEnd type="none" w="med" len="med"/>
          </a:ln>
          <a:effectLst/>
          <a:extLst/>
        </p:spPr>
        <p:txBody>
          <a:bodyPr vert="horz" wrap="square" lIns="91392" tIns="45696" rIns="91392" bIns="45696" numCol="1" rtlCol="0" anchor="t" anchorCtr="0" compatLnSpc="1">
            <a:prstTxWarp prst="textNoShape">
              <a:avLst/>
            </a:prstTxWarp>
          </a:bodyPr>
          <a:lstStyle/>
          <a:p>
            <a:pPr defTabSz="449030"/>
            <a:endParaRPr lang="en-US">
              <a:ea typeface="ＭＳ Ｐゴシック" charset="0"/>
              <a:cs typeface="ＭＳ Ｐゴシック" charset="0"/>
            </a:endParaRPr>
          </a:p>
        </p:txBody>
      </p:sp>
      <p:sp>
        <p:nvSpPr>
          <p:cNvPr id="46" name="TextBox 45"/>
          <p:cNvSpPr txBox="1"/>
          <p:nvPr/>
        </p:nvSpPr>
        <p:spPr>
          <a:xfrm>
            <a:off x="304800" y="1422400"/>
            <a:ext cx="1421934" cy="1127078"/>
          </a:xfrm>
          <a:prstGeom prst="rect">
            <a:avLst/>
          </a:prstGeom>
          <a:noFill/>
        </p:spPr>
        <p:txBody>
          <a:bodyPr wrap="none" lIns="91392" tIns="45696" rIns="91392" bIns="45696" rtlCol="0">
            <a:spAutoFit/>
          </a:bodyPr>
          <a:lstStyle/>
          <a:p>
            <a:r>
              <a:rPr lang="en-US" dirty="0" smtClean="0">
                <a:solidFill>
                  <a:srgbClr val="FFFF00"/>
                </a:solidFill>
              </a:rPr>
              <a:t>Existing </a:t>
            </a:r>
          </a:p>
          <a:p>
            <a:r>
              <a:rPr lang="en-US" dirty="0" smtClean="0">
                <a:solidFill>
                  <a:srgbClr val="FFFF00"/>
                </a:solidFill>
              </a:rPr>
              <a:t>FEL user </a:t>
            </a:r>
          </a:p>
          <a:p>
            <a:r>
              <a:rPr lang="en-US" dirty="0" smtClean="0">
                <a:solidFill>
                  <a:srgbClr val="FFFF00"/>
                </a:solidFill>
              </a:rPr>
              <a:t>facilities</a:t>
            </a:r>
            <a:endParaRPr lang="en-US" dirty="0">
              <a:solidFill>
                <a:srgbClr val="FFFF00"/>
              </a:solidFill>
            </a:endParaRPr>
          </a:p>
        </p:txBody>
      </p:sp>
      <p:sp>
        <p:nvSpPr>
          <p:cNvPr id="47" name="TextBox 46"/>
          <p:cNvSpPr txBox="1"/>
          <p:nvPr/>
        </p:nvSpPr>
        <p:spPr>
          <a:xfrm>
            <a:off x="6769100" y="1536706"/>
            <a:ext cx="3009900" cy="1011818"/>
          </a:xfrm>
          <a:prstGeom prst="rect">
            <a:avLst/>
          </a:prstGeom>
          <a:noFill/>
        </p:spPr>
        <p:txBody>
          <a:bodyPr wrap="square" lIns="91392" tIns="45696" rIns="91392" bIns="45696" rtlCol="0">
            <a:spAutoFit/>
          </a:bodyPr>
          <a:lstStyle/>
          <a:p>
            <a:pPr algn="r"/>
            <a:r>
              <a:rPr lang="en-US" dirty="0" smtClean="0">
                <a:solidFill>
                  <a:srgbClr val="CCFFCC"/>
                </a:solidFill>
              </a:rPr>
              <a:t>… in construction</a:t>
            </a:r>
          </a:p>
          <a:p>
            <a:pPr algn="r"/>
            <a:r>
              <a:rPr lang="en-US" sz="2000" dirty="0" smtClean="0"/>
              <a:t>Lasing expected between 2016-2018</a:t>
            </a:r>
          </a:p>
        </p:txBody>
      </p:sp>
    </p:spTree>
    <p:extLst>
      <p:ext uri="{BB962C8B-B14F-4D97-AF65-F5344CB8AC3E}">
        <p14:creationId xmlns:p14="http://schemas.microsoft.com/office/powerpoint/2010/main" val="3134695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7"/>
                                        </p:tgtEl>
                                      </p:cBhvr>
                                    </p:animEffect>
                                    <p:set>
                                      <p:cBhvr>
                                        <p:cTn id="18" dur="1" fill="hold">
                                          <p:stCondLst>
                                            <p:cond delay="499"/>
                                          </p:stCondLst>
                                        </p:cTn>
                                        <p:tgtEl>
                                          <p:spTgt spid="47"/>
                                        </p:tgtEl>
                                        <p:attrNameLst>
                                          <p:attrName>style.visibility</p:attrName>
                                        </p:attrNameLst>
                                      </p:cBhvr>
                                      <p:to>
                                        <p:strVal val="hidden"/>
                                      </p:to>
                                    </p:set>
                                  </p:childTnLst>
                                </p:cTn>
                              </p:par>
                              <p:par>
                                <p:cTn id="19" presetID="10" presetClass="entr" presetSubtype="0" fill="hold" grpId="1"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6" presetClass="emph" presetSubtype="0" repeatCount="10000" fill="hold" grpId="0" nodeType="withEffect">
                                  <p:stCondLst>
                                    <p:cond delay="0"/>
                                  </p:stCondLst>
                                  <p:childTnLst>
                                    <p:animScale>
                                      <p:cBhvr>
                                        <p:cTn id="23" dur="2000" fill="hold"/>
                                        <p:tgtEl>
                                          <p:spTgt spid="45"/>
                                        </p:tgtEl>
                                      </p:cBhvr>
                                      <p:by x="150000" y="150000"/>
                                    </p:animScale>
                                  </p:childTnLst>
                                </p:cTn>
                              </p:par>
                              <p:par>
                                <p:cTn id="24" presetID="10"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7" grpId="0"/>
      <p:bldP spid="4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defRPr/>
            </a:pPr>
            <a:fld id="{83FDD569-8929-1142-8DEF-FC4F70453FE6}" type="slidenum">
              <a:rPr lang="it-IT" smtClean="0"/>
              <a:pPr>
                <a:defRPr/>
              </a:pPr>
              <a:t>7</a:t>
            </a:fld>
            <a:endParaRPr lang="it-IT" dirty="0"/>
          </a:p>
        </p:txBody>
      </p:sp>
      <p:sp>
        <p:nvSpPr>
          <p:cNvPr id="11" name="Segnaposto testo 2"/>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ELETTRA</a:t>
            </a:r>
            <a:r>
              <a:rPr lang="it-IT" dirty="0" smtClean="0">
                <a:latin typeface="Arial" charset="0"/>
              </a:rPr>
              <a:t/>
            </a:r>
            <a:br>
              <a:rPr lang="it-IT" dirty="0" smtClean="0">
                <a:latin typeface="Arial" charset="0"/>
              </a:rPr>
            </a:br>
            <a:r>
              <a:rPr lang="it-IT" dirty="0" smtClean="0">
                <a:latin typeface="Arial" charset="0"/>
              </a:rPr>
              <a:t>The </a:t>
            </a:r>
            <a:r>
              <a:rPr lang="it-IT" dirty="0" err="1" smtClean="0">
                <a:latin typeface="Arial" charset="0"/>
              </a:rPr>
              <a:t>lightsources</a:t>
            </a:r>
            <a:endParaRPr lang="it-IT" dirty="0">
              <a:latin typeface="Arial" charset="0"/>
            </a:endParaRPr>
          </a:p>
        </p:txBody>
      </p:sp>
      <p:pic>
        <p:nvPicPr>
          <p:cNvPr id="26" name="Picture 25" descr="_MG_306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345" y="1259557"/>
            <a:ext cx="10001935" cy="5400600"/>
          </a:xfrm>
          <a:prstGeom prst="rect">
            <a:avLst/>
          </a:prstGeom>
        </p:spPr>
      </p:pic>
      <p:cxnSp>
        <p:nvCxnSpPr>
          <p:cNvPr id="27" name="Connettore 2 19"/>
          <p:cNvCxnSpPr/>
          <p:nvPr/>
        </p:nvCxnSpPr>
        <p:spPr bwMode="auto">
          <a:xfrm flipH="1" flipV="1">
            <a:off x="6700974" y="3347790"/>
            <a:ext cx="859618" cy="1296143"/>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CasellaDiTesto 20"/>
          <p:cNvSpPr txBox="1">
            <a:spLocks noChangeArrowheads="1"/>
          </p:cNvSpPr>
          <p:nvPr/>
        </p:nvSpPr>
        <p:spPr bwMode="auto">
          <a:xfrm>
            <a:off x="2520032" y="4715941"/>
            <a:ext cx="2520279" cy="868392"/>
          </a:xfrm>
          <a:prstGeom prst="rect">
            <a:avLst/>
          </a:prstGeom>
          <a:solidFill>
            <a:srgbClr val="FFFF00">
              <a:alpha val="50195"/>
            </a:srgbClr>
          </a:solidFill>
          <a:ln w="9525">
            <a:solidFill>
              <a:srgbClr val="FFFF00"/>
            </a:solidFill>
            <a:miter lim="800000"/>
            <a:headEnd/>
            <a:tailEnd/>
          </a:ln>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z="1800" b="1" dirty="0">
                <a:solidFill>
                  <a:schemeClr val="bg1"/>
                </a:solidFill>
                <a:latin typeface="+mn-lt"/>
                <a:sym typeface="Symbol" charset="0"/>
              </a:rPr>
              <a:t> 20</a:t>
            </a:r>
            <a:r>
              <a:rPr lang="it-IT" sz="1800" b="1" dirty="0">
                <a:solidFill>
                  <a:schemeClr val="bg1"/>
                </a:solidFill>
                <a:latin typeface="+mn-lt"/>
              </a:rPr>
              <a:t>0 m</a:t>
            </a:r>
          </a:p>
          <a:p>
            <a:pPr eaLnBrk="1" hangingPunct="1"/>
            <a:r>
              <a:rPr lang="it-IT" sz="1800" b="1" dirty="0" err="1">
                <a:solidFill>
                  <a:schemeClr val="bg1"/>
                </a:solidFill>
                <a:latin typeface="+mn-lt"/>
              </a:rPr>
              <a:t>Linac</a:t>
            </a:r>
            <a:r>
              <a:rPr lang="it-IT" sz="1800" b="1" dirty="0">
                <a:solidFill>
                  <a:schemeClr val="bg1"/>
                </a:solidFill>
                <a:latin typeface="+mn-lt"/>
              </a:rPr>
              <a:t> Tunnel + </a:t>
            </a:r>
          </a:p>
          <a:p>
            <a:pPr eaLnBrk="1" hangingPunct="1"/>
            <a:r>
              <a:rPr lang="it-IT" sz="1800" b="1" dirty="0" err="1">
                <a:solidFill>
                  <a:schemeClr val="bg1"/>
                </a:solidFill>
                <a:latin typeface="+mn-lt"/>
              </a:rPr>
              <a:t>Injector</a:t>
            </a:r>
            <a:r>
              <a:rPr lang="it-IT" sz="1800" b="1" dirty="0">
                <a:solidFill>
                  <a:schemeClr val="bg1"/>
                </a:solidFill>
                <a:latin typeface="+mn-lt"/>
              </a:rPr>
              <a:t> Extension</a:t>
            </a:r>
          </a:p>
        </p:txBody>
      </p:sp>
      <p:cxnSp>
        <p:nvCxnSpPr>
          <p:cNvPr id="29" name="Connettore 2 22"/>
          <p:cNvCxnSpPr/>
          <p:nvPr/>
        </p:nvCxnSpPr>
        <p:spPr bwMode="auto">
          <a:xfrm flipH="1" flipV="1">
            <a:off x="5544368" y="1619597"/>
            <a:ext cx="1071394" cy="1573197"/>
          </a:xfrm>
          <a:prstGeom prst="straightConnector1">
            <a:avLst/>
          </a:prstGeom>
          <a:ln w="5715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Connettore 2 15"/>
          <p:cNvCxnSpPr/>
          <p:nvPr/>
        </p:nvCxnSpPr>
        <p:spPr bwMode="auto">
          <a:xfrm flipH="1" flipV="1">
            <a:off x="7581416" y="4684467"/>
            <a:ext cx="699255" cy="967578"/>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CasellaDiTesto 8"/>
          <p:cNvSpPr txBox="1">
            <a:spLocks noChangeArrowheads="1"/>
          </p:cNvSpPr>
          <p:nvPr/>
        </p:nvSpPr>
        <p:spPr bwMode="auto">
          <a:xfrm>
            <a:off x="0" y="6732165"/>
            <a:ext cx="9360792" cy="505017"/>
          </a:xfrm>
          <a:prstGeom prst="rect">
            <a:avLst/>
          </a:prstGeom>
          <a:noFill/>
          <a:ln w="3175">
            <a:noFill/>
            <a:miter lim="800000"/>
            <a:headEnd/>
            <a:tailEnd/>
          </a:ln>
        </p:spPr>
        <p:txBody>
          <a:bodyPr wrap="square" lIns="100794" tIns="50397" rIns="100794" bIns="50397">
            <a:spAutoFit/>
          </a:bodyPr>
          <a:lstStyle/>
          <a:p>
            <a:pPr>
              <a:defRPr/>
            </a:pPr>
            <a:r>
              <a:rPr lang="en-US" sz="1400" dirty="0">
                <a:solidFill>
                  <a:srgbClr val="000000"/>
                </a:solidFill>
                <a:latin typeface="Avenir Medium"/>
                <a:ea typeface="MS PGothic" pitchFamily="34" charset="-128"/>
                <a:cs typeface="Avenir Medium"/>
              </a:rPr>
              <a:t>Sponsored </a:t>
            </a:r>
            <a:r>
              <a:rPr lang="en-US" sz="1400" dirty="0" smtClean="0">
                <a:solidFill>
                  <a:srgbClr val="000000"/>
                </a:solidFill>
                <a:latin typeface="Avenir Medium"/>
                <a:ea typeface="MS PGothic" pitchFamily="34" charset="-128"/>
                <a:cs typeface="Avenir Medium"/>
              </a:rPr>
              <a:t>by: Italian </a:t>
            </a:r>
            <a:r>
              <a:rPr lang="en-US" sz="1400" dirty="0">
                <a:solidFill>
                  <a:srgbClr val="000000"/>
                </a:solidFill>
                <a:latin typeface="Avenir Medium"/>
                <a:ea typeface="MS PGothic" pitchFamily="34" charset="-128"/>
                <a:cs typeface="Avenir Medium"/>
              </a:rPr>
              <a:t>Minister of University and Research (MIUR</a:t>
            </a:r>
            <a:r>
              <a:rPr lang="en-US" sz="1400" dirty="0" smtClean="0">
                <a:solidFill>
                  <a:srgbClr val="000000"/>
                </a:solidFill>
                <a:latin typeface="Avenir Medium"/>
                <a:ea typeface="MS PGothic" pitchFamily="34" charset="-128"/>
                <a:cs typeface="Avenir Medium"/>
              </a:rPr>
              <a:t>), </a:t>
            </a:r>
            <a:r>
              <a:rPr lang="en-US" sz="1400" dirty="0" err="1" smtClean="0">
                <a:solidFill>
                  <a:srgbClr val="000000"/>
                </a:solidFill>
                <a:latin typeface="Avenir Medium"/>
                <a:ea typeface="MS PGothic" pitchFamily="34" charset="-128"/>
                <a:cs typeface="Avenir Medium"/>
              </a:rPr>
              <a:t>Regione</a:t>
            </a:r>
            <a:r>
              <a:rPr lang="en-US" sz="1400" dirty="0" smtClean="0">
                <a:solidFill>
                  <a:srgbClr val="000000"/>
                </a:solidFill>
                <a:latin typeface="Avenir Medium"/>
                <a:ea typeface="MS PGothic" pitchFamily="34" charset="-128"/>
                <a:cs typeface="Avenir Medium"/>
              </a:rPr>
              <a:t> </a:t>
            </a:r>
            <a:r>
              <a:rPr lang="en-US" sz="1400" dirty="0">
                <a:solidFill>
                  <a:srgbClr val="000000"/>
                </a:solidFill>
                <a:latin typeface="Avenir Medium"/>
                <a:ea typeface="MS PGothic" pitchFamily="34" charset="-128"/>
                <a:cs typeface="Avenir Medium"/>
              </a:rPr>
              <a:t>Auton. Friuli </a:t>
            </a:r>
            <a:r>
              <a:rPr lang="en-US" sz="1400" dirty="0" err="1">
                <a:solidFill>
                  <a:srgbClr val="000000"/>
                </a:solidFill>
                <a:latin typeface="Avenir Medium"/>
                <a:ea typeface="MS PGothic" pitchFamily="34" charset="-128"/>
                <a:cs typeface="Avenir Medium"/>
              </a:rPr>
              <a:t>Venezia</a:t>
            </a:r>
            <a:r>
              <a:rPr lang="en-US" sz="1400" dirty="0">
                <a:solidFill>
                  <a:srgbClr val="000000"/>
                </a:solidFill>
                <a:latin typeface="Avenir Medium"/>
                <a:ea typeface="MS PGothic" pitchFamily="34" charset="-128"/>
                <a:cs typeface="Avenir Medium"/>
              </a:rPr>
              <a:t> </a:t>
            </a:r>
            <a:r>
              <a:rPr lang="en-US" sz="1400" dirty="0" smtClean="0">
                <a:solidFill>
                  <a:srgbClr val="000000"/>
                </a:solidFill>
                <a:latin typeface="Avenir Medium"/>
                <a:ea typeface="MS PGothic" pitchFamily="34" charset="-128"/>
                <a:cs typeface="Avenir Medium"/>
              </a:rPr>
              <a:t>Giulia, European </a:t>
            </a:r>
            <a:r>
              <a:rPr lang="en-US" sz="1400" dirty="0">
                <a:solidFill>
                  <a:srgbClr val="000000"/>
                </a:solidFill>
                <a:latin typeface="Avenir Medium"/>
                <a:ea typeface="MS PGothic" pitchFamily="34" charset="-128"/>
                <a:cs typeface="Avenir Medium"/>
              </a:rPr>
              <a:t>Investment Bank (EIB</a:t>
            </a:r>
            <a:r>
              <a:rPr lang="en-US" sz="1400" dirty="0" smtClean="0">
                <a:solidFill>
                  <a:srgbClr val="000000"/>
                </a:solidFill>
                <a:latin typeface="Avenir Medium"/>
                <a:ea typeface="MS PGothic" pitchFamily="34" charset="-128"/>
                <a:cs typeface="Avenir Medium"/>
              </a:rPr>
              <a:t>), European </a:t>
            </a:r>
            <a:r>
              <a:rPr lang="en-US" sz="1400" dirty="0">
                <a:solidFill>
                  <a:srgbClr val="000000"/>
                </a:solidFill>
                <a:latin typeface="Avenir Medium"/>
                <a:ea typeface="MS PGothic" pitchFamily="34" charset="-128"/>
                <a:cs typeface="Avenir Medium"/>
              </a:rPr>
              <a:t>Research Council (ERC</a:t>
            </a:r>
            <a:r>
              <a:rPr lang="en-US" sz="1400" dirty="0" smtClean="0">
                <a:solidFill>
                  <a:srgbClr val="000000"/>
                </a:solidFill>
                <a:latin typeface="Avenir Medium"/>
                <a:ea typeface="MS PGothic" pitchFamily="34" charset="-128"/>
                <a:cs typeface="Avenir Medium"/>
              </a:rPr>
              <a:t>), European </a:t>
            </a:r>
            <a:r>
              <a:rPr lang="en-US" sz="1400" dirty="0">
                <a:solidFill>
                  <a:srgbClr val="000000"/>
                </a:solidFill>
                <a:latin typeface="Avenir Medium"/>
                <a:ea typeface="MS PGothic" pitchFamily="34" charset="-128"/>
                <a:cs typeface="Avenir Medium"/>
              </a:rPr>
              <a:t>Commission (EC)</a:t>
            </a:r>
            <a:endParaRPr lang="it-IT" sz="1400" b="1" dirty="0">
              <a:solidFill>
                <a:srgbClr val="000000"/>
              </a:solidFill>
              <a:latin typeface="Avenir Medium"/>
              <a:ea typeface="MS PGothic" pitchFamily="34" charset="-128"/>
              <a:cs typeface="Avenir Medium"/>
            </a:endParaRPr>
          </a:p>
        </p:txBody>
      </p:sp>
      <p:pic>
        <p:nvPicPr>
          <p:cNvPr id="33" name="Picture 32" descr="IMG_9330_RBf_fused.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54" y="1307704"/>
            <a:ext cx="5003058" cy="3336230"/>
          </a:xfrm>
          <a:prstGeom prst="rect">
            <a:avLst/>
          </a:prstGeom>
          <a:ln w="38100" cmpd="sng">
            <a:solidFill>
              <a:srgbClr val="FFFF00"/>
            </a:solidFill>
          </a:ln>
        </p:spPr>
      </p:pic>
      <p:pic>
        <p:nvPicPr>
          <p:cNvPr id="34" name="Picture 33" descr="IMG_9305_RBf_fused.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24" y="1331565"/>
            <a:ext cx="4864472" cy="3243816"/>
          </a:xfrm>
          <a:prstGeom prst="rect">
            <a:avLst/>
          </a:prstGeom>
          <a:ln w="38100" cmpd="sng">
            <a:solidFill>
              <a:srgbClr val="F83309"/>
            </a:solidFill>
          </a:ln>
        </p:spPr>
      </p:pic>
      <p:sp>
        <p:nvSpPr>
          <p:cNvPr id="35" name="CasellaDiTesto 20"/>
          <p:cNvSpPr txBox="1">
            <a:spLocks noChangeArrowheads="1"/>
          </p:cNvSpPr>
          <p:nvPr/>
        </p:nvSpPr>
        <p:spPr bwMode="auto">
          <a:xfrm>
            <a:off x="3096096" y="4643933"/>
            <a:ext cx="1830106" cy="610783"/>
          </a:xfrm>
          <a:prstGeom prst="rect">
            <a:avLst/>
          </a:prstGeom>
          <a:solidFill>
            <a:srgbClr val="FF0000">
              <a:alpha val="50195"/>
            </a:srgbClr>
          </a:solidFill>
          <a:ln w="9525">
            <a:solidFill>
              <a:srgbClr val="F83309"/>
            </a:solidFill>
            <a:miter lim="800000"/>
            <a:headEnd/>
            <a:tailEnd/>
          </a:ln>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z="1800" b="1" dirty="0">
                <a:solidFill>
                  <a:schemeClr val="bg1"/>
                </a:solidFill>
                <a:latin typeface="+mn-lt"/>
                <a:sym typeface="Symbol" charset="0"/>
              </a:rPr>
              <a:t> 10</a:t>
            </a:r>
            <a:r>
              <a:rPr lang="it-IT" sz="1800" b="1" dirty="0">
                <a:solidFill>
                  <a:schemeClr val="bg1"/>
                </a:solidFill>
                <a:latin typeface="+mn-lt"/>
              </a:rPr>
              <a:t>0 m</a:t>
            </a:r>
          </a:p>
          <a:p>
            <a:pPr eaLnBrk="1" hangingPunct="1"/>
            <a:r>
              <a:rPr lang="it-IT" sz="1800" b="1" dirty="0">
                <a:solidFill>
                  <a:schemeClr val="bg1"/>
                </a:solidFill>
                <a:latin typeface="+mn-lt"/>
              </a:rPr>
              <a:t>Undulator Hall</a:t>
            </a:r>
          </a:p>
        </p:txBody>
      </p:sp>
      <p:pic>
        <p:nvPicPr>
          <p:cNvPr id="36" name="Picture 35" descr="IMG_9018_RBf_19_RBf_20_RBf_fused.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380" y="1259557"/>
            <a:ext cx="5455468" cy="3636979"/>
          </a:xfrm>
          <a:prstGeom prst="rect">
            <a:avLst/>
          </a:prstGeom>
          <a:ln w="38100" cmpd="sng">
            <a:solidFill>
              <a:srgbClr val="139DFF"/>
            </a:solidFill>
          </a:ln>
        </p:spPr>
      </p:pic>
      <p:sp>
        <p:nvSpPr>
          <p:cNvPr id="37" name="CasellaDiTesto 20"/>
          <p:cNvSpPr txBox="1">
            <a:spLocks noChangeArrowheads="1"/>
          </p:cNvSpPr>
          <p:nvPr/>
        </p:nvSpPr>
        <p:spPr bwMode="auto">
          <a:xfrm>
            <a:off x="3816176" y="4931965"/>
            <a:ext cx="1656184" cy="610783"/>
          </a:xfrm>
          <a:prstGeom prst="rect">
            <a:avLst/>
          </a:prstGeom>
          <a:solidFill>
            <a:srgbClr val="00B0F0">
              <a:alpha val="50195"/>
            </a:srgbClr>
          </a:solidFill>
          <a:ln w="12700" cmpd="sng">
            <a:solidFill>
              <a:srgbClr val="139DFF"/>
            </a:solidFill>
            <a:miter lim="800000"/>
            <a:headEnd/>
            <a:tailEnd/>
          </a:ln>
          <a:extLst/>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it-IT" sz="1800" b="1" dirty="0">
                <a:solidFill>
                  <a:schemeClr val="bg1"/>
                </a:solidFill>
                <a:latin typeface="+mn-lt"/>
                <a:sym typeface="Symbol" charset="0"/>
              </a:rPr>
              <a:t> </a:t>
            </a:r>
            <a:r>
              <a:rPr lang="it-IT" sz="1800" b="1" dirty="0">
                <a:solidFill>
                  <a:schemeClr val="bg1"/>
                </a:solidFill>
                <a:latin typeface="+mn-lt"/>
                <a:sym typeface="Symbol" charset="0"/>
              </a:rPr>
              <a:t>6</a:t>
            </a:r>
            <a:r>
              <a:rPr lang="it-IT" sz="1800" b="1" dirty="0" smtClean="0">
                <a:solidFill>
                  <a:schemeClr val="bg1"/>
                </a:solidFill>
                <a:latin typeface="+mn-lt"/>
              </a:rPr>
              <a:t>0 </a:t>
            </a:r>
            <a:r>
              <a:rPr lang="it-IT" sz="1800" b="1" dirty="0">
                <a:solidFill>
                  <a:schemeClr val="bg1"/>
                </a:solidFill>
                <a:latin typeface="+mn-lt"/>
              </a:rPr>
              <a:t>m</a:t>
            </a:r>
          </a:p>
          <a:p>
            <a:pPr eaLnBrk="1" hangingPunct="1"/>
            <a:r>
              <a:rPr lang="it-IT" sz="1800" b="1" dirty="0" err="1">
                <a:solidFill>
                  <a:schemeClr val="bg1"/>
                </a:solidFill>
                <a:latin typeface="+mn-lt"/>
              </a:rPr>
              <a:t>Experim</a:t>
            </a:r>
            <a:r>
              <a:rPr lang="it-IT" sz="1800" b="1" dirty="0">
                <a:solidFill>
                  <a:schemeClr val="bg1"/>
                </a:solidFill>
                <a:latin typeface="+mn-lt"/>
              </a:rPr>
              <a:t>. Hall</a:t>
            </a:r>
          </a:p>
        </p:txBody>
      </p:sp>
      <p:grpSp>
        <p:nvGrpSpPr>
          <p:cNvPr id="38" name="Gruppo 35"/>
          <p:cNvGrpSpPr>
            <a:grpSpLocks/>
          </p:cNvGrpSpPr>
          <p:nvPr/>
        </p:nvGrpSpPr>
        <p:grpSpPr bwMode="auto">
          <a:xfrm>
            <a:off x="5439800" y="1478568"/>
            <a:ext cx="4067389" cy="1746994"/>
            <a:chOff x="4531412" y="1130854"/>
            <a:chExt cx="3070143" cy="1455968"/>
          </a:xfrm>
        </p:grpSpPr>
        <p:sp>
          <p:nvSpPr>
            <p:cNvPr id="39" name="CasellaDiTesto 7"/>
            <p:cNvSpPr txBox="1">
              <a:spLocks noChangeArrowheads="1"/>
            </p:cNvSpPr>
            <p:nvPr/>
          </p:nvSpPr>
          <p:spPr bwMode="auto">
            <a:xfrm>
              <a:off x="4531412" y="1130854"/>
              <a:ext cx="3070143" cy="842705"/>
            </a:xfrm>
            <a:prstGeom prst="rect">
              <a:avLst/>
            </a:prstGeom>
            <a:solidFill>
              <a:schemeClr val="accent1">
                <a:lumMod val="20000"/>
                <a:lumOff val="80000"/>
              </a:schemeClr>
            </a:solidFill>
            <a:ln w="3175">
              <a:solidFill>
                <a:schemeClr val="tx2">
                  <a:lumMod val="60000"/>
                  <a:lumOff val="40000"/>
                </a:schemeClr>
              </a:solidFill>
              <a:miter lim="800000"/>
              <a:headEnd/>
              <a:tailEnd/>
            </a:ln>
          </p:spPr>
          <p:txBody>
            <a:bodyPr wrap="square">
              <a:spAutoFit/>
            </a:bodyPr>
            <a:lstStyle/>
            <a:p>
              <a:pPr algn="just">
                <a:defRPr/>
              </a:pPr>
              <a:r>
                <a:rPr lang="en-GB" sz="1600" b="1" dirty="0">
                  <a:solidFill>
                    <a:srgbClr val="1680BF"/>
                  </a:solidFill>
                  <a:latin typeface="+mn-lt"/>
                  <a:ea typeface="MS PGothic" pitchFamily="34" charset="-128"/>
                  <a:cs typeface="MS PGothic" pitchFamily="34" charset="-128"/>
                </a:rPr>
                <a:t>ELETTRA</a:t>
              </a:r>
              <a:r>
                <a:rPr lang="en-GB" sz="1600" b="1" dirty="0">
                  <a:solidFill>
                    <a:schemeClr val="tx1"/>
                  </a:solidFill>
                  <a:latin typeface="+mn-lt"/>
                  <a:ea typeface="MS PGothic" pitchFamily="34" charset="-128"/>
                  <a:cs typeface="MS PGothic" pitchFamily="34" charset="-128"/>
                </a:rPr>
                <a:t> Synchrotron Light Source</a:t>
              </a:r>
              <a:r>
                <a:rPr lang="en-GB" sz="1600" b="1" dirty="0" smtClean="0">
                  <a:solidFill>
                    <a:schemeClr val="tx1"/>
                  </a:solidFill>
                  <a:latin typeface="+mn-lt"/>
                  <a:ea typeface="MS PGothic" pitchFamily="34" charset="-128"/>
                  <a:cs typeface="MS PGothic" pitchFamily="34" charset="-128"/>
                </a:rPr>
                <a:t>:</a:t>
              </a:r>
              <a:endParaRPr lang="en-GB" sz="1600" b="1" dirty="0">
                <a:solidFill>
                  <a:schemeClr val="tx1"/>
                </a:solidFill>
                <a:latin typeface="+mn-lt"/>
                <a:ea typeface="MS PGothic" pitchFamily="34" charset="-128"/>
                <a:cs typeface="MS PGothic" pitchFamily="34" charset="-128"/>
              </a:endParaRPr>
            </a:p>
            <a:p>
              <a:pPr algn="just">
                <a:defRPr/>
              </a:pPr>
              <a:r>
                <a:rPr lang="en-GB" sz="1600" dirty="0">
                  <a:solidFill>
                    <a:schemeClr val="tx1"/>
                  </a:solidFill>
                  <a:latin typeface="+mn-lt"/>
                  <a:ea typeface="MS PGothic" pitchFamily="34" charset="-128"/>
                  <a:cs typeface="MS PGothic" pitchFamily="34" charset="-128"/>
                </a:rPr>
                <a:t>up to 2.4 </a:t>
              </a:r>
              <a:r>
                <a:rPr lang="en-GB" sz="1600" dirty="0" err="1">
                  <a:solidFill>
                    <a:schemeClr val="tx1"/>
                  </a:solidFill>
                  <a:latin typeface="+mn-lt"/>
                  <a:ea typeface="MS PGothic" pitchFamily="34" charset="-128"/>
                  <a:cs typeface="MS PGothic" pitchFamily="34" charset="-128"/>
                </a:rPr>
                <a:t>GeV</a:t>
              </a:r>
              <a:r>
                <a:rPr lang="en-GB" sz="1600" dirty="0">
                  <a:solidFill>
                    <a:schemeClr val="tx1"/>
                  </a:solidFill>
                  <a:latin typeface="+mn-lt"/>
                  <a:ea typeface="MS PGothic" pitchFamily="34" charset="-128"/>
                  <a:cs typeface="MS PGothic" pitchFamily="34" charset="-128"/>
                </a:rPr>
                <a:t> – TOP-UP mode</a:t>
              </a:r>
            </a:p>
            <a:p>
              <a:pPr algn="just">
                <a:defRPr/>
              </a:pPr>
              <a:r>
                <a:rPr lang="en-GB" sz="1600" dirty="0">
                  <a:solidFill>
                    <a:schemeClr val="tx1"/>
                  </a:solidFill>
                  <a:latin typeface="+mn-lt"/>
                  <a:ea typeface="MS PGothic" pitchFamily="34" charset="-128"/>
                  <a:cs typeface="MS PGothic" pitchFamily="34" charset="-128"/>
                </a:rPr>
                <a:t>~800 proposals from 40 countries every year</a:t>
              </a:r>
            </a:p>
          </p:txBody>
        </p:sp>
        <p:cxnSp>
          <p:nvCxnSpPr>
            <p:cNvPr id="40" name="Connettore 1 24"/>
            <p:cNvCxnSpPr/>
            <p:nvPr/>
          </p:nvCxnSpPr>
          <p:spPr>
            <a:xfrm flipH="1">
              <a:off x="5053991" y="1849837"/>
              <a:ext cx="427797" cy="736985"/>
            </a:xfrm>
            <a:prstGeom prst="line">
              <a:avLst/>
            </a:prstGeom>
            <a:ln w="57150">
              <a:solidFill>
                <a:srgbClr val="FF100E"/>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1" name="Gruppo 36"/>
          <p:cNvGrpSpPr>
            <a:grpSpLocks/>
          </p:cNvGrpSpPr>
          <p:nvPr/>
        </p:nvGrpSpPr>
        <p:grpSpPr bwMode="auto">
          <a:xfrm>
            <a:off x="436258" y="2095601"/>
            <a:ext cx="6694668" cy="2189880"/>
            <a:chOff x="308016" y="1095651"/>
            <a:chExt cx="5251174" cy="1669459"/>
          </a:xfrm>
        </p:grpSpPr>
        <p:sp>
          <p:nvSpPr>
            <p:cNvPr id="42" name="CasellaDiTesto 8"/>
            <p:cNvSpPr txBox="1">
              <a:spLocks noChangeArrowheads="1"/>
            </p:cNvSpPr>
            <p:nvPr/>
          </p:nvSpPr>
          <p:spPr bwMode="auto">
            <a:xfrm>
              <a:off x="308016" y="1095651"/>
              <a:ext cx="3788860" cy="1447574"/>
            </a:xfrm>
            <a:prstGeom prst="rect">
              <a:avLst/>
            </a:prstGeom>
            <a:solidFill>
              <a:schemeClr val="bg1"/>
            </a:solidFill>
            <a:ln w="3175">
              <a:solidFill>
                <a:schemeClr val="tx2">
                  <a:lumMod val="50000"/>
                </a:schemeClr>
              </a:solidFill>
              <a:miter lim="800000"/>
              <a:headEnd/>
              <a:tailEnd/>
            </a:ln>
          </p:spPr>
          <p:txBody>
            <a:bodyPr wrap="square">
              <a:spAutoFit/>
            </a:bodyPr>
            <a:lstStyle/>
            <a:p>
              <a:pPr algn="l">
                <a:defRPr/>
              </a:pPr>
              <a:r>
                <a:rPr lang="it-IT" sz="1800" b="1" dirty="0">
                  <a:solidFill>
                    <a:schemeClr val="tx1"/>
                  </a:solidFill>
                  <a:latin typeface="+mn-lt"/>
                  <a:ea typeface="MS PGothic" pitchFamily="34" charset="-128"/>
                  <a:cs typeface="MS PGothic" pitchFamily="34" charset="-128"/>
                </a:rPr>
                <a:t>FERMI</a:t>
              </a:r>
              <a:r>
                <a:rPr lang="it-IT" sz="1800" b="1" dirty="0">
                  <a:latin typeface="+mn-lt"/>
                  <a:ea typeface="MS PGothic" pitchFamily="34" charset="-128"/>
                  <a:cs typeface="MS PGothic" pitchFamily="34" charset="-128"/>
                </a:rPr>
                <a:t> </a:t>
              </a:r>
              <a:r>
                <a:rPr lang="it-IT" sz="1800" b="1" dirty="0">
                  <a:solidFill>
                    <a:srgbClr val="1680BF"/>
                  </a:solidFill>
                  <a:latin typeface="+mn-lt"/>
                  <a:ea typeface="MS PGothic" pitchFamily="34" charset="-128"/>
                  <a:cs typeface="MS PGothic" pitchFamily="34" charset="-128"/>
                </a:rPr>
                <a:t>FEL-1 &amp; FEL-2 </a:t>
              </a:r>
              <a:r>
                <a:rPr lang="it-IT" sz="1800" b="1" dirty="0">
                  <a:solidFill>
                    <a:schemeClr val="tx1"/>
                  </a:solidFill>
                  <a:latin typeface="+mn-lt"/>
                  <a:ea typeface="MS PGothic" pitchFamily="34" charset="-128"/>
                  <a:cs typeface="MS PGothic" pitchFamily="34" charset="-128"/>
                </a:rPr>
                <a:t>Free Electron Laser</a:t>
              </a:r>
            </a:p>
            <a:p>
              <a:pPr algn="l">
                <a:defRPr/>
              </a:pPr>
              <a:r>
                <a:rPr lang="it-IT" sz="1800" dirty="0">
                  <a:solidFill>
                    <a:schemeClr val="tx1"/>
                  </a:solidFill>
                  <a:latin typeface="+mn-lt"/>
                  <a:ea typeface="MS PGothic" pitchFamily="34" charset="-128"/>
                  <a:cs typeface="MS PGothic" pitchFamily="34" charset="-128"/>
                </a:rPr>
                <a:t>100nm to 4 nm </a:t>
              </a:r>
            </a:p>
            <a:p>
              <a:pPr algn="l">
                <a:defRPr/>
              </a:pPr>
              <a:r>
                <a:rPr lang="it-IT" sz="1800" dirty="0">
                  <a:solidFill>
                    <a:schemeClr val="tx1"/>
                  </a:solidFill>
                  <a:latin typeface="+mn-lt"/>
                  <a:ea typeface="MS PGothic" pitchFamily="34" charset="-128"/>
                  <a:cs typeface="MS PGothic" pitchFamily="34" charset="-128"/>
                </a:rPr>
                <a:t>High Gain </a:t>
              </a:r>
              <a:r>
                <a:rPr lang="it-IT" sz="1800" dirty="0" err="1">
                  <a:solidFill>
                    <a:schemeClr val="tx1"/>
                  </a:solidFill>
                  <a:latin typeface="+mn-lt"/>
                  <a:ea typeface="MS PGothic" pitchFamily="34" charset="-128"/>
                  <a:cs typeface="MS PGothic" pitchFamily="34" charset="-128"/>
                </a:rPr>
                <a:t>Harmonic</a:t>
              </a:r>
              <a:r>
                <a:rPr lang="it-IT" sz="1800" dirty="0">
                  <a:solidFill>
                    <a:schemeClr val="tx1"/>
                  </a:solidFill>
                  <a:latin typeface="+mn-lt"/>
                  <a:ea typeface="MS PGothic" pitchFamily="34" charset="-128"/>
                  <a:cs typeface="MS PGothic" pitchFamily="34" charset="-128"/>
                </a:rPr>
                <a:t> Generation FEL (HGHG)</a:t>
              </a:r>
            </a:p>
            <a:p>
              <a:pPr algn="l">
                <a:defRPr/>
              </a:pPr>
              <a:r>
                <a:rPr lang="en-GB" sz="1800" dirty="0">
                  <a:solidFill>
                    <a:schemeClr val="tx1"/>
                  </a:solidFill>
                  <a:latin typeface="+mn-lt"/>
                  <a:ea typeface="MS PGothic" pitchFamily="34" charset="-128"/>
                  <a:cs typeface="MS PGothic" pitchFamily="34" charset="-128"/>
                </a:rPr>
                <a:t>~70 proposals from </a:t>
              </a:r>
              <a:r>
                <a:rPr lang="it-IT" sz="1800" dirty="0">
                  <a:solidFill>
                    <a:schemeClr val="tx1"/>
                  </a:solidFill>
                  <a:latin typeface="+mn-lt"/>
                  <a:ea typeface="MS PGothic" pitchFamily="34" charset="-128"/>
                  <a:cs typeface="MS PGothic" pitchFamily="34" charset="-128"/>
                </a:rPr>
                <a:t>first </a:t>
              </a:r>
              <a:r>
                <a:rPr lang="it-IT" sz="1800" dirty="0" err="1">
                  <a:solidFill>
                    <a:schemeClr val="tx1"/>
                  </a:solidFill>
                  <a:latin typeface="+mn-lt"/>
                  <a:ea typeface="MS PGothic" pitchFamily="34" charset="-128"/>
                  <a:cs typeface="MS PGothic" pitchFamily="34" charset="-128"/>
                </a:rPr>
                <a:t>two</a:t>
              </a:r>
              <a:r>
                <a:rPr lang="it-IT" sz="1800" dirty="0">
                  <a:solidFill>
                    <a:schemeClr val="tx1"/>
                  </a:solidFill>
                  <a:latin typeface="+mn-lt"/>
                  <a:ea typeface="MS PGothic" pitchFamily="34" charset="-128"/>
                  <a:cs typeface="MS PGothic" pitchFamily="34" charset="-128"/>
                </a:rPr>
                <a:t> </a:t>
              </a:r>
              <a:r>
                <a:rPr lang="it-IT" sz="1800" dirty="0" err="1">
                  <a:solidFill>
                    <a:schemeClr val="tx1"/>
                  </a:solidFill>
                  <a:latin typeface="+mn-lt"/>
                  <a:ea typeface="MS PGothic" pitchFamily="34" charset="-128"/>
                  <a:cs typeface="MS PGothic" pitchFamily="34" charset="-128"/>
                </a:rPr>
                <a:t>calls</a:t>
              </a:r>
              <a:r>
                <a:rPr lang="it-IT" sz="1800" dirty="0">
                  <a:solidFill>
                    <a:schemeClr val="tx1"/>
                  </a:solidFill>
                  <a:latin typeface="+mn-lt"/>
                  <a:ea typeface="MS PGothic" pitchFamily="34" charset="-128"/>
                  <a:cs typeface="MS PGothic" pitchFamily="34" charset="-128"/>
                </a:rPr>
                <a:t> for </a:t>
              </a:r>
              <a:r>
                <a:rPr lang="it-IT" sz="1800" dirty="0" err="1">
                  <a:solidFill>
                    <a:schemeClr val="tx1"/>
                  </a:solidFill>
                  <a:latin typeface="+mn-lt"/>
                  <a:ea typeface="MS PGothic" pitchFamily="34" charset="-128"/>
                  <a:cs typeface="MS PGothic" pitchFamily="34" charset="-128"/>
                </a:rPr>
                <a:t>experiments</a:t>
              </a:r>
              <a:r>
                <a:rPr lang="it-IT" sz="1800" dirty="0">
                  <a:solidFill>
                    <a:schemeClr val="tx1"/>
                  </a:solidFill>
                  <a:latin typeface="+mn-lt"/>
                  <a:ea typeface="MS PGothic" pitchFamily="34" charset="-128"/>
                  <a:cs typeface="MS PGothic" pitchFamily="34" charset="-128"/>
                </a:rPr>
                <a:t> in 2012/</a:t>
              </a:r>
              <a:r>
                <a:rPr lang="it-IT" sz="1800" dirty="0" smtClean="0">
                  <a:solidFill>
                    <a:schemeClr val="tx1"/>
                  </a:solidFill>
                  <a:latin typeface="+mn-lt"/>
                  <a:ea typeface="MS PGothic" pitchFamily="34" charset="-128"/>
                  <a:cs typeface="MS PGothic" pitchFamily="34" charset="-128"/>
                </a:rPr>
                <a:t>2013</a:t>
              </a:r>
            </a:p>
            <a:p>
              <a:pPr algn="l">
                <a:defRPr/>
              </a:pPr>
              <a:r>
                <a:rPr lang="it-IT" sz="1800" dirty="0" smtClean="0">
                  <a:solidFill>
                    <a:schemeClr val="tx1"/>
                  </a:solidFill>
                  <a:latin typeface="+mn-lt"/>
                  <a:ea typeface="MS PGothic" pitchFamily="34" charset="-128"/>
                  <a:cs typeface="MS PGothic" pitchFamily="34" charset="-128"/>
                </a:rPr>
                <a:t>~50 </a:t>
              </a:r>
              <a:r>
                <a:rPr lang="it-IT" sz="1800" dirty="0" err="1" smtClean="0">
                  <a:solidFill>
                    <a:schemeClr val="tx1"/>
                  </a:solidFill>
                  <a:latin typeface="+mn-lt"/>
                  <a:ea typeface="MS PGothic" pitchFamily="34" charset="-128"/>
                  <a:cs typeface="MS PGothic" pitchFamily="34" charset="-128"/>
                </a:rPr>
                <a:t>proposals</a:t>
              </a:r>
              <a:r>
                <a:rPr lang="it-IT" sz="1800" dirty="0" smtClean="0">
                  <a:solidFill>
                    <a:schemeClr val="tx1"/>
                  </a:solidFill>
                  <a:latin typeface="+mn-lt"/>
                  <a:ea typeface="MS PGothic" pitchFamily="34" charset="-128"/>
                  <a:cs typeface="MS PGothic" pitchFamily="34" charset="-128"/>
                </a:rPr>
                <a:t> in the 3</a:t>
              </a:r>
              <a:r>
                <a:rPr lang="it-IT" sz="1800" baseline="30000" dirty="0" smtClean="0">
                  <a:solidFill>
                    <a:schemeClr val="tx1"/>
                  </a:solidFill>
                  <a:latin typeface="+mn-lt"/>
                  <a:ea typeface="MS PGothic" pitchFamily="34" charset="-128"/>
                  <a:cs typeface="MS PGothic" pitchFamily="34" charset="-128"/>
                </a:rPr>
                <a:t>rd</a:t>
              </a:r>
              <a:r>
                <a:rPr lang="it-IT" sz="1800" dirty="0" smtClean="0">
                  <a:solidFill>
                    <a:schemeClr val="tx1"/>
                  </a:solidFill>
                  <a:latin typeface="+mn-lt"/>
                  <a:ea typeface="MS PGothic" pitchFamily="34" charset="-128"/>
                  <a:cs typeface="MS PGothic" pitchFamily="34" charset="-128"/>
                </a:rPr>
                <a:t> call (2014)</a:t>
              </a:r>
            </a:p>
            <a:p>
              <a:pPr algn="l">
                <a:defRPr/>
              </a:pPr>
              <a:r>
                <a:rPr lang="it-IT" sz="1800" dirty="0" smtClean="0">
                  <a:solidFill>
                    <a:schemeClr val="tx1"/>
                  </a:solidFill>
                  <a:latin typeface="+mn-lt"/>
                  <a:ea typeface="MS PGothic" pitchFamily="34" charset="-128"/>
                  <a:cs typeface="MS PGothic" pitchFamily="34" charset="-128"/>
                </a:rPr>
                <a:t>~75 </a:t>
              </a:r>
              <a:r>
                <a:rPr lang="it-IT" sz="1800" dirty="0" err="1" smtClean="0">
                  <a:solidFill>
                    <a:schemeClr val="tx1"/>
                  </a:solidFill>
                  <a:latin typeface="+mn-lt"/>
                  <a:ea typeface="MS PGothic" pitchFamily="34" charset="-128"/>
                  <a:cs typeface="MS PGothic" pitchFamily="34" charset="-128"/>
                </a:rPr>
                <a:t>proposals</a:t>
              </a:r>
              <a:r>
                <a:rPr lang="it-IT" sz="1800" dirty="0" smtClean="0">
                  <a:solidFill>
                    <a:schemeClr val="tx1"/>
                  </a:solidFill>
                  <a:latin typeface="+mn-lt"/>
                  <a:ea typeface="MS PGothic" pitchFamily="34" charset="-128"/>
                  <a:cs typeface="MS PGothic" pitchFamily="34" charset="-128"/>
                </a:rPr>
                <a:t> in the 4</a:t>
              </a:r>
              <a:r>
                <a:rPr lang="it-IT" sz="1800" baseline="30000" dirty="0" smtClean="0">
                  <a:solidFill>
                    <a:schemeClr val="tx1"/>
                  </a:solidFill>
                  <a:latin typeface="+mn-lt"/>
                  <a:ea typeface="MS PGothic" pitchFamily="34" charset="-128"/>
                  <a:cs typeface="MS PGothic" pitchFamily="34" charset="-128"/>
                </a:rPr>
                <a:t>th</a:t>
              </a:r>
              <a:r>
                <a:rPr lang="it-IT" sz="1800" dirty="0" smtClean="0">
                  <a:solidFill>
                    <a:schemeClr val="tx1"/>
                  </a:solidFill>
                  <a:latin typeface="+mn-lt"/>
                  <a:ea typeface="MS PGothic" pitchFamily="34" charset="-128"/>
                  <a:cs typeface="MS PGothic" pitchFamily="34" charset="-128"/>
                </a:rPr>
                <a:t> call (2015)</a:t>
              </a:r>
              <a:endParaRPr lang="it-IT" sz="1800" dirty="0">
                <a:solidFill>
                  <a:schemeClr val="tx1"/>
                </a:solidFill>
                <a:latin typeface="+mn-lt"/>
                <a:ea typeface="MS PGothic" pitchFamily="34" charset="-128"/>
                <a:cs typeface="MS PGothic" pitchFamily="34" charset="-128"/>
              </a:endParaRPr>
            </a:p>
          </p:txBody>
        </p:sp>
        <p:cxnSp>
          <p:nvCxnSpPr>
            <p:cNvPr id="43" name="Connettore 1 27"/>
            <p:cNvCxnSpPr/>
            <p:nvPr/>
          </p:nvCxnSpPr>
          <p:spPr>
            <a:xfrm>
              <a:off x="3751774" y="2106365"/>
              <a:ext cx="1807416" cy="658745"/>
            </a:xfrm>
            <a:prstGeom prst="line">
              <a:avLst/>
            </a:prstGeom>
            <a:ln w="57150">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4" name="Rectangle 43"/>
          <p:cNvSpPr/>
          <p:nvPr/>
        </p:nvSpPr>
        <p:spPr>
          <a:xfrm>
            <a:off x="6842894" y="6157689"/>
            <a:ext cx="2952328" cy="338554"/>
          </a:xfrm>
          <a:prstGeom prst="rect">
            <a:avLst/>
          </a:prstGeom>
          <a:noFill/>
          <a:ln w="9525" cap="flat" cmpd="sng" algn="ctr">
            <a:no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latin typeface="Arial"/>
                <a:ea typeface="+mn-ea"/>
                <a:cs typeface="+mn-cs"/>
              </a:rPr>
              <a:t>C</a:t>
            </a:r>
            <a:r>
              <a:rPr kumimoji="0" lang="en-US" sz="1600" b="0" i="0" u="none" strike="noStrike" kern="0" cap="none" spc="0" normalizeH="0" baseline="0" noProof="0" dirty="0" err="1" smtClean="0">
                <a:ln>
                  <a:noFill/>
                </a:ln>
                <a:effectLst/>
                <a:uLnTx/>
                <a:uFillTx/>
                <a:latin typeface="Arial"/>
                <a:ea typeface="+mn-ea"/>
                <a:cs typeface="+mn-cs"/>
              </a:rPr>
              <a:t>ourtesy</a:t>
            </a:r>
            <a:r>
              <a:rPr kumimoji="0" lang="en-US" sz="1600" b="0" i="0" u="none" strike="noStrike" kern="0" cap="none" spc="0" normalizeH="0" baseline="0" noProof="0" dirty="0" smtClean="0">
                <a:ln>
                  <a:noFill/>
                </a:ln>
                <a:effectLst/>
                <a:uLnTx/>
                <a:uFillTx/>
                <a:latin typeface="Arial"/>
                <a:ea typeface="+mn-ea"/>
                <a:cs typeface="+mn-cs"/>
              </a:rPr>
              <a:t> </a:t>
            </a:r>
            <a:r>
              <a:rPr kumimoji="0" lang="en-US" sz="1600" b="0" i="0" u="none" strike="noStrike" kern="0" cap="none" spc="0" normalizeH="0" baseline="0" noProof="0" dirty="0">
                <a:ln>
                  <a:noFill/>
                </a:ln>
                <a:effectLst/>
                <a:uLnTx/>
                <a:uFillTx/>
                <a:latin typeface="Arial"/>
                <a:ea typeface="+mn-ea"/>
                <a:cs typeface="+mn-cs"/>
              </a:rPr>
              <a:t>of </a:t>
            </a:r>
            <a:r>
              <a:rPr kumimoji="0" lang="en-US" sz="1600" b="0" i="0" u="none" strike="noStrike" kern="0" cap="none" spc="0" normalizeH="0" baseline="0" noProof="0" dirty="0" smtClean="0">
                <a:ln>
                  <a:noFill/>
                </a:ln>
                <a:effectLst/>
                <a:uLnTx/>
                <a:uFillTx/>
                <a:latin typeface="Arial"/>
                <a:ea typeface="+mn-ea"/>
                <a:cs typeface="+mn-cs"/>
              </a:rPr>
              <a:t>Enrico </a:t>
            </a:r>
            <a:r>
              <a:rPr kumimoji="0" lang="en-US" sz="1600" b="0" i="0" u="none" strike="noStrike" kern="0" cap="none" spc="0" normalizeH="0" baseline="0" noProof="0" dirty="0" err="1" smtClean="0">
                <a:ln>
                  <a:noFill/>
                </a:ln>
                <a:effectLst/>
                <a:uLnTx/>
                <a:uFillTx/>
                <a:latin typeface="Arial"/>
                <a:ea typeface="+mn-ea"/>
                <a:cs typeface="+mn-cs"/>
              </a:rPr>
              <a:t>Allaria</a:t>
            </a:r>
            <a:endParaRPr kumimoji="0" lang="en-US" sz="1600" b="0" i="0" u="none" strike="noStrike" kern="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127079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par>
                          <p:cTn id="17" fill="hold">
                            <p:stCondLst>
                              <p:cond delay="0"/>
                            </p:stCondLst>
                            <p:childTnLst>
                              <p:par>
                                <p:cTn id="18" presetID="9"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dissolve">
                                      <p:cBhvr>
                                        <p:cTn id="20" dur="1000"/>
                                        <p:tgtEl>
                                          <p:spTgt spid="33"/>
                                        </p:tgtEl>
                                      </p:cBhvr>
                                    </p:animEffect>
                                  </p:childTnLst>
                                </p:cTn>
                              </p:par>
                              <p:par>
                                <p:cTn id="21" presetID="9" presetClass="entr" presetSubtype="0" fill="hold" grpId="1"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dissolve">
                                      <p:cBhvr>
                                        <p:cTn id="23" dur="10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73804E-6 0.00357 C 0.02456 0.01954 0.08848 0.07689 0.14751 0.09895 C 0.20466 0.11302 0.29597 0.15567 0.35391 0.13571 C 0.41593 0.11975 0.47544 0.04222 0.51905 0.00294 C 0.56266 -0.03635 0.59588 -0.07815 0.61603 -0.09958 " pathEditMode="relative" rAng="0" ptsTypes="asaaa">
                                      <p:cBhvr>
                                        <p:cTn id="27" dur="2000" fill="hold"/>
                                        <p:tgtEl>
                                          <p:spTgt spid="33"/>
                                        </p:tgtEl>
                                        <p:attrNameLst>
                                          <p:attrName>ppt_x</p:attrName>
                                          <p:attrName>ppt_y</p:attrName>
                                        </p:attrNameLst>
                                      </p:cBhvr>
                                      <p:rCtr x="30793" y="2437"/>
                                    </p:animMotion>
                                  </p:childTnLst>
                                </p:cTn>
                              </p:par>
                              <p:par>
                                <p:cTn id="28" presetID="6" presetClass="emph" presetSubtype="0" fill="hold" nodeType="withEffect">
                                  <p:stCondLst>
                                    <p:cond delay="0"/>
                                  </p:stCondLst>
                                  <p:childTnLst>
                                    <p:animScale>
                                      <p:cBhvr>
                                        <p:cTn id="29" dur="2000" fill="hold"/>
                                        <p:tgtEl>
                                          <p:spTgt spid="33"/>
                                        </p:tgtEl>
                                      </p:cBhvr>
                                      <p:by x="50000" y="50000"/>
                                    </p:animScale>
                                  </p:childTnLst>
                                </p:cTn>
                              </p:par>
                              <p:par>
                                <p:cTn id="30" presetID="0" presetClass="path" presetSubtype="0" accel="50000" decel="50000" fill="hold" grpId="0" nodeType="withEffect">
                                  <p:stCondLst>
                                    <p:cond delay="0"/>
                                  </p:stCondLst>
                                  <p:childTnLst>
                                    <p:animMotion origin="layout" path="M -2.56927E-6 -2.60504E-6 L 0.03212 -0.44811 " pathEditMode="relative" rAng="0" ptsTypes="AA">
                                      <p:cBhvr>
                                        <p:cTn id="31" dur="2000" fill="hold"/>
                                        <p:tgtEl>
                                          <p:spTgt spid="28"/>
                                        </p:tgtEl>
                                        <p:attrNameLst>
                                          <p:attrName>ppt_x</p:attrName>
                                          <p:attrName>ppt_y</p:attrName>
                                        </p:attrNameLst>
                                      </p:cBhvr>
                                      <p:rCtr x="1606" y="-22416"/>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par>
                          <p:cTn id="36" fill="hold">
                            <p:stCondLst>
                              <p:cond delay="0"/>
                            </p:stCondLst>
                            <p:childTnLst>
                              <p:par>
                                <p:cTn id="37" presetID="9"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dissolve">
                                      <p:cBhvr>
                                        <p:cTn id="39" dur="1000"/>
                                        <p:tgtEl>
                                          <p:spTgt spid="35"/>
                                        </p:tgtEl>
                                      </p:cBhvr>
                                    </p:animEffect>
                                  </p:childTnLst>
                                </p:cTn>
                              </p:par>
                              <p:par>
                                <p:cTn id="40" presetID="9"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dissolve">
                                      <p:cBhvr>
                                        <p:cTn id="42" dur="10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2.4937E-6 3.69748E-6 C 0.05841 0.046 0.24575 0.25357 0.35029 0.27584 C 0.45482 0.29811 0.56959 0.16323 0.62721 0.13361 " pathEditMode="relative" rAng="0" ptsTypes="aaa">
                                      <p:cBhvr>
                                        <p:cTn id="46" dur="2000" fill="hold"/>
                                        <p:tgtEl>
                                          <p:spTgt spid="34"/>
                                        </p:tgtEl>
                                        <p:attrNameLst>
                                          <p:attrName>ppt_x</p:attrName>
                                          <p:attrName>ppt_y</p:attrName>
                                        </p:attrNameLst>
                                      </p:cBhvr>
                                      <p:rCtr x="31360" y="14895"/>
                                    </p:animMotion>
                                  </p:childTnLst>
                                </p:cTn>
                              </p:par>
                              <p:par>
                                <p:cTn id="47" presetID="6" presetClass="emph" presetSubtype="0" fill="hold" nodeType="withEffect">
                                  <p:stCondLst>
                                    <p:cond delay="0"/>
                                  </p:stCondLst>
                                  <p:childTnLst>
                                    <p:animScale>
                                      <p:cBhvr>
                                        <p:cTn id="48" dur="2000" fill="hold"/>
                                        <p:tgtEl>
                                          <p:spTgt spid="34"/>
                                        </p:tgtEl>
                                      </p:cBhvr>
                                      <p:by x="50000" y="50000"/>
                                    </p:animScale>
                                  </p:childTnLst>
                                </p:cTn>
                              </p:par>
                              <p:par>
                                <p:cTn id="49" presetID="0" presetClass="path" presetSubtype="0" accel="50000" decel="50000" fill="hold" grpId="1" nodeType="withEffect">
                                  <p:stCondLst>
                                    <p:cond delay="0"/>
                                  </p:stCondLst>
                                  <p:childTnLst>
                                    <p:animMotion origin="layout" path="M -2.51889E-8 -1.93277E-6 L 0.19506 -0.11659 " pathEditMode="relative" rAng="0" ptsTypes="AA">
                                      <p:cBhvr>
                                        <p:cTn id="50" dur="2000" fill="hold"/>
                                        <p:tgtEl>
                                          <p:spTgt spid="35"/>
                                        </p:tgtEl>
                                        <p:attrNameLst>
                                          <p:attrName>ppt_x</p:attrName>
                                          <p:attrName>ppt_y</p:attrName>
                                        </p:attrNameLst>
                                      </p:cBhvr>
                                      <p:rCtr x="9745" y="-5840"/>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par>
                          <p:cTn id="55" fill="hold">
                            <p:stCondLst>
                              <p:cond delay="0"/>
                            </p:stCondLst>
                            <p:childTnLst>
                              <p:par>
                                <p:cTn id="56" presetID="9" presetClass="entr" presetSubtype="0"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dissolve">
                                      <p:cBhvr>
                                        <p:cTn id="58" dur="1000"/>
                                        <p:tgtEl>
                                          <p:spTgt spid="36"/>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dissolve">
                                      <p:cBhvr>
                                        <p:cTn id="61" dur="10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4.83627E-6 -2.85714E-6 C 0.01574 0.04622 0.04502 0.21912 0.0943 0.2771 C 0.14357 0.33509 0.25377 0.33278 0.29565 0.34748 " pathEditMode="relative" rAng="0" ptsTypes="aaa">
                                      <p:cBhvr>
                                        <p:cTn id="65" dur="2000" fill="hold"/>
                                        <p:tgtEl>
                                          <p:spTgt spid="36"/>
                                        </p:tgtEl>
                                        <p:attrNameLst>
                                          <p:attrName>ppt_x</p:attrName>
                                          <p:attrName>ppt_y</p:attrName>
                                        </p:attrNameLst>
                                      </p:cBhvr>
                                      <p:rCtr x="14783" y="17374"/>
                                    </p:animMotion>
                                  </p:childTnLst>
                                </p:cTn>
                              </p:par>
                              <p:par>
                                <p:cTn id="66" presetID="6" presetClass="emph" presetSubtype="0" fill="hold" nodeType="withEffect">
                                  <p:stCondLst>
                                    <p:cond delay="0"/>
                                  </p:stCondLst>
                                  <p:childTnLst>
                                    <p:animScale>
                                      <p:cBhvr>
                                        <p:cTn id="67" dur="2000" fill="hold"/>
                                        <p:tgtEl>
                                          <p:spTgt spid="36"/>
                                        </p:tgtEl>
                                      </p:cBhvr>
                                      <p:by x="50000" y="50000"/>
                                    </p:animScale>
                                  </p:childTnLst>
                                </p:cTn>
                              </p:par>
                              <p:par>
                                <p:cTn id="68" presetID="0" presetClass="path" presetSubtype="0" accel="50000" decel="50000" fill="hold" grpId="1" nodeType="withEffect">
                                  <p:stCondLst>
                                    <p:cond delay="0"/>
                                  </p:stCondLst>
                                  <p:childTnLst>
                                    <p:animMotion origin="layout" path="M -4.88665E-6 2.77311E-6 L 0.43215 0.00735 " pathEditMode="relative" rAng="0" ptsTypes="AA">
                                      <p:cBhvr>
                                        <p:cTn id="69" dur="2000" fill="hold"/>
                                        <p:tgtEl>
                                          <p:spTgt spid="37"/>
                                        </p:tgtEl>
                                        <p:attrNameLst>
                                          <p:attrName>ppt_x</p:attrName>
                                          <p:attrName>ppt_y</p:attrName>
                                        </p:attrNameLst>
                                      </p:cBhvr>
                                      <p:rCtr x="21599" y="3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5" grpId="0" animBg="1"/>
      <p:bldP spid="35" grpId="1" animBg="1"/>
      <p:bldP spid="37" grpId="0" animBg="1"/>
      <p:bldP spid="3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8</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bodyPr>
          <a:lstStyle/>
          <a:p>
            <a:pPr marL="0" indent="0"/>
            <a:r>
              <a:rPr lang="it-IT" dirty="0" smtClean="0">
                <a:solidFill>
                  <a:srgbClr val="1680BF"/>
                </a:solidFill>
                <a:latin typeface="Arial" charset="0"/>
              </a:rPr>
              <a:t>FERMI</a:t>
            </a:r>
            <a:r>
              <a:rPr lang="it-IT" dirty="0" smtClean="0">
                <a:latin typeface="Arial" charset="0"/>
              </a:rPr>
              <a:t/>
            </a:r>
            <a:br>
              <a:rPr lang="it-IT" dirty="0" smtClean="0">
                <a:latin typeface="Arial" charset="0"/>
              </a:rPr>
            </a:br>
            <a:r>
              <a:rPr lang="it-IT" dirty="0" smtClean="0">
                <a:latin typeface="Arial" charset="0"/>
              </a:rPr>
              <a:t>Machine layout</a:t>
            </a:r>
            <a:endParaRPr lang="it-IT" dirty="0">
              <a:latin typeface="Arial" charset="0"/>
            </a:endParaRPr>
          </a:p>
        </p:txBody>
      </p:sp>
      <p:grpSp>
        <p:nvGrpSpPr>
          <p:cNvPr id="4" name="Group 1193"/>
          <p:cNvGrpSpPr>
            <a:grpSpLocks/>
          </p:cNvGrpSpPr>
          <p:nvPr/>
        </p:nvGrpSpPr>
        <p:grpSpPr bwMode="auto">
          <a:xfrm>
            <a:off x="503808" y="4787949"/>
            <a:ext cx="9072563" cy="1514474"/>
            <a:chOff x="15" y="3135"/>
            <a:chExt cx="5715" cy="954"/>
          </a:xfrm>
        </p:grpSpPr>
        <p:sp>
          <p:nvSpPr>
            <p:cNvPr id="5" name="Text Box 1194"/>
            <p:cNvSpPr txBox="1">
              <a:spLocks noChangeArrowheads="1"/>
            </p:cNvSpPr>
            <p:nvPr/>
          </p:nvSpPr>
          <p:spPr bwMode="auto">
            <a:xfrm>
              <a:off x="4833" y="3233"/>
              <a:ext cx="731" cy="203"/>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800" b="1">
                  <a:solidFill>
                    <a:srgbClr val="FF0000"/>
                  </a:solidFill>
                  <a:latin typeface="+mn-lt"/>
                </a:rPr>
                <a:t>E</a:t>
              </a:r>
              <a:r>
                <a:rPr lang="en-US" sz="800" b="1">
                  <a:latin typeface="+mn-lt"/>
                </a:rPr>
                <a:t>lastic and </a:t>
              </a:r>
              <a:r>
                <a:rPr lang="en-US" sz="800" b="1">
                  <a:solidFill>
                    <a:srgbClr val="FF0000"/>
                  </a:solidFill>
                  <a:latin typeface="+mn-lt"/>
                </a:rPr>
                <a:t>I</a:t>
              </a:r>
              <a:r>
                <a:rPr lang="en-US" sz="800" b="1">
                  <a:latin typeface="+mn-lt"/>
                </a:rPr>
                <a:t>nelastic </a:t>
              </a:r>
              <a:r>
                <a:rPr lang="en-US" sz="800" b="1">
                  <a:solidFill>
                    <a:srgbClr val="FF0000"/>
                  </a:solidFill>
                  <a:latin typeface="+mn-lt"/>
                </a:rPr>
                <a:t>S</a:t>
              </a:r>
              <a:r>
                <a:rPr lang="en-US" sz="800" b="1">
                  <a:latin typeface="+mn-lt"/>
                </a:rPr>
                <a:t>cattering</a:t>
              </a:r>
            </a:p>
          </p:txBody>
        </p:sp>
        <p:cxnSp>
          <p:nvCxnSpPr>
            <p:cNvPr id="6" name="Straight Connector 282"/>
            <p:cNvCxnSpPr>
              <a:cxnSpLocks noChangeShapeType="1"/>
            </p:cNvCxnSpPr>
            <p:nvPr/>
          </p:nvCxnSpPr>
          <p:spPr bwMode="auto">
            <a:xfrm>
              <a:off x="484" y="3605"/>
              <a:ext cx="1237"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cxnSp>
        <p:cxnSp>
          <p:nvCxnSpPr>
            <p:cNvPr id="7" name="Straight Connector 283"/>
            <p:cNvCxnSpPr>
              <a:cxnSpLocks noChangeShapeType="1"/>
            </p:cNvCxnSpPr>
            <p:nvPr/>
          </p:nvCxnSpPr>
          <p:spPr bwMode="auto">
            <a:xfrm>
              <a:off x="485" y="3722"/>
              <a:ext cx="1295" cy="1"/>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cxnSp>
        <p:sp>
          <p:nvSpPr>
            <p:cNvPr id="8" name="TextBox 102"/>
            <p:cNvSpPr txBox="1">
              <a:spLocks noChangeArrowheads="1"/>
            </p:cNvSpPr>
            <p:nvPr/>
          </p:nvSpPr>
          <p:spPr bwMode="auto">
            <a:xfrm>
              <a:off x="303" y="3463"/>
              <a:ext cx="3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b="1">
                  <a:latin typeface="+mn-lt"/>
                </a:rPr>
                <a:t>FEL1</a:t>
              </a:r>
            </a:p>
          </p:txBody>
        </p:sp>
        <p:sp>
          <p:nvSpPr>
            <p:cNvPr id="9" name="TextBox 102"/>
            <p:cNvSpPr txBox="1">
              <a:spLocks noChangeArrowheads="1"/>
            </p:cNvSpPr>
            <p:nvPr/>
          </p:nvSpPr>
          <p:spPr bwMode="auto">
            <a:xfrm>
              <a:off x="298" y="3714"/>
              <a:ext cx="3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b="1">
                  <a:latin typeface="+mn-lt"/>
                </a:rPr>
                <a:t>FEL2</a:t>
              </a:r>
            </a:p>
          </p:txBody>
        </p:sp>
        <p:sp>
          <p:nvSpPr>
            <p:cNvPr id="10" name="Trapezoid 9"/>
            <p:cNvSpPr/>
            <p:nvPr/>
          </p:nvSpPr>
          <p:spPr>
            <a:xfrm rot="5400000">
              <a:off x="798" y="3565"/>
              <a:ext cx="50" cy="97"/>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11" name="Flowchart: Summing Junction 287"/>
            <p:cNvSpPr/>
            <p:nvPr/>
          </p:nvSpPr>
          <p:spPr>
            <a:xfrm>
              <a:off x="657" y="3577"/>
              <a:ext cx="78" cy="50"/>
            </a:xfrm>
            <a:prstGeom prst="flowChartSummingJunction">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12" name="Flowchart: Summing Junction 288"/>
            <p:cNvSpPr/>
            <p:nvPr/>
          </p:nvSpPr>
          <p:spPr>
            <a:xfrm>
              <a:off x="657" y="3697"/>
              <a:ext cx="78" cy="50"/>
            </a:xfrm>
            <a:prstGeom prst="flowChartSummingJunction">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13" name="Trapezoid 12"/>
            <p:cNvSpPr/>
            <p:nvPr/>
          </p:nvSpPr>
          <p:spPr>
            <a:xfrm rot="5400000">
              <a:off x="894" y="3554"/>
              <a:ext cx="50" cy="96"/>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14" name="Trapezoid 13"/>
            <p:cNvSpPr/>
            <p:nvPr/>
          </p:nvSpPr>
          <p:spPr>
            <a:xfrm rot="5400000">
              <a:off x="796" y="3674"/>
              <a:ext cx="50" cy="96"/>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15" name="Trapezoid 14"/>
            <p:cNvSpPr/>
            <p:nvPr/>
          </p:nvSpPr>
          <p:spPr>
            <a:xfrm rot="5400000">
              <a:off x="893" y="3673"/>
              <a:ext cx="50" cy="98"/>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16" name="Rectangle 15"/>
            <p:cNvSpPr/>
            <p:nvPr/>
          </p:nvSpPr>
          <p:spPr>
            <a:xfrm>
              <a:off x="1275" y="3471"/>
              <a:ext cx="78" cy="3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cxnSp>
          <p:nvCxnSpPr>
            <p:cNvPr id="17" name="Straight Connector 16"/>
            <p:cNvCxnSpPr/>
            <p:nvPr/>
          </p:nvCxnSpPr>
          <p:spPr>
            <a:xfrm rot="5400000">
              <a:off x="1050" y="3671"/>
              <a:ext cx="452" cy="1"/>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115" y="3659"/>
              <a:ext cx="477" cy="1"/>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Trapezoid 18"/>
            <p:cNvSpPr/>
            <p:nvPr/>
          </p:nvSpPr>
          <p:spPr>
            <a:xfrm rot="16200000" flipH="1">
              <a:off x="1081" y="3554"/>
              <a:ext cx="100" cy="96"/>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20" name="Trapezoid 19"/>
            <p:cNvSpPr/>
            <p:nvPr/>
          </p:nvSpPr>
          <p:spPr>
            <a:xfrm rot="16200000" flipH="1">
              <a:off x="1080" y="3673"/>
              <a:ext cx="101" cy="96"/>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21" name="Trapezoid 20"/>
            <p:cNvSpPr/>
            <p:nvPr/>
          </p:nvSpPr>
          <p:spPr>
            <a:xfrm rot="5400000">
              <a:off x="1449" y="3553"/>
              <a:ext cx="100" cy="97"/>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22" name="Trapezoid 21"/>
            <p:cNvSpPr/>
            <p:nvPr/>
          </p:nvSpPr>
          <p:spPr>
            <a:xfrm rot="5400000">
              <a:off x="1448" y="3673"/>
              <a:ext cx="101" cy="97"/>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23" name="Rectangle 22"/>
            <p:cNvSpPr/>
            <p:nvPr/>
          </p:nvSpPr>
          <p:spPr>
            <a:xfrm>
              <a:off x="1160" y="3577"/>
              <a:ext cx="310" cy="50"/>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24" name="Rectangle 23"/>
            <p:cNvSpPr/>
            <p:nvPr/>
          </p:nvSpPr>
          <p:spPr>
            <a:xfrm>
              <a:off x="1160" y="3697"/>
              <a:ext cx="310" cy="50"/>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25" name="Snip Same Side Corner Rectangle 366"/>
            <p:cNvSpPr>
              <a:spLocks noChangeArrowheads="1"/>
            </p:cNvSpPr>
            <p:nvPr/>
          </p:nvSpPr>
          <p:spPr bwMode="auto">
            <a:xfrm>
              <a:off x="1702" y="3577"/>
              <a:ext cx="116" cy="25"/>
            </a:xfrm>
            <a:custGeom>
              <a:avLst/>
              <a:gdLst>
                <a:gd name="T0" fmla="*/ 116 w 116"/>
                <a:gd name="T1" fmla="*/ 13 h 25"/>
                <a:gd name="T2" fmla="*/ 58 w 116"/>
                <a:gd name="T3" fmla="*/ 25 h 25"/>
                <a:gd name="T4" fmla="*/ 0 w 116"/>
                <a:gd name="T5" fmla="*/ 13 h 25"/>
                <a:gd name="T6" fmla="*/ 58 w 116"/>
                <a:gd name="T7" fmla="*/ 0 h 25"/>
                <a:gd name="T8" fmla="*/ 0 60000 65536"/>
                <a:gd name="T9" fmla="*/ 1 60000 65536"/>
                <a:gd name="T10" fmla="*/ 2 60000 65536"/>
                <a:gd name="T11" fmla="*/ 3 60000 65536"/>
                <a:gd name="T12" fmla="*/ 2 w 116"/>
                <a:gd name="T13" fmla="*/ 2 h 25"/>
                <a:gd name="T14" fmla="*/ 114 w 116"/>
                <a:gd name="T15" fmla="*/ 25 h 25"/>
              </a:gdLst>
              <a:ahLst/>
              <a:cxnLst>
                <a:cxn ang="T8">
                  <a:pos x="T0" y="T1"/>
                </a:cxn>
                <a:cxn ang="T9">
                  <a:pos x="T2" y="T3"/>
                </a:cxn>
                <a:cxn ang="T10">
                  <a:pos x="T4" y="T5"/>
                </a:cxn>
                <a:cxn ang="T11">
                  <a:pos x="T6" y="T7"/>
                </a:cxn>
              </a:cxnLst>
              <a:rect l="T12" t="T13" r="T14" b="T15"/>
              <a:pathLst>
                <a:path w="116" h="25">
                  <a:moveTo>
                    <a:pt x="4" y="0"/>
                  </a:moveTo>
                  <a:lnTo>
                    <a:pt x="112" y="0"/>
                  </a:lnTo>
                  <a:lnTo>
                    <a:pt x="116" y="4"/>
                  </a:lnTo>
                  <a:lnTo>
                    <a:pt x="116" y="25"/>
                  </a:lnTo>
                  <a:lnTo>
                    <a:pt x="0" y="25"/>
                  </a:lnTo>
                  <a:lnTo>
                    <a:pt x="0" y="4"/>
                  </a:lnTo>
                  <a:close/>
                </a:path>
              </a:pathLst>
            </a:cu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808080">
                  <a:alpha val="37999"/>
                </a:srgbClr>
              </a:outerShdw>
            </a:effectLst>
          </p:spPr>
          <p:txBody>
            <a:bodyPr anchor="ctr"/>
            <a:lstStyle/>
            <a:p>
              <a:endParaRPr lang="en-US" sz="1600">
                <a:solidFill>
                  <a:srgbClr val="000000"/>
                </a:solidFill>
                <a:latin typeface="+mn-lt"/>
              </a:endParaRPr>
            </a:p>
          </p:txBody>
        </p:sp>
        <p:sp>
          <p:nvSpPr>
            <p:cNvPr id="26" name="Snip Same Side Corner Rectangle 367"/>
            <p:cNvSpPr>
              <a:spLocks noChangeArrowheads="1"/>
            </p:cNvSpPr>
            <p:nvPr/>
          </p:nvSpPr>
          <p:spPr bwMode="auto">
            <a:xfrm flipV="1">
              <a:off x="1740" y="3722"/>
              <a:ext cx="116" cy="25"/>
            </a:xfrm>
            <a:custGeom>
              <a:avLst/>
              <a:gdLst>
                <a:gd name="T0" fmla="*/ 116 w 116"/>
                <a:gd name="T1" fmla="*/ 13 h 25"/>
                <a:gd name="T2" fmla="*/ 58 w 116"/>
                <a:gd name="T3" fmla="*/ 25 h 25"/>
                <a:gd name="T4" fmla="*/ 0 w 116"/>
                <a:gd name="T5" fmla="*/ 13 h 25"/>
                <a:gd name="T6" fmla="*/ 58 w 116"/>
                <a:gd name="T7" fmla="*/ 0 h 25"/>
                <a:gd name="T8" fmla="*/ 0 60000 65536"/>
                <a:gd name="T9" fmla="*/ 1 60000 65536"/>
                <a:gd name="T10" fmla="*/ 2 60000 65536"/>
                <a:gd name="T11" fmla="*/ 3 60000 65536"/>
                <a:gd name="T12" fmla="*/ 2 w 116"/>
                <a:gd name="T13" fmla="*/ 2 h 25"/>
                <a:gd name="T14" fmla="*/ 114 w 116"/>
                <a:gd name="T15" fmla="*/ 25 h 25"/>
              </a:gdLst>
              <a:ahLst/>
              <a:cxnLst>
                <a:cxn ang="T8">
                  <a:pos x="T0" y="T1"/>
                </a:cxn>
                <a:cxn ang="T9">
                  <a:pos x="T2" y="T3"/>
                </a:cxn>
                <a:cxn ang="T10">
                  <a:pos x="T4" y="T5"/>
                </a:cxn>
                <a:cxn ang="T11">
                  <a:pos x="T6" y="T7"/>
                </a:cxn>
              </a:cxnLst>
              <a:rect l="T12" t="T13" r="T14" b="T15"/>
              <a:pathLst>
                <a:path w="116" h="25">
                  <a:moveTo>
                    <a:pt x="4" y="0"/>
                  </a:moveTo>
                  <a:lnTo>
                    <a:pt x="112" y="0"/>
                  </a:lnTo>
                  <a:lnTo>
                    <a:pt x="116" y="4"/>
                  </a:lnTo>
                  <a:lnTo>
                    <a:pt x="116" y="25"/>
                  </a:lnTo>
                  <a:lnTo>
                    <a:pt x="0" y="25"/>
                  </a:lnTo>
                  <a:lnTo>
                    <a:pt x="0" y="4"/>
                  </a:lnTo>
                  <a:close/>
                </a:path>
              </a:pathLst>
            </a:cu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808080">
                  <a:alpha val="37999"/>
                </a:srgbClr>
              </a:outerShdw>
            </a:effectLst>
          </p:spPr>
          <p:txBody>
            <a:bodyPr anchor="ctr"/>
            <a:lstStyle/>
            <a:p>
              <a:endParaRPr lang="en-US" sz="1600">
                <a:solidFill>
                  <a:srgbClr val="000000"/>
                </a:solidFill>
                <a:latin typeface="+mn-lt"/>
              </a:endParaRPr>
            </a:p>
          </p:txBody>
        </p:sp>
        <p:sp>
          <p:nvSpPr>
            <p:cNvPr id="27" name="Snip Same Side Corner Rectangle 368"/>
            <p:cNvSpPr>
              <a:spLocks noChangeArrowheads="1"/>
            </p:cNvSpPr>
            <p:nvPr/>
          </p:nvSpPr>
          <p:spPr bwMode="auto">
            <a:xfrm flipV="1">
              <a:off x="2165" y="3671"/>
              <a:ext cx="116" cy="26"/>
            </a:xfrm>
            <a:custGeom>
              <a:avLst/>
              <a:gdLst>
                <a:gd name="T0" fmla="*/ 116 w 116"/>
                <a:gd name="T1" fmla="*/ 13 h 26"/>
                <a:gd name="T2" fmla="*/ 58 w 116"/>
                <a:gd name="T3" fmla="*/ 26 h 26"/>
                <a:gd name="T4" fmla="*/ 0 w 116"/>
                <a:gd name="T5" fmla="*/ 13 h 26"/>
                <a:gd name="T6" fmla="*/ 58 w 116"/>
                <a:gd name="T7" fmla="*/ 0 h 26"/>
                <a:gd name="T8" fmla="*/ 0 60000 65536"/>
                <a:gd name="T9" fmla="*/ 1 60000 65536"/>
                <a:gd name="T10" fmla="*/ 2 60000 65536"/>
                <a:gd name="T11" fmla="*/ 3 60000 65536"/>
                <a:gd name="T12" fmla="*/ 2 w 116"/>
                <a:gd name="T13" fmla="*/ 2 h 26"/>
                <a:gd name="T14" fmla="*/ 114 w 116"/>
                <a:gd name="T15" fmla="*/ 26 h 26"/>
              </a:gdLst>
              <a:ahLst/>
              <a:cxnLst>
                <a:cxn ang="T8">
                  <a:pos x="T0" y="T1"/>
                </a:cxn>
                <a:cxn ang="T9">
                  <a:pos x="T2" y="T3"/>
                </a:cxn>
                <a:cxn ang="T10">
                  <a:pos x="T4" y="T5"/>
                </a:cxn>
                <a:cxn ang="T11">
                  <a:pos x="T6" y="T7"/>
                </a:cxn>
              </a:cxnLst>
              <a:rect l="T12" t="T13" r="T14" b="T15"/>
              <a:pathLst>
                <a:path w="116" h="26">
                  <a:moveTo>
                    <a:pt x="4" y="0"/>
                  </a:moveTo>
                  <a:lnTo>
                    <a:pt x="112" y="0"/>
                  </a:lnTo>
                  <a:lnTo>
                    <a:pt x="116" y="4"/>
                  </a:lnTo>
                  <a:lnTo>
                    <a:pt x="116" y="26"/>
                  </a:lnTo>
                  <a:lnTo>
                    <a:pt x="0" y="26"/>
                  </a:lnTo>
                  <a:lnTo>
                    <a:pt x="0" y="4"/>
                  </a:lnTo>
                  <a:close/>
                </a:path>
              </a:pathLst>
            </a:cu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808080">
                  <a:alpha val="37999"/>
                </a:srgbClr>
              </a:outerShdw>
            </a:effectLst>
          </p:spPr>
          <p:txBody>
            <a:bodyPr anchor="ctr"/>
            <a:lstStyle/>
            <a:p>
              <a:endParaRPr lang="en-US" sz="1600">
                <a:solidFill>
                  <a:srgbClr val="000000"/>
                </a:solidFill>
                <a:latin typeface="+mn-lt"/>
              </a:endParaRPr>
            </a:p>
          </p:txBody>
        </p:sp>
        <p:cxnSp>
          <p:nvCxnSpPr>
            <p:cNvPr id="28" name="Straight Connector 304"/>
            <p:cNvCxnSpPr>
              <a:cxnSpLocks noChangeShapeType="1"/>
            </p:cNvCxnSpPr>
            <p:nvPr/>
          </p:nvCxnSpPr>
          <p:spPr bwMode="auto">
            <a:xfrm rot="5400000" flipH="1" flipV="1">
              <a:off x="2165" y="3262"/>
              <a:ext cx="101" cy="83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cxnSp>
        <p:cxnSp>
          <p:nvCxnSpPr>
            <p:cNvPr id="29" name="Straight Connector 305"/>
            <p:cNvCxnSpPr>
              <a:cxnSpLocks noChangeShapeType="1"/>
              <a:stCxn id="25" idx="1"/>
              <a:endCxn id="27" idx="1"/>
            </p:cNvCxnSpPr>
            <p:nvPr/>
          </p:nvCxnSpPr>
          <p:spPr bwMode="auto">
            <a:xfrm>
              <a:off x="1760" y="3602"/>
              <a:ext cx="463" cy="69"/>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cxnSp>
        <p:sp>
          <p:nvSpPr>
            <p:cNvPr id="30" name="Snip Same Side Corner Rectangle 371"/>
            <p:cNvSpPr>
              <a:spLocks noChangeArrowheads="1"/>
            </p:cNvSpPr>
            <p:nvPr/>
          </p:nvSpPr>
          <p:spPr bwMode="auto">
            <a:xfrm>
              <a:off x="2553" y="3596"/>
              <a:ext cx="116" cy="25"/>
            </a:xfrm>
            <a:custGeom>
              <a:avLst/>
              <a:gdLst>
                <a:gd name="T0" fmla="*/ 116 w 116"/>
                <a:gd name="T1" fmla="*/ 13 h 25"/>
                <a:gd name="T2" fmla="*/ 58 w 116"/>
                <a:gd name="T3" fmla="*/ 25 h 25"/>
                <a:gd name="T4" fmla="*/ 0 w 116"/>
                <a:gd name="T5" fmla="*/ 13 h 25"/>
                <a:gd name="T6" fmla="*/ 58 w 116"/>
                <a:gd name="T7" fmla="*/ 0 h 25"/>
                <a:gd name="T8" fmla="*/ 0 60000 65536"/>
                <a:gd name="T9" fmla="*/ 1 60000 65536"/>
                <a:gd name="T10" fmla="*/ 2 60000 65536"/>
                <a:gd name="T11" fmla="*/ 3 60000 65536"/>
                <a:gd name="T12" fmla="*/ 2 w 116"/>
                <a:gd name="T13" fmla="*/ 2 h 25"/>
                <a:gd name="T14" fmla="*/ 114 w 116"/>
                <a:gd name="T15" fmla="*/ 25 h 25"/>
              </a:gdLst>
              <a:ahLst/>
              <a:cxnLst>
                <a:cxn ang="T8">
                  <a:pos x="T0" y="T1"/>
                </a:cxn>
                <a:cxn ang="T9">
                  <a:pos x="T2" y="T3"/>
                </a:cxn>
                <a:cxn ang="T10">
                  <a:pos x="T4" y="T5"/>
                </a:cxn>
                <a:cxn ang="T11">
                  <a:pos x="T6" y="T7"/>
                </a:cxn>
              </a:cxnLst>
              <a:rect l="T12" t="T13" r="T14" b="T15"/>
              <a:pathLst>
                <a:path w="116" h="25">
                  <a:moveTo>
                    <a:pt x="4" y="0"/>
                  </a:moveTo>
                  <a:lnTo>
                    <a:pt x="112" y="0"/>
                  </a:lnTo>
                  <a:lnTo>
                    <a:pt x="116" y="4"/>
                  </a:lnTo>
                  <a:lnTo>
                    <a:pt x="116" y="25"/>
                  </a:lnTo>
                  <a:lnTo>
                    <a:pt x="0" y="25"/>
                  </a:lnTo>
                  <a:lnTo>
                    <a:pt x="0" y="4"/>
                  </a:lnTo>
                  <a:close/>
                </a:path>
              </a:pathLst>
            </a:cu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808080">
                  <a:alpha val="37999"/>
                </a:srgbClr>
              </a:outerShdw>
            </a:effectLst>
          </p:spPr>
          <p:txBody>
            <a:bodyPr anchor="ctr"/>
            <a:lstStyle/>
            <a:p>
              <a:endParaRPr lang="en-US" sz="1600">
                <a:solidFill>
                  <a:srgbClr val="000000"/>
                </a:solidFill>
                <a:latin typeface="+mn-lt"/>
              </a:endParaRPr>
            </a:p>
          </p:txBody>
        </p:sp>
        <p:cxnSp>
          <p:nvCxnSpPr>
            <p:cNvPr id="31" name="Straight Connector 307"/>
            <p:cNvCxnSpPr>
              <a:cxnSpLocks noChangeShapeType="1"/>
              <a:stCxn id="30" idx="1"/>
            </p:cNvCxnSpPr>
            <p:nvPr/>
          </p:nvCxnSpPr>
          <p:spPr bwMode="auto">
            <a:xfrm rot="16200000" flipH="1">
              <a:off x="3492" y="2740"/>
              <a:ext cx="0" cy="1761"/>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cxnSp>
        <p:sp>
          <p:nvSpPr>
            <p:cNvPr id="32" name="TextBox 102"/>
            <p:cNvSpPr txBox="1">
              <a:spLocks noChangeArrowheads="1"/>
            </p:cNvSpPr>
            <p:nvPr/>
          </p:nvSpPr>
          <p:spPr bwMode="auto">
            <a:xfrm>
              <a:off x="1353" y="3764"/>
              <a:ext cx="697"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100" b="1" dirty="0">
                  <a:latin typeface="+mn-lt"/>
                </a:rPr>
                <a:t>I/O </a:t>
              </a:r>
              <a:r>
                <a:rPr lang="en-US" sz="1100" b="1" dirty="0" smtClean="0">
                  <a:latin typeface="+mn-lt"/>
                </a:rPr>
                <a:t>Monitors &amp; </a:t>
              </a:r>
              <a:r>
                <a:rPr lang="en-US" sz="1100" b="1" dirty="0">
                  <a:latin typeface="+mn-lt"/>
                </a:rPr>
                <a:t>Gas Cells</a:t>
              </a:r>
            </a:p>
          </p:txBody>
        </p:sp>
        <p:sp>
          <p:nvSpPr>
            <p:cNvPr id="33" name="Snip Same Side Corner Rectangle 374"/>
            <p:cNvSpPr>
              <a:spLocks noChangeArrowheads="1"/>
            </p:cNvSpPr>
            <p:nvPr/>
          </p:nvSpPr>
          <p:spPr bwMode="auto">
            <a:xfrm rot="-900000">
              <a:off x="2820" y="3579"/>
              <a:ext cx="116" cy="25"/>
            </a:xfrm>
            <a:custGeom>
              <a:avLst/>
              <a:gdLst>
                <a:gd name="T0" fmla="*/ 116 w 116"/>
                <a:gd name="T1" fmla="*/ 13 h 25"/>
                <a:gd name="T2" fmla="*/ 58 w 116"/>
                <a:gd name="T3" fmla="*/ 25 h 25"/>
                <a:gd name="T4" fmla="*/ 0 w 116"/>
                <a:gd name="T5" fmla="*/ 13 h 25"/>
                <a:gd name="T6" fmla="*/ 58 w 116"/>
                <a:gd name="T7" fmla="*/ 0 h 25"/>
                <a:gd name="T8" fmla="*/ 0 60000 65536"/>
                <a:gd name="T9" fmla="*/ 1 60000 65536"/>
                <a:gd name="T10" fmla="*/ 2 60000 65536"/>
                <a:gd name="T11" fmla="*/ 3 60000 65536"/>
                <a:gd name="T12" fmla="*/ 2 w 116"/>
                <a:gd name="T13" fmla="*/ 2 h 25"/>
                <a:gd name="T14" fmla="*/ 114 w 116"/>
                <a:gd name="T15" fmla="*/ 25 h 25"/>
              </a:gdLst>
              <a:ahLst/>
              <a:cxnLst>
                <a:cxn ang="T8">
                  <a:pos x="T0" y="T1"/>
                </a:cxn>
                <a:cxn ang="T9">
                  <a:pos x="T2" y="T3"/>
                </a:cxn>
                <a:cxn ang="T10">
                  <a:pos x="T4" y="T5"/>
                </a:cxn>
                <a:cxn ang="T11">
                  <a:pos x="T6" y="T7"/>
                </a:cxn>
              </a:cxnLst>
              <a:rect l="T12" t="T13" r="T14" b="T15"/>
              <a:pathLst>
                <a:path w="116" h="25">
                  <a:moveTo>
                    <a:pt x="4" y="0"/>
                  </a:moveTo>
                  <a:lnTo>
                    <a:pt x="112" y="0"/>
                  </a:lnTo>
                  <a:lnTo>
                    <a:pt x="116" y="4"/>
                  </a:lnTo>
                  <a:lnTo>
                    <a:pt x="116" y="25"/>
                  </a:lnTo>
                  <a:lnTo>
                    <a:pt x="0" y="25"/>
                  </a:lnTo>
                  <a:lnTo>
                    <a:pt x="0" y="4"/>
                  </a:lnTo>
                  <a:close/>
                </a:path>
              </a:pathLst>
            </a:cu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808080">
                  <a:alpha val="37999"/>
                </a:srgbClr>
              </a:outerShdw>
            </a:effectLst>
          </p:spPr>
          <p:txBody>
            <a:bodyPr anchor="ctr"/>
            <a:lstStyle/>
            <a:p>
              <a:endParaRPr lang="en-US" sz="1600">
                <a:solidFill>
                  <a:srgbClr val="000000"/>
                </a:solidFill>
                <a:latin typeface="+mn-lt"/>
              </a:endParaRPr>
            </a:p>
          </p:txBody>
        </p:sp>
        <p:sp>
          <p:nvSpPr>
            <p:cNvPr id="34" name="Snip Same Side Corner Rectangle 375"/>
            <p:cNvSpPr>
              <a:spLocks noChangeArrowheads="1"/>
            </p:cNvSpPr>
            <p:nvPr/>
          </p:nvSpPr>
          <p:spPr bwMode="auto">
            <a:xfrm rot="900000" flipV="1">
              <a:off x="2827" y="3649"/>
              <a:ext cx="116" cy="25"/>
            </a:xfrm>
            <a:custGeom>
              <a:avLst/>
              <a:gdLst>
                <a:gd name="T0" fmla="*/ 116 w 116"/>
                <a:gd name="T1" fmla="*/ 13 h 25"/>
                <a:gd name="T2" fmla="*/ 58 w 116"/>
                <a:gd name="T3" fmla="*/ 25 h 25"/>
                <a:gd name="T4" fmla="*/ 0 w 116"/>
                <a:gd name="T5" fmla="*/ 13 h 25"/>
                <a:gd name="T6" fmla="*/ 58 w 116"/>
                <a:gd name="T7" fmla="*/ 0 h 25"/>
                <a:gd name="T8" fmla="*/ 0 60000 65536"/>
                <a:gd name="T9" fmla="*/ 1 60000 65536"/>
                <a:gd name="T10" fmla="*/ 2 60000 65536"/>
                <a:gd name="T11" fmla="*/ 3 60000 65536"/>
                <a:gd name="T12" fmla="*/ 2 w 116"/>
                <a:gd name="T13" fmla="*/ 2 h 25"/>
                <a:gd name="T14" fmla="*/ 114 w 116"/>
                <a:gd name="T15" fmla="*/ 25 h 25"/>
              </a:gdLst>
              <a:ahLst/>
              <a:cxnLst>
                <a:cxn ang="T8">
                  <a:pos x="T0" y="T1"/>
                </a:cxn>
                <a:cxn ang="T9">
                  <a:pos x="T2" y="T3"/>
                </a:cxn>
                <a:cxn ang="T10">
                  <a:pos x="T4" y="T5"/>
                </a:cxn>
                <a:cxn ang="T11">
                  <a:pos x="T6" y="T7"/>
                </a:cxn>
              </a:cxnLst>
              <a:rect l="T12" t="T13" r="T14" b="T15"/>
              <a:pathLst>
                <a:path w="116" h="25">
                  <a:moveTo>
                    <a:pt x="4" y="0"/>
                  </a:moveTo>
                  <a:lnTo>
                    <a:pt x="112" y="0"/>
                  </a:lnTo>
                  <a:lnTo>
                    <a:pt x="116" y="4"/>
                  </a:lnTo>
                  <a:lnTo>
                    <a:pt x="116" y="25"/>
                  </a:lnTo>
                  <a:lnTo>
                    <a:pt x="0" y="25"/>
                  </a:lnTo>
                  <a:lnTo>
                    <a:pt x="0" y="4"/>
                  </a:lnTo>
                  <a:close/>
                </a:path>
              </a:pathLst>
            </a:custGeom>
            <a:gradFill rotWithShape="1">
              <a:gsLst>
                <a:gs pos="0">
                  <a:srgbClr val="E4F9FF"/>
                </a:gs>
                <a:gs pos="64999">
                  <a:srgbClr val="BBEFFF"/>
                </a:gs>
                <a:gs pos="100000">
                  <a:srgbClr val="9EEAFF"/>
                </a:gs>
              </a:gsLst>
              <a:lin ang="5400000" scaled="1"/>
            </a:gradFill>
            <a:ln w="9525">
              <a:solidFill>
                <a:srgbClr val="46AAC5"/>
              </a:solidFill>
              <a:miter lim="800000"/>
              <a:headEnd/>
              <a:tailEnd/>
            </a:ln>
            <a:effectLst>
              <a:outerShdw blurRad="40000" dist="20000" dir="5400000" rotWithShape="0">
                <a:srgbClr val="808080">
                  <a:alpha val="37999"/>
                </a:srgbClr>
              </a:outerShdw>
            </a:effectLst>
          </p:spPr>
          <p:txBody>
            <a:bodyPr anchor="ctr"/>
            <a:lstStyle/>
            <a:p>
              <a:endParaRPr lang="en-US" sz="1600">
                <a:solidFill>
                  <a:srgbClr val="000000"/>
                </a:solidFill>
                <a:latin typeface="+mn-lt"/>
              </a:endParaRPr>
            </a:p>
          </p:txBody>
        </p:sp>
        <p:cxnSp>
          <p:nvCxnSpPr>
            <p:cNvPr id="35" name="Straight Connector 328"/>
            <p:cNvCxnSpPr>
              <a:cxnSpLocks noChangeShapeType="1"/>
            </p:cNvCxnSpPr>
            <p:nvPr/>
          </p:nvCxnSpPr>
          <p:spPr bwMode="auto">
            <a:xfrm rot="10800000" flipH="1" flipV="1">
              <a:off x="2863" y="3619"/>
              <a:ext cx="1527" cy="199"/>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cxnSp>
        <p:sp>
          <p:nvSpPr>
            <p:cNvPr id="36" name="Can 35"/>
            <p:cNvSpPr>
              <a:spLocks noChangeArrowheads="1"/>
            </p:cNvSpPr>
            <p:nvPr/>
          </p:nvSpPr>
          <p:spPr bwMode="auto">
            <a:xfrm rot="-4690105">
              <a:off x="4301" y="3609"/>
              <a:ext cx="75" cy="400"/>
            </a:xfrm>
            <a:prstGeom prst="can">
              <a:avLst>
                <a:gd name="adj" fmla="val 38494"/>
              </a:avLst>
            </a:prstGeom>
            <a:solidFill>
              <a:srgbClr val="404040"/>
            </a:solidFill>
            <a:ln>
              <a:noFill/>
            </a:ln>
            <a:effectLst>
              <a:outerShdw dist="200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vert="eaVert" anchor="ctr"/>
            <a:lstStyle/>
            <a:p>
              <a:endParaRPr lang="en-US" sz="1600">
                <a:solidFill>
                  <a:srgbClr val="000000"/>
                </a:solidFill>
                <a:latin typeface="+mn-lt"/>
              </a:endParaRPr>
            </a:p>
          </p:txBody>
        </p:sp>
        <p:sp>
          <p:nvSpPr>
            <p:cNvPr id="37" name="Oval 36"/>
            <p:cNvSpPr/>
            <p:nvPr/>
          </p:nvSpPr>
          <p:spPr>
            <a:xfrm rot="727522">
              <a:off x="4449" y="3740"/>
              <a:ext cx="120" cy="175"/>
            </a:xfrm>
            <a:prstGeom prst="ellipse">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38" name="TextBox 102"/>
            <p:cNvSpPr txBox="1">
              <a:spLocks noChangeArrowheads="1"/>
            </p:cNvSpPr>
            <p:nvPr/>
          </p:nvSpPr>
          <p:spPr bwMode="auto">
            <a:xfrm>
              <a:off x="4569" y="3307"/>
              <a:ext cx="27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b="1">
                  <a:latin typeface="+mn-lt"/>
                </a:rPr>
                <a:t>EIS</a:t>
              </a:r>
            </a:p>
          </p:txBody>
        </p:sp>
        <p:sp>
          <p:nvSpPr>
            <p:cNvPr id="39" name="Teardrop 380"/>
            <p:cNvSpPr>
              <a:spLocks noChangeArrowheads="1"/>
            </p:cNvSpPr>
            <p:nvPr/>
          </p:nvSpPr>
          <p:spPr bwMode="auto">
            <a:xfrm rot="-8101157">
              <a:off x="4409" y="3592"/>
              <a:ext cx="155" cy="100"/>
            </a:xfrm>
            <a:custGeom>
              <a:avLst/>
              <a:gdLst>
                <a:gd name="T0" fmla="*/ 155 w 155"/>
                <a:gd name="T1" fmla="*/ 50 h 100"/>
                <a:gd name="T2" fmla="*/ 132 w 155"/>
                <a:gd name="T3" fmla="*/ 85 h 100"/>
                <a:gd name="T4" fmla="*/ 78 w 155"/>
                <a:gd name="T5" fmla="*/ 100 h 100"/>
                <a:gd name="T6" fmla="*/ 23 w 155"/>
                <a:gd name="T7" fmla="*/ 85 h 100"/>
                <a:gd name="T8" fmla="*/ 0 w 155"/>
                <a:gd name="T9" fmla="*/ 50 h 100"/>
                <a:gd name="T10" fmla="*/ 23 w 155"/>
                <a:gd name="T11" fmla="*/ 15 h 100"/>
                <a:gd name="T12" fmla="*/ 78 w 155"/>
                <a:gd name="T13" fmla="*/ 0 h 100"/>
                <a:gd name="T14" fmla="*/ 155 w 155"/>
                <a:gd name="T15" fmla="*/ 0 h 100"/>
                <a:gd name="T16" fmla="*/ 0 60000 65536"/>
                <a:gd name="T17" fmla="*/ 1 60000 65536"/>
                <a:gd name="T18" fmla="*/ 1 60000 65536"/>
                <a:gd name="T19" fmla="*/ 1 60000 65536"/>
                <a:gd name="T20" fmla="*/ 2 60000 65536"/>
                <a:gd name="T21" fmla="*/ 3 60000 65536"/>
                <a:gd name="T22" fmla="*/ 3 60000 65536"/>
                <a:gd name="T23" fmla="*/ 3 60000 65536"/>
                <a:gd name="T24" fmla="*/ 23 w 155"/>
                <a:gd name="T25" fmla="*/ 15 h 100"/>
                <a:gd name="T26" fmla="*/ 132 w 155"/>
                <a:gd name="T27" fmla="*/ 85 h 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100">
                  <a:moveTo>
                    <a:pt x="0" y="50"/>
                  </a:moveTo>
                  <a:lnTo>
                    <a:pt x="0" y="49"/>
                  </a:lnTo>
                  <a:cubicBezTo>
                    <a:pt x="0" y="22"/>
                    <a:pt x="34" y="-1"/>
                    <a:pt x="78" y="0"/>
                  </a:cubicBezTo>
                  <a:cubicBezTo>
                    <a:pt x="103" y="0"/>
                    <a:pt x="129" y="0"/>
                    <a:pt x="155" y="0"/>
                  </a:cubicBezTo>
                  <a:lnTo>
                    <a:pt x="155" y="0"/>
                  </a:lnTo>
                  <a:cubicBezTo>
                    <a:pt x="155" y="17"/>
                    <a:pt x="155" y="33"/>
                    <a:pt x="155" y="50"/>
                  </a:cubicBezTo>
                  <a:lnTo>
                    <a:pt x="155" y="50"/>
                  </a:lnTo>
                  <a:cubicBezTo>
                    <a:pt x="155" y="77"/>
                    <a:pt x="120" y="99"/>
                    <a:pt x="77" y="100"/>
                  </a:cubicBezTo>
                  <a:cubicBezTo>
                    <a:pt x="33" y="100"/>
                    <a:pt x="-1" y="77"/>
                    <a:pt x="-1" y="50"/>
                  </a:cubicBezTo>
                  <a:close/>
                </a:path>
              </a:pathLst>
            </a:cu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blurRad="40000" dist="20000" dir="5400000" rotWithShape="0">
                <a:srgbClr val="808080">
                  <a:alpha val="37999"/>
                </a:srgbClr>
              </a:outerShdw>
            </a:effectLst>
          </p:spPr>
          <p:txBody>
            <a:bodyPr anchor="ctr"/>
            <a:lstStyle/>
            <a:p>
              <a:endParaRPr lang="en-US" sz="1600">
                <a:solidFill>
                  <a:srgbClr val="000000"/>
                </a:solidFill>
                <a:latin typeface="+mn-lt"/>
              </a:endParaRPr>
            </a:p>
          </p:txBody>
        </p:sp>
        <p:sp>
          <p:nvSpPr>
            <p:cNvPr id="40" name="TextBox 102"/>
            <p:cNvSpPr txBox="1">
              <a:spLocks noChangeArrowheads="1"/>
            </p:cNvSpPr>
            <p:nvPr/>
          </p:nvSpPr>
          <p:spPr bwMode="auto">
            <a:xfrm>
              <a:off x="4556" y="3567"/>
              <a:ext cx="4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b="1" dirty="0">
                  <a:latin typeface="+mn-lt"/>
                </a:rPr>
                <a:t>DIPROI</a:t>
              </a:r>
            </a:p>
          </p:txBody>
        </p:sp>
        <p:cxnSp>
          <p:nvCxnSpPr>
            <p:cNvPr id="41" name="Straight Connector 324"/>
            <p:cNvCxnSpPr>
              <a:cxnSpLocks noChangeShapeType="1"/>
            </p:cNvCxnSpPr>
            <p:nvPr/>
          </p:nvCxnSpPr>
          <p:spPr bwMode="auto">
            <a:xfrm rot="10975752" flipH="1">
              <a:off x="2880" y="3442"/>
              <a:ext cx="1523" cy="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cxnSp>
        <p:sp>
          <p:nvSpPr>
            <p:cNvPr id="42" name="Can 41"/>
            <p:cNvSpPr>
              <a:spLocks noChangeArrowheads="1"/>
            </p:cNvSpPr>
            <p:nvPr/>
          </p:nvSpPr>
          <p:spPr bwMode="auto">
            <a:xfrm rot="-5944248">
              <a:off x="4175" y="3417"/>
              <a:ext cx="130" cy="128"/>
            </a:xfrm>
            <a:prstGeom prst="can">
              <a:avLst>
                <a:gd name="adj" fmla="val 25000"/>
              </a:avLst>
            </a:prstGeom>
            <a:solidFill>
              <a:srgbClr val="404040"/>
            </a:solidFill>
            <a:ln>
              <a:noFill/>
            </a:ln>
            <a:effectLst>
              <a:outerShdw dist="20000" dir="5400000" rotWithShape="0">
                <a:srgbClr val="808080">
                  <a:alpha val="37999"/>
                </a:srgbClr>
              </a:outerShdw>
            </a:effectLst>
            <a:extLst>
              <a:ext uri="{91240B29-F687-4f45-9708-019B960494DF}">
                <a14:hiddenLine xmlns:a14="http://schemas.microsoft.com/office/drawing/2010/main" w="9525">
                  <a:solidFill>
                    <a:srgbClr val="000000"/>
                  </a:solidFill>
                  <a:round/>
                  <a:headEnd/>
                  <a:tailEnd/>
                </a14:hiddenLine>
              </a:ext>
            </a:extLst>
          </p:spPr>
          <p:txBody>
            <a:bodyPr vert="eaVert" anchor="ctr"/>
            <a:lstStyle/>
            <a:p>
              <a:endParaRPr lang="en-US" sz="1600">
                <a:solidFill>
                  <a:srgbClr val="000000"/>
                </a:solidFill>
                <a:latin typeface="+mn-lt"/>
              </a:endParaRPr>
            </a:p>
          </p:txBody>
        </p:sp>
        <p:sp>
          <p:nvSpPr>
            <p:cNvPr id="43" name="Oval 42"/>
            <p:cNvSpPr>
              <a:spLocks noChangeArrowheads="1"/>
            </p:cNvSpPr>
            <p:nvPr/>
          </p:nvSpPr>
          <p:spPr bwMode="auto">
            <a:xfrm rot="-604248">
              <a:off x="4322" y="3435"/>
              <a:ext cx="278" cy="48"/>
            </a:xfrm>
            <a:prstGeom prst="ellipse">
              <a:avLst/>
            </a:prstGeom>
            <a:noFill/>
            <a:ln w="9525" algn="ctr">
              <a:solidFill>
                <a:srgbClr val="0070C0"/>
              </a:solidFill>
              <a:prstDash val="dash"/>
              <a:round/>
              <a:headEnd/>
              <a:tailEnd/>
            </a:ln>
            <a:extLst/>
          </p:spPr>
          <p:txBody>
            <a:bodyPr anchor="ctr"/>
            <a:lstStyle/>
            <a:p>
              <a:endParaRPr lang="en-US" sz="1600">
                <a:solidFill>
                  <a:srgbClr val="FFFFFF"/>
                </a:solidFill>
                <a:latin typeface="+mn-lt"/>
              </a:endParaRPr>
            </a:p>
          </p:txBody>
        </p:sp>
        <p:sp>
          <p:nvSpPr>
            <p:cNvPr id="44" name="TextBox 102"/>
            <p:cNvSpPr txBox="1">
              <a:spLocks noChangeArrowheads="1"/>
            </p:cNvSpPr>
            <p:nvPr/>
          </p:nvSpPr>
          <p:spPr bwMode="auto">
            <a:xfrm>
              <a:off x="4562" y="3797"/>
              <a:ext cx="4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b="1">
                  <a:latin typeface="+mn-lt"/>
                </a:rPr>
                <a:t>LDM</a:t>
              </a:r>
            </a:p>
          </p:txBody>
        </p:sp>
        <p:sp>
          <p:nvSpPr>
            <p:cNvPr id="45" name="TextBox 102"/>
            <p:cNvSpPr txBox="1">
              <a:spLocks noChangeArrowheads="1"/>
            </p:cNvSpPr>
            <p:nvPr/>
          </p:nvSpPr>
          <p:spPr bwMode="auto">
            <a:xfrm>
              <a:off x="756" y="3463"/>
              <a:ext cx="31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100" b="1">
                  <a:latin typeface="+mn-lt"/>
                </a:rPr>
                <a:t>Slits</a:t>
              </a:r>
            </a:p>
          </p:txBody>
        </p:sp>
        <p:sp>
          <p:nvSpPr>
            <p:cNvPr id="46" name="TextBox 373"/>
            <p:cNvSpPr txBox="1">
              <a:spLocks noChangeArrowheads="1"/>
            </p:cNvSpPr>
            <p:nvPr/>
          </p:nvSpPr>
          <p:spPr bwMode="auto">
            <a:xfrm>
              <a:off x="2270" y="3135"/>
              <a:ext cx="1201"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600" b="1" dirty="0">
                  <a:solidFill>
                    <a:srgbClr val="1680BF"/>
                  </a:solidFill>
                  <a:latin typeface="+mn-lt"/>
                </a:rPr>
                <a:t>Experimental Hall</a:t>
              </a:r>
            </a:p>
          </p:txBody>
        </p:sp>
        <p:sp>
          <p:nvSpPr>
            <p:cNvPr id="47" name="Line 1236"/>
            <p:cNvSpPr>
              <a:spLocks noChangeShapeType="1"/>
            </p:cNvSpPr>
            <p:nvPr/>
          </p:nvSpPr>
          <p:spPr bwMode="auto">
            <a:xfrm>
              <a:off x="213" y="3720"/>
              <a:ext cx="294" cy="0"/>
            </a:xfrm>
            <a:prstGeom prst="line">
              <a:avLst/>
            </a:prstGeom>
            <a:noFill/>
            <a:ln w="19050">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48" name="Line 1237"/>
            <p:cNvSpPr>
              <a:spLocks noChangeShapeType="1"/>
            </p:cNvSpPr>
            <p:nvPr/>
          </p:nvSpPr>
          <p:spPr bwMode="auto">
            <a:xfrm>
              <a:off x="213" y="3605"/>
              <a:ext cx="294" cy="0"/>
            </a:xfrm>
            <a:prstGeom prst="line">
              <a:avLst/>
            </a:prstGeom>
            <a:noFill/>
            <a:ln w="19050">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49" name="TextBox 102"/>
            <p:cNvSpPr txBox="1">
              <a:spLocks noChangeArrowheads="1"/>
            </p:cNvSpPr>
            <p:nvPr/>
          </p:nvSpPr>
          <p:spPr bwMode="auto">
            <a:xfrm>
              <a:off x="2214" y="3451"/>
              <a:ext cx="697"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100" b="1">
                  <a:latin typeface="+mn-lt"/>
                </a:rPr>
                <a:t>Spectrometer</a:t>
              </a:r>
            </a:p>
          </p:txBody>
        </p:sp>
        <p:sp>
          <p:nvSpPr>
            <p:cNvPr id="50" name="TextBox 102"/>
            <p:cNvSpPr txBox="1">
              <a:spLocks noChangeArrowheads="1"/>
            </p:cNvSpPr>
            <p:nvPr/>
          </p:nvSpPr>
          <p:spPr bwMode="auto">
            <a:xfrm>
              <a:off x="2639" y="3686"/>
              <a:ext cx="83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100" b="1">
                  <a:latin typeface="+mn-lt"/>
                </a:rPr>
                <a:t>Switching Mirror</a:t>
              </a:r>
            </a:p>
          </p:txBody>
        </p:sp>
        <p:sp>
          <p:nvSpPr>
            <p:cNvPr id="51" name="TextBox 245"/>
            <p:cNvSpPr txBox="1">
              <a:spLocks noChangeArrowheads="1"/>
            </p:cNvSpPr>
            <p:nvPr/>
          </p:nvSpPr>
          <p:spPr bwMode="auto">
            <a:xfrm>
              <a:off x="15" y="3226"/>
              <a:ext cx="406" cy="222"/>
            </a:xfrm>
            <a:prstGeom prst="rect">
              <a:avLst/>
            </a:prstGeom>
            <a:solidFill>
              <a:srgbClr val="CCFFFF"/>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b="1">
                  <a:latin typeface="+mn-lt"/>
                </a:rPr>
                <a:t>60m</a:t>
              </a:r>
            </a:p>
          </p:txBody>
        </p:sp>
        <p:sp>
          <p:nvSpPr>
            <p:cNvPr id="52" name="Text Box 1241"/>
            <p:cNvSpPr txBox="1">
              <a:spLocks noChangeArrowheads="1"/>
            </p:cNvSpPr>
            <p:nvPr/>
          </p:nvSpPr>
          <p:spPr bwMode="auto">
            <a:xfrm>
              <a:off x="4999" y="3510"/>
              <a:ext cx="731" cy="203"/>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800" b="1" dirty="0">
                  <a:solidFill>
                    <a:srgbClr val="FF0000"/>
                  </a:solidFill>
                  <a:latin typeface="+mn-lt"/>
                </a:rPr>
                <a:t>Di</a:t>
              </a:r>
              <a:r>
                <a:rPr lang="en-US" sz="800" b="1" dirty="0">
                  <a:latin typeface="+mn-lt"/>
                </a:rPr>
                <a:t>ffraction and </a:t>
              </a:r>
              <a:r>
                <a:rPr lang="en-US" sz="800" b="1" dirty="0">
                  <a:solidFill>
                    <a:srgbClr val="FF0000"/>
                  </a:solidFill>
                  <a:latin typeface="+mn-lt"/>
                </a:rPr>
                <a:t>Pro</a:t>
              </a:r>
              <a:r>
                <a:rPr lang="en-US" sz="800" b="1" dirty="0">
                  <a:latin typeface="+mn-lt"/>
                </a:rPr>
                <a:t>jection </a:t>
              </a:r>
              <a:r>
                <a:rPr lang="en-US" sz="800" b="1" dirty="0">
                  <a:solidFill>
                    <a:srgbClr val="FF0000"/>
                  </a:solidFill>
                  <a:latin typeface="+mn-lt"/>
                </a:rPr>
                <a:t>I</a:t>
              </a:r>
              <a:r>
                <a:rPr lang="en-US" sz="800" b="1" dirty="0">
                  <a:latin typeface="+mn-lt"/>
                </a:rPr>
                <a:t>maging</a:t>
              </a:r>
            </a:p>
          </p:txBody>
        </p:sp>
        <p:sp>
          <p:nvSpPr>
            <p:cNvPr id="53" name="Text Box 1242"/>
            <p:cNvSpPr txBox="1">
              <a:spLocks noChangeArrowheads="1"/>
            </p:cNvSpPr>
            <p:nvPr/>
          </p:nvSpPr>
          <p:spPr bwMode="auto">
            <a:xfrm>
              <a:off x="4879" y="3814"/>
              <a:ext cx="485" cy="27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800" b="1" dirty="0" smtClean="0">
                  <a:solidFill>
                    <a:srgbClr val="FF0000"/>
                  </a:solidFill>
                  <a:latin typeface="+mn-lt"/>
                </a:rPr>
                <a:t>L</a:t>
              </a:r>
              <a:r>
                <a:rPr lang="en-US" sz="800" b="1" dirty="0" smtClean="0">
                  <a:latin typeface="+mn-lt"/>
                </a:rPr>
                <a:t>ow</a:t>
              </a:r>
            </a:p>
            <a:p>
              <a:pPr eaLnBrk="1" hangingPunct="1"/>
              <a:r>
                <a:rPr lang="en-US" sz="800" b="1" dirty="0" smtClean="0">
                  <a:solidFill>
                    <a:srgbClr val="FF0000"/>
                  </a:solidFill>
                  <a:latin typeface="+mn-lt"/>
                </a:rPr>
                <a:t>D</a:t>
              </a:r>
              <a:r>
                <a:rPr lang="en-US" sz="800" b="1" dirty="0" smtClean="0">
                  <a:latin typeface="+mn-lt"/>
                </a:rPr>
                <a:t>ensity</a:t>
              </a:r>
            </a:p>
            <a:p>
              <a:pPr eaLnBrk="1" hangingPunct="1"/>
              <a:r>
                <a:rPr lang="en-US" sz="800" b="1" dirty="0" smtClean="0">
                  <a:solidFill>
                    <a:srgbClr val="FF0000"/>
                  </a:solidFill>
                  <a:latin typeface="+mn-lt"/>
                </a:rPr>
                <a:t>M</a:t>
              </a:r>
              <a:r>
                <a:rPr lang="en-US" sz="800" b="1" dirty="0" smtClean="0">
                  <a:latin typeface="+mn-lt"/>
                </a:rPr>
                <a:t>atter</a:t>
              </a:r>
              <a:endParaRPr lang="en-US" sz="800" b="1" dirty="0">
                <a:latin typeface="+mn-lt"/>
              </a:endParaRPr>
            </a:p>
          </p:txBody>
        </p:sp>
      </p:grpSp>
      <p:grpSp>
        <p:nvGrpSpPr>
          <p:cNvPr id="54" name="Group 396"/>
          <p:cNvGrpSpPr>
            <a:grpSpLocks/>
          </p:cNvGrpSpPr>
          <p:nvPr/>
        </p:nvGrpSpPr>
        <p:grpSpPr bwMode="auto">
          <a:xfrm>
            <a:off x="503808" y="1239887"/>
            <a:ext cx="8869363" cy="1552575"/>
            <a:chOff x="0" y="869950"/>
            <a:chExt cx="8869363" cy="1552575"/>
          </a:xfrm>
        </p:grpSpPr>
        <p:grpSp>
          <p:nvGrpSpPr>
            <p:cNvPr id="55" name="Group 1243"/>
            <p:cNvGrpSpPr>
              <a:grpSpLocks/>
            </p:cNvGrpSpPr>
            <p:nvPr/>
          </p:nvGrpSpPr>
          <p:grpSpPr bwMode="auto">
            <a:xfrm>
              <a:off x="0" y="869957"/>
              <a:ext cx="8869364" cy="1552583"/>
              <a:chOff x="15" y="631"/>
              <a:chExt cx="5587" cy="978"/>
            </a:xfrm>
          </p:grpSpPr>
          <p:sp>
            <p:nvSpPr>
              <p:cNvPr id="57" name="AutoShape 1244"/>
              <p:cNvSpPr>
                <a:spLocks noChangeArrowheads="1"/>
              </p:cNvSpPr>
              <p:nvPr/>
            </p:nvSpPr>
            <p:spPr bwMode="auto">
              <a:xfrm flipV="1">
                <a:off x="3557" y="1141"/>
                <a:ext cx="240" cy="9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490 w 21600"/>
                  <a:gd name="T13" fmla="*/ 5574 h 21600"/>
                  <a:gd name="T14" fmla="*/ 16110 w 21600"/>
                  <a:gd name="T15" fmla="*/ 16026 h 21600"/>
                </a:gdLst>
                <a:ahLst/>
                <a:cxnLst>
                  <a:cxn ang="T8">
                    <a:pos x="T0" y="T1"/>
                  </a:cxn>
                  <a:cxn ang="T9">
                    <a:pos x="T2" y="T3"/>
                  </a:cxn>
                  <a:cxn ang="T10">
                    <a:pos x="T4" y="T5"/>
                  </a:cxn>
                  <a:cxn ang="T11">
                    <a:pos x="T6" y="T7"/>
                  </a:cxn>
                </a:cxnLst>
                <a:rect l="T12" t="T13" r="T14" b="T15"/>
                <a:pathLst>
                  <a:path w="21600" h="21600">
                    <a:moveTo>
                      <a:pt x="0" y="0"/>
                    </a:moveTo>
                    <a:lnTo>
                      <a:pt x="7380" y="21600"/>
                    </a:lnTo>
                    <a:lnTo>
                      <a:pt x="14220" y="21600"/>
                    </a:lnTo>
                    <a:lnTo>
                      <a:pt x="21600" y="0"/>
                    </a:lnTo>
                    <a:lnTo>
                      <a:pt x="0" y="0"/>
                    </a:lnTo>
                    <a:close/>
                  </a:path>
                </a:pathLst>
              </a:custGeom>
              <a:noFill/>
              <a:ln w="15875">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mn-lt"/>
                </a:endParaRPr>
              </a:p>
            </p:txBody>
          </p:sp>
          <p:sp>
            <p:nvSpPr>
              <p:cNvPr id="58" name="AutoShape 1245"/>
              <p:cNvSpPr>
                <a:spLocks noChangeArrowheads="1"/>
              </p:cNvSpPr>
              <p:nvPr/>
            </p:nvSpPr>
            <p:spPr bwMode="auto">
              <a:xfrm flipV="1">
                <a:off x="1911" y="1139"/>
                <a:ext cx="240" cy="9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490 w 21600"/>
                  <a:gd name="T13" fmla="*/ 5515 h 21600"/>
                  <a:gd name="T14" fmla="*/ 16110 w 21600"/>
                  <a:gd name="T15" fmla="*/ 16085 h 21600"/>
                </a:gdLst>
                <a:ahLst/>
                <a:cxnLst>
                  <a:cxn ang="T8">
                    <a:pos x="T0" y="T1"/>
                  </a:cxn>
                  <a:cxn ang="T9">
                    <a:pos x="T2" y="T3"/>
                  </a:cxn>
                  <a:cxn ang="T10">
                    <a:pos x="T4" y="T5"/>
                  </a:cxn>
                  <a:cxn ang="T11">
                    <a:pos x="T6" y="T7"/>
                  </a:cxn>
                </a:cxnLst>
                <a:rect l="T12" t="T13" r="T14" b="T15"/>
                <a:pathLst>
                  <a:path w="21600" h="21600">
                    <a:moveTo>
                      <a:pt x="0" y="0"/>
                    </a:moveTo>
                    <a:lnTo>
                      <a:pt x="7380" y="21600"/>
                    </a:lnTo>
                    <a:lnTo>
                      <a:pt x="14220" y="21600"/>
                    </a:lnTo>
                    <a:lnTo>
                      <a:pt x="21600" y="0"/>
                    </a:lnTo>
                    <a:lnTo>
                      <a:pt x="0" y="0"/>
                    </a:lnTo>
                    <a:close/>
                  </a:path>
                </a:pathLst>
              </a:custGeom>
              <a:noFill/>
              <a:ln w="15875">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latin typeface="+mn-lt"/>
                </a:endParaRPr>
              </a:p>
            </p:txBody>
          </p:sp>
          <p:cxnSp>
            <p:nvCxnSpPr>
              <p:cNvPr id="59" name="Straight Connector 186"/>
              <p:cNvCxnSpPr>
                <a:cxnSpLocks noChangeShapeType="1"/>
              </p:cNvCxnSpPr>
              <p:nvPr/>
            </p:nvCxnSpPr>
            <p:spPr bwMode="auto">
              <a:xfrm>
                <a:off x="5099" y="1234"/>
                <a:ext cx="480" cy="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60" name="Straight Connector 189"/>
              <p:cNvCxnSpPr>
                <a:cxnSpLocks noChangeShapeType="1"/>
              </p:cNvCxnSpPr>
              <p:nvPr/>
            </p:nvCxnSpPr>
            <p:spPr bwMode="auto">
              <a:xfrm>
                <a:off x="5396" y="1265"/>
                <a:ext cx="77"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61" name="Straight Connector 190"/>
              <p:cNvCxnSpPr>
                <a:cxnSpLocks noChangeShapeType="1"/>
              </p:cNvCxnSpPr>
              <p:nvPr/>
            </p:nvCxnSpPr>
            <p:spPr bwMode="auto">
              <a:xfrm>
                <a:off x="5541" y="1397"/>
                <a:ext cx="24" cy="6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62" name="Straight Connector 97"/>
              <p:cNvCxnSpPr>
                <a:cxnSpLocks noChangeShapeType="1"/>
              </p:cNvCxnSpPr>
              <p:nvPr/>
            </p:nvCxnSpPr>
            <p:spPr bwMode="auto">
              <a:xfrm>
                <a:off x="385" y="1234"/>
                <a:ext cx="4874"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63" name="Straight Connector 100"/>
              <p:cNvCxnSpPr>
                <a:cxnSpLocks noChangeShapeType="1"/>
              </p:cNvCxnSpPr>
              <p:nvPr/>
            </p:nvCxnSpPr>
            <p:spPr bwMode="auto">
              <a:xfrm>
                <a:off x="806" y="1234"/>
                <a:ext cx="39" cy="75"/>
              </a:xfrm>
              <a:prstGeom prst="line">
                <a:avLst/>
              </a:prstGeom>
              <a:noFill/>
              <a:ln w="9525">
                <a:solidFill>
                  <a:srgbClr val="4A7EBB"/>
                </a:solidFill>
                <a:round/>
                <a:headEnd/>
                <a:tailEnd/>
              </a:ln>
              <a:extLst>
                <a:ext uri="{909E8E84-426E-40dd-AFC4-6F175D3DCCD1}">
                  <a14:hiddenFill xmlns:a14="http://schemas.microsoft.com/office/drawing/2010/main">
                    <a:noFill/>
                  </a14:hiddenFill>
                </a:ext>
              </a:extLst>
            </p:spPr>
          </p:cxnSp>
          <p:cxnSp>
            <p:nvCxnSpPr>
              <p:cNvPr id="64" name="Straight Connector 101"/>
              <p:cNvCxnSpPr>
                <a:cxnSpLocks noChangeShapeType="1"/>
              </p:cNvCxnSpPr>
              <p:nvPr/>
            </p:nvCxnSpPr>
            <p:spPr bwMode="auto">
              <a:xfrm flipH="1">
                <a:off x="988" y="1234"/>
                <a:ext cx="39" cy="75"/>
              </a:xfrm>
              <a:prstGeom prst="line">
                <a:avLst/>
              </a:prstGeom>
              <a:noFill/>
              <a:ln w="9525">
                <a:solidFill>
                  <a:srgbClr val="4A7EBB"/>
                </a:solidFill>
                <a:round/>
                <a:headEnd/>
                <a:tailEnd/>
              </a:ln>
              <a:extLst>
                <a:ext uri="{909E8E84-426E-40dd-AFC4-6F175D3DCCD1}">
                  <a14:hiddenFill xmlns:a14="http://schemas.microsoft.com/office/drawing/2010/main">
                    <a:noFill/>
                  </a14:hiddenFill>
                </a:ext>
              </a:extLst>
            </p:spPr>
          </p:cxnSp>
          <p:cxnSp>
            <p:nvCxnSpPr>
              <p:cNvPr id="65" name="Straight Connector 105"/>
              <p:cNvCxnSpPr>
                <a:cxnSpLocks noChangeShapeType="1"/>
              </p:cNvCxnSpPr>
              <p:nvPr/>
            </p:nvCxnSpPr>
            <p:spPr bwMode="auto">
              <a:xfrm>
                <a:off x="438" y="1234"/>
                <a:ext cx="77" cy="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66" name="Straight Connector 125"/>
              <p:cNvCxnSpPr>
                <a:cxnSpLocks noChangeShapeType="1"/>
              </p:cNvCxnSpPr>
              <p:nvPr/>
            </p:nvCxnSpPr>
            <p:spPr bwMode="auto">
              <a:xfrm flipV="1">
                <a:off x="1058" y="1134"/>
                <a:ext cx="77" cy="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67" name="Straight Connector 127"/>
              <p:cNvCxnSpPr>
                <a:cxnSpLocks noChangeShapeType="1"/>
              </p:cNvCxnSpPr>
              <p:nvPr/>
            </p:nvCxnSpPr>
            <p:spPr bwMode="auto">
              <a:xfrm flipV="1">
                <a:off x="2382" y="1134"/>
                <a:ext cx="76" cy="1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sp>
            <p:nvSpPr>
              <p:cNvPr id="68" name="Rounded Rectangle 67"/>
              <p:cNvSpPr>
                <a:spLocks noChangeArrowheads="1"/>
              </p:cNvSpPr>
              <p:nvPr/>
            </p:nvSpPr>
            <p:spPr bwMode="auto">
              <a:xfrm>
                <a:off x="5105" y="1215"/>
                <a:ext cx="91" cy="36"/>
              </a:xfrm>
              <a:prstGeom prst="roundRect">
                <a:avLst>
                  <a:gd name="adj" fmla="val 16667"/>
                </a:avLst>
              </a:prstGeom>
              <a:gradFill rotWithShape="1">
                <a:gsLst>
                  <a:gs pos="0">
                    <a:srgbClr val="9B2D2A"/>
                  </a:gs>
                  <a:gs pos="80000">
                    <a:srgbClr val="CB3D3A"/>
                  </a:gs>
                  <a:gs pos="100000">
                    <a:srgbClr val="CE3B37"/>
                  </a:gs>
                </a:gsLst>
                <a:lin ang="16200000"/>
              </a:gradFill>
              <a:ln w="9525" algn="ctr">
                <a:solidFill>
                  <a:srgbClr val="BE4B48"/>
                </a:solidFill>
                <a:round/>
                <a:headEnd/>
                <a:tailEnd/>
              </a:ln>
              <a:effectLst/>
              <a:extLst/>
            </p:spPr>
            <p:txBody>
              <a:bodyPr anchor="ctr"/>
              <a:lstStyle/>
              <a:p>
                <a:endParaRPr lang="en-US" sz="1600">
                  <a:solidFill>
                    <a:srgbClr val="FFFFFF"/>
                  </a:solidFill>
                  <a:latin typeface="+mn-lt"/>
                </a:endParaRPr>
              </a:p>
            </p:txBody>
          </p:sp>
          <p:sp>
            <p:nvSpPr>
              <p:cNvPr id="69" name="Rounded Rectangle 68"/>
              <p:cNvSpPr>
                <a:spLocks noChangeArrowheads="1"/>
              </p:cNvSpPr>
              <p:nvPr/>
            </p:nvSpPr>
            <p:spPr bwMode="auto">
              <a:xfrm>
                <a:off x="2219" y="1215"/>
                <a:ext cx="49" cy="35"/>
              </a:xfrm>
              <a:prstGeom prst="roundRect">
                <a:avLst>
                  <a:gd name="adj" fmla="val 16667"/>
                </a:avLst>
              </a:prstGeom>
              <a:gradFill rotWithShape="1">
                <a:gsLst>
                  <a:gs pos="0">
                    <a:srgbClr val="9B2D2A"/>
                  </a:gs>
                  <a:gs pos="80000">
                    <a:srgbClr val="CB3D3A"/>
                  </a:gs>
                  <a:gs pos="100000">
                    <a:srgbClr val="CE3B37"/>
                  </a:gs>
                </a:gsLst>
                <a:lin ang="16200000"/>
              </a:gradFill>
              <a:ln w="9525" algn="ctr">
                <a:solidFill>
                  <a:srgbClr val="BE4B48"/>
                </a:solidFill>
                <a:round/>
                <a:headEnd/>
                <a:tailEnd/>
              </a:ln>
              <a:effectLst/>
              <a:extLst/>
            </p:spPr>
            <p:txBody>
              <a:bodyPr anchor="ctr"/>
              <a:lstStyle/>
              <a:p>
                <a:endParaRPr lang="en-US" sz="1600">
                  <a:solidFill>
                    <a:srgbClr val="FFFFFF"/>
                  </a:solidFill>
                  <a:latin typeface="+mn-lt"/>
                </a:endParaRPr>
              </a:p>
            </p:txBody>
          </p:sp>
          <p:sp>
            <p:nvSpPr>
              <p:cNvPr id="70" name="TextBox 245"/>
              <p:cNvSpPr txBox="1">
                <a:spLocks noChangeArrowheads="1"/>
              </p:cNvSpPr>
              <p:nvPr/>
            </p:nvSpPr>
            <p:spPr bwMode="auto">
              <a:xfrm>
                <a:off x="162" y="1322"/>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latin typeface="+mn-lt"/>
                  </a:rPr>
                  <a:t>Gun</a:t>
                </a:r>
              </a:p>
            </p:txBody>
          </p:sp>
          <p:sp>
            <p:nvSpPr>
              <p:cNvPr id="71" name="TextBox 258"/>
              <p:cNvSpPr txBox="1">
                <a:spLocks noChangeArrowheads="1"/>
              </p:cNvSpPr>
              <p:nvPr/>
            </p:nvSpPr>
            <p:spPr bwMode="auto">
              <a:xfrm>
                <a:off x="725" y="1316"/>
                <a:ext cx="553"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900" b="1">
                    <a:latin typeface="+mn-lt"/>
                  </a:rPr>
                  <a:t>Laser-heater</a:t>
                </a:r>
              </a:p>
            </p:txBody>
          </p:sp>
          <p:sp>
            <p:nvSpPr>
              <p:cNvPr id="72" name="Rectangle 1259"/>
              <p:cNvSpPr>
                <a:spLocks noChangeArrowheads="1"/>
              </p:cNvSpPr>
              <p:nvPr/>
            </p:nvSpPr>
            <p:spPr bwMode="auto">
              <a:xfrm>
                <a:off x="483" y="1199"/>
                <a:ext cx="131" cy="64"/>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73" name="Rectangle 1260"/>
              <p:cNvSpPr>
                <a:spLocks noChangeArrowheads="1"/>
              </p:cNvSpPr>
              <p:nvPr/>
            </p:nvSpPr>
            <p:spPr bwMode="auto">
              <a:xfrm>
                <a:off x="274" y="1179"/>
                <a:ext cx="124" cy="107"/>
              </a:xfrm>
              <a:prstGeom prst="rect">
                <a:avLst/>
              </a:prstGeom>
              <a:gradFill rotWithShape="1">
                <a:gsLst>
                  <a:gs pos="0">
                    <a:srgbClr val="FFFF66"/>
                  </a:gs>
                  <a:gs pos="100000">
                    <a:srgbClr val="FF0000"/>
                  </a:gs>
                </a:gsLst>
                <a:path path="shape">
                  <a:fillToRect l="50000" t="50000" r="50000" b="50000"/>
                </a:path>
              </a:gradFill>
              <a:ln w="9525">
                <a:solidFill>
                  <a:schemeClr val="tx1"/>
                </a:solidFill>
                <a:miter lim="800000"/>
                <a:headEnd/>
                <a:tailEnd/>
              </a:ln>
            </p:spPr>
            <p:txBody>
              <a:bodyPr wrap="none" anchor="ctr"/>
              <a:lstStyle/>
              <a:p>
                <a:endParaRPr lang="en-GB">
                  <a:latin typeface="+mn-lt"/>
                </a:endParaRPr>
              </a:p>
            </p:txBody>
          </p:sp>
          <p:sp>
            <p:nvSpPr>
              <p:cNvPr id="74" name="Rectangle 1261"/>
              <p:cNvSpPr>
                <a:spLocks noChangeArrowheads="1"/>
              </p:cNvSpPr>
              <p:nvPr/>
            </p:nvSpPr>
            <p:spPr bwMode="auto">
              <a:xfrm>
                <a:off x="643" y="1199"/>
                <a:ext cx="131" cy="64"/>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75" name="Rectangle 1262"/>
              <p:cNvSpPr>
                <a:spLocks noChangeArrowheads="1"/>
              </p:cNvSpPr>
              <p:nvPr/>
            </p:nvSpPr>
            <p:spPr bwMode="auto">
              <a:xfrm>
                <a:off x="843" y="1276"/>
                <a:ext cx="148" cy="49"/>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grpSp>
            <p:nvGrpSpPr>
              <p:cNvPr id="76" name="Group 1263"/>
              <p:cNvGrpSpPr>
                <a:grpSpLocks/>
              </p:cNvGrpSpPr>
              <p:nvPr/>
            </p:nvGrpSpPr>
            <p:grpSpPr bwMode="auto">
              <a:xfrm>
                <a:off x="851" y="1276"/>
                <a:ext cx="137" cy="49"/>
                <a:chOff x="703" y="618"/>
                <a:chExt cx="247" cy="136"/>
              </a:xfrm>
            </p:grpSpPr>
            <p:sp>
              <p:nvSpPr>
                <p:cNvPr id="123" name="Rectangle 1264"/>
                <p:cNvSpPr>
                  <a:spLocks noChangeArrowheads="1"/>
                </p:cNvSpPr>
                <p:nvPr/>
              </p:nvSpPr>
              <p:spPr bwMode="auto">
                <a:xfrm>
                  <a:off x="703" y="618"/>
                  <a:ext cx="22" cy="136"/>
                </a:xfrm>
                <a:prstGeom prst="rect">
                  <a:avLst/>
                </a:prstGeom>
                <a:solidFill>
                  <a:srgbClr val="FF0000"/>
                </a:solidFill>
                <a:ln w="9525">
                  <a:solidFill>
                    <a:schemeClr val="tx1"/>
                  </a:solidFill>
                  <a:miter lim="800000"/>
                  <a:headEnd/>
                  <a:tailEnd/>
                </a:ln>
              </p:spPr>
              <p:txBody>
                <a:bodyPr wrap="none" anchor="ctr"/>
                <a:lstStyle/>
                <a:p>
                  <a:endParaRPr lang="en-GB">
                    <a:latin typeface="+mn-lt"/>
                  </a:endParaRPr>
                </a:p>
              </p:txBody>
            </p:sp>
            <p:sp>
              <p:nvSpPr>
                <p:cNvPr id="124" name="Rectangle 1265"/>
                <p:cNvSpPr>
                  <a:spLocks noChangeArrowheads="1"/>
                </p:cNvSpPr>
                <p:nvPr/>
              </p:nvSpPr>
              <p:spPr bwMode="auto">
                <a:xfrm>
                  <a:off x="748" y="618"/>
                  <a:ext cx="22" cy="136"/>
                </a:xfrm>
                <a:prstGeom prst="rect">
                  <a:avLst/>
                </a:prstGeom>
                <a:solidFill>
                  <a:srgbClr val="FF0000"/>
                </a:solidFill>
                <a:ln w="9525">
                  <a:solidFill>
                    <a:schemeClr val="tx1"/>
                  </a:solidFill>
                  <a:miter lim="800000"/>
                  <a:headEnd/>
                  <a:tailEnd/>
                </a:ln>
              </p:spPr>
              <p:txBody>
                <a:bodyPr wrap="none" anchor="ctr"/>
                <a:lstStyle/>
                <a:p>
                  <a:endParaRPr lang="en-GB">
                    <a:latin typeface="+mn-lt"/>
                  </a:endParaRPr>
                </a:p>
              </p:txBody>
            </p:sp>
            <p:sp>
              <p:nvSpPr>
                <p:cNvPr id="125" name="Rectangle 1266"/>
                <p:cNvSpPr>
                  <a:spLocks noChangeArrowheads="1"/>
                </p:cNvSpPr>
                <p:nvPr/>
              </p:nvSpPr>
              <p:spPr bwMode="auto">
                <a:xfrm>
                  <a:off x="793" y="618"/>
                  <a:ext cx="22" cy="136"/>
                </a:xfrm>
                <a:prstGeom prst="rect">
                  <a:avLst/>
                </a:prstGeom>
                <a:solidFill>
                  <a:srgbClr val="FF0000"/>
                </a:solidFill>
                <a:ln w="9525">
                  <a:solidFill>
                    <a:schemeClr val="tx1"/>
                  </a:solidFill>
                  <a:miter lim="800000"/>
                  <a:headEnd/>
                  <a:tailEnd/>
                </a:ln>
              </p:spPr>
              <p:txBody>
                <a:bodyPr wrap="none" anchor="ctr"/>
                <a:lstStyle/>
                <a:p>
                  <a:endParaRPr lang="en-GB">
                    <a:latin typeface="+mn-lt"/>
                  </a:endParaRPr>
                </a:p>
              </p:txBody>
            </p:sp>
            <p:sp>
              <p:nvSpPr>
                <p:cNvPr id="126" name="Rectangle 1267"/>
                <p:cNvSpPr>
                  <a:spLocks noChangeArrowheads="1"/>
                </p:cNvSpPr>
                <p:nvPr/>
              </p:nvSpPr>
              <p:spPr bwMode="auto">
                <a:xfrm>
                  <a:off x="838" y="618"/>
                  <a:ext cx="22" cy="136"/>
                </a:xfrm>
                <a:prstGeom prst="rect">
                  <a:avLst/>
                </a:prstGeom>
                <a:solidFill>
                  <a:srgbClr val="FF0000"/>
                </a:solidFill>
                <a:ln w="9525">
                  <a:solidFill>
                    <a:schemeClr val="tx1"/>
                  </a:solidFill>
                  <a:miter lim="800000"/>
                  <a:headEnd/>
                  <a:tailEnd/>
                </a:ln>
              </p:spPr>
              <p:txBody>
                <a:bodyPr wrap="none" anchor="ctr"/>
                <a:lstStyle/>
                <a:p>
                  <a:endParaRPr lang="en-GB">
                    <a:latin typeface="+mn-lt"/>
                  </a:endParaRPr>
                </a:p>
              </p:txBody>
            </p:sp>
            <p:sp>
              <p:nvSpPr>
                <p:cNvPr id="127" name="Rectangle 1268"/>
                <p:cNvSpPr>
                  <a:spLocks noChangeArrowheads="1"/>
                </p:cNvSpPr>
                <p:nvPr/>
              </p:nvSpPr>
              <p:spPr bwMode="auto">
                <a:xfrm>
                  <a:off x="883" y="618"/>
                  <a:ext cx="22" cy="136"/>
                </a:xfrm>
                <a:prstGeom prst="rect">
                  <a:avLst/>
                </a:prstGeom>
                <a:solidFill>
                  <a:srgbClr val="FF0000"/>
                </a:solidFill>
                <a:ln w="9525">
                  <a:solidFill>
                    <a:schemeClr val="tx1"/>
                  </a:solidFill>
                  <a:miter lim="800000"/>
                  <a:headEnd/>
                  <a:tailEnd/>
                </a:ln>
              </p:spPr>
              <p:txBody>
                <a:bodyPr wrap="none" anchor="ctr"/>
                <a:lstStyle/>
                <a:p>
                  <a:endParaRPr lang="en-GB">
                    <a:latin typeface="+mn-lt"/>
                  </a:endParaRPr>
                </a:p>
              </p:txBody>
            </p:sp>
            <p:sp>
              <p:nvSpPr>
                <p:cNvPr id="128" name="Rectangle 1269"/>
                <p:cNvSpPr>
                  <a:spLocks noChangeArrowheads="1"/>
                </p:cNvSpPr>
                <p:nvPr/>
              </p:nvSpPr>
              <p:spPr bwMode="auto">
                <a:xfrm>
                  <a:off x="928" y="618"/>
                  <a:ext cx="22" cy="136"/>
                </a:xfrm>
                <a:prstGeom prst="rect">
                  <a:avLst/>
                </a:prstGeom>
                <a:solidFill>
                  <a:srgbClr val="FF0000"/>
                </a:solidFill>
                <a:ln w="9525">
                  <a:solidFill>
                    <a:schemeClr val="tx1"/>
                  </a:solidFill>
                  <a:miter lim="800000"/>
                  <a:headEnd/>
                  <a:tailEnd/>
                </a:ln>
              </p:spPr>
              <p:txBody>
                <a:bodyPr wrap="none" anchor="ctr"/>
                <a:lstStyle/>
                <a:p>
                  <a:endParaRPr lang="en-GB">
                    <a:latin typeface="+mn-lt"/>
                  </a:endParaRPr>
                </a:p>
              </p:txBody>
            </p:sp>
          </p:grpSp>
          <p:sp>
            <p:nvSpPr>
              <p:cNvPr id="77" name="TextBox 245"/>
              <p:cNvSpPr txBox="1">
                <a:spLocks noChangeArrowheads="1"/>
              </p:cNvSpPr>
              <p:nvPr/>
            </p:nvSpPr>
            <p:spPr bwMode="auto">
              <a:xfrm>
                <a:off x="509" y="1322"/>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latin typeface="+mn-lt"/>
                  </a:rPr>
                  <a:t>L0</a:t>
                </a:r>
              </a:p>
            </p:txBody>
          </p:sp>
          <p:sp>
            <p:nvSpPr>
              <p:cNvPr id="78" name="Oval 1271"/>
              <p:cNvSpPr>
                <a:spLocks noChangeArrowheads="1"/>
              </p:cNvSpPr>
              <p:nvPr/>
            </p:nvSpPr>
            <p:spPr bwMode="auto">
              <a:xfrm>
                <a:off x="493" y="1319"/>
                <a:ext cx="68" cy="59"/>
              </a:xfrm>
              <a:prstGeom prst="ellipse">
                <a:avLst/>
              </a:prstGeom>
              <a:solidFill>
                <a:srgbClr val="CC0000"/>
              </a:solidFill>
              <a:ln w="9525">
                <a:solidFill>
                  <a:schemeClr val="tx1"/>
                </a:solidFill>
                <a:round/>
                <a:headEnd/>
                <a:tailEnd/>
              </a:ln>
            </p:spPr>
            <p:txBody>
              <a:bodyPr wrap="none" anchor="ctr"/>
              <a:lstStyle/>
              <a:p>
                <a:endParaRPr lang="en-GB">
                  <a:latin typeface="+mn-lt"/>
                </a:endParaRPr>
              </a:p>
            </p:txBody>
          </p:sp>
          <p:sp>
            <p:nvSpPr>
              <p:cNvPr id="79" name="Oval 1272"/>
              <p:cNvSpPr>
                <a:spLocks noChangeArrowheads="1"/>
              </p:cNvSpPr>
              <p:nvPr/>
            </p:nvSpPr>
            <p:spPr bwMode="auto">
              <a:xfrm>
                <a:off x="1100" y="1106"/>
                <a:ext cx="68" cy="58"/>
              </a:xfrm>
              <a:prstGeom prst="ellipse">
                <a:avLst/>
              </a:prstGeom>
              <a:solidFill>
                <a:srgbClr val="CC0000"/>
              </a:solidFill>
              <a:ln w="9525">
                <a:solidFill>
                  <a:schemeClr val="tx1"/>
                </a:solidFill>
                <a:round/>
                <a:headEnd/>
                <a:tailEnd/>
              </a:ln>
            </p:spPr>
            <p:txBody>
              <a:bodyPr wrap="none" anchor="ctr"/>
              <a:lstStyle/>
              <a:p>
                <a:endParaRPr lang="en-GB">
                  <a:latin typeface="+mn-lt"/>
                </a:endParaRPr>
              </a:p>
            </p:txBody>
          </p:sp>
          <p:sp>
            <p:nvSpPr>
              <p:cNvPr id="80" name="Rectangle 1273"/>
              <p:cNvSpPr>
                <a:spLocks noChangeArrowheads="1"/>
              </p:cNvSpPr>
              <p:nvPr/>
            </p:nvSpPr>
            <p:spPr bwMode="auto">
              <a:xfrm>
                <a:off x="1115" y="1192"/>
                <a:ext cx="159"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81" name="Rectangle 1274"/>
              <p:cNvSpPr>
                <a:spLocks noChangeArrowheads="1"/>
              </p:cNvSpPr>
              <p:nvPr/>
            </p:nvSpPr>
            <p:spPr bwMode="auto">
              <a:xfrm>
                <a:off x="1466" y="1192"/>
                <a:ext cx="46" cy="76"/>
              </a:xfrm>
              <a:prstGeom prst="rect">
                <a:avLst/>
              </a:prstGeom>
              <a:gradFill rotWithShape="1">
                <a:gsLst>
                  <a:gs pos="0">
                    <a:srgbClr val="000000"/>
                  </a:gs>
                  <a:gs pos="50000">
                    <a:srgbClr val="3366FF"/>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82" name="Rectangle 1275"/>
              <p:cNvSpPr>
                <a:spLocks noChangeArrowheads="1"/>
              </p:cNvSpPr>
              <p:nvPr/>
            </p:nvSpPr>
            <p:spPr bwMode="auto">
              <a:xfrm>
                <a:off x="1290" y="1192"/>
                <a:ext cx="159"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83" name="Oval 1276"/>
              <p:cNvSpPr>
                <a:spLocks noChangeArrowheads="1"/>
              </p:cNvSpPr>
              <p:nvPr/>
            </p:nvSpPr>
            <p:spPr bwMode="auto">
              <a:xfrm>
                <a:off x="2429" y="1099"/>
                <a:ext cx="68" cy="59"/>
              </a:xfrm>
              <a:prstGeom prst="ellipse">
                <a:avLst/>
              </a:prstGeom>
              <a:solidFill>
                <a:srgbClr val="CC0000"/>
              </a:solidFill>
              <a:ln w="9525">
                <a:solidFill>
                  <a:schemeClr val="tx1"/>
                </a:solidFill>
                <a:round/>
                <a:headEnd/>
                <a:tailEnd/>
              </a:ln>
            </p:spPr>
            <p:txBody>
              <a:bodyPr wrap="none" anchor="ctr"/>
              <a:lstStyle/>
              <a:p>
                <a:endParaRPr lang="en-GB">
                  <a:latin typeface="+mn-lt"/>
                </a:endParaRPr>
              </a:p>
            </p:txBody>
          </p:sp>
          <p:sp>
            <p:nvSpPr>
              <p:cNvPr id="84" name="Rectangle 1277"/>
              <p:cNvSpPr>
                <a:spLocks noChangeArrowheads="1"/>
              </p:cNvSpPr>
              <p:nvPr/>
            </p:nvSpPr>
            <p:spPr bwMode="auto">
              <a:xfrm>
                <a:off x="2447" y="1192"/>
                <a:ext cx="159"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85" name="Rectangle 1278"/>
              <p:cNvSpPr>
                <a:spLocks noChangeArrowheads="1"/>
              </p:cNvSpPr>
              <p:nvPr/>
            </p:nvSpPr>
            <p:spPr bwMode="auto">
              <a:xfrm>
                <a:off x="1531" y="1192"/>
                <a:ext cx="159"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86" name="Rectangle 1279"/>
              <p:cNvSpPr>
                <a:spLocks noChangeArrowheads="1"/>
              </p:cNvSpPr>
              <p:nvPr/>
            </p:nvSpPr>
            <p:spPr bwMode="auto">
              <a:xfrm>
                <a:off x="1706" y="1192"/>
                <a:ext cx="159"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87" name="Rectangle 1280"/>
              <p:cNvSpPr>
                <a:spLocks noChangeArrowheads="1"/>
              </p:cNvSpPr>
              <p:nvPr/>
            </p:nvSpPr>
            <p:spPr bwMode="auto">
              <a:xfrm>
                <a:off x="2622" y="1192"/>
                <a:ext cx="159"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88" name="Rectangle 1281"/>
              <p:cNvSpPr>
                <a:spLocks noChangeArrowheads="1"/>
              </p:cNvSpPr>
              <p:nvPr/>
            </p:nvSpPr>
            <p:spPr bwMode="auto">
              <a:xfrm>
                <a:off x="2797" y="1192"/>
                <a:ext cx="159"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89" name="Rectangle 1282"/>
              <p:cNvSpPr>
                <a:spLocks noChangeArrowheads="1"/>
              </p:cNvSpPr>
              <p:nvPr/>
            </p:nvSpPr>
            <p:spPr bwMode="auto">
              <a:xfrm>
                <a:off x="3111" y="1192"/>
                <a:ext cx="198"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90" name="Rectangle 1283"/>
              <p:cNvSpPr>
                <a:spLocks noChangeArrowheads="1"/>
              </p:cNvSpPr>
              <p:nvPr/>
            </p:nvSpPr>
            <p:spPr bwMode="auto">
              <a:xfrm>
                <a:off x="3326" y="1192"/>
                <a:ext cx="190"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91" name="TextBox 245"/>
              <p:cNvSpPr txBox="1">
                <a:spLocks noChangeArrowheads="1"/>
              </p:cNvSpPr>
              <p:nvPr/>
            </p:nvSpPr>
            <p:spPr bwMode="auto">
              <a:xfrm>
                <a:off x="3221" y="1322"/>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latin typeface="+mn-lt"/>
                  </a:rPr>
                  <a:t>L3</a:t>
                </a:r>
              </a:p>
            </p:txBody>
          </p:sp>
          <p:sp>
            <p:nvSpPr>
              <p:cNvPr id="92" name="TextBox 245"/>
              <p:cNvSpPr txBox="1">
                <a:spLocks noChangeArrowheads="1"/>
              </p:cNvSpPr>
              <p:nvPr/>
            </p:nvSpPr>
            <p:spPr bwMode="auto">
              <a:xfrm>
                <a:off x="2687" y="1322"/>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latin typeface="+mn-lt"/>
                  </a:rPr>
                  <a:t>L2</a:t>
                </a:r>
              </a:p>
            </p:txBody>
          </p:sp>
          <p:sp>
            <p:nvSpPr>
              <p:cNvPr id="93" name="TextBox 245"/>
              <p:cNvSpPr txBox="1">
                <a:spLocks noChangeArrowheads="1"/>
              </p:cNvSpPr>
              <p:nvPr/>
            </p:nvSpPr>
            <p:spPr bwMode="auto">
              <a:xfrm>
                <a:off x="1882" y="1322"/>
                <a:ext cx="43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latin typeface="+mn-lt"/>
                  </a:rPr>
                  <a:t>BC1</a:t>
                </a:r>
              </a:p>
            </p:txBody>
          </p:sp>
          <p:sp>
            <p:nvSpPr>
              <p:cNvPr id="94" name="TextBox 245"/>
              <p:cNvSpPr txBox="1">
                <a:spLocks noChangeArrowheads="1"/>
              </p:cNvSpPr>
              <p:nvPr/>
            </p:nvSpPr>
            <p:spPr bwMode="auto">
              <a:xfrm>
                <a:off x="3544" y="1322"/>
                <a:ext cx="43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latin typeface="+mn-lt"/>
                  </a:rPr>
                  <a:t>BC2</a:t>
                </a:r>
              </a:p>
            </p:txBody>
          </p:sp>
          <p:sp>
            <p:nvSpPr>
              <p:cNvPr id="95" name="TextBox 245"/>
              <p:cNvSpPr txBox="1">
                <a:spLocks noChangeArrowheads="1"/>
              </p:cNvSpPr>
              <p:nvPr/>
            </p:nvSpPr>
            <p:spPr bwMode="auto">
              <a:xfrm>
                <a:off x="4309" y="1322"/>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latin typeface="+mn-lt"/>
                  </a:rPr>
                  <a:t>L4</a:t>
                </a:r>
              </a:p>
            </p:txBody>
          </p:sp>
          <p:sp>
            <p:nvSpPr>
              <p:cNvPr id="96" name="TextBox 245"/>
              <p:cNvSpPr txBox="1">
                <a:spLocks noChangeArrowheads="1"/>
              </p:cNvSpPr>
              <p:nvPr/>
            </p:nvSpPr>
            <p:spPr bwMode="auto">
              <a:xfrm>
                <a:off x="1372" y="1322"/>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latin typeface="+mn-lt"/>
                  </a:rPr>
                  <a:t>L1</a:t>
                </a:r>
              </a:p>
            </p:txBody>
          </p:sp>
          <p:sp>
            <p:nvSpPr>
              <p:cNvPr id="97" name="Oval 1290"/>
              <p:cNvSpPr>
                <a:spLocks noChangeArrowheads="1"/>
              </p:cNvSpPr>
              <p:nvPr/>
            </p:nvSpPr>
            <p:spPr bwMode="auto">
              <a:xfrm>
                <a:off x="5534" y="1446"/>
                <a:ext cx="68" cy="59"/>
              </a:xfrm>
              <a:prstGeom prst="ellipse">
                <a:avLst/>
              </a:prstGeom>
              <a:solidFill>
                <a:srgbClr val="CC0000"/>
              </a:solidFill>
              <a:ln w="9525">
                <a:solidFill>
                  <a:schemeClr val="tx1"/>
                </a:solidFill>
                <a:round/>
                <a:headEnd/>
                <a:tailEnd/>
              </a:ln>
            </p:spPr>
            <p:txBody>
              <a:bodyPr wrap="none" anchor="ctr"/>
              <a:lstStyle/>
              <a:p>
                <a:endParaRPr lang="en-GB">
                  <a:latin typeface="+mn-lt"/>
                </a:endParaRPr>
              </a:p>
            </p:txBody>
          </p:sp>
          <p:sp>
            <p:nvSpPr>
              <p:cNvPr id="98" name="AutoShape 1291"/>
              <p:cNvSpPr>
                <a:spLocks noChangeArrowheads="1"/>
              </p:cNvSpPr>
              <p:nvPr/>
            </p:nvSpPr>
            <p:spPr bwMode="auto">
              <a:xfrm rot="1116003">
                <a:off x="5250" y="1223"/>
                <a:ext cx="160" cy="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0 w 21600"/>
                  <a:gd name="T13" fmla="*/ 2945 h 21600"/>
                  <a:gd name="T14" fmla="*/ 18630 w 21600"/>
                  <a:gd name="T15" fmla="*/ 18655 h 21600"/>
                </a:gdLst>
                <a:ahLst/>
                <a:cxnLst>
                  <a:cxn ang="T8">
                    <a:pos x="T0" y="T1"/>
                  </a:cxn>
                  <a:cxn ang="T9">
                    <a:pos x="T2" y="T3"/>
                  </a:cxn>
                  <a:cxn ang="T10">
                    <a:pos x="T4" y="T5"/>
                  </a:cxn>
                  <a:cxn ang="T11">
                    <a:pos x="T6" y="T7"/>
                  </a:cxn>
                </a:cxnLst>
                <a:rect l="T12" t="T13" r="T14" b="T15"/>
                <a:pathLst>
                  <a:path w="21600" h="21600">
                    <a:moveTo>
                      <a:pt x="0" y="0"/>
                    </a:moveTo>
                    <a:lnTo>
                      <a:pt x="2437" y="21600"/>
                    </a:lnTo>
                    <a:lnTo>
                      <a:pt x="19163" y="21600"/>
                    </a:lnTo>
                    <a:lnTo>
                      <a:pt x="21600" y="0"/>
                    </a:lnTo>
                    <a:lnTo>
                      <a:pt x="0" y="0"/>
                    </a:lnTo>
                    <a:close/>
                  </a:path>
                </a:pathLst>
              </a:custGeom>
              <a:gradFill rotWithShape="1">
                <a:gsLst>
                  <a:gs pos="0">
                    <a:srgbClr val="5E765E"/>
                  </a:gs>
                  <a:gs pos="50000">
                    <a:srgbClr val="CCFFCC"/>
                  </a:gs>
                  <a:gs pos="100000">
                    <a:srgbClr val="5E765E"/>
                  </a:gs>
                </a:gsLst>
                <a:lin ang="5400000" scaled="1"/>
              </a:gradFill>
              <a:ln w="9525">
                <a:solidFill>
                  <a:schemeClr val="tx1"/>
                </a:solidFill>
                <a:miter lim="800000"/>
                <a:headEnd/>
                <a:tailEnd/>
              </a:ln>
            </p:spPr>
            <p:txBody>
              <a:bodyPr wrap="none" anchor="ctr"/>
              <a:lstStyle/>
              <a:p>
                <a:endParaRPr lang="en-GB">
                  <a:latin typeface="+mn-lt"/>
                </a:endParaRPr>
              </a:p>
            </p:txBody>
          </p:sp>
          <p:sp>
            <p:nvSpPr>
              <p:cNvPr id="99" name="AutoShape 1292"/>
              <p:cNvSpPr>
                <a:spLocks noChangeArrowheads="1"/>
              </p:cNvSpPr>
              <p:nvPr/>
            </p:nvSpPr>
            <p:spPr bwMode="auto">
              <a:xfrm rot="3104934">
                <a:off x="5428" y="1322"/>
                <a:ext cx="138" cy="5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4 w 21600"/>
                  <a:gd name="T13" fmla="*/ 2965 h 21600"/>
                  <a:gd name="T14" fmla="*/ 18626 w 21600"/>
                  <a:gd name="T15" fmla="*/ 18635 h 21600"/>
                </a:gdLst>
                <a:ahLst/>
                <a:cxnLst>
                  <a:cxn ang="T8">
                    <a:pos x="T0" y="T1"/>
                  </a:cxn>
                  <a:cxn ang="T9">
                    <a:pos x="T2" y="T3"/>
                  </a:cxn>
                  <a:cxn ang="T10">
                    <a:pos x="T4" y="T5"/>
                  </a:cxn>
                  <a:cxn ang="T11">
                    <a:pos x="T6" y="T7"/>
                  </a:cxn>
                </a:cxnLst>
                <a:rect l="T12" t="T13" r="T14" b="T15"/>
                <a:pathLst>
                  <a:path w="21600" h="21600">
                    <a:moveTo>
                      <a:pt x="0" y="0"/>
                    </a:moveTo>
                    <a:lnTo>
                      <a:pt x="2437" y="21600"/>
                    </a:lnTo>
                    <a:lnTo>
                      <a:pt x="19163" y="21600"/>
                    </a:lnTo>
                    <a:lnTo>
                      <a:pt x="21600" y="0"/>
                    </a:lnTo>
                    <a:lnTo>
                      <a:pt x="0" y="0"/>
                    </a:lnTo>
                    <a:close/>
                  </a:path>
                </a:pathLst>
              </a:custGeom>
              <a:gradFill rotWithShape="1">
                <a:gsLst>
                  <a:gs pos="0">
                    <a:srgbClr val="5E765E"/>
                  </a:gs>
                  <a:gs pos="50000">
                    <a:srgbClr val="CCFFCC"/>
                  </a:gs>
                  <a:gs pos="100000">
                    <a:srgbClr val="5E765E"/>
                  </a:gs>
                </a:gsLst>
                <a:lin ang="5400000" scaled="1"/>
              </a:gradFill>
              <a:ln w="9525">
                <a:solidFill>
                  <a:schemeClr val="tx1"/>
                </a:solidFill>
                <a:miter lim="800000"/>
                <a:headEnd/>
                <a:tailEnd/>
              </a:ln>
            </p:spPr>
            <p:txBody>
              <a:bodyPr wrap="none" anchor="ctr"/>
              <a:lstStyle/>
              <a:p>
                <a:endParaRPr lang="en-GB">
                  <a:latin typeface="+mn-lt"/>
                </a:endParaRPr>
              </a:p>
            </p:txBody>
          </p:sp>
          <p:sp>
            <p:nvSpPr>
              <p:cNvPr id="100" name="TextBox 245"/>
              <p:cNvSpPr txBox="1">
                <a:spLocks noChangeArrowheads="1"/>
              </p:cNvSpPr>
              <p:nvPr/>
            </p:nvSpPr>
            <p:spPr bwMode="auto">
              <a:xfrm>
                <a:off x="4910" y="1360"/>
                <a:ext cx="658"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000" b="1">
                    <a:latin typeface="+mn-lt"/>
                  </a:rPr>
                  <a:t>Diagnostic</a:t>
                </a:r>
              </a:p>
              <a:p>
                <a:pPr eaLnBrk="1" hangingPunct="1"/>
                <a:r>
                  <a:rPr lang="en-US" sz="1000" b="1">
                    <a:latin typeface="+mn-lt"/>
                  </a:rPr>
                  <a:t>Beam Dump</a:t>
                </a:r>
              </a:p>
            </p:txBody>
          </p:sp>
          <p:sp>
            <p:nvSpPr>
              <p:cNvPr id="101" name="Rectangle 1294"/>
              <p:cNvSpPr>
                <a:spLocks noChangeArrowheads="1"/>
              </p:cNvSpPr>
              <p:nvPr/>
            </p:nvSpPr>
            <p:spPr bwMode="auto">
              <a:xfrm>
                <a:off x="2972" y="1204"/>
                <a:ext cx="126" cy="58"/>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102" name="Rectangle 1295"/>
              <p:cNvSpPr>
                <a:spLocks noChangeArrowheads="1"/>
              </p:cNvSpPr>
              <p:nvPr/>
            </p:nvSpPr>
            <p:spPr bwMode="auto">
              <a:xfrm>
                <a:off x="4852" y="1203"/>
                <a:ext cx="126" cy="58"/>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103" name="Rectangle 1296"/>
              <p:cNvSpPr>
                <a:spLocks noChangeArrowheads="1"/>
              </p:cNvSpPr>
              <p:nvPr/>
            </p:nvSpPr>
            <p:spPr bwMode="auto">
              <a:xfrm>
                <a:off x="3841" y="1192"/>
                <a:ext cx="190"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104" name="Rounded Rectangle 129"/>
              <p:cNvSpPr>
                <a:spLocks noChangeArrowheads="1"/>
              </p:cNvSpPr>
              <p:nvPr/>
            </p:nvSpPr>
            <p:spPr bwMode="auto">
              <a:xfrm>
                <a:off x="5000" y="1215"/>
                <a:ext cx="91" cy="37"/>
              </a:xfrm>
              <a:prstGeom prst="roundRect">
                <a:avLst>
                  <a:gd name="adj" fmla="val 16667"/>
                </a:avLst>
              </a:prstGeom>
              <a:gradFill rotWithShape="1">
                <a:gsLst>
                  <a:gs pos="0">
                    <a:srgbClr val="9B2D2A"/>
                  </a:gs>
                  <a:gs pos="80000">
                    <a:srgbClr val="CB3D3A"/>
                  </a:gs>
                  <a:gs pos="100000">
                    <a:srgbClr val="CE3B37"/>
                  </a:gs>
                </a:gsLst>
                <a:lin ang="16200000"/>
              </a:gradFill>
              <a:ln w="9525" algn="ctr">
                <a:solidFill>
                  <a:srgbClr val="BE4B48"/>
                </a:solidFill>
                <a:round/>
                <a:headEnd/>
                <a:tailEnd/>
              </a:ln>
              <a:effectLst/>
              <a:extLst/>
            </p:spPr>
            <p:txBody>
              <a:bodyPr anchor="ctr"/>
              <a:lstStyle/>
              <a:p>
                <a:endParaRPr lang="en-US" sz="1600">
                  <a:solidFill>
                    <a:srgbClr val="FFFFFF"/>
                  </a:solidFill>
                  <a:latin typeface="+mn-lt"/>
                </a:endParaRPr>
              </a:p>
            </p:txBody>
          </p:sp>
          <p:sp>
            <p:nvSpPr>
              <p:cNvPr id="105" name="Rectangle 1298"/>
              <p:cNvSpPr>
                <a:spLocks noChangeArrowheads="1"/>
              </p:cNvSpPr>
              <p:nvPr/>
            </p:nvSpPr>
            <p:spPr bwMode="auto">
              <a:xfrm>
                <a:off x="4043" y="1192"/>
                <a:ext cx="190"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106" name="Rectangle 1299"/>
              <p:cNvSpPr>
                <a:spLocks noChangeArrowheads="1"/>
              </p:cNvSpPr>
              <p:nvPr/>
            </p:nvSpPr>
            <p:spPr bwMode="auto">
              <a:xfrm>
                <a:off x="4245" y="1192"/>
                <a:ext cx="190"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107" name="Rectangle 1300"/>
              <p:cNvSpPr>
                <a:spLocks noChangeArrowheads="1"/>
              </p:cNvSpPr>
              <p:nvPr/>
            </p:nvSpPr>
            <p:spPr bwMode="auto">
              <a:xfrm>
                <a:off x="4447" y="1192"/>
                <a:ext cx="190"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108" name="Rectangle 1301"/>
              <p:cNvSpPr>
                <a:spLocks noChangeArrowheads="1"/>
              </p:cNvSpPr>
              <p:nvPr/>
            </p:nvSpPr>
            <p:spPr bwMode="auto">
              <a:xfrm>
                <a:off x="4649" y="1192"/>
                <a:ext cx="190" cy="79"/>
              </a:xfrm>
              <a:prstGeom prst="rect">
                <a:avLst/>
              </a:prstGeom>
              <a:gradFill rotWithShape="1">
                <a:gsLst>
                  <a:gs pos="0">
                    <a:srgbClr val="000000"/>
                  </a:gs>
                  <a:gs pos="50000">
                    <a:srgbClr val="66FF99"/>
                  </a:gs>
                  <a:gs pos="100000">
                    <a:srgbClr val="000000"/>
                  </a:gs>
                </a:gsLst>
                <a:lin ang="5400000" scaled="1"/>
              </a:gradFill>
              <a:ln w="9525">
                <a:solidFill>
                  <a:schemeClr val="tx1"/>
                </a:solidFill>
                <a:miter lim="800000"/>
                <a:headEnd/>
                <a:tailEnd/>
              </a:ln>
            </p:spPr>
            <p:txBody>
              <a:bodyPr wrap="none" anchor="ctr"/>
              <a:lstStyle/>
              <a:p>
                <a:endParaRPr lang="en-GB">
                  <a:latin typeface="+mn-lt"/>
                </a:endParaRPr>
              </a:p>
            </p:txBody>
          </p:sp>
          <p:sp>
            <p:nvSpPr>
              <p:cNvPr id="109" name="Rectangle 1302"/>
              <p:cNvSpPr>
                <a:spLocks noChangeArrowheads="1"/>
              </p:cNvSpPr>
              <p:nvPr/>
            </p:nvSpPr>
            <p:spPr bwMode="auto">
              <a:xfrm>
                <a:off x="1888" y="1213"/>
                <a:ext cx="45" cy="39"/>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10" name="Rectangle 1303"/>
              <p:cNvSpPr>
                <a:spLocks noChangeArrowheads="1"/>
              </p:cNvSpPr>
              <p:nvPr/>
            </p:nvSpPr>
            <p:spPr bwMode="auto">
              <a:xfrm>
                <a:off x="1973" y="1118"/>
                <a:ext cx="45" cy="39"/>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11" name="Rectangle 1304"/>
              <p:cNvSpPr>
                <a:spLocks noChangeArrowheads="1"/>
              </p:cNvSpPr>
              <p:nvPr/>
            </p:nvSpPr>
            <p:spPr bwMode="auto">
              <a:xfrm>
                <a:off x="2041" y="1119"/>
                <a:ext cx="45" cy="39"/>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12" name="Rectangle 1305"/>
              <p:cNvSpPr>
                <a:spLocks noChangeArrowheads="1"/>
              </p:cNvSpPr>
              <p:nvPr/>
            </p:nvSpPr>
            <p:spPr bwMode="auto">
              <a:xfrm>
                <a:off x="2133" y="1214"/>
                <a:ext cx="45" cy="39"/>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13" name="TextBox 245"/>
              <p:cNvSpPr txBox="1">
                <a:spLocks noChangeArrowheads="1"/>
              </p:cNvSpPr>
              <p:nvPr/>
            </p:nvSpPr>
            <p:spPr bwMode="auto">
              <a:xfrm>
                <a:off x="635" y="924"/>
                <a:ext cx="5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solidFill>
                      <a:srgbClr val="FF0000"/>
                    </a:solidFill>
                    <a:latin typeface="+mn-lt"/>
                  </a:rPr>
                  <a:t>100 MeV</a:t>
                </a:r>
              </a:p>
            </p:txBody>
          </p:sp>
          <p:sp>
            <p:nvSpPr>
              <p:cNvPr id="114" name="TextBox 245"/>
              <p:cNvSpPr txBox="1">
                <a:spLocks noChangeArrowheads="1"/>
              </p:cNvSpPr>
              <p:nvPr/>
            </p:nvSpPr>
            <p:spPr bwMode="auto">
              <a:xfrm>
                <a:off x="1746" y="924"/>
                <a:ext cx="5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solidFill>
                      <a:srgbClr val="FF0000"/>
                    </a:solidFill>
                    <a:latin typeface="+mn-lt"/>
                  </a:rPr>
                  <a:t>300 MeV</a:t>
                </a:r>
              </a:p>
            </p:txBody>
          </p:sp>
          <p:sp>
            <p:nvSpPr>
              <p:cNvPr id="115" name="TextBox 245"/>
              <p:cNvSpPr txBox="1">
                <a:spLocks noChangeArrowheads="1"/>
              </p:cNvSpPr>
              <p:nvPr/>
            </p:nvSpPr>
            <p:spPr bwMode="auto">
              <a:xfrm>
                <a:off x="3402" y="924"/>
                <a:ext cx="5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solidFill>
                      <a:srgbClr val="FF0000"/>
                    </a:solidFill>
                    <a:latin typeface="+mn-lt"/>
                  </a:rPr>
                  <a:t>800 MeV</a:t>
                </a:r>
              </a:p>
            </p:txBody>
          </p:sp>
          <p:sp>
            <p:nvSpPr>
              <p:cNvPr id="116" name="TextBox 245"/>
              <p:cNvSpPr txBox="1">
                <a:spLocks noChangeArrowheads="1"/>
              </p:cNvSpPr>
              <p:nvPr/>
            </p:nvSpPr>
            <p:spPr bwMode="auto">
              <a:xfrm>
                <a:off x="4853" y="924"/>
                <a:ext cx="64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solidFill>
                      <a:srgbClr val="008000"/>
                    </a:solidFill>
                    <a:latin typeface="+mn-lt"/>
                  </a:rPr>
                  <a:t>1.5 GeV</a:t>
                </a:r>
              </a:p>
            </p:txBody>
          </p:sp>
          <p:sp>
            <p:nvSpPr>
              <p:cNvPr id="117" name="Rectangle 1310"/>
              <p:cNvSpPr>
                <a:spLocks noChangeArrowheads="1"/>
              </p:cNvSpPr>
              <p:nvPr/>
            </p:nvSpPr>
            <p:spPr bwMode="auto">
              <a:xfrm>
                <a:off x="3534" y="1215"/>
                <a:ext cx="45" cy="38"/>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18" name="Rectangle 1311"/>
              <p:cNvSpPr>
                <a:spLocks noChangeArrowheads="1"/>
              </p:cNvSpPr>
              <p:nvPr/>
            </p:nvSpPr>
            <p:spPr bwMode="auto">
              <a:xfrm>
                <a:off x="3619" y="1120"/>
                <a:ext cx="45" cy="38"/>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19" name="Rectangle 1312"/>
              <p:cNvSpPr>
                <a:spLocks noChangeArrowheads="1"/>
              </p:cNvSpPr>
              <p:nvPr/>
            </p:nvSpPr>
            <p:spPr bwMode="auto">
              <a:xfrm>
                <a:off x="3687" y="1120"/>
                <a:ext cx="45" cy="39"/>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20" name="Rectangle 1313"/>
              <p:cNvSpPr>
                <a:spLocks noChangeArrowheads="1"/>
              </p:cNvSpPr>
              <p:nvPr/>
            </p:nvSpPr>
            <p:spPr bwMode="auto">
              <a:xfrm>
                <a:off x="3779" y="1215"/>
                <a:ext cx="45" cy="39"/>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21" name="TextBox 245"/>
              <p:cNvSpPr txBox="1">
                <a:spLocks noChangeArrowheads="1"/>
              </p:cNvSpPr>
              <p:nvPr/>
            </p:nvSpPr>
            <p:spPr bwMode="auto">
              <a:xfrm>
                <a:off x="15" y="830"/>
                <a:ext cx="486" cy="222"/>
              </a:xfrm>
              <a:prstGeom prst="rect">
                <a:avLst/>
              </a:prstGeom>
              <a:solidFill>
                <a:srgbClr val="CCFFFF"/>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b="1">
                    <a:latin typeface="+mn-lt"/>
                  </a:rPr>
                  <a:t>200m</a:t>
                </a:r>
              </a:p>
            </p:txBody>
          </p:sp>
          <p:sp>
            <p:nvSpPr>
              <p:cNvPr id="122" name="TextBox 373"/>
              <p:cNvSpPr txBox="1">
                <a:spLocks noChangeArrowheads="1"/>
              </p:cNvSpPr>
              <p:nvPr/>
            </p:nvSpPr>
            <p:spPr bwMode="auto">
              <a:xfrm>
                <a:off x="2351" y="631"/>
                <a:ext cx="9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600" b="1" dirty="0" err="1" smtClean="0">
                    <a:solidFill>
                      <a:srgbClr val="1680BF"/>
                    </a:solidFill>
                    <a:latin typeface="+mn-lt"/>
                  </a:rPr>
                  <a:t>Linac</a:t>
                </a:r>
                <a:r>
                  <a:rPr lang="en-US" sz="1600" b="1" dirty="0" smtClean="0">
                    <a:solidFill>
                      <a:srgbClr val="1680BF"/>
                    </a:solidFill>
                    <a:latin typeface="+mn-lt"/>
                  </a:rPr>
                  <a:t> Tunnel</a:t>
                </a:r>
                <a:endParaRPr lang="en-US" sz="1600" b="1" dirty="0">
                  <a:solidFill>
                    <a:srgbClr val="1680BF"/>
                  </a:solidFill>
                  <a:latin typeface="+mn-lt"/>
                </a:endParaRPr>
              </a:p>
            </p:txBody>
          </p:sp>
        </p:grpSp>
        <p:sp>
          <p:nvSpPr>
            <p:cNvPr id="56" name="TextBox 245"/>
            <p:cNvSpPr txBox="1">
              <a:spLocks noChangeArrowheads="1"/>
            </p:cNvSpPr>
            <p:nvPr/>
          </p:nvSpPr>
          <p:spPr bwMode="auto">
            <a:xfrm>
              <a:off x="7524328" y="1124744"/>
              <a:ext cx="1020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solidFill>
                    <a:srgbClr val="0000FF"/>
                  </a:solidFill>
                  <a:latin typeface="+mn-lt"/>
                </a:rPr>
                <a:t>1.2 GeV</a:t>
              </a:r>
            </a:p>
          </p:txBody>
        </p:sp>
      </p:grpSp>
      <p:grpSp>
        <p:nvGrpSpPr>
          <p:cNvPr id="129" name="Group 471"/>
          <p:cNvGrpSpPr>
            <a:grpSpLocks/>
          </p:cNvGrpSpPr>
          <p:nvPr/>
        </p:nvGrpSpPr>
        <p:grpSpPr bwMode="auto">
          <a:xfrm>
            <a:off x="503808" y="2922637"/>
            <a:ext cx="8832850" cy="1730375"/>
            <a:chOff x="0" y="2552700"/>
            <a:chExt cx="8832850" cy="1730375"/>
          </a:xfrm>
        </p:grpSpPr>
        <p:sp>
          <p:nvSpPr>
            <p:cNvPr id="130" name="TextBox 245"/>
            <p:cNvSpPr txBox="1">
              <a:spLocks noChangeArrowheads="1"/>
            </p:cNvSpPr>
            <p:nvPr/>
          </p:nvSpPr>
          <p:spPr bwMode="auto">
            <a:xfrm>
              <a:off x="2244400" y="2987675"/>
              <a:ext cx="1020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solidFill>
                    <a:srgbClr val="0000FF"/>
                  </a:solidFill>
                  <a:latin typeface="+mn-lt"/>
                </a:rPr>
                <a:t>1.2 GeV</a:t>
              </a:r>
            </a:p>
          </p:txBody>
        </p:sp>
        <p:sp>
          <p:nvSpPr>
            <p:cNvPr id="131" name="TextBox 245"/>
            <p:cNvSpPr txBox="1">
              <a:spLocks noChangeArrowheads="1"/>
            </p:cNvSpPr>
            <p:nvPr/>
          </p:nvSpPr>
          <p:spPr bwMode="auto">
            <a:xfrm>
              <a:off x="2255093" y="3861048"/>
              <a:ext cx="1020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solidFill>
                    <a:srgbClr val="008000"/>
                  </a:solidFill>
                  <a:latin typeface="+mn-lt"/>
                </a:rPr>
                <a:t>1.5 GeV</a:t>
              </a:r>
            </a:p>
          </p:txBody>
        </p:sp>
        <p:grpSp>
          <p:nvGrpSpPr>
            <p:cNvPr id="132" name="Group 4"/>
            <p:cNvGrpSpPr>
              <a:grpSpLocks/>
            </p:cNvGrpSpPr>
            <p:nvPr/>
          </p:nvGrpSpPr>
          <p:grpSpPr bwMode="auto">
            <a:xfrm>
              <a:off x="0" y="2552752"/>
              <a:ext cx="8832880" cy="1730407"/>
              <a:chOff x="0" y="2552752"/>
              <a:chExt cx="8832880" cy="1730407"/>
            </a:xfrm>
          </p:grpSpPr>
          <p:grpSp>
            <p:nvGrpSpPr>
              <p:cNvPr id="133" name="Group 671"/>
              <p:cNvGrpSpPr>
                <a:grpSpLocks/>
              </p:cNvGrpSpPr>
              <p:nvPr/>
            </p:nvGrpSpPr>
            <p:grpSpPr bwMode="auto">
              <a:xfrm>
                <a:off x="0" y="2552752"/>
                <a:ext cx="8832880" cy="1730407"/>
                <a:chOff x="15" y="1823"/>
                <a:chExt cx="5564" cy="1090"/>
              </a:xfrm>
            </p:grpSpPr>
            <p:sp>
              <p:nvSpPr>
                <p:cNvPr id="143" name="Line 672"/>
                <p:cNvSpPr>
                  <a:spLocks noChangeShapeType="1"/>
                </p:cNvSpPr>
                <p:nvPr/>
              </p:nvSpPr>
              <p:spPr bwMode="auto">
                <a:xfrm flipH="1">
                  <a:off x="1605" y="2346"/>
                  <a:ext cx="93" cy="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44" name="Line 673"/>
                <p:cNvSpPr>
                  <a:spLocks noChangeShapeType="1"/>
                </p:cNvSpPr>
                <p:nvPr/>
              </p:nvSpPr>
              <p:spPr bwMode="auto">
                <a:xfrm>
                  <a:off x="4407" y="2457"/>
                  <a:ext cx="650" cy="0"/>
                </a:xfrm>
                <a:prstGeom prst="line">
                  <a:avLst/>
                </a:prstGeom>
                <a:noFill/>
                <a:ln w="19050">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45" name="Line 674"/>
                <p:cNvSpPr>
                  <a:spLocks noChangeShapeType="1"/>
                </p:cNvSpPr>
                <p:nvPr/>
              </p:nvSpPr>
              <p:spPr bwMode="auto">
                <a:xfrm>
                  <a:off x="4195" y="2344"/>
                  <a:ext cx="862" cy="0"/>
                </a:xfrm>
                <a:prstGeom prst="line">
                  <a:avLst/>
                </a:prstGeom>
                <a:noFill/>
                <a:ln w="19050">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latin typeface="+mn-lt"/>
                  </a:endParaRPr>
                </a:p>
              </p:txBody>
            </p:sp>
            <p:sp>
              <p:nvSpPr>
                <p:cNvPr id="146" name="Trapezoid 145"/>
                <p:cNvSpPr/>
                <p:nvPr/>
              </p:nvSpPr>
              <p:spPr>
                <a:xfrm>
                  <a:off x="2355" y="2289"/>
                  <a:ext cx="162" cy="54"/>
                </a:xfrm>
                <a:prstGeom prst="trapezoid">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147" name="Trapezoid 146"/>
                <p:cNvSpPr/>
                <p:nvPr/>
              </p:nvSpPr>
              <p:spPr>
                <a:xfrm flipV="1">
                  <a:off x="1724" y="2455"/>
                  <a:ext cx="161" cy="50"/>
                </a:xfrm>
                <a:prstGeom prst="trapezoid">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148" name="Trapezoid 147"/>
                <p:cNvSpPr/>
                <p:nvPr/>
              </p:nvSpPr>
              <p:spPr>
                <a:xfrm flipV="1">
                  <a:off x="2872" y="2455"/>
                  <a:ext cx="160" cy="50"/>
                </a:xfrm>
                <a:prstGeom prst="trapezoid">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sp>
              <p:nvSpPr>
                <p:cNvPr id="149" name="Trapezoid 148"/>
                <p:cNvSpPr/>
                <p:nvPr/>
              </p:nvSpPr>
              <p:spPr>
                <a:xfrm flipV="1">
                  <a:off x="2466" y="2455"/>
                  <a:ext cx="165" cy="50"/>
                </a:xfrm>
                <a:prstGeom prst="trapezoi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1600">
                    <a:solidFill>
                      <a:srgbClr val="FFFFFF"/>
                    </a:solidFill>
                    <a:ea typeface="ＭＳ Ｐゴシック" charset="-128"/>
                  </a:endParaRPr>
                </a:p>
              </p:txBody>
            </p:sp>
            <p:cxnSp>
              <p:nvCxnSpPr>
                <p:cNvPr id="150" name="Straight Connector 186"/>
                <p:cNvCxnSpPr>
                  <a:cxnSpLocks noChangeShapeType="1"/>
                </p:cNvCxnSpPr>
                <p:nvPr/>
              </p:nvCxnSpPr>
              <p:spPr bwMode="auto">
                <a:xfrm>
                  <a:off x="431" y="2544"/>
                  <a:ext cx="57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51" name="Straight Connector 187"/>
                <p:cNvCxnSpPr>
                  <a:cxnSpLocks noChangeShapeType="1"/>
                </p:cNvCxnSpPr>
                <p:nvPr/>
              </p:nvCxnSpPr>
              <p:spPr bwMode="auto">
                <a:xfrm>
                  <a:off x="1739" y="2344"/>
                  <a:ext cx="276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52" name="Straight Connector 188"/>
                <p:cNvCxnSpPr>
                  <a:cxnSpLocks noChangeShapeType="1"/>
                </p:cNvCxnSpPr>
                <p:nvPr/>
              </p:nvCxnSpPr>
              <p:spPr bwMode="auto">
                <a:xfrm flipV="1">
                  <a:off x="1022" y="2523"/>
                  <a:ext cx="68" cy="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53" name="Freeform 152"/>
                <p:cNvSpPr/>
                <p:nvPr/>
              </p:nvSpPr>
              <p:spPr bwMode="auto">
                <a:xfrm>
                  <a:off x="4439" y="2351"/>
                  <a:ext cx="645" cy="418"/>
                </a:xfrm>
                <a:custGeom>
                  <a:avLst/>
                  <a:gdLst>
                    <a:gd name="connsiteX0" fmla="*/ 0 w 1299411"/>
                    <a:gd name="connsiteY0" fmla="*/ 0 h 1780673"/>
                    <a:gd name="connsiteX1" fmla="*/ 259883 w 1299411"/>
                    <a:gd name="connsiteY1" fmla="*/ 86627 h 1780673"/>
                    <a:gd name="connsiteX2" fmla="*/ 721895 w 1299411"/>
                    <a:gd name="connsiteY2" fmla="*/ 519764 h 1780673"/>
                    <a:gd name="connsiteX3" fmla="*/ 1058779 w 1299411"/>
                    <a:gd name="connsiteY3" fmla="*/ 1039528 h 1780673"/>
                    <a:gd name="connsiteX4" fmla="*/ 1212784 w 1299411"/>
                    <a:gd name="connsiteY4" fmla="*/ 1376412 h 1780673"/>
                    <a:gd name="connsiteX5" fmla="*/ 1299411 w 1299411"/>
                    <a:gd name="connsiteY5" fmla="*/ 1780673 h 178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411" h="1780673">
                      <a:moveTo>
                        <a:pt x="0" y="0"/>
                      </a:moveTo>
                      <a:cubicBezTo>
                        <a:pt x="69783" y="0"/>
                        <a:pt x="139567" y="0"/>
                        <a:pt x="259883" y="86627"/>
                      </a:cubicBezTo>
                      <a:cubicBezTo>
                        <a:pt x="380199" y="173254"/>
                        <a:pt x="588746" y="360947"/>
                        <a:pt x="721895" y="519764"/>
                      </a:cubicBezTo>
                      <a:cubicBezTo>
                        <a:pt x="855044" y="678581"/>
                        <a:pt x="976964" y="896753"/>
                        <a:pt x="1058779" y="1039528"/>
                      </a:cubicBezTo>
                      <a:cubicBezTo>
                        <a:pt x="1140594" y="1182303"/>
                        <a:pt x="1172679" y="1252888"/>
                        <a:pt x="1212784" y="1376412"/>
                      </a:cubicBezTo>
                      <a:cubicBezTo>
                        <a:pt x="1252889" y="1499936"/>
                        <a:pt x="1276150" y="1640304"/>
                        <a:pt x="1299411" y="1780673"/>
                      </a:cubicBezTo>
                    </a:path>
                  </a:pathLst>
                </a:custGeom>
                <a:ln w="19050"/>
              </p:spPr>
              <p:style>
                <a:lnRef idx="1">
                  <a:schemeClr val="dk1"/>
                </a:lnRef>
                <a:fillRef idx="0">
                  <a:schemeClr val="dk1"/>
                </a:fillRef>
                <a:effectRef idx="0">
                  <a:schemeClr val="dk1"/>
                </a:effectRef>
                <a:fontRef idx="minor">
                  <a:schemeClr val="tx1"/>
                </a:fontRef>
              </p:style>
              <p:txBody>
                <a:bodyPr anchor="ctr"/>
                <a:lstStyle/>
                <a:p>
                  <a:endParaRPr lang="en-US" sz="2000">
                    <a:solidFill>
                      <a:srgbClr val="000000"/>
                    </a:solidFill>
                    <a:ea typeface="ＭＳ Ｐゴシック" charset="-128"/>
                  </a:endParaRPr>
                </a:p>
              </p:txBody>
            </p:sp>
            <p:cxnSp>
              <p:nvCxnSpPr>
                <p:cNvPr id="154" name="Straight Connector 192"/>
                <p:cNvCxnSpPr>
                  <a:cxnSpLocks noChangeShapeType="1"/>
                </p:cNvCxnSpPr>
                <p:nvPr/>
              </p:nvCxnSpPr>
              <p:spPr bwMode="auto">
                <a:xfrm flipV="1">
                  <a:off x="1119" y="2368"/>
                  <a:ext cx="471" cy="1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55" name="Straight Connector 193"/>
                <p:cNvCxnSpPr>
                  <a:cxnSpLocks noChangeShapeType="1"/>
                </p:cNvCxnSpPr>
                <p:nvPr/>
              </p:nvCxnSpPr>
              <p:spPr bwMode="auto">
                <a:xfrm>
                  <a:off x="1415" y="2455"/>
                  <a:ext cx="3355"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56" name="Straight Connector 211"/>
                <p:cNvCxnSpPr>
                  <a:cxnSpLocks noChangeShapeType="1"/>
                </p:cNvCxnSpPr>
                <p:nvPr/>
              </p:nvCxnSpPr>
              <p:spPr bwMode="auto">
                <a:xfrm>
                  <a:off x="1291" y="2455"/>
                  <a:ext cx="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57" name="Oval 686"/>
                <p:cNvSpPr>
                  <a:spLocks noChangeArrowheads="1"/>
                </p:cNvSpPr>
                <p:nvPr/>
              </p:nvSpPr>
              <p:spPr bwMode="auto">
                <a:xfrm>
                  <a:off x="5058" y="2764"/>
                  <a:ext cx="68" cy="58"/>
                </a:xfrm>
                <a:prstGeom prst="ellipse">
                  <a:avLst/>
                </a:prstGeom>
                <a:solidFill>
                  <a:srgbClr val="CC0000"/>
                </a:solidFill>
                <a:ln w="9525">
                  <a:solidFill>
                    <a:schemeClr val="tx1"/>
                  </a:solidFill>
                  <a:round/>
                  <a:headEnd/>
                  <a:tailEnd/>
                </a:ln>
              </p:spPr>
              <p:txBody>
                <a:bodyPr wrap="none" anchor="ctr"/>
                <a:lstStyle/>
                <a:p>
                  <a:endParaRPr lang="en-GB">
                    <a:latin typeface="+mn-lt"/>
                  </a:endParaRPr>
                </a:p>
              </p:txBody>
            </p:sp>
            <p:sp>
              <p:nvSpPr>
                <p:cNvPr id="158" name="AutoShape 687"/>
                <p:cNvSpPr>
                  <a:spLocks noChangeArrowheads="1"/>
                </p:cNvSpPr>
                <p:nvPr/>
              </p:nvSpPr>
              <p:spPr bwMode="auto">
                <a:xfrm rot="1116003">
                  <a:off x="4416" y="2328"/>
                  <a:ext cx="160" cy="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0 w 21600"/>
                    <a:gd name="T13" fmla="*/ 2945 h 21600"/>
                    <a:gd name="T14" fmla="*/ 18630 w 21600"/>
                    <a:gd name="T15" fmla="*/ 18655 h 21600"/>
                  </a:gdLst>
                  <a:ahLst/>
                  <a:cxnLst>
                    <a:cxn ang="T8">
                      <a:pos x="T0" y="T1"/>
                    </a:cxn>
                    <a:cxn ang="T9">
                      <a:pos x="T2" y="T3"/>
                    </a:cxn>
                    <a:cxn ang="T10">
                      <a:pos x="T4" y="T5"/>
                    </a:cxn>
                    <a:cxn ang="T11">
                      <a:pos x="T6" y="T7"/>
                    </a:cxn>
                  </a:cxnLst>
                  <a:rect l="T12" t="T13" r="T14" b="T15"/>
                  <a:pathLst>
                    <a:path w="21600" h="21600">
                      <a:moveTo>
                        <a:pt x="0" y="0"/>
                      </a:moveTo>
                      <a:lnTo>
                        <a:pt x="2437" y="21600"/>
                      </a:lnTo>
                      <a:lnTo>
                        <a:pt x="19163" y="21600"/>
                      </a:lnTo>
                      <a:lnTo>
                        <a:pt x="21600" y="0"/>
                      </a:lnTo>
                      <a:lnTo>
                        <a:pt x="0" y="0"/>
                      </a:lnTo>
                      <a:close/>
                    </a:path>
                  </a:pathLst>
                </a:custGeom>
                <a:gradFill rotWithShape="1">
                  <a:gsLst>
                    <a:gs pos="0">
                      <a:srgbClr val="5E765E"/>
                    </a:gs>
                    <a:gs pos="50000">
                      <a:srgbClr val="CCFFCC"/>
                    </a:gs>
                    <a:gs pos="100000">
                      <a:srgbClr val="5E765E"/>
                    </a:gs>
                  </a:gsLst>
                  <a:lin ang="5400000" scaled="1"/>
                </a:gradFill>
                <a:ln w="9525">
                  <a:solidFill>
                    <a:schemeClr val="tx1"/>
                  </a:solidFill>
                  <a:miter lim="800000"/>
                  <a:headEnd/>
                  <a:tailEnd/>
                </a:ln>
              </p:spPr>
              <p:txBody>
                <a:bodyPr wrap="none" anchor="ctr"/>
                <a:lstStyle/>
                <a:p>
                  <a:endParaRPr lang="en-GB">
                    <a:latin typeface="+mn-lt"/>
                  </a:endParaRPr>
                </a:p>
              </p:txBody>
            </p:sp>
            <p:sp>
              <p:nvSpPr>
                <p:cNvPr id="159" name="AutoShape 688"/>
                <p:cNvSpPr>
                  <a:spLocks noChangeArrowheads="1"/>
                </p:cNvSpPr>
                <p:nvPr/>
              </p:nvSpPr>
              <p:spPr bwMode="auto">
                <a:xfrm rot="1952550">
                  <a:off x="4720" y="2460"/>
                  <a:ext cx="160" cy="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0 w 21600"/>
                    <a:gd name="T13" fmla="*/ 2945 h 21600"/>
                    <a:gd name="T14" fmla="*/ 18630 w 21600"/>
                    <a:gd name="T15" fmla="*/ 18655 h 21600"/>
                  </a:gdLst>
                  <a:ahLst/>
                  <a:cxnLst>
                    <a:cxn ang="T8">
                      <a:pos x="T0" y="T1"/>
                    </a:cxn>
                    <a:cxn ang="T9">
                      <a:pos x="T2" y="T3"/>
                    </a:cxn>
                    <a:cxn ang="T10">
                      <a:pos x="T4" y="T5"/>
                    </a:cxn>
                    <a:cxn ang="T11">
                      <a:pos x="T6" y="T7"/>
                    </a:cxn>
                  </a:cxnLst>
                  <a:rect l="T12" t="T13" r="T14" b="T15"/>
                  <a:pathLst>
                    <a:path w="21600" h="21600">
                      <a:moveTo>
                        <a:pt x="0" y="0"/>
                      </a:moveTo>
                      <a:lnTo>
                        <a:pt x="2437" y="21600"/>
                      </a:lnTo>
                      <a:lnTo>
                        <a:pt x="19163" y="21600"/>
                      </a:lnTo>
                      <a:lnTo>
                        <a:pt x="21600" y="0"/>
                      </a:lnTo>
                      <a:lnTo>
                        <a:pt x="0" y="0"/>
                      </a:lnTo>
                      <a:close/>
                    </a:path>
                  </a:pathLst>
                </a:custGeom>
                <a:gradFill rotWithShape="1">
                  <a:gsLst>
                    <a:gs pos="0">
                      <a:srgbClr val="5E765E"/>
                    </a:gs>
                    <a:gs pos="50000">
                      <a:srgbClr val="CCFFCC"/>
                    </a:gs>
                    <a:gs pos="100000">
                      <a:srgbClr val="5E765E"/>
                    </a:gs>
                  </a:gsLst>
                  <a:lin ang="5400000" scaled="1"/>
                </a:gradFill>
                <a:ln w="9525">
                  <a:solidFill>
                    <a:schemeClr val="tx1"/>
                  </a:solidFill>
                  <a:miter lim="800000"/>
                  <a:headEnd/>
                  <a:tailEnd/>
                </a:ln>
              </p:spPr>
              <p:txBody>
                <a:bodyPr wrap="none" anchor="ctr"/>
                <a:lstStyle/>
                <a:p>
                  <a:endParaRPr lang="en-GB">
                    <a:latin typeface="+mn-lt"/>
                  </a:endParaRPr>
                </a:p>
              </p:txBody>
            </p:sp>
            <p:sp>
              <p:nvSpPr>
                <p:cNvPr id="160" name="AutoShape 689"/>
                <p:cNvSpPr>
                  <a:spLocks noChangeArrowheads="1"/>
                </p:cNvSpPr>
                <p:nvPr/>
              </p:nvSpPr>
              <p:spPr bwMode="auto">
                <a:xfrm rot="2612551">
                  <a:off x="4859" y="2554"/>
                  <a:ext cx="160" cy="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0 w 21600"/>
                    <a:gd name="T13" fmla="*/ 2945 h 21600"/>
                    <a:gd name="T14" fmla="*/ 18630 w 21600"/>
                    <a:gd name="T15" fmla="*/ 18655 h 21600"/>
                  </a:gdLst>
                  <a:ahLst/>
                  <a:cxnLst>
                    <a:cxn ang="T8">
                      <a:pos x="T0" y="T1"/>
                    </a:cxn>
                    <a:cxn ang="T9">
                      <a:pos x="T2" y="T3"/>
                    </a:cxn>
                    <a:cxn ang="T10">
                      <a:pos x="T4" y="T5"/>
                    </a:cxn>
                    <a:cxn ang="T11">
                      <a:pos x="T6" y="T7"/>
                    </a:cxn>
                  </a:cxnLst>
                  <a:rect l="T12" t="T13" r="T14" b="T15"/>
                  <a:pathLst>
                    <a:path w="21600" h="21600">
                      <a:moveTo>
                        <a:pt x="0" y="0"/>
                      </a:moveTo>
                      <a:lnTo>
                        <a:pt x="2437" y="21600"/>
                      </a:lnTo>
                      <a:lnTo>
                        <a:pt x="19163" y="21600"/>
                      </a:lnTo>
                      <a:lnTo>
                        <a:pt x="21600" y="0"/>
                      </a:lnTo>
                      <a:lnTo>
                        <a:pt x="0" y="0"/>
                      </a:lnTo>
                      <a:close/>
                    </a:path>
                  </a:pathLst>
                </a:custGeom>
                <a:gradFill rotWithShape="1">
                  <a:gsLst>
                    <a:gs pos="0">
                      <a:srgbClr val="5E765E"/>
                    </a:gs>
                    <a:gs pos="50000">
                      <a:srgbClr val="CCFFCC"/>
                    </a:gs>
                    <a:gs pos="100000">
                      <a:srgbClr val="5E765E"/>
                    </a:gs>
                  </a:gsLst>
                  <a:lin ang="5400000" scaled="1"/>
                </a:gradFill>
                <a:ln w="9525">
                  <a:solidFill>
                    <a:schemeClr val="tx1"/>
                  </a:solidFill>
                  <a:miter lim="800000"/>
                  <a:headEnd/>
                  <a:tailEnd/>
                </a:ln>
              </p:spPr>
              <p:txBody>
                <a:bodyPr wrap="none" anchor="ctr"/>
                <a:lstStyle/>
                <a:p>
                  <a:endParaRPr lang="en-GB">
                    <a:latin typeface="+mn-lt"/>
                  </a:endParaRPr>
                </a:p>
              </p:txBody>
            </p:sp>
            <p:sp>
              <p:nvSpPr>
                <p:cNvPr id="161" name="AutoShape 690"/>
                <p:cNvSpPr>
                  <a:spLocks noChangeArrowheads="1"/>
                </p:cNvSpPr>
                <p:nvPr/>
              </p:nvSpPr>
              <p:spPr bwMode="auto">
                <a:xfrm rot="3715782">
                  <a:off x="4977" y="2666"/>
                  <a:ext cx="138" cy="5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4 w 21600"/>
                    <a:gd name="T13" fmla="*/ 2965 h 21600"/>
                    <a:gd name="T14" fmla="*/ 18626 w 21600"/>
                    <a:gd name="T15" fmla="*/ 18635 h 21600"/>
                  </a:gdLst>
                  <a:ahLst/>
                  <a:cxnLst>
                    <a:cxn ang="T8">
                      <a:pos x="T0" y="T1"/>
                    </a:cxn>
                    <a:cxn ang="T9">
                      <a:pos x="T2" y="T3"/>
                    </a:cxn>
                    <a:cxn ang="T10">
                      <a:pos x="T4" y="T5"/>
                    </a:cxn>
                    <a:cxn ang="T11">
                      <a:pos x="T6" y="T7"/>
                    </a:cxn>
                  </a:cxnLst>
                  <a:rect l="T12" t="T13" r="T14" b="T15"/>
                  <a:pathLst>
                    <a:path w="21600" h="21600">
                      <a:moveTo>
                        <a:pt x="0" y="0"/>
                      </a:moveTo>
                      <a:lnTo>
                        <a:pt x="2437" y="21600"/>
                      </a:lnTo>
                      <a:lnTo>
                        <a:pt x="19163" y="21600"/>
                      </a:lnTo>
                      <a:lnTo>
                        <a:pt x="21600" y="0"/>
                      </a:lnTo>
                      <a:lnTo>
                        <a:pt x="0" y="0"/>
                      </a:lnTo>
                      <a:close/>
                    </a:path>
                  </a:pathLst>
                </a:custGeom>
                <a:gradFill rotWithShape="1">
                  <a:gsLst>
                    <a:gs pos="0">
                      <a:srgbClr val="5E765E"/>
                    </a:gs>
                    <a:gs pos="50000">
                      <a:srgbClr val="CCFFCC"/>
                    </a:gs>
                    <a:gs pos="100000">
                      <a:srgbClr val="5E765E"/>
                    </a:gs>
                  </a:gsLst>
                  <a:lin ang="5400000" scaled="1"/>
                </a:gradFill>
                <a:ln w="9525">
                  <a:solidFill>
                    <a:schemeClr val="tx1"/>
                  </a:solidFill>
                  <a:miter lim="800000"/>
                  <a:headEnd/>
                  <a:tailEnd/>
                </a:ln>
              </p:spPr>
              <p:txBody>
                <a:bodyPr wrap="none" anchor="ctr"/>
                <a:lstStyle/>
                <a:p>
                  <a:endParaRPr lang="en-GB">
                    <a:latin typeface="+mn-lt"/>
                  </a:endParaRPr>
                </a:p>
              </p:txBody>
            </p:sp>
            <p:cxnSp>
              <p:nvCxnSpPr>
                <p:cNvPr id="162" name="Straight Connector 186"/>
                <p:cNvCxnSpPr>
                  <a:cxnSpLocks noChangeShapeType="1"/>
                </p:cNvCxnSpPr>
                <p:nvPr/>
              </p:nvCxnSpPr>
              <p:spPr bwMode="auto">
                <a:xfrm>
                  <a:off x="423" y="2544"/>
                  <a:ext cx="139" cy="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cxnSp>
            <p:sp>
              <p:nvSpPr>
                <p:cNvPr id="163" name="Rectangle 692"/>
                <p:cNvSpPr>
                  <a:spLocks noChangeArrowheads="1"/>
                </p:cNvSpPr>
                <p:nvPr/>
              </p:nvSpPr>
              <p:spPr bwMode="auto">
                <a:xfrm>
                  <a:off x="970" y="2519"/>
                  <a:ext cx="68" cy="39"/>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64" name="Rectangle 693"/>
                <p:cNvSpPr>
                  <a:spLocks noChangeArrowheads="1"/>
                </p:cNvSpPr>
                <p:nvPr/>
              </p:nvSpPr>
              <p:spPr bwMode="auto">
                <a:xfrm>
                  <a:off x="1081" y="2504"/>
                  <a:ext cx="68" cy="40"/>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65" name="Rectangle 694"/>
                <p:cNvSpPr>
                  <a:spLocks noChangeArrowheads="1"/>
                </p:cNvSpPr>
                <p:nvPr/>
              </p:nvSpPr>
              <p:spPr bwMode="auto">
                <a:xfrm>
                  <a:off x="1262" y="2447"/>
                  <a:ext cx="68" cy="40"/>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66" name="Rectangle 695"/>
                <p:cNvSpPr>
                  <a:spLocks noChangeArrowheads="1"/>
                </p:cNvSpPr>
                <p:nvPr/>
              </p:nvSpPr>
              <p:spPr bwMode="auto">
                <a:xfrm>
                  <a:off x="1373" y="2435"/>
                  <a:ext cx="68" cy="40"/>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67" name="Rectangle 696"/>
                <p:cNvSpPr>
                  <a:spLocks noChangeArrowheads="1"/>
                </p:cNvSpPr>
                <p:nvPr/>
              </p:nvSpPr>
              <p:spPr bwMode="auto">
                <a:xfrm>
                  <a:off x="1567" y="2341"/>
                  <a:ext cx="68" cy="40"/>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68" name="Rectangle 697"/>
                <p:cNvSpPr>
                  <a:spLocks noChangeArrowheads="1"/>
                </p:cNvSpPr>
                <p:nvPr/>
              </p:nvSpPr>
              <p:spPr bwMode="auto">
                <a:xfrm>
                  <a:off x="1682" y="2326"/>
                  <a:ext cx="68" cy="40"/>
                </a:xfrm>
                <a:prstGeom prst="rect">
                  <a:avLst/>
                </a:prstGeom>
                <a:solidFill>
                  <a:srgbClr val="CCFFCC"/>
                </a:solidFill>
                <a:ln w="9525">
                  <a:solidFill>
                    <a:schemeClr val="tx1"/>
                  </a:solidFill>
                  <a:miter lim="800000"/>
                  <a:headEnd/>
                  <a:tailEnd/>
                </a:ln>
              </p:spPr>
              <p:txBody>
                <a:bodyPr wrap="none" anchor="ctr"/>
                <a:lstStyle/>
                <a:p>
                  <a:endParaRPr lang="en-GB">
                    <a:latin typeface="+mn-lt"/>
                  </a:endParaRPr>
                </a:p>
              </p:txBody>
            </p:sp>
            <p:sp>
              <p:nvSpPr>
                <p:cNvPr id="169" name="TextBox 245"/>
                <p:cNvSpPr txBox="1">
                  <a:spLocks noChangeArrowheads="1"/>
                </p:cNvSpPr>
                <p:nvPr/>
              </p:nvSpPr>
              <p:spPr bwMode="auto">
                <a:xfrm>
                  <a:off x="909" y="2187"/>
                  <a:ext cx="63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b="1">
                      <a:latin typeface="+mn-lt"/>
                    </a:rPr>
                    <a:t>Spreader</a:t>
                  </a:r>
                </a:p>
              </p:txBody>
            </p:sp>
            <p:sp>
              <p:nvSpPr>
                <p:cNvPr id="170" name="TextBox 245"/>
                <p:cNvSpPr txBox="1">
                  <a:spLocks noChangeArrowheads="1"/>
                </p:cNvSpPr>
                <p:nvPr/>
              </p:nvSpPr>
              <p:spPr bwMode="auto">
                <a:xfrm>
                  <a:off x="3356" y="2113"/>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solidFill>
                        <a:srgbClr val="0000FF"/>
                      </a:solidFill>
                      <a:latin typeface="+mn-lt"/>
                    </a:rPr>
                    <a:t>FEL1</a:t>
                  </a:r>
                </a:p>
              </p:txBody>
            </p:sp>
            <p:sp>
              <p:nvSpPr>
                <p:cNvPr id="171" name="TextBox 245"/>
                <p:cNvSpPr txBox="1">
                  <a:spLocks noChangeArrowheads="1"/>
                </p:cNvSpPr>
                <p:nvPr/>
              </p:nvSpPr>
              <p:spPr bwMode="auto">
                <a:xfrm>
                  <a:off x="3356" y="2505"/>
                  <a:ext cx="4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a:solidFill>
                        <a:srgbClr val="008000"/>
                      </a:solidFill>
                      <a:latin typeface="+mn-lt"/>
                    </a:rPr>
                    <a:t>FEL</a:t>
                  </a:r>
                  <a:r>
                    <a:rPr lang="en-US" sz="600" b="1">
                      <a:solidFill>
                        <a:srgbClr val="008000"/>
                      </a:solidFill>
                      <a:latin typeface="+mn-lt"/>
                    </a:rPr>
                    <a:t>-</a:t>
                  </a:r>
                  <a:r>
                    <a:rPr lang="en-US" sz="1400" b="1">
                      <a:solidFill>
                        <a:srgbClr val="008000"/>
                      </a:solidFill>
                      <a:latin typeface="+mn-lt"/>
                    </a:rPr>
                    <a:t>2</a:t>
                  </a:r>
                </a:p>
              </p:txBody>
            </p:sp>
            <p:sp>
              <p:nvSpPr>
                <p:cNvPr id="172" name="TextBox 245"/>
                <p:cNvSpPr txBox="1">
                  <a:spLocks noChangeArrowheads="1"/>
                </p:cNvSpPr>
                <p:nvPr/>
              </p:nvSpPr>
              <p:spPr bwMode="auto">
                <a:xfrm>
                  <a:off x="4439" y="2602"/>
                  <a:ext cx="65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000" b="1">
                      <a:latin typeface="+mn-lt"/>
                    </a:rPr>
                    <a:t>Main Beam Dump</a:t>
                  </a:r>
                </a:p>
              </p:txBody>
            </p:sp>
            <p:sp>
              <p:nvSpPr>
                <p:cNvPr id="173" name="TextBox 245"/>
                <p:cNvSpPr txBox="1">
                  <a:spLocks noChangeArrowheads="1"/>
                </p:cNvSpPr>
                <p:nvPr/>
              </p:nvSpPr>
              <p:spPr bwMode="auto">
                <a:xfrm>
                  <a:off x="4921" y="2270"/>
                  <a:ext cx="65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000" b="1">
                      <a:latin typeface="+mn-lt"/>
                    </a:rPr>
                    <a:t>To the Beamlines</a:t>
                  </a:r>
                </a:p>
              </p:txBody>
            </p:sp>
            <p:cxnSp>
              <p:nvCxnSpPr>
                <p:cNvPr id="174" name="Straight Connector 189"/>
                <p:cNvCxnSpPr>
                  <a:cxnSpLocks noChangeShapeType="1"/>
                </p:cNvCxnSpPr>
                <p:nvPr/>
              </p:nvCxnSpPr>
              <p:spPr bwMode="auto">
                <a:xfrm>
                  <a:off x="747" y="2579"/>
                  <a:ext cx="77" cy="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75" name="Straight Connector 190"/>
                <p:cNvCxnSpPr>
                  <a:cxnSpLocks noChangeShapeType="1"/>
                </p:cNvCxnSpPr>
                <p:nvPr/>
              </p:nvCxnSpPr>
              <p:spPr bwMode="auto">
                <a:xfrm>
                  <a:off x="892" y="2710"/>
                  <a:ext cx="24" cy="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sp>
              <p:nvSpPr>
                <p:cNvPr id="176" name="Oval 705"/>
                <p:cNvSpPr>
                  <a:spLocks noChangeArrowheads="1"/>
                </p:cNvSpPr>
                <p:nvPr/>
              </p:nvSpPr>
              <p:spPr bwMode="auto">
                <a:xfrm>
                  <a:off x="885" y="2759"/>
                  <a:ext cx="68" cy="59"/>
                </a:xfrm>
                <a:prstGeom prst="ellipse">
                  <a:avLst/>
                </a:prstGeom>
                <a:solidFill>
                  <a:srgbClr val="CC0000"/>
                </a:solidFill>
                <a:ln w="9525">
                  <a:solidFill>
                    <a:schemeClr val="tx1"/>
                  </a:solidFill>
                  <a:round/>
                  <a:headEnd/>
                  <a:tailEnd/>
                </a:ln>
              </p:spPr>
              <p:txBody>
                <a:bodyPr wrap="none" anchor="ctr"/>
                <a:lstStyle/>
                <a:p>
                  <a:endParaRPr lang="en-GB">
                    <a:latin typeface="+mn-lt"/>
                  </a:endParaRPr>
                </a:p>
              </p:txBody>
            </p:sp>
            <p:sp>
              <p:nvSpPr>
                <p:cNvPr id="177" name="AutoShape 706"/>
                <p:cNvSpPr>
                  <a:spLocks noChangeArrowheads="1"/>
                </p:cNvSpPr>
                <p:nvPr/>
              </p:nvSpPr>
              <p:spPr bwMode="auto">
                <a:xfrm rot="1116003">
                  <a:off x="601" y="2537"/>
                  <a:ext cx="160" cy="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0 w 21600"/>
                    <a:gd name="T13" fmla="*/ 2945 h 21600"/>
                    <a:gd name="T14" fmla="*/ 18630 w 21600"/>
                    <a:gd name="T15" fmla="*/ 18655 h 21600"/>
                  </a:gdLst>
                  <a:ahLst/>
                  <a:cxnLst>
                    <a:cxn ang="T8">
                      <a:pos x="T0" y="T1"/>
                    </a:cxn>
                    <a:cxn ang="T9">
                      <a:pos x="T2" y="T3"/>
                    </a:cxn>
                    <a:cxn ang="T10">
                      <a:pos x="T4" y="T5"/>
                    </a:cxn>
                    <a:cxn ang="T11">
                      <a:pos x="T6" y="T7"/>
                    </a:cxn>
                  </a:cxnLst>
                  <a:rect l="T12" t="T13" r="T14" b="T15"/>
                  <a:pathLst>
                    <a:path w="21600" h="21600">
                      <a:moveTo>
                        <a:pt x="0" y="0"/>
                      </a:moveTo>
                      <a:lnTo>
                        <a:pt x="2437" y="21600"/>
                      </a:lnTo>
                      <a:lnTo>
                        <a:pt x="19163" y="21600"/>
                      </a:lnTo>
                      <a:lnTo>
                        <a:pt x="21600" y="0"/>
                      </a:lnTo>
                      <a:lnTo>
                        <a:pt x="0" y="0"/>
                      </a:lnTo>
                      <a:close/>
                    </a:path>
                  </a:pathLst>
                </a:custGeom>
                <a:gradFill rotWithShape="1">
                  <a:gsLst>
                    <a:gs pos="0">
                      <a:srgbClr val="5E765E"/>
                    </a:gs>
                    <a:gs pos="50000">
                      <a:srgbClr val="CCFFCC"/>
                    </a:gs>
                    <a:gs pos="100000">
                      <a:srgbClr val="5E765E"/>
                    </a:gs>
                  </a:gsLst>
                  <a:lin ang="5400000" scaled="1"/>
                </a:gradFill>
                <a:ln w="9525">
                  <a:solidFill>
                    <a:schemeClr val="tx1"/>
                  </a:solidFill>
                  <a:miter lim="800000"/>
                  <a:headEnd/>
                  <a:tailEnd/>
                </a:ln>
              </p:spPr>
              <p:txBody>
                <a:bodyPr wrap="none" anchor="ctr"/>
                <a:lstStyle/>
                <a:p>
                  <a:endParaRPr lang="en-GB">
                    <a:latin typeface="+mn-lt"/>
                  </a:endParaRPr>
                </a:p>
              </p:txBody>
            </p:sp>
            <p:sp>
              <p:nvSpPr>
                <p:cNvPr id="178" name="AutoShape 707"/>
                <p:cNvSpPr>
                  <a:spLocks noChangeArrowheads="1"/>
                </p:cNvSpPr>
                <p:nvPr/>
              </p:nvSpPr>
              <p:spPr bwMode="auto">
                <a:xfrm rot="3104934">
                  <a:off x="779" y="2636"/>
                  <a:ext cx="138" cy="5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974 w 21600"/>
                    <a:gd name="T13" fmla="*/ 2965 h 21600"/>
                    <a:gd name="T14" fmla="*/ 18626 w 21600"/>
                    <a:gd name="T15" fmla="*/ 18635 h 21600"/>
                  </a:gdLst>
                  <a:ahLst/>
                  <a:cxnLst>
                    <a:cxn ang="T8">
                      <a:pos x="T0" y="T1"/>
                    </a:cxn>
                    <a:cxn ang="T9">
                      <a:pos x="T2" y="T3"/>
                    </a:cxn>
                    <a:cxn ang="T10">
                      <a:pos x="T4" y="T5"/>
                    </a:cxn>
                    <a:cxn ang="T11">
                      <a:pos x="T6" y="T7"/>
                    </a:cxn>
                  </a:cxnLst>
                  <a:rect l="T12" t="T13" r="T14" b="T15"/>
                  <a:pathLst>
                    <a:path w="21600" h="21600">
                      <a:moveTo>
                        <a:pt x="0" y="0"/>
                      </a:moveTo>
                      <a:lnTo>
                        <a:pt x="2437" y="21600"/>
                      </a:lnTo>
                      <a:lnTo>
                        <a:pt x="19163" y="21600"/>
                      </a:lnTo>
                      <a:lnTo>
                        <a:pt x="21600" y="0"/>
                      </a:lnTo>
                      <a:lnTo>
                        <a:pt x="0" y="0"/>
                      </a:lnTo>
                      <a:close/>
                    </a:path>
                  </a:pathLst>
                </a:custGeom>
                <a:gradFill rotWithShape="1">
                  <a:gsLst>
                    <a:gs pos="0">
                      <a:srgbClr val="5E765E"/>
                    </a:gs>
                    <a:gs pos="50000">
                      <a:srgbClr val="CCFFCC"/>
                    </a:gs>
                    <a:gs pos="100000">
                      <a:srgbClr val="5E765E"/>
                    </a:gs>
                  </a:gsLst>
                  <a:lin ang="5400000" scaled="1"/>
                </a:gradFill>
                <a:ln w="9525">
                  <a:solidFill>
                    <a:schemeClr val="tx1"/>
                  </a:solidFill>
                  <a:miter lim="800000"/>
                  <a:headEnd/>
                  <a:tailEnd/>
                </a:ln>
              </p:spPr>
              <p:txBody>
                <a:bodyPr wrap="none" anchor="ctr"/>
                <a:lstStyle/>
                <a:p>
                  <a:endParaRPr lang="en-GB">
                    <a:latin typeface="+mn-lt"/>
                  </a:endParaRPr>
                </a:p>
              </p:txBody>
            </p:sp>
            <p:grpSp>
              <p:nvGrpSpPr>
                <p:cNvPr id="179" name="Group 708"/>
                <p:cNvGrpSpPr>
                  <a:grpSpLocks/>
                </p:cNvGrpSpPr>
                <p:nvPr/>
              </p:nvGrpSpPr>
              <p:grpSpPr bwMode="auto">
                <a:xfrm>
                  <a:off x="2606" y="2312"/>
                  <a:ext cx="159" cy="60"/>
                  <a:chOff x="1610" y="2205"/>
                  <a:chExt cx="159" cy="70"/>
                </a:xfrm>
              </p:grpSpPr>
              <p:sp>
                <p:nvSpPr>
                  <p:cNvPr id="346" name="Rectangle 709"/>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347" name="Group 710"/>
                  <p:cNvGrpSpPr>
                    <a:grpSpLocks/>
                  </p:cNvGrpSpPr>
                  <p:nvPr/>
                </p:nvGrpSpPr>
                <p:grpSpPr bwMode="auto">
                  <a:xfrm>
                    <a:off x="1610" y="2205"/>
                    <a:ext cx="159" cy="70"/>
                    <a:chOff x="703" y="618"/>
                    <a:chExt cx="247" cy="136"/>
                  </a:xfrm>
                </p:grpSpPr>
                <p:sp>
                  <p:nvSpPr>
                    <p:cNvPr id="348" name="Rectangle 711"/>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49" name="Rectangle 712"/>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50" name="Rectangle 713"/>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51" name="Rectangle 714"/>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52" name="Rectangle 715"/>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53" name="Rectangle 716"/>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80" name="Group 717"/>
                <p:cNvGrpSpPr>
                  <a:grpSpLocks/>
                </p:cNvGrpSpPr>
                <p:nvPr/>
              </p:nvGrpSpPr>
              <p:grpSpPr bwMode="auto">
                <a:xfrm>
                  <a:off x="1506" y="2424"/>
                  <a:ext cx="159" cy="60"/>
                  <a:chOff x="1905" y="2205"/>
                  <a:chExt cx="159" cy="70"/>
                </a:xfrm>
              </p:grpSpPr>
              <p:sp>
                <p:nvSpPr>
                  <p:cNvPr id="338" name="Rectangle 718"/>
                  <p:cNvSpPr>
                    <a:spLocks noChangeArrowheads="1"/>
                  </p:cNvSpPr>
                  <p:nvPr/>
                </p:nvSpPr>
                <p:spPr bwMode="auto">
                  <a:xfrm>
                    <a:off x="1905"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339" name="Group 719"/>
                  <p:cNvGrpSpPr>
                    <a:grpSpLocks/>
                  </p:cNvGrpSpPr>
                  <p:nvPr/>
                </p:nvGrpSpPr>
                <p:grpSpPr bwMode="auto">
                  <a:xfrm>
                    <a:off x="1905" y="2205"/>
                    <a:ext cx="159" cy="70"/>
                    <a:chOff x="703" y="618"/>
                    <a:chExt cx="247" cy="136"/>
                  </a:xfrm>
                </p:grpSpPr>
                <p:sp>
                  <p:nvSpPr>
                    <p:cNvPr id="340" name="Rectangle 720"/>
                    <p:cNvSpPr>
                      <a:spLocks noChangeArrowheads="1"/>
                    </p:cNvSpPr>
                    <p:nvPr/>
                  </p:nvSpPr>
                  <p:spPr bwMode="auto">
                    <a:xfrm>
                      <a:off x="70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41" name="Rectangle 721"/>
                    <p:cNvSpPr>
                      <a:spLocks noChangeArrowheads="1"/>
                    </p:cNvSpPr>
                    <p:nvPr/>
                  </p:nvSpPr>
                  <p:spPr bwMode="auto">
                    <a:xfrm>
                      <a:off x="74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42" name="Rectangle 722"/>
                    <p:cNvSpPr>
                      <a:spLocks noChangeArrowheads="1"/>
                    </p:cNvSpPr>
                    <p:nvPr/>
                  </p:nvSpPr>
                  <p:spPr bwMode="auto">
                    <a:xfrm>
                      <a:off x="79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43" name="Rectangle 723"/>
                    <p:cNvSpPr>
                      <a:spLocks noChangeArrowheads="1"/>
                    </p:cNvSpPr>
                    <p:nvPr/>
                  </p:nvSpPr>
                  <p:spPr bwMode="auto">
                    <a:xfrm>
                      <a:off x="83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44" name="Rectangle 724"/>
                    <p:cNvSpPr>
                      <a:spLocks noChangeArrowheads="1"/>
                    </p:cNvSpPr>
                    <p:nvPr/>
                  </p:nvSpPr>
                  <p:spPr bwMode="auto">
                    <a:xfrm>
                      <a:off x="88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45" name="Rectangle 725"/>
                    <p:cNvSpPr>
                      <a:spLocks noChangeArrowheads="1"/>
                    </p:cNvSpPr>
                    <p:nvPr/>
                  </p:nvSpPr>
                  <p:spPr bwMode="auto">
                    <a:xfrm>
                      <a:off x="92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grpSp>
            </p:grpSp>
            <p:grpSp>
              <p:nvGrpSpPr>
                <p:cNvPr id="181" name="Group 726"/>
                <p:cNvGrpSpPr>
                  <a:grpSpLocks/>
                </p:cNvGrpSpPr>
                <p:nvPr/>
              </p:nvGrpSpPr>
              <p:grpSpPr bwMode="auto">
                <a:xfrm>
                  <a:off x="2112" y="2312"/>
                  <a:ext cx="159" cy="60"/>
                  <a:chOff x="1905" y="2205"/>
                  <a:chExt cx="159" cy="70"/>
                </a:xfrm>
              </p:grpSpPr>
              <p:sp>
                <p:nvSpPr>
                  <p:cNvPr id="330" name="Rectangle 727"/>
                  <p:cNvSpPr>
                    <a:spLocks noChangeArrowheads="1"/>
                  </p:cNvSpPr>
                  <p:nvPr/>
                </p:nvSpPr>
                <p:spPr bwMode="auto">
                  <a:xfrm>
                    <a:off x="1905"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331" name="Group 728"/>
                  <p:cNvGrpSpPr>
                    <a:grpSpLocks/>
                  </p:cNvGrpSpPr>
                  <p:nvPr/>
                </p:nvGrpSpPr>
                <p:grpSpPr bwMode="auto">
                  <a:xfrm>
                    <a:off x="1905" y="2205"/>
                    <a:ext cx="159" cy="70"/>
                    <a:chOff x="703" y="618"/>
                    <a:chExt cx="247" cy="136"/>
                  </a:xfrm>
                </p:grpSpPr>
                <p:sp>
                  <p:nvSpPr>
                    <p:cNvPr id="332" name="Rectangle 729"/>
                    <p:cNvSpPr>
                      <a:spLocks noChangeArrowheads="1"/>
                    </p:cNvSpPr>
                    <p:nvPr/>
                  </p:nvSpPr>
                  <p:spPr bwMode="auto">
                    <a:xfrm>
                      <a:off x="70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33" name="Rectangle 730"/>
                    <p:cNvSpPr>
                      <a:spLocks noChangeArrowheads="1"/>
                    </p:cNvSpPr>
                    <p:nvPr/>
                  </p:nvSpPr>
                  <p:spPr bwMode="auto">
                    <a:xfrm>
                      <a:off x="74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34" name="Rectangle 731"/>
                    <p:cNvSpPr>
                      <a:spLocks noChangeArrowheads="1"/>
                    </p:cNvSpPr>
                    <p:nvPr/>
                  </p:nvSpPr>
                  <p:spPr bwMode="auto">
                    <a:xfrm>
                      <a:off x="79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35" name="Rectangle 732"/>
                    <p:cNvSpPr>
                      <a:spLocks noChangeArrowheads="1"/>
                    </p:cNvSpPr>
                    <p:nvPr/>
                  </p:nvSpPr>
                  <p:spPr bwMode="auto">
                    <a:xfrm>
                      <a:off x="83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36" name="Rectangle 733"/>
                    <p:cNvSpPr>
                      <a:spLocks noChangeArrowheads="1"/>
                    </p:cNvSpPr>
                    <p:nvPr/>
                  </p:nvSpPr>
                  <p:spPr bwMode="auto">
                    <a:xfrm>
                      <a:off x="88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337" name="Rectangle 734"/>
                    <p:cNvSpPr>
                      <a:spLocks noChangeArrowheads="1"/>
                    </p:cNvSpPr>
                    <p:nvPr/>
                  </p:nvSpPr>
                  <p:spPr bwMode="auto">
                    <a:xfrm>
                      <a:off x="92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grpSp>
            </p:grpSp>
            <p:sp>
              <p:nvSpPr>
                <p:cNvPr id="182" name="Rectangle 736"/>
                <p:cNvSpPr>
                  <a:spLocks noChangeArrowheads="1"/>
                </p:cNvSpPr>
                <p:nvPr/>
              </p:nvSpPr>
              <p:spPr bwMode="auto">
                <a:xfrm>
                  <a:off x="1914" y="2424"/>
                  <a:ext cx="159" cy="60"/>
                </a:xfrm>
                <a:prstGeom prst="rect">
                  <a:avLst/>
                </a:prstGeom>
                <a:solidFill>
                  <a:srgbClr val="DDDDDD"/>
                </a:solidFill>
                <a:ln w="9525">
                  <a:solidFill>
                    <a:schemeClr val="tx1"/>
                  </a:solidFill>
                  <a:prstDash val="sysDot"/>
                  <a:miter lim="800000"/>
                  <a:headEnd/>
                  <a:tailEnd/>
                </a:ln>
              </p:spPr>
              <p:txBody>
                <a:bodyPr wrap="none" anchor="ctr"/>
                <a:lstStyle/>
                <a:p>
                  <a:endParaRPr lang="en-GB">
                    <a:latin typeface="+mn-lt"/>
                  </a:endParaRPr>
                </a:p>
              </p:txBody>
            </p:sp>
            <p:grpSp>
              <p:nvGrpSpPr>
                <p:cNvPr id="183" name="Group 744"/>
                <p:cNvGrpSpPr>
                  <a:grpSpLocks/>
                </p:cNvGrpSpPr>
                <p:nvPr/>
              </p:nvGrpSpPr>
              <p:grpSpPr bwMode="auto">
                <a:xfrm>
                  <a:off x="2093" y="2424"/>
                  <a:ext cx="159" cy="60"/>
                  <a:chOff x="1610" y="2205"/>
                  <a:chExt cx="159" cy="70"/>
                </a:xfrm>
              </p:grpSpPr>
              <p:sp>
                <p:nvSpPr>
                  <p:cNvPr id="322" name="Rectangle 745"/>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323" name="Group 746"/>
                  <p:cNvGrpSpPr>
                    <a:grpSpLocks/>
                  </p:cNvGrpSpPr>
                  <p:nvPr/>
                </p:nvGrpSpPr>
                <p:grpSpPr bwMode="auto">
                  <a:xfrm>
                    <a:off x="1610" y="2205"/>
                    <a:ext cx="159" cy="70"/>
                    <a:chOff x="703" y="618"/>
                    <a:chExt cx="247" cy="136"/>
                  </a:xfrm>
                </p:grpSpPr>
                <p:sp>
                  <p:nvSpPr>
                    <p:cNvPr id="324" name="Rectangle 747"/>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25" name="Rectangle 748"/>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26" name="Rectangle 749"/>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27" name="Rectangle 750"/>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28" name="Rectangle 751"/>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29" name="Rectangle 752"/>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84" name="Group 753"/>
                <p:cNvGrpSpPr>
                  <a:grpSpLocks/>
                </p:cNvGrpSpPr>
                <p:nvPr/>
              </p:nvGrpSpPr>
              <p:grpSpPr bwMode="auto">
                <a:xfrm>
                  <a:off x="2272" y="2424"/>
                  <a:ext cx="159" cy="60"/>
                  <a:chOff x="1610" y="2205"/>
                  <a:chExt cx="159" cy="70"/>
                </a:xfrm>
              </p:grpSpPr>
              <p:sp>
                <p:nvSpPr>
                  <p:cNvPr id="314" name="Rectangle 754"/>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315" name="Group 755"/>
                  <p:cNvGrpSpPr>
                    <a:grpSpLocks/>
                  </p:cNvGrpSpPr>
                  <p:nvPr/>
                </p:nvGrpSpPr>
                <p:grpSpPr bwMode="auto">
                  <a:xfrm>
                    <a:off x="1610" y="2205"/>
                    <a:ext cx="159" cy="70"/>
                    <a:chOff x="703" y="618"/>
                    <a:chExt cx="247" cy="136"/>
                  </a:xfrm>
                </p:grpSpPr>
                <p:sp>
                  <p:nvSpPr>
                    <p:cNvPr id="316" name="Rectangle 756"/>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17" name="Rectangle 757"/>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18" name="Rectangle 758"/>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19" name="Rectangle 759"/>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20" name="Rectangle 760"/>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21" name="Rectangle 761"/>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85" name="Group 762"/>
                <p:cNvGrpSpPr>
                  <a:grpSpLocks/>
                </p:cNvGrpSpPr>
                <p:nvPr/>
              </p:nvGrpSpPr>
              <p:grpSpPr bwMode="auto">
                <a:xfrm>
                  <a:off x="2803" y="2312"/>
                  <a:ext cx="159" cy="60"/>
                  <a:chOff x="1610" y="2205"/>
                  <a:chExt cx="159" cy="70"/>
                </a:xfrm>
              </p:grpSpPr>
              <p:sp>
                <p:nvSpPr>
                  <p:cNvPr id="306" name="Rectangle 763"/>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307" name="Group 764"/>
                  <p:cNvGrpSpPr>
                    <a:grpSpLocks/>
                  </p:cNvGrpSpPr>
                  <p:nvPr/>
                </p:nvGrpSpPr>
                <p:grpSpPr bwMode="auto">
                  <a:xfrm>
                    <a:off x="1610" y="2205"/>
                    <a:ext cx="159" cy="70"/>
                    <a:chOff x="703" y="618"/>
                    <a:chExt cx="247" cy="136"/>
                  </a:xfrm>
                </p:grpSpPr>
                <p:sp>
                  <p:nvSpPr>
                    <p:cNvPr id="308" name="Rectangle 765"/>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09" name="Rectangle 766"/>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10" name="Rectangle 767"/>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11" name="Rectangle 768"/>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12" name="Rectangle 769"/>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13" name="Rectangle 770"/>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86" name="Group 771"/>
                <p:cNvGrpSpPr>
                  <a:grpSpLocks/>
                </p:cNvGrpSpPr>
                <p:nvPr/>
              </p:nvGrpSpPr>
              <p:grpSpPr bwMode="auto">
                <a:xfrm>
                  <a:off x="3001" y="2312"/>
                  <a:ext cx="159" cy="60"/>
                  <a:chOff x="1610" y="2205"/>
                  <a:chExt cx="159" cy="70"/>
                </a:xfrm>
              </p:grpSpPr>
              <p:sp>
                <p:nvSpPr>
                  <p:cNvPr id="298" name="Rectangle 772"/>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99" name="Group 773"/>
                  <p:cNvGrpSpPr>
                    <a:grpSpLocks/>
                  </p:cNvGrpSpPr>
                  <p:nvPr/>
                </p:nvGrpSpPr>
                <p:grpSpPr bwMode="auto">
                  <a:xfrm>
                    <a:off x="1610" y="2205"/>
                    <a:ext cx="159" cy="70"/>
                    <a:chOff x="703" y="618"/>
                    <a:chExt cx="247" cy="136"/>
                  </a:xfrm>
                </p:grpSpPr>
                <p:sp>
                  <p:nvSpPr>
                    <p:cNvPr id="300" name="Rectangle 774"/>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01" name="Rectangle 775"/>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02" name="Rectangle 776"/>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03" name="Rectangle 777"/>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04" name="Rectangle 778"/>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305" name="Rectangle 779"/>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87" name="Group 780"/>
                <p:cNvGrpSpPr>
                  <a:grpSpLocks/>
                </p:cNvGrpSpPr>
                <p:nvPr/>
              </p:nvGrpSpPr>
              <p:grpSpPr bwMode="auto">
                <a:xfrm>
                  <a:off x="3199" y="2312"/>
                  <a:ext cx="159" cy="60"/>
                  <a:chOff x="1610" y="2205"/>
                  <a:chExt cx="159" cy="70"/>
                </a:xfrm>
              </p:grpSpPr>
              <p:sp>
                <p:nvSpPr>
                  <p:cNvPr id="290" name="Rectangle 781"/>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91" name="Group 782"/>
                  <p:cNvGrpSpPr>
                    <a:grpSpLocks/>
                  </p:cNvGrpSpPr>
                  <p:nvPr/>
                </p:nvGrpSpPr>
                <p:grpSpPr bwMode="auto">
                  <a:xfrm>
                    <a:off x="1610" y="2205"/>
                    <a:ext cx="159" cy="70"/>
                    <a:chOff x="703" y="618"/>
                    <a:chExt cx="247" cy="136"/>
                  </a:xfrm>
                </p:grpSpPr>
                <p:sp>
                  <p:nvSpPr>
                    <p:cNvPr id="292" name="Rectangle 783"/>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93" name="Rectangle 784"/>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94" name="Rectangle 785"/>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95" name="Rectangle 786"/>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96" name="Rectangle 787"/>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97" name="Rectangle 788"/>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88" name="Group 789"/>
                <p:cNvGrpSpPr>
                  <a:grpSpLocks/>
                </p:cNvGrpSpPr>
                <p:nvPr/>
              </p:nvGrpSpPr>
              <p:grpSpPr bwMode="auto">
                <a:xfrm>
                  <a:off x="3397" y="2312"/>
                  <a:ext cx="159" cy="60"/>
                  <a:chOff x="1610" y="2205"/>
                  <a:chExt cx="159" cy="70"/>
                </a:xfrm>
              </p:grpSpPr>
              <p:sp>
                <p:nvSpPr>
                  <p:cNvPr id="282" name="Rectangle 790"/>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83" name="Group 791"/>
                  <p:cNvGrpSpPr>
                    <a:grpSpLocks/>
                  </p:cNvGrpSpPr>
                  <p:nvPr/>
                </p:nvGrpSpPr>
                <p:grpSpPr bwMode="auto">
                  <a:xfrm>
                    <a:off x="1610" y="2205"/>
                    <a:ext cx="159" cy="70"/>
                    <a:chOff x="703" y="618"/>
                    <a:chExt cx="247" cy="136"/>
                  </a:xfrm>
                </p:grpSpPr>
                <p:sp>
                  <p:nvSpPr>
                    <p:cNvPr id="284" name="Rectangle 792"/>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85" name="Rectangle 793"/>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86" name="Rectangle 794"/>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87" name="Rectangle 795"/>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88" name="Rectangle 796"/>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89" name="Rectangle 797"/>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89" name="Group 798"/>
                <p:cNvGrpSpPr>
                  <a:grpSpLocks/>
                </p:cNvGrpSpPr>
                <p:nvPr/>
              </p:nvGrpSpPr>
              <p:grpSpPr bwMode="auto">
                <a:xfrm>
                  <a:off x="3595" y="2312"/>
                  <a:ext cx="159" cy="60"/>
                  <a:chOff x="1610" y="2205"/>
                  <a:chExt cx="159" cy="70"/>
                </a:xfrm>
              </p:grpSpPr>
              <p:sp>
                <p:nvSpPr>
                  <p:cNvPr id="274" name="Rectangle 799"/>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75" name="Group 800"/>
                  <p:cNvGrpSpPr>
                    <a:grpSpLocks/>
                  </p:cNvGrpSpPr>
                  <p:nvPr/>
                </p:nvGrpSpPr>
                <p:grpSpPr bwMode="auto">
                  <a:xfrm>
                    <a:off x="1610" y="2205"/>
                    <a:ext cx="159" cy="70"/>
                    <a:chOff x="703" y="618"/>
                    <a:chExt cx="247" cy="136"/>
                  </a:xfrm>
                </p:grpSpPr>
                <p:sp>
                  <p:nvSpPr>
                    <p:cNvPr id="276" name="Rectangle 801"/>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77" name="Rectangle 802"/>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78" name="Rectangle 803"/>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79" name="Rectangle 804"/>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80" name="Rectangle 805"/>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81" name="Rectangle 806"/>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sp>
              <p:nvSpPr>
                <p:cNvPr id="190" name="Rectangle 808"/>
                <p:cNvSpPr>
                  <a:spLocks noChangeArrowheads="1"/>
                </p:cNvSpPr>
                <p:nvPr/>
              </p:nvSpPr>
              <p:spPr bwMode="auto">
                <a:xfrm>
                  <a:off x="3793" y="2312"/>
                  <a:ext cx="159" cy="60"/>
                </a:xfrm>
                <a:prstGeom prst="rect">
                  <a:avLst/>
                </a:prstGeom>
                <a:solidFill>
                  <a:srgbClr val="DDDDDD"/>
                </a:solidFill>
                <a:ln w="9525">
                  <a:solidFill>
                    <a:schemeClr val="tx1"/>
                  </a:solidFill>
                  <a:prstDash val="sysDot"/>
                  <a:miter lim="800000"/>
                  <a:headEnd/>
                  <a:tailEnd/>
                </a:ln>
              </p:spPr>
              <p:txBody>
                <a:bodyPr wrap="none" anchor="ctr"/>
                <a:lstStyle/>
                <a:p>
                  <a:endParaRPr lang="en-GB">
                    <a:latin typeface="+mn-lt"/>
                  </a:endParaRPr>
                </a:p>
              </p:txBody>
            </p:sp>
            <p:sp>
              <p:nvSpPr>
                <p:cNvPr id="191" name="Rectangle 817"/>
                <p:cNvSpPr>
                  <a:spLocks noChangeArrowheads="1"/>
                </p:cNvSpPr>
                <p:nvPr/>
              </p:nvSpPr>
              <p:spPr bwMode="auto">
                <a:xfrm>
                  <a:off x="3991" y="2312"/>
                  <a:ext cx="159" cy="60"/>
                </a:xfrm>
                <a:prstGeom prst="rect">
                  <a:avLst/>
                </a:prstGeom>
                <a:solidFill>
                  <a:srgbClr val="DDDDDD"/>
                </a:solidFill>
                <a:ln w="9525">
                  <a:solidFill>
                    <a:schemeClr val="tx1"/>
                  </a:solidFill>
                  <a:prstDash val="sysDot"/>
                  <a:miter lim="800000"/>
                  <a:headEnd/>
                  <a:tailEnd/>
                </a:ln>
              </p:spPr>
              <p:txBody>
                <a:bodyPr wrap="none" anchor="ctr"/>
                <a:lstStyle/>
                <a:p>
                  <a:endParaRPr lang="en-GB">
                    <a:latin typeface="+mn-lt"/>
                  </a:endParaRPr>
                </a:p>
              </p:txBody>
            </p:sp>
            <p:grpSp>
              <p:nvGrpSpPr>
                <p:cNvPr id="192" name="Group 825"/>
                <p:cNvGrpSpPr>
                  <a:grpSpLocks/>
                </p:cNvGrpSpPr>
                <p:nvPr/>
              </p:nvGrpSpPr>
              <p:grpSpPr bwMode="auto">
                <a:xfrm>
                  <a:off x="2671" y="2424"/>
                  <a:ext cx="159" cy="60"/>
                  <a:chOff x="1905" y="2205"/>
                  <a:chExt cx="159" cy="70"/>
                </a:xfrm>
              </p:grpSpPr>
              <p:sp>
                <p:nvSpPr>
                  <p:cNvPr id="266" name="Rectangle 826"/>
                  <p:cNvSpPr>
                    <a:spLocks noChangeArrowheads="1"/>
                  </p:cNvSpPr>
                  <p:nvPr/>
                </p:nvSpPr>
                <p:spPr bwMode="auto">
                  <a:xfrm>
                    <a:off x="1905"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67" name="Group 827"/>
                  <p:cNvGrpSpPr>
                    <a:grpSpLocks/>
                  </p:cNvGrpSpPr>
                  <p:nvPr/>
                </p:nvGrpSpPr>
                <p:grpSpPr bwMode="auto">
                  <a:xfrm>
                    <a:off x="1905" y="2205"/>
                    <a:ext cx="159" cy="70"/>
                    <a:chOff x="703" y="618"/>
                    <a:chExt cx="247" cy="136"/>
                  </a:xfrm>
                </p:grpSpPr>
                <p:sp>
                  <p:nvSpPr>
                    <p:cNvPr id="268" name="Rectangle 828"/>
                    <p:cNvSpPr>
                      <a:spLocks noChangeArrowheads="1"/>
                    </p:cNvSpPr>
                    <p:nvPr/>
                  </p:nvSpPr>
                  <p:spPr bwMode="auto">
                    <a:xfrm>
                      <a:off x="70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69" name="Rectangle 829"/>
                    <p:cNvSpPr>
                      <a:spLocks noChangeArrowheads="1"/>
                    </p:cNvSpPr>
                    <p:nvPr/>
                  </p:nvSpPr>
                  <p:spPr bwMode="auto">
                    <a:xfrm>
                      <a:off x="74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70" name="Rectangle 830"/>
                    <p:cNvSpPr>
                      <a:spLocks noChangeArrowheads="1"/>
                    </p:cNvSpPr>
                    <p:nvPr/>
                  </p:nvSpPr>
                  <p:spPr bwMode="auto">
                    <a:xfrm>
                      <a:off x="79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71" name="Rectangle 831"/>
                    <p:cNvSpPr>
                      <a:spLocks noChangeArrowheads="1"/>
                    </p:cNvSpPr>
                    <p:nvPr/>
                  </p:nvSpPr>
                  <p:spPr bwMode="auto">
                    <a:xfrm>
                      <a:off x="83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72" name="Rectangle 832"/>
                    <p:cNvSpPr>
                      <a:spLocks noChangeArrowheads="1"/>
                    </p:cNvSpPr>
                    <p:nvPr/>
                  </p:nvSpPr>
                  <p:spPr bwMode="auto">
                    <a:xfrm>
                      <a:off x="88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73" name="Rectangle 833"/>
                    <p:cNvSpPr>
                      <a:spLocks noChangeArrowheads="1"/>
                    </p:cNvSpPr>
                    <p:nvPr/>
                  </p:nvSpPr>
                  <p:spPr bwMode="auto">
                    <a:xfrm>
                      <a:off x="92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grpSp>
            </p:grpSp>
            <p:grpSp>
              <p:nvGrpSpPr>
                <p:cNvPr id="193" name="Group 834"/>
                <p:cNvGrpSpPr>
                  <a:grpSpLocks/>
                </p:cNvGrpSpPr>
                <p:nvPr/>
              </p:nvGrpSpPr>
              <p:grpSpPr bwMode="auto">
                <a:xfrm>
                  <a:off x="3057" y="2425"/>
                  <a:ext cx="159" cy="60"/>
                  <a:chOff x="1610" y="2205"/>
                  <a:chExt cx="159" cy="70"/>
                </a:xfrm>
              </p:grpSpPr>
              <p:sp>
                <p:nvSpPr>
                  <p:cNvPr id="258" name="Rectangle 835"/>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59" name="Group 836"/>
                  <p:cNvGrpSpPr>
                    <a:grpSpLocks/>
                  </p:cNvGrpSpPr>
                  <p:nvPr/>
                </p:nvGrpSpPr>
                <p:grpSpPr bwMode="auto">
                  <a:xfrm>
                    <a:off x="1610" y="2205"/>
                    <a:ext cx="159" cy="70"/>
                    <a:chOff x="703" y="618"/>
                    <a:chExt cx="247" cy="136"/>
                  </a:xfrm>
                </p:grpSpPr>
                <p:sp>
                  <p:nvSpPr>
                    <p:cNvPr id="260" name="Rectangle 837"/>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61" name="Rectangle 838"/>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62" name="Rectangle 839"/>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63" name="Rectangle 840"/>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64" name="Rectangle 841"/>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65" name="Rectangle 842"/>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94" name="Group 843"/>
                <p:cNvGrpSpPr>
                  <a:grpSpLocks/>
                </p:cNvGrpSpPr>
                <p:nvPr/>
              </p:nvGrpSpPr>
              <p:grpSpPr bwMode="auto">
                <a:xfrm>
                  <a:off x="3238" y="2425"/>
                  <a:ext cx="159" cy="60"/>
                  <a:chOff x="1610" y="2205"/>
                  <a:chExt cx="159" cy="70"/>
                </a:xfrm>
              </p:grpSpPr>
              <p:sp>
                <p:nvSpPr>
                  <p:cNvPr id="250" name="Rectangle 844"/>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51" name="Group 845"/>
                  <p:cNvGrpSpPr>
                    <a:grpSpLocks/>
                  </p:cNvGrpSpPr>
                  <p:nvPr/>
                </p:nvGrpSpPr>
                <p:grpSpPr bwMode="auto">
                  <a:xfrm>
                    <a:off x="1610" y="2205"/>
                    <a:ext cx="159" cy="70"/>
                    <a:chOff x="703" y="618"/>
                    <a:chExt cx="247" cy="136"/>
                  </a:xfrm>
                </p:grpSpPr>
                <p:sp>
                  <p:nvSpPr>
                    <p:cNvPr id="252" name="Rectangle 846"/>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53" name="Rectangle 847"/>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54" name="Rectangle 848"/>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55" name="Rectangle 849"/>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56" name="Rectangle 850"/>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57" name="Rectangle 851"/>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95" name="Group 852"/>
                <p:cNvGrpSpPr>
                  <a:grpSpLocks/>
                </p:cNvGrpSpPr>
                <p:nvPr/>
              </p:nvGrpSpPr>
              <p:grpSpPr bwMode="auto">
                <a:xfrm>
                  <a:off x="3419" y="2425"/>
                  <a:ext cx="159" cy="60"/>
                  <a:chOff x="1610" y="2205"/>
                  <a:chExt cx="159" cy="70"/>
                </a:xfrm>
              </p:grpSpPr>
              <p:sp>
                <p:nvSpPr>
                  <p:cNvPr id="242" name="Rectangle 853"/>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43" name="Group 854"/>
                  <p:cNvGrpSpPr>
                    <a:grpSpLocks/>
                  </p:cNvGrpSpPr>
                  <p:nvPr/>
                </p:nvGrpSpPr>
                <p:grpSpPr bwMode="auto">
                  <a:xfrm>
                    <a:off x="1610" y="2205"/>
                    <a:ext cx="159" cy="70"/>
                    <a:chOff x="703" y="618"/>
                    <a:chExt cx="247" cy="136"/>
                  </a:xfrm>
                </p:grpSpPr>
                <p:sp>
                  <p:nvSpPr>
                    <p:cNvPr id="244" name="Rectangle 855"/>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45" name="Rectangle 856"/>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46" name="Rectangle 857"/>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47" name="Rectangle 858"/>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48" name="Rectangle 859"/>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49" name="Rectangle 860"/>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96" name="Group 861"/>
                <p:cNvGrpSpPr>
                  <a:grpSpLocks/>
                </p:cNvGrpSpPr>
                <p:nvPr/>
              </p:nvGrpSpPr>
              <p:grpSpPr bwMode="auto">
                <a:xfrm>
                  <a:off x="3599" y="2425"/>
                  <a:ext cx="159" cy="60"/>
                  <a:chOff x="1610" y="2205"/>
                  <a:chExt cx="159" cy="70"/>
                </a:xfrm>
              </p:grpSpPr>
              <p:sp>
                <p:nvSpPr>
                  <p:cNvPr id="234" name="Rectangle 862"/>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35" name="Group 863"/>
                  <p:cNvGrpSpPr>
                    <a:grpSpLocks/>
                  </p:cNvGrpSpPr>
                  <p:nvPr/>
                </p:nvGrpSpPr>
                <p:grpSpPr bwMode="auto">
                  <a:xfrm>
                    <a:off x="1610" y="2205"/>
                    <a:ext cx="159" cy="70"/>
                    <a:chOff x="703" y="618"/>
                    <a:chExt cx="247" cy="136"/>
                  </a:xfrm>
                </p:grpSpPr>
                <p:sp>
                  <p:nvSpPr>
                    <p:cNvPr id="236" name="Rectangle 864"/>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37" name="Rectangle 865"/>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38" name="Rectangle 866"/>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39" name="Rectangle 867"/>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40" name="Rectangle 868"/>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41" name="Rectangle 869"/>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197" name="Group 870"/>
                <p:cNvGrpSpPr>
                  <a:grpSpLocks/>
                </p:cNvGrpSpPr>
                <p:nvPr/>
              </p:nvGrpSpPr>
              <p:grpSpPr bwMode="auto">
                <a:xfrm>
                  <a:off x="3779" y="2425"/>
                  <a:ext cx="159" cy="60"/>
                  <a:chOff x="1610" y="2205"/>
                  <a:chExt cx="159" cy="70"/>
                </a:xfrm>
              </p:grpSpPr>
              <p:sp>
                <p:nvSpPr>
                  <p:cNvPr id="226" name="Rectangle 871"/>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27" name="Group 872"/>
                  <p:cNvGrpSpPr>
                    <a:grpSpLocks/>
                  </p:cNvGrpSpPr>
                  <p:nvPr/>
                </p:nvGrpSpPr>
                <p:grpSpPr bwMode="auto">
                  <a:xfrm>
                    <a:off x="1610" y="2205"/>
                    <a:ext cx="159" cy="70"/>
                    <a:chOff x="703" y="618"/>
                    <a:chExt cx="247" cy="136"/>
                  </a:xfrm>
                </p:grpSpPr>
                <p:sp>
                  <p:nvSpPr>
                    <p:cNvPr id="228" name="Rectangle 873"/>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29" name="Rectangle 874"/>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30" name="Rectangle 875"/>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31" name="Rectangle 876"/>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32" name="Rectangle 877"/>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33" name="Rectangle 878"/>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sp>
              <p:nvSpPr>
                <p:cNvPr id="198" name="Rectangle 889"/>
                <p:cNvSpPr>
                  <a:spLocks noChangeArrowheads="1"/>
                </p:cNvSpPr>
                <p:nvPr/>
              </p:nvSpPr>
              <p:spPr bwMode="auto">
                <a:xfrm>
                  <a:off x="4139" y="2425"/>
                  <a:ext cx="159" cy="60"/>
                </a:xfrm>
                <a:prstGeom prst="rect">
                  <a:avLst/>
                </a:prstGeom>
                <a:solidFill>
                  <a:srgbClr val="DDDDDD"/>
                </a:solidFill>
                <a:ln w="9525">
                  <a:solidFill>
                    <a:schemeClr val="tx1"/>
                  </a:solidFill>
                  <a:prstDash val="sysDot"/>
                  <a:miter lim="800000"/>
                  <a:headEnd/>
                  <a:tailEnd/>
                </a:ln>
              </p:spPr>
              <p:txBody>
                <a:bodyPr wrap="none" anchor="ctr"/>
                <a:lstStyle/>
                <a:p>
                  <a:endParaRPr lang="en-GB">
                    <a:latin typeface="+mn-lt"/>
                  </a:endParaRPr>
                </a:p>
              </p:txBody>
            </p:sp>
            <p:sp>
              <p:nvSpPr>
                <p:cNvPr id="199" name="Rectangle 898"/>
                <p:cNvSpPr>
                  <a:spLocks noChangeArrowheads="1"/>
                </p:cNvSpPr>
                <p:nvPr/>
              </p:nvSpPr>
              <p:spPr bwMode="auto">
                <a:xfrm>
                  <a:off x="4321" y="2425"/>
                  <a:ext cx="159" cy="60"/>
                </a:xfrm>
                <a:prstGeom prst="rect">
                  <a:avLst/>
                </a:prstGeom>
                <a:solidFill>
                  <a:srgbClr val="DDDDDD"/>
                </a:solidFill>
                <a:ln w="9525">
                  <a:solidFill>
                    <a:schemeClr val="tx1"/>
                  </a:solidFill>
                  <a:prstDash val="sysDot"/>
                  <a:miter lim="800000"/>
                  <a:headEnd/>
                  <a:tailEnd/>
                </a:ln>
              </p:spPr>
              <p:txBody>
                <a:bodyPr wrap="none" anchor="ctr"/>
                <a:lstStyle/>
                <a:p>
                  <a:endParaRPr lang="en-GB">
                    <a:latin typeface="+mn-lt"/>
                  </a:endParaRPr>
                </a:p>
              </p:txBody>
            </p:sp>
            <p:grpSp>
              <p:nvGrpSpPr>
                <p:cNvPr id="200" name="Group 906"/>
                <p:cNvGrpSpPr>
                  <a:grpSpLocks/>
                </p:cNvGrpSpPr>
                <p:nvPr/>
              </p:nvGrpSpPr>
              <p:grpSpPr bwMode="auto">
                <a:xfrm>
                  <a:off x="3183" y="2800"/>
                  <a:ext cx="159" cy="60"/>
                  <a:chOff x="1610" y="2205"/>
                  <a:chExt cx="159" cy="70"/>
                </a:xfrm>
              </p:grpSpPr>
              <p:sp>
                <p:nvSpPr>
                  <p:cNvPr id="218" name="Rectangle 907"/>
                  <p:cNvSpPr>
                    <a:spLocks noChangeArrowheads="1"/>
                  </p:cNvSpPr>
                  <p:nvPr/>
                </p:nvSpPr>
                <p:spPr bwMode="auto">
                  <a:xfrm>
                    <a:off x="1610"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19" name="Group 908"/>
                  <p:cNvGrpSpPr>
                    <a:grpSpLocks/>
                  </p:cNvGrpSpPr>
                  <p:nvPr/>
                </p:nvGrpSpPr>
                <p:grpSpPr bwMode="auto">
                  <a:xfrm>
                    <a:off x="1610" y="2205"/>
                    <a:ext cx="159" cy="70"/>
                    <a:chOff x="703" y="618"/>
                    <a:chExt cx="247" cy="136"/>
                  </a:xfrm>
                </p:grpSpPr>
                <p:sp>
                  <p:nvSpPr>
                    <p:cNvPr id="220" name="Rectangle 909"/>
                    <p:cNvSpPr>
                      <a:spLocks noChangeArrowheads="1"/>
                    </p:cNvSpPr>
                    <p:nvPr/>
                  </p:nvSpPr>
                  <p:spPr bwMode="auto">
                    <a:xfrm>
                      <a:off x="70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21" name="Rectangle 910"/>
                    <p:cNvSpPr>
                      <a:spLocks noChangeArrowheads="1"/>
                    </p:cNvSpPr>
                    <p:nvPr/>
                  </p:nvSpPr>
                  <p:spPr bwMode="auto">
                    <a:xfrm>
                      <a:off x="74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22" name="Rectangle 911"/>
                    <p:cNvSpPr>
                      <a:spLocks noChangeArrowheads="1"/>
                    </p:cNvSpPr>
                    <p:nvPr/>
                  </p:nvSpPr>
                  <p:spPr bwMode="auto">
                    <a:xfrm>
                      <a:off x="79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23" name="Rectangle 912"/>
                    <p:cNvSpPr>
                      <a:spLocks noChangeArrowheads="1"/>
                    </p:cNvSpPr>
                    <p:nvPr/>
                  </p:nvSpPr>
                  <p:spPr bwMode="auto">
                    <a:xfrm>
                      <a:off x="83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24" name="Rectangle 913"/>
                    <p:cNvSpPr>
                      <a:spLocks noChangeArrowheads="1"/>
                    </p:cNvSpPr>
                    <p:nvPr/>
                  </p:nvSpPr>
                  <p:spPr bwMode="auto">
                    <a:xfrm>
                      <a:off x="883"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225" name="Rectangle 914"/>
                    <p:cNvSpPr>
                      <a:spLocks noChangeArrowheads="1"/>
                    </p:cNvSpPr>
                    <p:nvPr/>
                  </p:nvSpPr>
                  <p:spPr bwMode="auto">
                    <a:xfrm>
                      <a:off x="928" y="618"/>
                      <a:ext cx="22" cy="136"/>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nvGrpSpPr>
                <p:cNvPr id="201" name="Group 915"/>
                <p:cNvGrpSpPr>
                  <a:grpSpLocks/>
                </p:cNvGrpSpPr>
                <p:nvPr/>
              </p:nvGrpSpPr>
              <p:grpSpPr bwMode="auto">
                <a:xfrm>
                  <a:off x="3183" y="2704"/>
                  <a:ext cx="159" cy="61"/>
                  <a:chOff x="1905" y="2205"/>
                  <a:chExt cx="159" cy="70"/>
                </a:xfrm>
              </p:grpSpPr>
              <p:sp>
                <p:nvSpPr>
                  <p:cNvPr id="210" name="Rectangle 916"/>
                  <p:cNvSpPr>
                    <a:spLocks noChangeArrowheads="1"/>
                  </p:cNvSpPr>
                  <p:nvPr/>
                </p:nvSpPr>
                <p:spPr bwMode="auto">
                  <a:xfrm>
                    <a:off x="1905" y="2205"/>
                    <a:ext cx="159" cy="7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211" name="Group 917"/>
                  <p:cNvGrpSpPr>
                    <a:grpSpLocks/>
                  </p:cNvGrpSpPr>
                  <p:nvPr/>
                </p:nvGrpSpPr>
                <p:grpSpPr bwMode="auto">
                  <a:xfrm>
                    <a:off x="1905" y="2205"/>
                    <a:ext cx="159" cy="70"/>
                    <a:chOff x="703" y="618"/>
                    <a:chExt cx="247" cy="136"/>
                  </a:xfrm>
                </p:grpSpPr>
                <p:sp>
                  <p:nvSpPr>
                    <p:cNvPr id="212" name="Rectangle 918"/>
                    <p:cNvSpPr>
                      <a:spLocks noChangeArrowheads="1"/>
                    </p:cNvSpPr>
                    <p:nvPr/>
                  </p:nvSpPr>
                  <p:spPr bwMode="auto">
                    <a:xfrm>
                      <a:off x="70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13" name="Rectangle 919"/>
                    <p:cNvSpPr>
                      <a:spLocks noChangeArrowheads="1"/>
                    </p:cNvSpPr>
                    <p:nvPr/>
                  </p:nvSpPr>
                  <p:spPr bwMode="auto">
                    <a:xfrm>
                      <a:off x="74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14" name="Rectangle 920"/>
                    <p:cNvSpPr>
                      <a:spLocks noChangeArrowheads="1"/>
                    </p:cNvSpPr>
                    <p:nvPr/>
                  </p:nvSpPr>
                  <p:spPr bwMode="auto">
                    <a:xfrm>
                      <a:off x="79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15" name="Rectangle 921"/>
                    <p:cNvSpPr>
                      <a:spLocks noChangeArrowheads="1"/>
                    </p:cNvSpPr>
                    <p:nvPr/>
                  </p:nvSpPr>
                  <p:spPr bwMode="auto">
                    <a:xfrm>
                      <a:off x="83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16" name="Rectangle 922"/>
                    <p:cNvSpPr>
                      <a:spLocks noChangeArrowheads="1"/>
                    </p:cNvSpPr>
                    <p:nvPr/>
                  </p:nvSpPr>
                  <p:spPr bwMode="auto">
                    <a:xfrm>
                      <a:off x="883"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sp>
                  <p:nvSpPr>
                    <p:cNvPr id="217" name="Rectangle 923"/>
                    <p:cNvSpPr>
                      <a:spLocks noChangeArrowheads="1"/>
                    </p:cNvSpPr>
                    <p:nvPr/>
                  </p:nvSpPr>
                  <p:spPr bwMode="auto">
                    <a:xfrm>
                      <a:off x="928" y="618"/>
                      <a:ext cx="22" cy="136"/>
                    </a:xfrm>
                    <a:prstGeom prst="rect">
                      <a:avLst/>
                    </a:prstGeom>
                    <a:solidFill>
                      <a:srgbClr val="0066FF"/>
                    </a:solidFill>
                    <a:ln w="9525">
                      <a:solidFill>
                        <a:schemeClr val="tx1"/>
                      </a:solidFill>
                      <a:miter lim="800000"/>
                      <a:headEnd/>
                      <a:tailEnd/>
                    </a:ln>
                  </p:spPr>
                  <p:txBody>
                    <a:bodyPr wrap="none" anchor="ctr"/>
                    <a:lstStyle/>
                    <a:p>
                      <a:endParaRPr lang="en-GB">
                        <a:latin typeface="+mn-lt"/>
                      </a:endParaRPr>
                    </a:p>
                  </p:txBody>
                </p:sp>
              </p:grpSp>
            </p:grpSp>
            <p:sp>
              <p:nvSpPr>
                <p:cNvPr id="202" name="TextBox 258"/>
                <p:cNvSpPr txBox="1">
                  <a:spLocks noChangeArrowheads="1"/>
                </p:cNvSpPr>
                <p:nvPr/>
              </p:nvSpPr>
              <p:spPr bwMode="auto">
                <a:xfrm>
                  <a:off x="1582" y="2485"/>
                  <a:ext cx="58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900" b="1">
                      <a:latin typeface="+mn-lt"/>
                    </a:rPr>
                    <a:t>1</a:t>
                  </a:r>
                  <a:r>
                    <a:rPr lang="en-US" sz="900" b="1" baseline="30000">
                      <a:latin typeface="+mn-lt"/>
                    </a:rPr>
                    <a:t>st</a:t>
                  </a:r>
                  <a:r>
                    <a:rPr lang="en-US" sz="900" b="1">
                      <a:latin typeface="+mn-lt"/>
                    </a:rPr>
                    <a:t> Dispersive</a:t>
                  </a:r>
                </a:p>
                <a:p>
                  <a:pPr eaLnBrk="1" hangingPunct="1"/>
                  <a:r>
                    <a:rPr lang="en-US" sz="900" b="1">
                      <a:latin typeface="+mn-lt"/>
                    </a:rPr>
                    <a:t>Section</a:t>
                  </a:r>
                </a:p>
              </p:txBody>
            </p:sp>
            <p:sp>
              <p:nvSpPr>
                <p:cNvPr id="203" name="TextBox 258"/>
                <p:cNvSpPr txBox="1">
                  <a:spLocks noChangeArrowheads="1"/>
                </p:cNvSpPr>
                <p:nvPr/>
              </p:nvSpPr>
              <p:spPr bwMode="auto">
                <a:xfrm>
                  <a:off x="3319" y="2769"/>
                  <a:ext cx="88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900" b="1">
                      <a:latin typeface="+mn-lt"/>
                    </a:rPr>
                    <a:t>Radiator Undulator</a:t>
                  </a:r>
                </a:p>
              </p:txBody>
            </p:sp>
            <p:sp>
              <p:nvSpPr>
                <p:cNvPr id="204" name="TextBox 258"/>
                <p:cNvSpPr txBox="1">
                  <a:spLocks noChangeArrowheads="1"/>
                </p:cNvSpPr>
                <p:nvPr/>
              </p:nvSpPr>
              <p:spPr bwMode="auto">
                <a:xfrm>
                  <a:off x="2739" y="2505"/>
                  <a:ext cx="60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900" b="1">
                      <a:latin typeface="+mn-lt"/>
                    </a:rPr>
                    <a:t>2</a:t>
                  </a:r>
                  <a:r>
                    <a:rPr lang="en-US" sz="900" b="1" baseline="30000">
                      <a:latin typeface="+mn-lt"/>
                    </a:rPr>
                    <a:t>nd</a:t>
                  </a:r>
                  <a:r>
                    <a:rPr lang="en-US" sz="900" b="1">
                      <a:latin typeface="+mn-lt"/>
                    </a:rPr>
                    <a:t> Dispersive</a:t>
                  </a:r>
                </a:p>
                <a:p>
                  <a:pPr eaLnBrk="1" hangingPunct="1"/>
                  <a:r>
                    <a:rPr lang="en-US" sz="900" b="1">
                      <a:latin typeface="+mn-lt"/>
                    </a:rPr>
                    <a:t>Section</a:t>
                  </a:r>
                </a:p>
              </p:txBody>
            </p:sp>
            <p:sp>
              <p:nvSpPr>
                <p:cNvPr id="205" name="TextBox 258"/>
                <p:cNvSpPr txBox="1">
                  <a:spLocks noChangeArrowheads="1"/>
                </p:cNvSpPr>
                <p:nvPr/>
              </p:nvSpPr>
              <p:spPr bwMode="auto">
                <a:xfrm>
                  <a:off x="2204" y="2054"/>
                  <a:ext cx="48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900" b="1">
                      <a:latin typeface="+mn-lt"/>
                    </a:rPr>
                    <a:t>Dispersive</a:t>
                  </a:r>
                </a:p>
                <a:p>
                  <a:pPr eaLnBrk="1" hangingPunct="1"/>
                  <a:r>
                    <a:rPr lang="en-US" sz="900" b="1">
                      <a:latin typeface="+mn-lt"/>
                    </a:rPr>
                    <a:t>Section</a:t>
                  </a:r>
                </a:p>
              </p:txBody>
            </p:sp>
            <p:sp>
              <p:nvSpPr>
                <p:cNvPr id="206" name="TextBox 258"/>
                <p:cNvSpPr txBox="1">
                  <a:spLocks noChangeArrowheads="1"/>
                </p:cNvSpPr>
                <p:nvPr/>
              </p:nvSpPr>
              <p:spPr bwMode="auto">
                <a:xfrm>
                  <a:off x="2407" y="2485"/>
                  <a:ext cx="31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900" b="1">
                      <a:latin typeface="+mn-lt"/>
                    </a:rPr>
                    <a:t>Delay</a:t>
                  </a:r>
                </a:p>
                <a:p>
                  <a:pPr eaLnBrk="1" hangingPunct="1"/>
                  <a:r>
                    <a:rPr lang="en-US" sz="900" b="1">
                      <a:latin typeface="+mn-lt"/>
                    </a:rPr>
                    <a:t>Line</a:t>
                  </a:r>
                </a:p>
              </p:txBody>
            </p:sp>
            <p:sp>
              <p:nvSpPr>
                <p:cNvPr id="207" name="TextBox 258"/>
                <p:cNvSpPr txBox="1">
                  <a:spLocks noChangeArrowheads="1"/>
                </p:cNvSpPr>
                <p:nvPr/>
              </p:nvSpPr>
              <p:spPr bwMode="auto">
                <a:xfrm>
                  <a:off x="3325" y="2663"/>
                  <a:ext cx="96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900" b="1" dirty="0">
                      <a:latin typeface="+mn-lt"/>
                    </a:rPr>
                    <a:t>Modulator </a:t>
                  </a:r>
                  <a:r>
                    <a:rPr lang="en-US" sz="900" b="1" dirty="0" err="1">
                      <a:latin typeface="+mn-lt"/>
                    </a:rPr>
                    <a:t>Undulator</a:t>
                  </a:r>
                  <a:endParaRPr lang="en-US" sz="900" b="1" dirty="0">
                    <a:latin typeface="+mn-lt"/>
                  </a:endParaRPr>
                </a:p>
              </p:txBody>
            </p:sp>
            <p:sp>
              <p:nvSpPr>
                <p:cNvPr id="208" name="TextBox 245"/>
                <p:cNvSpPr txBox="1">
                  <a:spLocks noChangeArrowheads="1"/>
                </p:cNvSpPr>
                <p:nvPr/>
              </p:nvSpPr>
              <p:spPr bwMode="auto">
                <a:xfrm>
                  <a:off x="15" y="2084"/>
                  <a:ext cx="486" cy="222"/>
                </a:xfrm>
                <a:prstGeom prst="rect">
                  <a:avLst/>
                </a:prstGeom>
                <a:solidFill>
                  <a:srgbClr val="CCFFFF"/>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800" b="1">
                      <a:latin typeface="+mn-lt"/>
                    </a:rPr>
                    <a:t>100m</a:t>
                  </a:r>
                </a:p>
              </p:txBody>
            </p:sp>
            <p:sp>
              <p:nvSpPr>
                <p:cNvPr id="209" name="TextBox 373"/>
                <p:cNvSpPr txBox="1">
                  <a:spLocks noChangeArrowheads="1"/>
                </p:cNvSpPr>
                <p:nvPr/>
              </p:nvSpPr>
              <p:spPr bwMode="auto">
                <a:xfrm>
                  <a:off x="2328" y="1823"/>
                  <a:ext cx="100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600" b="1" dirty="0" err="1">
                      <a:solidFill>
                        <a:srgbClr val="1680BF"/>
                      </a:solidFill>
                      <a:latin typeface="+mn-lt"/>
                    </a:rPr>
                    <a:t>Undulator</a:t>
                  </a:r>
                  <a:r>
                    <a:rPr lang="en-US" sz="1600" b="1" dirty="0">
                      <a:solidFill>
                        <a:srgbClr val="1680BF"/>
                      </a:solidFill>
                      <a:latin typeface="+mn-lt"/>
                    </a:rPr>
                    <a:t> Hall</a:t>
                  </a:r>
                </a:p>
              </p:txBody>
            </p:sp>
          </p:grpSp>
          <p:grpSp>
            <p:nvGrpSpPr>
              <p:cNvPr id="134" name="Group 3"/>
              <p:cNvGrpSpPr>
                <a:grpSpLocks/>
              </p:cNvGrpSpPr>
              <p:nvPr/>
            </p:nvGrpSpPr>
            <p:grpSpPr bwMode="auto">
              <a:xfrm>
                <a:off x="6257925" y="3507358"/>
                <a:ext cx="252413" cy="95250"/>
                <a:chOff x="6257925" y="3507358"/>
                <a:chExt cx="252413" cy="95250"/>
              </a:xfrm>
            </p:grpSpPr>
            <p:sp>
              <p:nvSpPr>
                <p:cNvPr id="135" name="Rectangle 871"/>
                <p:cNvSpPr>
                  <a:spLocks noChangeArrowheads="1"/>
                </p:cNvSpPr>
                <p:nvPr/>
              </p:nvSpPr>
              <p:spPr bwMode="auto">
                <a:xfrm>
                  <a:off x="6257925" y="3507358"/>
                  <a:ext cx="252413" cy="95250"/>
                </a:xfrm>
                <a:prstGeom prst="rect">
                  <a:avLst/>
                </a:prstGeom>
                <a:solidFill>
                  <a:schemeClr val="bg1"/>
                </a:solidFill>
                <a:ln w="9525">
                  <a:solidFill>
                    <a:schemeClr val="tx1"/>
                  </a:solidFill>
                  <a:miter lim="800000"/>
                  <a:headEnd/>
                  <a:tailEnd/>
                </a:ln>
              </p:spPr>
              <p:txBody>
                <a:bodyPr wrap="none" anchor="ctr"/>
                <a:lstStyle/>
                <a:p>
                  <a:endParaRPr lang="en-GB">
                    <a:latin typeface="+mn-lt"/>
                  </a:endParaRPr>
                </a:p>
              </p:txBody>
            </p:sp>
            <p:grpSp>
              <p:nvGrpSpPr>
                <p:cNvPr id="136" name="Group 2"/>
                <p:cNvGrpSpPr>
                  <a:grpSpLocks/>
                </p:cNvGrpSpPr>
                <p:nvPr/>
              </p:nvGrpSpPr>
              <p:grpSpPr bwMode="auto">
                <a:xfrm>
                  <a:off x="6257925" y="3507358"/>
                  <a:ext cx="252413" cy="95250"/>
                  <a:chOff x="6257925" y="3507358"/>
                  <a:chExt cx="252413" cy="95250"/>
                </a:xfrm>
              </p:grpSpPr>
              <p:sp>
                <p:nvSpPr>
                  <p:cNvPr id="137" name="Rectangle 873"/>
                  <p:cNvSpPr>
                    <a:spLocks noChangeArrowheads="1"/>
                  </p:cNvSpPr>
                  <p:nvPr/>
                </p:nvSpPr>
                <p:spPr bwMode="auto">
                  <a:xfrm>
                    <a:off x="6257925" y="3507358"/>
                    <a:ext cx="22482" cy="95250"/>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138" name="Rectangle 874"/>
                  <p:cNvSpPr>
                    <a:spLocks noChangeArrowheads="1"/>
                  </p:cNvSpPr>
                  <p:nvPr/>
                </p:nvSpPr>
                <p:spPr bwMode="auto">
                  <a:xfrm>
                    <a:off x="6303911" y="3507358"/>
                    <a:ext cx="22482" cy="95250"/>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139" name="Rectangle 875"/>
                  <p:cNvSpPr>
                    <a:spLocks noChangeArrowheads="1"/>
                  </p:cNvSpPr>
                  <p:nvPr/>
                </p:nvSpPr>
                <p:spPr bwMode="auto">
                  <a:xfrm>
                    <a:off x="6349897" y="3507358"/>
                    <a:ext cx="22482" cy="95250"/>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140" name="Rectangle 876"/>
                  <p:cNvSpPr>
                    <a:spLocks noChangeArrowheads="1"/>
                  </p:cNvSpPr>
                  <p:nvPr/>
                </p:nvSpPr>
                <p:spPr bwMode="auto">
                  <a:xfrm>
                    <a:off x="6395884" y="3507358"/>
                    <a:ext cx="22482" cy="95250"/>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141" name="Rectangle 877"/>
                  <p:cNvSpPr>
                    <a:spLocks noChangeArrowheads="1"/>
                  </p:cNvSpPr>
                  <p:nvPr/>
                </p:nvSpPr>
                <p:spPr bwMode="auto">
                  <a:xfrm>
                    <a:off x="6441870" y="3507358"/>
                    <a:ext cx="22482" cy="95250"/>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sp>
                <p:nvSpPr>
                  <p:cNvPr id="142" name="Rectangle 878"/>
                  <p:cNvSpPr>
                    <a:spLocks noChangeArrowheads="1"/>
                  </p:cNvSpPr>
                  <p:nvPr/>
                </p:nvSpPr>
                <p:spPr bwMode="auto">
                  <a:xfrm>
                    <a:off x="6487856" y="3507358"/>
                    <a:ext cx="22482" cy="95250"/>
                  </a:xfrm>
                  <a:prstGeom prst="rect">
                    <a:avLst/>
                  </a:prstGeom>
                  <a:solidFill>
                    <a:srgbClr val="FF3300"/>
                  </a:solidFill>
                  <a:ln w="9525">
                    <a:solidFill>
                      <a:schemeClr val="tx1"/>
                    </a:solidFill>
                    <a:miter lim="800000"/>
                    <a:headEnd/>
                    <a:tailEnd/>
                  </a:ln>
                </p:spPr>
                <p:txBody>
                  <a:bodyPr wrap="none" anchor="ctr"/>
                  <a:lstStyle/>
                  <a:p>
                    <a:endParaRPr lang="en-GB">
                      <a:latin typeface="+mn-lt"/>
                    </a:endParaRPr>
                  </a:p>
                </p:txBody>
              </p:sp>
            </p:grpSp>
          </p:grpSp>
        </p:grpSp>
      </p:grpSp>
      <p:grpSp>
        <p:nvGrpSpPr>
          <p:cNvPr id="354" name="Group 353"/>
          <p:cNvGrpSpPr/>
          <p:nvPr/>
        </p:nvGrpSpPr>
        <p:grpSpPr>
          <a:xfrm>
            <a:off x="2698436" y="6175201"/>
            <a:ext cx="2025667" cy="953184"/>
            <a:chOff x="2194628" y="5805264"/>
            <a:chExt cx="2025667" cy="953184"/>
          </a:xfrm>
        </p:grpSpPr>
        <p:sp>
          <p:nvSpPr>
            <p:cNvPr id="355" name="TextBox 102"/>
            <p:cNvSpPr txBox="1">
              <a:spLocks noChangeArrowheads="1"/>
            </p:cNvSpPr>
            <p:nvPr/>
          </p:nvSpPr>
          <p:spPr bwMode="auto">
            <a:xfrm>
              <a:off x="2194628" y="5983674"/>
              <a:ext cx="899655" cy="2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400" b="1" dirty="0" err="1" smtClean="0">
                  <a:latin typeface="+mn-lt"/>
                </a:rPr>
                <a:t>PADReS</a:t>
              </a:r>
              <a:endParaRPr lang="en-US" sz="1400" b="1" dirty="0">
                <a:latin typeface="+mn-lt"/>
              </a:endParaRPr>
            </a:p>
          </p:txBody>
        </p:sp>
        <p:sp>
          <p:nvSpPr>
            <p:cNvPr id="356" name="Text Box 1241"/>
            <p:cNvSpPr txBox="1">
              <a:spLocks noChangeArrowheads="1"/>
            </p:cNvSpPr>
            <p:nvPr/>
          </p:nvSpPr>
          <p:spPr bwMode="auto">
            <a:xfrm>
              <a:off x="3059832" y="5805264"/>
              <a:ext cx="1160463" cy="953184"/>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sz="1200" b="1" dirty="0" smtClean="0">
                  <a:solidFill>
                    <a:srgbClr val="1680BF"/>
                  </a:solidFill>
                  <a:latin typeface="+mn-lt"/>
                </a:rPr>
                <a:t>P</a:t>
              </a:r>
              <a:r>
                <a:rPr lang="en-US" sz="1200" b="1" dirty="0" smtClean="0">
                  <a:latin typeface="+mn-lt"/>
                </a:rPr>
                <a:t>hoton</a:t>
              </a:r>
            </a:p>
            <a:p>
              <a:pPr eaLnBrk="1" hangingPunct="1"/>
              <a:r>
                <a:rPr lang="en-US" sz="1200" b="1" dirty="0" smtClean="0">
                  <a:solidFill>
                    <a:srgbClr val="1680BF"/>
                  </a:solidFill>
                  <a:latin typeface="+mn-lt"/>
                </a:rPr>
                <a:t>A</a:t>
              </a:r>
              <a:r>
                <a:rPr lang="en-US" sz="1200" b="1" dirty="0" smtClean="0">
                  <a:latin typeface="+mn-lt"/>
                </a:rPr>
                <a:t>nalysis</a:t>
              </a:r>
            </a:p>
            <a:p>
              <a:pPr eaLnBrk="1" hangingPunct="1"/>
              <a:r>
                <a:rPr lang="en-US" sz="1200" b="1" dirty="0" smtClean="0">
                  <a:solidFill>
                    <a:srgbClr val="1680BF"/>
                  </a:solidFill>
                  <a:latin typeface="+mn-lt"/>
                </a:rPr>
                <a:t>D</a:t>
              </a:r>
              <a:r>
                <a:rPr lang="en-US" sz="1200" b="1" dirty="0" smtClean="0">
                  <a:latin typeface="+mn-lt"/>
                </a:rPr>
                <a:t>elivery and</a:t>
              </a:r>
            </a:p>
            <a:p>
              <a:pPr eaLnBrk="1" hangingPunct="1"/>
              <a:r>
                <a:rPr lang="en-US" sz="1200" b="1" dirty="0" smtClean="0">
                  <a:solidFill>
                    <a:srgbClr val="1680BF"/>
                  </a:solidFill>
                  <a:latin typeface="+mn-lt"/>
                </a:rPr>
                <a:t>R</a:t>
              </a:r>
              <a:r>
                <a:rPr lang="en-US" sz="1200" b="1" dirty="0">
                  <a:solidFill>
                    <a:srgbClr val="1680BF"/>
                  </a:solidFill>
                  <a:latin typeface="+mn-lt"/>
                </a:rPr>
                <a:t>e</a:t>
              </a:r>
              <a:r>
                <a:rPr lang="en-US" sz="1200" b="1" dirty="0" smtClean="0">
                  <a:latin typeface="+mn-lt"/>
                </a:rPr>
                <a:t>duction</a:t>
              </a:r>
              <a:endParaRPr lang="en-US" sz="1200" b="1" dirty="0">
                <a:latin typeface="+mn-lt"/>
              </a:endParaRPr>
            </a:p>
            <a:p>
              <a:pPr eaLnBrk="1" hangingPunct="1"/>
              <a:r>
                <a:rPr lang="en-US" sz="1200" b="1" dirty="0" smtClean="0">
                  <a:solidFill>
                    <a:srgbClr val="1680BF"/>
                  </a:solidFill>
                  <a:latin typeface="+mn-lt"/>
                </a:rPr>
                <a:t>S</a:t>
              </a:r>
              <a:r>
                <a:rPr lang="en-US" sz="1200" b="1" dirty="0" smtClean="0">
                  <a:latin typeface="+mn-lt"/>
                </a:rPr>
                <a:t>ystem</a:t>
              </a:r>
              <a:endParaRPr lang="en-US" sz="1200" b="1" dirty="0">
                <a:latin typeface="+mn-lt"/>
              </a:endParaRPr>
            </a:p>
          </p:txBody>
        </p:sp>
      </p:grpSp>
    </p:spTree>
    <p:extLst>
      <p:ext uri="{BB962C8B-B14F-4D97-AF65-F5344CB8AC3E}">
        <p14:creationId xmlns:p14="http://schemas.microsoft.com/office/powerpoint/2010/main" val="2336767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wipe(left)">
                                      <p:cBhvr>
                                        <p:cTn id="12" dur="20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par>
                                <p:cTn id="18" presetID="22" presetClass="entr" presetSubtype="8" fill="hold" nodeType="withEffect">
                                  <p:stCondLst>
                                    <p:cond delay="0"/>
                                  </p:stCondLst>
                                  <p:childTnLst>
                                    <p:set>
                                      <p:cBhvr>
                                        <p:cTn id="19" dur="1" fill="hold">
                                          <p:stCondLst>
                                            <p:cond delay="0"/>
                                          </p:stCondLst>
                                        </p:cTn>
                                        <p:tgtEl>
                                          <p:spTgt spid="354"/>
                                        </p:tgtEl>
                                        <p:attrNameLst>
                                          <p:attrName>style.visibility</p:attrName>
                                        </p:attrNameLst>
                                      </p:cBhvr>
                                      <p:to>
                                        <p:strVal val="visible"/>
                                      </p:to>
                                    </p:set>
                                    <p:animEffect transition="in" filter="wipe(left)">
                                      <p:cBhvr>
                                        <p:cTn id="20" dur="20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C5A1533-34A8-5B44-B82A-DEB37E6E5073}" type="slidenum">
              <a:rPr lang="it-IT"/>
              <a:pPr>
                <a:defRPr/>
              </a:pPr>
              <a:t>9</a:t>
            </a:fld>
            <a:endParaRPr lang="it-IT" dirty="0"/>
          </a:p>
        </p:txBody>
      </p:sp>
      <p:sp>
        <p:nvSpPr>
          <p:cNvPr id="11266" name="Segnaposto testo 2"/>
          <p:cNvSpPr>
            <a:spLocks noGrp="1"/>
          </p:cNvSpPr>
          <p:nvPr>
            <p:ph type="body" sz="quarter" idx="11"/>
          </p:nvPr>
        </p:nvSpPr>
        <p:spPr bwMode="auto">
          <a:xfrm>
            <a:off x="5258696" y="107995"/>
            <a:ext cx="4826692" cy="863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63" tIns="45732" rIns="91463" bIns="45732" numCol="1" anchorCtr="0" compatLnSpc="1">
            <a:prstTxWarp prst="textNoShape">
              <a:avLst/>
            </a:prstTxWarp>
            <a:normAutofit fontScale="92500"/>
          </a:bodyPr>
          <a:lstStyle/>
          <a:p>
            <a:pPr marL="0" indent="0"/>
            <a:r>
              <a:rPr lang="it-IT" dirty="0" smtClean="0">
                <a:solidFill>
                  <a:srgbClr val="1680BF"/>
                </a:solidFill>
                <a:latin typeface="Arial" charset="0"/>
              </a:rPr>
              <a:t>FERMI FEL</a:t>
            </a:r>
            <a:r>
              <a:rPr lang="it-IT" dirty="0" smtClean="0">
                <a:latin typeface="Arial" charset="0"/>
              </a:rPr>
              <a:t/>
            </a:r>
            <a:br>
              <a:rPr lang="it-IT" dirty="0" smtClean="0">
                <a:latin typeface="Arial" charset="0"/>
              </a:rPr>
            </a:br>
            <a:r>
              <a:rPr lang="it-IT" dirty="0" smtClean="0">
                <a:solidFill>
                  <a:srgbClr val="1680BF"/>
                </a:solidFill>
                <a:latin typeface="Arial" charset="0"/>
              </a:rPr>
              <a:t>H</a:t>
            </a:r>
            <a:r>
              <a:rPr lang="it-IT" dirty="0" smtClean="0">
                <a:latin typeface="Arial" charset="0"/>
              </a:rPr>
              <a:t>igh </a:t>
            </a:r>
            <a:r>
              <a:rPr lang="it-IT" dirty="0" smtClean="0">
                <a:solidFill>
                  <a:srgbClr val="1680BF"/>
                </a:solidFill>
                <a:latin typeface="Arial" charset="0"/>
              </a:rPr>
              <a:t>G</a:t>
            </a:r>
            <a:r>
              <a:rPr lang="it-IT" dirty="0" smtClean="0">
                <a:latin typeface="Arial" charset="0"/>
              </a:rPr>
              <a:t>ain </a:t>
            </a:r>
            <a:r>
              <a:rPr lang="it-IT" dirty="0" err="1" smtClean="0">
                <a:solidFill>
                  <a:srgbClr val="1680BF"/>
                </a:solidFill>
                <a:latin typeface="Arial" charset="0"/>
              </a:rPr>
              <a:t>H</a:t>
            </a:r>
            <a:r>
              <a:rPr lang="it-IT" dirty="0" err="1" smtClean="0">
                <a:latin typeface="Arial" charset="0"/>
              </a:rPr>
              <a:t>armonic</a:t>
            </a:r>
            <a:r>
              <a:rPr lang="it-IT" dirty="0" smtClean="0">
                <a:latin typeface="Arial" charset="0"/>
              </a:rPr>
              <a:t> </a:t>
            </a:r>
            <a:r>
              <a:rPr lang="it-IT" dirty="0" smtClean="0">
                <a:solidFill>
                  <a:srgbClr val="1680BF"/>
                </a:solidFill>
                <a:latin typeface="Arial" charset="0"/>
              </a:rPr>
              <a:t>G</a:t>
            </a:r>
            <a:r>
              <a:rPr lang="it-IT" dirty="0" smtClean="0">
                <a:latin typeface="Arial" charset="0"/>
              </a:rPr>
              <a:t>eneration </a:t>
            </a:r>
            <a:r>
              <a:rPr lang="it-IT" dirty="0" err="1" smtClean="0">
                <a:latin typeface="Arial" charset="0"/>
              </a:rPr>
              <a:t>scheme</a:t>
            </a:r>
            <a:endParaRPr lang="it-IT" dirty="0">
              <a:latin typeface="Arial" charset="0"/>
            </a:endParaRPr>
          </a:p>
        </p:txBody>
      </p:sp>
      <p:grpSp>
        <p:nvGrpSpPr>
          <p:cNvPr id="4" name="Group 3"/>
          <p:cNvGrpSpPr/>
          <p:nvPr/>
        </p:nvGrpSpPr>
        <p:grpSpPr>
          <a:xfrm>
            <a:off x="60255" y="1200249"/>
            <a:ext cx="2971800" cy="3937000"/>
            <a:chOff x="6048424" y="2627709"/>
            <a:chExt cx="2971800" cy="3937000"/>
          </a:xfrm>
          <a:solidFill>
            <a:srgbClr val="FFFFFF"/>
          </a:solidFill>
        </p:grpSpPr>
        <p:sp>
          <p:nvSpPr>
            <p:cNvPr id="5" name="Rectangle 4"/>
            <p:cNvSpPr>
              <a:spLocks noChangeArrowheads="1"/>
            </p:cNvSpPr>
            <p:nvPr/>
          </p:nvSpPr>
          <p:spPr bwMode="auto">
            <a:xfrm>
              <a:off x="6048424" y="2627709"/>
              <a:ext cx="2971800" cy="3937000"/>
            </a:xfrm>
            <a:prstGeom prst="rect">
              <a:avLst/>
            </a:prstGeom>
            <a:grpFill/>
            <a:ln w="38100">
              <a:solidFill>
                <a:srgbClr val="3366FF"/>
              </a:solidFill>
              <a:miter lim="800000"/>
              <a:headEnd/>
              <a:tailEnd/>
            </a:ln>
            <a:extLst/>
          </p:spPr>
          <p:txBody>
            <a:bodyPr/>
            <a:lstStyle/>
            <a:p>
              <a:pPr marL="342900" indent="-342900" algn="ctr">
                <a:spcBef>
                  <a:spcPct val="20000"/>
                </a:spcBef>
              </a:pPr>
              <a:r>
                <a:rPr lang="en-US">
                  <a:solidFill>
                    <a:srgbClr val="000000"/>
                  </a:solidFill>
                </a:rPr>
                <a:t>Radiator</a:t>
              </a:r>
            </a:p>
          </p:txBody>
        </p:sp>
        <p:pic>
          <p:nvPicPr>
            <p:cNvPr id="6" name="Picture 5" descr="P_vs_z"/>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10288" y="3062288"/>
              <a:ext cx="2852737" cy="1820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P_vs_z_lo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1558"/>
            <a:stretch/>
          </p:blipFill>
          <p:spPr bwMode="auto">
            <a:xfrm>
              <a:off x="6086475" y="4932363"/>
              <a:ext cx="2907630" cy="1463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31680" y="1187549"/>
            <a:ext cx="3028950" cy="3962400"/>
            <a:chOff x="2806700" y="2524125"/>
            <a:chExt cx="3028950" cy="3962400"/>
          </a:xfrm>
        </p:grpSpPr>
        <p:sp>
          <p:nvSpPr>
            <p:cNvPr id="9" name="Rectangle 8"/>
            <p:cNvSpPr>
              <a:spLocks noChangeArrowheads="1"/>
            </p:cNvSpPr>
            <p:nvPr/>
          </p:nvSpPr>
          <p:spPr bwMode="auto">
            <a:xfrm>
              <a:off x="2806700" y="2524125"/>
              <a:ext cx="3028950" cy="3962400"/>
            </a:xfrm>
            <a:prstGeom prst="rect">
              <a:avLst/>
            </a:prstGeom>
            <a:solidFill>
              <a:srgbClr val="FFFFFF"/>
            </a:solidFill>
            <a:ln w="38100">
              <a:solidFill>
                <a:srgbClr val="00FF00"/>
              </a:solidFill>
              <a:miter lim="800000"/>
              <a:headEnd/>
              <a:tailEnd/>
            </a:ln>
            <a:extLst/>
          </p:spPr>
          <p:txBody>
            <a:bodyPr/>
            <a:lstStyle/>
            <a:p>
              <a:pPr marL="342900" indent="-342900" algn="ctr">
                <a:spcBef>
                  <a:spcPct val="20000"/>
                </a:spcBef>
              </a:pPr>
              <a:r>
                <a:rPr lang="en-US">
                  <a:solidFill>
                    <a:srgbClr val="000000"/>
                  </a:solidFill>
                </a:rPr>
                <a:t>Dispersive section</a:t>
              </a:r>
            </a:p>
          </p:txBody>
        </p:sp>
        <p:pic>
          <p:nvPicPr>
            <p:cNvPr id="10" name="Picture 2" descr="e_phase_space_dopoR56_3H"/>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7437"/>
            <a:stretch/>
          </p:blipFill>
          <p:spPr bwMode="auto">
            <a:xfrm>
              <a:off x="2928939" y="3057525"/>
              <a:ext cx="283012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istogram_e_dens"/>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3988"/>
            <a:stretch/>
          </p:blipFill>
          <p:spPr bwMode="auto">
            <a:xfrm>
              <a:off x="2916239" y="5075238"/>
              <a:ext cx="2801466"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p:nvPr/>
        </p:nvGrpSpPr>
        <p:grpSpPr>
          <a:xfrm>
            <a:off x="34111" y="1188529"/>
            <a:ext cx="3024089" cy="3960440"/>
            <a:chOff x="169739" y="2625575"/>
            <a:chExt cx="2459037" cy="4332288"/>
          </a:xfrm>
        </p:grpSpPr>
        <p:sp>
          <p:nvSpPr>
            <p:cNvPr id="13" name="Rectangle 3"/>
            <p:cNvSpPr txBox="1">
              <a:spLocks noChangeArrowheads="1"/>
            </p:cNvSpPr>
            <p:nvPr/>
          </p:nvSpPr>
          <p:spPr>
            <a:xfrm>
              <a:off x="169739" y="2625575"/>
              <a:ext cx="2459037" cy="4332288"/>
            </a:xfrm>
            <a:prstGeom prst="rect">
              <a:avLst/>
            </a:prstGeom>
            <a:solidFill>
              <a:srgbClr val="FFFFFF"/>
            </a:solidFill>
            <a:ln w="38100">
              <a:solidFill>
                <a:srgbClr val="FF0000"/>
              </a:solidFill>
              <a:miter lim="800000"/>
              <a:headEnd/>
              <a:tailEnd/>
            </a:ln>
          </p:spPr>
          <p:txBody>
            <a:bodyPr/>
            <a:lstStyle>
              <a:lvl1pPr marL="341313" indent="-341313" algn="l" defTabSz="447675" rtl="0" eaLnBrk="1" fontAlgn="base" hangingPunct="1">
                <a:lnSpc>
                  <a:spcPct val="93000"/>
                </a:lnSpc>
                <a:spcBef>
                  <a:spcPct val="0"/>
                </a:spcBef>
                <a:spcAft>
                  <a:spcPts val="1413"/>
                </a:spcAft>
                <a:buClr>
                  <a:srgbClr val="000000"/>
                </a:buClr>
                <a:buSzPct val="100000"/>
                <a:buFont typeface="Times New Roman" charset="0"/>
                <a:defRPr sz="3200">
                  <a:solidFill>
                    <a:srgbClr val="000000"/>
                  </a:solidFill>
                  <a:latin typeface="+mn-lt"/>
                  <a:ea typeface="MS PGothic" pitchFamily="34" charset="-128"/>
                  <a:cs typeface="MS PGothic" charset="0"/>
                </a:defRPr>
              </a:lvl1pPr>
              <a:lvl2pPr marL="741363" indent="-284163" algn="l" defTabSz="447675" rtl="0" eaLnBrk="1" fontAlgn="base" hangingPunct="1">
                <a:lnSpc>
                  <a:spcPct val="93000"/>
                </a:lnSpc>
                <a:spcBef>
                  <a:spcPct val="0"/>
                </a:spcBef>
                <a:spcAft>
                  <a:spcPts val="1138"/>
                </a:spcAft>
                <a:buClr>
                  <a:srgbClr val="000000"/>
                </a:buClr>
                <a:buSzPct val="100000"/>
                <a:buFont typeface="Times New Roman" charset="0"/>
                <a:defRPr sz="2800">
                  <a:solidFill>
                    <a:srgbClr val="000000"/>
                  </a:solidFill>
                  <a:latin typeface="+mn-lt"/>
                  <a:ea typeface="MS PGothic" pitchFamily="34" charset="-128"/>
                  <a:cs typeface="MS PGothic" charset="0"/>
                </a:defRPr>
              </a:lvl2pPr>
              <a:lvl3pPr marL="1141413" indent="-227013" algn="l" defTabSz="447675" rtl="0" eaLnBrk="1" fontAlgn="base" hangingPunct="1">
                <a:lnSpc>
                  <a:spcPct val="93000"/>
                </a:lnSpc>
                <a:spcBef>
                  <a:spcPct val="0"/>
                </a:spcBef>
                <a:spcAft>
                  <a:spcPts val="850"/>
                </a:spcAft>
                <a:buClr>
                  <a:srgbClr val="000000"/>
                </a:buClr>
                <a:buSzPct val="100000"/>
                <a:buFont typeface="Times New Roman" charset="0"/>
                <a:defRPr sz="2400">
                  <a:solidFill>
                    <a:srgbClr val="000000"/>
                  </a:solidFill>
                  <a:latin typeface="+mn-lt"/>
                  <a:ea typeface="MS PGothic" pitchFamily="34" charset="-128"/>
                  <a:cs typeface="MS PGothic" charset="0"/>
                </a:defRPr>
              </a:lvl3pPr>
              <a:lvl4pPr marL="1598613" indent="-227013" algn="l" defTabSz="447675" rtl="0" eaLnBrk="1" fontAlgn="base" hangingPunct="1">
                <a:lnSpc>
                  <a:spcPct val="93000"/>
                </a:lnSpc>
                <a:spcBef>
                  <a:spcPct val="0"/>
                </a:spcBef>
                <a:spcAft>
                  <a:spcPts val="575"/>
                </a:spcAft>
                <a:buClr>
                  <a:srgbClr val="000000"/>
                </a:buClr>
                <a:buSzPct val="100000"/>
                <a:buFont typeface="Times New Roman" charset="0"/>
                <a:defRPr sz="2000">
                  <a:solidFill>
                    <a:srgbClr val="000000"/>
                  </a:solidFill>
                  <a:latin typeface="+mn-lt"/>
                  <a:ea typeface="MS PGothic" pitchFamily="34" charset="-128"/>
                  <a:cs typeface="MS PGothic" charset="0"/>
                </a:defRPr>
              </a:lvl4pPr>
              <a:lvl5pPr marL="2055813" indent="-227013" algn="l" defTabSz="447675"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S PGothic" pitchFamily="34" charset="-128"/>
                  <a:cs typeface="MS PGothic" charset="0"/>
                </a:defRPr>
              </a:lvl5pPr>
              <a:lvl6pPr marL="2514340"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492"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8645"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5797" indent="-228576" algn="l" defTabSz="449216" rtl="0" eaLnBrk="1" fontAlgn="base" hangingPunct="1">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algn="ctr">
                <a:buFontTx/>
                <a:buNone/>
              </a:pPr>
              <a:r>
                <a:rPr lang="en-US" sz="2400" smtClean="0">
                  <a:latin typeface="Arial" charset="0"/>
                  <a:ea typeface="ＭＳ Ｐゴシック" charset="0"/>
                  <a:cs typeface="ＭＳ Ｐゴシック" charset="0"/>
                </a:rPr>
                <a:t>Modulator</a:t>
              </a:r>
              <a:endParaRPr lang="en-US" sz="2400">
                <a:latin typeface="Arial" charset="0"/>
                <a:ea typeface="ＭＳ Ｐゴシック" charset="0"/>
                <a:cs typeface="ＭＳ Ｐゴシック" charset="0"/>
              </a:endParaRPr>
            </a:p>
          </p:txBody>
        </p:sp>
        <p:pic>
          <p:nvPicPr>
            <p:cNvPr id="14" name="Picture 13" descr="Bunching_mod"/>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r="3913"/>
            <a:stretch/>
          </p:blipFill>
          <p:spPr bwMode="auto">
            <a:xfrm>
              <a:off x="238001" y="4232125"/>
              <a:ext cx="2301801"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e_phase_space_mod"/>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r="10032"/>
            <a:stretch/>
          </p:blipFill>
          <p:spPr bwMode="auto">
            <a:xfrm>
              <a:off x="215776" y="5364013"/>
              <a:ext cx="2336599"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dgamma_mod"/>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l="-1" r="3327"/>
            <a:stretch/>
          </p:blipFill>
          <p:spPr bwMode="auto">
            <a:xfrm>
              <a:off x="249114" y="3004988"/>
              <a:ext cx="2315835"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descr="schema FEL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96096" y="755501"/>
            <a:ext cx="6984776" cy="14804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096095" y="2123653"/>
            <a:ext cx="6984529" cy="1127078"/>
          </a:xfrm>
          <a:prstGeom prst="rect">
            <a:avLst/>
          </a:prstGeom>
          <a:noFill/>
        </p:spPr>
        <p:txBody>
          <a:bodyPr wrap="square" rtlCol="0">
            <a:spAutoFit/>
          </a:bodyPr>
          <a:lstStyle/>
          <a:p>
            <a:pPr marL="342900" indent="-342900">
              <a:buClr>
                <a:srgbClr val="F83309"/>
              </a:buClr>
              <a:buFont typeface="Wingdings" charset="2"/>
              <a:buChar char="Ø"/>
            </a:pPr>
            <a:r>
              <a:rPr lang="en-US" dirty="0" smtClean="0">
                <a:solidFill>
                  <a:schemeClr val="tx1"/>
                </a:solidFill>
              </a:rPr>
              <a:t>An </a:t>
            </a:r>
            <a:r>
              <a:rPr lang="en-US" dirty="0" smtClean="0">
                <a:solidFill>
                  <a:srgbClr val="1680BF"/>
                </a:solidFill>
              </a:rPr>
              <a:t>external laser </a:t>
            </a:r>
            <a:r>
              <a:rPr lang="en-US" dirty="0" smtClean="0">
                <a:solidFill>
                  <a:schemeClr val="tx1"/>
                </a:solidFill>
              </a:rPr>
              <a:t>interacts with the electron beam in the modulator inducing a </a:t>
            </a:r>
            <a:r>
              <a:rPr lang="en-US" dirty="0" smtClean="0">
                <a:solidFill>
                  <a:srgbClr val="1680BF"/>
                </a:solidFill>
              </a:rPr>
              <a:t>periodic modulation</a:t>
            </a:r>
            <a:r>
              <a:rPr lang="en-US" dirty="0" smtClean="0">
                <a:solidFill>
                  <a:schemeClr val="tx1"/>
                </a:solidFill>
              </a:rPr>
              <a:t> of the electron beam energy.</a:t>
            </a:r>
            <a:endParaRPr lang="en-US" dirty="0">
              <a:solidFill>
                <a:schemeClr val="tx1"/>
              </a:solidFill>
            </a:endParaRPr>
          </a:p>
        </p:txBody>
      </p:sp>
      <p:sp>
        <p:nvSpPr>
          <p:cNvPr id="19" name="TextBox 18"/>
          <p:cNvSpPr txBox="1"/>
          <p:nvPr/>
        </p:nvSpPr>
        <p:spPr>
          <a:xfrm>
            <a:off x="3096096" y="3333954"/>
            <a:ext cx="6984529" cy="1814035"/>
          </a:xfrm>
          <a:prstGeom prst="rect">
            <a:avLst/>
          </a:prstGeom>
          <a:noFill/>
        </p:spPr>
        <p:txBody>
          <a:bodyPr wrap="square" rtlCol="0">
            <a:spAutoFit/>
          </a:bodyPr>
          <a:lstStyle/>
          <a:p>
            <a:pPr marL="342900" indent="-342900">
              <a:buClr>
                <a:srgbClr val="61D933"/>
              </a:buClr>
              <a:buFont typeface="Wingdings" charset="2"/>
              <a:buChar char="Ø"/>
            </a:pPr>
            <a:r>
              <a:rPr lang="en-US" dirty="0" smtClean="0">
                <a:solidFill>
                  <a:schemeClr val="tx1"/>
                </a:solidFill>
              </a:rPr>
              <a:t>In a dispersive region, </a:t>
            </a:r>
            <a:r>
              <a:rPr lang="en-US" dirty="0" smtClean="0">
                <a:solidFill>
                  <a:srgbClr val="1680BF"/>
                </a:solidFill>
              </a:rPr>
              <a:t>energy modulation </a:t>
            </a:r>
            <a:r>
              <a:rPr lang="en-US" dirty="0" smtClean="0">
                <a:solidFill>
                  <a:schemeClr val="tx1"/>
                </a:solidFill>
              </a:rPr>
              <a:t>is converted </a:t>
            </a:r>
            <a:r>
              <a:rPr lang="en-US" dirty="0" smtClean="0">
                <a:solidFill>
                  <a:srgbClr val="1680BF"/>
                </a:solidFill>
              </a:rPr>
              <a:t>into density modulation </a:t>
            </a:r>
            <a:r>
              <a:rPr lang="en-US" dirty="0" smtClean="0">
                <a:solidFill>
                  <a:schemeClr val="tx1"/>
                </a:solidFill>
              </a:rPr>
              <a:t>with significant harmonic content. Beam current modulation inherits </a:t>
            </a:r>
            <a:r>
              <a:rPr lang="en-US" dirty="0" smtClean="0">
                <a:solidFill>
                  <a:srgbClr val="1680BF"/>
                </a:solidFill>
              </a:rPr>
              <a:t>coherence properties from the input laser</a:t>
            </a:r>
            <a:r>
              <a:rPr lang="en-US" dirty="0" smtClean="0">
                <a:solidFill>
                  <a:schemeClr val="tx1"/>
                </a:solidFill>
              </a:rPr>
              <a:t>.</a:t>
            </a:r>
            <a:endParaRPr lang="en-US" dirty="0">
              <a:solidFill>
                <a:schemeClr val="tx1"/>
              </a:solidFill>
            </a:endParaRPr>
          </a:p>
        </p:txBody>
      </p:sp>
      <p:sp>
        <p:nvSpPr>
          <p:cNvPr id="20" name="TextBox 19"/>
          <p:cNvSpPr txBox="1"/>
          <p:nvPr/>
        </p:nvSpPr>
        <p:spPr>
          <a:xfrm>
            <a:off x="5186710" y="5149577"/>
            <a:ext cx="4898678" cy="1470556"/>
          </a:xfrm>
          <a:prstGeom prst="rect">
            <a:avLst/>
          </a:prstGeom>
          <a:noFill/>
        </p:spPr>
        <p:txBody>
          <a:bodyPr wrap="square" rtlCol="0">
            <a:spAutoFit/>
          </a:bodyPr>
          <a:lstStyle/>
          <a:p>
            <a:pPr marL="342900" indent="-342900">
              <a:buClr>
                <a:srgbClr val="0018FF"/>
              </a:buClr>
              <a:buFont typeface="Wingdings" charset="2"/>
              <a:buChar char="Ø"/>
            </a:pPr>
            <a:r>
              <a:rPr lang="en-US" dirty="0" smtClean="0">
                <a:solidFill>
                  <a:schemeClr val="tx1"/>
                </a:solidFill>
              </a:rPr>
              <a:t>Coherent bunching produces </a:t>
            </a:r>
            <a:r>
              <a:rPr lang="en-US" dirty="0" smtClean="0">
                <a:solidFill>
                  <a:srgbClr val="1680BF"/>
                </a:solidFill>
              </a:rPr>
              <a:t>coherent emission </a:t>
            </a:r>
            <a:r>
              <a:rPr lang="en-US" dirty="0" smtClean="0">
                <a:solidFill>
                  <a:schemeClr val="tx1"/>
                </a:solidFill>
              </a:rPr>
              <a:t>in the radiator at the desired harmonic that is </a:t>
            </a:r>
            <a:r>
              <a:rPr lang="en-US" dirty="0" smtClean="0">
                <a:solidFill>
                  <a:srgbClr val="1680BF"/>
                </a:solidFill>
              </a:rPr>
              <a:t>then amplified</a:t>
            </a:r>
            <a:r>
              <a:rPr lang="en-US" dirty="0" smtClean="0">
                <a:solidFill>
                  <a:schemeClr val="tx1"/>
                </a:solidFill>
              </a:rPr>
              <a:t>.</a:t>
            </a:r>
            <a:endParaRPr lang="en-US" dirty="0">
              <a:solidFill>
                <a:schemeClr val="tx1"/>
              </a:solidFill>
            </a:endParaRPr>
          </a:p>
        </p:txBody>
      </p:sp>
      <p:sp>
        <p:nvSpPr>
          <p:cNvPr id="21" name="Rectangle 20"/>
          <p:cNvSpPr/>
          <p:nvPr/>
        </p:nvSpPr>
        <p:spPr>
          <a:xfrm>
            <a:off x="7101207" y="6877769"/>
            <a:ext cx="2952328" cy="338554"/>
          </a:xfrm>
          <a:prstGeom prst="rect">
            <a:avLst/>
          </a:prstGeom>
          <a:noFill/>
          <a:ln w="9525" cap="flat" cmpd="sng" algn="ctr">
            <a:no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ysClr val="windowText" lastClr="000000"/>
                </a:solidFill>
                <a:latin typeface="Arial"/>
                <a:ea typeface="+mn-ea"/>
                <a:cs typeface="+mn-cs"/>
              </a:rPr>
              <a:t>C</a:t>
            </a:r>
            <a:r>
              <a:rPr kumimoji="0" lang="en-US" sz="1600" b="0" i="0" u="none" strike="noStrike" kern="0" cap="none" spc="0" normalizeH="0" baseline="0" noProof="0" dirty="0" err="1" smtClean="0">
                <a:ln>
                  <a:noFill/>
                </a:ln>
                <a:solidFill>
                  <a:sysClr val="windowText" lastClr="000000"/>
                </a:solidFill>
                <a:effectLst/>
                <a:uLnTx/>
                <a:uFillTx/>
                <a:latin typeface="Arial"/>
                <a:ea typeface="+mn-ea"/>
                <a:cs typeface="+mn-cs"/>
              </a:rPr>
              <a:t>ourtesy</a:t>
            </a:r>
            <a:r>
              <a:rPr kumimoji="0" lang="en-US" sz="1600" b="0" i="0" u="none" strike="noStrike" kern="0" cap="none" spc="0" normalizeH="0" baseline="0" noProof="0" dirty="0" smtClean="0">
                <a:ln>
                  <a:noFill/>
                </a:ln>
                <a:solidFill>
                  <a:sysClr val="windowText" lastClr="000000"/>
                </a:solidFill>
                <a:effectLst/>
                <a:uLnTx/>
                <a:uFillTx/>
                <a:latin typeface="Arial"/>
                <a:ea typeface="+mn-ea"/>
                <a:cs typeface="+mn-cs"/>
              </a:rPr>
              <a:t> </a:t>
            </a:r>
            <a:r>
              <a:rPr kumimoji="0" lang="en-US" sz="1600" b="0" i="0" u="none" strike="noStrike" kern="0" cap="none" spc="0" normalizeH="0" baseline="0" noProof="0" dirty="0">
                <a:ln>
                  <a:noFill/>
                </a:ln>
                <a:solidFill>
                  <a:sysClr val="windowText" lastClr="000000"/>
                </a:solidFill>
                <a:effectLst/>
                <a:uLnTx/>
                <a:uFillTx/>
                <a:latin typeface="Arial"/>
                <a:ea typeface="+mn-ea"/>
                <a:cs typeface="+mn-cs"/>
              </a:rPr>
              <a:t>of </a:t>
            </a:r>
            <a:r>
              <a:rPr kumimoji="0" lang="en-US" sz="1600" b="0" i="0" u="none" strike="noStrike" kern="0" cap="none" spc="0" normalizeH="0" baseline="0" noProof="0" dirty="0" smtClean="0">
                <a:ln>
                  <a:noFill/>
                </a:ln>
                <a:solidFill>
                  <a:sysClr val="windowText" lastClr="000000"/>
                </a:solidFill>
                <a:effectLst/>
                <a:uLnTx/>
                <a:uFillTx/>
                <a:latin typeface="Arial"/>
                <a:ea typeface="+mn-ea"/>
                <a:cs typeface="+mn-cs"/>
              </a:rPr>
              <a:t>Enrico </a:t>
            </a:r>
            <a:r>
              <a:rPr kumimoji="0" lang="en-US" sz="1600" b="0" i="0" u="none" strike="noStrike" kern="0" cap="none" spc="0" normalizeH="0" baseline="0" noProof="0" dirty="0" err="1" smtClean="0">
                <a:ln>
                  <a:noFill/>
                </a:ln>
                <a:solidFill>
                  <a:sysClr val="windowText" lastClr="000000"/>
                </a:solidFill>
                <a:effectLst/>
                <a:uLnTx/>
                <a:uFillTx/>
                <a:latin typeface="Arial"/>
                <a:ea typeface="+mn-ea"/>
                <a:cs typeface="+mn-cs"/>
              </a:rPr>
              <a:t>Allaria</a:t>
            </a:r>
            <a:endParaRPr kumimoji="0" lang="en-US" sz="16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403364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5354E-6 2.26891E-6 L -0.04032 0.39454 " pathEditMode="relative" rAng="0" ptsTypes="AA">
                                      <p:cBhvr>
                                        <p:cTn id="6" dur="2000" fill="hold"/>
                                        <p:tgtEl>
                                          <p:spTgt spid="12"/>
                                        </p:tgtEl>
                                        <p:attrNameLst>
                                          <p:attrName>ppt_x</p:attrName>
                                          <p:attrName>ppt_y</p:attrName>
                                        </p:attrNameLst>
                                      </p:cBhvr>
                                      <p:rCtr x="-2016" y="19727"/>
                                    </p:animMotion>
                                  </p:childTnLst>
                                </p:cTn>
                              </p:par>
                              <p:par>
                                <p:cTn id="7" presetID="6" presetClass="emph" presetSubtype="0" fill="hold" nodeType="withEffect">
                                  <p:stCondLst>
                                    <p:cond delay="0"/>
                                  </p:stCondLst>
                                  <p:childTnLst>
                                    <p:animScale>
                                      <p:cBhvr>
                                        <p:cTn id="8" dur="2000" fill="hold"/>
                                        <p:tgtEl>
                                          <p:spTgt spid="12"/>
                                        </p:tgtEl>
                                      </p:cBhvr>
                                      <p:by x="50000" y="50000"/>
                                    </p:animScale>
                                  </p:childTnLst>
                                </p:cTn>
                              </p:par>
                            </p:childTnLst>
                          </p:cTn>
                        </p:par>
                        <p:par>
                          <p:cTn id="9" fill="hold">
                            <p:stCondLst>
                              <p:cond delay="2000"/>
                            </p:stCondLst>
                            <p:childTnLst>
                              <p:par>
                                <p:cTn id="10" presetID="9"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7.33396E-7 4.34929E-6 L 0.12103 0.39567 " pathEditMode="relative" rAng="0" ptsTypes="AA">
                                      <p:cBhvr>
                                        <p:cTn id="16" dur="2000" fill="hold"/>
                                        <p:tgtEl>
                                          <p:spTgt spid="8"/>
                                        </p:tgtEl>
                                        <p:attrNameLst>
                                          <p:attrName>ppt_x</p:attrName>
                                          <p:attrName>ppt_y</p:attrName>
                                        </p:attrNameLst>
                                      </p:cBhvr>
                                      <p:rCtr x="6043" y="19773"/>
                                    </p:animMotion>
                                  </p:childTnLst>
                                </p:cTn>
                              </p:par>
                              <p:par>
                                <p:cTn id="17" presetID="6" presetClass="emph" presetSubtype="0" fill="hold" nodeType="withEffect">
                                  <p:stCondLst>
                                    <p:cond delay="0"/>
                                  </p:stCondLst>
                                  <p:childTnLst>
                                    <p:animScale>
                                      <p:cBhvr>
                                        <p:cTn id="18" dur="2000" fill="hold"/>
                                        <p:tgtEl>
                                          <p:spTgt spid="8"/>
                                        </p:tgtEl>
                                      </p:cBhvr>
                                      <p:by x="50000" y="50000"/>
                                    </p:animScale>
                                  </p:childTnLst>
                                </p:cTn>
                              </p:par>
                            </p:childTnLst>
                          </p:cTn>
                        </p:par>
                        <p:par>
                          <p:cTn id="19" fill="hold">
                            <p:stCondLst>
                              <p:cond delay="2000"/>
                            </p:stCondLst>
                            <p:childTnLst>
                              <p:par>
                                <p:cTn id="20" presetID="9"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7.33396E-7 4.34929E-6 L 0.28517 0.39756 " pathEditMode="relative" rAng="0" ptsTypes="AA">
                                      <p:cBhvr>
                                        <p:cTn id="26" dur="2000" fill="hold"/>
                                        <p:tgtEl>
                                          <p:spTgt spid="4"/>
                                        </p:tgtEl>
                                        <p:attrNameLst>
                                          <p:attrName>ppt_x</p:attrName>
                                          <p:attrName>ppt_y</p:attrName>
                                        </p:attrNameLst>
                                      </p:cBhvr>
                                      <p:rCtr x="14259" y="19878"/>
                                    </p:animMotion>
                                  </p:childTnLst>
                                </p:cTn>
                              </p:par>
                              <p:par>
                                <p:cTn id="27" presetID="6" presetClass="emph" presetSubtype="0" fill="hold" nodeType="withEffect">
                                  <p:stCondLst>
                                    <p:cond delay="0"/>
                                  </p:stCondLst>
                                  <p:childTnLst>
                                    <p:animScale>
                                      <p:cBhvr>
                                        <p:cTn id="28" dur="2000" fill="hold"/>
                                        <p:tgtEl>
                                          <p:spTgt spid="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45626</TotalTime>
  <Words>6308</Words>
  <Application>Microsoft Macintosh PowerPoint</Application>
  <PresentationFormat>Custom</PresentationFormat>
  <Paragraphs>487</Paragraphs>
  <Slides>34</Slides>
  <Notes>26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Office Theme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Marco Zangrando</cp:lastModifiedBy>
  <cp:revision>554</cp:revision>
  <cp:lastPrinted>1601-01-01T00:00:00Z</cp:lastPrinted>
  <dcterms:created xsi:type="dcterms:W3CDTF">2013-06-05T13:23:56Z</dcterms:created>
  <dcterms:modified xsi:type="dcterms:W3CDTF">2016-03-31T09:35:55Z</dcterms:modified>
</cp:coreProperties>
</file>