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0" r:id="rId3"/>
    <p:sldId id="359" r:id="rId4"/>
    <p:sldId id="345" r:id="rId5"/>
    <p:sldId id="344" r:id="rId6"/>
    <p:sldId id="339" r:id="rId7"/>
    <p:sldId id="341" r:id="rId8"/>
    <p:sldId id="348" r:id="rId9"/>
    <p:sldId id="360" r:id="rId10"/>
    <p:sldId id="351" r:id="rId11"/>
    <p:sldId id="361" r:id="rId12"/>
    <p:sldId id="352" r:id="rId13"/>
    <p:sldId id="353" r:id="rId14"/>
    <p:sldId id="356" r:id="rId15"/>
    <p:sldId id="358" r:id="rId16"/>
    <p:sldId id="357" r:id="rId17"/>
    <p:sldId id="355" r:id="rId18"/>
    <p:sldId id="362" r:id="rId19"/>
    <p:sldId id="34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437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7" autoAdjust="0"/>
  </p:normalViewPr>
  <p:slideViewPr>
    <p:cSldViewPr>
      <p:cViewPr varScale="1">
        <p:scale>
          <a:sx n="111" d="100"/>
          <a:sy n="111" d="100"/>
        </p:scale>
        <p:origin x="16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57" d="100"/>
          <a:sy n="57" d="100"/>
        </p:scale>
        <p:origin x="-2796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F09B-35BB-4180-835D-27B4BCE5AEBB}" type="datetimeFigureOut">
              <a:rPr lang="el-GR" smtClean="0"/>
              <a:pPr/>
              <a:t>28/5/2015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E90E-D4BC-400C-895C-4F37B4F72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D5233-3661-4CBF-925F-61D81825B7A8}" type="datetimeFigureOut">
              <a:rPr lang="el-GR" smtClean="0"/>
              <a:pPr/>
              <a:t>28/5/2015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B18A-C26E-4165-8B9F-2967DD8888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5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3428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 userDrawn="1"/>
        </p:nvSpPr>
        <p:spPr>
          <a:xfrm>
            <a:off x="0" y="3429000"/>
            <a:ext cx="9144000" cy="609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6096000" cy="6096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u="none" cap="small" baseline="0" dirty="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1500" y="3609020"/>
            <a:ext cx="270030" cy="27003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tternMatchingBlackbo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7165" y="4086835"/>
            <a:ext cx="2827165" cy="2744014"/>
          </a:xfrm>
          <a:prstGeom prst="rect">
            <a:avLst/>
          </a:prstGeom>
        </p:spPr>
      </p:pic>
      <p:pic>
        <p:nvPicPr>
          <p:cNvPr id="17" name="Picture 16" descr="ATLASexperime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81790" y="5724255"/>
            <a:ext cx="2655295" cy="1102621"/>
          </a:xfrm>
          <a:prstGeom prst="rect">
            <a:avLst/>
          </a:prstGeom>
        </p:spPr>
      </p:pic>
      <p:pic>
        <p:nvPicPr>
          <p:cNvPr id="12" name="Picture 11" descr="Logo_uni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010" y="5649222"/>
            <a:ext cx="1331640" cy="1208777"/>
          </a:xfrm>
          <a:prstGeom prst="rect">
            <a:avLst/>
          </a:prstGeom>
        </p:spPr>
      </p:pic>
      <p:pic>
        <p:nvPicPr>
          <p:cNvPr id="13" name="Picture 12" descr="20140103114318!INFN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1650" y="5667168"/>
            <a:ext cx="1215135" cy="1190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6595" y="1268760"/>
            <a:ext cx="774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2270" y="653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93785"/>
            <a:ext cx="7772400" cy="820790"/>
          </a:xfrm>
          <a:solidFill>
            <a:schemeClr val="accent1"/>
          </a:solidFill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70" y="2393885"/>
            <a:ext cx="7772400" cy="3536358"/>
          </a:xfrm>
          <a:solidFill>
            <a:schemeClr val="tx2">
              <a:lumMod val="75000"/>
            </a:schemeClr>
          </a:solidFill>
        </p:spPr>
        <p:txBody>
          <a:bodyPr anchor="t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C.- L. </a:t>
            </a:r>
            <a:r>
              <a:rPr lang="en-US" dirty="0" err="1" smtClean="0"/>
              <a:t>Sotiropoulou</a:t>
            </a:r>
            <a:r>
              <a:rPr lang="en-US" dirty="0" smtClean="0"/>
              <a:t> – 14</a:t>
            </a:r>
            <a:r>
              <a:rPr lang="en-US" baseline="30000" dirty="0" smtClean="0"/>
              <a:t>th</a:t>
            </a:r>
            <a:r>
              <a:rPr lang="en-US" dirty="0" smtClean="0"/>
              <a:t> ICATPP Conference, Villa </a:t>
            </a:r>
            <a:r>
              <a:rPr lang="en-US" dirty="0" err="1" smtClean="0"/>
              <a:t>Olmo</a:t>
            </a:r>
            <a:r>
              <a:rPr lang="en-US" dirty="0" smtClean="0"/>
              <a:t>, 23-27 September 2013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325" y="6527195"/>
            <a:ext cx="554781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C.- L. Sotiropoulou – 14th ICATPP Conference, Villa Olmo, 23-27 September 2013 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28910" y="6574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00"/>
        </a:spcBef>
        <a:spcAft>
          <a:spcPts val="300"/>
        </a:spcAft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40000"/>
            <a:lumOff val="6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60000"/>
            <a:lumOff val="40000"/>
          </a:schemeClr>
        </a:buClr>
        <a:buFontTx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Calliope-Louisa Sotiropoulou</a:t>
            </a:r>
            <a:endParaRPr lang="el-GR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6535" y="1558280"/>
            <a:ext cx="8229600" cy="52057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WP5: A new approach to</a:t>
            </a:r>
            <a:b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cap="sm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 Processing</a:t>
            </a: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52057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FTK IAPP Executive Board Meeting: 29/05/2015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Plans 1: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AMchip</a:t>
            </a:r>
            <a:r>
              <a:rPr lang="en-US" dirty="0" smtClean="0"/>
              <a:t> 05 Test system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Virtex-6 LX240T Development board with a system implemented to test the </a:t>
            </a:r>
            <a:r>
              <a:rPr lang="en-US" dirty="0" err="1" smtClean="0"/>
              <a:t>AMchip</a:t>
            </a:r>
            <a:endParaRPr lang="en-US" dirty="0" smtClean="0"/>
          </a:p>
          <a:p>
            <a:r>
              <a:rPr lang="en-US" dirty="0" smtClean="0"/>
              <a:t>Functions that exist:</a:t>
            </a:r>
          </a:p>
          <a:p>
            <a:pPr lvl="1"/>
            <a:r>
              <a:rPr lang="en-US" dirty="0" smtClean="0"/>
              <a:t>Pattern loading</a:t>
            </a:r>
          </a:p>
          <a:p>
            <a:pPr lvl="1"/>
            <a:r>
              <a:rPr lang="en-US" dirty="0" smtClean="0"/>
              <a:t>Pattern comparison</a:t>
            </a:r>
          </a:p>
          <a:p>
            <a:pPr lvl="1"/>
            <a:r>
              <a:rPr lang="en-US" dirty="0" smtClean="0"/>
              <a:t>Ethernet connection</a:t>
            </a:r>
          </a:p>
          <a:p>
            <a:pPr lvl="1"/>
            <a:r>
              <a:rPr lang="en-US" dirty="0" err="1" smtClean="0"/>
              <a:t>IPbus</a:t>
            </a:r>
            <a:r>
              <a:rPr lang="en-US" dirty="0" smtClean="0"/>
              <a:t> controls</a:t>
            </a:r>
          </a:p>
          <a:p>
            <a:pPr lvl="1"/>
            <a:r>
              <a:rPr lang="en-US" dirty="0" smtClean="0"/>
              <a:t>GTX transceivers etc.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50" y="3300855"/>
            <a:ext cx="4689077" cy="32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86"/>
          <p:cNvPicPr/>
          <p:nvPr/>
        </p:nvPicPr>
        <p:blipFill>
          <a:blip r:embed="rId2"/>
          <a:stretch/>
        </p:blipFill>
        <p:spPr>
          <a:xfrm>
            <a:off x="1502136" y="2759392"/>
            <a:ext cx="5279679" cy="3967923"/>
          </a:xfrm>
          <a:prstGeom prst="rect">
            <a:avLst/>
          </a:prstGeom>
          <a:ln w="36000">
            <a:noFill/>
          </a:ln>
        </p:spPr>
      </p:pic>
      <p:pic>
        <p:nvPicPr>
          <p:cNvPr id="291" name="Picture 290"/>
          <p:cNvPicPr/>
          <p:nvPr/>
        </p:nvPicPr>
        <p:blipFill>
          <a:blip r:embed="rId3"/>
          <a:stretch/>
        </p:blipFill>
        <p:spPr>
          <a:xfrm>
            <a:off x="418078" y="1561275"/>
            <a:ext cx="2308717" cy="1969757"/>
          </a:xfrm>
          <a:prstGeom prst="rect">
            <a:avLst/>
          </a:prstGeom>
          <a:ln w="36000"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3069581" y="1763737"/>
            <a:ext cx="1306205" cy="1305223"/>
          </a:xfrm>
          <a:prstGeom prst="rect">
            <a:avLst/>
          </a:prstGeom>
          <a:noFill/>
          <a:ln w="7632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5"/>
          <p:cNvSpPr/>
          <p:nvPr/>
        </p:nvSpPr>
        <p:spPr>
          <a:xfrm>
            <a:off x="4352928" y="1763737"/>
            <a:ext cx="349410" cy="1632756"/>
          </a:xfrm>
          <a:prstGeom prst="line">
            <a:avLst/>
          </a:prstGeom>
          <a:ln w="76320">
            <a:solidFill>
              <a:srgbClr val="0066FF"/>
            </a:solidFill>
            <a:round/>
          </a:ln>
        </p:spPr>
      </p:sp>
      <p:sp>
        <p:nvSpPr>
          <p:cNvPr id="294" name="Line 6"/>
          <p:cNvSpPr/>
          <p:nvPr/>
        </p:nvSpPr>
        <p:spPr>
          <a:xfrm>
            <a:off x="4352928" y="3135252"/>
            <a:ext cx="349410" cy="1110274"/>
          </a:xfrm>
          <a:prstGeom prst="line">
            <a:avLst/>
          </a:prstGeom>
          <a:ln w="76320">
            <a:solidFill>
              <a:srgbClr val="0066FF"/>
            </a:solidFill>
            <a:round/>
          </a:ln>
        </p:spPr>
      </p:sp>
      <p:sp>
        <p:nvSpPr>
          <p:cNvPr id="295" name="CustomShape 7"/>
          <p:cNvSpPr/>
          <p:nvPr/>
        </p:nvSpPr>
        <p:spPr>
          <a:xfrm>
            <a:off x="4702337" y="3396493"/>
            <a:ext cx="849033" cy="849033"/>
          </a:xfrm>
          <a:prstGeom prst="rect">
            <a:avLst/>
          </a:prstGeom>
          <a:noFill/>
          <a:ln w="5724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8"/>
          <p:cNvSpPr/>
          <p:nvPr/>
        </p:nvSpPr>
        <p:spPr>
          <a:xfrm>
            <a:off x="4049235" y="5682351"/>
            <a:ext cx="2938961" cy="522482"/>
          </a:xfrm>
          <a:prstGeom prst="leftArrow">
            <a:avLst>
              <a:gd name="adj1" fmla="val 5400"/>
              <a:gd name="adj2" fmla="val 5400"/>
            </a:avLst>
          </a:prstGeom>
          <a:solidFill>
            <a:srgbClr val="FF3333"/>
          </a:solidFill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"/>
          <p:cNvSpPr/>
          <p:nvPr/>
        </p:nvSpPr>
        <p:spPr>
          <a:xfrm>
            <a:off x="7118816" y="4506767"/>
            <a:ext cx="1763376" cy="1567446"/>
          </a:xfrm>
          <a:prstGeom prst="rect">
            <a:avLst/>
          </a:prstGeom>
          <a:noFill/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Traning:</a:t>
            </a:r>
            <a:r>
              <a:rPr lang="en-GB" sz="1996" b="1">
                <a:solidFill>
                  <a:srgbClr val="0066FF"/>
                </a:solidFill>
                <a:latin typeface="Arial"/>
              </a:rPr>
              <a:t>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performed by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FPGA 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+ </a:t>
            </a:r>
            <a:endParaRPr sz="1633"/>
          </a:p>
          <a:p>
            <a:pPr algn="ctr"/>
            <a:r>
              <a:rPr lang="en-GB" sz="1996" b="1">
                <a:solidFill>
                  <a:srgbClr val="FF3333"/>
                </a:solidFill>
                <a:latin typeface="Arial"/>
              </a:rPr>
              <a:t>Ex. Memory</a:t>
            </a:r>
            <a:endParaRPr sz="1633"/>
          </a:p>
        </p:txBody>
      </p:sp>
      <p:sp>
        <p:nvSpPr>
          <p:cNvPr id="298" name="CustomShape 10"/>
          <p:cNvSpPr/>
          <p:nvPr/>
        </p:nvSpPr>
        <p:spPr>
          <a:xfrm rot="18911400">
            <a:off x="5345317" y="3100637"/>
            <a:ext cx="1981513" cy="522482"/>
          </a:xfrm>
          <a:prstGeom prst="leftArrow">
            <a:avLst>
              <a:gd name="adj1" fmla="val 5400"/>
              <a:gd name="adj2" fmla="val 5400"/>
            </a:avLst>
          </a:prstGeom>
          <a:solidFill>
            <a:srgbClr val="0066FF"/>
          </a:solidFill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1"/>
          <p:cNvSpPr/>
          <p:nvPr/>
        </p:nvSpPr>
        <p:spPr>
          <a:xfrm>
            <a:off x="7184127" y="1371875"/>
            <a:ext cx="1763376" cy="1567446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Pattern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Filtering: 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performed by 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AM</a:t>
            </a:r>
            <a:endParaRPr sz="1633"/>
          </a:p>
          <a:p>
            <a:pPr algn="ctr"/>
            <a:r>
              <a:rPr lang="en-GB" sz="1996" b="1">
                <a:solidFill>
                  <a:srgbClr val="0066FF"/>
                </a:solidFill>
                <a:latin typeface="Arial"/>
              </a:rPr>
              <a:t>Chip</a:t>
            </a:r>
            <a:endParaRPr sz="1633"/>
          </a:p>
        </p:txBody>
      </p:sp>
      <p:sp>
        <p:nvSpPr>
          <p:cNvPr id="300" name="CustomShape 12"/>
          <p:cNvSpPr/>
          <p:nvPr/>
        </p:nvSpPr>
        <p:spPr>
          <a:xfrm>
            <a:off x="3004271" y="5421110"/>
            <a:ext cx="1044964" cy="1044964"/>
          </a:xfrm>
          <a:prstGeom prst="rect">
            <a:avLst/>
          </a:prstGeom>
          <a:noFill/>
          <a:ln w="7632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 Hardware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35" y="1802555"/>
            <a:ext cx="1270570" cy="12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5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Plans 1: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AMchip</a:t>
            </a:r>
            <a:r>
              <a:rPr lang="en-US" dirty="0" smtClean="0"/>
              <a:t> 05 Test system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7190" y="1467904"/>
            <a:ext cx="8390275" cy="48920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1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Plans 1:</a:t>
            </a:r>
            <a:br>
              <a:rPr lang="en-US" dirty="0"/>
            </a:br>
            <a:r>
              <a:rPr lang="en-US" dirty="0"/>
              <a:t>Use of </a:t>
            </a:r>
            <a:r>
              <a:rPr lang="en-US" dirty="0" err="1"/>
              <a:t>AMchip</a:t>
            </a:r>
            <a:r>
              <a:rPr lang="en-US" dirty="0"/>
              <a:t> 05 Test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Adapt the existing system to load images and execute the training phase</a:t>
            </a:r>
          </a:p>
          <a:p>
            <a:pPr lvl="1"/>
            <a:r>
              <a:rPr lang="en-US" dirty="0" smtClean="0"/>
              <a:t>Identify all existing patterns, generate Probability Density Histograms</a:t>
            </a:r>
          </a:p>
          <a:p>
            <a:pPr lvl="1"/>
            <a:r>
              <a:rPr lang="en-US" dirty="0" smtClean="0"/>
              <a:t>Identify useful patterns</a:t>
            </a:r>
          </a:p>
          <a:p>
            <a:pPr lvl="1"/>
            <a:endParaRPr lang="en-US" dirty="0"/>
          </a:p>
          <a:p>
            <a:r>
              <a:rPr lang="en-US" dirty="0" smtClean="0"/>
              <a:t>Adapt the existing system to execute pattern matching</a:t>
            </a:r>
          </a:p>
          <a:p>
            <a:pPr lvl="1"/>
            <a:r>
              <a:rPr lang="en-US" dirty="0" smtClean="0"/>
              <a:t>Load the useful patterns to the </a:t>
            </a:r>
            <a:r>
              <a:rPr lang="en-US" dirty="0" err="1" smtClean="0"/>
              <a:t>AMchip</a:t>
            </a:r>
            <a:endParaRPr lang="en-US" dirty="0" smtClean="0"/>
          </a:p>
          <a:p>
            <a:pPr lvl="1"/>
            <a:r>
              <a:rPr lang="en-US" dirty="0" smtClean="0"/>
              <a:t>Execute pattern matching for various input images</a:t>
            </a:r>
          </a:p>
          <a:p>
            <a:pPr lvl="1"/>
            <a:r>
              <a:rPr lang="en-US" dirty="0" smtClean="0"/>
              <a:t>Extract contours or/and execute a post processing step (e.g. clustering)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5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Current Plans 1:</a:t>
            </a:r>
            <a:br>
              <a:rPr lang="en-US" sz="2800" dirty="0"/>
            </a:br>
            <a:r>
              <a:rPr lang="en-US" sz="2800" dirty="0" smtClean="0"/>
              <a:t>Training Phase – Calculate the frequency of each possible pattern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508221" y="1882626"/>
            <a:ext cx="448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e. pattern  = 11,11,11-11,11,11,  01,11,11    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pattern = its own address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40731" y="1528390"/>
            <a:ext cx="878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 </a:t>
            </a:r>
            <a:r>
              <a:rPr lang="en-GB" dirty="0" err="1" smtClean="0"/>
              <a:t>Gray</a:t>
            </a:r>
            <a:r>
              <a:rPr lang="en-GB" dirty="0" smtClean="0"/>
              <a:t> levels                     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(B/W movement:  2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 smtClean="0"/>
          </a:p>
          <a:p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2235652" y="1528390"/>
            <a:ext cx="393515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9" name="Rectangle 8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6535" y="2492896"/>
            <a:ext cx="7046149" cy="2881615"/>
            <a:chOff x="728422" y="2484707"/>
            <a:chExt cx="7046149" cy="2881615"/>
          </a:xfrm>
        </p:grpSpPr>
        <p:sp>
          <p:nvSpPr>
            <p:cNvPr id="19" name="Rectangle 18"/>
            <p:cNvSpPr/>
            <p:nvPr/>
          </p:nvSpPr>
          <p:spPr>
            <a:xfrm>
              <a:off x="2982656" y="2484707"/>
              <a:ext cx="1681739" cy="28816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043608" y="3429000"/>
              <a:ext cx="19442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8422" y="2869659"/>
              <a:ext cx="201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Pattern = ADDRESS </a:t>
              </a:r>
              <a:endParaRPr lang="it-IT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60036" y="2546493"/>
              <a:ext cx="14863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b × 256 k</a:t>
              </a:r>
            </a:p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500 kB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93838" y="3423622"/>
              <a:ext cx="1492716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(movement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 b ×128 M</a:t>
              </a:r>
            </a:p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500MB)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 Memory</a:t>
              </a:r>
            </a:p>
            <a:p>
              <a:r>
                <a:rPr lang="en-GB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2 GB</a:t>
              </a:r>
              <a:endParaRPr lang="it-IT" b="1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669563" y="3429000"/>
              <a:ext cx="14866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844602" y="2856664"/>
              <a:ext cx="2929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FREQUENCY = FREQ(pattern)</a:t>
              </a:r>
              <a:endParaRPr lang="it-IT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87721" y="5405366"/>
            <a:ext cx="795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Location contains the updated frequency of a pattern. When a pattern is identified the specific pattern address is read, contents are increased by one (+1), and written back in the same location -</a:t>
            </a:r>
            <a:r>
              <a:rPr lang="en-GB" b="1" dirty="0" smtClean="0"/>
              <a:t> ACCUMULATION</a:t>
            </a:r>
            <a:endParaRPr lang="it-IT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0096" y="361501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 (or 27) bits</a:t>
            </a:r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4665891" y="35643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 bits</a:t>
            </a:r>
            <a:endParaRPr lang="it-IT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635522" y="3278515"/>
            <a:ext cx="311866" cy="36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5675" y="3246815"/>
            <a:ext cx="311866" cy="36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Plans 1:</a:t>
            </a:r>
            <a:br>
              <a:rPr lang="en-US" dirty="0"/>
            </a:br>
            <a:r>
              <a:rPr lang="en-US" dirty="0"/>
              <a:t>Training Phase – </a:t>
            </a:r>
            <a:r>
              <a:rPr lang="en-US" dirty="0" smtClean="0"/>
              <a:t>Updating Frequencies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687235" y="1821688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/>
          <p:cNvSpPr txBox="1"/>
          <p:nvPr/>
        </p:nvSpPr>
        <p:spPr>
          <a:xfrm>
            <a:off x="4436985" y="1749870"/>
            <a:ext cx="2655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that are efficient carriers of information</a:t>
            </a:r>
          </a:p>
          <a:p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iven the bandwidth (W) &amp; memory limits (N)</a:t>
            </a:r>
            <a:endParaRPr lang="it-I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02" y="1693349"/>
            <a:ext cx="3241207" cy="18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04919" y="333899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Log(p)</a:t>
            </a:r>
            <a:endParaRPr lang="it-IT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859665" y="1712401"/>
            <a:ext cx="0" cy="2480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38275" y="361113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W/N&lt;p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2091" y="359521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W/N&gt;p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1130" y="395976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f(p) = -</a:t>
            </a:r>
            <a:r>
              <a:rPr lang="en-GB" dirty="0" err="1" smtClean="0">
                <a:solidFill>
                  <a:srgbClr val="0070C0"/>
                </a:solidFill>
              </a:rPr>
              <a:t>Wlog</a:t>
            </a:r>
            <a:r>
              <a:rPr lang="en-GB" dirty="0" smtClean="0">
                <a:solidFill>
                  <a:srgbClr val="0070C0"/>
                </a:solidFill>
              </a:rPr>
              <a:t> (p)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9184" y="3959768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f(p) = -</a:t>
            </a:r>
            <a:r>
              <a:rPr lang="en-GB" dirty="0" err="1" smtClean="0">
                <a:solidFill>
                  <a:srgbClr val="FF0000"/>
                </a:solidFill>
              </a:rPr>
              <a:t>pNlog</a:t>
            </a:r>
            <a:r>
              <a:rPr lang="en-GB" dirty="0" smtClean="0">
                <a:solidFill>
                  <a:srgbClr val="FF0000"/>
                </a:solidFill>
              </a:rPr>
              <a:t> (p)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1" name="CustomShape 8"/>
          <p:cNvSpPr/>
          <p:nvPr/>
        </p:nvSpPr>
        <p:spPr>
          <a:xfrm>
            <a:off x="1351569" y="4777510"/>
            <a:ext cx="997955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DSP</a:t>
            </a:r>
            <a:endParaRPr/>
          </a:p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pi</a:t>
            </a:r>
            <a:endParaRPr/>
          </a:p>
        </p:txBody>
      </p:sp>
      <p:sp>
        <p:nvSpPr>
          <p:cNvPr id="42" name="CustomShape 9"/>
          <p:cNvSpPr/>
          <p:nvPr/>
        </p:nvSpPr>
        <p:spPr>
          <a:xfrm>
            <a:off x="2853525" y="4777510"/>
            <a:ext cx="1116000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RAM</a:t>
            </a:r>
            <a:endParaRPr/>
          </a:p>
          <a:p>
            <a:pPr algn="ctr"/>
            <a:r>
              <a:rPr lang="en-GB" b="1">
                <a:solidFill>
                  <a:srgbClr val="0066FF"/>
                </a:solidFill>
                <a:latin typeface="Arial"/>
              </a:rPr>
              <a:t>-log(pi)</a:t>
            </a:r>
            <a:endParaRPr/>
          </a:p>
        </p:txBody>
      </p:sp>
      <p:sp>
        <p:nvSpPr>
          <p:cNvPr id="43" name="CustomShape 10"/>
          <p:cNvSpPr/>
          <p:nvPr/>
        </p:nvSpPr>
        <p:spPr>
          <a:xfrm>
            <a:off x="4464525" y="4777510"/>
            <a:ext cx="2061000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66FF"/>
                </a:solidFill>
                <a:latin typeface="Arial"/>
              </a:rPr>
              <a:t>-Wlog (p) if p&gt;W/N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FF0000"/>
                </a:solidFill>
                <a:latin typeface="Arial"/>
              </a:rPr>
              <a:t>-pNlog(p) if p&lt;W/N</a:t>
            </a:r>
            <a:endParaRPr/>
          </a:p>
        </p:txBody>
      </p:sp>
      <p:sp>
        <p:nvSpPr>
          <p:cNvPr id="44" name="CustomShape 11"/>
          <p:cNvSpPr/>
          <p:nvPr/>
        </p:nvSpPr>
        <p:spPr>
          <a:xfrm>
            <a:off x="7029525" y="4777510"/>
            <a:ext cx="1116000" cy="936000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b="1" strike="noStrike">
                <a:solidFill>
                  <a:srgbClr val="0066FF"/>
                </a:solidFill>
                <a:latin typeface="Arial"/>
              </a:rPr>
              <a:t>Compare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b="1" strike="noStrike">
                <a:solidFill>
                  <a:srgbClr val="0066FF"/>
                </a:solidFill>
                <a:latin typeface="Arial"/>
              </a:rPr>
              <a:t>To THR</a:t>
            </a:r>
            <a:endParaRPr/>
          </a:p>
        </p:txBody>
      </p:sp>
      <p:sp>
        <p:nvSpPr>
          <p:cNvPr id="45" name="Line 12"/>
          <p:cNvSpPr/>
          <p:nvPr/>
        </p:nvSpPr>
        <p:spPr>
          <a:xfrm>
            <a:off x="2349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" name="Line 13"/>
          <p:cNvSpPr/>
          <p:nvPr/>
        </p:nvSpPr>
        <p:spPr>
          <a:xfrm>
            <a:off x="3960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7" name="Line 14"/>
          <p:cNvSpPr/>
          <p:nvPr/>
        </p:nvSpPr>
        <p:spPr>
          <a:xfrm>
            <a:off x="6543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" name="Line 15"/>
          <p:cNvSpPr/>
          <p:nvPr/>
        </p:nvSpPr>
        <p:spPr>
          <a:xfrm>
            <a:off x="8154525" y="5245510"/>
            <a:ext cx="50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9" name="TextShape 16"/>
          <p:cNvSpPr txBox="1"/>
          <p:nvPr/>
        </p:nvSpPr>
        <p:spPr>
          <a:xfrm>
            <a:off x="8397425" y="4705510"/>
            <a:ext cx="792000" cy="15138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b="1" dirty="0">
                <a:solidFill>
                  <a:srgbClr val="FF3333"/>
                </a:solidFill>
                <a:latin typeface="Arial"/>
              </a:rPr>
              <a:t>Yes</a:t>
            </a:r>
            <a:endParaRPr dirty="0"/>
          </a:p>
          <a:p>
            <a:pPr algn="ctr"/>
            <a:r>
              <a:rPr lang="en-GB" sz="2000" b="1" dirty="0">
                <a:solidFill>
                  <a:srgbClr val="FF3333"/>
                </a:solidFill>
                <a:latin typeface="Arial"/>
              </a:rPr>
              <a:t>Or</a:t>
            </a:r>
            <a:endParaRPr dirty="0"/>
          </a:p>
          <a:p>
            <a:pPr algn="ctr"/>
            <a:r>
              <a:rPr lang="en-GB" sz="2600" b="1" dirty="0">
                <a:solidFill>
                  <a:srgbClr val="FF3333"/>
                </a:solidFill>
                <a:latin typeface="Arial"/>
              </a:rPr>
              <a:t>No</a:t>
            </a:r>
            <a:endParaRPr dirty="0"/>
          </a:p>
        </p:txBody>
      </p:sp>
      <p:sp>
        <p:nvSpPr>
          <p:cNvPr id="50" name="Line 17"/>
          <p:cNvSpPr/>
          <p:nvPr/>
        </p:nvSpPr>
        <p:spPr>
          <a:xfrm>
            <a:off x="152645" y="5281510"/>
            <a:ext cx="1224000" cy="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" name="TextShape 18"/>
          <p:cNvSpPr txBox="1"/>
          <p:nvPr/>
        </p:nvSpPr>
        <p:spPr>
          <a:xfrm>
            <a:off x="-14055" y="4779150"/>
            <a:ext cx="1613160" cy="61740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N of </a:t>
            </a:r>
            <a:br>
              <a:rPr lang="en-GB" sz="1400" b="1" strike="noStrike" dirty="0" smtClean="0">
                <a:solidFill>
                  <a:srgbClr val="0066FF"/>
                </a:solidFill>
                <a:latin typeface="Arial"/>
              </a:rPr>
            </a:b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appearance </a:t>
            </a:r>
            <a:br>
              <a:rPr lang="en-GB" sz="1400" b="1" strike="noStrike" dirty="0" smtClean="0">
                <a:solidFill>
                  <a:srgbClr val="0066FF"/>
                </a:solidFill>
                <a:latin typeface="Arial"/>
              </a:rPr>
            </a:b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   </a:t>
            </a:r>
            <a:r>
              <a:rPr lang="en-GB" sz="1400" b="1" strike="noStrike" dirty="0">
                <a:solidFill>
                  <a:srgbClr val="0066FF"/>
                </a:solidFill>
                <a:latin typeface="Arial"/>
              </a:rPr>
              <a:t>(</a:t>
            </a:r>
            <a:r>
              <a:rPr lang="en-GB" sz="1400" b="1" strike="noStrike" dirty="0" smtClean="0">
                <a:solidFill>
                  <a:srgbClr val="0066FF"/>
                </a:solidFill>
                <a:latin typeface="Arial"/>
              </a:rPr>
              <a:t>pattern)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1907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Plans 1:</a:t>
            </a:r>
            <a:br>
              <a:rPr lang="en-US" dirty="0"/>
            </a:br>
            <a:r>
              <a:rPr lang="en-US" dirty="0" smtClean="0"/>
              <a:t>Running Phase – Filtering Patterns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02270" y="6709280"/>
            <a:ext cx="2133600" cy="365125"/>
          </a:xfrm>
        </p:spPr>
        <p:txBody>
          <a:bodyPr/>
          <a:lstStyle/>
          <a:p>
            <a:fld id="{275F9A61-EB25-4A3D-859B-444786636CDA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1367024" y="2351707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   Running Phase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-307" r="2129" b="7979"/>
          <a:stretch/>
        </p:blipFill>
        <p:spPr bwMode="auto">
          <a:xfrm>
            <a:off x="1061610" y="2253785"/>
            <a:ext cx="6907400" cy="45455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2" name="TextBox 41"/>
          <p:cNvSpPr txBox="1"/>
          <p:nvPr/>
        </p:nvSpPr>
        <p:spPr>
          <a:xfrm>
            <a:off x="1187325" y="2921593"/>
            <a:ext cx="5331909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Bus_layer0     Bus_layer1    Bus_layer2              ……..                Bus_layer7</a:t>
            </a: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92447" y="4225179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29520" y="4203609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3088" y="4223602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1888" y="4213521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2912" y="353438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2506" y="4157158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5026" y="483030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5025" y="5476609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5024" y="6167165"/>
            <a:ext cx="407421" cy="30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48043" y="3442848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pattern0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45744" y="4132846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pattern1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63918" y="4830305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pattern2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48041" y="5493540"/>
            <a:ext cx="8402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pattern3</a:t>
            </a:r>
            <a:endParaRPr lang="it-IT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30333" y="3550285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ayer0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43239" y="3562433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layer1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21261" y="3558970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layer2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2179" y="3565623"/>
            <a:ext cx="465192" cy="2154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layer7</a:t>
            </a:r>
            <a:endParaRPr lang="it-IT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7471" y="2161638"/>
            <a:ext cx="6712140" cy="75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Rectangle 61"/>
          <p:cNvSpPr/>
          <p:nvPr/>
        </p:nvSpPr>
        <p:spPr>
          <a:xfrm>
            <a:off x="874875" y="2921593"/>
            <a:ext cx="177631" cy="3890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ctangle 63"/>
          <p:cNvSpPr/>
          <p:nvPr/>
        </p:nvSpPr>
        <p:spPr>
          <a:xfrm>
            <a:off x="7470322" y="2161638"/>
            <a:ext cx="792088" cy="190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own Arrow 65"/>
          <p:cNvSpPr/>
          <p:nvPr/>
        </p:nvSpPr>
        <p:spPr>
          <a:xfrm>
            <a:off x="1725043" y="2556002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own Arrow 66"/>
          <p:cNvSpPr/>
          <p:nvPr/>
        </p:nvSpPr>
        <p:spPr>
          <a:xfrm>
            <a:off x="2562116" y="2558754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Down Arrow 67"/>
          <p:cNvSpPr/>
          <p:nvPr/>
        </p:nvSpPr>
        <p:spPr>
          <a:xfrm>
            <a:off x="3399189" y="2561506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Down Arrow 68"/>
          <p:cNvSpPr/>
          <p:nvPr/>
        </p:nvSpPr>
        <p:spPr>
          <a:xfrm>
            <a:off x="5806863" y="2573315"/>
            <a:ext cx="135241" cy="29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TextBox 69"/>
          <p:cNvSpPr txBox="1"/>
          <p:nvPr/>
        </p:nvSpPr>
        <p:spPr>
          <a:xfrm>
            <a:off x="1500958" y="2203983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Patt0    Patt1     Patt2                              Patt7 </a:t>
            </a:r>
            <a:endParaRPr lang="it-IT" dirty="0"/>
          </a:p>
        </p:txBody>
      </p:sp>
      <p:sp>
        <p:nvSpPr>
          <p:cNvPr id="71" name="TextBox 70"/>
          <p:cNvSpPr txBox="1"/>
          <p:nvPr/>
        </p:nvSpPr>
        <p:spPr>
          <a:xfrm>
            <a:off x="4428084" y="193024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………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1889" y="1313765"/>
                <a:ext cx="822359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4 </a:t>
                </a:r>
                <a:r>
                  <a:rPr lang="en-GB" dirty="0" err="1" smtClean="0"/>
                  <a:t>gray</a:t>
                </a:r>
                <a:r>
                  <a:rPr lang="en-GB" dirty="0" smtClean="0"/>
                  <a:t> levels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256 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i="1" smtClean="0">
                        <a:latin typeface="Cambria Math"/>
                      </a:rPr>
                      <m:t>→</m:t>
                    </m:r>
                    <m:r>
                      <a:rPr lang="en-GB" b="0" i="1" smtClean="0">
                        <a:latin typeface="Cambria Math"/>
                      </a:rPr>
                      <m:t>~1% </m:t>
                    </m:r>
                    <m:r>
                      <a:rPr lang="en-GB" b="0" i="1" smtClean="0">
                        <a:latin typeface="Cambria Math"/>
                      </a:rPr>
                      <m:t>𝑔𝑜𝑜𝑑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b="0" i="1" smtClean="0">
                        <a:latin typeface="Cambria Math"/>
                      </a:rPr>
                      <m:t>=2 </m:t>
                    </m:r>
                    <m:r>
                      <a:rPr lang="en-GB" b="0" i="1" smtClean="0">
                        <a:latin typeface="Cambria Math"/>
                      </a:rPr>
                      <m:t>𝑘𝑝𝑎𝑡𝑡𝑒𝑟𝑛𝑠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/>
              </a:p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GOOD for  AM05  used with threshold  1 – same pattern written 8 times in the 8 columns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9" y="1313765"/>
                <a:ext cx="8223598" cy="615553"/>
              </a:xfrm>
              <a:prstGeom prst="rect">
                <a:avLst/>
              </a:prstGeom>
              <a:blipFill rotWithShape="0">
                <a:blip r:embed="rId3"/>
                <a:stretch>
                  <a:fillRect l="-593" t="-6000" b="-13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924" y="1920316"/>
            <a:ext cx="8680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Each comparison we</a:t>
            </a:r>
            <a:r>
              <a:rPr lang="en-GB" sz="1600" b="1" dirty="0" smtClean="0">
                <a:solidFill>
                  <a:srgbClr val="FF0000"/>
                </a:solidFill>
              </a:rPr>
              <a:t> (1) </a:t>
            </a:r>
            <a:r>
              <a:rPr lang="en-GB" sz="1600" dirty="0" smtClean="0"/>
              <a:t>compare 8 patterns  </a:t>
            </a:r>
            <a:r>
              <a:rPr lang="en-GB" sz="1600" b="1" dirty="0" smtClean="0">
                <a:solidFill>
                  <a:srgbClr val="FF0000"/>
                </a:solidFill>
              </a:rPr>
              <a:t>(2) </a:t>
            </a:r>
            <a:r>
              <a:rPr lang="en-GB" sz="1600" dirty="0" smtClean="0"/>
              <a:t>read for each match the bitmap </a:t>
            </a:r>
            <a:r>
              <a:rPr lang="en-GB" sz="1600" b="1" dirty="0" smtClean="0">
                <a:solidFill>
                  <a:srgbClr val="FF0000"/>
                </a:solidFill>
              </a:rPr>
              <a:t>(3) </a:t>
            </a:r>
            <a:r>
              <a:rPr lang="en-GB" sz="1600" dirty="0" smtClean="0"/>
              <a:t>give INIT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900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Future Plans: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Use of </a:t>
            </a:r>
            <a:r>
              <a:rPr lang="en-US" sz="2800" dirty="0" smtClean="0"/>
              <a:t>an </a:t>
            </a:r>
            <a:r>
              <a:rPr lang="en-US" sz="2800" dirty="0" err="1" smtClean="0"/>
              <a:t>Ultrascale</a:t>
            </a:r>
            <a:r>
              <a:rPr lang="en-US" sz="2800" dirty="0" smtClean="0"/>
              <a:t> evaluation board and System on Chip (</a:t>
            </a:r>
            <a:r>
              <a:rPr lang="en-US" sz="2800" dirty="0" err="1" smtClean="0"/>
              <a:t>SiP</a:t>
            </a:r>
            <a:r>
              <a:rPr lang="en-US" sz="2800" dirty="0" smtClean="0"/>
              <a:t>) systems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resources available on the FPGA device </a:t>
            </a:r>
            <a:r>
              <a:rPr lang="en-US" dirty="0" smtClean="0">
                <a:sym typeface="Wingdings" panose="05000000000000000000" pitchFamily="2" charset="2"/>
              </a:rPr>
              <a:t> New technology, new design approaches, greater challenges (</a:t>
            </a:r>
            <a:r>
              <a:rPr lang="en-US" dirty="0" err="1" smtClean="0">
                <a:sym typeface="Wingdings" panose="05000000000000000000" pitchFamily="2" charset="2"/>
              </a:rPr>
              <a:t>Ultrascale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Merge the devices on a single chip (</a:t>
            </a:r>
            <a:r>
              <a:rPr lang="en-US" dirty="0" err="1" smtClean="0">
                <a:sym typeface="Wingdings" panose="05000000000000000000" pitchFamily="2" charset="2"/>
              </a:rPr>
              <a:t>SiP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Targeting the development of a portable and flexible hardware accelerator (possibly with a PCI type interface) to be easily interconnected with a PC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6" name="4 - Εικόνα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5798" y="4819833"/>
            <a:ext cx="2708230" cy="1714512"/>
          </a:xfrm>
          <a:prstGeom prst="rect">
            <a:avLst/>
          </a:prstGeom>
        </p:spPr>
      </p:pic>
      <p:pic>
        <p:nvPicPr>
          <p:cNvPr id="5" name="Picture 2" descr="http://images.tapeonline.com/products/sonnet-memory-accessories-allegro-fw800-pcie-card-3-ports-large-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070" y="4239091"/>
            <a:ext cx="3491880" cy="2618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7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Block diagram for Training phase almost complete</a:t>
            </a:r>
          </a:p>
          <a:p>
            <a:r>
              <a:rPr lang="en-US" dirty="0" smtClean="0"/>
              <a:t>Work divided in two parts between P. Luciano and myself</a:t>
            </a:r>
          </a:p>
          <a:p>
            <a:r>
              <a:rPr lang="en-US" dirty="0" smtClean="0"/>
              <a:t>Project and code development started</a:t>
            </a:r>
          </a:p>
          <a:p>
            <a:r>
              <a:rPr lang="en-US" dirty="0" smtClean="0"/>
              <a:t>Lots of exciting </a:t>
            </a:r>
            <a:r>
              <a:rPr lang="en-US" smtClean="0"/>
              <a:t>work ahead of us…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93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WP5: Image Processing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mpact of IAPP outside HEP community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r>
              <a:rPr lang="en-US" dirty="0" smtClean="0"/>
              <a:t>The FTK Processor is a very fast, powerful and efficient pattern matching machine </a:t>
            </a:r>
          </a:p>
          <a:p>
            <a:r>
              <a:rPr lang="en-US" b="1" dirty="0" smtClean="0"/>
              <a:t>The particle tracking problem is in fact </a:t>
            </a:r>
            <a:r>
              <a:rPr lang="en-US" b="1" dirty="0" smtClean="0">
                <a:solidFill>
                  <a:srgbClr val="C00000"/>
                </a:solidFill>
              </a:rPr>
              <a:t>an image processing problem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563115" y="3113965"/>
            <a:ext cx="3513364" cy="1508993"/>
          </a:xfrm>
          <a:prstGeom prst="rect">
            <a:avLst/>
          </a:prstGeom>
          <a:ln w="36000"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5673641" y="3139436"/>
            <a:ext cx="3983924" cy="1485481"/>
          </a:xfrm>
          <a:prstGeom prst="rect">
            <a:avLst/>
          </a:prstGeom>
          <a:ln w="36000">
            <a:noFill/>
          </a:ln>
        </p:spPr>
      </p:pic>
      <p:sp>
        <p:nvSpPr>
          <p:cNvPr id="8" name="TextShape 5"/>
          <p:cNvSpPr txBox="1"/>
          <p:nvPr/>
        </p:nvSpPr>
        <p:spPr>
          <a:xfrm>
            <a:off x="3941930" y="3179275"/>
            <a:ext cx="979654" cy="495378"/>
          </a:xfrm>
          <a:prstGeom prst="rect">
            <a:avLst/>
          </a:prstGeom>
          <a:noFill/>
          <a:ln w="36000">
            <a:noFill/>
          </a:ln>
        </p:spPr>
        <p:txBody>
          <a:bodyPr lIns="81638" tIns="40819" rIns="81638" bIns="40819"/>
          <a:lstStyle/>
          <a:p>
            <a:r>
              <a:rPr lang="en-GB" sz="2903" b="1" dirty="0">
                <a:solidFill>
                  <a:schemeClr val="accent1"/>
                </a:solidFill>
                <a:latin typeface="Arial"/>
              </a:rPr>
              <a:t>HEP</a:t>
            </a:r>
            <a:endParaRPr sz="1633" dirty="0">
              <a:solidFill>
                <a:schemeClr val="accent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62376" y="3564015"/>
            <a:ext cx="1204679" cy="405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/>
          <p:cNvPicPr/>
          <p:nvPr/>
        </p:nvPicPr>
        <p:blipFill>
          <a:blip r:embed="rId4"/>
          <a:stretch/>
        </p:blipFill>
        <p:spPr>
          <a:xfrm>
            <a:off x="2547255" y="4374105"/>
            <a:ext cx="4320000" cy="2304000"/>
          </a:xfrm>
          <a:prstGeom prst="rect">
            <a:avLst/>
          </a:prstGeom>
          <a:ln w="36000">
            <a:noFill/>
          </a:ln>
        </p:spPr>
      </p:pic>
      <p:sp>
        <p:nvSpPr>
          <p:cNvPr id="13" name="TextShape 6"/>
          <p:cNvSpPr txBox="1"/>
          <p:nvPr/>
        </p:nvSpPr>
        <p:spPr>
          <a:xfrm>
            <a:off x="422835" y="4793823"/>
            <a:ext cx="2664000" cy="4683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  <a:latin typeface="Arial"/>
              </a:rPr>
              <a:t>Before Filtering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4" name="TextShape 7"/>
          <p:cNvSpPr txBox="1"/>
          <p:nvPr/>
        </p:nvSpPr>
        <p:spPr>
          <a:xfrm>
            <a:off x="6829997" y="6209745"/>
            <a:ext cx="2664000" cy="468360"/>
          </a:xfrm>
          <a:prstGeom prst="rect">
            <a:avLst/>
          </a:prstGeom>
          <a:noFill/>
          <a:ln w="36000">
            <a:noFill/>
          </a:ln>
        </p:spPr>
        <p:txBody>
          <a:bodyPr lIns="90000" tIns="45000" rIns="90000" bIns="45000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  <a:latin typeface="Arial"/>
              </a:rPr>
              <a:t>After Filtering</a:t>
            </a:r>
            <a:endParaRPr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Approach to Image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72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concept (of WP5) is to…</a:t>
            </a:r>
            <a:endParaRPr lang="en-US" b="1" dirty="0"/>
          </a:p>
          <a:p>
            <a:r>
              <a:rPr lang="en-US" dirty="0" smtClean="0"/>
              <a:t>Use existing resources and ideas (e.g. the </a:t>
            </a:r>
            <a:r>
              <a:rPr lang="en-US" dirty="0" err="1" smtClean="0"/>
              <a:t>AMchip</a:t>
            </a:r>
            <a:r>
              <a:rPr lang="en-US" dirty="0" smtClean="0"/>
              <a:t>, </a:t>
            </a:r>
            <a:r>
              <a:rPr lang="en-US" dirty="0" err="1" smtClean="0"/>
              <a:t>AMboards</a:t>
            </a:r>
            <a:r>
              <a:rPr lang="en-US" dirty="0" smtClean="0"/>
              <a:t>) for image processing and pattern matching for different application fields</a:t>
            </a:r>
          </a:p>
          <a:p>
            <a:endParaRPr lang="en-US" dirty="0" smtClean="0"/>
          </a:p>
          <a:p>
            <a:r>
              <a:rPr lang="en-US" dirty="0" smtClean="0"/>
              <a:t>A great number of interdisciplinary applications – not limited to image processing - is available: biomedical imaging (e.g. MRI), cognitive imaging (Del Viva’s algorithm</a:t>
            </a:r>
            <a:r>
              <a:rPr lang="en-US" baseline="30000" dirty="0" smtClean="0"/>
              <a:t>1</a:t>
            </a:r>
            <a:r>
              <a:rPr lang="en-US" dirty="0" smtClean="0"/>
              <a:t>), security (real time face recognition, personnel tracking), DNA analysis, smart cameras, data mining (e.g. data servers, search engines) etc.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241630" y="6174305"/>
            <a:ext cx="738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i="1" dirty="0" smtClean="0"/>
              <a:t>M. Del Viva, G. </a:t>
            </a:r>
            <a:r>
              <a:rPr lang="en-US" sz="1400" i="1" dirty="0" err="1" smtClean="0"/>
              <a:t>Punzi</a:t>
            </a:r>
            <a:r>
              <a:rPr lang="en-US" sz="1400" i="1" dirty="0" smtClean="0"/>
              <a:t>, and D. Benedetti. Information and Perception of Meaningful Patterns. </a:t>
            </a:r>
            <a:r>
              <a:rPr lang="en-US" sz="1400" i="1" dirty="0" err="1" smtClean="0"/>
              <a:t>PloSone</a:t>
            </a:r>
            <a:r>
              <a:rPr lang="en-US" sz="1400" i="1" dirty="0" smtClean="0"/>
              <a:t> 8.7 (2013): e69154.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062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 Filtering </a:t>
            </a:r>
            <a:r>
              <a:rPr lang="en-US" dirty="0" smtClean="0">
                <a:sym typeface="Wingdings" pitchFamily="2" charset="2"/>
              </a:rPr>
              <a:t> Finding Contours is the way human brain operates: New approach for image processing hardware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Major difference between HEP and Human Brain: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For HEP we are aware a-priori of the relevant patterns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Human Brain is trained in real time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(we are not aware of the patterns beforehand and we always adjust to new environments)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Target: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Design and prototype a pattern matching machine that executes both training and filtering in real time using high performance embedded systems (FPGAs, ASICs and combination of the two - 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SiP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/ System In Package)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8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small arrays of pixels (3x3 for static images or 3x3x3 for movies – 3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 for time) that are AM patterns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(M. Del. Viva, G.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Punzi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2806767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                 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=512 patterns:  101-010-100, …….  , 111-011-001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gray level                 </a:t>
            </a:r>
            <a:r>
              <a:rPr lang="en-GB" dirty="0" smtClean="0"/>
              <a:t>     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256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00,00,01-00,01,00-11,00,10 …..</a:t>
            </a:r>
            <a:endParaRPr lang="it-IT" dirty="0"/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B/W  +  time                 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128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Mpatterns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111,000,000 - 000,111,000 - 000,000,000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051720" y="2746646"/>
            <a:ext cx="1262386" cy="423619"/>
            <a:chOff x="1917852" y="1574712"/>
            <a:chExt cx="1215678" cy="423619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852" y="1574712"/>
              <a:ext cx="409011" cy="42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26863" y="15747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480" y="1607806"/>
              <a:ext cx="4000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/>
          <p:nvPr/>
        </p:nvGrpSpPr>
        <p:grpSpPr>
          <a:xfrm>
            <a:off x="2059467" y="3360415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11" name="Rectangle 1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2880832" y="3357364"/>
            <a:ext cx="408634" cy="428625"/>
            <a:chOff x="2064831" y="2204864"/>
            <a:chExt cx="393515" cy="428625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2065007" y="2204864"/>
              <a:ext cx="130729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5385" y="2204864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5763" y="2204864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4831" y="2346499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97416" y="2344118"/>
              <a:ext cx="130729" cy="1440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27617" y="2346498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64831" y="2489473"/>
              <a:ext cx="130729" cy="14401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7416" y="2487092"/>
              <a:ext cx="130729" cy="144016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27617" y="2489472"/>
              <a:ext cx="130729" cy="14401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oup 22"/>
          <p:cNvGrpSpPr/>
          <p:nvPr/>
        </p:nvGrpSpPr>
        <p:grpSpPr>
          <a:xfrm>
            <a:off x="2186735" y="3876048"/>
            <a:ext cx="864784" cy="588067"/>
            <a:chOff x="1994762" y="2891902"/>
            <a:chExt cx="832787" cy="588067"/>
          </a:xfrm>
        </p:grpSpPr>
        <p:grpSp>
          <p:nvGrpSpPr>
            <p:cNvPr id="31" name="Group 21"/>
            <p:cNvGrpSpPr/>
            <p:nvPr/>
          </p:nvGrpSpPr>
          <p:grpSpPr>
            <a:xfrm>
              <a:off x="2434034" y="2891902"/>
              <a:ext cx="393515" cy="428625"/>
              <a:chOff x="1877188" y="4592038"/>
              <a:chExt cx="393515" cy="4286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2" name="Group 94"/>
            <p:cNvGrpSpPr/>
            <p:nvPr/>
          </p:nvGrpSpPr>
          <p:grpSpPr>
            <a:xfrm>
              <a:off x="2214398" y="2971623"/>
              <a:ext cx="393515" cy="428625"/>
              <a:chOff x="1877188" y="4592038"/>
              <a:chExt cx="393515" cy="42862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3" name="Group 104"/>
            <p:cNvGrpSpPr/>
            <p:nvPr/>
          </p:nvGrpSpPr>
          <p:grpSpPr>
            <a:xfrm>
              <a:off x="1994762" y="3051344"/>
              <a:ext cx="393515" cy="428625"/>
              <a:chOff x="1877188" y="4592038"/>
              <a:chExt cx="393515" cy="42862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139974" y="4733672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77188" y="4733673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77364" y="4592038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007742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138120" y="4592038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877188" y="4876647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09773" y="487426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39974" y="4876646"/>
                <a:ext cx="130729" cy="14401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07389" y="4736054"/>
                <a:ext cx="130729" cy="1440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920899" y="4690377"/>
            <a:ext cx="8177445" cy="175281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the frequency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pattern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sample images/frames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Density Histograms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PDHs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for different training image sets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to be put in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bank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Running stage: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 the patterns to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chip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filtered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Choice of relative patterns: </a:t>
            </a:r>
            <a:r>
              <a:rPr lang="en-US" dirty="0" smtClean="0"/>
              <a:t>Choose the pattern set that </a:t>
            </a:r>
            <a:r>
              <a:rPr lang="en-US" b="1" dirty="0" smtClean="0">
                <a:solidFill>
                  <a:srgbClr val="C00000"/>
                </a:solidFill>
              </a:rPr>
              <a:t>maximizes entropy H under real constraints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03" y="4103710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28039"/>
              </p:ext>
            </p:extLst>
          </p:nvPr>
        </p:nvGraphicFramePr>
        <p:xfrm>
          <a:off x="3356865" y="2978950"/>
          <a:ext cx="2465491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Εξίσωση" r:id="rId4" imgW="1600200" imgH="291960" progId="Equation.3">
                  <p:embed/>
                </p:oleObj>
              </mc:Choice>
              <mc:Fallback>
                <p:oleObj name="Εξίσωση" r:id="rId4" imgW="160020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865" y="2978950"/>
                        <a:ext cx="2465491" cy="45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87028" y="2483895"/>
            <a:ext cx="239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Unbounded entropy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1016605" y="3703445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Entropy yield per unit cost and for each pattern:</a:t>
            </a:r>
            <a:endParaRPr lang="el-GR" dirty="0"/>
          </a:p>
        </p:txBody>
      </p:sp>
      <p:sp>
        <p:nvSpPr>
          <p:cNvPr id="25" name="TextBox 24"/>
          <p:cNvSpPr txBox="1"/>
          <p:nvPr/>
        </p:nvSpPr>
        <p:spPr>
          <a:xfrm>
            <a:off x="1016605" y="4971871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/>
              <a:t>p</a:t>
            </a:r>
            <a:r>
              <a:rPr lang="el-GR" i="1" dirty="0"/>
              <a:t> </a:t>
            </a:r>
            <a:r>
              <a:rPr lang="en-US" dirty="0" smtClean="0"/>
              <a:t>is the probability that a given portion of the input data matches a specific pattern, </a:t>
            </a:r>
            <a:r>
              <a:rPr lang="en-US" i="1" dirty="0" smtClean="0"/>
              <a:t>N</a:t>
            </a:r>
            <a:r>
              <a:rPr lang="en-US" dirty="0" smtClean="0"/>
              <a:t> is the maximum number of storable patterns and </a:t>
            </a:r>
            <a:r>
              <a:rPr lang="en-US" i="1" dirty="0" smtClean="0"/>
              <a:t>W</a:t>
            </a:r>
            <a:r>
              <a:rPr lang="en-US" dirty="0" smtClean="0"/>
              <a:t> is the maximum allowed total rate of pattern acceptance.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FTK for Image Filtering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1417638"/>
            <a:ext cx="2745224" cy="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914400" y="2374900"/>
            <a:ext cx="7781925" cy="3763963"/>
            <a:chOff x="576" y="1496"/>
            <a:chExt cx="4902" cy="237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6" y="1496"/>
              <a:ext cx="4896" cy="2365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496"/>
              <a:ext cx="4902" cy="2371"/>
            </a:xfrm>
            <a:prstGeom prst="snip1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799747" y="2149875"/>
            <a:ext cx="405045" cy="45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1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71"/>
          <p:cNvPicPr/>
          <p:nvPr/>
        </p:nvPicPr>
        <p:blipFill>
          <a:blip r:embed="rId2"/>
          <a:stretch/>
        </p:blipFill>
        <p:spPr>
          <a:xfrm>
            <a:off x="424121" y="1437185"/>
            <a:ext cx="4689602" cy="3838283"/>
          </a:xfrm>
          <a:prstGeom prst="rect">
            <a:avLst/>
          </a:prstGeom>
          <a:ln w="36000">
            <a:noFill/>
          </a:ln>
        </p:spPr>
      </p:pic>
      <p:pic>
        <p:nvPicPr>
          <p:cNvPr id="275" name="Picture 274"/>
          <p:cNvPicPr/>
          <p:nvPr/>
        </p:nvPicPr>
        <p:blipFill>
          <a:blip r:embed="rId3"/>
          <a:stretch/>
        </p:blipFill>
        <p:spPr>
          <a:xfrm>
            <a:off x="7329046" y="3461803"/>
            <a:ext cx="2042578" cy="1575936"/>
          </a:xfrm>
          <a:prstGeom prst="rect">
            <a:avLst/>
          </a:prstGeom>
          <a:ln w="76320">
            <a:noFill/>
          </a:ln>
        </p:spPr>
      </p:pic>
      <p:pic>
        <p:nvPicPr>
          <p:cNvPr id="277" name="Picture 276"/>
          <p:cNvPicPr/>
          <p:nvPr/>
        </p:nvPicPr>
        <p:blipFill>
          <a:blip r:embed="rId4"/>
          <a:stretch/>
        </p:blipFill>
        <p:spPr>
          <a:xfrm>
            <a:off x="5031759" y="4963939"/>
            <a:ext cx="2054007" cy="1555363"/>
          </a:xfrm>
          <a:prstGeom prst="rect">
            <a:avLst/>
          </a:prstGeom>
          <a:ln w="36000">
            <a:noFill/>
          </a:ln>
        </p:spPr>
      </p:pic>
      <p:sp>
        <p:nvSpPr>
          <p:cNvPr id="278" name="TextShape 4"/>
          <p:cNvSpPr txBox="1"/>
          <p:nvPr/>
        </p:nvSpPr>
        <p:spPr>
          <a:xfrm>
            <a:off x="7139647" y="5019779"/>
            <a:ext cx="1828687" cy="1552751"/>
          </a:xfrm>
          <a:prstGeom prst="rect">
            <a:avLst/>
          </a:prstGeom>
          <a:noFill/>
          <a:ln w="36000">
            <a:noFill/>
          </a:ln>
        </p:spPr>
        <p:txBody>
          <a:bodyPr lIns="81638" tIns="40819" rIns="81638" bIns="40819"/>
          <a:lstStyle/>
          <a:p>
            <a:r>
              <a:rPr lang="en-GB" sz="2540" b="1">
                <a:solidFill>
                  <a:srgbClr val="0066FF"/>
                </a:solidFill>
                <a:latin typeface="Arial"/>
              </a:rPr>
              <a:t>16 Relevant</a:t>
            </a:r>
            <a:endParaRPr sz="1633"/>
          </a:p>
          <a:p>
            <a:r>
              <a:rPr lang="en-GB" sz="2540" b="1">
                <a:solidFill>
                  <a:srgbClr val="0066FF"/>
                </a:solidFill>
                <a:latin typeface="Arial"/>
              </a:rPr>
              <a:t>Patterns used</a:t>
            </a:r>
            <a:endParaRPr sz="1633"/>
          </a:p>
        </p:txBody>
      </p:sp>
      <p:pic>
        <p:nvPicPr>
          <p:cNvPr id="279" name="Picture 278"/>
          <p:cNvPicPr/>
          <p:nvPr/>
        </p:nvPicPr>
        <p:blipFill>
          <a:blip r:embed="rId5"/>
          <a:stretch/>
        </p:blipFill>
        <p:spPr>
          <a:xfrm>
            <a:off x="359138" y="6596694"/>
            <a:ext cx="9143107" cy="227606"/>
          </a:xfrm>
          <a:prstGeom prst="rect">
            <a:avLst/>
          </a:prstGeom>
          <a:ln w="36000">
            <a:noFill/>
          </a:ln>
        </p:spPr>
      </p:pic>
      <p:pic>
        <p:nvPicPr>
          <p:cNvPr id="280" name="Picture 279"/>
          <p:cNvPicPr/>
          <p:nvPr/>
        </p:nvPicPr>
        <p:blipFill>
          <a:blip r:embed="rId6"/>
          <a:stretch/>
        </p:blipFill>
        <p:spPr>
          <a:xfrm>
            <a:off x="5061149" y="2311604"/>
            <a:ext cx="2067722" cy="1567446"/>
          </a:xfrm>
          <a:prstGeom prst="rect">
            <a:avLst/>
          </a:prstGeom>
          <a:ln w="36000">
            <a:noFill/>
          </a:ln>
        </p:spPr>
      </p:pic>
      <p:sp>
        <p:nvSpPr>
          <p:cNvPr id="281" name="TextShape 5"/>
          <p:cNvSpPr txBox="1"/>
          <p:nvPr/>
        </p:nvSpPr>
        <p:spPr>
          <a:xfrm>
            <a:off x="358811" y="1313765"/>
            <a:ext cx="9143433" cy="661266"/>
          </a:xfrm>
          <a:prstGeom prst="rect">
            <a:avLst/>
          </a:prstGeom>
          <a:solidFill>
            <a:srgbClr val="FFFFFF"/>
          </a:solidFill>
          <a:ln w="36000">
            <a:noFill/>
          </a:ln>
        </p:spPr>
        <p:txBody>
          <a:bodyPr lIns="81638" tIns="40819" rIns="81638" bIns="40819"/>
          <a:lstStyle/>
          <a:p>
            <a:r>
              <a:rPr lang="en-GB" sz="1996" b="1" dirty="0">
                <a:solidFill>
                  <a:srgbClr val="0066FF"/>
                </a:solidFill>
                <a:latin typeface="Arial"/>
              </a:rPr>
              <a:t>Probability distribution of the </a:t>
            </a:r>
            <a:r>
              <a:rPr lang="en-GB" sz="1996" b="1" dirty="0" err="1">
                <a:solidFill>
                  <a:srgbClr val="0066FF"/>
                </a:solidFill>
                <a:latin typeface="Arial"/>
              </a:rPr>
              <a:t>N</a:t>
            </a:r>
            <a:r>
              <a:rPr lang="en-GB" sz="1361" b="1" dirty="0" err="1">
                <a:solidFill>
                  <a:srgbClr val="0066FF"/>
                </a:solidFill>
                <a:latin typeface="Arial"/>
              </a:rPr>
              <a:t>tot</a:t>
            </a:r>
            <a:r>
              <a:rPr lang="en-GB" sz="1996" b="1" dirty="0">
                <a:solidFill>
                  <a:srgbClr val="0066FF"/>
                </a:solidFill>
                <a:latin typeface="Arial"/>
              </a:rPr>
              <a:t> = 2^9 possible 3x3 square pixel matrices in black/white for natural images</a:t>
            </a:r>
            <a:r>
              <a:rPr lang="en-GB" sz="1996" dirty="0">
                <a:latin typeface="Arial"/>
              </a:rPr>
              <a:t> </a:t>
            </a:r>
            <a:endParaRPr sz="1633" dirty="0"/>
          </a:p>
        </p:txBody>
      </p:sp>
      <p:sp>
        <p:nvSpPr>
          <p:cNvPr id="282" name="Line 6"/>
          <p:cNvSpPr/>
          <p:nvPr/>
        </p:nvSpPr>
        <p:spPr>
          <a:xfrm>
            <a:off x="3297772" y="4898628"/>
            <a:ext cx="1733987" cy="261241"/>
          </a:xfrm>
          <a:prstGeom prst="line">
            <a:avLst/>
          </a:prstGeom>
          <a:ln w="57240">
            <a:solidFill>
              <a:srgbClr val="0066FF"/>
            </a:solidFill>
            <a:round/>
          </a:ln>
        </p:spPr>
      </p:sp>
      <p:sp>
        <p:nvSpPr>
          <p:cNvPr id="283" name="Line 7"/>
          <p:cNvSpPr/>
          <p:nvPr/>
        </p:nvSpPr>
        <p:spPr>
          <a:xfrm>
            <a:off x="3036531" y="3265872"/>
            <a:ext cx="4292515" cy="587792"/>
          </a:xfrm>
          <a:prstGeom prst="line">
            <a:avLst/>
          </a:prstGeom>
          <a:ln w="57240">
            <a:solidFill>
              <a:srgbClr val="00CC33"/>
            </a:solidFill>
            <a:round/>
          </a:ln>
        </p:spPr>
      </p:sp>
      <p:sp>
        <p:nvSpPr>
          <p:cNvPr id="284" name="CustomShape 8"/>
          <p:cNvSpPr/>
          <p:nvPr/>
        </p:nvSpPr>
        <p:spPr>
          <a:xfrm>
            <a:off x="3036531" y="3461803"/>
            <a:ext cx="261241" cy="1436825"/>
          </a:xfrm>
          <a:prstGeom prst="rect">
            <a:avLst/>
          </a:prstGeom>
          <a:noFill/>
          <a:ln w="36000">
            <a:solidFill>
              <a:srgbClr val="00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2763861" y="3265872"/>
            <a:ext cx="391861" cy="1502135"/>
          </a:xfrm>
          <a:prstGeom prst="rect">
            <a:avLst/>
          </a:prstGeom>
          <a:noFill/>
          <a:ln w="36000">
            <a:solidFill>
              <a:srgbClr val="00CC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Picture 285"/>
          <p:cNvPicPr/>
          <p:nvPr/>
        </p:nvPicPr>
        <p:blipFill>
          <a:blip r:embed="rId7"/>
          <a:stretch/>
        </p:blipFill>
        <p:spPr>
          <a:xfrm>
            <a:off x="825453" y="5356453"/>
            <a:ext cx="3386662" cy="1109621"/>
          </a:xfrm>
          <a:prstGeom prst="rect">
            <a:avLst/>
          </a:prstGeom>
          <a:ln w="360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Entropy Calculation for “relevant patterns”</a:t>
            </a:r>
            <a:endParaRPr lang="el-GR" dirty="0"/>
          </a:p>
        </p:txBody>
      </p:sp>
      <p:sp>
        <p:nvSpPr>
          <p:cNvPr id="276" name="TextShape 3"/>
          <p:cNvSpPr txBox="1"/>
          <p:nvPr/>
        </p:nvSpPr>
        <p:spPr>
          <a:xfrm>
            <a:off x="7477627" y="1698426"/>
            <a:ext cx="1828687" cy="1735620"/>
          </a:xfrm>
          <a:prstGeom prst="rect">
            <a:avLst/>
          </a:prstGeom>
          <a:noFill/>
          <a:ln w="36000">
            <a:noFill/>
          </a:ln>
        </p:spPr>
        <p:txBody>
          <a:bodyPr lIns="81638" tIns="40819" rIns="81638" bIns="40819"/>
          <a:lstStyle/>
          <a:p>
            <a:r>
              <a:rPr lang="en-GB" sz="2903" b="1" dirty="0">
                <a:solidFill>
                  <a:srgbClr val="00CC00"/>
                </a:solidFill>
                <a:latin typeface="Arial"/>
              </a:rPr>
              <a:t>50 Relevant</a:t>
            </a:r>
            <a:endParaRPr sz="1633" dirty="0"/>
          </a:p>
          <a:p>
            <a:r>
              <a:rPr lang="en-GB" sz="2903" b="1" dirty="0">
                <a:solidFill>
                  <a:srgbClr val="00CC00"/>
                </a:solidFill>
                <a:latin typeface="Arial"/>
              </a:rPr>
              <a:t>Patterns</a:t>
            </a:r>
            <a:endParaRPr sz="1633" dirty="0"/>
          </a:p>
          <a:p>
            <a:r>
              <a:rPr lang="en-GB" sz="2903" b="1" dirty="0">
                <a:solidFill>
                  <a:srgbClr val="00CC00"/>
                </a:solidFill>
                <a:latin typeface="Arial"/>
              </a:rPr>
              <a:t>used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399640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lyb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952</Words>
  <Application>Microsoft Office PowerPoint</Application>
  <PresentationFormat>On-screen Show (4:3)</PresentationFormat>
  <Paragraphs>168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Tw Cen MT</vt:lpstr>
      <vt:lpstr>Wingdings</vt:lpstr>
      <vt:lpstr>Wingdings 2</vt:lpstr>
      <vt:lpstr>Equity</vt:lpstr>
      <vt:lpstr>Εξίσωση</vt:lpstr>
      <vt:lpstr>FTK IAPP Executive Board Meeting: 29/05/2015</vt:lpstr>
      <vt:lpstr>A New Approach to Image Processing</vt:lpstr>
      <vt:lpstr>A New Approach to Image Processing</vt:lpstr>
      <vt:lpstr>A New Approach to Image Processing</vt:lpstr>
      <vt:lpstr>FTK for Image Filtering</vt:lpstr>
      <vt:lpstr>FTK for Image Filtering</vt:lpstr>
      <vt:lpstr>FTK for Image Filtering</vt:lpstr>
      <vt:lpstr>FTK for Image Filtering</vt:lpstr>
      <vt:lpstr>Entropy Calculation for “relevant patterns”</vt:lpstr>
      <vt:lpstr>Current Plans 1: Use of AMchip 05 Test system</vt:lpstr>
      <vt:lpstr>Image Processing Hardware</vt:lpstr>
      <vt:lpstr>Current Plans 1: Use of AMchip 05 Test system</vt:lpstr>
      <vt:lpstr>Current Plans 1: Use of AMchip 05 Test system</vt:lpstr>
      <vt:lpstr>Current Plans 1: Training Phase – Calculate the frequency of each possible pattern</vt:lpstr>
      <vt:lpstr>Current Plans 1: Training Phase – Updating Frequencies</vt:lpstr>
      <vt:lpstr>Current Plans 1: Running Phase – Filtering Patterns</vt:lpstr>
      <vt:lpstr>Future Plans: Use of an Ultrascale evaluation board and System on Chip (SiP) systems</vt:lpstr>
      <vt:lpstr>Status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2014-01-30T11:46:10Z</dcterms:created>
  <dcterms:modified xsi:type="dcterms:W3CDTF">2015-05-28T14:34:20Z</dcterms:modified>
</cp:coreProperties>
</file>