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it-IT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6" autoAdjust="0"/>
  </p:normalViewPr>
  <p:slideViewPr>
    <p:cSldViewPr>
      <p:cViewPr>
        <p:scale>
          <a:sx n="50" d="100"/>
          <a:sy n="50" d="100"/>
        </p:scale>
        <p:origin x="-496" y="72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60270" y="13421686"/>
            <a:ext cx="24483060" cy="926115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6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81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0882610" y="1730226"/>
            <a:ext cx="6480810" cy="3686460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40180" y="1730226"/>
            <a:ext cx="18962370" cy="3686460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2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75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5287" y="27763471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75287" y="18312297"/>
            <a:ext cx="24483060" cy="9451177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38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0180" y="10081267"/>
            <a:ext cx="12721590" cy="2851356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641830" y="10081267"/>
            <a:ext cx="12721590" cy="2851356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22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40182" y="9671210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40182" y="13701711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4631832" y="9671210"/>
            <a:ext cx="12731590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4631832" y="13701711"/>
            <a:ext cx="12731590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17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32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45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182" y="1720217"/>
            <a:ext cx="9476187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61407" y="1720219"/>
            <a:ext cx="16102015" cy="36874613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40182" y="9041134"/>
            <a:ext cx="9476187" cy="29553698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5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45707" y="30243782"/>
            <a:ext cx="17282160" cy="3570451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645707" y="3860481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645707" y="33814233"/>
            <a:ext cx="17282160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45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40180" y="10081267"/>
            <a:ext cx="25923240" cy="2851356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440180" y="40045010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4A09-B5BB-46A3-8E97-07583E07D564}" type="datetimeFigureOut">
              <a:rPr lang="it-IT" smtClean="0"/>
              <a:t>11/6/15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841230" y="40045010"/>
            <a:ext cx="91211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0642580" y="40045010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EE09-7616-4B4C-B055-4FF55CFE0D1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8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9" Type="http://schemas.openxmlformats.org/officeDocument/2006/relationships/image" Target="../media/image5.png"/><Relationship Id="rId10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240560" y="216324"/>
            <a:ext cx="21674748" cy="3672408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Adobe Garamond Pro Bold" pitchFamily="18" charset="0"/>
              </a:rPr>
              <a:t>Palladium-based Membranes </a:t>
            </a:r>
            <a:br>
              <a:rPr lang="en-US" sz="9600" b="1" dirty="0" smtClean="0">
                <a:latin typeface="Adobe Garamond Pro Bold" pitchFamily="18" charset="0"/>
              </a:rPr>
            </a:br>
            <a:r>
              <a:rPr lang="en-US" sz="9600" b="1" dirty="0" smtClean="0">
                <a:latin typeface="Adobe Garamond Pro Bold" pitchFamily="18" charset="0"/>
              </a:rPr>
              <a:t>for Hydrogen Purification</a:t>
            </a:r>
            <a:endParaRPr lang="en-US" sz="9600" b="1" dirty="0">
              <a:latin typeface="Adobe Garamond Pro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0" y="576364"/>
            <a:ext cx="4194371" cy="341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768" y="576364"/>
            <a:ext cx="5047311" cy="325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76264" y="4320780"/>
            <a:ext cx="27579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SIACE</a:t>
            </a:r>
            <a:r>
              <a:rPr lang="it-IT" sz="4800" i="1" dirty="0" smtClean="0"/>
              <a:t> </a:t>
            </a:r>
            <a:r>
              <a:rPr lang="it-IT" sz="4800" i="1" dirty="0" err="1" smtClean="0"/>
              <a:t>Ph.D</a:t>
            </a:r>
            <a:r>
              <a:rPr lang="it-IT" sz="4800" i="1" dirty="0" smtClean="0"/>
              <a:t>. Students: </a:t>
            </a:r>
            <a:r>
              <a:rPr lang="it-IT" sz="4800" b="1" i="1" dirty="0" smtClean="0"/>
              <a:t>Fabian ARIAS ARIAS, Patrizia NOTARO, Mara VIGNA</a:t>
            </a:r>
          </a:p>
          <a:p>
            <a:pPr algn="ctr"/>
            <a:endParaRPr lang="it-IT" sz="3200" b="1" dirty="0" smtClean="0"/>
          </a:p>
          <a:p>
            <a:pPr algn="ctr"/>
            <a:r>
              <a:rPr lang="it-IT" sz="4800" i="1" dirty="0" smtClean="0"/>
              <a:t>Tutors:</a:t>
            </a:r>
            <a:r>
              <a:rPr lang="it-IT" sz="4800" i="1" dirty="0"/>
              <a:t> </a:t>
            </a:r>
            <a:r>
              <a:rPr lang="it-IT" sz="4800" i="1" dirty="0" smtClean="0"/>
              <a:t>Dr. Giuseppe </a:t>
            </a:r>
            <a:r>
              <a:rPr lang="it-IT" sz="4800" i="1" dirty="0" smtClean="0"/>
              <a:t>BARBIERI (ITM-CNR), </a:t>
            </a:r>
            <a:r>
              <a:rPr lang="it-IT" sz="4800" i="1" dirty="0" smtClean="0"/>
              <a:t>Dr. Adele </a:t>
            </a:r>
            <a:r>
              <a:rPr lang="it-IT" sz="4800" i="1" dirty="0" smtClean="0"/>
              <a:t>BRUNETTI (ITM-CNR), </a:t>
            </a:r>
            <a:r>
              <a:rPr lang="it-IT" sz="4800" i="1" dirty="0" smtClean="0"/>
              <a:t>Dr. Alessio </a:t>
            </a:r>
            <a:r>
              <a:rPr lang="it-IT" sz="4800" i="1" dirty="0" smtClean="0"/>
              <a:t>CARAVELLA (UNICAL)</a:t>
            </a:r>
            <a:endParaRPr lang="it-IT" sz="48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2288" y="7345116"/>
            <a:ext cx="7848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Objectives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92288" y="8425236"/>
            <a:ext cx="27723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cs typeface="Times New Roman" pitchFamily="18" charset="0"/>
              </a:rPr>
              <a:t>The main aim </a:t>
            </a:r>
            <a:r>
              <a:rPr lang="en-US" sz="4400" dirty="0">
                <a:cs typeface="Times New Roman" pitchFamily="18" charset="0"/>
              </a:rPr>
              <a:t>o</a:t>
            </a:r>
            <a:r>
              <a:rPr lang="en-US" sz="4400" dirty="0" smtClean="0">
                <a:cs typeface="Times New Roman" pitchFamily="18" charset="0"/>
              </a:rPr>
              <a:t>f the Laboratory activity was the characterization of a </a:t>
            </a:r>
            <a:r>
              <a:rPr lang="en-US" sz="4400" dirty="0" err="1" smtClean="0">
                <a:cs typeface="Times New Roman" pitchFamily="18" charset="0"/>
              </a:rPr>
              <a:t>Pd</a:t>
            </a:r>
            <a:r>
              <a:rPr lang="en-US" sz="4400" dirty="0" smtClean="0">
                <a:cs typeface="Times New Roman" pitchFamily="18" charset="0"/>
              </a:rPr>
              <a:t>-based membrane for hydrogen separation.</a:t>
            </a:r>
            <a:endParaRPr lang="en-US" sz="4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92288" y="9915913"/>
            <a:ext cx="4581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92288" y="11212057"/>
            <a:ext cx="16633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cs typeface="Times New Roman" pitchFamily="18" charset="0"/>
              </a:rPr>
              <a:t>Hydrogen is actually a clean and ecologically sustainable resource. Furthermore it represents </a:t>
            </a:r>
            <a:r>
              <a:rPr lang="en-US" sz="4400" dirty="0" smtClean="0">
                <a:cs typeface="Times New Roman" pitchFamily="18" charset="0"/>
              </a:rPr>
              <a:t>a clean energy carrier. For example, in principle the Proton Exchange Membrane Fuel Cells (PEM-FC) water is the only side-product of energy production. Usually, an effective </a:t>
            </a:r>
            <a:r>
              <a:rPr lang="en-US" sz="4400" dirty="0">
                <a:cs typeface="Times New Roman" pitchFamily="18" charset="0"/>
              </a:rPr>
              <a:t>way to produce pure hydrogen is through </a:t>
            </a:r>
            <a:r>
              <a:rPr lang="en-US" sz="4400" dirty="0" smtClean="0">
                <a:cs typeface="Times New Roman" pitchFamily="18" charset="0"/>
              </a:rPr>
              <a:t>gas mixture separation.</a:t>
            </a:r>
            <a:endParaRPr lang="it-IT" sz="4400" dirty="0">
              <a:cs typeface="Times New Roman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92288" y="15770052"/>
            <a:ext cx="10873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Why </a:t>
            </a:r>
            <a:r>
              <a:rPr lang="en-US" sz="6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Pd</a:t>
            </a:r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-based membranes?</a:t>
            </a:r>
            <a:endParaRPr lang="en-US" sz="6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92288" y="17066196"/>
            <a:ext cx="16633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cs typeface="Times New Roman" pitchFamily="18" charset="0"/>
              </a:rPr>
              <a:t>Palladium-based membranes </a:t>
            </a:r>
            <a:r>
              <a:rPr lang="en-US" sz="4400" dirty="0" smtClean="0">
                <a:cs typeface="Times New Roman" pitchFamily="18" charset="0"/>
              </a:rPr>
              <a:t>can be effectively be used in Hydrogen separation </a:t>
            </a:r>
            <a:r>
              <a:rPr lang="en-US" sz="4400" dirty="0">
                <a:cs typeface="Times New Roman" pitchFamily="18" charset="0"/>
              </a:rPr>
              <a:t>because </a:t>
            </a:r>
            <a:r>
              <a:rPr lang="en-US" sz="4400" dirty="0" smtClean="0">
                <a:cs typeface="Times New Roman" pitchFamily="18" charset="0"/>
              </a:rPr>
              <a:t>they let just hydrogen pass through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smtClean="0">
                <a:cs typeface="Times New Roman" pitchFamily="18" charset="0"/>
              </a:rPr>
              <a:t>by a Solution-Diffusion mechanism.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92288" y="19998214"/>
            <a:ext cx="6628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Experimetal</a:t>
            </a:r>
            <a:r>
              <a:rPr lang="en-US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 Setup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92288" y="21222350"/>
            <a:ext cx="10225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4400" dirty="0">
                <a:cs typeface="Times New Roman" pitchFamily="18" charset="0"/>
              </a:rPr>
              <a:t>Oven Temperature </a:t>
            </a:r>
            <a:r>
              <a:rPr lang="en-US" sz="4400" dirty="0" smtClean="0">
                <a:cs typeface="Times New Roman" pitchFamily="18" charset="0"/>
              </a:rPr>
              <a:t>(</a:t>
            </a:r>
            <a:r>
              <a:rPr lang="en-US" sz="4400" dirty="0">
                <a:cs typeface="Times New Roman" pitchFamily="18" charset="0"/>
              </a:rPr>
              <a:t>300 and </a:t>
            </a:r>
            <a:r>
              <a:rPr lang="en-US" sz="4400" dirty="0" smtClean="0">
                <a:cs typeface="Times New Roman" pitchFamily="18" charset="0"/>
              </a:rPr>
              <a:t>350</a:t>
            </a:r>
            <a:r>
              <a:rPr lang="en-US" sz="4400" baseline="30000" dirty="0" smtClean="0">
                <a:cs typeface="Times New Roman" pitchFamily="18" charset="0"/>
              </a:rPr>
              <a:t>o</a:t>
            </a:r>
            <a:r>
              <a:rPr lang="en-US" sz="4400" dirty="0" smtClean="0">
                <a:cs typeface="Times New Roman" pitchFamily="18" charset="0"/>
              </a:rPr>
              <a:t>C</a:t>
            </a:r>
            <a:r>
              <a:rPr lang="en-US" sz="4400" dirty="0">
                <a:cs typeface="Times New Roman" pitchFamily="18" charset="0"/>
              </a:rPr>
              <a:t>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400" dirty="0" smtClean="0">
                <a:cs typeface="Times New Roman" pitchFamily="18" charset="0"/>
              </a:rPr>
              <a:t>Feed Pressure:  5, 7, 9 bar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400" dirty="0" smtClean="0">
                <a:cs typeface="Times New Roman" pitchFamily="18" charset="0"/>
              </a:rPr>
              <a:t>Permeate Pressure: 1 bar</a:t>
            </a:r>
            <a:endParaRPr lang="en-US" sz="4400" dirty="0"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400" dirty="0" smtClean="0">
                <a:cs typeface="Times New Roman" pitchFamily="18" charset="0"/>
              </a:rPr>
              <a:t>Flow rate measure by bubble activation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1036" name="Rettangolo 1035"/>
          <p:cNvSpPr/>
          <p:nvPr/>
        </p:nvSpPr>
        <p:spPr>
          <a:xfrm>
            <a:off x="13320240" y="26355624"/>
            <a:ext cx="27180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Results</a:t>
            </a:r>
            <a:endParaRPr lang="en-US" sz="6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1037" name="Rettangolo 1036"/>
          <p:cNvSpPr/>
          <p:nvPr/>
        </p:nvSpPr>
        <p:spPr>
          <a:xfrm>
            <a:off x="792288" y="37300444"/>
            <a:ext cx="43504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</a:rPr>
              <a:t>Conclusions</a:t>
            </a:r>
            <a:endParaRPr lang="it-IT" sz="6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1038" name="CasellaDiTesto 1037"/>
          <p:cNvSpPr txBox="1"/>
          <p:nvPr/>
        </p:nvSpPr>
        <p:spPr>
          <a:xfrm>
            <a:off x="720280" y="38668596"/>
            <a:ext cx="16921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cs typeface="Times New Roman" pitchFamily="18" charset="0"/>
              </a:rPr>
              <a:t>An anomalous </a:t>
            </a:r>
            <a:r>
              <a:rPr lang="en-US" sz="4400" dirty="0" err="1" smtClean="0">
                <a:cs typeface="Times New Roman" pitchFamily="18" charset="0"/>
              </a:rPr>
              <a:t>behaviour</a:t>
            </a:r>
            <a:r>
              <a:rPr lang="en-US" sz="4400" dirty="0" smtClean="0">
                <a:cs typeface="Times New Roman" pitchFamily="18" charset="0"/>
              </a:rPr>
              <a:t> of the membrane was observed: an activated </a:t>
            </a:r>
            <a:r>
              <a:rPr lang="en-US" sz="4400" dirty="0" err="1" smtClean="0">
                <a:cs typeface="Times New Roman" pitchFamily="18" charset="0"/>
              </a:rPr>
              <a:t>behaviour</a:t>
            </a:r>
            <a:r>
              <a:rPr lang="en-US" sz="4400" dirty="0" smtClean="0">
                <a:cs typeface="Times New Roman" pitchFamily="18" charset="0"/>
              </a:rPr>
              <a:t> was expected for hydrogen </a:t>
            </a:r>
            <a:r>
              <a:rPr lang="en-US" sz="4400" dirty="0" err="1" smtClean="0">
                <a:cs typeface="Times New Roman" pitchFamily="18" charset="0"/>
              </a:rPr>
              <a:t>permeance</a:t>
            </a:r>
            <a:r>
              <a:rPr lang="en-US" sz="4400" dirty="0" smtClean="0">
                <a:cs typeface="Times New Roman" pitchFamily="18" charset="0"/>
              </a:rPr>
              <a:t>, whereas a decreasing trend of flux with temperature was found. This is explained by a sealing breaking causing a viscous-like permeation, which is not </a:t>
            </a:r>
            <a:r>
              <a:rPr lang="en-US" sz="4400" dirty="0" err="1" smtClean="0">
                <a:cs typeface="Times New Roman" pitchFamily="18" charset="0"/>
              </a:rPr>
              <a:t>favoured</a:t>
            </a:r>
            <a:r>
              <a:rPr lang="en-US" sz="4400" dirty="0" smtClean="0">
                <a:cs typeface="Times New Roman" pitchFamily="18" charset="0"/>
              </a:rPr>
              <a:t> by temperature (i.e., negative apparent activation energy E). </a:t>
            </a:r>
            <a:endParaRPr lang="en-US" sz="4400" dirty="0">
              <a:cs typeface="Times New Roman" pitchFamily="18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30321"/>
              </p:ext>
            </p:extLst>
          </p:nvPr>
        </p:nvGraphicFramePr>
        <p:xfrm>
          <a:off x="5255344" y="26210816"/>
          <a:ext cx="5346273" cy="17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5" imgW="901700" imgH="279400" progId="Equation.3">
                  <p:embed/>
                </p:oleObj>
              </mc:Choice>
              <mc:Fallback>
                <p:oleObj name="Equation" r:id="rId5" imgW="9017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344" y="26210816"/>
                        <a:ext cx="5346273" cy="1728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1398"/>
              </p:ext>
            </p:extLst>
          </p:nvPr>
        </p:nvGraphicFramePr>
        <p:xfrm>
          <a:off x="18936864" y="26035679"/>
          <a:ext cx="6768752" cy="219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7" imgW="1333500" imgH="431800" progId="Equation.3">
                  <p:embed/>
                </p:oleObj>
              </mc:Choice>
              <mc:Fallback>
                <p:oleObj name="Equation" r:id="rId7" imgW="1333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6864" y="26035679"/>
                        <a:ext cx="6768752" cy="219215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10612"/>
              </p:ext>
            </p:extLst>
          </p:nvPr>
        </p:nvGraphicFramePr>
        <p:xfrm>
          <a:off x="18290232" y="38884620"/>
          <a:ext cx="9865096" cy="2448272"/>
        </p:xfrm>
        <a:graphic>
          <a:graphicData uri="http://schemas.openxmlformats.org/drawingml/2006/table">
            <a:tbl>
              <a:tblPr/>
              <a:tblGrid>
                <a:gridCol w="6624736"/>
                <a:gridCol w="3240360"/>
              </a:tblGrid>
              <a:tr h="122413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E, J mol</a:t>
                      </a:r>
                      <a:r>
                        <a:rPr lang="es-ES" sz="5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s-ES" sz="5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</a:t>
                      </a:r>
                      <a:endParaRPr lang="es-ES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ES" sz="5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14284</a:t>
                      </a:r>
                      <a:endParaRPr lang="es-ES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p</a:t>
                      </a:r>
                      <a:r>
                        <a:rPr lang="es-ES" sz="50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0</a:t>
                      </a:r>
                      <a:r>
                        <a:rPr lang="es-ES" sz="5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s-ES" sz="5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es-ES" sz="5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s-ES" sz="5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(STP</a:t>
                      </a:r>
                      <a:r>
                        <a:rPr lang="es-ES" sz="5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es-ES" sz="5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5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es-ES" sz="5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s-ES" sz="5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5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es-ES" sz="5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s-ES" sz="5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bar</a:t>
                      </a:r>
                      <a:r>
                        <a:rPr lang="es-ES" sz="5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  <a:endParaRPr lang="es-ES" sz="5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" name="Immagine 4"/>
          <p:cNvPicPr>
            <a:picLocks noChangeAspect="1"/>
          </p:cNvPicPr>
          <p:nvPr/>
        </p:nvPicPr>
        <p:blipFill rotWithShape="1">
          <a:blip r:embed="rId9"/>
          <a:srcRect b="21370"/>
          <a:stretch/>
        </p:blipFill>
        <p:spPr>
          <a:xfrm>
            <a:off x="17985339" y="10081420"/>
            <a:ext cx="10386013" cy="9217024"/>
          </a:xfrm>
          <a:prstGeom prst="rect">
            <a:avLst/>
          </a:prstGeom>
        </p:spPr>
      </p:pic>
      <p:pic>
        <p:nvPicPr>
          <p:cNvPr id="29" name="Picture 5" descr="E:\SummerSchool\Pictures\WP_20150610_0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376" y="20350709"/>
            <a:ext cx="6963696" cy="3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E:\SummerSchool\Pictures\WP_20150610_0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568" y="20422717"/>
            <a:ext cx="6984776" cy="398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16"/>
          <p:cNvSpPr txBox="1"/>
          <p:nvPr/>
        </p:nvSpPr>
        <p:spPr>
          <a:xfrm>
            <a:off x="13537704" y="20422717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Palladium-based membrane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CasellaDiTesto 16"/>
          <p:cNvSpPr txBox="1"/>
          <p:nvPr/>
        </p:nvSpPr>
        <p:spPr>
          <a:xfrm>
            <a:off x="24410912" y="20422717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Membrane module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4" name="Flecha abajo 33"/>
          <p:cNvSpPr/>
          <p:nvPr/>
        </p:nvSpPr>
        <p:spPr>
          <a:xfrm rot="16200000">
            <a:off x="18830292" y="20926773"/>
            <a:ext cx="1224136" cy="201622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CasellaDiTesto 16"/>
          <p:cNvSpPr txBox="1"/>
          <p:nvPr/>
        </p:nvSpPr>
        <p:spPr>
          <a:xfrm>
            <a:off x="23618824" y="10270149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High-Pressure side</a:t>
            </a:r>
            <a:endParaRPr lang="en-US" sz="4000" dirty="0"/>
          </a:p>
        </p:txBody>
      </p:sp>
      <p:sp>
        <p:nvSpPr>
          <p:cNvPr id="43" name="CasellaDiTesto 16"/>
          <p:cNvSpPr txBox="1"/>
          <p:nvPr/>
        </p:nvSpPr>
        <p:spPr>
          <a:xfrm>
            <a:off x="23618824" y="1859055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Low-Pressure side</a:t>
            </a:r>
            <a:endParaRPr lang="en-US" sz="4000" dirty="0"/>
          </a:p>
        </p:txBody>
      </p:sp>
      <p:sp>
        <p:nvSpPr>
          <p:cNvPr id="45" name="Flecha abajo 44"/>
          <p:cNvSpPr/>
          <p:nvPr/>
        </p:nvSpPr>
        <p:spPr>
          <a:xfrm>
            <a:off x="22682720" y="36796388"/>
            <a:ext cx="1224136" cy="201622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84536" y="28659484"/>
            <a:ext cx="12242800" cy="8064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248" y="28659484"/>
            <a:ext cx="14545617" cy="8018738"/>
          </a:xfrm>
          <a:prstGeom prst="rect">
            <a:avLst/>
          </a:prstGeom>
        </p:spPr>
      </p:pic>
      <p:sp>
        <p:nvSpPr>
          <p:cNvPr id="46" name="Flecha abajo 45"/>
          <p:cNvSpPr/>
          <p:nvPr/>
        </p:nvSpPr>
        <p:spPr>
          <a:xfrm rot="16200000">
            <a:off x="14797844" y="35032192"/>
            <a:ext cx="1224136" cy="201622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651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287</Words>
  <Application>Microsoft Macintosh PowerPoint</Application>
  <PresentationFormat>Personalizado</PresentationFormat>
  <Paragraphs>26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Tema di Office</vt:lpstr>
      <vt:lpstr>Equation</vt:lpstr>
      <vt:lpstr>Palladium-based Membranes  for Hydrogen Purification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Pd-based Membranes for Hydrogen purification</dc:title>
  <dc:creator>Pat</dc:creator>
  <cp:lastModifiedBy>Fabian  Arias</cp:lastModifiedBy>
  <cp:revision>40</cp:revision>
  <dcterms:created xsi:type="dcterms:W3CDTF">2015-06-11T11:31:16Z</dcterms:created>
  <dcterms:modified xsi:type="dcterms:W3CDTF">2015-06-11T18:09:06Z</dcterms:modified>
</cp:coreProperties>
</file>