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314" r:id="rId3"/>
    <p:sldId id="258" r:id="rId4"/>
    <p:sldId id="293" r:id="rId5"/>
    <p:sldId id="296" r:id="rId6"/>
    <p:sldId id="287" r:id="rId7"/>
    <p:sldId id="291" r:id="rId8"/>
    <p:sldId id="289" r:id="rId9"/>
    <p:sldId id="319" r:id="rId10"/>
    <p:sldId id="311" r:id="rId11"/>
    <p:sldId id="320" r:id="rId12"/>
    <p:sldId id="309" r:id="rId13"/>
    <p:sldId id="283" r:id="rId14"/>
    <p:sldId id="284" r:id="rId15"/>
    <p:sldId id="292" r:id="rId16"/>
    <p:sldId id="285" r:id="rId17"/>
    <p:sldId id="307" r:id="rId18"/>
    <p:sldId id="274" r:id="rId19"/>
    <p:sldId id="275" r:id="rId20"/>
    <p:sldId id="321" r:id="rId21"/>
    <p:sldId id="300" r:id="rId22"/>
    <p:sldId id="294" r:id="rId23"/>
    <p:sldId id="322" r:id="rId24"/>
    <p:sldId id="302" r:id="rId25"/>
    <p:sldId id="323" r:id="rId26"/>
    <p:sldId id="304" r:id="rId27"/>
    <p:sldId id="305" r:id="rId2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FF"/>
    <a:srgbClr val="996633"/>
    <a:srgbClr val="FFFF00"/>
    <a:srgbClr val="FF00FF"/>
    <a:srgbClr val="EAE0AC"/>
    <a:srgbClr val="DCA904"/>
    <a:srgbClr val="FFCC33"/>
    <a:srgbClr val="FFCC00"/>
    <a:srgbClr val="4C4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501" autoAdjust="0"/>
  </p:normalViewPr>
  <p:slideViewPr>
    <p:cSldViewPr snapToGrid="0" snapToObjects="1">
      <p:cViewPr varScale="1">
        <p:scale>
          <a:sx n="97" d="100"/>
          <a:sy n="97" d="100"/>
        </p:scale>
        <p:origin x="-1800" y="-104"/>
      </p:cViewPr>
      <p:guideLst>
        <p:guide orient="horz" pos="2160"/>
        <p:guide pos="286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8B06F-A500-D140-AEE4-64840DD4819C}" type="datetimeFigureOut">
              <a:rPr lang="it-IT" smtClean="0"/>
              <a:t>08/06/15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ECA40-A3B8-6248-9563-12066FE636D6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6718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094DA1-D2B7-674B-A741-2CCBB6B95A2D}" type="datetimeFigureOut">
              <a:rPr lang="it-IT" smtClean="0"/>
              <a:t>08/06/15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AB84D6-55AD-614F-AFC9-AE964F167100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550463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21E6C-8419-2D47-8B47-F6CD6E6CE0B3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61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DE948-D78B-7541-B735-23561C6954AD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3733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BC31D-561B-734C-A7AB-EAA42A16ED6B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839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93AFA3-918D-6641-946B-140535C40792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6955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1B8618-74EA-5745-9749-9870758F12B7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3602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0A2E9-D1CC-A543-889B-12A49348DB85}" type="datetime1">
              <a:rPr lang="it-IT" smtClean="0"/>
              <a:t>08/06/15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124CB-4AB5-194E-ABA1-A1EF0CEDD9D5}" type="datetime1">
              <a:rPr lang="it-IT" smtClean="0"/>
              <a:t>08/06/15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6174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11457-315F-4348-AA81-004FF7E82795}" type="datetime1">
              <a:rPr lang="it-IT" smtClean="0"/>
              <a:t>08/06/15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9848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39DA5-0878-2749-93B6-2E4C4370E08B}" type="datetime1">
              <a:rPr lang="it-IT" smtClean="0"/>
              <a:t>08/06/15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01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A96BF-2B98-9E46-827B-0FB6CBD56A2A}" type="datetime1">
              <a:rPr lang="it-IT" smtClean="0"/>
              <a:t>08/06/15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8411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2F1BC-12B7-2B40-AF4C-7422E48E2B39}" type="datetime1">
              <a:rPr lang="it-IT" smtClean="0"/>
              <a:t>08/06/15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769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2ED8D-5BFB-0A46-AD82-74B5CE16FE29}" type="datetime1">
              <a:rPr lang="it-IT" smtClean="0"/>
              <a:t>08/06/15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Resp. Scientifico Prof. Arch. Gabrio Celani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B75B0-0B4C-F04C-9A1D-E126F1D8D35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6257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opertina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8470"/>
            <a:ext cx="9144000" cy="61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960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16839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solidFill>
                  <a:srgbClr val="FFFFFF"/>
                </a:solidFill>
                <a:latin typeface="NewsGoth BT"/>
                <a:cs typeface="NewsGoth BT"/>
              </a:rPr>
              <a:t>Resp</a:t>
            </a:r>
            <a:r>
              <a:rPr lang="it-IT" dirty="0" smtClean="0">
                <a:solidFill>
                  <a:srgbClr val="FFFFFF"/>
                </a:solidFill>
                <a:latin typeface="NewsGoth BT"/>
                <a:cs typeface="NewsGoth BT"/>
              </a:rPr>
              <a:t>. Scientifico Prof. Arch. Gabrio Celani</a:t>
            </a:r>
            <a:endParaRPr lang="it-IT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8422511">
            <a:off x="547883" y="5781482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sp>
        <p:nvSpPr>
          <p:cNvPr id="8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latin typeface="NewsGoth BT"/>
                <a:cs typeface="NewsGoth BT"/>
              </a:rPr>
              <a:t>Resp.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067842" y="6254871"/>
            <a:ext cx="27524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NewsGoth BT"/>
                <a:cs typeface="NewsGoth BT"/>
              </a:rPr>
              <a:t>Casa in Legno Antisismica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047" y="54750"/>
            <a:ext cx="8802767" cy="60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58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473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ree Agricole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8721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8721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2" y="1488751"/>
            <a:ext cx="786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NewsGoth BT"/>
                <a:cs typeface="NewsGoth BT"/>
              </a:rPr>
              <a:t>Polo </a:t>
            </a:r>
            <a:r>
              <a:rPr lang="it-IT" sz="4000" dirty="0">
                <a:latin typeface="NewsGoth BT"/>
                <a:cs typeface="NewsGoth BT"/>
              </a:rPr>
              <a:t>Boschivo </a:t>
            </a:r>
            <a:r>
              <a:rPr lang="it-IT" sz="4000" dirty="0" smtClean="0">
                <a:latin typeface="NewsGoth BT"/>
                <a:cs typeface="NewsGoth BT"/>
              </a:rPr>
              <a:t>Silano </a:t>
            </a:r>
            <a:r>
              <a:rPr lang="it-IT" sz="2800" dirty="0" smtClean="0">
                <a:latin typeface="NewsGoth BT"/>
                <a:cs typeface="NewsGoth BT"/>
              </a:rPr>
              <a:t>(POI Energia)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46681" y="3467182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6681" y="4115250"/>
            <a:ext cx="402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Polo Boschivo Silano 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555100" y="4115250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55100" y="4576915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7532" y="4577391"/>
            <a:ext cx="786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it-IT" sz="2400" dirty="0" smtClean="0">
                <a:latin typeface="NewsGoth BT"/>
                <a:cs typeface="NewsGoth BT"/>
              </a:rPr>
              <a:t>Impianto Biomasse e Laboratori Ricerca</a:t>
            </a:r>
            <a:endParaRPr lang="it-IT" sz="2400" dirty="0">
              <a:latin typeface="NewsGoth BT"/>
              <a:cs typeface="NewsGoth BT"/>
            </a:endParaRP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22" name="CasellaDiTesto 2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2284712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16839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solidFill>
                  <a:srgbClr val="FFFFFF"/>
                </a:solidFill>
                <a:latin typeface="NewsGoth BT"/>
                <a:cs typeface="NewsGoth BT"/>
              </a:rPr>
              <a:t>Resp</a:t>
            </a:r>
            <a:r>
              <a:rPr lang="it-IT" dirty="0" smtClean="0">
                <a:solidFill>
                  <a:srgbClr val="FFFFFF"/>
                </a:solidFill>
                <a:latin typeface="NewsGoth BT"/>
                <a:cs typeface="NewsGoth BT"/>
              </a:rPr>
              <a:t>. Scientifico Prof. Arch. Gabrio Celani</a:t>
            </a:r>
            <a:endParaRPr lang="it-IT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8422511">
            <a:off x="547883" y="5781482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sp>
        <p:nvSpPr>
          <p:cNvPr id="8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latin typeface="NewsGoth BT"/>
                <a:cs typeface="NewsGoth BT"/>
              </a:rPr>
              <a:t>Resp.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046726" y="6254871"/>
            <a:ext cx="40959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NewsGoth BT"/>
                <a:cs typeface="NewsGoth BT"/>
              </a:rPr>
              <a:t>Impianto Biomasse e Laboratori Ricerca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592" y="98541"/>
            <a:ext cx="8462509" cy="60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0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473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ree Agricole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8721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8721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2" y="1488751"/>
            <a:ext cx="786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NewsGoth BT"/>
                <a:cs typeface="NewsGoth BT"/>
              </a:rPr>
              <a:t>Agricoltura Off </a:t>
            </a:r>
            <a:r>
              <a:rPr lang="it-IT" sz="4000" dirty="0" err="1" smtClean="0">
                <a:latin typeface="NewsGoth BT"/>
                <a:cs typeface="NewsGoth BT"/>
              </a:rPr>
              <a:t>Grid</a:t>
            </a:r>
            <a:endParaRPr lang="it-IT" sz="4000" dirty="0">
              <a:latin typeface="NewsGoth BT"/>
              <a:cs typeface="NewsGoth B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6681" y="3467182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6681" y="4115250"/>
            <a:ext cx="402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Agricoltura Off </a:t>
            </a:r>
            <a:r>
              <a:rPr lang="it-IT" sz="2400" dirty="0" err="1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Grid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555100" y="4115250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55100" y="4576915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7532" y="4577391"/>
            <a:ext cx="786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it-IT" sz="2400" dirty="0" err="1" smtClean="0">
                <a:latin typeface="NewsGoth BT"/>
                <a:cs typeface="NewsGoth BT"/>
              </a:rPr>
              <a:t>Kenia</a:t>
            </a:r>
            <a:r>
              <a:rPr lang="it-IT" sz="2400" dirty="0" smtClean="0">
                <a:latin typeface="NewsGoth BT"/>
                <a:cs typeface="NewsGoth BT"/>
              </a:rPr>
              <a:t> – Azienda Off </a:t>
            </a:r>
            <a:r>
              <a:rPr lang="it-IT" sz="2400" dirty="0" err="1" smtClean="0">
                <a:latin typeface="NewsGoth BT"/>
                <a:cs typeface="NewsGoth BT"/>
              </a:rPr>
              <a:t>Grid</a:t>
            </a:r>
            <a:endParaRPr lang="it-IT" sz="2400" dirty="0">
              <a:latin typeface="NewsGoth BT"/>
              <a:cs typeface="NewsGoth BT"/>
            </a:endParaRP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22" name="CasellaDiTesto 2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47658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16839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solidFill>
                  <a:srgbClr val="FFFFFF"/>
                </a:solidFill>
                <a:latin typeface="NewsGoth BT"/>
                <a:cs typeface="NewsGoth BT"/>
              </a:rPr>
              <a:t>Resp</a:t>
            </a:r>
            <a:r>
              <a:rPr lang="it-IT" dirty="0" smtClean="0">
                <a:solidFill>
                  <a:srgbClr val="FFFFFF"/>
                </a:solidFill>
                <a:latin typeface="NewsGoth BT"/>
                <a:cs typeface="NewsGoth BT"/>
              </a:rPr>
              <a:t>. Scientifico Prof. Arch. Gabrio Celani</a:t>
            </a:r>
            <a:endParaRPr lang="it-IT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 rot="18422511">
            <a:off x="547883" y="5781482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FFFF"/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rgbClr val="FFFFFF"/>
              </a:solidFill>
              <a:latin typeface="NewsGoth BT"/>
              <a:cs typeface="NewsGoth BT"/>
            </a:endParaRPr>
          </a:p>
        </p:txBody>
      </p:sp>
      <p:pic>
        <p:nvPicPr>
          <p:cNvPr id="6" name="Immagine 5" descr="Diapositiva3-1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695" y="58793"/>
            <a:ext cx="6314520" cy="6095920"/>
          </a:xfrm>
          <a:prstGeom prst="rect">
            <a:avLst/>
          </a:prstGeom>
        </p:spPr>
      </p:pic>
      <p:sp>
        <p:nvSpPr>
          <p:cNvPr id="8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mtClean="0">
                <a:latin typeface="NewsGoth BT"/>
                <a:cs typeface="NewsGoth BT"/>
              </a:rPr>
              <a:t>Resp.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827014" y="6254871"/>
            <a:ext cx="25955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latin typeface="NewsGoth BT"/>
                <a:cs typeface="NewsGoth BT"/>
              </a:rPr>
              <a:t>Kenia</a:t>
            </a:r>
            <a:r>
              <a:rPr lang="it-IT" dirty="0">
                <a:latin typeface="NewsGoth BT"/>
                <a:cs typeface="NewsGoth BT"/>
              </a:rPr>
              <a:t> – Azienda Off </a:t>
            </a:r>
            <a:r>
              <a:rPr lang="it-IT" dirty="0" err="1">
                <a:latin typeface="NewsGoth BT"/>
                <a:cs typeface="NewsGoth BT"/>
              </a:rPr>
              <a:t>Grid</a:t>
            </a:r>
            <a:endParaRPr lang="it-IT" dirty="0">
              <a:latin typeface="NewsGoth BT"/>
              <a:cs typeface="NewsGoth BT"/>
            </a:endParaRPr>
          </a:p>
        </p:txBody>
      </p:sp>
      <p:pic>
        <p:nvPicPr>
          <p:cNvPr id="14" name="Immagine 13" descr="Schermata 11-2456613 alle 12.55.18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4111" y="4153972"/>
            <a:ext cx="1945480" cy="2000741"/>
          </a:xfrm>
          <a:prstGeom prst="rect">
            <a:avLst/>
          </a:prstGeom>
        </p:spPr>
      </p:pic>
      <p:pic>
        <p:nvPicPr>
          <p:cNvPr id="15" name="Immagine 14" descr="Schermata 11-2456613 alle 12.55.26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6496" y="2088545"/>
            <a:ext cx="1940711" cy="2000741"/>
          </a:xfrm>
          <a:prstGeom prst="rect">
            <a:avLst/>
          </a:prstGeom>
        </p:spPr>
      </p:pic>
      <p:pic>
        <p:nvPicPr>
          <p:cNvPr id="16" name="Immagine 15" descr="Schermata 11-2456613 alle 12.55.34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2536" y="35278"/>
            <a:ext cx="1968631" cy="1988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149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  futura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473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ree Agricole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8721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8721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2" y="1488751"/>
            <a:ext cx="786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NewsGoth BT"/>
                <a:cs typeface="NewsGoth BT"/>
              </a:rPr>
              <a:t>Biodiversità e Paesaggio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46681" y="3467182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6681" y="4115250"/>
            <a:ext cx="402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Biodiversità e Paesaggio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555100" y="4115250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55100" y="4576915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7532" y="4695945"/>
            <a:ext cx="8432850" cy="8186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Arial"/>
              <a:buChar char="•"/>
            </a:pPr>
            <a:r>
              <a:rPr lang="it-IT" sz="2400" dirty="0" smtClean="0">
                <a:latin typeface="NewsGoth BT"/>
                <a:cs typeface="NewsGoth BT"/>
              </a:rPr>
              <a:t>Laboratorio di sviluppo locale in aree rurali: </a:t>
            </a:r>
            <a:r>
              <a:rPr lang="it-IT" sz="2400" i="1" dirty="0" smtClean="0">
                <a:latin typeface="NewsGoth BT"/>
                <a:cs typeface="NewsGoth BT"/>
              </a:rPr>
              <a:t>Luogo è Cibo</a:t>
            </a:r>
            <a:endParaRPr lang="it-IT" sz="2400" i="1" dirty="0">
              <a:latin typeface="NewsGoth BT"/>
              <a:cs typeface="NewsGoth BT"/>
            </a:endParaRPr>
          </a:p>
          <a:p>
            <a:pPr marL="342900" indent="-342900">
              <a:lnSpc>
                <a:spcPct val="120000"/>
              </a:lnSpc>
              <a:buFont typeface="Arial"/>
              <a:buChar char="•"/>
            </a:pPr>
            <a:r>
              <a:rPr lang="it-IT" sz="2400" dirty="0" smtClean="0">
                <a:latin typeface="NewsGoth BT"/>
                <a:cs typeface="NewsGoth BT"/>
              </a:rPr>
              <a:t>Museo del Paesaggio Calabrese</a:t>
            </a:r>
            <a:endParaRPr lang="it-IT" sz="2400" dirty="0">
              <a:latin typeface="NewsGoth BT"/>
              <a:cs typeface="NewsGoth BT"/>
            </a:endParaRP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22" name="CasellaDiTesto 2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1109986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MoleZ\Desktop\tesi gabri\profili\profilo est\prospetto est autunno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97152"/>
            <a:ext cx="9144000" cy="1772816"/>
          </a:xfrm>
          <a:prstGeom prst="rect">
            <a:avLst/>
          </a:prstGeom>
          <a:noFill/>
        </p:spPr>
      </p:pic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0" y="6529565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 rot="18422511">
            <a:off x="423976" y="6201482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4" name="Picture 2" descr="C:\Users\MoleZ\Desktop\tesi gabri\profili\profilo est\prospetto est tagliato copi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849489"/>
          </a:xfrm>
          <a:prstGeom prst="rect">
            <a:avLst/>
          </a:prstGeom>
          <a:noFill/>
        </p:spPr>
      </p:pic>
      <p:pic>
        <p:nvPicPr>
          <p:cNvPr id="6" name="Picture 3" descr="C:\Users\MoleZ\Desktop\tesi gabri\profili\profilo est\prospetto estate autunno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45" y="2564904"/>
            <a:ext cx="9149045" cy="1778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176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87212" y="6356350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712471" y="5860289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524" y="194878"/>
            <a:ext cx="4483100" cy="2672431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28" y="194877"/>
            <a:ext cx="4939100" cy="2672431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24" y="3123642"/>
            <a:ext cx="8066850" cy="278279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9440" y="3123643"/>
            <a:ext cx="3137288" cy="278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582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2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87212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2" y="864922"/>
            <a:ext cx="622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Beni Culturali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>
            <a:off x="278792" y="3941333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278792" y="4589401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78792" y="5051066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8422511">
            <a:off x="712471" y="5860289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78792" y="4589401"/>
            <a:ext cx="622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Smart </a:t>
            </a:r>
            <a:r>
              <a:rPr lang="it-IT" sz="2400" dirty="0" err="1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Historical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 Centre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78792" y="1346013"/>
            <a:ext cx="875679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4000" dirty="0" smtClean="0">
                <a:latin typeface="NewsGoth BT"/>
                <a:cs typeface="NewsGoth BT"/>
              </a:rPr>
              <a:t>Smart </a:t>
            </a:r>
            <a:r>
              <a:rPr lang="it-IT" sz="4000" dirty="0" err="1" smtClean="0">
                <a:latin typeface="NewsGoth BT"/>
                <a:cs typeface="NewsGoth BT"/>
              </a:rPr>
              <a:t>Historical</a:t>
            </a:r>
            <a:r>
              <a:rPr lang="it-IT" sz="4000" dirty="0" smtClean="0">
                <a:latin typeface="NewsGoth BT"/>
                <a:cs typeface="NewsGoth BT"/>
              </a:rPr>
              <a:t> Centre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07532" y="5132196"/>
            <a:ext cx="78681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NewsGoth BT"/>
                <a:cs typeface="NewsGoth BT"/>
              </a:rPr>
              <a:t>Progetto di recupero e valorizzazione del </a:t>
            </a:r>
            <a:r>
              <a:rPr lang="it-IT" sz="2400" dirty="0">
                <a:latin typeface="NewsGoth BT"/>
                <a:cs typeface="NewsGoth BT"/>
              </a:rPr>
              <a:t>C</a:t>
            </a:r>
            <a:r>
              <a:rPr lang="it-IT" sz="2400" dirty="0" smtClean="0">
                <a:latin typeface="NewsGoth BT"/>
                <a:cs typeface="NewsGoth BT"/>
              </a:rPr>
              <a:t>entro Storico di Cosenza - in fase di valutazione MIUR - MISE</a:t>
            </a:r>
          </a:p>
        </p:txBody>
      </p:sp>
    </p:spTree>
    <p:extLst>
      <p:ext uri="{BB962C8B-B14F-4D97-AF65-F5344CB8AC3E}">
        <p14:creationId xmlns:p14="http://schemas.microsoft.com/office/powerpoint/2010/main" val="3140075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699533"/>
              </p:ext>
            </p:extLst>
          </p:nvPr>
        </p:nvGraphicFramePr>
        <p:xfrm>
          <a:off x="47036" y="340990"/>
          <a:ext cx="9019782" cy="5679234"/>
        </p:xfrm>
        <a:graphic>
          <a:graphicData uri="http://schemas.openxmlformats.org/drawingml/2006/table">
            <a:tbl>
              <a:tblPr/>
              <a:tblGrid>
                <a:gridCol w="4013039"/>
                <a:gridCol w="5006743"/>
              </a:tblGrid>
              <a:tr h="408822"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AMBITI DI INTERVENTI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OBIETTIVI REALIZZATIVI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40882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 Ambito organizzativo gestionale.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Model Management Organizzativo.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</a:tr>
              <a:tr h="3866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Acquisizione dati.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</a:tr>
              <a:tr h="38668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Dissemination and Communication.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CDDC"/>
                    </a:solidFill>
                  </a:tcPr>
                </a:tc>
              </a:tr>
              <a:tr h="40882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  Ambito organizzativo funzionale.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r-T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Recupero edilizio.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 mobility: reti.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 mobility: servizi.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D79B"/>
                    </a:solidFill>
                  </a:tcPr>
                </a:tc>
              </a:tr>
              <a:tr h="40882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 Ambito ambientale.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BF8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Qualità dello spazio pubblico.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District water management.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08822">
                <a:tc rowSpan="3"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4. Ambito tecnologico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Sicurezza strutturale degli edifici in muratura.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 historical building.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Smart historical district.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A0C7"/>
                    </a:solidFill>
                  </a:tcPr>
                </a:tc>
              </a:tr>
              <a:tr h="408822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 Ambito sociale.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969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Qualità del paesaggio urbano.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</a:tr>
              <a:tr h="40882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Inclusione sociale.</a:t>
                      </a:r>
                    </a:p>
                  </a:txBody>
                  <a:tcPr marL="458633" marR="19110" marT="1911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8B7"/>
                    </a:solidFill>
                  </a:tcPr>
                </a:tc>
              </a:tr>
            </a:tbl>
          </a:graphicData>
        </a:graphic>
      </p:graphicFrame>
      <p:sp>
        <p:nvSpPr>
          <p:cNvPr id="8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9" name="CasellaDiTesto 8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991619" y="6351501"/>
            <a:ext cx="24673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latin typeface="NewsGoth BT"/>
                <a:cs typeface="NewsGoth BT"/>
              </a:rPr>
              <a:t>Smart Historical Centre</a:t>
            </a:r>
          </a:p>
        </p:txBody>
      </p:sp>
    </p:spTree>
    <p:extLst>
      <p:ext uri="{BB962C8B-B14F-4D97-AF65-F5344CB8AC3E}">
        <p14:creationId xmlns:p14="http://schemas.microsoft.com/office/powerpoint/2010/main" val="1146618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93700"/>
            <a:ext cx="8977500" cy="606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912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2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87212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2" y="864922"/>
            <a:ext cx="622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Beni Culturali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8422511">
            <a:off x="712471" y="5860289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8792" y="1346013"/>
            <a:ext cx="7868136" cy="1406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2600" dirty="0" smtClean="0">
                <a:latin typeface="NewsGoth BT"/>
                <a:cs typeface="NewsGoth BT"/>
              </a:rPr>
              <a:t>La </a:t>
            </a:r>
            <a:r>
              <a:rPr lang="it-IT" sz="2600" dirty="0">
                <a:latin typeface="NewsGoth BT"/>
                <a:cs typeface="NewsGoth BT"/>
              </a:rPr>
              <a:t>costruzione del sistema </a:t>
            </a:r>
            <a:r>
              <a:rPr lang="it-IT" sz="2600" dirty="0" smtClean="0">
                <a:latin typeface="NewsGoth BT"/>
                <a:cs typeface="NewsGoth BT"/>
              </a:rPr>
              <a:t>territoriale della </a:t>
            </a:r>
            <a:r>
              <a:rPr lang="it-IT" sz="2600" dirty="0">
                <a:latin typeface="NewsGoth BT"/>
                <a:cs typeface="NewsGoth BT"/>
              </a:rPr>
              <a:t>Compagnia </a:t>
            </a:r>
            <a:r>
              <a:rPr lang="it-IT" sz="2600" dirty="0" smtClean="0">
                <a:latin typeface="NewsGoth BT"/>
                <a:cs typeface="NewsGoth BT"/>
              </a:rPr>
              <a:t>di Gesù </a:t>
            </a:r>
            <a:r>
              <a:rPr lang="it-IT" sz="2600" dirty="0">
                <a:latin typeface="NewsGoth BT"/>
                <a:cs typeface="NewsGoth BT"/>
              </a:rPr>
              <a:t>nella </a:t>
            </a:r>
            <a:r>
              <a:rPr lang="it-IT" sz="2600" dirty="0" err="1" smtClean="0">
                <a:latin typeface="NewsGoth BT"/>
                <a:cs typeface="NewsGoth BT"/>
              </a:rPr>
              <a:t>Paraquaria</a:t>
            </a:r>
            <a:r>
              <a:rPr lang="it-IT" sz="2600" dirty="0" smtClean="0">
                <a:latin typeface="NewsGoth BT"/>
                <a:cs typeface="NewsGoth BT"/>
              </a:rPr>
              <a:t>: conoscenza</a:t>
            </a:r>
            <a:r>
              <a:rPr lang="it-IT" sz="2600" dirty="0">
                <a:latin typeface="NewsGoth BT"/>
                <a:cs typeface="NewsGoth BT"/>
              </a:rPr>
              <a:t>, innovazione e </a:t>
            </a:r>
            <a:r>
              <a:rPr lang="it-IT" sz="2600" dirty="0" smtClean="0">
                <a:latin typeface="NewsGoth BT"/>
                <a:cs typeface="NewsGoth BT"/>
              </a:rPr>
              <a:t>gestione per </a:t>
            </a:r>
            <a:r>
              <a:rPr lang="it-IT" sz="2600" dirty="0">
                <a:latin typeface="NewsGoth BT"/>
                <a:cs typeface="NewsGoth BT"/>
              </a:rPr>
              <a:t>l’Utopia</a:t>
            </a:r>
            <a:r>
              <a:rPr lang="it-IT" sz="2600" dirty="0" smtClean="0">
                <a:latin typeface="NewsGoth BT"/>
                <a:cs typeface="NewsGoth B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072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991619" y="6351501"/>
            <a:ext cx="18902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National-Regular"/>
                <a:cs typeface="National-Regular"/>
              </a:rPr>
              <a:t>Estancia Gesuitica</a:t>
            </a:r>
            <a:endParaRPr lang="it-IT" dirty="0">
              <a:latin typeface="National-Regular"/>
              <a:cs typeface="National-Regular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3963" r="2309" b="4424"/>
          <a:stretch/>
        </p:blipFill>
        <p:spPr>
          <a:xfrm>
            <a:off x="417514" y="44823"/>
            <a:ext cx="8308133" cy="612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05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9" y="235299"/>
            <a:ext cx="7583784" cy="304525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216" y="3475989"/>
            <a:ext cx="7583784" cy="258816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991619" y="6351501"/>
            <a:ext cx="219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>
                <a:latin typeface="National-Regular"/>
                <a:cs typeface="National-Regular"/>
              </a:rPr>
              <a:t>Estancia de </a:t>
            </a:r>
            <a:r>
              <a:rPr lang="it-IT" dirty="0" err="1" smtClean="0">
                <a:latin typeface="National-Regular"/>
                <a:cs typeface="National-Regular"/>
              </a:rPr>
              <a:t>Caroya</a:t>
            </a:r>
            <a:endParaRPr lang="it-IT" dirty="0">
              <a:latin typeface="National-Regular"/>
              <a:cs typeface="National-Regular"/>
            </a:endParaRPr>
          </a:p>
        </p:txBody>
      </p:sp>
    </p:spTree>
    <p:extLst>
      <p:ext uri="{BB962C8B-B14F-4D97-AF65-F5344CB8AC3E}">
        <p14:creationId xmlns:p14="http://schemas.microsoft.com/office/powerpoint/2010/main" val="16195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2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87212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2" y="864922"/>
            <a:ext cx="622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Beni Culturali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8422511">
            <a:off x="712471" y="5860289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8792" y="1346013"/>
            <a:ext cx="875679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4000" dirty="0" smtClean="0">
                <a:latin typeface="NewsGoth BT"/>
                <a:cs typeface="NewsGoth BT"/>
              </a:rPr>
              <a:t>SAN FRANCESCO DI PAOLA 2016</a:t>
            </a:r>
          </a:p>
        </p:txBody>
      </p:sp>
    </p:spTree>
    <p:extLst>
      <p:ext uri="{BB962C8B-B14F-4D97-AF65-F5344CB8AC3E}">
        <p14:creationId xmlns:p14="http://schemas.microsoft.com/office/powerpoint/2010/main" val="4032307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48" y="29886"/>
            <a:ext cx="8400365" cy="6149670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5544233" y="6179556"/>
            <a:ext cx="2813591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>
                <a:latin typeface="National-Regular"/>
                <a:cs typeface="National-Regular"/>
              </a:rPr>
              <a:t>San Francesco di Paola 2016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6080" y="42375"/>
            <a:ext cx="2252539" cy="3078008"/>
          </a:xfrm>
          <a:prstGeom prst="rect">
            <a:avLst/>
          </a:prstGeom>
        </p:spPr>
      </p:pic>
      <p:sp>
        <p:nvSpPr>
          <p:cNvPr id="13" name="Figura a mano libera 12"/>
          <p:cNvSpPr/>
          <p:nvPr/>
        </p:nvSpPr>
        <p:spPr>
          <a:xfrm>
            <a:off x="678752" y="963487"/>
            <a:ext cx="1590177" cy="5456964"/>
          </a:xfrm>
          <a:custGeom>
            <a:avLst/>
            <a:gdLst>
              <a:gd name="connsiteX0" fmla="*/ 0 w 1590177"/>
              <a:gd name="connsiteY0" fmla="*/ 0 h 5456964"/>
              <a:gd name="connsiteX1" fmla="*/ 218953 w 1590177"/>
              <a:gd name="connsiteY1" fmla="*/ 492692 h 5456964"/>
              <a:gd name="connsiteX2" fmla="*/ 229900 w 1590177"/>
              <a:gd name="connsiteY2" fmla="*/ 875897 h 5456964"/>
              <a:gd name="connsiteX3" fmla="*/ 328429 w 1590177"/>
              <a:gd name="connsiteY3" fmla="*/ 1565666 h 5456964"/>
              <a:gd name="connsiteX4" fmla="*/ 580224 w 1590177"/>
              <a:gd name="connsiteY4" fmla="*/ 2211640 h 5456964"/>
              <a:gd name="connsiteX5" fmla="*/ 952443 w 1590177"/>
              <a:gd name="connsiteY5" fmla="*/ 2671486 h 5456964"/>
              <a:gd name="connsiteX6" fmla="*/ 1215186 w 1590177"/>
              <a:gd name="connsiteY6" fmla="*/ 3251767 h 5456964"/>
              <a:gd name="connsiteX7" fmla="*/ 1357505 w 1590177"/>
              <a:gd name="connsiteY7" fmla="*/ 3799203 h 5456964"/>
              <a:gd name="connsiteX8" fmla="*/ 1357505 w 1590177"/>
              <a:gd name="connsiteY8" fmla="*/ 4565613 h 5456964"/>
              <a:gd name="connsiteX9" fmla="*/ 1565510 w 1590177"/>
              <a:gd name="connsiteY9" fmla="*/ 5353920 h 5456964"/>
              <a:gd name="connsiteX10" fmla="*/ 1587405 w 1590177"/>
              <a:gd name="connsiteY10" fmla="*/ 5452459 h 5456964"/>
              <a:gd name="connsiteX11" fmla="*/ 1576458 w 1590177"/>
              <a:gd name="connsiteY11" fmla="*/ 5441510 h 5456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0177" h="5456964">
                <a:moveTo>
                  <a:pt x="0" y="0"/>
                </a:moveTo>
                <a:cubicBezTo>
                  <a:pt x="90318" y="173354"/>
                  <a:pt x="180636" y="346709"/>
                  <a:pt x="218953" y="492692"/>
                </a:cubicBezTo>
                <a:cubicBezTo>
                  <a:pt x="257270" y="638675"/>
                  <a:pt x="211654" y="697068"/>
                  <a:pt x="229900" y="875897"/>
                </a:cubicBezTo>
                <a:cubicBezTo>
                  <a:pt x="248146" y="1054726"/>
                  <a:pt x="270042" y="1343042"/>
                  <a:pt x="328429" y="1565666"/>
                </a:cubicBezTo>
                <a:cubicBezTo>
                  <a:pt x="386816" y="1788290"/>
                  <a:pt x="476222" y="2027337"/>
                  <a:pt x="580224" y="2211640"/>
                </a:cubicBezTo>
                <a:cubicBezTo>
                  <a:pt x="684226" y="2395943"/>
                  <a:pt x="846616" y="2498132"/>
                  <a:pt x="952443" y="2671486"/>
                </a:cubicBezTo>
                <a:cubicBezTo>
                  <a:pt x="1058270" y="2844840"/>
                  <a:pt x="1147676" y="3063814"/>
                  <a:pt x="1215186" y="3251767"/>
                </a:cubicBezTo>
                <a:cubicBezTo>
                  <a:pt x="1282696" y="3439720"/>
                  <a:pt x="1333785" y="3580229"/>
                  <a:pt x="1357505" y="3799203"/>
                </a:cubicBezTo>
                <a:cubicBezTo>
                  <a:pt x="1381225" y="4018177"/>
                  <a:pt x="1322838" y="4306494"/>
                  <a:pt x="1357505" y="4565613"/>
                </a:cubicBezTo>
                <a:cubicBezTo>
                  <a:pt x="1392172" y="4824732"/>
                  <a:pt x="1527193" y="5206112"/>
                  <a:pt x="1565510" y="5353920"/>
                </a:cubicBezTo>
                <a:cubicBezTo>
                  <a:pt x="1603827" y="5501728"/>
                  <a:pt x="1585580" y="5437861"/>
                  <a:pt x="1587405" y="5452459"/>
                </a:cubicBezTo>
                <a:cubicBezTo>
                  <a:pt x="1589230" y="5467057"/>
                  <a:pt x="1576458" y="5441510"/>
                  <a:pt x="1576458" y="544151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1346911" y="3749328"/>
            <a:ext cx="1449294" cy="146423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1346911" y="4365610"/>
            <a:ext cx="7057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smtClean="0"/>
              <a:t>Paola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86240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2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387212" y="6356350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2" y="864922"/>
            <a:ext cx="6226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Beni Culturali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 rot="18422511">
            <a:off x="712471" y="5860289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278792" y="1346013"/>
            <a:ext cx="875679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it-IT" sz="4000" dirty="0" smtClean="0">
                <a:latin typeface="NewsGoth BT"/>
                <a:cs typeface="NewsGoth BT"/>
              </a:rPr>
              <a:t>CICLOVIA DELLA MAGNA GRECIA</a:t>
            </a:r>
          </a:p>
        </p:txBody>
      </p:sp>
    </p:spTree>
    <p:extLst>
      <p:ext uri="{BB962C8B-B14F-4D97-AF65-F5344CB8AC3E}">
        <p14:creationId xmlns:p14="http://schemas.microsoft.com/office/powerpoint/2010/main" val="400725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544233" y="6179556"/>
            <a:ext cx="2249334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 err="1">
                <a:latin typeface="National-Regular"/>
                <a:cs typeface="National-Regular"/>
              </a:rPr>
              <a:t>Ciclovia</a:t>
            </a:r>
            <a:r>
              <a:rPr lang="it-IT" dirty="0">
                <a:latin typeface="National-Regular"/>
                <a:cs typeface="National-Regular"/>
              </a:rPr>
              <a:t> Magna Grecia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7803" y="307040"/>
            <a:ext cx="3893042" cy="559250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981168" cy="2868563"/>
          </a:xfrm>
          <a:prstGeom prst="rect">
            <a:avLst/>
          </a:prstGeom>
        </p:spPr>
      </p:pic>
      <p:sp>
        <p:nvSpPr>
          <p:cNvPr id="9" name="Figura a mano libera 8"/>
          <p:cNvSpPr/>
          <p:nvPr/>
        </p:nvSpPr>
        <p:spPr>
          <a:xfrm>
            <a:off x="6555790" y="1521871"/>
            <a:ext cx="543782" cy="897795"/>
          </a:xfrm>
          <a:custGeom>
            <a:avLst/>
            <a:gdLst>
              <a:gd name="connsiteX0" fmla="*/ 45628 w 543782"/>
              <a:gd name="connsiteY0" fmla="*/ 897795 h 897795"/>
              <a:gd name="connsiteX1" fmla="*/ 1837 w 543782"/>
              <a:gd name="connsiteY1" fmla="*/ 427000 h 897795"/>
              <a:gd name="connsiteX2" fmla="*/ 100366 w 543782"/>
              <a:gd name="connsiteY2" fmla="*/ 240872 h 897795"/>
              <a:gd name="connsiteX3" fmla="*/ 516375 w 543782"/>
              <a:gd name="connsiteY3" fmla="*/ 21898 h 897795"/>
              <a:gd name="connsiteX4" fmla="*/ 505428 w 543782"/>
              <a:gd name="connsiteY4" fmla="*/ 10949 h 897795"/>
              <a:gd name="connsiteX5" fmla="*/ 516375 w 543782"/>
              <a:gd name="connsiteY5" fmla="*/ 0 h 897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3782" h="897795">
                <a:moveTo>
                  <a:pt x="45628" y="897795"/>
                </a:moveTo>
                <a:cubicBezTo>
                  <a:pt x="19171" y="717141"/>
                  <a:pt x="-7286" y="536487"/>
                  <a:pt x="1837" y="427000"/>
                </a:cubicBezTo>
                <a:cubicBezTo>
                  <a:pt x="10960" y="317513"/>
                  <a:pt x="14610" y="308389"/>
                  <a:pt x="100366" y="240872"/>
                </a:cubicBezTo>
                <a:cubicBezTo>
                  <a:pt x="186122" y="173355"/>
                  <a:pt x="448865" y="60218"/>
                  <a:pt x="516375" y="21898"/>
                </a:cubicBezTo>
                <a:cubicBezTo>
                  <a:pt x="583885" y="-16422"/>
                  <a:pt x="505428" y="14599"/>
                  <a:pt x="505428" y="10949"/>
                </a:cubicBezTo>
                <a:lnTo>
                  <a:pt x="516375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igura a mano libera 10"/>
          <p:cNvSpPr/>
          <p:nvPr/>
        </p:nvSpPr>
        <p:spPr>
          <a:xfrm>
            <a:off x="6943998" y="383205"/>
            <a:ext cx="1233877" cy="2879511"/>
          </a:xfrm>
          <a:custGeom>
            <a:avLst/>
            <a:gdLst>
              <a:gd name="connsiteX0" fmla="*/ 303329 w 1233877"/>
              <a:gd name="connsiteY0" fmla="*/ 0 h 2879511"/>
              <a:gd name="connsiteX1" fmla="*/ 161010 w 1233877"/>
              <a:gd name="connsiteY1" fmla="*/ 262769 h 2879511"/>
              <a:gd name="connsiteX2" fmla="*/ 139115 w 1233877"/>
              <a:gd name="connsiteY2" fmla="*/ 536487 h 2879511"/>
              <a:gd name="connsiteX3" fmla="*/ 7744 w 1233877"/>
              <a:gd name="connsiteY3" fmla="*/ 722615 h 2879511"/>
              <a:gd name="connsiteX4" fmla="*/ 40587 w 1233877"/>
              <a:gd name="connsiteY4" fmla="*/ 1127717 h 2879511"/>
              <a:gd name="connsiteX5" fmla="*/ 248591 w 1233877"/>
              <a:gd name="connsiteY5" fmla="*/ 1368589 h 2879511"/>
              <a:gd name="connsiteX6" fmla="*/ 763129 w 1233877"/>
              <a:gd name="connsiteY6" fmla="*/ 1532820 h 2879511"/>
              <a:gd name="connsiteX7" fmla="*/ 1058715 w 1233877"/>
              <a:gd name="connsiteY7" fmla="*/ 1795589 h 2879511"/>
              <a:gd name="connsiteX8" fmla="*/ 1157244 w 1233877"/>
              <a:gd name="connsiteY8" fmla="*/ 2277332 h 2879511"/>
              <a:gd name="connsiteX9" fmla="*/ 1113453 w 1233877"/>
              <a:gd name="connsiteY9" fmla="*/ 2299230 h 2879511"/>
              <a:gd name="connsiteX10" fmla="*/ 1102506 w 1233877"/>
              <a:gd name="connsiteY10" fmla="*/ 2693383 h 2879511"/>
              <a:gd name="connsiteX11" fmla="*/ 1222930 w 1233877"/>
              <a:gd name="connsiteY11" fmla="*/ 2857614 h 2879511"/>
              <a:gd name="connsiteX12" fmla="*/ 1222930 w 1233877"/>
              <a:gd name="connsiteY12" fmla="*/ 2857614 h 2879511"/>
              <a:gd name="connsiteX13" fmla="*/ 1233877 w 1233877"/>
              <a:gd name="connsiteY13" fmla="*/ 2879511 h 2879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33877" h="2879511">
                <a:moveTo>
                  <a:pt x="303329" y="0"/>
                </a:moveTo>
                <a:cubicBezTo>
                  <a:pt x="245854" y="86677"/>
                  <a:pt x="188379" y="173355"/>
                  <a:pt x="161010" y="262769"/>
                </a:cubicBezTo>
                <a:cubicBezTo>
                  <a:pt x="133641" y="352183"/>
                  <a:pt x="164659" y="459846"/>
                  <a:pt x="139115" y="536487"/>
                </a:cubicBezTo>
                <a:cubicBezTo>
                  <a:pt x="113571" y="613128"/>
                  <a:pt x="24165" y="624077"/>
                  <a:pt x="7744" y="722615"/>
                </a:cubicBezTo>
                <a:cubicBezTo>
                  <a:pt x="-8677" y="821153"/>
                  <a:pt x="446" y="1020055"/>
                  <a:pt x="40587" y="1127717"/>
                </a:cubicBezTo>
                <a:cubicBezTo>
                  <a:pt x="80728" y="1235379"/>
                  <a:pt x="128167" y="1301072"/>
                  <a:pt x="248591" y="1368589"/>
                </a:cubicBezTo>
                <a:cubicBezTo>
                  <a:pt x="369015" y="1436106"/>
                  <a:pt x="628108" y="1461653"/>
                  <a:pt x="763129" y="1532820"/>
                </a:cubicBezTo>
                <a:cubicBezTo>
                  <a:pt x="898150" y="1603987"/>
                  <a:pt x="993029" y="1671504"/>
                  <a:pt x="1058715" y="1795589"/>
                </a:cubicBezTo>
                <a:cubicBezTo>
                  <a:pt x="1124401" y="1919674"/>
                  <a:pt x="1148121" y="2193392"/>
                  <a:pt x="1157244" y="2277332"/>
                </a:cubicBezTo>
                <a:cubicBezTo>
                  <a:pt x="1166367" y="2361272"/>
                  <a:pt x="1122576" y="2229888"/>
                  <a:pt x="1113453" y="2299230"/>
                </a:cubicBezTo>
                <a:cubicBezTo>
                  <a:pt x="1104330" y="2368572"/>
                  <a:pt x="1084260" y="2600319"/>
                  <a:pt x="1102506" y="2693383"/>
                </a:cubicBezTo>
                <a:cubicBezTo>
                  <a:pt x="1120752" y="2786447"/>
                  <a:pt x="1222930" y="2857614"/>
                  <a:pt x="1222930" y="2857614"/>
                </a:cubicBezTo>
                <a:lnTo>
                  <a:pt x="1222930" y="2857614"/>
                </a:lnTo>
                <a:lnTo>
                  <a:pt x="1233877" y="2879511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igura a mano libera 11"/>
          <p:cNvSpPr/>
          <p:nvPr/>
        </p:nvSpPr>
        <p:spPr>
          <a:xfrm>
            <a:off x="6163513" y="3241099"/>
            <a:ext cx="2058558" cy="2200411"/>
          </a:xfrm>
          <a:custGeom>
            <a:avLst/>
            <a:gdLst>
              <a:gd name="connsiteX0" fmla="*/ 0 w 2058558"/>
              <a:gd name="connsiteY0" fmla="*/ 2200411 h 2200411"/>
              <a:gd name="connsiteX1" fmla="*/ 109476 w 2058558"/>
              <a:gd name="connsiteY1" fmla="*/ 1959540 h 2200411"/>
              <a:gd name="connsiteX2" fmla="*/ 350324 w 2058558"/>
              <a:gd name="connsiteY2" fmla="*/ 1685822 h 2200411"/>
              <a:gd name="connsiteX3" fmla="*/ 842967 w 2058558"/>
              <a:gd name="connsiteY3" fmla="*/ 1357360 h 2200411"/>
              <a:gd name="connsiteX4" fmla="*/ 832019 w 2058558"/>
              <a:gd name="connsiteY4" fmla="*/ 1116489 h 2200411"/>
              <a:gd name="connsiteX5" fmla="*/ 799176 w 2058558"/>
              <a:gd name="connsiteY5" fmla="*/ 689489 h 2200411"/>
              <a:gd name="connsiteX6" fmla="*/ 941495 w 2058558"/>
              <a:gd name="connsiteY6" fmla="*/ 361028 h 2200411"/>
              <a:gd name="connsiteX7" fmla="*/ 1576457 w 2058558"/>
              <a:gd name="connsiteY7" fmla="*/ 32566 h 2200411"/>
              <a:gd name="connsiteX8" fmla="*/ 2025310 w 2058558"/>
              <a:gd name="connsiteY8" fmla="*/ 10669 h 2200411"/>
              <a:gd name="connsiteX9" fmla="*/ 2025310 w 2058558"/>
              <a:gd name="connsiteY9" fmla="*/ 21617 h 2200411"/>
              <a:gd name="connsiteX10" fmla="*/ 2025310 w 2058558"/>
              <a:gd name="connsiteY10" fmla="*/ 21617 h 2200411"/>
              <a:gd name="connsiteX11" fmla="*/ 2025310 w 2058558"/>
              <a:gd name="connsiteY11" fmla="*/ 10669 h 2200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58558" h="2200411">
                <a:moveTo>
                  <a:pt x="0" y="2200411"/>
                </a:moveTo>
                <a:cubicBezTo>
                  <a:pt x="25544" y="2122858"/>
                  <a:pt x="51089" y="2045305"/>
                  <a:pt x="109476" y="1959540"/>
                </a:cubicBezTo>
                <a:cubicBezTo>
                  <a:pt x="167863" y="1873775"/>
                  <a:pt x="228076" y="1786185"/>
                  <a:pt x="350324" y="1685822"/>
                </a:cubicBezTo>
                <a:cubicBezTo>
                  <a:pt x="472572" y="1585459"/>
                  <a:pt x="762685" y="1452249"/>
                  <a:pt x="842967" y="1357360"/>
                </a:cubicBezTo>
                <a:cubicBezTo>
                  <a:pt x="923250" y="1262471"/>
                  <a:pt x="839317" y="1227801"/>
                  <a:pt x="832019" y="1116489"/>
                </a:cubicBezTo>
                <a:cubicBezTo>
                  <a:pt x="824721" y="1005177"/>
                  <a:pt x="780930" y="815399"/>
                  <a:pt x="799176" y="689489"/>
                </a:cubicBezTo>
                <a:cubicBezTo>
                  <a:pt x="817422" y="563579"/>
                  <a:pt x="811948" y="470515"/>
                  <a:pt x="941495" y="361028"/>
                </a:cubicBezTo>
                <a:cubicBezTo>
                  <a:pt x="1071042" y="251541"/>
                  <a:pt x="1395821" y="90959"/>
                  <a:pt x="1576457" y="32566"/>
                </a:cubicBezTo>
                <a:cubicBezTo>
                  <a:pt x="1757093" y="-25827"/>
                  <a:pt x="1950501" y="12494"/>
                  <a:pt x="2025310" y="10669"/>
                </a:cubicBezTo>
                <a:cubicBezTo>
                  <a:pt x="2100119" y="8844"/>
                  <a:pt x="2025310" y="21617"/>
                  <a:pt x="2025310" y="21617"/>
                </a:cubicBezTo>
                <a:lnTo>
                  <a:pt x="2025310" y="21617"/>
                </a:lnTo>
                <a:lnTo>
                  <a:pt x="2025310" y="10669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igura a mano libera 14"/>
          <p:cNvSpPr/>
          <p:nvPr/>
        </p:nvSpPr>
        <p:spPr>
          <a:xfrm>
            <a:off x="7269222" y="-10949"/>
            <a:ext cx="317481" cy="361308"/>
          </a:xfrm>
          <a:custGeom>
            <a:avLst/>
            <a:gdLst>
              <a:gd name="connsiteX0" fmla="*/ 0 w 317481"/>
              <a:gd name="connsiteY0" fmla="*/ 361308 h 361308"/>
              <a:gd name="connsiteX1" fmla="*/ 295586 w 317481"/>
              <a:gd name="connsiteY1" fmla="*/ 10949 h 361308"/>
              <a:gd name="connsiteX2" fmla="*/ 295586 w 317481"/>
              <a:gd name="connsiteY2" fmla="*/ 10949 h 361308"/>
              <a:gd name="connsiteX3" fmla="*/ 317481 w 317481"/>
              <a:gd name="connsiteY3" fmla="*/ 0 h 361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481" h="361308">
                <a:moveTo>
                  <a:pt x="0" y="361308"/>
                </a:moveTo>
                <a:lnTo>
                  <a:pt x="295586" y="10949"/>
                </a:lnTo>
                <a:lnTo>
                  <a:pt x="295586" y="10949"/>
                </a:lnTo>
                <a:lnTo>
                  <a:pt x="317481" y="0"/>
                </a:ln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075203"/>
            <a:ext cx="4926430" cy="300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04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5544233" y="6179556"/>
            <a:ext cx="2249334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it-IT" dirty="0" err="1">
                <a:latin typeface="National-Regular"/>
                <a:cs typeface="National-Regular"/>
              </a:rPr>
              <a:t>Ciclovia</a:t>
            </a:r>
            <a:r>
              <a:rPr lang="it-IT" dirty="0">
                <a:latin typeface="National-Regular"/>
                <a:cs typeface="National-Regular"/>
              </a:rPr>
              <a:t> Magna Grecia</a:t>
            </a:r>
          </a:p>
        </p:txBody>
      </p:sp>
      <p:grpSp>
        <p:nvGrpSpPr>
          <p:cNvPr id="3" name="Gruppo 2"/>
          <p:cNvGrpSpPr/>
          <p:nvPr/>
        </p:nvGrpSpPr>
        <p:grpSpPr>
          <a:xfrm>
            <a:off x="84513" y="524183"/>
            <a:ext cx="3363987" cy="5151370"/>
            <a:chOff x="5211075" y="-10949"/>
            <a:chExt cx="3893042" cy="5910494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11075" y="307040"/>
              <a:ext cx="3893042" cy="5592505"/>
            </a:xfrm>
            <a:prstGeom prst="rect">
              <a:avLst/>
            </a:prstGeom>
          </p:spPr>
        </p:pic>
        <p:sp>
          <p:nvSpPr>
            <p:cNvPr id="9" name="Figura a mano libera 8"/>
            <p:cNvSpPr/>
            <p:nvPr/>
          </p:nvSpPr>
          <p:spPr>
            <a:xfrm>
              <a:off x="6709062" y="1521871"/>
              <a:ext cx="543782" cy="897795"/>
            </a:xfrm>
            <a:custGeom>
              <a:avLst/>
              <a:gdLst>
                <a:gd name="connsiteX0" fmla="*/ 45628 w 543782"/>
                <a:gd name="connsiteY0" fmla="*/ 897795 h 897795"/>
                <a:gd name="connsiteX1" fmla="*/ 1837 w 543782"/>
                <a:gd name="connsiteY1" fmla="*/ 427000 h 897795"/>
                <a:gd name="connsiteX2" fmla="*/ 100366 w 543782"/>
                <a:gd name="connsiteY2" fmla="*/ 240872 h 897795"/>
                <a:gd name="connsiteX3" fmla="*/ 516375 w 543782"/>
                <a:gd name="connsiteY3" fmla="*/ 21898 h 897795"/>
                <a:gd name="connsiteX4" fmla="*/ 505428 w 543782"/>
                <a:gd name="connsiteY4" fmla="*/ 10949 h 897795"/>
                <a:gd name="connsiteX5" fmla="*/ 516375 w 543782"/>
                <a:gd name="connsiteY5" fmla="*/ 0 h 8977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3782" h="897795">
                  <a:moveTo>
                    <a:pt x="45628" y="897795"/>
                  </a:moveTo>
                  <a:cubicBezTo>
                    <a:pt x="19171" y="717141"/>
                    <a:pt x="-7286" y="536487"/>
                    <a:pt x="1837" y="427000"/>
                  </a:cubicBezTo>
                  <a:cubicBezTo>
                    <a:pt x="10960" y="317513"/>
                    <a:pt x="14610" y="308389"/>
                    <a:pt x="100366" y="240872"/>
                  </a:cubicBezTo>
                  <a:cubicBezTo>
                    <a:pt x="186122" y="173355"/>
                    <a:pt x="448865" y="60218"/>
                    <a:pt x="516375" y="21898"/>
                  </a:cubicBezTo>
                  <a:cubicBezTo>
                    <a:pt x="583885" y="-16422"/>
                    <a:pt x="505428" y="14599"/>
                    <a:pt x="505428" y="10949"/>
                  </a:cubicBezTo>
                  <a:lnTo>
                    <a:pt x="516375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Figura a mano libera 10"/>
            <p:cNvSpPr/>
            <p:nvPr/>
          </p:nvSpPr>
          <p:spPr>
            <a:xfrm>
              <a:off x="7097270" y="383205"/>
              <a:ext cx="1233877" cy="2879511"/>
            </a:xfrm>
            <a:custGeom>
              <a:avLst/>
              <a:gdLst>
                <a:gd name="connsiteX0" fmla="*/ 303329 w 1233877"/>
                <a:gd name="connsiteY0" fmla="*/ 0 h 2879511"/>
                <a:gd name="connsiteX1" fmla="*/ 161010 w 1233877"/>
                <a:gd name="connsiteY1" fmla="*/ 262769 h 2879511"/>
                <a:gd name="connsiteX2" fmla="*/ 139115 w 1233877"/>
                <a:gd name="connsiteY2" fmla="*/ 536487 h 2879511"/>
                <a:gd name="connsiteX3" fmla="*/ 7744 w 1233877"/>
                <a:gd name="connsiteY3" fmla="*/ 722615 h 2879511"/>
                <a:gd name="connsiteX4" fmla="*/ 40587 w 1233877"/>
                <a:gd name="connsiteY4" fmla="*/ 1127717 h 2879511"/>
                <a:gd name="connsiteX5" fmla="*/ 248591 w 1233877"/>
                <a:gd name="connsiteY5" fmla="*/ 1368589 h 2879511"/>
                <a:gd name="connsiteX6" fmla="*/ 763129 w 1233877"/>
                <a:gd name="connsiteY6" fmla="*/ 1532820 h 2879511"/>
                <a:gd name="connsiteX7" fmla="*/ 1058715 w 1233877"/>
                <a:gd name="connsiteY7" fmla="*/ 1795589 h 2879511"/>
                <a:gd name="connsiteX8" fmla="*/ 1157244 w 1233877"/>
                <a:gd name="connsiteY8" fmla="*/ 2277332 h 2879511"/>
                <a:gd name="connsiteX9" fmla="*/ 1113453 w 1233877"/>
                <a:gd name="connsiteY9" fmla="*/ 2299230 h 2879511"/>
                <a:gd name="connsiteX10" fmla="*/ 1102506 w 1233877"/>
                <a:gd name="connsiteY10" fmla="*/ 2693383 h 2879511"/>
                <a:gd name="connsiteX11" fmla="*/ 1222930 w 1233877"/>
                <a:gd name="connsiteY11" fmla="*/ 2857614 h 2879511"/>
                <a:gd name="connsiteX12" fmla="*/ 1222930 w 1233877"/>
                <a:gd name="connsiteY12" fmla="*/ 2857614 h 2879511"/>
                <a:gd name="connsiteX13" fmla="*/ 1233877 w 1233877"/>
                <a:gd name="connsiteY13" fmla="*/ 2879511 h 2879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233877" h="2879511">
                  <a:moveTo>
                    <a:pt x="303329" y="0"/>
                  </a:moveTo>
                  <a:cubicBezTo>
                    <a:pt x="245854" y="86677"/>
                    <a:pt x="188379" y="173355"/>
                    <a:pt x="161010" y="262769"/>
                  </a:cubicBezTo>
                  <a:cubicBezTo>
                    <a:pt x="133641" y="352183"/>
                    <a:pt x="164659" y="459846"/>
                    <a:pt x="139115" y="536487"/>
                  </a:cubicBezTo>
                  <a:cubicBezTo>
                    <a:pt x="113571" y="613128"/>
                    <a:pt x="24165" y="624077"/>
                    <a:pt x="7744" y="722615"/>
                  </a:cubicBezTo>
                  <a:cubicBezTo>
                    <a:pt x="-8677" y="821153"/>
                    <a:pt x="446" y="1020055"/>
                    <a:pt x="40587" y="1127717"/>
                  </a:cubicBezTo>
                  <a:cubicBezTo>
                    <a:pt x="80728" y="1235379"/>
                    <a:pt x="128167" y="1301072"/>
                    <a:pt x="248591" y="1368589"/>
                  </a:cubicBezTo>
                  <a:cubicBezTo>
                    <a:pt x="369015" y="1436106"/>
                    <a:pt x="628108" y="1461653"/>
                    <a:pt x="763129" y="1532820"/>
                  </a:cubicBezTo>
                  <a:cubicBezTo>
                    <a:pt x="898150" y="1603987"/>
                    <a:pt x="993029" y="1671504"/>
                    <a:pt x="1058715" y="1795589"/>
                  </a:cubicBezTo>
                  <a:cubicBezTo>
                    <a:pt x="1124401" y="1919674"/>
                    <a:pt x="1148121" y="2193392"/>
                    <a:pt x="1157244" y="2277332"/>
                  </a:cubicBezTo>
                  <a:cubicBezTo>
                    <a:pt x="1166367" y="2361272"/>
                    <a:pt x="1122576" y="2229888"/>
                    <a:pt x="1113453" y="2299230"/>
                  </a:cubicBezTo>
                  <a:cubicBezTo>
                    <a:pt x="1104330" y="2368572"/>
                    <a:pt x="1084260" y="2600319"/>
                    <a:pt x="1102506" y="2693383"/>
                  </a:cubicBezTo>
                  <a:cubicBezTo>
                    <a:pt x="1120752" y="2786447"/>
                    <a:pt x="1222930" y="2857614"/>
                    <a:pt x="1222930" y="2857614"/>
                  </a:cubicBezTo>
                  <a:lnTo>
                    <a:pt x="1222930" y="2857614"/>
                  </a:lnTo>
                  <a:lnTo>
                    <a:pt x="1233877" y="287951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Figura a mano libera 11"/>
            <p:cNvSpPr/>
            <p:nvPr/>
          </p:nvSpPr>
          <p:spPr>
            <a:xfrm>
              <a:off x="6316785" y="3241099"/>
              <a:ext cx="2058558" cy="2200411"/>
            </a:xfrm>
            <a:custGeom>
              <a:avLst/>
              <a:gdLst>
                <a:gd name="connsiteX0" fmla="*/ 0 w 2058558"/>
                <a:gd name="connsiteY0" fmla="*/ 2200411 h 2200411"/>
                <a:gd name="connsiteX1" fmla="*/ 109476 w 2058558"/>
                <a:gd name="connsiteY1" fmla="*/ 1959540 h 2200411"/>
                <a:gd name="connsiteX2" fmla="*/ 350324 w 2058558"/>
                <a:gd name="connsiteY2" fmla="*/ 1685822 h 2200411"/>
                <a:gd name="connsiteX3" fmla="*/ 842967 w 2058558"/>
                <a:gd name="connsiteY3" fmla="*/ 1357360 h 2200411"/>
                <a:gd name="connsiteX4" fmla="*/ 832019 w 2058558"/>
                <a:gd name="connsiteY4" fmla="*/ 1116489 h 2200411"/>
                <a:gd name="connsiteX5" fmla="*/ 799176 w 2058558"/>
                <a:gd name="connsiteY5" fmla="*/ 689489 h 2200411"/>
                <a:gd name="connsiteX6" fmla="*/ 941495 w 2058558"/>
                <a:gd name="connsiteY6" fmla="*/ 361028 h 2200411"/>
                <a:gd name="connsiteX7" fmla="*/ 1576457 w 2058558"/>
                <a:gd name="connsiteY7" fmla="*/ 32566 h 2200411"/>
                <a:gd name="connsiteX8" fmla="*/ 2025310 w 2058558"/>
                <a:gd name="connsiteY8" fmla="*/ 10669 h 2200411"/>
                <a:gd name="connsiteX9" fmla="*/ 2025310 w 2058558"/>
                <a:gd name="connsiteY9" fmla="*/ 21617 h 2200411"/>
                <a:gd name="connsiteX10" fmla="*/ 2025310 w 2058558"/>
                <a:gd name="connsiteY10" fmla="*/ 21617 h 2200411"/>
                <a:gd name="connsiteX11" fmla="*/ 2025310 w 2058558"/>
                <a:gd name="connsiteY11" fmla="*/ 10669 h 2200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58558" h="2200411">
                  <a:moveTo>
                    <a:pt x="0" y="2200411"/>
                  </a:moveTo>
                  <a:cubicBezTo>
                    <a:pt x="25544" y="2122858"/>
                    <a:pt x="51089" y="2045305"/>
                    <a:pt x="109476" y="1959540"/>
                  </a:cubicBezTo>
                  <a:cubicBezTo>
                    <a:pt x="167863" y="1873775"/>
                    <a:pt x="228076" y="1786185"/>
                    <a:pt x="350324" y="1685822"/>
                  </a:cubicBezTo>
                  <a:cubicBezTo>
                    <a:pt x="472572" y="1585459"/>
                    <a:pt x="762685" y="1452249"/>
                    <a:pt x="842967" y="1357360"/>
                  </a:cubicBezTo>
                  <a:cubicBezTo>
                    <a:pt x="923250" y="1262471"/>
                    <a:pt x="839317" y="1227801"/>
                    <a:pt x="832019" y="1116489"/>
                  </a:cubicBezTo>
                  <a:cubicBezTo>
                    <a:pt x="824721" y="1005177"/>
                    <a:pt x="780930" y="815399"/>
                    <a:pt x="799176" y="689489"/>
                  </a:cubicBezTo>
                  <a:cubicBezTo>
                    <a:pt x="817422" y="563579"/>
                    <a:pt x="811948" y="470515"/>
                    <a:pt x="941495" y="361028"/>
                  </a:cubicBezTo>
                  <a:cubicBezTo>
                    <a:pt x="1071042" y="251541"/>
                    <a:pt x="1395821" y="90959"/>
                    <a:pt x="1576457" y="32566"/>
                  </a:cubicBezTo>
                  <a:cubicBezTo>
                    <a:pt x="1757093" y="-25827"/>
                    <a:pt x="1950501" y="12494"/>
                    <a:pt x="2025310" y="10669"/>
                  </a:cubicBezTo>
                  <a:cubicBezTo>
                    <a:pt x="2100119" y="8844"/>
                    <a:pt x="2025310" y="21617"/>
                    <a:pt x="2025310" y="21617"/>
                  </a:cubicBezTo>
                  <a:lnTo>
                    <a:pt x="2025310" y="21617"/>
                  </a:lnTo>
                  <a:lnTo>
                    <a:pt x="2025310" y="10669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" name="Figura a mano libera 14"/>
            <p:cNvSpPr/>
            <p:nvPr/>
          </p:nvSpPr>
          <p:spPr>
            <a:xfrm>
              <a:off x="7422494" y="-10949"/>
              <a:ext cx="317481" cy="361308"/>
            </a:xfrm>
            <a:custGeom>
              <a:avLst/>
              <a:gdLst>
                <a:gd name="connsiteX0" fmla="*/ 0 w 317481"/>
                <a:gd name="connsiteY0" fmla="*/ 361308 h 361308"/>
                <a:gd name="connsiteX1" fmla="*/ 295586 w 317481"/>
                <a:gd name="connsiteY1" fmla="*/ 10949 h 361308"/>
                <a:gd name="connsiteX2" fmla="*/ 295586 w 317481"/>
                <a:gd name="connsiteY2" fmla="*/ 10949 h 361308"/>
                <a:gd name="connsiteX3" fmla="*/ 317481 w 317481"/>
                <a:gd name="connsiteY3" fmla="*/ 0 h 361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7481" h="361308">
                  <a:moveTo>
                    <a:pt x="0" y="361308"/>
                  </a:moveTo>
                  <a:lnTo>
                    <a:pt x="295586" y="10949"/>
                  </a:lnTo>
                  <a:lnTo>
                    <a:pt x="295586" y="10949"/>
                  </a:lnTo>
                  <a:lnTo>
                    <a:pt x="317481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61" y="0"/>
            <a:ext cx="5570025" cy="296188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3661" y="3012659"/>
            <a:ext cx="5613665" cy="32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779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408000"/>
                </a:solidFill>
                <a:latin typeface="NewsGoth BT"/>
                <a:cs typeface="NewsGoth BT"/>
              </a:rPr>
              <a:t>r</a:t>
            </a:r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21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Smart City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3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3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1" y="1604689"/>
            <a:ext cx="7091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NewsGoth BT"/>
                <a:cs typeface="NewsGoth BT"/>
              </a:rPr>
              <a:t>RES NOVAE </a:t>
            </a:r>
            <a:r>
              <a:rPr lang="it-IT" sz="2800" dirty="0" smtClean="0">
                <a:latin typeface="NewsGoth BT"/>
                <a:cs typeface="NewsGoth BT"/>
              </a:rPr>
              <a:t>(PON 04a2_E)</a:t>
            </a:r>
            <a:endParaRPr lang="it-IT" sz="2800" dirty="0">
              <a:latin typeface="NewsGoth BT"/>
              <a:cs typeface="NewsGoth BT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78793" y="2847582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6681" y="3495650"/>
            <a:ext cx="21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Smart City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278793" y="3495650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278793" y="3957315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47181" y="4345230"/>
            <a:ext cx="56712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it-IT" sz="3200" dirty="0" err="1" smtClean="0">
                <a:latin typeface="NewsGoth BT"/>
                <a:cs typeface="NewsGoth BT"/>
              </a:rPr>
              <a:t>urban</a:t>
            </a:r>
            <a:r>
              <a:rPr lang="it-IT" sz="3200" dirty="0" smtClean="0">
                <a:latin typeface="NewsGoth BT"/>
                <a:cs typeface="NewsGoth BT"/>
              </a:rPr>
              <a:t> lab</a:t>
            </a:r>
          </a:p>
          <a:p>
            <a:pPr marL="457200" indent="-457200">
              <a:buFont typeface="Arial"/>
              <a:buChar char="•"/>
            </a:pPr>
            <a:r>
              <a:rPr lang="it-IT" sz="3200" dirty="0" smtClean="0">
                <a:latin typeface="NewsGoth BT"/>
                <a:cs typeface="NewsGoth BT"/>
              </a:rPr>
              <a:t>3d city model</a:t>
            </a:r>
          </a:p>
          <a:p>
            <a:pPr marL="457200" indent="-457200">
              <a:buFont typeface="Arial"/>
              <a:buChar char="•"/>
            </a:pPr>
            <a:r>
              <a:rPr lang="it-IT" sz="3200" dirty="0" err="1" smtClean="0">
                <a:latin typeface="NewsGoth BT"/>
                <a:cs typeface="NewsGoth BT"/>
              </a:rPr>
              <a:t>smart</a:t>
            </a:r>
            <a:r>
              <a:rPr lang="it-IT" sz="3200" dirty="0" smtClean="0">
                <a:latin typeface="NewsGoth BT"/>
                <a:cs typeface="NewsGoth BT"/>
              </a:rPr>
              <a:t> </a:t>
            </a:r>
            <a:r>
              <a:rPr lang="it-IT" sz="3200" dirty="0" err="1" smtClean="0">
                <a:latin typeface="NewsGoth BT"/>
                <a:cs typeface="NewsGoth BT"/>
              </a:rPr>
              <a:t>space</a:t>
            </a:r>
            <a:endParaRPr lang="it-IT" sz="3200" dirty="0">
              <a:latin typeface="NewsGoth BT"/>
              <a:cs typeface="NewsGoth BT"/>
            </a:endParaRPr>
          </a:p>
        </p:txBody>
      </p:sp>
      <p:sp>
        <p:nvSpPr>
          <p:cNvPr id="18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19" name="CasellaDiTesto 18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557767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807523" y="6283975"/>
            <a:ext cx="224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>
                <a:latin typeface="National-Regular"/>
                <a:cs typeface="National-Regular"/>
              </a:rPr>
              <a:t>urban</a:t>
            </a:r>
            <a:r>
              <a:rPr lang="it-IT" sz="2400" dirty="0" smtClean="0">
                <a:latin typeface="National-Regular"/>
                <a:cs typeface="National-Regular"/>
              </a:rPr>
              <a:t> lab</a:t>
            </a:r>
            <a:endParaRPr lang="it-IT" sz="2400" dirty="0">
              <a:latin typeface="National-Regular"/>
              <a:cs typeface="National-Regular"/>
            </a:endParaRPr>
          </a:p>
        </p:txBody>
      </p:sp>
      <p:sp>
        <p:nvSpPr>
          <p:cNvPr id="11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Immagine 5" descr="UrbanLab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42" y="-74706"/>
            <a:ext cx="9143999" cy="621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48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807523" y="6074801"/>
            <a:ext cx="224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National-Regular"/>
                <a:cs typeface="National-Regular"/>
              </a:rPr>
              <a:t>3d city model</a:t>
            </a:r>
            <a:endParaRPr lang="it-IT" sz="2400" dirty="0">
              <a:latin typeface="National-Regular"/>
              <a:cs typeface="National-Regular"/>
            </a:endParaRPr>
          </a:p>
        </p:txBody>
      </p:sp>
      <p:sp>
        <p:nvSpPr>
          <p:cNvPr id="11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9" name="Immagine 8" descr="Schermata 11-2456615 alle 21.46.4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9828"/>
            <a:ext cx="9144000" cy="527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68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3-11-14 alle 16.34.5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378313" cy="2570100"/>
          </a:xfrm>
          <a:prstGeom prst="rect">
            <a:avLst/>
          </a:prstGeom>
        </p:spPr>
      </p:pic>
      <p:pic>
        <p:nvPicPr>
          <p:cNvPr id="3" name="Immagine 2" descr="Schermata 2013-11-14 alle 16.35.0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822" y="0"/>
            <a:ext cx="4833949" cy="2861351"/>
          </a:xfrm>
          <a:prstGeom prst="rect">
            <a:avLst/>
          </a:prstGeom>
        </p:spPr>
      </p:pic>
      <p:pic>
        <p:nvPicPr>
          <p:cNvPr id="4" name="Immagine 3" descr="Schermata 2013-11-14 alle 16.35.16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48826"/>
            <a:ext cx="4325527" cy="2803972"/>
          </a:xfrm>
          <a:prstGeom prst="rect">
            <a:avLst/>
          </a:prstGeom>
        </p:spPr>
      </p:pic>
      <p:pic>
        <p:nvPicPr>
          <p:cNvPr id="5" name="Immagine 4" descr="Schermata 2013-11-14 alle 16.35.2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8312" y="2748826"/>
            <a:ext cx="4765687" cy="280397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807523" y="6283975"/>
            <a:ext cx="224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latin typeface="National-Regular"/>
                <a:cs typeface="National-Regular"/>
              </a:rPr>
              <a:t>smart</a:t>
            </a:r>
            <a:r>
              <a:rPr lang="it-IT" sz="2400" dirty="0">
                <a:latin typeface="National-Regular"/>
                <a:cs typeface="National-Regular"/>
              </a:rPr>
              <a:t> </a:t>
            </a:r>
            <a:r>
              <a:rPr lang="it-IT" sz="2400" dirty="0" err="1">
                <a:latin typeface="National-Regular"/>
                <a:cs typeface="National-Regular"/>
              </a:rPr>
              <a:t>space</a:t>
            </a:r>
            <a:endParaRPr lang="it-IT" sz="2400" dirty="0">
              <a:latin typeface="National-Regular"/>
              <a:cs typeface="National-Regular"/>
            </a:endParaRPr>
          </a:p>
        </p:txBody>
      </p:sp>
      <p:sp>
        <p:nvSpPr>
          <p:cNvPr id="11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/>
              <a:t>Resp</a:t>
            </a:r>
            <a:r>
              <a:rPr lang="it-IT" dirty="0" smtClean="0"/>
              <a:t>. Scientifico Prof. Arch. Gabrio Celani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20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 futura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2141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Smart City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278793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278793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1" y="1604689"/>
            <a:ext cx="745446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>
                <a:latin typeface="NewsGoth BT"/>
                <a:cs typeface="NewsGoth BT"/>
              </a:rPr>
              <a:t>UC_2020 Smart Community</a:t>
            </a:r>
          </a:p>
          <a:p>
            <a:r>
              <a:rPr lang="it-IT" sz="2800" dirty="0" err="1" smtClean="0">
                <a:latin typeface="NewsGoth BT"/>
                <a:cs typeface="NewsGoth BT"/>
              </a:rPr>
              <a:t>Universitas</a:t>
            </a:r>
            <a:r>
              <a:rPr lang="it-IT" sz="2800" dirty="0" smtClean="0">
                <a:latin typeface="NewsGoth BT"/>
                <a:cs typeface="NewsGoth BT"/>
              </a:rPr>
              <a:t> </a:t>
            </a:r>
            <a:r>
              <a:rPr lang="it-IT" sz="2800" dirty="0" err="1" smtClean="0">
                <a:latin typeface="NewsGoth BT"/>
                <a:cs typeface="NewsGoth BT"/>
              </a:rPr>
              <a:t>Casalium</a:t>
            </a:r>
            <a:r>
              <a:rPr lang="it-IT" sz="2800" dirty="0" smtClean="0">
                <a:latin typeface="NewsGoth BT"/>
                <a:cs typeface="NewsGoth BT"/>
              </a:rPr>
              <a:t> </a:t>
            </a:r>
            <a:r>
              <a:rPr lang="it-IT" sz="2800" dirty="0">
                <a:latin typeface="NewsGoth BT"/>
                <a:cs typeface="NewsGoth BT"/>
              </a:rPr>
              <a:t>2020</a:t>
            </a:r>
          </a:p>
        </p:txBody>
      </p:sp>
      <p:sp>
        <p:nvSpPr>
          <p:cNvPr id="14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63304" y="6362894"/>
            <a:ext cx="2895600" cy="365125"/>
          </a:xfrm>
        </p:spPr>
        <p:txBody>
          <a:bodyPr/>
          <a:lstStyle/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15" name="CasellaDiTesto 14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19542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7" y="-306"/>
            <a:ext cx="6789255" cy="6858306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5196846" y="11978"/>
            <a:ext cx="3947154" cy="3028380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>
              <a:latin typeface="NewsGoth BT"/>
              <a:cs typeface="NewsGoth BT"/>
            </a:endParaRPr>
          </a:p>
        </p:txBody>
      </p:sp>
      <p:sp>
        <p:nvSpPr>
          <p:cNvPr id="8" name="CasellaDiTesto 7"/>
          <p:cNvSpPr txBox="1"/>
          <p:nvPr/>
        </p:nvSpPr>
        <p:spPr>
          <a:xfrm rot="18422511">
            <a:off x="560995" y="5953497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/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/>
              </a:solidFill>
              <a:latin typeface="NewsGoth BT"/>
              <a:cs typeface="NewsGoth BT"/>
            </a:endParaRPr>
          </a:p>
        </p:txBody>
      </p:sp>
      <p:sp>
        <p:nvSpPr>
          <p:cNvPr id="5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235736" y="6449558"/>
            <a:ext cx="2895600" cy="365125"/>
          </a:xfrm>
        </p:spPr>
        <p:txBody>
          <a:bodyPr/>
          <a:lstStyle/>
          <a:p>
            <a:r>
              <a:rPr lang="it-IT" dirty="0" err="1" smtClean="0">
                <a:solidFill>
                  <a:schemeClr val="bg1"/>
                </a:solidFill>
                <a:latin typeface="NewsGoth BT"/>
                <a:cs typeface="NewsGoth BT"/>
              </a:rPr>
              <a:t>Resp</a:t>
            </a:r>
            <a:r>
              <a:rPr lang="it-IT" dirty="0" smtClean="0">
                <a:solidFill>
                  <a:schemeClr val="bg1"/>
                </a:solidFill>
                <a:latin typeface="NewsGoth BT"/>
                <a:cs typeface="NewsGoth BT"/>
              </a:rPr>
              <a:t>. Scientifico Prof. Arch. Gabrio Celani</a:t>
            </a:r>
            <a:endParaRPr lang="it-IT" dirty="0">
              <a:solidFill>
                <a:schemeClr val="bg1"/>
              </a:solidFill>
              <a:latin typeface="NewsGoth BT"/>
              <a:cs typeface="NewsGoth BT"/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5493397" y="326555"/>
            <a:ext cx="3355343" cy="223963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6792852" y="5793736"/>
            <a:ext cx="2351147" cy="970514"/>
          </a:xfrm>
          <a:prstGeom prst="rect">
            <a:avLst/>
          </a:prstGeom>
          <a:solidFill>
            <a:schemeClr val="bg1"/>
          </a:solidFill>
          <a:ln w="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it-IT" dirty="0">
              <a:latin typeface="NewsGoth BT"/>
              <a:cs typeface="NewsGoth BT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228288" y="5989206"/>
            <a:ext cx="2915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>
                <a:latin typeface="NewsGoth BT"/>
                <a:cs typeface="NewsGoth BT"/>
              </a:rPr>
              <a:t>Smart Community</a:t>
            </a:r>
            <a:endParaRPr lang="it-IT" sz="2000" dirty="0">
              <a:latin typeface="NewsGoth BT"/>
              <a:cs typeface="NewsGoth BT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007459" y="6302585"/>
            <a:ext cx="213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 smtClean="0">
                <a:latin typeface="NewsGoth BT"/>
                <a:cs typeface="NewsGoth BT"/>
              </a:rPr>
              <a:t>UC 2020</a:t>
            </a:r>
            <a:endParaRPr lang="it-IT" sz="2000" dirty="0"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1550260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278793" y="216854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ricerca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278793" y="864922"/>
            <a:ext cx="4739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</a:t>
            </a:r>
            <a:r>
              <a:rPr lang="it-IT" sz="2400" dirty="0" smtClean="0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ree Agricole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6" name="Connettore 1 5"/>
          <p:cNvCxnSpPr/>
          <p:nvPr/>
        </p:nvCxnSpPr>
        <p:spPr>
          <a:xfrm>
            <a:off x="387212" y="864922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/>
          <p:cNvCxnSpPr/>
          <p:nvPr/>
        </p:nvCxnSpPr>
        <p:spPr>
          <a:xfrm>
            <a:off x="387212" y="1326587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87212" y="1488751"/>
            <a:ext cx="78681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err="1" smtClean="0">
                <a:latin typeface="NewsGoth BT"/>
                <a:cs typeface="NewsGoth BT"/>
              </a:rPr>
              <a:t>Ambi.Tec.Fil.Legno</a:t>
            </a:r>
            <a:r>
              <a:rPr lang="it-IT" sz="2800" dirty="0" smtClean="0">
                <a:latin typeface="NewsGoth BT"/>
                <a:cs typeface="NewsGoth BT"/>
              </a:rPr>
              <a:t> (PON 03_00089)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446681" y="3467182"/>
            <a:ext cx="2664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408000"/>
                </a:solidFill>
                <a:latin typeface="NewsGoth BT"/>
                <a:cs typeface="NewsGoth BT"/>
              </a:rPr>
              <a:t>prodotto</a:t>
            </a:r>
            <a:endParaRPr lang="it-IT" sz="2800" dirty="0">
              <a:solidFill>
                <a:srgbClr val="408000"/>
              </a:solidFill>
              <a:latin typeface="NewsGoth BT"/>
              <a:cs typeface="NewsGoth BT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46681" y="4115250"/>
            <a:ext cx="4029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chemeClr val="bg1">
                    <a:lumMod val="50000"/>
                  </a:schemeClr>
                </a:solidFill>
                <a:latin typeface="NewsGoth BT"/>
                <a:cs typeface="NewsGoth BT"/>
              </a:rPr>
              <a:t>Ambi.Tec.Fil.Legno</a:t>
            </a:r>
            <a:endParaRPr lang="it-IT" sz="2400" dirty="0">
              <a:solidFill>
                <a:schemeClr val="bg1">
                  <a:lumMod val="50000"/>
                </a:schemeClr>
              </a:solidFill>
              <a:latin typeface="NewsGoth BT"/>
              <a:cs typeface="NewsGoth BT"/>
            </a:endParaRPr>
          </a:p>
        </p:txBody>
      </p:sp>
      <p:cxnSp>
        <p:nvCxnSpPr>
          <p:cNvPr id="12" name="Connettore 1 11"/>
          <p:cNvCxnSpPr/>
          <p:nvPr/>
        </p:nvCxnSpPr>
        <p:spPr>
          <a:xfrm>
            <a:off x="555100" y="4115250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555100" y="4576915"/>
            <a:ext cx="7868136" cy="0"/>
          </a:xfrm>
          <a:prstGeom prst="line">
            <a:avLst/>
          </a:prstGeom>
          <a:ln>
            <a:solidFill>
              <a:srgbClr val="FFCC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07532" y="4577391"/>
            <a:ext cx="7868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/>
              <a:buChar char="•"/>
            </a:pPr>
            <a:r>
              <a:rPr lang="it-IT" sz="2400" dirty="0" smtClean="0">
                <a:latin typeface="NewsGoth BT"/>
                <a:cs typeface="NewsGoth BT"/>
              </a:rPr>
              <a:t>Casa in Legno Antisismica</a:t>
            </a:r>
          </a:p>
        </p:txBody>
      </p:sp>
      <p:sp>
        <p:nvSpPr>
          <p:cNvPr id="21" name="Segnaposto piè di pagina 6"/>
          <p:cNvSpPr txBox="1">
            <a:spLocks/>
          </p:cNvSpPr>
          <p:nvPr/>
        </p:nvSpPr>
        <p:spPr>
          <a:xfrm>
            <a:off x="263304" y="636289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 smtClean="0">
                <a:latin typeface="NewsGoth BT"/>
                <a:cs typeface="NewsGoth BT"/>
              </a:rPr>
              <a:t>Resp</a:t>
            </a:r>
            <a:r>
              <a:rPr lang="it-IT" dirty="0" smtClean="0">
                <a:latin typeface="NewsGoth BT"/>
                <a:cs typeface="NewsGoth BT"/>
              </a:rPr>
              <a:t>. Scientifico Prof. Arch. Gabrio Celani</a:t>
            </a:r>
            <a:endParaRPr lang="it-IT" dirty="0">
              <a:latin typeface="NewsGoth BT"/>
              <a:cs typeface="NewsGoth BT"/>
            </a:endParaRPr>
          </a:p>
        </p:txBody>
      </p:sp>
      <p:sp>
        <p:nvSpPr>
          <p:cNvPr id="22" name="CasellaDiTesto 21"/>
          <p:cNvSpPr txBox="1"/>
          <p:nvPr/>
        </p:nvSpPr>
        <p:spPr>
          <a:xfrm rot="18422511">
            <a:off x="547883" y="5956246"/>
            <a:ext cx="402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bg1">
                    <a:lumMod val="65000"/>
                  </a:schemeClr>
                </a:solidFill>
                <a:latin typeface="NewsGoth BT"/>
                <a:cs typeface="NewsGoth BT"/>
              </a:rPr>
              <a:t>&gt;</a:t>
            </a:r>
            <a:endParaRPr lang="it-IT" sz="2800" dirty="0">
              <a:solidFill>
                <a:schemeClr val="bg1">
                  <a:lumMod val="65000"/>
                </a:schemeClr>
              </a:solidFill>
              <a:latin typeface="NewsGoth BT"/>
              <a:cs typeface="NewsGoth BT"/>
            </a:endParaRPr>
          </a:p>
        </p:txBody>
      </p:sp>
    </p:spTree>
    <p:extLst>
      <p:ext uri="{BB962C8B-B14F-4D97-AF65-F5344CB8AC3E}">
        <p14:creationId xmlns:p14="http://schemas.microsoft.com/office/powerpoint/2010/main" val="3647954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B3B3B3"/>
        </a:solidFill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4147</TotalTime>
  <Words>581</Words>
  <Application>Microsoft Macintosh PowerPoint</Application>
  <PresentationFormat>Presentazione su schermo (4:3)</PresentationFormat>
  <Paragraphs>143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Tema di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.</dc:creator>
  <cp:lastModifiedBy>Massimo</cp:lastModifiedBy>
  <cp:revision>61</cp:revision>
  <dcterms:created xsi:type="dcterms:W3CDTF">2013-11-14T09:00:14Z</dcterms:created>
  <dcterms:modified xsi:type="dcterms:W3CDTF">2015-06-08T08:24:27Z</dcterms:modified>
</cp:coreProperties>
</file>