
<file path=[Content_Types].xml><?xml version="1.0" encoding="utf-8"?>
<Types xmlns="http://schemas.openxmlformats.org/package/2006/content-types">
  <Default Extension="png" ContentType="image/png"/>
  <Default Extension="vsd" ContentType="application/vnd.visio"/>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9"/>
  </p:notesMasterIdLst>
  <p:handoutMasterIdLst>
    <p:handoutMasterId r:id="rId50"/>
  </p:handoutMasterIdLst>
  <p:sldIdLst>
    <p:sldId id="739" r:id="rId2"/>
    <p:sldId id="742" r:id="rId3"/>
    <p:sldId id="743" r:id="rId4"/>
    <p:sldId id="744" r:id="rId5"/>
    <p:sldId id="745" r:id="rId6"/>
    <p:sldId id="746" r:id="rId7"/>
    <p:sldId id="747" r:id="rId8"/>
    <p:sldId id="748" r:id="rId9"/>
    <p:sldId id="740" r:id="rId10"/>
    <p:sldId id="741" r:id="rId11"/>
    <p:sldId id="697" r:id="rId12"/>
    <p:sldId id="698" r:id="rId13"/>
    <p:sldId id="661" r:id="rId14"/>
    <p:sldId id="719" r:id="rId15"/>
    <p:sldId id="701" r:id="rId16"/>
    <p:sldId id="700" r:id="rId17"/>
    <p:sldId id="702" r:id="rId18"/>
    <p:sldId id="765" r:id="rId19"/>
    <p:sldId id="766" r:id="rId20"/>
    <p:sldId id="723" r:id="rId21"/>
    <p:sldId id="663" r:id="rId22"/>
    <p:sldId id="675" r:id="rId23"/>
    <p:sldId id="676" r:id="rId24"/>
    <p:sldId id="749" r:id="rId25"/>
    <p:sldId id="750" r:id="rId26"/>
    <p:sldId id="751" r:id="rId27"/>
    <p:sldId id="752" r:id="rId28"/>
    <p:sldId id="753" r:id="rId29"/>
    <p:sldId id="754" r:id="rId30"/>
    <p:sldId id="620" r:id="rId31"/>
    <p:sldId id="755" r:id="rId32"/>
    <p:sldId id="756" r:id="rId33"/>
    <p:sldId id="757" r:id="rId34"/>
    <p:sldId id="758" r:id="rId35"/>
    <p:sldId id="759" r:id="rId36"/>
    <p:sldId id="760" r:id="rId37"/>
    <p:sldId id="761" r:id="rId38"/>
    <p:sldId id="762" r:id="rId39"/>
    <p:sldId id="763" r:id="rId40"/>
    <p:sldId id="764" r:id="rId41"/>
    <p:sldId id="767" r:id="rId42"/>
    <p:sldId id="768" r:id="rId43"/>
    <p:sldId id="704" r:id="rId44"/>
    <p:sldId id="703" r:id="rId45"/>
    <p:sldId id="705" r:id="rId46"/>
    <p:sldId id="666" r:id="rId47"/>
    <p:sldId id="769" r:id="rId48"/>
  </p:sldIdLst>
  <p:sldSz cx="9144000" cy="6858000" type="screen4x3"/>
  <p:notesSz cx="6662738" cy="9926638"/>
  <p:defaultTextStyle>
    <a:defPPr>
      <a:defRPr lang="en-GB"/>
    </a:defPPr>
    <a:lvl1pPr algn="l" rtl="0" eaLnBrk="0" fontAlgn="base" hangingPunct="0">
      <a:spcBef>
        <a:spcPct val="0"/>
      </a:spcBef>
      <a:spcAft>
        <a:spcPct val="0"/>
      </a:spcAft>
      <a:defRPr sz="2800" b="1" kern="1200">
        <a:solidFill>
          <a:schemeClr val="tx1"/>
        </a:solidFill>
        <a:latin typeface="Tw Cen MT"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Tw Cen MT"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Tw Cen MT"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Tw Cen MT"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Tw Cen MT" pitchFamily="34" charset="0"/>
        <a:ea typeface="+mn-ea"/>
        <a:cs typeface="+mn-cs"/>
      </a:defRPr>
    </a:lvl5pPr>
    <a:lvl6pPr marL="2286000" algn="l" defTabSz="914400" rtl="0" eaLnBrk="1" latinLnBrk="0" hangingPunct="1">
      <a:defRPr sz="2800" b="1" kern="1200">
        <a:solidFill>
          <a:schemeClr val="tx1"/>
        </a:solidFill>
        <a:latin typeface="Tw Cen MT" pitchFamily="34" charset="0"/>
        <a:ea typeface="+mn-ea"/>
        <a:cs typeface="+mn-cs"/>
      </a:defRPr>
    </a:lvl6pPr>
    <a:lvl7pPr marL="2743200" algn="l" defTabSz="914400" rtl="0" eaLnBrk="1" latinLnBrk="0" hangingPunct="1">
      <a:defRPr sz="2800" b="1" kern="1200">
        <a:solidFill>
          <a:schemeClr val="tx1"/>
        </a:solidFill>
        <a:latin typeface="Tw Cen MT" pitchFamily="34" charset="0"/>
        <a:ea typeface="+mn-ea"/>
        <a:cs typeface="+mn-cs"/>
      </a:defRPr>
    </a:lvl7pPr>
    <a:lvl8pPr marL="3200400" algn="l" defTabSz="914400" rtl="0" eaLnBrk="1" latinLnBrk="0" hangingPunct="1">
      <a:defRPr sz="2800" b="1" kern="1200">
        <a:solidFill>
          <a:schemeClr val="tx1"/>
        </a:solidFill>
        <a:latin typeface="Tw Cen MT" pitchFamily="34" charset="0"/>
        <a:ea typeface="+mn-ea"/>
        <a:cs typeface="+mn-cs"/>
      </a:defRPr>
    </a:lvl8pPr>
    <a:lvl9pPr marL="3657600" algn="l" defTabSz="914400" rtl="0" eaLnBrk="1" latinLnBrk="0" hangingPunct="1">
      <a:defRPr sz="2800" b="1"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CFF33"/>
    <a:srgbClr val="FF0000"/>
    <a:srgbClr val="CCFFFF"/>
    <a:srgbClr val="99CCFF"/>
    <a:srgbClr val="9999FF"/>
    <a:srgbClr val="CC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1" autoAdjust="0"/>
    <p:restoredTop sz="99669" autoAdjust="0"/>
  </p:normalViewPr>
  <p:slideViewPr>
    <p:cSldViewPr>
      <p:cViewPr varScale="1">
        <p:scale>
          <a:sx n="113" d="100"/>
          <a:sy n="113" d="100"/>
        </p:scale>
        <p:origin x="-176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0" d="100"/>
        <a:sy n="70" d="100"/>
      </p:scale>
      <p:origin x="0" y="3222"/>
    </p:cViewPr>
  </p:sorterViewPr>
  <p:notesViewPr>
    <p:cSldViewPr>
      <p:cViewPr varScale="1">
        <p:scale>
          <a:sx n="49" d="100"/>
          <a:sy n="49" d="100"/>
        </p:scale>
        <p:origin x="-1332" y="-96"/>
      </p:cViewPr>
      <p:guideLst>
        <p:guide orient="horz" pos="3128"/>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866129" cy="446088"/>
          </a:xfrm>
          <a:prstGeom prst="rect">
            <a:avLst/>
          </a:prstGeom>
          <a:noFill/>
          <a:ln w="12700">
            <a:noFill/>
            <a:miter lim="800000"/>
            <a:headEnd type="none" w="sm" len="sm"/>
            <a:tailEnd type="none" w="sm" len="sm"/>
          </a:ln>
          <a:effectLst/>
        </p:spPr>
        <p:txBody>
          <a:bodyPr vert="horz" wrap="square" lIns="90894" tIns="45446" rIns="90894" bIns="45446" numCol="1" anchor="t" anchorCtr="0" compatLnSpc="1">
            <a:prstTxWarp prst="textNoShape">
              <a:avLst/>
            </a:prstTxWarp>
          </a:bodyPr>
          <a:lstStyle>
            <a:lvl1pPr defTabSz="908050">
              <a:defRPr sz="1200" b="0"/>
            </a:lvl1pPr>
          </a:lstStyle>
          <a:p>
            <a:pPr>
              <a:defRPr/>
            </a:pPr>
            <a:endParaRPr lang="en-GB"/>
          </a:p>
        </p:txBody>
      </p:sp>
      <p:sp>
        <p:nvSpPr>
          <p:cNvPr id="62467" name="Rectangle 3"/>
          <p:cNvSpPr>
            <a:spLocks noGrp="1" noChangeArrowheads="1"/>
          </p:cNvSpPr>
          <p:nvPr>
            <p:ph type="dt" sz="quarter" idx="1"/>
          </p:nvPr>
        </p:nvSpPr>
        <p:spPr bwMode="auto">
          <a:xfrm>
            <a:off x="3785718" y="0"/>
            <a:ext cx="2866129" cy="446088"/>
          </a:xfrm>
          <a:prstGeom prst="rect">
            <a:avLst/>
          </a:prstGeom>
          <a:noFill/>
          <a:ln w="12700">
            <a:noFill/>
            <a:miter lim="800000"/>
            <a:headEnd type="none" w="sm" len="sm"/>
            <a:tailEnd type="none" w="sm" len="sm"/>
          </a:ln>
          <a:effectLst/>
        </p:spPr>
        <p:txBody>
          <a:bodyPr vert="horz" wrap="square" lIns="90894" tIns="45446" rIns="90894" bIns="45446" numCol="1" anchor="t" anchorCtr="0" compatLnSpc="1">
            <a:prstTxWarp prst="textNoShape">
              <a:avLst/>
            </a:prstTxWarp>
          </a:bodyPr>
          <a:lstStyle>
            <a:lvl1pPr algn="r" defTabSz="908050">
              <a:defRPr sz="1200" b="0"/>
            </a:lvl1pPr>
          </a:lstStyle>
          <a:p>
            <a:pPr>
              <a:defRPr/>
            </a:pPr>
            <a:endParaRPr lang="en-GB"/>
          </a:p>
        </p:txBody>
      </p:sp>
      <p:sp>
        <p:nvSpPr>
          <p:cNvPr id="62468" name="Rectangle 4"/>
          <p:cNvSpPr>
            <a:spLocks noGrp="1" noChangeArrowheads="1"/>
          </p:cNvSpPr>
          <p:nvPr>
            <p:ph type="ftr" sz="quarter" idx="2"/>
          </p:nvPr>
        </p:nvSpPr>
        <p:spPr bwMode="auto">
          <a:xfrm>
            <a:off x="0" y="9469438"/>
            <a:ext cx="2866129" cy="442912"/>
          </a:xfrm>
          <a:prstGeom prst="rect">
            <a:avLst/>
          </a:prstGeom>
          <a:noFill/>
          <a:ln w="12700">
            <a:noFill/>
            <a:miter lim="800000"/>
            <a:headEnd type="none" w="sm" len="sm"/>
            <a:tailEnd type="none" w="sm" len="sm"/>
          </a:ln>
          <a:effectLst/>
        </p:spPr>
        <p:txBody>
          <a:bodyPr vert="horz" wrap="square" lIns="90894" tIns="45446" rIns="90894" bIns="45446" numCol="1" anchor="b" anchorCtr="0" compatLnSpc="1">
            <a:prstTxWarp prst="textNoShape">
              <a:avLst/>
            </a:prstTxWarp>
          </a:bodyPr>
          <a:lstStyle>
            <a:lvl1pPr defTabSz="908050">
              <a:defRPr sz="1200" b="0"/>
            </a:lvl1pPr>
          </a:lstStyle>
          <a:p>
            <a:pPr>
              <a:defRPr/>
            </a:pPr>
            <a:endParaRPr lang="en-GB"/>
          </a:p>
        </p:txBody>
      </p:sp>
      <p:sp>
        <p:nvSpPr>
          <p:cNvPr id="62469" name="Rectangle 5"/>
          <p:cNvSpPr>
            <a:spLocks noGrp="1" noChangeArrowheads="1"/>
          </p:cNvSpPr>
          <p:nvPr>
            <p:ph type="sldNum" sz="quarter" idx="3"/>
          </p:nvPr>
        </p:nvSpPr>
        <p:spPr bwMode="auto">
          <a:xfrm>
            <a:off x="3785718" y="9469438"/>
            <a:ext cx="2866129" cy="442912"/>
          </a:xfrm>
          <a:prstGeom prst="rect">
            <a:avLst/>
          </a:prstGeom>
          <a:noFill/>
          <a:ln w="12700">
            <a:noFill/>
            <a:miter lim="800000"/>
            <a:headEnd type="none" w="sm" len="sm"/>
            <a:tailEnd type="none" w="sm" len="sm"/>
          </a:ln>
          <a:effectLst/>
        </p:spPr>
        <p:txBody>
          <a:bodyPr vert="horz" wrap="square" lIns="90894" tIns="45446" rIns="90894" bIns="45446" numCol="1" anchor="b" anchorCtr="0" compatLnSpc="1">
            <a:prstTxWarp prst="textNoShape">
              <a:avLst/>
            </a:prstTxWarp>
          </a:bodyPr>
          <a:lstStyle>
            <a:lvl1pPr algn="r" defTabSz="908050">
              <a:defRPr sz="1200" b="0"/>
            </a:lvl1pPr>
          </a:lstStyle>
          <a:p>
            <a:pPr>
              <a:defRPr/>
            </a:pPr>
            <a:fld id="{2C33A54E-F30C-4141-96B9-92DA3C32E403}" type="slidenum">
              <a:rPr lang="en-GB"/>
              <a:pPr>
                <a:defRPr/>
              </a:pPr>
              <a:t>‹N›</a:t>
            </a:fld>
            <a:endParaRPr lang="en-GB"/>
          </a:p>
        </p:txBody>
      </p:sp>
    </p:spTree>
    <p:extLst>
      <p:ext uri="{BB962C8B-B14F-4D97-AF65-F5344CB8AC3E}">
        <p14:creationId xmlns:p14="http://schemas.microsoft.com/office/powerpoint/2010/main" val="1835705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543865"/>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w Cen MT" pitchFamily="34"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w Cen MT" pitchFamily="34"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w Cen MT" pitchFamily="34"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w Cen MT" pitchFamily="34"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w Cen M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954088" y="774700"/>
            <a:ext cx="4872037" cy="36544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xfrm>
            <a:off x="881063" y="4649788"/>
            <a:ext cx="4964112" cy="4430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839" tIns="45419" rIns="90839" bIns="45419"/>
          <a:lstStyle/>
          <a:p>
            <a:endParaRPr lang="it-IT" altLang="it-IT" smtClean="0"/>
          </a:p>
        </p:txBody>
      </p:sp>
    </p:spTree>
    <p:extLst>
      <p:ext uri="{BB962C8B-B14F-4D97-AF65-F5344CB8AC3E}">
        <p14:creationId xmlns:p14="http://schemas.microsoft.com/office/powerpoint/2010/main" val="338267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p:cNvSpPr>
          <p:nvPr>
            <p:ph type="sldImg"/>
          </p:nvPr>
        </p:nvSpPr>
        <p:spPr bwMode="auto">
          <a:xfrm>
            <a:off x="1098550" y="1239838"/>
            <a:ext cx="4465638" cy="33512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xfrm>
            <a:off x="666750" y="4776788"/>
            <a:ext cx="5329238" cy="39100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extLst>
      <p:ext uri="{BB962C8B-B14F-4D97-AF65-F5344CB8AC3E}">
        <p14:creationId xmlns:p14="http://schemas.microsoft.com/office/powerpoint/2010/main" val="116442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p:cNvSpPr>
          <p:nvPr>
            <p:ph type="sldImg"/>
          </p:nvPr>
        </p:nvSpPr>
        <p:spPr bwMode="auto">
          <a:xfrm>
            <a:off x="1098550" y="1239838"/>
            <a:ext cx="4465638" cy="33512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xfrm>
            <a:off x="666750" y="4776788"/>
            <a:ext cx="5329238" cy="39100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extLst>
      <p:ext uri="{BB962C8B-B14F-4D97-AF65-F5344CB8AC3E}">
        <p14:creationId xmlns:p14="http://schemas.microsoft.com/office/powerpoint/2010/main" val="116442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p:cNvSpPr>
          <p:nvPr>
            <p:ph type="sldImg"/>
          </p:nvPr>
        </p:nvSpPr>
        <p:spPr bwMode="auto">
          <a:xfrm>
            <a:off x="1098550" y="1239838"/>
            <a:ext cx="4465638" cy="33512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xfrm>
            <a:off x="666750" y="4776788"/>
            <a:ext cx="5329238" cy="39100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extLst>
      <p:ext uri="{BB962C8B-B14F-4D97-AF65-F5344CB8AC3E}">
        <p14:creationId xmlns:p14="http://schemas.microsoft.com/office/powerpoint/2010/main" val="367002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p:cNvSpPr>
          <p:nvPr>
            <p:ph type="sldImg"/>
          </p:nvPr>
        </p:nvSpPr>
        <p:spPr bwMode="auto">
          <a:xfrm>
            <a:off x="1098550" y="1239838"/>
            <a:ext cx="4465638" cy="33512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xfrm>
            <a:off x="666750" y="4776788"/>
            <a:ext cx="5329238" cy="39100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extLst>
      <p:ext uri="{BB962C8B-B14F-4D97-AF65-F5344CB8AC3E}">
        <p14:creationId xmlns:p14="http://schemas.microsoft.com/office/powerpoint/2010/main" val="3367027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p:cNvSpPr>
          <p:nvPr>
            <p:ph type="sldImg"/>
          </p:nvPr>
        </p:nvSpPr>
        <p:spPr bwMode="auto">
          <a:xfrm>
            <a:off x="1098550" y="1239838"/>
            <a:ext cx="4465638" cy="33512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xfrm>
            <a:off x="666750" y="4776788"/>
            <a:ext cx="5329238" cy="39100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extLst>
      <p:ext uri="{BB962C8B-B14F-4D97-AF65-F5344CB8AC3E}">
        <p14:creationId xmlns:p14="http://schemas.microsoft.com/office/powerpoint/2010/main" val="401702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850900" y="744538"/>
            <a:ext cx="4960938" cy="3722687"/>
          </a:xfrm>
          <a:prstGeom prst="rect">
            <a:avLst/>
          </a:prstGeom>
          <a:noFill/>
          <a:ln>
            <a:solidFill>
              <a:srgbClr val="000000"/>
            </a:solidFill>
            <a:miter lim="800000"/>
            <a:headEnd/>
            <a:tailEnd/>
          </a:ln>
        </p:spPr>
      </p:sp>
      <p:sp>
        <p:nvSpPr>
          <p:cNvPr id="23555" name="Rectangle 3"/>
          <p:cNvSpPr>
            <a:spLocks noGrp="1" noChangeArrowheads="1"/>
          </p:cNvSpPr>
          <p:nvPr>
            <p:ph type="body" idx="1"/>
          </p:nvPr>
        </p:nvSpPr>
        <p:spPr bwMode="auto">
          <a:xfrm>
            <a:off x="665964" y="4714877"/>
            <a:ext cx="5330813" cy="4467225"/>
          </a:xfrm>
          <a:prstGeom prst="rect">
            <a:avLst/>
          </a:prstGeom>
          <a:noFill/>
          <a:ln>
            <a:miter lim="800000"/>
            <a:headEnd/>
            <a:tailEnd/>
          </a:ln>
        </p:spPr>
        <p:txBody>
          <a:bodyPr lIns="91495" tIns="45747" rIns="91495" bIns="45747"/>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sldNum" sz="quarter" idx="11"/>
          </p:nvPr>
        </p:nvSpPr>
        <p:spPr>
          <a:ln/>
        </p:spPr>
        <p:txBody>
          <a:bodyPr/>
          <a:lstStyle>
            <a:lvl1pPr>
              <a:defRPr/>
            </a:lvl1pPr>
          </a:lstStyle>
          <a:p>
            <a:pPr>
              <a:defRPr/>
            </a:pPr>
            <a:fld id="{6F6D52AC-26FD-433E-A6D5-007D44F51F4B}" type="slidenum">
              <a:rPr lang="en-GB"/>
              <a:pPr>
                <a:defRPr/>
              </a:pPr>
              <a:t>‹N›</a:t>
            </a:fld>
            <a:endParaRPr lang="en-GB"/>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sldNum" sz="quarter" idx="11"/>
          </p:nvPr>
        </p:nvSpPr>
        <p:spPr>
          <a:ln/>
        </p:spPr>
        <p:txBody>
          <a:bodyPr/>
          <a:lstStyle>
            <a:lvl1pPr>
              <a:defRPr/>
            </a:lvl1pPr>
          </a:lstStyle>
          <a:p>
            <a:pPr>
              <a:defRPr/>
            </a:pPr>
            <a:fld id="{F37C25C0-C54E-428D-AF32-3D7D14FF502A}" type="slidenum">
              <a:rPr lang="en-GB"/>
              <a:pPr>
                <a:defRPr/>
              </a:pPr>
              <a:t>‹N›</a:t>
            </a:fld>
            <a:endParaRPr lang="en-GB"/>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72288" y="101600"/>
            <a:ext cx="2060575" cy="60706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101600"/>
            <a:ext cx="6034088" cy="60706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sldNum" sz="quarter" idx="11"/>
          </p:nvPr>
        </p:nvSpPr>
        <p:spPr>
          <a:ln/>
        </p:spPr>
        <p:txBody>
          <a:bodyPr/>
          <a:lstStyle>
            <a:lvl1pPr>
              <a:defRPr/>
            </a:lvl1pPr>
          </a:lstStyle>
          <a:p>
            <a:pPr>
              <a:defRPr/>
            </a:pPr>
            <a:fld id="{20BE4CDF-900D-4991-88C1-9C3612A430CC}" type="slidenum">
              <a:rPr lang="en-GB"/>
              <a:pPr>
                <a:defRPr/>
              </a:pPr>
              <a:t>‹N›</a:t>
            </a:fld>
            <a:endParaRPr lang="en-GB"/>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2235200" y="101600"/>
            <a:ext cx="6697663" cy="60325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011238"/>
            <a:ext cx="3825875" cy="51609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64075" y="1011238"/>
            <a:ext cx="3825875" cy="25034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64075" y="3667125"/>
            <a:ext cx="3825875" cy="25050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3"/>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sldNum" sz="quarter" idx="11"/>
          </p:nvPr>
        </p:nvSpPr>
        <p:spPr>
          <a:ln/>
        </p:spPr>
        <p:txBody>
          <a:bodyPr/>
          <a:lstStyle>
            <a:lvl1pPr>
              <a:defRPr/>
            </a:lvl1pPr>
          </a:lstStyle>
          <a:p>
            <a:pPr>
              <a:defRPr/>
            </a:pPr>
            <a:fld id="{C4812173-8034-4439-955A-47734A977D88}" type="slidenum">
              <a:rPr lang="en-GB"/>
              <a:pPr>
                <a:defRPr/>
              </a:pPr>
              <a:t>‹N›</a:t>
            </a:fld>
            <a:endParaRPr lang="en-GB"/>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235200" y="101600"/>
            <a:ext cx="6697663" cy="60325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011238"/>
            <a:ext cx="3825875" cy="51609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64075" y="1011238"/>
            <a:ext cx="3825875" cy="51609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sldNum" sz="quarter" idx="11"/>
          </p:nvPr>
        </p:nvSpPr>
        <p:spPr>
          <a:ln/>
        </p:spPr>
        <p:txBody>
          <a:bodyPr/>
          <a:lstStyle>
            <a:lvl1pPr>
              <a:defRPr/>
            </a:lvl1pPr>
          </a:lstStyle>
          <a:p>
            <a:pPr>
              <a:defRPr/>
            </a:pPr>
            <a:fld id="{5ABE5859-920A-4ECB-9968-23A892725CA2}" type="slidenum">
              <a:rPr lang="en-GB"/>
              <a:pPr>
                <a:defRPr/>
              </a:pPr>
              <a:t>‹N›</a:t>
            </a:fld>
            <a:endParaRPr lang="en-GB"/>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235200" y="101600"/>
            <a:ext cx="6697663" cy="60325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011238"/>
            <a:ext cx="7804150" cy="5160962"/>
          </a:xfrm>
        </p:spPr>
        <p:txBody>
          <a:bodyPr/>
          <a:lstStyle/>
          <a:p>
            <a:pPr lvl="0"/>
            <a:endParaRPr lang="it-IT" noProof="0" smtClean="0"/>
          </a:p>
        </p:txBody>
      </p:sp>
      <p:sp>
        <p:nvSpPr>
          <p:cNvPr id="4" name="Rectangle 3"/>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sldNum" sz="quarter" idx="11"/>
          </p:nvPr>
        </p:nvSpPr>
        <p:spPr>
          <a:ln/>
        </p:spPr>
        <p:txBody>
          <a:bodyPr/>
          <a:lstStyle>
            <a:lvl1pPr>
              <a:defRPr/>
            </a:lvl1pPr>
          </a:lstStyle>
          <a:p>
            <a:pPr>
              <a:defRPr/>
            </a:pPr>
            <a:fld id="{3C35A38C-9B65-4EA5-AD83-977400A1C12F}" type="slidenum">
              <a:rPr lang="en-GB"/>
              <a:pPr>
                <a:defRPr/>
              </a:pPr>
              <a:t>‹N›</a:t>
            </a:fld>
            <a:endParaRPr lang="en-GB"/>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sldNum" sz="quarter" idx="11"/>
          </p:nvPr>
        </p:nvSpPr>
        <p:spPr>
          <a:ln/>
        </p:spPr>
        <p:txBody>
          <a:bodyPr/>
          <a:lstStyle>
            <a:lvl1pPr>
              <a:defRPr/>
            </a:lvl1pPr>
          </a:lstStyle>
          <a:p>
            <a:pPr>
              <a:defRPr/>
            </a:pPr>
            <a:fld id="{AEF5C148-AE58-498F-BFA7-A9FCE62AC1D8}" type="slidenum">
              <a:rPr lang="en-GB"/>
              <a:pPr>
                <a:defRPr/>
              </a:pPr>
              <a:t>‹N›</a:t>
            </a:fld>
            <a:endParaRPr lang="en-GB"/>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sldNum" sz="quarter" idx="11"/>
          </p:nvPr>
        </p:nvSpPr>
        <p:spPr>
          <a:ln/>
        </p:spPr>
        <p:txBody>
          <a:bodyPr/>
          <a:lstStyle>
            <a:lvl1pPr>
              <a:defRPr/>
            </a:lvl1pPr>
          </a:lstStyle>
          <a:p>
            <a:pPr>
              <a:defRPr/>
            </a:pPr>
            <a:fld id="{60C65C94-C355-476C-AF65-1CAE2758602C}" type="slidenum">
              <a:rPr lang="en-GB"/>
              <a:pPr>
                <a:defRPr/>
              </a:pPr>
              <a:t>‹N›</a:t>
            </a:fld>
            <a:endParaRPr lang="en-GB"/>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011238"/>
            <a:ext cx="3825875"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64075" y="1011238"/>
            <a:ext cx="3825875"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sldNum" sz="quarter" idx="11"/>
          </p:nvPr>
        </p:nvSpPr>
        <p:spPr>
          <a:ln/>
        </p:spPr>
        <p:txBody>
          <a:bodyPr/>
          <a:lstStyle>
            <a:lvl1pPr>
              <a:defRPr/>
            </a:lvl1pPr>
          </a:lstStyle>
          <a:p>
            <a:pPr>
              <a:defRPr/>
            </a:pPr>
            <a:fld id="{D19867E7-1245-47C6-AEFD-F64C3B99F5E4}" type="slidenum">
              <a:rPr lang="en-GB"/>
              <a:pPr>
                <a:defRPr/>
              </a:pPr>
              <a:t>‹N›</a:t>
            </a:fld>
            <a:endParaRPr lang="en-GB"/>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sldNum" sz="quarter" idx="11"/>
          </p:nvPr>
        </p:nvSpPr>
        <p:spPr>
          <a:ln/>
        </p:spPr>
        <p:txBody>
          <a:bodyPr/>
          <a:lstStyle>
            <a:lvl1pPr>
              <a:defRPr/>
            </a:lvl1pPr>
          </a:lstStyle>
          <a:p>
            <a:pPr>
              <a:defRPr/>
            </a:pPr>
            <a:fld id="{49F71DE7-CAF2-42EA-8341-A0A00D448F87}" type="slidenum">
              <a:rPr lang="en-GB"/>
              <a:pPr>
                <a:defRPr/>
              </a:pPr>
              <a:t>‹N›</a:t>
            </a:fld>
            <a:endParaRPr lang="en-GB"/>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sldNum" sz="quarter" idx="11"/>
          </p:nvPr>
        </p:nvSpPr>
        <p:spPr>
          <a:ln/>
        </p:spPr>
        <p:txBody>
          <a:bodyPr/>
          <a:lstStyle>
            <a:lvl1pPr>
              <a:defRPr/>
            </a:lvl1pPr>
          </a:lstStyle>
          <a:p>
            <a:pPr>
              <a:defRPr/>
            </a:pPr>
            <a:fld id="{30312D3A-D78A-4A75-BA11-9D46CD09B8F8}" type="slidenum">
              <a:rPr lang="en-GB"/>
              <a:pPr>
                <a:defRPr/>
              </a:pPr>
              <a:t>‹N›</a:t>
            </a:fld>
            <a:endParaRPr lang="en-GB"/>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sldNum" sz="quarter" idx="11"/>
          </p:nvPr>
        </p:nvSpPr>
        <p:spPr>
          <a:ln/>
        </p:spPr>
        <p:txBody>
          <a:bodyPr/>
          <a:lstStyle>
            <a:lvl1pPr>
              <a:defRPr/>
            </a:lvl1pPr>
          </a:lstStyle>
          <a:p>
            <a:pPr>
              <a:defRPr/>
            </a:pPr>
            <a:fld id="{DE5D4619-BAD3-4536-9D42-A341A2B0CA96}" type="slidenum">
              <a:rPr lang="en-GB"/>
              <a:pPr>
                <a:defRPr/>
              </a:pPr>
              <a:t>‹N›</a:t>
            </a:fld>
            <a:endParaRPr lang="en-GB"/>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sldNum" sz="quarter" idx="11"/>
          </p:nvPr>
        </p:nvSpPr>
        <p:spPr>
          <a:ln/>
        </p:spPr>
        <p:txBody>
          <a:bodyPr/>
          <a:lstStyle>
            <a:lvl1pPr>
              <a:defRPr/>
            </a:lvl1pPr>
          </a:lstStyle>
          <a:p>
            <a:pPr>
              <a:defRPr/>
            </a:pPr>
            <a:fld id="{6FAB3BB9-4DAA-418E-A76D-FCD803F40409}" type="slidenum">
              <a:rPr lang="en-GB"/>
              <a:pPr>
                <a:defRPr/>
              </a:pPr>
              <a:t>‹N›</a:t>
            </a:fld>
            <a:endParaRPr lang="en-GB"/>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sldNum" sz="quarter" idx="11"/>
          </p:nvPr>
        </p:nvSpPr>
        <p:spPr>
          <a:ln/>
        </p:spPr>
        <p:txBody>
          <a:bodyPr/>
          <a:lstStyle>
            <a:lvl1pPr>
              <a:defRPr/>
            </a:lvl1pPr>
          </a:lstStyle>
          <a:p>
            <a:pPr>
              <a:defRPr/>
            </a:pPr>
            <a:fld id="{CEEF7E11-4605-4125-8A92-842B6FD5A7E5}" type="slidenum">
              <a:rPr lang="en-GB"/>
              <a:pPr>
                <a:defRPr/>
              </a:pPr>
              <a:t>‹N›</a:t>
            </a:fld>
            <a:endParaRPr lang="en-GB"/>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685800" y="1011238"/>
            <a:ext cx="7804150" cy="5160962"/>
          </a:xfrm>
          <a:prstGeom prst="rect">
            <a:avLst/>
          </a:prstGeom>
          <a:noFill/>
          <a:ln w="9525">
            <a:noFill/>
            <a:miter lim="800000"/>
            <a:headEnd/>
            <a:tailEnd/>
          </a:ln>
        </p:spPr>
        <p:txBody>
          <a:bodyPr vert="horz" wrap="square" lIns="104775" tIns="52388" rIns="104775" bIns="5238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7" name="Rectangle 3"/>
          <p:cNvSpPr>
            <a:spLocks noGrp="1" noChangeArrowheads="1"/>
          </p:cNvSpPr>
          <p:nvPr>
            <p:ph type="dt" sz="half" idx="2"/>
          </p:nvPr>
        </p:nvSpPr>
        <p:spPr bwMode="auto">
          <a:xfrm>
            <a:off x="884238" y="6596063"/>
            <a:ext cx="1093787" cy="176212"/>
          </a:xfrm>
          <a:prstGeom prst="rect">
            <a:avLst/>
          </a:prstGeom>
          <a:noFill/>
          <a:ln w="9525">
            <a:noFill/>
            <a:miter lim="800000"/>
            <a:headEnd/>
            <a:tailEnd/>
          </a:ln>
          <a:effectLst/>
        </p:spPr>
        <p:txBody>
          <a:bodyPr vert="horz" wrap="none" lIns="104775" tIns="52388" rIns="104775" bIns="52388" numCol="1" anchor="ctr" anchorCtr="0" compatLnSpc="1">
            <a:prstTxWarp prst="textNoShape">
              <a:avLst/>
            </a:prstTxWarp>
          </a:bodyPr>
          <a:lstStyle>
            <a:lvl1pPr>
              <a:defRPr sz="1400" b="0"/>
            </a:lvl1pPr>
          </a:lstStyle>
          <a:p>
            <a:pPr>
              <a:defRPr/>
            </a:pPr>
            <a:endParaRPr lang="it-IT"/>
          </a:p>
        </p:txBody>
      </p:sp>
      <p:sp>
        <p:nvSpPr>
          <p:cNvPr id="1029" name="Rectangle 5"/>
          <p:cNvSpPr>
            <a:spLocks noGrp="1" noChangeArrowheads="1"/>
          </p:cNvSpPr>
          <p:nvPr>
            <p:ph type="sldNum" sz="quarter" idx="4"/>
          </p:nvPr>
        </p:nvSpPr>
        <p:spPr bwMode="auto">
          <a:xfrm>
            <a:off x="104775" y="6591300"/>
            <a:ext cx="741363" cy="179388"/>
          </a:xfrm>
          <a:prstGeom prst="rect">
            <a:avLst/>
          </a:prstGeom>
          <a:noFill/>
          <a:ln w="9525">
            <a:noFill/>
            <a:miter lim="800000"/>
            <a:headEnd/>
            <a:tailEnd/>
          </a:ln>
          <a:effectLst/>
        </p:spPr>
        <p:txBody>
          <a:bodyPr vert="horz" wrap="none" lIns="104775" tIns="52388" rIns="104775" bIns="52388" numCol="1" anchor="ctr" anchorCtr="0" compatLnSpc="1">
            <a:prstTxWarp prst="textNoShape">
              <a:avLst/>
            </a:prstTxWarp>
          </a:bodyPr>
          <a:lstStyle>
            <a:lvl1pPr>
              <a:defRPr sz="1400" b="0"/>
            </a:lvl1pPr>
          </a:lstStyle>
          <a:p>
            <a:pPr>
              <a:defRPr/>
            </a:pPr>
            <a:fld id="{9E2BDB26-B522-46B2-84C1-3A3484BE2E65}" type="slidenum">
              <a:rPr lang="en-GB"/>
              <a:pPr>
                <a:defRPr/>
              </a:pPr>
              <a:t>‹N›</a:t>
            </a:fld>
            <a:endParaRPr lang="en-GB"/>
          </a:p>
        </p:txBody>
      </p:sp>
      <p:sp>
        <p:nvSpPr>
          <p:cNvPr id="1032" name="Rectangle 8"/>
          <p:cNvSpPr>
            <a:spLocks noChangeArrowheads="1"/>
          </p:cNvSpPr>
          <p:nvPr/>
        </p:nvSpPr>
        <p:spPr bwMode="auto">
          <a:xfrm>
            <a:off x="69850" y="6294438"/>
            <a:ext cx="8370888" cy="158750"/>
          </a:xfrm>
          <a:prstGeom prst="rect">
            <a:avLst/>
          </a:prstGeom>
          <a:gradFill rotWithShape="0">
            <a:gsLst>
              <a:gs pos="0">
                <a:schemeClr val="bg1"/>
              </a:gs>
              <a:gs pos="50000">
                <a:schemeClr val="tx2"/>
              </a:gs>
              <a:gs pos="100000">
                <a:schemeClr val="bg1"/>
              </a:gs>
            </a:gsLst>
            <a:lin ang="5400000" scaled="1"/>
          </a:gradFill>
          <a:ln w="9525">
            <a:noFill/>
            <a:miter lim="800000"/>
            <a:headEnd/>
            <a:tailEnd/>
          </a:ln>
          <a:effectLst/>
        </p:spPr>
        <p:txBody>
          <a:bodyPr wrap="none" anchor="ctr"/>
          <a:lstStyle/>
          <a:p>
            <a:pPr>
              <a:defRPr/>
            </a:pPr>
            <a:endParaRPr lang="it-IT"/>
          </a:p>
        </p:txBody>
      </p:sp>
      <p:pic>
        <p:nvPicPr>
          <p:cNvPr id="8198" name="Picture 9"/>
          <p:cNvPicPr>
            <a:picLocks noChangeArrowheads="1"/>
          </p:cNvPicPr>
          <p:nvPr/>
        </p:nvPicPr>
        <p:blipFill>
          <a:blip r:embed="rId16" cstate="print"/>
          <a:srcRect/>
          <a:stretch>
            <a:fillRect/>
          </a:stretch>
        </p:blipFill>
        <p:spPr bwMode="auto">
          <a:xfrm>
            <a:off x="5853113" y="6153150"/>
            <a:ext cx="2630487" cy="300038"/>
          </a:xfrm>
          <a:prstGeom prst="rect">
            <a:avLst/>
          </a:prstGeom>
          <a:noFill/>
          <a:ln w="9525">
            <a:noFill/>
            <a:miter lim="800000"/>
            <a:headEnd/>
            <a:tailEnd/>
          </a:ln>
        </p:spPr>
      </p:pic>
      <p:pic>
        <p:nvPicPr>
          <p:cNvPr id="8199" name="Picture 10"/>
          <p:cNvPicPr>
            <a:picLocks noChangeArrowheads="1"/>
          </p:cNvPicPr>
          <p:nvPr/>
        </p:nvPicPr>
        <p:blipFill>
          <a:blip r:embed="rId17" cstate="print"/>
          <a:srcRect/>
          <a:stretch>
            <a:fillRect/>
          </a:stretch>
        </p:blipFill>
        <p:spPr bwMode="auto">
          <a:xfrm>
            <a:off x="8516938" y="6040438"/>
            <a:ext cx="441325" cy="412750"/>
          </a:xfrm>
          <a:prstGeom prst="rect">
            <a:avLst/>
          </a:prstGeom>
          <a:noFill/>
          <a:ln w="9525">
            <a:noFill/>
            <a:miter lim="800000"/>
            <a:headEnd/>
            <a:tailEnd/>
          </a:ln>
        </p:spPr>
      </p:pic>
      <p:sp>
        <p:nvSpPr>
          <p:cNvPr id="8200" name="Rectangle 12"/>
          <p:cNvSpPr>
            <a:spLocks noGrp="1" noChangeArrowheads="1"/>
          </p:cNvSpPr>
          <p:nvPr>
            <p:ph type="title"/>
          </p:nvPr>
        </p:nvSpPr>
        <p:spPr bwMode="auto">
          <a:xfrm>
            <a:off x="2235200" y="101600"/>
            <a:ext cx="6697663" cy="603250"/>
          </a:xfrm>
          <a:prstGeom prst="rect">
            <a:avLst/>
          </a:prstGeom>
          <a:noFill/>
          <a:ln w="9525">
            <a:noFill/>
            <a:miter lim="800000"/>
            <a:headEnd/>
            <a:tailEnd/>
          </a:ln>
        </p:spPr>
        <p:txBody>
          <a:bodyPr vert="horz" wrap="square" lIns="104775" tIns="52388" rIns="104775" bIns="52388" numCol="1" anchor="ctr" anchorCtr="1" compatLnSpc="1">
            <a:prstTxWarp prst="textNoShape">
              <a:avLst/>
            </a:prstTxWarp>
          </a:bodyPr>
          <a:lstStyle/>
          <a:p>
            <a:pPr lvl="0"/>
            <a:r>
              <a:rPr lang="en-GB" smtClean="0"/>
              <a:t>Click to edit Master title style</a:t>
            </a:r>
          </a:p>
        </p:txBody>
      </p:sp>
      <p:pic>
        <p:nvPicPr>
          <p:cNvPr id="8201" name="Picture 13" descr="ITM_-_CNR1"/>
          <p:cNvPicPr>
            <a:picLocks noChangeAspect="1" noChangeArrowheads="1"/>
          </p:cNvPicPr>
          <p:nvPr/>
        </p:nvPicPr>
        <p:blipFill>
          <a:blip r:embed="rId18" cstate="print"/>
          <a:srcRect l="1913" r="9569"/>
          <a:stretch>
            <a:fillRect/>
          </a:stretch>
        </p:blipFill>
        <p:spPr bwMode="auto">
          <a:xfrm>
            <a:off x="139700" y="409575"/>
            <a:ext cx="2122488" cy="444500"/>
          </a:xfrm>
          <a:prstGeom prst="rect">
            <a:avLst/>
          </a:prstGeom>
          <a:noFill/>
          <a:ln w="9525">
            <a:noFill/>
            <a:miter lim="800000"/>
            <a:headEnd/>
            <a:tailEnd/>
          </a:ln>
        </p:spPr>
      </p:pic>
      <p:sp>
        <p:nvSpPr>
          <p:cNvPr id="1038" name="Rectangle 14"/>
          <p:cNvSpPr>
            <a:spLocks noChangeArrowheads="1"/>
          </p:cNvSpPr>
          <p:nvPr/>
        </p:nvSpPr>
        <p:spPr bwMode="auto">
          <a:xfrm>
            <a:off x="157163" y="746125"/>
            <a:ext cx="638175" cy="158750"/>
          </a:xfrm>
          <a:prstGeom prst="rect">
            <a:avLst/>
          </a:prstGeom>
          <a:gradFill rotWithShape="0">
            <a:gsLst>
              <a:gs pos="0">
                <a:schemeClr val="bg1"/>
              </a:gs>
              <a:gs pos="50000">
                <a:schemeClr val="tx2"/>
              </a:gs>
              <a:gs pos="100000">
                <a:schemeClr val="bg1"/>
              </a:gs>
            </a:gsLst>
            <a:lin ang="5400000" scaled="1"/>
          </a:gradFill>
          <a:ln w="9525">
            <a:noFill/>
            <a:miter lim="800000"/>
            <a:headEnd/>
            <a:tailEnd/>
          </a:ln>
          <a:effectLst/>
        </p:spPr>
        <p:txBody>
          <a:bodyPr wrap="none" anchor="ctr"/>
          <a:lstStyle/>
          <a:p>
            <a:pPr>
              <a:defRPr/>
            </a:pPr>
            <a:endParaRPr lang="it-IT"/>
          </a:p>
        </p:txBody>
      </p:sp>
      <p:sp>
        <p:nvSpPr>
          <p:cNvPr id="1030" name="Rectangle 6"/>
          <p:cNvSpPr>
            <a:spLocks noChangeArrowheads="1"/>
          </p:cNvSpPr>
          <p:nvPr/>
        </p:nvSpPr>
        <p:spPr bwMode="auto">
          <a:xfrm>
            <a:off x="2095500" y="746125"/>
            <a:ext cx="6845300" cy="158750"/>
          </a:xfrm>
          <a:prstGeom prst="rect">
            <a:avLst/>
          </a:prstGeom>
          <a:gradFill rotWithShape="0">
            <a:gsLst>
              <a:gs pos="0">
                <a:schemeClr val="bg1"/>
              </a:gs>
              <a:gs pos="50000">
                <a:schemeClr val="tx2"/>
              </a:gs>
              <a:gs pos="100000">
                <a:schemeClr val="bg1"/>
              </a:gs>
            </a:gsLst>
            <a:lin ang="5400000" scaled="1"/>
          </a:gradFill>
          <a:ln w="9525">
            <a:noFill/>
            <a:miter lim="800000"/>
            <a:headEnd/>
            <a:tailEnd/>
          </a:ln>
          <a:effectLst/>
        </p:spPr>
        <p:txBody>
          <a:bodyPr wrap="none" anchor="ctr"/>
          <a:lstStyle/>
          <a:p>
            <a:pPr>
              <a:defRPr/>
            </a:pPr>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defTabSz="993775" rtl="0" eaLnBrk="0" fontAlgn="base" hangingPunct="0">
        <a:spcBef>
          <a:spcPct val="0"/>
        </a:spcBef>
        <a:spcAft>
          <a:spcPct val="0"/>
        </a:spcAft>
        <a:defRPr sz="3600">
          <a:solidFill>
            <a:srgbClr val="105BBC"/>
          </a:solidFill>
          <a:latin typeface="+mj-lt"/>
          <a:ea typeface="+mj-ea"/>
          <a:cs typeface="+mj-cs"/>
        </a:defRPr>
      </a:lvl1pPr>
      <a:lvl2pPr algn="ctr" defTabSz="993775" rtl="0" eaLnBrk="0" fontAlgn="base" hangingPunct="0">
        <a:spcBef>
          <a:spcPct val="0"/>
        </a:spcBef>
        <a:spcAft>
          <a:spcPct val="0"/>
        </a:spcAft>
        <a:defRPr sz="3600">
          <a:solidFill>
            <a:srgbClr val="105BBC"/>
          </a:solidFill>
          <a:latin typeface="Tw Cen MT" pitchFamily="34" charset="0"/>
        </a:defRPr>
      </a:lvl2pPr>
      <a:lvl3pPr algn="ctr" defTabSz="993775" rtl="0" eaLnBrk="0" fontAlgn="base" hangingPunct="0">
        <a:spcBef>
          <a:spcPct val="0"/>
        </a:spcBef>
        <a:spcAft>
          <a:spcPct val="0"/>
        </a:spcAft>
        <a:defRPr sz="3600">
          <a:solidFill>
            <a:srgbClr val="105BBC"/>
          </a:solidFill>
          <a:latin typeface="Tw Cen MT" pitchFamily="34" charset="0"/>
        </a:defRPr>
      </a:lvl3pPr>
      <a:lvl4pPr algn="ctr" defTabSz="993775" rtl="0" eaLnBrk="0" fontAlgn="base" hangingPunct="0">
        <a:spcBef>
          <a:spcPct val="0"/>
        </a:spcBef>
        <a:spcAft>
          <a:spcPct val="0"/>
        </a:spcAft>
        <a:defRPr sz="3600">
          <a:solidFill>
            <a:srgbClr val="105BBC"/>
          </a:solidFill>
          <a:latin typeface="Tw Cen MT" pitchFamily="34" charset="0"/>
        </a:defRPr>
      </a:lvl4pPr>
      <a:lvl5pPr algn="ctr" defTabSz="993775" rtl="0" eaLnBrk="0" fontAlgn="base" hangingPunct="0">
        <a:spcBef>
          <a:spcPct val="0"/>
        </a:spcBef>
        <a:spcAft>
          <a:spcPct val="0"/>
        </a:spcAft>
        <a:defRPr sz="3600">
          <a:solidFill>
            <a:srgbClr val="105BBC"/>
          </a:solidFill>
          <a:latin typeface="Tw Cen MT" pitchFamily="34" charset="0"/>
        </a:defRPr>
      </a:lvl5pPr>
      <a:lvl6pPr marL="457200" algn="ctr" defTabSz="993775" rtl="0" eaLnBrk="0" fontAlgn="base" hangingPunct="0">
        <a:spcBef>
          <a:spcPct val="0"/>
        </a:spcBef>
        <a:spcAft>
          <a:spcPct val="0"/>
        </a:spcAft>
        <a:defRPr sz="3600">
          <a:solidFill>
            <a:srgbClr val="105BBC"/>
          </a:solidFill>
          <a:latin typeface="Tw Cen MT" pitchFamily="34" charset="0"/>
        </a:defRPr>
      </a:lvl6pPr>
      <a:lvl7pPr marL="914400" algn="ctr" defTabSz="993775" rtl="0" eaLnBrk="0" fontAlgn="base" hangingPunct="0">
        <a:spcBef>
          <a:spcPct val="0"/>
        </a:spcBef>
        <a:spcAft>
          <a:spcPct val="0"/>
        </a:spcAft>
        <a:defRPr sz="3600">
          <a:solidFill>
            <a:srgbClr val="105BBC"/>
          </a:solidFill>
          <a:latin typeface="Tw Cen MT" pitchFamily="34" charset="0"/>
        </a:defRPr>
      </a:lvl7pPr>
      <a:lvl8pPr marL="1371600" algn="ctr" defTabSz="993775" rtl="0" eaLnBrk="0" fontAlgn="base" hangingPunct="0">
        <a:spcBef>
          <a:spcPct val="0"/>
        </a:spcBef>
        <a:spcAft>
          <a:spcPct val="0"/>
        </a:spcAft>
        <a:defRPr sz="3600">
          <a:solidFill>
            <a:srgbClr val="105BBC"/>
          </a:solidFill>
          <a:latin typeface="Tw Cen MT" pitchFamily="34" charset="0"/>
        </a:defRPr>
      </a:lvl8pPr>
      <a:lvl9pPr marL="1828800" algn="ctr" defTabSz="993775" rtl="0" eaLnBrk="0" fontAlgn="base" hangingPunct="0">
        <a:spcBef>
          <a:spcPct val="0"/>
        </a:spcBef>
        <a:spcAft>
          <a:spcPct val="0"/>
        </a:spcAft>
        <a:defRPr sz="3600">
          <a:solidFill>
            <a:srgbClr val="105BBC"/>
          </a:solidFill>
          <a:latin typeface="Tw Cen MT" pitchFamily="34" charset="0"/>
        </a:defRPr>
      </a:lvl9pPr>
    </p:titleStyle>
    <p:bodyStyle>
      <a:lvl1pPr marL="392113" indent="-392113" algn="l" defTabSz="993775" rtl="0" eaLnBrk="0" fontAlgn="base" hangingPunct="0">
        <a:spcBef>
          <a:spcPct val="20000"/>
        </a:spcBef>
        <a:spcAft>
          <a:spcPct val="0"/>
        </a:spcAft>
        <a:buChar char="•"/>
        <a:defRPr sz="2800">
          <a:solidFill>
            <a:schemeClr val="tx1"/>
          </a:solidFill>
          <a:latin typeface="+mn-lt"/>
          <a:ea typeface="+mn-ea"/>
          <a:cs typeface="+mn-cs"/>
        </a:defRPr>
      </a:lvl1pPr>
      <a:lvl2pPr marL="849313" indent="-327025" algn="l" defTabSz="993775" rtl="0" eaLnBrk="0" fontAlgn="base" hangingPunct="0">
        <a:spcBef>
          <a:spcPct val="20000"/>
        </a:spcBef>
        <a:spcAft>
          <a:spcPct val="0"/>
        </a:spcAft>
        <a:buChar char="–"/>
        <a:defRPr sz="2400">
          <a:solidFill>
            <a:schemeClr val="tx1"/>
          </a:solidFill>
          <a:latin typeface="+mn-lt"/>
        </a:defRPr>
      </a:lvl2pPr>
      <a:lvl3pPr marL="1300163" indent="-260350" algn="l" defTabSz="993775" rtl="0" eaLnBrk="0" fontAlgn="base" hangingPunct="0">
        <a:spcBef>
          <a:spcPct val="20000"/>
        </a:spcBef>
        <a:spcAft>
          <a:spcPct val="0"/>
        </a:spcAft>
        <a:buChar char="•"/>
        <a:defRPr sz="2000">
          <a:solidFill>
            <a:schemeClr val="tx1"/>
          </a:solidFill>
          <a:latin typeface="+mn-lt"/>
        </a:defRPr>
      </a:lvl3pPr>
      <a:lvl4pPr marL="1751013" indent="-260350" algn="l" defTabSz="993775" rtl="0" eaLnBrk="0" fontAlgn="base" hangingPunct="0">
        <a:spcBef>
          <a:spcPct val="20000"/>
        </a:spcBef>
        <a:spcAft>
          <a:spcPct val="0"/>
        </a:spcAft>
        <a:buChar char="–"/>
        <a:defRPr sz="1600">
          <a:solidFill>
            <a:schemeClr val="tx1"/>
          </a:solidFill>
          <a:latin typeface="+mn-lt"/>
        </a:defRPr>
      </a:lvl4pPr>
      <a:lvl5pPr marL="2201863" indent="-260350" algn="l" defTabSz="993775" rtl="0" eaLnBrk="0" fontAlgn="base" hangingPunct="0">
        <a:spcBef>
          <a:spcPct val="20000"/>
        </a:spcBef>
        <a:spcAft>
          <a:spcPct val="0"/>
        </a:spcAft>
        <a:buChar char="•"/>
        <a:defRPr sz="1600">
          <a:solidFill>
            <a:schemeClr val="tx1"/>
          </a:solidFill>
          <a:latin typeface="+mn-lt"/>
        </a:defRPr>
      </a:lvl5pPr>
      <a:lvl6pPr marL="2659063" indent="-260350" algn="l" defTabSz="993775" rtl="0" eaLnBrk="0" fontAlgn="base" hangingPunct="0">
        <a:spcBef>
          <a:spcPct val="20000"/>
        </a:spcBef>
        <a:spcAft>
          <a:spcPct val="0"/>
        </a:spcAft>
        <a:buChar char="•"/>
        <a:defRPr sz="1600">
          <a:solidFill>
            <a:schemeClr val="tx1"/>
          </a:solidFill>
          <a:latin typeface="+mn-lt"/>
        </a:defRPr>
      </a:lvl6pPr>
      <a:lvl7pPr marL="3116263" indent="-260350" algn="l" defTabSz="993775" rtl="0" eaLnBrk="0" fontAlgn="base" hangingPunct="0">
        <a:spcBef>
          <a:spcPct val="20000"/>
        </a:spcBef>
        <a:spcAft>
          <a:spcPct val="0"/>
        </a:spcAft>
        <a:buChar char="•"/>
        <a:defRPr sz="1600">
          <a:solidFill>
            <a:schemeClr val="tx1"/>
          </a:solidFill>
          <a:latin typeface="+mn-lt"/>
        </a:defRPr>
      </a:lvl7pPr>
      <a:lvl8pPr marL="3573463" indent="-260350" algn="l" defTabSz="993775" rtl="0" eaLnBrk="0" fontAlgn="base" hangingPunct="0">
        <a:spcBef>
          <a:spcPct val="20000"/>
        </a:spcBef>
        <a:spcAft>
          <a:spcPct val="0"/>
        </a:spcAft>
        <a:buChar char="•"/>
        <a:defRPr sz="1600">
          <a:solidFill>
            <a:schemeClr val="tx1"/>
          </a:solidFill>
          <a:latin typeface="+mn-lt"/>
        </a:defRPr>
      </a:lvl8pPr>
      <a:lvl9pPr marL="4030663" indent="-260350" algn="l" defTabSz="993775" rtl="0" eaLnBrk="0" fontAlgn="base" hangingPunct="0">
        <a:spcBef>
          <a:spcPct val="20000"/>
        </a:spcBef>
        <a:spcAft>
          <a:spcPct val="0"/>
        </a:spcAft>
        <a:buChar char="•"/>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Disegno_di_Microsoft_Visio_2003-20101.vsd"/><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2.bin"/><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4.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7.jpeg"/><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0.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3.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33.wmf"/><Relationship Id="rId4" Type="http://schemas.openxmlformats.org/officeDocument/2006/relationships/oleObject" Target="../embeddings/oleObject10.bin"/><Relationship Id="rId9"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36.w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40.emf"/><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7.wmf"/><Relationship Id="rId5" Type="http://schemas.openxmlformats.org/officeDocument/2006/relationships/oleObject" Target="../embeddings/oleObject15.bin"/><Relationship Id="rId4" Type="http://schemas.openxmlformats.org/officeDocument/2006/relationships/image" Target="../media/image41.emf"/></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file:///C:\Utenti\Barbieri\LAVORI\Barbieri\manuscript\2013\Disegno1\Drawing\~Pagina%201\Connettore%20linea-curv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51.wmf"/><Relationship Id="rId5" Type="http://schemas.openxmlformats.org/officeDocument/2006/relationships/oleObject" Target="../embeddings/oleObject18.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51520" y="980728"/>
            <a:ext cx="8748142" cy="5410200"/>
          </a:xfrm>
        </p:spPr>
        <p:txBody>
          <a:bodyPr/>
          <a:lstStyle/>
          <a:p>
            <a:pPr>
              <a:lnSpc>
                <a:spcPct val="70000"/>
              </a:lnSpc>
              <a:spcAft>
                <a:spcPts val="600"/>
              </a:spcAft>
            </a:pPr>
            <a:r>
              <a:rPr lang="en-GB" dirty="0">
                <a:latin typeface="Century Gothic" panose="020B0502020202020204" pitchFamily="34" charset="0"/>
              </a:rPr>
              <a:t>Membrane gas separation:</a:t>
            </a:r>
            <a:br>
              <a:rPr lang="en-GB" dirty="0">
                <a:latin typeface="Century Gothic" panose="020B0502020202020204" pitchFamily="34" charset="0"/>
              </a:rPr>
            </a:br>
            <a:r>
              <a:rPr lang="en-GB" dirty="0">
                <a:latin typeface="Century Gothic" panose="020B0502020202020204" pitchFamily="34" charset="0"/>
              </a:rPr>
              <a:t>Fundamentals and applications</a:t>
            </a:r>
            <a:r>
              <a:rPr lang="en-US" dirty="0" smtClean="0">
                <a:latin typeface="Century Gothic" panose="020B0502020202020204" pitchFamily="34" charset="0"/>
              </a:rPr>
              <a:t/>
            </a:r>
            <a:br>
              <a:rPr lang="en-US" dirty="0" smtClean="0">
                <a:latin typeface="Century Gothic" panose="020B0502020202020204" pitchFamily="34" charset="0"/>
              </a:rPr>
            </a:br>
            <a:r>
              <a:rPr lang="en-US" sz="1600" dirty="0" smtClean="0">
                <a:latin typeface="Century Gothic" panose="020B0502020202020204" pitchFamily="34" charset="0"/>
              </a:rPr>
              <a:t/>
            </a:r>
            <a:br>
              <a:rPr lang="en-US" sz="1600" dirty="0" smtClean="0">
                <a:latin typeface="Century Gothic" panose="020B0502020202020204" pitchFamily="34" charset="0"/>
              </a:rPr>
            </a:br>
            <a:r>
              <a:rPr lang="en-US" sz="2000" dirty="0" smtClean="0">
                <a:latin typeface="Century Gothic" panose="020B0502020202020204" pitchFamily="34" charset="0"/>
              </a:rPr>
              <a:t>Giuseppe BARBIERI</a:t>
            </a:r>
            <a:br>
              <a:rPr lang="en-US" sz="2000" dirty="0" smtClean="0">
                <a:latin typeface="Century Gothic" panose="020B0502020202020204" pitchFamily="34" charset="0"/>
              </a:rPr>
            </a:br>
            <a:r>
              <a:rPr lang="it-IT" sz="2000" dirty="0" smtClean="0">
                <a:latin typeface="Century Gothic" panose="020B0502020202020204" pitchFamily="34" charset="0"/>
              </a:rPr>
              <a:t/>
            </a:r>
            <a:br>
              <a:rPr lang="it-IT" sz="2000" dirty="0" smtClean="0">
                <a:latin typeface="Century Gothic" panose="020B0502020202020204" pitchFamily="34" charset="0"/>
              </a:rPr>
            </a:br>
            <a:r>
              <a:rPr lang="en-US" sz="1400" dirty="0" smtClean="0">
                <a:latin typeface="Century Gothic" panose="020B0502020202020204" pitchFamily="34" charset="0"/>
              </a:rPr>
              <a:t>Institute on Membrane Technology (ITM-CNR), National Research Council,</a:t>
            </a:r>
            <a:br>
              <a:rPr lang="en-US" sz="1400" dirty="0" smtClean="0">
                <a:latin typeface="Century Gothic" panose="020B0502020202020204" pitchFamily="34" charset="0"/>
              </a:rPr>
            </a:br>
            <a:r>
              <a:rPr lang="en-US" sz="1400" dirty="0" smtClean="0">
                <a:latin typeface="Century Gothic" panose="020B0502020202020204" pitchFamily="34" charset="0"/>
              </a:rPr>
              <a:t>c/o The University of Calabria, </a:t>
            </a:r>
            <a:r>
              <a:rPr lang="en-US" sz="1400" dirty="0" err="1" smtClean="0">
                <a:latin typeface="Century Gothic" panose="020B0502020202020204" pitchFamily="34" charset="0"/>
              </a:rPr>
              <a:t>Cubo</a:t>
            </a:r>
            <a:r>
              <a:rPr lang="en-US" sz="1400" dirty="0" smtClean="0">
                <a:latin typeface="Century Gothic" panose="020B0502020202020204" pitchFamily="34" charset="0"/>
              </a:rPr>
              <a:t> 17C, Via Pietro </a:t>
            </a:r>
            <a:r>
              <a:rPr lang="en-US" sz="1400" dirty="0" err="1" smtClean="0">
                <a:latin typeface="Century Gothic" panose="020B0502020202020204" pitchFamily="34" charset="0"/>
              </a:rPr>
              <a:t>Bucci</a:t>
            </a:r>
            <a:r>
              <a:rPr lang="en-US" sz="1400" dirty="0" smtClean="0">
                <a:latin typeface="Century Gothic" panose="020B0502020202020204" pitchFamily="34" charset="0"/>
              </a:rPr>
              <a:t>, 87036 </a:t>
            </a:r>
            <a:r>
              <a:rPr lang="en-US" sz="1400" dirty="0" err="1" smtClean="0">
                <a:latin typeface="Century Gothic" panose="020B0502020202020204" pitchFamily="34" charset="0"/>
              </a:rPr>
              <a:t>Rende</a:t>
            </a:r>
            <a:r>
              <a:rPr lang="en-US" sz="1400" dirty="0" smtClean="0">
                <a:latin typeface="Century Gothic" panose="020B0502020202020204" pitchFamily="34" charset="0"/>
              </a:rPr>
              <a:t> CS, Italy</a:t>
            </a:r>
            <a:br>
              <a:rPr lang="en-US" sz="1400" dirty="0" smtClean="0">
                <a:latin typeface="Century Gothic" panose="020B0502020202020204" pitchFamily="34" charset="0"/>
              </a:rPr>
            </a:br>
            <a:r>
              <a:rPr lang="en-US" sz="1400" dirty="0" smtClean="0">
                <a:solidFill>
                  <a:schemeClr val="tx1">
                    <a:lumMod val="60000"/>
                    <a:lumOff val="40000"/>
                  </a:schemeClr>
                </a:solidFill>
                <a:latin typeface="Century Gothic" panose="020B0502020202020204" pitchFamily="34" charset="0"/>
              </a:rPr>
              <a:t>g.barbieri@itm.cnr.it  giuseppe.barbieri@cnr.it</a:t>
            </a:r>
            <a:r>
              <a:rPr lang="it-IT" sz="1400" dirty="0" smtClean="0">
                <a:latin typeface="Century Gothic" panose="020B0502020202020204" pitchFamily="34" charset="0"/>
              </a:rPr>
              <a:t/>
            </a:r>
            <a:br>
              <a:rPr lang="it-IT" sz="1400" dirty="0" smtClean="0">
                <a:latin typeface="Century Gothic" panose="020B0502020202020204" pitchFamily="34" charset="0"/>
              </a:rPr>
            </a:br>
            <a:r>
              <a:rPr lang="it-IT" sz="1400" dirty="0" smtClean="0">
                <a:latin typeface="Century Gothic" panose="020B0502020202020204" pitchFamily="34" charset="0"/>
              </a:rPr>
              <a:t/>
            </a:r>
            <a:br>
              <a:rPr lang="it-IT" sz="1400" dirty="0" smtClean="0">
                <a:latin typeface="Century Gothic" panose="020B0502020202020204" pitchFamily="34" charset="0"/>
              </a:rPr>
            </a:br>
            <a:r>
              <a:rPr lang="it-IT" sz="1400" dirty="0" smtClean="0">
                <a:latin typeface="Century Gothic" panose="020B0502020202020204" pitchFamily="34" charset="0"/>
              </a:rPr>
              <a:t/>
            </a:r>
            <a:br>
              <a:rPr lang="it-IT" sz="1400" dirty="0" smtClean="0">
                <a:latin typeface="Century Gothic" panose="020B0502020202020204" pitchFamily="34" charset="0"/>
              </a:rPr>
            </a:br>
            <a:r>
              <a:rPr lang="en-GB" sz="1400" dirty="0" smtClean="0">
                <a:latin typeface="Century Gothic" panose="020B0502020202020204" pitchFamily="34" charset="0"/>
              </a:rPr>
              <a:t/>
            </a:r>
            <a:br>
              <a:rPr lang="en-GB" sz="1400" dirty="0" smtClean="0">
                <a:latin typeface="Century Gothic" panose="020B0502020202020204" pitchFamily="34" charset="0"/>
              </a:rPr>
            </a:br>
            <a:r>
              <a:rPr lang="en-GB" sz="3000" b="1" i="1" dirty="0">
                <a:solidFill>
                  <a:srgbClr val="008000"/>
                </a:solidFill>
                <a:latin typeface="Corbel"/>
                <a:ea typeface="メイリオ"/>
                <a:cs typeface="Times New Roman"/>
              </a:rPr>
              <a:t>School for PhD </a:t>
            </a:r>
            <a:r>
              <a:rPr lang="en-GB" sz="3000" b="1" i="1" dirty="0" smtClean="0">
                <a:solidFill>
                  <a:srgbClr val="008000"/>
                </a:solidFill>
                <a:latin typeface="Corbel"/>
                <a:ea typeface="メイリオ"/>
                <a:cs typeface="Times New Roman"/>
              </a:rPr>
              <a:t>LTL-2015</a:t>
            </a:r>
            <a:br>
              <a:rPr lang="en-GB" sz="3000" b="1" i="1" dirty="0" smtClean="0">
                <a:solidFill>
                  <a:srgbClr val="008000"/>
                </a:solidFill>
                <a:latin typeface="Corbel"/>
                <a:ea typeface="メイリオ"/>
                <a:cs typeface="Times New Roman"/>
              </a:rPr>
            </a:br>
            <a:r>
              <a:rPr lang="en-GB" sz="3000" b="1" i="1" dirty="0" smtClean="0">
                <a:solidFill>
                  <a:srgbClr val="008000"/>
                </a:solidFill>
                <a:latin typeface="Corbel"/>
                <a:ea typeface="メイリオ"/>
                <a:cs typeface="Times New Roman"/>
              </a:rPr>
              <a:t>             </a:t>
            </a:r>
            <a:r>
              <a:rPr lang="en-GB" sz="2400" b="1" dirty="0" smtClean="0">
                <a:solidFill>
                  <a:srgbClr val="008000"/>
                </a:solidFill>
                <a:latin typeface="Corbel"/>
                <a:ea typeface="メイリオ"/>
                <a:cs typeface="Times New Roman"/>
              </a:rPr>
              <a:t>Science </a:t>
            </a:r>
            <a:r>
              <a:rPr lang="en-GB" sz="2400" b="1" dirty="0">
                <a:solidFill>
                  <a:srgbClr val="008000"/>
                </a:solidFill>
                <a:latin typeface="Corbel"/>
                <a:ea typeface="メイリオ"/>
                <a:cs typeface="Times New Roman"/>
              </a:rPr>
              <a:t>and Instrumentation Technologies at UNICAL</a:t>
            </a:r>
            <a:br>
              <a:rPr lang="en-GB" sz="2400" b="1" dirty="0">
                <a:solidFill>
                  <a:srgbClr val="008000"/>
                </a:solidFill>
                <a:latin typeface="Corbel"/>
                <a:ea typeface="メイリオ"/>
                <a:cs typeface="Times New Roman"/>
              </a:rPr>
            </a:br>
            <a:r>
              <a:rPr lang="en-GB" sz="2400" b="1" dirty="0" err="1">
                <a:solidFill>
                  <a:srgbClr val="008000"/>
                </a:solidFill>
                <a:latin typeface="Corbel"/>
                <a:ea typeface="メイリオ"/>
                <a:cs typeface="Times New Roman"/>
              </a:rPr>
              <a:t>Rende</a:t>
            </a:r>
            <a:r>
              <a:rPr lang="en-GB" sz="2400" b="1" dirty="0">
                <a:solidFill>
                  <a:srgbClr val="008000"/>
                </a:solidFill>
                <a:latin typeface="Corbel"/>
                <a:ea typeface="メイリオ"/>
                <a:cs typeface="Times New Roman"/>
              </a:rPr>
              <a:t> June 8-12, 2015</a:t>
            </a:r>
            <a:br>
              <a:rPr lang="en-GB" sz="2400" b="1" dirty="0">
                <a:solidFill>
                  <a:srgbClr val="008000"/>
                </a:solidFill>
                <a:latin typeface="Corbel"/>
                <a:ea typeface="メイリオ"/>
                <a:cs typeface="Times New Roman"/>
              </a:rPr>
            </a:br>
            <a:r>
              <a:rPr lang="en-GB" sz="1100" b="1" dirty="0">
                <a:solidFill>
                  <a:srgbClr val="008000"/>
                </a:solidFill>
                <a:latin typeface="Corbel"/>
                <a:ea typeface="メイリオ"/>
                <a:cs typeface="Times New Roman"/>
              </a:rPr>
              <a:t/>
            </a:r>
            <a:br>
              <a:rPr lang="en-GB" sz="1100" b="1" dirty="0">
                <a:solidFill>
                  <a:srgbClr val="008000"/>
                </a:solidFill>
                <a:latin typeface="Corbel"/>
                <a:ea typeface="メイリオ"/>
                <a:cs typeface="Times New Roman"/>
              </a:rPr>
            </a:br>
            <a:endParaRPr lang="it-IT" sz="1600" dirty="0">
              <a:latin typeface="Century Gothic" panose="020B0502020202020204" pitchFamily="34" charset="0"/>
            </a:endParaRPr>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33056"/>
            <a:ext cx="1120775"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12562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970384"/>
            <a:ext cx="7772400" cy="4114800"/>
          </a:xfrm>
        </p:spPr>
        <p:txBody>
          <a:bodyPr/>
          <a:lstStyle/>
          <a:p>
            <a:r>
              <a:rPr lang="en-US" b="1" dirty="0" smtClean="0">
                <a:latin typeface="Century Gothic" panose="020B0502020202020204" pitchFamily="34" charset="0"/>
              </a:rPr>
              <a:t>CO</a:t>
            </a:r>
            <a:r>
              <a:rPr lang="en-US" b="1" baseline="-25000" dirty="0" smtClean="0">
                <a:latin typeface="Century Gothic" panose="020B0502020202020204" pitchFamily="34" charset="0"/>
              </a:rPr>
              <a:t>2</a:t>
            </a:r>
            <a:r>
              <a:rPr lang="en-US" b="1" dirty="0" smtClean="0">
                <a:latin typeface="Century Gothic" panose="020B0502020202020204" pitchFamily="34" charset="0"/>
              </a:rPr>
              <a:t>/N</a:t>
            </a:r>
            <a:r>
              <a:rPr lang="en-US" b="1" baseline="-25000" dirty="0" smtClean="0">
                <a:latin typeface="Century Gothic" panose="020B0502020202020204" pitchFamily="34" charset="0"/>
              </a:rPr>
              <a:t>2</a:t>
            </a:r>
            <a:r>
              <a:rPr lang="en-US" b="1" dirty="0" smtClean="0">
                <a:latin typeface="Century Gothic" panose="020B0502020202020204" pitchFamily="34" charset="0"/>
              </a:rPr>
              <a:t> separation</a:t>
            </a:r>
          </a:p>
          <a:p>
            <a:pPr lvl="1"/>
            <a:r>
              <a:rPr lang="en-US" sz="2200" dirty="0" smtClean="0">
                <a:latin typeface="Century Gothic" panose="020B0502020202020204" pitchFamily="34" charset="0"/>
              </a:rPr>
              <a:t>Involved streams have not a value</a:t>
            </a:r>
          </a:p>
          <a:p>
            <a:pPr lvl="1"/>
            <a:r>
              <a:rPr lang="en-US" sz="2200" dirty="0" smtClean="0">
                <a:latin typeface="Century Gothic" panose="020B0502020202020204" pitchFamily="34" charset="0"/>
              </a:rPr>
              <a:t>Pressure is required only for separation</a:t>
            </a:r>
          </a:p>
          <a:p>
            <a:pPr lvl="1"/>
            <a:r>
              <a:rPr lang="en-US" sz="2200" dirty="0" smtClean="0">
                <a:latin typeface="Century Gothic" panose="020B0502020202020204" pitchFamily="34" charset="0"/>
              </a:rPr>
              <a:t>The final stream is the permeate (at low pressure)</a:t>
            </a:r>
          </a:p>
          <a:p>
            <a:pPr lvl="1"/>
            <a:r>
              <a:rPr lang="en-US" sz="2200" dirty="0" smtClean="0">
                <a:latin typeface="Century Gothic" panose="020B0502020202020204" pitchFamily="34" charset="0"/>
              </a:rPr>
              <a:t>Low CO</a:t>
            </a:r>
            <a:r>
              <a:rPr lang="en-US" sz="2200" baseline="-25000" dirty="0" smtClean="0">
                <a:latin typeface="Century Gothic" panose="020B0502020202020204" pitchFamily="34" charset="0"/>
              </a:rPr>
              <a:t>2</a:t>
            </a:r>
            <a:r>
              <a:rPr lang="en-US" sz="2200" dirty="0" smtClean="0">
                <a:latin typeface="Century Gothic" panose="020B0502020202020204" pitchFamily="34" charset="0"/>
              </a:rPr>
              <a:t> feed concentration (10-30%)</a:t>
            </a:r>
          </a:p>
          <a:p>
            <a:r>
              <a:rPr lang="en-US" dirty="0" smtClean="0">
                <a:latin typeface="Century Gothic" panose="020B0502020202020204" pitchFamily="34" charset="0"/>
              </a:rPr>
              <a:t>CO</a:t>
            </a:r>
            <a:r>
              <a:rPr lang="en-US" baseline="-25000" dirty="0" smtClean="0">
                <a:latin typeface="Century Gothic" panose="020B0502020202020204" pitchFamily="34" charset="0"/>
              </a:rPr>
              <a:t>2</a:t>
            </a:r>
            <a:r>
              <a:rPr lang="en-US" dirty="0" smtClean="0">
                <a:latin typeface="Century Gothic" panose="020B0502020202020204" pitchFamily="34" charset="0"/>
              </a:rPr>
              <a:t>/CH</a:t>
            </a:r>
            <a:r>
              <a:rPr lang="en-US" baseline="-25000" dirty="0" smtClean="0">
                <a:latin typeface="Century Gothic" panose="020B0502020202020204" pitchFamily="34" charset="0"/>
              </a:rPr>
              <a:t>4</a:t>
            </a:r>
            <a:r>
              <a:rPr lang="en-US" dirty="0" smtClean="0">
                <a:latin typeface="Century Gothic" panose="020B0502020202020204" pitchFamily="34" charset="0"/>
              </a:rPr>
              <a:t> separation</a:t>
            </a:r>
          </a:p>
          <a:p>
            <a:pPr lvl="1"/>
            <a:r>
              <a:rPr lang="en-US" sz="2200" dirty="0" smtClean="0">
                <a:latin typeface="Century Gothic" panose="020B0502020202020204" pitchFamily="34" charset="0"/>
              </a:rPr>
              <a:t>A value product (CH</a:t>
            </a:r>
            <a:r>
              <a:rPr lang="en-US" sz="2200" baseline="-25000" dirty="0" smtClean="0">
                <a:latin typeface="Century Gothic" panose="020B0502020202020204" pitchFamily="34" charset="0"/>
              </a:rPr>
              <a:t>4</a:t>
            </a:r>
            <a:r>
              <a:rPr lang="en-US" sz="2200" dirty="0" smtClean="0">
                <a:latin typeface="Century Gothic" panose="020B0502020202020204" pitchFamily="34" charset="0"/>
              </a:rPr>
              <a:t>) </a:t>
            </a:r>
            <a:r>
              <a:rPr lang="en-US" sz="2200" dirty="0" err="1" smtClean="0">
                <a:latin typeface="Century Gothic" panose="020B0502020202020204" pitchFamily="34" charset="0"/>
              </a:rPr>
              <a:t>containg</a:t>
            </a:r>
            <a:r>
              <a:rPr lang="en-US" sz="2200" dirty="0" smtClean="0">
                <a:latin typeface="Century Gothic" panose="020B0502020202020204" pitchFamily="34" charset="0"/>
              </a:rPr>
              <a:t> stream</a:t>
            </a:r>
          </a:p>
          <a:p>
            <a:pPr lvl="1"/>
            <a:r>
              <a:rPr lang="en-US" sz="2200" dirty="0" err="1" smtClean="0">
                <a:latin typeface="Century Gothic" panose="020B0502020202020204" pitchFamily="34" charset="0"/>
              </a:rPr>
              <a:t>Pressurised</a:t>
            </a:r>
            <a:r>
              <a:rPr lang="en-US" sz="2200" dirty="0" smtClean="0">
                <a:latin typeface="Century Gothic" panose="020B0502020202020204" pitchFamily="34" charset="0"/>
              </a:rPr>
              <a:t> stream</a:t>
            </a:r>
          </a:p>
          <a:p>
            <a:pPr lvl="1"/>
            <a:r>
              <a:rPr lang="en-US" sz="2200" dirty="0" smtClean="0">
                <a:latin typeface="Century Gothic" panose="020B0502020202020204" pitchFamily="34" charset="0"/>
              </a:rPr>
              <a:t>The final stream is the </a:t>
            </a:r>
            <a:r>
              <a:rPr lang="en-US" sz="2200" dirty="0" err="1" smtClean="0">
                <a:latin typeface="Century Gothic" panose="020B0502020202020204" pitchFamily="34" charset="0"/>
              </a:rPr>
              <a:t>retentate</a:t>
            </a:r>
            <a:r>
              <a:rPr lang="en-US" sz="2200" dirty="0" smtClean="0">
                <a:latin typeface="Century Gothic" panose="020B0502020202020204" pitchFamily="34" charset="0"/>
              </a:rPr>
              <a:t> (high pressure)</a:t>
            </a:r>
          </a:p>
          <a:p>
            <a:r>
              <a:rPr lang="en-US" dirty="0" smtClean="0">
                <a:latin typeface="Century Gothic" panose="020B0502020202020204" pitchFamily="34" charset="0"/>
              </a:rPr>
              <a:t>O</a:t>
            </a:r>
            <a:r>
              <a:rPr lang="en-US" baseline="-25000" dirty="0" smtClean="0">
                <a:latin typeface="Century Gothic" panose="020B0502020202020204" pitchFamily="34" charset="0"/>
              </a:rPr>
              <a:t>2</a:t>
            </a:r>
            <a:r>
              <a:rPr lang="en-US" dirty="0" smtClean="0">
                <a:latin typeface="Century Gothic" panose="020B0502020202020204" pitchFamily="34" charset="0"/>
              </a:rPr>
              <a:t>/N</a:t>
            </a:r>
            <a:r>
              <a:rPr lang="en-US" baseline="-25000" dirty="0" smtClean="0">
                <a:latin typeface="Century Gothic" panose="020B0502020202020204" pitchFamily="34" charset="0"/>
              </a:rPr>
              <a:t>2</a:t>
            </a:r>
            <a:r>
              <a:rPr lang="en-US" dirty="0" smtClean="0">
                <a:latin typeface="Century Gothic" panose="020B0502020202020204" pitchFamily="34" charset="0"/>
              </a:rPr>
              <a:t> separation for oxygen enriched air</a:t>
            </a:r>
          </a:p>
          <a:p>
            <a:pPr lvl="1"/>
            <a:r>
              <a:rPr lang="en-US" sz="2200" dirty="0" smtClean="0">
                <a:latin typeface="Century Gothic" panose="020B0502020202020204" pitchFamily="34" charset="0"/>
              </a:rPr>
              <a:t>Feed stream need a pretreatment for powder</a:t>
            </a:r>
          </a:p>
          <a:p>
            <a:pPr lvl="1"/>
            <a:r>
              <a:rPr lang="en-US" sz="2200" dirty="0" smtClean="0">
                <a:latin typeface="Century Gothic" panose="020B0502020202020204" pitchFamily="34" charset="0"/>
              </a:rPr>
              <a:t>Low O</a:t>
            </a:r>
            <a:r>
              <a:rPr lang="en-US" sz="2200" baseline="-25000" dirty="0" smtClean="0">
                <a:latin typeface="Century Gothic" panose="020B0502020202020204" pitchFamily="34" charset="0"/>
              </a:rPr>
              <a:t>2</a:t>
            </a:r>
            <a:r>
              <a:rPr lang="en-US" sz="2200" dirty="0" smtClean="0">
                <a:latin typeface="Century Gothic" panose="020B0502020202020204" pitchFamily="34" charset="0"/>
              </a:rPr>
              <a:t> concentration (21%)</a:t>
            </a:r>
          </a:p>
        </p:txBody>
      </p:sp>
      <p:sp>
        <p:nvSpPr>
          <p:cNvPr id="4" name="Titolo 1"/>
          <p:cNvSpPr>
            <a:spLocks noGrp="1"/>
          </p:cNvSpPr>
          <p:nvPr>
            <p:ph type="title"/>
          </p:nvPr>
        </p:nvSpPr>
        <p:spPr>
          <a:xfrm>
            <a:off x="1795313" y="101600"/>
            <a:ext cx="7457207" cy="603250"/>
          </a:xfrm>
        </p:spPr>
        <p:txBody>
          <a:bodyPr/>
          <a:lstStyle/>
          <a:p>
            <a:r>
              <a:rPr lang="en-GB" sz="3300" dirty="0" smtClean="0">
                <a:latin typeface="Century Gothic" panose="020B0502020202020204" pitchFamily="34" charset="0"/>
              </a:rPr>
              <a:t>Some separations investigated</a:t>
            </a:r>
            <a:endParaRPr lang="en-GB" sz="3300" dirty="0">
              <a:latin typeface="Century Gothic" panose="020B0502020202020204" pitchFamily="34" charset="0"/>
            </a:endParaRPr>
          </a:p>
        </p:txBody>
      </p:sp>
    </p:spTree>
    <p:extLst>
      <p:ext uri="{BB962C8B-B14F-4D97-AF65-F5344CB8AC3E}">
        <p14:creationId xmlns:p14="http://schemas.microsoft.com/office/powerpoint/2010/main" val="412234845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egnaposto numero diapositiva 3"/>
          <p:cNvSpPr>
            <a:spLocks noGrp="1"/>
          </p:cNvSpPr>
          <p:nvPr>
            <p:ph type="sldNum" sz="quarter" idx="4294967295"/>
          </p:nvPr>
        </p:nvSpPr>
        <p:spPr>
          <a:xfrm>
            <a:off x="104775" y="6591300"/>
            <a:ext cx="74136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fld id="{34CE2522-D98D-4042-8B80-47B127FA27D9}" type="slidenum">
              <a:rPr lang="en-GB" altLang="it-IT" sz="1400" smtClean="0"/>
              <a:pPr/>
              <a:t>11</a:t>
            </a:fld>
            <a:endParaRPr lang="en-GB" altLang="it-IT" sz="1400" smtClean="0"/>
          </a:p>
        </p:txBody>
      </p:sp>
      <p:sp>
        <p:nvSpPr>
          <p:cNvPr id="7" name="Rectangle 2"/>
          <p:cNvSpPr txBox="1">
            <a:spLocks noChangeArrowheads="1"/>
          </p:cNvSpPr>
          <p:nvPr/>
        </p:nvSpPr>
        <p:spPr bwMode="auto">
          <a:xfrm>
            <a:off x="2394012" y="116632"/>
            <a:ext cx="6660232" cy="603250"/>
          </a:xfrm>
          <a:prstGeom prst="rect">
            <a:avLst/>
          </a:prstGeom>
          <a:noFill/>
          <a:ln w="9525">
            <a:noFill/>
            <a:miter lim="800000"/>
            <a:headEnd/>
            <a:tailEnd/>
          </a:ln>
        </p:spPr>
        <p:txBody>
          <a:bodyPr vert="horz" wrap="square" lIns="104775" tIns="52388" rIns="104775" bIns="52388" numCol="1" anchor="ctr" anchorCtr="1" compatLnSpc="1">
            <a:prstTxWarp prst="textNoShape">
              <a:avLst/>
            </a:prstTxWarp>
          </a:bodyPr>
          <a:lstStyle>
            <a:lvl1pPr algn="ctr" defTabSz="993775" rtl="0" eaLnBrk="0" fontAlgn="base" hangingPunct="0">
              <a:spcBef>
                <a:spcPct val="0"/>
              </a:spcBef>
              <a:spcAft>
                <a:spcPct val="0"/>
              </a:spcAft>
              <a:defRPr sz="3600">
                <a:solidFill>
                  <a:srgbClr val="105BBC"/>
                </a:solidFill>
                <a:latin typeface="+mj-lt"/>
                <a:ea typeface="+mj-ea"/>
                <a:cs typeface="+mj-cs"/>
              </a:defRPr>
            </a:lvl1pPr>
            <a:lvl2pPr algn="ctr" defTabSz="993775" rtl="0" eaLnBrk="0" fontAlgn="base" hangingPunct="0">
              <a:spcBef>
                <a:spcPct val="0"/>
              </a:spcBef>
              <a:spcAft>
                <a:spcPct val="0"/>
              </a:spcAft>
              <a:defRPr sz="3600">
                <a:solidFill>
                  <a:srgbClr val="105BBC"/>
                </a:solidFill>
                <a:latin typeface="Tw Cen MT" pitchFamily="34" charset="0"/>
              </a:defRPr>
            </a:lvl2pPr>
            <a:lvl3pPr algn="ctr" defTabSz="993775" rtl="0" eaLnBrk="0" fontAlgn="base" hangingPunct="0">
              <a:spcBef>
                <a:spcPct val="0"/>
              </a:spcBef>
              <a:spcAft>
                <a:spcPct val="0"/>
              </a:spcAft>
              <a:defRPr sz="3600">
                <a:solidFill>
                  <a:srgbClr val="105BBC"/>
                </a:solidFill>
                <a:latin typeface="Tw Cen MT" pitchFamily="34" charset="0"/>
              </a:defRPr>
            </a:lvl3pPr>
            <a:lvl4pPr algn="ctr" defTabSz="993775" rtl="0" eaLnBrk="0" fontAlgn="base" hangingPunct="0">
              <a:spcBef>
                <a:spcPct val="0"/>
              </a:spcBef>
              <a:spcAft>
                <a:spcPct val="0"/>
              </a:spcAft>
              <a:defRPr sz="3600">
                <a:solidFill>
                  <a:srgbClr val="105BBC"/>
                </a:solidFill>
                <a:latin typeface="Tw Cen MT" pitchFamily="34" charset="0"/>
              </a:defRPr>
            </a:lvl4pPr>
            <a:lvl5pPr algn="ctr" defTabSz="993775" rtl="0" eaLnBrk="0" fontAlgn="base" hangingPunct="0">
              <a:spcBef>
                <a:spcPct val="0"/>
              </a:spcBef>
              <a:spcAft>
                <a:spcPct val="0"/>
              </a:spcAft>
              <a:defRPr sz="3600">
                <a:solidFill>
                  <a:srgbClr val="105BBC"/>
                </a:solidFill>
                <a:latin typeface="Tw Cen MT" pitchFamily="34" charset="0"/>
              </a:defRPr>
            </a:lvl5pPr>
            <a:lvl6pPr marL="457200" algn="ctr" defTabSz="993775" rtl="0" eaLnBrk="0" fontAlgn="base" hangingPunct="0">
              <a:spcBef>
                <a:spcPct val="0"/>
              </a:spcBef>
              <a:spcAft>
                <a:spcPct val="0"/>
              </a:spcAft>
              <a:defRPr sz="3600">
                <a:solidFill>
                  <a:srgbClr val="105BBC"/>
                </a:solidFill>
                <a:latin typeface="Tw Cen MT" pitchFamily="34" charset="0"/>
              </a:defRPr>
            </a:lvl6pPr>
            <a:lvl7pPr marL="914400" algn="ctr" defTabSz="993775" rtl="0" eaLnBrk="0" fontAlgn="base" hangingPunct="0">
              <a:spcBef>
                <a:spcPct val="0"/>
              </a:spcBef>
              <a:spcAft>
                <a:spcPct val="0"/>
              </a:spcAft>
              <a:defRPr sz="3600">
                <a:solidFill>
                  <a:srgbClr val="105BBC"/>
                </a:solidFill>
                <a:latin typeface="Tw Cen MT" pitchFamily="34" charset="0"/>
              </a:defRPr>
            </a:lvl7pPr>
            <a:lvl8pPr marL="1371600" algn="ctr" defTabSz="993775" rtl="0" eaLnBrk="0" fontAlgn="base" hangingPunct="0">
              <a:spcBef>
                <a:spcPct val="0"/>
              </a:spcBef>
              <a:spcAft>
                <a:spcPct val="0"/>
              </a:spcAft>
              <a:defRPr sz="3600">
                <a:solidFill>
                  <a:srgbClr val="105BBC"/>
                </a:solidFill>
                <a:latin typeface="Tw Cen MT" pitchFamily="34" charset="0"/>
              </a:defRPr>
            </a:lvl8pPr>
            <a:lvl9pPr marL="1828800" algn="ctr" defTabSz="993775" rtl="0" eaLnBrk="0" fontAlgn="base" hangingPunct="0">
              <a:spcBef>
                <a:spcPct val="0"/>
              </a:spcBef>
              <a:spcAft>
                <a:spcPct val="0"/>
              </a:spcAft>
              <a:defRPr sz="3600">
                <a:solidFill>
                  <a:srgbClr val="105BBC"/>
                </a:solidFill>
                <a:latin typeface="Tw Cen MT" pitchFamily="34" charset="0"/>
              </a:defRPr>
            </a:lvl9pPr>
          </a:lstStyle>
          <a:p>
            <a:r>
              <a:rPr lang="it-IT" altLang="it-IT" sz="2800" b="0" kern="0" dirty="0" err="1" smtClean="0">
                <a:latin typeface="Century Gothic" panose="020B0502020202020204" pitchFamily="34" charset="0"/>
                <a:cs typeface="Arial" panose="020B0604020202020204" pitchFamily="34" charset="0"/>
              </a:rPr>
              <a:t>What</a:t>
            </a:r>
            <a:r>
              <a:rPr lang="it-IT" altLang="it-IT" sz="2800" b="0" kern="0" dirty="0" smtClean="0">
                <a:latin typeface="Century Gothic" panose="020B0502020202020204" pitchFamily="34" charset="0"/>
                <a:cs typeface="Arial" panose="020B0604020202020204" pitchFamily="34" charset="0"/>
              </a:rPr>
              <a:t> </a:t>
            </a:r>
            <a:r>
              <a:rPr lang="it-IT" altLang="it-IT" sz="2800" b="0" kern="0" dirty="0" err="1" smtClean="0">
                <a:latin typeface="Century Gothic" panose="020B0502020202020204" pitchFamily="34" charset="0"/>
                <a:cs typeface="Arial" panose="020B0604020202020204" pitchFamily="34" charset="0"/>
              </a:rPr>
              <a:t>is</a:t>
            </a:r>
            <a:r>
              <a:rPr lang="it-IT" altLang="it-IT" sz="2800" b="0" kern="0" dirty="0" smtClean="0">
                <a:latin typeface="Century Gothic" panose="020B0502020202020204" pitchFamily="34" charset="0"/>
                <a:cs typeface="Arial" panose="020B0604020202020204" pitchFamily="34" charset="0"/>
              </a:rPr>
              <a:t> a membrane?</a:t>
            </a:r>
            <a:endParaRPr lang="en-GB" altLang="it-IT" sz="2400" b="0" kern="0" dirty="0" smtClean="0">
              <a:latin typeface="Century Gothic" panose="020B0502020202020204" pitchFamily="34" charset="0"/>
              <a:cs typeface="Arial" panose="020B0604020202020204" pitchFamily="34" charset="0"/>
            </a:endParaRPr>
          </a:p>
        </p:txBody>
      </p:sp>
      <p:sp>
        <p:nvSpPr>
          <p:cNvPr id="8" name="Rectangle 4"/>
          <p:cNvSpPr>
            <a:spLocks noChangeArrowheads="1"/>
          </p:cNvSpPr>
          <p:nvPr/>
        </p:nvSpPr>
        <p:spPr bwMode="auto">
          <a:xfrm>
            <a:off x="504056" y="1129273"/>
            <a:ext cx="8100392" cy="2304256"/>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104775" tIns="52388" rIns="104775" bIns="52388"/>
          <a:lstStyle>
            <a:lvl1pPr defTabSz="762000">
              <a:tabLst>
                <a:tab pos="457200" algn="l"/>
              </a:tabLst>
              <a:defRPr sz="2800">
                <a:solidFill>
                  <a:schemeClr val="tx1"/>
                </a:solidFill>
                <a:latin typeface="Tw Cen MT" panose="020B0602020104020603" pitchFamily="34" charset="0"/>
              </a:defRPr>
            </a:lvl1pPr>
            <a:lvl2pPr marL="742950" indent="-285750" defTabSz="762000">
              <a:tabLst>
                <a:tab pos="457200" algn="l"/>
              </a:tabLst>
              <a:defRPr sz="2800">
                <a:solidFill>
                  <a:schemeClr val="tx1"/>
                </a:solidFill>
                <a:latin typeface="Tw Cen MT" panose="020B0602020104020603" pitchFamily="34" charset="0"/>
              </a:defRPr>
            </a:lvl2pPr>
            <a:lvl3pPr marL="1143000" indent="-228600" defTabSz="762000">
              <a:tabLst>
                <a:tab pos="457200" algn="l"/>
              </a:tabLst>
              <a:defRPr sz="2800">
                <a:solidFill>
                  <a:schemeClr val="tx1"/>
                </a:solidFill>
                <a:latin typeface="Tw Cen MT" panose="020B0602020104020603" pitchFamily="34" charset="0"/>
              </a:defRPr>
            </a:lvl3pPr>
            <a:lvl4pPr marL="1600200" indent="-228600" defTabSz="762000">
              <a:tabLst>
                <a:tab pos="457200" algn="l"/>
              </a:tabLst>
              <a:defRPr sz="2800">
                <a:solidFill>
                  <a:schemeClr val="tx1"/>
                </a:solidFill>
                <a:latin typeface="Tw Cen MT" panose="020B0602020104020603" pitchFamily="34" charset="0"/>
              </a:defRPr>
            </a:lvl4pPr>
            <a:lvl5pPr marL="2057400" indent="-228600" defTabSz="762000">
              <a:tabLst>
                <a:tab pos="457200" algn="l"/>
              </a:tabLst>
              <a:defRPr sz="2800">
                <a:solidFill>
                  <a:schemeClr val="tx1"/>
                </a:solidFill>
                <a:latin typeface="Tw Cen MT" panose="020B0602020104020603" pitchFamily="34" charset="0"/>
              </a:defRPr>
            </a:lvl5pPr>
            <a:lvl6pPr marL="2514600" indent="-228600" defTabSz="762000" eaLnBrk="0" fontAlgn="base" hangingPunct="0">
              <a:spcBef>
                <a:spcPct val="0"/>
              </a:spcBef>
              <a:spcAft>
                <a:spcPct val="0"/>
              </a:spcAft>
              <a:tabLst>
                <a:tab pos="457200" algn="l"/>
              </a:tabLst>
              <a:defRPr sz="2800">
                <a:solidFill>
                  <a:schemeClr val="tx1"/>
                </a:solidFill>
                <a:latin typeface="Tw Cen MT" panose="020B0602020104020603" pitchFamily="34" charset="0"/>
              </a:defRPr>
            </a:lvl6pPr>
            <a:lvl7pPr marL="2971800" indent="-228600" defTabSz="762000" eaLnBrk="0" fontAlgn="base" hangingPunct="0">
              <a:spcBef>
                <a:spcPct val="0"/>
              </a:spcBef>
              <a:spcAft>
                <a:spcPct val="0"/>
              </a:spcAft>
              <a:tabLst>
                <a:tab pos="457200" algn="l"/>
              </a:tabLst>
              <a:defRPr sz="2800">
                <a:solidFill>
                  <a:schemeClr val="tx1"/>
                </a:solidFill>
                <a:latin typeface="Tw Cen MT" panose="020B0602020104020603" pitchFamily="34" charset="0"/>
              </a:defRPr>
            </a:lvl7pPr>
            <a:lvl8pPr marL="3429000" indent="-228600" defTabSz="762000" eaLnBrk="0" fontAlgn="base" hangingPunct="0">
              <a:spcBef>
                <a:spcPct val="0"/>
              </a:spcBef>
              <a:spcAft>
                <a:spcPct val="0"/>
              </a:spcAft>
              <a:tabLst>
                <a:tab pos="457200" algn="l"/>
              </a:tabLst>
              <a:defRPr sz="2800">
                <a:solidFill>
                  <a:schemeClr val="tx1"/>
                </a:solidFill>
                <a:latin typeface="Tw Cen MT" panose="020B0602020104020603" pitchFamily="34" charset="0"/>
              </a:defRPr>
            </a:lvl8pPr>
            <a:lvl9pPr marL="3886200" indent="-228600" defTabSz="762000" eaLnBrk="0" fontAlgn="base" hangingPunct="0">
              <a:spcBef>
                <a:spcPct val="0"/>
              </a:spcBef>
              <a:spcAft>
                <a:spcPct val="0"/>
              </a:spcAft>
              <a:tabLst>
                <a:tab pos="457200" algn="l"/>
              </a:tabLst>
              <a:defRPr sz="2800">
                <a:solidFill>
                  <a:schemeClr val="tx1"/>
                </a:solidFill>
                <a:latin typeface="Tw Cen MT" panose="020B0602020104020603" pitchFamily="34" charset="0"/>
              </a:defRPr>
            </a:lvl9pPr>
          </a:lstStyle>
          <a:p>
            <a:pPr algn="just">
              <a:buFont typeface="Courier New" panose="02070309020205020404" pitchFamily="49" charset="0"/>
              <a:buNone/>
            </a:pPr>
            <a:r>
              <a:rPr lang="it-IT" altLang="it-IT" sz="2600" b="0" dirty="0">
                <a:solidFill>
                  <a:srgbClr val="105BBC"/>
                </a:solidFill>
                <a:latin typeface="Century Gothic" panose="020B0502020202020204" pitchFamily="34" charset="0"/>
                <a:ea typeface="+mj-ea"/>
                <a:cs typeface="Arial" panose="020B0604020202020204" pitchFamily="34" charset="0"/>
              </a:rPr>
              <a:t>A membrane </a:t>
            </a:r>
            <a:r>
              <a:rPr lang="it-IT" altLang="it-IT" sz="2600" b="0" dirty="0" err="1">
                <a:solidFill>
                  <a:srgbClr val="105BBC"/>
                </a:solidFill>
                <a:latin typeface="Century Gothic" panose="020B0502020202020204" pitchFamily="34" charset="0"/>
                <a:ea typeface="+mj-ea"/>
                <a:cs typeface="Arial" panose="020B0604020202020204" pitchFamily="34" charset="0"/>
              </a:rPr>
              <a:t>is</a:t>
            </a:r>
            <a:r>
              <a:rPr lang="it-IT" altLang="it-IT" sz="2600" b="0" dirty="0">
                <a:solidFill>
                  <a:srgbClr val="105BBC"/>
                </a:solidFill>
                <a:latin typeface="Century Gothic" panose="020B0502020202020204" pitchFamily="34" charset="0"/>
                <a:ea typeface="+mj-ea"/>
                <a:cs typeface="Arial" panose="020B0604020202020204" pitchFamily="34" charset="0"/>
              </a:rPr>
              <a:t> a </a:t>
            </a:r>
            <a:r>
              <a:rPr lang="it-IT" altLang="it-IT" sz="2600" b="0" dirty="0" err="1">
                <a:solidFill>
                  <a:srgbClr val="105BBC"/>
                </a:solidFill>
                <a:latin typeface="Century Gothic" panose="020B0502020202020204" pitchFamily="34" charset="0"/>
                <a:ea typeface="+mj-ea"/>
                <a:cs typeface="Arial" panose="020B0604020202020204" pitchFamily="34" charset="0"/>
              </a:rPr>
              <a:t>physical</a:t>
            </a:r>
            <a:r>
              <a:rPr lang="it-IT" altLang="it-IT" sz="2600" b="0" dirty="0">
                <a:solidFill>
                  <a:srgbClr val="105BBC"/>
                </a:solidFill>
                <a:latin typeface="Century Gothic" panose="020B0502020202020204" pitchFamily="34" charset="0"/>
                <a:ea typeface="+mj-ea"/>
                <a:cs typeface="Arial" panose="020B0604020202020204" pitchFamily="34" charset="0"/>
              </a:rPr>
              <a:t> </a:t>
            </a:r>
            <a:r>
              <a:rPr lang="it-IT" altLang="it-IT" sz="2600" b="0" dirty="0" err="1">
                <a:solidFill>
                  <a:srgbClr val="105BBC"/>
                </a:solidFill>
                <a:latin typeface="Century Gothic" panose="020B0502020202020204" pitchFamily="34" charset="0"/>
                <a:ea typeface="+mj-ea"/>
                <a:cs typeface="Arial" panose="020B0604020202020204" pitchFamily="34" charset="0"/>
              </a:rPr>
              <a:t>device</a:t>
            </a:r>
            <a:r>
              <a:rPr lang="it-IT" altLang="it-IT" sz="2600" b="0" dirty="0">
                <a:solidFill>
                  <a:srgbClr val="105BBC"/>
                </a:solidFill>
                <a:latin typeface="Century Gothic" panose="020B0502020202020204" pitchFamily="34" charset="0"/>
                <a:ea typeface="+mj-ea"/>
                <a:cs typeface="Arial" panose="020B0604020202020204" pitchFamily="34" charset="0"/>
              </a:rPr>
              <a:t> </a:t>
            </a:r>
            <a:r>
              <a:rPr lang="it-IT" altLang="it-IT" sz="2600" b="0" dirty="0" err="1">
                <a:solidFill>
                  <a:srgbClr val="105BBC"/>
                </a:solidFill>
                <a:latin typeface="Century Gothic" panose="020B0502020202020204" pitchFamily="34" charset="0"/>
                <a:ea typeface="+mj-ea"/>
                <a:cs typeface="Arial" panose="020B0604020202020204" pitchFamily="34" charset="0"/>
              </a:rPr>
              <a:t>able</a:t>
            </a:r>
            <a:r>
              <a:rPr lang="it-IT" altLang="it-IT" sz="2600" b="0" dirty="0">
                <a:solidFill>
                  <a:srgbClr val="105BBC"/>
                </a:solidFill>
                <a:latin typeface="Century Gothic" panose="020B0502020202020204" pitchFamily="34" charset="0"/>
                <a:ea typeface="+mj-ea"/>
                <a:cs typeface="Arial" panose="020B0604020202020204" pitchFamily="34" charset="0"/>
              </a:rPr>
              <a:t> to separate </a:t>
            </a:r>
            <a:r>
              <a:rPr lang="it-IT" altLang="it-IT" sz="2600" b="0" dirty="0" err="1">
                <a:solidFill>
                  <a:srgbClr val="105BBC"/>
                </a:solidFill>
                <a:latin typeface="Century Gothic" panose="020B0502020202020204" pitchFamily="34" charset="0"/>
                <a:ea typeface="+mj-ea"/>
                <a:cs typeface="Arial" panose="020B0604020202020204" pitchFamily="34" charset="0"/>
              </a:rPr>
              <a:t>selectively</a:t>
            </a:r>
            <a:r>
              <a:rPr lang="it-IT" altLang="it-IT" sz="2600" b="0" dirty="0">
                <a:solidFill>
                  <a:srgbClr val="105BBC"/>
                </a:solidFill>
                <a:latin typeface="Century Gothic" panose="020B0502020202020204" pitchFamily="34" charset="0"/>
                <a:ea typeface="+mj-ea"/>
                <a:cs typeface="Arial" panose="020B0604020202020204" pitchFamily="34" charset="0"/>
              </a:rPr>
              <a:t> </a:t>
            </a:r>
            <a:r>
              <a:rPr lang="it-IT" altLang="it-IT" sz="2600" b="0" dirty="0" err="1">
                <a:solidFill>
                  <a:srgbClr val="105BBC"/>
                </a:solidFill>
                <a:latin typeface="Century Gothic" panose="020B0502020202020204" pitchFamily="34" charset="0"/>
                <a:ea typeface="+mj-ea"/>
                <a:cs typeface="Arial" panose="020B0604020202020204" pitchFamily="34" charset="0"/>
              </a:rPr>
              <a:t>one</a:t>
            </a:r>
            <a:r>
              <a:rPr lang="it-IT" altLang="it-IT" sz="2600" b="0" dirty="0">
                <a:solidFill>
                  <a:srgbClr val="105BBC"/>
                </a:solidFill>
                <a:latin typeface="Century Gothic" panose="020B0502020202020204" pitchFamily="34" charset="0"/>
                <a:ea typeface="+mj-ea"/>
                <a:cs typeface="Arial" panose="020B0604020202020204" pitchFamily="34" charset="0"/>
              </a:rPr>
              <a:t> ore more </a:t>
            </a:r>
            <a:r>
              <a:rPr lang="it-IT" altLang="it-IT" sz="2600" b="0" dirty="0" err="1">
                <a:solidFill>
                  <a:srgbClr val="105BBC"/>
                </a:solidFill>
                <a:latin typeface="Century Gothic" panose="020B0502020202020204" pitchFamily="34" charset="0"/>
                <a:ea typeface="+mj-ea"/>
                <a:cs typeface="Arial" panose="020B0604020202020204" pitchFamily="34" charset="0"/>
              </a:rPr>
              <a:t>components</a:t>
            </a:r>
            <a:r>
              <a:rPr lang="it-IT" altLang="it-IT" sz="2600" b="0" dirty="0">
                <a:solidFill>
                  <a:srgbClr val="105BBC"/>
                </a:solidFill>
                <a:latin typeface="Century Gothic" panose="020B0502020202020204" pitchFamily="34" charset="0"/>
                <a:ea typeface="+mj-ea"/>
                <a:cs typeface="Arial" panose="020B0604020202020204" pitchFamily="34" charset="0"/>
              </a:rPr>
              <a:t> in a </a:t>
            </a:r>
            <a:r>
              <a:rPr lang="it-IT" altLang="it-IT" sz="2600" b="0" dirty="0" err="1">
                <a:solidFill>
                  <a:srgbClr val="105BBC"/>
                </a:solidFill>
                <a:latin typeface="Century Gothic" panose="020B0502020202020204" pitchFamily="34" charset="0"/>
                <a:ea typeface="+mj-ea"/>
                <a:cs typeface="Arial" panose="020B0604020202020204" pitchFamily="34" charset="0"/>
              </a:rPr>
              <a:t>mixture</a:t>
            </a:r>
            <a:r>
              <a:rPr lang="it-IT" altLang="it-IT" sz="2600" b="0" dirty="0">
                <a:solidFill>
                  <a:srgbClr val="105BBC"/>
                </a:solidFill>
                <a:latin typeface="Century Gothic" panose="020B0502020202020204" pitchFamily="34" charset="0"/>
                <a:ea typeface="+mj-ea"/>
                <a:cs typeface="Arial" panose="020B0604020202020204" pitchFamily="34" charset="0"/>
              </a:rPr>
              <a:t> </a:t>
            </a:r>
            <a:r>
              <a:rPr lang="it-IT" altLang="it-IT" sz="2600" b="0" dirty="0" err="1">
                <a:solidFill>
                  <a:srgbClr val="105BBC"/>
                </a:solidFill>
                <a:latin typeface="Century Gothic" panose="020B0502020202020204" pitchFamily="34" charset="0"/>
                <a:ea typeface="+mj-ea"/>
                <a:cs typeface="Arial" panose="020B0604020202020204" pitchFamily="34" charset="0"/>
              </a:rPr>
              <a:t>while</a:t>
            </a:r>
            <a:r>
              <a:rPr lang="it-IT" altLang="it-IT" sz="2600" b="0" dirty="0">
                <a:solidFill>
                  <a:srgbClr val="105BBC"/>
                </a:solidFill>
                <a:latin typeface="Century Gothic" panose="020B0502020202020204" pitchFamily="34" charset="0"/>
                <a:ea typeface="+mj-ea"/>
                <a:cs typeface="Arial" panose="020B0604020202020204" pitchFamily="34" charset="0"/>
              </a:rPr>
              <a:t> </a:t>
            </a:r>
            <a:r>
              <a:rPr lang="it-IT" altLang="it-IT" sz="2600" b="0" dirty="0" err="1">
                <a:solidFill>
                  <a:srgbClr val="105BBC"/>
                </a:solidFill>
                <a:latin typeface="Century Gothic" panose="020B0502020202020204" pitchFamily="34" charset="0"/>
                <a:ea typeface="+mj-ea"/>
                <a:cs typeface="Arial" panose="020B0604020202020204" pitchFamily="34" charset="0"/>
              </a:rPr>
              <a:t>rejecting</a:t>
            </a:r>
            <a:r>
              <a:rPr lang="it-IT" altLang="it-IT" sz="2600" b="0" dirty="0">
                <a:solidFill>
                  <a:srgbClr val="105BBC"/>
                </a:solidFill>
                <a:latin typeface="Century Gothic" panose="020B0502020202020204" pitchFamily="34" charset="0"/>
                <a:ea typeface="+mj-ea"/>
                <a:cs typeface="Arial" panose="020B0604020202020204" pitchFamily="34" charset="0"/>
              </a:rPr>
              <a:t> </a:t>
            </a:r>
            <a:r>
              <a:rPr lang="it-IT" altLang="it-IT" sz="2600" b="0" dirty="0" err="1">
                <a:solidFill>
                  <a:srgbClr val="105BBC"/>
                </a:solidFill>
                <a:latin typeface="Century Gothic" panose="020B0502020202020204" pitchFamily="34" charset="0"/>
                <a:ea typeface="+mj-ea"/>
                <a:cs typeface="Arial" panose="020B0604020202020204" pitchFamily="34" charset="0"/>
              </a:rPr>
              <a:t>others</a:t>
            </a:r>
            <a:r>
              <a:rPr lang="it-IT" altLang="it-IT" sz="2600" b="0" dirty="0">
                <a:solidFill>
                  <a:srgbClr val="105BBC"/>
                </a:solidFill>
                <a:latin typeface="Century Gothic" panose="020B0502020202020204" pitchFamily="34" charset="0"/>
                <a:ea typeface="+mj-ea"/>
                <a:cs typeface="Arial" panose="020B0604020202020204" pitchFamily="34" charset="0"/>
              </a:rPr>
              <a:t>.</a:t>
            </a:r>
          </a:p>
        </p:txBody>
      </p:sp>
      <p:pic>
        <p:nvPicPr>
          <p:cNvPr id="9" name="Picture 12" descr="215A_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3573016"/>
            <a:ext cx="2740000"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ggetto 10"/>
          <p:cNvGraphicFramePr>
            <a:graphicFrameLocks noChangeAspect="1"/>
          </p:cNvGraphicFramePr>
          <p:nvPr>
            <p:extLst>
              <p:ext uri="{D42A27DB-BD31-4B8C-83A1-F6EECF244321}">
                <p14:modId xmlns:p14="http://schemas.microsoft.com/office/powerpoint/2010/main" val="2367913020"/>
              </p:ext>
            </p:extLst>
          </p:nvPr>
        </p:nvGraphicFramePr>
        <p:xfrm>
          <a:off x="504056" y="3645024"/>
          <a:ext cx="5076056" cy="2008188"/>
        </p:xfrm>
        <a:graphic>
          <a:graphicData uri="http://schemas.openxmlformats.org/presentationml/2006/ole">
            <mc:AlternateContent xmlns:mc="http://schemas.openxmlformats.org/markup-compatibility/2006">
              <mc:Choice xmlns:v="urn:schemas-microsoft-com:vml" Requires="v">
                <p:oleObj spid="_x0000_s87092" name="Visio" r:id="rId5" imgW="9220177" imgH="3324240" progId="Visio.Drawing.11">
                  <p:embed/>
                </p:oleObj>
              </mc:Choice>
              <mc:Fallback>
                <p:oleObj name="Visio" r:id="rId5" imgW="9220177" imgH="3324240" progId="Visio.Drawing.11">
                  <p:embed/>
                  <p:pic>
                    <p:nvPicPr>
                      <p:cNvPr id="0" name=""/>
                      <p:cNvPicPr>
                        <a:picLocks noChangeAspect="1" noChangeArrowheads="1"/>
                      </p:cNvPicPr>
                      <p:nvPr/>
                    </p:nvPicPr>
                    <p:blipFill>
                      <a:blip r:embed="rId6"/>
                      <a:srcRect/>
                      <a:stretch>
                        <a:fillRect/>
                      </a:stretch>
                    </p:blipFill>
                    <p:spPr bwMode="auto">
                      <a:xfrm>
                        <a:off x="504056" y="3645024"/>
                        <a:ext cx="5076056" cy="200818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7332401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2265" y="518"/>
            <a:ext cx="6697663" cy="692178"/>
          </a:xfrm>
        </p:spPr>
        <p:txBody>
          <a:bodyPr/>
          <a:lstStyle/>
          <a:p>
            <a:pPr>
              <a:spcBef>
                <a:spcPct val="50000"/>
              </a:spcBef>
            </a:pPr>
            <a:r>
              <a:rPr lang="en-GB" altLang="it-IT" sz="2400" dirty="0">
                <a:latin typeface="Century Gothic" panose="020B0502020202020204" pitchFamily="34" charset="0"/>
                <a:cs typeface="Arial" panose="020B0604020202020204" pitchFamily="34" charset="0"/>
              </a:rPr>
              <a:t>Advantages of membrane technology</a:t>
            </a:r>
          </a:p>
        </p:txBody>
      </p:sp>
      <p:sp>
        <p:nvSpPr>
          <p:cNvPr id="4" name="Text Box 2"/>
          <p:cNvSpPr txBox="1">
            <a:spLocks noChangeArrowheads="1"/>
          </p:cNvSpPr>
          <p:nvPr/>
        </p:nvSpPr>
        <p:spPr bwMode="auto">
          <a:xfrm>
            <a:off x="179512" y="1268760"/>
            <a:ext cx="8784976"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pPr algn="just">
              <a:spcBef>
                <a:spcPct val="50000"/>
              </a:spcBef>
              <a:buClr>
                <a:srgbClr val="660033"/>
              </a:buClr>
              <a:buFont typeface="Wingdings" panose="05000000000000000000" pitchFamily="2" charset="2"/>
              <a:buChar char="ü"/>
            </a:pPr>
            <a:r>
              <a:rPr lang="it-IT" altLang="it-IT" sz="2400" b="0" dirty="0" smtClean="0">
                <a:solidFill>
                  <a:srgbClr val="105BBC"/>
                </a:solidFill>
                <a:latin typeface="Arial" panose="020B0604020202020204" pitchFamily="34" charset="0"/>
                <a:ea typeface="+mj-ea"/>
                <a:cs typeface="Arial" panose="020B0604020202020204" pitchFamily="34" charset="0"/>
              </a:rPr>
              <a:t> </a:t>
            </a:r>
            <a:r>
              <a:rPr lang="en-GB" altLang="it-IT" sz="2400" b="0" dirty="0">
                <a:solidFill>
                  <a:srgbClr val="105BBC"/>
                </a:solidFill>
                <a:latin typeface="Century Gothic" panose="020B0502020202020204" pitchFamily="34" charset="0"/>
                <a:ea typeface="+mj-ea"/>
                <a:cs typeface="Arial" panose="020B0604020202020204" pitchFamily="34" charset="0"/>
              </a:rPr>
              <a:t>efficiency and operational simplicity…</a:t>
            </a:r>
            <a:endParaRPr lang="it-IT" altLang="it-IT" sz="2400" b="0" dirty="0">
              <a:solidFill>
                <a:srgbClr val="105BBC"/>
              </a:solidFill>
              <a:latin typeface="Century Gothic" panose="020B0502020202020204" pitchFamily="34" charset="0"/>
              <a:ea typeface="+mj-ea"/>
              <a:cs typeface="Arial" panose="020B0604020202020204" pitchFamily="34" charset="0"/>
            </a:endParaRPr>
          </a:p>
          <a:p>
            <a:pPr algn="just">
              <a:spcBef>
                <a:spcPct val="50000"/>
              </a:spcBef>
              <a:buClr>
                <a:srgbClr val="660033"/>
              </a:buClr>
              <a:buFont typeface="Wingdings" panose="05000000000000000000" pitchFamily="2" charset="2"/>
              <a:buChar char="ü"/>
            </a:pPr>
            <a:r>
              <a:rPr lang="it-IT" altLang="it-IT" sz="2400" b="0" dirty="0">
                <a:solidFill>
                  <a:srgbClr val="105BBC"/>
                </a:solidFill>
                <a:latin typeface="Century Gothic" panose="020B0502020202020204" pitchFamily="34" charset="0"/>
                <a:ea typeface="+mj-ea"/>
                <a:cs typeface="Arial" panose="020B0604020202020204" pitchFamily="34" charset="0"/>
              </a:rPr>
              <a:t> </a:t>
            </a:r>
            <a:r>
              <a:rPr lang="en-GB" altLang="it-IT" sz="2400" b="0" dirty="0">
                <a:solidFill>
                  <a:srgbClr val="105BBC"/>
                </a:solidFill>
                <a:latin typeface="Century Gothic" panose="020B0502020202020204" pitchFamily="34" charset="0"/>
                <a:ea typeface="+mj-ea"/>
                <a:cs typeface="Arial" panose="020B0604020202020204" pitchFamily="34" charset="0"/>
              </a:rPr>
              <a:t>high selectivity and permeability for the transport of specific components…</a:t>
            </a:r>
            <a:endParaRPr lang="it-IT" altLang="it-IT" sz="2400" b="0" dirty="0">
              <a:solidFill>
                <a:srgbClr val="105BBC"/>
              </a:solidFill>
              <a:latin typeface="Century Gothic" panose="020B0502020202020204" pitchFamily="34" charset="0"/>
              <a:ea typeface="+mj-ea"/>
              <a:cs typeface="Arial" panose="020B0604020202020204" pitchFamily="34" charset="0"/>
            </a:endParaRPr>
          </a:p>
          <a:p>
            <a:pPr algn="just">
              <a:spcBef>
                <a:spcPct val="50000"/>
              </a:spcBef>
              <a:buClr>
                <a:srgbClr val="660033"/>
              </a:buClr>
              <a:buFont typeface="Wingdings" panose="05000000000000000000" pitchFamily="2" charset="2"/>
              <a:buChar char="ü"/>
            </a:pPr>
            <a:r>
              <a:rPr lang="it-IT" altLang="it-IT" sz="2400" b="0" dirty="0">
                <a:solidFill>
                  <a:srgbClr val="105BBC"/>
                </a:solidFill>
                <a:latin typeface="Century Gothic" panose="020B0502020202020204" pitchFamily="34" charset="0"/>
                <a:ea typeface="+mj-ea"/>
                <a:cs typeface="Arial" panose="020B0604020202020204" pitchFamily="34" charset="0"/>
              </a:rPr>
              <a:t> </a:t>
            </a:r>
            <a:r>
              <a:rPr lang="en-GB" altLang="it-IT" sz="2400" b="0" dirty="0">
                <a:solidFill>
                  <a:srgbClr val="105BBC"/>
                </a:solidFill>
                <a:latin typeface="Century Gothic" panose="020B0502020202020204" pitchFamily="34" charset="0"/>
                <a:ea typeface="+mj-ea"/>
                <a:cs typeface="Arial" panose="020B0604020202020204" pitchFamily="34" charset="0"/>
              </a:rPr>
              <a:t>low energetic requirement…</a:t>
            </a:r>
            <a:endParaRPr lang="it-IT" altLang="it-IT" sz="2400" b="0" dirty="0">
              <a:solidFill>
                <a:srgbClr val="105BBC"/>
              </a:solidFill>
              <a:latin typeface="Century Gothic" panose="020B0502020202020204" pitchFamily="34" charset="0"/>
              <a:ea typeface="+mj-ea"/>
              <a:cs typeface="Arial" panose="020B0604020202020204" pitchFamily="34" charset="0"/>
            </a:endParaRPr>
          </a:p>
          <a:p>
            <a:pPr algn="just">
              <a:spcBef>
                <a:spcPct val="50000"/>
              </a:spcBef>
              <a:buClr>
                <a:srgbClr val="660033"/>
              </a:buClr>
              <a:buFont typeface="Wingdings" panose="05000000000000000000" pitchFamily="2" charset="2"/>
              <a:buChar char="ü"/>
            </a:pPr>
            <a:r>
              <a:rPr lang="it-IT" altLang="it-IT" sz="2400" b="0" dirty="0">
                <a:solidFill>
                  <a:srgbClr val="105BBC"/>
                </a:solidFill>
                <a:latin typeface="Century Gothic" panose="020B0502020202020204" pitchFamily="34" charset="0"/>
                <a:ea typeface="+mj-ea"/>
                <a:cs typeface="Arial" panose="020B0604020202020204" pitchFamily="34" charset="0"/>
              </a:rPr>
              <a:t> </a:t>
            </a:r>
            <a:r>
              <a:rPr lang="en-GB" altLang="it-IT" sz="2400" b="0" dirty="0">
                <a:solidFill>
                  <a:srgbClr val="105BBC"/>
                </a:solidFill>
                <a:latin typeface="Century Gothic" panose="020B0502020202020204" pitchFamily="34" charset="0"/>
                <a:ea typeface="+mj-ea"/>
                <a:cs typeface="Arial" panose="020B0604020202020204" pitchFamily="34" charset="0"/>
              </a:rPr>
              <a:t>good stability and compatibility between different membrane operations…</a:t>
            </a:r>
            <a:endParaRPr lang="it-IT" altLang="it-IT" sz="2400" b="0" dirty="0">
              <a:solidFill>
                <a:srgbClr val="105BBC"/>
              </a:solidFill>
              <a:latin typeface="Century Gothic" panose="020B0502020202020204" pitchFamily="34" charset="0"/>
              <a:ea typeface="+mj-ea"/>
              <a:cs typeface="Arial" panose="020B0604020202020204" pitchFamily="34" charset="0"/>
            </a:endParaRPr>
          </a:p>
          <a:p>
            <a:pPr algn="just">
              <a:spcBef>
                <a:spcPct val="50000"/>
              </a:spcBef>
              <a:buClr>
                <a:srgbClr val="660033"/>
              </a:buClr>
              <a:buFont typeface="Wingdings" panose="05000000000000000000" pitchFamily="2" charset="2"/>
              <a:buChar char="ü"/>
            </a:pPr>
            <a:r>
              <a:rPr lang="it-IT" altLang="it-IT" sz="2400" b="0" dirty="0">
                <a:solidFill>
                  <a:srgbClr val="105BBC"/>
                </a:solidFill>
                <a:latin typeface="Century Gothic" panose="020B0502020202020204" pitchFamily="34" charset="0"/>
                <a:ea typeface="+mj-ea"/>
                <a:cs typeface="Arial" panose="020B0604020202020204" pitchFamily="34" charset="0"/>
              </a:rPr>
              <a:t> </a:t>
            </a:r>
            <a:r>
              <a:rPr lang="en-GB" altLang="it-IT" sz="2400" b="0" dirty="0">
                <a:solidFill>
                  <a:srgbClr val="105BBC"/>
                </a:solidFill>
                <a:latin typeface="Century Gothic" panose="020B0502020202020204" pitchFamily="34" charset="0"/>
                <a:ea typeface="+mj-ea"/>
                <a:cs typeface="Arial" panose="020B0604020202020204" pitchFamily="34" charset="0"/>
              </a:rPr>
              <a:t>environment-compatibility…</a:t>
            </a:r>
          </a:p>
          <a:p>
            <a:pPr algn="just">
              <a:spcBef>
                <a:spcPct val="50000"/>
              </a:spcBef>
              <a:buClr>
                <a:srgbClr val="660033"/>
              </a:buClr>
              <a:buFont typeface="Wingdings" panose="05000000000000000000" pitchFamily="2" charset="2"/>
              <a:buChar char="ü"/>
            </a:pPr>
            <a:r>
              <a:rPr lang="en-GB" altLang="it-IT" sz="2400" b="0" dirty="0">
                <a:solidFill>
                  <a:srgbClr val="105BBC"/>
                </a:solidFill>
                <a:latin typeface="Century Gothic" panose="020B0502020202020204" pitchFamily="34" charset="0"/>
                <a:ea typeface="+mj-ea"/>
                <a:cs typeface="Arial" panose="020B0604020202020204" pitchFamily="34" charset="0"/>
              </a:rPr>
              <a:t> large flexibility and easy scale-up…</a:t>
            </a:r>
          </a:p>
          <a:p>
            <a:pPr algn="just">
              <a:spcBef>
                <a:spcPct val="50000"/>
              </a:spcBef>
              <a:buClr>
                <a:srgbClr val="660033"/>
              </a:buClr>
              <a:buFont typeface="Wingdings" panose="05000000000000000000" pitchFamily="2" charset="2"/>
              <a:buChar char="ü"/>
            </a:pPr>
            <a:r>
              <a:rPr lang="it-IT" altLang="it-IT" sz="2400" b="0" dirty="0">
                <a:solidFill>
                  <a:srgbClr val="105BBC"/>
                </a:solidFill>
                <a:latin typeface="Century Gothic" panose="020B0502020202020204" pitchFamily="34" charset="0"/>
                <a:ea typeface="+mj-ea"/>
                <a:cs typeface="Arial" panose="020B0604020202020204" pitchFamily="34" charset="0"/>
              </a:rPr>
              <a:t> </a:t>
            </a:r>
            <a:r>
              <a:rPr lang="en-GB" altLang="it-IT" sz="2400" b="0" dirty="0">
                <a:solidFill>
                  <a:srgbClr val="105BBC"/>
                </a:solidFill>
                <a:latin typeface="Century Gothic" panose="020B0502020202020204" pitchFamily="34" charset="0"/>
                <a:ea typeface="+mj-ea"/>
                <a:cs typeface="Arial" panose="020B0604020202020204" pitchFamily="34" charset="0"/>
              </a:rPr>
              <a:t>advanced levels of </a:t>
            </a:r>
            <a:r>
              <a:rPr lang="en-GB" altLang="it-IT" sz="2400" b="0" dirty="0" smtClean="0">
                <a:solidFill>
                  <a:srgbClr val="105BBC"/>
                </a:solidFill>
                <a:latin typeface="Century Gothic" panose="020B0502020202020204" pitchFamily="34" charset="0"/>
                <a:ea typeface="+mj-ea"/>
                <a:cs typeface="Arial" panose="020B0604020202020204" pitchFamily="34" charset="0"/>
              </a:rPr>
              <a:t>automation </a:t>
            </a:r>
            <a:r>
              <a:rPr lang="en-GB" altLang="it-IT" sz="2400" b="0" dirty="0">
                <a:solidFill>
                  <a:srgbClr val="105BBC"/>
                </a:solidFill>
                <a:latin typeface="Century Gothic" panose="020B0502020202020204" pitchFamily="34" charset="0"/>
                <a:ea typeface="+mj-ea"/>
                <a:cs typeface="Arial" panose="020B0604020202020204" pitchFamily="34" charset="0"/>
              </a:rPr>
              <a:t>and remote control …</a:t>
            </a:r>
            <a:endParaRPr lang="it-IT" altLang="it-IT" sz="2400" b="0" dirty="0">
              <a:solidFill>
                <a:srgbClr val="105BBC"/>
              </a:solidFill>
              <a:latin typeface="Century Gothic" panose="020B0502020202020204" pitchFamily="34" charset="0"/>
              <a:ea typeface="+mj-ea"/>
              <a:cs typeface="Arial" panose="020B0604020202020204" pitchFamily="34" charset="0"/>
            </a:endParaRPr>
          </a:p>
          <a:p>
            <a:pPr algn="just">
              <a:spcBef>
                <a:spcPct val="50000"/>
              </a:spcBef>
              <a:buClr>
                <a:srgbClr val="660033"/>
              </a:buClr>
              <a:buFont typeface="Wingdings" panose="05000000000000000000" pitchFamily="2" charset="2"/>
              <a:buChar char="ü"/>
            </a:pPr>
            <a:endParaRPr lang="it-IT" altLang="it-IT" sz="2000" dirty="0">
              <a:solidFill>
                <a:srgbClr val="000066"/>
              </a:solidFill>
              <a:latin typeface="Century Gothic" panose="020B0502020202020204" pitchFamily="34" charset="0"/>
            </a:endParaRPr>
          </a:p>
        </p:txBody>
      </p:sp>
    </p:spTree>
    <p:extLst>
      <p:ext uri="{BB962C8B-B14F-4D97-AF65-F5344CB8AC3E}">
        <p14:creationId xmlns:p14="http://schemas.microsoft.com/office/powerpoint/2010/main" val="137618304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39752" y="404664"/>
            <a:ext cx="6697663" cy="692178"/>
          </a:xfrm>
        </p:spPr>
        <p:txBody>
          <a:bodyPr/>
          <a:lstStyle/>
          <a:p>
            <a:r>
              <a:rPr lang="en-GB" sz="2800" dirty="0" smtClean="0">
                <a:latin typeface="Century Gothic" panose="020B0502020202020204" pitchFamily="34" charset="0"/>
                <a:cs typeface="Arial" panose="020B0604020202020204" pitchFamily="34" charset="0"/>
              </a:rPr>
              <a:t>The most important operations for membrane gas separation</a:t>
            </a:r>
            <a:endParaRPr lang="en-GB" sz="2800" dirty="0">
              <a:latin typeface="Century Gothic" panose="020B0502020202020204" pitchFamily="34" charset="0"/>
              <a:cs typeface="Arial" panose="020B0604020202020204" pitchFamily="34" charset="0"/>
            </a:endParaRPr>
          </a:p>
        </p:txBody>
      </p:sp>
      <p:sp>
        <p:nvSpPr>
          <p:cNvPr id="5" name="Rectangle 4"/>
          <p:cNvSpPr>
            <a:spLocks noChangeArrowheads="1"/>
          </p:cNvSpPr>
          <p:nvPr/>
        </p:nvSpPr>
        <p:spPr bwMode="auto">
          <a:xfrm>
            <a:off x="685800" y="1268760"/>
            <a:ext cx="8062664" cy="4298036"/>
          </a:xfrm>
          <a:prstGeom prst="rect">
            <a:avLst/>
          </a:prstGeom>
          <a:noFill/>
          <a:ln w="9525">
            <a:noFill/>
            <a:miter lim="800000"/>
            <a:headEnd/>
            <a:tailEnd/>
          </a:ln>
          <a:effectLst/>
        </p:spPr>
        <p:txBody>
          <a:bodyPr wrap="square">
            <a:spAutoFit/>
          </a:bodyPr>
          <a:lstStyle/>
          <a:p>
            <a:pPr defTabSz="993775">
              <a:lnSpc>
                <a:spcPct val="150000"/>
              </a:lnSpc>
              <a:buFontTx/>
              <a:buChar char="•"/>
              <a:defRPr/>
            </a:pPr>
            <a:r>
              <a:rPr lang="it-IT" sz="3600" b="0" dirty="0">
                <a:solidFill>
                  <a:srgbClr val="105BBC"/>
                </a:solidFill>
                <a:latin typeface="Arial" panose="020B0604020202020204" pitchFamily="34" charset="0"/>
                <a:ea typeface="+mj-ea"/>
                <a:cs typeface="Arial" panose="020B0604020202020204" pitchFamily="34" charset="0"/>
              </a:rPr>
              <a:t> </a:t>
            </a:r>
            <a:r>
              <a:rPr lang="it-IT" sz="3000" b="0" dirty="0">
                <a:solidFill>
                  <a:srgbClr val="105BBC"/>
                </a:solidFill>
                <a:latin typeface="Century Gothic" panose="020B0502020202020204" pitchFamily="34" charset="0"/>
                <a:ea typeface="+mj-ea"/>
                <a:cs typeface="Arial" panose="020B0604020202020204" pitchFamily="34" charset="0"/>
              </a:rPr>
              <a:t>H</a:t>
            </a:r>
            <a:r>
              <a:rPr lang="it-IT" sz="3000" b="0" baseline="-25000" dirty="0">
                <a:solidFill>
                  <a:srgbClr val="105BBC"/>
                </a:solidFill>
                <a:latin typeface="Century Gothic" panose="020B0502020202020204" pitchFamily="34" charset="0"/>
                <a:ea typeface="+mj-ea"/>
                <a:cs typeface="Arial" panose="020B0604020202020204" pitchFamily="34" charset="0"/>
              </a:rPr>
              <a:t>2</a:t>
            </a:r>
            <a:r>
              <a:rPr lang="it-IT" sz="3000" b="0" dirty="0">
                <a:solidFill>
                  <a:srgbClr val="105BBC"/>
                </a:solidFill>
                <a:latin typeface="Century Gothic" panose="020B0502020202020204" pitchFamily="34" charset="0"/>
                <a:ea typeface="+mj-ea"/>
                <a:cs typeface="Arial" panose="020B0604020202020204" pitchFamily="34" charset="0"/>
              </a:rPr>
              <a:t> </a:t>
            </a:r>
            <a:r>
              <a:rPr lang="it-IT" sz="3000" b="0" dirty="0" err="1">
                <a:solidFill>
                  <a:srgbClr val="105BBC"/>
                </a:solidFill>
                <a:latin typeface="Century Gothic" panose="020B0502020202020204" pitchFamily="34" charset="0"/>
                <a:ea typeface="+mj-ea"/>
                <a:cs typeface="Arial" panose="020B0604020202020204" pitchFamily="34" charset="0"/>
              </a:rPr>
              <a:t>purification</a:t>
            </a:r>
            <a:r>
              <a:rPr lang="it-IT" sz="3000" b="0" dirty="0">
                <a:solidFill>
                  <a:srgbClr val="105BBC"/>
                </a:solidFill>
                <a:latin typeface="Century Gothic" panose="020B0502020202020204" pitchFamily="34" charset="0"/>
                <a:ea typeface="+mj-ea"/>
                <a:cs typeface="Arial" panose="020B0604020202020204" pitchFamily="34" charset="0"/>
              </a:rPr>
              <a:t> and </a:t>
            </a:r>
            <a:r>
              <a:rPr lang="it-IT" sz="3000" b="0" dirty="0" smtClean="0">
                <a:solidFill>
                  <a:srgbClr val="105BBC"/>
                </a:solidFill>
                <a:latin typeface="Century Gothic" panose="020B0502020202020204" pitchFamily="34" charset="0"/>
                <a:ea typeface="+mj-ea"/>
                <a:cs typeface="Arial" panose="020B0604020202020204" pitchFamily="34" charset="0"/>
              </a:rPr>
              <a:t>production</a:t>
            </a:r>
            <a:endParaRPr lang="it-IT" sz="3000" b="0" dirty="0">
              <a:solidFill>
                <a:srgbClr val="105BBC"/>
              </a:solidFill>
              <a:latin typeface="Century Gothic" panose="020B0502020202020204" pitchFamily="34" charset="0"/>
              <a:ea typeface="+mj-ea"/>
              <a:cs typeface="Arial" panose="020B0604020202020204" pitchFamily="34" charset="0"/>
            </a:endParaRPr>
          </a:p>
          <a:p>
            <a:pPr defTabSz="993775">
              <a:lnSpc>
                <a:spcPct val="150000"/>
              </a:lnSpc>
              <a:buFontTx/>
              <a:buChar char="•"/>
              <a:defRPr/>
            </a:pPr>
            <a:r>
              <a:rPr lang="it-IT" sz="3000" b="0" dirty="0">
                <a:solidFill>
                  <a:srgbClr val="105BBC"/>
                </a:solidFill>
                <a:latin typeface="Century Gothic" panose="020B0502020202020204" pitchFamily="34" charset="0"/>
                <a:ea typeface="+mj-ea"/>
                <a:cs typeface="Arial" panose="020B0604020202020204" pitchFamily="34" charset="0"/>
              </a:rPr>
              <a:t> CO</a:t>
            </a:r>
            <a:r>
              <a:rPr lang="it-IT" sz="3000" b="0" baseline="-25000" dirty="0">
                <a:solidFill>
                  <a:srgbClr val="105BBC"/>
                </a:solidFill>
                <a:latin typeface="Century Gothic" panose="020B0502020202020204" pitchFamily="34" charset="0"/>
                <a:ea typeface="+mj-ea"/>
                <a:cs typeface="Arial" panose="020B0604020202020204" pitchFamily="34" charset="0"/>
              </a:rPr>
              <a:t>2</a:t>
            </a:r>
            <a:r>
              <a:rPr lang="it-IT" sz="3000" b="0" dirty="0">
                <a:solidFill>
                  <a:srgbClr val="105BBC"/>
                </a:solidFill>
                <a:latin typeface="Century Gothic" panose="020B0502020202020204" pitchFamily="34" charset="0"/>
                <a:ea typeface="+mj-ea"/>
                <a:cs typeface="Arial" panose="020B0604020202020204" pitchFamily="34" charset="0"/>
              </a:rPr>
              <a:t> </a:t>
            </a:r>
            <a:r>
              <a:rPr lang="it-IT" sz="3000" b="0" dirty="0" err="1">
                <a:solidFill>
                  <a:srgbClr val="105BBC"/>
                </a:solidFill>
                <a:latin typeface="Century Gothic" panose="020B0502020202020204" pitchFamily="34" charset="0"/>
                <a:ea typeface="+mj-ea"/>
                <a:cs typeface="Arial" panose="020B0604020202020204" pitchFamily="34" charset="0"/>
              </a:rPr>
              <a:t>capture</a:t>
            </a:r>
            <a:r>
              <a:rPr lang="it-IT" sz="3000" b="0" dirty="0">
                <a:solidFill>
                  <a:srgbClr val="105BBC"/>
                </a:solidFill>
                <a:latin typeface="Century Gothic" panose="020B0502020202020204" pitchFamily="34" charset="0"/>
                <a:ea typeface="+mj-ea"/>
                <a:cs typeface="Arial" panose="020B0604020202020204" pitchFamily="34" charset="0"/>
              </a:rPr>
              <a:t> and </a:t>
            </a:r>
            <a:r>
              <a:rPr lang="it-IT" sz="3000" b="0" dirty="0" err="1">
                <a:solidFill>
                  <a:srgbClr val="105BBC"/>
                </a:solidFill>
                <a:latin typeface="Century Gothic" panose="020B0502020202020204" pitchFamily="34" charset="0"/>
                <a:ea typeface="+mj-ea"/>
                <a:cs typeface="Arial" panose="020B0604020202020204" pitchFamily="34" charset="0"/>
              </a:rPr>
              <a:t>sequestration</a:t>
            </a:r>
            <a:endParaRPr lang="it-IT" sz="3000" b="0" dirty="0">
              <a:solidFill>
                <a:srgbClr val="105BBC"/>
              </a:solidFill>
              <a:latin typeface="Century Gothic" panose="020B0502020202020204" pitchFamily="34" charset="0"/>
              <a:ea typeface="+mj-ea"/>
              <a:cs typeface="Arial" panose="020B0604020202020204" pitchFamily="34" charset="0"/>
            </a:endParaRPr>
          </a:p>
          <a:p>
            <a:pPr defTabSz="993775">
              <a:lnSpc>
                <a:spcPct val="150000"/>
              </a:lnSpc>
              <a:buFontTx/>
              <a:buChar char="•"/>
              <a:defRPr/>
            </a:pPr>
            <a:r>
              <a:rPr lang="it-IT" sz="3000" b="0" dirty="0">
                <a:solidFill>
                  <a:srgbClr val="105BBC"/>
                </a:solidFill>
                <a:latin typeface="Century Gothic" panose="020B0502020202020204" pitchFamily="34" charset="0"/>
                <a:ea typeface="+mj-ea"/>
                <a:cs typeface="Arial" panose="020B0604020202020204" pitchFamily="34" charset="0"/>
              </a:rPr>
              <a:t> N</a:t>
            </a:r>
            <a:r>
              <a:rPr lang="it-IT" sz="3000" b="0" baseline="-25000" dirty="0">
                <a:solidFill>
                  <a:srgbClr val="105BBC"/>
                </a:solidFill>
                <a:latin typeface="Century Gothic" panose="020B0502020202020204" pitchFamily="34" charset="0"/>
                <a:ea typeface="+mj-ea"/>
                <a:cs typeface="Arial" panose="020B0604020202020204" pitchFamily="34" charset="0"/>
              </a:rPr>
              <a:t>2</a:t>
            </a:r>
            <a:r>
              <a:rPr lang="it-IT" sz="3000" b="0" dirty="0">
                <a:solidFill>
                  <a:srgbClr val="105BBC"/>
                </a:solidFill>
                <a:latin typeface="Century Gothic" panose="020B0502020202020204" pitchFamily="34" charset="0"/>
                <a:ea typeface="+mj-ea"/>
                <a:cs typeface="Arial" panose="020B0604020202020204" pitchFamily="34" charset="0"/>
              </a:rPr>
              <a:t>/O</a:t>
            </a:r>
            <a:r>
              <a:rPr lang="it-IT" sz="3000" b="0" baseline="-25000" dirty="0">
                <a:solidFill>
                  <a:srgbClr val="105BBC"/>
                </a:solidFill>
                <a:latin typeface="Century Gothic" panose="020B0502020202020204" pitchFamily="34" charset="0"/>
                <a:ea typeface="+mj-ea"/>
                <a:cs typeface="Arial" panose="020B0604020202020204" pitchFamily="34" charset="0"/>
              </a:rPr>
              <a:t>2</a:t>
            </a:r>
            <a:r>
              <a:rPr lang="it-IT" sz="3000" b="0" dirty="0">
                <a:solidFill>
                  <a:srgbClr val="105BBC"/>
                </a:solidFill>
                <a:latin typeface="Century Gothic" panose="020B0502020202020204" pitchFamily="34" charset="0"/>
                <a:ea typeface="+mj-ea"/>
                <a:cs typeface="Arial" panose="020B0604020202020204" pitchFamily="34" charset="0"/>
              </a:rPr>
              <a:t> separation</a:t>
            </a:r>
          </a:p>
          <a:p>
            <a:pPr defTabSz="993775">
              <a:lnSpc>
                <a:spcPct val="150000"/>
              </a:lnSpc>
              <a:buFontTx/>
              <a:buChar char="•"/>
              <a:defRPr/>
            </a:pPr>
            <a:r>
              <a:rPr lang="it-IT" sz="3000" b="0" dirty="0">
                <a:solidFill>
                  <a:srgbClr val="105BBC"/>
                </a:solidFill>
                <a:latin typeface="Century Gothic" panose="020B0502020202020204" pitchFamily="34" charset="0"/>
                <a:ea typeface="+mj-ea"/>
                <a:cs typeface="Arial" panose="020B0604020202020204" pitchFamily="34" charset="0"/>
              </a:rPr>
              <a:t> N</a:t>
            </a:r>
            <a:r>
              <a:rPr lang="it-IT" sz="3000" b="0" baseline="-25000" dirty="0">
                <a:solidFill>
                  <a:srgbClr val="105BBC"/>
                </a:solidFill>
                <a:latin typeface="Century Gothic" panose="020B0502020202020204" pitchFamily="34" charset="0"/>
                <a:ea typeface="+mj-ea"/>
                <a:cs typeface="Arial" panose="020B0604020202020204" pitchFamily="34" charset="0"/>
              </a:rPr>
              <a:t>2</a:t>
            </a:r>
            <a:r>
              <a:rPr lang="it-IT" sz="3000" b="0" dirty="0">
                <a:solidFill>
                  <a:srgbClr val="105BBC"/>
                </a:solidFill>
                <a:latin typeface="Century Gothic" panose="020B0502020202020204" pitchFamily="34" charset="0"/>
                <a:ea typeface="+mj-ea"/>
                <a:cs typeface="Arial" panose="020B0604020202020204" pitchFamily="34" charset="0"/>
              </a:rPr>
              <a:t> production</a:t>
            </a:r>
          </a:p>
          <a:p>
            <a:pPr defTabSz="993775">
              <a:lnSpc>
                <a:spcPct val="150000"/>
              </a:lnSpc>
              <a:buFontTx/>
              <a:buChar char="•"/>
              <a:defRPr/>
            </a:pPr>
            <a:r>
              <a:rPr lang="it-IT" sz="3000" b="0" dirty="0">
                <a:solidFill>
                  <a:srgbClr val="105BBC"/>
                </a:solidFill>
                <a:latin typeface="Century Gothic" panose="020B0502020202020204" pitchFamily="34" charset="0"/>
                <a:ea typeface="+mj-ea"/>
                <a:cs typeface="Arial" panose="020B0604020202020204" pitchFamily="34" charset="0"/>
              </a:rPr>
              <a:t> Natural gas </a:t>
            </a:r>
            <a:r>
              <a:rPr lang="it-IT" sz="3000" b="0" dirty="0" err="1">
                <a:solidFill>
                  <a:srgbClr val="105BBC"/>
                </a:solidFill>
                <a:latin typeface="Century Gothic" panose="020B0502020202020204" pitchFamily="34" charset="0"/>
                <a:ea typeface="+mj-ea"/>
                <a:cs typeface="Arial" panose="020B0604020202020204" pitchFamily="34" charset="0"/>
              </a:rPr>
              <a:t>sweetening</a:t>
            </a:r>
            <a:endParaRPr lang="it-IT" sz="3000" b="0" dirty="0">
              <a:solidFill>
                <a:srgbClr val="105BBC"/>
              </a:solidFill>
              <a:latin typeface="Century Gothic" panose="020B0502020202020204" pitchFamily="34" charset="0"/>
              <a:ea typeface="+mj-ea"/>
              <a:cs typeface="Arial" panose="020B0604020202020204" pitchFamily="34" charset="0"/>
            </a:endParaRPr>
          </a:p>
          <a:p>
            <a:pPr defTabSz="993775">
              <a:lnSpc>
                <a:spcPct val="150000"/>
              </a:lnSpc>
              <a:buFontTx/>
              <a:buChar char="•"/>
              <a:defRPr/>
            </a:pPr>
            <a:r>
              <a:rPr lang="it-IT" sz="3000" b="0" dirty="0">
                <a:solidFill>
                  <a:srgbClr val="105BBC"/>
                </a:solidFill>
                <a:latin typeface="Century Gothic" panose="020B0502020202020204" pitchFamily="34" charset="0"/>
                <a:ea typeface="+mj-ea"/>
                <a:cs typeface="Arial" panose="020B0604020202020204" pitchFamily="34" charset="0"/>
              </a:rPr>
              <a:t> Biogas separation and conversion</a:t>
            </a:r>
          </a:p>
        </p:txBody>
      </p:sp>
    </p:spTree>
    <p:extLst>
      <p:ext uri="{BB962C8B-B14F-4D97-AF65-F5344CB8AC3E}">
        <p14:creationId xmlns:p14="http://schemas.microsoft.com/office/powerpoint/2010/main" val="250664877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593403337"/>
              </p:ext>
            </p:extLst>
          </p:nvPr>
        </p:nvGraphicFramePr>
        <p:xfrm>
          <a:off x="846138" y="1484784"/>
          <a:ext cx="7542286" cy="3492446"/>
        </p:xfrm>
        <a:graphic>
          <a:graphicData uri="http://schemas.openxmlformats.org/drawingml/2006/table">
            <a:tbl>
              <a:tblPr/>
              <a:tblGrid>
                <a:gridCol w="3540060"/>
                <a:gridCol w="4002226"/>
              </a:tblGrid>
              <a:tr h="387802">
                <a:tc>
                  <a:txBody>
                    <a:bodyPr/>
                    <a:lstStyle/>
                    <a:p>
                      <a:pPr marL="342900" algn="l">
                        <a:spcAft>
                          <a:spcPts val="0"/>
                        </a:spcAft>
                      </a:pPr>
                      <a:r>
                        <a:rPr lang="en-GB" sz="1600" b="1" dirty="0">
                          <a:latin typeface="Century Gothic" panose="020B0502020202020204" pitchFamily="34" charset="0"/>
                          <a:ea typeface="Times New Roman"/>
                          <a:cs typeface="Times New Roman"/>
                        </a:rPr>
                        <a:t>Rubbery Polymers</a:t>
                      </a:r>
                      <a:endParaRPr lang="it-IT" sz="1100" dirty="0">
                        <a:latin typeface="Century Gothic" panose="020B0502020202020204" pitchFamily="34" charset="0"/>
                        <a:ea typeface="Times New Roman"/>
                        <a:cs typeface="Times New Roman"/>
                      </a:endParaRPr>
                    </a:p>
                  </a:txBody>
                  <a:tcPr marL="44448" marR="444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lgn="ctr">
                        <a:spcAft>
                          <a:spcPts val="0"/>
                        </a:spcAft>
                      </a:pPr>
                      <a:r>
                        <a:rPr lang="en-GB" sz="1600" b="1">
                          <a:latin typeface="Century Gothic" panose="020B0502020202020204" pitchFamily="34" charset="0"/>
                          <a:ea typeface="Times New Roman"/>
                          <a:cs typeface="Times New Roman"/>
                        </a:rPr>
                        <a:t>Glassy Polymers</a:t>
                      </a:r>
                      <a:endParaRPr lang="it-IT" sz="1100">
                        <a:latin typeface="Century Gothic" panose="020B0502020202020204" pitchFamily="34" charset="0"/>
                        <a:ea typeface="Times New Roman"/>
                        <a:cs typeface="Times New Roman"/>
                      </a:endParaRPr>
                    </a:p>
                  </a:txBody>
                  <a:tcPr marL="44448" marR="4444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4644">
                <a:tc>
                  <a:txBody>
                    <a:bodyPr/>
                    <a:lstStyle/>
                    <a:p>
                      <a:pPr marL="114300" algn="l">
                        <a:spcAft>
                          <a:spcPts val="0"/>
                        </a:spcAft>
                      </a:pPr>
                      <a:r>
                        <a:rPr lang="en-GB" sz="1600" dirty="0" err="1">
                          <a:latin typeface="Century Gothic" panose="020B0502020202020204" pitchFamily="34" charset="0"/>
                          <a:ea typeface="Times New Roman"/>
                          <a:cs typeface="Times New Roman"/>
                        </a:rPr>
                        <a:t>Fluoro</a:t>
                      </a:r>
                      <a:r>
                        <a:rPr lang="en-GB" sz="1600" dirty="0">
                          <a:latin typeface="Century Gothic" panose="020B0502020202020204" pitchFamily="34" charset="0"/>
                          <a:ea typeface="Times New Roman"/>
                          <a:cs typeface="Times New Roman"/>
                        </a:rPr>
                        <a:t> </a:t>
                      </a:r>
                      <a:r>
                        <a:rPr lang="en-GB" sz="1600" dirty="0" err="1">
                          <a:latin typeface="Century Gothic" panose="020B0502020202020204" pitchFamily="34" charset="0"/>
                          <a:ea typeface="Times New Roman"/>
                          <a:cs typeface="Times New Roman"/>
                        </a:rPr>
                        <a:t>elastomers</a:t>
                      </a:r>
                      <a:endParaRPr lang="it-IT" sz="1100" dirty="0">
                        <a:latin typeface="Century Gothic" panose="020B0502020202020204" pitchFamily="34" charset="0"/>
                        <a:ea typeface="Times New Roman"/>
                        <a:cs typeface="Times New Roman"/>
                      </a:endParaRPr>
                    </a:p>
                    <a:p>
                      <a:pPr marL="114300" algn="l">
                        <a:spcAft>
                          <a:spcPts val="0"/>
                        </a:spcAft>
                      </a:pPr>
                      <a:r>
                        <a:rPr lang="en-GB" sz="1600" dirty="0">
                          <a:latin typeface="Century Gothic" panose="020B0502020202020204" pitchFamily="34" charset="0"/>
                          <a:ea typeface="Times New Roman"/>
                          <a:cs typeface="Times New Roman"/>
                        </a:rPr>
                        <a:t>Neoprene </a:t>
                      </a:r>
                      <a:endParaRPr lang="it-IT" sz="1100" dirty="0">
                        <a:latin typeface="Century Gothic" panose="020B0502020202020204" pitchFamily="34" charset="0"/>
                        <a:ea typeface="Times New Roman"/>
                        <a:cs typeface="Times New Roman"/>
                      </a:endParaRPr>
                    </a:p>
                    <a:p>
                      <a:pPr marL="114300" algn="l">
                        <a:spcAft>
                          <a:spcPts val="0"/>
                        </a:spcAft>
                      </a:pPr>
                      <a:r>
                        <a:rPr lang="en-GB" sz="1600" dirty="0" err="1">
                          <a:latin typeface="Century Gothic" panose="020B0502020202020204" pitchFamily="34" charset="0"/>
                          <a:ea typeface="Times New Roman"/>
                          <a:cs typeface="Times New Roman"/>
                        </a:rPr>
                        <a:t>Nitrile</a:t>
                      </a:r>
                      <a:r>
                        <a:rPr lang="en-GB" sz="1600" dirty="0">
                          <a:latin typeface="Century Gothic" panose="020B0502020202020204" pitchFamily="34" charset="0"/>
                          <a:ea typeface="Times New Roman"/>
                          <a:cs typeface="Times New Roman"/>
                        </a:rPr>
                        <a:t> rubber</a:t>
                      </a:r>
                      <a:endParaRPr lang="it-IT" sz="1100" dirty="0">
                        <a:latin typeface="Century Gothic" panose="020B0502020202020204" pitchFamily="34" charset="0"/>
                        <a:ea typeface="Times New Roman"/>
                        <a:cs typeface="Times New Roman"/>
                      </a:endParaRPr>
                    </a:p>
                    <a:p>
                      <a:pPr marL="114300" algn="l">
                        <a:spcAft>
                          <a:spcPts val="0"/>
                        </a:spcAft>
                      </a:pPr>
                      <a:r>
                        <a:rPr lang="en-GB" sz="1600" dirty="0">
                          <a:latin typeface="Century Gothic" panose="020B0502020202020204" pitchFamily="34" charset="0"/>
                          <a:ea typeface="Times New Roman"/>
                          <a:cs typeface="Times New Roman"/>
                        </a:rPr>
                        <a:t>Poly(</a:t>
                      </a:r>
                      <a:r>
                        <a:rPr lang="en-GB" sz="1600" dirty="0" err="1">
                          <a:latin typeface="Century Gothic" panose="020B0502020202020204" pitchFamily="34" charset="0"/>
                          <a:ea typeface="Times New Roman"/>
                          <a:cs typeface="Times New Roman"/>
                        </a:rPr>
                        <a:t>dimethylsiloxane</a:t>
                      </a:r>
                      <a:r>
                        <a:rPr lang="en-GB" sz="1600" dirty="0">
                          <a:latin typeface="Century Gothic" panose="020B0502020202020204" pitchFamily="34" charset="0"/>
                          <a:ea typeface="Times New Roman"/>
                          <a:cs typeface="Times New Roman"/>
                        </a:rPr>
                        <a:t>) </a:t>
                      </a:r>
                      <a:endParaRPr lang="it-IT" sz="1100" dirty="0">
                        <a:latin typeface="Century Gothic" panose="020B0502020202020204" pitchFamily="34" charset="0"/>
                        <a:ea typeface="Times New Roman"/>
                        <a:cs typeface="Times New Roman"/>
                      </a:endParaRPr>
                    </a:p>
                    <a:p>
                      <a:pPr marL="114300" algn="l">
                        <a:spcAft>
                          <a:spcPts val="0"/>
                        </a:spcAft>
                      </a:pPr>
                      <a:r>
                        <a:rPr lang="en-GB" sz="1600" dirty="0">
                          <a:latin typeface="Century Gothic" panose="020B0502020202020204" pitchFamily="34" charset="0"/>
                          <a:ea typeface="Times New Roman"/>
                          <a:cs typeface="Times New Roman"/>
                        </a:rPr>
                        <a:t>Polyethylene chlorine </a:t>
                      </a:r>
                      <a:r>
                        <a:rPr lang="en-GB" sz="1600" dirty="0" err="1">
                          <a:latin typeface="Century Gothic" panose="020B0502020202020204" pitchFamily="34" charset="0"/>
                          <a:ea typeface="Times New Roman"/>
                          <a:cs typeface="Times New Roman"/>
                        </a:rPr>
                        <a:t>sulfonated</a:t>
                      </a:r>
                      <a:endParaRPr lang="it-IT" sz="1100" dirty="0">
                        <a:latin typeface="Century Gothic" panose="020B0502020202020204" pitchFamily="34" charset="0"/>
                        <a:ea typeface="Times New Roman"/>
                        <a:cs typeface="Times New Roman"/>
                      </a:endParaRPr>
                    </a:p>
                    <a:p>
                      <a:pPr marL="114300" algn="l">
                        <a:spcAft>
                          <a:spcPts val="0"/>
                        </a:spcAft>
                      </a:pPr>
                      <a:r>
                        <a:rPr lang="en-GB" sz="1600" dirty="0" err="1">
                          <a:latin typeface="Century Gothic" panose="020B0502020202020204" pitchFamily="34" charset="0"/>
                          <a:ea typeface="Times New Roman"/>
                          <a:cs typeface="Times New Roman"/>
                        </a:rPr>
                        <a:t>Polyvinilchloride</a:t>
                      </a:r>
                      <a:r>
                        <a:rPr lang="en-GB" sz="1600" dirty="0">
                          <a:latin typeface="Century Gothic" panose="020B0502020202020204" pitchFamily="34" charset="0"/>
                          <a:ea typeface="Times New Roman"/>
                          <a:cs typeface="Times New Roman"/>
                        </a:rPr>
                        <a:t> plasticized</a:t>
                      </a:r>
                      <a:endParaRPr lang="it-IT" sz="1100" dirty="0">
                        <a:latin typeface="Century Gothic" panose="020B0502020202020204" pitchFamily="34" charset="0"/>
                        <a:ea typeface="Times New Roman"/>
                        <a:cs typeface="Times New Roman"/>
                      </a:endParaRPr>
                    </a:p>
                    <a:p>
                      <a:pPr marL="114300" algn="l">
                        <a:spcAft>
                          <a:spcPts val="0"/>
                        </a:spcAft>
                      </a:pPr>
                      <a:r>
                        <a:rPr lang="en-GB" sz="1600" dirty="0" err="1">
                          <a:latin typeface="Century Gothic" panose="020B0502020202020204" pitchFamily="34" charset="0"/>
                          <a:ea typeface="Times New Roman"/>
                          <a:cs typeface="Times New Roman"/>
                        </a:rPr>
                        <a:t>Polyuretane</a:t>
                      </a:r>
                      <a:endParaRPr lang="it-IT" sz="1100" dirty="0">
                        <a:latin typeface="Century Gothic" panose="020B0502020202020204" pitchFamily="34" charset="0"/>
                        <a:ea typeface="Times New Roman"/>
                        <a:cs typeface="Times New Roman"/>
                      </a:endParaRPr>
                    </a:p>
                  </a:txBody>
                  <a:tcPr marL="44448" marR="444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algn="l">
                        <a:spcAft>
                          <a:spcPts val="0"/>
                        </a:spcAft>
                        <a:tabLst>
                          <a:tab pos="1485900" algn="l"/>
                          <a:tab pos="1600200" algn="l"/>
                        </a:tabLst>
                      </a:pPr>
                      <a:r>
                        <a:rPr lang="en-GB" sz="1600" dirty="0">
                          <a:latin typeface="Century Gothic" panose="020B0502020202020204" pitchFamily="34" charset="0"/>
                          <a:ea typeface="Times New Roman"/>
                          <a:cs typeface="Times New Roman"/>
                        </a:rPr>
                        <a:t>Aromatic Polyamides</a:t>
                      </a:r>
                      <a:endParaRPr lang="it-IT" sz="1100" dirty="0">
                        <a:latin typeface="Century Gothic" panose="020B0502020202020204" pitchFamily="34" charset="0"/>
                        <a:ea typeface="Times New Roman"/>
                        <a:cs typeface="Times New Roman"/>
                      </a:endParaRPr>
                    </a:p>
                    <a:p>
                      <a:pPr marL="114300" algn="l">
                        <a:spcAft>
                          <a:spcPts val="0"/>
                        </a:spcAft>
                        <a:tabLst>
                          <a:tab pos="1485900" algn="l"/>
                          <a:tab pos="1600200" algn="l"/>
                        </a:tabLst>
                      </a:pPr>
                      <a:r>
                        <a:rPr lang="en-GB" sz="1600" dirty="0">
                          <a:latin typeface="Century Gothic" panose="020B0502020202020204" pitchFamily="34" charset="0"/>
                          <a:ea typeface="Times New Roman"/>
                          <a:cs typeface="Times New Roman"/>
                        </a:rPr>
                        <a:t>Cellulose Acetate</a:t>
                      </a:r>
                      <a:endParaRPr lang="it-IT" sz="1100" dirty="0">
                        <a:latin typeface="Century Gothic" panose="020B0502020202020204" pitchFamily="34" charset="0"/>
                        <a:ea typeface="Times New Roman"/>
                        <a:cs typeface="Times New Roman"/>
                      </a:endParaRPr>
                    </a:p>
                    <a:p>
                      <a:pPr marL="114300" algn="l">
                        <a:spcAft>
                          <a:spcPts val="0"/>
                        </a:spcAft>
                        <a:tabLst>
                          <a:tab pos="1485900" algn="l"/>
                          <a:tab pos="1600200" algn="l"/>
                        </a:tabLst>
                      </a:pPr>
                      <a:r>
                        <a:rPr lang="en-GB" sz="1600" dirty="0" err="1">
                          <a:latin typeface="Century Gothic" panose="020B0502020202020204" pitchFamily="34" charset="0"/>
                          <a:ea typeface="Times New Roman"/>
                          <a:cs typeface="Times New Roman"/>
                        </a:rPr>
                        <a:t>Perfluorodioxoles</a:t>
                      </a:r>
                      <a:r>
                        <a:rPr lang="en-GB" sz="1600" dirty="0">
                          <a:latin typeface="Century Gothic" panose="020B0502020202020204" pitchFamily="34" charset="0"/>
                          <a:ea typeface="Times New Roman"/>
                          <a:cs typeface="Times New Roman"/>
                        </a:rPr>
                        <a:t> </a:t>
                      </a:r>
                      <a:endParaRPr lang="it-IT" sz="1100" dirty="0">
                        <a:latin typeface="Century Gothic" panose="020B0502020202020204" pitchFamily="34" charset="0"/>
                        <a:ea typeface="Times New Roman"/>
                        <a:cs typeface="Times New Roman"/>
                      </a:endParaRPr>
                    </a:p>
                    <a:p>
                      <a:pPr marL="114300" algn="l">
                        <a:spcAft>
                          <a:spcPts val="0"/>
                        </a:spcAft>
                        <a:tabLst>
                          <a:tab pos="1485900" algn="l"/>
                          <a:tab pos="1600200" algn="l"/>
                        </a:tabLst>
                      </a:pPr>
                      <a:r>
                        <a:rPr lang="en-GB" sz="1600" dirty="0" err="1">
                          <a:latin typeface="Century Gothic" panose="020B0502020202020204" pitchFamily="34" charset="0"/>
                          <a:ea typeface="Times New Roman"/>
                          <a:cs typeface="Times New Roman"/>
                        </a:rPr>
                        <a:t>Polyacetilenes</a:t>
                      </a:r>
                      <a:endParaRPr lang="it-IT" sz="1100" dirty="0">
                        <a:latin typeface="Century Gothic" panose="020B0502020202020204" pitchFamily="34" charset="0"/>
                        <a:ea typeface="Times New Roman"/>
                        <a:cs typeface="Times New Roman"/>
                      </a:endParaRPr>
                    </a:p>
                    <a:p>
                      <a:pPr marL="114300" algn="l">
                        <a:spcAft>
                          <a:spcPts val="0"/>
                        </a:spcAft>
                        <a:tabLst>
                          <a:tab pos="1485900" algn="l"/>
                          <a:tab pos="1600200" algn="l"/>
                        </a:tabLst>
                      </a:pPr>
                      <a:r>
                        <a:rPr lang="en-GB" sz="1600" dirty="0">
                          <a:latin typeface="Century Gothic" panose="020B0502020202020204" pitchFamily="34" charset="0"/>
                          <a:ea typeface="Times New Roman"/>
                          <a:cs typeface="Times New Roman"/>
                        </a:rPr>
                        <a:t>Polycarbonates</a:t>
                      </a:r>
                      <a:endParaRPr lang="it-IT" sz="1100" dirty="0">
                        <a:latin typeface="Century Gothic" panose="020B0502020202020204" pitchFamily="34" charset="0"/>
                        <a:ea typeface="Times New Roman"/>
                        <a:cs typeface="Times New Roman"/>
                      </a:endParaRPr>
                    </a:p>
                    <a:p>
                      <a:pPr marL="114300" algn="l">
                        <a:spcAft>
                          <a:spcPts val="0"/>
                        </a:spcAft>
                        <a:tabLst>
                          <a:tab pos="1485900" algn="l"/>
                          <a:tab pos="1600200" algn="l"/>
                        </a:tabLst>
                      </a:pPr>
                      <a:r>
                        <a:rPr lang="en-GB" sz="1600" dirty="0" err="1">
                          <a:latin typeface="Century Gothic" panose="020B0502020202020204" pitchFamily="34" charset="0"/>
                          <a:ea typeface="Times New Roman"/>
                          <a:cs typeface="Times New Roman"/>
                        </a:rPr>
                        <a:t>Polyimides</a:t>
                      </a:r>
                      <a:endParaRPr lang="it-IT" sz="1100" dirty="0">
                        <a:latin typeface="Century Gothic" panose="020B0502020202020204" pitchFamily="34" charset="0"/>
                        <a:ea typeface="Times New Roman"/>
                        <a:cs typeface="Times New Roman"/>
                      </a:endParaRPr>
                    </a:p>
                    <a:p>
                      <a:pPr marL="114300" algn="l">
                        <a:spcAft>
                          <a:spcPts val="0"/>
                        </a:spcAft>
                        <a:tabLst>
                          <a:tab pos="1485900" algn="l"/>
                          <a:tab pos="1600200" algn="l"/>
                        </a:tabLst>
                      </a:pPr>
                      <a:r>
                        <a:rPr lang="en-GB" sz="1600" dirty="0">
                          <a:latin typeface="Century Gothic" panose="020B0502020202020204" pitchFamily="34" charset="0"/>
                          <a:ea typeface="Times New Roman"/>
                          <a:cs typeface="Times New Roman"/>
                        </a:rPr>
                        <a:t>Poly(</a:t>
                      </a:r>
                      <a:r>
                        <a:rPr lang="en-GB" sz="1600" dirty="0" err="1">
                          <a:latin typeface="Century Gothic" panose="020B0502020202020204" pitchFamily="34" charset="0"/>
                          <a:ea typeface="Times New Roman"/>
                          <a:cs typeface="Times New Roman"/>
                        </a:rPr>
                        <a:t>phenileneoxide</a:t>
                      </a:r>
                      <a:r>
                        <a:rPr lang="en-GB" sz="1600" dirty="0">
                          <a:latin typeface="Century Gothic" panose="020B0502020202020204" pitchFamily="34" charset="0"/>
                          <a:ea typeface="Times New Roman"/>
                          <a:cs typeface="Times New Roman"/>
                        </a:rPr>
                        <a:t>)</a:t>
                      </a:r>
                      <a:endParaRPr lang="it-IT" sz="1100" dirty="0">
                        <a:latin typeface="Century Gothic" panose="020B0502020202020204" pitchFamily="34" charset="0"/>
                        <a:ea typeface="Times New Roman"/>
                        <a:cs typeface="Times New Roman"/>
                      </a:endParaRPr>
                    </a:p>
                    <a:p>
                      <a:pPr marL="114300" algn="l">
                        <a:spcAft>
                          <a:spcPts val="0"/>
                        </a:spcAft>
                        <a:tabLst>
                          <a:tab pos="1485900" algn="l"/>
                          <a:tab pos="1600200" algn="l"/>
                        </a:tabLst>
                      </a:pPr>
                      <a:r>
                        <a:rPr lang="en-GB" sz="1600" dirty="0" err="1">
                          <a:latin typeface="Century Gothic" panose="020B0502020202020204" pitchFamily="34" charset="0"/>
                          <a:ea typeface="Times New Roman"/>
                          <a:cs typeface="Times New Roman"/>
                        </a:rPr>
                        <a:t>Polysulfone</a:t>
                      </a:r>
                      <a:endParaRPr lang="it-IT" sz="1100" dirty="0">
                        <a:latin typeface="Century Gothic" panose="020B0502020202020204" pitchFamily="34" charset="0"/>
                        <a:ea typeface="Times New Roman"/>
                        <a:cs typeface="Times New Roman"/>
                      </a:endParaRPr>
                    </a:p>
                    <a:p>
                      <a:pPr marL="114300" algn="l">
                        <a:spcAft>
                          <a:spcPts val="0"/>
                        </a:spcAft>
                      </a:pPr>
                      <a:r>
                        <a:rPr lang="en-GB" sz="1600" dirty="0">
                          <a:latin typeface="Century Gothic" panose="020B0502020202020204" pitchFamily="34" charset="0"/>
                          <a:ea typeface="Times New Roman"/>
                          <a:cs typeface="Times New Roman"/>
                        </a:rPr>
                        <a:t>Poly(1-trimethysilyl-1-propyne</a:t>
                      </a:r>
                      <a:r>
                        <a:rPr lang="en-GB" sz="1600" dirty="0" smtClean="0">
                          <a:latin typeface="Century Gothic" panose="020B0502020202020204" pitchFamily="34" charset="0"/>
                          <a:ea typeface="Times New Roman"/>
                          <a:cs typeface="Times New Roman"/>
                        </a:rPr>
                        <a:t>)</a:t>
                      </a:r>
                    </a:p>
                    <a:p>
                      <a:pPr marL="114300" algn="l">
                        <a:spcAft>
                          <a:spcPts val="0"/>
                        </a:spcAft>
                      </a:pPr>
                      <a:r>
                        <a:rPr lang="en-GB" sz="1600" dirty="0" smtClean="0">
                          <a:latin typeface="Century Gothic" panose="020B0502020202020204" pitchFamily="34" charset="0"/>
                          <a:ea typeface="Times New Roman"/>
                          <a:cs typeface="Times New Roman"/>
                        </a:rPr>
                        <a:t>Polymer of intrinsic </a:t>
                      </a:r>
                      <a:r>
                        <a:rPr lang="en-GB" sz="1600" dirty="0" err="1" smtClean="0">
                          <a:latin typeface="Century Gothic" panose="020B0502020202020204" pitchFamily="34" charset="0"/>
                          <a:ea typeface="Times New Roman"/>
                          <a:cs typeface="Times New Roman"/>
                        </a:rPr>
                        <a:t>microporosity</a:t>
                      </a:r>
                      <a:r>
                        <a:rPr lang="en-GB" sz="1600" dirty="0" smtClean="0">
                          <a:latin typeface="Century Gothic" panose="020B0502020202020204" pitchFamily="34" charset="0"/>
                          <a:ea typeface="Times New Roman"/>
                          <a:cs typeface="Times New Roman"/>
                        </a:rPr>
                        <a:t> (PIM)</a:t>
                      </a:r>
                    </a:p>
                    <a:p>
                      <a:pPr marL="114300" algn="l">
                        <a:spcAft>
                          <a:spcPts val="0"/>
                        </a:spcAft>
                      </a:pPr>
                      <a:r>
                        <a:rPr lang="en-GB" sz="1600" dirty="0" smtClean="0">
                          <a:latin typeface="Century Gothic" panose="020B0502020202020204" pitchFamily="34" charset="0"/>
                          <a:ea typeface="Times New Roman"/>
                          <a:cs typeface="Times New Roman"/>
                        </a:rPr>
                        <a:t>Thermally rearranged polymer(TR)</a:t>
                      </a:r>
                      <a:endParaRPr lang="it-IT" sz="1100" dirty="0">
                        <a:latin typeface="Century Gothic" panose="020B0502020202020204" pitchFamily="34" charset="0"/>
                        <a:ea typeface="Times New Roman"/>
                        <a:cs typeface="Times New Roman"/>
                      </a:endParaRPr>
                    </a:p>
                  </a:txBody>
                  <a:tcPr marL="44448" marR="4444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0190" name="Segnaposto numero diapositiva 4"/>
          <p:cNvSpPr>
            <a:spLocks noGrp="1"/>
          </p:cNvSpPr>
          <p:nvPr>
            <p:ph type="sldNum" sz="quarter" idx="4294967295"/>
          </p:nvPr>
        </p:nvSpPr>
        <p:spPr>
          <a:xfrm>
            <a:off x="104775" y="6591300"/>
            <a:ext cx="74136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fld id="{A77F1DE8-FB2F-4A86-85A9-85D5F0C03347}" type="slidenum">
              <a:rPr lang="en-GB" altLang="it-IT" sz="1400" smtClean="0"/>
              <a:pPr/>
              <a:t>14</a:t>
            </a:fld>
            <a:endParaRPr lang="en-GB" altLang="it-IT" sz="1400" smtClean="0"/>
          </a:p>
        </p:txBody>
      </p:sp>
      <p:sp>
        <p:nvSpPr>
          <p:cNvPr id="2" name="Rettangolo 1"/>
          <p:cNvSpPr/>
          <p:nvPr/>
        </p:nvSpPr>
        <p:spPr>
          <a:xfrm>
            <a:off x="2915816" y="-99392"/>
            <a:ext cx="6048672" cy="954107"/>
          </a:xfrm>
          <a:prstGeom prst="rect">
            <a:avLst/>
          </a:prstGeom>
        </p:spPr>
        <p:txBody>
          <a:bodyPr wrap="square">
            <a:spAutoFit/>
          </a:bodyPr>
          <a:lstStyle/>
          <a:p>
            <a:pPr algn="ctr" defTabSz="762000">
              <a:tabLst>
                <a:tab pos="1485900" algn="l"/>
                <a:tab pos="1600200" algn="l"/>
              </a:tabLst>
              <a:defRPr/>
            </a:pPr>
            <a:r>
              <a:rPr lang="en-GB" b="0" dirty="0">
                <a:latin typeface="Arial" panose="020B0604020202020204" pitchFamily="34" charset="0"/>
                <a:ea typeface="Times New Roman" pitchFamily="18" charset="0"/>
                <a:cs typeface="Arial" panose="020B0604020202020204" pitchFamily="34" charset="0"/>
              </a:rPr>
              <a:t>Most important glassy and rubbery polymers used in membrane GS</a:t>
            </a:r>
            <a:endParaRPr lang="en-GB" sz="4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97316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59" y="1484784"/>
            <a:ext cx="7776865" cy="3647152"/>
          </a:xfrm>
          <a:prstGeom prst="rect">
            <a:avLst/>
          </a:prstGeom>
        </p:spPr>
        <p:txBody>
          <a:bodyPr wrap="square">
            <a:spAutoFit/>
          </a:bodyPr>
          <a:lstStyle/>
          <a:p>
            <a:pPr algn="just">
              <a:lnSpc>
                <a:spcPct val="110000"/>
              </a:lnSpc>
              <a:spcBef>
                <a:spcPct val="55000"/>
              </a:spcBef>
            </a:pPr>
            <a:r>
              <a:rPr lang="it-IT" altLang="it-IT" sz="2000" dirty="0" err="1" smtClean="0">
                <a:solidFill>
                  <a:srgbClr val="FF0000"/>
                </a:solidFill>
                <a:latin typeface="Century Gothic" panose="020B0502020202020204" pitchFamily="34" charset="0"/>
                <a:cs typeface="Arial" panose="020B0604020202020204" pitchFamily="34" charset="0"/>
              </a:rPr>
              <a:t>Sorption-diffusion</a:t>
            </a:r>
            <a:r>
              <a:rPr lang="it-IT" altLang="it-IT" sz="2000" b="0" dirty="0" smtClean="0">
                <a:solidFill>
                  <a:srgbClr val="FF0000"/>
                </a:solidFill>
                <a:latin typeface="Century Gothic" panose="020B0502020202020204" pitchFamily="34" charset="0"/>
                <a:cs typeface="Arial" panose="020B0604020202020204" pitchFamily="34" charset="0"/>
              </a:rPr>
              <a:t>:</a:t>
            </a:r>
            <a:r>
              <a:rPr lang="it-IT" altLang="it-IT" sz="2000" b="0" dirty="0" smtClean="0">
                <a:latin typeface="Century Gothic" panose="020B0502020202020204" pitchFamily="34" charset="0"/>
                <a:cs typeface="Arial" panose="020B0604020202020204" pitchFamily="34" charset="0"/>
              </a:rPr>
              <a:t> e.g</a:t>
            </a:r>
            <a:r>
              <a:rPr lang="it-IT" altLang="it-IT" sz="2000" b="0" dirty="0">
                <a:latin typeface="Century Gothic" panose="020B0502020202020204" pitchFamily="34" charset="0"/>
                <a:cs typeface="Arial" panose="020B0604020202020204" pitchFamily="34" charset="0"/>
              </a:rPr>
              <a:t>. metal </a:t>
            </a:r>
            <a:r>
              <a:rPr lang="it-IT" altLang="it-IT" sz="2000" b="0" dirty="0" err="1">
                <a:latin typeface="Century Gothic" panose="020B0502020202020204" pitchFamily="34" charset="0"/>
                <a:cs typeface="Arial" panose="020B0604020202020204" pitchFamily="34" charset="0"/>
              </a:rPr>
              <a:t>membranes</a:t>
            </a:r>
            <a:r>
              <a:rPr lang="it-IT" altLang="it-IT" sz="2000" b="0" dirty="0">
                <a:latin typeface="Century Gothic" panose="020B0502020202020204" pitchFamily="34" charset="0"/>
                <a:cs typeface="Arial" panose="020B0604020202020204" pitchFamily="34" charset="0"/>
              </a:rPr>
              <a:t>, dense </a:t>
            </a:r>
            <a:r>
              <a:rPr lang="it-IT" altLang="it-IT" sz="2000" b="0" dirty="0" err="1">
                <a:latin typeface="Century Gothic" panose="020B0502020202020204" pitchFamily="34" charset="0"/>
                <a:cs typeface="Arial" panose="020B0604020202020204" pitchFamily="34" charset="0"/>
              </a:rPr>
              <a:t>polymeric</a:t>
            </a:r>
            <a:r>
              <a:rPr lang="it-IT" altLang="it-IT" sz="2000" b="0" dirty="0">
                <a:latin typeface="Century Gothic" panose="020B0502020202020204" pitchFamily="34" charset="0"/>
                <a:cs typeface="Arial" panose="020B0604020202020204" pitchFamily="34" charset="0"/>
              </a:rPr>
              <a:t> </a:t>
            </a:r>
            <a:r>
              <a:rPr lang="it-IT" altLang="it-IT" sz="2000" b="0" dirty="0" err="1" smtClean="0">
                <a:latin typeface="Century Gothic" panose="020B0502020202020204" pitchFamily="34" charset="0"/>
                <a:cs typeface="Arial" panose="020B0604020202020204" pitchFamily="34" charset="0"/>
              </a:rPr>
              <a:t>membranes</a:t>
            </a:r>
            <a:endParaRPr lang="it-IT" altLang="it-IT" sz="2000" b="0" dirty="0">
              <a:latin typeface="Century Gothic" panose="020B0502020202020204" pitchFamily="34" charset="0"/>
              <a:cs typeface="Arial" panose="020B0604020202020204" pitchFamily="34" charset="0"/>
            </a:endParaRPr>
          </a:p>
          <a:p>
            <a:pPr algn="just">
              <a:lnSpc>
                <a:spcPct val="110000"/>
              </a:lnSpc>
              <a:spcBef>
                <a:spcPct val="55000"/>
              </a:spcBef>
            </a:pPr>
            <a:r>
              <a:rPr lang="it-IT" altLang="it-IT" sz="2000" dirty="0">
                <a:solidFill>
                  <a:srgbClr val="FF0000"/>
                </a:solidFill>
                <a:latin typeface="Century Gothic" panose="020B0502020202020204" pitchFamily="34" charset="0"/>
                <a:cs typeface="Arial" panose="020B0604020202020204" pitchFamily="34" charset="0"/>
              </a:rPr>
              <a:t>Molecular </a:t>
            </a:r>
            <a:r>
              <a:rPr lang="it-IT" altLang="it-IT" sz="2000" dirty="0" err="1" smtClean="0">
                <a:solidFill>
                  <a:srgbClr val="FF0000"/>
                </a:solidFill>
                <a:latin typeface="Century Gothic" panose="020B0502020202020204" pitchFamily="34" charset="0"/>
                <a:cs typeface="Arial" panose="020B0604020202020204" pitchFamily="34" charset="0"/>
              </a:rPr>
              <a:t>sieve</a:t>
            </a:r>
            <a:r>
              <a:rPr lang="it-IT" altLang="it-IT" sz="2000" b="0" dirty="0" smtClean="0">
                <a:solidFill>
                  <a:srgbClr val="FF0000"/>
                </a:solidFill>
                <a:latin typeface="Century Gothic" panose="020B0502020202020204" pitchFamily="34" charset="0"/>
                <a:cs typeface="Arial" panose="020B0604020202020204" pitchFamily="34" charset="0"/>
              </a:rPr>
              <a:t>:</a:t>
            </a:r>
            <a:r>
              <a:rPr lang="it-IT" altLang="it-IT" sz="2000" b="0" dirty="0" smtClean="0">
                <a:latin typeface="Century Gothic" panose="020B0502020202020204" pitchFamily="34" charset="0"/>
                <a:cs typeface="Arial" panose="020B0604020202020204" pitchFamily="34" charset="0"/>
              </a:rPr>
              <a:t> e.g</a:t>
            </a:r>
            <a:r>
              <a:rPr lang="it-IT" altLang="it-IT" sz="2000" b="0" dirty="0">
                <a:latin typeface="Century Gothic" panose="020B0502020202020204" pitchFamily="34" charset="0"/>
                <a:cs typeface="Arial" panose="020B0604020202020204" pitchFamily="34" charset="0"/>
              </a:rPr>
              <a:t>. </a:t>
            </a:r>
            <a:r>
              <a:rPr lang="it-IT" altLang="it-IT" sz="2000" b="0" dirty="0" err="1">
                <a:latin typeface="Century Gothic" panose="020B0502020202020204" pitchFamily="34" charset="0"/>
                <a:cs typeface="Arial" panose="020B0604020202020204" pitchFamily="34" charset="0"/>
              </a:rPr>
              <a:t>Ceramic</a:t>
            </a:r>
            <a:r>
              <a:rPr lang="it-IT" altLang="it-IT" sz="2000" b="0" dirty="0">
                <a:latin typeface="Century Gothic" panose="020B0502020202020204" pitchFamily="34" charset="0"/>
                <a:cs typeface="Arial" panose="020B0604020202020204" pitchFamily="34" charset="0"/>
              </a:rPr>
              <a:t> </a:t>
            </a:r>
            <a:r>
              <a:rPr lang="it-IT" altLang="it-IT" sz="2000" b="0" dirty="0" err="1">
                <a:latin typeface="Century Gothic" panose="020B0502020202020204" pitchFamily="34" charset="0"/>
                <a:cs typeface="Arial" panose="020B0604020202020204" pitchFamily="34" charset="0"/>
              </a:rPr>
              <a:t>membranes</a:t>
            </a:r>
            <a:r>
              <a:rPr lang="it-IT" altLang="it-IT" sz="2000" b="0" dirty="0">
                <a:latin typeface="Century Gothic" panose="020B0502020202020204" pitchFamily="34" charset="0"/>
                <a:cs typeface="Arial" panose="020B0604020202020204" pitchFamily="34" charset="0"/>
              </a:rPr>
              <a:t>, zeolite, </a:t>
            </a:r>
            <a:r>
              <a:rPr lang="it-IT" altLang="it-IT" sz="2000" b="0" dirty="0" err="1">
                <a:latin typeface="Century Gothic" panose="020B0502020202020204" pitchFamily="34" charset="0"/>
                <a:cs typeface="Arial" panose="020B0604020202020204" pitchFamily="34" charset="0"/>
              </a:rPr>
              <a:t>microporous</a:t>
            </a:r>
            <a:r>
              <a:rPr lang="it-IT" altLang="it-IT" sz="2000" b="0" dirty="0">
                <a:latin typeface="Century Gothic" panose="020B0502020202020204" pitchFamily="34" charset="0"/>
                <a:cs typeface="Arial" panose="020B0604020202020204" pitchFamily="34" charset="0"/>
              </a:rPr>
              <a:t> </a:t>
            </a:r>
            <a:r>
              <a:rPr lang="it-IT" altLang="it-IT" sz="2000" b="0" dirty="0" err="1">
                <a:latin typeface="Century Gothic" panose="020B0502020202020204" pitchFamily="34" charset="0"/>
                <a:cs typeface="Arial" panose="020B0604020202020204" pitchFamily="34" charset="0"/>
              </a:rPr>
              <a:t>polymeric</a:t>
            </a:r>
            <a:r>
              <a:rPr lang="it-IT" altLang="it-IT" sz="2000" b="0" dirty="0">
                <a:latin typeface="Century Gothic" panose="020B0502020202020204" pitchFamily="34" charset="0"/>
                <a:cs typeface="Arial" panose="020B0604020202020204" pitchFamily="34" charset="0"/>
              </a:rPr>
              <a:t> </a:t>
            </a:r>
            <a:r>
              <a:rPr lang="it-IT" altLang="it-IT" sz="2000" b="0" dirty="0" err="1" smtClean="0">
                <a:latin typeface="Century Gothic" panose="020B0502020202020204" pitchFamily="34" charset="0"/>
                <a:cs typeface="Arial" panose="020B0604020202020204" pitchFamily="34" charset="0"/>
              </a:rPr>
              <a:t>membranes</a:t>
            </a:r>
            <a:endParaRPr lang="it-IT" altLang="it-IT" sz="2000" b="0" dirty="0">
              <a:latin typeface="Century Gothic" panose="020B0502020202020204" pitchFamily="34" charset="0"/>
              <a:cs typeface="Arial" panose="020B0604020202020204" pitchFamily="34" charset="0"/>
            </a:endParaRPr>
          </a:p>
          <a:p>
            <a:pPr algn="just">
              <a:lnSpc>
                <a:spcPct val="110000"/>
              </a:lnSpc>
              <a:spcBef>
                <a:spcPct val="55000"/>
              </a:spcBef>
            </a:pPr>
            <a:r>
              <a:rPr lang="it-IT" altLang="it-IT" sz="2000" dirty="0" err="1">
                <a:solidFill>
                  <a:srgbClr val="FF0000"/>
                </a:solidFill>
                <a:latin typeface="Century Gothic" panose="020B0502020202020204" pitchFamily="34" charset="0"/>
                <a:cs typeface="Arial" panose="020B0604020202020204" pitchFamily="34" charset="0"/>
              </a:rPr>
              <a:t>Viscous</a:t>
            </a:r>
            <a:r>
              <a:rPr lang="it-IT" altLang="it-IT" sz="2000" dirty="0">
                <a:solidFill>
                  <a:srgbClr val="FF0000"/>
                </a:solidFill>
                <a:latin typeface="Century Gothic" panose="020B0502020202020204" pitchFamily="34" charset="0"/>
                <a:cs typeface="Arial" panose="020B0604020202020204" pitchFamily="34" charset="0"/>
              </a:rPr>
              <a:t> </a:t>
            </a:r>
            <a:r>
              <a:rPr lang="it-IT" altLang="it-IT" sz="2000" dirty="0" smtClean="0">
                <a:solidFill>
                  <a:srgbClr val="FF0000"/>
                </a:solidFill>
                <a:latin typeface="Century Gothic" panose="020B0502020202020204" pitchFamily="34" charset="0"/>
                <a:cs typeface="Arial" panose="020B0604020202020204" pitchFamily="34" charset="0"/>
              </a:rPr>
              <a:t>flow</a:t>
            </a:r>
            <a:r>
              <a:rPr lang="it-IT" altLang="it-IT" sz="2000" b="0" dirty="0" smtClean="0">
                <a:solidFill>
                  <a:srgbClr val="FF0000"/>
                </a:solidFill>
                <a:latin typeface="Century Gothic" panose="020B0502020202020204" pitchFamily="34" charset="0"/>
                <a:cs typeface="Arial" panose="020B0604020202020204" pitchFamily="34" charset="0"/>
              </a:rPr>
              <a:t>:</a:t>
            </a:r>
            <a:r>
              <a:rPr lang="it-IT" altLang="it-IT" sz="2000" b="0" dirty="0" smtClean="0">
                <a:latin typeface="Century Gothic" panose="020B0502020202020204" pitchFamily="34" charset="0"/>
                <a:cs typeface="Arial" panose="020B0604020202020204" pitchFamily="34" charset="0"/>
              </a:rPr>
              <a:t> e.g</a:t>
            </a:r>
            <a:r>
              <a:rPr lang="it-IT" altLang="it-IT" sz="2000" b="0" dirty="0">
                <a:latin typeface="Century Gothic" panose="020B0502020202020204" pitchFamily="34" charset="0"/>
                <a:cs typeface="Arial" panose="020B0604020202020204" pitchFamily="34" charset="0"/>
              </a:rPr>
              <a:t>. </a:t>
            </a:r>
            <a:r>
              <a:rPr lang="it-IT" altLang="it-IT" sz="2000" b="0" dirty="0" err="1">
                <a:latin typeface="Century Gothic" panose="020B0502020202020204" pitchFamily="34" charset="0"/>
                <a:cs typeface="Arial" panose="020B0604020202020204" pitchFamily="34" charset="0"/>
              </a:rPr>
              <a:t>microporous</a:t>
            </a:r>
            <a:r>
              <a:rPr lang="it-IT" altLang="it-IT" sz="2000" b="0" dirty="0">
                <a:latin typeface="Century Gothic" panose="020B0502020202020204" pitchFamily="34" charset="0"/>
                <a:cs typeface="Arial" panose="020B0604020202020204" pitchFamily="34" charset="0"/>
              </a:rPr>
              <a:t> </a:t>
            </a:r>
            <a:r>
              <a:rPr lang="it-IT" altLang="it-IT" sz="2000" b="0" dirty="0" err="1">
                <a:latin typeface="Century Gothic" panose="020B0502020202020204" pitchFamily="34" charset="0"/>
                <a:cs typeface="Arial" panose="020B0604020202020204" pitchFamily="34" charset="0"/>
              </a:rPr>
              <a:t>polymeric</a:t>
            </a:r>
            <a:r>
              <a:rPr lang="it-IT" altLang="it-IT" sz="2000" b="0" dirty="0">
                <a:latin typeface="Century Gothic" panose="020B0502020202020204" pitchFamily="34" charset="0"/>
                <a:cs typeface="Arial" panose="020B0604020202020204" pitchFamily="34" charset="0"/>
              </a:rPr>
              <a:t> </a:t>
            </a:r>
            <a:r>
              <a:rPr lang="it-IT" altLang="it-IT" sz="2000" b="0" dirty="0" err="1">
                <a:latin typeface="Century Gothic" panose="020B0502020202020204" pitchFamily="34" charset="0"/>
                <a:cs typeface="Arial" panose="020B0604020202020204" pitchFamily="34" charset="0"/>
              </a:rPr>
              <a:t>membranes</a:t>
            </a:r>
            <a:r>
              <a:rPr lang="it-IT" altLang="it-IT" sz="2000" b="0" dirty="0">
                <a:latin typeface="Century Gothic" panose="020B0502020202020204" pitchFamily="34" charset="0"/>
                <a:cs typeface="Arial" panose="020B0604020202020204" pitchFamily="34" charset="0"/>
              </a:rPr>
              <a:t> in </a:t>
            </a:r>
            <a:r>
              <a:rPr lang="it-IT" altLang="it-IT" sz="2000" b="0" dirty="0" err="1">
                <a:latin typeface="Century Gothic" panose="020B0502020202020204" pitchFamily="34" charset="0"/>
                <a:cs typeface="Arial" panose="020B0604020202020204" pitchFamily="34" charset="0"/>
              </a:rPr>
              <a:t>enzyme</a:t>
            </a:r>
            <a:r>
              <a:rPr lang="it-IT" altLang="it-IT" sz="2000" b="0" dirty="0">
                <a:latin typeface="Century Gothic" panose="020B0502020202020204" pitchFamily="34" charset="0"/>
                <a:cs typeface="Arial" panose="020B0604020202020204" pitchFamily="34" charset="0"/>
              </a:rPr>
              <a:t> </a:t>
            </a:r>
            <a:r>
              <a:rPr lang="it-IT" altLang="it-IT" sz="2000" b="0" dirty="0" err="1">
                <a:latin typeface="Century Gothic" panose="020B0502020202020204" pitchFamily="34" charset="0"/>
                <a:cs typeface="Arial" panose="020B0604020202020204" pitchFamily="34" charset="0"/>
              </a:rPr>
              <a:t>loaded</a:t>
            </a:r>
            <a:r>
              <a:rPr lang="it-IT" altLang="it-IT" sz="2000" b="0" dirty="0">
                <a:latin typeface="Century Gothic" panose="020B0502020202020204" pitchFamily="34" charset="0"/>
                <a:cs typeface="Arial" panose="020B0604020202020204" pitchFamily="34" charset="0"/>
              </a:rPr>
              <a:t> membrane </a:t>
            </a:r>
            <a:r>
              <a:rPr lang="it-IT" altLang="it-IT" sz="2000" b="0" dirty="0" err="1" smtClean="0">
                <a:latin typeface="Century Gothic" panose="020B0502020202020204" pitchFamily="34" charset="0"/>
                <a:cs typeface="Arial" panose="020B0604020202020204" pitchFamily="34" charset="0"/>
              </a:rPr>
              <a:t>reactors</a:t>
            </a:r>
            <a:endParaRPr lang="it-IT" altLang="it-IT" sz="2000" b="0" dirty="0">
              <a:latin typeface="Century Gothic" panose="020B0502020202020204" pitchFamily="34" charset="0"/>
              <a:cs typeface="Arial" panose="020B0604020202020204" pitchFamily="34" charset="0"/>
            </a:endParaRPr>
          </a:p>
          <a:p>
            <a:pPr algn="just">
              <a:lnSpc>
                <a:spcPct val="110000"/>
              </a:lnSpc>
              <a:spcBef>
                <a:spcPct val="55000"/>
              </a:spcBef>
            </a:pPr>
            <a:r>
              <a:rPr lang="it-IT" altLang="it-IT" sz="2000" dirty="0" err="1" smtClean="0">
                <a:solidFill>
                  <a:srgbClr val="FF0000"/>
                </a:solidFill>
                <a:latin typeface="Century Gothic" panose="020B0502020202020204" pitchFamily="34" charset="0"/>
                <a:cs typeface="Arial" panose="020B0604020202020204" pitchFamily="34" charset="0"/>
              </a:rPr>
              <a:t>Through</a:t>
            </a:r>
            <a:r>
              <a:rPr lang="it-IT" altLang="it-IT" sz="2000" dirty="0" smtClean="0">
                <a:solidFill>
                  <a:srgbClr val="FF0000"/>
                </a:solidFill>
                <a:latin typeface="Century Gothic" panose="020B0502020202020204" pitchFamily="34" charset="0"/>
                <a:cs typeface="Arial" panose="020B0604020202020204" pitchFamily="34" charset="0"/>
              </a:rPr>
              <a:t> </a:t>
            </a:r>
            <a:r>
              <a:rPr lang="it-IT" altLang="it-IT" sz="2000" dirty="0" err="1">
                <a:solidFill>
                  <a:srgbClr val="FF0000"/>
                </a:solidFill>
                <a:latin typeface="Century Gothic" panose="020B0502020202020204" pitchFamily="34" charset="0"/>
                <a:cs typeface="Arial" panose="020B0604020202020204" pitchFamily="34" charset="0"/>
              </a:rPr>
              <a:t>pore</a:t>
            </a:r>
            <a:r>
              <a:rPr lang="it-IT" altLang="it-IT" sz="2000" dirty="0">
                <a:solidFill>
                  <a:srgbClr val="FF0000"/>
                </a:solidFill>
                <a:latin typeface="Century Gothic" panose="020B0502020202020204" pitchFamily="34" charset="0"/>
                <a:cs typeface="Arial" panose="020B0604020202020204" pitchFamily="34" charset="0"/>
              </a:rPr>
              <a:t> </a:t>
            </a:r>
            <a:r>
              <a:rPr lang="it-IT" altLang="it-IT" sz="2000" dirty="0" smtClean="0">
                <a:solidFill>
                  <a:srgbClr val="FF0000"/>
                </a:solidFill>
                <a:latin typeface="Century Gothic" panose="020B0502020202020204" pitchFamily="34" charset="0"/>
                <a:cs typeface="Arial" panose="020B0604020202020204" pitchFamily="34" charset="0"/>
              </a:rPr>
              <a:t>flow</a:t>
            </a:r>
            <a:r>
              <a:rPr lang="it-IT" altLang="it-IT" sz="2000" b="0" dirty="0" smtClean="0">
                <a:solidFill>
                  <a:srgbClr val="FF0000"/>
                </a:solidFill>
                <a:latin typeface="Century Gothic" panose="020B0502020202020204" pitchFamily="34" charset="0"/>
                <a:cs typeface="Arial" panose="020B0604020202020204" pitchFamily="34" charset="0"/>
              </a:rPr>
              <a:t>:</a:t>
            </a:r>
            <a:r>
              <a:rPr lang="it-IT" altLang="it-IT" sz="2000" b="0" dirty="0" smtClean="0">
                <a:latin typeface="Century Gothic" panose="020B0502020202020204" pitchFamily="34" charset="0"/>
                <a:cs typeface="Arial" panose="020B0604020202020204" pitchFamily="34" charset="0"/>
              </a:rPr>
              <a:t> e.g</a:t>
            </a:r>
            <a:r>
              <a:rPr lang="it-IT" altLang="it-IT" sz="2000" b="0" dirty="0">
                <a:latin typeface="Century Gothic" panose="020B0502020202020204" pitchFamily="34" charset="0"/>
                <a:cs typeface="Arial" panose="020B0604020202020204" pitchFamily="34" charset="0"/>
              </a:rPr>
              <a:t>. zeolite </a:t>
            </a:r>
            <a:r>
              <a:rPr lang="it-IT" altLang="it-IT" sz="2000" b="0" dirty="0" err="1">
                <a:latin typeface="Century Gothic" panose="020B0502020202020204" pitchFamily="34" charset="0"/>
                <a:cs typeface="Arial" panose="020B0604020202020204" pitchFamily="34" charset="0"/>
              </a:rPr>
              <a:t>membranes</a:t>
            </a:r>
            <a:r>
              <a:rPr lang="it-IT" altLang="it-IT" sz="2000" b="0" dirty="0">
                <a:latin typeface="Century Gothic" panose="020B0502020202020204" pitchFamily="34" charset="0"/>
                <a:cs typeface="Arial" panose="020B0604020202020204" pitchFamily="34" charset="0"/>
              </a:rPr>
              <a:t>, </a:t>
            </a:r>
            <a:r>
              <a:rPr lang="it-IT" altLang="it-IT" sz="2000" b="0" dirty="0" err="1">
                <a:latin typeface="Century Gothic" panose="020B0502020202020204" pitchFamily="34" charset="0"/>
                <a:cs typeface="Arial" panose="020B0604020202020204" pitchFamily="34" charset="0"/>
              </a:rPr>
              <a:t>microporous</a:t>
            </a:r>
            <a:r>
              <a:rPr lang="it-IT" altLang="it-IT" sz="2000" b="0" dirty="0">
                <a:latin typeface="Century Gothic" panose="020B0502020202020204" pitchFamily="34" charset="0"/>
                <a:cs typeface="Arial" panose="020B0604020202020204" pitchFamily="34" charset="0"/>
              </a:rPr>
              <a:t> </a:t>
            </a:r>
            <a:r>
              <a:rPr lang="it-IT" altLang="it-IT" sz="2000" b="0" dirty="0" err="1">
                <a:latin typeface="Century Gothic" panose="020B0502020202020204" pitchFamily="34" charset="0"/>
                <a:cs typeface="Arial" panose="020B0604020202020204" pitchFamily="34" charset="0"/>
              </a:rPr>
              <a:t>polymeric</a:t>
            </a:r>
            <a:r>
              <a:rPr lang="it-IT" altLang="it-IT" sz="2000" b="0" dirty="0">
                <a:latin typeface="Century Gothic" panose="020B0502020202020204" pitchFamily="34" charset="0"/>
                <a:cs typeface="Arial" panose="020B0604020202020204" pitchFamily="34" charset="0"/>
              </a:rPr>
              <a:t> </a:t>
            </a:r>
            <a:r>
              <a:rPr lang="it-IT" altLang="it-IT" sz="2000" b="0" dirty="0" err="1">
                <a:latin typeface="Century Gothic" panose="020B0502020202020204" pitchFamily="34" charset="0"/>
                <a:cs typeface="Arial" panose="020B0604020202020204" pitchFamily="34" charset="0"/>
              </a:rPr>
              <a:t>membranes</a:t>
            </a:r>
            <a:r>
              <a:rPr lang="it-IT" altLang="it-IT" sz="2000" b="0" dirty="0">
                <a:latin typeface="Century Gothic" panose="020B0502020202020204" pitchFamily="34" charset="0"/>
                <a:cs typeface="Arial" panose="020B0604020202020204" pitchFamily="34" charset="0"/>
              </a:rPr>
              <a:t> in </a:t>
            </a:r>
            <a:r>
              <a:rPr lang="it-IT" altLang="it-IT" sz="2000" b="0" dirty="0" err="1">
                <a:latin typeface="Century Gothic" panose="020B0502020202020204" pitchFamily="34" charset="0"/>
                <a:cs typeface="Arial" panose="020B0604020202020204" pitchFamily="34" charset="0"/>
              </a:rPr>
              <a:t>enzyme</a:t>
            </a:r>
            <a:r>
              <a:rPr lang="it-IT" altLang="it-IT" sz="2000" b="0" dirty="0">
                <a:latin typeface="Century Gothic" panose="020B0502020202020204" pitchFamily="34" charset="0"/>
                <a:cs typeface="Arial" panose="020B0604020202020204" pitchFamily="34" charset="0"/>
              </a:rPr>
              <a:t> </a:t>
            </a:r>
            <a:r>
              <a:rPr lang="it-IT" altLang="it-IT" sz="2000" b="0" dirty="0" err="1">
                <a:latin typeface="Century Gothic" panose="020B0502020202020204" pitchFamily="34" charset="0"/>
                <a:cs typeface="Arial" panose="020B0604020202020204" pitchFamily="34" charset="0"/>
              </a:rPr>
              <a:t>loaded</a:t>
            </a:r>
            <a:r>
              <a:rPr lang="it-IT" altLang="it-IT" sz="2000" b="0" dirty="0">
                <a:latin typeface="Century Gothic" panose="020B0502020202020204" pitchFamily="34" charset="0"/>
                <a:cs typeface="Arial" panose="020B0604020202020204" pitchFamily="34" charset="0"/>
              </a:rPr>
              <a:t> membrane </a:t>
            </a:r>
            <a:r>
              <a:rPr lang="it-IT" altLang="it-IT" sz="2000" b="0" dirty="0" err="1">
                <a:latin typeface="Century Gothic" panose="020B0502020202020204" pitchFamily="34" charset="0"/>
                <a:cs typeface="Arial" panose="020B0604020202020204" pitchFamily="34" charset="0"/>
              </a:rPr>
              <a:t>reactors</a:t>
            </a:r>
            <a:endParaRPr lang="it-IT" altLang="it-IT" sz="2000" b="0" dirty="0">
              <a:latin typeface="Century Gothic" panose="020B0502020202020204" pitchFamily="34" charset="0"/>
              <a:cs typeface="Arial" panose="020B0604020202020204" pitchFamily="34" charset="0"/>
            </a:endParaRPr>
          </a:p>
        </p:txBody>
      </p:sp>
      <p:sp>
        <p:nvSpPr>
          <p:cNvPr id="5" name="Rectangle 2"/>
          <p:cNvSpPr>
            <a:spLocks noGrp="1" noChangeArrowheads="1"/>
          </p:cNvSpPr>
          <p:nvPr>
            <p:ph type="title"/>
          </p:nvPr>
        </p:nvSpPr>
        <p:spPr>
          <a:xfrm>
            <a:off x="2431677" y="2332"/>
            <a:ext cx="6697663" cy="603250"/>
          </a:xfrm>
        </p:spPr>
        <p:txBody>
          <a:bodyPr/>
          <a:lstStyle/>
          <a:p>
            <a:r>
              <a:rPr lang="it-IT" altLang="it-IT" sz="2800" dirty="0" smtClean="0">
                <a:latin typeface="Century Gothic" panose="020B0502020202020204" pitchFamily="34" charset="0"/>
                <a:cs typeface="Arial" panose="020B0604020202020204" pitchFamily="34" charset="0"/>
              </a:rPr>
              <a:t>Permeation </a:t>
            </a:r>
            <a:r>
              <a:rPr lang="it-IT" altLang="it-IT" sz="2800" dirty="0" err="1" smtClean="0">
                <a:latin typeface="Century Gothic" panose="020B0502020202020204" pitchFamily="34" charset="0"/>
                <a:cs typeface="Arial" panose="020B0604020202020204" pitchFamily="34" charset="0"/>
              </a:rPr>
              <a:t>mechanisms</a:t>
            </a:r>
            <a:endParaRPr lang="it-IT" altLang="it-IT" sz="2800" dirty="0" smtClean="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68189306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65538" y="-90323"/>
            <a:ext cx="68784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type="none" w="sm" len="sm"/>
                <a:tailEnd type="none" w="sm" len="sm"/>
              </a14:hiddenLine>
            </a:ext>
          </a:extLst>
        </p:spPr>
        <p:txBody>
          <a:bodyPr wrap="square">
            <a:spAutoFit/>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pPr algn="ctr"/>
            <a:r>
              <a:rPr lang="it-IT" altLang="it-IT" b="0" dirty="0" err="1">
                <a:solidFill>
                  <a:schemeClr val="accent2"/>
                </a:solidFill>
                <a:latin typeface="Arial" panose="020B0604020202020204" pitchFamily="34" charset="0"/>
                <a:cs typeface="Arial" panose="020B0604020202020204" pitchFamily="34" charset="0"/>
              </a:rPr>
              <a:t>Transport</a:t>
            </a:r>
            <a:r>
              <a:rPr lang="it-IT" altLang="it-IT" dirty="0">
                <a:solidFill>
                  <a:schemeClr val="accent2"/>
                </a:solidFill>
                <a:latin typeface="Arial" panose="020B0604020202020204" pitchFamily="34" charset="0"/>
                <a:cs typeface="Arial" panose="020B0604020202020204" pitchFamily="34" charset="0"/>
              </a:rPr>
              <a:t> </a:t>
            </a:r>
            <a:r>
              <a:rPr lang="it-IT" altLang="it-IT" b="0" dirty="0" err="1">
                <a:solidFill>
                  <a:schemeClr val="accent2"/>
                </a:solidFill>
                <a:latin typeface="Arial" panose="020B0604020202020204" pitchFamily="34" charset="0"/>
                <a:cs typeface="Arial" panose="020B0604020202020204" pitchFamily="34" charset="0"/>
              </a:rPr>
              <a:t>mechanism</a:t>
            </a:r>
            <a:r>
              <a:rPr lang="it-IT" altLang="it-IT" dirty="0">
                <a:solidFill>
                  <a:schemeClr val="accent2"/>
                </a:solidFill>
                <a:latin typeface="Arial" panose="020B0604020202020204" pitchFamily="34" charset="0"/>
                <a:cs typeface="Arial" panose="020B0604020202020204" pitchFamily="34" charset="0"/>
              </a:rPr>
              <a:t> </a:t>
            </a:r>
            <a:r>
              <a:rPr lang="it-IT" altLang="it-IT" b="0" dirty="0" err="1">
                <a:solidFill>
                  <a:schemeClr val="accent2"/>
                </a:solidFill>
                <a:latin typeface="Arial" panose="020B0604020202020204" pitchFamily="34" charset="0"/>
                <a:cs typeface="Arial" panose="020B0604020202020204" pitchFamily="34" charset="0"/>
              </a:rPr>
              <a:t>through</a:t>
            </a:r>
            <a:r>
              <a:rPr lang="it-IT" altLang="it-IT" dirty="0">
                <a:solidFill>
                  <a:schemeClr val="accent2"/>
                </a:solidFill>
                <a:latin typeface="Arial" panose="020B0604020202020204" pitchFamily="34" charset="0"/>
                <a:cs typeface="Arial" panose="020B0604020202020204" pitchFamily="34" charset="0"/>
              </a:rPr>
              <a:t> </a:t>
            </a:r>
            <a:r>
              <a:rPr lang="it-IT" altLang="it-IT" b="0" dirty="0">
                <a:solidFill>
                  <a:schemeClr val="accent2"/>
                </a:solidFill>
                <a:latin typeface="Arial" panose="020B0604020202020204" pitchFamily="34" charset="0"/>
                <a:cs typeface="Arial" panose="020B0604020202020204" pitchFamily="34" charset="0"/>
              </a:rPr>
              <a:t>POROUS</a:t>
            </a:r>
            <a:r>
              <a:rPr lang="it-IT" altLang="it-IT" dirty="0">
                <a:solidFill>
                  <a:schemeClr val="accent2"/>
                </a:solidFill>
                <a:latin typeface="Arial" panose="020B0604020202020204" pitchFamily="34" charset="0"/>
                <a:cs typeface="Arial" panose="020B0604020202020204" pitchFamily="34" charset="0"/>
              </a:rPr>
              <a:t> </a:t>
            </a:r>
            <a:r>
              <a:rPr lang="it-IT" altLang="it-IT" b="0" dirty="0" err="1">
                <a:solidFill>
                  <a:schemeClr val="accent2"/>
                </a:solidFill>
                <a:latin typeface="Arial" panose="020B0604020202020204" pitchFamily="34" charset="0"/>
                <a:cs typeface="Arial" panose="020B0604020202020204" pitchFamily="34" charset="0"/>
              </a:rPr>
              <a:t>membranes</a:t>
            </a:r>
            <a:endParaRPr lang="it-IT" altLang="it-IT" b="0" dirty="0">
              <a:solidFill>
                <a:schemeClr val="accent2"/>
              </a:solidFill>
              <a:latin typeface="Arial" panose="020B0604020202020204" pitchFamily="34" charset="0"/>
              <a:cs typeface="Arial" panose="020B0604020202020204" pitchFamily="34"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408763706"/>
              </p:ext>
            </p:extLst>
          </p:nvPr>
        </p:nvGraphicFramePr>
        <p:xfrm>
          <a:off x="1359973" y="2255689"/>
          <a:ext cx="2124992" cy="1010487"/>
        </p:xfrm>
        <a:graphic>
          <a:graphicData uri="http://schemas.openxmlformats.org/presentationml/2006/ole">
            <mc:AlternateContent xmlns:mc="http://schemas.openxmlformats.org/markup-compatibility/2006">
              <mc:Choice xmlns:v="urn:schemas-microsoft-com:vml" Requires="v">
                <p:oleObj spid="_x0000_s89278" name="Immagine bitmap" r:id="rId3" imgW="2866667" imgH="1238423" progId="Paint.Picture">
                  <p:embed/>
                </p:oleObj>
              </mc:Choice>
              <mc:Fallback>
                <p:oleObj name="Immagine bitmap" r:id="rId3" imgW="2866667" imgH="123842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973" y="2255689"/>
                        <a:ext cx="2124992" cy="1010487"/>
                      </a:xfrm>
                      <a:prstGeom prst="rect">
                        <a:avLst/>
                      </a:prstGeom>
                      <a:noFill/>
                      <a:ln w="12700">
                        <a:solidFill>
                          <a:srgbClr val="FFFF00"/>
                        </a:solidFill>
                        <a:miter lim="800000"/>
                        <a:headEnd type="none" w="sm" len="sm"/>
                        <a:tailEnd type="none" w="sm" len="sm"/>
                      </a:ln>
                      <a:effec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482043069"/>
              </p:ext>
            </p:extLst>
          </p:nvPr>
        </p:nvGraphicFramePr>
        <p:xfrm>
          <a:off x="1377435" y="3360910"/>
          <a:ext cx="2114445" cy="1054697"/>
        </p:xfrm>
        <a:graphic>
          <a:graphicData uri="http://schemas.openxmlformats.org/presentationml/2006/ole">
            <mc:AlternateContent xmlns:mc="http://schemas.openxmlformats.org/markup-compatibility/2006">
              <mc:Choice xmlns:v="urn:schemas-microsoft-com:vml" Requires="v">
                <p:oleObj spid="_x0000_s89279" name="Immagine bitmap" r:id="rId5" imgW="2857899" imgH="1314286" progId="Paint.Picture">
                  <p:embed/>
                </p:oleObj>
              </mc:Choice>
              <mc:Fallback>
                <p:oleObj name="Immagine bitmap" r:id="rId5" imgW="2857899" imgH="131428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435" y="3360910"/>
                        <a:ext cx="2114445" cy="1054697"/>
                      </a:xfrm>
                      <a:prstGeom prst="rect">
                        <a:avLst/>
                      </a:prstGeom>
                      <a:noFill/>
                      <a:ln w="12700">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600634043"/>
              </p:ext>
            </p:extLst>
          </p:nvPr>
        </p:nvGraphicFramePr>
        <p:xfrm>
          <a:off x="1361559" y="4513038"/>
          <a:ext cx="2130319" cy="860178"/>
        </p:xfrm>
        <a:graphic>
          <a:graphicData uri="http://schemas.openxmlformats.org/presentationml/2006/ole">
            <mc:AlternateContent xmlns:mc="http://schemas.openxmlformats.org/markup-compatibility/2006">
              <mc:Choice xmlns:v="urn:schemas-microsoft-com:vml" Requires="v">
                <p:oleObj spid="_x0000_s89280" name="Immagine bitmap" r:id="rId7" imgW="2723810" imgH="1028844" progId="Paint.Picture">
                  <p:embed/>
                </p:oleObj>
              </mc:Choice>
              <mc:Fallback>
                <p:oleObj name="Immagine bitmap" r:id="rId7" imgW="2723810" imgH="1028844"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1559" y="4513038"/>
                        <a:ext cx="2130319" cy="860178"/>
                      </a:xfrm>
                      <a:prstGeom prst="rect">
                        <a:avLst/>
                      </a:prstGeom>
                      <a:noFill/>
                      <a:ln w="12700">
                        <a:solidFill>
                          <a:srgbClr val="FFFF00"/>
                        </a:solidFill>
                        <a:miter lim="800000"/>
                        <a:headEnd type="none" w="sm" len="sm"/>
                        <a:tailEnd type="none" w="sm" len="sm"/>
                      </a:ln>
                      <a:effec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3388274749"/>
              </p:ext>
            </p:extLst>
          </p:nvPr>
        </p:nvGraphicFramePr>
        <p:xfrm>
          <a:off x="1377434" y="1272678"/>
          <a:ext cx="2114443" cy="871545"/>
        </p:xfrm>
        <a:graphic>
          <a:graphicData uri="http://schemas.openxmlformats.org/presentationml/2006/ole">
            <mc:AlternateContent xmlns:mc="http://schemas.openxmlformats.org/markup-compatibility/2006">
              <mc:Choice xmlns:v="urn:schemas-microsoft-com:vml" Requires="v">
                <p:oleObj spid="_x0000_s89281" name="Immagine bitmap" r:id="rId9" imgW="2790476" imgH="1066667" progId="Paint.Picture">
                  <p:embed/>
                </p:oleObj>
              </mc:Choice>
              <mc:Fallback>
                <p:oleObj name="Immagine bitmap" r:id="rId9" imgW="2790476" imgH="1066667"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7434" y="1272678"/>
                        <a:ext cx="2114443" cy="871545"/>
                      </a:xfrm>
                      <a:prstGeom prst="rect">
                        <a:avLst/>
                      </a:prstGeom>
                      <a:noFill/>
                      <a:ln w="12700">
                        <a:solidFill>
                          <a:srgbClr val="FFFF00"/>
                        </a:solidFill>
                        <a:miter lim="800000"/>
                        <a:headEnd type="none" w="sm" len="sm"/>
                        <a:tailEnd type="none" w="sm" len="sm"/>
                      </a:ln>
                      <a:effectLst/>
                    </p:spPr>
                  </p:pic>
                </p:oleObj>
              </mc:Fallback>
            </mc:AlternateContent>
          </a:graphicData>
        </a:graphic>
      </p:graphicFrame>
      <p:sp>
        <p:nvSpPr>
          <p:cNvPr id="10" name="Text Box 7"/>
          <p:cNvSpPr txBox="1">
            <a:spLocks noChangeArrowheads="1"/>
          </p:cNvSpPr>
          <p:nvPr/>
        </p:nvSpPr>
        <p:spPr bwMode="auto">
          <a:xfrm>
            <a:off x="3851918" y="2490500"/>
            <a:ext cx="23762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pPr algn="ctr"/>
            <a:r>
              <a:rPr lang="it-IT" altLang="it-IT" b="0" dirty="0">
                <a:solidFill>
                  <a:srgbClr val="FF3300"/>
                </a:solidFill>
                <a:latin typeface="Arial" panose="020B0604020202020204" pitchFamily="34" charset="0"/>
                <a:cs typeface="Arial" panose="020B0604020202020204" pitchFamily="34" charset="0"/>
              </a:rPr>
              <a:t>Knudsen flow</a:t>
            </a:r>
          </a:p>
        </p:txBody>
      </p:sp>
      <p:sp>
        <p:nvSpPr>
          <p:cNvPr id="11" name="Text Box 8"/>
          <p:cNvSpPr txBox="1">
            <a:spLocks noChangeArrowheads="1"/>
          </p:cNvSpPr>
          <p:nvPr/>
        </p:nvSpPr>
        <p:spPr bwMode="auto">
          <a:xfrm>
            <a:off x="3851921" y="3645024"/>
            <a:ext cx="28803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pPr algn="ctr"/>
            <a:r>
              <a:rPr lang="it-IT" altLang="it-IT" b="0" dirty="0" err="1">
                <a:solidFill>
                  <a:srgbClr val="FF3300"/>
                </a:solidFill>
                <a:latin typeface="Arial" panose="020B0604020202020204" pitchFamily="34" charset="0"/>
                <a:cs typeface="Arial" panose="020B0604020202020204" pitchFamily="34" charset="0"/>
              </a:rPr>
              <a:t>Surface</a:t>
            </a:r>
            <a:r>
              <a:rPr lang="it-IT" altLang="it-IT" b="0" dirty="0">
                <a:solidFill>
                  <a:srgbClr val="FF3300"/>
                </a:solidFill>
                <a:latin typeface="Arial" panose="020B0604020202020204" pitchFamily="34" charset="0"/>
                <a:cs typeface="Arial" panose="020B0604020202020204" pitchFamily="34" charset="0"/>
              </a:rPr>
              <a:t> diffusion</a:t>
            </a:r>
          </a:p>
        </p:txBody>
      </p:sp>
      <p:sp>
        <p:nvSpPr>
          <p:cNvPr id="12" name="Text Box 9"/>
          <p:cNvSpPr txBox="1">
            <a:spLocks noChangeArrowheads="1"/>
          </p:cNvSpPr>
          <p:nvPr/>
        </p:nvSpPr>
        <p:spPr bwMode="auto">
          <a:xfrm>
            <a:off x="3841275" y="4653136"/>
            <a:ext cx="36830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pPr algn="ctr"/>
            <a:r>
              <a:rPr lang="it-IT" altLang="it-IT" b="0" dirty="0" err="1">
                <a:solidFill>
                  <a:srgbClr val="FF3300"/>
                </a:solidFill>
                <a:latin typeface="Arial" panose="020B0604020202020204" pitchFamily="34" charset="0"/>
                <a:cs typeface="Arial" panose="020B0604020202020204" pitchFamily="34" charset="0"/>
              </a:rPr>
              <a:t>Capillar</a:t>
            </a:r>
            <a:r>
              <a:rPr lang="it-IT" altLang="it-IT" dirty="0">
                <a:solidFill>
                  <a:srgbClr val="FF3300"/>
                </a:solidFill>
                <a:latin typeface="Arial" panose="020B0604020202020204" pitchFamily="34" charset="0"/>
                <a:cs typeface="Arial" panose="020B0604020202020204" pitchFamily="34" charset="0"/>
              </a:rPr>
              <a:t> </a:t>
            </a:r>
            <a:r>
              <a:rPr lang="it-IT" altLang="it-IT" b="0" dirty="0" err="1">
                <a:solidFill>
                  <a:srgbClr val="FF3300"/>
                </a:solidFill>
                <a:latin typeface="Arial" panose="020B0604020202020204" pitchFamily="34" charset="0"/>
                <a:cs typeface="Arial" panose="020B0604020202020204" pitchFamily="34" charset="0"/>
              </a:rPr>
              <a:t>condensation</a:t>
            </a:r>
            <a:endParaRPr lang="it-IT" altLang="it-IT" b="0" dirty="0">
              <a:solidFill>
                <a:srgbClr val="FF3300"/>
              </a:solidFill>
              <a:latin typeface="Arial" panose="020B0604020202020204" pitchFamily="34" charset="0"/>
              <a:cs typeface="Arial" panose="020B0604020202020204" pitchFamily="34" charset="0"/>
            </a:endParaRPr>
          </a:p>
        </p:txBody>
      </p:sp>
      <p:sp>
        <p:nvSpPr>
          <p:cNvPr id="13" name="Text Box 10"/>
          <p:cNvSpPr txBox="1">
            <a:spLocks noChangeArrowheads="1"/>
          </p:cNvSpPr>
          <p:nvPr/>
        </p:nvSpPr>
        <p:spPr bwMode="auto">
          <a:xfrm>
            <a:off x="3845005" y="1464965"/>
            <a:ext cx="21671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pPr algn="ctr"/>
            <a:r>
              <a:rPr lang="it-IT" altLang="it-IT" b="0" dirty="0" err="1">
                <a:solidFill>
                  <a:srgbClr val="FF3300"/>
                </a:solidFill>
                <a:latin typeface="Arial" panose="020B0604020202020204" pitchFamily="34" charset="0"/>
                <a:cs typeface="Arial" panose="020B0604020202020204" pitchFamily="34" charset="0"/>
              </a:rPr>
              <a:t>Viscous</a:t>
            </a:r>
            <a:r>
              <a:rPr lang="it-IT" altLang="it-IT" b="0" dirty="0">
                <a:solidFill>
                  <a:srgbClr val="FF3300"/>
                </a:solidFill>
                <a:latin typeface="Arial" panose="020B0604020202020204" pitchFamily="34" charset="0"/>
                <a:cs typeface="Arial" panose="020B0604020202020204" pitchFamily="34" charset="0"/>
              </a:rPr>
              <a:t> flow</a:t>
            </a:r>
          </a:p>
        </p:txBody>
      </p:sp>
      <p:sp>
        <p:nvSpPr>
          <p:cNvPr id="14" name="Text Box 12"/>
          <p:cNvSpPr txBox="1">
            <a:spLocks noChangeArrowheads="1"/>
          </p:cNvSpPr>
          <p:nvPr/>
        </p:nvSpPr>
        <p:spPr bwMode="auto">
          <a:xfrm>
            <a:off x="490538" y="5641429"/>
            <a:ext cx="81139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pPr algn="ctr"/>
            <a:r>
              <a:rPr lang="en-GB" altLang="it-IT" sz="1600" b="0" dirty="0">
                <a:solidFill>
                  <a:srgbClr val="000000"/>
                </a:solidFill>
                <a:latin typeface="Century Gothic" panose="020B0502020202020204" pitchFamily="34" charset="0"/>
                <a:cs typeface="Arial" panose="020B0604020202020204" pitchFamily="34" charset="0"/>
              </a:rPr>
              <a:t>H. </a:t>
            </a:r>
            <a:r>
              <a:rPr lang="en-GB" altLang="it-IT" sz="1600" b="0" dirty="0" err="1">
                <a:solidFill>
                  <a:srgbClr val="000000"/>
                </a:solidFill>
                <a:latin typeface="Century Gothic" panose="020B0502020202020204" pitchFamily="34" charset="0"/>
                <a:cs typeface="Arial" panose="020B0604020202020204" pitchFamily="34" charset="0"/>
              </a:rPr>
              <a:t>Strathmann</a:t>
            </a:r>
            <a:r>
              <a:rPr lang="en-GB" altLang="it-IT" sz="1600" b="0" dirty="0">
                <a:solidFill>
                  <a:srgbClr val="000000"/>
                </a:solidFill>
                <a:latin typeface="Century Gothic" panose="020B0502020202020204" pitchFamily="34" charset="0"/>
                <a:cs typeface="Arial" panose="020B0604020202020204" pitchFamily="34" charset="0"/>
              </a:rPr>
              <a:t>, L. </a:t>
            </a:r>
            <a:r>
              <a:rPr lang="en-GB" altLang="it-IT" sz="1600" b="0" dirty="0" err="1">
                <a:solidFill>
                  <a:srgbClr val="000000"/>
                </a:solidFill>
                <a:latin typeface="Century Gothic" panose="020B0502020202020204" pitchFamily="34" charset="0"/>
                <a:cs typeface="Arial" panose="020B0604020202020204" pitchFamily="34" charset="0"/>
              </a:rPr>
              <a:t>Giorno</a:t>
            </a:r>
            <a:r>
              <a:rPr lang="en-GB" altLang="it-IT" sz="1600" b="0" dirty="0">
                <a:solidFill>
                  <a:srgbClr val="000000"/>
                </a:solidFill>
                <a:latin typeface="Century Gothic" panose="020B0502020202020204" pitchFamily="34" charset="0"/>
                <a:cs typeface="Arial" panose="020B0604020202020204" pitchFamily="34" charset="0"/>
              </a:rPr>
              <a:t>, E. Drioli, An introduction to membrane science and technology, Publisher CNR Roma, ISBN 88-8080-063-9, 2006</a:t>
            </a:r>
            <a:r>
              <a:rPr lang="en-GB" altLang="it-IT" sz="1600" b="0" dirty="0">
                <a:latin typeface="Century Gothic" panose="020B0502020202020204" pitchFamily="34" charset="0"/>
                <a:cs typeface="Arial" panose="020B0604020202020204" pitchFamily="34" charset="0"/>
              </a:rPr>
              <a:t> </a:t>
            </a:r>
            <a:endParaRPr lang="it-IT" altLang="it-IT" sz="1600" b="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13487169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50824" y="1268760"/>
            <a:ext cx="4393184" cy="5160962"/>
          </a:xfrm>
          <a:prstGeom prst="rect">
            <a:avLst/>
          </a:prstGeom>
          <a:noFill/>
          <a:ln w="9525">
            <a:noFill/>
            <a:miter lim="800000"/>
            <a:headEnd/>
            <a:tailEnd/>
          </a:ln>
        </p:spPr>
        <p:txBody>
          <a:bodyPr vert="horz" wrap="square" lIns="104775" tIns="52388" rIns="104775" bIns="52388" numCol="1" anchor="t" anchorCtr="0" compatLnSpc="1">
            <a:prstTxWarp prst="textNoShape">
              <a:avLst/>
            </a:prstTxWarp>
          </a:bodyPr>
          <a:lstStyle>
            <a:lvl1pPr marL="392113" indent="-392113" algn="l" defTabSz="993775" rtl="0" eaLnBrk="0" fontAlgn="base" hangingPunct="0">
              <a:spcBef>
                <a:spcPct val="20000"/>
              </a:spcBef>
              <a:spcAft>
                <a:spcPct val="0"/>
              </a:spcAft>
              <a:buChar char="•"/>
              <a:defRPr sz="2800">
                <a:solidFill>
                  <a:schemeClr val="tx1"/>
                </a:solidFill>
                <a:latin typeface="+mn-lt"/>
                <a:ea typeface="+mn-ea"/>
                <a:cs typeface="+mn-cs"/>
              </a:defRPr>
            </a:lvl1pPr>
            <a:lvl2pPr marL="849313" indent="-327025" algn="l" defTabSz="993775" rtl="0" eaLnBrk="0" fontAlgn="base" hangingPunct="0">
              <a:spcBef>
                <a:spcPct val="20000"/>
              </a:spcBef>
              <a:spcAft>
                <a:spcPct val="0"/>
              </a:spcAft>
              <a:buChar char="–"/>
              <a:defRPr sz="2400">
                <a:solidFill>
                  <a:schemeClr val="tx1"/>
                </a:solidFill>
                <a:latin typeface="+mn-lt"/>
              </a:defRPr>
            </a:lvl2pPr>
            <a:lvl3pPr marL="1300163" indent="-260350" algn="l" defTabSz="993775" rtl="0" eaLnBrk="0" fontAlgn="base" hangingPunct="0">
              <a:spcBef>
                <a:spcPct val="20000"/>
              </a:spcBef>
              <a:spcAft>
                <a:spcPct val="0"/>
              </a:spcAft>
              <a:buChar char="•"/>
              <a:defRPr sz="2000">
                <a:solidFill>
                  <a:schemeClr val="tx1"/>
                </a:solidFill>
                <a:latin typeface="+mn-lt"/>
              </a:defRPr>
            </a:lvl3pPr>
            <a:lvl4pPr marL="1751013" indent="-260350" algn="l" defTabSz="993775" rtl="0" eaLnBrk="0" fontAlgn="base" hangingPunct="0">
              <a:spcBef>
                <a:spcPct val="20000"/>
              </a:spcBef>
              <a:spcAft>
                <a:spcPct val="0"/>
              </a:spcAft>
              <a:buChar char="–"/>
              <a:defRPr sz="1800">
                <a:solidFill>
                  <a:schemeClr val="tx1"/>
                </a:solidFill>
                <a:latin typeface="+mn-lt"/>
              </a:defRPr>
            </a:lvl4pPr>
            <a:lvl5pPr marL="2201863" indent="-260350" algn="l" defTabSz="993775" rtl="0" eaLnBrk="0" fontAlgn="base" hangingPunct="0">
              <a:spcBef>
                <a:spcPct val="20000"/>
              </a:spcBef>
              <a:spcAft>
                <a:spcPct val="0"/>
              </a:spcAft>
              <a:buChar char="•"/>
              <a:defRPr sz="1800">
                <a:solidFill>
                  <a:schemeClr val="tx1"/>
                </a:solidFill>
                <a:latin typeface="+mn-lt"/>
              </a:defRPr>
            </a:lvl5pPr>
            <a:lvl6pPr marL="2659063" indent="-260350" algn="l" defTabSz="993775" rtl="0" eaLnBrk="0" fontAlgn="base" hangingPunct="0">
              <a:spcBef>
                <a:spcPct val="20000"/>
              </a:spcBef>
              <a:spcAft>
                <a:spcPct val="0"/>
              </a:spcAft>
              <a:buChar char="•"/>
              <a:defRPr sz="1800">
                <a:solidFill>
                  <a:schemeClr val="tx1"/>
                </a:solidFill>
                <a:latin typeface="+mn-lt"/>
              </a:defRPr>
            </a:lvl6pPr>
            <a:lvl7pPr marL="3116263" indent="-260350" algn="l" defTabSz="993775" rtl="0" eaLnBrk="0" fontAlgn="base" hangingPunct="0">
              <a:spcBef>
                <a:spcPct val="20000"/>
              </a:spcBef>
              <a:spcAft>
                <a:spcPct val="0"/>
              </a:spcAft>
              <a:buChar char="•"/>
              <a:defRPr sz="1800">
                <a:solidFill>
                  <a:schemeClr val="tx1"/>
                </a:solidFill>
                <a:latin typeface="+mn-lt"/>
              </a:defRPr>
            </a:lvl7pPr>
            <a:lvl8pPr marL="3573463" indent="-260350" algn="l" defTabSz="993775" rtl="0" eaLnBrk="0" fontAlgn="base" hangingPunct="0">
              <a:spcBef>
                <a:spcPct val="20000"/>
              </a:spcBef>
              <a:spcAft>
                <a:spcPct val="0"/>
              </a:spcAft>
              <a:buChar char="•"/>
              <a:defRPr sz="1800">
                <a:solidFill>
                  <a:schemeClr val="tx1"/>
                </a:solidFill>
                <a:latin typeface="+mn-lt"/>
              </a:defRPr>
            </a:lvl8pPr>
            <a:lvl9pPr marL="4030663" indent="-260350" algn="l" defTabSz="993775" rtl="0" eaLnBrk="0" fontAlgn="base" hangingPunct="0">
              <a:spcBef>
                <a:spcPct val="20000"/>
              </a:spcBef>
              <a:spcAft>
                <a:spcPct val="0"/>
              </a:spcAft>
              <a:buChar char="•"/>
              <a:defRPr sz="1800">
                <a:solidFill>
                  <a:schemeClr val="tx1"/>
                </a:solidFill>
                <a:latin typeface="+mn-lt"/>
              </a:defRPr>
            </a:lvl9pPr>
          </a:lstStyle>
          <a:p>
            <a:pPr marL="0" indent="0">
              <a:buFontTx/>
              <a:buNone/>
            </a:pPr>
            <a:r>
              <a:rPr lang="en-US" altLang="it-IT" sz="1800" b="0" kern="0" dirty="0" smtClean="0">
                <a:latin typeface="Century Gothic" panose="020B0502020202020204" pitchFamily="34" charset="0"/>
                <a:cs typeface="Arial" panose="020B0604020202020204" pitchFamily="34" charset="0"/>
              </a:rPr>
              <a:t>In a dense membrane, the </a:t>
            </a:r>
            <a:r>
              <a:rPr lang="en-US" altLang="it-IT" sz="1800" b="0" kern="0" dirty="0" smtClean="0">
                <a:latin typeface="Century Gothic" panose="020B0502020202020204" pitchFamily="34" charset="0"/>
                <a:cs typeface="Arial" panose="020B0604020202020204" pitchFamily="34" charset="0"/>
              </a:rPr>
              <a:t>mass transport </a:t>
            </a:r>
            <a:r>
              <a:rPr lang="en-US" altLang="it-IT" sz="1800" b="0" kern="0" dirty="0" smtClean="0">
                <a:latin typeface="Century Gothic" panose="020B0502020202020204" pitchFamily="34" charset="0"/>
                <a:cs typeface="Arial" panose="020B0604020202020204" pitchFamily="34" charset="0"/>
              </a:rPr>
              <a:t>so-called sorption-diffusion consists </a:t>
            </a:r>
            <a:r>
              <a:rPr lang="en-US" altLang="it-IT" sz="1800" b="0" kern="0" dirty="0" smtClean="0">
                <a:latin typeface="Century Gothic" panose="020B0502020202020204" pitchFamily="34" charset="0"/>
                <a:cs typeface="Arial" panose="020B0604020202020204" pitchFamily="34" charset="0"/>
              </a:rPr>
              <a:t>of three relevant steps: </a:t>
            </a:r>
          </a:p>
          <a:p>
            <a:pPr marL="0" indent="0"/>
            <a:r>
              <a:rPr lang="en-US" altLang="it-IT" sz="2000" b="0" kern="0" dirty="0" smtClean="0">
                <a:solidFill>
                  <a:srgbClr val="FF0000"/>
                </a:solidFill>
                <a:latin typeface="Century Gothic" panose="020B0502020202020204" pitchFamily="34" charset="0"/>
                <a:cs typeface="Arial" panose="020B0604020202020204" pitchFamily="34" charset="0"/>
              </a:rPr>
              <a:t> </a:t>
            </a:r>
            <a:r>
              <a:rPr lang="en-US" altLang="it-IT" sz="2000" kern="0" dirty="0" smtClean="0">
                <a:solidFill>
                  <a:srgbClr val="FF0000"/>
                </a:solidFill>
                <a:latin typeface="Century Gothic" panose="020B0502020202020204" pitchFamily="34" charset="0"/>
                <a:cs typeface="Arial" panose="020B0604020202020204" pitchFamily="34" charset="0"/>
              </a:rPr>
              <a:t>sorption</a:t>
            </a:r>
            <a:r>
              <a:rPr lang="en-US" altLang="it-IT" sz="1800" b="0" kern="0" dirty="0" smtClean="0">
                <a:solidFill>
                  <a:schemeClr val="accent2"/>
                </a:solidFill>
                <a:latin typeface="Century Gothic" panose="020B0502020202020204" pitchFamily="34" charset="0"/>
                <a:cs typeface="Arial" panose="020B0604020202020204" pitchFamily="34" charset="0"/>
              </a:rPr>
              <a:t> </a:t>
            </a:r>
            <a:r>
              <a:rPr lang="en-US" altLang="it-IT" sz="1800" b="0" kern="0" dirty="0" smtClean="0">
                <a:latin typeface="Century Gothic" panose="020B0502020202020204" pitchFamily="34" charset="0"/>
                <a:cs typeface="Arial" panose="020B0604020202020204" pitchFamily="34" charset="0"/>
              </a:rPr>
              <a:t>of the various components from a feed mixture according to their partition coefficient between the gas and polymer phase; </a:t>
            </a:r>
          </a:p>
          <a:p>
            <a:pPr marL="0" indent="0"/>
            <a:r>
              <a:rPr lang="en-US" altLang="it-IT" sz="2000" b="0" kern="0" dirty="0" smtClean="0">
                <a:solidFill>
                  <a:srgbClr val="FF0000"/>
                </a:solidFill>
                <a:latin typeface="Century Gothic" panose="020B0502020202020204" pitchFamily="34" charset="0"/>
                <a:cs typeface="Arial" panose="020B0604020202020204" pitchFamily="34" charset="0"/>
              </a:rPr>
              <a:t> </a:t>
            </a:r>
            <a:r>
              <a:rPr lang="en-US" altLang="it-IT" sz="2000" kern="0" dirty="0" smtClean="0">
                <a:solidFill>
                  <a:srgbClr val="FF0000"/>
                </a:solidFill>
                <a:latin typeface="Century Gothic" panose="020B0502020202020204" pitchFamily="34" charset="0"/>
                <a:cs typeface="Arial" panose="020B0604020202020204" pitchFamily="34" charset="0"/>
              </a:rPr>
              <a:t>diffusion</a:t>
            </a:r>
            <a:r>
              <a:rPr lang="en-US" altLang="it-IT" sz="1800" b="0" kern="0" dirty="0" smtClean="0">
                <a:solidFill>
                  <a:schemeClr val="accent2"/>
                </a:solidFill>
                <a:latin typeface="Century Gothic" panose="020B0502020202020204" pitchFamily="34" charset="0"/>
                <a:cs typeface="Arial" panose="020B0604020202020204" pitchFamily="34" charset="0"/>
              </a:rPr>
              <a:t> </a:t>
            </a:r>
            <a:r>
              <a:rPr lang="en-US" altLang="it-IT" sz="1800" b="0" kern="0" dirty="0" smtClean="0">
                <a:latin typeface="Century Gothic" panose="020B0502020202020204" pitchFamily="34" charset="0"/>
                <a:cs typeface="Arial" panose="020B0604020202020204" pitchFamily="34" charset="0"/>
              </a:rPr>
              <a:t>of the individual components within the membrane phase according to their activity gradients; and </a:t>
            </a:r>
            <a:endParaRPr lang="en-US" altLang="it-IT" sz="1800" b="0" kern="0" dirty="0" smtClean="0">
              <a:latin typeface="Century Gothic" panose="020B0502020202020204" pitchFamily="34" charset="0"/>
              <a:cs typeface="Arial" panose="020B0604020202020204" pitchFamily="34" charset="0"/>
            </a:endParaRPr>
          </a:p>
          <a:p>
            <a:pPr marL="0" indent="0"/>
            <a:endParaRPr lang="en-US" altLang="it-IT" sz="1800" b="0" kern="0" dirty="0" smtClean="0">
              <a:latin typeface="Century Gothic" panose="020B0502020202020204" pitchFamily="34" charset="0"/>
              <a:cs typeface="Arial" panose="020B0604020202020204" pitchFamily="34" charset="0"/>
            </a:endParaRPr>
          </a:p>
          <a:p>
            <a:pPr marL="0" indent="0"/>
            <a:r>
              <a:rPr lang="en-US" altLang="it-IT" sz="2000" b="0" kern="0" dirty="0" smtClean="0">
                <a:solidFill>
                  <a:srgbClr val="FF0000"/>
                </a:solidFill>
                <a:latin typeface="Century Gothic" panose="020B0502020202020204" pitchFamily="34" charset="0"/>
                <a:cs typeface="Arial" panose="020B0604020202020204" pitchFamily="34" charset="0"/>
              </a:rPr>
              <a:t> </a:t>
            </a:r>
            <a:r>
              <a:rPr lang="en-US" altLang="it-IT" sz="2000" kern="0" dirty="0" smtClean="0">
                <a:solidFill>
                  <a:srgbClr val="FF0000"/>
                </a:solidFill>
                <a:latin typeface="Century Gothic" panose="020B0502020202020204" pitchFamily="34" charset="0"/>
                <a:cs typeface="Arial" panose="020B0604020202020204" pitchFamily="34" charset="0"/>
              </a:rPr>
              <a:t>desorption</a:t>
            </a:r>
            <a:r>
              <a:rPr lang="en-US" altLang="it-IT" sz="1800" b="0" kern="0" dirty="0" smtClean="0">
                <a:latin typeface="Century Gothic" panose="020B0502020202020204" pitchFamily="34" charset="0"/>
                <a:cs typeface="Arial" panose="020B0604020202020204" pitchFamily="34" charset="0"/>
              </a:rPr>
              <a:t> of the components from the membrane in the permeate gas phase.</a:t>
            </a:r>
            <a:endParaRPr lang="it-IT" altLang="it-IT" sz="1800" b="0" kern="0" dirty="0" smtClean="0">
              <a:latin typeface="Century Gothic" panose="020B0502020202020204" pitchFamily="34" charset="0"/>
              <a:cs typeface="Arial" panose="020B0604020202020204" pitchFamily="34" charset="0"/>
            </a:endParaRPr>
          </a:p>
        </p:txBody>
      </p:sp>
      <p:sp>
        <p:nvSpPr>
          <p:cNvPr id="6" name="Rectangle 2"/>
          <p:cNvSpPr>
            <a:spLocks noGrp="1" noChangeArrowheads="1"/>
          </p:cNvSpPr>
          <p:nvPr>
            <p:ph type="title"/>
          </p:nvPr>
        </p:nvSpPr>
        <p:spPr>
          <a:xfrm>
            <a:off x="2446337" y="476672"/>
            <a:ext cx="6697663" cy="603250"/>
          </a:xfrm>
          <a:solidFill>
            <a:schemeClr val="bg1"/>
          </a:solidFill>
        </p:spPr>
        <p:txBody>
          <a:bodyPr/>
          <a:lstStyle/>
          <a:p>
            <a:r>
              <a:rPr lang="en-GB" altLang="it-IT" sz="2800" dirty="0" smtClean="0">
                <a:latin typeface="Century Gothic" panose="020B0502020202020204" pitchFamily="34" charset="0"/>
              </a:rPr>
              <a:t>Gas transport by the sorption-diffusion mechanism </a:t>
            </a:r>
            <a:endParaRPr lang="it-IT" altLang="it-IT" sz="2800" dirty="0" smtClean="0">
              <a:latin typeface="Century Gothic" panose="020B0502020202020204" pitchFamily="34" charset="0"/>
            </a:endParaRPr>
          </a:p>
        </p:txBody>
      </p:sp>
      <p:pic>
        <p:nvPicPr>
          <p:cNvPr id="7" name="Immagine 6"/>
          <p:cNvPicPr/>
          <p:nvPr/>
        </p:nvPicPr>
        <p:blipFill rotWithShape="1">
          <a:blip r:embed="rId3">
            <a:extLst>
              <a:ext uri="{28A0092B-C50C-407E-A947-70E740481C1C}">
                <a14:useLocalDpi xmlns:a14="http://schemas.microsoft.com/office/drawing/2010/main" val="0"/>
              </a:ext>
            </a:extLst>
          </a:blip>
          <a:srcRect l="3079" t="4377" r="2541" b="9402"/>
          <a:stretch/>
        </p:blipFill>
        <p:spPr bwMode="auto">
          <a:xfrm>
            <a:off x="4860032" y="2276872"/>
            <a:ext cx="4028440" cy="1979930"/>
          </a:xfrm>
          <a:prstGeom prst="rect">
            <a:avLst/>
          </a:prstGeom>
          <a:ln>
            <a:noFill/>
          </a:ln>
          <a:extLst>
            <a:ext uri="{53640926-AAD7-44D8-BBD7-CCE9431645EC}">
              <a14:shadowObscured xmlns:a14="http://schemas.microsoft.com/office/drawing/2010/main"/>
            </a:ext>
          </a:extLst>
        </p:spPr>
      </p:pic>
      <p:graphicFrame>
        <p:nvGraphicFramePr>
          <p:cNvPr id="2" name="Oggetto 1"/>
          <p:cNvGraphicFramePr>
            <a:graphicFrameLocks noChangeAspect="1"/>
          </p:cNvGraphicFramePr>
          <p:nvPr>
            <p:extLst>
              <p:ext uri="{D42A27DB-BD31-4B8C-83A1-F6EECF244321}">
                <p14:modId xmlns:p14="http://schemas.microsoft.com/office/powerpoint/2010/main" val="3503647439"/>
              </p:ext>
            </p:extLst>
          </p:nvPr>
        </p:nvGraphicFramePr>
        <p:xfrm>
          <a:off x="3707904" y="4653136"/>
          <a:ext cx="4941888" cy="460375"/>
        </p:xfrm>
        <a:graphic>
          <a:graphicData uri="http://schemas.openxmlformats.org/presentationml/2006/ole">
            <mc:AlternateContent xmlns:mc="http://schemas.openxmlformats.org/markup-compatibility/2006">
              <mc:Choice xmlns:v="urn:schemas-microsoft-com:vml" Requires="v">
                <p:oleObj spid="_x0000_s97286" name="Equazione" r:id="rId4" imgW="2184120" imgH="203040" progId="Equation.3">
                  <p:embed/>
                </p:oleObj>
              </mc:Choice>
              <mc:Fallback>
                <p:oleObj name="Equazione" r:id="rId4" imgW="2184120" imgH="203040" progId="Equation.3">
                  <p:embed/>
                  <p:pic>
                    <p:nvPicPr>
                      <p:cNvPr id="0" name="Oggetto 6"/>
                      <p:cNvPicPr>
                        <a:picLocks noChangeAspect="1" noChangeArrowheads="1"/>
                      </p:cNvPicPr>
                      <p:nvPr/>
                    </p:nvPicPr>
                    <p:blipFill>
                      <a:blip r:embed="rId5"/>
                      <a:srcRect/>
                      <a:stretch>
                        <a:fillRect/>
                      </a:stretch>
                    </p:blipFill>
                    <p:spPr bwMode="auto">
                      <a:xfrm>
                        <a:off x="3707904" y="4653136"/>
                        <a:ext cx="4941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164558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926221"/>
            <a:ext cx="3780485" cy="2880000"/>
          </a:xfrm>
          <a:prstGeom prst="rect">
            <a:avLst/>
          </a:prstGeom>
          <a:noFill/>
        </p:spPr>
      </p:pic>
      <p:sp>
        <p:nvSpPr>
          <p:cNvPr id="6" name="Rectangle 2"/>
          <p:cNvSpPr>
            <a:spLocks noGrp="1" noChangeArrowheads="1"/>
          </p:cNvSpPr>
          <p:nvPr>
            <p:ph type="title"/>
          </p:nvPr>
        </p:nvSpPr>
        <p:spPr>
          <a:xfrm>
            <a:off x="2381250" y="89446"/>
            <a:ext cx="6697663" cy="603250"/>
          </a:xfrm>
          <a:solidFill>
            <a:schemeClr val="bg1"/>
          </a:solidFill>
        </p:spPr>
        <p:txBody>
          <a:bodyPr/>
          <a:lstStyle/>
          <a:p>
            <a:r>
              <a:rPr lang="en-GB" altLang="it-IT" sz="2800" dirty="0" smtClean="0"/>
              <a:t>Conventional dual mode sorption</a:t>
            </a:r>
            <a:endParaRPr lang="it-IT" altLang="it-IT" sz="2800" dirty="0" smtClean="0"/>
          </a:p>
        </p:txBody>
      </p:sp>
      <p:sp>
        <p:nvSpPr>
          <p:cNvPr id="7" name="Text Box 10"/>
          <p:cNvSpPr txBox="1">
            <a:spLocks noChangeArrowheads="1"/>
          </p:cNvSpPr>
          <p:nvPr/>
        </p:nvSpPr>
        <p:spPr bwMode="auto">
          <a:xfrm>
            <a:off x="246613" y="1600344"/>
            <a:ext cx="1949123" cy="892552"/>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pPr algn="ctr"/>
            <a:r>
              <a:rPr lang="it-IT" altLang="it-IT" sz="2400" b="0" dirty="0" smtClean="0">
                <a:solidFill>
                  <a:srgbClr val="FF3300"/>
                </a:solidFill>
                <a:latin typeface="Arial" panose="020B0604020202020204" pitchFamily="34" charset="0"/>
                <a:cs typeface="Arial" panose="020B0604020202020204" pitchFamily="34" charset="0"/>
              </a:rPr>
              <a:t>Henry:</a:t>
            </a:r>
          </a:p>
          <a:p>
            <a:pPr algn="ctr"/>
            <a:endParaRPr lang="it-IT" altLang="it-IT" b="0" dirty="0">
              <a:solidFill>
                <a:srgbClr val="FF33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CasellaDiTesto 8"/>
              <p:cNvSpPr txBox="1"/>
              <p:nvPr/>
            </p:nvSpPr>
            <p:spPr>
              <a:xfrm>
                <a:off x="246613" y="2034538"/>
                <a:ext cx="1949123" cy="3025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800" b="0" i="1" smtClean="0">
                              <a:latin typeface="Cambria Math"/>
                            </a:rPr>
                          </m:ctrlPr>
                        </m:sSubPr>
                        <m:e>
                          <m:r>
                            <m:rPr>
                              <m:sty m:val="p"/>
                            </m:rPr>
                            <a:rPr lang="it-IT" sz="1800" b="0" i="0" smtClean="0">
                              <a:latin typeface="Cambria Math" panose="02040503050406030204" pitchFamily="18" charset="0"/>
                            </a:rPr>
                            <m:t>C</m:t>
                          </m:r>
                        </m:e>
                        <m:sub>
                          <m:r>
                            <m:rPr>
                              <m:sty m:val="p"/>
                            </m:rPr>
                            <a:rPr lang="it-IT" sz="1800" b="0" i="0" smtClean="0">
                              <a:latin typeface="Cambria Math" panose="02040503050406030204" pitchFamily="18" charset="0"/>
                            </a:rPr>
                            <m:t>Henry</m:t>
                          </m:r>
                        </m:sub>
                      </m:sSub>
                      <m:r>
                        <a:rPr lang="it-IT" sz="1800" b="0" i="0" smtClean="0">
                          <a:latin typeface="Cambria Math" panose="02040503050406030204" pitchFamily="18" charset="0"/>
                        </a:rPr>
                        <m:t>=</m:t>
                      </m:r>
                      <m:sSub>
                        <m:sSubPr>
                          <m:ctrlPr>
                            <a:rPr lang="it-IT" sz="1800" b="0" i="1" smtClean="0">
                              <a:latin typeface="Cambria Math"/>
                            </a:rPr>
                          </m:ctrlPr>
                        </m:sSubPr>
                        <m:e>
                          <m:r>
                            <m:rPr>
                              <m:sty m:val="p"/>
                            </m:rPr>
                            <a:rPr lang="it-IT" sz="1800" b="0" i="0" smtClean="0">
                              <a:latin typeface="Cambria Math" panose="02040503050406030204" pitchFamily="18" charset="0"/>
                            </a:rPr>
                            <m:t>K</m:t>
                          </m:r>
                        </m:e>
                        <m:sub>
                          <m:r>
                            <m:rPr>
                              <m:sty m:val="p"/>
                            </m:rPr>
                            <a:rPr lang="it-IT" sz="1800" b="0" i="0" smtClean="0">
                              <a:latin typeface="Cambria Math" panose="02040503050406030204" pitchFamily="18" charset="0"/>
                            </a:rPr>
                            <m:t>H</m:t>
                          </m:r>
                          <m:r>
                            <a:rPr lang="it-IT" sz="1800" b="0" i="0" smtClean="0">
                              <a:latin typeface="Cambria Math" panose="02040503050406030204" pitchFamily="18" charset="0"/>
                            </a:rPr>
                            <m:t> </m:t>
                          </m:r>
                        </m:sub>
                      </m:sSub>
                      <m:r>
                        <m:rPr>
                          <m:sty m:val="p"/>
                        </m:rPr>
                        <a:rPr lang="it-IT" sz="1800" b="0" i="0" smtClean="0">
                          <a:latin typeface="Cambria Math" panose="02040503050406030204" pitchFamily="18" charset="0"/>
                        </a:rPr>
                        <m:t>P</m:t>
                      </m:r>
                    </m:oMath>
                  </m:oMathPara>
                </a14:m>
                <a:endParaRPr lang="it-IT" sz="1800" b="0" dirty="0">
                  <a:latin typeface="Century Gothic" panose="020B0502020202020204" pitchFamily="34" charset="0"/>
                </a:endParaRPr>
              </a:p>
            </p:txBody>
          </p:sp>
        </mc:Choice>
        <mc:Fallback xmlns="">
          <p:sp>
            <p:nvSpPr>
              <p:cNvPr id="9" name="CasellaDiTesto 8"/>
              <p:cNvSpPr txBox="1">
                <a:spLocks noRot="1" noChangeAspect="1" noMove="1" noResize="1" noEditPoints="1" noAdjustHandles="1" noChangeArrowheads="1" noChangeShapeType="1" noTextEdit="1"/>
              </p:cNvSpPr>
              <p:nvPr/>
            </p:nvSpPr>
            <p:spPr>
              <a:xfrm>
                <a:off x="246613" y="2034538"/>
                <a:ext cx="1949123" cy="302519"/>
              </a:xfrm>
              <a:prstGeom prst="rect">
                <a:avLst/>
              </a:prstGeom>
              <a:blipFill rotWithShape="0">
                <a:blip r:embed="rId4"/>
                <a:stretch>
                  <a:fillRect b="-28571"/>
                </a:stretch>
              </a:blipFill>
            </p:spPr>
            <p:txBody>
              <a:bodyPr/>
              <a:lstStyle/>
              <a:p>
                <a:r>
                  <a:rPr lang="it-IT">
                    <a:noFill/>
                  </a:rPr>
                  <a:t> </a:t>
                </a:r>
              </a:p>
            </p:txBody>
          </p:sp>
        </mc:Fallback>
      </mc:AlternateContent>
      <p:sp>
        <p:nvSpPr>
          <p:cNvPr id="10" name="Text Box 10"/>
          <p:cNvSpPr txBox="1">
            <a:spLocks noChangeArrowheads="1"/>
          </p:cNvSpPr>
          <p:nvPr/>
        </p:nvSpPr>
        <p:spPr bwMode="auto">
          <a:xfrm>
            <a:off x="2381250" y="1340768"/>
            <a:ext cx="2262758" cy="1261884"/>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pPr algn="ctr"/>
            <a:r>
              <a:rPr lang="it-IT" altLang="it-IT" sz="2400" b="0" dirty="0" err="1" smtClean="0">
                <a:solidFill>
                  <a:srgbClr val="FF3300"/>
                </a:solidFill>
                <a:latin typeface="Arial" panose="020B0604020202020204" pitchFamily="34" charset="0"/>
                <a:cs typeface="Arial" panose="020B0604020202020204" pitchFamily="34" charset="0"/>
              </a:rPr>
              <a:t>Langmuir</a:t>
            </a:r>
            <a:r>
              <a:rPr lang="it-IT" altLang="it-IT" sz="2400" b="0" dirty="0" smtClean="0">
                <a:solidFill>
                  <a:srgbClr val="FF3300"/>
                </a:solidFill>
                <a:latin typeface="Arial" panose="020B0604020202020204" pitchFamily="34" charset="0"/>
                <a:cs typeface="Arial" panose="020B0604020202020204" pitchFamily="34" charset="0"/>
              </a:rPr>
              <a:t>:</a:t>
            </a:r>
          </a:p>
          <a:p>
            <a:pPr algn="ctr"/>
            <a:endParaRPr lang="it-IT" altLang="it-IT" sz="2400" b="0" dirty="0" smtClean="0">
              <a:solidFill>
                <a:srgbClr val="FF3300"/>
              </a:solidFill>
              <a:latin typeface="Arial" panose="020B0604020202020204" pitchFamily="34" charset="0"/>
              <a:cs typeface="Arial" panose="020B0604020202020204" pitchFamily="34" charset="0"/>
            </a:endParaRPr>
          </a:p>
          <a:p>
            <a:pPr algn="ctr"/>
            <a:endParaRPr lang="it-IT" altLang="it-IT" b="0" dirty="0">
              <a:solidFill>
                <a:srgbClr val="FF33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CasellaDiTesto 10"/>
              <p:cNvSpPr txBox="1"/>
              <p:nvPr/>
            </p:nvSpPr>
            <p:spPr>
              <a:xfrm>
                <a:off x="2381249" y="1905363"/>
                <a:ext cx="2262759" cy="5875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800" b="0" i="1" smtClean="0">
                              <a:latin typeface="Cambria Math"/>
                            </a:rPr>
                          </m:ctrlPr>
                        </m:sSubPr>
                        <m:e>
                          <m:r>
                            <m:rPr>
                              <m:sty m:val="p"/>
                            </m:rPr>
                            <a:rPr lang="it-IT" sz="1800" b="0" i="0" smtClean="0">
                              <a:latin typeface="Cambria Math" panose="02040503050406030204" pitchFamily="18" charset="0"/>
                            </a:rPr>
                            <m:t>C</m:t>
                          </m:r>
                        </m:e>
                        <m:sub>
                          <m:r>
                            <m:rPr>
                              <m:sty m:val="p"/>
                            </m:rPr>
                            <a:rPr lang="it-IT" sz="1800" b="0" i="0" smtClean="0">
                              <a:latin typeface="Cambria Math" panose="02040503050406030204" pitchFamily="18" charset="0"/>
                            </a:rPr>
                            <m:t>Langmuir</m:t>
                          </m:r>
                        </m:sub>
                      </m:sSub>
                      <m:r>
                        <a:rPr lang="it-IT" sz="1800" b="0" i="0" smtClean="0">
                          <a:latin typeface="Cambria Math" panose="02040503050406030204" pitchFamily="18" charset="0"/>
                        </a:rPr>
                        <m:t>=</m:t>
                      </m:r>
                      <m:f>
                        <m:fPr>
                          <m:ctrlPr>
                            <a:rPr lang="it-IT" sz="1800" b="0" i="1" smtClean="0">
                              <a:latin typeface="Cambria Math"/>
                            </a:rPr>
                          </m:ctrlPr>
                        </m:fPr>
                        <m:num>
                          <m:sSubSup>
                            <m:sSubSupPr>
                              <m:ctrlPr>
                                <a:rPr lang="it-IT" sz="1800" b="0" i="1" smtClean="0">
                                  <a:latin typeface="Cambria Math"/>
                                </a:rPr>
                              </m:ctrlPr>
                            </m:sSubSupPr>
                            <m:e>
                              <m:r>
                                <a:rPr lang="it-IT" sz="1800" b="0" i="1" smtClean="0">
                                  <a:latin typeface="Cambria Math" panose="02040503050406030204" pitchFamily="18" charset="0"/>
                                </a:rPr>
                                <m:t>𝐶</m:t>
                              </m:r>
                            </m:e>
                            <m:sub>
                              <m:r>
                                <a:rPr lang="it-IT" sz="1800" b="0" i="1" smtClean="0">
                                  <a:latin typeface="Cambria Math" panose="02040503050406030204" pitchFamily="18" charset="0"/>
                                </a:rPr>
                                <m:t>𝐿</m:t>
                              </m:r>
                            </m:sub>
                            <m:sup>
                              <m:r>
                                <a:rPr lang="it-IT" sz="1800" b="0" i="1" smtClean="0">
                                  <a:latin typeface="Cambria Math" panose="02040503050406030204" pitchFamily="18" charset="0"/>
                                </a:rPr>
                                <m:t>′</m:t>
                              </m:r>
                            </m:sup>
                          </m:sSubSup>
                          <m:r>
                            <a:rPr lang="it-IT" sz="1800" b="0" i="1" smtClean="0">
                              <a:latin typeface="Cambria Math" panose="02040503050406030204" pitchFamily="18" charset="0"/>
                            </a:rPr>
                            <m:t> </m:t>
                          </m:r>
                          <m:r>
                            <a:rPr lang="it-IT" sz="1800" b="0" i="1" smtClean="0">
                              <a:latin typeface="Cambria Math" panose="02040503050406030204" pitchFamily="18" charset="0"/>
                            </a:rPr>
                            <m:t>𝑏𝑝</m:t>
                          </m:r>
                        </m:num>
                        <m:den>
                          <m:r>
                            <a:rPr lang="it-IT" sz="1800" b="0" i="1" smtClean="0">
                              <a:latin typeface="Cambria Math" panose="02040503050406030204" pitchFamily="18" charset="0"/>
                            </a:rPr>
                            <m:t>1+</m:t>
                          </m:r>
                          <m:r>
                            <a:rPr lang="it-IT" sz="1800" b="0" i="1" smtClean="0">
                              <a:latin typeface="Cambria Math" panose="02040503050406030204" pitchFamily="18" charset="0"/>
                            </a:rPr>
                            <m:t>𝑏𝑝</m:t>
                          </m:r>
                        </m:den>
                      </m:f>
                    </m:oMath>
                  </m:oMathPara>
                </a14:m>
                <a:endParaRPr lang="it-IT" sz="1800" b="0" dirty="0">
                  <a:latin typeface="Century Gothic" panose="020B0502020202020204" pitchFamily="34" charset="0"/>
                </a:endParaRPr>
              </a:p>
            </p:txBody>
          </p:sp>
        </mc:Choice>
        <mc:Fallback xmlns="">
          <p:sp>
            <p:nvSpPr>
              <p:cNvPr id="11" name="CasellaDiTesto 10"/>
              <p:cNvSpPr txBox="1">
                <a:spLocks noRot="1" noChangeAspect="1" noMove="1" noResize="1" noEditPoints="1" noAdjustHandles="1" noChangeArrowheads="1" noChangeShapeType="1" noTextEdit="1"/>
              </p:cNvSpPr>
              <p:nvPr/>
            </p:nvSpPr>
            <p:spPr>
              <a:xfrm>
                <a:off x="2381249" y="1905363"/>
                <a:ext cx="2262759" cy="587533"/>
              </a:xfrm>
              <a:prstGeom prst="rect">
                <a:avLst/>
              </a:prstGeom>
              <a:blipFill rotWithShape="0">
                <a:blip r:embed="rId5"/>
                <a:stretch>
                  <a:fillRect/>
                </a:stretch>
              </a:blipFill>
            </p:spPr>
            <p:txBody>
              <a:bodyPr/>
              <a:lstStyle/>
              <a:p>
                <a:r>
                  <a:rPr lang="it-IT">
                    <a:noFill/>
                  </a:rPr>
                  <a:t> </a:t>
                </a:r>
              </a:p>
            </p:txBody>
          </p:sp>
        </mc:Fallback>
      </mc:AlternateContent>
      <p:cxnSp>
        <p:nvCxnSpPr>
          <p:cNvPr id="13" name="Connettore 2 12"/>
          <p:cNvCxnSpPr>
            <a:stCxn id="7" idx="2"/>
            <a:endCxn id="16" idx="0"/>
          </p:cNvCxnSpPr>
          <p:nvPr/>
        </p:nvCxnSpPr>
        <p:spPr bwMode="auto">
          <a:xfrm>
            <a:off x="1221175" y="2492896"/>
            <a:ext cx="1118577" cy="100811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Connettore 2 13"/>
          <p:cNvCxnSpPr>
            <a:stCxn id="10" idx="2"/>
            <a:endCxn id="16" idx="0"/>
          </p:cNvCxnSpPr>
          <p:nvPr/>
        </p:nvCxnSpPr>
        <p:spPr bwMode="auto">
          <a:xfrm flipH="1">
            <a:off x="2339752" y="2602652"/>
            <a:ext cx="1172877" cy="89835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6" name="Text Box 10"/>
          <p:cNvSpPr txBox="1">
            <a:spLocks noChangeArrowheads="1"/>
          </p:cNvSpPr>
          <p:nvPr/>
        </p:nvSpPr>
        <p:spPr bwMode="auto">
          <a:xfrm>
            <a:off x="755576" y="3501008"/>
            <a:ext cx="3168352" cy="1631216"/>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pPr algn="ctr"/>
            <a:r>
              <a:rPr lang="it-IT" altLang="it-IT" sz="2400" b="0" dirty="0" smtClean="0">
                <a:solidFill>
                  <a:srgbClr val="FF3300"/>
                </a:solidFill>
                <a:latin typeface="Arial" panose="020B0604020202020204" pitchFamily="34" charset="0"/>
                <a:cs typeface="Arial" panose="020B0604020202020204" pitchFamily="34" charset="0"/>
              </a:rPr>
              <a:t>Dual Mode </a:t>
            </a:r>
            <a:r>
              <a:rPr lang="it-IT" altLang="it-IT" sz="2400" b="0" dirty="0" err="1" smtClean="0">
                <a:solidFill>
                  <a:srgbClr val="FF3300"/>
                </a:solidFill>
                <a:latin typeface="Arial" panose="020B0604020202020204" pitchFamily="34" charset="0"/>
                <a:cs typeface="Arial" panose="020B0604020202020204" pitchFamily="34" charset="0"/>
              </a:rPr>
              <a:t>Sorption</a:t>
            </a:r>
            <a:r>
              <a:rPr lang="it-IT" altLang="it-IT" sz="2400" b="0" dirty="0" smtClean="0">
                <a:solidFill>
                  <a:srgbClr val="FF3300"/>
                </a:solidFill>
                <a:latin typeface="Arial" panose="020B0604020202020204" pitchFamily="34" charset="0"/>
                <a:cs typeface="Arial" panose="020B0604020202020204" pitchFamily="34" charset="0"/>
              </a:rPr>
              <a:t>:</a:t>
            </a:r>
          </a:p>
          <a:p>
            <a:pPr algn="ctr"/>
            <a:endParaRPr lang="it-IT" altLang="it-IT" sz="2400" b="0" dirty="0" smtClean="0">
              <a:solidFill>
                <a:srgbClr val="FF3300"/>
              </a:solidFill>
              <a:latin typeface="Arial" panose="020B0604020202020204" pitchFamily="34" charset="0"/>
              <a:cs typeface="Arial" panose="020B0604020202020204" pitchFamily="34" charset="0"/>
            </a:endParaRPr>
          </a:p>
          <a:p>
            <a:pPr algn="ctr"/>
            <a:endParaRPr lang="it-IT" altLang="it-IT" sz="2400" b="0" dirty="0" smtClean="0">
              <a:solidFill>
                <a:srgbClr val="FF3300"/>
              </a:solidFill>
              <a:latin typeface="Arial" panose="020B0604020202020204" pitchFamily="34" charset="0"/>
              <a:cs typeface="Arial" panose="020B0604020202020204" pitchFamily="34" charset="0"/>
            </a:endParaRPr>
          </a:p>
          <a:p>
            <a:pPr algn="ctr"/>
            <a:endParaRPr lang="it-IT" altLang="it-IT" b="0" dirty="0">
              <a:solidFill>
                <a:srgbClr val="FF33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CasellaDiTesto 16"/>
              <p:cNvSpPr txBox="1"/>
              <p:nvPr/>
            </p:nvSpPr>
            <p:spPr>
              <a:xfrm>
                <a:off x="1157113" y="4013456"/>
                <a:ext cx="2262759" cy="3031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800" b="0" i="1" smtClean="0">
                              <a:latin typeface="Cambria Math"/>
                            </a:rPr>
                          </m:ctrlPr>
                        </m:sSubPr>
                        <m:e>
                          <m:r>
                            <m:rPr>
                              <m:sty m:val="p"/>
                            </m:rPr>
                            <a:rPr lang="it-IT" sz="1800" b="0" i="0" smtClean="0">
                              <a:latin typeface="Cambria Math" panose="02040503050406030204" pitchFamily="18" charset="0"/>
                            </a:rPr>
                            <m:t>C</m:t>
                          </m:r>
                          <m:r>
                            <a:rPr lang="it-IT" sz="1800" b="0" i="0" smtClean="0">
                              <a:latin typeface="Cambria Math" panose="02040503050406030204" pitchFamily="18" charset="0"/>
                            </a:rPr>
                            <m:t>=</m:t>
                          </m:r>
                          <m:r>
                            <m:rPr>
                              <m:sty m:val="p"/>
                            </m:rPr>
                            <a:rPr lang="it-IT" sz="1800" b="0" i="0" smtClean="0">
                              <a:latin typeface="Cambria Math" panose="02040503050406030204" pitchFamily="18" charset="0"/>
                            </a:rPr>
                            <m:t>C</m:t>
                          </m:r>
                        </m:e>
                        <m:sub>
                          <m:r>
                            <m:rPr>
                              <m:sty m:val="p"/>
                            </m:rPr>
                            <a:rPr lang="it-IT" sz="1800" b="0" i="0" smtClean="0">
                              <a:latin typeface="Cambria Math" panose="02040503050406030204" pitchFamily="18" charset="0"/>
                            </a:rPr>
                            <m:t>Langmuir</m:t>
                          </m:r>
                        </m:sub>
                      </m:sSub>
                      <m:r>
                        <a:rPr lang="it-IT" sz="1800" b="0" i="0" smtClean="0">
                          <a:latin typeface="Cambria Math" panose="02040503050406030204" pitchFamily="18" charset="0"/>
                        </a:rPr>
                        <m:t>+</m:t>
                      </m:r>
                      <m:sSub>
                        <m:sSubPr>
                          <m:ctrlPr>
                            <a:rPr lang="it-IT" sz="1800" b="0" i="1">
                              <a:latin typeface="Cambria Math"/>
                            </a:rPr>
                          </m:ctrlPr>
                        </m:sSubPr>
                        <m:e>
                          <m:r>
                            <m:rPr>
                              <m:sty m:val="p"/>
                            </m:rPr>
                            <a:rPr lang="it-IT" sz="1800" b="0">
                              <a:latin typeface="Cambria Math" panose="02040503050406030204" pitchFamily="18" charset="0"/>
                            </a:rPr>
                            <m:t>C</m:t>
                          </m:r>
                        </m:e>
                        <m:sub>
                          <m:r>
                            <m:rPr>
                              <m:sty m:val="p"/>
                            </m:rPr>
                            <a:rPr lang="it-IT" sz="1800" b="0">
                              <a:latin typeface="Cambria Math" panose="02040503050406030204" pitchFamily="18" charset="0"/>
                            </a:rPr>
                            <m:t>Henry</m:t>
                          </m:r>
                        </m:sub>
                      </m:sSub>
                    </m:oMath>
                  </m:oMathPara>
                </a14:m>
                <a:endParaRPr lang="it-IT" sz="1800" b="0" dirty="0">
                  <a:latin typeface="Century Gothic" panose="020B0502020202020204" pitchFamily="34" charset="0"/>
                </a:endParaRPr>
              </a:p>
            </p:txBody>
          </p:sp>
        </mc:Choice>
        <mc:Fallback>
          <p:sp>
            <p:nvSpPr>
              <p:cNvPr id="17" name="CasellaDiTesto 16"/>
              <p:cNvSpPr txBox="1">
                <a:spLocks noRot="1" noChangeAspect="1" noMove="1" noResize="1" noEditPoints="1" noAdjustHandles="1" noChangeArrowheads="1" noChangeShapeType="1" noTextEdit="1"/>
              </p:cNvSpPr>
              <p:nvPr/>
            </p:nvSpPr>
            <p:spPr>
              <a:xfrm>
                <a:off x="1157113" y="4013456"/>
                <a:ext cx="2262759" cy="303160"/>
              </a:xfrm>
              <a:prstGeom prst="rect">
                <a:avLst/>
              </a:prstGeom>
              <a:blipFill rotWithShape="1">
                <a:blip r:embed="rId6"/>
                <a:stretch>
                  <a:fillRect l="-3504" r="-3235" b="-28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CasellaDiTesto 17"/>
              <p:cNvSpPr txBox="1"/>
              <p:nvPr/>
            </p:nvSpPr>
            <p:spPr>
              <a:xfrm>
                <a:off x="755577" y="4414174"/>
                <a:ext cx="3168352" cy="5875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800" b="0" i="1" smtClean="0">
                              <a:latin typeface="Cambria Math"/>
                            </a:rPr>
                          </m:ctrlPr>
                        </m:sSubPr>
                        <m:e>
                          <m:r>
                            <m:rPr>
                              <m:sty m:val="p"/>
                            </m:rPr>
                            <a:rPr lang="it-IT" sz="1800" b="0" i="0" smtClean="0">
                              <a:latin typeface="Cambria Math" panose="02040503050406030204" pitchFamily="18" charset="0"/>
                            </a:rPr>
                            <m:t>C</m:t>
                          </m:r>
                        </m:e>
                        <m:sub>
                          <m:r>
                            <m:rPr>
                              <m:sty m:val="p"/>
                            </m:rPr>
                            <a:rPr lang="it-IT" sz="1800" b="0" i="0" smtClean="0">
                              <a:latin typeface="Cambria Math" panose="02040503050406030204" pitchFamily="18" charset="0"/>
                            </a:rPr>
                            <m:t>Langmuir</m:t>
                          </m:r>
                        </m:sub>
                      </m:sSub>
                      <m:r>
                        <a:rPr lang="it-IT" sz="1800" b="0" i="0" smtClean="0">
                          <a:latin typeface="Cambria Math" panose="02040503050406030204" pitchFamily="18" charset="0"/>
                        </a:rPr>
                        <m:t>=</m:t>
                      </m:r>
                      <m:sSub>
                        <m:sSubPr>
                          <m:ctrlPr>
                            <a:rPr lang="it-IT" sz="1800" b="0" i="1" smtClean="0">
                              <a:latin typeface="Cambria Math"/>
                            </a:rPr>
                          </m:ctrlPr>
                        </m:sSubPr>
                        <m:e>
                          <m:r>
                            <a:rPr lang="it-IT" sz="1800" b="0" i="1" smtClean="0">
                              <a:latin typeface="Cambria Math" panose="02040503050406030204" pitchFamily="18" charset="0"/>
                            </a:rPr>
                            <m:t>𝐾</m:t>
                          </m:r>
                        </m:e>
                        <m:sub>
                          <m:r>
                            <a:rPr lang="it-IT" sz="1800" b="0" i="1" smtClean="0">
                              <a:latin typeface="Cambria Math" panose="02040503050406030204" pitchFamily="18" charset="0"/>
                            </a:rPr>
                            <m:t>𝐻</m:t>
                          </m:r>
                        </m:sub>
                      </m:sSub>
                      <m:r>
                        <a:rPr lang="it-IT" sz="1800" b="0" i="1" smtClean="0">
                          <a:latin typeface="Cambria Math" panose="02040503050406030204" pitchFamily="18" charset="0"/>
                        </a:rPr>
                        <m:t>𝑃</m:t>
                      </m:r>
                      <m:r>
                        <a:rPr lang="it-IT" sz="1800" b="0" i="1" smtClean="0">
                          <a:latin typeface="Cambria Math" panose="02040503050406030204" pitchFamily="18" charset="0"/>
                        </a:rPr>
                        <m:t>+</m:t>
                      </m:r>
                      <m:f>
                        <m:fPr>
                          <m:ctrlPr>
                            <a:rPr lang="it-IT" sz="1800" b="0" i="1" smtClean="0">
                              <a:latin typeface="Cambria Math"/>
                            </a:rPr>
                          </m:ctrlPr>
                        </m:fPr>
                        <m:num>
                          <m:sSubSup>
                            <m:sSubSupPr>
                              <m:ctrlPr>
                                <a:rPr lang="it-IT" sz="1800" b="0" i="1" smtClean="0">
                                  <a:latin typeface="Cambria Math"/>
                                </a:rPr>
                              </m:ctrlPr>
                            </m:sSubSupPr>
                            <m:e>
                              <m:r>
                                <a:rPr lang="it-IT" sz="1800" b="0" i="1" smtClean="0">
                                  <a:latin typeface="Cambria Math" panose="02040503050406030204" pitchFamily="18" charset="0"/>
                                </a:rPr>
                                <m:t>𝐶</m:t>
                              </m:r>
                            </m:e>
                            <m:sub>
                              <m:r>
                                <a:rPr lang="it-IT" sz="1800" b="0" i="1" smtClean="0">
                                  <a:latin typeface="Cambria Math" panose="02040503050406030204" pitchFamily="18" charset="0"/>
                                </a:rPr>
                                <m:t>𝐿</m:t>
                              </m:r>
                            </m:sub>
                            <m:sup>
                              <m:r>
                                <a:rPr lang="it-IT" sz="1800" b="0" i="1" smtClean="0">
                                  <a:latin typeface="Cambria Math" panose="02040503050406030204" pitchFamily="18" charset="0"/>
                                </a:rPr>
                                <m:t>′</m:t>
                              </m:r>
                            </m:sup>
                          </m:sSubSup>
                          <m:r>
                            <a:rPr lang="it-IT" sz="1800" b="0" i="1" smtClean="0">
                              <a:latin typeface="Cambria Math" panose="02040503050406030204" pitchFamily="18" charset="0"/>
                            </a:rPr>
                            <m:t> </m:t>
                          </m:r>
                          <m:r>
                            <a:rPr lang="it-IT" sz="1800" b="0" i="1" smtClean="0">
                              <a:latin typeface="Cambria Math" panose="02040503050406030204" pitchFamily="18" charset="0"/>
                            </a:rPr>
                            <m:t>𝑏𝑝</m:t>
                          </m:r>
                        </m:num>
                        <m:den>
                          <m:r>
                            <a:rPr lang="it-IT" sz="1800" b="0" i="1" smtClean="0">
                              <a:latin typeface="Cambria Math" panose="02040503050406030204" pitchFamily="18" charset="0"/>
                            </a:rPr>
                            <m:t>1+</m:t>
                          </m:r>
                          <m:r>
                            <a:rPr lang="it-IT" sz="1800" b="0" i="1" smtClean="0">
                              <a:latin typeface="Cambria Math" panose="02040503050406030204" pitchFamily="18" charset="0"/>
                            </a:rPr>
                            <m:t>𝑏𝑝</m:t>
                          </m:r>
                        </m:den>
                      </m:f>
                    </m:oMath>
                  </m:oMathPara>
                </a14:m>
                <a:endParaRPr lang="it-IT" sz="1800" b="0" dirty="0">
                  <a:latin typeface="Century Gothic" panose="020B0502020202020204" pitchFamily="34" charset="0"/>
                </a:endParaRPr>
              </a:p>
            </p:txBody>
          </p:sp>
        </mc:Choice>
        <mc:Fallback>
          <p:sp>
            <p:nvSpPr>
              <p:cNvPr id="18" name="CasellaDiTesto 17"/>
              <p:cNvSpPr txBox="1">
                <a:spLocks noRot="1" noChangeAspect="1" noMove="1" noResize="1" noEditPoints="1" noAdjustHandles="1" noChangeArrowheads="1" noChangeShapeType="1" noTextEdit="1"/>
              </p:cNvSpPr>
              <p:nvPr/>
            </p:nvSpPr>
            <p:spPr>
              <a:xfrm>
                <a:off x="755577" y="4414174"/>
                <a:ext cx="3168352" cy="587533"/>
              </a:xfrm>
              <a:prstGeom prst="rect">
                <a:avLst/>
              </a:prstGeom>
              <a:blipFill rotWithShape="1">
                <a:blip r:embed="rId7"/>
                <a:stretch>
                  <a:fillRect/>
                </a:stretch>
              </a:blipFill>
            </p:spPr>
            <p:txBody>
              <a:bodyPr/>
              <a:lstStyle/>
              <a:p>
                <a:r>
                  <a:rPr lang="en-GB">
                    <a:noFill/>
                  </a:rPr>
                  <a:t> </a:t>
                </a:r>
              </a:p>
            </p:txBody>
          </p:sp>
        </mc:Fallback>
      </mc:AlternateContent>
      <p:graphicFrame>
        <p:nvGraphicFramePr>
          <p:cNvPr id="2" name="Oggetto 1"/>
          <p:cNvGraphicFramePr>
            <a:graphicFrameLocks noChangeAspect="1"/>
          </p:cNvGraphicFramePr>
          <p:nvPr>
            <p:extLst>
              <p:ext uri="{D42A27DB-BD31-4B8C-83A1-F6EECF244321}">
                <p14:modId xmlns:p14="http://schemas.microsoft.com/office/powerpoint/2010/main" val="3926317090"/>
              </p:ext>
            </p:extLst>
          </p:nvPr>
        </p:nvGraphicFramePr>
        <p:xfrm>
          <a:off x="2389088" y="5589240"/>
          <a:ext cx="4941888" cy="460375"/>
        </p:xfrm>
        <a:graphic>
          <a:graphicData uri="http://schemas.openxmlformats.org/presentationml/2006/ole">
            <mc:AlternateContent xmlns:mc="http://schemas.openxmlformats.org/markup-compatibility/2006">
              <mc:Choice xmlns:v="urn:schemas-microsoft-com:vml" Requires="v">
                <p:oleObj spid="_x0000_s98308" name="Equazione" r:id="rId8" imgW="2184120" imgH="203040" progId="Equation.3">
                  <p:embed/>
                </p:oleObj>
              </mc:Choice>
              <mc:Fallback>
                <p:oleObj name="Equazione" r:id="rId8" imgW="2184120" imgH="203040" progId="Equation.3">
                  <p:embed/>
                  <p:pic>
                    <p:nvPicPr>
                      <p:cNvPr id="0" name="Oggetto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9088" y="5589240"/>
                        <a:ext cx="4941888" cy="460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1676546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CasellaDiTesto 5"/>
          <p:cNvSpPr txBox="1">
            <a:spLocks noChangeArrowheads="1"/>
          </p:cNvSpPr>
          <p:nvPr/>
        </p:nvSpPr>
        <p:spPr bwMode="auto">
          <a:xfrm>
            <a:off x="4356100" y="4868863"/>
            <a:ext cx="144463"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it-IT" altLang="en-US"/>
          </a:p>
        </p:txBody>
      </p:sp>
      <p:sp>
        <p:nvSpPr>
          <p:cNvPr id="35847" name="CasellaDiTesto 6"/>
          <p:cNvSpPr txBox="1">
            <a:spLocks noChangeArrowheads="1"/>
          </p:cNvSpPr>
          <p:nvPr/>
        </p:nvSpPr>
        <p:spPr bwMode="auto">
          <a:xfrm>
            <a:off x="1331913" y="4914900"/>
            <a:ext cx="144462"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it-IT" altLang="en-US"/>
          </a:p>
        </p:txBody>
      </p:sp>
      <p:sp>
        <p:nvSpPr>
          <p:cNvPr id="8" name="Rettangolo 7"/>
          <p:cNvSpPr>
            <a:spLocks noChangeArrowheads="1"/>
          </p:cNvSpPr>
          <p:nvPr/>
        </p:nvSpPr>
        <p:spPr bwMode="auto">
          <a:xfrm>
            <a:off x="1530424" y="-98326"/>
            <a:ext cx="6858000" cy="81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w Cen MT" pitchFamily="34" charset="0"/>
              </a:defRPr>
            </a:lvl1pPr>
            <a:lvl2pPr>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pPr lvl="1" algn="ctr">
              <a:lnSpc>
                <a:spcPct val="200000"/>
              </a:lnSpc>
            </a:pPr>
            <a:r>
              <a:rPr lang="en-US" altLang="en-US" b="0" dirty="0" smtClean="0">
                <a:latin typeface="Century Gothic" pitchFamily="34" charset="0"/>
              </a:rPr>
              <a:t>Variables and Units</a:t>
            </a:r>
            <a:endParaRPr lang="it-IT" altLang="en-US" b="0" dirty="0">
              <a:latin typeface="Century Gothic"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a:spLocks noChangeArrowheads="1"/>
          </p:cNvSpPr>
          <p:nvPr/>
        </p:nvSpPr>
        <p:spPr bwMode="auto">
          <a:xfrm>
            <a:off x="0" y="3571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ggetto 4"/>
          <p:cNvGraphicFramePr>
            <a:graphicFrameLocks noChangeAspect="1"/>
          </p:cNvGraphicFramePr>
          <p:nvPr>
            <p:extLst>
              <p:ext uri="{D42A27DB-BD31-4B8C-83A1-F6EECF244321}">
                <p14:modId xmlns:p14="http://schemas.microsoft.com/office/powerpoint/2010/main" val="3715681517"/>
              </p:ext>
            </p:extLst>
          </p:nvPr>
        </p:nvGraphicFramePr>
        <p:xfrm>
          <a:off x="584200" y="4653136"/>
          <a:ext cx="7543800" cy="1006475"/>
        </p:xfrm>
        <a:graphic>
          <a:graphicData uri="http://schemas.openxmlformats.org/presentationml/2006/ole">
            <mc:AlternateContent xmlns:mc="http://schemas.openxmlformats.org/markup-compatibility/2006">
              <mc:Choice xmlns:v="urn:schemas-microsoft-com:vml" Requires="v">
                <p:oleObj spid="_x0000_s99336" name="Equazione" r:id="rId4" imgW="3276360" imgH="431640" progId="Equation.3">
                  <p:embed/>
                </p:oleObj>
              </mc:Choice>
              <mc:Fallback>
                <p:oleObj name="Equazione" r:id="rId4" imgW="3276360" imgH="431640" progId="Equation.3">
                  <p:embed/>
                  <p:pic>
                    <p:nvPicPr>
                      <p:cNvPr id="0" name="Oggetto 11"/>
                      <p:cNvPicPr>
                        <a:picLocks noChangeAspect="1" noChangeArrowheads="1"/>
                      </p:cNvPicPr>
                      <p:nvPr/>
                    </p:nvPicPr>
                    <p:blipFill>
                      <a:blip r:embed="rId5"/>
                      <a:srcRect/>
                      <a:stretch>
                        <a:fillRect/>
                      </a:stretch>
                    </p:blipFill>
                    <p:spPr bwMode="auto">
                      <a:xfrm>
                        <a:off x="584200" y="4653136"/>
                        <a:ext cx="7543800" cy="10064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700134243"/>
              </p:ext>
            </p:extLst>
          </p:nvPr>
        </p:nvGraphicFramePr>
        <p:xfrm>
          <a:off x="567109" y="1124744"/>
          <a:ext cx="8009781" cy="924969"/>
        </p:xfrm>
        <a:graphic>
          <a:graphicData uri="http://schemas.openxmlformats.org/presentationml/2006/ole">
            <mc:AlternateContent xmlns:mc="http://schemas.openxmlformats.org/markup-compatibility/2006">
              <mc:Choice xmlns:v="urn:schemas-microsoft-com:vml" Requires="v">
                <p:oleObj spid="_x0000_s99337" name="Equazione" r:id="rId6" imgW="3962160" imgH="457200" progId="Equation.3">
                  <p:embed/>
                </p:oleObj>
              </mc:Choice>
              <mc:Fallback>
                <p:oleObj name="Equazione" r:id="rId6" imgW="3962160" imgH="457200" progId="Equation.3">
                  <p:embed/>
                  <p:pic>
                    <p:nvPicPr>
                      <p:cNvPr id="0" name="Oggetto 1"/>
                      <p:cNvPicPr>
                        <a:picLocks noChangeAspect="1" noChangeArrowheads="1"/>
                      </p:cNvPicPr>
                      <p:nvPr/>
                    </p:nvPicPr>
                    <p:blipFill>
                      <a:blip r:embed="rId7"/>
                      <a:srcRect/>
                      <a:stretch>
                        <a:fillRect/>
                      </a:stretch>
                    </p:blipFill>
                    <p:spPr bwMode="auto">
                      <a:xfrm>
                        <a:off x="567109" y="1124744"/>
                        <a:ext cx="8009781" cy="924969"/>
                      </a:xfrm>
                      <a:prstGeom prst="rect">
                        <a:avLst/>
                      </a:prstGeom>
                      <a:noFill/>
                      <a:ln>
                        <a:noFill/>
                      </a:ln>
                    </p:spPr>
                  </p:pic>
                </p:oleObj>
              </mc:Fallback>
            </mc:AlternateContent>
          </a:graphicData>
        </a:graphic>
      </p:graphicFrame>
      <p:sp>
        <p:nvSpPr>
          <p:cNvPr id="15" name="Rettangolo 14"/>
          <p:cNvSpPr>
            <a:spLocks noChangeArrowheads="1"/>
          </p:cNvSpPr>
          <p:nvPr/>
        </p:nvSpPr>
        <p:spPr bwMode="auto">
          <a:xfrm>
            <a:off x="624301" y="2276872"/>
            <a:ext cx="685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w Cen MT" pitchFamily="34" charset="0"/>
              </a:defRPr>
            </a:lvl1pPr>
            <a:lvl2pPr>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pPr marL="0" lvl="1"/>
            <a:r>
              <a:rPr lang="en-US" altLang="en-US" sz="1600" b="0" dirty="0" smtClean="0">
                <a:latin typeface="Century Gothic" pitchFamily="34" charset="0"/>
              </a:rPr>
              <a:t>Permeability: Mass permeating a unit surface area of the membrane, </a:t>
            </a:r>
            <a:r>
              <a:rPr lang="en-US" altLang="en-US" sz="1600" b="0" i="1" dirty="0" smtClean="0">
                <a:latin typeface="Century Gothic" pitchFamily="34" charset="0"/>
              </a:rPr>
              <a:t>per</a:t>
            </a:r>
            <a:r>
              <a:rPr lang="en-US" altLang="en-US" sz="1600" b="0" dirty="0" smtClean="0">
                <a:latin typeface="Century Gothic" pitchFamily="34" charset="0"/>
              </a:rPr>
              <a:t> unit of time, under a unit of pressure, </a:t>
            </a:r>
            <a:r>
              <a:rPr lang="en-US" altLang="en-US" sz="1600" i="1" dirty="0">
                <a:latin typeface="Century Gothic" pitchFamily="34" charset="0"/>
              </a:rPr>
              <a:t>per</a:t>
            </a:r>
            <a:r>
              <a:rPr lang="en-US" altLang="en-US" sz="1600" dirty="0">
                <a:latin typeface="Century Gothic" pitchFamily="34" charset="0"/>
              </a:rPr>
              <a:t> unit </a:t>
            </a:r>
            <a:r>
              <a:rPr lang="en-US" altLang="en-US" sz="1600" dirty="0" smtClean="0">
                <a:latin typeface="Century Gothic" pitchFamily="34" charset="0"/>
              </a:rPr>
              <a:t>of THICKNESS</a:t>
            </a:r>
            <a:endParaRPr lang="it-IT" altLang="en-US" sz="1600" dirty="0">
              <a:latin typeface="Century Gothic" pitchFamily="34" charset="0"/>
            </a:endParaRPr>
          </a:p>
        </p:txBody>
      </p:sp>
      <p:sp>
        <p:nvSpPr>
          <p:cNvPr id="17" name="Rettangolo 16"/>
          <p:cNvSpPr>
            <a:spLocks noChangeArrowheads="1"/>
          </p:cNvSpPr>
          <p:nvPr/>
        </p:nvSpPr>
        <p:spPr bwMode="auto">
          <a:xfrm>
            <a:off x="746465" y="3429000"/>
            <a:ext cx="685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w Cen MT" pitchFamily="34" charset="0"/>
              </a:defRPr>
            </a:lvl1pPr>
            <a:lvl2pPr>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pPr marL="0" lvl="1"/>
            <a:r>
              <a:rPr lang="en-US" altLang="en-US" sz="1600" b="0" dirty="0" err="1" smtClean="0">
                <a:latin typeface="Century Gothic" pitchFamily="34" charset="0"/>
              </a:rPr>
              <a:t>Permeance</a:t>
            </a:r>
            <a:r>
              <a:rPr lang="en-US" altLang="en-US" sz="1600" b="0" dirty="0" smtClean="0">
                <a:latin typeface="Century Gothic" pitchFamily="34" charset="0"/>
              </a:rPr>
              <a:t>: Mass permeating a unit surface area of the membrane, </a:t>
            </a:r>
            <a:r>
              <a:rPr lang="en-US" altLang="en-US" sz="1600" b="0" i="1" dirty="0" smtClean="0">
                <a:latin typeface="Century Gothic" pitchFamily="34" charset="0"/>
              </a:rPr>
              <a:t>per</a:t>
            </a:r>
            <a:r>
              <a:rPr lang="en-US" altLang="en-US" sz="1600" b="0" dirty="0" smtClean="0">
                <a:latin typeface="Century Gothic" pitchFamily="34" charset="0"/>
              </a:rPr>
              <a:t> unit of time, under a unit of pressure, </a:t>
            </a:r>
            <a:r>
              <a:rPr lang="en-US" altLang="en-US" sz="1600" dirty="0" smtClean="0">
                <a:latin typeface="Century Gothic" pitchFamily="34" charset="0"/>
              </a:rPr>
              <a:t>for the whole membrane </a:t>
            </a:r>
            <a:r>
              <a:rPr lang="en-US" altLang="en-US" sz="1600" dirty="0" smtClean="0">
                <a:latin typeface="Century Gothic" pitchFamily="34" charset="0"/>
              </a:rPr>
              <a:t>THICKNESS</a:t>
            </a:r>
            <a:endParaRPr lang="it-IT" altLang="en-US" sz="1600" dirty="0">
              <a:latin typeface="Century Gothic" pitchFamily="34" charset="0"/>
            </a:endParaRPr>
          </a:p>
        </p:txBody>
      </p:sp>
    </p:spTree>
    <p:extLst>
      <p:ext uri="{BB962C8B-B14F-4D97-AF65-F5344CB8AC3E}">
        <p14:creationId xmlns:p14="http://schemas.microsoft.com/office/powerpoint/2010/main" val="11847015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3968" y="188640"/>
            <a:ext cx="4174232" cy="432048"/>
          </a:xfrm>
          <a:solidFill>
            <a:srgbClr val="CC0066"/>
          </a:solidFill>
        </p:spPr>
        <p:style>
          <a:lnRef idx="0">
            <a:schemeClr val="accent3"/>
          </a:lnRef>
          <a:fillRef idx="3">
            <a:schemeClr val="accent3"/>
          </a:fillRef>
          <a:effectRef idx="3">
            <a:schemeClr val="accent3"/>
          </a:effectRef>
          <a:fontRef idx="minor">
            <a:schemeClr val="lt1"/>
          </a:fontRef>
        </p:style>
        <p:txBody>
          <a:bodyPr/>
          <a:lstStyle/>
          <a:p>
            <a:r>
              <a:rPr lang="it-IT" sz="3200" dirty="0" err="1" smtClean="0">
                <a:latin typeface="Calibri" pitchFamily="34" charset="0"/>
              </a:rPr>
              <a:t>Main</a:t>
            </a:r>
            <a:r>
              <a:rPr lang="it-IT" sz="3200" dirty="0" smtClean="0">
                <a:latin typeface="Calibri" pitchFamily="34" charset="0"/>
              </a:rPr>
              <a:t> </a:t>
            </a:r>
            <a:r>
              <a:rPr lang="it-IT" sz="3200" dirty="0" err="1" smtClean="0">
                <a:latin typeface="Calibri" pitchFamily="34" charset="0"/>
              </a:rPr>
              <a:t>sources</a:t>
            </a:r>
            <a:r>
              <a:rPr lang="it-IT" sz="3200" dirty="0" smtClean="0">
                <a:latin typeface="Calibri" pitchFamily="34" charset="0"/>
              </a:rPr>
              <a:t> </a:t>
            </a:r>
            <a:r>
              <a:rPr lang="it-IT" sz="3200" dirty="0" err="1" smtClean="0">
                <a:latin typeface="Calibri" pitchFamily="34" charset="0"/>
              </a:rPr>
              <a:t>of</a:t>
            </a:r>
            <a:r>
              <a:rPr lang="it-IT" sz="3200" dirty="0" smtClean="0">
                <a:latin typeface="Calibri" pitchFamily="34" charset="0"/>
              </a:rPr>
              <a:t> CO</a:t>
            </a:r>
            <a:r>
              <a:rPr lang="it-IT" sz="3200" baseline="-25000" dirty="0" smtClean="0">
                <a:latin typeface="Calibri" pitchFamily="34" charset="0"/>
              </a:rPr>
              <a:t>2</a:t>
            </a:r>
            <a:endParaRPr lang="it-IT" sz="3200" baseline="-25000" dirty="0">
              <a:latin typeface="Calibri" pitchFamily="34" charset="0"/>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579630382"/>
              </p:ext>
            </p:extLst>
          </p:nvPr>
        </p:nvGraphicFramePr>
        <p:xfrm>
          <a:off x="685800" y="1185416"/>
          <a:ext cx="7772400" cy="2387600"/>
        </p:xfrm>
        <a:graphic>
          <a:graphicData uri="http://schemas.openxmlformats.org/drawingml/2006/table">
            <a:tbl>
              <a:tblPr firstRow="1" firstCol="1">
                <a:tableStyleId>{21E4AEA4-8DFA-4A89-87EB-49C32662AFE0}</a:tableStyleId>
              </a:tblPr>
              <a:tblGrid>
                <a:gridCol w="2590800"/>
                <a:gridCol w="3095600"/>
                <a:gridCol w="2086000"/>
              </a:tblGrid>
              <a:tr h="291192">
                <a:tc>
                  <a:txBody>
                    <a:bodyPr/>
                    <a:lstStyle/>
                    <a:p>
                      <a:pPr algn="ctr">
                        <a:lnSpc>
                          <a:spcPct val="100000"/>
                        </a:lnSpc>
                      </a:pPr>
                      <a:endParaRPr lang="it-IT" sz="1600" dirty="0">
                        <a:solidFill>
                          <a:srgbClr val="FF0000"/>
                        </a:solidFill>
                        <a:latin typeface="Calibri" pitchFamily="34" charset="0"/>
                      </a:endParaRPr>
                    </a:p>
                  </a:txBody>
                  <a:tcPr anchor="ctr"/>
                </a:tc>
                <a:tc>
                  <a:txBody>
                    <a:bodyPr/>
                    <a:lstStyle/>
                    <a:p>
                      <a:pPr algn="ctr">
                        <a:lnSpc>
                          <a:spcPct val="100000"/>
                        </a:lnSpc>
                      </a:pPr>
                      <a:r>
                        <a:rPr lang="it-IT" sz="1600" dirty="0" smtClean="0">
                          <a:latin typeface="Calibri" pitchFamily="34" charset="0"/>
                        </a:rPr>
                        <a:t>Source</a:t>
                      </a:r>
                      <a:endParaRPr lang="it-IT" sz="1600" dirty="0">
                        <a:solidFill>
                          <a:srgbClr val="FF0000"/>
                        </a:solidFill>
                        <a:latin typeface="Calibri" pitchFamily="34" charset="0"/>
                      </a:endParaRPr>
                    </a:p>
                  </a:txBody>
                  <a:tcPr anchor="ctr"/>
                </a:tc>
                <a:tc>
                  <a:txBody>
                    <a:bodyPr/>
                    <a:lstStyle/>
                    <a:p>
                      <a:pPr algn="ctr">
                        <a:lnSpc>
                          <a:spcPct val="100000"/>
                        </a:lnSpc>
                      </a:pPr>
                      <a:r>
                        <a:rPr lang="it-IT" sz="1600" dirty="0" err="1" smtClean="0">
                          <a:latin typeface="Calibri" pitchFamily="34" charset="0"/>
                        </a:rPr>
                        <a:t>Separation</a:t>
                      </a:r>
                      <a:endParaRPr lang="it-IT" sz="1600" dirty="0" smtClean="0">
                        <a:solidFill>
                          <a:srgbClr val="FF0000"/>
                        </a:solidFill>
                        <a:latin typeface="Calibri" pitchFamily="34" charset="0"/>
                      </a:endParaRPr>
                    </a:p>
                  </a:txBody>
                  <a:tcPr anchor="ctr"/>
                </a:tc>
              </a:tr>
              <a:tr h="370840">
                <a:tc>
                  <a:txBody>
                    <a:bodyPr/>
                    <a:lstStyle/>
                    <a:p>
                      <a:pPr algn="ctr">
                        <a:lnSpc>
                          <a:spcPct val="100000"/>
                        </a:lnSpc>
                      </a:pPr>
                      <a:r>
                        <a:rPr lang="it-IT" sz="1600" dirty="0" err="1" smtClean="0">
                          <a:latin typeface="Calibri" pitchFamily="34" charset="0"/>
                        </a:rPr>
                        <a:t>Flue</a:t>
                      </a:r>
                      <a:r>
                        <a:rPr lang="it-IT" sz="1600" dirty="0" smtClean="0">
                          <a:latin typeface="Calibri" pitchFamily="34" charset="0"/>
                        </a:rPr>
                        <a:t> gas </a:t>
                      </a:r>
                      <a:r>
                        <a:rPr lang="it-IT" sz="1600" dirty="0" err="1" smtClean="0">
                          <a:latin typeface="Calibri" pitchFamily="34" charset="0"/>
                        </a:rPr>
                        <a:t>streams</a:t>
                      </a:r>
                      <a:endParaRPr lang="it-IT" sz="1600" dirty="0">
                        <a:solidFill>
                          <a:srgbClr val="FF0000"/>
                        </a:solidFill>
                        <a:latin typeface="Calibri" pitchFamily="34" charset="0"/>
                      </a:endParaRPr>
                    </a:p>
                  </a:txBody>
                  <a:tcPr anchor="ctr">
                    <a:solidFill>
                      <a:srgbClr val="CC00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dirty="0" smtClean="0">
                          <a:latin typeface="Calibri" pitchFamily="34" charset="0"/>
                        </a:rPr>
                        <a:t>Power </a:t>
                      </a:r>
                      <a:r>
                        <a:rPr lang="it-IT" sz="1600" dirty="0" err="1" smtClean="0">
                          <a:latin typeface="Calibri" pitchFamily="34" charset="0"/>
                        </a:rPr>
                        <a:t>plants</a:t>
                      </a:r>
                      <a:r>
                        <a:rPr lang="it-IT" sz="1600" dirty="0" smtClean="0">
                          <a:latin typeface="Calibri" pitchFamily="34" charset="0"/>
                        </a:rPr>
                        <a:t>,</a:t>
                      </a:r>
                      <a:r>
                        <a:rPr lang="it-IT" sz="1600" baseline="0" dirty="0" smtClean="0">
                          <a:latin typeface="Calibri"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err="1" smtClean="0">
                          <a:latin typeface="Calibri" pitchFamily="34" charset="0"/>
                        </a:rPr>
                        <a:t>coal</a:t>
                      </a:r>
                      <a:r>
                        <a:rPr lang="it-IT" sz="1600" baseline="0" dirty="0" smtClean="0">
                          <a:latin typeface="Calibri" pitchFamily="34" charset="0"/>
                        </a:rPr>
                        <a:t> </a:t>
                      </a:r>
                      <a:r>
                        <a:rPr lang="it-IT" sz="1600" baseline="0" dirty="0" err="1" smtClean="0">
                          <a:latin typeface="Calibri" pitchFamily="34" charset="0"/>
                        </a:rPr>
                        <a:t>gasification</a:t>
                      </a:r>
                      <a:r>
                        <a:rPr lang="it-IT" sz="1600" baseline="0" dirty="0" smtClean="0">
                          <a:latin typeface="Calibri" pitchFamily="34" charset="0"/>
                        </a:rPr>
                        <a:t> </a:t>
                      </a:r>
                      <a:r>
                        <a:rPr lang="it-IT" sz="1600" baseline="0" dirty="0" err="1" smtClean="0">
                          <a:latin typeface="Calibri" pitchFamily="34" charset="0"/>
                        </a:rPr>
                        <a:t>plants</a:t>
                      </a:r>
                      <a:r>
                        <a:rPr lang="it-IT" sz="1600" baseline="0" dirty="0" smtClean="0">
                          <a:latin typeface="Calibri"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smtClean="0">
                          <a:latin typeface="Calibri" pitchFamily="34" charset="0"/>
                        </a:rPr>
                        <a:t>Steel </a:t>
                      </a:r>
                      <a:r>
                        <a:rPr lang="it-IT" sz="1600" baseline="0" dirty="0" err="1" smtClean="0">
                          <a:latin typeface="Calibri" pitchFamily="34" charset="0"/>
                        </a:rPr>
                        <a:t>factory</a:t>
                      </a:r>
                      <a:endParaRPr lang="it-IT" sz="1600" baseline="0" dirty="0" smtClean="0">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err="1" smtClean="0">
                          <a:latin typeface="Calibri" pitchFamily="34" charset="0"/>
                        </a:rPr>
                        <a:t>Cement</a:t>
                      </a:r>
                      <a:r>
                        <a:rPr lang="it-IT" sz="1600" baseline="0" dirty="0" smtClean="0">
                          <a:latin typeface="Calibri" pitchFamily="34" charset="0"/>
                        </a:rPr>
                        <a:t> </a:t>
                      </a:r>
                      <a:r>
                        <a:rPr lang="it-IT" sz="1600" baseline="0" dirty="0" err="1" smtClean="0">
                          <a:latin typeface="Calibri" pitchFamily="34" charset="0"/>
                        </a:rPr>
                        <a:t>factory</a:t>
                      </a:r>
                      <a:r>
                        <a:rPr lang="it-IT" sz="1600" baseline="0" dirty="0" smtClean="0">
                          <a:latin typeface="Calibri"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aseline="0" dirty="0" err="1" smtClean="0">
                          <a:latin typeface="Calibri" pitchFamily="34" charset="0"/>
                        </a:rPr>
                        <a:t>Transportation</a:t>
                      </a:r>
                      <a:endParaRPr lang="it-IT" sz="1600" dirty="0" smtClean="0">
                        <a:solidFill>
                          <a:srgbClr val="FF0000"/>
                        </a:solidFill>
                        <a:latin typeface="Calibri" pitchFamily="34" charset="0"/>
                      </a:endParaRPr>
                    </a:p>
                  </a:txBody>
                  <a:tcPr anchor="ctr"/>
                </a:tc>
                <a:tc>
                  <a:txBody>
                    <a:bodyPr/>
                    <a:lstStyle/>
                    <a:p>
                      <a:pPr algn="ctr">
                        <a:lnSpc>
                          <a:spcPct val="100000"/>
                        </a:lnSpc>
                      </a:pPr>
                      <a:r>
                        <a:rPr lang="it-IT" sz="2800" dirty="0" smtClean="0">
                          <a:latin typeface="Calibri" pitchFamily="34" charset="0"/>
                        </a:rPr>
                        <a:t>CO</a:t>
                      </a:r>
                      <a:r>
                        <a:rPr lang="it-IT" sz="2800" baseline="-25000" dirty="0" smtClean="0">
                          <a:latin typeface="Calibri" pitchFamily="34" charset="0"/>
                        </a:rPr>
                        <a:t>2</a:t>
                      </a:r>
                      <a:r>
                        <a:rPr lang="it-IT" sz="2800" dirty="0" smtClean="0">
                          <a:latin typeface="Calibri" pitchFamily="34" charset="0"/>
                        </a:rPr>
                        <a:t>/N</a:t>
                      </a:r>
                      <a:r>
                        <a:rPr lang="it-IT" sz="2800" baseline="-25000" dirty="0" smtClean="0">
                          <a:latin typeface="Calibri" pitchFamily="34" charset="0"/>
                        </a:rPr>
                        <a:t>2</a:t>
                      </a:r>
                      <a:endParaRPr lang="it-IT" sz="2800" baseline="-25000" dirty="0">
                        <a:solidFill>
                          <a:srgbClr val="FF0000"/>
                        </a:solidFill>
                        <a:latin typeface="Calibri" pitchFamily="34" charset="0"/>
                      </a:endParaRPr>
                    </a:p>
                  </a:txBody>
                  <a:tcPr anchor="ctr"/>
                </a:tc>
              </a:tr>
              <a:tr h="370840">
                <a:tc>
                  <a:txBody>
                    <a:bodyPr/>
                    <a:lstStyle/>
                    <a:p>
                      <a:pPr algn="ctr">
                        <a:lnSpc>
                          <a:spcPct val="100000"/>
                        </a:lnSpc>
                      </a:pPr>
                      <a:r>
                        <a:rPr lang="it-IT" sz="1600" dirty="0" err="1" smtClean="0">
                          <a:solidFill>
                            <a:srgbClr val="000000"/>
                          </a:solidFill>
                          <a:latin typeface="Calibri" pitchFamily="34" charset="0"/>
                        </a:rPr>
                        <a:t>Natural</a:t>
                      </a:r>
                      <a:r>
                        <a:rPr lang="it-IT" sz="1600" dirty="0" smtClean="0">
                          <a:solidFill>
                            <a:srgbClr val="000000"/>
                          </a:solidFill>
                          <a:latin typeface="Calibri" pitchFamily="34" charset="0"/>
                        </a:rPr>
                        <a:t> Gas</a:t>
                      </a:r>
                      <a:endParaRPr lang="it-IT" sz="1600" dirty="0">
                        <a:solidFill>
                          <a:srgbClr val="000000"/>
                        </a:solidFill>
                        <a:latin typeface="Calibri" pitchFamily="34" charset="0"/>
                      </a:endParaRPr>
                    </a:p>
                  </a:txBody>
                  <a:tcPr anchor="ctr">
                    <a:solidFill>
                      <a:srgbClr val="CCFF33"/>
                    </a:solidFill>
                  </a:tcPr>
                </a:tc>
                <a:tc>
                  <a:txBody>
                    <a:bodyPr/>
                    <a:lstStyle/>
                    <a:p>
                      <a:pPr algn="ctr">
                        <a:lnSpc>
                          <a:spcPct val="100000"/>
                        </a:lnSpc>
                      </a:pPr>
                      <a:r>
                        <a:rPr lang="it-IT" sz="1600" dirty="0" err="1" smtClean="0">
                          <a:latin typeface="Calibri" pitchFamily="34" charset="0"/>
                        </a:rPr>
                        <a:t>Sweetening</a:t>
                      </a:r>
                      <a:r>
                        <a:rPr lang="it-IT" sz="1600" dirty="0" smtClean="0">
                          <a:latin typeface="Calibri" pitchFamily="34" charset="0"/>
                        </a:rPr>
                        <a:t> of Natural gas, etc.</a:t>
                      </a:r>
                      <a:endParaRPr lang="it-IT" sz="1600" dirty="0">
                        <a:solidFill>
                          <a:srgbClr val="FF0000"/>
                        </a:solidFill>
                        <a:latin typeface="Calibri" pitchFamily="34" charset="0"/>
                      </a:endParaRPr>
                    </a:p>
                  </a:txBody>
                  <a:tcPr anchor="ctr"/>
                </a:tc>
                <a:tc rowSpan="2">
                  <a:txBody>
                    <a:bodyPr/>
                    <a:lstStyle/>
                    <a:p>
                      <a:pPr algn="ctr">
                        <a:lnSpc>
                          <a:spcPct val="100000"/>
                        </a:lnSpc>
                      </a:pPr>
                      <a:r>
                        <a:rPr lang="it-IT" sz="2800" dirty="0" smtClean="0">
                          <a:latin typeface="Calibri" pitchFamily="34" charset="0"/>
                        </a:rPr>
                        <a:t>CO</a:t>
                      </a:r>
                      <a:r>
                        <a:rPr lang="it-IT" sz="2800" baseline="-25000" dirty="0" smtClean="0">
                          <a:latin typeface="Calibri" pitchFamily="34" charset="0"/>
                        </a:rPr>
                        <a:t>2</a:t>
                      </a:r>
                      <a:r>
                        <a:rPr lang="it-IT" sz="2800" dirty="0" smtClean="0">
                          <a:latin typeface="Calibri" pitchFamily="34" charset="0"/>
                        </a:rPr>
                        <a:t>/CH</a:t>
                      </a:r>
                      <a:r>
                        <a:rPr lang="it-IT" sz="2800" baseline="-25000" dirty="0" smtClean="0">
                          <a:latin typeface="Calibri" pitchFamily="34" charset="0"/>
                        </a:rPr>
                        <a:t>4</a:t>
                      </a:r>
                      <a:endParaRPr lang="it-IT" sz="2800" baseline="-25000" dirty="0">
                        <a:solidFill>
                          <a:srgbClr val="FF0000"/>
                        </a:solidFill>
                        <a:latin typeface="Calibri" pitchFamily="34" charset="0"/>
                      </a:endParaRPr>
                    </a:p>
                  </a:txBody>
                  <a:tcPr anchor="ctr"/>
                </a:tc>
              </a:tr>
              <a:tr h="370840">
                <a:tc>
                  <a:txBody>
                    <a:bodyPr/>
                    <a:lstStyle/>
                    <a:p>
                      <a:pPr algn="ctr">
                        <a:lnSpc>
                          <a:spcPct val="100000"/>
                        </a:lnSpc>
                      </a:pPr>
                      <a:r>
                        <a:rPr lang="it-IT" sz="1600" dirty="0" smtClean="0">
                          <a:solidFill>
                            <a:srgbClr val="000000"/>
                          </a:solidFill>
                          <a:latin typeface="Calibri" pitchFamily="34" charset="0"/>
                        </a:rPr>
                        <a:t>Biogas</a:t>
                      </a:r>
                      <a:endParaRPr lang="it-IT" sz="1600" dirty="0">
                        <a:solidFill>
                          <a:srgbClr val="000000"/>
                        </a:solidFill>
                        <a:latin typeface="Calibri" pitchFamily="34" charset="0"/>
                      </a:endParaRPr>
                    </a:p>
                  </a:txBody>
                  <a:tcPr anchor="ctr">
                    <a:solidFill>
                      <a:srgbClr val="CCFF33"/>
                    </a:solidFill>
                  </a:tcPr>
                </a:tc>
                <a:tc>
                  <a:txBody>
                    <a:bodyPr/>
                    <a:lstStyle/>
                    <a:p>
                      <a:pPr algn="ctr">
                        <a:lnSpc>
                          <a:spcPct val="100000"/>
                        </a:lnSpc>
                      </a:pPr>
                      <a:r>
                        <a:rPr lang="it-IT" sz="1600" dirty="0" err="1" smtClean="0">
                          <a:latin typeface="Calibri" pitchFamily="34" charset="0"/>
                        </a:rPr>
                        <a:t>Various</a:t>
                      </a:r>
                      <a:endParaRPr lang="it-IT" sz="1600" dirty="0">
                        <a:solidFill>
                          <a:srgbClr val="FF0000"/>
                        </a:solidFill>
                        <a:latin typeface="Calibri" pitchFamily="34" charset="0"/>
                      </a:endParaRPr>
                    </a:p>
                  </a:txBody>
                  <a:tcPr anchor="ctr"/>
                </a:tc>
                <a:tc vMerge="1">
                  <a:txBody>
                    <a:bodyPr/>
                    <a:lstStyle/>
                    <a:p>
                      <a:pPr algn="ctr">
                        <a:lnSpc>
                          <a:spcPct val="100000"/>
                        </a:lnSpc>
                      </a:pPr>
                      <a:endParaRPr lang="it-IT" sz="1600" dirty="0">
                        <a:solidFill>
                          <a:srgbClr val="FF0000"/>
                        </a:solidFill>
                        <a:latin typeface="Calibri" pitchFamily="34" charset="0"/>
                      </a:endParaRPr>
                    </a:p>
                  </a:txBody>
                  <a:tcPr/>
                </a:tc>
              </a:tr>
            </a:tbl>
          </a:graphicData>
        </a:graphic>
      </p:graphicFrame>
      <p:sp>
        <p:nvSpPr>
          <p:cNvPr id="153602" name="AutoShape 2" descr="Sources of Carbon Dioxide (CO2) emissions, EPA. Almost all CO2 emissions (about 94.5%) come from the combustion of fossil fu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Rettangolo 6"/>
          <p:cNvSpPr/>
          <p:nvPr/>
        </p:nvSpPr>
        <p:spPr>
          <a:xfrm>
            <a:off x="1115616" y="6000382"/>
            <a:ext cx="4572000" cy="276999"/>
          </a:xfrm>
          <a:prstGeom prst="rect">
            <a:avLst/>
          </a:prstGeom>
        </p:spPr>
        <p:txBody>
          <a:bodyPr>
            <a:spAutoFit/>
          </a:bodyPr>
          <a:lstStyle/>
          <a:p>
            <a:r>
              <a:rPr lang="en-US" sz="1200" b="0" dirty="0" smtClean="0">
                <a:solidFill>
                  <a:schemeClr val="dk1"/>
                </a:solidFill>
              </a:rPr>
              <a:t>Inventory of U.S. Greenhouse Gas Emissions and Sinks (2008), EPA</a:t>
            </a:r>
            <a:endParaRPr lang="it-IT" sz="1200" b="0"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791" y="3789040"/>
            <a:ext cx="2536825"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84984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it-IT" altLang="it-IT" sz="2800" dirty="0" err="1" smtClean="0">
                <a:latin typeface="Century Gothic" panose="020B0502020202020204" pitchFamily="34" charset="0"/>
                <a:cs typeface="Arial" panose="020B0604020202020204" pitchFamily="34" charset="0"/>
              </a:rPr>
              <a:t>Selectivity</a:t>
            </a:r>
            <a:endParaRPr lang="it-IT" altLang="it-IT" sz="2800" dirty="0" smtClean="0">
              <a:latin typeface="Century Gothic" panose="020B0502020202020204" pitchFamily="34" charset="0"/>
              <a:cs typeface="Arial" panose="020B0604020202020204" pitchFamily="34" charset="0"/>
            </a:endParaRPr>
          </a:p>
        </p:txBody>
      </p:sp>
      <p:sp>
        <p:nvSpPr>
          <p:cNvPr id="39939" name="Rectangle 3"/>
          <p:cNvSpPr>
            <a:spLocks noGrp="1" noChangeArrowheads="1"/>
          </p:cNvSpPr>
          <p:nvPr>
            <p:ph type="body" idx="1"/>
          </p:nvPr>
        </p:nvSpPr>
        <p:spPr/>
        <p:txBody>
          <a:bodyPr/>
          <a:lstStyle/>
          <a:p>
            <a:pPr marL="0" indent="0" algn="just">
              <a:buNone/>
            </a:pPr>
            <a:r>
              <a:rPr lang="en-US" altLang="it-IT" sz="2000" dirty="0" smtClean="0">
                <a:latin typeface="Century Gothic" panose="020B0502020202020204" pitchFamily="34" charset="0"/>
                <a:cs typeface="Arial" panose="020B0604020202020204" pitchFamily="34" charset="0"/>
              </a:rPr>
              <a:t>The </a:t>
            </a:r>
            <a:r>
              <a:rPr lang="en-US" altLang="it-IT" sz="2000" dirty="0" smtClean="0">
                <a:latin typeface="Century Gothic" panose="020B0502020202020204" pitchFamily="34" charset="0"/>
                <a:cs typeface="Arial" panose="020B0604020202020204" pitchFamily="34" charset="0"/>
              </a:rPr>
              <a:t>separation </a:t>
            </a:r>
            <a:r>
              <a:rPr lang="en-US" altLang="it-IT" sz="2000" dirty="0" smtClean="0">
                <a:latin typeface="Century Gothic" panose="020B0502020202020204" pitchFamily="34" charset="0"/>
                <a:cs typeface="Arial" panose="020B0604020202020204" pitchFamily="34" charset="0"/>
              </a:rPr>
              <a:t>capacity </a:t>
            </a:r>
            <a:r>
              <a:rPr lang="en-US" altLang="it-IT" sz="2000" dirty="0" smtClean="0">
                <a:latin typeface="Century Gothic" panose="020B0502020202020204" pitchFamily="34" charset="0"/>
                <a:cs typeface="Arial" panose="020B0604020202020204" pitchFamily="34" charset="0"/>
              </a:rPr>
              <a:t>of </a:t>
            </a:r>
            <a:r>
              <a:rPr lang="en-US" altLang="it-IT" sz="2000" dirty="0" smtClean="0">
                <a:latin typeface="Century Gothic" panose="020B0502020202020204" pitchFamily="34" charset="0"/>
                <a:cs typeface="Arial" panose="020B0604020202020204" pitchFamily="34" charset="0"/>
              </a:rPr>
              <a:t>a </a:t>
            </a:r>
            <a:r>
              <a:rPr lang="en-US" altLang="it-IT" sz="2000" dirty="0" smtClean="0">
                <a:latin typeface="Century Gothic" panose="020B0502020202020204" pitchFamily="34" charset="0"/>
                <a:cs typeface="Arial" panose="020B0604020202020204" pitchFamily="34" charset="0"/>
              </a:rPr>
              <a:t>membrane is a crucial parameter. </a:t>
            </a:r>
            <a:endParaRPr lang="en-US" altLang="it-IT" sz="2000" dirty="0" smtClean="0">
              <a:latin typeface="Century Gothic" panose="020B0502020202020204" pitchFamily="34" charset="0"/>
              <a:cs typeface="Arial" panose="020B0604020202020204" pitchFamily="34" charset="0"/>
            </a:endParaRPr>
          </a:p>
          <a:p>
            <a:pPr marL="0" indent="0" algn="just">
              <a:buNone/>
            </a:pPr>
            <a:r>
              <a:rPr lang="en-US" altLang="it-IT" sz="2000" dirty="0" smtClean="0">
                <a:latin typeface="Century Gothic" panose="020B0502020202020204" pitchFamily="34" charset="0"/>
                <a:cs typeface="Arial" panose="020B0604020202020204" pitchFamily="34" charset="0"/>
              </a:rPr>
              <a:t>The </a:t>
            </a:r>
            <a:r>
              <a:rPr lang="en-US" altLang="it-IT" sz="2000" dirty="0" smtClean="0">
                <a:latin typeface="Century Gothic" panose="020B0502020202020204" pitchFamily="34" charset="0"/>
                <a:cs typeface="Arial" panose="020B0604020202020204" pitchFamily="34" charset="0"/>
              </a:rPr>
              <a:t>selectivity of a membrane for various components of a mixture is defined by the ratio of the </a:t>
            </a:r>
            <a:r>
              <a:rPr lang="en-US" altLang="it-IT" sz="2000" dirty="0" smtClean="0">
                <a:latin typeface="Century Gothic" panose="020B0502020202020204" pitchFamily="34" charset="0"/>
                <a:cs typeface="Arial" panose="020B0604020202020204" pitchFamily="34" charset="0"/>
              </a:rPr>
              <a:t>permeability (</a:t>
            </a:r>
            <a:r>
              <a:rPr lang="en-US" altLang="it-IT" sz="2000" dirty="0" err="1" smtClean="0">
                <a:latin typeface="Century Gothic" panose="020B0502020202020204" pitchFamily="34" charset="0"/>
                <a:cs typeface="Arial" panose="020B0604020202020204" pitchFamily="34" charset="0"/>
              </a:rPr>
              <a:t>Permeance</a:t>
            </a:r>
            <a:r>
              <a:rPr lang="en-US" altLang="it-IT" sz="2000" dirty="0" smtClean="0">
                <a:latin typeface="Century Gothic" panose="020B0502020202020204" pitchFamily="34" charset="0"/>
                <a:cs typeface="Arial" panose="020B0604020202020204" pitchFamily="34" charset="0"/>
              </a:rPr>
              <a:t>, etc.)</a:t>
            </a:r>
            <a:endParaRPr lang="it-IT" altLang="it-IT" sz="2000" dirty="0" smtClean="0">
              <a:latin typeface="Century Gothic" panose="020B0502020202020204" pitchFamily="34" charset="0"/>
              <a:cs typeface="Arial" panose="020B0604020202020204" pitchFamily="34" charset="0"/>
            </a:endParaRPr>
          </a:p>
        </p:txBody>
      </p:sp>
      <p:sp>
        <p:nvSpPr>
          <p:cNvPr id="39940"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pPr algn="ctr"/>
            <a:endParaRPr lang="it-IT" altLang="it-IT"/>
          </a:p>
        </p:txBody>
      </p:sp>
      <p:graphicFrame>
        <p:nvGraphicFramePr>
          <p:cNvPr id="39941" name="Object 4"/>
          <p:cNvGraphicFramePr>
            <a:graphicFrameLocks noChangeAspect="1"/>
          </p:cNvGraphicFramePr>
          <p:nvPr>
            <p:extLst>
              <p:ext uri="{D42A27DB-BD31-4B8C-83A1-F6EECF244321}">
                <p14:modId xmlns:p14="http://schemas.microsoft.com/office/powerpoint/2010/main" val="3329554029"/>
              </p:ext>
            </p:extLst>
          </p:nvPr>
        </p:nvGraphicFramePr>
        <p:xfrm>
          <a:off x="1849437" y="3429000"/>
          <a:ext cx="5445125" cy="1223962"/>
        </p:xfrm>
        <a:graphic>
          <a:graphicData uri="http://schemas.openxmlformats.org/presentationml/2006/ole">
            <mc:AlternateContent xmlns:mc="http://schemas.openxmlformats.org/markup-compatibility/2006">
              <mc:Choice xmlns:v="urn:schemas-microsoft-com:vml" Requires="v">
                <p:oleObj spid="_x0000_s91169" name="Equazione" r:id="rId3" imgW="2044440" imgH="457200" progId="Equation.3">
                  <p:embed/>
                </p:oleObj>
              </mc:Choice>
              <mc:Fallback>
                <p:oleObj name="Equazione" r:id="rId3" imgW="2044440" imgH="457200" progId="Equation.3">
                  <p:embed/>
                  <p:pic>
                    <p:nvPicPr>
                      <p:cNvPr id="0" name=""/>
                      <p:cNvPicPr>
                        <a:picLocks noChangeAspect="1" noChangeArrowheads="1"/>
                      </p:cNvPicPr>
                      <p:nvPr/>
                    </p:nvPicPr>
                    <p:blipFill>
                      <a:blip r:embed="rId4"/>
                      <a:srcRect/>
                      <a:stretch>
                        <a:fillRect/>
                      </a:stretch>
                    </p:blipFill>
                    <p:spPr bwMode="auto">
                      <a:xfrm>
                        <a:off x="1849437" y="3429000"/>
                        <a:ext cx="5445125" cy="1223962"/>
                      </a:xfrm>
                      <a:prstGeom prst="rect">
                        <a:avLst/>
                      </a:prstGeom>
                      <a:solidFill>
                        <a:srgbClr val="CCFF33"/>
                      </a:solidFill>
                      <a:ln>
                        <a:noFill/>
                      </a:ln>
                    </p:spPr>
                  </p:pic>
                </p:oleObj>
              </mc:Fallback>
            </mc:AlternateContent>
          </a:graphicData>
        </a:graphic>
      </p:graphicFrame>
      <p:sp>
        <p:nvSpPr>
          <p:cNvPr id="39942" name="Segnaposto numero diapositiva 5"/>
          <p:cNvSpPr>
            <a:spLocks noGrp="1"/>
          </p:cNvSpPr>
          <p:nvPr>
            <p:ph type="sldNum" sz="quarter" idx="4294967295"/>
          </p:nvPr>
        </p:nvSpPr>
        <p:spPr>
          <a:xfrm>
            <a:off x="104775" y="6591300"/>
            <a:ext cx="74136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w Cen MT" panose="020B0602020104020603" pitchFamily="34" charset="0"/>
              </a:defRPr>
            </a:lvl1pPr>
            <a:lvl2pPr marL="742950" indent="-285750">
              <a:defRPr sz="2800">
                <a:solidFill>
                  <a:schemeClr val="tx1"/>
                </a:solidFill>
                <a:latin typeface="Tw Cen MT" panose="020B0602020104020603" pitchFamily="34" charset="0"/>
              </a:defRPr>
            </a:lvl2pPr>
            <a:lvl3pPr marL="1143000" indent="-228600">
              <a:defRPr sz="2800">
                <a:solidFill>
                  <a:schemeClr val="tx1"/>
                </a:solidFill>
                <a:latin typeface="Tw Cen MT" panose="020B0602020104020603" pitchFamily="34" charset="0"/>
              </a:defRPr>
            </a:lvl3pPr>
            <a:lvl4pPr marL="1600200" indent="-228600">
              <a:defRPr sz="2800">
                <a:solidFill>
                  <a:schemeClr val="tx1"/>
                </a:solidFill>
                <a:latin typeface="Tw Cen MT" panose="020B0602020104020603" pitchFamily="34" charset="0"/>
              </a:defRPr>
            </a:lvl4pPr>
            <a:lvl5pPr marL="2057400" indent="-228600">
              <a:defRPr sz="2800">
                <a:solidFill>
                  <a:schemeClr val="tx1"/>
                </a:solidFill>
                <a:latin typeface="Tw Cen MT" panose="020B0602020104020603" pitchFamily="34" charset="0"/>
              </a:defRPr>
            </a:lvl5pPr>
            <a:lvl6pPr marL="2514600" indent="-228600" eaLnBrk="0" fontAlgn="base" hangingPunct="0">
              <a:spcBef>
                <a:spcPct val="0"/>
              </a:spcBef>
              <a:spcAft>
                <a:spcPct val="0"/>
              </a:spcAft>
              <a:defRPr sz="2800">
                <a:solidFill>
                  <a:schemeClr val="tx1"/>
                </a:solidFill>
                <a:latin typeface="Tw Cen MT" panose="020B0602020104020603" pitchFamily="34" charset="0"/>
              </a:defRPr>
            </a:lvl6pPr>
            <a:lvl7pPr marL="2971800" indent="-228600" eaLnBrk="0" fontAlgn="base" hangingPunct="0">
              <a:spcBef>
                <a:spcPct val="0"/>
              </a:spcBef>
              <a:spcAft>
                <a:spcPct val="0"/>
              </a:spcAft>
              <a:defRPr sz="2800">
                <a:solidFill>
                  <a:schemeClr val="tx1"/>
                </a:solidFill>
                <a:latin typeface="Tw Cen MT" panose="020B0602020104020603" pitchFamily="34" charset="0"/>
              </a:defRPr>
            </a:lvl7pPr>
            <a:lvl8pPr marL="3429000" indent="-228600" eaLnBrk="0" fontAlgn="base" hangingPunct="0">
              <a:spcBef>
                <a:spcPct val="0"/>
              </a:spcBef>
              <a:spcAft>
                <a:spcPct val="0"/>
              </a:spcAft>
              <a:defRPr sz="2800">
                <a:solidFill>
                  <a:schemeClr val="tx1"/>
                </a:solidFill>
                <a:latin typeface="Tw Cen MT" panose="020B0602020104020603" pitchFamily="34" charset="0"/>
              </a:defRPr>
            </a:lvl8pPr>
            <a:lvl9pPr marL="3886200" indent="-228600" eaLnBrk="0" fontAlgn="base" hangingPunct="0">
              <a:spcBef>
                <a:spcPct val="0"/>
              </a:spcBef>
              <a:spcAft>
                <a:spcPct val="0"/>
              </a:spcAft>
              <a:defRPr sz="2800">
                <a:solidFill>
                  <a:schemeClr val="tx1"/>
                </a:solidFill>
                <a:latin typeface="Tw Cen MT" panose="020B0602020104020603" pitchFamily="34" charset="0"/>
              </a:defRPr>
            </a:lvl9pPr>
          </a:lstStyle>
          <a:p>
            <a:fld id="{1BD42A64-9AA8-48C2-9C63-B61D4C303B51}" type="slidenum">
              <a:rPr lang="en-GB" altLang="it-IT" sz="1400" smtClean="0"/>
              <a:pPr/>
              <a:t>20</a:t>
            </a:fld>
            <a:endParaRPr lang="en-GB" altLang="it-IT" sz="1400" smtClean="0"/>
          </a:p>
        </p:txBody>
      </p:sp>
    </p:spTree>
    <p:extLst>
      <p:ext uri="{BB962C8B-B14F-4D97-AF65-F5344CB8AC3E}">
        <p14:creationId xmlns:p14="http://schemas.microsoft.com/office/powerpoint/2010/main" val="155270138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CasellaDiTesto 5"/>
          <p:cNvSpPr txBox="1">
            <a:spLocks noChangeArrowheads="1"/>
          </p:cNvSpPr>
          <p:nvPr/>
        </p:nvSpPr>
        <p:spPr bwMode="auto">
          <a:xfrm>
            <a:off x="4356100" y="4868863"/>
            <a:ext cx="144463"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it-IT" altLang="en-US"/>
          </a:p>
        </p:txBody>
      </p:sp>
      <p:sp>
        <p:nvSpPr>
          <p:cNvPr id="35847" name="CasellaDiTesto 6"/>
          <p:cNvSpPr txBox="1">
            <a:spLocks noChangeArrowheads="1"/>
          </p:cNvSpPr>
          <p:nvPr/>
        </p:nvSpPr>
        <p:spPr bwMode="auto">
          <a:xfrm>
            <a:off x="1331913" y="4914900"/>
            <a:ext cx="144462"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it-IT" altLang="en-US"/>
          </a:p>
        </p:txBody>
      </p:sp>
      <p:sp>
        <p:nvSpPr>
          <p:cNvPr id="8" name="Rettangolo 7"/>
          <p:cNvSpPr>
            <a:spLocks noChangeArrowheads="1"/>
          </p:cNvSpPr>
          <p:nvPr/>
        </p:nvSpPr>
        <p:spPr bwMode="auto">
          <a:xfrm>
            <a:off x="1530424" y="-98326"/>
            <a:ext cx="6858000" cy="81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w Cen MT" pitchFamily="34" charset="0"/>
              </a:defRPr>
            </a:lvl1pPr>
            <a:lvl2pPr>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pPr lvl="1" algn="ctr">
              <a:lnSpc>
                <a:spcPct val="200000"/>
              </a:lnSpc>
            </a:pPr>
            <a:r>
              <a:rPr lang="en-US" altLang="en-US" b="0" dirty="0" smtClean="0">
                <a:latin typeface="Century Gothic" pitchFamily="34" charset="0"/>
              </a:rPr>
              <a:t>Variables and Units</a:t>
            </a:r>
            <a:endParaRPr lang="it-IT" altLang="en-US" b="0" dirty="0">
              <a:latin typeface="Century Gothic"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a:spLocks noChangeArrowheads="1"/>
          </p:cNvSpPr>
          <p:nvPr/>
        </p:nvSpPr>
        <p:spPr bwMode="auto">
          <a:xfrm>
            <a:off x="0" y="3571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ggetto 6"/>
          <p:cNvGraphicFramePr>
            <a:graphicFrameLocks noChangeAspect="1"/>
          </p:cNvGraphicFramePr>
          <p:nvPr>
            <p:extLst>
              <p:ext uri="{D42A27DB-BD31-4B8C-83A1-F6EECF244321}">
                <p14:modId xmlns:p14="http://schemas.microsoft.com/office/powerpoint/2010/main" val="1261671523"/>
              </p:ext>
            </p:extLst>
          </p:nvPr>
        </p:nvGraphicFramePr>
        <p:xfrm>
          <a:off x="539552" y="980728"/>
          <a:ext cx="5862637" cy="981075"/>
        </p:xfrm>
        <a:graphic>
          <a:graphicData uri="http://schemas.openxmlformats.org/presentationml/2006/ole">
            <mc:AlternateContent xmlns:mc="http://schemas.openxmlformats.org/markup-compatibility/2006">
              <mc:Choice xmlns:v="urn:schemas-microsoft-com:vml" Requires="v">
                <p:oleObj spid="_x0000_s76092" name="Equazione" r:id="rId4" imgW="2590560" imgH="431640" progId="Equation.3">
                  <p:embed/>
                </p:oleObj>
              </mc:Choice>
              <mc:Fallback>
                <p:oleObj name="Equazione" r:id="rId4" imgW="2590560" imgH="431640" progId="Equation.3">
                  <p:embed/>
                  <p:pic>
                    <p:nvPicPr>
                      <p:cNvPr id="0" name=""/>
                      <p:cNvPicPr>
                        <a:picLocks noChangeAspect="1" noChangeArrowheads="1"/>
                      </p:cNvPicPr>
                      <p:nvPr/>
                    </p:nvPicPr>
                    <p:blipFill>
                      <a:blip r:embed="rId5"/>
                      <a:srcRect/>
                      <a:stretch>
                        <a:fillRect/>
                      </a:stretch>
                    </p:blipFill>
                    <p:spPr bwMode="auto">
                      <a:xfrm>
                        <a:off x="539552" y="980728"/>
                        <a:ext cx="5862637" cy="981075"/>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Oggetto 10"/>
          <p:cNvGraphicFramePr>
            <a:graphicFrameLocks noChangeAspect="1"/>
          </p:cNvGraphicFramePr>
          <p:nvPr>
            <p:extLst>
              <p:ext uri="{D42A27DB-BD31-4B8C-83A1-F6EECF244321}">
                <p14:modId xmlns:p14="http://schemas.microsoft.com/office/powerpoint/2010/main" val="388266231"/>
              </p:ext>
            </p:extLst>
          </p:nvPr>
        </p:nvGraphicFramePr>
        <p:xfrm>
          <a:off x="351631" y="2276872"/>
          <a:ext cx="8008937" cy="984250"/>
        </p:xfrm>
        <a:graphic>
          <a:graphicData uri="http://schemas.openxmlformats.org/presentationml/2006/ole">
            <mc:AlternateContent xmlns:mc="http://schemas.openxmlformats.org/markup-compatibility/2006">
              <mc:Choice xmlns:v="urn:schemas-microsoft-com:vml" Requires="v">
                <p:oleObj spid="_x0000_s76093" name="Equazione" r:id="rId6" imgW="4203360" imgH="507960" progId="Equation.3">
                  <p:embed/>
                </p:oleObj>
              </mc:Choice>
              <mc:Fallback>
                <p:oleObj name="Equazione" r:id="rId6" imgW="4203360" imgH="507960" progId="Equation.3">
                  <p:embed/>
                  <p:pic>
                    <p:nvPicPr>
                      <p:cNvPr id="0" name=""/>
                      <p:cNvPicPr>
                        <a:picLocks noChangeAspect="1" noChangeArrowheads="1"/>
                      </p:cNvPicPr>
                      <p:nvPr/>
                    </p:nvPicPr>
                    <p:blipFill>
                      <a:blip r:embed="rId7"/>
                      <a:srcRect/>
                      <a:stretch>
                        <a:fillRect/>
                      </a:stretch>
                    </p:blipFill>
                    <p:spPr bwMode="auto">
                      <a:xfrm>
                        <a:off x="351631" y="2276872"/>
                        <a:ext cx="8008937" cy="984250"/>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1933913189"/>
              </p:ext>
            </p:extLst>
          </p:nvPr>
        </p:nvGraphicFramePr>
        <p:xfrm>
          <a:off x="862013" y="3571875"/>
          <a:ext cx="7134225" cy="1006475"/>
        </p:xfrm>
        <a:graphic>
          <a:graphicData uri="http://schemas.openxmlformats.org/presentationml/2006/ole">
            <mc:AlternateContent xmlns:mc="http://schemas.openxmlformats.org/markup-compatibility/2006">
              <mc:Choice xmlns:v="urn:schemas-microsoft-com:vml" Requires="v">
                <p:oleObj spid="_x0000_s76094" name="Equazione" r:id="rId8" imgW="3098520" imgH="431640" progId="Equation.3">
                  <p:embed/>
                </p:oleObj>
              </mc:Choice>
              <mc:Fallback>
                <p:oleObj name="Equazione" r:id="rId8" imgW="3098520" imgH="431640" progId="Equation.3">
                  <p:embed/>
                  <p:pic>
                    <p:nvPicPr>
                      <p:cNvPr id="0" name="Oggetto 4"/>
                      <p:cNvPicPr>
                        <a:picLocks noChangeAspect="1" noChangeArrowheads="1"/>
                      </p:cNvPicPr>
                      <p:nvPr/>
                    </p:nvPicPr>
                    <p:blipFill>
                      <a:blip r:embed="rId9"/>
                      <a:srcRect/>
                      <a:stretch>
                        <a:fillRect/>
                      </a:stretch>
                    </p:blipFill>
                    <p:spPr bwMode="auto">
                      <a:xfrm>
                        <a:off x="862013" y="3571875"/>
                        <a:ext cx="7134225" cy="1006475"/>
                      </a:xfrm>
                      <a:prstGeom prst="rect">
                        <a:avLst/>
                      </a:prstGeom>
                      <a:solidFill>
                        <a:srgbClr val="CCFF33"/>
                      </a:solidFill>
                      <a:ln>
                        <a:noFill/>
                      </a:ln>
                    </p:spPr>
                  </p:pic>
                </p:oleObj>
              </mc:Fallback>
            </mc:AlternateContent>
          </a:graphicData>
        </a:graphic>
      </p:graphicFrame>
    </p:spTree>
    <p:extLst>
      <p:ext uri="{BB962C8B-B14F-4D97-AF65-F5344CB8AC3E}">
        <p14:creationId xmlns:p14="http://schemas.microsoft.com/office/powerpoint/2010/main" val="330773540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2800" dirty="0" smtClean="0"/>
              <a:t>Experimental analysis</a:t>
            </a:r>
            <a:endParaRPr lang="en-GB" sz="28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9873" name="Immagin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44582"/>
            <a:ext cx="4896544" cy="47927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09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703855013"/>
              </p:ext>
            </p:extLst>
          </p:nvPr>
        </p:nvGraphicFramePr>
        <p:xfrm>
          <a:off x="3158728" y="911182"/>
          <a:ext cx="5586413" cy="533400"/>
        </p:xfrm>
        <a:graphic>
          <a:graphicData uri="http://schemas.openxmlformats.org/presentationml/2006/ole">
            <mc:AlternateContent xmlns:mc="http://schemas.openxmlformats.org/markup-compatibility/2006">
              <mc:Choice xmlns:v="urn:schemas-microsoft-com:vml" Requires="v">
                <p:oleObj spid="_x0000_s84055" name="Equazione" r:id="rId4" imgW="2425680" imgH="228600" progId="Equation.3">
                  <p:embed/>
                </p:oleObj>
              </mc:Choice>
              <mc:Fallback>
                <p:oleObj name="Equazione" r:id="rId4" imgW="2425680" imgH="228600" progId="Equation.3">
                  <p:embed/>
                  <p:pic>
                    <p:nvPicPr>
                      <p:cNvPr id="0" name="Oggetto 11"/>
                      <p:cNvPicPr>
                        <a:picLocks noChangeAspect="1" noChangeArrowheads="1"/>
                      </p:cNvPicPr>
                      <p:nvPr/>
                    </p:nvPicPr>
                    <p:blipFill>
                      <a:blip r:embed="rId5"/>
                      <a:srcRect/>
                      <a:stretch>
                        <a:fillRect/>
                      </a:stretch>
                    </p:blipFill>
                    <p:spPr bwMode="auto">
                      <a:xfrm>
                        <a:off x="3158728" y="911182"/>
                        <a:ext cx="5586413" cy="5334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641508326"/>
              </p:ext>
            </p:extLst>
          </p:nvPr>
        </p:nvGraphicFramePr>
        <p:xfrm>
          <a:off x="5413708" y="2439671"/>
          <a:ext cx="3659138" cy="777184"/>
        </p:xfrm>
        <a:graphic>
          <a:graphicData uri="http://schemas.openxmlformats.org/presentationml/2006/ole">
            <mc:AlternateContent xmlns:mc="http://schemas.openxmlformats.org/markup-compatibility/2006">
              <mc:Choice xmlns:v="urn:schemas-microsoft-com:vml" Requires="v">
                <p:oleObj spid="_x0000_s84056" name="Equazione" r:id="rId6" imgW="2057400" imgH="431640" progId="Equation.3">
                  <p:embed/>
                </p:oleObj>
              </mc:Choice>
              <mc:Fallback>
                <p:oleObj name="Equazione" r:id="rId6" imgW="2057400" imgH="431640" progId="Equation.3">
                  <p:embed/>
                  <p:pic>
                    <p:nvPicPr>
                      <p:cNvPr id="0" name=""/>
                      <p:cNvPicPr>
                        <a:picLocks noChangeAspect="1" noChangeArrowheads="1"/>
                      </p:cNvPicPr>
                      <p:nvPr/>
                    </p:nvPicPr>
                    <p:blipFill>
                      <a:blip r:embed="rId7"/>
                      <a:srcRect/>
                      <a:stretch>
                        <a:fillRect/>
                      </a:stretch>
                    </p:blipFill>
                    <p:spPr bwMode="auto">
                      <a:xfrm>
                        <a:off x="5413708" y="2439671"/>
                        <a:ext cx="3659138" cy="777184"/>
                      </a:xfrm>
                      <a:prstGeom prst="rect">
                        <a:avLst/>
                      </a:prstGeom>
                      <a:solidFill>
                        <a:srgbClr val="CCFF33"/>
                      </a:solidFill>
                      <a:ln>
                        <a:noFill/>
                      </a:ln>
                    </p:spPr>
                  </p:pic>
                </p:oleObj>
              </mc:Fallback>
            </mc:AlternateContent>
          </a:graphicData>
        </a:graphic>
      </p:graphicFrame>
    </p:spTree>
    <p:extLst>
      <p:ext uri="{BB962C8B-B14F-4D97-AF65-F5344CB8AC3E}">
        <p14:creationId xmlns:p14="http://schemas.microsoft.com/office/powerpoint/2010/main" val="51886590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0897" name="Immagin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24744"/>
            <a:ext cx="4107123" cy="47525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Immagine 6"/>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961713"/>
            <a:ext cx="2806700" cy="2976245"/>
          </a:xfrm>
          <a:prstGeom prst="rect">
            <a:avLst/>
          </a:prstGeom>
          <a:noFill/>
          <a:ln>
            <a:noFill/>
          </a:ln>
        </p:spPr>
      </p:pic>
      <p:sp>
        <p:nvSpPr>
          <p:cNvPr id="8" name="Titolo 1"/>
          <p:cNvSpPr>
            <a:spLocks noGrp="1"/>
          </p:cNvSpPr>
          <p:nvPr>
            <p:ph type="title"/>
          </p:nvPr>
        </p:nvSpPr>
        <p:spPr/>
        <p:txBody>
          <a:bodyPr/>
          <a:lstStyle/>
          <a:p>
            <a:r>
              <a:rPr lang="en-GB" sz="2800" dirty="0" smtClean="0">
                <a:latin typeface="Arial" panose="020B0604020202020204" pitchFamily="34" charset="0"/>
                <a:cs typeface="Arial" panose="020B0604020202020204" pitchFamily="34" charset="0"/>
              </a:rPr>
              <a:t>Experimental analysis</a:t>
            </a:r>
            <a:endParaRPr lang="en-GB" sz="2800" dirty="0">
              <a:latin typeface="Arial" panose="020B0604020202020204" pitchFamily="34" charset="0"/>
              <a:cs typeface="Arial" panose="020B0604020202020204" pitchFamily="34" charset="0"/>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66915380"/>
              </p:ext>
            </p:extLst>
          </p:nvPr>
        </p:nvGraphicFramePr>
        <p:xfrm>
          <a:off x="4791063" y="980728"/>
          <a:ext cx="3659138" cy="777184"/>
        </p:xfrm>
        <a:graphic>
          <a:graphicData uri="http://schemas.openxmlformats.org/presentationml/2006/ole">
            <mc:AlternateContent xmlns:mc="http://schemas.openxmlformats.org/markup-compatibility/2006">
              <mc:Choice xmlns:v="urn:schemas-microsoft-com:vml" Requires="v">
                <p:oleObj spid="_x0000_s85122" name="Equazione" r:id="rId5" imgW="2057400" imgH="431640" progId="Equation.3">
                  <p:embed/>
                </p:oleObj>
              </mc:Choice>
              <mc:Fallback>
                <p:oleObj name="Equazione" r:id="rId5" imgW="2057400" imgH="431640" progId="Equation.3">
                  <p:embed/>
                  <p:pic>
                    <p:nvPicPr>
                      <p:cNvPr id="0" name="Oggetto 11"/>
                      <p:cNvPicPr>
                        <a:picLocks noChangeAspect="1" noChangeArrowheads="1"/>
                      </p:cNvPicPr>
                      <p:nvPr/>
                    </p:nvPicPr>
                    <p:blipFill>
                      <a:blip r:embed="rId6"/>
                      <a:srcRect/>
                      <a:stretch>
                        <a:fillRect/>
                      </a:stretch>
                    </p:blipFill>
                    <p:spPr bwMode="auto">
                      <a:xfrm>
                        <a:off x="4791063" y="980728"/>
                        <a:ext cx="3659138" cy="777184"/>
                      </a:xfrm>
                      <a:prstGeom prst="rect">
                        <a:avLst/>
                      </a:prstGeom>
                      <a:solidFill>
                        <a:srgbClr val="CCFF33"/>
                      </a:solidFill>
                      <a:ln>
                        <a:noFill/>
                      </a:ln>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212607992"/>
              </p:ext>
            </p:extLst>
          </p:nvPr>
        </p:nvGraphicFramePr>
        <p:xfrm>
          <a:off x="5392936" y="5034947"/>
          <a:ext cx="3451299" cy="829997"/>
        </p:xfrm>
        <a:graphic>
          <a:graphicData uri="http://schemas.openxmlformats.org/presentationml/2006/ole">
            <mc:AlternateContent xmlns:mc="http://schemas.openxmlformats.org/markup-compatibility/2006">
              <mc:Choice xmlns:v="urn:schemas-microsoft-com:vml" Requires="v">
                <p:oleObj spid="_x0000_s85123" name="Equazione" r:id="rId7" imgW="1815840" imgH="444240" progId="Equation.3">
                  <p:embed/>
                </p:oleObj>
              </mc:Choice>
              <mc:Fallback>
                <p:oleObj name="Equazione" r:id="rId7" imgW="1815840" imgH="444240" progId="Equation.3">
                  <p:embed/>
                  <p:pic>
                    <p:nvPicPr>
                      <p:cNvPr id="0" name="Oggetto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2936" y="5034947"/>
                        <a:ext cx="3451299" cy="829997"/>
                      </a:xfrm>
                      <a:prstGeom prst="rect">
                        <a:avLst/>
                      </a:prstGeom>
                      <a:solidFill>
                        <a:srgbClr val="CCFF33"/>
                      </a:solidFill>
                      <a:ln>
                        <a:noFill/>
                      </a:ln>
                    </p:spPr>
                  </p:pic>
                </p:oleObj>
              </mc:Fallback>
            </mc:AlternateContent>
          </a:graphicData>
        </a:graphic>
      </p:graphicFrame>
    </p:spTree>
    <p:extLst>
      <p:ext uri="{BB962C8B-B14F-4D97-AF65-F5344CB8AC3E}">
        <p14:creationId xmlns:p14="http://schemas.microsoft.com/office/powerpoint/2010/main" val="252900096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1921" name="Immagin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980728"/>
            <a:ext cx="7453171"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45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olo 1"/>
          <p:cNvSpPr>
            <a:spLocks noGrp="1"/>
          </p:cNvSpPr>
          <p:nvPr>
            <p:ph type="title"/>
          </p:nvPr>
        </p:nvSpPr>
        <p:spPr/>
        <p:txBody>
          <a:bodyPr/>
          <a:lstStyle/>
          <a:p>
            <a:r>
              <a:rPr lang="en-GB" dirty="0" smtClean="0"/>
              <a:t>Experimental analysis</a:t>
            </a:r>
            <a:endParaRPr lang="en-GB" dirty="0"/>
          </a:p>
        </p:txBody>
      </p:sp>
      <p:sp>
        <p:nvSpPr>
          <p:cNvPr id="8" name="Titolo 1"/>
          <p:cNvSpPr txBox="1">
            <a:spLocks/>
          </p:cNvSpPr>
          <p:nvPr/>
        </p:nvSpPr>
        <p:spPr bwMode="auto">
          <a:xfrm>
            <a:off x="5861001" y="5445224"/>
            <a:ext cx="3103487" cy="603250"/>
          </a:xfrm>
          <a:prstGeom prst="rect">
            <a:avLst/>
          </a:prstGeom>
          <a:noFill/>
          <a:ln w="9525">
            <a:noFill/>
            <a:miter lim="800000"/>
            <a:headEnd/>
            <a:tailEnd/>
          </a:ln>
        </p:spPr>
        <p:txBody>
          <a:bodyPr vert="horz" wrap="square" lIns="104775" tIns="52388" rIns="104775" bIns="52388" numCol="1" anchor="ctr" anchorCtr="1" compatLnSpc="1">
            <a:prstTxWarp prst="textNoShape">
              <a:avLst/>
            </a:prstTxWarp>
          </a:bodyPr>
          <a:lstStyle>
            <a:lvl1pPr algn="ctr" defTabSz="993775" rtl="0" eaLnBrk="0" fontAlgn="base" hangingPunct="0">
              <a:spcBef>
                <a:spcPct val="0"/>
              </a:spcBef>
              <a:spcAft>
                <a:spcPct val="0"/>
              </a:spcAft>
              <a:defRPr sz="3600">
                <a:solidFill>
                  <a:srgbClr val="105BBC"/>
                </a:solidFill>
                <a:latin typeface="+mj-lt"/>
                <a:ea typeface="+mj-ea"/>
                <a:cs typeface="+mj-cs"/>
              </a:defRPr>
            </a:lvl1pPr>
            <a:lvl2pPr algn="ctr" defTabSz="993775" rtl="0" eaLnBrk="0" fontAlgn="base" hangingPunct="0">
              <a:spcBef>
                <a:spcPct val="0"/>
              </a:spcBef>
              <a:spcAft>
                <a:spcPct val="0"/>
              </a:spcAft>
              <a:defRPr sz="3600">
                <a:solidFill>
                  <a:srgbClr val="105BBC"/>
                </a:solidFill>
                <a:latin typeface="Tw Cen MT" pitchFamily="34" charset="0"/>
              </a:defRPr>
            </a:lvl2pPr>
            <a:lvl3pPr algn="ctr" defTabSz="993775" rtl="0" eaLnBrk="0" fontAlgn="base" hangingPunct="0">
              <a:spcBef>
                <a:spcPct val="0"/>
              </a:spcBef>
              <a:spcAft>
                <a:spcPct val="0"/>
              </a:spcAft>
              <a:defRPr sz="3600">
                <a:solidFill>
                  <a:srgbClr val="105BBC"/>
                </a:solidFill>
                <a:latin typeface="Tw Cen MT" pitchFamily="34" charset="0"/>
              </a:defRPr>
            </a:lvl3pPr>
            <a:lvl4pPr algn="ctr" defTabSz="993775" rtl="0" eaLnBrk="0" fontAlgn="base" hangingPunct="0">
              <a:spcBef>
                <a:spcPct val="0"/>
              </a:spcBef>
              <a:spcAft>
                <a:spcPct val="0"/>
              </a:spcAft>
              <a:defRPr sz="3600">
                <a:solidFill>
                  <a:srgbClr val="105BBC"/>
                </a:solidFill>
                <a:latin typeface="Tw Cen MT" pitchFamily="34" charset="0"/>
              </a:defRPr>
            </a:lvl4pPr>
            <a:lvl5pPr algn="ctr" defTabSz="993775" rtl="0" eaLnBrk="0" fontAlgn="base" hangingPunct="0">
              <a:spcBef>
                <a:spcPct val="0"/>
              </a:spcBef>
              <a:spcAft>
                <a:spcPct val="0"/>
              </a:spcAft>
              <a:defRPr sz="3600">
                <a:solidFill>
                  <a:srgbClr val="105BBC"/>
                </a:solidFill>
                <a:latin typeface="Tw Cen MT" pitchFamily="34" charset="0"/>
              </a:defRPr>
            </a:lvl5pPr>
            <a:lvl6pPr marL="457200" algn="ctr" defTabSz="993775" rtl="0" eaLnBrk="0" fontAlgn="base" hangingPunct="0">
              <a:spcBef>
                <a:spcPct val="0"/>
              </a:spcBef>
              <a:spcAft>
                <a:spcPct val="0"/>
              </a:spcAft>
              <a:defRPr sz="3600">
                <a:solidFill>
                  <a:srgbClr val="105BBC"/>
                </a:solidFill>
                <a:latin typeface="Tw Cen MT" pitchFamily="34" charset="0"/>
              </a:defRPr>
            </a:lvl6pPr>
            <a:lvl7pPr marL="914400" algn="ctr" defTabSz="993775" rtl="0" eaLnBrk="0" fontAlgn="base" hangingPunct="0">
              <a:spcBef>
                <a:spcPct val="0"/>
              </a:spcBef>
              <a:spcAft>
                <a:spcPct val="0"/>
              </a:spcAft>
              <a:defRPr sz="3600">
                <a:solidFill>
                  <a:srgbClr val="105BBC"/>
                </a:solidFill>
                <a:latin typeface="Tw Cen MT" pitchFamily="34" charset="0"/>
              </a:defRPr>
            </a:lvl7pPr>
            <a:lvl8pPr marL="1371600" algn="ctr" defTabSz="993775" rtl="0" eaLnBrk="0" fontAlgn="base" hangingPunct="0">
              <a:spcBef>
                <a:spcPct val="0"/>
              </a:spcBef>
              <a:spcAft>
                <a:spcPct val="0"/>
              </a:spcAft>
              <a:defRPr sz="3600">
                <a:solidFill>
                  <a:srgbClr val="105BBC"/>
                </a:solidFill>
                <a:latin typeface="Tw Cen MT" pitchFamily="34" charset="0"/>
              </a:defRPr>
            </a:lvl8pPr>
            <a:lvl9pPr marL="1828800" algn="ctr" defTabSz="993775" rtl="0" eaLnBrk="0" fontAlgn="base" hangingPunct="0">
              <a:spcBef>
                <a:spcPct val="0"/>
              </a:spcBef>
              <a:spcAft>
                <a:spcPct val="0"/>
              </a:spcAft>
              <a:defRPr sz="3600">
                <a:solidFill>
                  <a:srgbClr val="105BBC"/>
                </a:solidFill>
                <a:latin typeface="Tw Cen MT" pitchFamily="34" charset="0"/>
              </a:defRPr>
            </a:lvl9pPr>
          </a:lstStyle>
          <a:p>
            <a:r>
              <a:rPr lang="en-GB" sz="3000" b="0" kern="0" dirty="0" smtClean="0"/>
              <a:t>FotoRiduCO</a:t>
            </a:r>
            <a:r>
              <a:rPr lang="en-GB" sz="3000" b="0" kern="0" baseline="-25000" dirty="0" smtClean="0"/>
              <a:t>2</a:t>
            </a:r>
            <a:endParaRPr lang="en-GB" sz="3000" b="0" kern="0" baseline="-25000" dirty="0"/>
          </a:p>
        </p:txBody>
      </p:sp>
    </p:spTree>
    <p:extLst>
      <p:ext uri="{BB962C8B-B14F-4D97-AF65-F5344CB8AC3E}">
        <p14:creationId xmlns:p14="http://schemas.microsoft.com/office/powerpoint/2010/main" val="155864938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flipV="1">
            <a:off x="555625" y="1557338"/>
            <a:ext cx="9344025" cy="4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en-US" altLang="it-IT"/>
          </a:p>
        </p:txBody>
      </p:sp>
      <p:sp>
        <p:nvSpPr>
          <p:cNvPr id="6147" name="Rettangolo 6"/>
          <p:cNvSpPr>
            <a:spLocks noChangeArrowheads="1"/>
          </p:cNvSpPr>
          <p:nvPr/>
        </p:nvSpPr>
        <p:spPr bwMode="auto">
          <a:xfrm>
            <a:off x="900113" y="5564188"/>
            <a:ext cx="3455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pPr algn="just"/>
            <a:r>
              <a:rPr lang="en-US" altLang="it-IT" sz="1000" b="0">
                <a:latin typeface="Century Gothic" pitchFamily="34" charset="0"/>
              </a:rPr>
              <a:t>F. Falbo, F. Tasselli, A. Brunetti, E. Drioli, G. Barbieri, Brazilian Journal of Chemical Engineering, vol 31 n°4, pp 1023-1034 (2014</a:t>
            </a:r>
            <a:r>
              <a:rPr lang="en-US" altLang="it-IT" sz="1200" b="0">
                <a:latin typeface="Century Gothic" pitchFamily="34" charset="0"/>
              </a:rPr>
              <a:t>)</a:t>
            </a:r>
            <a:endParaRPr lang="en-US" altLang="it-IT" sz="1200"/>
          </a:p>
        </p:txBody>
      </p:sp>
      <p:sp>
        <p:nvSpPr>
          <p:cNvPr id="6148" name="Rettangolo 7"/>
          <p:cNvSpPr>
            <a:spLocks noChangeArrowheads="1"/>
          </p:cNvSpPr>
          <p:nvPr/>
        </p:nvSpPr>
        <p:spPr bwMode="auto">
          <a:xfrm>
            <a:off x="5227638" y="5551488"/>
            <a:ext cx="3665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pPr algn="just"/>
            <a:r>
              <a:rPr lang="it-IT" altLang="it-IT" sz="1000" b="0">
                <a:latin typeface="Century Gothic" pitchFamily="34" charset="0"/>
              </a:rPr>
              <a:t>F</a:t>
            </a:r>
            <a:r>
              <a:rPr lang="en-US" altLang="it-IT" sz="1000" b="0">
                <a:latin typeface="Century Gothic" pitchFamily="34" charset="0"/>
              </a:rPr>
              <a:t>. Falbo, A. Brunetti, G. Barbieri, E. Drioli, F. Tasselli, Applied Petrochemical Research (2015), submitted</a:t>
            </a:r>
            <a:r>
              <a:rPr lang="en-US" altLang="it-IT" sz="1200" b="0">
                <a:latin typeface="Century Gothic" pitchFamily="34" charset="0"/>
              </a:rPr>
              <a:t>.</a:t>
            </a:r>
          </a:p>
        </p:txBody>
      </p:sp>
      <p:sp>
        <p:nvSpPr>
          <p:cNvPr id="9" name="Rettangolo 8"/>
          <p:cNvSpPr/>
          <p:nvPr/>
        </p:nvSpPr>
        <p:spPr>
          <a:xfrm>
            <a:off x="2598738" y="115888"/>
            <a:ext cx="6486525" cy="523875"/>
          </a:xfrm>
          <a:prstGeom prst="rect">
            <a:avLst/>
          </a:prstGeom>
        </p:spPr>
        <p:txBody>
          <a:bodyPr wrap="none">
            <a:spAutoFit/>
          </a:bodyPr>
          <a:lstStyle/>
          <a:p>
            <a:pPr>
              <a:defRPr/>
            </a:pPr>
            <a:r>
              <a:rPr lang="en-GB" b="0" dirty="0">
                <a:latin typeface="Century Gothic" panose="020B0502020202020204" pitchFamily="34" charset="0"/>
              </a:rPr>
              <a:t>Membrane gas transport properties</a:t>
            </a:r>
            <a:endParaRPr lang="en-GB" b="0" dirty="0">
              <a:solidFill>
                <a:schemeClr val="tx1">
                  <a:lumMod val="50000"/>
                </a:schemeClr>
              </a:solidFill>
              <a:latin typeface="Century Gothic" panose="020B0502020202020204" pitchFamily="34" charset="0"/>
            </a:endParaRPr>
          </a:p>
        </p:txBody>
      </p:sp>
      <p:sp>
        <p:nvSpPr>
          <p:cNvPr id="6150"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en-US" altLang="en-US"/>
          </a:p>
        </p:txBody>
      </p:sp>
      <p:pic>
        <p:nvPicPr>
          <p:cNvPr id="6151"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73200"/>
            <a:ext cx="3722687"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0"/>
          <p:cNvSpPr>
            <a:spLocks noChangeArrowheads="1"/>
          </p:cNvSpPr>
          <p:nvPr/>
        </p:nvSpPr>
        <p:spPr bwMode="auto">
          <a:xfrm>
            <a:off x="0" y="416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en-US" altLang="en-US"/>
          </a:p>
        </p:txBody>
      </p:sp>
      <p:pic>
        <p:nvPicPr>
          <p:cNvPr id="6153" name="Immagin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089" y="1484313"/>
            <a:ext cx="388937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olo 1"/>
          <p:cNvSpPr txBox="1">
            <a:spLocks/>
          </p:cNvSpPr>
          <p:nvPr/>
        </p:nvSpPr>
        <p:spPr bwMode="auto">
          <a:xfrm>
            <a:off x="0" y="869950"/>
            <a:ext cx="3103487" cy="603250"/>
          </a:xfrm>
          <a:prstGeom prst="rect">
            <a:avLst/>
          </a:prstGeom>
          <a:noFill/>
          <a:ln w="9525">
            <a:noFill/>
            <a:miter lim="800000"/>
            <a:headEnd/>
            <a:tailEnd/>
          </a:ln>
        </p:spPr>
        <p:txBody>
          <a:bodyPr vert="horz" wrap="square" lIns="104775" tIns="52388" rIns="104775" bIns="52388" numCol="1" anchor="ctr" anchorCtr="1" compatLnSpc="1">
            <a:prstTxWarp prst="textNoShape">
              <a:avLst/>
            </a:prstTxWarp>
          </a:bodyPr>
          <a:lstStyle>
            <a:lvl1pPr algn="ctr" defTabSz="993775" rtl="0" eaLnBrk="0" fontAlgn="base" hangingPunct="0">
              <a:spcBef>
                <a:spcPct val="0"/>
              </a:spcBef>
              <a:spcAft>
                <a:spcPct val="0"/>
              </a:spcAft>
              <a:defRPr sz="3600">
                <a:solidFill>
                  <a:srgbClr val="105BBC"/>
                </a:solidFill>
                <a:latin typeface="+mj-lt"/>
                <a:ea typeface="+mj-ea"/>
                <a:cs typeface="+mj-cs"/>
              </a:defRPr>
            </a:lvl1pPr>
            <a:lvl2pPr algn="ctr" defTabSz="993775" rtl="0" eaLnBrk="0" fontAlgn="base" hangingPunct="0">
              <a:spcBef>
                <a:spcPct val="0"/>
              </a:spcBef>
              <a:spcAft>
                <a:spcPct val="0"/>
              </a:spcAft>
              <a:defRPr sz="3600">
                <a:solidFill>
                  <a:srgbClr val="105BBC"/>
                </a:solidFill>
                <a:latin typeface="Tw Cen MT" pitchFamily="34" charset="0"/>
              </a:defRPr>
            </a:lvl2pPr>
            <a:lvl3pPr algn="ctr" defTabSz="993775" rtl="0" eaLnBrk="0" fontAlgn="base" hangingPunct="0">
              <a:spcBef>
                <a:spcPct val="0"/>
              </a:spcBef>
              <a:spcAft>
                <a:spcPct val="0"/>
              </a:spcAft>
              <a:defRPr sz="3600">
                <a:solidFill>
                  <a:srgbClr val="105BBC"/>
                </a:solidFill>
                <a:latin typeface="Tw Cen MT" pitchFamily="34" charset="0"/>
              </a:defRPr>
            </a:lvl3pPr>
            <a:lvl4pPr algn="ctr" defTabSz="993775" rtl="0" eaLnBrk="0" fontAlgn="base" hangingPunct="0">
              <a:spcBef>
                <a:spcPct val="0"/>
              </a:spcBef>
              <a:spcAft>
                <a:spcPct val="0"/>
              </a:spcAft>
              <a:defRPr sz="3600">
                <a:solidFill>
                  <a:srgbClr val="105BBC"/>
                </a:solidFill>
                <a:latin typeface="Tw Cen MT" pitchFamily="34" charset="0"/>
              </a:defRPr>
            </a:lvl4pPr>
            <a:lvl5pPr algn="ctr" defTabSz="993775" rtl="0" eaLnBrk="0" fontAlgn="base" hangingPunct="0">
              <a:spcBef>
                <a:spcPct val="0"/>
              </a:spcBef>
              <a:spcAft>
                <a:spcPct val="0"/>
              </a:spcAft>
              <a:defRPr sz="3600">
                <a:solidFill>
                  <a:srgbClr val="105BBC"/>
                </a:solidFill>
                <a:latin typeface="Tw Cen MT" pitchFamily="34" charset="0"/>
              </a:defRPr>
            </a:lvl5pPr>
            <a:lvl6pPr marL="457200" algn="ctr" defTabSz="993775" rtl="0" eaLnBrk="0" fontAlgn="base" hangingPunct="0">
              <a:spcBef>
                <a:spcPct val="0"/>
              </a:spcBef>
              <a:spcAft>
                <a:spcPct val="0"/>
              </a:spcAft>
              <a:defRPr sz="3600">
                <a:solidFill>
                  <a:srgbClr val="105BBC"/>
                </a:solidFill>
                <a:latin typeface="Tw Cen MT" pitchFamily="34" charset="0"/>
              </a:defRPr>
            </a:lvl6pPr>
            <a:lvl7pPr marL="914400" algn="ctr" defTabSz="993775" rtl="0" eaLnBrk="0" fontAlgn="base" hangingPunct="0">
              <a:spcBef>
                <a:spcPct val="0"/>
              </a:spcBef>
              <a:spcAft>
                <a:spcPct val="0"/>
              </a:spcAft>
              <a:defRPr sz="3600">
                <a:solidFill>
                  <a:srgbClr val="105BBC"/>
                </a:solidFill>
                <a:latin typeface="Tw Cen MT" pitchFamily="34" charset="0"/>
              </a:defRPr>
            </a:lvl7pPr>
            <a:lvl8pPr marL="1371600" algn="ctr" defTabSz="993775" rtl="0" eaLnBrk="0" fontAlgn="base" hangingPunct="0">
              <a:spcBef>
                <a:spcPct val="0"/>
              </a:spcBef>
              <a:spcAft>
                <a:spcPct val="0"/>
              </a:spcAft>
              <a:defRPr sz="3600">
                <a:solidFill>
                  <a:srgbClr val="105BBC"/>
                </a:solidFill>
                <a:latin typeface="Tw Cen MT" pitchFamily="34" charset="0"/>
              </a:defRPr>
            </a:lvl8pPr>
            <a:lvl9pPr marL="1828800" algn="ctr" defTabSz="993775" rtl="0" eaLnBrk="0" fontAlgn="base" hangingPunct="0">
              <a:spcBef>
                <a:spcPct val="0"/>
              </a:spcBef>
              <a:spcAft>
                <a:spcPct val="0"/>
              </a:spcAft>
              <a:defRPr sz="3600">
                <a:solidFill>
                  <a:srgbClr val="105BBC"/>
                </a:solidFill>
                <a:latin typeface="Tw Cen MT" pitchFamily="34" charset="0"/>
              </a:defRPr>
            </a:lvl9pPr>
          </a:lstStyle>
          <a:p>
            <a:r>
              <a:rPr lang="en-GB" sz="3000" b="0" kern="0" dirty="0" smtClean="0"/>
              <a:t>FotoRiduCO</a:t>
            </a:r>
            <a:r>
              <a:rPr lang="en-GB" sz="3000" b="0" kern="0" baseline="-25000" dirty="0" smtClean="0"/>
              <a:t>2</a:t>
            </a:r>
            <a:endParaRPr lang="en-GB" sz="3000" b="0" kern="0" baseline="-25000" dirty="0"/>
          </a:p>
        </p:txBody>
      </p:sp>
    </p:spTree>
    <p:extLst>
      <p:ext uri="{BB962C8B-B14F-4D97-AF65-F5344CB8AC3E}">
        <p14:creationId xmlns:p14="http://schemas.microsoft.com/office/powerpoint/2010/main" val="151978612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6825" y="404664"/>
            <a:ext cx="6697663" cy="603250"/>
          </a:xfrm>
        </p:spPr>
        <p:txBody>
          <a:bodyPr/>
          <a:lstStyle/>
          <a:p>
            <a:r>
              <a:rPr lang="en-GB" dirty="0" smtClean="0">
                <a:latin typeface="Century Gothic" panose="020B0502020202020204" pitchFamily="34" charset="0"/>
              </a:rPr>
              <a:t>Thermal rearranged </a:t>
            </a:r>
            <a:r>
              <a:rPr lang="en-GB" dirty="0" smtClean="0">
                <a:latin typeface="Century Gothic" panose="020B0502020202020204" pitchFamily="34" charset="0"/>
              </a:rPr>
              <a:t>polymer membranes</a:t>
            </a:r>
            <a:endParaRPr lang="en-GB" dirty="0">
              <a:latin typeface="Century Gothic" panose="020B0502020202020204" pitchFamily="34" charset="0"/>
            </a:endParaRPr>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1031032" y="1484784"/>
            <a:ext cx="4104456" cy="4680287"/>
          </a:xfrm>
          <a:prstGeom prst="rect">
            <a:avLst/>
          </a:prstGeom>
          <a:noFill/>
          <a:ln>
            <a:noFill/>
          </a:ln>
        </p:spPr>
      </p:pic>
      <p:sp>
        <p:nvSpPr>
          <p:cNvPr id="6" name="Titolo 1"/>
          <p:cNvSpPr txBox="1">
            <a:spLocks/>
          </p:cNvSpPr>
          <p:nvPr/>
        </p:nvSpPr>
        <p:spPr bwMode="auto">
          <a:xfrm>
            <a:off x="5861001" y="5445224"/>
            <a:ext cx="3103487" cy="603250"/>
          </a:xfrm>
          <a:prstGeom prst="rect">
            <a:avLst/>
          </a:prstGeom>
          <a:noFill/>
          <a:ln w="9525">
            <a:noFill/>
            <a:miter lim="800000"/>
            <a:headEnd/>
            <a:tailEnd/>
          </a:ln>
        </p:spPr>
        <p:txBody>
          <a:bodyPr vert="horz" wrap="square" lIns="104775" tIns="52388" rIns="104775" bIns="52388" numCol="1" anchor="ctr" anchorCtr="1" compatLnSpc="1">
            <a:prstTxWarp prst="textNoShape">
              <a:avLst/>
            </a:prstTxWarp>
          </a:bodyPr>
          <a:lstStyle>
            <a:lvl1pPr algn="ctr" defTabSz="993775" rtl="0" eaLnBrk="0" fontAlgn="base" hangingPunct="0">
              <a:spcBef>
                <a:spcPct val="0"/>
              </a:spcBef>
              <a:spcAft>
                <a:spcPct val="0"/>
              </a:spcAft>
              <a:defRPr sz="3600">
                <a:solidFill>
                  <a:srgbClr val="105BBC"/>
                </a:solidFill>
                <a:latin typeface="+mj-lt"/>
                <a:ea typeface="+mj-ea"/>
                <a:cs typeface="+mj-cs"/>
              </a:defRPr>
            </a:lvl1pPr>
            <a:lvl2pPr algn="ctr" defTabSz="993775" rtl="0" eaLnBrk="0" fontAlgn="base" hangingPunct="0">
              <a:spcBef>
                <a:spcPct val="0"/>
              </a:spcBef>
              <a:spcAft>
                <a:spcPct val="0"/>
              </a:spcAft>
              <a:defRPr sz="3600">
                <a:solidFill>
                  <a:srgbClr val="105BBC"/>
                </a:solidFill>
                <a:latin typeface="Tw Cen MT" pitchFamily="34" charset="0"/>
              </a:defRPr>
            </a:lvl2pPr>
            <a:lvl3pPr algn="ctr" defTabSz="993775" rtl="0" eaLnBrk="0" fontAlgn="base" hangingPunct="0">
              <a:spcBef>
                <a:spcPct val="0"/>
              </a:spcBef>
              <a:spcAft>
                <a:spcPct val="0"/>
              </a:spcAft>
              <a:defRPr sz="3600">
                <a:solidFill>
                  <a:srgbClr val="105BBC"/>
                </a:solidFill>
                <a:latin typeface="Tw Cen MT" pitchFamily="34" charset="0"/>
              </a:defRPr>
            </a:lvl3pPr>
            <a:lvl4pPr algn="ctr" defTabSz="993775" rtl="0" eaLnBrk="0" fontAlgn="base" hangingPunct="0">
              <a:spcBef>
                <a:spcPct val="0"/>
              </a:spcBef>
              <a:spcAft>
                <a:spcPct val="0"/>
              </a:spcAft>
              <a:defRPr sz="3600">
                <a:solidFill>
                  <a:srgbClr val="105BBC"/>
                </a:solidFill>
                <a:latin typeface="Tw Cen MT" pitchFamily="34" charset="0"/>
              </a:defRPr>
            </a:lvl4pPr>
            <a:lvl5pPr algn="ctr" defTabSz="993775" rtl="0" eaLnBrk="0" fontAlgn="base" hangingPunct="0">
              <a:spcBef>
                <a:spcPct val="0"/>
              </a:spcBef>
              <a:spcAft>
                <a:spcPct val="0"/>
              </a:spcAft>
              <a:defRPr sz="3600">
                <a:solidFill>
                  <a:srgbClr val="105BBC"/>
                </a:solidFill>
                <a:latin typeface="Tw Cen MT" pitchFamily="34" charset="0"/>
              </a:defRPr>
            </a:lvl5pPr>
            <a:lvl6pPr marL="457200" algn="ctr" defTabSz="993775" rtl="0" eaLnBrk="0" fontAlgn="base" hangingPunct="0">
              <a:spcBef>
                <a:spcPct val="0"/>
              </a:spcBef>
              <a:spcAft>
                <a:spcPct val="0"/>
              </a:spcAft>
              <a:defRPr sz="3600">
                <a:solidFill>
                  <a:srgbClr val="105BBC"/>
                </a:solidFill>
                <a:latin typeface="Tw Cen MT" pitchFamily="34" charset="0"/>
              </a:defRPr>
            </a:lvl6pPr>
            <a:lvl7pPr marL="914400" algn="ctr" defTabSz="993775" rtl="0" eaLnBrk="0" fontAlgn="base" hangingPunct="0">
              <a:spcBef>
                <a:spcPct val="0"/>
              </a:spcBef>
              <a:spcAft>
                <a:spcPct val="0"/>
              </a:spcAft>
              <a:defRPr sz="3600">
                <a:solidFill>
                  <a:srgbClr val="105BBC"/>
                </a:solidFill>
                <a:latin typeface="Tw Cen MT" pitchFamily="34" charset="0"/>
              </a:defRPr>
            </a:lvl7pPr>
            <a:lvl8pPr marL="1371600" algn="ctr" defTabSz="993775" rtl="0" eaLnBrk="0" fontAlgn="base" hangingPunct="0">
              <a:spcBef>
                <a:spcPct val="0"/>
              </a:spcBef>
              <a:spcAft>
                <a:spcPct val="0"/>
              </a:spcAft>
              <a:defRPr sz="3600">
                <a:solidFill>
                  <a:srgbClr val="105BBC"/>
                </a:solidFill>
                <a:latin typeface="Tw Cen MT" pitchFamily="34" charset="0"/>
              </a:defRPr>
            </a:lvl8pPr>
            <a:lvl9pPr marL="1828800" algn="ctr" defTabSz="993775" rtl="0" eaLnBrk="0" fontAlgn="base" hangingPunct="0">
              <a:spcBef>
                <a:spcPct val="0"/>
              </a:spcBef>
              <a:spcAft>
                <a:spcPct val="0"/>
              </a:spcAft>
              <a:defRPr sz="3600">
                <a:solidFill>
                  <a:srgbClr val="105BBC"/>
                </a:solidFill>
                <a:latin typeface="Tw Cen MT" pitchFamily="34" charset="0"/>
              </a:defRPr>
            </a:lvl9pPr>
          </a:lstStyle>
          <a:p>
            <a:r>
              <a:rPr lang="en-GB" sz="3000" b="0" kern="0" dirty="0" smtClean="0"/>
              <a:t>METT</a:t>
            </a:r>
            <a:endParaRPr lang="en-GB" sz="3000" b="0" kern="0" baseline="-25000" dirty="0"/>
          </a:p>
        </p:txBody>
      </p:sp>
    </p:spTree>
    <p:extLst>
      <p:ext uri="{BB962C8B-B14F-4D97-AF65-F5344CB8AC3E}">
        <p14:creationId xmlns:p14="http://schemas.microsoft.com/office/powerpoint/2010/main" val="2296957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846" name="Picture 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58851"/>
            <a:ext cx="4473575" cy="427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498" name="Rectangle 2"/>
          <p:cNvSpPr>
            <a:spLocks noChangeArrowheads="1"/>
          </p:cNvSpPr>
          <p:nvPr/>
        </p:nvSpPr>
        <p:spPr bwMode="auto">
          <a:xfrm>
            <a:off x="3508673" y="188640"/>
            <a:ext cx="5364162" cy="504825"/>
          </a:xfrm>
          <a:prstGeom prst="rect">
            <a:avLst/>
          </a:prstGeom>
          <a:gradFill rotWithShape="1">
            <a:gsLst>
              <a:gs pos="0">
                <a:schemeClr val="hlink"/>
              </a:gs>
              <a:gs pos="50000">
                <a:schemeClr val="bg1"/>
              </a:gs>
              <a:gs pos="100000">
                <a:schemeClr val="hlink"/>
              </a:gs>
            </a:gsLst>
            <a:lin ang="5400000" scaled="1"/>
          </a:gradFill>
          <a:ln w="9525" algn="ctr">
            <a:noFill/>
            <a:miter lim="800000"/>
            <a:headEnd/>
            <a:tailEnd/>
          </a:ln>
          <a:effectLst/>
        </p:spPr>
        <p:txBody>
          <a:bodyPr wrap="none" anchor="ctr"/>
          <a:lstStyle/>
          <a:p>
            <a:pPr algn="ctr">
              <a:defRPr/>
            </a:pPr>
            <a:r>
              <a:rPr lang="en-US" sz="2500" i="1" dirty="0">
                <a:latin typeface="Century Gothic" panose="020B0502020202020204" pitchFamily="34" charset="0"/>
              </a:rPr>
              <a:t>Robeson trade-off</a:t>
            </a:r>
            <a:endParaRPr lang="it-IT" sz="2500" i="1" dirty="0">
              <a:latin typeface="Century Gothic" panose="020B0502020202020204" pitchFamily="34" charset="0"/>
            </a:endParaRPr>
          </a:p>
        </p:txBody>
      </p:sp>
      <p:sp>
        <p:nvSpPr>
          <p:cNvPr id="35843" name="Rectangle 3"/>
          <p:cNvSpPr>
            <a:spLocks noGrp="1" noChangeArrowheads="1"/>
          </p:cNvSpPr>
          <p:nvPr>
            <p:ph type="title"/>
          </p:nvPr>
        </p:nvSpPr>
        <p:spPr>
          <a:xfrm>
            <a:off x="685800" y="764704"/>
            <a:ext cx="8207375" cy="855117"/>
          </a:xfrm>
        </p:spPr>
        <p:txBody>
          <a:bodyPr/>
          <a:lstStyle/>
          <a:p>
            <a:r>
              <a:rPr lang="en-GB" sz="1800" dirty="0" smtClean="0"/>
              <a:t>Polymeric membranes generally undergo a trade–off limitation between permeability and selectivity: as permeability increases, selectivity decreases, and vice-versa.</a:t>
            </a:r>
            <a:endParaRPr lang="it-IT" sz="1800" dirty="0" smtClean="0"/>
          </a:p>
        </p:txBody>
      </p:sp>
      <p:sp>
        <p:nvSpPr>
          <p:cNvPr id="35846" name="Rectangle 6"/>
          <p:cNvSpPr>
            <a:spLocks noChangeArrowheads="1"/>
          </p:cNvSpPr>
          <p:nvPr/>
        </p:nvSpPr>
        <p:spPr bwMode="auto">
          <a:xfrm>
            <a:off x="5436096" y="4005064"/>
            <a:ext cx="3457079"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ko-KR" sz="1600" b="0" dirty="0">
                <a:solidFill>
                  <a:srgbClr val="FF0000"/>
                </a:solidFill>
                <a:latin typeface="Century Gothic" panose="020B0502020202020204" pitchFamily="34" charset="0"/>
                <a:ea typeface="굴림" pitchFamily="34" charset="-127"/>
              </a:rPr>
              <a:t>Robeson L.M., Journal of Membrane Science, 320, (2008), p.390</a:t>
            </a:r>
            <a:r>
              <a:rPr lang="it-IT" altLang="ko-KR" sz="1600" b="0" dirty="0">
                <a:solidFill>
                  <a:srgbClr val="FF0000"/>
                </a:solidFill>
                <a:latin typeface="Century Gothic" panose="020B0502020202020204" pitchFamily="34" charset="0"/>
                <a:ea typeface="굴림" pitchFamily="34" charset="-127"/>
              </a:rPr>
              <a:t> </a:t>
            </a:r>
            <a:endParaRPr lang="it-IT" sz="1600" b="0" dirty="0">
              <a:solidFill>
                <a:srgbClr val="FF0000"/>
              </a:solidFill>
              <a:latin typeface="Century Gothic" panose="020B0502020202020204" pitchFamily="34" charset="0"/>
            </a:endParaRPr>
          </a:p>
        </p:txBody>
      </p:sp>
      <p:sp>
        <p:nvSpPr>
          <p:cNvPr id="35847" name="Rectangle 7"/>
          <p:cNvSpPr>
            <a:spLocks noChangeArrowheads="1"/>
          </p:cNvSpPr>
          <p:nvPr/>
        </p:nvSpPr>
        <p:spPr bwMode="auto">
          <a:xfrm>
            <a:off x="5436096" y="2852936"/>
            <a:ext cx="33756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200" b="0" dirty="0" smtClean="0">
                <a:latin typeface="Century Gothic" panose="020B0502020202020204" pitchFamily="34" charset="0"/>
              </a:rPr>
              <a:t>*TR, thermally re-arranged</a:t>
            </a:r>
            <a:endParaRPr lang="en-GB" sz="1200" b="0" dirty="0">
              <a:latin typeface="Century Gothic" panose="020B0502020202020204" pitchFamily="34" charset="0"/>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3283919334"/>
              </p:ext>
            </p:extLst>
          </p:nvPr>
        </p:nvGraphicFramePr>
        <p:xfrm>
          <a:off x="4648051" y="3504753"/>
          <a:ext cx="1508125" cy="68263"/>
        </p:xfrm>
        <a:graphic>
          <a:graphicData uri="http://schemas.openxmlformats.org/presentationml/2006/ole">
            <mc:AlternateContent xmlns:mc="http://schemas.openxmlformats.org/markup-compatibility/2006">
              <mc:Choice xmlns:v="urn:schemas-microsoft-com:vml" Requires="v">
                <p:oleObj spid="_x0000_s95276" name="Visio" r:id="rId4" imgW="1508086" imgH="68094" progId="Visio.Drawing.11">
                  <p:link updateAutomatic="1"/>
                </p:oleObj>
              </mc:Choice>
              <mc:Fallback>
                <p:oleObj name="Visio" r:id="rId4" imgW="1508086" imgH="68094" progId="Visio.Drawing.11">
                  <p:link updateAutomatic="1"/>
                  <p:pic>
                    <p:nvPicPr>
                      <p:cNvPr id="0" name=""/>
                      <p:cNvPicPr/>
                      <p:nvPr/>
                    </p:nvPicPr>
                    <p:blipFill>
                      <a:blip r:embed="rId5"/>
                      <a:stretch>
                        <a:fillRect/>
                      </a:stretch>
                    </p:blipFill>
                    <p:spPr>
                      <a:xfrm>
                        <a:off x="4648051" y="3504753"/>
                        <a:ext cx="1508125" cy="68263"/>
                      </a:xfrm>
                      <a:prstGeom prst="rect">
                        <a:avLst/>
                      </a:prstGeom>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4224151102"/>
              </p:ext>
            </p:extLst>
          </p:nvPr>
        </p:nvGraphicFramePr>
        <p:xfrm>
          <a:off x="4511675" y="3212976"/>
          <a:ext cx="1508125" cy="68263"/>
        </p:xfrm>
        <a:graphic>
          <a:graphicData uri="http://schemas.openxmlformats.org/presentationml/2006/ole">
            <mc:AlternateContent xmlns:mc="http://schemas.openxmlformats.org/markup-compatibility/2006">
              <mc:Choice xmlns:v="urn:schemas-microsoft-com:vml" Requires="v">
                <p:oleObj spid="_x0000_s95277" name="Visio" r:id="rId4" imgW="1508086" imgH="68094" progId="Visio.Drawing.11">
                  <p:link updateAutomatic="1"/>
                </p:oleObj>
              </mc:Choice>
              <mc:Fallback>
                <p:oleObj name="Visio" r:id="rId4" imgW="1508086" imgH="68094" progId="Visio.Drawing.11">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675" y="3212976"/>
                        <a:ext cx="1508125"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1927223990"/>
              </p:ext>
            </p:extLst>
          </p:nvPr>
        </p:nvGraphicFramePr>
        <p:xfrm>
          <a:off x="4499992" y="2712665"/>
          <a:ext cx="1508125" cy="68263"/>
        </p:xfrm>
        <a:graphic>
          <a:graphicData uri="http://schemas.openxmlformats.org/presentationml/2006/ole">
            <mc:AlternateContent xmlns:mc="http://schemas.openxmlformats.org/markup-compatibility/2006">
              <mc:Choice xmlns:v="urn:schemas-microsoft-com:vml" Requires="v">
                <p:oleObj spid="_x0000_s95278" name="Visio" r:id="rId4" imgW="1508086" imgH="68094" progId="Visio.Drawing.11">
                  <p:link updateAutomatic="1"/>
                </p:oleObj>
              </mc:Choice>
              <mc:Fallback>
                <p:oleObj name="Visio" r:id="rId4" imgW="1508086" imgH="68094" progId="Visio.Drawing.11">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2712665"/>
                        <a:ext cx="1508125"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662100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3508673" y="188640"/>
            <a:ext cx="5364162" cy="504825"/>
          </a:xfrm>
          <a:prstGeom prst="rect">
            <a:avLst/>
          </a:prstGeom>
          <a:gradFill rotWithShape="1">
            <a:gsLst>
              <a:gs pos="0">
                <a:schemeClr val="hlink"/>
              </a:gs>
              <a:gs pos="50000">
                <a:schemeClr val="bg1"/>
              </a:gs>
              <a:gs pos="100000">
                <a:schemeClr val="hlink"/>
              </a:gs>
            </a:gsLst>
            <a:lin ang="5400000" scaled="1"/>
          </a:gradFill>
          <a:ln w="9525" algn="ctr">
            <a:noFill/>
            <a:miter lim="800000"/>
            <a:headEnd/>
            <a:tailEnd/>
          </a:ln>
          <a:effectLst/>
        </p:spPr>
        <p:txBody>
          <a:bodyPr wrap="none" anchor="ctr"/>
          <a:lstStyle/>
          <a:p>
            <a:pPr algn="ctr">
              <a:defRPr/>
            </a:pPr>
            <a:r>
              <a:rPr lang="en-US" sz="2500" i="1" dirty="0">
                <a:latin typeface="Century Gothic" panose="020B0502020202020204" pitchFamily="34" charset="0"/>
              </a:rPr>
              <a:t>Robeson trade-off</a:t>
            </a:r>
            <a:endParaRPr lang="it-IT" sz="2500" i="1" dirty="0">
              <a:latin typeface="Century Gothic" panose="020B0502020202020204" pitchFamily="34" charset="0"/>
            </a:endParaRPr>
          </a:p>
        </p:txBody>
      </p:sp>
      <p:sp>
        <p:nvSpPr>
          <p:cNvPr id="35843" name="Rectangle 3"/>
          <p:cNvSpPr>
            <a:spLocks noGrp="1" noChangeArrowheads="1"/>
          </p:cNvSpPr>
          <p:nvPr>
            <p:ph type="title"/>
          </p:nvPr>
        </p:nvSpPr>
        <p:spPr>
          <a:xfrm>
            <a:off x="685800" y="764704"/>
            <a:ext cx="8207375" cy="855117"/>
          </a:xfrm>
        </p:spPr>
        <p:txBody>
          <a:bodyPr/>
          <a:lstStyle/>
          <a:p>
            <a:r>
              <a:rPr lang="en-GB" sz="1800" dirty="0" smtClean="0"/>
              <a:t>Polymeric membranes generally undergo a trade–off limitation between permeability and selectivity: as permeability increases, selectivity decreases, and vice-versa.</a:t>
            </a:r>
            <a:endParaRPr lang="it-IT" sz="1800" dirty="0" smtClean="0"/>
          </a:p>
        </p:txBody>
      </p:sp>
      <p:sp>
        <p:nvSpPr>
          <p:cNvPr id="35846" name="Rectangle 6"/>
          <p:cNvSpPr>
            <a:spLocks noChangeArrowheads="1"/>
          </p:cNvSpPr>
          <p:nvPr/>
        </p:nvSpPr>
        <p:spPr bwMode="auto">
          <a:xfrm>
            <a:off x="5436096" y="4005064"/>
            <a:ext cx="3457079"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ko-KR" sz="1600" b="0" dirty="0">
                <a:solidFill>
                  <a:srgbClr val="FF0000"/>
                </a:solidFill>
                <a:latin typeface="Century Gothic" panose="020B0502020202020204" pitchFamily="34" charset="0"/>
                <a:ea typeface="굴림" pitchFamily="34" charset="-127"/>
              </a:rPr>
              <a:t>Robeson L.M., Journal of Membrane Science, 320, (2008), p.390</a:t>
            </a:r>
            <a:r>
              <a:rPr lang="it-IT" altLang="ko-KR" sz="1600" b="0" dirty="0">
                <a:solidFill>
                  <a:srgbClr val="FF0000"/>
                </a:solidFill>
                <a:latin typeface="Century Gothic" panose="020B0502020202020204" pitchFamily="34" charset="0"/>
                <a:ea typeface="굴림" pitchFamily="34" charset="-127"/>
              </a:rPr>
              <a:t> </a:t>
            </a:r>
            <a:endParaRPr lang="it-IT" sz="1600" b="0" dirty="0">
              <a:solidFill>
                <a:srgbClr val="FF0000"/>
              </a:solidFill>
              <a:latin typeface="Century Gothic" panose="020B0502020202020204" pitchFamily="34" charset="0"/>
            </a:endParaRPr>
          </a:p>
        </p:txBody>
      </p:sp>
      <p:sp>
        <p:nvSpPr>
          <p:cNvPr id="35847" name="Rectangle 7"/>
          <p:cNvSpPr>
            <a:spLocks noChangeArrowheads="1"/>
          </p:cNvSpPr>
          <p:nvPr/>
        </p:nvSpPr>
        <p:spPr bwMode="auto">
          <a:xfrm>
            <a:off x="4940747" y="5816297"/>
            <a:ext cx="33756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sz="1200" b="0" dirty="0">
                <a:latin typeface="Century Gothic" panose="020B0502020202020204" pitchFamily="34" charset="0"/>
              </a:rPr>
              <a:t>*TR, </a:t>
            </a:r>
            <a:r>
              <a:rPr lang="en-GB" sz="1200" b="0" dirty="0" smtClean="0">
                <a:latin typeface="Century Gothic" panose="020B0502020202020204" pitchFamily="34" charset="0"/>
              </a:rPr>
              <a:t>thermally re-arranged</a:t>
            </a:r>
            <a:endParaRPr lang="en-GB" sz="1200" b="0" dirty="0">
              <a:latin typeface="Century Gothic" panose="020B0502020202020204" pitchFamily="34" charset="0"/>
            </a:endParaRPr>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26871"/>
            <a:ext cx="4602163"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83358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3508673" y="188640"/>
            <a:ext cx="5364162" cy="504825"/>
          </a:xfrm>
          <a:prstGeom prst="rect">
            <a:avLst/>
          </a:prstGeom>
          <a:gradFill rotWithShape="1">
            <a:gsLst>
              <a:gs pos="0">
                <a:schemeClr val="hlink"/>
              </a:gs>
              <a:gs pos="50000">
                <a:schemeClr val="bg1"/>
              </a:gs>
              <a:gs pos="100000">
                <a:schemeClr val="hlink"/>
              </a:gs>
            </a:gsLst>
            <a:lin ang="5400000" scaled="1"/>
          </a:gradFill>
          <a:ln w="9525" algn="ctr">
            <a:noFill/>
            <a:miter lim="800000"/>
            <a:headEnd/>
            <a:tailEnd/>
          </a:ln>
          <a:effectLst/>
        </p:spPr>
        <p:txBody>
          <a:bodyPr wrap="none" anchor="ctr"/>
          <a:lstStyle/>
          <a:p>
            <a:pPr algn="ctr">
              <a:defRPr/>
            </a:pPr>
            <a:r>
              <a:rPr lang="en-US" sz="2500" i="1" dirty="0">
                <a:latin typeface="Century Gothic" panose="020B0502020202020204" pitchFamily="34" charset="0"/>
              </a:rPr>
              <a:t>Robeson trade-off</a:t>
            </a:r>
            <a:endParaRPr lang="it-IT" sz="2500" i="1" dirty="0">
              <a:latin typeface="Century Gothic" panose="020B0502020202020204" pitchFamily="34" charset="0"/>
            </a:endParaRPr>
          </a:p>
        </p:txBody>
      </p:sp>
      <p:sp>
        <p:nvSpPr>
          <p:cNvPr id="35843" name="Rectangle 3"/>
          <p:cNvSpPr>
            <a:spLocks noGrp="1" noChangeArrowheads="1"/>
          </p:cNvSpPr>
          <p:nvPr>
            <p:ph type="title"/>
          </p:nvPr>
        </p:nvSpPr>
        <p:spPr>
          <a:xfrm>
            <a:off x="685800" y="764704"/>
            <a:ext cx="8207375" cy="855117"/>
          </a:xfrm>
        </p:spPr>
        <p:txBody>
          <a:bodyPr/>
          <a:lstStyle/>
          <a:p>
            <a:r>
              <a:rPr lang="en-GB" sz="1800" dirty="0" smtClean="0"/>
              <a:t>Polymeric membranes generally undergo a trade–off limitation between permeability and selectivity: as permeability increases, selectivity decreases, and vice-versa.</a:t>
            </a:r>
            <a:endParaRPr lang="it-IT" sz="1800" dirty="0" smtClean="0"/>
          </a:p>
        </p:txBody>
      </p:sp>
      <p:sp>
        <p:nvSpPr>
          <p:cNvPr id="35846" name="Rectangle 6"/>
          <p:cNvSpPr>
            <a:spLocks noChangeArrowheads="1"/>
          </p:cNvSpPr>
          <p:nvPr/>
        </p:nvSpPr>
        <p:spPr bwMode="auto">
          <a:xfrm>
            <a:off x="5436096" y="4005064"/>
            <a:ext cx="3457079"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ko-KR" sz="1600" b="0" dirty="0">
                <a:solidFill>
                  <a:srgbClr val="FF0000"/>
                </a:solidFill>
                <a:latin typeface="Century Gothic" panose="020B0502020202020204" pitchFamily="34" charset="0"/>
                <a:ea typeface="굴림" pitchFamily="34" charset="-127"/>
              </a:rPr>
              <a:t>Robeson L.M., Journal of Membrane Science, 320, (2008), p.390</a:t>
            </a:r>
            <a:r>
              <a:rPr lang="it-IT" altLang="ko-KR" sz="1600" b="0" dirty="0">
                <a:solidFill>
                  <a:srgbClr val="FF0000"/>
                </a:solidFill>
                <a:latin typeface="Century Gothic" panose="020B0502020202020204" pitchFamily="34" charset="0"/>
                <a:ea typeface="굴림" pitchFamily="34" charset="-127"/>
              </a:rPr>
              <a:t> </a:t>
            </a:r>
            <a:endParaRPr lang="it-IT" sz="1600" b="0" dirty="0">
              <a:solidFill>
                <a:srgbClr val="FF0000"/>
              </a:solidFill>
              <a:latin typeface="Century Gothic" panose="020B0502020202020204" pitchFamily="34" charset="0"/>
            </a:endParaRPr>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96" y="1700808"/>
            <a:ext cx="4610100"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82922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14" y="881048"/>
            <a:ext cx="3368675" cy="278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06909"/>
            <a:ext cx="353536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088" y="3512914"/>
            <a:ext cx="3489325"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49" y="3789040"/>
            <a:ext cx="3514907" cy="263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3782144" y="44624"/>
            <a:ext cx="5254352" cy="432048"/>
          </a:xfrm>
          <a:solidFill>
            <a:srgbClr val="33CCFF"/>
          </a:solidFill>
        </p:spPr>
        <p:style>
          <a:lnRef idx="0">
            <a:schemeClr val="accent5"/>
          </a:lnRef>
          <a:fillRef idx="3">
            <a:schemeClr val="accent5"/>
          </a:fillRef>
          <a:effectRef idx="3">
            <a:schemeClr val="accent5"/>
          </a:effectRef>
          <a:fontRef idx="minor">
            <a:schemeClr val="lt1"/>
          </a:fontRef>
        </p:style>
        <p:txBody>
          <a:bodyPr/>
          <a:lstStyle/>
          <a:p>
            <a:r>
              <a:rPr lang="it-IT" sz="3200" dirty="0" err="1" smtClean="0">
                <a:solidFill>
                  <a:srgbClr val="FF0000"/>
                </a:solidFill>
                <a:latin typeface="Century Gothic" panose="020B0502020202020204" pitchFamily="34" charset="0"/>
              </a:rPr>
              <a:t>Flue</a:t>
            </a:r>
            <a:r>
              <a:rPr lang="it-IT" sz="3200" dirty="0" smtClean="0">
                <a:solidFill>
                  <a:srgbClr val="FF0000"/>
                </a:solidFill>
                <a:latin typeface="Century Gothic" panose="020B0502020202020204" pitchFamily="34" charset="0"/>
              </a:rPr>
              <a:t> gas </a:t>
            </a:r>
            <a:r>
              <a:rPr lang="it-IT" sz="3200" dirty="0" err="1" smtClean="0">
                <a:solidFill>
                  <a:srgbClr val="FF0000"/>
                </a:solidFill>
                <a:latin typeface="Century Gothic" panose="020B0502020202020204" pitchFamily="34" charset="0"/>
              </a:rPr>
              <a:t>emissions</a:t>
            </a:r>
            <a:r>
              <a:rPr lang="it-IT" sz="3200" dirty="0" smtClean="0">
                <a:solidFill>
                  <a:srgbClr val="FF0000"/>
                </a:solidFill>
                <a:latin typeface="Century Gothic" panose="020B0502020202020204" pitchFamily="34" charset="0"/>
              </a:rPr>
              <a:t> </a:t>
            </a:r>
            <a:r>
              <a:rPr lang="it-IT" sz="3200" dirty="0" err="1" smtClean="0">
                <a:solidFill>
                  <a:srgbClr val="FF0000"/>
                </a:solidFill>
                <a:latin typeface="Century Gothic" panose="020B0502020202020204" pitchFamily="34" charset="0"/>
              </a:rPr>
              <a:t>by…</a:t>
            </a:r>
            <a:r>
              <a:rPr lang="it-IT" sz="3200" dirty="0" smtClean="0">
                <a:solidFill>
                  <a:srgbClr val="FF0000"/>
                </a:solidFill>
                <a:latin typeface="Century Gothic" panose="020B0502020202020204" pitchFamily="34" charset="0"/>
              </a:rPr>
              <a:t>.</a:t>
            </a:r>
            <a:endParaRPr lang="it-IT" sz="3200" dirty="0">
              <a:solidFill>
                <a:srgbClr val="FF0000"/>
              </a:solidFill>
              <a:latin typeface="Century Gothic" panose="020B0502020202020204" pitchFamily="34" charset="0"/>
            </a:endParaRPr>
          </a:p>
        </p:txBody>
      </p:sp>
      <p:sp>
        <p:nvSpPr>
          <p:cNvPr id="351234" name="AutoShape 2" descr="http://lightstorage.ecodibergamo.it/media/2011/09/265789_691939_lafarge02__12393941_mediu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1238" name="AutoShape 6" descr="http://us.123rf.com/400wm/400/400/kruwt/kruwt1104/kruwt110400014/9237753-steel-factory-with-smokestacks-and-a-big-cargo-ship-in-front-of-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 name="CasellaDiTesto 11"/>
          <p:cNvSpPr txBox="1"/>
          <p:nvPr/>
        </p:nvSpPr>
        <p:spPr>
          <a:xfrm>
            <a:off x="2538706" y="919639"/>
            <a:ext cx="1345240"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sz="1600" dirty="0" smtClean="0">
                <a:latin typeface="Century Gothic" panose="020B0502020202020204" pitchFamily="34" charset="0"/>
              </a:rPr>
              <a:t>Power </a:t>
            </a:r>
            <a:r>
              <a:rPr lang="it-IT" sz="1600" dirty="0" err="1" smtClean="0">
                <a:latin typeface="Century Gothic" panose="020B0502020202020204" pitchFamily="34" charset="0"/>
              </a:rPr>
              <a:t>plant</a:t>
            </a:r>
            <a:endParaRPr lang="it-IT" sz="1600" dirty="0">
              <a:latin typeface="Century Gothic" panose="020B0502020202020204" pitchFamily="34" charset="0"/>
            </a:endParaRPr>
          </a:p>
        </p:txBody>
      </p:sp>
      <p:sp>
        <p:nvSpPr>
          <p:cNvPr id="13" name="CasellaDiTesto 12"/>
          <p:cNvSpPr txBox="1"/>
          <p:nvPr/>
        </p:nvSpPr>
        <p:spPr>
          <a:xfrm>
            <a:off x="5004048" y="836712"/>
            <a:ext cx="1425390"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sz="1600" dirty="0" smtClean="0">
                <a:latin typeface="Century Gothic" panose="020B0502020202020204" pitchFamily="34" charset="0"/>
              </a:rPr>
              <a:t>Steel </a:t>
            </a:r>
            <a:r>
              <a:rPr lang="it-IT" sz="1600" dirty="0" err="1" smtClean="0">
                <a:latin typeface="Century Gothic" panose="020B0502020202020204" pitchFamily="34" charset="0"/>
              </a:rPr>
              <a:t>factory</a:t>
            </a:r>
            <a:endParaRPr lang="it-IT" sz="1600" dirty="0">
              <a:latin typeface="Century Gothic" panose="020B0502020202020204" pitchFamily="34" charset="0"/>
            </a:endParaRPr>
          </a:p>
        </p:txBody>
      </p:sp>
      <p:sp>
        <p:nvSpPr>
          <p:cNvPr id="14" name="CasellaDiTesto 13"/>
          <p:cNvSpPr txBox="1"/>
          <p:nvPr/>
        </p:nvSpPr>
        <p:spPr>
          <a:xfrm>
            <a:off x="2339752" y="3789040"/>
            <a:ext cx="1744388"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sz="1600" dirty="0" err="1" smtClean="0">
                <a:latin typeface="Century Gothic" panose="020B0502020202020204" pitchFamily="34" charset="0"/>
              </a:rPr>
              <a:t>Cement</a:t>
            </a:r>
            <a:r>
              <a:rPr lang="it-IT" sz="1600" dirty="0" smtClean="0">
                <a:latin typeface="Century Gothic" panose="020B0502020202020204" pitchFamily="34" charset="0"/>
              </a:rPr>
              <a:t> </a:t>
            </a:r>
            <a:r>
              <a:rPr lang="it-IT" sz="1600" dirty="0" err="1" smtClean="0">
                <a:latin typeface="Century Gothic" panose="020B0502020202020204" pitchFamily="34" charset="0"/>
              </a:rPr>
              <a:t>factory</a:t>
            </a:r>
            <a:endParaRPr lang="it-IT" sz="1600" dirty="0">
              <a:latin typeface="Century Gothic" panose="020B0502020202020204" pitchFamily="34" charset="0"/>
            </a:endParaRPr>
          </a:p>
        </p:txBody>
      </p:sp>
      <p:sp>
        <p:nvSpPr>
          <p:cNvPr id="15" name="CasellaDiTesto 14"/>
          <p:cNvSpPr txBox="1"/>
          <p:nvPr/>
        </p:nvSpPr>
        <p:spPr>
          <a:xfrm>
            <a:off x="4932040" y="3501008"/>
            <a:ext cx="2436886"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sz="1600" dirty="0" err="1" smtClean="0">
                <a:latin typeface="Century Gothic" panose="020B0502020202020204" pitchFamily="34" charset="0"/>
              </a:rPr>
              <a:t>Coal</a:t>
            </a:r>
            <a:r>
              <a:rPr lang="it-IT" sz="1600" dirty="0" smtClean="0">
                <a:latin typeface="Century Gothic" panose="020B0502020202020204" pitchFamily="34" charset="0"/>
              </a:rPr>
              <a:t> </a:t>
            </a:r>
            <a:r>
              <a:rPr lang="it-IT" sz="1600" dirty="0" err="1" smtClean="0">
                <a:latin typeface="Century Gothic" panose="020B0502020202020204" pitchFamily="34" charset="0"/>
              </a:rPr>
              <a:t>gasification</a:t>
            </a:r>
            <a:r>
              <a:rPr lang="it-IT" sz="1600" dirty="0" smtClean="0">
                <a:latin typeface="Century Gothic" panose="020B0502020202020204" pitchFamily="34" charset="0"/>
              </a:rPr>
              <a:t> </a:t>
            </a:r>
            <a:r>
              <a:rPr lang="it-IT" sz="1600" dirty="0" err="1" smtClean="0">
                <a:latin typeface="Century Gothic" panose="020B0502020202020204" pitchFamily="34" charset="0"/>
              </a:rPr>
              <a:t>plant</a:t>
            </a:r>
            <a:endParaRPr lang="it-IT" sz="1600" dirty="0">
              <a:latin typeface="Century Gothic" panose="020B0502020202020204" pitchFamily="34" charset="0"/>
            </a:endParaRPr>
          </a:p>
        </p:txBody>
      </p:sp>
    </p:spTree>
    <p:extLst>
      <p:ext uri="{BB962C8B-B14F-4D97-AF65-F5344CB8AC3E}">
        <p14:creationId xmlns:p14="http://schemas.microsoft.com/office/powerpoint/2010/main" val="288617079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846" name="Picture 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58851"/>
            <a:ext cx="4473575" cy="427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498" name="Rectangle 2"/>
          <p:cNvSpPr>
            <a:spLocks noChangeArrowheads="1"/>
          </p:cNvSpPr>
          <p:nvPr/>
        </p:nvSpPr>
        <p:spPr bwMode="auto">
          <a:xfrm>
            <a:off x="3508673" y="188640"/>
            <a:ext cx="5364162" cy="504825"/>
          </a:xfrm>
          <a:prstGeom prst="rect">
            <a:avLst/>
          </a:prstGeom>
          <a:gradFill rotWithShape="1">
            <a:gsLst>
              <a:gs pos="0">
                <a:schemeClr val="hlink"/>
              </a:gs>
              <a:gs pos="50000">
                <a:schemeClr val="bg1"/>
              </a:gs>
              <a:gs pos="18600">
                <a:srgbClr val="FFFFFF"/>
              </a:gs>
              <a:gs pos="0">
                <a:srgbClr val="FFFFFF"/>
              </a:gs>
            </a:gsLst>
            <a:lin ang="5400000" scaled="1"/>
          </a:gradFill>
          <a:ln w="9525" algn="ctr">
            <a:noFill/>
            <a:miter lim="800000"/>
            <a:headEnd/>
            <a:tailEnd/>
          </a:ln>
          <a:effectLst/>
        </p:spPr>
        <p:txBody>
          <a:bodyPr wrap="none" anchor="ctr"/>
          <a:lstStyle/>
          <a:p>
            <a:pPr algn="ctr">
              <a:defRPr/>
            </a:pPr>
            <a:r>
              <a:rPr lang="en-US" b="0" dirty="0">
                <a:latin typeface="Arial" panose="020B0604020202020204" pitchFamily="34" charset="0"/>
                <a:cs typeface="Arial" panose="020B0604020202020204" pitchFamily="34" charset="0"/>
              </a:rPr>
              <a:t>Robeson trade-off</a:t>
            </a:r>
            <a:endParaRPr lang="it-IT" b="0" dirty="0">
              <a:latin typeface="Arial" panose="020B0604020202020204" pitchFamily="34" charset="0"/>
              <a:cs typeface="Arial" panose="020B0604020202020204" pitchFamily="34" charset="0"/>
            </a:endParaRPr>
          </a:p>
        </p:txBody>
      </p:sp>
      <p:sp>
        <p:nvSpPr>
          <p:cNvPr id="35843" name="Rectangle 3"/>
          <p:cNvSpPr>
            <a:spLocks noGrp="1" noChangeArrowheads="1"/>
          </p:cNvSpPr>
          <p:nvPr>
            <p:ph type="title"/>
          </p:nvPr>
        </p:nvSpPr>
        <p:spPr>
          <a:xfrm>
            <a:off x="685800" y="845691"/>
            <a:ext cx="8207375" cy="855117"/>
          </a:xfrm>
        </p:spPr>
        <p:txBody>
          <a:bodyPr/>
          <a:lstStyle/>
          <a:p>
            <a:r>
              <a:rPr lang="en-GB" sz="1800" dirty="0" smtClean="0">
                <a:latin typeface="Arial" panose="020B0604020202020204" pitchFamily="34" charset="0"/>
                <a:cs typeface="Arial" panose="020B0604020202020204" pitchFamily="34" charset="0"/>
              </a:rPr>
              <a:t>Polymeric membranes generally undergo a trade–off limitation between permeability and selectivity: as permeability increases, selectivity decreases, and vice-versa.</a:t>
            </a:r>
            <a:endParaRPr lang="it-IT" sz="1800" dirty="0" smtClean="0">
              <a:latin typeface="Arial" panose="020B0604020202020204" pitchFamily="34" charset="0"/>
              <a:cs typeface="Arial" panose="020B0604020202020204" pitchFamily="34" charset="0"/>
            </a:endParaRPr>
          </a:p>
        </p:txBody>
      </p:sp>
      <p:sp>
        <p:nvSpPr>
          <p:cNvPr id="35846" name="Rectangle 6"/>
          <p:cNvSpPr>
            <a:spLocks noChangeArrowheads="1"/>
          </p:cNvSpPr>
          <p:nvPr/>
        </p:nvSpPr>
        <p:spPr bwMode="auto">
          <a:xfrm>
            <a:off x="5220072" y="3284984"/>
            <a:ext cx="3457079"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ko-KR" sz="1600" b="0" dirty="0">
                <a:solidFill>
                  <a:srgbClr val="FF0000"/>
                </a:solidFill>
                <a:latin typeface="Century Gothic" panose="020B0502020202020204" pitchFamily="34" charset="0"/>
                <a:ea typeface="굴림" pitchFamily="34" charset="-127"/>
              </a:rPr>
              <a:t>Robeson L.M., Journal of Membrane Science, 320, (2008), p.390</a:t>
            </a:r>
            <a:r>
              <a:rPr lang="it-IT" altLang="ko-KR" sz="1600" b="0" dirty="0">
                <a:solidFill>
                  <a:srgbClr val="FF0000"/>
                </a:solidFill>
                <a:latin typeface="Century Gothic" panose="020B0502020202020204" pitchFamily="34" charset="0"/>
                <a:ea typeface="굴림" pitchFamily="34" charset="-127"/>
              </a:rPr>
              <a:t> </a:t>
            </a:r>
            <a:endParaRPr lang="it-IT" sz="1600" b="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20534949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251520" y="1219188"/>
            <a:ext cx="4680520" cy="1368152"/>
          </a:xfrm>
          <a:prstGeom prst="roundRect">
            <a:avLst/>
          </a:prstGeom>
          <a:solidFill>
            <a:srgbClr val="33CC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dirty="0" smtClean="0">
                <a:latin typeface="Tw Cen MT" pitchFamily="34" charset="0"/>
              </a:rPr>
              <a:t>In the equations </a:t>
            </a:r>
            <a:r>
              <a:rPr lang="en-US" sz="2000" b="0" dirty="0" smtClean="0">
                <a:latin typeface="Symbol" pitchFamily="18" charset="2"/>
              </a:rPr>
              <a:t>j</a:t>
            </a:r>
            <a:r>
              <a:rPr lang="en-US" sz="2000" b="0" baseline="-25000" dirty="0" smtClean="0"/>
              <a:t>CO2</a:t>
            </a:r>
            <a:r>
              <a:rPr lang="en-US" sz="2000" b="0" dirty="0" smtClean="0"/>
              <a:t>, </a:t>
            </a:r>
            <a:r>
              <a:rPr lang="en-US" sz="2000" b="0" dirty="0" smtClean="0">
                <a:latin typeface="Symbol" pitchFamily="18" charset="2"/>
              </a:rPr>
              <a:t>j</a:t>
            </a:r>
            <a:r>
              <a:rPr lang="en-US" sz="2000" b="0" baseline="-25000" dirty="0" smtClean="0"/>
              <a:t>N2</a:t>
            </a:r>
            <a:r>
              <a:rPr lang="en-US" sz="2000" b="0" dirty="0" smtClean="0"/>
              <a:t> </a:t>
            </a:r>
            <a:r>
              <a:rPr lang="en-US" sz="2000" b="0" dirty="0" smtClean="0">
                <a:latin typeface="Tw Cen MT" pitchFamily="34" charset="0"/>
              </a:rPr>
              <a:t>are the dimensionless molar flow rate, for CO</a:t>
            </a:r>
            <a:r>
              <a:rPr lang="en-US" sz="2000" b="0" baseline="-25000" dirty="0" smtClean="0">
                <a:latin typeface="Tw Cen MT" pitchFamily="34" charset="0"/>
              </a:rPr>
              <a:t>2</a:t>
            </a:r>
            <a:r>
              <a:rPr lang="en-US" sz="2000" b="0" dirty="0" smtClean="0">
                <a:latin typeface="Tw Cen MT" pitchFamily="34" charset="0"/>
              </a:rPr>
              <a:t> and N</a:t>
            </a:r>
            <a:r>
              <a:rPr lang="en-US" sz="2000" b="0" baseline="-25000" dirty="0" smtClean="0">
                <a:latin typeface="Tw Cen MT" pitchFamily="34" charset="0"/>
              </a:rPr>
              <a:t>2</a:t>
            </a:r>
            <a:r>
              <a:rPr lang="en-US" sz="2000" b="0" dirty="0" smtClean="0">
                <a:latin typeface="Tw Cen MT" pitchFamily="34" charset="0"/>
              </a:rPr>
              <a:t>, respectively and </a:t>
            </a:r>
            <a:r>
              <a:rPr lang="en-US" sz="2000" b="0" dirty="0" smtClean="0">
                <a:latin typeface="Symbol" pitchFamily="18" charset="2"/>
              </a:rPr>
              <a:t>z</a:t>
            </a:r>
            <a:r>
              <a:rPr lang="en-US" sz="2000" b="0" dirty="0" smtClean="0"/>
              <a:t> </a:t>
            </a:r>
            <a:r>
              <a:rPr lang="en-US" sz="2000" b="0" dirty="0" smtClean="0">
                <a:latin typeface="Tw Cen MT" pitchFamily="34" charset="0"/>
              </a:rPr>
              <a:t>is the dimensionless module length.</a:t>
            </a:r>
            <a:endParaRPr lang="it-IT" sz="2000" b="0" dirty="0"/>
          </a:p>
        </p:txBody>
      </p:sp>
      <p:sp>
        <p:nvSpPr>
          <p:cNvPr id="220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20161" name="Object 1"/>
          <p:cNvGraphicFramePr>
            <a:graphicFrameLocks noChangeAspect="1"/>
          </p:cNvGraphicFramePr>
          <p:nvPr>
            <p:extLst>
              <p:ext uri="{D42A27DB-BD31-4B8C-83A1-F6EECF244321}">
                <p14:modId xmlns:p14="http://schemas.microsoft.com/office/powerpoint/2010/main" val="264824022"/>
              </p:ext>
            </p:extLst>
          </p:nvPr>
        </p:nvGraphicFramePr>
        <p:xfrm>
          <a:off x="5148064" y="1412776"/>
          <a:ext cx="1380966" cy="870198"/>
        </p:xfrm>
        <a:graphic>
          <a:graphicData uri="http://schemas.openxmlformats.org/presentationml/2006/ole">
            <mc:AlternateContent xmlns:mc="http://schemas.openxmlformats.org/markup-compatibility/2006">
              <mc:Choice xmlns:v="urn:schemas-microsoft-com:vml" Requires="v">
                <p:oleObj spid="_x0000_s96314" name="Equazione" r:id="rId3" imgW="698197" imgH="431613" progId="Equation.3">
                  <p:embed/>
                </p:oleObj>
              </mc:Choice>
              <mc:Fallback>
                <p:oleObj name="Equazione" r:id="rId3" imgW="698197"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412776"/>
                        <a:ext cx="1380966" cy="870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0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20163" name="Object 3"/>
          <p:cNvGraphicFramePr>
            <a:graphicFrameLocks noChangeAspect="1"/>
          </p:cNvGraphicFramePr>
          <p:nvPr>
            <p:extLst>
              <p:ext uri="{D42A27DB-BD31-4B8C-83A1-F6EECF244321}">
                <p14:modId xmlns:p14="http://schemas.microsoft.com/office/powerpoint/2010/main" val="37579648"/>
              </p:ext>
            </p:extLst>
          </p:nvPr>
        </p:nvGraphicFramePr>
        <p:xfrm>
          <a:off x="7380312" y="1484784"/>
          <a:ext cx="864096" cy="864096"/>
        </p:xfrm>
        <a:graphic>
          <a:graphicData uri="http://schemas.openxmlformats.org/presentationml/2006/ole">
            <mc:AlternateContent xmlns:mc="http://schemas.openxmlformats.org/markup-compatibility/2006">
              <mc:Choice xmlns:v="urn:schemas-microsoft-com:vml" Requires="v">
                <p:oleObj spid="_x0000_s96315" name="Equazione" r:id="rId5" imgW="393529" imgH="393529" progId="Equation.3">
                  <p:embed/>
                </p:oleObj>
              </mc:Choice>
              <mc:Fallback>
                <p:oleObj name="Equazione" r:id="rId5" imgW="393529"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1484784"/>
                        <a:ext cx="864096"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ttangolo arrotondato 10"/>
          <p:cNvSpPr/>
          <p:nvPr/>
        </p:nvSpPr>
        <p:spPr>
          <a:xfrm>
            <a:off x="251520" y="2960948"/>
            <a:ext cx="8496944" cy="1080120"/>
          </a:xfrm>
          <a:prstGeom prst="round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err="1" smtClean="0">
                <a:solidFill>
                  <a:schemeClr val="tx1"/>
                </a:solidFill>
                <a:latin typeface="Symbol" pitchFamily="18" charset="2"/>
              </a:rPr>
              <a:t>Q</a:t>
            </a:r>
            <a:r>
              <a:rPr lang="en-US" sz="1800" b="0" baseline="-25000" dirty="0" err="1" smtClean="0">
                <a:solidFill>
                  <a:schemeClr val="tx1"/>
                </a:solidFill>
              </a:rPr>
              <a:t>i</a:t>
            </a:r>
            <a:r>
              <a:rPr lang="en-US" sz="1800" b="0" dirty="0" smtClean="0">
                <a:solidFill>
                  <a:schemeClr val="tx1"/>
                </a:solidFill>
              </a:rPr>
              <a:t> </a:t>
            </a:r>
            <a:r>
              <a:rPr lang="en-US" sz="1800" b="0" dirty="0" smtClean="0">
                <a:solidFill>
                  <a:schemeClr val="tx1"/>
                </a:solidFill>
                <a:latin typeface="Century Gothic" panose="020B0502020202020204" pitchFamily="34" charset="0"/>
              </a:rPr>
              <a:t>and</a:t>
            </a:r>
            <a:r>
              <a:rPr lang="en-US" sz="1800" b="0" dirty="0" smtClean="0">
                <a:solidFill>
                  <a:schemeClr val="tx1"/>
                </a:solidFill>
                <a:latin typeface="Tw Cen MT" pitchFamily="34" charset="0"/>
              </a:rPr>
              <a:t> </a:t>
            </a:r>
            <a:r>
              <a:rPr lang="en-US" sz="1800" b="0" dirty="0" smtClean="0">
                <a:solidFill>
                  <a:schemeClr val="tx1"/>
                </a:solidFill>
                <a:latin typeface="Symbol" pitchFamily="18" charset="2"/>
              </a:rPr>
              <a:t>f</a:t>
            </a:r>
            <a:r>
              <a:rPr lang="en-US" sz="1800" b="0" dirty="0" smtClean="0">
                <a:solidFill>
                  <a:schemeClr val="tx1"/>
                </a:solidFill>
                <a:latin typeface="Tw Cen MT" pitchFamily="34" charset="0"/>
              </a:rPr>
              <a:t> are the parameters affecting the performance of a one stage membrane system, the permeation number and the feed to permeate pressures ratio, respectively.</a:t>
            </a:r>
            <a:endParaRPr lang="it-IT" sz="1800" b="0" dirty="0">
              <a:solidFill>
                <a:schemeClr val="tx1"/>
              </a:solidFill>
              <a:latin typeface="Tw Cen MT" pitchFamily="34" charset="0"/>
            </a:endParaRPr>
          </a:p>
        </p:txBody>
      </p:sp>
      <p:sp>
        <p:nvSpPr>
          <p:cNvPr id="2201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20165" name="Object 5"/>
          <p:cNvGraphicFramePr>
            <a:graphicFrameLocks noChangeAspect="1"/>
          </p:cNvGraphicFramePr>
          <p:nvPr>
            <p:extLst>
              <p:ext uri="{D42A27DB-BD31-4B8C-83A1-F6EECF244321}">
                <p14:modId xmlns:p14="http://schemas.microsoft.com/office/powerpoint/2010/main" val="1756108947"/>
              </p:ext>
            </p:extLst>
          </p:nvPr>
        </p:nvGraphicFramePr>
        <p:xfrm>
          <a:off x="346075" y="4303713"/>
          <a:ext cx="4178300" cy="914400"/>
        </p:xfrm>
        <a:graphic>
          <a:graphicData uri="http://schemas.openxmlformats.org/presentationml/2006/ole">
            <mc:AlternateContent xmlns:mc="http://schemas.openxmlformats.org/markup-compatibility/2006">
              <mc:Choice xmlns:v="urn:schemas-microsoft-com:vml" Requires="v">
                <p:oleObj spid="_x0000_s96316" name="Equazione" r:id="rId7" imgW="2260440" imgH="495000" progId="Equation.3">
                  <p:embed/>
                </p:oleObj>
              </mc:Choice>
              <mc:Fallback>
                <p:oleObj name="Equazione" r:id="rId7" imgW="2260440" imgH="495000" progId="Equation.3">
                  <p:embed/>
                  <p:pic>
                    <p:nvPicPr>
                      <p:cNvPr id="0" name=""/>
                      <p:cNvPicPr>
                        <a:picLocks noChangeAspect="1" noChangeArrowheads="1"/>
                      </p:cNvPicPr>
                      <p:nvPr/>
                    </p:nvPicPr>
                    <p:blipFill>
                      <a:blip r:embed="rId8"/>
                      <a:srcRect/>
                      <a:stretch>
                        <a:fillRect/>
                      </a:stretch>
                    </p:blipFill>
                    <p:spPr bwMode="auto">
                      <a:xfrm>
                        <a:off x="346075" y="4303713"/>
                        <a:ext cx="4178300" cy="914400"/>
                      </a:xfrm>
                      <a:prstGeom prst="rect">
                        <a:avLst/>
                      </a:prstGeom>
                      <a:noFill/>
                      <a:ln w="9525">
                        <a:solidFill>
                          <a:srgbClr val="33CCC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01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20167" name="Object 7"/>
          <p:cNvGraphicFramePr>
            <a:graphicFrameLocks noChangeAspect="1"/>
          </p:cNvGraphicFramePr>
          <p:nvPr>
            <p:extLst>
              <p:ext uri="{D42A27DB-BD31-4B8C-83A1-F6EECF244321}">
                <p14:modId xmlns:p14="http://schemas.microsoft.com/office/powerpoint/2010/main" val="3824115873"/>
              </p:ext>
            </p:extLst>
          </p:nvPr>
        </p:nvGraphicFramePr>
        <p:xfrm>
          <a:off x="6228184" y="4365104"/>
          <a:ext cx="1470025" cy="792163"/>
        </p:xfrm>
        <a:graphic>
          <a:graphicData uri="http://schemas.openxmlformats.org/presentationml/2006/ole">
            <mc:AlternateContent xmlns:mc="http://schemas.openxmlformats.org/markup-compatibility/2006">
              <mc:Choice xmlns:v="urn:schemas-microsoft-com:vml" Requires="v">
                <p:oleObj spid="_x0000_s96317" name="Equazione" r:id="rId9" imgW="774360" imgH="419040" progId="Equation.3">
                  <p:embed/>
                </p:oleObj>
              </mc:Choice>
              <mc:Fallback>
                <p:oleObj name="Equazione" r:id="rId9" imgW="774360" imgH="419040" progId="Equation.3">
                  <p:embed/>
                  <p:pic>
                    <p:nvPicPr>
                      <p:cNvPr id="0" name=""/>
                      <p:cNvPicPr>
                        <a:picLocks noChangeAspect="1" noChangeArrowheads="1"/>
                      </p:cNvPicPr>
                      <p:nvPr/>
                    </p:nvPicPr>
                    <p:blipFill>
                      <a:blip r:embed="rId10"/>
                      <a:srcRect/>
                      <a:stretch>
                        <a:fillRect/>
                      </a:stretch>
                    </p:blipFill>
                    <p:spPr bwMode="auto">
                      <a:xfrm>
                        <a:off x="6228184" y="4365104"/>
                        <a:ext cx="147002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ttangolo arrotondato 12"/>
          <p:cNvSpPr/>
          <p:nvPr/>
        </p:nvSpPr>
        <p:spPr>
          <a:xfrm>
            <a:off x="179512" y="5373216"/>
            <a:ext cx="8640960" cy="936104"/>
          </a:xfrm>
          <a:prstGeom prst="roundRect">
            <a:avLst/>
          </a:prstGeom>
          <a:solidFill>
            <a:schemeClr val="accent1">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800" b="0" dirty="0" smtClean="0">
                <a:solidFill>
                  <a:schemeClr val="tx1"/>
                </a:solidFill>
                <a:latin typeface="Symbol" pitchFamily="18" charset="2"/>
              </a:rPr>
              <a:t>Q</a:t>
            </a:r>
            <a:r>
              <a:rPr lang="en-US" sz="1800" b="0" baseline="-25000" dirty="0" smtClean="0">
                <a:solidFill>
                  <a:schemeClr val="tx1"/>
                </a:solidFill>
              </a:rPr>
              <a:t>i</a:t>
            </a:r>
            <a:r>
              <a:rPr lang="en-US" sz="1800" b="0" dirty="0" smtClean="0">
                <a:solidFill>
                  <a:schemeClr val="tx1"/>
                </a:solidFill>
              </a:rPr>
              <a:t> </a:t>
            </a:r>
            <a:r>
              <a:rPr lang="en-US" sz="1800" b="0" dirty="0" smtClean="0">
                <a:solidFill>
                  <a:schemeClr val="tx1"/>
                </a:solidFill>
                <a:latin typeface="Tw Cen MT" pitchFamily="34" charset="0"/>
              </a:rPr>
              <a:t>expresses a comparison between the two main mass transport mechanisms involved: the permeating one through the membrane and the convective flux of the feed stream. </a:t>
            </a:r>
            <a:endParaRPr lang="it-IT" sz="1800" b="0" dirty="0"/>
          </a:p>
        </p:txBody>
      </p:sp>
    </p:spTree>
    <p:extLst>
      <p:ext uri="{BB962C8B-B14F-4D97-AF65-F5344CB8AC3E}">
        <p14:creationId xmlns:p14="http://schemas.microsoft.com/office/powerpoint/2010/main" val="104714201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CasellaDiTesto 5"/>
          <p:cNvSpPr txBox="1">
            <a:spLocks noChangeArrowheads="1"/>
          </p:cNvSpPr>
          <p:nvPr/>
        </p:nvSpPr>
        <p:spPr bwMode="auto">
          <a:xfrm>
            <a:off x="4356100" y="4868863"/>
            <a:ext cx="144463"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it-IT" altLang="en-US"/>
          </a:p>
        </p:txBody>
      </p:sp>
      <p:sp>
        <p:nvSpPr>
          <p:cNvPr id="35847" name="CasellaDiTesto 6"/>
          <p:cNvSpPr txBox="1">
            <a:spLocks noChangeArrowheads="1"/>
          </p:cNvSpPr>
          <p:nvPr/>
        </p:nvSpPr>
        <p:spPr bwMode="auto">
          <a:xfrm>
            <a:off x="1331913" y="4914900"/>
            <a:ext cx="144462"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it-IT" altLang="en-US"/>
          </a:p>
        </p:txBody>
      </p:sp>
      <p:sp>
        <p:nvSpPr>
          <p:cNvPr id="8" name="Rettangolo 7"/>
          <p:cNvSpPr>
            <a:spLocks noChangeArrowheads="1"/>
          </p:cNvSpPr>
          <p:nvPr/>
        </p:nvSpPr>
        <p:spPr bwMode="auto">
          <a:xfrm>
            <a:off x="1674440" y="263550"/>
            <a:ext cx="685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w Cen MT" pitchFamily="34" charset="0"/>
              </a:defRPr>
            </a:lvl1pPr>
            <a:lvl2pPr>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pPr marL="0" lvl="1" algn="ctr"/>
            <a:r>
              <a:rPr lang="en-US" altLang="en-US" sz="3200" b="0" dirty="0" smtClean="0">
                <a:latin typeface="Century Gothic" pitchFamily="34" charset="0"/>
              </a:rPr>
              <a:t>Separation analysis by Mathematical Modelling </a:t>
            </a:r>
            <a:endParaRPr lang="it-IT" altLang="en-US" sz="3200" b="0" dirty="0">
              <a:latin typeface="Century Gothic"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a:spLocks noChangeArrowheads="1"/>
          </p:cNvSpPr>
          <p:nvPr/>
        </p:nvSpPr>
        <p:spPr bwMode="auto">
          <a:xfrm>
            <a:off x="0" y="3571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85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16832"/>
            <a:ext cx="546712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13324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CasellaDiTesto 5"/>
          <p:cNvSpPr txBox="1">
            <a:spLocks noChangeArrowheads="1"/>
          </p:cNvSpPr>
          <p:nvPr/>
        </p:nvSpPr>
        <p:spPr bwMode="auto">
          <a:xfrm>
            <a:off x="4356100" y="4868863"/>
            <a:ext cx="144463"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it-IT" altLang="en-US"/>
          </a:p>
        </p:txBody>
      </p:sp>
      <p:sp>
        <p:nvSpPr>
          <p:cNvPr id="35847" name="CasellaDiTesto 6"/>
          <p:cNvSpPr txBox="1">
            <a:spLocks noChangeArrowheads="1"/>
          </p:cNvSpPr>
          <p:nvPr/>
        </p:nvSpPr>
        <p:spPr bwMode="auto">
          <a:xfrm>
            <a:off x="1331913" y="4914900"/>
            <a:ext cx="144462"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it-IT" altLang="en-US"/>
          </a:p>
        </p:txBody>
      </p:sp>
      <p:sp>
        <p:nvSpPr>
          <p:cNvPr id="8" name="Rettangolo 7"/>
          <p:cNvSpPr>
            <a:spLocks noChangeArrowheads="1"/>
          </p:cNvSpPr>
          <p:nvPr/>
        </p:nvSpPr>
        <p:spPr bwMode="auto">
          <a:xfrm>
            <a:off x="1674440" y="263550"/>
            <a:ext cx="685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w Cen MT" pitchFamily="34" charset="0"/>
              </a:defRPr>
            </a:lvl1pPr>
            <a:lvl2pPr>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pPr marL="0" lvl="1" algn="ctr"/>
            <a:r>
              <a:rPr lang="en-US" altLang="en-US" sz="3200" b="0" dirty="0" smtClean="0">
                <a:latin typeface="Century Gothic" pitchFamily="34" charset="0"/>
              </a:rPr>
              <a:t>Separation analysis by Mathematical Modelling </a:t>
            </a:r>
            <a:endParaRPr lang="it-IT" altLang="en-US" sz="3200" b="0" dirty="0">
              <a:latin typeface="Century Gothic"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a:spLocks noChangeArrowheads="1"/>
          </p:cNvSpPr>
          <p:nvPr/>
        </p:nvSpPr>
        <p:spPr bwMode="auto">
          <a:xfrm>
            <a:off x="0" y="3571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16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035" y="1712016"/>
            <a:ext cx="5328592" cy="371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13112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CasellaDiTesto 5"/>
          <p:cNvSpPr txBox="1">
            <a:spLocks noChangeArrowheads="1"/>
          </p:cNvSpPr>
          <p:nvPr/>
        </p:nvSpPr>
        <p:spPr bwMode="auto">
          <a:xfrm>
            <a:off x="4356100" y="4868863"/>
            <a:ext cx="144463"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it-IT" altLang="en-US"/>
          </a:p>
        </p:txBody>
      </p:sp>
      <p:sp>
        <p:nvSpPr>
          <p:cNvPr id="35847" name="CasellaDiTesto 6"/>
          <p:cNvSpPr txBox="1">
            <a:spLocks noChangeArrowheads="1"/>
          </p:cNvSpPr>
          <p:nvPr/>
        </p:nvSpPr>
        <p:spPr bwMode="auto">
          <a:xfrm>
            <a:off x="1331913" y="4914900"/>
            <a:ext cx="144462"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endParaRPr lang="it-IT" altLang="en-US"/>
          </a:p>
        </p:txBody>
      </p:sp>
      <p:sp>
        <p:nvSpPr>
          <p:cNvPr id="8" name="Rettangolo 7"/>
          <p:cNvSpPr>
            <a:spLocks noChangeArrowheads="1"/>
          </p:cNvSpPr>
          <p:nvPr/>
        </p:nvSpPr>
        <p:spPr bwMode="auto">
          <a:xfrm>
            <a:off x="1674440" y="263550"/>
            <a:ext cx="685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w Cen MT" pitchFamily="34" charset="0"/>
              </a:defRPr>
            </a:lvl1pPr>
            <a:lvl2pPr>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pPr marL="0" lvl="1" algn="ctr"/>
            <a:r>
              <a:rPr lang="en-US" altLang="en-US" sz="3200" b="0" dirty="0" smtClean="0">
                <a:latin typeface="Century Gothic" pitchFamily="34" charset="0"/>
              </a:rPr>
              <a:t>Separation analysis by Mathematical Modelling </a:t>
            </a:r>
            <a:endParaRPr lang="it-IT" altLang="en-US" sz="3200" b="0" dirty="0">
              <a:latin typeface="Century Gothic"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a:spLocks noChangeArrowheads="1"/>
          </p:cNvSpPr>
          <p:nvPr/>
        </p:nvSpPr>
        <p:spPr bwMode="auto">
          <a:xfrm>
            <a:off x="0" y="3571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2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5078" y="1916832"/>
            <a:ext cx="5171138" cy="360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154366"/>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52320" y="4293096"/>
            <a:ext cx="864096" cy="603250"/>
          </a:xfrm>
        </p:spPr>
        <p:txBody>
          <a:bodyPr/>
          <a:lstStyle/>
          <a:p>
            <a:r>
              <a:rPr lang="en-GB" sz="2400" dirty="0" smtClean="0"/>
              <a:t>14%</a:t>
            </a:r>
            <a:endParaRPr lang="en-GB" sz="2400" dirty="0"/>
          </a:p>
        </p:txBody>
      </p:sp>
      <p:pic>
        <p:nvPicPr>
          <p:cNvPr id="4" name="Segnaposto contenut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28937"/>
            <a:ext cx="6503825" cy="4725563"/>
          </a:xfrm>
          <a:prstGeom prst="rect">
            <a:avLst/>
          </a:prstGeom>
          <a:noFill/>
          <a:ln>
            <a:noFill/>
          </a:ln>
        </p:spPr>
      </p:pic>
    </p:spTree>
    <p:extLst>
      <p:ext uri="{BB962C8B-B14F-4D97-AF65-F5344CB8AC3E}">
        <p14:creationId xmlns:p14="http://schemas.microsoft.com/office/powerpoint/2010/main" val="276357464"/>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4" name="Segnaposto contenut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28937"/>
            <a:ext cx="6503825" cy="4725563"/>
          </a:xfrm>
          <a:prstGeom prst="rect">
            <a:avLst/>
          </a:prstGeom>
          <a:noFill/>
          <a:ln>
            <a:noFill/>
          </a:ln>
        </p:spPr>
      </p:pic>
      <p:sp>
        <p:nvSpPr>
          <p:cNvPr id="5" name="Titolo 1"/>
          <p:cNvSpPr txBox="1">
            <a:spLocks/>
          </p:cNvSpPr>
          <p:nvPr/>
        </p:nvSpPr>
        <p:spPr bwMode="auto">
          <a:xfrm>
            <a:off x="7452320" y="4293096"/>
            <a:ext cx="864096" cy="603250"/>
          </a:xfrm>
          <a:prstGeom prst="rect">
            <a:avLst/>
          </a:prstGeom>
          <a:noFill/>
          <a:ln w="9525">
            <a:noFill/>
            <a:miter lim="800000"/>
            <a:headEnd/>
            <a:tailEnd/>
          </a:ln>
        </p:spPr>
        <p:txBody>
          <a:bodyPr vert="horz" wrap="square" lIns="104775" tIns="52388" rIns="104775" bIns="52388" numCol="1" anchor="ctr" anchorCtr="1" compatLnSpc="1">
            <a:prstTxWarp prst="textNoShape">
              <a:avLst/>
            </a:prstTxWarp>
          </a:bodyPr>
          <a:lstStyle>
            <a:lvl1pPr algn="ctr" defTabSz="993775" rtl="0" eaLnBrk="0" fontAlgn="base" hangingPunct="0">
              <a:spcBef>
                <a:spcPct val="0"/>
              </a:spcBef>
              <a:spcAft>
                <a:spcPct val="0"/>
              </a:spcAft>
              <a:defRPr sz="3600">
                <a:solidFill>
                  <a:srgbClr val="105BBC"/>
                </a:solidFill>
                <a:latin typeface="+mj-lt"/>
                <a:ea typeface="+mj-ea"/>
                <a:cs typeface="+mj-cs"/>
              </a:defRPr>
            </a:lvl1pPr>
            <a:lvl2pPr algn="ctr" defTabSz="993775" rtl="0" eaLnBrk="0" fontAlgn="base" hangingPunct="0">
              <a:spcBef>
                <a:spcPct val="0"/>
              </a:spcBef>
              <a:spcAft>
                <a:spcPct val="0"/>
              </a:spcAft>
              <a:defRPr sz="3600">
                <a:solidFill>
                  <a:srgbClr val="105BBC"/>
                </a:solidFill>
                <a:latin typeface="Tw Cen MT" pitchFamily="34" charset="0"/>
              </a:defRPr>
            </a:lvl2pPr>
            <a:lvl3pPr algn="ctr" defTabSz="993775" rtl="0" eaLnBrk="0" fontAlgn="base" hangingPunct="0">
              <a:spcBef>
                <a:spcPct val="0"/>
              </a:spcBef>
              <a:spcAft>
                <a:spcPct val="0"/>
              </a:spcAft>
              <a:defRPr sz="3600">
                <a:solidFill>
                  <a:srgbClr val="105BBC"/>
                </a:solidFill>
                <a:latin typeface="Tw Cen MT" pitchFamily="34" charset="0"/>
              </a:defRPr>
            </a:lvl3pPr>
            <a:lvl4pPr algn="ctr" defTabSz="993775" rtl="0" eaLnBrk="0" fontAlgn="base" hangingPunct="0">
              <a:spcBef>
                <a:spcPct val="0"/>
              </a:spcBef>
              <a:spcAft>
                <a:spcPct val="0"/>
              </a:spcAft>
              <a:defRPr sz="3600">
                <a:solidFill>
                  <a:srgbClr val="105BBC"/>
                </a:solidFill>
                <a:latin typeface="Tw Cen MT" pitchFamily="34" charset="0"/>
              </a:defRPr>
            </a:lvl4pPr>
            <a:lvl5pPr algn="ctr" defTabSz="993775" rtl="0" eaLnBrk="0" fontAlgn="base" hangingPunct="0">
              <a:spcBef>
                <a:spcPct val="0"/>
              </a:spcBef>
              <a:spcAft>
                <a:spcPct val="0"/>
              </a:spcAft>
              <a:defRPr sz="3600">
                <a:solidFill>
                  <a:srgbClr val="105BBC"/>
                </a:solidFill>
                <a:latin typeface="Tw Cen MT" pitchFamily="34" charset="0"/>
              </a:defRPr>
            </a:lvl5pPr>
            <a:lvl6pPr marL="457200" algn="ctr" defTabSz="993775" rtl="0" eaLnBrk="0" fontAlgn="base" hangingPunct="0">
              <a:spcBef>
                <a:spcPct val="0"/>
              </a:spcBef>
              <a:spcAft>
                <a:spcPct val="0"/>
              </a:spcAft>
              <a:defRPr sz="3600">
                <a:solidFill>
                  <a:srgbClr val="105BBC"/>
                </a:solidFill>
                <a:latin typeface="Tw Cen MT" pitchFamily="34" charset="0"/>
              </a:defRPr>
            </a:lvl6pPr>
            <a:lvl7pPr marL="914400" algn="ctr" defTabSz="993775" rtl="0" eaLnBrk="0" fontAlgn="base" hangingPunct="0">
              <a:spcBef>
                <a:spcPct val="0"/>
              </a:spcBef>
              <a:spcAft>
                <a:spcPct val="0"/>
              </a:spcAft>
              <a:defRPr sz="3600">
                <a:solidFill>
                  <a:srgbClr val="105BBC"/>
                </a:solidFill>
                <a:latin typeface="Tw Cen MT" pitchFamily="34" charset="0"/>
              </a:defRPr>
            </a:lvl7pPr>
            <a:lvl8pPr marL="1371600" algn="ctr" defTabSz="993775" rtl="0" eaLnBrk="0" fontAlgn="base" hangingPunct="0">
              <a:spcBef>
                <a:spcPct val="0"/>
              </a:spcBef>
              <a:spcAft>
                <a:spcPct val="0"/>
              </a:spcAft>
              <a:defRPr sz="3600">
                <a:solidFill>
                  <a:srgbClr val="105BBC"/>
                </a:solidFill>
                <a:latin typeface="Tw Cen MT" pitchFamily="34" charset="0"/>
              </a:defRPr>
            </a:lvl8pPr>
            <a:lvl9pPr marL="1828800" algn="ctr" defTabSz="993775" rtl="0" eaLnBrk="0" fontAlgn="base" hangingPunct="0">
              <a:spcBef>
                <a:spcPct val="0"/>
              </a:spcBef>
              <a:spcAft>
                <a:spcPct val="0"/>
              </a:spcAft>
              <a:defRPr sz="3600">
                <a:solidFill>
                  <a:srgbClr val="105BBC"/>
                </a:solidFill>
                <a:latin typeface="Tw Cen MT" pitchFamily="34" charset="0"/>
              </a:defRPr>
            </a:lvl9pPr>
          </a:lstStyle>
          <a:p>
            <a:r>
              <a:rPr lang="en-GB" sz="2400" b="0" kern="0" dirty="0" smtClean="0"/>
              <a:t>14%</a:t>
            </a:r>
            <a:endParaRPr lang="en-GB" sz="2400" b="0" kern="0" dirty="0"/>
          </a:p>
        </p:txBody>
      </p:sp>
    </p:spTree>
    <p:extLst>
      <p:ext uri="{BB962C8B-B14F-4D97-AF65-F5344CB8AC3E}">
        <p14:creationId xmlns:p14="http://schemas.microsoft.com/office/powerpoint/2010/main" val="236031793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4" name="Segnaposto contenut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28937"/>
            <a:ext cx="6503825" cy="4725563"/>
          </a:xfrm>
          <a:prstGeom prst="rect">
            <a:avLst/>
          </a:prstGeom>
          <a:noFill/>
          <a:ln>
            <a:noFill/>
          </a:ln>
        </p:spPr>
      </p:pic>
      <p:sp>
        <p:nvSpPr>
          <p:cNvPr id="5" name="Titolo 1"/>
          <p:cNvSpPr txBox="1">
            <a:spLocks/>
          </p:cNvSpPr>
          <p:nvPr/>
        </p:nvSpPr>
        <p:spPr bwMode="auto">
          <a:xfrm>
            <a:off x="7452320" y="4293096"/>
            <a:ext cx="864096" cy="603250"/>
          </a:xfrm>
          <a:prstGeom prst="rect">
            <a:avLst/>
          </a:prstGeom>
          <a:noFill/>
          <a:ln w="9525">
            <a:noFill/>
            <a:miter lim="800000"/>
            <a:headEnd/>
            <a:tailEnd/>
          </a:ln>
        </p:spPr>
        <p:txBody>
          <a:bodyPr vert="horz" wrap="square" lIns="104775" tIns="52388" rIns="104775" bIns="52388" numCol="1" anchor="ctr" anchorCtr="1" compatLnSpc="1">
            <a:prstTxWarp prst="textNoShape">
              <a:avLst/>
            </a:prstTxWarp>
          </a:bodyPr>
          <a:lstStyle>
            <a:lvl1pPr algn="ctr" defTabSz="993775" rtl="0" eaLnBrk="0" fontAlgn="base" hangingPunct="0">
              <a:spcBef>
                <a:spcPct val="0"/>
              </a:spcBef>
              <a:spcAft>
                <a:spcPct val="0"/>
              </a:spcAft>
              <a:defRPr sz="3600">
                <a:solidFill>
                  <a:srgbClr val="105BBC"/>
                </a:solidFill>
                <a:latin typeface="+mj-lt"/>
                <a:ea typeface="+mj-ea"/>
                <a:cs typeface="+mj-cs"/>
              </a:defRPr>
            </a:lvl1pPr>
            <a:lvl2pPr algn="ctr" defTabSz="993775" rtl="0" eaLnBrk="0" fontAlgn="base" hangingPunct="0">
              <a:spcBef>
                <a:spcPct val="0"/>
              </a:spcBef>
              <a:spcAft>
                <a:spcPct val="0"/>
              </a:spcAft>
              <a:defRPr sz="3600">
                <a:solidFill>
                  <a:srgbClr val="105BBC"/>
                </a:solidFill>
                <a:latin typeface="Tw Cen MT" pitchFamily="34" charset="0"/>
              </a:defRPr>
            </a:lvl2pPr>
            <a:lvl3pPr algn="ctr" defTabSz="993775" rtl="0" eaLnBrk="0" fontAlgn="base" hangingPunct="0">
              <a:spcBef>
                <a:spcPct val="0"/>
              </a:spcBef>
              <a:spcAft>
                <a:spcPct val="0"/>
              </a:spcAft>
              <a:defRPr sz="3600">
                <a:solidFill>
                  <a:srgbClr val="105BBC"/>
                </a:solidFill>
                <a:latin typeface="Tw Cen MT" pitchFamily="34" charset="0"/>
              </a:defRPr>
            </a:lvl3pPr>
            <a:lvl4pPr algn="ctr" defTabSz="993775" rtl="0" eaLnBrk="0" fontAlgn="base" hangingPunct="0">
              <a:spcBef>
                <a:spcPct val="0"/>
              </a:spcBef>
              <a:spcAft>
                <a:spcPct val="0"/>
              </a:spcAft>
              <a:defRPr sz="3600">
                <a:solidFill>
                  <a:srgbClr val="105BBC"/>
                </a:solidFill>
                <a:latin typeface="Tw Cen MT" pitchFamily="34" charset="0"/>
              </a:defRPr>
            </a:lvl4pPr>
            <a:lvl5pPr algn="ctr" defTabSz="993775" rtl="0" eaLnBrk="0" fontAlgn="base" hangingPunct="0">
              <a:spcBef>
                <a:spcPct val="0"/>
              </a:spcBef>
              <a:spcAft>
                <a:spcPct val="0"/>
              </a:spcAft>
              <a:defRPr sz="3600">
                <a:solidFill>
                  <a:srgbClr val="105BBC"/>
                </a:solidFill>
                <a:latin typeface="Tw Cen MT" pitchFamily="34" charset="0"/>
              </a:defRPr>
            </a:lvl5pPr>
            <a:lvl6pPr marL="457200" algn="ctr" defTabSz="993775" rtl="0" eaLnBrk="0" fontAlgn="base" hangingPunct="0">
              <a:spcBef>
                <a:spcPct val="0"/>
              </a:spcBef>
              <a:spcAft>
                <a:spcPct val="0"/>
              </a:spcAft>
              <a:defRPr sz="3600">
                <a:solidFill>
                  <a:srgbClr val="105BBC"/>
                </a:solidFill>
                <a:latin typeface="Tw Cen MT" pitchFamily="34" charset="0"/>
              </a:defRPr>
            </a:lvl6pPr>
            <a:lvl7pPr marL="914400" algn="ctr" defTabSz="993775" rtl="0" eaLnBrk="0" fontAlgn="base" hangingPunct="0">
              <a:spcBef>
                <a:spcPct val="0"/>
              </a:spcBef>
              <a:spcAft>
                <a:spcPct val="0"/>
              </a:spcAft>
              <a:defRPr sz="3600">
                <a:solidFill>
                  <a:srgbClr val="105BBC"/>
                </a:solidFill>
                <a:latin typeface="Tw Cen MT" pitchFamily="34" charset="0"/>
              </a:defRPr>
            </a:lvl7pPr>
            <a:lvl8pPr marL="1371600" algn="ctr" defTabSz="993775" rtl="0" eaLnBrk="0" fontAlgn="base" hangingPunct="0">
              <a:spcBef>
                <a:spcPct val="0"/>
              </a:spcBef>
              <a:spcAft>
                <a:spcPct val="0"/>
              </a:spcAft>
              <a:defRPr sz="3600">
                <a:solidFill>
                  <a:srgbClr val="105BBC"/>
                </a:solidFill>
                <a:latin typeface="Tw Cen MT" pitchFamily="34" charset="0"/>
              </a:defRPr>
            </a:lvl8pPr>
            <a:lvl9pPr marL="1828800" algn="ctr" defTabSz="993775" rtl="0" eaLnBrk="0" fontAlgn="base" hangingPunct="0">
              <a:spcBef>
                <a:spcPct val="0"/>
              </a:spcBef>
              <a:spcAft>
                <a:spcPct val="0"/>
              </a:spcAft>
              <a:defRPr sz="3600">
                <a:solidFill>
                  <a:srgbClr val="105BBC"/>
                </a:solidFill>
                <a:latin typeface="Tw Cen MT" pitchFamily="34" charset="0"/>
              </a:defRPr>
            </a:lvl9pPr>
          </a:lstStyle>
          <a:p>
            <a:r>
              <a:rPr lang="en-GB" sz="2400" b="0" kern="0" dirty="0" smtClean="0"/>
              <a:t>14%</a:t>
            </a:r>
            <a:endParaRPr lang="en-GB" sz="2400" b="0" kern="0" dirty="0"/>
          </a:p>
        </p:txBody>
      </p:sp>
    </p:spTree>
    <p:extLst>
      <p:ext uri="{BB962C8B-B14F-4D97-AF65-F5344CB8AC3E}">
        <p14:creationId xmlns:p14="http://schemas.microsoft.com/office/powerpoint/2010/main" val="380511355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5" name="Titolo 1"/>
          <p:cNvSpPr txBox="1">
            <a:spLocks/>
          </p:cNvSpPr>
          <p:nvPr/>
        </p:nvSpPr>
        <p:spPr bwMode="auto">
          <a:xfrm>
            <a:off x="7524328" y="4149080"/>
            <a:ext cx="864096" cy="603250"/>
          </a:xfrm>
          <a:prstGeom prst="rect">
            <a:avLst/>
          </a:prstGeom>
          <a:noFill/>
          <a:ln w="9525">
            <a:noFill/>
            <a:miter lim="800000"/>
            <a:headEnd/>
            <a:tailEnd/>
          </a:ln>
        </p:spPr>
        <p:txBody>
          <a:bodyPr vert="horz" wrap="square" lIns="104775" tIns="52388" rIns="104775" bIns="52388" numCol="1" anchor="ctr" anchorCtr="1" compatLnSpc="1">
            <a:prstTxWarp prst="textNoShape">
              <a:avLst/>
            </a:prstTxWarp>
          </a:bodyPr>
          <a:lstStyle>
            <a:lvl1pPr algn="ctr" defTabSz="993775" rtl="0" eaLnBrk="0" fontAlgn="base" hangingPunct="0">
              <a:spcBef>
                <a:spcPct val="0"/>
              </a:spcBef>
              <a:spcAft>
                <a:spcPct val="0"/>
              </a:spcAft>
              <a:defRPr sz="3600">
                <a:solidFill>
                  <a:srgbClr val="105BBC"/>
                </a:solidFill>
                <a:latin typeface="+mj-lt"/>
                <a:ea typeface="+mj-ea"/>
                <a:cs typeface="+mj-cs"/>
              </a:defRPr>
            </a:lvl1pPr>
            <a:lvl2pPr algn="ctr" defTabSz="993775" rtl="0" eaLnBrk="0" fontAlgn="base" hangingPunct="0">
              <a:spcBef>
                <a:spcPct val="0"/>
              </a:spcBef>
              <a:spcAft>
                <a:spcPct val="0"/>
              </a:spcAft>
              <a:defRPr sz="3600">
                <a:solidFill>
                  <a:srgbClr val="105BBC"/>
                </a:solidFill>
                <a:latin typeface="Tw Cen MT" pitchFamily="34" charset="0"/>
              </a:defRPr>
            </a:lvl2pPr>
            <a:lvl3pPr algn="ctr" defTabSz="993775" rtl="0" eaLnBrk="0" fontAlgn="base" hangingPunct="0">
              <a:spcBef>
                <a:spcPct val="0"/>
              </a:spcBef>
              <a:spcAft>
                <a:spcPct val="0"/>
              </a:spcAft>
              <a:defRPr sz="3600">
                <a:solidFill>
                  <a:srgbClr val="105BBC"/>
                </a:solidFill>
                <a:latin typeface="Tw Cen MT" pitchFamily="34" charset="0"/>
              </a:defRPr>
            </a:lvl3pPr>
            <a:lvl4pPr algn="ctr" defTabSz="993775" rtl="0" eaLnBrk="0" fontAlgn="base" hangingPunct="0">
              <a:spcBef>
                <a:spcPct val="0"/>
              </a:spcBef>
              <a:spcAft>
                <a:spcPct val="0"/>
              </a:spcAft>
              <a:defRPr sz="3600">
                <a:solidFill>
                  <a:srgbClr val="105BBC"/>
                </a:solidFill>
                <a:latin typeface="Tw Cen MT" pitchFamily="34" charset="0"/>
              </a:defRPr>
            </a:lvl4pPr>
            <a:lvl5pPr algn="ctr" defTabSz="993775" rtl="0" eaLnBrk="0" fontAlgn="base" hangingPunct="0">
              <a:spcBef>
                <a:spcPct val="0"/>
              </a:spcBef>
              <a:spcAft>
                <a:spcPct val="0"/>
              </a:spcAft>
              <a:defRPr sz="3600">
                <a:solidFill>
                  <a:srgbClr val="105BBC"/>
                </a:solidFill>
                <a:latin typeface="Tw Cen MT" pitchFamily="34" charset="0"/>
              </a:defRPr>
            </a:lvl5pPr>
            <a:lvl6pPr marL="457200" algn="ctr" defTabSz="993775" rtl="0" eaLnBrk="0" fontAlgn="base" hangingPunct="0">
              <a:spcBef>
                <a:spcPct val="0"/>
              </a:spcBef>
              <a:spcAft>
                <a:spcPct val="0"/>
              </a:spcAft>
              <a:defRPr sz="3600">
                <a:solidFill>
                  <a:srgbClr val="105BBC"/>
                </a:solidFill>
                <a:latin typeface="Tw Cen MT" pitchFamily="34" charset="0"/>
              </a:defRPr>
            </a:lvl6pPr>
            <a:lvl7pPr marL="914400" algn="ctr" defTabSz="993775" rtl="0" eaLnBrk="0" fontAlgn="base" hangingPunct="0">
              <a:spcBef>
                <a:spcPct val="0"/>
              </a:spcBef>
              <a:spcAft>
                <a:spcPct val="0"/>
              </a:spcAft>
              <a:defRPr sz="3600">
                <a:solidFill>
                  <a:srgbClr val="105BBC"/>
                </a:solidFill>
                <a:latin typeface="Tw Cen MT" pitchFamily="34" charset="0"/>
              </a:defRPr>
            </a:lvl7pPr>
            <a:lvl8pPr marL="1371600" algn="ctr" defTabSz="993775" rtl="0" eaLnBrk="0" fontAlgn="base" hangingPunct="0">
              <a:spcBef>
                <a:spcPct val="0"/>
              </a:spcBef>
              <a:spcAft>
                <a:spcPct val="0"/>
              </a:spcAft>
              <a:defRPr sz="3600">
                <a:solidFill>
                  <a:srgbClr val="105BBC"/>
                </a:solidFill>
                <a:latin typeface="Tw Cen MT" pitchFamily="34" charset="0"/>
              </a:defRPr>
            </a:lvl8pPr>
            <a:lvl9pPr marL="1828800" algn="ctr" defTabSz="993775" rtl="0" eaLnBrk="0" fontAlgn="base" hangingPunct="0">
              <a:spcBef>
                <a:spcPct val="0"/>
              </a:spcBef>
              <a:spcAft>
                <a:spcPct val="0"/>
              </a:spcAft>
              <a:defRPr sz="3600">
                <a:solidFill>
                  <a:srgbClr val="105BBC"/>
                </a:solidFill>
                <a:latin typeface="Tw Cen MT" pitchFamily="34" charset="0"/>
              </a:defRPr>
            </a:lvl9pPr>
          </a:lstStyle>
          <a:p>
            <a:r>
              <a:rPr lang="en-GB" sz="2400" b="0" kern="0" dirty="0" smtClean="0"/>
              <a:t>20%</a:t>
            </a:r>
            <a:endParaRPr lang="en-GB" sz="2400" b="0" kern="0" dirty="0"/>
          </a:p>
        </p:txBody>
      </p:sp>
      <p:pic>
        <p:nvPicPr>
          <p:cNvPr id="10" name="Segnaposto contenuto 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2511" y="1196752"/>
            <a:ext cx="6503825" cy="4725563"/>
          </a:xfrm>
          <a:prstGeom prst="rect">
            <a:avLst/>
          </a:prstGeom>
          <a:noFill/>
          <a:ln>
            <a:noFill/>
          </a:ln>
        </p:spPr>
      </p:pic>
    </p:spTree>
    <p:extLst>
      <p:ext uri="{BB962C8B-B14F-4D97-AF65-F5344CB8AC3E}">
        <p14:creationId xmlns:p14="http://schemas.microsoft.com/office/powerpoint/2010/main" val="2551506680"/>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4" name="Titolo 1"/>
          <p:cNvSpPr txBox="1">
            <a:spLocks/>
          </p:cNvSpPr>
          <p:nvPr/>
        </p:nvSpPr>
        <p:spPr bwMode="auto">
          <a:xfrm>
            <a:off x="7452320" y="4221088"/>
            <a:ext cx="864096" cy="603250"/>
          </a:xfrm>
          <a:prstGeom prst="rect">
            <a:avLst/>
          </a:prstGeom>
          <a:noFill/>
          <a:ln w="9525">
            <a:noFill/>
            <a:miter lim="800000"/>
            <a:headEnd/>
            <a:tailEnd/>
          </a:ln>
        </p:spPr>
        <p:txBody>
          <a:bodyPr vert="horz" wrap="square" lIns="104775" tIns="52388" rIns="104775" bIns="52388" numCol="1" anchor="ctr" anchorCtr="1" compatLnSpc="1">
            <a:prstTxWarp prst="textNoShape">
              <a:avLst/>
            </a:prstTxWarp>
          </a:bodyPr>
          <a:lstStyle>
            <a:lvl1pPr algn="ctr" defTabSz="993775" rtl="0" eaLnBrk="0" fontAlgn="base" hangingPunct="0">
              <a:spcBef>
                <a:spcPct val="0"/>
              </a:spcBef>
              <a:spcAft>
                <a:spcPct val="0"/>
              </a:spcAft>
              <a:defRPr sz="3600">
                <a:solidFill>
                  <a:srgbClr val="105BBC"/>
                </a:solidFill>
                <a:latin typeface="+mj-lt"/>
                <a:ea typeface="+mj-ea"/>
                <a:cs typeface="+mj-cs"/>
              </a:defRPr>
            </a:lvl1pPr>
            <a:lvl2pPr algn="ctr" defTabSz="993775" rtl="0" eaLnBrk="0" fontAlgn="base" hangingPunct="0">
              <a:spcBef>
                <a:spcPct val="0"/>
              </a:spcBef>
              <a:spcAft>
                <a:spcPct val="0"/>
              </a:spcAft>
              <a:defRPr sz="3600">
                <a:solidFill>
                  <a:srgbClr val="105BBC"/>
                </a:solidFill>
                <a:latin typeface="Tw Cen MT" pitchFamily="34" charset="0"/>
              </a:defRPr>
            </a:lvl2pPr>
            <a:lvl3pPr algn="ctr" defTabSz="993775" rtl="0" eaLnBrk="0" fontAlgn="base" hangingPunct="0">
              <a:spcBef>
                <a:spcPct val="0"/>
              </a:spcBef>
              <a:spcAft>
                <a:spcPct val="0"/>
              </a:spcAft>
              <a:defRPr sz="3600">
                <a:solidFill>
                  <a:srgbClr val="105BBC"/>
                </a:solidFill>
                <a:latin typeface="Tw Cen MT" pitchFamily="34" charset="0"/>
              </a:defRPr>
            </a:lvl3pPr>
            <a:lvl4pPr algn="ctr" defTabSz="993775" rtl="0" eaLnBrk="0" fontAlgn="base" hangingPunct="0">
              <a:spcBef>
                <a:spcPct val="0"/>
              </a:spcBef>
              <a:spcAft>
                <a:spcPct val="0"/>
              </a:spcAft>
              <a:defRPr sz="3600">
                <a:solidFill>
                  <a:srgbClr val="105BBC"/>
                </a:solidFill>
                <a:latin typeface="Tw Cen MT" pitchFamily="34" charset="0"/>
              </a:defRPr>
            </a:lvl4pPr>
            <a:lvl5pPr algn="ctr" defTabSz="993775" rtl="0" eaLnBrk="0" fontAlgn="base" hangingPunct="0">
              <a:spcBef>
                <a:spcPct val="0"/>
              </a:spcBef>
              <a:spcAft>
                <a:spcPct val="0"/>
              </a:spcAft>
              <a:defRPr sz="3600">
                <a:solidFill>
                  <a:srgbClr val="105BBC"/>
                </a:solidFill>
                <a:latin typeface="Tw Cen MT" pitchFamily="34" charset="0"/>
              </a:defRPr>
            </a:lvl5pPr>
            <a:lvl6pPr marL="457200" algn="ctr" defTabSz="993775" rtl="0" eaLnBrk="0" fontAlgn="base" hangingPunct="0">
              <a:spcBef>
                <a:spcPct val="0"/>
              </a:spcBef>
              <a:spcAft>
                <a:spcPct val="0"/>
              </a:spcAft>
              <a:defRPr sz="3600">
                <a:solidFill>
                  <a:srgbClr val="105BBC"/>
                </a:solidFill>
                <a:latin typeface="Tw Cen MT" pitchFamily="34" charset="0"/>
              </a:defRPr>
            </a:lvl6pPr>
            <a:lvl7pPr marL="914400" algn="ctr" defTabSz="993775" rtl="0" eaLnBrk="0" fontAlgn="base" hangingPunct="0">
              <a:spcBef>
                <a:spcPct val="0"/>
              </a:spcBef>
              <a:spcAft>
                <a:spcPct val="0"/>
              </a:spcAft>
              <a:defRPr sz="3600">
                <a:solidFill>
                  <a:srgbClr val="105BBC"/>
                </a:solidFill>
                <a:latin typeface="Tw Cen MT" pitchFamily="34" charset="0"/>
              </a:defRPr>
            </a:lvl7pPr>
            <a:lvl8pPr marL="1371600" algn="ctr" defTabSz="993775" rtl="0" eaLnBrk="0" fontAlgn="base" hangingPunct="0">
              <a:spcBef>
                <a:spcPct val="0"/>
              </a:spcBef>
              <a:spcAft>
                <a:spcPct val="0"/>
              </a:spcAft>
              <a:defRPr sz="3600">
                <a:solidFill>
                  <a:srgbClr val="105BBC"/>
                </a:solidFill>
                <a:latin typeface="Tw Cen MT" pitchFamily="34" charset="0"/>
              </a:defRPr>
            </a:lvl8pPr>
            <a:lvl9pPr marL="1828800" algn="ctr" defTabSz="993775" rtl="0" eaLnBrk="0" fontAlgn="base" hangingPunct="0">
              <a:spcBef>
                <a:spcPct val="0"/>
              </a:spcBef>
              <a:spcAft>
                <a:spcPct val="0"/>
              </a:spcAft>
              <a:defRPr sz="3600">
                <a:solidFill>
                  <a:srgbClr val="105BBC"/>
                </a:solidFill>
                <a:latin typeface="Tw Cen MT" pitchFamily="34" charset="0"/>
              </a:defRPr>
            </a:lvl9pPr>
          </a:lstStyle>
          <a:p>
            <a:r>
              <a:rPr lang="en-GB" sz="2400" b="0" kern="0" dirty="0" smtClean="0"/>
              <a:t>20%</a:t>
            </a:r>
            <a:endParaRPr lang="en-GB" sz="2400" b="0" kern="0" dirty="0"/>
          </a:p>
        </p:txBody>
      </p:sp>
      <p:pic>
        <p:nvPicPr>
          <p:cNvPr id="6" name="Segnaposto contenuto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28937"/>
            <a:ext cx="6503825" cy="4725563"/>
          </a:xfrm>
          <a:prstGeom prst="rect">
            <a:avLst/>
          </a:prstGeom>
          <a:noFill/>
          <a:ln>
            <a:noFill/>
          </a:ln>
        </p:spPr>
      </p:pic>
    </p:spTree>
    <p:extLst>
      <p:ext uri="{BB962C8B-B14F-4D97-AF65-F5344CB8AC3E}">
        <p14:creationId xmlns:p14="http://schemas.microsoft.com/office/powerpoint/2010/main" val="6713420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bwMode="auto">
          <a:xfrm>
            <a:off x="2627784" y="188640"/>
            <a:ext cx="5254352" cy="432048"/>
          </a:xfrm>
          <a:prstGeom prst="rect">
            <a:avLst/>
          </a:prstGeom>
          <a:solidFill>
            <a:srgbClr val="33CCFF"/>
          </a:solidFill>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200" b="0" i="0" u="none" strike="noStrike" kern="0" cap="none" spc="0" normalizeH="0" baseline="0" noProof="0" dirty="0" smtClean="0">
                <a:ln>
                  <a:noFill/>
                </a:ln>
                <a:solidFill>
                  <a:srgbClr val="FF0000"/>
                </a:solidFill>
                <a:effectLst/>
                <a:uLnTx/>
                <a:uFillTx/>
                <a:latin typeface="Century Gothic" panose="020B0502020202020204" pitchFamily="34" charset="0"/>
              </a:rPr>
              <a:t>CO</a:t>
            </a:r>
            <a:r>
              <a:rPr kumimoji="0" lang="it-IT" sz="3200" b="0" i="0" u="none" strike="noStrike" kern="0" cap="none" spc="0" normalizeH="0" baseline="-25000" noProof="0" dirty="0" smtClean="0">
                <a:ln>
                  <a:noFill/>
                </a:ln>
                <a:solidFill>
                  <a:srgbClr val="FF0000"/>
                </a:solidFill>
                <a:effectLst/>
                <a:uLnTx/>
                <a:uFillTx/>
                <a:latin typeface="Century Gothic" panose="020B0502020202020204" pitchFamily="34" charset="0"/>
              </a:rPr>
              <a:t>2</a:t>
            </a:r>
            <a:r>
              <a:rPr kumimoji="0" lang="it-IT" sz="3200" b="0" i="0" u="none" strike="noStrike" kern="0" cap="none" spc="0" normalizeH="0" noProof="0" dirty="0" smtClean="0">
                <a:ln>
                  <a:noFill/>
                </a:ln>
                <a:solidFill>
                  <a:srgbClr val="FF0000"/>
                </a:solidFill>
                <a:effectLst/>
                <a:uLnTx/>
                <a:uFillTx/>
                <a:latin typeface="Century Gothic" panose="020B0502020202020204" pitchFamily="34" charset="0"/>
              </a:rPr>
              <a:t>/CH</a:t>
            </a:r>
            <a:r>
              <a:rPr kumimoji="0" lang="it-IT" sz="3200" b="0" i="0" u="none" strike="noStrike" kern="0" cap="none" spc="0" normalizeH="0" baseline="-25000" noProof="0" dirty="0" smtClean="0">
                <a:ln>
                  <a:noFill/>
                </a:ln>
                <a:solidFill>
                  <a:srgbClr val="FF0000"/>
                </a:solidFill>
                <a:effectLst/>
                <a:uLnTx/>
                <a:uFillTx/>
                <a:latin typeface="Century Gothic" panose="020B0502020202020204" pitchFamily="34" charset="0"/>
              </a:rPr>
              <a:t>4 </a:t>
            </a:r>
            <a:r>
              <a:rPr kumimoji="0" lang="it-IT" sz="3200" b="0" i="0" u="none" strike="noStrike" kern="0" cap="none" spc="0" normalizeH="0" noProof="0" dirty="0" err="1" smtClean="0">
                <a:ln>
                  <a:noFill/>
                </a:ln>
                <a:solidFill>
                  <a:srgbClr val="FF0000"/>
                </a:solidFill>
                <a:effectLst/>
                <a:uLnTx/>
                <a:uFillTx/>
                <a:latin typeface="Century Gothic" panose="020B0502020202020204" pitchFamily="34" charset="0"/>
              </a:rPr>
              <a:t>mixtures</a:t>
            </a:r>
            <a:r>
              <a:rPr kumimoji="0" lang="it-IT" sz="3200" b="0" i="0" u="none" strike="noStrike" kern="0" cap="none" spc="0" normalizeH="0" noProof="0" dirty="0" smtClean="0">
                <a:ln>
                  <a:noFill/>
                </a:ln>
                <a:solidFill>
                  <a:srgbClr val="FF0000"/>
                </a:solidFill>
                <a:effectLst/>
                <a:uLnTx/>
                <a:uFillTx/>
                <a:latin typeface="Century Gothic" panose="020B0502020202020204" pitchFamily="34" charset="0"/>
              </a:rPr>
              <a:t> </a:t>
            </a:r>
            <a:r>
              <a:rPr kumimoji="0" lang="it-IT" sz="3200" b="0" i="0" u="none" strike="noStrike" kern="0" cap="none" spc="0" normalizeH="0" noProof="0" dirty="0" err="1" smtClean="0">
                <a:ln>
                  <a:noFill/>
                </a:ln>
                <a:solidFill>
                  <a:srgbClr val="FF0000"/>
                </a:solidFill>
                <a:effectLst/>
                <a:uLnTx/>
                <a:uFillTx/>
                <a:latin typeface="Century Gothic" panose="020B0502020202020204" pitchFamily="34" charset="0"/>
              </a:rPr>
              <a:t>by…</a:t>
            </a:r>
            <a:r>
              <a:rPr kumimoji="0" lang="it-IT" sz="3200" b="0" i="0" u="none" strike="noStrike" kern="0" cap="none" spc="0" normalizeH="0" noProof="0" dirty="0" smtClean="0">
                <a:ln>
                  <a:noFill/>
                </a:ln>
                <a:solidFill>
                  <a:srgbClr val="FF0000"/>
                </a:solidFill>
                <a:effectLst/>
                <a:uLnTx/>
                <a:uFillTx/>
                <a:latin typeface="Century Gothic" panose="020B0502020202020204" pitchFamily="34" charset="0"/>
              </a:rPr>
              <a:t>.</a:t>
            </a:r>
            <a:endParaRPr kumimoji="0" lang="it-IT" sz="3200" b="0" i="0" u="none" strike="noStrike" kern="0" cap="none" spc="0" normalizeH="0" baseline="-25000" noProof="0" dirty="0">
              <a:ln>
                <a:noFill/>
              </a:ln>
              <a:solidFill>
                <a:srgbClr val="FF0000"/>
              </a:solidFill>
              <a:effectLst/>
              <a:uLnTx/>
              <a:uFillTx/>
              <a:latin typeface="Century Gothic" panose="020B0502020202020204" pitchFamily="34" charset="0"/>
            </a:endParaRPr>
          </a:p>
        </p:txBody>
      </p:sp>
      <p:sp>
        <p:nvSpPr>
          <p:cNvPr id="9" name="CasellaDiTesto 8"/>
          <p:cNvSpPr txBox="1"/>
          <p:nvPr/>
        </p:nvSpPr>
        <p:spPr>
          <a:xfrm>
            <a:off x="611560" y="1124744"/>
            <a:ext cx="1157689"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sz="2000" dirty="0" smtClean="0">
                <a:solidFill>
                  <a:srgbClr val="FF0000"/>
                </a:solidFill>
                <a:latin typeface="Century Gothic" panose="020B0502020202020204" pitchFamily="34" charset="0"/>
              </a:rPr>
              <a:t>BIOGAS</a:t>
            </a:r>
            <a:endParaRPr lang="it-IT" sz="2000" dirty="0">
              <a:solidFill>
                <a:srgbClr val="FF0000"/>
              </a:solidFill>
              <a:latin typeface="Century Gothic" panose="020B0502020202020204" pitchFamily="34" charset="0"/>
            </a:endParaRPr>
          </a:p>
        </p:txBody>
      </p:sp>
      <p:sp>
        <p:nvSpPr>
          <p:cNvPr id="10" name="CasellaDiTesto 9"/>
          <p:cNvSpPr txBox="1"/>
          <p:nvPr/>
        </p:nvSpPr>
        <p:spPr>
          <a:xfrm>
            <a:off x="5148064" y="1644700"/>
            <a:ext cx="3501280"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sz="2000" dirty="0" smtClean="0">
                <a:solidFill>
                  <a:srgbClr val="FF0000"/>
                </a:solidFill>
                <a:latin typeface="Century Gothic" panose="020B0502020202020204" pitchFamily="34" charset="0"/>
              </a:rPr>
              <a:t>NATURAL GAS SWEETENING</a:t>
            </a:r>
            <a:endParaRPr lang="it-IT" sz="2000" dirty="0">
              <a:solidFill>
                <a:srgbClr val="FF0000"/>
              </a:solidFill>
              <a:latin typeface="Century Gothic" panose="020B0502020202020204" pitchFamily="34" charset="0"/>
            </a:endParaRPr>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348880"/>
            <a:ext cx="3421063"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8886"/>
            <a:ext cx="44196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39280"/>
            <a:ext cx="9525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41813"/>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4" name="Titolo 1"/>
          <p:cNvSpPr txBox="1">
            <a:spLocks/>
          </p:cNvSpPr>
          <p:nvPr/>
        </p:nvSpPr>
        <p:spPr bwMode="auto">
          <a:xfrm>
            <a:off x="7452320" y="4293096"/>
            <a:ext cx="864096" cy="603250"/>
          </a:xfrm>
          <a:prstGeom prst="rect">
            <a:avLst/>
          </a:prstGeom>
          <a:noFill/>
          <a:ln w="9525">
            <a:noFill/>
            <a:miter lim="800000"/>
            <a:headEnd/>
            <a:tailEnd/>
          </a:ln>
        </p:spPr>
        <p:txBody>
          <a:bodyPr vert="horz" wrap="square" lIns="104775" tIns="52388" rIns="104775" bIns="52388" numCol="1" anchor="ctr" anchorCtr="1" compatLnSpc="1">
            <a:prstTxWarp prst="textNoShape">
              <a:avLst/>
            </a:prstTxWarp>
          </a:bodyPr>
          <a:lstStyle>
            <a:lvl1pPr algn="ctr" defTabSz="993775" rtl="0" eaLnBrk="0" fontAlgn="base" hangingPunct="0">
              <a:spcBef>
                <a:spcPct val="0"/>
              </a:spcBef>
              <a:spcAft>
                <a:spcPct val="0"/>
              </a:spcAft>
              <a:defRPr sz="3600">
                <a:solidFill>
                  <a:srgbClr val="105BBC"/>
                </a:solidFill>
                <a:latin typeface="+mj-lt"/>
                <a:ea typeface="+mj-ea"/>
                <a:cs typeface="+mj-cs"/>
              </a:defRPr>
            </a:lvl1pPr>
            <a:lvl2pPr algn="ctr" defTabSz="993775" rtl="0" eaLnBrk="0" fontAlgn="base" hangingPunct="0">
              <a:spcBef>
                <a:spcPct val="0"/>
              </a:spcBef>
              <a:spcAft>
                <a:spcPct val="0"/>
              </a:spcAft>
              <a:defRPr sz="3600">
                <a:solidFill>
                  <a:srgbClr val="105BBC"/>
                </a:solidFill>
                <a:latin typeface="Tw Cen MT" pitchFamily="34" charset="0"/>
              </a:defRPr>
            </a:lvl2pPr>
            <a:lvl3pPr algn="ctr" defTabSz="993775" rtl="0" eaLnBrk="0" fontAlgn="base" hangingPunct="0">
              <a:spcBef>
                <a:spcPct val="0"/>
              </a:spcBef>
              <a:spcAft>
                <a:spcPct val="0"/>
              </a:spcAft>
              <a:defRPr sz="3600">
                <a:solidFill>
                  <a:srgbClr val="105BBC"/>
                </a:solidFill>
                <a:latin typeface="Tw Cen MT" pitchFamily="34" charset="0"/>
              </a:defRPr>
            </a:lvl3pPr>
            <a:lvl4pPr algn="ctr" defTabSz="993775" rtl="0" eaLnBrk="0" fontAlgn="base" hangingPunct="0">
              <a:spcBef>
                <a:spcPct val="0"/>
              </a:spcBef>
              <a:spcAft>
                <a:spcPct val="0"/>
              </a:spcAft>
              <a:defRPr sz="3600">
                <a:solidFill>
                  <a:srgbClr val="105BBC"/>
                </a:solidFill>
                <a:latin typeface="Tw Cen MT" pitchFamily="34" charset="0"/>
              </a:defRPr>
            </a:lvl4pPr>
            <a:lvl5pPr algn="ctr" defTabSz="993775" rtl="0" eaLnBrk="0" fontAlgn="base" hangingPunct="0">
              <a:spcBef>
                <a:spcPct val="0"/>
              </a:spcBef>
              <a:spcAft>
                <a:spcPct val="0"/>
              </a:spcAft>
              <a:defRPr sz="3600">
                <a:solidFill>
                  <a:srgbClr val="105BBC"/>
                </a:solidFill>
                <a:latin typeface="Tw Cen MT" pitchFamily="34" charset="0"/>
              </a:defRPr>
            </a:lvl5pPr>
            <a:lvl6pPr marL="457200" algn="ctr" defTabSz="993775" rtl="0" eaLnBrk="0" fontAlgn="base" hangingPunct="0">
              <a:spcBef>
                <a:spcPct val="0"/>
              </a:spcBef>
              <a:spcAft>
                <a:spcPct val="0"/>
              </a:spcAft>
              <a:defRPr sz="3600">
                <a:solidFill>
                  <a:srgbClr val="105BBC"/>
                </a:solidFill>
                <a:latin typeface="Tw Cen MT" pitchFamily="34" charset="0"/>
              </a:defRPr>
            </a:lvl6pPr>
            <a:lvl7pPr marL="914400" algn="ctr" defTabSz="993775" rtl="0" eaLnBrk="0" fontAlgn="base" hangingPunct="0">
              <a:spcBef>
                <a:spcPct val="0"/>
              </a:spcBef>
              <a:spcAft>
                <a:spcPct val="0"/>
              </a:spcAft>
              <a:defRPr sz="3600">
                <a:solidFill>
                  <a:srgbClr val="105BBC"/>
                </a:solidFill>
                <a:latin typeface="Tw Cen MT" pitchFamily="34" charset="0"/>
              </a:defRPr>
            </a:lvl7pPr>
            <a:lvl8pPr marL="1371600" algn="ctr" defTabSz="993775" rtl="0" eaLnBrk="0" fontAlgn="base" hangingPunct="0">
              <a:spcBef>
                <a:spcPct val="0"/>
              </a:spcBef>
              <a:spcAft>
                <a:spcPct val="0"/>
              </a:spcAft>
              <a:defRPr sz="3600">
                <a:solidFill>
                  <a:srgbClr val="105BBC"/>
                </a:solidFill>
                <a:latin typeface="Tw Cen MT" pitchFamily="34" charset="0"/>
              </a:defRPr>
            </a:lvl8pPr>
            <a:lvl9pPr marL="1828800" algn="ctr" defTabSz="993775" rtl="0" eaLnBrk="0" fontAlgn="base" hangingPunct="0">
              <a:spcBef>
                <a:spcPct val="0"/>
              </a:spcBef>
              <a:spcAft>
                <a:spcPct val="0"/>
              </a:spcAft>
              <a:defRPr sz="3600">
                <a:solidFill>
                  <a:srgbClr val="105BBC"/>
                </a:solidFill>
                <a:latin typeface="Tw Cen MT" pitchFamily="34" charset="0"/>
              </a:defRPr>
            </a:lvl9pPr>
          </a:lstStyle>
          <a:p>
            <a:r>
              <a:rPr lang="en-GB" sz="2400" b="0" kern="0" dirty="0" smtClean="0"/>
              <a:t>20%</a:t>
            </a:r>
            <a:endParaRPr lang="en-GB" sz="2400" b="0" kern="0" dirty="0"/>
          </a:p>
        </p:txBody>
      </p:sp>
      <p:pic>
        <p:nvPicPr>
          <p:cNvPr id="5" name="Segnaposto contenuto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95725"/>
            <a:ext cx="6503825" cy="4725563"/>
          </a:xfrm>
          <a:prstGeom prst="rect">
            <a:avLst/>
          </a:prstGeom>
          <a:noFill/>
          <a:ln>
            <a:noFill/>
          </a:ln>
        </p:spPr>
      </p:pic>
    </p:spTree>
    <p:extLst>
      <p:ext uri="{BB962C8B-B14F-4D97-AF65-F5344CB8AC3E}">
        <p14:creationId xmlns:p14="http://schemas.microsoft.com/office/powerpoint/2010/main" val="2816166574"/>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bwMode="auto">
          <a:xfrm>
            <a:off x="683568" y="1052736"/>
            <a:ext cx="7772400" cy="648072"/>
          </a:xfrm>
          <a:prstGeom prst="rect">
            <a:avLst/>
          </a:prstGeom>
          <a:solidFill>
            <a:schemeClr val="bg1">
              <a:lumMod val="85000"/>
            </a:schemeClr>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anchor="ctr"/>
          <a:lstStyle>
            <a:lvl1pPr algn="ctr" defTabSz="993775" rtl="0" eaLnBrk="0" fontAlgn="base" hangingPunct="0">
              <a:spcBef>
                <a:spcPct val="0"/>
              </a:spcBef>
              <a:spcAft>
                <a:spcPct val="0"/>
              </a:spcAft>
              <a:defRPr sz="3600">
                <a:solidFill>
                  <a:schemeClr val="lt1"/>
                </a:solidFill>
                <a:latin typeface="+mn-lt"/>
                <a:ea typeface="+mn-ea"/>
                <a:cs typeface="+mn-cs"/>
              </a:defRPr>
            </a:lvl1pPr>
            <a:lvl2pPr algn="ctr" defTabSz="993775" rtl="0" eaLnBrk="0" fontAlgn="base" hangingPunct="0">
              <a:spcBef>
                <a:spcPct val="0"/>
              </a:spcBef>
              <a:spcAft>
                <a:spcPct val="0"/>
              </a:spcAft>
              <a:defRPr sz="3600">
                <a:solidFill>
                  <a:schemeClr val="lt1"/>
                </a:solidFill>
                <a:latin typeface="+mn-lt"/>
                <a:ea typeface="+mn-ea"/>
                <a:cs typeface="+mn-cs"/>
              </a:defRPr>
            </a:lvl2pPr>
            <a:lvl3pPr algn="ctr" defTabSz="993775" rtl="0" eaLnBrk="0" fontAlgn="base" hangingPunct="0">
              <a:spcBef>
                <a:spcPct val="0"/>
              </a:spcBef>
              <a:spcAft>
                <a:spcPct val="0"/>
              </a:spcAft>
              <a:defRPr sz="3600">
                <a:solidFill>
                  <a:schemeClr val="lt1"/>
                </a:solidFill>
                <a:latin typeface="+mn-lt"/>
                <a:ea typeface="+mn-ea"/>
                <a:cs typeface="+mn-cs"/>
              </a:defRPr>
            </a:lvl3pPr>
            <a:lvl4pPr algn="ctr" defTabSz="993775" rtl="0" eaLnBrk="0" fontAlgn="base" hangingPunct="0">
              <a:spcBef>
                <a:spcPct val="0"/>
              </a:spcBef>
              <a:spcAft>
                <a:spcPct val="0"/>
              </a:spcAft>
              <a:defRPr sz="3600">
                <a:solidFill>
                  <a:schemeClr val="lt1"/>
                </a:solidFill>
                <a:latin typeface="+mn-lt"/>
                <a:ea typeface="+mn-ea"/>
                <a:cs typeface="+mn-cs"/>
              </a:defRPr>
            </a:lvl4pPr>
            <a:lvl5pPr algn="ctr" defTabSz="993775" rtl="0" eaLnBrk="0" fontAlgn="base" hangingPunct="0">
              <a:spcBef>
                <a:spcPct val="0"/>
              </a:spcBef>
              <a:spcAft>
                <a:spcPct val="0"/>
              </a:spcAft>
              <a:defRPr sz="3600">
                <a:solidFill>
                  <a:schemeClr val="lt1"/>
                </a:solidFill>
                <a:latin typeface="+mn-lt"/>
                <a:ea typeface="+mn-ea"/>
                <a:cs typeface="+mn-cs"/>
              </a:defRPr>
            </a:lvl5pPr>
            <a:lvl6pPr marL="457200" algn="ctr" defTabSz="993775" rtl="0" eaLnBrk="0" fontAlgn="base" hangingPunct="0">
              <a:spcBef>
                <a:spcPct val="0"/>
              </a:spcBef>
              <a:spcAft>
                <a:spcPct val="0"/>
              </a:spcAft>
              <a:defRPr sz="3600">
                <a:solidFill>
                  <a:schemeClr val="lt1"/>
                </a:solidFill>
                <a:latin typeface="+mn-lt"/>
                <a:ea typeface="+mn-ea"/>
                <a:cs typeface="+mn-cs"/>
              </a:defRPr>
            </a:lvl6pPr>
            <a:lvl7pPr marL="914400" algn="ctr" defTabSz="993775" rtl="0" eaLnBrk="0" fontAlgn="base" hangingPunct="0">
              <a:spcBef>
                <a:spcPct val="0"/>
              </a:spcBef>
              <a:spcAft>
                <a:spcPct val="0"/>
              </a:spcAft>
              <a:defRPr sz="3600">
                <a:solidFill>
                  <a:schemeClr val="lt1"/>
                </a:solidFill>
                <a:latin typeface="+mn-lt"/>
                <a:ea typeface="+mn-ea"/>
                <a:cs typeface="+mn-cs"/>
              </a:defRPr>
            </a:lvl7pPr>
            <a:lvl8pPr marL="1371600" algn="ctr" defTabSz="993775" rtl="0" eaLnBrk="0" fontAlgn="base" hangingPunct="0">
              <a:spcBef>
                <a:spcPct val="0"/>
              </a:spcBef>
              <a:spcAft>
                <a:spcPct val="0"/>
              </a:spcAft>
              <a:defRPr sz="3600">
                <a:solidFill>
                  <a:schemeClr val="lt1"/>
                </a:solidFill>
                <a:latin typeface="+mn-lt"/>
                <a:ea typeface="+mn-ea"/>
                <a:cs typeface="+mn-cs"/>
              </a:defRPr>
            </a:lvl8pPr>
            <a:lvl9pPr marL="1828800" algn="ctr" defTabSz="993775" rtl="0" eaLnBrk="0" fontAlgn="base" hangingPunct="0">
              <a:spcBef>
                <a:spcPct val="0"/>
              </a:spcBef>
              <a:spcAft>
                <a:spcPct val="0"/>
              </a:spcAft>
              <a:defRPr sz="3600">
                <a:solidFill>
                  <a:schemeClr val="lt1"/>
                </a:solidFill>
                <a:latin typeface="+mn-lt"/>
                <a:ea typeface="+mn-ea"/>
                <a:cs typeface="+mn-cs"/>
              </a:defRPr>
            </a:lvl9pPr>
          </a:lstStyle>
          <a:p>
            <a:pPr>
              <a:defRPr/>
            </a:pPr>
            <a:r>
              <a:rPr lang="en-GB" sz="2800" b="0" i="1" kern="0" dirty="0" smtClean="0">
                <a:solidFill>
                  <a:schemeClr val="tx1"/>
                </a:solidFill>
              </a:rPr>
              <a:t>Comparison among some important design parameters </a:t>
            </a:r>
            <a:endParaRPr lang="it-IT" sz="2800" b="0" i="1" kern="0" dirty="0" smtClean="0">
              <a:solidFill>
                <a:schemeClr val="tx1"/>
              </a:solidFill>
            </a:endParaRPr>
          </a:p>
        </p:txBody>
      </p:sp>
      <p:graphicFrame>
        <p:nvGraphicFramePr>
          <p:cNvPr id="5" name="Segnaposto tabella 4"/>
          <p:cNvGraphicFramePr>
            <a:graphicFrameLocks/>
          </p:cNvGraphicFramePr>
          <p:nvPr/>
        </p:nvGraphicFramePr>
        <p:xfrm>
          <a:off x="107950" y="2133600"/>
          <a:ext cx="8785224" cy="3987801"/>
        </p:xfrm>
        <a:graphic>
          <a:graphicData uri="http://schemas.openxmlformats.org/drawingml/2006/table">
            <a:tbl>
              <a:tblPr firstCol="1" bandRow="1">
                <a:tableStyleId>{0E3FDE45-AF77-4B5C-9715-49D594BDF05E}</a:tableStyleId>
              </a:tblPr>
              <a:tblGrid>
                <a:gridCol w="1584221"/>
                <a:gridCol w="2016281"/>
                <a:gridCol w="1944271"/>
                <a:gridCol w="1512211"/>
                <a:gridCol w="1728240"/>
              </a:tblGrid>
              <a:tr h="287950">
                <a:tc>
                  <a:txBody>
                    <a:bodyPr/>
                    <a:lstStyle/>
                    <a:p>
                      <a:pPr algn="ctr">
                        <a:spcBef>
                          <a:spcPts val="300"/>
                        </a:spcBef>
                        <a:spcAft>
                          <a:spcPts val="300"/>
                        </a:spcAft>
                      </a:pP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it-IT" sz="1700">
                          <a:latin typeface="Tw Cen MT" pitchFamily="34" charset="0"/>
                        </a:rPr>
                        <a:t>Membrane System</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it-IT" sz="1700" dirty="0" err="1">
                          <a:latin typeface="Tw Cen MT" pitchFamily="34" charset="0"/>
                        </a:rPr>
                        <a:t>Absorption</a:t>
                      </a: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it-IT" sz="1700" dirty="0" err="1" smtClean="0">
                          <a:latin typeface="Tw Cen MT" pitchFamily="34" charset="0"/>
                        </a:rPr>
                        <a:t>Adsorption</a:t>
                      </a: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it-IT" sz="1700" dirty="0" err="1">
                          <a:latin typeface="Tw Cen MT" pitchFamily="34" charset="0"/>
                        </a:rPr>
                        <a:t>Cryogenic</a:t>
                      </a:r>
                      <a:endParaRPr lang="it-IT" sz="1700" dirty="0">
                        <a:latin typeface="Tw Cen MT" pitchFamily="34" charset="0"/>
                        <a:ea typeface="Times New Roman"/>
                      </a:endParaRPr>
                    </a:p>
                  </a:txBody>
                  <a:tcPr marL="68582" marR="68582" marT="0" marB="0" anchor="ctr"/>
                </a:tc>
              </a:tr>
              <a:tr h="695877">
                <a:tc>
                  <a:txBody>
                    <a:bodyPr/>
                    <a:lstStyle/>
                    <a:p>
                      <a:pPr>
                        <a:spcBef>
                          <a:spcPts val="300"/>
                        </a:spcBef>
                        <a:spcAft>
                          <a:spcPts val="300"/>
                        </a:spcAft>
                      </a:pPr>
                      <a:r>
                        <a:rPr lang="it-IT" sz="1700">
                          <a:latin typeface="Tw Cen MT" pitchFamily="34" charset="0"/>
                        </a:rPr>
                        <a:t>Operating flexibility</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it-IT" sz="1700" dirty="0">
                          <a:latin typeface="Tw Cen MT" pitchFamily="34" charset="0"/>
                        </a:rPr>
                        <a:t>High (%CO</a:t>
                      </a:r>
                      <a:r>
                        <a:rPr lang="it-IT" sz="1700" baseline="-25000" dirty="0">
                          <a:latin typeface="Tw Cen MT" pitchFamily="34" charset="0"/>
                        </a:rPr>
                        <a:t>2</a:t>
                      </a:r>
                      <a:r>
                        <a:rPr lang="it-IT" sz="1700" dirty="0">
                          <a:latin typeface="Tw Cen MT" pitchFamily="34" charset="0"/>
                        </a:rPr>
                        <a:t>&gt;20%)</a:t>
                      </a:r>
                    </a:p>
                    <a:p>
                      <a:pPr algn="ctr">
                        <a:spcBef>
                          <a:spcPts val="300"/>
                        </a:spcBef>
                        <a:spcAft>
                          <a:spcPts val="300"/>
                        </a:spcAft>
                      </a:pPr>
                      <a:r>
                        <a:rPr lang="it-IT" sz="1700" dirty="0" err="1">
                          <a:latin typeface="Tw Cen MT" pitchFamily="34" charset="0"/>
                        </a:rPr>
                        <a:t>Low</a:t>
                      </a:r>
                      <a:r>
                        <a:rPr lang="it-IT" sz="1700" dirty="0">
                          <a:latin typeface="Tw Cen MT" pitchFamily="34" charset="0"/>
                        </a:rPr>
                        <a:t> (%CO</a:t>
                      </a:r>
                      <a:r>
                        <a:rPr lang="it-IT" sz="1700" baseline="-25000" dirty="0">
                          <a:latin typeface="Tw Cen MT" pitchFamily="34" charset="0"/>
                        </a:rPr>
                        <a:t>2</a:t>
                      </a:r>
                      <a:r>
                        <a:rPr lang="it-IT" sz="1700" dirty="0">
                          <a:latin typeface="Tw Cen MT" pitchFamily="34" charset="0"/>
                        </a:rPr>
                        <a:t>&lt;20%)</a:t>
                      </a: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it-IT" sz="1700">
                          <a:latin typeface="Tw Cen MT" pitchFamily="34" charset="0"/>
                        </a:rPr>
                        <a:t>Moderate</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it-IT" sz="1700" dirty="0" smtClean="0">
                          <a:latin typeface="Tw Cen MT" pitchFamily="34" charset="0"/>
                        </a:rPr>
                        <a:t>High</a:t>
                      </a: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it-IT" sz="1700" dirty="0">
                          <a:latin typeface="Tw Cen MT" pitchFamily="34" charset="0"/>
                        </a:rPr>
                        <a:t>Low</a:t>
                      </a:r>
                      <a:endParaRPr lang="it-IT" sz="1700" dirty="0">
                        <a:latin typeface="Tw Cen MT" pitchFamily="34" charset="0"/>
                        <a:ea typeface="Times New Roman"/>
                      </a:endParaRPr>
                    </a:p>
                  </a:txBody>
                  <a:tcPr marL="68582" marR="68582" marT="0" marB="0" anchor="ctr"/>
                </a:tc>
              </a:tr>
              <a:tr h="518160">
                <a:tc>
                  <a:txBody>
                    <a:bodyPr/>
                    <a:lstStyle/>
                    <a:p>
                      <a:pPr>
                        <a:spcBef>
                          <a:spcPts val="300"/>
                        </a:spcBef>
                        <a:spcAft>
                          <a:spcPts val="300"/>
                        </a:spcAft>
                      </a:pPr>
                      <a:r>
                        <a:rPr lang="it-IT" sz="1700">
                          <a:latin typeface="Tw Cen MT" pitchFamily="34" charset="0"/>
                        </a:rPr>
                        <a:t>Response to variations</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a:latin typeface="Tw Cen MT" pitchFamily="34" charset="0"/>
                        </a:rPr>
                        <a:t>Instantaneous</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it-IT" sz="1700">
                          <a:latin typeface="Tw Cen MT" pitchFamily="34" charset="0"/>
                        </a:rPr>
                        <a:t>Rapid (5-15 minutes)</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it-IT" sz="1700" kern="1200" dirty="0" err="1" smtClean="0">
                          <a:latin typeface="Tw Cen MT" pitchFamily="34" charset="0"/>
                        </a:rPr>
                        <a:t>Rapid</a:t>
                      </a:r>
                      <a:r>
                        <a:rPr lang="it-IT" sz="1700" kern="1200" dirty="0" smtClean="0">
                          <a:latin typeface="Tw Cen MT" pitchFamily="34" charset="0"/>
                        </a:rPr>
                        <a:t> (5-15 </a:t>
                      </a:r>
                      <a:r>
                        <a:rPr lang="it-IT" sz="1700" kern="1200" dirty="0" err="1" smtClean="0">
                          <a:latin typeface="Tw Cen MT" pitchFamily="34" charset="0"/>
                        </a:rPr>
                        <a:t>minutes</a:t>
                      </a:r>
                      <a:r>
                        <a:rPr lang="it-IT" sz="1700" kern="1200" dirty="0" smtClean="0">
                          <a:latin typeface="Tw Cen MT" pitchFamily="34" charset="0"/>
                        </a:rPr>
                        <a:t>)</a:t>
                      </a: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it-IT" sz="1700">
                          <a:latin typeface="Tw Cen MT" pitchFamily="34" charset="0"/>
                        </a:rPr>
                        <a:t>Slow</a:t>
                      </a:r>
                      <a:endParaRPr lang="it-IT" sz="1700">
                        <a:latin typeface="Tw Cen MT" pitchFamily="34" charset="0"/>
                        <a:ea typeface="Times New Roman"/>
                      </a:endParaRPr>
                    </a:p>
                  </a:txBody>
                  <a:tcPr marL="68582" marR="68582" marT="0" marB="0" anchor="ctr"/>
                </a:tc>
              </a:tr>
              <a:tr h="695877">
                <a:tc>
                  <a:txBody>
                    <a:bodyPr/>
                    <a:lstStyle/>
                    <a:p>
                      <a:pPr>
                        <a:spcBef>
                          <a:spcPts val="300"/>
                        </a:spcBef>
                        <a:spcAft>
                          <a:spcPts val="300"/>
                        </a:spcAft>
                      </a:pPr>
                      <a:r>
                        <a:rPr lang="en-GB" sz="1700">
                          <a:latin typeface="Tw Cen MT" pitchFamily="34" charset="0"/>
                        </a:rPr>
                        <a:t>Start up after the variations</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a:latin typeface="Tw Cen MT" pitchFamily="34" charset="0"/>
                        </a:rPr>
                        <a:t>Extremely short </a:t>
                      </a:r>
                      <a:endParaRPr lang="it-IT" sz="1700">
                        <a:latin typeface="Tw Cen MT" pitchFamily="34" charset="0"/>
                      </a:endParaRPr>
                    </a:p>
                    <a:p>
                      <a:pPr algn="ctr">
                        <a:spcBef>
                          <a:spcPts val="300"/>
                        </a:spcBef>
                        <a:spcAft>
                          <a:spcPts val="300"/>
                        </a:spcAft>
                      </a:pPr>
                      <a:r>
                        <a:rPr lang="en-GB" sz="1700">
                          <a:latin typeface="Tw Cen MT" pitchFamily="34" charset="0"/>
                        </a:rPr>
                        <a:t>(10 minutes)</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a:latin typeface="Tw Cen MT" pitchFamily="34" charset="0"/>
                        </a:rPr>
                        <a:t>1 h</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kern="1200" dirty="0" smtClean="0">
                          <a:latin typeface="Tw Cen MT" pitchFamily="34" charset="0"/>
                        </a:rPr>
                        <a:t>1 h</a:t>
                      </a: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dirty="0">
                          <a:latin typeface="Tw Cen MT" pitchFamily="34" charset="0"/>
                        </a:rPr>
                        <a:t>8-24 h</a:t>
                      </a:r>
                      <a:endParaRPr lang="it-IT" sz="1700" dirty="0">
                        <a:latin typeface="Tw Cen MT" pitchFamily="34" charset="0"/>
                        <a:ea typeface="Times New Roman"/>
                      </a:endParaRPr>
                    </a:p>
                  </a:txBody>
                  <a:tcPr marL="68582" marR="68582" marT="0" marB="0" anchor="ctr"/>
                </a:tc>
              </a:tr>
              <a:tr h="287950">
                <a:tc>
                  <a:txBody>
                    <a:bodyPr/>
                    <a:lstStyle/>
                    <a:p>
                      <a:pPr>
                        <a:spcBef>
                          <a:spcPts val="300"/>
                        </a:spcBef>
                        <a:spcAft>
                          <a:spcPts val="300"/>
                        </a:spcAft>
                      </a:pPr>
                      <a:r>
                        <a:rPr lang="en-GB" sz="1700">
                          <a:latin typeface="Tw Cen MT" pitchFamily="34" charset="0"/>
                        </a:rPr>
                        <a:t>Turndown</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a:latin typeface="Tw Cen MT" pitchFamily="34" charset="0"/>
                        </a:rPr>
                        <a:t>down to 10%</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a:latin typeface="Tw Cen MT" pitchFamily="34" charset="0"/>
                        </a:rPr>
                        <a:t>down to 30%</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kern="1200" dirty="0" smtClean="0">
                          <a:latin typeface="Tw Cen MT" pitchFamily="34" charset="0"/>
                        </a:rPr>
                        <a:t>down to 30%</a:t>
                      </a: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dirty="0">
                          <a:latin typeface="Tw Cen MT" pitchFamily="34" charset="0"/>
                        </a:rPr>
                        <a:t>down to 30-50%</a:t>
                      </a:r>
                      <a:endParaRPr lang="it-IT" sz="1700" dirty="0">
                        <a:latin typeface="Tw Cen MT" pitchFamily="34" charset="0"/>
                        <a:ea typeface="Times New Roman"/>
                      </a:endParaRPr>
                    </a:p>
                  </a:txBody>
                  <a:tcPr marL="68582" marR="68582" marT="0" marB="0" anchor="ctr"/>
                </a:tc>
              </a:tr>
              <a:tr h="287950">
                <a:tc>
                  <a:txBody>
                    <a:bodyPr/>
                    <a:lstStyle/>
                    <a:p>
                      <a:pPr>
                        <a:spcBef>
                          <a:spcPts val="300"/>
                        </a:spcBef>
                        <a:spcAft>
                          <a:spcPts val="300"/>
                        </a:spcAft>
                      </a:pPr>
                      <a:r>
                        <a:rPr lang="en-GB" sz="1700">
                          <a:latin typeface="Tw Cen MT" pitchFamily="34" charset="0"/>
                        </a:rPr>
                        <a:t>Reliability</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a:latin typeface="Tw Cen MT" pitchFamily="34" charset="0"/>
                        </a:rPr>
                        <a:t>100%</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a:latin typeface="Tw Cen MT" pitchFamily="34" charset="0"/>
                        </a:rPr>
                        <a:t>Moderate</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kern="1200" dirty="0" smtClean="0">
                          <a:latin typeface="Tw Cen MT" pitchFamily="34" charset="0"/>
                          <a:ea typeface="+mn-ea"/>
                        </a:rPr>
                        <a:t>Moderate</a:t>
                      </a: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dirty="0">
                          <a:latin typeface="Tw Cen MT" pitchFamily="34" charset="0"/>
                        </a:rPr>
                        <a:t>Limited</a:t>
                      </a:r>
                      <a:endParaRPr lang="it-IT" sz="1700" dirty="0">
                        <a:latin typeface="Tw Cen MT" pitchFamily="34" charset="0"/>
                        <a:ea typeface="Times New Roman"/>
                      </a:endParaRPr>
                    </a:p>
                  </a:txBody>
                  <a:tcPr marL="68582" marR="68582" marT="0" marB="0" anchor="ctr"/>
                </a:tc>
              </a:tr>
              <a:tr h="518160">
                <a:tc>
                  <a:txBody>
                    <a:bodyPr/>
                    <a:lstStyle/>
                    <a:p>
                      <a:pPr>
                        <a:spcBef>
                          <a:spcPts val="300"/>
                        </a:spcBef>
                        <a:spcAft>
                          <a:spcPts val="300"/>
                        </a:spcAft>
                      </a:pPr>
                      <a:r>
                        <a:rPr lang="en-GB" sz="1700">
                          <a:latin typeface="Tw Cen MT" pitchFamily="34" charset="0"/>
                        </a:rPr>
                        <a:t>Control requirement</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a:latin typeface="Tw Cen MT" pitchFamily="34" charset="0"/>
                        </a:rPr>
                        <a:t>Low</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dirty="0">
                          <a:latin typeface="Tw Cen MT" pitchFamily="34" charset="0"/>
                        </a:rPr>
                        <a:t>high</a:t>
                      </a: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a:latin typeface="Tw Cen MT" pitchFamily="34" charset="0"/>
                        </a:rPr>
                        <a:t>high</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dirty="0">
                          <a:latin typeface="Tw Cen MT" pitchFamily="34" charset="0"/>
                        </a:rPr>
                        <a:t>high</a:t>
                      </a:r>
                      <a:endParaRPr lang="it-IT" sz="1700" dirty="0">
                        <a:latin typeface="Tw Cen MT" pitchFamily="34" charset="0"/>
                        <a:ea typeface="Times New Roman"/>
                      </a:endParaRPr>
                    </a:p>
                  </a:txBody>
                  <a:tcPr marL="68582" marR="68582" marT="0" marB="0" anchor="ctr"/>
                </a:tc>
              </a:tr>
              <a:tr h="695877">
                <a:tc>
                  <a:txBody>
                    <a:bodyPr/>
                    <a:lstStyle/>
                    <a:p>
                      <a:pPr>
                        <a:spcBef>
                          <a:spcPts val="300"/>
                        </a:spcBef>
                        <a:spcAft>
                          <a:spcPts val="300"/>
                        </a:spcAft>
                      </a:pPr>
                      <a:r>
                        <a:rPr lang="en-GB" sz="1700">
                          <a:latin typeface="Tw Cen MT" pitchFamily="34" charset="0"/>
                        </a:rPr>
                        <a:t>Ease of expansion</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a:latin typeface="Tw Cen MT" pitchFamily="34" charset="0"/>
                        </a:rPr>
                        <a:t>Very high</a:t>
                      </a:r>
                      <a:endParaRPr lang="it-IT" sz="1700">
                        <a:latin typeface="Tw Cen MT" pitchFamily="34" charset="0"/>
                      </a:endParaRPr>
                    </a:p>
                    <a:p>
                      <a:pPr algn="ctr">
                        <a:spcBef>
                          <a:spcPts val="300"/>
                        </a:spcBef>
                        <a:spcAft>
                          <a:spcPts val="300"/>
                        </a:spcAft>
                      </a:pPr>
                      <a:r>
                        <a:rPr lang="en-GB" sz="1700">
                          <a:latin typeface="Tw Cen MT" pitchFamily="34" charset="0"/>
                        </a:rPr>
                        <a:t>(modularity)</a:t>
                      </a:r>
                      <a:endParaRPr lang="it-IT" sz="170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dirty="0">
                          <a:latin typeface="Tw Cen MT" pitchFamily="34" charset="0"/>
                        </a:rPr>
                        <a:t>Moderate</a:t>
                      </a: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dirty="0">
                          <a:latin typeface="Tw Cen MT" pitchFamily="34" charset="0"/>
                        </a:rPr>
                        <a:t>Moderate</a:t>
                      </a:r>
                      <a:endParaRPr lang="it-IT" sz="1700" dirty="0">
                        <a:latin typeface="Tw Cen MT" pitchFamily="34" charset="0"/>
                        <a:ea typeface="Times New Roman"/>
                      </a:endParaRPr>
                    </a:p>
                  </a:txBody>
                  <a:tcPr marL="68582" marR="68582" marT="0" marB="0" anchor="ctr"/>
                </a:tc>
                <a:tc>
                  <a:txBody>
                    <a:bodyPr/>
                    <a:lstStyle/>
                    <a:p>
                      <a:pPr algn="ctr">
                        <a:spcBef>
                          <a:spcPts val="300"/>
                        </a:spcBef>
                        <a:spcAft>
                          <a:spcPts val="300"/>
                        </a:spcAft>
                      </a:pPr>
                      <a:r>
                        <a:rPr lang="en-GB" sz="1700" dirty="0">
                          <a:latin typeface="Tw Cen MT" pitchFamily="34" charset="0"/>
                        </a:rPr>
                        <a:t>Very low</a:t>
                      </a:r>
                      <a:endParaRPr lang="it-IT" sz="1700" dirty="0">
                        <a:latin typeface="Tw Cen MT" pitchFamily="34" charset="0"/>
                        <a:ea typeface="Times New Roman"/>
                      </a:endParaRPr>
                    </a:p>
                  </a:txBody>
                  <a:tcPr marL="68582" marR="68582" marT="0" marB="0" anchor="ctr"/>
                </a:tc>
              </a:tr>
            </a:tbl>
          </a:graphicData>
        </a:graphic>
      </p:graphicFrame>
    </p:spTree>
    <p:extLst>
      <p:ext uri="{BB962C8B-B14F-4D97-AF65-F5344CB8AC3E}">
        <p14:creationId xmlns:p14="http://schemas.microsoft.com/office/powerpoint/2010/main" val="187774481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47"/>
          <p:cNvGraphicFramePr>
            <a:graphicFrameLocks noGrp="1"/>
          </p:cNvGraphicFramePr>
          <p:nvPr/>
        </p:nvGraphicFramePr>
        <p:xfrm>
          <a:off x="247650" y="1700213"/>
          <a:ext cx="8640762" cy="3371849"/>
        </p:xfrm>
        <a:graphic>
          <a:graphicData uri="http://schemas.openxmlformats.org/drawingml/2006/table">
            <a:tbl>
              <a:tblPr>
                <a:tableStyleId>{5DA37D80-6434-44D0-A028-1B22A696006F}</a:tableStyleId>
              </a:tblPr>
              <a:tblGrid>
                <a:gridCol w="3311525"/>
                <a:gridCol w="1295400"/>
                <a:gridCol w="1368425"/>
                <a:gridCol w="1154112"/>
                <a:gridCol w="1511300"/>
              </a:tblGrid>
              <a:tr h="609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700" b="0" i="0" u="none" strike="noStrike" cap="none" normalizeH="0" baseline="0" dirty="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u="none" strike="noStrike" cap="none" normalizeH="0" baseline="0" smtClean="0">
                          <a:ln>
                            <a:noFill/>
                          </a:ln>
                          <a:effectLst/>
                          <a:latin typeface="Tw Cen MT" pitchFamily="34" charset="0"/>
                        </a:rPr>
                        <a:t>Absorption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700" b="0" i="0" u="none" strike="noStrike" cap="none" normalizeH="0" baseline="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u="none" strike="noStrike" cap="none" normalizeH="0" baseline="0" smtClean="0">
                          <a:ln>
                            <a:noFill/>
                          </a:ln>
                          <a:effectLst/>
                          <a:latin typeface="Tw Cen MT" pitchFamily="34" charset="0"/>
                        </a:rPr>
                        <a:t>Adsorption</a:t>
                      </a:r>
                      <a:endParaRPr kumimoji="0" lang="de-DE" sz="1700" b="0" i="0" u="none" strike="noStrike" cap="none" normalizeH="0" baseline="0" smtClean="0">
                        <a:ln>
                          <a:noFill/>
                        </a:ln>
                        <a:solidFill>
                          <a:schemeClr val="tx1"/>
                        </a:solidFill>
                        <a:effectLst/>
                        <a:latin typeface="Tw Cen MT" pitchFamily="34" charset="0"/>
                      </a:endParaRPr>
                    </a:p>
                  </a:txBody>
                  <a:tcPr marT="45730" marB="45730"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u="none" strike="noStrike" cap="none" normalizeH="0" baseline="0" smtClean="0">
                          <a:ln>
                            <a:noFill/>
                          </a:ln>
                          <a:effectLst/>
                          <a:latin typeface="Tw Cen MT" pitchFamily="34" charset="0"/>
                        </a:rPr>
                        <a:t>Cryogenic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700" b="0" i="0" u="none" strike="noStrike" cap="none" normalizeH="0" baseline="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700" u="none" strike="noStrike" cap="none" normalizeH="0" baseline="0" smtClean="0">
                          <a:ln>
                            <a:noFill/>
                          </a:ln>
                          <a:effectLst/>
                          <a:latin typeface="Tw Cen MT" pitchFamily="34" charset="0"/>
                        </a:rPr>
                        <a:t>Membrane System</a:t>
                      </a:r>
                      <a:endParaRPr kumimoji="0" lang="de-DE" sz="1700" b="0" i="0" u="none" strike="noStrike" cap="none" normalizeH="0" baseline="0" smtClean="0">
                        <a:ln>
                          <a:noFill/>
                        </a:ln>
                        <a:solidFill>
                          <a:schemeClr val="tx1"/>
                        </a:solidFill>
                        <a:effectLst/>
                        <a:latin typeface="Tw Cen MT" pitchFamily="34" charset="0"/>
                      </a:endParaRPr>
                    </a:p>
                  </a:txBody>
                  <a:tcPr marT="45730" marB="45730" anchor="ctr" horzOverflow="overflow"/>
                </a:tc>
              </a:tr>
              <a:tr h="3505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smtClean="0">
                          <a:ln>
                            <a:noFill/>
                          </a:ln>
                          <a:effectLst/>
                          <a:latin typeface="Tw Cen MT" pitchFamily="34" charset="0"/>
                        </a:rPr>
                        <a:t>CO</a:t>
                      </a:r>
                      <a:r>
                        <a:rPr kumimoji="0" lang="en-GB" sz="1700" u="none" strike="noStrike" cap="none" normalizeH="0" baseline="-30000" smtClean="0">
                          <a:ln>
                            <a:noFill/>
                          </a:ln>
                          <a:effectLst/>
                          <a:latin typeface="Tw Cen MT" pitchFamily="34" charset="0"/>
                        </a:rPr>
                        <a:t>2 </a:t>
                      </a:r>
                      <a:r>
                        <a:rPr kumimoji="0" lang="en-GB" sz="1700" u="none" strike="noStrike" cap="none" normalizeH="0" baseline="0" smtClean="0">
                          <a:ln>
                            <a:noFill/>
                          </a:ln>
                          <a:effectLst/>
                          <a:latin typeface="Tw Cen MT" pitchFamily="34" charset="0"/>
                        </a:rPr>
                        <a:t>in the feed, (% molar)</a:t>
                      </a:r>
                      <a:endParaRPr kumimoji="0" lang="en-GB" sz="1700" b="0" i="0" u="none" strike="noStrike" cap="none" normalizeH="0" baseline="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smtClean="0">
                          <a:ln>
                            <a:noFill/>
                          </a:ln>
                          <a:effectLst/>
                          <a:latin typeface="Tw Cen MT" pitchFamily="34" charset="0"/>
                        </a:rPr>
                        <a:t>&gt;5</a:t>
                      </a:r>
                      <a:endParaRPr kumimoji="0" lang="en-GB" sz="1700" b="0" i="0" u="none" strike="noStrike" cap="none" normalizeH="0" baseline="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smtClean="0">
                          <a:ln>
                            <a:noFill/>
                          </a:ln>
                          <a:effectLst/>
                          <a:latin typeface="Tw Cen MT" pitchFamily="34" charset="0"/>
                        </a:rPr>
                        <a:t>&gt;10</a:t>
                      </a:r>
                      <a:endParaRPr kumimoji="0" lang="en-GB" sz="1700" b="0" i="0" u="none" strike="noStrike" cap="none" normalizeH="0" baseline="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smtClean="0">
                          <a:ln>
                            <a:noFill/>
                          </a:ln>
                          <a:effectLst/>
                          <a:latin typeface="Tw Cen MT" pitchFamily="34" charset="0"/>
                        </a:rPr>
                        <a:t>&gt;5</a:t>
                      </a:r>
                      <a:endParaRPr kumimoji="0" lang="en-GB" sz="1700" b="0" i="0" u="none" strike="noStrike" cap="none" normalizeH="0" baseline="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smtClean="0">
                          <a:ln>
                            <a:noFill/>
                          </a:ln>
                          <a:effectLst/>
                          <a:latin typeface="Tw Cen MT" pitchFamily="34" charset="0"/>
                        </a:rPr>
                        <a:t>&gt;10</a:t>
                      </a:r>
                      <a:endParaRPr kumimoji="0" lang="en-GB" sz="1700" b="0" i="0" u="none" strike="noStrike" cap="none" normalizeH="0" baseline="0" smtClean="0">
                        <a:ln>
                          <a:noFill/>
                        </a:ln>
                        <a:solidFill>
                          <a:schemeClr val="tx1"/>
                        </a:solidFill>
                        <a:effectLst/>
                        <a:latin typeface="Tw Cen MT" pitchFamily="34" charset="0"/>
                      </a:endParaRPr>
                    </a:p>
                  </a:txBody>
                  <a:tcPr marT="45730" marB="45730" anchor="ctr" horzOverflow="overflow"/>
                </a:tc>
              </a:tr>
              <a:tr h="3505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dirty="0" smtClean="0">
                          <a:ln>
                            <a:noFill/>
                          </a:ln>
                          <a:effectLst/>
                          <a:latin typeface="Tw Cen MT" pitchFamily="34" charset="0"/>
                        </a:rPr>
                        <a:t>CO</a:t>
                      </a:r>
                      <a:r>
                        <a:rPr kumimoji="0" lang="en-GB" sz="1700" u="none" strike="noStrike" cap="none" normalizeH="0" baseline="-30000" dirty="0" smtClean="0">
                          <a:ln>
                            <a:noFill/>
                          </a:ln>
                          <a:effectLst/>
                          <a:latin typeface="Tw Cen MT" pitchFamily="34" charset="0"/>
                        </a:rPr>
                        <a:t>2</a:t>
                      </a:r>
                      <a:r>
                        <a:rPr kumimoji="0" lang="en-GB" sz="1700" u="none" strike="noStrike" cap="none" normalizeH="0" baseline="0" dirty="0" smtClean="0">
                          <a:ln>
                            <a:noFill/>
                          </a:ln>
                          <a:effectLst/>
                          <a:latin typeface="Tw Cen MT" pitchFamily="34" charset="0"/>
                        </a:rPr>
                        <a:t> purity, %</a:t>
                      </a:r>
                      <a:endParaRPr kumimoji="0" lang="en-GB" sz="1700" b="0" i="0" u="none" strike="noStrike" cap="none" normalizeH="0" baseline="0" dirty="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smtClean="0">
                          <a:ln>
                            <a:noFill/>
                          </a:ln>
                          <a:effectLst/>
                          <a:latin typeface="Tw Cen MT" pitchFamily="34" charset="0"/>
                        </a:rPr>
                        <a:t>&gt;95</a:t>
                      </a:r>
                      <a:endParaRPr kumimoji="0" lang="en-GB" sz="1700" b="0" i="0" u="none" strike="noStrike" cap="none" normalizeH="0" baseline="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smtClean="0">
                          <a:ln>
                            <a:noFill/>
                          </a:ln>
                          <a:effectLst/>
                          <a:latin typeface="Tw Cen MT" pitchFamily="34" charset="0"/>
                        </a:rPr>
                        <a:t>75-90</a:t>
                      </a:r>
                      <a:endParaRPr kumimoji="0" lang="en-GB" sz="1700" b="0" i="0" u="none" strike="noStrike" cap="none" normalizeH="0" baseline="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smtClean="0">
                          <a:ln>
                            <a:noFill/>
                          </a:ln>
                          <a:effectLst/>
                          <a:latin typeface="Tw Cen MT" pitchFamily="34" charset="0"/>
                        </a:rPr>
                        <a:t>99.99</a:t>
                      </a:r>
                      <a:endParaRPr kumimoji="0" lang="en-GB" sz="1700" b="0" i="0" u="none" strike="noStrike" cap="none" normalizeH="0" baseline="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smtClean="0">
                          <a:ln>
                            <a:noFill/>
                          </a:ln>
                          <a:effectLst/>
                          <a:latin typeface="Tw Cen MT" pitchFamily="34" charset="0"/>
                        </a:rPr>
                        <a:t>80-95</a:t>
                      </a:r>
                      <a:r>
                        <a:rPr kumimoji="0" lang="en-GB" sz="1700" u="none" strike="noStrike" cap="none" normalizeH="0" baseline="30000" smtClean="0">
                          <a:ln>
                            <a:noFill/>
                          </a:ln>
                          <a:effectLst/>
                          <a:latin typeface="Tw Cen MT" pitchFamily="34" charset="0"/>
                        </a:rPr>
                        <a:t>(*)</a:t>
                      </a:r>
                      <a:endParaRPr kumimoji="0" lang="en-GB" sz="1700" b="0" i="0" u="none" strike="noStrike" cap="none" normalizeH="0" baseline="0" smtClean="0">
                        <a:ln>
                          <a:noFill/>
                        </a:ln>
                        <a:solidFill>
                          <a:schemeClr val="tx1"/>
                        </a:solidFill>
                        <a:effectLst/>
                        <a:latin typeface="Tw Cen MT" pitchFamily="34" charset="0"/>
                      </a:endParaRPr>
                    </a:p>
                  </a:txBody>
                  <a:tcPr marT="45730" marB="45730" anchor="ctr" horzOverflow="overflow"/>
                </a:tc>
              </a:tr>
              <a:tr h="3505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dirty="0" smtClean="0">
                          <a:ln>
                            <a:noFill/>
                          </a:ln>
                          <a:effectLst/>
                          <a:latin typeface="Tw Cen MT" pitchFamily="34" charset="0"/>
                        </a:rPr>
                        <a:t>CO</a:t>
                      </a:r>
                      <a:r>
                        <a:rPr kumimoji="0" lang="en-GB" sz="1700" u="none" strike="noStrike" cap="none" normalizeH="0" baseline="-30000" dirty="0" smtClean="0">
                          <a:ln>
                            <a:noFill/>
                          </a:ln>
                          <a:effectLst/>
                          <a:latin typeface="Tw Cen MT" pitchFamily="34" charset="0"/>
                        </a:rPr>
                        <a:t>2</a:t>
                      </a:r>
                      <a:r>
                        <a:rPr kumimoji="0" lang="en-GB" sz="1700" u="none" strike="noStrike" cap="none" normalizeH="0" baseline="0" dirty="0" smtClean="0">
                          <a:ln>
                            <a:noFill/>
                          </a:ln>
                          <a:effectLst/>
                          <a:latin typeface="Tw Cen MT" pitchFamily="34" charset="0"/>
                        </a:rPr>
                        <a:t> recovery, %</a:t>
                      </a:r>
                      <a:endParaRPr kumimoji="0" lang="en-GB" sz="1700" b="0" i="0" u="none" strike="noStrike" cap="none" normalizeH="0" baseline="0" dirty="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dirty="0" smtClean="0">
                          <a:ln>
                            <a:noFill/>
                          </a:ln>
                          <a:effectLst/>
                          <a:latin typeface="Tw Cen MT" pitchFamily="34" charset="0"/>
                        </a:rPr>
                        <a:t>80-95</a:t>
                      </a:r>
                      <a:endParaRPr kumimoji="0" lang="en-GB" sz="1700" b="0" i="0" u="none" strike="noStrike" cap="none" normalizeH="0" baseline="0" dirty="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dirty="0" smtClean="0">
                          <a:ln>
                            <a:noFill/>
                          </a:ln>
                          <a:effectLst/>
                          <a:latin typeface="Tw Cen MT" pitchFamily="34" charset="0"/>
                        </a:rPr>
                        <a:t>80-95</a:t>
                      </a:r>
                      <a:endParaRPr kumimoji="0" lang="en-GB" sz="1700" b="0" i="0" u="none" strike="noStrike" cap="none" normalizeH="0" baseline="0" dirty="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dirty="0" smtClean="0">
                          <a:ln>
                            <a:noFill/>
                          </a:ln>
                          <a:effectLst/>
                          <a:latin typeface="Tw Cen MT" pitchFamily="34" charset="0"/>
                        </a:rPr>
                        <a:t>99.99</a:t>
                      </a:r>
                      <a:endParaRPr kumimoji="0" lang="en-GB" sz="1700" b="0" i="0" u="none" strike="noStrike" cap="none" normalizeH="0" baseline="0" dirty="0" smtClean="0">
                        <a:ln>
                          <a:noFill/>
                        </a:ln>
                        <a:solidFill>
                          <a:schemeClr val="tx1"/>
                        </a:solidFill>
                        <a:effectLst/>
                        <a:latin typeface="Tw Cen MT" pitchFamily="34" charset="0"/>
                      </a:endParaRPr>
                    </a:p>
                  </a:txBody>
                  <a:tcPr marT="45730" marB="4573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700" u="none" strike="noStrike" cap="none" normalizeH="0" baseline="0" dirty="0" smtClean="0">
                          <a:ln>
                            <a:noFill/>
                          </a:ln>
                          <a:effectLst/>
                          <a:latin typeface="Tw Cen MT" pitchFamily="34" charset="0"/>
                        </a:rPr>
                        <a:t>60- 80</a:t>
                      </a:r>
                      <a:r>
                        <a:rPr kumimoji="0" lang="en-GB" sz="1700" u="none" strike="noStrike" cap="none" normalizeH="0" baseline="30000" dirty="0" smtClean="0">
                          <a:ln>
                            <a:noFill/>
                          </a:ln>
                          <a:effectLst/>
                          <a:latin typeface="Tw Cen MT" pitchFamily="34" charset="0"/>
                        </a:rPr>
                        <a:t>(*)</a:t>
                      </a:r>
                      <a:endParaRPr kumimoji="0" lang="en-GB" sz="1700" b="0" i="0" u="none" strike="noStrike" cap="none" normalizeH="0" baseline="0" dirty="0" smtClean="0">
                        <a:ln>
                          <a:noFill/>
                        </a:ln>
                        <a:solidFill>
                          <a:schemeClr val="tx1"/>
                        </a:solidFill>
                        <a:effectLst/>
                        <a:latin typeface="Tw Cen MT" pitchFamily="34" charset="0"/>
                      </a:endParaRPr>
                    </a:p>
                  </a:txBody>
                  <a:tcPr marT="45730" marB="45730" anchor="ctr" horzOverflow="overflow"/>
                </a:tc>
              </a:tr>
              <a:tr h="855157">
                <a:tc>
                  <a:txBody>
                    <a:bodyPr/>
                    <a:lstStyle/>
                    <a:p>
                      <a:pPr algn="ctr">
                        <a:lnSpc>
                          <a:spcPct val="110000"/>
                        </a:lnSpc>
                        <a:spcAft>
                          <a:spcPts val="0"/>
                        </a:spcAft>
                      </a:pPr>
                      <a:r>
                        <a:rPr lang="en-GB" sz="1700" i="1" dirty="0">
                          <a:solidFill>
                            <a:schemeClr val="tx2">
                              <a:lumMod val="75000"/>
                            </a:schemeClr>
                          </a:solidFill>
                          <a:latin typeface="Tw Cen MT" pitchFamily="34" charset="0"/>
                          <a:ea typeface="Times New Roman"/>
                          <a:cs typeface="Times New Roman"/>
                        </a:rPr>
                        <a:t>Energy requirement, </a:t>
                      </a:r>
                      <a:r>
                        <a:rPr lang="it-IT" sz="1700" dirty="0">
                          <a:solidFill>
                            <a:schemeClr val="tx2">
                              <a:lumMod val="75000"/>
                            </a:schemeClr>
                          </a:solidFill>
                          <a:latin typeface="Tw Cen MT" pitchFamily="34" charset="0"/>
                          <a:ea typeface="Times New Roman"/>
                          <a:cs typeface="Times New Roman"/>
                        </a:rPr>
                        <a:t>MJ/kg</a:t>
                      </a:r>
                      <a:r>
                        <a:rPr lang="it-IT" sz="1700" baseline="-25000" dirty="0">
                          <a:solidFill>
                            <a:schemeClr val="tx2">
                              <a:lumMod val="75000"/>
                            </a:schemeClr>
                          </a:solidFill>
                          <a:latin typeface="Tw Cen MT" pitchFamily="34" charset="0"/>
                          <a:ea typeface="Times New Roman"/>
                          <a:cs typeface="Times New Roman"/>
                        </a:rPr>
                        <a:t>CO2</a:t>
                      </a:r>
                      <a:endParaRPr lang="it-IT" sz="1700" dirty="0">
                        <a:solidFill>
                          <a:schemeClr val="tx2">
                            <a:lumMod val="75000"/>
                          </a:schemeClr>
                        </a:solidFill>
                        <a:latin typeface="Tw Cen MT" pitchFamily="34" charset="0"/>
                        <a:ea typeface="Times New Roman"/>
                        <a:cs typeface="Times New Roman"/>
                      </a:endParaRPr>
                    </a:p>
                  </a:txBody>
                  <a:tcPr marL="68580" marR="68580" marT="0" marB="0" anchor="ctr"/>
                </a:tc>
                <a:tc>
                  <a:txBody>
                    <a:bodyPr/>
                    <a:lstStyle/>
                    <a:p>
                      <a:pPr algn="ctr">
                        <a:lnSpc>
                          <a:spcPct val="110000"/>
                        </a:lnSpc>
                        <a:spcAft>
                          <a:spcPts val="0"/>
                        </a:spcAft>
                      </a:pPr>
                      <a:r>
                        <a:rPr lang="it-IT" sz="1700" dirty="0">
                          <a:solidFill>
                            <a:schemeClr val="tx2">
                              <a:lumMod val="75000"/>
                            </a:schemeClr>
                          </a:solidFill>
                          <a:latin typeface="Tw Cen MT" pitchFamily="34" charset="0"/>
                          <a:ea typeface="Times New Roman"/>
                          <a:cs typeface="Times New Roman"/>
                        </a:rPr>
                        <a:t>4-6 </a:t>
                      </a:r>
                    </a:p>
                    <a:p>
                      <a:pPr algn="ctr">
                        <a:lnSpc>
                          <a:spcPct val="110000"/>
                        </a:lnSpc>
                        <a:spcAft>
                          <a:spcPts val="0"/>
                        </a:spcAft>
                      </a:pPr>
                      <a:r>
                        <a:rPr lang="en-GB" sz="1700" dirty="0">
                          <a:solidFill>
                            <a:schemeClr val="tx2">
                              <a:lumMod val="75000"/>
                            </a:schemeClr>
                          </a:solidFill>
                          <a:latin typeface="Tw Cen MT" pitchFamily="34" charset="0"/>
                          <a:ea typeface="Times New Roman"/>
                          <a:cs typeface="Times New Roman"/>
                        </a:rPr>
                        <a:t>(Favre 2007)</a:t>
                      </a:r>
                      <a:endParaRPr lang="it-IT" sz="1700" dirty="0">
                        <a:solidFill>
                          <a:schemeClr val="tx2">
                            <a:lumMod val="75000"/>
                          </a:schemeClr>
                        </a:solidFill>
                        <a:latin typeface="Tw Cen MT" pitchFamily="34" charset="0"/>
                        <a:ea typeface="Times New Roman"/>
                        <a:cs typeface="Times New Roman"/>
                      </a:endParaRPr>
                    </a:p>
                  </a:txBody>
                  <a:tcPr marL="68580" marR="68580" marT="0" marB="0" anchor="ctr"/>
                </a:tc>
                <a:tc>
                  <a:txBody>
                    <a:bodyPr/>
                    <a:lstStyle/>
                    <a:p>
                      <a:pPr algn="ctr">
                        <a:lnSpc>
                          <a:spcPct val="110000"/>
                        </a:lnSpc>
                        <a:spcAft>
                          <a:spcPts val="0"/>
                        </a:spcAft>
                      </a:pPr>
                      <a:r>
                        <a:rPr lang="en-US" sz="1700" dirty="0">
                          <a:solidFill>
                            <a:schemeClr val="tx2">
                              <a:lumMod val="75000"/>
                            </a:schemeClr>
                          </a:solidFill>
                          <a:latin typeface="Tw Cen MT" pitchFamily="34" charset="0"/>
                          <a:ea typeface="Times New Roman"/>
                          <a:cs typeface="Times-Roman"/>
                        </a:rPr>
                        <a:t>5-8 </a:t>
                      </a:r>
                      <a:endParaRPr lang="en-US" sz="1700" dirty="0" smtClean="0">
                        <a:solidFill>
                          <a:schemeClr val="tx2">
                            <a:lumMod val="75000"/>
                          </a:schemeClr>
                        </a:solidFill>
                        <a:latin typeface="Tw Cen MT" pitchFamily="34" charset="0"/>
                        <a:ea typeface="Times New Roman"/>
                        <a:cs typeface="Times-Roman"/>
                      </a:endParaRPr>
                    </a:p>
                    <a:p>
                      <a:pPr algn="ctr">
                        <a:lnSpc>
                          <a:spcPct val="110000"/>
                        </a:lnSpc>
                        <a:spcAft>
                          <a:spcPts val="0"/>
                        </a:spcAft>
                      </a:pPr>
                      <a:r>
                        <a:rPr lang="en-US" sz="1700" dirty="0" smtClean="0">
                          <a:solidFill>
                            <a:schemeClr val="tx2">
                              <a:lumMod val="75000"/>
                            </a:schemeClr>
                          </a:solidFill>
                          <a:latin typeface="Tw Cen MT" pitchFamily="34" charset="0"/>
                          <a:ea typeface="Times New Roman"/>
                          <a:cs typeface="Times New Roman"/>
                        </a:rPr>
                        <a:t>(Aaron 2005)</a:t>
                      </a:r>
                      <a:endParaRPr lang="it-IT" sz="1700" dirty="0">
                        <a:solidFill>
                          <a:schemeClr val="tx2">
                            <a:lumMod val="75000"/>
                          </a:schemeClr>
                        </a:solidFill>
                        <a:latin typeface="Tw Cen MT" pitchFamily="34" charset="0"/>
                        <a:ea typeface="Times New Roman"/>
                        <a:cs typeface="Times New Roman"/>
                      </a:endParaRPr>
                    </a:p>
                  </a:txBody>
                  <a:tcPr marL="68580" marR="68580" marT="0" marB="0" anchor="ctr"/>
                </a:tc>
                <a:tc>
                  <a:txBody>
                    <a:bodyPr/>
                    <a:lstStyle/>
                    <a:p>
                      <a:pPr algn="ctr">
                        <a:lnSpc>
                          <a:spcPct val="110000"/>
                        </a:lnSpc>
                        <a:spcAft>
                          <a:spcPts val="0"/>
                        </a:spcAft>
                      </a:pPr>
                      <a:r>
                        <a:rPr lang="en-US" sz="1700" dirty="0">
                          <a:solidFill>
                            <a:schemeClr val="tx2">
                              <a:lumMod val="75000"/>
                            </a:schemeClr>
                          </a:solidFill>
                          <a:latin typeface="Tw Cen MT" pitchFamily="34" charset="0"/>
                          <a:ea typeface="Times New Roman"/>
                          <a:cs typeface="Times-Roman"/>
                        </a:rPr>
                        <a:t>6-10 </a:t>
                      </a:r>
                      <a:endParaRPr lang="it-IT" sz="1700" dirty="0">
                        <a:solidFill>
                          <a:schemeClr val="tx2">
                            <a:lumMod val="75000"/>
                          </a:schemeClr>
                        </a:solidFill>
                        <a:latin typeface="Tw Cen MT" pitchFamily="34" charset="0"/>
                        <a:ea typeface="Times New Roman"/>
                        <a:cs typeface="Times New Roman"/>
                      </a:endParaRPr>
                    </a:p>
                    <a:p>
                      <a:pPr algn="ctr">
                        <a:lnSpc>
                          <a:spcPct val="110000"/>
                        </a:lnSpc>
                        <a:spcAft>
                          <a:spcPts val="0"/>
                        </a:spcAft>
                      </a:pPr>
                      <a:r>
                        <a:rPr lang="en-US" sz="1700" dirty="0">
                          <a:solidFill>
                            <a:schemeClr val="tx2">
                              <a:lumMod val="75000"/>
                            </a:schemeClr>
                          </a:solidFill>
                          <a:latin typeface="Tw Cen MT" pitchFamily="34" charset="0"/>
                          <a:ea typeface="Times New Roman"/>
                          <a:cs typeface="Times-Roman"/>
                        </a:rPr>
                        <a:t>(</a:t>
                      </a:r>
                      <a:r>
                        <a:rPr lang="en-US" sz="1700" dirty="0" err="1">
                          <a:solidFill>
                            <a:schemeClr val="tx2">
                              <a:lumMod val="75000"/>
                            </a:schemeClr>
                          </a:solidFill>
                          <a:latin typeface="Tw Cen MT" pitchFamily="34" charset="0"/>
                          <a:ea typeface="Times New Roman"/>
                          <a:cs typeface="Times-Roman"/>
                        </a:rPr>
                        <a:t>Eide</a:t>
                      </a:r>
                      <a:r>
                        <a:rPr lang="en-US" sz="1700" dirty="0">
                          <a:solidFill>
                            <a:schemeClr val="tx2">
                              <a:lumMod val="75000"/>
                            </a:schemeClr>
                          </a:solidFill>
                          <a:latin typeface="Tw Cen MT" pitchFamily="34" charset="0"/>
                          <a:ea typeface="Times New Roman"/>
                          <a:cs typeface="Times-Roman"/>
                        </a:rPr>
                        <a:t> et al., 2005)</a:t>
                      </a:r>
                      <a:endParaRPr lang="it-IT" sz="1700" dirty="0">
                        <a:solidFill>
                          <a:schemeClr val="tx2">
                            <a:lumMod val="75000"/>
                          </a:schemeClr>
                        </a:solidFill>
                        <a:latin typeface="Tw Cen MT" pitchFamily="34" charset="0"/>
                        <a:ea typeface="Times New Roman"/>
                        <a:cs typeface="Times New Roman"/>
                      </a:endParaRPr>
                    </a:p>
                  </a:txBody>
                  <a:tcPr marL="68580" marR="68580" marT="0" marB="0" anchor="ctr"/>
                </a:tc>
                <a:tc>
                  <a:txBody>
                    <a:bodyPr/>
                    <a:lstStyle/>
                    <a:p>
                      <a:pPr algn="ctr">
                        <a:lnSpc>
                          <a:spcPct val="110000"/>
                        </a:lnSpc>
                        <a:spcAft>
                          <a:spcPts val="0"/>
                        </a:spcAft>
                      </a:pPr>
                      <a:r>
                        <a:rPr lang="en-US" sz="1700" dirty="0" smtClean="0">
                          <a:solidFill>
                            <a:schemeClr val="tx2">
                              <a:lumMod val="75000"/>
                            </a:schemeClr>
                          </a:solidFill>
                          <a:latin typeface="Tw Cen MT" pitchFamily="34" charset="0"/>
                          <a:ea typeface="Times New Roman"/>
                          <a:cs typeface="Times New Roman"/>
                        </a:rPr>
                        <a:t>0.5-10 </a:t>
                      </a:r>
                      <a:endParaRPr lang="it-IT" sz="1700" dirty="0">
                        <a:solidFill>
                          <a:schemeClr val="tx2">
                            <a:lumMod val="75000"/>
                          </a:schemeClr>
                        </a:solidFill>
                        <a:latin typeface="Tw Cen MT" pitchFamily="34" charset="0"/>
                        <a:ea typeface="Times New Roman"/>
                        <a:cs typeface="Times New Roman"/>
                      </a:endParaRPr>
                    </a:p>
                    <a:p>
                      <a:pPr algn="ctr">
                        <a:lnSpc>
                          <a:spcPct val="110000"/>
                        </a:lnSpc>
                        <a:spcAft>
                          <a:spcPts val="0"/>
                        </a:spcAft>
                      </a:pPr>
                      <a:r>
                        <a:rPr lang="en-US" sz="1700" dirty="0" smtClean="0">
                          <a:solidFill>
                            <a:schemeClr val="tx2">
                              <a:lumMod val="75000"/>
                            </a:schemeClr>
                          </a:solidFill>
                          <a:latin typeface="Tw Cen MT" pitchFamily="34" charset="0"/>
                          <a:ea typeface="Times New Roman"/>
                          <a:cs typeface="Times New Roman"/>
                        </a:rPr>
                        <a:t>(Favre 2007</a:t>
                      </a:r>
                      <a:r>
                        <a:rPr lang="fr-FR" sz="1700" dirty="0" smtClean="0">
                          <a:solidFill>
                            <a:schemeClr val="tx2">
                              <a:lumMod val="75000"/>
                            </a:schemeClr>
                          </a:solidFill>
                          <a:latin typeface="Tw Cen MT" pitchFamily="34" charset="0"/>
                          <a:ea typeface="Batang"/>
                          <a:cs typeface="Times New Roman"/>
                        </a:rPr>
                        <a:t>)</a:t>
                      </a:r>
                      <a:endParaRPr lang="it-IT" sz="1700" dirty="0">
                        <a:solidFill>
                          <a:schemeClr val="tx2">
                            <a:lumMod val="75000"/>
                          </a:schemeClr>
                        </a:solidFill>
                        <a:latin typeface="Tw Cen MT" pitchFamily="34" charset="0"/>
                        <a:ea typeface="Times New Roman"/>
                        <a:cs typeface="Times New Roman"/>
                      </a:endParaRPr>
                    </a:p>
                  </a:txBody>
                  <a:tcPr marL="68580" marR="68580" marT="0" marB="0" anchor="ctr"/>
                </a:tc>
              </a:tr>
              <a:tr h="855157">
                <a:tc>
                  <a:txBody>
                    <a:bodyPr/>
                    <a:lstStyle/>
                    <a:p>
                      <a:pPr algn="ctr">
                        <a:lnSpc>
                          <a:spcPct val="110000"/>
                        </a:lnSpc>
                        <a:spcAft>
                          <a:spcPts val="0"/>
                        </a:spcAft>
                      </a:pPr>
                      <a:r>
                        <a:rPr lang="it-IT" sz="1700" dirty="0" smtClean="0">
                          <a:latin typeface="Tw Cen MT" pitchFamily="34" charset="0"/>
                          <a:ea typeface="Times New Roman"/>
                          <a:cs typeface="Times New Roman"/>
                        </a:rPr>
                        <a:t>CO</a:t>
                      </a:r>
                      <a:r>
                        <a:rPr lang="it-IT" sz="1700" baseline="-25000" dirty="0" smtClean="0">
                          <a:latin typeface="Tw Cen MT" pitchFamily="34" charset="0"/>
                          <a:ea typeface="Times New Roman"/>
                          <a:cs typeface="Times New Roman"/>
                        </a:rPr>
                        <a:t>2</a:t>
                      </a:r>
                      <a:r>
                        <a:rPr lang="it-IT" sz="1700" dirty="0" smtClean="0">
                          <a:latin typeface="Tw Cen MT" pitchFamily="34" charset="0"/>
                          <a:ea typeface="Times New Roman"/>
                          <a:cs typeface="Times New Roman"/>
                        </a:rPr>
                        <a:t> </a:t>
                      </a:r>
                      <a:r>
                        <a:rPr lang="it-IT" sz="1700" dirty="0" err="1" smtClean="0">
                          <a:latin typeface="Tw Cen MT" pitchFamily="34" charset="0"/>
                          <a:ea typeface="Times New Roman"/>
                          <a:cs typeface="Times New Roman"/>
                        </a:rPr>
                        <a:t>capture</a:t>
                      </a:r>
                      <a:r>
                        <a:rPr lang="it-IT" sz="1700" dirty="0" smtClean="0">
                          <a:latin typeface="Tw Cen MT" pitchFamily="34" charset="0"/>
                          <a:ea typeface="Times New Roman"/>
                          <a:cs typeface="Times New Roman"/>
                        </a:rPr>
                        <a:t> </a:t>
                      </a:r>
                      <a:r>
                        <a:rPr lang="it-IT" sz="1700" dirty="0" err="1" smtClean="0">
                          <a:latin typeface="Tw Cen MT" pitchFamily="34" charset="0"/>
                          <a:ea typeface="Times New Roman"/>
                          <a:cs typeface="Times New Roman"/>
                        </a:rPr>
                        <a:t>cost</a:t>
                      </a:r>
                      <a:r>
                        <a:rPr lang="it-IT" sz="1700" dirty="0" smtClean="0">
                          <a:latin typeface="Tw Cen MT" pitchFamily="34" charset="0"/>
                          <a:ea typeface="Times New Roman"/>
                          <a:cs typeface="Times New Roman"/>
                        </a:rPr>
                        <a:t>, $/ton</a:t>
                      </a:r>
                      <a:endParaRPr lang="it-IT" sz="1700" dirty="0">
                        <a:latin typeface="Tw Cen MT" pitchFamily="34" charset="0"/>
                        <a:ea typeface="Times New Roman"/>
                        <a:cs typeface="Times New Roman"/>
                      </a:endParaRPr>
                    </a:p>
                  </a:txBody>
                  <a:tcPr marL="68580" marR="68580" marT="0" marB="0" anchor="ctr"/>
                </a:tc>
                <a:tc>
                  <a:txBody>
                    <a:bodyPr/>
                    <a:lstStyle/>
                    <a:p>
                      <a:pPr algn="ctr">
                        <a:lnSpc>
                          <a:spcPct val="110000"/>
                        </a:lnSpc>
                        <a:spcAft>
                          <a:spcPts val="0"/>
                        </a:spcAft>
                      </a:pPr>
                      <a:r>
                        <a:rPr lang="it-IT" sz="1700" dirty="0" smtClean="0">
                          <a:latin typeface="Tw Cen MT" pitchFamily="34" charset="0"/>
                          <a:ea typeface="Times New Roman"/>
                          <a:cs typeface="Times New Roman"/>
                        </a:rPr>
                        <a:t>40-100</a:t>
                      </a:r>
                    </a:p>
                    <a:p>
                      <a:pPr algn="ctr">
                        <a:lnSpc>
                          <a:spcPct val="110000"/>
                        </a:lnSpc>
                        <a:spcAft>
                          <a:spcPts val="0"/>
                        </a:spcAft>
                      </a:pPr>
                      <a:r>
                        <a:rPr lang="it-IT" sz="1700" dirty="0" smtClean="0">
                          <a:latin typeface="Tw Cen MT" pitchFamily="34" charset="0"/>
                          <a:ea typeface="Times New Roman"/>
                          <a:cs typeface="Times New Roman"/>
                        </a:rPr>
                        <a:t>(</a:t>
                      </a:r>
                      <a:r>
                        <a:rPr lang="it-IT" sz="1700" dirty="0" err="1" smtClean="0">
                          <a:latin typeface="Tw Cen MT" pitchFamily="34" charset="0"/>
                          <a:ea typeface="Times New Roman"/>
                          <a:cs typeface="Times New Roman"/>
                        </a:rPr>
                        <a:t>Merkel</a:t>
                      </a:r>
                      <a:r>
                        <a:rPr lang="it-IT" sz="1700" dirty="0" smtClean="0">
                          <a:latin typeface="Tw Cen MT" pitchFamily="34" charset="0"/>
                          <a:ea typeface="Times New Roman"/>
                          <a:cs typeface="Times New Roman"/>
                        </a:rPr>
                        <a:t> </a:t>
                      </a:r>
                      <a:r>
                        <a:rPr lang="it-IT" sz="1700" dirty="0" err="1" smtClean="0">
                          <a:latin typeface="Tw Cen MT" pitchFamily="34" charset="0"/>
                          <a:ea typeface="Times New Roman"/>
                          <a:cs typeface="Times New Roman"/>
                        </a:rPr>
                        <a:t>et</a:t>
                      </a:r>
                      <a:r>
                        <a:rPr lang="it-IT" sz="1700" baseline="0" dirty="0" smtClean="0">
                          <a:latin typeface="Tw Cen MT" pitchFamily="34" charset="0"/>
                          <a:ea typeface="Times New Roman"/>
                          <a:cs typeface="Times New Roman"/>
                        </a:rPr>
                        <a:t> al, 2010)</a:t>
                      </a:r>
                      <a:endParaRPr lang="it-IT" sz="1700" dirty="0">
                        <a:latin typeface="Tw Cen MT" pitchFamily="34" charset="0"/>
                        <a:ea typeface="Times New Roman"/>
                        <a:cs typeface="Times New Roman"/>
                      </a:endParaRPr>
                    </a:p>
                  </a:txBody>
                  <a:tcPr marL="68580" marR="68580" marT="0" marB="0" anchor="ctr"/>
                </a:tc>
                <a:tc>
                  <a:txBody>
                    <a:bodyPr/>
                    <a:lstStyle/>
                    <a:p>
                      <a:pPr algn="ctr">
                        <a:lnSpc>
                          <a:spcPct val="110000"/>
                        </a:lnSpc>
                        <a:spcAft>
                          <a:spcPts val="0"/>
                        </a:spcAft>
                      </a:pPr>
                      <a:r>
                        <a:rPr lang="it-IT" sz="1700" dirty="0" smtClean="0">
                          <a:latin typeface="Tw Cen MT" pitchFamily="34" charset="0"/>
                          <a:ea typeface="Times New Roman"/>
                          <a:cs typeface="Times New Roman"/>
                        </a:rPr>
                        <a:t>-</a:t>
                      </a:r>
                      <a:endParaRPr lang="it-IT" sz="1700" dirty="0">
                        <a:latin typeface="Tw Cen MT" pitchFamily="34" charset="0"/>
                        <a:ea typeface="Times New Roman"/>
                        <a:cs typeface="Times New Roman"/>
                      </a:endParaRPr>
                    </a:p>
                  </a:txBody>
                  <a:tcPr marL="68580" marR="68580" marT="0" marB="0" anchor="ctr"/>
                </a:tc>
                <a:tc>
                  <a:txBody>
                    <a:bodyPr/>
                    <a:lstStyle/>
                    <a:p>
                      <a:pPr algn="ctr">
                        <a:lnSpc>
                          <a:spcPct val="110000"/>
                        </a:lnSpc>
                        <a:spcAft>
                          <a:spcPts val="0"/>
                        </a:spcAft>
                      </a:pPr>
                      <a:r>
                        <a:rPr lang="it-IT" sz="1700" dirty="0" smtClean="0">
                          <a:latin typeface="Tw Cen MT" pitchFamily="34" charset="0"/>
                          <a:ea typeface="Times New Roman"/>
                          <a:cs typeface="Times New Roman"/>
                        </a:rPr>
                        <a:t>-</a:t>
                      </a:r>
                      <a:endParaRPr lang="it-IT" sz="1700" dirty="0">
                        <a:latin typeface="Tw Cen MT" pitchFamily="34" charset="0"/>
                        <a:ea typeface="Times New Roman"/>
                        <a:cs typeface="Times New Roman"/>
                      </a:endParaRPr>
                    </a:p>
                  </a:txBody>
                  <a:tcPr marL="68580" marR="68580" marT="0" marB="0" anchor="ctr"/>
                </a:tc>
                <a:tc>
                  <a:txBody>
                    <a:bodyPr/>
                    <a:lstStyle/>
                    <a:p>
                      <a:pPr algn="ctr">
                        <a:lnSpc>
                          <a:spcPct val="110000"/>
                        </a:lnSpc>
                        <a:spcAft>
                          <a:spcPts val="0"/>
                        </a:spcAft>
                      </a:pPr>
                      <a:r>
                        <a:rPr lang="it-IT" sz="1700" dirty="0" smtClean="0">
                          <a:latin typeface="Tw Cen MT" pitchFamily="34" charset="0"/>
                          <a:ea typeface="Times New Roman"/>
                          <a:cs typeface="Times New Roman"/>
                        </a:rPr>
                        <a:t>23</a:t>
                      </a:r>
                      <a:r>
                        <a:rPr lang="it-IT" sz="1700" baseline="30000" dirty="0" smtClean="0">
                          <a:latin typeface="Tw Cen MT" pitchFamily="34" charset="0"/>
                          <a:ea typeface="Times New Roman"/>
                          <a:cs typeface="Times New Roman"/>
                        </a:rPr>
                        <a:t>**</a:t>
                      </a:r>
                    </a:p>
                    <a:p>
                      <a:pPr algn="ctr">
                        <a:lnSpc>
                          <a:spcPct val="110000"/>
                        </a:lnSpc>
                        <a:spcAft>
                          <a:spcPts val="0"/>
                        </a:spcAft>
                      </a:pPr>
                      <a:r>
                        <a:rPr lang="it-IT" sz="1700" dirty="0" smtClean="0">
                          <a:latin typeface="Tw Cen MT" pitchFamily="34" charset="0"/>
                          <a:ea typeface="Times New Roman"/>
                          <a:cs typeface="Times New Roman"/>
                        </a:rPr>
                        <a:t>(</a:t>
                      </a:r>
                      <a:r>
                        <a:rPr lang="it-IT" sz="1700" dirty="0" err="1" smtClean="0">
                          <a:latin typeface="Tw Cen MT" pitchFamily="34" charset="0"/>
                          <a:ea typeface="Times New Roman"/>
                          <a:cs typeface="Times New Roman"/>
                        </a:rPr>
                        <a:t>Merkel</a:t>
                      </a:r>
                      <a:r>
                        <a:rPr lang="it-IT" sz="1700" dirty="0" smtClean="0">
                          <a:latin typeface="Tw Cen MT" pitchFamily="34" charset="0"/>
                          <a:ea typeface="Times New Roman"/>
                          <a:cs typeface="Times New Roman"/>
                        </a:rPr>
                        <a:t> </a:t>
                      </a:r>
                      <a:r>
                        <a:rPr lang="it-IT" sz="1700" dirty="0" err="1" smtClean="0">
                          <a:latin typeface="Tw Cen MT" pitchFamily="34" charset="0"/>
                          <a:ea typeface="Times New Roman"/>
                          <a:cs typeface="Times New Roman"/>
                        </a:rPr>
                        <a:t>et</a:t>
                      </a:r>
                      <a:r>
                        <a:rPr lang="it-IT" sz="1700" baseline="0" dirty="0" smtClean="0">
                          <a:latin typeface="Tw Cen MT" pitchFamily="34" charset="0"/>
                          <a:ea typeface="Times New Roman"/>
                          <a:cs typeface="Times New Roman"/>
                        </a:rPr>
                        <a:t> al, 2010</a:t>
                      </a:r>
                      <a:endParaRPr lang="it-IT" sz="1700" baseline="30000" dirty="0">
                        <a:latin typeface="Tw Cen MT" pitchFamily="34" charset="0"/>
                        <a:ea typeface="Times New Roman"/>
                        <a:cs typeface="Times New Roman"/>
                      </a:endParaRPr>
                    </a:p>
                  </a:txBody>
                  <a:tcPr marL="68580" marR="68580" marT="0" marB="0" anchor="ctr"/>
                </a:tc>
              </a:tr>
            </a:tbl>
          </a:graphicData>
        </a:graphic>
      </p:graphicFrame>
      <p:sp>
        <p:nvSpPr>
          <p:cNvPr id="9262" name="Rectangle 166"/>
          <p:cNvSpPr>
            <a:spLocks noChangeArrowheads="1"/>
          </p:cNvSpPr>
          <p:nvPr/>
        </p:nvSpPr>
        <p:spPr bwMode="auto">
          <a:xfrm>
            <a:off x="0" y="5157192"/>
            <a:ext cx="398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57200" algn="l"/>
              </a:tabLst>
              <a:defRPr sz="2800" b="1">
                <a:solidFill>
                  <a:schemeClr val="tx1"/>
                </a:solidFill>
                <a:latin typeface="Tw Cen MT" pitchFamily="34" charset="0"/>
              </a:defRPr>
            </a:lvl1pPr>
            <a:lvl2pPr marL="742950" indent="-285750">
              <a:tabLst>
                <a:tab pos="457200" algn="l"/>
              </a:tabLst>
              <a:defRPr sz="2800" b="1">
                <a:solidFill>
                  <a:schemeClr val="tx1"/>
                </a:solidFill>
                <a:latin typeface="Tw Cen MT" pitchFamily="34" charset="0"/>
              </a:defRPr>
            </a:lvl2pPr>
            <a:lvl3pPr marL="1143000" indent="-228600">
              <a:tabLst>
                <a:tab pos="457200" algn="l"/>
              </a:tabLst>
              <a:defRPr sz="2800" b="1">
                <a:solidFill>
                  <a:schemeClr val="tx1"/>
                </a:solidFill>
                <a:latin typeface="Tw Cen MT" pitchFamily="34" charset="0"/>
              </a:defRPr>
            </a:lvl3pPr>
            <a:lvl4pPr marL="1600200" indent="-228600">
              <a:tabLst>
                <a:tab pos="457200" algn="l"/>
              </a:tabLst>
              <a:defRPr sz="2800" b="1">
                <a:solidFill>
                  <a:schemeClr val="tx1"/>
                </a:solidFill>
                <a:latin typeface="Tw Cen MT" pitchFamily="34" charset="0"/>
              </a:defRPr>
            </a:lvl4pPr>
            <a:lvl5pPr marL="2057400" indent="-228600">
              <a:tabLst>
                <a:tab pos="457200" algn="l"/>
              </a:tabLst>
              <a:defRPr sz="2800" b="1">
                <a:solidFill>
                  <a:schemeClr val="tx1"/>
                </a:solidFill>
                <a:latin typeface="Tw Cen MT" pitchFamily="34" charset="0"/>
              </a:defRPr>
            </a:lvl5pPr>
            <a:lvl6pPr marL="2514600" indent="-228600" eaLnBrk="0" fontAlgn="base" hangingPunct="0">
              <a:spcBef>
                <a:spcPct val="0"/>
              </a:spcBef>
              <a:spcAft>
                <a:spcPct val="0"/>
              </a:spcAft>
              <a:tabLst>
                <a:tab pos="457200" algn="l"/>
              </a:tabLst>
              <a:defRPr sz="2800" b="1">
                <a:solidFill>
                  <a:schemeClr val="tx1"/>
                </a:solidFill>
                <a:latin typeface="Tw Cen MT" pitchFamily="34" charset="0"/>
              </a:defRPr>
            </a:lvl6pPr>
            <a:lvl7pPr marL="2971800" indent="-228600" eaLnBrk="0" fontAlgn="base" hangingPunct="0">
              <a:spcBef>
                <a:spcPct val="0"/>
              </a:spcBef>
              <a:spcAft>
                <a:spcPct val="0"/>
              </a:spcAft>
              <a:tabLst>
                <a:tab pos="457200" algn="l"/>
              </a:tabLst>
              <a:defRPr sz="2800" b="1">
                <a:solidFill>
                  <a:schemeClr val="tx1"/>
                </a:solidFill>
                <a:latin typeface="Tw Cen MT" pitchFamily="34" charset="0"/>
              </a:defRPr>
            </a:lvl7pPr>
            <a:lvl8pPr marL="3429000" indent="-228600" eaLnBrk="0" fontAlgn="base" hangingPunct="0">
              <a:spcBef>
                <a:spcPct val="0"/>
              </a:spcBef>
              <a:spcAft>
                <a:spcPct val="0"/>
              </a:spcAft>
              <a:tabLst>
                <a:tab pos="457200" algn="l"/>
              </a:tabLst>
              <a:defRPr sz="2800" b="1">
                <a:solidFill>
                  <a:schemeClr val="tx1"/>
                </a:solidFill>
                <a:latin typeface="Tw Cen MT" pitchFamily="34" charset="0"/>
              </a:defRPr>
            </a:lvl8pPr>
            <a:lvl9pPr marL="3886200" indent="-228600" eaLnBrk="0" fontAlgn="base" hangingPunct="0">
              <a:spcBef>
                <a:spcPct val="0"/>
              </a:spcBef>
              <a:spcAft>
                <a:spcPct val="0"/>
              </a:spcAft>
              <a:tabLst>
                <a:tab pos="457200" algn="l"/>
              </a:tabLst>
              <a:defRPr sz="2800" b="1">
                <a:solidFill>
                  <a:schemeClr val="tx1"/>
                </a:solidFill>
                <a:latin typeface="Tw Cen MT" pitchFamily="34" charset="0"/>
              </a:defRPr>
            </a:lvl9pPr>
          </a:lstStyle>
          <a:p>
            <a:r>
              <a:rPr lang="en-GB" altLang="it-IT" sz="1200" dirty="0">
                <a:cs typeface="Times New Roman" pitchFamily="18" charset="0"/>
              </a:rPr>
              <a:t>*Considering a CO</a:t>
            </a:r>
            <a:r>
              <a:rPr lang="en-GB" altLang="it-IT" sz="1200" baseline="-30000" dirty="0">
                <a:cs typeface="Times New Roman" pitchFamily="18" charset="0"/>
              </a:rPr>
              <a:t>2</a:t>
            </a:r>
            <a:r>
              <a:rPr lang="en-GB" altLang="it-IT" sz="1200" dirty="0">
                <a:cs typeface="Times New Roman" pitchFamily="18" charset="0"/>
              </a:rPr>
              <a:t>/N</a:t>
            </a:r>
            <a:r>
              <a:rPr lang="en-GB" altLang="it-IT" sz="1200" baseline="-30000" dirty="0">
                <a:cs typeface="Times New Roman" pitchFamily="18" charset="0"/>
              </a:rPr>
              <a:t>2</a:t>
            </a:r>
            <a:r>
              <a:rPr lang="en-GB" altLang="it-IT" sz="1200" dirty="0">
                <a:cs typeface="Times New Roman" pitchFamily="18" charset="0"/>
              </a:rPr>
              <a:t> selectivity of 50 in one stage process </a:t>
            </a:r>
          </a:p>
          <a:p>
            <a:r>
              <a:rPr lang="en-GB" altLang="it-IT" sz="1200" dirty="0">
                <a:cs typeface="Times New Roman" pitchFamily="18" charset="0"/>
              </a:rPr>
              <a:t>**Considering a multistage process</a:t>
            </a:r>
            <a:endParaRPr lang="it-IT" altLang="it-IT" sz="2000" dirty="0"/>
          </a:p>
        </p:txBody>
      </p:sp>
      <p:sp>
        <p:nvSpPr>
          <p:cNvPr id="6" name="Rettangolo arrotondato 5"/>
          <p:cNvSpPr/>
          <p:nvPr/>
        </p:nvSpPr>
        <p:spPr>
          <a:xfrm>
            <a:off x="323850" y="115888"/>
            <a:ext cx="8675688" cy="1368425"/>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2000" b="0" dirty="0">
                <a:solidFill>
                  <a:schemeClr val="tx1"/>
                </a:solidFill>
              </a:rPr>
              <a:t>The selection of the separation process may be driven by specific considerations, strictly related to the output to be obtained. The feed composition (CO</a:t>
            </a:r>
            <a:r>
              <a:rPr lang="en-GB" sz="2000" b="0" baseline="-25000" dirty="0">
                <a:solidFill>
                  <a:schemeClr val="tx1"/>
                </a:solidFill>
              </a:rPr>
              <a:t>2</a:t>
            </a:r>
            <a:r>
              <a:rPr lang="en-GB" sz="2000" b="0" dirty="0">
                <a:solidFill>
                  <a:schemeClr val="tx1"/>
                </a:solidFill>
              </a:rPr>
              <a:t>%), the feed conditions (pressure and temperature), the product purity and the final destination of the product strongly affect the choice</a:t>
            </a:r>
            <a:endParaRPr lang="it-IT" sz="2000" b="0" dirty="0">
              <a:solidFill>
                <a:schemeClr val="tx1"/>
              </a:solidFill>
            </a:endParaRPr>
          </a:p>
        </p:txBody>
      </p:sp>
      <p:sp>
        <p:nvSpPr>
          <p:cNvPr id="9264" name="Rectangle 168"/>
          <p:cNvSpPr>
            <a:spLocks noChangeArrowheads="1"/>
          </p:cNvSpPr>
          <p:nvPr/>
        </p:nvSpPr>
        <p:spPr bwMode="auto">
          <a:xfrm>
            <a:off x="0" y="5619154"/>
            <a:ext cx="9120187" cy="1014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b="1">
                <a:solidFill>
                  <a:schemeClr val="tx1"/>
                </a:solidFill>
                <a:latin typeface="Tw Cen MT" pitchFamily="34" charset="0"/>
              </a:defRPr>
            </a:lvl1pPr>
            <a:lvl2pPr marL="742950" indent="-285750">
              <a:defRPr sz="2800" b="1">
                <a:solidFill>
                  <a:schemeClr val="tx1"/>
                </a:solidFill>
                <a:latin typeface="Tw Cen MT" pitchFamily="34" charset="0"/>
              </a:defRPr>
            </a:lvl2pPr>
            <a:lvl3pPr marL="1143000" indent="-228600">
              <a:defRPr sz="2800" b="1">
                <a:solidFill>
                  <a:schemeClr val="tx1"/>
                </a:solidFill>
                <a:latin typeface="Tw Cen MT" pitchFamily="34" charset="0"/>
              </a:defRPr>
            </a:lvl3pPr>
            <a:lvl4pPr marL="1600200" indent="-228600">
              <a:defRPr sz="2800" b="1">
                <a:solidFill>
                  <a:schemeClr val="tx1"/>
                </a:solidFill>
                <a:latin typeface="Tw Cen MT" pitchFamily="34" charset="0"/>
              </a:defRPr>
            </a:lvl4pPr>
            <a:lvl5pPr marL="2057400" indent="-228600">
              <a:defRPr sz="2800" b="1">
                <a:solidFill>
                  <a:schemeClr val="tx1"/>
                </a:solidFill>
                <a:latin typeface="Tw Cen MT" pitchFamily="34" charset="0"/>
              </a:defRPr>
            </a:lvl5pPr>
            <a:lvl6pPr marL="2514600" indent="-228600" eaLnBrk="0" fontAlgn="base" hangingPunct="0">
              <a:spcBef>
                <a:spcPct val="0"/>
              </a:spcBef>
              <a:spcAft>
                <a:spcPct val="0"/>
              </a:spcAft>
              <a:defRPr sz="2800" b="1">
                <a:solidFill>
                  <a:schemeClr val="tx1"/>
                </a:solidFill>
                <a:latin typeface="Tw Cen MT" pitchFamily="34" charset="0"/>
              </a:defRPr>
            </a:lvl6pPr>
            <a:lvl7pPr marL="2971800" indent="-228600" eaLnBrk="0" fontAlgn="base" hangingPunct="0">
              <a:spcBef>
                <a:spcPct val="0"/>
              </a:spcBef>
              <a:spcAft>
                <a:spcPct val="0"/>
              </a:spcAft>
              <a:defRPr sz="2800" b="1">
                <a:solidFill>
                  <a:schemeClr val="tx1"/>
                </a:solidFill>
                <a:latin typeface="Tw Cen MT" pitchFamily="34" charset="0"/>
              </a:defRPr>
            </a:lvl7pPr>
            <a:lvl8pPr marL="3429000" indent="-228600" eaLnBrk="0" fontAlgn="base" hangingPunct="0">
              <a:spcBef>
                <a:spcPct val="0"/>
              </a:spcBef>
              <a:spcAft>
                <a:spcPct val="0"/>
              </a:spcAft>
              <a:defRPr sz="2800" b="1">
                <a:solidFill>
                  <a:schemeClr val="tx1"/>
                </a:solidFill>
                <a:latin typeface="Tw Cen MT" pitchFamily="34" charset="0"/>
              </a:defRPr>
            </a:lvl8pPr>
            <a:lvl9pPr marL="3886200" indent="-228600" eaLnBrk="0" fontAlgn="base" hangingPunct="0">
              <a:spcBef>
                <a:spcPct val="0"/>
              </a:spcBef>
              <a:spcAft>
                <a:spcPct val="0"/>
              </a:spcAft>
              <a:defRPr sz="2800" b="1">
                <a:solidFill>
                  <a:schemeClr val="tx1"/>
                </a:solidFill>
                <a:latin typeface="Tw Cen MT" pitchFamily="34" charset="0"/>
              </a:defRPr>
            </a:lvl9pPr>
          </a:lstStyle>
          <a:p>
            <a:pPr algn="just"/>
            <a:r>
              <a:rPr lang="en-GB" altLang="ko-KR" sz="1000" dirty="0">
                <a:latin typeface="Times New Roman" pitchFamily="18" charset="0"/>
                <a:ea typeface="Batang" pitchFamily="18" charset="-127"/>
                <a:cs typeface="Times New Roman" pitchFamily="18" charset="0"/>
              </a:rPr>
              <a:t>[1]</a:t>
            </a:r>
            <a:r>
              <a:rPr lang="en-GB" altLang="ko-KR" sz="1000" dirty="0">
                <a:ea typeface="Batang" pitchFamily="18" charset="-127"/>
                <a:cs typeface="Times New Roman" pitchFamily="18" charset="0"/>
              </a:rPr>
              <a:t> Favre E., Journal of  Membrane Science, 294, (2007), p.50</a:t>
            </a:r>
            <a:endParaRPr lang="it-IT" altLang="ko-KR" sz="1000" dirty="0">
              <a:ea typeface="Batang" pitchFamily="18" charset="-127"/>
              <a:cs typeface="Times New Roman" pitchFamily="18" charset="0"/>
            </a:endParaRPr>
          </a:p>
          <a:p>
            <a:pPr algn="just"/>
            <a:r>
              <a:rPr lang="en-GB" altLang="ko-KR" sz="1000" dirty="0">
                <a:latin typeface="Times New Roman" pitchFamily="18" charset="0"/>
                <a:ea typeface="Batang" pitchFamily="18" charset="-127"/>
                <a:cs typeface="Times New Roman" pitchFamily="18" charset="0"/>
              </a:rPr>
              <a:t>[2]</a:t>
            </a:r>
            <a:r>
              <a:rPr lang="en-GB" altLang="ko-KR" sz="1000" dirty="0">
                <a:ea typeface="Batang" pitchFamily="18" charset="-127"/>
                <a:cs typeface="Times New Roman" pitchFamily="18" charset="0"/>
              </a:rPr>
              <a:t> Brunetti A., </a:t>
            </a:r>
            <a:r>
              <a:rPr lang="en-GB" altLang="ko-KR" sz="1000" dirty="0" err="1">
                <a:ea typeface="Batang" pitchFamily="18" charset="-127"/>
                <a:cs typeface="Times New Roman" pitchFamily="18" charset="0"/>
              </a:rPr>
              <a:t>Scura</a:t>
            </a:r>
            <a:r>
              <a:rPr lang="en-GB" altLang="ko-KR" sz="1000" dirty="0">
                <a:ea typeface="Batang" pitchFamily="18" charset="-127"/>
                <a:cs typeface="Times New Roman" pitchFamily="18" charset="0"/>
              </a:rPr>
              <a:t> F., Barbieri G., Drioli E., 2010, Membrane technologies for CO2 separation, Journal of Membrane Science, 359, 115–125</a:t>
            </a:r>
          </a:p>
          <a:p>
            <a:pPr algn="just"/>
            <a:r>
              <a:rPr lang="en-US" altLang="ko-KR" sz="1000" dirty="0">
                <a:ea typeface="Gulim" pitchFamily="34" charset="-127"/>
                <a:cs typeface="Times New Roman" pitchFamily="18" charset="0"/>
              </a:rPr>
              <a:t>[3] Aaron D., </a:t>
            </a:r>
            <a:r>
              <a:rPr lang="en-US" altLang="ko-KR" sz="1000" dirty="0" err="1">
                <a:ea typeface="Gulim" pitchFamily="34" charset="-127"/>
                <a:cs typeface="Times New Roman" pitchFamily="18" charset="0"/>
              </a:rPr>
              <a:t>Tsouris</a:t>
            </a:r>
            <a:r>
              <a:rPr lang="en-US" altLang="ko-KR" sz="1000" dirty="0">
                <a:ea typeface="Gulim" pitchFamily="34" charset="-127"/>
                <a:cs typeface="Times New Roman" pitchFamily="18" charset="0"/>
              </a:rPr>
              <a:t> C.,  Separation Science and Technology, 40: 321–348, 2005</a:t>
            </a:r>
            <a:endParaRPr lang="it-IT" altLang="ko-KR" sz="1000" dirty="0">
              <a:ea typeface="Gulim" pitchFamily="34" charset="-127"/>
              <a:cs typeface="Times New Roman" pitchFamily="18" charset="0"/>
            </a:endParaRPr>
          </a:p>
          <a:p>
            <a:pPr algn="just"/>
            <a:r>
              <a:rPr lang="en-GB" altLang="ko-KR" sz="1000" dirty="0">
                <a:ea typeface="Gulim" pitchFamily="34" charset="-127"/>
                <a:cs typeface="Times New Roman" pitchFamily="18" charset="0"/>
              </a:rPr>
              <a:t>[4] </a:t>
            </a:r>
            <a:r>
              <a:rPr lang="en-GB" altLang="ko-KR" sz="1000" dirty="0" err="1">
                <a:ea typeface="Gulim" pitchFamily="34" charset="-127"/>
                <a:cs typeface="Times New Roman" pitchFamily="18" charset="0"/>
              </a:rPr>
              <a:t>Eide</a:t>
            </a:r>
            <a:r>
              <a:rPr lang="en-GB" altLang="ko-KR" sz="1000" dirty="0">
                <a:ea typeface="Gulim" pitchFamily="34" charset="-127"/>
                <a:cs typeface="Times New Roman" pitchFamily="18" charset="0"/>
              </a:rPr>
              <a:t> L.I., </a:t>
            </a:r>
            <a:r>
              <a:rPr lang="en-GB" altLang="ko-KR" sz="1000" dirty="0" err="1">
                <a:ea typeface="Batang" pitchFamily="18" charset="-127"/>
              </a:rPr>
              <a:t>Anheden</a:t>
            </a:r>
            <a:r>
              <a:rPr lang="en-GB" altLang="ko-KR" sz="1000" dirty="0">
                <a:ea typeface="Gulim" pitchFamily="34" charset="-127"/>
              </a:rPr>
              <a:t> M.</a:t>
            </a:r>
            <a:r>
              <a:rPr lang="en-GB" altLang="ko-KR" sz="1000" dirty="0">
                <a:ea typeface="Batang" pitchFamily="18" charset="-127"/>
              </a:rPr>
              <a:t>, </a:t>
            </a:r>
            <a:r>
              <a:rPr lang="en-GB" altLang="ko-KR" sz="1000" dirty="0" err="1">
                <a:ea typeface="Batang" pitchFamily="18" charset="-127"/>
              </a:rPr>
              <a:t>Lyngfelt</a:t>
            </a:r>
            <a:r>
              <a:rPr lang="en-GB" altLang="ko-KR" sz="1000" dirty="0">
                <a:ea typeface="Batang" pitchFamily="18" charset="-127"/>
              </a:rPr>
              <a:t> A., </a:t>
            </a:r>
            <a:r>
              <a:rPr lang="en-GB" altLang="ko-KR" sz="1000" dirty="0" err="1">
                <a:ea typeface="Batang" pitchFamily="18" charset="-127"/>
              </a:rPr>
              <a:t>Abanades</a:t>
            </a:r>
            <a:r>
              <a:rPr lang="en-GB" altLang="ko-KR" sz="1000" dirty="0">
                <a:ea typeface="Batang" pitchFamily="18" charset="-127"/>
              </a:rPr>
              <a:t> C., </a:t>
            </a:r>
            <a:r>
              <a:rPr lang="en-GB" altLang="ko-KR" sz="1000" dirty="0" err="1">
                <a:ea typeface="Batang" pitchFamily="18" charset="-127"/>
              </a:rPr>
              <a:t>Younes</a:t>
            </a:r>
            <a:r>
              <a:rPr lang="en-GB" altLang="ko-KR" sz="1000" dirty="0">
                <a:ea typeface="Batang" pitchFamily="18" charset="-127"/>
              </a:rPr>
              <a:t> M., </a:t>
            </a:r>
            <a:r>
              <a:rPr lang="en-GB" altLang="ko-KR" sz="1000" dirty="0" err="1">
                <a:ea typeface="Batang" pitchFamily="18" charset="-127"/>
              </a:rPr>
              <a:t>Clodic</a:t>
            </a:r>
            <a:r>
              <a:rPr lang="en-GB" altLang="ko-KR" sz="1000" dirty="0">
                <a:ea typeface="Batang" pitchFamily="18" charset="-127"/>
              </a:rPr>
              <a:t> D., Bill A.A., </a:t>
            </a:r>
            <a:r>
              <a:rPr lang="en-GB" altLang="ko-KR" sz="1000" dirty="0" err="1">
                <a:ea typeface="Batang" pitchFamily="18" charset="-127"/>
              </a:rPr>
              <a:t>Feron</a:t>
            </a:r>
            <a:r>
              <a:rPr lang="en-GB" altLang="ko-KR" sz="1000" dirty="0">
                <a:ea typeface="Batang" pitchFamily="18" charset="-127"/>
              </a:rPr>
              <a:t> P.H.M., </a:t>
            </a:r>
            <a:r>
              <a:rPr lang="en-GB" altLang="ko-KR" sz="1000" dirty="0" err="1">
                <a:ea typeface="Batang" pitchFamily="18" charset="-127"/>
              </a:rPr>
              <a:t>Rojey</a:t>
            </a:r>
            <a:r>
              <a:rPr lang="en-GB" altLang="ko-KR" sz="1000" dirty="0">
                <a:ea typeface="Batang" pitchFamily="18" charset="-127"/>
              </a:rPr>
              <a:t> A., </a:t>
            </a:r>
            <a:r>
              <a:rPr lang="en-GB" altLang="ko-KR" sz="1000" dirty="0" err="1">
                <a:ea typeface="Batang" pitchFamily="18" charset="-127"/>
              </a:rPr>
              <a:t>Giroudière</a:t>
            </a:r>
            <a:r>
              <a:rPr lang="en-GB" altLang="ko-KR" sz="1000" dirty="0">
                <a:ea typeface="Batang" pitchFamily="18" charset="-127"/>
              </a:rPr>
              <a:t> F., Oil &amp; Gas Science &amp; Technology, 60, (2005), p.497</a:t>
            </a:r>
            <a:endParaRPr lang="it-IT" altLang="ko-KR" sz="1000" dirty="0">
              <a:ea typeface="Gulim" pitchFamily="34" charset="-127"/>
            </a:endParaRPr>
          </a:p>
          <a:p>
            <a:pPr algn="just"/>
            <a:r>
              <a:rPr lang="en-GB" altLang="ko-KR" sz="1000" dirty="0">
                <a:latin typeface="Times New Roman" pitchFamily="18" charset="0"/>
                <a:ea typeface="Batang" pitchFamily="18" charset="-127"/>
              </a:rPr>
              <a:t>[5]</a:t>
            </a:r>
            <a:r>
              <a:rPr lang="fr-FR" altLang="ko-KR" sz="1000" dirty="0">
                <a:ea typeface="Batang" pitchFamily="18" charset="-127"/>
              </a:rPr>
              <a:t> </a:t>
            </a:r>
            <a:r>
              <a:rPr lang="fr-FR" altLang="ko-KR" sz="1000" dirty="0" err="1">
                <a:ea typeface="Batang" pitchFamily="18" charset="-127"/>
              </a:rPr>
              <a:t>Bounaceur</a:t>
            </a:r>
            <a:r>
              <a:rPr lang="fr-FR" altLang="ko-KR" sz="1000" dirty="0">
                <a:ea typeface="Batang" pitchFamily="18" charset="-127"/>
              </a:rPr>
              <a:t> R., </a:t>
            </a:r>
            <a:r>
              <a:rPr lang="fr-FR" altLang="ko-KR" sz="1000" dirty="0">
                <a:ea typeface="Gulim" pitchFamily="34" charset="-127"/>
              </a:rPr>
              <a:t>Lape</a:t>
            </a:r>
            <a:r>
              <a:rPr lang="fr-FR" altLang="ko-KR" sz="1000" dirty="0">
                <a:ea typeface="Batang" pitchFamily="18" charset="-127"/>
              </a:rPr>
              <a:t> N</a:t>
            </a:r>
            <a:r>
              <a:rPr lang="fr-FR" altLang="ko-KR" sz="1000" dirty="0">
                <a:ea typeface="Gulim" pitchFamily="34" charset="-127"/>
              </a:rPr>
              <a:t>., </a:t>
            </a:r>
            <a:r>
              <a:rPr lang="fr-FR" altLang="ko-KR" sz="1000" dirty="0" err="1">
                <a:ea typeface="Gulim" pitchFamily="34" charset="-127"/>
              </a:rPr>
              <a:t>Roizard</a:t>
            </a:r>
            <a:r>
              <a:rPr lang="fr-FR" altLang="ko-KR" sz="1000" dirty="0">
                <a:ea typeface="Gulim" pitchFamily="34" charset="-127"/>
              </a:rPr>
              <a:t> D., </a:t>
            </a:r>
            <a:r>
              <a:rPr lang="fr-FR" altLang="ko-KR" sz="1000" dirty="0" err="1">
                <a:ea typeface="Gulim" pitchFamily="34" charset="-127"/>
              </a:rPr>
              <a:t>Vallieres</a:t>
            </a:r>
            <a:r>
              <a:rPr lang="fr-FR" altLang="ko-KR" sz="1000" dirty="0">
                <a:ea typeface="Gulim" pitchFamily="34" charset="-127"/>
              </a:rPr>
              <a:t> C., Favre E., </a:t>
            </a:r>
            <a:r>
              <a:rPr lang="fr-FR" altLang="ko-KR" sz="1000" dirty="0" err="1">
                <a:ea typeface="Gulim" pitchFamily="34" charset="-127"/>
              </a:rPr>
              <a:t>Energy</a:t>
            </a:r>
            <a:r>
              <a:rPr lang="fr-FR" altLang="ko-KR" sz="1000" dirty="0">
                <a:ea typeface="Gulim" pitchFamily="34" charset="-127"/>
              </a:rPr>
              <a:t>, 31, (2006), p.2556</a:t>
            </a:r>
            <a:r>
              <a:rPr lang="en-US" altLang="ko-KR" sz="1000" dirty="0">
                <a:ea typeface="Batang" pitchFamily="18" charset="-127"/>
              </a:rPr>
              <a:t>.</a:t>
            </a:r>
          </a:p>
          <a:p>
            <a:pPr algn="just"/>
            <a:r>
              <a:rPr lang="en-US" altLang="ko-KR" sz="1000" dirty="0">
                <a:ea typeface="Batang" pitchFamily="18" charset="-127"/>
              </a:rPr>
              <a:t>[6] Merkel T., Lin. H., Wei X., Baker R., Journal of Membrane Science, 359, (2010), 126-139</a:t>
            </a:r>
            <a:endParaRPr lang="fr-FR" altLang="ko-KR" sz="1000" dirty="0">
              <a:ea typeface="Batang" pitchFamily="18" charset="-127"/>
            </a:endParaRPr>
          </a:p>
        </p:txBody>
      </p:sp>
    </p:spTree>
    <p:extLst>
      <p:ext uri="{BB962C8B-B14F-4D97-AF65-F5344CB8AC3E}">
        <p14:creationId xmlns:p14="http://schemas.microsoft.com/office/powerpoint/2010/main" val="551443088"/>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12"/>
          <p:cNvGraphicFramePr>
            <a:graphicFrameLocks noGrp="1"/>
          </p:cNvGraphicFramePr>
          <p:nvPr>
            <p:ph idx="1"/>
            <p:extLst>
              <p:ext uri="{D42A27DB-BD31-4B8C-83A1-F6EECF244321}">
                <p14:modId xmlns:p14="http://schemas.microsoft.com/office/powerpoint/2010/main" val="1927453093"/>
              </p:ext>
            </p:extLst>
          </p:nvPr>
        </p:nvGraphicFramePr>
        <p:xfrm>
          <a:off x="107504" y="1052736"/>
          <a:ext cx="8928991" cy="4853705"/>
        </p:xfrm>
        <a:graphic>
          <a:graphicData uri="http://schemas.openxmlformats.org/drawingml/2006/table">
            <a:tbl>
              <a:tblPr/>
              <a:tblGrid>
                <a:gridCol w="1089382"/>
                <a:gridCol w="1611811"/>
                <a:gridCol w="2476233"/>
                <a:gridCol w="2104052"/>
                <a:gridCol w="1647513"/>
              </a:tblGrid>
              <a:tr h="533432">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Process application</a:t>
                      </a:r>
                      <a:endPar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Feed conditions</a:t>
                      </a:r>
                      <a:endPar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Membrane System</a:t>
                      </a:r>
                      <a:endPar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PSA</a:t>
                      </a:r>
                      <a:endPar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Cryogenic</a:t>
                      </a:r>
                      <a:endPar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762712">
                <a:tc>
                  <a:txBody>
                    <a:body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Catalytic reformer off-gas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70-90%</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vol</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endPar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30-10% C</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1</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C</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6</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ppv</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of aromatics and </a:t>
                      </a:r>
                      <a:r>
                        <a:rPr kumimoji="0" lang="en-GB" sz="9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HCl</a:t>
                      </a:r>
                      <a:endPar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Pressure: 15-30 bar</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Room Temperature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 </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purity: 98%.</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Final destination: uses such as catalyst regeneration</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purity: 99+%</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recovery: 82-90%  </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Final destination: primary source of make up hydrogen for hydrocracker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Not used due to the necessity of </a:t>
                      </a:r>
                      <a:r>
                        <a:rPr kumimoji="0" lang="en-GB" sz="9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pretreatment</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for aromatic removals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834342">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Hydroprocessor</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purge gases</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High pressure purge gas: </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75-90%</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vol</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endPar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Hydrocarbon balance  </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Pressure: 50-200 bar</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Room Temperature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purity: 92-98% </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pressure: 20-40 bar</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recovery: 85-95% </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Final destination: make-up hydrogen compressor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Not used because of the high feed pressure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Not used due to the low flow rates</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822789">
                <a:tc vMerge="1">
                  <a:txBody>
                    <a:bodyPr/>
                    <a:lstStyle/>
                    <a:p>
                      <a:endParaRPr lang="it-IT"/>
                    </a:p>
                  </a:txBody>
                  <a:tcPr/>
                </a:tc>
                <a:tc>
                  <a:txBody>
                    <a:bodyPr/>
                    <a:lstStyle/>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Low pressure purge gas: </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50-75%</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vol</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endPar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Hydrocarbon balance  </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Pressure: 5-20 bar</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Room Temperature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Not used because of the low feed pressure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purity: 99% </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pressure: 1 bar</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recovery: 80-90% </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Final destination: primary source of make up hydrogen for hydrocracker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it-IT"/>
                    </a:p>
                  </a:txBody>
                  <a:tcPr/>
                </a:tc>
              </a:tr>
              <a:tr h="1037298">
                <a:tc>
                  <a:txBody>
                    <a:body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FCC off-gas and other refinery purge streams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15-50%</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vol</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endPar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Hydrocarbon or olefins balance  </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Pressure: 5-20 bar</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Room Temperature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Feed compression: &gt; 25 bar</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purity: 80-90% </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pressure: 5-20 bar</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recovery: 50-85% </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Final destination: low pressure </a:t>
                      </a:r>
                      <a:r>
                        <a:rPr kumimoji="0" lang="en-GB" sz="9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hydrotreaters</a:t>
                      </a:r>
                      <a:endPar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The tail gas is sent to downstream hydrogen recovery units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Not used because of the low 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 </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concentration in the feed </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purity: &gt;95%</a:t>
                      </a:r>
                    </a:p>
                    <a:p>
                      <a:pPr marL="0" marR="0" lvl="0" indent="0" algn="l"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pressure: 15-30 bar</a:t>
                      </a:r>
                    </a:p>
                    <a:p>
                      <a:pPr marL="0" marR="0" lvl="0" indent="0" algn="l"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Recovery of a mixed stream containing &gt;99+% of C</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components</a:t>
                      </a:r>
                    </a:p>
                    <a:p>
                      <a:pPr marL="0" marR="0" lvl="0" indent="0" algn="l"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834342">
                <a:tc>
                  <a:txBody>
                    <a:bodyPr/>
                    <a:lstStyle/>
                    <a:p>
                      <a:pPr marL="392113" marR="0" lvl="0" indent="-392113" algn="l"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Ethylene off-gas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l"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80-90%</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vol</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endPar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392113" marR="0" lvl="0" indent="-392113" algn="l"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 CO</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4</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balance  </a:t>
                      </a:r>
                    </a:p>
                    <a:p>
                      <a:pPr marL="392113" marR="0" lvl="0" indent="-392113" algn="l"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Pressure: 15-30 bar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purity: 95-97%</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recovery: 80-90% </a:t>
                      </a:r>
                    </a:p>
                    <a:p>
                      <a:pPr marL="392113" marR="0" lvl="0" indent="-392113"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Final destination: make-up hydrogen compressor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purity: 99.5%</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recovery: 80-90%  </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Final destination: primary source of make up hydrogen for hydrocracker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purity: 95%</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a:t>
                      </a:r>
                      <a:r>
                        <a:rPr kumimoji="0" lang="en-GB" sz="9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pressure: 15-30 bar</a:t>
                      </a:r>
                    </a:p>
                    <a:p>
                      <a:pPr marL="0" marR="0" lvl="0" indent="0" algn="just" defTabSz="7620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Final destination: make-up hydrogen compressor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
        <p:nvSpPr>
          <p:cNvPr id="4" name="Titolo 3"/>
          <p:cNvSpPr>
            <a:spLocks noGrp="1"/>
          </p:cNvSpPr>
          <p:nvPr>
            <p:ph type="title"/>
          </p:nvPr>
        </p:nvSpPr>
        <p:spPr>
          <a:xfrm>
            <a:off x="2235200" y="101600"/>
            <a:ext cx="6908800" cy="603250"/>
          </a:xfrm>
        </p:spPr>
        <p:txBody>
          <a:bodyPr/>
          <a:lstStyle/>
          <a:p>
            <a:r>
              <a:rPr lang="en-GB" altLang="it-IT" sz="2400" dirty="0">
                <a:solidFill>
                  <a:schemeClr val="tx1"/>
                </a:solidFill>
                <a:latin typeface="Century Gothic" panose="020B0502020202020204" pitchFamily="34" charset="0"/>
                <a:cs typeface="Arial" panose="020B0604020202020204" pitchFamily="34" charset="0"/>
              </a:rPr>
              <a:t>Selection guidelines for </a:t>
            </a:r>
            <a:r>
              <a:rPr lang="en-GB" altLang="it-IT" sz="2400" dirty="0" smtClean="0">
                <a:solidFill>
                  <a:schemeClr val="tx1"/>
                </a:solidFill>
                <a:latin typeface="Century Gothic" panose="020B0502020202020204" pitchFamily="34" charset="0"/>
                <a:cs typeface="Arial" panose="020B0604020202020204" pitchFamily="34" charset="0"/>
              </a:rPr>
              <a:t>some applications</a:t>
            </a:r>
            <a:endParaRPr lang="it-IT" sz="24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65709542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02"/>
          <p:cNvGraphicFramePr>
            <a:graphicFrameLocks noGrp="1"/>
          </p:cNvGraphicFramePr>
          <p:nvPr>
            <p:ph idx="1"/>
            <p:extLst>
              <p:ext uri="{D42A27DB-BD31-4B8C-83A1-F6EECF244321}">
                <p14:modId xmlns:p14="http://schemas.microsoft.com/office/powerpoint/2010/main" val="72789981"/>
              </p:ext>
            </p:extLst>
          </p:nvPr>
        </p:nvGraphicFramePr>
        <p:xfrm>
          <a:off x="250825" y="908720"/>
          <a:ext cx="8642350" cy="5066794"/>
        </p:xfrm>
        <a:graphic>
          <a:graphicData uri="http://schemas.openxmlformats.org/drawingml/2006/table">
            <a:tbl>
              <a:tblPr/>
              <a:tblGrid>
                <a:gridCol w="1440855"/>
                <a:gridCol w="1584176"/>
                <a:gridCol w="1224136"/>
                <a:gridCol w="1656184"/>
                <a:gridCol w="2736999"/>
              </a:tblGrid>
              <a:tr h="217488">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Separation</a:t>
                      </a:r>
                      <a:endParaRPr kumimoji="0" lang="en-GB" sz="3200" b="0" i="0" u="none" strike="noStrike" cap="none" normalizeH="0" baseline="0" dirty="0" smtClean="0">
                        <a:ln>
                          <a:noFill/>
                        </a:ln>
                        <a:solidFill>
                          <a:schemeClr val="tx1"/>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Process</a:t>
                      </a:r>
                      <a:endParaRPr kumimoji="0" lang="en-GB" sz="3200" b="0" i="0" u="none" strike="noStrike" cap="none" normalizeH="0" baseline="0" dirty="0" smtClean="0">
                        <a:ln>
                          <a:noFill/>
                        </a:ln>
                        <a:solidFill>
                          <a:schemeClr val="tx1"/>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Traditional technology</a:t>
                      </a:r>
                      <a:endParaRPr kumimoji="0" lang="en-GB" sz="3200" b="0" i="0" u="none" strike="noStrike" cap="none" normalizeH="0" baseline="0" dirty="0" smtClean="0">
                        <a:ln>
                          <a:noFill/>
                        </a:ln>
                        <a:solidFill>
                          <a:schemeClr val="tx1"/>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Membrane Material </a:t>
                      </a:r>
                      <a:endParaRPr kumimoji="0" lang="en-GB" sz="3200" b="0" i="0" u="none" strike="noStrike" cap="none" normalizeH="0" baseline="0" dirty="0" smtClean="0">
                        <a:ln>
                          <a:noFill/>
                        </a:ln>
                        <a:solidFill>
                          <a:schemeClr val="tx1"/>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Status of membrane technology application</a:t>
                      </a:r>
                      <a:endParaRPr kumimoji="0" lang="en-GB" sz="3200" b="0" i="0" u="none" strike="noStrike" cap="none" normalizeH="0" baseline="0" dirty="0" smtClean="0">
                        <a:ln>
                          <a:noFill/>
                        </a:ln>
                        <a:solidFill>
                          <a:schemeClr val="tx1"/>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0">
                <a:tc rowSpan="2">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H</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/N</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endParaRPr kumimoji="0" lang="en-GB" sz="32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Ammonia purge gas</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PSA</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Polysulfone</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Plant installed  (Prism by Permea)</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Pd-based</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Lab scale</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117475">
                <a:tc rowSpan="3">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H</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/CO</a:t>
                      </a:r>
                      <a:endParaRPr kumimoji="0" lang="en-GB" sz="32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3">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Adjustment of  H</a:t>
                      </a:r>
                      <a:r>
                        <a:rPr kumimoji="0" lang="en-GB" sz="105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/CO ratio in syngas plant</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3">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PSA</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Silicon rubber</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Lab scale </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117475">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Polyimide</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(Separex)</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117475">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Pd-based</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Lab scale</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01474">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H</a:t>
                      </a:r>
                      <a:r>
                        <a:rPr kumimoji="0" lang="en-GB" sz="14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/hydrocarbons</a:t>
                      </a:r>
                      <a:endParaRPr kumimoji="0" lang="en-GB" sz="32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Hydrogen recovery in refineries</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PSA</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Silicon rubber</a:t>
                      </a:r>
                    </a:p>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Polyimide</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a:t>
                      </a:r>
                    </a:p>
                    <a:p>
                      <a:pPr marL="0" marR="0" lvl="0" indent="0"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(Sinopec Zhenhai (china) Prism </a:t>
                      </a:r>
                    </a:p>
                    <a:p>
                      <a:pPr marL="0" marR="0" lvl="0" indent="0"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by Permea Du Pont)</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Pd-based</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Lab scale</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133350">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H</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/light hydrocarbons</a:t>
                      </a:r>
                      <a:endParaRPr kumimoji="0" lang="en-GB" sz="32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Ethylene cracker old trains</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Cryogenic distillation</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PTMSP; PMP</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Pilot plant</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117475">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Pd-based</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Lab scale</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r>
              <a:tr h="0">
                <a:tc rowSpan="7">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O</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/N</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endParaRPr kumimoji="0" lang="en-GB" sz="32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7">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Air separation</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7">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Cryogenic distillation</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Silicon rubber</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(Cynara; Separex; GMS; Air Products)</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Polysulfone</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(Permea)</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Polyimide</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(Medal; Dow-Generan; UBE)</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Polyphenilene</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(Aquilo)</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Ethyl Cellulose</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(Air Liquide)</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Ion transport (perovskite)</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Lab scale</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Pd-based </a:t>
                      </a:r>
                      <a:endParaRPr kumimoji="0" lang="en-GB" sz="200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92113" marR="0" lvl="0" indent="-392113" algn="ctr" defTabSz="7620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Lab scale</a:t>
                      </a:r>
                      <a:endParaRPr kumimoji="0" lang="en-GB" sz="20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
        <p:nvSpPr>
          <p:cNvPr id="4" name="Rettangolo 3"/>
          <p:cNvSpPr/>
          <p:nvPr/>
        </p:nvSpPr>
        <p:spPr>
          <a:xfrm>
            <a:off x="2178059" y="260648"/>
            <a:ext cx="6984776" cy="461665"/>
          </a:xfrm>
          <a:prstGeom prst="rect">
            <a:avLst/>
          </a:prstGeom>
        </p:spPr>
        <p:txBody>
          <a:bodyPr wrap="square">
            <a:spAutoFit/>
          </a:bodyPr>
          <a:lstStyle/>
          <a:p>
            <a:r>
              <a:rPr lang="en-GB" altLang="it-IT" sz="2400" b="0" dirty="0">
                <a:latin typeface="Century Gothic" panose="020B0502020202020204" pitchFamily="34" charset="0"/>
                <a:cs typeface="Arial" panose="020B0604020202020204" pitchFamily="34" charset="0"/>
              </a:rPr>
              <a:t>Main industrial applications of </a:t>
            </a:r>
            <a:r>
              <a:rPr lang="en-GB" altLang="it-IT" sz="2400" b="0" dirty="0" smtClean="0">
                <a:latin typeface="Century Gothic" panose="020B0502020202020204" pitchFamily="34" charset="0"/>
                <a:cs typeface="Arial" panose="020B0604020202020204" pitchFamily="34" charset="0"/>
              </a:rPr>
              <a:t>GS membrane</a:t>
            </a:r>
            <a:endParaRPr lang="it-IT" sz="2400" b="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763021633"/>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63674881"/>
              </p:ext>
            </p:extLst>
          </p:nvPr>
        </p:nvGraphicFramePr>
        <p:xfrm>
          <a:off x="179512" y="980728"/>
          <a:ext cx="8712968" cy="5040560"/>
        </p:xfrm>
        <a:graphic>
          <a:graphicData uri="http://schemas.openxmlformats.org/drawingml/2006/table">
            <a:tbl>
              <a:tblPr/>
              <a:tblGrid>
                <a:gridCol w="1584176"/>
                <a:gridCol w="1152128"/>
                <a:gridCol w="1944216"/>
                <a:gridCol w="2232248"/>
                <a:gridCol w="1800200"/>
              </a:tblGrid>
              <a:tr h="575223">
                <a:tc rowSpan="2">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N</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/CH</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4</a:t>
                      </a:r>
                      <a:endParaRPr kumimoji="0" lang="en-GB" sz="14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Nitrogen removal</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Cryogenic distillation</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Silicon rubber</a:t>
                      </a:r>
                    </a:p>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 PMP</a:t>
                      </a:r>
                    </a:p>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 Parel</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Pilot plant</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54276">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PEBAX</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Lab scale</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3672">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H</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O/CH</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4</a:t>
                      </a:r>
                      <a:endParaRPr kumimoji="0" lang="en-GB" sz="14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Dehydration</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Glycol absorption</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Cellulose acetate</a:t>
                      </a:r>
                    </a:p>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 Polyimide</a:t>
                      </a:r>
                    </a:p>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 polyaramide</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[51]</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r>
              <a:tr h="734920">
                <a:tc rowSpan="4">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CO</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/CH</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4</a:t>
                      </a:r>
                      <a:endParaRPr kumimoji="0" lang="en-GB" sz="14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4">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Sweetening of natural gas</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4">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Amine absorption</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Cellulose acetate </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Offshore platforms</a:t>
                      </a:r>
                    </a:p>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 In Thailand gulf. (Cynara-NATCO); Grace-Separex</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54276">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Polyaramide</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(Medal)</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55827">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Polyimide</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(Medal)</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54276">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Perfluoro-polymers</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(MTR)</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r>
              <a:tr h="575223">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CO</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/Hydrocarbons</a:t>
                      </a:r>
                      <a:endParaRPr kumimoji="0" lang="en-GB" sz="14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altLang="ko-KR" sz="1050" b="0" i="0" u="none" strike="noStrike" cap="none" normalizeH="0" baseline="0" dirty="0" smtClean="0">
                          <a:ln>
                            <a:noFill/>
                          </a:ln>
                          <a:solidFill>
                            <a:srgbClr val="000000"/>
                          </a:solidFill>
                          <a:effectLst/>
                          <a:latin typeface="Times New Roman" pitchFamily="18" charset="0"/>
                          <a:ea typeface="Batang" pitchFamily="18" charset="-127"/>
                          <a:cs typeface="Times New Roman" pitchFamily="18" charset="0"/>
                        </a:rPr>
                        <a:t>Natural gas liquid removal</a:t>
                      </a:r>
                      <a:endParaRPr kumimoji="0" lang="en-GB" altLang="ko-KR" sz="1050" b="0" i="0" u="none" strike="noStrike" cap="none" normalizeH="0" baseline="0" dirty="0" smtClean="0">
                        <a:ln>
                          <a:noFill/>
                        </a:ln>
                        <a:solidFill>
                          <a:srgbClr val="000000"/>
                        </a:solidFill>
                        <a:effectLst/>
                        <a:latin typeface="Tw Cen MT" pitchFamily="34" charset="0"/>
                        <a:ea typeface="Batang" pitchFamily="18" charset="-127"/>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Glycol absorption and cooling inn a propane refrigeration plant (-20°C)</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Cellulose acetate</a:t>
                      </a:r>
                    </a:p>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 Polyimide</a:t>
                      </a:r>
                    </a:p>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 polyaramide</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Early commercial stage. A demonstration system installed</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r>
              <a:tr h="254276">
                <a:tc rowSpan="2">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CO</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/N</a:t>
                      </a:r>
                      <a:r>
                        <a:rPr kumimoji="0" lang="en-GB" sz="1400" b="0" i="0" u="none" strike="noStrike" cap="none" normalizeH="0" baseline="-30000" dirty="0" smtClean="0">
                          <a:ln>
                            <a:noFill/>
                          </a:ln>
                          <a:solidFill>
                            <a:srgbClr val="000000"/>
                          </a:solidFill>
                          <a:effectLst/>
                          <a:latin typeface="Times New Roman" pitchFamily="18" charset="0"/>
                          <a:cs typeface="Times New Roman" pitchFamily="18" charset="0"/>
                        </a:rPr>
                        <a:t>2</a:t>
                      </a:r>
                      <a:endParaRPr kumimoji="0" lang="en-GB" sz="14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CO</a:t>
                      </a:r>
                      <a:r>
                        <a:rPr kumimoji="0" lang="en-GB" sz="105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 capture from flue gas streams</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Amine absorption</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Polyimide</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Pilot plant </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13974">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FSC; PEEKWC; Zeolite, silica based; carbon</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Lab scale</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r>
              <a:tr h="894617">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cs typeface="Times New Roman" pitchFamily="18" charset="0"/>
                        </a:rPr>
                        <a:t>VOCs/gas</a:t>
                      </a:r>
                      <a:endParaRPr kumimoji="0" lang="en-GB" sz="140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smtClean="0">
                          <a:ln>
                            <a:noFill/>
                          </a:ln>
                          <a:solidFill>
                            <a:srgbClr val="000000"/>
                          </a:solidFill>
                          <a:effectLst/>
                          <a:latin typeface="Times New Roman" pitchFamily="18" charset="0"/>
                          <a:cs typeface="Times New Roman" pitchFamily="18" charset="0"/>
                        </a:rPr>
                        <a:t>Polyolefin plant resin degassing; Ethylene recovery</a:t>
                      </a:r>
                      <a:endParaRPr kumimoji="0" lang="en-GB" sz="1050" b="0" i="0" u="none" strike="noStrike" cap="none" normalizeH="0" baseline="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Adsorption,</a:t>
                      </a:r>
                    </a:p>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Refrigeration and turbo-expander plants</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Silicone rubber</a:t>
                      </a:r>
                    </a:p>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 PTMSP</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93775"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Plant installed (MTR; OPW </a:t>
                      </a:r>
                      <a:r>
                        <a:rPr kumimoji="0" lang="en-GB" sz="1050" b="0" i="0" u="none" strike="noStrike" cap="none" normalizeH="0" baseline="0" dirty="0" err="1" smtClean="0">
                          <a:ln>
                            <a:noFill/>
                          </a:ln>
                          <a:solidFill>
                            <a:srgbClr val="000000"/>
                          </a:solidFill>
                          <a:effectLst/>
                          <a:latin typeface="Times New Roman" pitchFamily="18" charset="0"/>
                          <a:cs typeface="Times New Roman" pitchFamily="18" charset="0"/>
                        </a:rPr>
                        <a:t>Vaporsaver</a:t>
                      </a:r>
                      <a:r>
                        <a:rPr kumimoji="0" lang="en-GB" sz="1050" b="0" i="0" u="none" strike="noStrike" cap="none" normalizeH="0" baseline="30000" dirty="0" err="1" smtClean="0">
                          <a:ln>
                            <a:noFill/>
                          </a:ln>
                          <a:solidFill>
                            <a:srgbClr val="000000"/>
                          </a:solidFill>
                          <a:effectLst/>
                          <a:latin typeface="Times New Roman" pitchFamily="18" charset="0"/>
                          <a:cs typeface="Times New Roman" pitchFamily="18" charset="0"/>
                        </a:rPr>
                        <a:t>TM</a:t>
                      </a:r>
                      <a:r>
                        <a:rPr kumimoji="0" lang="en-GB" sz="105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GB" sz="1050" b="0" i="0" u="none" strike="noStrike" cap="none" normalizeH="0" baseline="0" dirty="0" smtClean="0">
                        <a:ln>
                          <a:noFill/>
                        </a:ln>
                        <a:solidFill>
                          <a:srgbClr val="000000"/>
                        </a:solidFill>
                        <a:effectLst/>
                        <a:latin typeface="Tw Cen MT"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7" name="Rettangolo 6"/>
          <p:cNvSpPr/>
          <p:nvPr/>
        </p:nvSpPr>
        <p:spPr>
          <a:xfrm>
            <a:off x="2178059" y="260648"/>
            <a:ext cx="6984776" cy="461665"/>
          </a:xfrm>
          <a:prstGeom prst="rect">
            <a:avLst/>
          </a:prstGeom>
        </p:spPr>
        <p:txBody>
          <a:bodyPr wrap="square">
            <a:spAutoFit/>
          </a:bodyPr>
          <a:lstStyle/>
          <a:p>
            <a:r>
              <a:rPr lang="en-GB" altLang="it-IT" sz="2400" b="0" dirty="0">
                <a:latin typeface="Century Gothic" panose="020B0502020202020204" pitchFamily="34" charset="0"/>
                <a:cs typeface="Arial" panose="020B0604020202020204" pitchFamily="34" charset="0"/>
              </a:rPr>
              <a:t>Main industrial applications of </a:t>
            </a:r>
            <a:r>
              <a:rPr lang="en-GB" altLang="it-IT" sz="2400" b="0" dirty="0" smtClean="0">
                <a:latin typeface="Century Gothic" panose="020B0502020202020204" pitchFamily="34" charset="0"/>
                <a:cs typeface="Arial" panose="020B0604020202020204" pitchFamily="34" charset="0"/>
              </a:rPr>
              <a:t>GS membrane</a:t>
            </a:r>
            <a:endParaRPr lang="it-IT" sz="2400" b="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29104711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3"/>
          <p:cNvSpPr txBox="1">
            <a:spLocks noChangeArrowheads="1"/>
          </p:cNvSpPr>
          <p:nvPr/>
        </p:nvSpPr>
        <p:spPr bwMode="auto">
          <a:xfrm>
            <a:off x="2387600" y="-141643"/>
            <a:ext cx="6697663" cy="8317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775" tIns="52388" rIns="104775" bIns="52388" numCol="1" anchor="ctr" anchorCtr="1" compatLnSpc="1">
            <a:prstTxWarp prst="textNoShape">
              <a:avLst/>
            </a:prstTxWarp>
            <a:spAutoFit/>
          </a:bodyPr>
          <a:lstStyle>
            <a:lvl1pPr marL="342900" indent="-342900" algn="ctr" defTabSz="993775" rtl="0" eaLnBrk="0" fontAlgn="base" hangingPunct="0">
              <a:spcBef>
                <a:spcPct val="0"/>
              </a:spcBef>
              <a:spcAft>
                <a:spcPct val="0"/>
              </a:spcAft>
              <a:defRPr sz="2800" b="1">
                <a:solidFill>
                  <a:schemeClr val="tx1"/>
                </a:solidFill>
                <a:latin typeface="Tw Cen MT" pitchFamily="34" charset="0"/>
                <a:ea typeface="+mj-ea"/>
                <a:cs typeface="+mj-cs"/>
              </a:defRPr>
            </a:lvl1pPr>
            <a:lvl2pPr algn="ctr" defTabSz="993775" rtl="0" eaLnBrk="0" fontAlgn="base" hangingPunct="0">
              <a:spcBef>
                <a:spcPct val="0"/>
              </a:spcBef>
              <a:spcAft>
                <a:spcPct val="0"/>
              </a:spcAft>
              <a:defRPr sz="2800" b="1">
                <a:solidFill>
                  <a:schemeClr val="tx1"/>
                </a:solidFill>
                <a:latin typeface="Tw Cen MT" pitchFamily="34" charset="0"/>
              </a:defRPr>
            </a:lvl2pPr>
            <a:lvl3pPr marL="1143000" indent="-228600" algn="ctr" defTabSz="993775" rtl="0" eaLnBrk="0" fontAlgn="base" hangingPunct="0">
              <a:spcBef>
                <a:spcPct val="0"/>
              </a:spcBef>
              <a:spcAft>
                <a:spcPct val="0"/>
              </a:spcAft>
              <a:defRPr sz="2800" b="1">
                <a:solidFill>
                  <a:schemeClr val="tx1"/>
                </a:solidFill>
                <a:latin typeface="Tw Cen MT" pitchFamily="34" charset="0"/>
              </a:defRPr>
            </a:lvl3pPr>
            <a:lvl4pPr marL="1600200" indent="-228600" algn="ctr" defTabSz="993775" rtl="0" eaLnBrk="0" fontAlgn="base" hangingPunct="0">
              <a:spcBef>
                <a:spcPct val="0"/>
              </a:spcBef>
              <a:spcAft>
                <a:spcPct val="0"/>
              </a:spcAft>
              <a:defRPr sz="2800" b="1">
                <a:solidFill>
                  <a:schemeClr val="tx1"/>
                </a:solidFill>
                <a:latin typeface="Tw Cen MT" pitchFamily="34" charset="0"/>
              </a:defRPr>
            </a:lvl4pPr>
            <a:lvl5pPr marL="2057400" indent="-228600" algn="ctr" defTabSz="993775" rtl="0" eaLnBrk="0" fontAlgn="base" hangingPunct="0">
              <a:spcBef>
                <a:spcPct val="0"/>
              </a:spcBef>
              <a:spcAft>
                <a:spcPct val="0"/>
              </a:spcAft>
              <a:defRPr sz="2800" b="1">
                <a:solidFill>
                  <a:schemeClr val="tx1"/>
                </a:solidFill>
                <a:latin typeface="Tw Cen MT" pitchFamily="34" charset="0"/>
              </a:defRPr>
            </a:lvl5pPr>
            <a:lvl6pPr marL="2514600" indent="-228600" algn="ctr" defTabSz="993775" rtl="0" eaLnBrk="0" fontAlgn="base" hangingPunct="0">
              <a:spcBef>
                <a:spcPct val="0"/>
              </a:spcBef>
              <a:spcAft>
                <a:spcPct val="0"/>
              </a:spcAft>
              <a:defRPr sz="2800" b="1">
                <a:solidFill>
                  <a:schemeClr val="tx1"/>
                </a:solidFill>
                <a:latin typeface="Tw Cen MT" pitchFamily="34" charset="0"/>
              </a:defRPr>
            </a:lvl6pPr>
            <a:lvl7pPr marL="2971800" indent="-228600" algn="ctr" defTabSz="993775" rtl="0" eaLnBrk="0" fontAlgn="base" hangingPunct="0">
              <a:spcBef>
                <a:spcPct val="0"/>
              </a:spcBef>
              <a:spcAft>
                <a:spcPct val="0"/>
              </a:spcAft>
              <a:defRPr sz="2800" b="1">
                <a:solidFill>
                  <a:schemeClr val="tx1"/>
                </a:solidFill>
                <a:latin typeface="Tw Cen MT" pitchFamily="34" charset="0"/>
              </a:defRPr>
            </a:lvl7pPr>
            <a:lvl8pPr marL="3429000" indent="-228600" algn="ctr" defTabSz="993775" rtl="0" eaLnBrk="0" fontAlgn="base" hangingPunct="0">
              <a:spcBef>
                <a:spcPct val="0"/>
              </a:spcBef>
              <a:spcAft>
                <a:spcPct val="0"/>
              </a:spcAft>
              <a:defRPr sz="2800" b="1">
                <a:solidFill>
                  <a:schemeClr val="tx1"/>
                </a:solidFill>
                <a:latin typeface="Tw Cen MT" pitchFamily="34" charset="0"/>
              </a:defRPr>
            </a:lvl8pPr>
            <a:lvl9pPr marL="3886200" indent="-228600" algn="ctr" defTabSz="993775" rtl="0" eaLnBrk="0" fontAlgn="base" hangingPunct="0">
              <a:spcBef>
                <a:spcPct val="0"/>
              </a:spcBef>
              <a:spcAft>
                <a:spcPct val="0"/>
              </a:spcAft>
              <a:defRPr sz="2800" b="1">
                <a:solidFill>
                  <a:schemeClr val="tx1"/>
                </a:solidFill>
                <a:latin typeface="Tw Cen MT" pitchFamily="34" charset="0"/>
              </a:defRPr>
            </a:lvl9pPr>
          </a:lstStyle>
          <a:p>
            <a:pPr marL="0" lvl="1">
              <a:lnSpc>
                <a:spcPct val="200000"/>
              </a:lnSpc>
            </a:pPr>
            <a:r>
              <a:rPr lang="en-US" altLang="en-US" b="0" kern="0" dirty="0" smtClean="0">
                <a:latin typeface="Arial" panose="020B0604020202020204" pitchFamily="34" charset="0"/>
                <a:cs typeface="Arial" panose="020B0604020202020204" pitchFamily="34" charset="0"/>
              </a:rPr>
              <a:t>Membrane modules</a:t>
            </a:r>
            <a:endParaRPr lang="it-IT" altLang="en-US" b="0" kern="0" dirty="0">
              <a:latin typeface="Arial" panose="020B0604020202020204" pitchFamily="34" charset="0"/>
              <a:cs typeface="Arial" panose="020B0604020202020204" pitchFamily="34" charset="0"/>
            </a:endParaRPr>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888" y="876300"/>
            <a:ext cx="53562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12952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bwMode="auto">
          <a:xfrm>
            <a:off x="2915816" y="908720"/>
            <a:ext cx="5832648" cy="1944216"/>
          </a:xfrm>
          <a:prstGeom prst="roundRect">
            <a:avLst/>
          </a:prstGeom>
          <a:solidFill>
            <a:schemeClr val="bg1"/>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algn="ctr">
              <a:defRPr/>
            </a:pPr>
            <a:endParaRPr lang="en-GB" sz="3000" b="0" i="1" dirty="0" smtClean="0">
              <a:solidFill>
                <a:schemeClr val="tx1"/>
              </a:solidFill>
              <a:latin typeface="Century Gothic" panose="020B0502020202020204" pitchFamily="34" charset="0"/>
            </a:endParaRPr>
          </a:p>
          <a:p>
            <a:pPr algn="ctr">
              <a:defRPr/>
            </a:pPr>
            <a:r>
              <a:rPr lang="en-GB" sz="3000" b="0" i="1" dirty="0" smtClean="0">
                <a:solidFill>
                  <a:schemeClr val="tx1"/>
                </a:solidFill>
                <a:latin typeface="Century Gothic" panose="020B0502020202020204" pitchFamily="34" charset="0"/>
              </a:rPr>
              <a:t>Thank you for your attention</a:t>
            </a:r>
          </a:p>
          <a:p>
            <a:pPr algn="ctr">
              <a:defRPr/>
            </a:pPr>
            <a:endParaRPr lang="it-IT" sz="2200" b="0" i="1" dirty="0" smtClean="0">
              <a:solidFill>
                <a:schemeClr val="tx1"/>
              </a:solidFill>
              <a:latin typeface="Century Gothic" panose="020B0502020202020204"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3305995416"/>
              </p:ext>
            </p:extLst>
          </p:nvPr>
        </p:nvGraphicFramePr>
        <p:xfrm>
          <a:off x="3211450" y="5561851"/>
          <a:ext cx="5241379" cy="670560"/>
        </p:xfrm>
        <a:graphic>
          <a:graphicData uri="http://schemas.openxmlformats.org/drawingml/2006/table">
            <a:tbl>
              <a:tblPr>
                <a:tableStyleId>{5C22544A-7EE6-4342-B048-85BDC9FD1C3A}</a:tableStyleId>
              </a:tblPr>
              <a:tblGrid>
                <a:gridCol w="753710"/>
                <a:gridCol w="4487669"/>
              </a:tblGrid>
              <a:tr h="639951">
                <a:tc>
                  <a:txBody>
                    <a:bodyPr/>
                    <a:lstStyle/>
                    <a:p>
                      <a:pPr indent="180340">
                        <a:lnSpc>
                          <a:spcPct val="150000"/>
                        </a:lnSpc>
                        <a:spcAft>
                          <a:spcPts val="0"/>
                        </a:spcAft>
                        <a:tabLst>
                          <a:tab pos="3060065" algn="ctr"/>
                          <a:tab pos="6120130" algn="r"/>
                          <a:tab pos="449580" algn="l"/>
                        </a:tabLst>
                      </a:pPr>
                      <a:r>
                        <a:rPr lang="it-IT" sz="300" dirty="0">
                          <a:effectLst/>
                        </a:rPr>
                        <a:t> </a:t>
                      </a:r>
                      <a:endParaRPr lang="it-IT" sz="1000" i="1" dirty="0">
                        <a:solidFill>
                          <a:srgbClr val="002DBE"/>
                        </a:solidFill>
                        <a:effectLst/>
                        <a:latin typeface="Verdana"/>
                        <a:ea typeface="Times New Roman"/>
                        <a:cs typeface="Times New Roman"/>
                      </a:endParaRPr>
                    </a:p>
                  </a:txBody>
                  <a:tcPr marL="44450" marR="44450" marT="0" marB="0">
                    <a:noFill/>
                  </a:tcPr>
                </a:tc>
                <a:tc>
                  <a:txBody>
                    <a:bodyPr/>
                    <a:lstStyle/>
                    <a:p>
                      <a:pPr indent="180340">
                        <a:lnSpc>
                          <a:spcPct val="100000"/>
                        </a:lnSpc>
                        <a:spcAft>
                          <a:spcPts val="0"/>
                        </a:spcAft>
                      </a:pPr>
                      <a:r>
                        <a:rPr lang="en-GB" sz="2200" i="1" noProof="0" dirty="0" smtClean="0">
                          <a:effectLst/>
                        </a:rPr>
                        <a:t>National</a:t>
                      </a:r>
                      <a:r>
                        <a:rPr lang="en-GB" sz="2200" i="1" baseline="0" noProof="0" dirty="0" smtClean="0">
                          <a:effectLst/>
                        </a:rPr>
                        <a:t> Research Council</a:t>
                      </a:r>
                    </a:p>
                    <a:p>
                      <a:pPr indent="180340">
                        <a:lnSpc>
                          <a:spcPct val="100000"/>
                        </a:lnSpc>
                        <a:spcAft>
                          <a:spcPts val="0"/>
                        </a:spcAft>
                      </a:pPr>
                      <a:r>
                        <a:rPr lang="en-GB" sz="2200" i="1" kern="1200" noProof="0" dirty="0" smtClean="0">
                          <a:solidFill>
                            <a:schemeClr val="dk1"/>
                          </a:solidFill>
                          <a:effectLst/>
                          <a:latin typeface="+mn-lt"/>
                          <a:ea typeface="+mn-ea"/>
                          <a:cs typeface="+mn-cs"/>
                        </a:rPr>
                        <a:t>Institute on Membrane Technology</a:t>
                      </a:r>
                      <a:endParaRPr lang="en-GB" sz="2200" i="1" kern="1200" noProof="0" dirty="0">
                        <a:solidFill>
                          <a:schemeClr val="dk1"/>
                        </a:solidFill>
                        <a:effectLst/>
                        <a:latin typeface="+mn-lt"/>
                        <a:ea typeface="+mn-ea"/>
                        <a:cs typeface="+mn-cs"/>
                      </a:endParaRPr>
                    </a:p>
                  </a:txBody>
                  <a:tcPr marL="44450" marR="44450" marT="0" marB="0">
                    <a:noFill/>
                  </a:tcPr>
                </a:tc>
              </a:tr>
            </a:tbl>
          </a:graphicData>
        </a:graphic>
      </p:graphicFrame>
      <p:pic>
        <p:nvPicPr>
          <p:cNvPr id="706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188" y="5558631"/>
            <a:ext cx="6858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70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929" y="929556"/>
            <a:ext cx="241617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708796"/>
            <a:ext cx="4678363" cy="26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562449"/>
      </p:ext>
    </p:extLst>
  </p:cSld>
  <p:clrMapOvr>
    <a:masterClrMapping/>
  </p:clrMapOvr>
  <p:transition spd="med">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bwMode="auto">
          <a:xfrm>
            <a:off x="2627784" y="188640"/>
            <a:ext cx="5254352" cy="432048"/>
          </a:xfrm>
          <a:prstGeom prst="rect">
            <a:avLst/>
          </a:prstGeom>
          <a:solidFill>
            <a:srgbClr val="33CCFF"/>
          </a:solidFill>
          <a:ln w="9525">
            <a:noFill/>
            <a:miter lim="800000"/>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200" b="0" i="0" u="none" strike="noStrike" kern="0" cap="none" spc="0" normalizeH="0" baseline="0" noProof="0" dirty="0" err="1" smtClean="0">
                <a:ln>
                  <a:noFill/>
                </a:ln>
                <a:solidFill>
                  <a:srgbClr val="FF0000"/>
                </a:solidFill>
                <a:effectLst/>
                <a:uLnTx/>
                <a:uFillTx/>
                <a:latin typeface="Century Gothic" panose="020B0502020202020204" pitchFamily="34" charset="0"/>
              </a:rPr>
              <a:t>OxyFuel</a:t>
            </a:r>
            <a:r>
              <a:rPr kumimoji="0" lang="it-IT" sz="3200" b="0" i="0" u="none" strike="noStrike" kern="0" cap="none" spc="0" normalizeH="0" baseline="0" noProof="0" dirty="0" smtClean="0">
                <a:ln>
                  <a:noFill/>
                </a:ln>
                <a:solidFill>
                  <a:srgbClr val="FF0000"/>
                </a:solidFill>
                <a:effectLst/>
                <a:uLnTx/>
                <a:uFillTx/>
                <a:latin typeface="Century Gothic" panose="020B0502020202020204" pitchFamily="34" charset="0"/>
              </a:rPr>
              <a:t> </a:t>
            </a:r>
            <a:r>
              <a:rPr kumimoji="0" lang="it-IT" sz="3200" b="0" i="0" u="none" strike="noStrike" kern="0" cap="none" spc="0" normalizeH="0" baseline="0" noProof="0" dirty="0" err="1" smtClean="0">
                <a:ln>
                  <a:noFill/>
                </a:ln>
                <a:solidFill>
                  <a:srgbClr val="FF0000"/>
                </a:solidFill>
                <a:effectLst/>
                <a:uLnTx/>
                <a:uFillTx/>
                <a:latin typeface="Century Gothic" panose="020B0502020202020204" pitchFamily="34" charset="0"/>
              </a:rPr>
              <a:t>combustion</a:t>
            </a:r>
            <a:endParaRPr kumimoji="0" lang="it-IT" sz="3200" b="0" i="0" u="none" strike="noStrike" kern="0" cap="none" spc="0" normalizeH="0" baseline="-25000" noProof="0" dirty="0">
              <a:ln>
                <a:noFill/>
              </a:ln>
              <a:solidFill>
                <a:srgbClr val="FF0000"/>
              </a:solidFill>
              <a:effectLst/>
              <a:uLnTx/>
              <a:uFillTx/>
              <a:latin typeface="Century Gothic" panose="020B0502020202020204" pitchFamily="34" charset="0"/>
            </a:endParaRPr>
          </a:p>
        </p:txBody>
      </p:sp>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6599237"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008" y="4005064"/>
            <a:ext cx="2727325"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55781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1" name="Rectangle 7"/>
          <p:cNvSpPr>
            <a:spLocks noChangeArrowheads="1"/>
          </p:cNvSpPr>
          <p:nvPr/>
        </p:nvSpPr>
        <p:spPr bwMode="auto">
          <a:xfrm>
            <a:off x="4067250" y="44450"/>
            <a:ext cx="5041254" cy="504825"/>
          </a:xfrm>
          <a:prstGeom prst="rect">
            <a:avLst/>
          </a:prstGeom>
          <a:gradFill rotWithShape="1">
            <a:gsLst>
              <a:gs pos="0">
                <a:schemeClr val="hlink"/>
              </a:gs>
              <a:gs pos="50000">
                <a:schemeClr val="bg1"/>
              </a:gs>
              <a:gs pos="100000">
                <a:schemeClr val="hlink"/>
              </a:gs>
            </a:gsLst>
            <a:lin ang="5400000" scaled="1"/>
          </a:gradFill>
          <a:ln w="9525" algn="ctr">
            <a:noFill/>
            <a:miter lim="800000"/>
            <a:headEnd/>
            <a:tailEnd/>
          </a:ln>
          <a:effectLst/>
        </p:spPr>
        <p:txBody>
          <a:bodyPr wrap="none" anchor="ctr"/>
          <a:lstStyle/>
          <a:p>
            <a:pPr algn="ctr"/>
            <a:r>
              <a:rPr lang="en-US" sz="1800" b="0" i="1" dirty="0" smtClean="0">
                <a:latin typeface="Century Gothic" panose="020B0502020202020204" pitchFamily="34" charset="0"/>
              </a:rPr>
              <a:t>Competing technologies in gas </a:t>
            </a:r>
            <a:r>
              <a:rPr lang="en-US" sz="1800" b="0" i="1" dirty="0">
                <a:latin typeface="Century Gothic" panose="020B0502020202020204" pitchFamily="34" charset="0"/>
              </a:rPr>
              <a:t>separation</a:t>
            </a:r>
            <a:endParaRPr lang="it-IT" sz="1800" b="0" i="1" dirty="0">
              <a:latin typeface="Century Gothic" panose="020B0502020202020204" pitchFamily="34" charset="0"/>
            </a:endParaRPr>
          </a:p>
        </p:txBody>
      </p:sp>
      <p:sp>
        <p:nvSpPr>
          <p:cNvPr id="164882" name="Rectangle 18"/>
          <p:cNvSpPr>
            <a:spLocks noChangeArrowheads="1"/>
          </p:cNvSpPr>
          <p:nvPr/>
        </p:nvSpPr>
        <p:spPr bwMode="auto">
          <a:xfrm>
            <a:off x="121752" y="6537558"/>
            <a:ext cx="5607625" cy="276999"/>
          </a:xfrm>
          <a:prstGeom prst="rect">
            <a:avLst/>
          </a:prstGeom>
          <a:solidFill>
            <a:schemeClr val="bg1"/>
          </a:solidFill>
          <a:ln w="9525">
            <a:noFill/>
            <a:miter lim="800000"/>
            <a:headEnd/>
            <a:tailEnd/>
          </a:ln>
          <a:effectLst/>
        </p:spPr>
        <p:txBody>
          <a:bodyPr wrap="none" anchor="ctr">
            <a:spAutoFit/>
          </a:bodyPr>
          <a:lstStyle/>
          <a:p>
            <a:pPr algn="just" eaLnBrk="0" hangingPunct="0"/>
            <a:r>
              <a:rPr lang="en-GB" altLang="ko-KR" sz="1200" b="0" dirty="0">
                <a:latin typeface="Century Gothic" panose="020B0502020202020204" pitchFamily="34" charset="0"/>
                <a:ea typeface="Gulim" pitchFamily="34" charset="-127"/>
              </a:rPr>
              <a:t>Aaron D., </a:t>
            </a:r>
            <a:r>
              <a:rPr lang="en-GB" altLang="ko-KR" sz="1200" b="0" dirty="0" err="1">
                <a:latin typeface="Century Gothic" panose="020B0502020202020204" pitchFamily="34" charset="0"/>
                <a:ea typeface="Gulim" pitchFamily="34" charset="-127"/>
              </a:rPr>
              <a:t>Tsouris</a:t>
            </a:r>
            <a:r>
              <a:rPr lang="en-GB" altLang="ko-KR" sz="1200" b="0" dirty="0">
                <a:latin typeface="Century Gothic" panose="020B0502020202020204" pitchFamily="34" charset="0"/>
                <a:ea typeface="Gulim" pitchFamily="34" charset="-127"/>
              </a:rPr>
              <a:t> C., Separation Science and Technology, 40, (2005), </a:t>
            </a:r>
            <a:r>
              <a:rPr lang="en-GB" altLang="ko-KR" sz="1200" b="0" dirty="0" smtClean="0">
                <a:latin typeface="Century Gothic" panose="020B0502020202020204" pitchFamily="34" charset="0"/>
                <a:ea typeface="Gulim" pitchFamily="34" charset="-127"/>
              </a:rPr>
              <a:t>321-</a:t>
            </a:r>
            <a:endParaRPr lang="en-GB" altLang="ko-KR" sz="1200" b="0" dirty="0">
              <a:latin typeface="Century Gothic" panose="020B0502020202020204" pitchFamily="34" charset="0"/>
              <a:ea typeface="Gulim" pitchFamily="34" charset="-127"/>
            </a:endParaRPr>
          </a:p>
        </p:txBody>
      </p:sp>
      <p:sp>
        <p:nvSpPr>
          <p:cNvPr id="164884" name="Text Box 20"/>
          <p:cNvSpPr txBox="1">
            <a:spLocks noChangeArrowheads="1"/>
          </p:cNvSpPr>
          <p:nvPr/>
        </p:nvSpPr>
        <p:spPr bwMode="auto">
          <a:xfrm>
            <a:off x="155575" y="980728"/>
            <a:ext cx="8496870" cy="5239896"/>
          </a:xfrm>
          <a:prstGeom prst="rect">
            <a:avLst/>
          </a:prstGeom>
          <a:noFill/>
          <a:ln w="12700">
            <a:solidFill>
              <a:srgbClr val="0066FF"/>
            </a:solidFill>
            <a:miter lim="800000"/>
            <a:headEnd/>
            <a:tailEnd/>
          </a:ln>
          <a:effectLst/>
        </p:spPr>
        <p:txBody>
          <a:bodyPr wrap="square">
            <a:spAutoFit/>
          </a:bodyPr>
          <a:lstStyle/>
          <a:p>
            <a:pPr algn="just">
              <a:spcBef>
                <a:spcPct val="50000"/>
              </a:spcBef>
            </a:pPr>
            <a:r>
              <a:rPr lang="en-GB" sz="3000" b="1" dirty="0" smtClean="0">
                <a:solidFill>
                  <a:srgbClr val="6600FF"/>
                </a:solidFill>
                <a:latin typeface="Century Gothic" pitchFamily="34" charset="0"/>
              </a:rPr>
              <a:t>ABSORPTION</a:t>
            </a:r>
          </a:p>
          <a:p>
            <a:pPr algn="just">
              <a:spcBef>
                <a:spcPct val="50000"/>
              </a:spcBef>
            </a:pPr>
            <a:endParaRPr lang="en-GB" sz="1700" dirty="0"/>
          </a:p>
          <a:p>
            <a:pPr algn="just">
              <a:spcBef>
                <a:spcPct val="50000"/>
              </a:spcBef>
            </a:pPr>
            <a:endParaRPr lang="en-GB" sz="1700" dirty="0"/>
          </a:p>
          <a:p>
            <a:pPr algn="just">
              <a:spcBef>
                <a:spcPct val="50000"/>
              </a:spcBef>
            </a:pPr>
            <a:endParaRPr lang="en-GB" sz="1700" dirty="0"/>
          </a:p>
          <a:p>
            <a:pPr algn="just">
              <a:spcBef>
                <a:spcPct val="50000"/>
              </a:spcBef>
            </a:pPr>
            <a:endParaRPr lang="en-GB" sz="1700" dirty="0" smtClean="0"/>
          </a:p>
          <a:p>
            <a:pPr algn="just">
              <a:spcBef>
                <a:spcPct val="50000"/>
              </a:spcBef>
            </a:pPr>
            <a:endParaRPr lang="en-GB" sz="1700" dirty="0"/>
          </a:p>
          <a:p>
            <a:pPr algn="just">
              <a:spcBef>
                <a:spcPct val="50000"/>
              </a:spcBef>
            </a:pPr>
            <a:endParaRPr lang="en-GB" sz="1700" dirty="0" smtClean="0"/>
          </a:p>
          <a:p>
            <a:pPr algn="just">
              <a:spcBef>
                <a:spcPct val="50000"/>
              </a:spcBef>
            </a:pPr>
            <a:endParaRPr lang="en-GB" sz="1700" dirty="0"/>
          </a:p>
          <a:p>
            <a:pPr algn="just">
              <a:spcBef>
                <a:spcPct val="50000"/>
              </a:spcBef>
            </a:pPr>
            <a:endParaRPr lang="en-US" sz="1800" dirty="0" smtClean="0">
              <a:latin typeface="Century Gothic" pitchFamily="34" charset="0"/>
            </a:endParaRPr>
          </a:p>
          <a:p>
            <a:pPr algn="just">
              <a:spcBef>
                <a:spcPct val="50000"/>
              </a:spcBef>
            </a:pPr>
            <a:r>
              <a:rPr lang="en-US" sz="1800" b="0" dirty="0" smtClean="0">
                <a:latin typeface="Century Gothic" pitchFamily="34" charset="0"/>
              </a:rPr>
              <a:t>Absorption is a process that relies on a solvent’s chemical affinity with a solute to dissolve preferably one species into another. It is widely proposed for CO</a:t>
            </a:r>
            <a:r>
              <a:rPr lang="en-US" sz="1800" b="0" baseline="-25000" dirty="0" smtClean="0">
                <a:latin typeface="Century Gothic" pitchFamily="34" charset="0"/>
              </a:rPr>
              <a:t>2</a:t>
            </a:r>
            <a:r>
              <a:rPr lang="en-US" sz="1800" b="0" dirty="0" smtClean="0">
                <a:latin typeface="Century Gothic" pitchFamily="34" charset="0"/>
              </a:rPr>
              <a:t> separation where generally, </a:t>
            </a:r>
            <a:r>
              <a:rPr lang="en-US" sz="1800" b="0" dirty="0" err="1" smtClean="0">
                <a:latin typeface="Century Gothic" pitchFamily="34" charset="0"/>
              </a:rPr>
              <a:t>monoethanolammine</a:t>
            </a:r>
            <a:r>
              <a:rPr lang="en-US" sz="1800" b="0" dirty="0" smtClean="0">
                <a:latin typeface="Century Gothic" pitchFamily="34" charset="0"/>
              </a:rPr>
              <a:t> or a solid absorbent is used. </a:t>
            </a:r>
            <a:r>
              <a:rPr lang="en-GB" sz="1800" b="0" dirty="0" smtClean="0">
                <a:solidFill>
                  <a:srgbClr val="FF0000"/>
                </a:solidFill>
                <a:latin typeface="Century Gothic" pitchFamily="34" charset="0"/>
              </a:rPr>
              <a:t>High </a:t>
            </a:r>
            <a:r>
              <a:rPr lang="en-GB" sz="1800" b="0" dirty="0">
                <a:solidFill>
                  <a:srgbClr val="FF0000"/>
                </a:solidFill>
                <a:latin typeface="Century Gothic" pitchFamily="34" charset="0"/>
              </a:rPr>
              <a:t>amount of energy consumed </a:t>
            </a:r>
            <a:r>
              <a:rPr lang="en-GB" sz="1800" b="0" dirty="0" smtClean="0">
                <a:solidFill>
                  <a:srgbClr val="FF0000"/>
                </a:solidFill>
                <a:latin typeface="Century Gothic" pitchFamily="34" charset="0"/>
              </a:rPr>
              <a:t>is for solvent(MEA) recovery (3-4 units)</a:t>
            </a:r>
            <a:endParaRPr lang="it-IT" sz="1800" b="0" dirty="0">
              <a:solidFill>
                <a:srgbClr val="FF0000"/>
              </a:solidFill>
              <a:latin typeface="Century Gothic" pitchFamily="34" charset="0"/>
            </a:endParaRPr>
          </a:p>
        </p:txBody>
      </p:sp>
      <p:sp>
        <p:nvSpPr>
          <p:cNvPr id="291842" name="AutoShape 2" descr="data:image/jpeg;base64,/9j/4AAQSkZJRgABAQAAAQABAAD/2wCEAAkGBhQSERUTExQWFBUWGRcaGRcXGRgYFxcVGhcXGBYYFhceHCceGBojHRUXHy8gIycpLCwsFx4xNTAqNSYrLCkBCQoKDgwOGg8PGjAkHyQsLCwpLCwsLCwsLCwsLCwsLCwpKSwsLCwsLCksLCwsLCkpLCkpLCwpLCwsLCksLCwsKf/AABEIAMgA7wMBIgACEQEDEQH/xAAbAAACAgMBAAAAAAAAAAAAAAAEBQMGAAIHAf/EAFAQAAIBAgMFBQMHBwkGBAcAAAECEQADBBIhBQYxQVETImFxkQcygSNCYnKhsdEUUoKSssHwFSQzU2NzouHiFhclQ9LxRFSzwjQ1ZIOTo+P/xAAZAQADAQEBAAAAAAAAAAAAAAAAAQIDBAX/xAAkEQACAgICAgMAAwEAAAAAAAAAAQIREiEDMUFREyJhcZHwUv/aAAwDAQACEQMRAD8A92hibmO2p2aXLgtWzkOV3AyrrcOh8xPiK6Ul49THmapXs52GVsvfPvXCQD9EGWPxbT9GrjbWt4+xPWhnbTMsyfU0t2jhmkQTI8T+NGW70CKy0Z460062KrElyzfJ4HXox+3XSlGKW7baGa4PNm/GuhWYIpXta4GEQD51rDmp9GcuP9KauIf89/1m/GnWxmu5h3iV8ST++tXwq9ADTHAOqIFjXr1q5zTXQoxpjAJ4n1NYunM+prYuIodrlcpsEkmOJ9ahN49T6mvEvVrdNABNu6ep9a1u3SeZ9TQYvVjYgU6ESlj1PqaTbUuPOhaOoY/jTRL4NB45c2gq4aZMtoTYnbMMEFw5jrlzGY6xNbWNrODxY+EtXK9+rJ/lBlWc8WlEGO8QI1+IrzJtfAmSl8KOYHap9kirfIlaojCT3Z2ZNsvIkMAdNZo444kcT6muM2PbFfIC3raNlPFZRviNR9gqzbK9qGFuQLjNaP0hI9RNRcGVtdl7fGN1PqaFxWOeNCfU1HgcbavCbdxHH0WB9Y1FTllOnA1SoGIsVti5+cw+J/GgG2jcme0f9ZvxpxtHDINTH4mkV5da7ePFrSOWdp9nl3HXD89/1m/Gojirn9Y/67fjWZa8K1ukjJtmfldz+sufrt+NanFXP6x/13/GvStalaKQGpxdz+sufrv+NerjLk/0lz9d/wAa1K1irrT0KzomzsttBbUQqgADwFbtfoZUIqXs68ij0QyzdFTrcA4UstAnhUqM1TQ7GiYmhsQoahTfIr1L9KqCyDE4YqOvlUez8VJA4mj7r6aa1rszDBCSYludaWsdirYVFaZRXuLxGXqeHDjSvDbULM4YAQxy6MO79InQms0UHsta5T1oQYqWialNzxqqom7IsTfCkZmCyYEkCTyAnia9OHbia517abwy4Ucx2zT8LYpVZ3U21YVXs3c6soaEvawQDBVoE60r2OjsXZ6DwrGtrE1xpt+tr4aRfssR1e0f200rfCe1wf8AMtsCeJRp+w6/bVKn3ol2ukC77OP5ZOvz8P8Adbrrf5YVYkaCa4Lt7ayX8a19ZylrZBYQe6FBn0rr1rbouaq6OCeKsD5c/Gr4422TOVUGbW2bh8QIu2bbk82UZh+lx+2qltT2XYRv6LtbR8GzL+q2v21YDeaZnWsOIOuvGt/hRl8rOdYn2eYmyc1i6jxwgm2/4ejV7hNv7Rw9xEvm4qMYzOA2g45HOh9a6TszAds+UtlMaePUeFWDaN7DYa2q38pWNFYBpI5wdPj41hywjDS7NYScuyn2cV21oXZ1mCOh6jXUHX0rQrRq7RwoNzIr9m7hgFR9F5roIGs0Ot22+YISTxykEEL1M6/Gt+Dl1TMuSFO0QFa1K1OUrUpXXZzkJWtWWpytalaLAgFuTRTbLYAHj5VKjoBw1+ypF2ieEVm5SfRSS8lhTFRxqW5iulKHavUvmuX4zo+QbW8ZU67SWki3jXhuGl8Q/kHdzFzWl2+vKk4J8aIGBfjIocEvIZthDbRg1um1aVuh51BisSLaM7e6oLHnoBJ0qvjiTmxnf2jJmleM2wbdq9cC5igdssxMaxPLhSexvlhHAi+o8GkEeelC7e2rabB4jJdRiVbQMJ1bkJnhSajWh3LyB4X2qWDHaI6Nz4MPvmn2C9oOEca3gv1gR+6kW4+yrVzBKXtI8vcksisfejjE0wv7iYJ+NgL9Qsv3GhRm1YNxTorftP2tbumx2dxbgC3PdIMSU4+ldHw+KPZpJPuJ+yK5Fvtu/awlxFtZodCxDHNBDRoeMU+tblYy2oNjGkSAcpzqNRPVh9lRG8noqVYrZfmc9TS/GbJs3R8patv9ZVJ9YmkGzL20bLkYhReSNChU8DrJAkadelWx4+bMEAieMHUTW8ZpumjFxa3Zx3enZ6W8a9pFCICkKOUqsxPnVoT2eGzcW5YvEwT3XAGhBB7w46HhFId9F/4jc87f7K10faty6CotAksSNADy0knQCudRjcm0bNy+tBGGDmypuAZgSpI+dHPx869y0O2z8aFBjTjGZfzddMkTP8cqsW62FZsOXuLD5iBmESogT4iZ1qoc+KoUuK3ZtsLs1Ez8pwM9PCgt8Nm9u9q52mQJ3THvGSCMp5ajUc6jvAJc73cmSBEmOcCiluIxAYM0x7zwPRRNTy1d2Vx3RDgdz8KU7yljDCSzEwZJEzzmiN3N1rQuXmDtGUIE4gZuJHPgoEU3wrIui2rYjwZuPnWl/FZTpbtjxCsD9lc9mrRrhdy1J7zEjXSIoqxubaVpaXHQ8P8AOh9nbxntFtsPeMAg8DxHjFOLN5gTmMgnTwrR8s35JUI+hPidzrctBIB4CeB5+YquWtgubhQ93j3iNDB5Ve7l+aExKd0kDUcOvwq4c01pky4osoWMwbW3Kty+0dagVdacbVl2Eg5zoB8dKgubGurqUMeGtd0ZqtnLKLvRMRWy2SRIGlSXbWViDyNS2AWIUaVlKWrRaW9gyrWyLrUuJslWg15aiRRdqwrYVaeKNtYcuJBHlOsda3GzEYSpNa2sOLbcdRXK2mdKQux1oqcpFV3e0lcFfI/qz9pA/fV1xCBlkmaontHuXPyS7kFvsssPJYOO8IyAaHlxrRS+rMpR2I91t08LfwVp7tlWdsxLSwY95hxB8KD3i3Jw1nC3b1tXVk4DOSvvhdQZ5GjN38fdXCYW1ZEOysZ0aRnbgI8DqTUe3b7HA4gMSYyjX+8WdB4zUtxqqKqV3Yv3Y3LN7DJeXE3LLMW0AldGIHAg8qbDdbaCf0eOzeDhv35qa7hqf5PsT0aPLO0VYMtax444oylN2zkm/PbZ7K4iM4tkZgQQ3fMt4a11a0kKPIfcK5d7QrVwX7QukElNIMwM7eA5zXS9kpcC/LMOMAjUQAPDrWfFNKTLnFuKB9oYq6rhLdsvInQE84I4gdOfOoMRtHEoflLDDgPd8gBIY9Y+FWnDYVCZF2MvRCT9pqfGdl3Sbr8eaSPiM1ZyncrTLjD60zhm/H/zK4PG1+yldps4MN3RcQaglgGY6dI0iuL+0EAbUu5TmHyWsR8xOVdo2aBnGnKpc9uvJSj1YxfDJlg3mkcYRvxqKztC2iBVuA5dBKlTz66V5dYRc4aVX7VwFT51HRYRj7naOGPiB0iOPjU+DbVKVWRCrHVvvo/CJqup41c3siPQ/Ru98Kixr61ioMw48OprXGWhP/eoKFHaRetno4qwDFeNVfGJDKQT76+POjTiDWsIZIzlJRLAuI8aIW4I61W0xRrf+UiOdD42CmhxfCTOUE9aDxm0GAECZMACOk8zSjHbZVRLuqjqxApJf2/aLKBdXmSQdIgxB4H4VSh/0xZ+kXy5aWCNCeZPOgLWGCtNeOWj3qg7U9aIp+xtoluEM2podreulejjUptRrIrROiHs2TGsBArBfLHzqfCbOLxJieXhT1MOAsCIjwrOU4rouMZMrzZ015VWPaHf/wCHX9OSftrV/eI5cxGgqi+07ChdmX2nnbgc/wCkXjSyVMHF2V/cuyIwn9zPXibnDpQO83/wmK+sv/qLTLdu+llcIbjZQcKh1nnm6edKt5LubBYkjgWt+H/MH4Ur1/Y63/vZZdxJOz7E/mt6Z2in4vBdMgbxJP2RVG9nu1ibduyt0N2dq4728sZQJI70cyRwNWrCY03VDwFnx6NFOXJ9NEx43mUT2tqBjLAChfkV4Tqe1fjJro74sOoHZqgGukxPDgSa5p7V7mbGWT/Y24//ACPV7wx7uvw9RWCZu0P9n3AFfUCg9q4gDJqONTYFxlf48qXbYuDufh40xHJ9/m/4jdP93+ytdfw17KycTmKr61x3fw/8QuR9D9ha6uDrb1Pv2vvqR9MZpczLemZVivoBSTDDQ6mJpnZ4Ynj77fsrSnDe62p406oLsntGET6zffRmFY93hx8aTWSQxMkzGmmkHj/HSmWFunu6c6q7JqiwKTnXyr3GedQ5jmXhwPP/ACrfFsdOH8fCgBLiffWYjOk+WYTVmGBtrmIAM9aqe0HM8OY5+NQNvTeVyvYyOIYMCCNYI14U4uhNDW6upobE6KSAWjkIk+U86R/7x17XsWsXDcP5uQLxjiT10JpxgdoG4XDW2tlQpIYg6NMQR9U11R5FJUc0oOLspu8G81u5CtaxIW2wzKbagM3EKxY6cJgcYoW25xly2y2blsZSQ1yMhXVR7vkY8vA1ctubFt31BYGRzGhI6HqKg2fYWzhUsgHMCTr0lok89CPKuPmrdvwdPG9KkW+4FU6a+B1r1Co5caqS76oDrZf9ZT9hArzH752rqBSt1IPFCgPPQ66jXhVZx9lPjZZNp7YtWsq5WJeQoVZJIEmKXHe2xaUm6CD+YBnaJ5x3R61W33js/J/0j5C57+UznWCCQdBSwbYs28mbCLeXLABuMkEN3nBXm3McoqJcnoah7LDivbEFfuYfMkH54Vx/hjhy1rW17bBENh38IuIfXSqzi94sM6sowL22YEBhiXZQTwJU8fKtLm1cM/uYO+DHO/mA85Q1OQ6Lbc9rlh4+QvD87RGjyg660j343/w+JwV2yi3RcY28udQBowY89NKr14gEFrNtRI97MxAJ66D7Keb54KzY2e6qqg3XtsCqgaiJXQaCFnzJpqVicQ/dLs8SbKnOFt4NVMqyjMi+8D85QenGk+22A2fflsxLWAD175JMU33Px3cVrnujDBNJ1AUKABzPgOlIduFPyC/lmO1swcp4Zn5nhwqnok6HuTbRdk2SLahmsNLBRJnOdWiTSvBv8go+mP26cbqWo2XZEyPyefDVSTr8aq9q9FoxEhxxE86bDyVr2in+c4cf/T2f2mq/Yd4UfH7655v804qx4WbM8vnNV7tv7sePhzqEUWDAXu4+nWgdrP7mlb7OuHI3ChtpsZTh602Byzfxv5/c8k/ZWumveICkAsQ1uBIE94QJOg865fv0T+X3J6J+yK6TgENx1QEwuRnPSIKqPE/YPhSQMYbLxZuJfaCoLHnJmII+wa+NA2D3W1PGt9iN8lcHOWP+I1FhwMp402JG5uAIs/nH76IwmIEjz6UDdeLa6/PP31Jhb4ka86ALOL+q6H0qTE4ieRoPtxI/zr29iB/ANMBZtG8J4HlyqC+yi42UN1AYQQJJgyZ5+lebTvjrSra+1MzW7g+T7S2jlSddQfXh9lERSKNt3Dfz/KLgYvdAyagpJWFLEQJzcRNdF2Tg7iXblmyptfmr27XFDlnme6CRo32da57tK0x2gt0AsguWWLASNBbLekH0roVneO0mKa/3srMSIUzAZjw8noBjzDB+ybtCC4biOQGYEa68hQSbKtCx28t2udh7xIy5iPd8qGxG9tklz3zmYnRDz1/GgH3xtLZ7Mq8s5I90Dm3XwqZqxxdGNZPh6iss4JC4N0KU1DBiMpEHjFaldYr18PwkSPgfsmuNOnZ1S6Htqxhn7ot2G01ELwA0nu0h3MwFt7Zz20YAaBo0l3OhPw+yjdgBe0cjiFIPUTrEfCh9yL4CMpMGFPDiO9P7Q9a3zy2YwJd4dn2ktFhZRDIE6GJPSap1/GLx7G0T5N9wbh4Vdt7YOHJGmo+/p1rm+08WVXkPEDX4TpWkOiJv7B1vaOdMj27ZWQcsGJDZuvw8qK33uv8AkyAsCvdPCIM+fjSa1dgch8Kab9XPkUH1f302gR7DPat27RHdtWiOCtnK698kCNTpPSl+2LA/Iwzse0R8oGYEEEnNPWMogg86Y7ExXaoqK7SqKCCQVAA4KJPSl23kjDGD/wAwSJ0mWiBU3ToGW/Ye5lhsLZvC7iAxtK+VbhCZokjLl92REVpYByuTwBMDxI1PnyHxoLZWKunBqouEKLSgAAaGOE/af86Jw8i00kkyfuq1JNaJ8lc36uTjLZ/s7P3mrzn9z9Lxqg77n+eW/wC7s/eavLt7n6X3ikUNtmMcja9eVQ7QY5k16cq82Y/ybcaH2lfylTqeEAcSeQFMDnO/P/x1yeifsiuk7BAXQdBz1JPEnxrmO+Kt+WXMxBaEJjgO6NB1A4TXSdh6sPIczSAk2avyTH6TD1J/fWmFHdNe7OPyTfWb7zXlpBDdDBHkdabEiG43yQ+uakwbd4eYoS6R2f6db4MjMPP99AFpLaitXvVowGmg9KiJE8B6UABbTakOGwqMoPHSOOkAnh6mnm0kHQelV7Yjsbeo0EgddGYa0ohIKGEQch6mtuzToKitYosxXLAHAyNY8KIDVSkn0Zp2R5E6L9leqqSNF9BUytW6HWqAaDYABntTxn3VqE7s97N2vCNCOMEnX15UzyGa9ymuXE6rFi7MuKjMrqCwJnX3YbSI460o3XwlxlLIVAAVSGEzIB/CrFcU9iT9Bv2TSvdFT2TEdV/YFCjVivYNvOlxLBDlCNNFjTz51R8YgYCeXLlVm3s2dd/KXu5e61tEVurSNOtV3FYbLml1XLzmZbhA8dK6OOLa0Ycj+2wAHT4j76a7+t3bY8B++l1zBOjKrCC2o1kQNT8fCi9+CzKjHLHd4aHUEjQmiSY4tUQ7DtDCxeZwS1skIvEAxGvCdKF2piQ9l8mfL2gJLkcSGjQeRqIoO4krmKIo10WepPuzz0oS64FtlkElgdNQQM06/GpklaaLj07L3s/ERhba8AbQIA8tfxqUWxDHXnzPTpVa2aSblgScotQeWpUzqeNWS3OQyVkzGokjhqOWo+Mg1aiorRjsqe87E4lZ1IW2OJJ4/wCdW+0hJClm0nTUEdeOvKqZvIw/KQR0ThrTvZe1XuYjvEhWlhI4ycomBoJ58OFVBJ3Y5NqqLAc6juXHGonUGRzGooe7mZpLt3Tpw9eFFZqFN5RmzTAkkj5omNTw9aKCykbzOTiXkyYXU/VFX3CF1gq+sDiqnl5VzvbWLFy+zrwOUegAq67J2t2pygcBr4RpEcqceO8vwmU6r9DLWJuZWAaBPQfGt/ytwiqG1BIOg1U6j01FRWzp8TWg1PxH4VNFWa3saTFoETJYk855QPWaKwq3BrK/EH/qrQ4cgawTJI6xA+6irBoxdbDJPSCL+1b6gFVtEyOIcCJ1+dxipTi7p17v+L/qrSJrcUqCyDEXnPEqPHX8aEwr2soFq4rgDXLm49TIHEzRt/gfI1VMFiW7G6FIVlCwVM6ljPGkPsskVjVXdhbRu3mNuSz6lYgllHHTwo78schyAfkzlYEHRuWvQ1KmuhUMGevUVp50mt7WuSvdEEjXXhMGKdIdaqwLmuG8SPiK2/JvpVBqeZrHBiRJ+P3VzWzpAd4HezhiUILQF14cIOnPSqnZx91LUW2YjT3cmneGsRroG9B0qw7eBZV4kZgMsGZPCRH36VX8VsyScnybDmuhB+kvEfCrg15JlZJtS80Ibd53PeB1VYEFgGVV0/eaqWC2nbByFzlZu8IzBiZghYHOOGulWIPeBPbWrd0f1inK/wClpr8RS1diYW8oWyUDgzDSjk+MmG16EVqtdGb2R4q9dwyuzCDdKlc0mVE8uESDx8KEwGN/nNs6EtAIbWO6TwI7tNd4cFfW1bRULMC8TqQGOYgE+XHpSDC4O5ZvBr9traL7zjUDkO9w4xwq3N1RmorsLwOE/KMVmE2O6SWWJMHLpm0HHh4V7tlbDRmjIFEuulzNwGYwc08edG7UwoXKcMxa3dsSqHXIxcAkD4nX6VV65ZttcS2xyqWUMyw0DSdZj14VWSp62xYu16RYf5BINu4lzOioVCnjBUxlMmeNS7Pw1v8AKB2lu4t5WURp3Rk1kag6QZoXGMpGVGAtrcACglgLaqB3iBop11nnXtrHK98NcuI2ciTbJJ0ERlieAjnSdeBq92J9qbBdLxyjOhckFeQzSc35pE/ZW+H3la27i0FAaVEiWIJI1M854dafbY21bQsqgTlPAZDm6lRx5cYmlWwMVbTC3Lj21Zi3EqCYPAAxK8G4RTlCmq8ijO07XQbtXeO5bIIQ5SF77owBYiTlOgI+2hcJte5iFuBigURMlgANWOms8PCjto7t4d4YvcXNqBmGQQBoBEj+NajwG7lm20ksV+cGbut0DRGlJxlHY1KMtFUxbrnJUkg66iNTx06TVu3aYW+0UsslgfeBPCIJ5kR9tD7d2bZxF1mRwr6D+zKqumXTQaAdKql2VcodSDGmsnw61Mk4OmOLU0dFtYgZeI4nmOtRnF2/dLiSQAAV18OMzMRApBcGbDW7bXrFkKSYfMGYxqdFYjjEUgw15TdQOe7mGYjTuzrr5Usx4lvxeJZsSltQ2XPliZJGUEz01qx4XPOW5ba00ZgGIYOvMqw0kaSPvqmY3bfY9kLOnzmbVpIPu6+Z9B0p7hd8DiBYU++rOSOilSOPQz9lU53olQrZYkatxQ9lqmBoAy+O6fI1RdioLXbIeJgcuIJmr1f90+VVs7td53W8oLknvWyNSSeKsZ41nKSXZcVaE2xdunD3BqMknNluBWI1gBoMaweHWp7W8pVruW4gW6ZYHMx5gaqBJ141Ff3Suk91rDHzZT6MBQr7o4vkin6rof31CkXQ5w20ludwcQdAogEFg3dnXQ8qe231qhXN3cVb1a1cEcwpgHlqKLXa2JQgOzKfpKB961SmicTtRsxILIPNh9las6DjcQfpD8aTDdu1zL/Fz8KkO7dnh3h+kZrK16NqCcelpl/pVLH3SgDMIPnEedBva/PGcD5wEOs9RWt7dlV1tzmAPFm+BMDWvMJi3tnJdGVtYYc/I8/I61ScXpku10D3NmkjMh7ReRXRviOB+EeRpRiNmKQZVfEgAMPPTj5was93DfORuzY/OX3GP015HxGtRX3WYvrkPAPAKN5N+4xVOMoi1LoquHw920IFztR+Y6z8IJn0mvMNtSzdkOrWWGhElrfxXjFWPE7IYCdLi9VGo815+Y9KVYjZqvqQH8ZIPkWGvwaqUr6JcfZBtHZINkdkVJyhcy8MmadFiVg6wJ4VUX3Kux3b1o6wR3gR48NdNeVWltmhATZm23ISRr4Scp+ym+7uzMZix8rh1ZRIzv3G/RPH41XfZPRVd18cbDW8NfsnKzMhYg5WDHkw0pOMHbtYxhbuzldwEKkHLqYB4HTnpXXk3IAjvIkHgTJBH0hBPxmhrm4ODFxrhuqrOGBK8YbjH3daKEctvYfJczvpLl8rRmgnMJEzEaUw2hcttb0a0mc5myiWHNVgQOvlI61fb25eyyxe5cuOfrmPIAV6myNkJMYfOR+cSfvNFjxOfY1rZ7IrcKoqe8RmCnK0ZhMZiYHpUq7SUllD9vMQbdpxoDJLBuflXR/5dwiaJhlE9RofhwNR3N/0U5US2rclET6ceFDmgUGcwxGw8aXmxYvqHPzVOo5Fo4HwMGn+E3ExXedsKdObZcxAGp4zJk+PCnW0fawVYJJBPABSOfiKhv7+XXSVDsxBOUOpPhoKnJDx0VnD7LtZJNpeJ+aOutE4fCovBEHko/CqUuKv22JGdTJka6fCi7O9FwaNDDnIgx8P41p5IVMuO3sVYfZ11RaUXVVCXyjNJuCe9E6Aj1qrbpe+3gB99abT3hW5bZQhXMB86QDmknh8K33STV28h++klvQ30XvCvRi0vwKkjTXgPXhTHLBg8a0MzYLOlWd8DaPFF9BVXDxr0p5szanaToBHAc45efnWPIr2awZtc3esHXJB8CRx/wC1QtuvaPDOD5z94pmpmts/21jRqIbm63NbrCDPDp4g/dXg2HfEDtQeslo8OM1YAfGvBFFABW7hPLmakW5H8R8aDQnhE9P+9E25/j7qYEueRw6+vrUGMwa3EIYT9keR5edTHXQfbP3VINNJnl/BoAq+GN6w+QjOpJiNTESc4PhzpvZvK4gQQeKNqD5UXicKHHEg9VgGar2J2HdssXtM1wHUoYmeqnkauM3HslxsYDCMhmy0dbTnQfUbiPtHlXme3e0cG1dH6LD9zL6iocDtRbinMxBXip0YeEfvom7h1uL3wLi8j84eRGo86tqMtoVtaYFi8Bk96GXqNPUfvBpttPeZksC3aaF4ZV0YEdPCl93D3FWA3aWzGvBl10zcm89D50K+Gm4gLESTqIngfClbWmFLwLV2pmcoxKv73ekrBMakc6A23tC7aUMoVhPHKcp8mmKe4nZrK2ZkDaRnQd6OMMn/AE+lBmxoSjaHjHDyYfuIoVMTtFfw+8yuMtwXEP59rvfrIR91EFZE9rbuWvzhNu5roAV6nh00o3EOecjxQkD4rw9KVYjYheSsOOJy+8PNfeqv4EQYbY9kXhcW6wdGns3JJjUe8fOlu3th3VutcBUg6iCZ4RpTNL94DLAvDoUd/TQketGdpbCjtUuYcnQZpZfOPeApX4CiiYgXAQXzAjgST1nQ1Y91hcvsxuu7W1ECWPveB48JmnK7GZpKPZuJyKlmkfUCzNT2VCaS/gEthY+Ln91IDYbEsjXswT4kn99RYvZtvKRkQAjoo+2ig/0Gb69w/cgUV5+TE65LS/oBj6vmNPYqRTb2yLZOVBJ+iZpzsfAXEEZGRfpDKJ5+9VhGFuNpncjoNB6LArDs5V97KPrET+NOhAeJwdpxDsAf7NmB4R82Rzo3B4y0gCTcAUAZmUmeXzZJPwqazgwfdV3+qhI9TAplsnA3UuZ8ptiCDmZZI5d1fxpOaQ8Qa3eVvdS/c+racD1YAU22Zh2Ak2mTwJBaOpgkTR7YoD3m/j40txe9FhDBuKTyCyxPkBUOTa6NFBIaLPjUi3DFV3/aG62qWHjq/cHwEFqiN/FXOQX6qlvtYgD0rMuix3McqgljAGpj98V6mPtkhQ2sT1Hn8aR2ths+tw5tfdMmRzB1C/Cpf9nLZ/5Vsx0Uow/SVqBFxXcSJ+X4/Q5fr1Lb3Jg/0von+vz9atFZWlIztlbXc/8Atf8AD/qrBucJ/pPhl0/aqyVlFIMmV47p/wBr/h/1V5/sj/a/4f8AVVirKKQZMpeO9mqXDm7Uqw4ME1A6e9qK9wns+ZP/ABM//b4/DtKH2/tHFWb2NyYlstjBtiUU27MZycQAhOSSg7Jec8ZNb3vaJctnsmwwN8NlKq9x0y9hbvZsyWGaflAuXJEz3o1oSroLYVe3BzD+nieMJofhnoW97NM3/iWUjUEINPVoNT7yb23LIwF1FNu3ebNfS4sOtnswzZgdUZM0n6poDYu/eIu3r1tbS3S1xzYUuLSjDLatuCzhGJZu0UgR87UgCqsS0McLuI6gBsQG6/JQD8O0Mfd4VHivZsjme1Kt+cqQfj3tfjNLMN7UmJcpZa8Gm6igOGFgWcM4QC3buZrpa8wAbKumrDSnf+2lw5nGHmwL6YcObkPna/asMWtFJUA3GI1JPZ65ZBqaRWTFR9lRPvYmT1FqPUdpHpFRt7Ihx/KSD1FuD69pRV7f5xfuQtsIouIFuXMgL28U1nObgQtqqzkVWM9eNMd1t8nxtzKthURbSO7G4SwZ3vIFROyGYTYbVipgjuzIqrJEd72SM3vY1z4ZDH/q1D/uXX/zP/6v/wClNrO8F89liGuFbdzENa7IWQ1tEF/sFFy4O+twsQc05Z0ywJoZ/aHduXUtWrdme1sSwvNcU2nuNbZcws5c4yj3Sy6nvaUWAIvsZQGRfg9Vt5T6i5U/+6y5BBxmYci1gFh+l2n7qZbG3vuY9Li27VyxNvtLV0KzAjNAVu0sqguEZTlUuIY97Sttl4raIv27d1M1rMrNdKoDkNjvJCmJF3WQOEjlNIAV/Zivzb0eaE/+8VEfZi//AJoKPo2BPq1xqJ3k2tihirtrDm7KYey9tbdq26Ndd8QsXmfVVPZINCNM1eWt4MSuLUXWC2nvG2IVXw7LlYALeSXW+GXUXIXivGDQBHY9ltse/fu3frzHorAUXZ9n6J7jInlaE+uaa93O3vbFXbyPwIF6z3HT+bsSkSyjOQVVswkReWluG3txNpi96XBS6/Z5VFt0Qq2bCXreYXALRYlbhzNlERrCxQ7Yzu7kueGIA87ZI9O0FBv7Orre9jWHglpV/wDeamub/t2iRYHYPcKLiGuMttou9jIYWmUGQTDMsiMpYnKA9i+0O8wspcsZ3K2jca12rR2tx1XIos5SFVQzZmSBMZoooMmYPZSOeJZvFkzegL5fsrRPY7hwcwuMG6gRHkM0UVgvaHdcIzYVVVhhmkX8xFvE3zh0MdkJcMJKzGX506Vd6KQZMov+7MwAcU0f3ep/x03sbnBVA7QmABqvGP0qsdZRigtleO6X9p/h/wBVYu6cf80/q/6qsNZRSC2ZWVlZTEZWVlZQBlZWVlAAWK2LZuG4Xthjdtdi5M9613zkOvD5R/1jQ2M3Vw10kvaBLEMWBZWkW+yHeUgjud0gHUaGaysoAnxWwbFxVR7SFUVkVYhVR0NtlAGgBQ5Y6UJd3OwjCDYWO7wLKe7bFoAEEEDs1CEcCBBmsrKAPcRufhH96wnEnSVBlURlIBEoVtopT3SFEjSsv7oYR2d2sKWue8dfoyVEwjHs07ywe4uugr2soAj/ANisHlA7ECJIIZwwJcuSHDZgSxJJmTJ60Xsnd+xhp7C0tuQqnLPuqXZRx0AN1/1jWVlAEbbr4Y3u27Jc+bPzy9pw7Ts5ydp9OM3jUFjcnBpqtkA92DmeQEcOgU5u6FYSAIA1jQmvKygAzZ279iw7PathGbQkSYGYtlUEkIuZicqwJPCmNZWUAQrg0FxroUZ2VFZuZVC5QfA3H/WNLr26WFe41xrILMWLasFLMhRnyA5c5UkZ4zRzrKygA47Pt50fIM1tWVCNMqtlzKPA5F0+iKXLulYTO1lexdg4Dr3uzzmX7NHzImY6kBYPOsrKAPLG5mFVbK9kCLCIiEkyVtkMgeCBchhmGYGCSa2TdDCBkYWVlDK6tGjm4srMMFdiygg5SdIrKygCVN2cMAFFpQALSga6LZuG7aHH5rksPGmlZWUAZWVlZQBlZWV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756" y="1196752"/>
            <a:ext cx="4321175"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24898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1" name="Rectangle 7"/>
          <p:cNvSpPr>
            <a:spLocks noChangeArrowheads="1"/>
          </p:cNvSpPr>
          <p:nvPr/>
        </p:nvSpPr>
        <p:spPr bwMode="auto">
          <a:xfrm>
            <a:off x="4067250" y="44450"/>
            <a:ext cx="5041254" cy="504825"/>
          </a:xfrm>
          <a:prstGeom prst="rect">
            <a:avLst/>
          </a:prstGeom>
          <a:gradFill rotWithShape="1">
            <a:gsLst>
              <a:gs pos="0">
                <a:schemeClr val="hlink"/>
              </a:gs>
              <a:gs pos="50000">
                <a:schemeClr val="bg1"/>
              </a:gs>
              <a:gs pos="100000">
                <a:schemeClr val="hlink"/>
              </a:gs>
            </a:gsLst>
            <a:lin ang="5400000" scaled="1"/>
          </a:gradFill>
          <a:ln w="9525" algn="ctr">
            <a:noFill/>
            <a:miter lim="800000"/>
            <a:headEnd/>
            <a:tailEnd/>
          </a:ln>
          <a:effectLst/>
        </p:spPr>
        <p:txBody>
          <a:bodyPr wrap="none" anchor="ctr"/>
          <a:lstStyle/>
          <a:p>
            <a:pPr algn="ctr"/>
            <a:r>
              <a:rPr lang="en-US" sz="1800" i="1" dirty="0" smtClean="0">
                <a:latin typeface="Century Gothic" panose="020B0502020202020204" pitchFamily="34" charset="0"/>
              </a:rPr>
              <a:t>Competing technologies in gas </a:t>
            </a:r>
            <a:r>
              <a:rPr lang="en-US" sz="1800" i="1" dirty="0">
                <a:latin typeface="Century Gothic" panose="020B0502020202020204" pitchFamily="34" charset="0"/>
              </a:rPr>
              <a:t>separation</a:t>
            </a:r>
            <a:endParaRPr lang="it-IT" sz="1800" i="1" dirty="0">
              <a:latin typeface="Century Gothic" panose="020B0502020202020204" pitchFamily="34" charset="0"/>
            </a:endParaRPr>
          </a:p>
        </p:txBody>
      </p:sp>
      <p:sp>
        <p:nvSpPr>
          <p:cNvPr id="164882" name="Rectangle 18"/>
          <p:cNvSpPr>
            <a:spLocks noChangeArrowheads="1"/>
          </p:cNvSpPr>
          <p:nvPr/>
        </p:nvSpPr>
        <p:spPr bwMode="auto">
          <a:xfrm>
            <a:off x="121752" y="6537558"/>
            <a:ext cx="5607625" cy="276999"/>
          </a:xfrm>
          <a:prstGeom prst="rect">
            <a:avLst/>
          </a:prstGeom>
          <a:solidFill>
            <a:schemeClr val="bg1"/>
          </a:solidFill>
          <a:ln w="9525">
            <a:noFill/>
            <a:miter lim="800000"/>
            <a:headEnd/>
            <a:tailEnd/>
          </a:ln>
          <a:effectLst/>
        </p:spPr>
        <p:txBody>
          <a:bodyPr wrap="none" anchor="ctr">
            <a:spAutoFit/>
          </a:bodyPr>
          <a:lstStyle/>
          <a:p>
            <a:pPr algn="just" eaLnBrk="0" hangingPunct="0"/>
            <a:r>
              <a:rPr lang="en-GB" altLang="ko-KR" sz="1200" b="0" dirty="0">
                <a:latin typeface="Century Gothic" panose="020B0502020202020204" pitchFamily="34" charset="0"/>
                <a:ea typeface="Gulim" pitchFamily="34" charset="-127"/>
              </a:rPr>
              <a:t>Aaron D., </a:t>
            </a:r>
            <a:r>
              <a:rPr lang="en-GB" altLang="ko-KR" sz="1200" b="0" dirty="0" err="1">
                <a:latin typeface="Century Gothic" panose="020B0502020202020204" pitchFamily="34" charset="0"/>
                <a:ea typeface="Gulim" pitchFamily="34" charset="-127"/>
              </a:rPr>
              <a:t>Tsouris</a:t>
            </a:r>
            <a:r>
              <a:rPr lang="en-GB" altLang="ko-KR" sz="1200" b="0" dirty="0">
                <a:latin typeface="Century Gothic" panose="020B0502020202020204" pitchFamily="34" charset="0"/>
                <a:ea typeface="Gulim" pitchFamily="34" charset="-127"/>
              </a:rPr>
              <a:t> C., Separation Science and Technology, 40, (2005), </a:t>
            </a:r>
            <a:r>
              <a:rPr lang="en-GB" altLang="ko-KR" sz="1200" b="0" dirty="0" smtClean="0">
                <a:latin typeface="Century Gothic" panose="020B0502020202020204" pitchFamily="34" charset="0"/>
                <a:ea typeface="Gulim" pitchFamily="34" charset="-127"/>
              </a:rPr>
              <a:t>321-</a:t>
            </a:r>
            <a:endParaRPr lang="en-GB" altLang="ko-KR" sz="1200" b="0" dirty="0">
              <a:latin typeface="Century Gothic" panose="020B0502020202020204" pitchFamily="34" charset="0"/>
              <a:ea typeface="Gulim" pitchFamily="34" charset="-127"/>
            </a:endParaRPr>
          </a:p>
        </p:txBody>
      </p:sp>
      <p:sp>
        <p:nvSpPr>
          <p:cNvPr id="164885" name="Text Box 21"/>
          <p:cNvSpPr txBox="1">
            <a:spLocks noChangeArrowheads="1"/>
          </p:cNvSpPr>
          <p:nvPr/>
        </p:nvSpPr>
        <p:spPr bwMode="auto">
          <a:xfrm>
            <a:off x="151135" y="1089912"/>
            <a:ext cx="8664897" cy="5170646"/>
          </a:xfrm>
          <a:prstGeom prst="rect">
            <a:avLst/>
          </a:prstGeom>
          <a:noFill/>
          <a:ln w="12700">
            <a:solidFill>
              <a:srgbClr val="0066FF"/>
            </a:solidFill>
            <a:miter lim="800000"/>
            <a:headEnd/>
            <a:tailEnd/>
          </a:ln>
          <a:effectLst/>
        </p:spPr>
        <p:txBody>
          <a:bodyPr wrap="square">
            <a:spAutoFit/>
          </a:bodyPr>
          <a:lstStyle/>
          <a:p>
            <a:pPr algn="just">
              <a:spcBef>
                <a:spcPct val="50000"/>
              </a:spcBef>
            </a:pPr>
            <a:r>
              <a:rPr lang="en-GB" sz="2400" b="1" dirty="0">
                <a:solidFill>
                  <a:srgbClr val="6600FF"/>
                </a:solidFill>
                <a:latin typeface="Century Gothic" pitchFamily="34" charset="0"/>
              </a:rPr>
              <a:t>ADSORPTION</a:t>
            </a:r>
          </a:p>
          <a:p>
            <a:pPr algn="just">
              <a:spcBef>
                <a:spcPct val="50000"/>
              </a:spcBef>
            </a:pPr>
            <a:endParaRPr lang="en-GB" sz="1800" b="1" dirty="0">
              <a:solidFill>
                <a:srgbClr val="6600FF"/>
              </a:solidFill>
              <a:latin typeface="Century Gothic" pitchFamily="34" charset="0"/>
            </a:endParaRPr>
          </a:p>
          <a:p>
            <a:pPr algn="just">
              <a:spcBef>
                <a:spcPct val="50000"/>
              </a:spcBef>
            </a:pPr>
            <a:endParaRPr lang="en-GB" sz="1800" dirty="0">
              <a:latin typeface="Century Gothic" pitchFamily="34" charset="0"/>
            </a:endParaRPr>
          </a:p>
          <a:p>
            <a:pPr algn="just">
              <a:spcBef>
                <a:spcPct val="50000"/>
              </a:spcBef>
            </a:pPr>
            <a:endParaRPr lang="en-GB" sz="1800" dirty="0">
              <a:latin typeface="Century Gothic" pitchFamily="34" charset="0"/>
            </a:endParaRPr>
          </a:p>
          <a:p>
            <a:pPr algn="just">
              <a:spcBef>
                <a:spcPct val="50000"/>
              </a:spcBef>
            </a:pPr>
            <a:endParaRPr lang="en-GB" sz="1800" dirty="0">
              <a:latin typeface="Century Gothic" pitchFamily="34" charset="0"/>
            </a:endParaRPr>
          </a:p>
          <a:p>
            <a:pPr algn="just">
              <a:spcBef>
                <a:spcPct val="50000"/>
              </a:spcBef>
            </a:pPr>
            <a:endParaRPr lang="en-US" sz="1800" dirty="0" smtClean="0">
              <a:latin typeface="Century Gothic" pitchFamily="34" charset="0"/>
            </a:endParaRPr>
          </a:p>
          <a:p>
            <a:pPr algn="just">
              <a:spcBef>
                <a:spcPct val="50000"/>
              </a:spcBef>
            </a:pPr>
            <a:endParaRPr lang="en-US" sz="1800" dirty="0">
              <a:latin typeface="Century Gothic" pitchFamily="34" charset="0"/>
            </a:endParaRPr>
          </a:p>
          <a:p>
            <a:pPr algn="just">
              <a:spcBef>
                <a:spcPct val="50000"/>
              </a:spcBef>
            </a:pPr>
            <a:endParaRPr lang="en-US" sz="1800" dirty="0" smtClean="0">
              <a:latin typeface="Century Gothic" pitchFamily="34" charset="0"/>
            </a:endParaRPr>
          </a:p>
          <a:p>
            <a:pPr algn="just">
              <a:spcBef>
                <a:spcPct val="50000"/>
              </a:spcBef>
            </a:pPr>
            <a:r>
              <a:rPr lang="en-US" sz="1800" b="0" dirty="0" smtClean="0">
                <a:latin typeface="Century Gothic" pitchFamily="34" charset="0"/>
              </a:rPr>
              <a:t>The PSA process is based on the capacity of some adsorbents (zeolites, etc.) in adsorbing such gases at high gas-phase partial pressure. Proper selection of the adsorbents is critical for both the performance of the unit and adsorbent life-time. </a:t>
            </a:r>
            <a:br>
              <a:rPr lang="en-US" sz="1800" b="0" dirty="0" smtClean="0">
                <a:latin typeface="Century Gothic" pitchFamily="34" charset="0"/>
              </a:rPr>
            </a:br>
            <a:r>
              <a:rPr lang="en-US" sz="1800" b="0" dirty="0" smtClean="0">
                <a:latin typeface="Century Gothic" pitchFamily="34" charset="0"/>
              </a:rPr>
              <a:t>For instance, the CO2 is adsorbed at higher partial pressure and then desorbed at lower partial pressure. </a:t>
            </a:r>
            <a:r>
              <a:rPr lang="it-IT" sz="1800" b="0" dirty="0" smtClean="0">
                <a:solidFill>
                  <a:srgbClr val="FF0000"/>
                </a:solidFill>
                <a:latin typeface="Century Gothic" pitchFamily="34" charset="0"/>
              </a:rPr>
              <a:t>High </a:t>
            </a:r>
            <a:r>
              <a:rPr lang="it-IT" sz="1800" b="0" dirty="0" err="1">
                <a:solidFill>
                  <a:srgbClr val="FF0000"/>
                </a:solidFill>
                <a:latin typeface="Century Gothic" pitchFamily="34" charset="0"/>
              </a:rPr>
              <a:t>pressure</a:t>
            </a:r>
            <a:r>
              <a:rPr lang="it-IT" sz="1800" b="0" dirty="0">
                <a:solidFill>
                  <a:srgbClr val="FF0000"/>
                </a:solidFill>
                <a:latin typeface="Century Gothic" pitchFamily="34" charset="0"/>
              </a:rPr>
              <a:t> </a:t>
            </a:r>
            <a:r>
              <a:rPr lang="it-IT" sz="1800" b="0" dirty="0" err="1" smtClean="0">
                <a:solidFill>
                  <a:srgbClr val="FF0000"/>
                </a:solidFill>
                <a:latin typeface="Century Gothic" pitchFamily="34" charset="0"/>
              </a:rPr>
              <a:t>is</a:t>
            </a:r>
            <a:r>
              <a:rPr lang="it-IT" sz="1800" b="0" dirty="0" smtClean="0">
                <a:solidFill>
                  <a:srgbClr val="FF0000"/>
                </a:solidFill>
                <a:latin typeface="Century Gothic" pitchFamily="34" charset="0"/>
              </a:rPr>
              <a:t> </a:t>
            </a:r>
            <a:r>
              <a:rPr lang="it-IT" sz="1800" b="0" dirty="0" err="1" smtClean="0">
                <a:solidFill>
                  <a:srgbClr val="FF0000"/>
                </a:solidFill>
                <a:latin typeface="Century Gothic" pitchFamily="34" charset="0"/>
              </a:rPr>
              <a:t>require</a:t>
            </a:r>
            <a:r>
              <a:rPr lang="it-IT" sz="1800" dirty="0" err="1" smtClean="0">
                <a:solidFill>
                  <a:srgbClr val="FF0000"/>
                </a:solidFill>
                <a:latin typeface="Century Gothic" pitchFamily="34" charset="0"/>
              </a:rPr>
              <a:t>d</a:t>
            </a:r>
            <a:r>
              <a:rPr lang="it-IT" sz="1800" dirty="0" smtClean="0">
                <a:solidFill>
                  <a:srgbClr val="FF0000"/>
                </a:solidFill>
                <a:latin typeface="Century Gothic" pitchFamily="34" charset="0"/>
              </a:rPr>
              <a:t> (3-4 </a:t>
            </a:r>
            <a:r>
              <a:rPr lang="it-IT" sz="1800" dirty="0" err="1" smtClean="0">
                <a:solidFill>
                  <a:srgbClr val="FF0000"/>
                </a:solidFill>
                <a:latin typeface="Century Gothic" pitchFamily="34" charset="0"/>
              </a:rPr>
              <a:t>units</a:t>
            </a:r>
            <a:r>
              <a:rPr lang="it-IT" sz="1800" dirty="0" smtClean="0">
                <a:solidFill>
                  <a:srgbClr val="FF0000"/>
                </a:solidFill>
                <a:latin typeface="Century Gothic" pitchFamily="34" charset="0"/>
              </a:rPr>
              <a:t>).</a:t>
            </a:r>
            <a:r>
              <a:rPr lang="it-IT" sz="1800" dirty="0" smtClean="0">
                <a:latin typeface="Century Gothic" pitchFamily="34" charset="0"/>
              </a:rPr>
              <a:t> </a:t>
            </a:r>
            <a:endParaRPr lang="it-IT" sz="1800" dirty="0">
              <a:latin typeface="Century Gothic" pitchFamily="34" charset="0"/>
            </a:endParaRPr>
          </a:p>
        </p:txBody>
      </p:sp>
      <p:sp>
        <p:nvSpPr>
          <p:cNvPr id="291842" name="AutoShape 2" descr="data:image/jpeg;base64,/9j/4AAQSkZJRgABAQAAAQABAAD/2wCEAAkGBhQSERUTExQWFBUWGRcaGRcXGRgYFxcVGhcXGBYYFhceHCceGBojHRUXHy8gIycpLCwsFx4xNTAqNSYrLCkBCQoKDgwOGg8PGjAkHyQsLCwpLCwsLCwsLCwsLCwsLCwpKSwsLCwsLCksLCwsLCkpLCkpLCwpLCwsLCksLCwsKf/AABEIAMgA7wMBIgACEQEDEQH/xAAbAAACAgMBAAAAAAAAAAAAAAAEBQMGAAIHAf/EAFAQAAIBAgMFBQMHBwkGBAcAAAECEQADBBIhBQYxQVETImFxkQcygSNCYnKhsdEUUoKSssHwFSQzU2NzouHiFhclQ9LxRFSzwjQ1ZIOTo+P/xAAZAQADAQEBAAAAAAAAAAAAAAAAAQIDBAX/xAAkEQACAgICAgMAAwEAAAAAAAAAAQIREiEDMUFREyJhcZHwUv/aAAwDAQACEQMRAD8A92hibmO2p2aXLgtWzkOV3AyrrcOh8xPiK6Ul49THmapXs52GVsvfPvXCQD9EGWPxbT9GrjbWt4+xPWhnbTMsyfU0t2jhmkQTI8T+NGW70CKy0Z460062KrElyzfJ4HXox+3XSlGKW7baGa4PNm/GuhWYIpXta4GEQD51rDmp9GcuP9KauIf89/1m/GnWxmu5h3iV8ST++tXwq9ADTHAOqIFjXr1q5zTXQoxpjAJ4n1NYunM+prYuIodrlcpsEkmOJ9ahN49T6mvEvVrdNABNu6ep9a1u3SeZ9TQYvVjYgU6ESlj1PqaTbUuPOhaOoY/jTRL4NB45c2gq4aZMtoTYnbMMEFw5jrlzGY6xNbWNrODxY+EtXK9+rJ/lBlWc8WlEGO8QI1+IrzJtfAmSl8KOYHap9kirfIlaojCT3Z2ZNsvIkMAdNZo444kcT6muM2PbFfIC3raNlPFZRviNR9gqzbK9qGFuQLjNaP0hI9RNRcGVtdl7fGN1PqaFxWOeNCfU1HgcbavCbdxHH0WB9Y1FTllOnA1SoGIsVti5+cw+J/GgG2jcme0f9ZvxpxtHDINTH4mkV5da7ePFrSOWdp9nl3HXD89/1m/Gojirn9Y/67fjWZa8K1ukjJtmfldz+sufrt+NanFXP6x/13/GvStalaKQGpxdz+sufrv+NerjLk/0lz9d/wAa1K1irrT0KzomzsttBbUQqgADwFbtfoZUIqXs68ij0QyzdFTrcA4UstAnhUqM1TQ7GiYmhsQoahTfIr1L9KqCyDE4YqOvlUez8VJA4mj7r6aa1rszDBCSYludaWsdirYVFaZRXuLxGXqeHDjSvDbULM4YAQxy6MO79InQms0UHsta5T1oQYqWialNzxqqom7IsTfCkZmCyYEkCTyAnia9OHbia517abwy4Ucx2zT8LYpVZ3U21YVXs3c6soaEvawQDBVoE60r2OjsXZ6DwrGtrE1xpt+tr4aRfssR1e0f200rfCe1wf8AMtsCeJRp+w6/bVKn3ol2ukC77OP5ZOvz8P8Adbrrf5YVYkaCa4Lt7ayX8a19ZylrZBYQe6FBn0rr1rbouaq6OCeKsD5c/Gr4422TOVUGbW2bh8QIu2bbk82UZh+lx+2qltT2XYRv6LtbR8GzL+q2v21YDeaZnWsOIOuvGt/hRl8rOdYn2eYmyc1i6jxwgm2/4ejV7hNv7Rw9xEvm4qMYzOA2g45HOh9a6TszAds+UtlMaePUeFWDaN7DYa2q38pWNFYBpI5wdPj41hywjDS7NYScuyn2cV21oXZ1mCOh6jXUHX0rQrRq7RwoNzIr9m7hgFR9F5roIGs0Ot22+YISTxykEEL1M6/Gt+Dl1TMuSFO0QFa1K1OUrUpXXZzkJWtWWpytalaLAgFuTRTbLYAHj5VKjoBw1+ypF2ieEVm5SfRSS8lhTFRxqW5iulKHavUvmuX4zo+QbW8ZU67SWki3jXhuGl8Q/kHdzFzWl2+vKk4J8aIGBfjIocEvIZthDbRg1um1aVuh51BisSLaM7e6oLHnoBJ0qvjiTmxnf2jJmleM2wbdq9cC5igdssxMaxPLhSexvlhHAi+o8GkEeelC7e2rabB4jJdRiVbQMJ1bkJnhSajWh3LyB4X2qWDHaI6Nz4MPvmn2C9oOEca3gv1gR+6kW4+yrVzBKXtI8vcksisfejjE0wv7iYJ+NgL9Qsv3GhRm1YNxTorftP2tbumx2dxbgC3PdIMSU4+ldHw+KPZpJPuJ+yK5Fvtu/awlxFtZodCxDHNBDRoeMU+tblYy2oNjGkSAcpzqNRPVh9lRG8noqVYrZfmc9TS/GbJs3R8patv9ZVJ9YmkGzL20bLkYhReSNChU8DrJAkadelWx4+bMEAieMHUTW8ZpumjFxa3Zx3enZ6W8a9pFCICkKOUqsxPnVoT2eGzcW5YvEwT3XAGhBB7w46HhFId9F/4jc87f7K10faty6CotAksSNADy0knQCudRjcm0bNy+tBGGDmypuAZgSpI+dHPx869y0O2z8aFBjTjGZfzddMkTP8cqsW62FZsOXuLD5iBmESogT4iZ1qoc+KoUuK3ZtsLs1Ez8pwM9PCgt8Nm9u9q52mQJ3THvGSCMp5ajUc6jvAJc73cmSBEmOcCiluIxAYM0x7zwPRRNTy1d2Vx3RDgdz8KU7yljDCSzEwZJEzzmiN3N1rQuXmDtGUIE4gZuJHPgoEU3wrIui2rYjwZuPnWl/FZTpbtjxCsD9lc9mrRrhdy1J7zEjXSIoqxubaVpaXHQ8P8AOh9nbxntFtsPeMAg8DxHjFOLN5gTmMgnTwrR8s35JUI+hPidzrctBIB4CeB5+YquWtgubhQ93j3iNDB5Ve7l+aExKd0kDUcOvwq4c01pky4osoWMwbW3Kty+0dagVdacbVl2Eg5zoB8dKgubGurqUMeGtd0ZqtnLKLvRMRWy2SRIGlSXbWViDyNS2AWIUaVlKWrRaW9gyrWyLrUuJslWg15aiRRdqwrYVaeKNtYcuJBHlOsda3GzEYSpNa2sOLbcdRXK2mdKQux1oqcpFV3e0lcFfI/qz9pA/fV1xCBlkmaontHuXPyS7kFvsssPJYOO8IyAaHlxrRS+rMpR2I91t08LfwVp7tlWdsxLSwY95hxB8KD3i3Jw1nC3b1tXVk4DOSvvhdQZ5GjN38fdXCYW1ZEOysZ0aRnbgI8DqTUe3b7HA4gMSYyjX+8WdB4zUtxqqKqV3Yv3Y3LN7DJeXE3LLMW0AldGIHAg8qbDdbaCf0eOzeDhv35qa7hqf5PsT0aPLO0VYMtax444oylN2zkm/PbZ7K4iM4tkZgQQ3fMt4a11a0kKPIfcK5d7QrVwX7QukElNIMwM7eA5zXS9kpcC/LMOMAjUQAPDrWfFNKTLnFuKB9oYq6rhLdsvInQE84I4gdOfOoMRtHEoflLDDgPd8gBIY9Y+FWnDYVCZF2MvRCT9pqfGdl3Sbr8eaSPiM1ZyncrTLjD60zhm/H/zK4PG1+yldps4MN3RcQaglgGY6dI0iuL+0EAbUu5TmHyWsR8xOVdo2aBnGnKpc9uvJSj1YxfDJlg3mkcYRvxqKztC2iBVuA5dBKlTz66V5dYRc4aVX7VwFT51HRYRj7naOGPiB0iOPjU+DbVKVWRCrHVvvo/CJqup41c3siPQ/Ru98Kixr61ioMw48OprXGWhP/eoKFHaRetno4qwDFeNVfGJDKQT76+POjTiDWsIZIzlJRLAuI8aIW4I61W0xRrf+UiOdD42CmhxfCTOUE9aDxm0GAECZMACOk8zSjHbZVRLuqjqxApJf2/aLKBdXmSQdIgxB4H4VSh/0xZ+kXy5aWCNCeZPOgLWGCtNeOWj3qg7U9aIp+xtoluEM2podreulejjUptRrIrROiHs2TGsBArBfLHzqfCbOLxJieXhT1MOAsCIjwrOU4rouMZMrzZ015VWPaHf/wCHX9OSftrV/eI5cxGgqi+07ChdmX2nnbgc/wCkXjSyVMHF2V/cuyIwn9zPXibnDpQO83/wmK+sv/qLTLdu+llcIbjZQcKh1nnm6edKt5LubBYkjgWt+H/MH4Ur1/Y63/vZZdxJOz7E/mt6Z2in4vBdMgbxJP2RVG9nu1ibduyt0N2dq4728sZQJI70cyRwNWrCY03VDwFnx6NFOXJ9NEx43mUT2tqBjLAChfkV4Tqe1fjJro74sOoHZqgGukxPDgSa5p7V7mbGWT/Y24//ACPV7wx7uvw9RWCZu0P9n3AFfUCg9q4gDJqONTYFxlf48qXbYuDufh40xHJ9/m/4jdP93+ytdfw17KycTmKr61x3fw/8QuR9D9ha6uDrb1Pv2vvqR9MZpczLemZVivoBSTDDQ6mJpnZ4Ynj77fsrSnDe62p406oLsntGET6zffRmFY93hx8aTWSQxMkzGmmkHj/HSmWFunu6c6q7JqiwKTnXyr3GedQ5jmXhwPP/ACrfFsdOH8fCgBLiffWYjOk+WYTVmGBtrmIAM9aqe0HM8OY5+NQNvTeVyvYyOIYMCCNYI14U4uhNDW6upobE6KSAWjkIk+U86R/7x17XsWsXDcP5uQLxjiT10JpxgdoG4XDW2tlQpIYg6NMQR9U11R5FJUc0oOLspu8G81u5CtaxIW2wzKbagM3EKxY6cJgcYoW25xly2y2blsZSQ1yMhXVR7vkY8vA1ctubFt31BYGRzGhI6HqKg2fYWzhUsgHMCTr0lok89CPKuPmrdvwdPG9KkW+4FU6a+B1r1Co5caqS76oDrZf9ZT9hArzH752rqBSt1IPFCgPPQ66jXhVZx9lPjZZNp7YtWsq5WJeQoVZJIEmKXHe2xaUm6CD+YBnaJ5x3R61W33js/J/0j5C57+UznWCCQdBSwbYs28mbCLeXLABuMkEN3nBXm3McoqJcnoah7LDivbEFfuYfMkH54Vx/hjhy1rW17bBENh38IuIfXSqzi94sM6sowL22YEBhiXZQTwJU8fKtLm1cM/uYO+DHO/mA85Q1OQ6Lbc9rlh4+QvD87RGjyg660j343/w+JwV2yi3RcY28udQBowY89NKr14gEFrNtRI97MxAJ66D7Keb54KzY2e6qqg3XtsCqgaiJXQaCFnzJpqVicQ/dLs8SbKnOFt4NVMqyjMi+8D85QenGk+22A2fflsxLWAD175JMU33Px3cVrnujDBNJ1AUKABzPgOlIduFPyC/lmO1swcp4Zn5nhwqnok6HuTbRdk2SLahmsNLBRJnOdWiTSvBv8go+mP26cbqWo2XZEyPyefDVSTr8aq9q9FoxEhxxE86bDyVr2in+c4cf/T2f2mq/Yd4UfH7655v804qx4WbM8vnNV7tv7sePhzqEUWDAXu4+nWgdrP7mlb7OuHI3ChtpsZTh602Byzfxv5/c8k/ZWumveICkAsQ1uBIE94QJOg865fv0T+X3J6J+yK6TgENx1QEwuRnPSIKqPE/YPhSQMYbLxZuJfaCoLHnJmII+wa+NA2D3W1PGt9iN8lcHOWP+I1FhwMp402JG5uAIs/nH76IwmIEjz6UDdeLa6/PP31Jhb4ka86ALOL+q6H0qTE4ieRoPtxI/zr29iB/ANMBZtG8J4HlyqC+yi42UN1AYQQJJgyZ5+lebTvjrSra+1MzW7g+T7S2jlSddQfXh9lERSKNt3Dfz/KLgYvdAyagpJWFLEQJzcRNdF2Tg7iXblmyptfmr27XFDlnme6CRo32da57tK0x2gt0AsguWWLASNBbLekH0roVneO0mKa/3srMSIUzAZjw8noBjzDB+ybtCC4biOQGYEa68hQSbKtCx28t2udh7xIy5iPd8qGxG9tklz3zmYnRDz1/GgH3xtLZ7Mq8s5I90Dm3XwqZqxxdGNZPh6iss4JC4N0KU1DBiMpEHjFaldYr18PwkSPgfsmuNOnZ1S6Htqxhn7ot2G01ELwA0nu0h3MwFt7Zz20YAaBo0l3OhPw+yjdgBe0cjiFIPUTrEfCh9yL4CMpMGFPDiO9P7Q9a3zy2YwJd4dn2ktFhZRDIE6GJPSap1/GLx7G0T5N9wbh4Vdt7YOHJGmo+/p1rm+08WVXkPEDX4TpWkOiJv7B1vaOdMj27ZWQcsGJDZuvw8qK33uv8AkyAsCvdPCIM+fjSa1dgch8Kab9XPkUH1f302gR7DPat27RHdtWiOCtnK698kCNTpPSl+2LA/Iwzse0R8oGYEEEnNPWMogg86Y7ExXaoqK7SqKCCQVAA4KJPSl23kjDGD/wAwSJ0mWiBU3ToGW/Ye5lhsLZvC7iAxtK+VbhCZokjLl92REVpYByuTwBMDxI1PnyHxoLZWKunBqouEKLSgAAaGOE/af86Jw8i00kkyfuq1JNaJ8lc36uTjLZ/s7P3mrzn9z9Lxqg77n+eW/wC7s/eavLt7n6X3ikUNtmMcja9eVQ7QY5k16cq82Y/ybcaH2lfylTqeEAcSeQFMDnO/P/x1yeifsiuk7BAXQdBz1JPEnxrmO+Kt+WXMxBaEJjgO6NB1A4TXSdh6sPIczSAk2avyTH6TD1J/fWmFHdNe7OPyTfWb7zXlpBDdDBHkdabEiG43yQ+uakwbd4eYoS6R2f6db4MjMPP99AFpLaitXvVowGmg9KiJE8B6UABbTakOGwqMoPHSOOkAnh6mnm0kHQelV7Yjsbeo0EgddGYa0ohIKGEQch6mtuzToKitYosxXLAHAyNY8KIDVSkn0Zp2R5E6L9leqqSNF9BUytW6HWqAaDYABntTxn3VqE7s97N2vCNCOMEnX15UzyGa9ymuXE6rFi7MuKjMrqCwJnX3YbSI460o3XwlxlLIVAAVSGEzIB/CrFcU9iT9Bv2TSvdFT2TEdV/YFCjVivYNvOlxLBDlCNNFjTz51R8YgYCeXLlVm3s2dd/KXu5e61tEVurSNOtV3FYbLml1XLzmZbhA8dK6OOLa0Ycj+2wAHT4j76a7+t3bY8B++l1zBOjKrCC2o1kQNT8fCi9+CzKjHLHd4aHUEjQmiSY4tUQ7DtDCxeZwS1skIvEAxGvCdKF2piQ9l8mfL2gJLkcSGjQeRqIoO4krmKIo10WepPuzz0oS64FtlkElgdNQQM06/GpklaaLj07L3s/ERhba8AbQIA8tfxqUWxDHXnzPTpVa2aSblgScotQeWpUzqeNWS3OQyVkzGokjhqOWo+Mg1aiorRjsqe87E4lZ1IW2OJJ4/wCdW+0hJClm0nTUEdeOvKqZvIw/KQR0ThrTvZe1XuYjvEhWlhI4ycomBoJ58OFVBJ3Y5NqqLAc6juXHGonUGRzGooe7mZpLt3Tpw9eFFZqFN5RmzTAkkj5omNTw9aKCykbzOTiXkyYXU/VFX3CF1gq+sDiqnl5VzvbWLFy+zrwOUegAq67J2t2pygcBr4RpEcqceO8vwmU6r9DLWJuZWAaBPQfGt/ytwiqG1BIOg1U6j01FRWzp8TWg1PxH4VNFWa3saTFoETJYk855QPWaKwq3BrK/EH/qrQ4cgawTJI6xA+6irBoxdbDJPSCL+1b6gFVtEyOIcCJ1+dxipTi7p17v+L/qrSJrcUqCyDEXnPEqPHX8aEwr2soFq4rgDXLm49TIHEzRt/gfI1VMFiW7G6FIVlCwVM6ljPGkPsskVjVXdhbRu3mNuSz6lYgllHHTwo78schyAfkzlYEHRuWvQ1KmuhUMGevUVp50mt7WuSvdEEjXXhMGKdIdaqwLmuG8SPiK2/JvpVBqeZrHBiRJ+P3VzWzpAd4HezhiUILQF14cIOnPSqnZx91LUW2YjT3cmneGsRroG9B0qw7eBZV4kZgMsGZPCRH36VX8VsyScnybDmuhB+kvEfCrg15JlZJtS80Ibd53PeB1VYEFgGVV0/eaqWC2nbByFzlZu8IzBiZghYHOOGulWIPeBPbWrd0f1inK/wClpr8RS1diYW8oWyUDgzDSjk+MmG16EVqtdGb2R4q9dwyuzCDdKlc0mVE8uESDx8KEwGN/nNs6EtAIbWO6TwI7tNd4cFfW1bRULMC8TqQGOYgE+XHpSDC4O5ZvBr9traL7zjUDkO9w4xwq3N1RmorsLwOE/KMVmE2O6SWWJMHLpm0HHh4V7tlbDRmjIFEuulzNwGYwc08edG7UwoXKcMxa3dsSqHXIxcAkD4nX6VV65ZttcS2xyqWUMyw0DSdZj14VWSp62xYu16RYf5BINu4lzOioVCnjBUxlMmeNS7Pw1v8AKB2lu4t5WURp3Rk1kag6QZoXGMpGVGAtrcACglgLaqB3iBop11nnXtrHK98NcuI2ciTbJJ0ERlieAjnSdeBq92J9qbBdLxyjOhckFeQzSc35pE/ZW+H3la27i0FAaVEiWIJI1M854dafbY21bQsqgTlPAZDm6lRx5cYmlWwMVbTC3Lj21Zi3EqCYPAAxK8G4RTlCmq8ijO07XQbtXeO5bIIQ5SF77owBYiTlOgI+2hcJte5iFuBigURMlgANWOms8PCjto7t4d4YvcXNqBmGQQBoBEj+NajwG7lm20ksV+cGbut0DRGlJxlHY1KMtFUxbrnJUkg66iNTx06TVu3aYW+0UsslgfeBPCIJ5kR9tD7d2bZxF1mRwr6D+zKqumXTQaAdKql2VcodSDGmsnw61Mk4OmOLU0dFtYgZeI4nmOtRnF2/dLiSQAAV18OMzMRApBcGbDW7bXrFkKSYfMGYxqdFYjjEUgw15TdQOe7mGYjTuzrr5Usx4lvxeJZsSltQ2XPliZJGUEz01qx4XPOW5ba00ZgGIYOvMqw0kaSPvqmY3bfY9kLOnzmbVpIPu6+Z9B0p7hd8DiBYU++rOSOilSOPQz9lU53olQrZYkatxQ9lqmBoAy+O6fI1RdioLXbIeJgcuIJmr1f90+VVs7td53W8oLknvWyNSSeKsZ41nKSXZcVaE2xdunD3BqMknNluBWI1gBoMaweHWp7W8pVruW4gW6ZYHMx5gaqBJ141Ff3Suk91rDHzZT6MBQr7o4vkin6rof31CkXQ5w20ludwcQdAogEFg3dnXQ8qe231qhXN3cVb1a1cEcwpgHlqKLXa2JQgOzKfpKB961SmicTtRsxILIPNh9las6DjcQfpD8aTDdu1zL/Fz8KkO7dnh3h+kZrK16NqCcelpl/pVLH3SgDMIPnEedBva/PGcD5wEOs9RWt7dlV1tzmAPFm+BMDWvMJi3tnJdGVtYYc/I8/I61ScXpku10D3NmkjMh7ReRXRviOB+EeRpRiNmKQZVfEgAMPPTj5was93DfORuzY/OX3GP015HxGtRX3WYvrkPAPAKN5N+4xVOMoi1LoquHw920IFztR+Y6z8IJn0mvMNtSzdkOrWWGhElrfxXjFWPE7IYCdLi9VGo815+Y9KVYjZqvqQH8ZIPkWGvwaqUr6JcfZBtHZINkdkVJyhcy8MmadFiVg6wJ4VUX3Kux3b1o6wR3gR48NdNeVWltmhATZm23ISRr4Scp+ym+7uzMZix8rh1ZRIzv3G/RPH41XfZPRVd18cbDW8NfsnKzMhYg5WDHkw0pOMHbtYxhbuzldwEKkHLqYB4HTnpXXk3IAjvIkHgTJBH0hBPxmhrm4ODFxrhuqrOGBK8YbjH3daKEctvYfJczvpLl8rRmgnMJEzEaUw2hcttb0a0mc5myiWHNVgQOvlI61fb25eyyxe5cuOfrmPIAV6myNkJMYfOR+cSfvNFjxOfY1rZ7IrcKoqe8RmCnK0ZhMZiYHpUq7SUllD9vMQbdpxoDJLBuflXR/5dwiaJhlE9RofhwNR3N/0U5US2rclET6ceFDmgUGcwxGw8aXmxYvqHPzVOo5Fo4HwMGn+E3ExXedsKdObZcxAGp4zJk+PCnW0fawVYJJBPABSOfiKhv7+XXSVDsxBOUOpPhoKnJDx0VnD7LtZJNpeJ+aOutE4fCovBEHko/CqUuKv22JGdTJka6fCi7O9FwaNDDnIgx8P41p5IVMuO3sVYfZ11RaUXVVCXyjNJuCe9E6Aj1qrbpe+3gB99abT3hW5bZQhXMB86QDmknh8K33STV28h++klvQ30XvCvRi0vwKkjTXgPXhTHLBg8a0MzYLOlWd8DaPFF9BVXDxr0p5szanaToBHAc45efnWPIr2awZtc3esHXJB8CRx/wC1QtuvaPDOD5z94pmpmts/21jRqIbm63NbrCDPDp4g/dXg2HfEDtQeslo8OM1YAfGvBFFABW7hPLmakW5H8R8aDQnhE9P+9E25/j7qYEueRw6+vrUGMwa3EIYT9keR5edTHXQfbP3VINNJnl/BoAq+GN6w+QjOpJiNTESc4PhzpvZvK4gQQeKNqD5UXicKHHEg9VgGar2J2HdssXtM1wHUoYmeqnkauM3HslxsYDCMhmy0dbTnQfUbiPtHlXme3e0cG1dH6LD9zL6iocDtRbinMxBXip0YeEfvom7h1uL3wLi8j84eRGo86tqMtoVtaYFi8Bk96GXqNPUfvBpttPeZksC3aaF4ZV0YEdPCl93D3FWA3aWzGvBl10zcm89D50K+Gm4gLESTqIngfClbWmFLwLV2pmcoxKv73ekrBMakc6A23tC7aUMoVhPHKcp8mmKe4nZrK2ZkDaRnQd6OMMn/AE+lBmxoSjaHjHDyYfuIoVMTtFfw+8yuMtwXEP59rvfrIR91EFZE9rbuWvzhNu5roAV6nh00o3EOecjxQkD4rw9KVYjYheSsOOJy+8PNfeqv4EQYbY9kXhcW6wdGns3JJjUe8fOlu3th3VutcBUg6iCZ4RpTNL94DLAvDoUd/TQketGdpbCjtUuYcnQZpZfOPeApX4CiiYgXAQXzAjgST1nQ1Y91hcvsxuu7W1ECWPveB48JmnK7GZpKPZuJyKlmkfUCzNT2VCaS/gEthY+Ln91IDYbEsjXswT4kn99RYvZtvKRkQAjoo+2ig/0Gb69w/cgUV5+TE65LS/oBj6vmNPYqRTb2yLZOVBJ+iZpzsfAXEEZGRfpDKJ5+9VhGFuNpncjoNB6LArDs5V97KPrET+NOhAeJwdpxDsAf7NmB4R82Rzo3B4y0gCTcAUAZmUmeXzZJPwqazgwfdV3+qhI9TAplsnA3UuZ8ptiCDmZZI5d1fxpOaQ8Qa3eVvdS/c+racD1YAU22Zh2Ak2mTwJBaOpgkTR7YoD3m/j40txe9FhDBuKTyCyxPkBUOTa6NFBIaLPjUi3DFV3/aG62qWHjq/cHwEFqiN/FXOQX6qlvtYgD0rMuix3McqgljAGpj98V6mPtkhQ2sT1Hn8aR2ths+tw5tfdMmRzB1C/Cpf9nLZ/5Vsx0Uow/SVqBFxXcSJ+X4/Q5fr1Lb3Jg/0von+vz9atFZWlIztlbXc/8Atf8AD/qrBucJ/pPhl0/aqyVlFIMmV47p/wBr/h/1V5/sj/a/4f8AVVirKKQZMpeO9mqXDm7Uqw4ME1A6e9qK9wns+ZP/ABM//b4/DtKH2/tHFWb2NyYlstjBtiUU27MZycQAhOSSg7Jec8ZNb3vaJctnsmwwN8NlKq9x0y9hbvZsyWGaflAuXJEz3o1oSroLYVe3BzD+nieMJofhnoW97NM3/iWUjUEINPVoNT7yb23LIwF1FNu3ebNfS4sOtnswzZgdUZM0n6poDYu/eIu3r1tbS3S1xzYUuLSjDLatuCzhGJZu0UgR87UgCqsS0McLuI6gBsQG6/JQD8O0Mfd4VHivZsjme1Kt+cqQfj3tfjNLMN7UmJcpZa8Gm6igOGFgWcM4QC3buZrpa8wAbKumrDSnf+2lw5nGHmwL6YcObkPna/asMWtFJUA3GI1JPZ65ZBqaRWTFR9lRPvYmT1FqPUdpHpFRt7Ihx/KSD1FuD69pRV7f5xfuQtsIouIFuXMgL28U1nObgQtqqzkVWM9eNMd1t8nxtzKthURbSO7G4SwZ3vIFROyGYTYbVipgjuzIqrJEd72SM3vY1z4ZDH/q1D/uXX/zP/6v/wClNrO8F89liGuFbdzENa7IWQ1tEF/sFFy4O+twsQc05Z0ywJoZ/aHduXUtWrdme1sSwvNcU2nuNbZcws5c4yj3Sy6nvaUWAIvsZQGRfg9Vt5T6i5U/+6y5BBxmYci1gFh+l2n7qZbG3vuY9Li27VyxNvtLV0KzAjNAVu0sqguEZTlUuIY97Sttl4raIv27d1M1rMrNdKoDkNjvJCmJF3WQOEjlNIAV/Zivzb0eaE/+8VEfZi//AJoKPo2BPq1xqJ3k2tihirtrDm7KYey9tbdq26Ndd8QsXmfVVPZINCNM1eWt4MSuLUXWC2nvG2IVXw7LlYALeSXW+GXUXIXivGDQBHY9ltse/fu3frzHorAUXZ9n6J7jInlaE+uaa93O3vbFXbyPwIF6z3HT+bsSkSyjOQVVswkReWluG3txNpi96XBS6/Z5VFt0Qq2bCXreYXALRYlbhzNlERrCxQ7Yzu7kueGIA87ZI9O0FBv7Orre9jWHglpV/wDeamub/t2iRYHYPcKLiGuMttou9jIYWmUGQTDMsiMpYnKA9i+0O8wspcsZ3K2jca12rR2tx1XIos5SFVQzZmSBMZoooMmYPZSOeJZvFkzegL5fsrRPY7hwcwuMG6gRHkM0UVgvaHdcIzYVVVhhmkX8xFvE3zh0MdkJcMJKzGX506Vd6KQZMov+7MwAcU0f3ep/x03sbnBVA7QmABqvGP0qsdZRigtleO6X9p/h/wBVYu6cf80/q/6qsNZRSC2ZWVlZTEZWVlZQBlZWVlAAWK2LZuG4Xthjdtdi5M9613zkOvD5R/1jQ2M3Vw10kvaBLEMWBZWkW+yHeUgjud0gHUaGaysoAnxWwbFxVR7SFUVkVYhVR0NtlAGgBQ5Y6UJd3OwjCDYWO7wLKe7bFoAEEEDs1CEcCBBmsrKAPcRufhH96wnEnSVBlURlIBEoVtopT3SFEjSsv7oYR2d2sKWue8dfoyVEwjHs07ywe4uugr2soAj/ANisHlA7ECJIIZwwJcuSHDZgSxJJmTJ60Xsnd+xhp7C0tuQqnLPuqXZRx0AN1/1jWVlAEbbr4Y3u27Jc+bPzy9pw7Ts5ydp9OM3jUFjcnBpqtkA92DmeQEcOgU5u6FYSAIA1jQmvKygAzZ279iw7PathGbQkSYGYtlUEkIuZicqwJPCmNZWUAQrg0FxroUZ2VFZuZVC5QfA3H/WNLr26WFe41xrILMWLasFLMhRnyA5c5UkZ4zRzrKygA47Pt50fIM1tWVCNMqtlzKPA5F0+iKXLulYTO1lexdg4Dr3uzzmX7NHzImY6kBYPOsrKAPLG5mFVbK9kCLCIiEkyVtkMgeCBchhmGYGCSa2TdDCBkYWVlDK6tGjm4srMMFdiygg5SdIrKygCVN2cMAFFpQALSga6LZuG7aHH5rksPGmlZWUAZWVlZQBlZWV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964" y="1106432"/>
            <a:ext cx="4896544" cy="32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18309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1" name="Rectangle 7"/>
          <p:cNvSpPr>
            <a:spLocks noChangeArrowheads="1"/>
          </p:cNvSpPr>
          <p:nvPr/>
        </p:nvSpPr>
        <p:spPr bwMode="auto">
          <a:xfrm>
            <a:off x="4067250" y="44450"/>
            <a:ext cx="5041254" cy="504825"/>
          </a:xfrm>
          <a:prstGeom prst="rect">
            <a:avLst/>
          </a:prstGeom>
          <a:gradFill rotWithShape="1">
            <a:gsLst>
              <a:gs pos="0">
                <a:schemeClr val="hlink"/>
              </a:gs>
              <a:gs pos="50000">
                <a:schemeClr val="bg1"/>
              </a:gs>
              <a:gs pos="100000">
                <a:schemeClr val="hlink"/>
              </a:gs>
            </a:gsLst>
            <a:lin ang="5400000" scaled="1"/>
          </a:gradFill>
          <a:ln w="9525" algn="ctr">
            <a:noFill/>
            <a:miter lim="800000"/>
            <a:headEnd/>
            <a:tailEnd/>
          </a:ln>
          <a:effectLst/>
        </p:spPr>
        <p:txBody>
          <a:bodyPr wrap="none" anchor="ctr"/>
          <a:lstStyle/>
          <a:p>
            <a:pPr algn="ctr"/>
            <a:r>
              <a:rPr lang="en-US" sz="1800" i="1" dirty="0" smtClean="0">
                <a:latin typeface="Century Gothic" panose="020B0502020202020204" pitchFamily="34" charset="0"/>
              </a:rPr>
              <a:t>Competing technologies in gas </a:t>
            </a:r>
            <a:r>
              <a:rPr lang="en-US" sz="1800" i="1" dirty="0">
                <a:latin typeface="Century Gothic" panose="020B0502020202020204" pitchFamily="34" charset="0"/>
              </a:rPr>
              <a:t>separation</a:t>
            </a:r>
            <a:endParaRPr lang="it-IT" sz="1800" i="1" dirty="0">
              <a:latin typeface="Century Gothic" panose="020B0502020202020204" pitchFamily="34" charset="0"/>
            </a:endParaRPr>
          </a:p>
        </p:txBody>
      </p:sp>
      <p:sp>
        <p:nvSpPr>
          <p:cNvPr id="164882" name="Rectangle 18"/>
          <p:cNvSpPr>
            <a:spLocks noChangeArrowheads="1"/>
          </p:cNvSpPr>
          <p:nvPr/>
        </p:nvSpPr>
        <p:spPr bwMode="auto">
          <a:xfrm>
            <a:off x="125760" y="6453336"/>
            <a:ext cx="5599610" cy="276999"/>
          </a:xfrm>
          <a:prstGeom prst="rect">
            <a:avLst/>
          </a:prstGeom>
          <a:solidFill>
            <a:schemeClr val="bg1"/>
          </a:solidFill>
          <a:ln w="9525">
            <a:noFill/>
            <a:miter lim="800000"/>
            <a:headEnd/>
            <a:tailEnd/>
          </a:ln>
          <a:effectLst/>
        </p:spPr>
        <p:txBody>
          <a:bodyPr wrap="none" anchor="ctr">
            <a:spAutoFit/>
          </a:bodyPr>
          <a:lstStyle/>
          <a:p>
            <a:pPr algn="just" eaLnBrk="0" hangingPunct="0"/>
            <a:r>
              <a:rPr lang="en-GB" altLang="ko-KR" sz="1200" b="0" dirty="0">
                <a:latin typeface="Century Gothic" panose="020B0502020202020204" pitchFamily="34" charset="0"/>
                <a:ea typeface="Gulim" pitchFamily="34" charset="-127"/>
              </a:rPr>
              <a:t>Aaron D., </a:t>
            </a:r>
            <a:r>
              <a:rPr lang="en-GB" altLang="ko-KR" sz="1200" b="0" dirty="0" err="1">
                <a:latin typeface="Century Gothic" panose="020B0502020202020204" pitchFamily="34" charset="0"/>
                <a:ea typeface="Gulim" pitchFamily="34" charset="-127"/>
              </a:rPr>
              <a:t>Tsouris</a:t>
            </a:r>
            <a:r>
              <a:rPr lang="en-GB" altLang="ko-KR" sz="1200" b="0" dirty="0">
                <a:latin typeface="Century Gothic" panose="020B0502020202020204" pitchFamily="34" charset="0"/>
                <a:ea typeface="Gulim" pitchFamily="34" charset="-127"/>
              </a:rPr>
              <a:t> C., Separation Science and Technology, 40, (2005), </a:t>
            </a:r>
            <a:r>
              <a:rPr lang="en-GB" altLang="ko-KR" sz="1200" b="0" dirty="0" smtClean="0">
                <a:latin typeface="Century Gothic" panose="020B0502020202020204" pitchFamily="34" charset="0"/>
                <a:ea typeface="Gulim" pitchFamily="34" charset="-127"/>
              </a:rPr>
              <a:t>321-</a:t>
            </a:r>
            <a:endParaRPr lang="en-GB" altLang="ko-KR" sz="1200" b="0" dirty="0">
              <a:latin typeface="Century Gothic" panose="020B0502020202020204" pitchFamily="34" charset="0"/>
              <a:ea typeface="Gulim" pitchFamily="34" charset="-127"/>
            </a:endParaRPr>
          </a:p>
        </p:txBody>
      </p:sp>
      <p:sp>
        <p:nvSpPr>
          <p:cNvPr id="164886" name="Text Box 22"/>
          <p:cNvSpPr txBox="1">
            <a:spLocks noChangeArrowheads="1"/>
          </p:cNvSpPr>
          <p:nvPr/>
        </p:nvSpPr>
        <p:spPr bwMode="auto">
          <a:xfrm>
            <a:off x="121094" y="1556792"/>
            <a:ext cx="4788594" cy="3970318"/>
          </a:xfrm>
          <a:prstGeom prst="rect">
            <a:avLst/>
          </a:prstGeom>
          <a:solidFill>
            <a:schemeClr val="bg1"/>
          </a:solidFill>
          <a:ln w="9525">
            <a:noFill/>
            <a:miter lim="800000"/>
            <a:headEnd/>
            <a:tailEnd/>
          </a:ln>
          <a:effectLst/>
        </p:spPr>
        <p:txBody>
          <a:bodyPr wrap="square">
            <a:spAutoFit/>
          </a:bodyPr>
          <a:lstStyle/>
          <a:p>
            <a:pPr algn="just">
              <a:spcBef>
                <a:spcPct val="50000"/>
              </a:spcBef>
            </a:pPr>
            <a:r>
              <a:rPr lang="en-US" sz="1800" b="0" dirty="0" smtClean="0">
                <a:latin typeface="Century Gothic" pitchFamily="34" charset="0"/>
              </a:rPr>
              <a:t>Low temperature separation process. The difference in boiling temperatures of the feed components affects the separation. One of the main advantages is the ability to produce separated hydrocarbon streams rich in C4+, ethane/propane, etc. One of the main drawbacks is the presence of H</a:t>
            </a:r>
            <a:r>
              <a:rPr lang="en-US" sz="1800" b="0" baseline="-25000" dirty="0" smtClean="0">
                <a:latin typeface="Century Gothic" pitchFamily="34" charset="0"/>
              </a:rPr>
              <a:t>2</a:t>
            </a:r>
            <a:r>
              <a:rPr lang="en-US" sz="1800" b="0" dirty="0" smtClean="0">
                <a:latin typeface="Century Gothic" pitchFamily="34" charset="0"/>
              </a:rPr>
              <a:t>O in the gaseous stream that can strongly affect the separation performance; the gaseous stream to be treated needs to be completely dehydrated prior to be cooled. </a:t>
            </a:r>
            <a:r>
              <a:rPr lang="en-GB" sz="1800" b="0" dirty="0" smtClean="0">
                <a:solidFill>
                  <a:srgbClr val="FF0000"/>
                </a:solidFill>
                <a:latin typeface="Century Gothic" pitchFamily="34" charset="0"/>
              </a:rPr>
              <a:t>High </a:t>
            </a:r>
            <a:r>
              <a:rPr lang="en-GB" sz="1800" b="0" dirty="0">
                <a:solidFill>
                  <a:srgbClr val="FF0000"/>
                </a:solidFill>
                <a:latin typeface="Century Gothic" pitchFamily="34" charset="0"/>
              </a:rPr>
              <a:t>energy intensity. Pre-treatment </a:t>
            </a:r>
            <a:r>
              <a:rPr lang="en-GB" sz="1800" b="0" dirty="0" smtClean="0">
                <a:solidFill>
                  <a:srgbClr val="FF0000"/>
                </a:solidFill>
                <a:latin typeface="Century Gothic" pitchFamily="34" charset="0"/>
              </a:rPr>
              <a:t>stages of the up-stream. (2 units)</a:t>
            </a:r>
            <a:endParaRPr lang="it-IT" sz="1800" b="0" dirty="0">
              <a:latin typeface="Century Gothic" pitchFamily="34" charset="0"/>
            </a:endParaRPr>
          </a:p>
        </p:txBody>
      </p:sp>
      <p:sp>
        <p:nvSpPr>
          <p:cNvPr id="164887" name="Text Box 23"/>
          <p:cNvSpPr txBox="1">
            <a:spLocks noChangeArrowheads="1"/>
          </p:cNvSpPr>
          <p:nvPr/>
        </p:nvSpPr>
        <p:spPr bwMode="auto">
          <a:xfrm>
            <a:off x="433347" y="965919"/>
            <a:ext cx="2024913" cy="461665"/>
          </a:xfrm>
          <a:prstGeom prst="rect">
            <a:avLst/>
          </a:prstGeom>
          <a:noFill/>
          <a:ln w="9525">
            <a:noFill/>
            <a:miter lim="800000"/>
            <a:headEnd/>
            <a:tailEnd/>
          </a:ln>
          <a:effectLst/>
        </p:spPr>
        <p:txBody>
          <a:bodyPr wrap="none">
            <a:spAutoFit/>
          </a:bodyPr>
          <a:lstStyle/>
          <a:p>
            <a:r>
              <a:rPr lang="it-IT" sz="2400" b="1" dirty="0" smtClean="0">
                <a:solidFill>
                  <a:srgbClr val="6600FF"/>
                </a:solidFill>
                <a:latin typeface="Century Gothic" pitchFamily="34" charset="0"/>
              </a:rPr>
              <a:t>CRYOGENIC</a:t>
            </a:r>
            <a:endParaRPr lang="it-IT" sz="2400" b="1" dirty="0">
              <a:solidFill>
                <a:srgbClr val="6600FF"/>
              </a:solidFill>
              <a:latin typeface="Century Gothic" pitchFamily="34" charset="0"/>
            </a:endParaRPr>
          </a:p>
        </p:txBody>
      </p:sp>
      <p:sp>
        <p:nvSpPr>
          <p:cNvPr id="291842" name="AutoShape 2" descr="data:image/jpeg;base64,/9j/4AAQSkZJRgABAQAAAQABAAD/2wCEAAkGBhQSERUTExQWFBUWGRcaGRcXGRgYFxcVGhcXGBYYFhceHCceGBojHRUXHy8gIycpLCwsFx4xNTAqNSYrLCkBCQoKDgwOGg8PGjAkHyQsLCwpLCwsLCwsLCwsLCwsLCwpKSwsLCwsLCksLCwsLCkpLCkpLCwpLCwsLCksLCwsKf/AABEIAMgA7wMBIgACEQEDEQH/xAAbAAACAgMBAAAAAAAAAAAAAAAEBQMGAAIHAf/EAFAQAAIBAgMFBQMHBwkGBAcAAAECEQADBBIhBQYxQVETImFxkQcygSNCYnKhsdEUUoKSssHwFSQzU2NzouHiFhclQ9LxRFSzwjQ1ZIOTo+P/xAAZAQADAQEBAAAAAAAAAAAAAAAAAQIDBAX/xAAkEQACAgICAgMAAwEAAAAAAAAAAQIREiEDMUFREyJhcZHwUv/aAAwDAQACEQMRAD8A92hibmO2p2aXLgtWzkOV3AyrrcOh8xPiK6Ul49THmapXs52GVsvfPvXCQD9EGWPxbT9GrjbWt4+xPWhnbTMsyfU0t2jhmkQTI8T+NGW70CKy0Z460062KrElyzfJ4HXox+3XSlGKW7baGa4PNm/GuhWYIpXta4GEQD51rDmp9GcuP9KauIf89/1m/GnWxmu5h3iV8ST++tXwq9ADTHAOqIFjXr1q5zTXQoxpjAJ4n1NYunM+prYuIodrlcpsEkmOJ9ahN49T6mvEvVrdNABNu6ep9a1u3SeZ9TQYvVjYgU6ESlj1PqaTbUuPOhaOoY/jTRL4NB45c2gq4aZMtoTYnbMMEFw5jrlzGY6xNbWNrODxY+EtXK9+rJ/lBlWc8WlEGO8QI1+IrzJtfAmSl8KOYHap9kirfIlaojCT3Z2ZNsvIkMAdNZo444kcT6muM2PbFfIC3raNlPFZRviNR9gqzbK9qGFuQLjNaP0hI9RNRcGVtdl7fGN1PqaFxWOeNCfU1HgcbavCbdxHH0WB9Y1FTllOnA1SoGIsVti5+cw+J/GgG2jcme0f9ZvxpxtHDINTH4mkV5da7ePFrSOWdp9nl3HXD89/1m/Gojirn9Y/67fjWZa8K1ukjJtmfldz+sufrt+NanFXP6x/13/GvStalaKQGpxdz+sufrv+NerjLk/0lz9d/wAa1K1irrT0KzomzsttBbUQqgADwFbtfoZUIqXs68ij0QyzdFTrcA4UstAnhUqM1TQ7GiYmhsQoahTfIr1L9KqCyDE4YqOvlUez8VJA4mj7r6aa1rszDBCSYludaWsdirYVFaZRXuLxGXqeHDjSvDbULM4YAQxy6MO79InQms0UHsta5T1oQYqWialNzxqqom7IsTfCkZmCyYEkCTyAnia9OHbia517abwy4Ucx2zT8LYpVZ3U21YVXs3c6soaEvawQDBVoE60r2OjsXZ6DwrGtrE1xpt+tr4aRfssR1e0f200rfCe1wf8AMtsCeJRp+w6/bVKn3ol2ukC77OP5ZOvz8P8Adbrrf5YVYkaCa4Lt7ayX8a19ZylrZBYQe6FBn0rr1rbouaq6OCeKsD5c/Gr4422TOVUGbW2bh8QIu2bbk82UZh+lx+2qltT2XYRv6LtbR8GzL+q2v21YDeaZnWsOIOuvGt/hRl8rOdYn2eYmyc1i6jxwgm2/4ejV7hNv7Rw9xEvm4qMYzOA2g45HOh9a6TszAds+UtlMaePUeFWDaN7DYa2q38pWNFYBpI5wdPj41hywjDS7NYScuyn2cV21oXZ1mCOh6jXUHX0rQrRq7RwoNzIr9m7hgFR9F5roIGs0Ot22+YISTxykEEL1M6/Gt+Dl1TMuSFO0QFa1K1OUrUpXXZzkJWtWWpytalaLAgFuTRTbLYAHj5VKjoBw1+ypF2ieEVm5SfRSS8lhTFRxqW5iulKHavUvmuX4zo+QbW8ZU67SWki3jXhuGl8Q/kHdzFzWl2+vKk4J8aIGBfjIocEvIZthDbRg1um1aVuh51BisSLaM7e6oLHnoBJ0qvjiTmxnf2jJmleM2wbdq9cC5igdssxMaxPLhSexvlhHAi+o8GkEeelC7e2rabB4jJdRiVbQMJ1bkJnhSajWh3LyB4X2qWDHaI6Nz4MPvmn2C9oOEca3gv1gR+6kW4+yrVzBKXtI8vcksisfejjE0wv7iYJ+NgL9Qsv3GhRm1YNxTorftP2tbumx2dxbgC3PdIMSU4+ldHw+KPZpJPuJ+yK5Fvtu/awlxFtZodCxDHNBDRoeMU+tblYy2oNjGkSAcpzqNRPVh9lRG8noqVYrZfmc9TS/GbJs3R8patv9ZVJ9YmkGzL20bLkYhReSNChU8DrJAkadelWx4+bMEAieMHUTW8ZpumjFxa3Zx3enZ6W8a9pFCICkKOUqsxPnVoT2eGzcW5YvEwT3XAGhBB7w46HhFId9F/4jc87f7K10faty6CotAksSNADy0knQCudRjcm0bNy+tBGGDmypuAZgSpI+dHPx869y0O2z8aFBjTjGZfzddMkTP8cqsW62FZsOXuLD5iBmESogT4iZ1qoc+KoUuK3ZtsLs1Ez8pwM9PCgt8Nm9u9q52mQJ3THvGSCMp5ajUc6jvAJc73cmSBEmOcCiluIxAYM0x7zwPRRNTy1d2Vx3RDgdz8KU7yljDCSzEwZJEzzmiN3N1rQuXmDtGUIE4gZuJHPgoEU3wrIui2rYjwZuPnWl/FZTpbtjxCsD9lc9mrRrhdy1J7zEjXSIoqxubaVpaXHQ8P8AOh9nbxntFtsPeMAg8DxHjFOLN5gTmMgnTwrR8s35JUI+hPidzrctBIB4CeB5+YquWtgubhQ93j3iNDB5Ve7l+aExKd0kDUcOvwq4c01pky4osoWMwbW3Kty+0dagVdacbVl2Eg5zoB8dKgubGurqUMeGtd0ZqtnLKLvRMRWy2SRIGlSXbWViDyNS2AWIUaVlKWrRaW9gyrWyLrUuJslWg15aiRRdqwrYVaeKNtYcuJBHlOsda3GzEYSpNa2sOLbcdRXK2mdKQux1oqcpFV3e0lcFfI/qz9pA/fV1xCBlkmaontHuXPyS7kFvsssPJYOO8IyAaHlxrRS+rMpR2I91t08LfwVp7tlWdsxLSwY95hxB8KD3i3Jw1nC3b1tXVk4DOSvvhdQZ5GjN38fdXCYW1ZEOysZ0aRnbgI8DqTUe3b7HA4gMSYyjX+8WdB4zUtxqqKqV3Yv3Y3LN7DJeXE3LLMW0AldGIHAg8qbDdbaCf0eOzeDhv35qa7hqf5PsT0aPLO0VYMtax444oylN2zkm/PbZ7K4iM4tkZgQQ3fMt4a11a0kKPIfcK5d7QrVwX7QukElNIMwM7eA5zXS9kpcC/LMOMAjUQAPDrWfFNKTLnFuKB9oYq6rhLdsvInQE84I4gdOfOoMRtHEoflLDDgPd8gBIY9Y+FWnDYVCZF2MvRCT9pqfGdl3Sbr8eaSPiM1ZyncrTLjD60zhm/H/zK4PG1+yldps4MN3RcQaglgGY6dI0iuL+0EAbUu5TmHyWsR8xOVdo2aBnGnKpc9uvJSj1YxfDJlg3mkcYRvxqKztC2iBVuA5dBKlTz66V5dYRc4aVX7VwFT51HRYRj7naOGPiB0iOPjU+DbVKVWRCrHVvvo/CJqup41c3siPQ/Ru98Kixr61ioMw48OprXGWhP/eoKFHaRetno4qwDFeNVfGJDKQT76+POjTiDWsIZIzlJRLAuI8aIW4I61W0xRrf+UiOdD42CmhxfCTOUE9aDxm0GAECZMACOk8zSjHbZVRLuqjqxApJf2/aLKBdXmSQdIgxB4H4VSh/0xZ+kXy5aWCNCeZPOgLWGCtNeOWj3qg7U9aIp+xtoluEM2podreulejjUptRrIrROiHs2TGsBArBfLHzqfCbOLxJieXhT1MOAsCIjwrOU4rouMZMrzZ015VWPaHf/wCHX9OSftrV/eI5cxGgqi+07ChdmX2nnbgc/wCkXjSyVMHF2V/cuyIwn9zPXibnDpQO83/wmK+sv/qLTLdu+llcIbjZQcKh1nnm6edKt5LubBYkjgWt+H/MH4Ur1/Y63/vZZdxJOz7E/mt6Z2in4vBdMgbxJP2RVG9nu1ibduyt0N2dq4728sZQJI70cyRwNWrCY03VDwFnx6NFOXJ9NEx43mUT2tqBjLAChfkV4Tqe1fjJro74sOoHZqgGukxPDgSa5p7V7mbGWT/Y24//ACPV7wx7uvw9RWCZu0P9n3AFfUCg9q4gDJqONTYFxlf48qXbYuDufh40xHJ9/m/4jdP93+ytdfw17KycTmKr61x3fw/8QuR9D9ha6uDrb1Pv2vvqR9MZpczLemZVivoBSTDDQ6mJpnZ4Ynj77fsrSnDe62p406oLsntGET6zffRmFY93hx8aTWSQxMkzGmmkHj/HSmWFunu6c6q7JqiwKTnXyr3GedQ5jmXhwPP/ACrfFsdOH8fCgBLiffWYjOk+WYTVmGBtrmIAM9aqe0HM8OY5+NQNvTeVyvYyOIYMCCNYI14U4uhNDW6upobE6KSAWjkIk+U86R/7x17XsWsXDcP5uQLxjiT10JpxgdoG4XDW2tlQpIYg6NMQR9U11R5FJUc0oOLspu8G81u5CtaxIW2wzKbagM3EKxY6cJgcYoW25xly2y2blsZSQ1yMhXVR7vkY8vA1ctubFt31BYGRzGhI6HqKg2fYWzhUsgHMCTr0lok89CPKuPmrdvwdPG9KkW+4FU6a+B1r1Co5caqS76oDrZf9ZT9hArzH752rqBSt1IPFCgPPQ66jXhVZx9lPjZZNp7YtWsq5WJeQoVZJIEmKXHe2xaUm6CD+YBnaJ5x3R61W33js/J/0j5C57+UznWCCQdBSwbYs28mbCLeXLABuMkEN3nBXm3McoqJcnoah7LDivbEFfuYfMkH54Vx/hjhy1rW17bBENh38IuIfXSqzi94sM6sowL22YEBhiXZQTwJU8fKtLm1cM/uYO+DHO/mA85Q1OQ6Lbc9rlh4+QvD87RGjyg660j343/w+JwV2yi3RcY28udQBowY89NKr14gEFrNtRI97MxAJ66D7Keb54KzY2e6qqg3XtsCqgaiJXQaCFnzJpqVicQ/dLs8SbKnOFt4NVMqyjMi+8D85QenGk+22A2fflsxLWAD175JMU33Px3cVrnujDBNJ1AUKABzPgOlIduFPyC/lmO1swcp4Zn5nhwqnok6HuTbRdk2SLahmsNLBRJnOdWiTSvBv8go+mP26cbqWo2XZEyPyefDVSTr8aq9q9FoxEhxxE86bDyVr2in+c4cf/T2f2mq/Yd4UfH7655v804qx4WbM8vnNV7tv7sePhzqEUWDAXu4+nWgdrP7mlb7OuHI3ChtpsZTh602Byzfxv5/c8k/ZWumveICkAsQ1uBIE94QJOg865fv0T+X3J6J+yK6TgENx1QEwuRnPSIKqPE/YPhSQMYbLxZuJfaCoLHnJmII+wa+NA2D3W1PGt9iN8lcHOWP+I1FhwMp402JG5uAIs/nH76IwmIEjz6UDdeLa6/PP31Jhb4ka86ALOL+q6H0qTE4ieRoPtxI/zr29iB/ANMBZtG8J4HlyqC+yi42UN1AYQQJJgyZ5+lebTvjrSra+1MzW7g+T7S2jlSddQfXh9lERSKNt3Dfz/KLgYvdAyagpJWFLEQJzcRNdF2Tg7iXblmyptfmr27XFDlnme6CRo32da57tK0x2gt0AsguWWLASNBbLekH0roVneO0mKa/3srMSIUzAZjw8noBjzDB+ybtCC4biOQGYEa68hQSbKtCx28t2udh7xIy5iPd8qGxG9tklz3zmYnRDz1/GgH3xtLZ7Mq8s5I90Dm3XwqZqxxdGNZPh6iss4JC4N0KU1DBiMpEHjFaldYr18PwkSPgfsmuNOnZ1S6Htqxhn7ot2G01ELwA0nu0h3MwFt7Zz20YAaBo0l3OhPw+yjdgBe0cjiFIPUTrEfCh9yL4CMpMGFPDiO9P7Q9a3zy2YwJd4dn2ktFhZRDIE6GJPSap1/GLx7G0T5N9wbh4Vdt7YOHJGmo+/p1rm+08WVXkPEDX4TpWkOiJv7B1vaOdMj27ZWQcsGJDZuvw8qK33uv8AkyAsCvdPCIM+fjSa1dgch8Kab9XPkUH1f302gR7DPat27RHdtWiOCtnK698kCNTpPSl+2LA/Iwzse0R8oGYEEEnNPWMogg86Y7ExXaoqK7SqKCCQVAA4KJPSl23kjDGD/wAwSJ0mWiBU3ToGW/Ye5lhsLZvC7iAxtK+VbhCZokjLl92REVpYByuTwBMDxI1PnyHxoLZWKunBqouEKLSgAAaGOE/af86Jw8i00kkyfuq1JNaJ8lc36uTjLZ/s7P3mrzn9z9Lxqg77n+eW/wC7s/eavLt7n6X3ikUNtmMcja9eVQ7QY5k16cq82Y/ybcaH2lfylTqeEAcSeQFMDnO/P/x1yeifsiuk7BAXQdBz1JPEnxrmO+Kt+WXMxBaEJjgO6NB1A4TXSdh6sPIczSAk2avyTH6TD1J/fWmFHdNe7OPyTfWb7zXlpBDdDBHkdabEiG43yQ+uakwbd4eYoS6R2f6db4MjMPP99AFpLaitXvVowGmg9KiJE8B6UABbTakOGwqMoPHSOOkAnh6mnm0kHQelV7Yjsbeo0EgddGYa0ohIKGEQch6mtuzToKitYosxXLAHAyNY8KIDVSkn0Zp2R5E6L9leqqSNF9BUytW6HWqAaDYABntTxn3VqE7s97N2vCNCOMEnX15UzyGa9ymuXE6rFi7MuKjMrqCwJnX3YbSI460o3XwlxlLIVAAVSGEzIB/CrFcU9iT9Bv2TSvdFT2TEdV/YFCjVivYNvOlxLBDlCNNFjTz51R8YgYCeXLlVm3s2dd/KXu5e61tEVurSNOtV3FYbLml1XLzmZbhA8dK6OOLa0Ycj+2wAHT4j76a7+t3bY8B++l1zBOjKrCC2o1kQNT8fCi9+CzKjHLHd4aHUEjQmiSY4tUQ7DtDCxeZwS1skIvEAxGvCdKF2piQ9l8mfL2gJLkcSGjQeRqIoO4krmKIo10WepPuzz0oS64FtlkElgdNQQM06/GpklaaLj07L3s/ERhba8AbQIA8tfxqUWxDHXnzPTpVa2aSblgScotQeWpUzqeNWS3OQyVkzGokjhqOWo+Mg1aiorRjsqe87E4lZ1IW2OJJ4/wCdW+0hJClm0nTUEdeOvKqZvIw/KQR0ThrTvZe1XuYjvEhWlhI4ycomBoJ58OFVBJ3Y5NqqLAc6juXHGonUGRzGooe7mZpLt3Tpw9eFFZqFN5RmzTAkkj5omNTw9aKCykbzOTiXkyYXU/VFX3CF1gq+sDiqnl5VzvbWLFy+zrwOUegAq67J2t2pygcBr4RpEcqceO8vwmU6r9DLWJuZWAaBPQfGt/ytwiqG1BIOg1U6j01FRWzp8TWg1PxH4VNFWa3saTFoETJYk855QPWaKwq3BrK/EH/qrQ4cgawTJI6xA+6irBoxdbDJPSCL+1b6gFVtEyOIcCJ1+dxipTi7p17v+L/qrSJrcUqCyDEXnPEqPHX8aEwr2soFq4rgDXLm49TIHEzRt/gfI1VMFiW7G6FIVlCwVM6ljPGkPsskVjVXdhbRu3mNuSz6lYgllHHTwo78schyAfkzlYEHRuWvQ1KmuhUMGevUVp50mt7WuSvdEEjXXhMGKdIdaqwLmuG8SPiK2/JvpVBqeZrHBiRJ+P3VzWzpAd4HezhiUILQF14cIOnPSqnZx91LUW2YjT3cmneGsRroG9B0qw7eBZV4kZgMsGZPCRH36VX8VsyScnybDmuhB+kvEfCrg15JlZJtS80Ibd53PeB1VYEFgGVV0/eaqWC2nbByFzlZu8IzBiZghYHOOGulWIPeBPbWrd0f1inK/wClpr8RS1diYW8oWyUDgzDSjk+MmG16EVqtdGb2R4q9dwyuzCDdKlc0mVE8uESDx8KEwGN/nNs6EtAIbWO6TwI7tNd4cFfW1bRULMC8TqQGOYgE+XHpSDC4O5ZvBr9traL7zjUDkO9w4xwq3N1RmorsLwOE/KMVmE2O6SWWJMHLpm0HHh4V7tlbDRmjIFEuulzNwGYwc08edG7UwoXKcMxa3dsSqHXIxcAkD4nX6VV65ZttcS2xyqWUMyw0DSdZj14VWSp62xYu16RYf5BINu4lzOioVCnjBUxlMmeNS7Pw1v8AKB2lu4t5WURp3Rk1kag6QZoXGMpGVGAtrcACglgLaqB3iBop11nnXtrHK98NcuI2ciTbJJ0ERlieAjnSdeBq92J9qbBdLxyjOhckFeQzSc35pE/ZW+H3la27i0FAaVEiWIJI1M854dafbY21bQsqgTlPAZDm6lRx5cYmlWwMVbTC3Lj21Zi3EqCYPAAxK8G4RTlCmq8ijO07XQbtXeO5bIIQ5SF77owBYiTlOgI+2hcJte5iFuBigURMlgANWOms8PCjto7t4d4YvcXNqBmGQQBoBEj+NajwG7lm20ksV+cGbut0DRGlJxlHY1KMtFUxbrnJUkg66iNTx06TVu3aYW+0UsslgfeBPCIJ5kR9tD7d2bZxF1mRwr6D+zKqumXTQaAdKql2VcodSDGmsnw61Mk4OmOLU0dFtYgZeI4nmOtRnF2/dLiSQAAV18OMzMRApBcGbDW7bXrFkKSYfMGYxqdFYjjEUgw15TdQOe7mGYjTuzrr5Usx4lvxeJZsSltQ2XPliZJGUEz01qx4XPOW5ba00ZgGIYOvMqw0kaSPvqmY3bfY9kLOnzmbVpIPu6+Z9B0p7hd8DiBYU++rOSOilSOPQz9lU53olQrZYkatxQ9lqmBoAy+O6fI1RdioLXbIeJgcuIJmr1f90+VVs7td53W8oLknvWyNSSeKsZ41nKSXZcVaE2xdunD3BqMknNluBWI1gBoMaweHWp7W8pVruW4gW6ZYHMx5gaqBJ141Ff3Suk91rDHzZT6MBQr7o4vkin6rof31CkXQ5w20ludwcQdAogEFg3dnXQ8qe231qhXN3cVb1a1cEcwpgHlqKLXa2JQgOzKfpKB961SmicTtRsxILIPNh9las6DjcQfpD8aTDdu1zL/Fz8KkO7dnh3h+kZrK16NqCcelpl/pVLH3SgDMIPnEedBva/PGcD5wEOs9RWt7dlV1tzmAPFm+BMDWvMJi3tnJdGVtYYc/I8/I61ScXpku10D3NmkjMh7ReRXRviOB+EeRpRiNmKQZVfEgAMPPTj5was93DfORuzY/OX3GP015HxGtRX3WYvrkPAPAKN5N+4xVOMoi1LoquHw920IFztR+Y6z8IJn0mvMNtSzdkOrWWGhElrfxXjFWPE7IYCdLi9VGo815+Y9KVYjZqvqQH8ZIPkWGvwaqUr6JcfZBtHZINkdkVJyhcy8MmadFiVg6wJ4VUX3Kux3b1o6wR3gR48NdNeVWltmhATZm23ISRr4Scp+ym+7uzMZix8rh1ZRIzv3G/RPH41XfZPRVd18cbDW8NfsnKzMhYg5WDHkw0pOMHbtYxhbuzldwEKkHLqYB4HTnpXXk3IAjvIkHgTJBH0hBPxmhrm4ODFxrhuqrOGBK8YbjH3daKEctvYfJczvpLl8rRmgnMJEzEaUw2hcttb0a0mc5myiWHNVgQOvlI61fb25eyyxe5cuOfrmPIAV6myNkJMYfOR+cSfvNFjxOfY1rZ7IrcKoqe8RmCnK0ZhMZiYHpUq7SUllD9vMQbdpxoDJLBuflXR/5dwiaJhlE9RofhwNR3N/0U5US2rclET6ceFDmgUGcwxGw8aXmxYvqHPzVOo5Fo4HwMGn+E3ExXedsKdObZcxAGp4zJk+PCnW0fawVYJJBPABSOfiKhv7+XXSVDsxBOUOpPhoKnJDx0VnD7LtZJNpeJ+aOutE4fCovBEHko/CqUuKv22JGdTJka6fCi7O9FwaNDDnIgx8P41p5IVMuO3sVYfZ11RaUXVVCXyjNJuCe9E6Aj1qrbpe+3gB99abT3hW5bZQhXMB86QDmknh8K33STV28h++klvQ30XvCvRi0vwKkjTXgPXhTHLBg8a0MzYLOlWd8DaPFF9BVXDxr0p5szanaToBHAc45efnWPIr2awZtc3esHXJB8CRx/wC1QtuvaPDOD5z94pmpmts/21jRqIbm63NbrCDPDp4g/dXg2HfEDtQeslo8OM1YAfGvBFFABW7hPLmakW5H8R8aDQnhE9P+9E25/j7qYEueRw6+vrUGMwa3EIYT9keR5edTHXQfbP3VINNJnl/BoAq+GN6w+QjOpJiNTESc4PhzpvZvK4gQQeKNqD5UXicKHHEg9VgGar2J2HdssXtM1wHUoYmeqnkauM3HslxsYDCMhmy0dbTnQfUbiPtHlXme3e0cG1dH6LD9zL6iocDtRbinMxBXip0YeEfvom7h1uL3wLi8j84eRGo86tqMtoVtaYFi8Bk96GXqNPUfvBpttPeZksC3aaF4ZV0YEdPCl93D3FWA3aWzGvBl10zcm89D50K+Gm4gLESTqIngfClbWmFLwLV2pmcoxKv73ekrBMakc6A23tC7aUMoVhPHKcp8mmKe4nZrK2ZkDaRnQd6OMMn/AE+lBmxoSjaHjHDyYfuIoVMTtFfw+8yuMtwXEP59rvfrIR91EFZE9rbuWvzhNu5roAV6nh00o3EOecjxQkD4rw9KVYjYheSsOOJy+8PNfeqv4EQYbY9kXhcW6wdGns3JJjUe8fOlu3th3VutcBUg6iCZ4RpTNL94DLAvDoUd/TQketGdpbCjtUuYcnQZpZfOPeApX4CiiYgXAQXzAjgST1nQ1Y91hcvsxuu7W1ECWPveB48JmnK7GZpKPZuJyKlmkfUCzNT2VCaS/gEthY+Ln91IDYbEsjXswT4kn99RYvZtvKRkQAjoo+2ig/0Gb69w/cgUV5+TE65LS/oBj6vmNPYqRTb2yLZOVBJ+iZpzsfAXEEZGRfpDKJ5+9VhGFuNpncjoNB6LArDs5V97KPrET+NOhAeJwdpxDsAf7NmB4R82Rzo3B4y0gCTcAUAZmUmeXzZJPwqazgwfdV3+qhI9TAplsnA3UuZ8ptiCDmZZI5d1fxpOaQ8Qa3eVvdS/c+racD1YAU22Zh2Ak2mTwJBaOpgkTR7YoD3m/j40txe9FhDBuKTyCyxPkBUOTa6NFBIaLPjUi3DFV3/aG62qWHjq/cHwEFqiN/FXOQX6qlvtYgD0rMuix3McqgljAGpj98V6mPtkhQ2sT1Hn8aR2ths+tw5tfdMmRzB1C/Cpf9nLZ/5Vsx0Uow/SVqBFxXcSJ+X4/Q5fr1Lb3Jg/0von+vz9atFZWlIztlbXc/8Atf8AD/qrBucJ/pPhl0/aqyVlFIMmV47p/wBr/h/1V5/sj/a/4f8AVVirKKQZMpeO9mqXDm7Uqw4ME1A6e9qK9wns+ZP/ABM//b4/DtKH2/tHFWb2NyYlstjBtiUU27MZycQAhOSSg7Jec8ZNb3vaJctnsmwwN8NlKq9x0y9hbvZsyWGaflAuXJEz3o1oSroLYVe3BzD+nieMJofhnoW97NM3/iWUjUEINPVoNT7yb23LIwF1FNu3ebNfS4sOtnswzZgdUZM0n6poDYu/eIu3r1tbS3S1xzYUuLSjDLatuCzhGJZu0UgR87UgCqsS0McLuI6gBsQG6/JQD8O0Mfd4VHivZsjme1Kt+cqQfj3tfjNLMN7UmJcpZa8Gm6igOGFgWcM4QC3buZrpa8wAbKumrDSnf+2lw5nGHmwL6YcObkPna/asMWtFJUA3GI1JPZ65ZBqaRWTFR9lRPvYmT1FqPUdpHpFRt7Ihx/KSD1FuD69pRV7f5xfuQtsIouIFuXMgL28U1nObgQtqqzkVWM9eNMd1t8nxtzKthURbSO7G4SwZ3vIFROyGYTYbVipgjuzIqrJEd72SM3vY1z4ZDH/q1D/uXX/zP/6v/wClNrO8F89liGuFbdzENa7IWQ1tEF/sFFy4O+twsQc05Z0ywJoZ/aHduXUtWrdme1sSwvNcU2nuNbZcws5c4yj3Sy6nvaUWAIvsZQGRfg9Vt5T6i5U/+6y5BBxmYci1gFh+l2n7qZbG3vuY9Li27VyxNvtLV0KzAjNAVu0sqguEZTlUuIY97Sttl4raIv27d1M1rMrNdKoDkNjvJCmJF3WQOEjlNIAV/Zivzb0eaE/+8VEfZi//AJoKPo2BPq1xqJ3k2tihirtrDm7KYey9tbdq26Ndd8QsXmfVVPZINCNM1eWt4MSuLUXWC2nvG2IVXw7LlYALeSXW+GXUXIXivGDQBHY9ltse/fu3frzHorAUXZ9n6J7jInlaE+uaa93O3vbFXbyPwIF6z3HT+bsSkSyjOQVVswkReWluG3txNpi96XBS6/Z5VFt0Qq2bCXreYXALRYlbhzNlERrCxQ7Yzu7kueGIA87ZI9O0FBv7Orre9jWHglpV/wDeamub/t2iRYHYPcKLiGuMttou9jIYWmUGQTDMsiMpYnKA9i+0O8wspcsZ3K2jca12rR2tx1XIos5SFVQzZmSBMZoooMmYPZSOeJZvFkzegL5fsrRPY7hwcwuMG6gRHkM0UVgvaHdcIzYVVVhhmkX8xFvE3zh0MdkJcMJKzGX506Vd6KQZMov+7MwAcU0f3ep/x03sbnBVA7QmABqvGP0qsdZRigtleO6X9p/h/wBVYu6cf80/q/6qsNZRSC2ZWVlZTEZWVlZQBlZWVlAAWK2LZuG4Xthjdtdi5M9613zkOvD5R/1jQ2M3Vw10kvaBLEMWBZWkW+yHeUgjud0gHUaGaysoAnxWwbFxVR7SFUVkVYhVR0NtlAGgBQ5Y6UJd3OwjCDYWO7wLKe7bFoAEEEDs1CEcCBBmsrKAPcRufhH96wnEnSVBlURlIBEoVtopT3SFEjSsv7oYR2d2sKWue8dfoyVEwjHs07ywe4uugr2soAj/ANisHlA7ECJIIZwwJcuSHDZgSxJJmTJ60Xsnd+xhp7C0tuQqnLPuqXZRx0AN1/1jWVlAEbbr4Y3u27Jc+bPzy9pw7Ts5ydp9OM3jUFjcnBpqtkA92DmeQEcOgU5u6FYSAIA1jQmvKygAzZ279iw7PathGbQkSYGYtlUEkIuZicqwJPCmNZWUAQrg0FxroUZ2VFZuZVC5QfA3H/WNLr26WFe41xrILMWLasFLMhRnyA5c5UkZ4zRzrKygA47Pt50fIM1tWVCNMqtlzKPA5F0+iKXLulYTO1lexdg4Dr3uzzmX7NHzImY6kBYPOsrKAPLG5mFVbK9kCLCIiEkyVtkMgeCBchhmGYGCSa2TdDCBkYWVlDK6tGjm4srMMFdiygg5SdIrKygCVN2cMAFFpQALSga6LZuG7aHH5rksPGmlZWUAZWVlZQBlZWV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688" y="1276673"/>
            <a:ext cx="393223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96923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latin typeface="Century Gothic" panose="020B0502020202020204" pitchFamily="34" charset="0"/>
              </a:rPr>
              <a:t>…</a:t>
            </a:r>
            <a:endParaRPr lang="en-GB" dirty="0">
              <a:latin typeface="Century Gothic" panose="020B0502020202020204" pitchFamily="34" charset="0"/>
            </a:endParaRPr>
          </a:p>
        </p:txBody>
      </p:sp>
      <p:sp>
        <p:nvSpPr>
          <p:cNvPr id="3" name="Segnaposto contenuto 2"/>
          <p:cNvSpPr>
            <a:spLocks noGrp="1"/>
          </p:cNvSpPr>
          <p:nvPr>
            <p:ph idx="1"/>
          </p:nvPr>
        </p:nvSpPr>
        <p:spPr/>
        <p:txBody>
          <a:bodyPr/>
          <a:lstStyle/>
          <a:p>
            <a:r>
              <a:rPr lang="en-GB" dirty="0" smtClean="0">
                <a:latin typeface="Century Gothic" panose="020B0502020202020204" pitchFamily="34" charset="0"/>
              </a:rPr>
              <a:t>Separations with membranes</a:t>
            </a:r>
            <a:endParaRPr lang="en-GB" dirty="0">
              <a:latin typeface="Century Gothic" panose="020B0502020202020204" pitchFamily="34" charset="0"/>
            </a:endParaRPr>
          </a:p>
          <a:p>
            <a:pPr lvl="1"/>
            <a:r>
              <a:rPr lang="en-GB" sz="2000" dirty="0">
                <a:latin typeface="Century Gothic" panose="020B0502020202020204" pitchFamily="34" charset="0"/>
              </a:rPr>
              <a:t>Experiments, simulations, upper </a:t>
            </a:r>
            <a:r>
              <a:rPr lang="en-GB" sz="2000" dirty="0" smtClean="0">
                <a:latin typeface="Century Gothic" panose="020B0502020202020204" pitchFamily="34" charset="0"/>
              </a:rPr>
              <a:t>limits evaluation, </a:t>
            </a:r>
            <a:r>
              <a:rPr lang="en-GB" sz="2000" dirty="0">
                <a:latin typeface="Century Gothic" panose="020B0502020202020204" pitchFamily="34" charset="0"/>
              </a:rPr>
              <a:t>etc.</a:t>
            </a:r>
          </a:p>
          <a:p>
            <a:r>
              <a:rPr lang="en-GB" dirty="0" smtClean="0">
                <a:latin typeface="Century Gothic" panose="020B0502020202020204" pitchFamily="34" charset="0"/>
              </a:rPr>
              <a:t>Conversion using membranes</a:t>
            </a:r>
            <a:endParaRPr lang="en-GB" dirty="0">
              <a:latin typeface="Century Gothic" panose="020B0502020202020204" pitchFamily="34" charset="0"/>
            </a:endParaRPr>
          </a:p>
          <a:p>
            <a:pPr lvl="1"/>
            <a:r>
              <a:rPr lang="en-GB" sz="2000" dirty="0">
                <a:latin typeface="Century Gothic" panose="020B0502020202020204" pitchFamily="34" charset="0"/>
              </a:rPr>
              <a:t>Experiments, simulations, thermodynamics, etc.</a:t>
            </a:r>
          </a:p>
          <a:p>
            <a:r>
              <a:rPr lang="en-GB" dirty="0" smtClean="0">
                <a:latin typeface="Century Gothic" panose="020B0502020202020204" pitchFamily="34" charset="0"/>
              </a:rPr>
              <a:t>Membranes and other technologies</a:t>
            </a:r>
          </a:p>
          <a:p>
            <a:pPr lvl="1"/>
            <a:r>
              <a:rPr lang="en-GB" sz="2000" dirty="0" smtClean="0">
                <a:latin typeface="Century Gothic" panose="020B0502020202020204" pitchFamily="34" charset="0"/>
              </a:rPr>
              <a:t>Mass and energy intensity</a:t>
            </a:r>
          </a:p>
          <a:p>
            <a:pPr lvl="1"/>
            <a:r>
              <a:rPr lang="it-IT" sz="2000" dirty="0" smtClean="0">
                <a:latin typeface="Century Gothic" panose="020B0502020202020204" pitchFamily="34" charset="0"/>
              </a:rPr>
              <a:t>Design/</a:t>
            </a:r>
            <a:r>
              <a:rPr lang="it-IT" sz="2000" dirty="0" err="1" smtClean="0">
                <a:latin typeface="Century Gothic" panose="020B0502020202020204" pitchFamily="34" charset="0"/>
              </a:rPr>
              <a:t>process</a:t>
            </a:r>
            <a:r>
              <a:rPr lang="it-IT" sz="2000" dirty="0" smtClean="0">
                <a:latin typeface="Century Gothic" panose="020B0502020202020204" pitchFamily="34" charset="0"/>
              </a:rPr>
              <a:t> </a:t>
            </a:r>
            <a:r>
              <a:rPr lang="it-IT" sz="2000" dirty="0" err="1" smtClean="0">
                <a:latin typeface="Century Gothic" panose="020B0502020202020204" pitchFamily="34" charset="0"/>
              </a:rPr>
              <a:t>parameters</a:t>
            </a:r>
            <a:endParaRPr lang="en-GB" sz="2000" dirty="0" smtClean="0">
              <a:latin typeface="Century Gothic" panose="020B0502020202020204" pitchFamily="34" charset="0"/>
            </a:endParaRPr>
          </a:p>
          <a:p>
            <a:pPr marL="392113" lvl="1" indent="-392113">
              <a:buFontTx/>
              <a:buChar char="•"/>
            </a:pPr>
            <a:r>
              <a:rPr lang="en-GB" sz="2800" dirty="0" smtClean="0">
                <a:latin typeface="Century Gothic" panose="020B0502020202020204" pitchFamily="34" charset="0"/>
                <a:ea typeface="+mn-ea"/>
                <a:cs typeface="+mn-cs"/>
              </a:rPr>
              <a:t>Integration of membrane separation/reaction in producing cycles</a:t>
            </a:r>
          </a:p>
          <a:p>
            <a:pPr lvl="1"/>
            <a:r>
              <a:rPr lang="en-GB" sz="2000" dirty="0">
                <a:latin typeface="Century Gothic" panose="020B0502020202020204" pitchFamily="34" charset="0"/>
              </a:rPr>
              <a:t>Mass and energy </a:t>
            </a:r>
            <a:r>
              <a:rPr lang="en-GB" sz="2000" dirty="0" smtClean="0">
                <a:latin typeface="Century Gothic" panose="020B0502020202020204" pitchFamily="34" charset="0"/>
              </a:rPr>
              <a:t>intensity</a:t>
            </a:r>
          </a:p>
          <a:p>
            <a:pPr lvl="1"/>
            <a:r>
              <a:rPr lang="it-IT" sz="2000" dirty="0">
                <a:latin typeface="Century Gothic" panose="020B0502020202020204" pitchFamily="34" charset="0"/>
              </a:rPr>
              <a:t>Design/</a:t>
            </a:r>
            <a:r>
              <a:rPr lang="it-IT" sz="2000" dirty="0" err="1">
                <a:latin typeface="Century Gothic" panose="020B0502020202020204" pitchFamily="34" charset="0"/>
              </a:rPr>
              <a:t>process</a:t>
            </a:r>
            <a:r>
              <a:rPr lang="it-IT" sz="2000" dirty="0">
                <a:latin typeface="Century Gothic" panose="020B0502020202020204" pitchFamily="34" charset="0"/>
              </a:rPr>
              <a:t> </a:t>
            </a:r>
            <a:r>
              <a:rPr lang="it-IT" sz="2000" dirty="0" err="1">
                <a:latin typeface="Century Gothic" panose="020B0502020202020204" pitchFamily="34" charset="0"/>
              </a:rPr>
              <a:t>parameters</a:t>
            </a:r>
            <a:endParaRPr lang="en-GB" sz="2000" dirty="0">
              <a:latin typeface="Century Gothic" panose="020B0502020202020204" pitchFamily="34" charset="0"/>
            </a:endParaRPr>
          </a:p>
          <a:p>
            <a:pPr lvl="1"/>
            <a:endParaRPr lang="en-GB" sz="2000" dirty="0">
              <a:latin typeface="Century Gothic" panose="020B0502020202020204" pitchFamily="34" charset="0"/>
            </a:endParaRPr>
          </a:p>
        </p:txBody>
      </p:sp>
    </p:spTree>
    <p:extLst>
      <p:ext uri="{BB962C8B-B14F-4D97-AF65-F5344CB8AC3E}">
        <p14:creationId xmlns:p14="http://schemas.microsoft.com/office/powerpoint/2010/main" val="91671121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ICM-CNR  Slide Landscape">
  <a:themeElements>
    <a:clrScheme name="ICM-CNR  Slide Landscape 14">
      <a:dk1>
        <a:srgbClr val="0000CC"/>
      </a:dk1>
      <a:lt1>
        <a:srgbClr val="FFFFFF"/>
      </a:lt1>
      <a:dk2>
        <a:srgbClr val="0000FF"/>
      </a:dk2>
      <a:lt2>
        <a:srgbClr val="FF99CC"/>
      </a:lt2>
      <a:accent1>
        <a:srgbClr val="00CC99"/>
      </a:accent1>
      <a:accent2>
        <a:srgbClr val="3333CC"/>
      </a:accent2>
      <a:accent3>
        <a:srgbClr val="FFFFFF"/>
      </a:accent3>
      <a:accent4>
        <a:srgbClr val="0000AE"/>
      </a:accent4>
      <a:accent5>
        <a:srgbClr val="AAE2CA"/>
      </a:accent5>
      <a:accent6>
        <a:srgbClr val="2D2DB9"/>
      </a:accent6>
      <a:hlink>
        <a:srgbClr val="FFFF66"/>
      </a:hlink>
      <a:folHlink>
        <a:srgbClr val="FF6600"/>
      </a:folHlink>
    </a:clrScheme>
    <a:fontScheme name="ICM-CNR  Slide Landscape">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Tw Cen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Tw Cen MT" pitchFamily="34" charset="0"/>
          </a:defRPr>
        </a:defPPr>
      </a:lstStyle>
    </a:lnDef>
  </a:objectDefaults>
  <a:extraClrSchemeLst>
    <a:extraClrScheme>
      <a:clrScheme name="ICM-CNR  Slide Landscap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M-CNR  Slide Landscap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CM-CNR  Slide Landscap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CM-CNR  Slide Landscap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M-CNR  Slide Landscap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CM-CNR  Slide Landscap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CM-CNR  Slide Landscap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CM-CNR  Slide Landscape 8">
        <a:dk1>
          <a:srgbClr val="000000"/>
        </a:dk1>
        <a:lt1>
          <a:srgbClr val="FFFFCC"/>
        </a:lt1>
        <a:dk2>
          <a:srgbClr val="3366FF"/>
        </a:dk2>
        <a:lt2>
          <a:srgbClr val="868686"/>
        </a:lt2>
        <a:accent1>
          <a:srgbClr val="CBCBCB"/>
        </a:accent1>
        <a:accent2>
          <a:srgbClr val="0066FF"/>
        </a:accent2>
        <a:accent3>
          <a:srgbClr val="FF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CM-CNR  Slide Landscape 9">
        <a:dk1>
          <a:srgbClr val="FF0066"/>
        </a:dk1>
        <a:lt1>
          <a:srgbClr val="FFFFFF"/>
        </a:lt1>
        <a:dk2>
          <a:srgbClr val="3366FF"/>
        </a:dk2>
        <a:lt2>
          <a:srgbClr val="868686"/>
        </a:lt2>
        <a:accent1>
          <a:srgbClr val="CBCBCB"/>
        </a:accent1>
        <a:accent2>
          <a:srgbClr val="0066FF"/>
        </a:accent2>
        <a:accent3>
          <a:srgbClr val="FFFFFF"/>
        </a:accent3>
        <a:accent4>
          <a:srgbClr val="DA0056"/>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CM-CNR  Slide Landscape 10">
        <a:dk1>
          <a:srgbClr val="FF0066"/>
        </a:dk1>
        <a:lt1>
          <a:srgbClr val="FFFFFF"/>
        </a:lt1>
        <a:dk2>
          <a:srgbClr val="0000FF"/>
        </a:dk2>
        <a:lt2>
          <a:srgbClr val="868686"/>
        </a:lt2>
        <a:accent1>
          <a:srgbClr val="CBCBCB"/>
        </a:accent1>
        <a:accent2>
          <a:srgbClr val="0066FF"/>
        </a:accent2>
        <a:accent3>
          <a:srgbClr val="FFFFFF"/>
        </a:accent3>
        <a:accent4>
          <a:srgbClr val="DA0056"/>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CM-CNR  Slide Landscape 11">
        <a:dk1>
          <a:srgbClr val="000066"/>
        </a:dk1>
        <a:lt1>
          <a:srgbClr val="FFFFFF"/>
        </a:lt1>
        <a:dk2>
          <a:srgbClr val="FF0000"/>
        </a:dk2>
        <a:lt2>
          <a:srgbClr val="FF99CC"/>
        </a:lt2>
        <a:accent1>
          <a:srgbClr val="00CC99"/>
        </a:accent1>
        <a:accent2>
          <a:srgbClr val="3333CC"/>
        </a:accent2>
        <a:accent3>
          <a:srgbClr val="FFFFFF"/>
        </a:accent3>
        <a:accent4>
          <a:srgbClr val="0000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M-CNR  Slide Landscape 12">
        <a:dk1>
          <a:srgbClr val="000066"/>
        </a:dk1>
        <a:lt1>
          <a:srgbClr val="FFFFFF"/>
        </a:lt1>
        <a:dk2>
          <a:srgbClr val="0000FF"/>
        </a:dk2>
        <a:lt2>
          <a:srgbClr val="FF99CC"/>
        </a:lt2>
        <a:accent1>
          <a:srgbClr val="00CC99"/>
        </a:accent1>
        <a:accent2>
          <a:srgbClr val="3333CC"/>
        </a:accent2>
        <a:accent3>
          <a:srgbClr val="FFFFFF"/>
        </a:accent3>
        <a:accent4>
          <a:srgbClr val="0000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M-CNR  Slide Landscape 13">
        <a:dk1>
          <a:srgbClr val="000066"/>
        </a:dk1>
        <a:lt1>
          <a:srgbClr val="FFFFFF"/>
        </a:lt1>
        <a:dk2>
          <a:srgbClr val="0000FF"/>
        </a:dk2>
        <a:lt2>
          <a:srgbClr val="FF99CC"/>
        </a:lt2>
        <a:accent1>
          <a:srgbClr val="00CC99"/>
        </a:accent1>
        <a:accent2>
          <a:srgbClr val="3333CC"/>
        </a:accent2>
        <a:accent3>
          <a:srgbClr val="FFFFFF"/>
        </a:accent3>
        <a:accent4>
          <a:srgbClr val="000056"/>
        </a:accent4>
        <a:accent5>
          <a:srgbClr val="AAE2CA"/>
        </a:accent5>
        <a:accent6>
          <a:srgbClr val="2D2DB9"/>
        </a:accent6>
        <a:hlink>
          <a:srgbClr val="FFFF66"/>
        </a:hlink>
        <a:folHlink>
          <a:srgbClr val="FF6600"/>
        </a:folHlink>
      </a:clrScheme>
      <a:clrMap bg1="lt1" tx1="dk1" bg2="lt2" tx2="dk2" accent1="accent1" accent2="accent2" accent3="accent3" accent4="accent4" accent5="accent5" accent6="accent6" hlink="hlink" folHlink="folHlink"/>
    </a:extraClrScheme>
    <a:extraClrScheme>
      <a:clrScheme name="ICM-CNR  Slide Landscape 14">
        <a:dk1>
          <a:srgbClr val="0000CC"/>
        </a:dk1>
        <a:lt1>
          <a:srgbClr val="FFFFFF"/>
        </a:lt1>
        <a:dk2>
          <a:srgbClr val="0000FF"/>
        </a:dk2>
        <a:lt2>
          <a:srgbClr val="FF99CC"/>
        </a:lt2>
        <a:accent1>
          <a:srgbClr val="00CC99"/>
        </a:accent1>
        <a:accent2>
          <a:srgbClr val="3333CC"/>
        </a:accent2>
        <a:accent3>
          <a:srgbClr val="FFFFFF"/>
        </a:accent3>
        <a:accent4>
          <a:srgbClr val="0000AE"/>
        </a:accent4>
        <a:accent5>
          <a:srgbClr val="AAE2CA"/>
        </a:accent5>
        <a:accent6>
          <a:srgbClr val="2D2DB9"/>
        </a:accent6>
        <a:hlink>
          <a:srgbClr val="FFFF66"/>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13771</TotalTime>
  <Words>2408</Words>
  <Application>Microsoft Office PowerPoint</Application>
  <PresentationFormat>Presentazione su schermo (4:3)</PresentationFormat>
  <Paragraphs>455</Paragraphs>
  <Slides>47</Slides>
  <Notes>7</Notes>
  <HiddenSlides>0</HiddenSlides>
  <MMClips>0</MMClips>
  <ScaleCrop>false</ScaleCrop>
  <HeadingPairs>
    <vt:vector size="8" baseType="variant">
      <vt:variant>
        <vt:lpstr>Tema</vt:lpstr>
      </vt:variant>
      <vt:variant>
        <vt:i4>1</vt:i4>
      </vt:variant>
      <vt:variant>
        <vt:lpstr>Collegamenti</vt:lpstr>
      </vt:variant>
      <vt:variant>
        <vt:i4>3</vt:i4>
      </vt:variant>
      <vt:variant>
        <vt:lpstr>Server OLE incorporati</vt:lpstr>
      </vt:variant>
      <vt:variant>
        <vt:i4>4</vt:i4>
      </vt:variant>
      <vt:variant>
        <vt:lpstr>Titoli diapositive</vt:lpstr>
      </vt:variant>
      <vt:variant>
        <vt:i4>47</vt:i4>
      </vt:variant>
    </vt:vector>
  </HeadingPairs>
  <TitlesOfParts>
    <vt:vector size="55" baseType="lpstr">
      <vt:lpstr>ICM-CNR  Slide Landscape</vt:lpstr>
      <vt:lpstr>C:\Utenti\Barbieri\LAVORI\Barbieri\manuscript\2013\Disegno1\Drawing\~Pagina 1\Connettore linea-curva</vt:lpstr>
      <vt:lpstr>C:\Utenti\Barbieri\LAVORI\Barbieri\manuscript\2013\Disegno1\Drawing\~Pagina 1\Connettore linea-curva</vt:lpstr>
      <vt:lpstr>C:\Utenti\Barbieri\LAVORI\Barbieri\manuscript\2013\Disegno1\Drawing\~Pagina 1\Connettore linea-curva</vt:lpstr>
      <vt:lpstr>Visio</vt:lpstr>
      <vt:lpstr>Immagine bitmap</vt:lpstr>
      <vt:lpstr>Equazione</vt:lpstr>
      <vt:lpstr>Microsoft Equation 3.0</vt:lpstr>
      <vt:lpstr>Membrane gas separation: Fundamentals and applications  Giuseppe BARBIERI  Institute on Membrane Technology (ITM-CNR), National Research Council, c/o The University of Calabria, Cubo 17C, Via Pietro Bucci, 87036 Rende CS, Italy g.barbieri@itm.cnr.it  giuseppe.barbieri@cnr.it    School for PhD LTL-2015              Science and Instrumentation Technologies at UNICAL Rende June 8-12, 2015  </vt:lpstr>
      <vt:lpstr>Main sources of CO2</vt:lpstr>
      <vt:lpstr>Flue gas emissions by….</vt:lpstr>
      <vt:lpstr>Presentazione standard di PowerPoint</vt:lpstr>
      <vt:lpstr>Presentazione standard di PowerPoint</vt:lpstr>
      <vt:lpstr>Presentazione standard di PowerPoint</vt:lpstr>
      <vt:lpstr>Presentazione standard di PowerPoint</vt:lpstr>
      <vt:lpstr>Presentazione standard di PowerPoint</vt:lpstr>
      <vt:lpstr>…</vt:lpstr>
      <vt:lpstr>Some separations investigated</vt:lpstr>
      <vt:lpstr>Presentazione standard di PowerPoint</vt:lpstr>
      <vt:lpstr>Advantages of membrane technology</vt:lpstr>
      <vt:lpstr>The most important operations for membrane gas separation</vt:lpstr>
      <vt:lpstr>Presentazione standard di PowerPoint</vt:lpstr>
      <vt:lpstr>Permeation mechanisms</vt:lpstr>
      <vt:lpstr>Presentazione standard di PowerPoint</vt:lpstr>
      <vt:lpstr>Gas transport by the sorption-diffusion mechanism </vt:lpstr>
      <vt:lpstr>Conventional dual mode sorption</vt:lpstr>
      <vt:lpstr>Presentazione standard di PowerPoint</vt:lpstr>
      <vt:lpstr>Selectivity</vt:lpstr>
      <vt:lpstr>Presentazione standard di PowerPoint</vt:lpstr>
      <vt:lpstr>Experimental analysis</vt:lpstr>
      <vt:lpstr>Experimental analysis</vt:lpstr>
      <vt:lpstr>Experimental analysis</vt:lpstr>
      <vt:lpstr>Presentazione standard di PowerPoint</vt:lpstr>
      <vt:lpstr>Thermal rearranged polymer membranes</vt:lpstr>
      <vt:lpstr>Polymeric membranes generally undergo a trade–off limitation between permeability and selectivity: as permeability increases, selectivity decreases, and vice-versa.</vt:lpstr>
      <vt:lpstr>Polymeric membranes generally undergo a trade–off limitation between permeability and selectivity: as permeability increases, selectivity decreases, and vice-versa.</vt:lpstr>
      <vt:lpstr>Polymeric membranes generally undergo a trade–off limitation between permeability and selectivity: as permeability increases, selectivity decreases, and vice-versa.</vt:lpstr>
      <vt:lpstr>Polymeric membranes generally undergo a trade–off limitation between permeability and selectivity: as permeability increases, selectivity decreases, and vice-versa.</vt:lpstr>
      <vt:lpstr>Presentazione standard di PowerPoint</vt:lpstr>
      <vt:lpstr>Presentazione standard di PowerPoint</vt:lpstr>
      <vt:lpstr>Presentazione standard di PowerPoint</vt:lpstr>
      <vt:lpstr>Presentazione standard di PowerPoint</vt:lpstr>
      <vt:lpstr>14%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Selection guidelines for some applications</vt:lpstr>
      <vt:lpstr>Presentazione standard di PowerPoint</vt:lpstr>
      <vt:lpstr>Presentazione standard di PowerPoint</vt:lpstr>
      <vt:lpstr>Presentazione standard di PowerPoint</vt:lpstr>
      <vt:lpstr>Presentazione standard di PowerPoint</vt:lpstr>
    </vt:vector>
  </TitlesOfParts>
  <Manager>G. Barbieri</Manager>
  <Company>ITM-CNR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Reattori Catalitici a Membrana</dc:title>
  <dc:subject>Reattori Catalitici a Membrana</dc:subject>
  <dc:creator>G. Barbieri</dc:creator>
  <cp:keywords>Reattori Catalitici Membrana</cp:keywords>
  <dc:description>Workshop "L'ingegneria delle operazioni a membrana", La Sapienza, Roma 8 ottobre 2004</dc:description>
  <cp:lastModifiedBy>Barbieri Giuseppe</cp:lastModifiedBy>
  <cp:revision>746</cp:revision>
  <cp:lastPrinted>2015-05-23T09:17:07Z</cp:lastPrinted>
  <dcterms:created xsi:type="dcterms:W3CDTF">2002-07-01T08:32:10Z</dcterms:created>
  <dcterms:modified xsi:type="dcterms:W3CDTF">2015-06-07T08:13:38Z</dcterms:modified>
</cp:coreProperties>
</file>