
<file path=[Content_Types].xml><?xml version="1.0" encoding="utf-8"?>
<Types xmlns="http://schemas.openxmlformats.org/package/2006/content-types">
  <Default Extension="xml" ContentType="application/xml"/>
  <Default Extension="wmf" ContentType="image/x-wmf"/>
  <Default Extension="doc" ContentType="application/msword"/>
  <Default Extension="jpeg" ContentType="image/jpeg"/>
  <Default Extension="mpg" ContentType="video/unknown"/>
  <Default Extension="emf" ContentType="image/x-emf"/>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92" r:id="rId2"/>
    <p:sldId id="291" r:id="rId3"/>
    <p:sldId id="261" r:id="rId4"/>
    <p:sldId id="264" r:id="rId5"/>
    <p:sldId id="265" r:id="rId6"/>
    <p:sldId id="290" r:id="rId7"/>
    <p:sldId id="257" r:id="rId8"/>
    <p:sldId id="266" r:id="rId9"/>
    <p:sldId id="260" r:id="rId10"/>
    <p:sldId id="263" r:id="rId11"/>
    <p:sldId id="262" r:id="rId12"/>
    <p:sldId id="309" r:id="rId13"/>
    <p:sldId id="268" r:id="rId14"/>
    <p:sldId id="271" r:id="rId15"/>
    <p:sldId id="272" r:id="rId16"/>
    <p:sldId id="275" r:id="rId17"/>
    <p:sldId id="276" r:id="rId18"/>
    <p:sldId id="277" r:id="rId19"/>
    <p:sldId id="278" r:id="rId20"/>
    <p:sldId id="306" r:id="rId21"/>
    <p:sldId id="280" r:id="rId22"/>
    <p:sldId id="281" r:id="rId23"/>
    <p:sldId id="298" r:id="rId24"/>
    <p:sldId id="299" r:id="rId25"/>
    <p:sldId id="300" r:id="rId26"/>
    <p:sldId id="302" r:id="rId27"/>
    <p:sldId id="307" r:id="rId28"/>
    <p:sldId id="310" r:id="rId29"/>
    <p:sldId id="304" r:id="rId30"/>
    <p:sldId id="303" r:id="rId31"/>
    <p:sldId id="293" r:id="rId32"/>
    <p:sldId id="294" r:id="rId33"/>
    <p:sldId id="301" r:id="rId34"/>
    <p:sldId id="297" r:id="rId35"/>
    <p:sldId id="308" r:id="rId36"/>
    <p:sldId id="312" r:id="rId37"/>
    <p:sldId id="311" r:id="rId38"/>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00" d="100"/>
          <a:sy n="100" d="100"/>
        </p:scale>
        <p:origin x="-80" y="-8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3.wmf"/><Relationship Id="rId2" Type="http://schemas.openxmlformats.org/officeDocument/2006/relationships/image" Target="../media/image10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5.wmf"/><Relationship Id="rId2" Type="http://schemas.openxmlformats.org/officeDocument/2006/relationships/image" Target="../media/image10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923E7B-8056-4570-9075-8B3494BEA620}" type="datetimeFigureOut">
              <a:rPr lang="it-IT" smtClean="0"/>
              <a:pPr/>
              <a:t>08/06/15</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195293-AE38-417B-B780-171C653FF3EE}" type="slidenum">
              <a:rPr lang="it-IT" smtClean="0"/>
              <a:pPr/>
              <a:t>‹#›</a:t>
            </a:fld>
            <a:endParaRPr lang="it-IT"/>
          </a:p>
        </p:txBody>
      </p:sp>
    </p:spTree>
    <p:extLst>
      <p:ext uri="{BB962C8B-B14F-4D97-AF65-F5344CB8AC3E}">
        <p14:creationId xmlns:p14="http://schemas.microsoft.com/office/powerpoint/2010/main" val="3416848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6" name="Segnaposto intestazione 5"/>
          <p:cNvSpPr>
            <a:spLocks noGrp="1"/>
          </p:cNvSpPr>
          <p:nvPr>
            <p:ph type="hdr" sz="quarter" idx="11"/>
          </p:nvPr>
        </p:nvSpPr>
        <p:spPr/>
        <p:txBody>
          <a:bodyPr/>
          <a:lstStyle/>
          <a:p>
            <a:endParaRPr lang="en-GB"/>
          </a:p>
        </p:txBody>
      </p:sp>
    </p:spTree>
    <p:extLst>
      <p:ext uri="{BB962C8B-B14F-4D97-AF65-F5344CB8AC3E}">
        <p14:creationId xmlns:p14="http://schemas.microsoft.com/office/powerpoint/2010/main" val="2370408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60458372-DDCF-4426-9DE5-D70B42FC7DA4}" type="slidenum">
              <a:rPr lang="it-IT" smtClean="0"/>
              <a:pPr/>
              <a:t>21</a:t>
            </a:fld>
            <a:endParaRPr lang="it-IT"/>
          </a:p>
        </p:txBody>
      </p:sp>
    </p:spTree>
    <p:extLst>
      <p:ext uri="{BB962C8B-B14F-4D97-AF65-F5344CB8AC3E}">
        <p14:creationId xmlns:p14="http://schemas.microsoft.com/office/powerpoint/2010/main" val="3105627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60458372-DDCF-4426-9DE5-D70B42FC7DA4}" type="slidenum">
              <a:rPr lang="it-IT" smtClean="0"/>
              <a:pPr/>
              <a:t>22</a:t>
            </a:fld>
            <a:endParaRPr lang="it-IT"/>
          </a:p>
        </p:txBody>
      </p:sp>
    </p:spTree>
    <p:extLst>
      <p:ext uri="{BB962C8B-B14F-4D97-AF65-F5344CB8AC3E}">
        <p14:creationId xmlns:p14="http://schemas.microsoft.com/office/powerpoint/2010/main" val="3105627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egnaposto immagine diapositiva 1"/>
          <p:cNvSpPr>
            <a:spLocks noGrp="1" noRot="1" noChangeAspect="1" noTextEdit="1"/>
          </p:cNvSpPr>
          <p:nvPr>
            <p:ph type="sldImg"/>
          </p:nvPr>
        </p:nvSpPr>
        <p:spPr>
          <a:ln/>
        </p:spPr>
      </p:sp>
      <p:sp>
        <p:nvSpPr>
          <p:cNvPr id="7171"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latin typeface="Arial" charset="0"/>
            </a:endParaRPr>
          </a:p>
        </p:txBody>
      </p:sp>
      <p:sp>
        <p:nvSpPr>
          <p:cNvPr id="7172"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900">
                <a:solidFill>
                  <a:schemeClr val="tx1"/>
                </a:solidFill>
                <a:latin typeface="Arial" charset="0"/>
                <a:cs typeface="Arial" charset="0"/>
              </a:defRPr>
            </a:lvl1pPr>
            <a:lvl2pPr marL="742950" indent="-285750" defTabSz="966788">
              <a:defRPr sz="900">
                <a:solidFill>
                  <a:schemeClr val="tx1"/>
                </a:solidFill>
                <a:latin typeface="Arial" charset="0"/>
                <a:cs typeface="Arial" charset="0"/>
              </a:defRPr>
            </a:lvl2pPr>
            <a:lvl3pPr marL="1143000" indent="-228600" defTabSz="966788">
              <a:defRPr sz="900">
                <a:solidFill>
                  <a:schemeClr val="tx1"/>
                </a:solidFill>
                <a:latin typeface="Arial" charset="0"/>
                <a:cs typeface="Arial" charset="0"/>
              </a:defRPr>
            </a:lvl3pPr>
            <a:lvl4pPr marL="1600200" indent="-228600" defTabSz="966788">
              <a:defRPr sz="900">
                <a:solidFill>
                  <a:schemeClr val="tx1"/>
                </a:solidFill>
                <a:latin typeface="Arial" charset="0"/>
                <a:cs typeface="Arial" charset="0"/>
              </a:defRPr>
            </a:lvl4pPr>
            <a:lvl5pPr marL="2057400" indent="-228600" defTabSz="966788">
              <a:defRPr sz="900">
                <a:solidFill>
                  <a:schemeClr val="tx1"/>
                </a:solidFill>
                <a:latin typeface="Arial" charset="0"/>
                <a:cs typeface="Arial" charset="0"/>
              </a:defRPr>
            </a:lvl5pPr>
            <a:lvl6pPr marL="2514600" indent="-228600" defTabSz="966788" eaLnBrk="0" fontAlgn="base" hangingPunct="0">
              <a:spcBef>
                <a:spcPct val="0"/>
              </a:spcBef>
              <a:spcAft>
                <a:spcPct val="0"/>
              </a:spcAft>
              <a:defRPr sz="900">
                <a:solidFill>
                  <a:schemeClr val="tx1"/>
                </a:solidFill>
                <a:latin typeface="Arial" charset="0"/>
                <a:cs typeface="Arial" charset="0"/>
              </a:defRPr>
            </a:lvl6pPr>
            <a:lvl7pPr marL="2971800" indent="-228600" defTabSz="966788" eaLnBrk="0" fontAlgn="base" hangingPunct="0">
              <a:spcBef>
                <a:spcPct val="0"/>
              </a:spcBef>
              <a:spcAft>
                <a:spcPct val="0"/>
              </a:spcAft>
              <a:defRPr sz="900">
                <a:solidFill>
                  <a:schemeClr val="tx1"/>
                </a:solidFill>
                <a:latin typeface="Arial" charset="0"/>
                <a:cs typeface="Arial" charset="0"/>
              </a:defRPr>
            </a:lvl7pPr>
            <a:lvl8pPr marL="3429000" indent="-228600" defTabSz="966788" eaLnBrk="0" fontAlgn="base" hangingPunct="0">
              <a:spcBef>
                <a:spcPct val="0"/>
              </a:spcBef>
              <a:spcAft>
                <a:spcPct val="0"/>
              </a:spcAft>
              <a:defRPr sz="900">
                <a:solidFill>
                  <a:schemeClr val="tx1"/>
                </a:solidFill>
                <a:latin typeface="Arial" charset="0"/>
                <a:cs typeface="Arial" charset="0"/>
              </a:defRPr>
            </a:lvl8pPr>
            <a:lvl9pPr marL="3886200" indent="-228600" defTabSz="966788" eaLnBrk="0" fontAlgn="base" hangingPunct="0">
              <a:spcBef>
                <a:spcPct val="0"/>
              </a:spcBef>
              <a:spcAft>
                <a:spcPct val="0"/>
              </a:spcAft>
              <a:defRPr sz="900">
                <a:solidFill>
                  <a:schemeClr val="tx1"/>
                </a:solidFill>
                <a:latin typeface="Arial" charset="0"/>
                <a:cs typeface="Arial" charset="0"/>
              </a:defRPr>
            </a:lvl9pPr>
          </a:lstStyle>
          <a:p>
            <a:fld id="{1708D419-CA62-47BF-A37F-2751D16336FB}" type="slidenum">
              <a:rPr lang="it-IT" altLang="it-IT" sz="1300" smtClean="0"/>
              <a:pPr/>
              <a:t>24</a:t>
            </a:fld>
            <a:endParaRPr lang="it-IT" altLang="it-IT" sz="130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egnaposto immagine diapositiva 1"/>
          <p:cNvSpPr>
            <a:spLocks noGrp="1" noRot="1" noChangeAspect="1" noTextEdit="1"/>
          </p:cNvSpPr>
          <p:nvPr>
            <p:ph type="sldImg"/>
          </p:nvPr>
        </p:nvSpPr>
        <p:spPr>
          <a:ln/>
        </p:spPr>
      </p:sp>
      <p:sp>
        <p:nvSpPr>
          <p:cNvPr id="8195"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latin typeface="Arial" charset="0"/>
            </a:endParaRPr>
          </a:p>
        </p:txBody>
      </p:sp>
      <p:sp>
        <p:nvSpPr>
          <p:cNvPr id="8196"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900">
                <a:solidFill>
                  <a:schemeClr val="tx1"/>
                </a:solidFill>
                <a:latin typeface="Arial" charset="0"/>
                <a:cs typeface="Arial" charset="0"/>
              </a:defRPr>
            </a:lvl1pPr>
            <a:lvl2pPr marL="742950" indent="-285750" defTabSz="966788">
              <a:defRPr sz="900">
                <a:solidFill>
                  <a:schemeClr val="tx1"/>
                </a:solidFill>
                <a:latin typeface="Arial" charset="0"/>
                <a:cs typeface="Arial" charset="0"/>
              </a:defRPr>
            </a:lvl2pPr>
            <a:lvl3pPr marL="1143000" indent="-228600" defTabSz="966788">
              <a:defRPr sz="900">
                <a:solidFill>
                  <a:schemeClr val="tx1"/>
                </a:solidFill>
                <a:latin typeface="Arial" charset="0"/>
                <a:cs typeface="Arial" charset="0"/>
              </a:defRPr>
            </a:lvl3pPr>
            <a:lvl4pPr marL="1600200" indent="-228600" defTabSz="966788">
              <a:defRPr sz="900">
                <a:solidFill>
                  <a:schemeClr val="tx1"/>
                </a:solidFill>
                <a:latin typeface="Arial" charset="0"/>
                <a:cs typeface="Arial" charset="0"/>
              </a:defRPr>
            </a:lvl4pPr>
            <a:lvl5pPr marL="2057400" indent="-228600" defTabSz="966788">
              <a:defRPr sz="900">
                <a:solidFill>
                  <a:schemeClr val="tx1"/>
                </a:solidFill>
                <a:latin typeface="Arial" charset="0"/>
                <a:cs typeface="Arial" charset="0"/>
              </a:defRPr>
            </a:lvl5pPr>
            <a:lvl6pPr marL="2514600" indent="-228600" defTabSz="966788" eaLnBrk="0" fontAlgn="base" hangingPunct="0">
              <a:spcBef>
                <a:spcPct val="0"/>
              </a:spcBef>
              <a:spcAft>
                <a:spcPct val="0"/>
              </a:spcAft>
              <a:defRPr sz="900">
                <a:solidFill>
                  <a:schemeClr val="tx1"/>
                </a:solidFill>
                <a:latin typeface="Arial" charset="0"/>
                <a:cs typeface="Arial" charset="0"/>
              </a:defRPr>
            </a:lvl6pPr>
            <a:lvl7pPr marL="2971800" indent="-228600" defTabSz="966788" eaLnBrk="0" fontAlgn="base" hangingPunct="0">
              <a:spcBef>
                <a:spcPct val="0"/>
              </a:spcBef>
              <a:spcAft>
                <a:spcPct val="0"/>
              </a:spcAft>
              <a:defRPr sz="900">
                <a:solidFill>
                  <a:schemeClr val="tx1"/>
                </a:solidFill>
                <a:latin typeface="Arial" charset="0"/>
                <a:cs typeface="Arial" charset="0"/>
              </a:defRPr>
            </a:lvl7pPr>
            <a:lvl8pPr marL="3429000" indent="-228600" defTabSz="966788" eaLnBrk="0" fontAlgn="base" hangingPunct="0">
              <a:spcBef>
                <a:spcPct val="0"/>
              </a:spcBef>
              <a:spcAft>
                <a:spcPct val="0"/>
              </a:spcAft>
              <a:defRPr sz="900">
                <a:solidFill>
                  <a:schemeClr val="tx1"/>
                </a:solidFill>
                <a:latin typeface="Arial" charset="0"/>
                <a:cs typeface="Arial" charset="0"/>
              </a:defRPr>
            </a:lvl8pPr>
            <a:lvl9pPr marL="3886200" indent="-228600" defTabSz="966788" eaLnBrk="0" fontAlgn="base" hangingPunct="0">
              <a:spcBef>
                <a:spcPct val="0"/>
              </a:spcBef>
              <a:spcAft>
                <a:spcPct val="0"/>
              </a:spcAft>
              <a:defRPr sz="900">
                <a:solidFill>
                  <a:schemeClr val="tx1"/>
                </a:solidFill>
                <a:latin typeface="Arial" charset="0"/>
                <a:cs typeface="Arial" charset="0"/>
              </a:defRPr>
            </a:lvl9pPr>
          </a:lstStyle>
          <a:p>
            <a:fld id="{2F8A5276-F9DA-4147-BF43-F39815460382}" type="slidenum">
              <a:rPr lang="it-IT" altLang="it-IT" sz="1300" smtClean="0"/>
              <a:pPr/>
              <a:t>25</a:t>
            </a:fld>
            <a:endParaRPr lang="it-IT" altLang="it-IT" sz="130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egnaposto immagine diapositiva 1"/>
          <p:cNvSpPr>
            <a:spLocks noGrp="1" noRot="1" noChangeAspect="1" noTextEdit="1"/>
          </p:cNvSpPr>
          <p:nvPr>
            <p:ph type="sldImg"/>
          </p:nvPr>
        </p:nvSpPr>
        <p:spPr>
          <a:ln/>
        </p:spPr>
      </p:sp>
      <p:sp>
        <p:nvSpPr>
          <p:cNvPr id="9219"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latin typeface="Arial" charset="0"/>
            </a:endParaRPr>
          </a:p>
        </p:txBody>
      </p:sp>
      <p:sp>
        <p:nvSpPr>
          <p:cNvPr id="9220"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900">
                <a:solidFill>
                  <a:schemeClr val="tx1"/>
                </a:solidFill>
                <a:latin typeface="Arial" charset="0"/>
                <a:cs typeface="Arial" charset="0"/>
              </a:defRPr>
            </a:lvl1pPr>
            <a:lvl2pPr marL="742950" indent="-285750" defTabSz="966788">
              <a:defRPr sz="900">
                <a:solidFill>
                  <a:schemeClr val="tx1"/>
                </a:solidFill>
                <a:latin typeface="Arial" charset="0"/>
                <a:cs typeface="Arial" charset="0"/>
              </a:defRPr>
            </a:lvl2pPr>
            <a:lvl3pPr marL="1143000" indent="-228600" defTabSz="966788">
              <a:defRPr sz="900">
                <a:solidFill>
                  <a:schemeClr val="tx1"/>
                </a:solidFill>
                <a:latin typeface="Arial" charset="0"/>
                <a:cs typeface="Arial" charset="0"/>
              </a:defRPr>
            </a:lvl3pPr>
            <a:lvl4pPr marL="1600200" indent="-228600" defTabSz="966788">
              <a:defRPr sz="900">
                <a:solidFill>
                  <a:schemeClr val="tx1"/>
                </a:solidFill>
                <a:latin typeface="Arial" charset="0"/>
                <a:cs typeface="Arial" charset="0"/>
              </a:defRPr>
            </a:lvl4pPr>
            <a:lvl5pPr marL="2057400" indent="-228600" defTabSz="966788">
              <a:defRPr sz="900">
                <a:solidFill>
                  <a:schemeClr val="tx1"/>
                </a:solidFill>
                <a:latin typeface="Arial" charset="0"/>
                <a:cs typeface="Arial" charset="0"/>
              </a:defRPr>
            </a:lvl5pPr>
            <a:lvl6pPr marL="2514600" indent="-228600" defTabSz="966788" eaLnBrk="0" fontAlgn="base" hangingPunct="0">
              <a:spcBef>
                <a:spcPct val="0"/>
              </a:spcBef>
              <a:spcAft>
                <a:spcPct val="0"/>
              </a:spcAft>
              <a:defRPr sz="900">
                <a:solidFill>
                  <a:schemeClr val="tx1"/>
                </a:solidFill>
                <a:latin typeface="Arial" charset="0"/>
                <a:cs typeface="Arial" charset="0"/>
              </a:defRPr>
            </a:lvl6pPr>
            <a:lvl7pPr marL="2971800" indent="-228600" defTabSz="966788" eaLnBrk="0" fontAlgn="base" hangingPunct="0">
              <a:spcBef>
                <a:spcPct val="0"/>
              </a:spcBef>
              <a:spcAft>
                <a:spcPct val="0"/>
              </a:spcAft>
              <a:defRPr sz="900">
                <a:solidFill>
                  <a:schemeClr val="tx1"/>
                </a:solidFill>
                <a:latin typeface="Arial" charset="0"/>
                <a:cs typeface="Arial" charset="0"/>
              </a:defRPr>
            </a:lvl7pPr>
            <a:lvl8pPr marL="3429000" indent="-228600" defTabSz="966788" eaLnBrk="0" fontAlgn="base" hangingPunct="0">
              <a:spcBef>
                <a:spcPct val="0"/>
              </a:spcBef>
              <a:spcAft>
                <a:spcPct val="0"/>
              </a:spcAft>
              <a:defRPr sz="900">
                <a:solidFill>
                  <a:schemeClr val="tx1"/>
                </a:solidFill>
                <a:latin typeface="Arial" charset="0"/>
                <a:cs typeface="Arial" charset="0"/>
              </a:defRPr>
            </a:lvl8pPr>
            <a:lvl9pPr marL="3886200" indent="-228600" defTabSz="966788" eaLnBrk="0" fontAlgn="base" hangingPunct="0">
              <a:spcBef>
                <a:spcPct val="0"/>
              </a:spcBef>
              <a:spcAft>
                <a:spcPct val="0"/>
              </a:spcAft>
              <a:defRPr sz="900">
                <a:solidFill>
                  <a:schemeClr val="tx1"/>
                </a:solidFill>
                <a:latin typeface="Arial" charset="0"/>
                <a:cs typeface="Arial" charset="0"/>
              </a:defRPr>
            </a:lvl9pPr>
          </a:lstStyle>
          <a:p>
            <a:fld id="{9808FD7D-54CF-43AD-A1C9-D522C949305D}" type="slidenum">
              <a:rPr lang="it-IT" altLang="it-IT" sz="1300" smtClean="0"/>
              <a:pPr/>
              <a:t>34</a:t>
            </a:fld>
            <a:endParaRPr lang="it-IT" altLang="it-IT" sz="13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60458372-DDCF-4426-9DE5-D70B42FC7DA4}" type="slidenum">
              <a:rPr lang="it-IT" smtClean="0"/>
              <a:pPr/>
              <a:t>12</a:t>
            </a:fld>
            <a:endParaRPr lang="it-IT"/>
          </a:p>
        </p:txBody>
      </p:sp>
    </p:spTree>
    <p:extLst>
      <p:ext uri="{BB962C8B-B14F-4D97-AF65-F5344CB8AC3E}">
        <p14:creationId xmlns:p14="http://schemas.microsoft.com/office/powerpoint/2010/main" val="3855346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60458372-DDCF-4426-9DE5-D70B42FC7DA4}" type="slidenum">
              <a:rPr lang="it-IT" smtClean="0"/>
              <a:pPr/>
              <a:t>14</a:t>
            </a:fld>
            <a:endParaRPr lang="it-IT"/>
          </a:p>
        </p:txBody>
      </p:sp>
    </p:spTree>
    <p:extLst>
      <p:ext uri="{BB962C8B-B14F-4D97-AF65-F5344CB8AC3E}">
        <p14:creationId xmlns:p14="http://schemas.microsoft.com/office/powerpoint/2010/main" val="3297860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60458372-DDCF-4426-9DE5-D70B42FC7DA4}" type="slidenum">
              <a:rPr lang="it-IT" smtClean="0"/>
              <a:pPr/>
              <a:t>15</a:t>
            </a:fld>
            <a:endParaRPr lang="it-IT"/>
          </a:p>
        </p:txBody>
      </p:sp>
    </p:spTree>
    <p:extLst>
      <p:ext uri="{BB962C8B-B14F-4D97-AF65-F5344CB8AC3E}">
        <p14:creationId xmlns:p14="http://schemas.microsoft.com/office/powerpoint/2010/main" val="3297860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60458372-DDCF-4426-9DE5-D70B42FC7DA4}" type="slidenum">
              <a:rPr lang="it-IT" smtClean="0"/>
              <a:pPr/>
              <a:t>16</a:t>
            </a:fld>
            <a:endParaRPr lang="it-IT"/>
          </a:p>
        </p:txBody>
      </p:sp>
    </p:spTree>
    <p:extLst>
      <p:ext uri="{BB962C8B-B14F-4D97-AF65-F5344CB8AC3E}">
        <p14:creationId xmlns:p14="http://schemas.microsoft.com/office/powerpoint/2010/main" val="3105627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60458372-DDCF-4426-9DE5-D70B42FC7DA4}" type="slidenum">
              <a:rPr lang="it-IT" smtClean="0"/>
              <a:pPr/>
              <a:t>17</a:t>
            </a:fld>
            <a:endParaRPr lang="it-IT"/>
          </a:p>
        </p:txBody>
      </p:sp>
    </p:spTree>
    <p:extLst>
      <p:ext uri="{BB962C8B-B14F-4D97-AF65-F5344CB8AC3E}">
        <p14:creationId xmlns:p14="http://schemas.microsoft.com/office/powerpoint/2010/main" val="3105627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60458372-DDCF-4426-9DE5-D70B42FC7DA4}" type="slidenum">
              <a:rPr lang="it-IT" smtClean="0"/>
              <a:pPr/>
              <a:t>18</a:t>
            </a:fld>
            <a:endParaRPr lang="it-IT"/>
          </a:p>
        </p:txBody>
      </p:sp>
    </p:spTree>
    <p:extLst>
      <p:ext uri="{BB962C8B-B14F-4D97-AF65-F5344CB8AC3E}">
        <p14:creationId xmlns:p14="http://schemas.microsoft.com/office/powerpoint/2010/main" val="3105627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60458372-DDCF-4426-9DE5-D70B42FC7DA4}" type="slidenum">
              <a:rPr lang="it-IT" smtClean="0"/>
              <a:pPr/>
              <a:t>19</a:t>
            </a:fld>
            <a:endParaRPr lang="it-IT"/>
          </a:p>
        </p:txBody>
      </p:sp>
    </p:spTree>
    <p:extLst>
      <p:ext uri="{BB962C8B-B14F-4D97-AF65-F5344CB8AC3E}">
        <p14:creationId xmlns:p14="http://schemas.microsoft.com/office/powerpoint/2010/main" val="3105627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60458372-DDCF-4426-9DE5-D70B42FC7DA4}" type="slidenum">
              <a:rPr lang="it-IT" smtClean="0"/>
              <a:pPr/>
              <a:t>20</a:t>
            </a:fld>
            <a:endParaRPr lang="it-IT"/>
          </a:p>
        </p:txBody>
      </p:sp>
    </p:spTree>
    <p:extLst>
      <p:ext uri="{BB962C8B-B14F-4D97-AF65-F5344CB8AC3E}">
        <p14:creationId xmlns:p14="http://schemas.microsoft.com/office/powerpoint/2010/main" val="3105627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513AE48D-91D6-3349-97DB-09AC2FBB2D82}" type="datetimeFigureOut">
              <a:rPr lang="it-IT" smtClean="0"/>
              <a:pPr/>
              <a:t>08/06/15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F2C47D5-0ACB-0349-8BD3-69268CF9D890}" type="slidenum">
              <a:rPr lang="it-IT" smtClean="0"/>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13AE48D-91D6-3349-97DB-09AC2FBB2D82}" type="datetimeFigureOut">
              <a:rPr lang="it-IT" smtClean="0"/>
              <a:pPr/>
              <a:t>08/06/15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F2C47D5-0ACB-0349-8BD3-69268CF9D890}" type="slidenum">
              <a:rPr lang="it-IT" smtClean="0"/>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13AE48D-91D6-3349-97DB-09AC2FBB2D82}" type="datetimeFigureOut">
              <a:rPr lang="it-IT" smtClean="0"/>
              <a:pPr/>
              <a:t>08/06/15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F2C47D5-0ACB-0349-8BD3-69268CF9D890}" type="slidenum">
              <a:rPr lang="it-IT" smtClean="0"/>
              <a:pPr/>
              <a:t>‹#›</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13AE48D-91D6-3349-97DB-09AC2FBB2D82}" type="datetimeFigureOut">
              <a:rPr lang="it-IT" smtClean="0"/>
              <a:pPr/>
              <a:t>08/06/15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F2C47D5-0ACB-0349-8BD3-69268CF9D890}" type="slidenum">
              <a:rPr lang="it-IT" smtClean="0"/>
              <a:pPr/>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513AE48D-91D6-3349-97DB-09AC2FBB2D82}" type="datetimeFigureOut">
              <a:rPr lang="it-IT" smtClean="0"/>
              <a:pPr/>
              <a:t>08/06/15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F2C47D5-0ACB-0349-8BD3-69268CF9D890}" type="slidenum">
              <a:rPr lang="it-IT" smtClean="0"/>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513AE48D-91D6-3349-97DB-09AC2FBB2D82}" type="datetimeFigureOut">
              <a:rPr lang="it-IT" smtClean="0"/>
              <a:pPr/>
              <a:t>08/06/15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F2C47D5-0ACB-0349-8BD3-69268CF9D890}" type="slidenum">
              <a:rPr lang="it-IT" smtClean="0"/>
              <a:pPr/>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513AE48D-91D6-3349-97DB-09AC2FBB2D82}" type="datetimeFigureOut">
              <a:rPr lang="it-IT" smtClean="0"/>
              <a:pPr/>
              <a:t>08/06/15</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4F2C47D5-0ACB-0349-8BD3-69268CF9D890}" type="slidenum">
              <a:rPr lang="it-IT" smtClean="0"/>
              <a:pPr/>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fld id="{513AE48D-91D6-3349-97DB-09AC2FBB2D82}" type="datetimeFigureOut">
              <a:rPr lang="it-IT" smtClean="0"/>
              <a:pPr/>
              <a:t>08/06/15</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4F2C47D5-0ACB-0349-8BD3-69268CF9D890}" type="slidenum">
              <a:rPr lang="it-IT" smtClean="0"/>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513AE48D-91D6-3349-97DB-09AC2FBB2D82}" type="datetimeFigureOut">
              <a:rPr lang="it-IT" smtClean="0"/>
              <a:pPr/>
              <a:t>08/06/15</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4F2C47D5-0ACB-0349-8BD3-69268CF9D890}" type="slidenum">
              <a:rPr lang="it-IT" smtClean="0"/>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513AE48D-91D6-3349-97DB-09AC2FBB2D82}" type="datetimeFigureOut">
              <a:rPr lang="it-IT" smtClean="0"/>
              <a:pPr/>
              <a:t>08/06/15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F2C47D5-0ACB-0349-8BD3-69268CF9D890}" type="slidenum">
              <a:rPr lang="it-IT" smtClean="0"/>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513AE48D-91D6-3349-97DB-09AC2FBB2D82}" type="datetimeFigureOut">
              <a:rPr lang="it-IT" smtClean="0"/>
              <a:pPr/>
              <a:t>08/06/15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F2C47D5-0ACB-0349-8BD3-69268CF9D890}" type="slidenum">
              <a:rPr lang="it-IT" smtClean="0"/>
              <a:pPr/>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3AE48D-91D6-3349-97DB-09AC2FBB2D82}" type="datetimeFigureOut">
              <a:rPr lang="it-IT" smtClean="0"/>
              <a:pPr/>
              <a:t>08/06/15</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2C47D5-0ACB-0349-8BD3-69268CF9D890}"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NULL"/><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5.jpeg"/><Relationship Id="rId7" Type="http://schemas.microsoft.com/office/2007/relationships/hdphoto" Target="../media/hdphoto1.wdp"/><Relationship Id="rId8"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7.png"/><Relationship Id="rId7" Type="http://schemas.openxmlformats.org/officeDocument/2006/relationships/image" Target="../media/image38.jpeg"/><Relationship Id="rId8" Type="http://schemas.openxmlformats.org/officeDocument/2006/relationships/image" Target="../media/image39.jpeg"/><Relationship Id="rId9" Type="http://schemas.openxmlformats.org/officeDocument/2006/relationships/image" Target="../media/image40.png"/><Relationship Id="rId10" Type="http://schemas.openxmlformats.org/officeDocument/2006/relationships/image" Target="../media/image41.png"/><Relationship Id="rId11" Type="http://schemas.openxmlformats.org/officeDocument/2006/relationships/image" Target="../media/image42.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11" Type="http://schemas.openxmlformats.org/officeDocument/2006/relationships/image" Target="../media/image48.png"/><Relationship Id="rId12" Type="http://schemas.openxmlformats.org/officeDocument/2006/relationships/image" Target="../media/image49.png"/><Relationship Id="rId13" Type="http://schemas.openxmlformats.org/officeDocument/2006/relationships/image" Target="../media/image50.png"/><Relationship Id="rId14" Type="http://schemas.openxmlformats.org/officeDocument/2006/relationships/image" Target="../media/image51.png"/><Relationship Id="rId15" Type="http://schemas.openxmlformats.org/officeDocument/2006/relationships/image" Target="../media/image52.png"/><Relationship Id="rId16" Type="http://schemas.openxmlformats.org/officeDocument/2006/relationships/image" Target="../media/image53.png"/><Relationship Id="rId17" Type="http://schemas.openxmlformats.org/officeDocument/2006/relationships/image" Target="../media/image54.png"/><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27.jpe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png"/><Relationship Id="rId9" Type="http://schemas.openxmlformats.org/officeDocument/2006/relationships/image" Target="../media/image46.jpeg"/><Relationship Id="rId10"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55.jpeg"/><Relationship Id="rId7" Type="http://schemas.openxmlformats.org/officeDocument/2006/relationships/image" Target="../media/image56.png"/><Relationship Id="rId8" Type="http://schemas.openxmlformats.org/officeDocument/2006/relationships/image" Target="../media/image57.jpeg"/><Relationship Id="rId9" Type="http://schemas.openxmlformats.org/officeDocument/2006/relationships/image" Target="../media/image58.jpeg"/><Relationship Id="rId10" Type="http://schemas.openxmlformats.org/officeDocument/2006/relationships/image" Target="../media/image59.jpeg"/><Relationship Id="rId11" Type="http://schemas.openxmlformats.org/officeDocument/2006/relationships/image" Target="../media/image60.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61.png"/><Relationship Id="rId7" Type="http://schemas.openxmlformats.org/officeDocument/2006/relationships/image" Target="../media/image62.jpeg"/><Relationship Id="rId8" Type="http://schemas.openxmlformats.org/officeDocument/2006/relationships/image" Target="../media/image63.png"/><Relationship Id="rId9" Type="http://schemas.openxmlformats.org/officeDocument/2006/relationships/image" Target="../media/image64.png"/><Relationship Id="rId10" Type="http://schemas.openxmlformats.org/officeDocument/2006/relationships/image" Target="../media/image65.png"/><Relationship Id="rId11" Type="http://schemas.openxmlformats.org/officeDocument/2006/relationships/image" Target="../media/image66.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11" Type="http://schemas.openxmlformats.org/officeDocument/2006/relationships/image" Target="../media/image72.png"/><Relationship Id="rId12" Type="http://schemas.openxmlformats.org/officeDocument/2006/relationships/image" Target="../media/image73.png"/><Relationship Id="rId13" Type="http://schemas.openxmlformats.org/officeDocument/2006/relationships/image" Target="../media/image74.png"/><Relationship Id="rId14" Type="http://schemas.openxmlformats.org/officeDocument/2006/relationships/image" Target="../media/image75.png"/><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7.jpe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69.png"/><Relationship Id="rId9" Type="http://schemas.openxmlformats.org/officeDocument/2006/relationships/image" Target="../media/image70.png"/><Relationship Id="rId10" Type="http://schemas.openxmlformats.org/officeDocument/2006/relationships/image" Target="../media/image71.png"/></Relationships>
</file>

<file path=ppt/slides/_rels/slide22.xml.rels><?xml version="1.0" encoding="UTF-8" standalone="yes"?>
<Relationships xmlns="http://schemas.openxmlformats.org/package/2006/relationships"><Relationship Id="rId9" Type="http://schemas.openxmlformats.org/officeDocument/2006/relationships/image" Target="../media/image79.emf"/><Relationship Id="rId20" Type="http://schemas.openxmlformats.org/officeDocument/2006/relationships/image" Target="../media/image90.png"/><Relationship Id="rId21" Type="http://schemas.openxmlformats.org/officeDocument/2006/relationships/image" Target="../media/image91.png"/><Relationship Id="rId22" Type="http://schemas.openxmlformats.org/officeDocument/2006/relationships/image" Target="../media/image92.png"/><Relationship Id="rId23" Type="http://schemas.openxmlformats.org/officeDocument/2006/relationships/image" Target="../media/image93.png"/><Relationship Id="rId24" Type="http://schemas.openxmlformats.org/officeDocument/2006/relationships/image" Target="../media/image94.png"/><Relationship Id="rId10" Type="http://schemas.openxmlformats.org/officeDocument/2006/relationships/image" Target="../media/image80.emf"/><Relationship Id="rId11" Type="http://schemas.openxmlformats.org/officeDocument/2006/relationships/image" Target="../media/image81.emf"/><Relationship Id="rId12" Type="http://schemas.openxmlformats.org/officeDocument/2006/relationships/image" Target="../media/image82.emf"/><Relationship Id="rId13" Type="http://schemas.openxmlformats.org/officeDocument/2006/relationships/image" Target="../media/image83.emf"/><Relationship Id="rId14" Type="http://schemas.openxmlformats.org/officeDocument/2006/relationships/image" Target="../media/image84.emf"/><Relationship Id="rId15" Type="http://schemas.openxmlformats.org/officeDocument/2006/relationships/image" Target="../media/image85.emf"/><Relationship Id="rId16" Type="http://schemas.openxmlformats.org/officeDocument/2006/relationships/image" Target="../media/image86.emf"/><Relationship Id="rId17" Type="http://schemas.openxmlformats.org/officeDocument/2006/relationships/image" Target="../media/image87.emf"/><Relationship Id="rId18" Type="http://schemas.openxmlformats.org/officeDocument/2006/relationships/image" Target="../media/image88.png"/><Relationship Id="rId19" Type="http://schemas.openxmlformats.org/officeDocument/2006/relationships/image" Target="../media/image89.png"/><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7.jpe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76.emf"/><Relationship Id="rId7" Type="http://schemas.openxmlformats.org/officeDocument/2006/relationships/image" Target="../media/image77.emf"/><Relationship Id="rId8" Type="http://schemas.openxmlformats.org/officeDocument/2006/relationships/image" Target="../media/image78.em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95.jpeg"/><Relationship Id="rId5" Type="http://schemas.openxmlformats.org/officeDocument/2006/relationships/image" Target="../media/image96.jpeg"/><Relationship Id="rId6" Type="http://schemas.openxmlformats.org/officeDocument/2006/relationships/image" Target="../media/image97.png"/><Relationship Id="rId1" Type="http://schemas.microsoft.com/office/2007/relationships/media" Target="file://localhost/Volumes/32GB-MIMMO/Presentazione%20Laboratorio%20Dottorato%202015/CFD_Simulation_of_Flutter_(Tacoma_Bridge)_(Be_patient!_Flutter_happens_quite_slowly).mp4" TargetMode="External"/><Relationship Id="rId2" Type="http://schemas.openxmlformats.org/officeDocument/2006/relationships/video" Target="file://localhost/Volumes/32GB-MIMMO/Presentazione%20Laboratorio%20Dottorato%202015/CFD_Simulation_of_Flutter_(Tacoma_Bridge)_(Be_patient!_Flutter_happens_quite_slowly).mp4"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27.jpeg"/><Relationship Id="rId5" Type="http://schemas.openxmlformats.org/officeDocument/2006/relationships/image" Target="../media/image99.png"/><Relationship Id="rId6" Type="http://schemas.openxmlformats.org/officeDocument/2006/relationships/image" Target="../media/image100.jpeg"/><Relationship Id="rId7" Type="http://schemas.openxmlformats.org/officeDocument/2006/relationships/image" Target="../media/image101.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3.xml"/><Relationship Id="rId5" Type="http://schemas.openxmlformats.org/officeDocument/2006/relationships/image" Target="../media/image27.jpeg"/><Relationship Id="rId6" Type="http://schemas.openxmlformats.org/officeDocument/2006/relationships/image" Target="../media/image97.png"/><Relationship Id="rId1" Type="http://schemas.microsoft.com/office/2007/relationships/media" Target="file://localhost/Volumes/32GB-MIMMO/Presentazione%20Laboratorio%20Dottorato%202015/Tacoma_Narrows_Bridge_Collapse%20(online-video-cutter.com).mp4" TargetMode="External"/><Relationship Id="rId2" Type="http://schemas.openxmlformats.org/officeDocument/2006/relationships/video" Target="file://localhost/Volumes/32GB-MIMMO/Presentazione%20Laboratorio%20Dottorato%202015/Tacoma_Narrows_Bridge_Collapse%20(online-video-cutter.com).mp4" TargetMode="Externa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oleObject" Target="../embeddings/Microsoft_Word_97_-_2004_Document1.doc"/><Relationship Id="rId5" Type="http://schemas.openxmlformats.org/officeDocument/2006/relationships/image" Target="../media/image102.w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oleObject" Target="../embeddings/Microsoft_Word_97_-_2004_Document2.doc"/><Relationship Id="rId5" Type="http://schemas.openxmlformats.org/officeDocument/2006/relationships/image" Target="../media/image103.wmf"/><Relationship Id="rId6" Type="http://schemas.openxmlformats.org/officeDocument/2006/relationships/oleObject" Target="../embeddings/oleObject3.bin"/><Relationship Id="rId7" Type="http://schemas.openxmlformats.org/officeDocument/2006/relationships/oleObject" Target="../embeddings/Microsoft_Word_97_-_2004_Document3.doc"/><Relationship Id="rId8" Type="http://schemas.openxmlformats.org/officeDocument/2006/relationships/image" Target="../media/image104.w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oleObject" Target="../embeddings/Microsoft_Word_97_-_2004_Document4.doc"/><Relationship Id="rId5" Type="http://schemas.openxmlformats.org/officeDocument/2006/relationships/image" Target="../media/image105.wmf"/><Relationship Id="rId6" Type="http://schemas.openxmlformats.org/officeDocument/2006/relationships/oleObject" Target="../embeddings/oleObject5.bin"/><Relationship Id="rId7" Type="http://schemas.openxmlformats.org/officeDocument/2006/relationships/oleObject" Target="../embeddings/Microsoft_Word_97_-_2004_Document5.doc"/><Relationship Id="rId8" Type="http://schemas.openxmlformats.org/officeDocument/2006/relationships/image" Target="../media/image106.wmf"/><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8.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it/url?sa=i&amp;rct=j&amp;q=&amp;esrc=s&amp;frm=1&amp;source=images&amp;cd=&amp;cad=rja&amp;uact=8&amp;ved=0CAcQjRw&amp;url=http://www.jb-honshi.co.jp/english/bridgeworld/bridge.html&amp;ei=Yl1xVa3vHIjiUeiogvAH&amp;bvm=bv.95039771,d.d24&amp;psig=AFQjCNHBIOnKnXs85vCc79rjxh9i9_IUhA&amp;ust=1433579175075415" TargetMode="External"/><Relationship Id="rId3" Type="http://schemas.openxmlformats.org/officeDocument/2006/relationships/image" Target="../media/image11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4.xml"/><Relationship Id="rId5" Type="http://schemas.openxmlformats.org/officeDocument/2006/relationships/image" Target="../media/image27.jpeg"/><Relationship Id="rId6" Type="http://schemas.openxmlformats.org/officeDocument/2006/relationships/image" Target="../media/image112.jpeg"/><Relationship Id="rId7" Type="http://schemas.openxmlformats.org/officeDocument/2006/relationships/image" Target="../media/image97.png"/><Relationship Id="rId1" Type="http://schemas.microsoft.com/office/2007/relationships/media" Target="file://localhost/Volumes/32GB-MIMMO/Presentazione%20Laboratorio%20Dottorato%202015/Wind%20tunnel%20test%20of%20long%20span%20suspension%20bridge%20(%E1%84%8B%E1%85%B5%E1%84%89%E1%85%AE%E1%86%AB%E1%84%89%E1%85%B5%E1%86%AB%E1%84%83%E1%85%A2%E1%84%80%E1%85%AD%20%E1%84%91%E1%85%AE%E1%86%BC%E1%84%83%E1%85%A9%E1%86%BC%E1%84%89%E1%85%B5%E1%86%AF%E1%84%92%E1%85%A5%E1%86%B7)%20(online-video-cutter.com).mp4" TargetMode="External"/><Relationship Id="rId2" Type="http://schemas.openxmlformats.org/officeDocument/2006/relationships/video" Target="file://localhost/Volumes/32GB-MIMMO/Presentazione%20Laboratorio%20Dottorato%202015/Wind%20tunnel%20test%20of%20long%20span%20suspension%20bridge%20(%E1%84%8B%E1%85%B5%E1%84%89%E1%85%AE%E1%86%AB%E1%84%89%E1%85%B5%E1%86%AB%E1%84%83%E1%85%A2%E1%84%80%E1%85%AD%20%E1%84%91%E1%85%AE%E1%86%BC%E1%84%83%E1%85%A9%E1%86%BC%E1%84%89%E1%85%B5%E1%86%AF%E1%84%92%E1%85%A5%E1%86%B7)%20(online-video-cutter.com).mp4" TargetMode="Externa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13.png"/><Relationship Id="rId1" Type="http://schemas.microsoft.com/office/2007/relationships/media" Target="../media/media1.mpg"/><Relationship Id="rId2" Type="http://schemas.openxmlformats.org/officeDocument/2006/relationships/video" Target="../media/media1.m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4.png"/><Relationship Id="rId3" Type="http://schemas.openxmlformats.org/officeDocument/2006/relationships/image" Target="../media/image1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1650" y="243265"/>
            <a:ext cx="716194" cy="1063061"/>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617" y="164225"/>
            <a:ext cx="1010433" cy="971482"/>
          </a:xfrm>
          <a:prstGeom prst="rect">
            <a:avLst/>
          </a:prstGeom>
        </p:spPr>
      </p:pic>
      <p:sp>
        <p:nvSpPr>
          <p:cNvPr id="7" name="CasellaDiTesto 6"/>
          <p:cNvSpPr txBox="1"/>
          <p:nvPr/>
        </p:nvSpPr>
        <p:spPr>
          <a:xfrm>
            <a:off x="3634697" y="2617375"/>
            <a:ext cx="1928368" cy="630942"/>
          </a:xfrm>
          <a:prstGeom prst="rect">
            <a:avLst/>
          </a:prstGeom>
          <a:noFill/>
        </p:spPr>
        <p:txBody>
          <a:bodyPr wrap="square" rtlCol="0">
            <a:spAutoFit/>
          </a:bodyPr>
          <a:lstStyle/>
          <a:p>
            <a:pPr algn="ctr"/>
            <a:r>
              <a:rPr lang="en-GB" sz="1600" dirty="0" smtClean="0">
                <a:latin typeface="Verdana" panose="020B0604030504040204" pitchFamily="34" charset="0"/>
                <a:ea typeface="Verdana" panose="020B0604030504040204" pitchFamily="34" charset="0"/>
                <a:cs typeface="Verdana" panose="020B0604030504040204" pitchFamily="34" charset="0"/>
              </a:rPr>
              <a:t>School for PhD</a:t>
            </a:r>
          </a:p>
          <a:p>
            <a:pPr algn="ctr"/>
            <a:endParaRPr lang="en-GB" sz="300" dirty="0" smtClean="0">
              <a:latin typeface="Verdana" panose="020B0604030504040204" pitchFamily="34" charset="0"/>
              <a:ea typeface="Verdana" panose="020B0604030504040204" pitchFamily="34" charset="0"/>
              <a:cs typeface="Verdana" panose="020B0604030504040204" pitchFamily="34" charset="0"/>
            </a:endParaRPr>
          </a:p>
          <a:p>
            <a:pPr algn="ctr"/>
            <a:r>
              <a:rPr lang="en-GB" sz="1600" dirty="0" smtClean="0">
                <a:latin typeface="Verdana" panose="020B0604030504040204" pitchFamily="34" charset="0"/>
                <a:ea typeface="Verdana" panose="020B0604030504040204" pitchFamily="34" charset="0"/>
                <a:cs typeface="Verdana" panose="020B0604030504040204" pitchFamily="34" charset="0"/>
              </a:rPr>
              <a:t>June 8-12, 2015</a:t>
            </a:r>
            <a:endParaRPr lang="en-GB" sz="1600" dirty="0">
              <a:latin typeface="Verdana" panose="020B0604030504040204" pitchFamily="34" charset="0"/>
              <a:ea typeface="Verdana" panose="020B0604030504040204" pitchFamily="34" charset="0"/>
              <a:cs typeface="Verdana" panose="020B0604030504040204" pitchFamily="34" charset="0"/>
            </a:endParaRPr>
          </a:p>
        </p:txBody>
      </p:sp>
      <p:sp>
        <p:nvSpPr>
          <p:cNvPr id="8" name="CasellaDiTesto 7"/>
          <p:cNvSpPr txBox="1"/>
          <p:nvPr/>
        </p:nvSpPr>
        <p:spPr>
          <a:xfrm>
            <a:off x="238125" y="3523929"/>
            <a:ext cx="8667749" cy="461665"/>
          </a:xfrm>
          <a:prstGeom prst="rect">
            <a:avLst/>
          </a:prstGeom>
          <a:noFill/>
        </p:spPr>
        <p:txBody>
          <a:bodyPr wrap="square" rtlCol="0">
            <a:spAutoFit/>
          </a:bodyPr>
          <a:lstStyle/>
          <a:p>
            <a:pPr algn="ctr"/>
            <a:r>
              <a:rPr lang="en-GB" sz="2400" dirty="0" smtClean="0">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SCIENCE AND TECHNOLOGIES AT UNICAL</a:t>
            </a:r>
          </a:p>
        </p:txBody>
      </p:sp>
      <p:sp>
        <p:nvSpPr>
          <p:cNvPr id="9" name="CasellaDiTesto 8"/>
          <p:cNvSpPr txBox="1"/>
          <p:nvPr/>
        </p:nvSpPr>
        <p:spPr>
          <a:xfrm>
            <a:off x="3707936" y="1991108"/>
            <a:ext cx="2207768" cy="461665"/>
          </a:xfrm>
          <a:prstGeom prst="rect">
            <a:avLst/>
          </a:prstGeom>
          <a:noFill/>
        </p:spPr>
        <p:txBody>
          <a:bodyPr wrap="square" rtlCol="0">
            <a:spAutoFit/>
          </a:bodyPr>
          <a:lstStyle/>
          <a:p>
            <a:r>
              <a:rPr lang="en-GB" sz="2400" b="1" dirty="0" smtClean="0">
                <a:latin typeface="Verdana" panose="020B0604030504040204" pitchFamily="34" charset="0"/>
                <a:ea typeface="Verdana" panose="020B0604030504040204" pitchFamily="34" charset="0"/>
                <a:cs typeface="Verdana" panose="020B0604030504040204" pitchFamily="34" charset="0"/>
              </a:rPr>
              <a:t>LTL 2015</a:t>
            </a:r>
            <a:endParaRPr lang="en-GB" sz="2400" b="1" dirty="0">
              <a:latin typeface="Verdana" panose="020B0604030504040204" pitchFamily="34" charset="0"/>
              <a:ea typeface="Verdana" panose="020B0604030504040204" pitchFamily="34" charset="0"/>
              <a:cs typeface="Verdana" panose="020B0604030504040204" pitchFamily="34" charset="0"/>
            </a:endParaRPr>
          </a:p>
        </p:txBody>
      </p:sp>
      <p:pic>
        <p:nvPicPr>
          <p:cNvPr id="11" name="Immagin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1450" y="164223"/>
            <a:ext cx="984251" cy="1148292"/>
          </a:xfrm>
          <a:prstGeom prst="rect">
            <a:avLst/>
          </a:prstGeom>
        </p:spPr>
      </p:pic>
      <p:sp>
        <p:nvSpPr>
          <p:cNvPr id="12" name="CasellaDiTesto 11"/>
          <p:cNvSpPr txBox="1"/>
          <p:nvPr/>
        </p:nvSpPr>
        <p:spPr>
          <a:xfrm>
            <a:off x="1601770" y="351326"/>
            <a:ext cx="2129408" cy="523220"/>
          </a:xfrm>
          <a:prstGeom prst="rect">
            <a:avLst/>
          </a:prstGeom>
          <a:noFill/>
        </p:spPr>
        <p:txBody>
          <a:bodyPr wrap="square" rtlCol="0">
            <a:spAutoFit/>
          </a:bodyPr>
          <a:lstStyle/>
          <a:p>
            <a:r>
              <a:rPr lang="en-GB" sz="1400" dirty="0" err="1" smtClean="0">
                <a:latin typeface="Tekton Pro Ext" panose="020F0605020208020904" pitchFamily="34" charset="0"/>
                <a:ea typeface="Verdana" panose="020B0604030504040204" pitchFamily="34" charset="0"/>
                <a:cs typeface="Verdana" panose="020B0604030504040204" pitchFamily="34" charset="0"/>
              </a:rPr>
              <a:t>Università</a:t>
            </a:r>
            <a:endParaRPr lang="en-GB" sz="1400" dirty="0">
              <a:latin typeface="Tekton Pro Ext" panose="020F0605020208020904" pitchFamily="34" charset="0"/>
              <a:ea typeface="Verdana" panose="020B0604030504040204" pitchFamily="34" charset="0"/>
              <a:cs typeface="Verdana" panose="020B0604030504040204" pitchFamily="34" charset="0"/>
            </a:endParaRPr>
          </a:p>
          <a:p>
            <a:r>
              <a:rPr lang="en-GB" sz="1400" dirty="0" smtClean="0">
                <a:latin typeface="Tekton Pro Ext" panose="020F0605020208020904" pitchFamily="34" charset="0"/>
                <a:ea typeface="Verdana" panose="020B0604030504040204" pitchFamily="34" charset="0"/>
                <a:cs typeface="Verdana" panose="020B0604030504040204" pitchFamily="34" charset="0"/>
              </a:rPr>
              <a:t>Della Calabria</a:t>
            </a:r>
            <a:endParaRPr lang="en-GB" sz="1400" dirty="0">
              <a:latin typeface="Tekton Pro Ext" panose="020F0605020208020904" pitchFamily="34" charset="0"/>
              <a:ea typeface="Verdana" panose="020B0604030504040204" pitchFamily="34" charset="0"/>
              <a:cs typeface="Verdana" panose="020B0604030504040204" pitchFamily="34" charset="0"/>
            </a:endParaRPr>
          </a:p>
        </p:txBody>
      </p:sp>
      <p:sp>
        <p:nvSpPr>
          <p:cNvPr id="13" name="CasellaDiTesto 12"/>
          <p:cNvSpPr txBox="1"/>
          <p:nvPr/>
        </p:nvSpPr>
        <p:spPr>
          <a:xfrm>
            <a:off x="5049945" y="284651"/>
            <a:ext cx="1931880" cy="1015663"/>
          </a:xfrm>
          <a:prstGeom prst="rect">
            <a:avLst/>
          </a:prstGeom>
          <a:noFill/>
        </p:spPr>
        <p:txBody>
          <a:bodyPr wrap="square" rtlCol="0">
            <a:spAutoFit/>
          </a:bodyPr>
          <a:lstStyle/>
          <a:p>
            <a:r>
              <a:rPr lang="en-GB" sz="2000" dirty="0" smtClean="0">
                <a:latin typeface="Tekton Pro Ext" panose="020F0605020208020904" pitchFamily="34" charset="0"/>
                <a:ea typeface="Verdana" panose="020B0604030504040204" pitchFamily="34" charset="0"/>
                <a:cs typeface="Verdana" panose="020B0604030504040204" pitchFamily="34" charset="0"/>
              </a:rPr>
              <a:t>Doctoral School </a:t>
            </a:r>
          </a:p>
          <a:p>
            <a:r>
              <a:rPr lang="en-GB" sz="2000" dirty="0" smtClean="0">
                <a:latin typeface="Tekton Pro Ext" panose="020F0605020208020904" pitchFamily="34" charset="0"/>
                <a:ea typeface="Verdana" panose="020B0604030504040204" pitchFamily="34" charset="0"/>
                <a:cs typeface="Verdana" panose="020B0604030504040204" pitchFamily="34" charset="0"/>
              </a:rPr>
              <a:t>SIACE</a:t>
            </a:r>
            <a:endParaRPr lang="en-GB" sz="2000" dirty="0">
              <a:latin typeface="Tekton Pro Ext" panose="020F0605020208020904" pitchFamily="34" charset="0"/>
              <a:ea typeface="Verdana" panose="020B0604030504040204" pitchFamily="34" charset="0"/>
              <a:cs typeface="Verdana" panose="020B0604030504040204" pitchFamily="34" charset="0"/>
            </a:endParaRPr>
          </a:p>
        </p:txBody>
      </p:sp>
      <p:sp>
        <p:nvSpPr>
          <p:cNvPr id="14" name="Rettangolo 13"/>
          <p:cNvSpPr/>
          <p:nvPr/>
        </p:nvSpPr>
        <p:spPr>
          <a:xfrm>
            <a:off x="238125" y="4105374"/>
            <a:ext cx="8667750" cy="2616101"/>
          </a:xfrm>
          <a:prstGeom prst="rect">
            <a:avLst/>
          </a:prstGeom>
        </p:spPr>
        <p:txBody>
          <a:bodyPr wrap="square">
            <a:spAutoFit/>
          </a:bodyPr>
          <a:lstStyle/>
          <a:p>
            <a:pPr algn="ctr"/>
            <a:r>
              <a:rPr lang="en-US" sz="2400" b="1" dirty="0" smtClean="0">
                <a:solidFill>
                  <a:schemeClr val="accent1"/>
                </a:solidFill>
                <a:latin typeface="verdana" panose="020B0604030504040204" pitchFamily="34" charset="0"/>
              </a:rPr>
              <a:t>RESEARCH ACTIVITY IN THE LABORATORY OF </a:t>
            </a:r>
          </a:p>
          <a:p>
            <a:pPr algn="ctr"/>
            <a:r>
              <a:rPr lang="en-US" sz="2400" b="1" dirty="0" smtClean="0">
                <a:solidFill>
                  <a:schemeClr val="accent1"/>
                </a:solidFill>
                <a:latin typeface="verdana" panose="020B0604030504040204" pitchFamily="34" charset="0"/>
              </a:rPr>
              <a:t>MATERIALS AND STRUCTURES</a:t>
            </a:r>
          </a:p>
          <a:p>
            <a:pPr algn="ctr"/>
            <a:r>
              <a:rPr lang="en-US" sz="1600" dirty="0" smtClean="0">
                <a:solidFill>
                  <a:schemeClr val="accent1"/>
                </a:solidFill>
                <a:latin typeface="verdana" panose="020B0604030504040204" pitchFamily="34" charset="0"/>
              </a:rPr>
              <a:t>by</a:t>
            </a:r>
          </a:p>
          <a:p>
            <a:pPr algn="ctr"/>
            <a:r>
              <a:rPr lang="en-US" sz="2000" i="1" dirty="0" err="1" smtClean="0">
                <a:solidFill>
                  <a:schemeClr val="accent1"/>
                </a:solidFill>
                <a:latin typeface="verdana" panose="020B0604030504040204" pitchFamily="34" charset="0"/>
              </a:rPr>
              <a:t>Domenico</a:t>
            </a:r>
            <a:r>
              <a:rPr lang="en-US" sz="2000" i="1" dirty="0" smtClean="0">
                <a:solidFill>
                  <a:schemeClr val="accent1"/>
                </a:solidFill>
                <a:latin typeface="verdana" panose="020B0604030504040204" pitchFamily="34" charset="0"/>
              </a:rPr>
              <a:t>  Bruno</a:t>
            </a:r>
          </a:p>
          <a:p>
            <a:pPr algn="ctr"/>
            <a:r>
              <a:rPr lang="en-US" sz="2000" i="1" dirty="0" err="1" smtClean="0">
                <a:solidFill>
                  <a:schemeClr val="accent1"/>
                </a:solidFill>
                <a:latin typeface="verdana" panose="020B0604030504040204" pitchFamily="34" charset="0"/>
              </a:rPr>
              <a:t>Fabrizio</a:t>
            </a:r>
            <a:r>
              <a:rPr lang="en-US" sz="2000" i="1" dirty="0" smtClean="0">
                <a:solidFill>
                  <a:schemeClr val="accent1"/>
                </a:solidFill>
                <a:latin typeface="verdana" panose="020B0604030504040204" pitchFamily="34" charset="0"/>
              </a:rPr>
              <a:t> Greco</a:t>
            </a:r>
          </a:p>
          <a:p>
            <a:pPr algn="ctr"/>
            <a:r>
              <a:rPr lang="en-US" sz="2000" i="1" dirty="0" err="1" smtClean="0">
                <a:solidFill>
                  <a:schemeClr val="accent1"/>
                </a:solidFill>
                <a:latin typeface="verdana" panose="020B0604030504040204" pitchFamily="34" charset="0"/>
              </a:rPr>
              <a:t>Luciano</a:t>
            </a:r>
            <a:r>
              <a:rPr lang="en-US" sz="2000" i="1" dirty="0" smtClean="0">
                <a:solidFill>
                  <a:schemeClr val="accent1"/>
                </a:solidFill>
                <a:latin typeface="verdana" panose="020B0604030504040204" pitchFamily="34" charset="0"/>
              </a:rPr>
              <a:t>  </a:t>
            </a:r>
            <a:r>
              <a:rPr lang="en-US" sz="2000" i="1" dirty="0" err="1" smtClean="0">
                <a:solidFill>
                  <a:schemeClr val="accent1"/>
                </a:solidFill>
                <a:latin typeface="verdana" panose="020B0604030504040204" pitchFamily="34" charset="0"/>
              </a:rPr>
              <a:t>Ombres</a:t>
            </a:r>
            <a:endParaRPr lang="en-US" sz="2000" i="1" dirty="0" smtClean="0">
              <a:solidFill>
                <a:schemeClr val="accent1"/>
              </a:solidFill>
              <a:latin typeface="verdana" panose="020B0604030504040204" pitchFamily="34" charset="0"/>
            </a:endParaRPr>
          </a:p>
          <a:p>
            <a:pPr algn="ctr"/>
            <a:endParaRPr lang="en-US" sz="2000" i="1" dirty="0" smtClean="0">
              <a:solidFill>
                <a:schemeClr val="accent1"/>
              </a:solidFill>
              <a:latin typeface="verdana" panose="020B0604030504040204" pitchFamily="34" charset="0"/>
            </a:endParaRPr>
          </a:p>
          <a:p>
            <a:pPr algn="ctr"/>
            <a:endParaRPr lang="en-US" sz="2000" b="1" dirty="0" smtClean="0">
              <a:solidFill>
                <a:schemeClr val="accent1"/>
              </a:solidFill>
              <a:latin typeface="verdana" panose="020B0604030504040204" pitchFamily="34" charset="0"/>
            </a:endParaRPr>
          </a:p>
        </p:txBody>
      </p:sp>
      <p:sp>
        <p:nvSpPr>
          <p:cNvPr id="17" name="Segnaposto numero diapositiva 16"/>
          <p:cNvSpPr>
            <a:spLocks noGrp="1"/>
          </p:cNvSpPr>
          <p:nvPr>
            <p:ph type="sldNum" sz="quarter" idx="12"/>
          </p:nvPr>
        </p:nvSpPr>
        <p:spPr/>
        <p:txBody>
          <a:bodyPr/>
          <a:lstStyle/>
          <a:p>
            <a:fld id="{D57F1E4F-1CFF-5643-939E-217C01CDF565}" type="slidenum">
              <a:rPr lang="en-US" smtClean="0"/>
              <a:pPr/>
              <a:t>1</a:t>
            </a:fld>
            <a:endParaRPr lang="en-US" dirty="0"/>
          </a:p>
        </p:txBody>
      </p:sp>
    </p:spTree>
    <p:extLst>
      <p:ext uri="{BB962C8B-B14F-4D97-AF65-F5344CB8AC3E}">
        <p14:creationId xmlns:p14="http://schemas.microsoft.com/office/powerpoint/2010/main" val="265467223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644236"/>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it-IT" sz="2000" b="1" dirty="0" smtClean="0"/>
              <a:t>ATTIVITA’ </a:t>
            </a:r>
            <a:r>
              <a:rPr lang="it-IT" sz="2000" b="1" dirty="0" err="1" smtClean="0"/>
              <a:t>DI</a:t>
            </a:r>
            <a:r>
              <a:rPr lang="it-IT" sz="2000" b="1" dirty="0" smtClean="0"/>
              <a:t> RICERCA: SPERIMENTAZIONE SU MURATURE RINFORZATE CON MATERIALE COMPOSITO FIBRORINFORZATO (FRP, FRCM)</a:t>
            </a:r>
            <a:endParaRPr lang="it-IT" sz="2000" dirty="0"/>
          </a:p>
        </p:txBody>
      </p:sp>
      <p:pic>
        <p:nvPicPr>
          <p:cNvPr id="4" name="Immagine 3"/>
          <p:cNvPicPr>
            <a:picLocks noChangeAspect="1"/>
          </p:cNvPicPr>
          <p:nvPr/>
        </p:nvPicPr>
        <p:blipFill>
          <a:blip r:embed="rId2"/>
          <a:stretch>
            <a:fillRect/>
          </a:stretch>
        </p:blipFill>
        <p:spPr>
          <a:xfrm>
            <a:off x="781664" y="1285118"/>
            <a:ext cx="2893060" cy="2969641"/>
          </a:xfrm>
          <a:prstGeom prst="rect">
            <a:avLst/>
          </a:prstGeom>
        </p:spPr>
      </p:pic>
      <p:pic>
        <p:nvPicPr>
          <p:cNvPr id="5" name="Immagine 4"/>
          <p:cNvPicPr>
            <a:picLocks noChangeAspect="1"/>
          </p:cNvPicPr>
          <p:nvPr/>
        </p:nvPicPr>
        <p:blipFill>
          <a:blip r:embed="rId3"/>
          <a:stretch>
            <a:fillRect/>
          </a:stretch>
        </p:blipFill>
        <p:spPr>
          <a:xfrm>
            <a:off x="781664" y="4904102"/>
            <a:ext cx="2266950" cy="1511300"/>
          </a:xfrm>
          <a:prstGeom prst="rect">
            <a:avLst/>
          </a:prstGeom>
        </p:spPr>
      </p:pic>
      <p:pic>
        <p:nvPicPr>
          <p:cNvPr id="6" name="Immagine 5"/>
          <p:cNvPicPr>
            <a:picLocks noChangeAspect="1"/>
          </p:cNvPicPr>
          <p:nvPr/>
        </p:nvPicPr>
        <p:blipFill>
          <a:blip r:embed="rId4"/>
          <a:stretch>
            <a:fillRect/>
          </a:stretch>
        </p:blipFill>
        <p:spPr>
          <a:xfrm>
            <a:off x="5303632" y="1481281"/>
            <a:ext cx="1544320" cy="2021840"/>
          </a:xfrm>
          <a:prstGeom prst="rect">
            <a:avLst/>
          </a:prstGeom>
        </p:spPr>
      </p:pic>
      <p:pic>
        <p:nvPicPr>
          <p:cNvPr id="7" name="Immagine 6"/>
          <p:cNvPicPr>
            <a:picLocks noChangeAspect="1"/>
          </p:cNvPicPr>
          <p:nvPr/>
        </p:nvPicPr>
        <p:blipFill>
          <a:blip r:embed="rId5"/>
          <a:stretch>
            <a:fillRect/>
          </a:stretch>
        </p:blipFill>
        <p:spPr>
          <a:xfrm>
            <a:off x="7260448" y="1449531"/>
            <a:ext cx="1207008" cy="2053590"/>
          </a:xfrm>
          <a:prstGeom prst="rect">
            <a:avLst/>
          </a:prstGeom>
        </p:spPr>
      </p:pic>
      <p:sp>
        <p:nvSpPr>
          <p:cNvPr id="8" name="CasellaDiTesto 7"/>
          <p:cNvSpPr txBox="1"/>
          <p:nvPr/>
        </p:nvSpPr>
        <p:spPr>
          <a:xfrm>
            <a:off x="781664" y="4289253"/>
            <a:ext cx="3241015" cy="307777"/>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it-IT" sz="1400" b="1" dirty="0" smtClean="0">
                <a:solidFill>
                  <a:schemeClr val="tx1"/>
                </a:solidFill>
              </a:rPr>
              <a:t>Pannelli in muratura rinforzati con FRCM </a:t>
            </a:r>
            <a:endParaRPr lang="it-IT" sz="1400" b="1" dirty="0">
              <a:solidFill>
                <a:schemeClr val="tx1"/>
              </a:solidFill>
            </a:endParaRPr>
          </a:p>
        </p:txBody>
      </p:sp>
      <p:sp>
        <p:nvSpPr>
          <p:cNvPr id="9" name="CasellaDiTesto 8"/>
          <p:cNvSpPr txBox="1"/>
          <p:nvPr/>
        </p:nvSpPr>
        <p:spPr>
          <a:xfrm>
            <a:off x="5425552" y="3639205"/>
            <a:ext cx="3093453" cy="307777"/>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it-IT" sz="1400" b="1" dirty="0" smtClean="0"/>
              <a:t>Pilastri in muratura confinati con FRCM</a:t>
            </a:r>
            <a:endParaRPr lang="it-IT" sz="1400" b="1" dirty="0"/>
          </a:p>
        </p:txBody>
      </p:sp>
      <p:sp>
        <p:nvSpPr>
          <p:cNvPr id="11" name="CasellaDiTesto 10"/>
          <p:cNvSpPr txBox="1"/>
          <p:nvPr/>
        </p:nvSpPr>
        <p:spPr>
          <a:xfrm>
            <a:off x="5854203" y="6230736"/>
            <a:ext cx="2125226" cy="307777"/>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r>
              <a:rPr lang="it-IT" sz="1400" b="1" dirty="0" smtClean="0">
                <a:solidFill>
                  <a:srgbClr val="800000"/>
                </a:solidFill>
              </a:rPr>
              <a:t>Aderenza </a:t>
            </a:r>
            <a:r>
              <a:rPr lang="it-IT" sz="1400" b="1" dirty="0" err="1" smtClean="0">
                <a:solidFill>
                  <a:srgbClr val="800000"/>
                </a:solidFill>
              </a:rPr>
              <a:t>FRCM-muratura</a:t>
            </a:r>
            <a:endParaRPr lang="it-IT" sz="1400" b="1" dirty="0">
              <a:solidFill>
                <a:srgbClr val="800000"/>
              </a:solidFill>
            </a:endParaRPr>
          </a:p>
        </p:txBody>
      </p:sp>
      <p:pic>
        <p:nvPicPr>
          <p:cNvPr id="12" name="Immagine 11"/>
          <p:cNvPicPr>
            <a:picLocks noChangeAspect="1"/>
          </p:cNvPicPr>
          <p:nvPr/>
        </p:nvPicPr>
        <p:blipFill>
          <a:blip r:embed="rId6"/>
          <a:stretch>
            <a:fillRect/>
          </a:stretch>
        </p:blipFill>
        <p:spPr>
          <a:xfrm>
            <a:off x="6212317" y="4360026"/>
            <a:ext cx="1573530" cy="187071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850724"/>
          </a:xfrm>
        </p:spPr>
        <p:style>
          <a:lnRef idx="1">
            <a:schemeClr val="accent3"/>
          </a:lnRef>
          <a:fillRef idx="2">
            <a:schemeClr val="accent3"/>
          </a:fillRef>
          <a:effectRef idx="1">
            <a:schemeClr val="accent3"/>
          </a:effectRef>
          <a:fontRef idx="minor">
            <a:schemeClr val="dk1"/>
          </a:fontRef>
        </p:style>
        <p:txBody>
          <a:bodyPr>
            <a:normAutofit/>
          </a:bodyPr>
          <a:lstStyle/>
          <a:p>
            <a:r>
              <a:rPr lang="it-IT" sz="2400" b="1" dirty="0" smtClean="0">
                <a:solidFill>
                  <a:srgbClr val="FF0000"/>
                </a:solidFill>
              </a:rPr>
              <a:t>TAVOLA VIBRANTE PER PROVE SISMICHE</a:t>
            </a:r>
            <a:endParaRPr lang="it-IT" sz="2400" b="1" dirty="0">
              <a:solidFill>
                <a:srgbClr val="FF0000"/>
              </a:solidFill>
            </a:endParaRPr>
          </a:p>
        </p:txBody>
      </p:sp>
      <p:pic>
        <p:nvPicPr>
          <p:cNvPr id="4" name="Immagine 3"/>
          <p:cNvPicPr>
            <a:picLocks noChangeAspect="1"/>
          </p:cNvPicPr>
          <p:nvPr/>
        </p:nvPicPr>
        <p:blipFill>
          <a:blip r:embed="rId2"/>
          <a:stretch>
            <a:fillRect/>
          </a:stretch>
        </p:blipFill>
        <p:spPr>
          <a:xfrm>
            <a:off x="1409763" y="1806775"/>
            <a:ext cx="5516880" cy="3169920"/>
          </a:xfrm>
          <a:prstGeom prst="rect">
            <a:avLst/>
          </a:prstGeom>
        </p:spPr>
      </p:pic>
      <p:sp>
        <p:nvSpPr>
          <p:cNvPr id="5" name="CasellaDiTesto 4"/>
          <p:cNvSpPr txBox="1"/>
          <p:nvPr/>
        </p:nvSpPr>
        <p:spPr>
          <a:xfrm>
            <a:off x="457201" y="5103673"/>
            <a:ext cx="8229600" cy="1754327"/>
          </a:xfrm>
          <a:prstGeom prst="rect">
            <a:avLst/>
          </a:prstGeom>
          <a:noFill/>
        </p:spPr>
        <p:txBody>
          <a:bodyPr wrap="square" rtlCol="0">
            <a:spAutoFit/>
          </a:bodyPr>
          <a:lstStyle/>
          <a:p>
            <a:pPr algn="just"/>
            <a:r>
              <a:rPr lang="it-IT" dirty="0" smtClean="0"/>
              <a:t>Tavola vibrante </a:t>
            </a:r>
            <a:r>
              <a:rPr lang="it-IT" dirty="0" err="1" smtClean="0"/>
              <a:t>uniassiale</a:t>
            </a:r>
            <a:r>
              <a:rPr lang="it-IT" dirty="0" smtClean="0"/>
              <a:t> di dimensioni 3,00 x 3,00 m (superficie utile), </a:t>
            </a:r>
            <a:r>
              <a:rPr lang="it-IT" dirty="0" err="1" smtClean="0"/>
              <a:t>pay</a:t>
            </a:r>
            <a:r>
              <a:rPr lang="it-IT" dirty="0" smtClean="0"/>
              <a:t> </a:t>
            </a:r>
            <a:r>
              <a:rPr lang="it-IT" dirty="0" err="1" smtClean="0"/>
              <a:t>load</a:t>
            </a:r>
            <a:r>
              <a:rPr lang="it-IT" dirty="0" smtClean="0"/>
              <a:t> minimo 10.000 kg; frequenza 0 ÷ 50 Hz, spostamento dinamico totale di almeno 500 mm (+/- 250 mm), velocità +/- 1 m/sec, accelerazione massima con </a:t>
            </a:r>
            <a:r>
              <a:rPr lang="it-IT" dirty="0" err="1" smtClean="0"/>
              <a:t>payload</a:t>
            </a:r>
            <a:r>
              <a:rPr lang="it-IT" dirty="0" smtClean="0"/>
              <a:t> pari ad almeno 1.0 g. La tavola è provvista di configurazione con espandibilità alla configurazione biassiale (</a:t>
            </a:r>
            <a:r>
              <a:rPr lang="it-IT" dirty="0" err="1" smtClean="0"/>
              <a:t>2</a:t>
            </a:r>
            <a:r>
              <a:rPr lang="it-IT" dirty="0" smtClean="0"/>
              <a:t> gradi di libertà).</a:t>
            </a:r>
          </a:p>
          <a:p>
            <a:endParaRPr lang="it-IT" dirty="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9144000" cy="666408"/>
          </a:xfrm>
          <a:prstGeom prst="rect">
            <a:avLst/>
          </a:prstGeom>
          <a:blipFill>
            <a:blip r:embed="rId3" cstate="print"/>
            <a:stretch>
              <a:fillRect/>
            </a:stretch>
          </a:bli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Titolo 1"/>
          <p:cNvSpPr txBox="1">
            <a:spLocks/>
          </p:cNvSpPr>
          <p:nvPr/>
        </p:nvSpPr>
        <p:spPr>
          <a:xfrm>
            <a:off x="373687" y="44624"/>
            <a:ext cx="8625170" cy="1125907"/>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400" b="1" i="1" cap="small" dirty="0">
                <a:solidFill>
                  <a:schemeClr val="bg1"/>
                </a:solidFill>
                <a:latin typeface="Times New Roman" pitchFamily="18" charset="0"/>
                <a:cs typeface="Times New Roman" pitchFamily="18" charset="0"/>
              </a:rPr>
              <a:t>La sperimentazione nella mitigazione del rischio sismico</a:t>
            </a:r>
            <a:endParaRPr lang="en-US" sz="2400" b="1" i="1" cap="small" dirty="0">
              <a:solidFill>
                <a:schemeClr val="bg1"/>
              </a:solidFill>
              <a:latin typeface="Times New Roman" pitchFamily="18" charset="0"/>
              <a:cs typeface="Times New Roman" pitchFamily="18" charset="0"/>
            </a:endParaRPr>
          </a:p>
        </p:txBody>
      </p:sp>
      <p:sp>
        <p:nvSpPr>
          <p:cNvPr id="6" name="Rettangolo 5"/>
          <p:cNvSpPr/>
          <p:nvPr/>
        </p:nvSpPr>
        <p:spPr>
          <a:xfrm>
            <a:off x="48125" y="666408"/>
            <a:ext cx="8280000" cy="90000"/>
          </a:xfrm>
          <a:prstGeom prst="rect">
            <a:avLst/>
          </a:prstGeom>
          <a:solidFill>
            <a:srgbClr val="92D050"/>
          </a:solidFill>
          <a:ln>
            <a:solidFill>
              <a:schemeClr val="bg1">
                <a:lumMod val="9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 name="Rettangolo 6"/>
          <p:cNvSpPr/>
          <p:nvPr/>
        </p:nvSpPr>
        <p:spPr>
          <a:xfrm>
            <a:off x="8388504" y="620688"/>
            <a:ext cx="720000" cy="180000"/>
          </a:xfrm>
          <a:prstGeom prst="rect">
            <a:avLst/>
          </a:prstGeom>
          <a:solidFill>
            <a:srgbClr val="92D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chemeClr val="tx1"/>
                </a:solidFill>
                <a:latin typeface="Times New Roman" pitchFamily="18" charset="0"/>
                <a:cs typeface="Times New Roman" pitchFamily="18" charset="0"/>
              </a:rPr>
              <a:t>4/6</a:t>
            </a:r>
            <a:endParaRPr lang="it-IT" sz="1200" dirty="0">
              <a:solidFill>
                <a:schemeClr val="tx1"/>
              </a:solidFill>
              <a:latin typeface="Times New Roman" pitchFamily="18" charset="0"/>
              <a:cs typeface="Times New Roman" pitchFamily="18" charset="0"/>
            </a:endParaRPr>
          </a:p>
        </p:txBody>
      </p:sp>
      <p:sp>
        <p:nvSpPr>
          <p:cNvPr id="8" name="Rettangolo 7"/>
          <p:cNvSpPr/>
          <p:nvPr/>
        </p:nvSpPr>
        <p:spPr>
          <a:xfrm>
            <a:off x="96981" y="6488668"/>
            <a:ext cx="902811" cy="261610"/>
          </a:xfrm>
          <a:prstGeom prst="rect">
            <a:avLst/>
          </a:prstGeom>
        </p:spPr>
        <p:txBody>
          <a:bodyPr wrap="none">
            <a:spAutoFit/>
          </a:bodyPr>
          <a:lstStyle/>
          <a:p>
            <a:r>
              <a:rPr lang="it-IT" sz="1100" dirty="0" smtClean="0"/>
              <a:t>26/09/2013 </a:t>
            </a:r>
            <a:endParaRPr lang="it-IT" sz="1100" dirty="0"/>
          </a:p>
        </p:txBody>
      </p:sp>
      <p:sp>
        <p:nvSpPr>
          <p:cNvPr id="26" name="Rettangolo 25"/>
          <p:cNvSpPr/>
          <p:nvPr/>
        </p:nvSpPr>
        <p:spPr>
          <a:xfrm>
            <a:off x="58056" y="6357958"/>
            <a:ext cx="8940801" cy="500042"/>
          </a:xfrm>
          <a:prstGeom prst="rect">
            <a:avLst/>
          </a:prstGeom>
          <a:solidFill>
            <a:schemeClr val="bg1">
              <a:lumMod val="7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7" name="Rettangolo 26"/>
          <p:cNvSpPr/>
          <p:nvPr/>
        </p:nvSpPr>
        <p:spPr>
          <a:xfrm>
            <a:off x="142844" y="6420810"/>
            <a:ext cx="7072362" cy="369332"/>
          </a:xfrm>
          <a:prstGeom prst="rect">
            <a:avLst/>
          </a:prstGeom>
        </p:spPr>
        <p:txBody>
          <a:bodyPr wrap="square">
            <a:spAutoFit/>
          </a:bodyPr>
          <a:lstStyle/>
          <a:p>
            <a:pPr algn="ctr"/>
            <a:r>
              <a:rPr lang="en-US" b="1" i="1" dirty="0" smtClean="0">
                <a:solidFill>
                  <a:schemeClr val="bg1"/>
                </a:solidFill>
                <a:latin typeface="Times New Roman" pitchFamily="18" charset="0"/>
                <a:ea typeface="+mj-ea"/>
                <a:cs typeface="Times New Roman" pitchFamily="18" charset="0"/>
              </a:rPr>
              <a:t>DIPARTIMENTO DI INGEGNERIA CIVILE</a:t>
            </a:r>
          </a:p>
        </p:txBody>
      </p:sp>
      <p:pic>
        <p:nvPicPr>
          <p:cNvPr id="28" name="Picture 7"/>
          <p:cNvPicPr>
            <a:picLocks noChangeAspect="1" noChangeArrowheads="1"/>
          </p:cNvPicPr>
          <p:nvPr/>
        </p:nvPicPr>
        <p:blipFill>
          <a:blip r:embed="rId4" cstate="print"/>
          <a:srcRect l="2745" t="21484" r="89019" b="67774"/>
          <a:stretch>
            <a:fillRect/>
          </a:stretch>
        </p:blipFill>
        <p:spPr bwMode="auto">
          <a:xfrm>
            <a:off x="8335734" y="6425970"/>
            <a:ext cx="500066" cy="366715"/>
          </a:xfrm>
          <a:prstGeom prst="rect">
            <a:avLst/>
          </a:prstGeom>
          <a:noFill/>
          <a:ln w="9525">
            <a:noFill/>
            <a:miter lim="800000"/>
            <a:headEnd/>
            <a:tailEnd/>
          </a:ln>
          <a:effectLst/>
        </p:spPr>
      </p:pic>
      <p:pic>
        <p:nvPicPr>
          <p:cNvPr id="29" name="Immagine 28" descr="marchio dip strutture"/>
          <p:cNvPicPr/>
          <p:nvPr/>
        </p:nvPicPr>
        <p:blipFill>
          <a:blip r:embed="rId5" cstate="print"/>
          <a:srcRect t="20029" r="32892" b="17767"/>
          <a:stretch>
            <a:fillRect/>
          </a:stretch>
        </p:blipFill>
        <p:spPr bwMode="auto">
          <a:xfrm>
            <a:off x="7317696" y="6475637"/>
            <a:ext cx="795790" cy="273506"/>
          </a:xfrm>
          <a:prstGeom prst="rect">
            <a:avLst/>
          </a:prstGeom>
          <a:noFill/>
        </p:spPr>
      </p:pic>
      <p:sp>
        <p:nvSpPr>
          <p:cNvPr id="16" name="CasellaDiTesto 15"/>
          <p:cNvSpPr txBox="1"/>
          <p:nvPr/>
        </p:nvSpPr>
        <p:spPr>
          <a:xfrm>
            <a:off x="653374" y="1516722"/>
            <a:ext cx="7837252" cy="400110"/>
          </a:xfrm>
          <a:prstGeom prst="rect">
            <a:avLst/>
          </a:prstGeom>
          <a:noFill/>
        </p:spPr>
        <p:txBody>
          <a:bodyPr wrap="square" rtlCol="0">
            <a:spAutoFit/>
          </a:bodyPr>
          <a:lstStyle/>
          <a:p>
            <a:pPr algn="ctr">
              <a:spcAft>
                <a:spcPts val="1200"/>
              </a:spcAft>
            </a:pPr>
            <a:r>
              <a:rPr lang="it-IT" sz="2000" b="1" dirty="0" smtClean="0">
                <a:latin typeface="Times New Roman" pitchFamily="18" charset="0"/>
                <a:cs typeface="Times New Roman" pitchFamily="18" charset="0"/>
              </a:rPr>
              <a:t>Espandibilità alla configurazione biassiale</a:t>
            </a:r>
            <a:endParaRPr lang="it-IT" sz="2000" b="1" dirty="0">
              <a:latin typeface="Times New Roman" pitchFamily="18" charset="0"/>
              <a:cs typeface="Times New Roman" pitchFamily="18" charset="0"/>
            </a:endParaRPr>
          </a:p>
        </p:txBody>
      </p:sp>
      <p:sp>
        <p:nvSpPr>
          <p:cNvPr id="3" name="CasellaDiTesto 2"/>
          <p:cNvSpPr txBox="1"/>
          <p:nvPr/>
        </p:nvSpPr>
        <p:spPr>
          <a:xfrm>
            <a:off x="142844" y="1916832"/>
            <a:ext cx="8806092" cy="830997"/>
          </a:xfrm>
          <a:prstGeom prst="rect">
            <a:avLst/>
          </a:prstGeom>
          <a:noFill/>
        </p:spPr>
        <p:txBody>
          <a:bodyPr wrap="square" rtlCol="0">
            <a:spAutoFit/>
          </a:bodyPr>
          <a:lstStyle/>
          <a:p>
            <a:r>
              <a:rPr lang="it-IT" sz="1600" dirty="0" smtClean="0">
                <a:latin typeface="+mj-lt"/>
                <a:cs typeface="Arial" panose="020B0604020202020204" pitchFamily="34" charset="0"/>
              </a:rPr>
              <a:t>Il sistema di guide lineari che consente i movimenti della tavola lungo l’asse X può essere sostituito con un sistema, sempre a guide lineari, che ne garantisce il movimento lungo i due assi orizzontali (asse X ed asse Y). Entrambe le configurazioni uniassiale e biassiale sono installabili in uno spazio di 4.5 x 4.5 metri.</a:t>
            </a:r>
            <a:endParaRPr lang="it-IT" sz="1600" dirty="0">
              <a:latin typeface="+mj-lt"/>
              <a:cs typeface="Arial" panose="020B0604020202020204" pitchFamily="34" charset="0"/>
            </a:endParaRPr>
          </a:p>
        </p:txBody>
      </p:sp>
      <p:pic>
        <p:nvPicPr>
          <p:cNvPr id="9" name="Immagine 8"/>
          <p:cNvPicPr>
            <a:picLocks noChangeAspect="1"/>
          </p:cNvPicPr>
          <p:nvPr/>
        </p:nvPicPr>
        <p:blipFill rotWithShape="1">
          <a:blip r:embed="rId6"/>
          <a:srcRect t="6393"/>
          <a:stretch/>
        </p:blipFill>
        <p:spPr>
          <a:xfrm>
            <a:off x="4860032" y="2862190"/>
            <a:ext cx="3962400" cy="3045724"/>
          </a:xfrm>
          <a:prstGeom prst="rect">
            <a:avLst/>
          </a:prstGeom>
        </p:spPr>
      </p:pic>
      <p:pic>
        <p:nvPicPr>
          <p:cNvPr id="11" name="Immagine 10"/>
          <p:cNvPicPr>
            <a:picLocks noChangeAspect="1"/>
          </p:cNvPicPr>
          <p:nvPr/>
        </p:nvPicPr>
        <p:blipFill rotWithShape="1">
          <a:blip r:embed="rId7"/>
          <a:srcRect t="6393"/>
          <a:stretch/>
        </p:blipFill>
        <p:spPr>
          <a:xfrm>
            <a:off x="225725" y="2862190"/>
            <a:ext cx="3962400" cy="3045724"/>
          </a:xfrm>
          <a:prstGeom prst="rect">
            <a:avLst/>
          </a:prstGeom>
        </p:spPr>
      </p:pic>
      <p:sp>
        <p:nvSpPr>
          <p:cNvPr id="18" name="CasellaDiTesto 17"/>
          <p:cNvSpPr txBox="1"/>
          <p:nvPr/>
        </p:nvSpPr>
        <p:spPr>
          <a:xfrm>
            <a:off x="129881" y="5970766"/>
            <a:ext cx="4154088" cy="338554"/>
          </a:xfrm>
          <a:prstGeom prst="rect">
            <a:avLst/>
          </a:prstGeom>
          <a:noFill/>
        </p:spPr>
        <p:txBody>
          <a:bodyPr wrap="square" rtlCol="0">
            <a:spAutoFit/>
          </a:bodyPr>
          <a:lstStyle/>
          <a:p>
            <a:pPr algn="ctr"/>
            <a:r>
              <a:rPr lang="it-IT" sz="1600" dirty="0">
                <a:latin typeface="+mj-lt"/>
                <a:cs typeface="Arial" panose="020B0604020202020204" pitchFamily="34" charset="0"/>
              </a:rPr>
              <a:t>Pattini, guide e supporti per soluzione a 1 </a:t>
            </a:r>
            <a:r>
              <a:rPr lang="it-IT" sz="1600" dirty="0" smtClean="0">
                <a:latin typeface="+mj-lt"/>
                <a:cs typeface="Arial" panose="020B0604020202020204" pitchFamily="34" charset="0"/>
              </a:rPr>
              <a:t>GDL</a:t>
            </a:r>
            <a:endParaRPr lang="it-IT" sz="1600" dirty="0">
              <a:latin typeface="+mj-lt"/>
              <a:cs typeface="Arial" panose="020B0604020202020204" pitchFamily="34" charset="0"/>
            </a:endParaRPr>
          </a:p>
        </p:txBody>
      </p:sp>
      <p:sp>
        <p:nvSpPr>
          <p:cNvPr id="19" name="CasellaDiTesto 18"/>
          <p:cNvSpPr txBox="1"/>
          <p:nvPr/>
        </p:nvSpPr>
        <p:spPr>
          <a:xfrm>
            <a:off x="4846663" y="5956583"/>
            <a:ext cx="3989138" cy="338554"/>
          </a:xfrm>
          <a:prstGeom prst="rect">
            <a:avLst/>
          </a:prstGeom>
          <a:noFill/>
        </p:spPr>
        <p:txBody>
          <a:bodyPr wrap="square" rtlCol="0">
            <a:spAutoFit/>
          </a:bodyPr>
          <a:lstStyle/>
          <a:p>
            <a:pPr algn="ctr"/>
            <a:r>
              <a:rPr lang="it-IT" sz="1600" dirty="0">
                <a:latin typeface="+mj-lt"/>
                <a:cs typeface="Arial" panose="020B0604020202020204" pitchFamily="34" charset="0"/>
              </a:rPr>
              <a:t>Pattini, guide e supporti per soluzione a </a:t>
            </a:r>
            <a:r>
              <a:rPr lang="it-IT" sz="1600" dirty="0" smtClean="0">
                <a:latin typeface="+mj-lt"/>
                <a:cs typeface="Arial" panose="020B0604020202020204" pitchFamily="34" charset="0"/>
              </a:rPr>
              <a:t>2 GDL</a:t>
            </a:r>
            <a:endParaRPr lang="it-IT" sz="1600" dirty="0">
              <a:latin typeface="+mj-lt"/>
              <a:cs typeface="Arial" panose="020B0604020202020204" pitchFamily="34" charset="0"/>
            </a:endParaRPr>
          </a:p>
        </p:txBody>
      </p:sp>
      <p:sp>
        <p:nvSpPr>
          <p:cNvPr id="20" name="CasellaDiTesto 19"/>
          <p:cNvSpPr txBox="1"/>
          <p:nvPr/>
        </p:nvSpPr>
        <p:spPr>
          <a:xfrm>
            <a:off x="251520" y="980728"/>
            <a:ext cx="6641686" cy="461665"/>
          </a:xfrm>
          <a:prstGeom prst="rect">
            <a:avLst/>
          </a:prstGeom>
          <a:noFill/>
        </p:spPr>
        <p:txBody>
          <a:bodyPr wrap="square" rtlCol="0">
            <a:spAutoFit/>
          </a:bodyPr>
          <a:lstStyle/>
          <a:p>
            <a:r>
              <a:rPr lang="it-IT" sz="2400" b="1" dirty="0" smtClean="0">
                <a:solidFill>
                  <a:srgbClr val="FF0000"/>
                </a:solidFill>
                <a:latin typeface="Times New Roman" pitchFamily="18" charset="0"/>
                <a:cs typeface="Times New Roman" pitchFamily="18" charset="0"/>
              </a:rPr>
              <a:t>Tavola vibrante (simulatore sismico)</a:t>
            </a:r>
          </a:p>
        </p:txBody>
      </p:sp>
    </p:spTree>
    <p:extLst>
      <p:ext uri="{BB962C8B-B14F-4D97-AF65-F5344CB8AC3E}">
        <p14:creationId xmlns:p14="http://schemas.microsoft.com/office/powerpoint/2010/main" val="412470460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556773"/>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r>
              <a:rPr lang="it-IT" sz="1800" b="1" dirty="0" smtClean="0">
                <a:solidFill>
                  <a:srgbClr val="FF0000"/>
                </a:solidFill>
              </a:rPr>
              <a:t>TAVOLA VIBRANTE PER PROVE SISMICHE</a:t>
            </a:r>
            <a:endParaRPr lang="it-IT" sz="1800" dirty="0"/>
          </a:p>
        </p:txBody>
      </p:sp>
      <p:pic>
        <p:nvPicPr>
          <p:cNvPr id="5" name="Immagine 4"/>
          <p:cNvPicPr>
            <a:picLocks noChangeAspect="1"/>
          </p:cNvPicPr>
          <p:nvPr/>
        </p:nvPicPr>
        <p:blipFill>
          <a:blip r:embed="rId2"/>
          <a:stretch>
            <a:fillRect/>
          </a:stretch>
        </p:blipFill>
        <p:spPr>
          <a:xfrm>
            <a:off x="3455742" y="3889136"/>
            <a:ext cx="5010012" cy="2625964"/>
          </a:xfrm>
          <a:prstGeom prst="rect">
            <a:avLst/>
          </a:prstGeom>
        </p:spPr>
      </p:pic>
      <p:pic>
        <p:nvPicPr>
          <p:cNvPr id="6" name="Immagine 5"/>
          <p:cNvPicPr>
            <a:picLocks noChangeAspect="1"/>
          </p:cNvPicPr>
          <p:nvPr/>
        </p:nvPicPr>
        <p:blipFill>
          <a:blip r:embed="rId3"/>
          <a:stretch>
            <a:fillRect/>
          </a:stretch>
        </p:blipFill>
        <p:spPr>
          <a:xfrm>
            <a:off x="699449" y="1295400"/>
            <a:ext cx="4224127" cy="241935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9144000" cy="666408"/>
          </a:xfrm>
          <a:prstGeom prst="rect">
            <a:avLst/>
          </a:prstGeom>
          <a:blipFill>
            <a:blip r:embed="rId3" cstate="print"/>
            <a:stretch>
              <a:fillRect/>
            </a:stretch>
          </a:bli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Titolo 1"/>
          <p:cNvSpPr txBox="1">
            <a:spLocks/>
          </p:cNvSpPr>
          <p:nvPr/>
        </p:nvSpPr>
        <p:spPr>
          <a:xfrm>
            <a:off x="373687" y="44624"/>
            <a:ext cx="8625170" cy="1125907"/>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400" b="1" i="1" cap="small" dirty="0">
                <a:solidFill>
                  <a:schemeClr val="bg1"/>
                </a:solidFill>
                <a:latin typeface="Times New Roman" pitchFamily="18" charset="0"/>
                <a:cs typeface="Times New Roman" pitchFamily="18" charset="0"/>
              </a:rPr>
              <a:t>La sperimentazione nella mitigazione del rischio sismico</a:t>
            </a:r>
            <a:endParaRPr lang="en-US" sz="2400" b="1" i="1" cap="small" dirty="0">
              <a:solidFill>
                <a:schemeClr val="bg1"/>
              </a:solidFill>
              <a:latin typeface="Times New Roman" pitchFamily="18" charset="0"/>
              <a:cs typeface="Times New Roman" pitchFamily="18" charset="0"/>
            </a:endParaRPr>
          </a:p>
        </p:txBody>
      </p:sp>
      <p:sp>
        <p:nvSpPr>
          <p:cNvPr id="6" name="Rettangolo 5"/>
          <p:cNvSpPr/>
          <p:nvPr/>
        </p:nvSpPr>
        <p:spPr>
          <a:xfrm>
            <a:off x="48125" y="666408"/>
            <a:ext cx="8280000" cy="90000"/>
          </a:xfrm>
          <a:prstGeom prst="rect">
            <a:avLst/>
          </a:prstGeom>
          <a:solidFill>
            <a:srgbClr val="92D050"/>
          </a:solidFill>
          <a:ln>
            <a:solidFill>
              <a:schemeClr val="bg1">
                <a:lumMod val="9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 name="Rettangolo 6"/>
          <p:cNvSpPr/>
          <p:nvPr/>
        </p:nvSpPr>
        <p:spPr>
          <a:xfrm>
            <a:off x="8388504" y="620688"/>
            <a:ext cx="720000" cy="180000"/>
          </a:xfrm>
          <a:prstGeom prst="rect">
            <a:avLst/>
          </a:prstGeom>
          <a:solidFill>
            <a:srgbClr val="92D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chemeClr val="tx1"/>
                </a:solidFill>
                <a:latin typeface="Times New Roman" pitchFamily="18" charset="0"/>
                <a:cs typeface="Times New Roman" pitchFamily="18" charset="0"/>
              </a:rPr>
              <a:t>2/6</a:t>
            </a:r>
            <a:endParaRPr lang="it-IT" sz="1200" dirty="0">
              <a:solidFill>
                <a:schemeClr val="tx1"/>
              </a:solidFill>
              <a:latin typeface="Times New Roman" pitchFamily="18" charset="0"/>
              <a:cs typeface="Times New Roman" pitchFamily="18" charset="0"/>
            </a:endParaRPr>
          </a:p>
        </p:txBody>
      </p:sp>
      <p:sp>
        <p:nvSpPr>
          <p:cNvPr id="8" name="Rettangolo 7"/>
          <p:cNvSpPr/>
          <p:nvPr/>
        </p:nvSpPr>
        <p:spPr>
          <a:xfrm>
            <a:off x="96981" y="6488668"/>
            <a:ext cx="902811" cy="261610"/>
          </a:xfrm>
          <a:prstGeom prst="rect">
            <a:avLst/>
          </a:prstGeom>
        </p:spPr>
        <p:txBody>
          <a:bodyPr wrap="none">
            <a:spAutoFit/>
          </a:bodyPr>
          <a:lstStyle/>
          <a:p>
            <a:r>
              <a:rPr lang="it-IT" sz="1100" dirty="0" smtClean="0"/>
              <a:t>26/09/2013 </a:t>
            </a:r>
            <a:endParaRPr lang="it-IT" sz="1100" dirty="0"/>
          </a:p>
        </p:txBody>
      </p:sp>
      <p:sp>
        <p:nvSpPr>
          <p:cNvPr id="26" name="Rettangolo 25"/>
          <p:cNvSpPr/>
          <p:nvPr/>
        </p:nvSpPr>
        <p:spPr>
          <a:xfrm>
            <a:off x="58056" y="6357958"/>
            <a:ext cx="8940801" cy="500042"/>
          </a:xfrm>
          <a:prstGeom prst="rect">
            <a:avLst/>
          </a:prstGeom>
          <a:solidFill>
            <a:schemeClr val="bg1">
              <a:lumMod val="7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7" name="Rettangolo 26"/>
          <p:cNvSpPr/>
          <p:nvPr/>
        </p:nvSpPr>
        <p:spPr>
          <a:xfrm>
            <a:off x="142844" y="6420810"/>
            <a:ext cx="7072362" cy="369332"/>
          </a:xfrm>
          <a:prstGeom prst="rect">
            <a:avLst/>
          </a:prstGeom>
        </p:spPr>
        <p:txBody>
          <a:bodyPr wrap="square">
            <a:spAutoFit/>
          </a:bodyPr>
          <a:lstStyle/>
          <a:p>
            <a:pPr algn="ctr"/>
            <a:r>
              <a:rPr lang="en-US" b="1" i="1" dirty="0" smtClean="0">
                <a:solidFill>
                  <a:schemeClr val="bg1"/>
                </a:solidFill>
                <a:latin typeface="Times New Roman" pitchFamily="18" charset="0"/>
                <a:ea typeface="+mj-ea"/>
                <a:cs typeface="Times New Roman" pitchFamily="18" charset="0"/>
              </a:rPr>
              <a:t>DIPARTIMENTO DI INGEGNERIA CIVILE</a:t>
            </a:r>
          </a:p>
        </p:txBody>
      </p:sp>
      <p:pic>
        <p:nvPicPr>
          <p:cNvPr id="28" name="Picture 7"/>
          <p:cNvPicPr>
            <a:picLocks noChangeAspect="1" noChangeArrowheads="1"/>
          </p:cNvPicPr>
          <p:nvPr/>
        </p:nvPicPr>
        <p:blipFill>
          <a:blip r:embed="rId4" cstate="print"/>
          <a:srcRect l="2745" t="21484" r="89019" b="67774"/>
          <a:stretch>
            <a:fillRect/>
          </a:stretch>
        </p:blipFill>
        <p:spPr bwMode="auto">
          <a:xfrm>
            <a:off x="8335734" y="6425970"/>
            <a:ext cx="500066" cy="366715"/>
          </a:xfrm>
          <a:prstGeom prst="rect">
            <a:avLst/>
          </a:prstGeom>
          <a:noFill/>
          <a:ln w="9525">
            <a:noFill/>
            <a:miter lim="800000"/>
            <a:headEnd/>
            <a:tailEnd/>
          </a:ln>
          <a:effectLst/>
        </p:spPr>
      </p:pic>
      <p:pic>
        <p:nvPicPr>
          <p:cNvPr id="29" name="Immagine 28" descr="marchio dip strutture"/>
          <p:cNvPicPr/>
          <p:nvPr/>
        </p:nvPicPr>
        <p:blipFill>
          <a:blip r:embed="rId5" cstate="print"/>
          <a:srcRect t="20029" r="32892" b="17767"/>
          <a:stretch>
            <a:fillRect/>
          </a:stretch>
        </p:blipFill>
        <p:spPr bwMode="auto">
          <a:xfrm>
            <a:off x="7317696" y="6475637"/>
            <a:ext cx="795790" cy="273506"/>
          </a:xfrm>
          <a:prstGeom prst="rect">
            <a:avLst/>
          </a:prstGeom>
          <a:noFill/>
        </p:spPr>
      </p:pic>
      <p:sp>
        <p:nvSpPr>
          <p:cNvPr id="21" name="CasellaDiTesto 20"/>
          <p:cNvSpPr txBox="1"/>
          <p:nvPr/>
        </p:nvSpPr>
        <p:spPr>
          <a:xfrm>
            <a:off x="251694" y="1484784"/>
            <a:ext cx="8584106" cy="707886"/>
          </a:xfrm>
          <a:prstGeom prst="rect">
            <a:avLst/>
          </a:prstGeom>
          <a:noFill/>
        </p:spPr>
        <p:txBody>
          <a:bodyPr wrap="square" rtlCol="0">
            <a:spAutoFit/>
          </a:bodyPr>
          <a:lstStyle/>
          <a:p>
            <a:pPr>
              <a:spcAft>
                <a:spcPts val="1200"/>
              </a:spcAft>
            </a:pPr>
            <a:r>
              <a:rPr lang="it-IT" sz="2000" dirty="0" smtClean="0">
                <a:latin typeface="Times New Roman" pitchFamily="18" charset="0"/>
                <a:cs typeface="Times New Roman" pitchFamily="18" charset="0"/>
              </a:rPr>
              <a:t>La </a:t>
            </a:r>
            <a:r>
              <a:rPr lang="it-IT" sz="2000" b="1" dirty="0">
                <a:latin typeface="Times New Roman" pitchFamily="18" charset="0"/>
                <a:cs typeface="Times New Roman" pitchFamily="18" charset="0"/>
              </a:rPr>
              <a:t>tavola vibrante </a:t>
            </a:r>
            <a:r>
              <a:rPr lang="it-IT" sz="2000" dirty="0">
                <a:latin typeface="Times New Roman" pitchFamily="18" charset="0"/>
                <a:cs typeface="Times New Roman" pitchFamily="18" charset="0"/>
              </a:rPr>
              <a:t>è costruita in acciaio al carbonio ed è realizzata per muoversi su guide lineari lungo un solo asse (chiamato asse X</a:t>
            </a:r>
            <a:r>
              <a:rPr lang="it-IT" sz="2000" dirty="0" smtClean="0">
                <a:latin typeface="Times New Roman" pitchFamily="18" charset="0"/>
                <a:cs typeface="Times New Roman" pitchFamily="18" charset="0"/>
              </a:rPr>
              <a:t>).</a:t>
            </a:r>
            <a:endParaRPr lang="it-IT" sz="2000" dirty="0">
              <a:latin typeface="Times New Roman" pitchFamily="18" charset="0"/>
              <a:cs typeface="Times New Roman" pitchFamily="18" charset="0"/>
            </a:endParaRPr>
          </a:p>
        </p:txBody>
      </p:sp>
      <p:graphicFrame>
        <p:nvGraphicFramePr>
          <p:cNvPr id="9" name="Tabella 8"/>
          <p:cNvGraphicFramePr>
            <a:graphicFrameLocks noGrp="1"/>
          </p:cNvGraphicFramePr>
          <p:nvPr>
            <p:extLst>
              <p:ext uri="{D42A27DB-BD31-4B8C-83A1-F6EECF244321}">
                <p14:modId xmlns:p14="http://schemas.microsoft.com/office/powerpoint/2010/main" val="3496352154"/>
              </p:ext>
            </p:extLst>
          </p:nvPr>
        </p:nvGraphicFramePr>
        <p:xfrm>
          <a:off x="2374784" y="2752598"/>
          <a:ext cx="4307344" cy="3291840"/>
        </p:xfrm>
        <a:graphic>
          <a:graphicData uri="http://schemas.openxmlformats.org/drawingml/2006/table">
            <a:tbl>
              <a:tblPr firstRow="1" bandRow="1">
                <a:tableStyleId>{F5AB1C69-6EDB-4FF4-983F-18BD219EF322}</a:tableStyleId>
              </a:tblPr>
              <a:tblGrid>
                <a:gridCol w="2995872"/>
                <a:gridCol w="1311472"/>
              </a:tblGrid>
              <a:tr h="346837">
                <a:tc>
                  <a:txBody>
                    <a:bodyPr/>
                    <a:lstStyle/>
                    <a:p>
                      <a:endParaRPr lang="it-IT" dirty="0"/>
                    </a:p>
                  </a:txBody>
                  <a:tcPr/>
                </a:tc>
                <a:tc>
                  <a:txBody>
                    <a:bodyPr/>
                    <a:lstStyle/>
                    <a:p>
                      <a:pPr algn="ctr"/>
                      <a:r>
                        <a:rPr lang="it-IT" dirty="0" smtClean="0"/>
                        <a:t>Prestazione</a:t>
                      </a:r>
                      <a:endParaRPr lang="it-IT" dirty="0"/>
                    </a:p>
                  </a:txBody>
                  <a:tcPr/>
                </a:tc>
              </a:tr>
              <a:tr h="346837">
                <a:tc>
                  <a:txBody>
                    <a:bodyPr/>
                    <a:lstStyle/>
                    <a:p>
                      <a:r>
                        <a:rPr lang="it-IT" dirty="0" smtClean="0"/>
                        <a:t>Gradi di libertà</a:t>
                      </a:r>
                      <a:endParaRPr lang="it-IT" dirty="0"/>
                    </a:p>
                  </a:txBody>
                  <a:tcPr/>
                </a:tc>
                <a:tc>
                  <a:txBody>
                    <a:bodyPr/>
                    <a:lstStyle/>
                    <a:p>
                      <a:pPr algn="ctr"/>
                      <a:r>
                        <a:rPr lang="it-IT" dirty="0" smtClean="0"/>
                        <a:t>1</a:t>
                      </a:r>
                      <a:endParaRPr lang="it-IT" dirty="0"/>
                    </a:p>
                  </a:txBody>
                  <a:tcPr/>
                </a:tc>
              </a:tr>
              <a:tr h="346837">
                <a:tc>
                  <a:txBody>
                    <a:bodyPr/>
                    <a:lstStyle/>
                    <a:p>
                      <a:r>
                        <a:rPr lang="it-IT" dirty="0" smtClean="0"/>
                        <a:t>Dimensioni tavola [m]</a:t>
                      </a:r>
                      <a:endParaRPr lang="it-IT" dirty="0"/>
                    </a:p>
                  </a:txBody>
                  <a:tcPr/>
                </a:tc>
                <a:tc>
                  <a:txBody>
                    <a:bodyPr/>
                    <a:lstStyle/>
                    <a:p>
                      <a:pPr algn="ctr"/>
                      <a:r>
                        <a:rPr lang="it-IT" dirty="0" smtClean="0"/>
                        <a:t>3 x 3</a:t>
                      </a:r>
                      <a:endParaRPr lang="it-IT" dirty="0"/>
                    </a:p>
                  </a:txBody>
                  <a:tcPr/>
                </a:tc>
              </a:tr>
              <a:tr h="346837">
                <a:tc>
                  <a:txBody>
                    <a:bodyPr/>
                    <a:lstStyle/>
                    <a:p>
                      <a:r>
                        <a:rPr lang="it-IT" dirty="0" smtClean="0"/>
                        <a:t>Carico pagante</a:t>
                      </a:r>
                      <a:r>
                        <a:rPr lang="it-IT" baseline="0" dirty="0" smtClean="0"/>
                        <a:t> massimo [ton]</a:t>
                      </a:r>
                      <a:endParaRPr lang="it-IT" dirty="0"/>
                    </a:p>
                  </a:txBody>
                  <a:tcPr/>
                </a:tc>
                <a:tc>
                  <a:txBody>
                    <a:bodyPr/>
                    <a:lstStyle/>
                    <a:p>
                      <a:pPr algn="ctr"/>
                      <a:r>
                        <a:rPr lang="it-IT" dirty="0" smtClean="0"/>
                        <a:t>12</a:t>
                      </a:r>
                      <a:endParaRPr lang="it-IT" dirty="0"/>
                    </a:p>
                  </a:txBody>
                  <a:tcPr/>
                </a:tc>
              </a:tr>
              <a:tr h="346837">
                <a:tc>
                  <a:txBody>
                    <a:bodyPr/>
                    <a:lstStyle/>
                    <a:p>
                      <a:r>
                        <a:rPr lang="it-IT" dirty="0" smtClean="0"/>
                        <a:t>Spostamento asse X [mm]</a:t>
                      </a:r>
                      <a:endParaRPr lang="it-IT" dirty="0"/>
                    </a:p>
                  </a:txBody>
                  <a:tcPr/>
                </a:tc>
                <a:tc>
                  <a:txBody>
                    <a:bodyPr/>
                    <a:lstStyle/>
                    <a:p>
                      <a:pPr algn="ctr"/>
                      <a:r>
                        <a:rPr lang="it-IT" dirty="0" smtClean="0"/>
                        <a:t>± 300</a:t>
                      </a:r>
                      <a:endParaRPr lang="it-IT" dirty="0"/>
                    </a:p>
                  </a:txBody>
                  <a:tcPr/>
                </a:tc>
              </a:tr>
              <a:tr h="346837">
                <a:tc>
                  <a:txBody>
                    <a:bodyPr/>
                    <a:lstStyle/>
                    <a:p>
                      <a:r>
                        <a:rPr lang="it-IT" dirty="0" smtClean="0"/>
                        <a:t>Max. velocità asse X [m/s]</a:t>
                      </a:r>
                      <a:endParaRPr lang="it-IT" dirty="0"/>
                    </a:p>
                  </a:txBody>
                  <a:tcPr/>
                </a:tc>
                <a:tc>
                  <a:txBody>
                    <a:bodyPr/>
                    <a:lstStyle/>
                    <a:p>
                      <a:pPr algn="ctr"/>
                      <a:r>
                        <a:rPr lang="it-IT" dirty="0" smtClean="0"/>
                        <a:t>± 1.5</a:t>
                      </a:r>
                      <a:endParaRPr lang="it-IT" dirty="0"/>
                    </a:p>
                  </a:txBody>
                  <a:tcPr/>
                </a:tc>
              </a:tr>
              <a:tr h="346837">
                <a:tc>
                  <a:txBody>
                    <a:bodyPr/>
                    <a:lstStyle/>
                    <a:p>
                      <a:r>
                        <a:rPr lang="it-IT" dirty="0" smtClean="0"/>
                        <a:t>Max. accelerazione</a:t>
                      </a:r>
                      <a:r>
                        <a:rPr lang="it-IT" baseline="0" dirty="0" smtClean="0"/>
                        <a:t> asse X [g]</a:t>
                      </a:r>
                      <a:endParaRPr lang="it-IT"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dirty="0" smtClean="0"/>
                        <a:t>± 1.0</a:t>
                      </a:r>
                    </a:p>
                  </a:txBody>
                  <a:tcPr/>
                </a:tc>
              </a:tr>
              <a:tr h="346837">
                <a:tc>
                  <a:txBody>
                    <a:bodyPr/>
                    <a:lstStyle/>
                    <a:p>
                      <a:r>
                        <a:rPr lang="it-IT" dirty="0" smtClean="0"/>
                        <a:t>Frequenza operativa [Hz]</a:t>
                      </a:r>
                      <a:endParaRPr lang="it-IT" dirty="0"/>
                    </a:p>
                  </a:txBody>
                  <a:tcPr/>
                </a:tc>
                <a:tc>
                  <a:txBody>
                    <a:bodyPr/>
                    <a:lstStyle/>
                    <a:p>
                      <a:pPr algn="ctr"/>
                      <a:r>
                        <a:rPr lang="it-IT" dirty="0" smtClean="0"/>
                        <a:t>0 ÷ 60</a:t>
                      </a:r>
                      <a:endParaRPr lang="it-IT" dirty="0"/>
                    </a:p>
                  </a:txBody>
                  <a:tcPr/>
                </a:tc>
              </a:tr>
              <a:tr h="346837">
                <a:tc>
                  <a:txBody>
                    <a:bodyPr/>
                    <a:lstStyle/>
                    <a:p>
                      <a:r>
                        <a:rPr lang="it-IT" dirty="0" smtClean="0"/>
                        <a:t>Momento ribaltante [ton*m]</a:t>
                      </a:r>
                      <a:endParaRPr lang="it-IT" dirty="0"/>
                    </a:p>
                  </a:txBody>
                  <a:tcPr/>
                </a:tc>
                <a:tc>
                  <a:txBody>
                    <a:bodyPr/>
                    <a:lstStyle/>
                    <a:p>
                      <a:pPr algn="ctr"/>
                      <a:r>
                        <a:rPr lang="it-IT" dirty="0" smtClean="0"/>
                        <a:t>30</a:t>
                      </a:r>
                      <a:endParaRPr lang="it-IT" dirty="0"/>
                    </a:p>
                  </a:txBody>
                  <a:tcPr/>
                </a:tc>
              </a:tr>
            </a:tbl>
          </a:graphicData>
        </a:graphic>
      </p:graphicFrame>
      <p:sp>
        <p:nvSpPr>
          <p:cNvPr id="18" name="CasellaDiTesto 17"/>
          <p:cNvSpPr txBox="1"/>
          <p:nvPr/>
        </p:nvSpPr>
        <p:spPr>
          <a:xfrm>
            <a:off x="3072727" y="2369243"/>
            <a:ext cx="2911458" cy="400110"/>
          </a:xfrm>
          <a:prstGeom prst="rect">
            <a:avLst/>
          </a:prstGeom>
          <a:noFill/>
        </p:spPr>
        <p:txBody>
          <a:bodyPr wrap="square" rtlCol="0">
            <a:spAutoFit/>
          </a:bodyPr>
          <a:lstStyle/>
          <a:p>
            <a:pPr algn="ctr">
              <a:spcAft>
                <a:spcPts val="1200"/>
              </a:spcAft>
            </a:pPr>
            <a:r>
              <a:rPr lang="it-IT" sz="2000" b="1" dirty="0" smtClean="0">
                <a:latin typeface="Times New Roman" pitchFamily="18" charset="0"/>
                <a:cs typeface="Times New Roman" pitchFamily="18" charset="0"/>
              </a:rPr>
              <a:t>Prestazioni del sistema</a:t>
            </a:r>
            <a:endParaRPr lang="it-IT" sz="2000" b="1" dirty="0">
              <a:latin typeface="Times New Roman" pitchFamily="18" charset="0"/>
              <a:cs typeface="Times New Roman" pitchFamily="18" charset="0"/>
            </a:endParaRPr>
          </a:p>
        </p:txBody>
      </p:sp>
      <p:sp>
        <p:nvSpPr>
          <p:cNvPr id="15" name="CasellaDiTesto 14"/>
          <p:cNvSpPr txBox="1"/>
          <p:nvPr/>
        </p:nvSpPr>
        <p:spPr>
          <a:xfrm>
            <a:off x="251520" y="980728"/>
            <a:ext cx="6641686" cy="461665"/>
          </a:xfrm>
          <a:prstGeom prst="rect">
            <a:avLst/>
          </a:prstGeom>
          <a:noFill/>
        </p:spPr>
        <p:txBody>
          <a:bodyPr wrap="square" rtlCol="0">
            <a:spAutoFit/>
          </a:bodyPr>
          <a:lstStyle/>
          <a:p>
            <a:r>
              <a:rPr lang="it-IT" sz="2400" b="1" dirty="0" smtClean="0">
                <a:solidFill>
                  <a:srgbClr val="FF0000"/>
                </a:solidFill>
                <a:latin typeface="Times New Roman" pitchFamily="18" charset="0"/>
                <a:cs typeface="Times New Roman" pitchFamily="18" charset="0"/>
              </a:rPr>
              <a:t>Tavola vibrante (simulatore sismico)</a:t>
            </a:r>
          </a:p>
        </p:txBody>
      </p:sp>
    </p:spTree>
    <p:extLst>
      <p:ext uri="{BB962C8B-B14F-4D97-AF65-F5344CB8AC3E}">
        <p14:creationId xmlns:p14="http://schemas.microsoft.com/office/powerpoint/2010/main" val="258246561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9144000" cy="666408"/>
          </a:xfrm>
          <a:prstGeom prst="rect">
            <a:avLst/>
          </a:prstGeom>
          <a:blipFill>
            <a:blip r:embed="rId3" cstate="print"/>
            <a:stretch>
              <a:fillRect/>
            </a:stretch>
          </a:bli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Titolo 1"/>
          <p:cNvSpPr txBox="1">
            <a:spLocks/>
          </p:cNvSpPr>
          <p:nvPr/>
        </p:nvSpPr>
        <p:spPr>
          <a:xfrm>
            <a:off x="373687" y="44624"/>
            <a:ext cx="8625170" cy="1125907"/>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400" b="1" i="1" cap="small" dirty="0">
                <a:solidFill>
                  <a:schemeClr val="bg1"/>
                </a:solidFill>
                <a:latin typeface="Times New Roman" pitchFamily="18" charset="0"/>
                <a:cs typeface="Times New Roman" pitchFamily="18" charset="0"/>
              </a:rPr>
              <a:t>La sperimentazione nella mitigazione del rischio sismico</a:t>
            </a:r>
            <a:endParaRPr lang="en-US" sz="2400" b="1" i="1" cap="small" dirty="0">
              <a:solidFill>
                <a:schemeClr val="bg1"/>
              </a:solidFill>
              <a:latin typeface="Times New Roman" pitchFamily="18" charset="0"/>
              <a:cs typeface="Times New Roman" pitchFamily="18" charset="0"/>
            </a:endParaRPr>
          </a:p>
        </p:txBody>
      </p:sp>
      <p:sp>
        <p:nvSpPr>
          <p:cNvPr id="6" name="Rettangolo 5"/>
          <p:cNvSpPr/>
          <p:nvPr/>
        </p:nvSpPr>
        <p:spPr>
          <a:xfrm>
            <a:off x="48125" y="666408"/>
            <a:ext cx="8280000" cy="90000"/>
          </a:xfrm>
          <a:prstGeom prst="rect">
            <a:avLst/>
          </a:prstGeom>
          <a:solidFill>
            <a:srgbClr val="92D050"/>
          </a:solidFill>
          <a:ln>
            <a:solidFill>
              <a:schemeClr val="bg1">
                <a:lumMod val="9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 name="Rettangolo 6"/>
          <p:cNvSpPr/>
          <p:nvPr/>
        </p:nvSpPr>
        <p:spPr>
          <a:xfrm>
            <a:off x="8388504" y="620688"/>
            <a:ext cx="720000" cy="180000"/>
          </a:xfrm>
          <a:prstGeom prst="rect">
            <a:avLst/>
          </a:prstGeom>
          <a:solidFill>
            <a:srgbClr val="92D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chemeClr val="tx1"/>
                </a:solidFill>
                <a:latin typeface="Times New Roman" pitchFamily="18" charset="0"/>
                <a:cs typeface="Times New Roman" pitchFamily="18" charset="0"/>
              </a:rPr>
              <a:t>3/6</a:t>
            </a:r>
            <a:endParaRPr lang="it-IT" sz="1200" dirty="0">
              <a:solidFill>
                <a:schemeClr val="tx1"/>
              </a:solidFill>
              <a:latin typeface="Times New Roman" pitchFamily="18" charset="0"/>
              <a:cs typeface="Times New Roman" pitchFamily="18" charset="0"/>
            </a:endParaRPr>
          </a:p>
        </p:txBody>
      </p:sp>
      <p:sp>
        <p:nvSpPr>
          <p:cNvPr id="8" name="Rettangolo 7"/>
          <p:cNvSpPr/>
          <p:nvPr/>
        </p:nvSpPr>
        <p:spPr>
          <a:xfrm>
            <a:off x="96981" y="6488668"/>
            <a:ext cx="902811" cy="261610"/>
          </a:xfrm>
          <a:prstGeom prst="rect">
            <a:avLst/>
          </a:prstGeom>
        </p:spPr>
        <p:txBody>
          <a:bodyPr wrap="none">
            <a:spAutoFit/>
          </a:bodyPr>
          <a:lstStyle/>
          <a:p>
            <a:r>
              <a:rPr lang="it-IT" sz="1100" dirty="0" smtClean="0"/>
              <a:t>26/09/2013 </a:t>
            </a:r>
            <a:endParaRPr lang="it-IT" sz="1100" dirty="0"/>
          </a:p>
        </p:txBody>
      </p:sp>
      <p:sp>
        <p:nvSpPr>
          <p:cNvPr id="26" name="Rettangolo 25"/>
          <p:cNvSpPr/>
          <p:nvPr/>
        </p:nvSpPr>
        <p:spPr>
          <a:xfrm>
            <a:off x="58056" y="6357958"/>
            <a:ext cx="8940801" cy="500042"/>
          </a:xfrm>
          <a:prstGeom prst="rect">
            <a:avLst/>
          </a:prstGeom>
          <a:solidFill>
            <a:schemeClr val="bg1">
              <a:lumMod val="7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7" name="Rettangolo 26"/>
          <p:cNvSpPr/>
          <p:nvPr/>
        </p:nvSpPr>
        <p:spPr>
          <a:xfrm>
            <a:off x="142844" y="6420810"/>
            <a:ext cx="7072362" cy="369332"/>
          </a:xfrm>
          <a:prstGeom prst="rect">
            <a:avLst/>
          </a:prstGeom>
        </p:spPr>
        <p:txBody>
          <a:bodyPr wrap="square">
            <a:spAutoFit/>
          </a:bodyPr>
          <a:lstStyle/>
          <a:p>
            <a:pPr algn="ctr"/>
            <a:r>
              <a:rPr lang="en-US" b="1" i="1" dirty="0" smtClean="0">
                <a:solidFill>
                  <a:schemeClr val="bg1"/>
                </a:solidFill>
                <a:latin typeface="Times New Roman" pitchFamily="18" charset="0"/>
                <a:ea typeface="+mj-ea"/>
                <a:cs typeface="Times New Roman" pitchFamily="18" charset="0"/>
              </a:rPr>
              <a:t>DIPARTIMENTO DI INGEGNERIA CIVILE</a:t>
            </a:r>
          </a:p>
        </p:txBody>
      </p:sp>
      <p:pic>
        <p:nvPicPr>
          <p:cNvPr id="28" name="Picture 7"/>
          <p:cNvPicPr>
            <a:picLocks noChangeAspect="1" noChangeArrowheads="1"/>
          </p:cNvPicPr>
          <p:nvPr/>
        </p:nvPicPr>
        <p:blipFill>
          <a:blip r:embed="rId4" cstate="print"/>
          <a:srcRect l="2745" t="21484" r="89019" b="67774"/>
          <a:stretch>
            <a:fillRect/>
          </a:stretch>
        </p:blipFill>
        <p:spPr bwMode="auto">
          <a:xfrm>
            <a:off x="8335734" y="6425970"/>
            <a:ext cx="500066" cy="366715"/>
          </a:xfrm>
          <a:prstGeom prst="rect">
            <a:avLst/>
          </a:prstGeom>
          <a:noFill/>
          <a:ln w="9525">
            <a:noFill/>
            <a:miter lim="800000"/>
            <a:headEnd/>
            <a:tailEnd/>
          </a:ln>
          <a:effectLst/>
        </p:spPr>
      </p:pic>
      <p:pic>
        <p:nvPicPr>
          <p:cNvPr id="29" name="Immagine 28" descr="marchio dip strutture"/>
          <p:cNvPicPr/>
          <p:nvPr/>
        </p:nvPicPr>
        <p:blipFill>
          <a:blip r:embed="rId5" cstate="print"/>
          <a:srcRect t="20029" r="32892" b="17767"/>
          <a:stretch>
            <a:fillRect/>
          </a:stretch>
        </p:blipFill>
        <p:spPr bwMode="auto">
          <a:xfrm>
            <a:off x="7317696" y="6475637"/>
            <a:ext cx="795790" cy="273506"/>
          </a:xfrm>
          <a:prstGeom prst="rect">
            <a:avLst/>
          </a:prstGeom>
          <a:noFill/>
        </p:spPr>
      </p:pic>
      <p:sp>
        <p:nvSpPr>
          <p:cNvPr id="16" name="CasellaDiTesto 15"/>
          <p:cNvSpPr txBox="1"/>
          <p:nvPr/>
        </p:nvSpPr>
        <p:spPr>
          <a:xfrm>
            <a:off x="609829" y="1394851"/>
            <a:ext cx="7837252" cy="400110"/>
          </a:xfrm>
          <a:prstGeom prst="rect">
            <a:avLst/>
          </a:prstGeom>
          <a:noFill/>
        </p:spPr>
        <p:txBody>
          <a:bodyPr wrap="square" rtlCol="0">
            <a:spAutoFit/>
          </a:bodyPr>
          <a:lstStyle/>
          <a:p>
            <a:pPr algn="ctr">
              <a:spcAft>
                <a:spcPts val="1200"/>
              </a:spcAft>
            </a:pPr>
            <a:r>
              <a:rPr lang="it-IT" sz="2000" b="1" dirty="0" smtClean="0">
                <a:latin typeface="Times New Roman" pitchFamily="18" charset="0"/>
                <a:cs typeface="Times New Roman" pitchFamily="18" charset="0"/>
              </a:rPr>
              <a:t>Accelerazioni al variare delle frequenze per </a:t>
            </a:r>
            <a:r>
              <a:rPr lang="it-IT" sz="2000" b="1" dirty="0" err="1" smtClean="0">
                <a:latin typeface="Times New Roman" pitchFamily="18" charset="0"/>
                <a:cs typeface="Times New Roman" pitchFamily="18" charset="0"/>
              </a:rPr>
              <a:t>payload</a:t>
            </a:r>
            <a:r>
              <a:rPr lang="it-IT" sz="2000" b="1" dirty="0" smtClean="0">
                <a:latin typeface="Times New Roman" pitchFamily="18" charset="0"/>
                <a:cs typeface="Times New Roman" pitchFamily="18" charset="0"/>
              </a:rPr>
              <a:t> di 10 tonnellate</a:t>
            </a:r>
            <a:endParaRPr lang="it-IT" sz="2000" b="1" dirty="0">
              <a:latin typeface="Times New Roman" pitchFamily="18" charset="0"/>
              <a:cs typeface="Times New Roman" pitchFamily="18" charset="0"/>
            </a:endParaRPr>
          </a:p>
        </p:txBody>
      </p:sp>
      <p:sp>
        <p:nvSpPr>
          <p:cNvPr id="2" name="Rettangolo 1"/>
          <p:cNvSpPr/>
          <p:nvPr/>
        </p:nvSpPr>
        <p:spPr>
          <a:xfrm>
            <a:off x="119861" y="5157192"/>
            <a:ext cx="8856984" cy="1077218"/>
          </a:xfrm>
          <a:prstGeom prst="rect">
            <a:avLst/>
          </a:prstGeom>
        </p:spPr>
        <p:txBody>
          <a:bodyPr wrap="square">
            <a:spAutoFit/>
          </a:bodyPr>
          <a:lstStyle/>
          <a:p>
            <a:pPr marL="285750" indent="-285750">
              <a:spcAft>
                <a:spcPts val="600"/>
              </a:spcAft>
              <a:buFont typeface="Wingdings" pitchFamily="2" charset="2"/>
              <a:buChar char="Ø"/>
            </a:pPr>
            <a:r>
              <a:rPr lang="it-IT" dirty="0" smtClean="0"/>
              <a:t>a </a:t>
            </a:r>
            <a:r>
              <a:rPr lang="it-IT" dirty="0"/>
              <a:t>basse </a:t>
            </a:r>
            <a:r>
              <a:rPr lang="it-IT" dirty="0" smtClean="0"/>
              <a:t>frequenze	</a:t>
            </a:r>
            <a:r>
              <a:rPr lang="it-IT" dirty="0" smtClean="0">
                <a:sym typeface="Wingdings" panose="05000000000000000000" pitchFamily="2" charset="2"/>
              </a:rPr>
              <a:t>     </a:t>
            </a:r>
            <a:r>
              <a:rPr lang="it-IT" dirty="0" smtClean="0"/>
              <a:t>limitazione </a:t>
            </a:r>
            <a:r>
              <a:rPr lang="it-IT" dirty="0"/>
              <a:t>dovuta al </a:t>
            </a:r>
            <a:r>
              <a:rPr lang="it-IT" dirty="0">
                <a:solidFill>
                  <a:srgbClr val="FF0000"/>
                </a:solidFill>
              </a:rPr>
              <a:t>massimo spostamento </a:t>
            </a:r>
            <a:r>
              <a:rPr lang="it-IT" dirty="0"/>
              <a:t>possibile</a:t>
            </a:r>
            <a:r>
              <a:rPr lang="it-IT" dirty="0" smtClean="0"/>
              <a:t>;</a:t>
            </a:r>
            <a:endParaRPr lang="it-IT" dirty="0"/>
          </a:p>
          <a:p>
            <a:pPr marL="285750" indent="-285750">
              <a:spcAft>
                <a:spcPts val="600"/>
              </a:spcAft>
              <a:buFont typeface="Wingdings" pitchFamily="2" charset="2"/>
              <a:buChar char="Ø"/>
            </a:pPr>
            <a:r>
              <a:rPr lang="it-IT" dirty="0" smtClean="0"/>
              <a:t>a </a:t>
            </a:r>
            <a:r>
              <a:rPr lang="it-IT" dirty="0"/>
              <a:t>frequenze </a:t>
            </a:r>
            <a:r>
              <a:rPr lang="it-IT" dirty="0" smtClean="0"/>
              <a:t>intermedie	</a:t>
            </a:r>
            <a:r>
              <a:rPr lang="it-IT" dirty="0" smtClean="0">
                <a:sym typeface="Wingdings" panose="05000000000000000000" pitchFamily="2" charset="2"/>
              </a:rPr>
              <a:t>     </a:t>
            </a:r>
            <a:r>
              <a:rPr lang="it-IT" dirty="0" smtClean="0"/>
              <a:t>limitazione </a:t>
            </a:r>
            <a:r>
              <a:rPr lang="it-IT" dirty="0"/>
              <a:t>dovuta alla </a:t>
            </a:r>
            <a:r>
              <a:rPr lang="it-IT" dirty="0">
                <a:solidFill>
                  <a:srgbClr val="FF0000"/>
                </a:solidFill>
              </a:rPr>
              <a:t>massima velocità </a:t>
            </a:r>
            <a:r>
              <a:rPr lang="it-IT" dirty="0"/>
              <a:t>possibile</a:t>
            </a:r>
            <a:r>
              <a:rPr lang="it-IT" dirty="0" smtClean="0"/>
              <a:t>;</a:t>
            </a:r>
            <a:endParaRPr lang="it-IT" dirty="0"/>
          </a:p>
          <a:p>
            <a:pPr marL="285750" indent="-285750">
              <a:spcAft>
                <a:spcPts val="600"/>
              </a:spcAft>
              <a:buFont typeface="Wingdings" pitchFamily="2" charset="2"/>
              <a:buChar char="Ø"/>
            </a:pPr>
            <a:r>
              <a:rPr lang="it-IT" dirty="0" smtClean="0"/>
              <a:t>ad </a:t>
            </a:r>
            <a:r>
              <a:rPr lang="it-IT" dirty="0"/>
              <a:t>alte frequenze </a:t>
            </a:r>
            <a:r>
              <a:rPr lang="it-IT" dirty="0" smtClean="0"/>
              <a:t>	</a:t>
            </a:r>
            <a:r>
              <a:rPr lang="it-IT" dirty="0" smtClean="0">
                <a:sym typeface="Wingdings" panose="05000000000000000000" pitchFamily="2" charset="2"/>
              </a:rPr>
              <a:t>     </a:t>
            </a:r>
            <a:r>
              <a:rPr lang="it-IT" dirty="0" smtClean="0"/>
              <a:t>limitazione dovuta alla </a:t>
            </a:r>
            <a:r>
              <a:rPr lang="it-IT" dirty="0">
                <a:solidFill>
                  <a:srgbClr val="FF0000"/>
                </a:solidFill>
              </a:rPr>
              <a:t>massima accelerazione </a:t>
            </a:r>
            <a:r>
              <a:rPr lang="it-IT" dirty="0"/>
              <a:t>possibile</a:t>
            </a:r>
            <a:r>
              <a:rPr lang="it-IT" dirty="0" smtClean="0"/>
              <a:t>.</a:t>
            </a:r>
            <a:endParaRPr lang="it-IT" dirty="0"/>
          </a:p>
        </p:txBody>
      </p:sp>
      <p:sp>
        <p:nvSpPr>
          <p:cNvPr id="14" name="CasellaDiTesto 13"/>
          <p:cNvSpPr txBox="1"/>
          <p:nvPr/>
        </p:nvSpPr>
        <p:spPr>
          <a:xfrm>
            <a:off x="251520" y="980728"/>
            <a:ext cx="6641686" cy="461665"/>
          </a:xfrm>
          <a:prstGeom prst="rect">
            <a:avLst/>
          </a:prstGeom>
          <a:noFill/>
        </p:spPr>
        <p:txBody>
          <a:bodyPr wrap="square" rtlCol="0">
            <a:spAutoFit/>
          </a:bodyPr>
          <a:lstStyle/>
          <a:p>
            <a:r>
              <a:rPr lang="it-IT" sz="2400" b="1" dirty="0" smtClean="0">
                <a:solidFill>
                  <a:srgbClr val="FF0000"/>
                </a:solidFill>
                <a:latin typeface="Times New Roman" pitchFamily="18" charset="0"/>
                <a:cs typeface="Times New Roman" pitchFamily="18" charset="0"/>
              </a:rPr>
              <a:t>Tavola vibrante (simulatore sismico)</a:t>
            </a:r>
          </a:p>
        </p:txBody>
      </p:sp>
      <p:pic>
        <p:nvPicPr>
          <p:cNvPr id="17"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5669"/>
          <a:stretch/>
        </p:blipFill>
        <p:spPr bwMode="auto">
          <a:xfrm>
            <a:off x="1981505" y="1779244"/>
            <a:ext cx="5130641" cy="3331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509537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9144000" cy="666408"/>
          </a:xfrm>
          <a:prstGeom prst="rect">
            <a:avLst/>
          </a:prstGeom>
          <a:blipFill>
            <a:blip r:embed="rId3" cstate="print"/>
            <a:stretch>
              <a:fillRect/>
            </a:stretch>
          </a:bli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Titolo 1"/>
          <p:cNvSpPr txBox="1">
            <a:spLocks/>
          </p:cNvSpPr>
          <p:nvPr/>
        </p:nvSpPr>
        <p:spPr>
          <a:xfrm>
            <a:off x="373687" y="116632"/>
            <a:ext cx="8625170" cy="43204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000" b="1" i="1" cap="small" dirty="0" smtClean="0">
                <a:solidFill>
                  <a:schemeClr val="bg1"/>
                </a:solidFill>
                <a:latin typeface="Times New Roman" pitchFamily="18" charset="0"/>
                <a:cs typeface="Times New Roman" pitchFamily="18" charset="0"/>
              </a:rPr>
              <a:t>Laboratorio di Ricerca «Ingegneria dei Materiali e delle Strutture»</a:t>
            </a:r>
            <a:endParaRPr lang="en-US" sz="2000" b="1" i="1" cap="small" dirty="0">
              <a:solidFill>
                <a:schemeClr val="bg1"/>
              </a:solidFill>
              <a:latin typeface="Times New Roman" pitchFamily="18" charset="0"/>
              <a:cs typeface="Times New Roman" pitchFamily="18" charset="0"/>
            </a:endParaRPr>
          </a:p>
        </p:txBody>
      </p:sp>
      <p:sp>
        <p:nvSpPr>
          <p:cNvPr id="6" name="Rettangolo 5"/>
          <p:cNvSpPr/>
          <p:nvPr/>
        </p:nvSpPr>
        <p:spPr>
          <a:xfrm>
            <a:off x="48125" y="666408"/>
            <a:ext cx="8280000" cy="90000"/>
          </a:xfrm>
          <a:prstGeom prst="rect">
            <a:avLst/>
          </a:prstGeom>
          <a:solidFill>
            <a:srgbClr val="92D050"/>
          </a:solidFill>
          <a:ln>
            <a:solidFill>
              <a:schemeClr val="bg1">
                <a:lumMod val="9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 name="Rettangolo 6"/>
          <p:cNvSpPr/>
          <p:nvPr/>
        </p:nvSpPr>
        <p:spPr>
          <a:xfrm>
            <a:off x="8388504" y="620688"/>
            <a:ext cx="720000" cy="180000"/>
          </a:xfrm>
          <a:prstGeom prst="rect">
            <a:avLst/>
          </a:prstGeom>
          <a:solidFill>
            <a:srgbClr val="92D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chemeClr val="tx1"/>
                </a:solidFill>
                <a:latin typeface="Times New Roman" pitchFamily="18" charset="0"/>
                <a:cs typeface="Times New Roman" pitchFamily="18" charset="0"/>
              </a:rPr>
              <a:t>1/6</a:t>
            </a:r>
            <a:endParaRPr lang="it-IT" sz="1200" dirty="0">
              <a:solidFill>
                <a:schemeClr val="tx1"/>
              </a:solidFill>
              <a:latin typeface="Times New Roman" pitchFamily="18" charset="0"/>
              <a:cs typeface="Times New Roman" pitchFamily="18" charset="0"/>
            </a:endParaRPr>
          </a:p>
        </p:txBody>
      </p:sp>
      <p:sp>
        <p:nvSpPr>
          <p:cNvPr id="8" name="Rettangolo 7"/>
          <p:cNvSpPr/>
          <p:nvPr/>
        </p:nvSpPr>
        <p:spPr>
          <a:xfrm>
            <a:off x="96981" y="6488668"/>
            <a:ext cx="902811" cy="261610"/>
          </a:xfrm>
          <a:prstGeom prst="rect">
            <a:avLst/>
          </a:prstGeom>
        </p:spPr>
        <p:txBody>
          <a:bodyPr wrap="none">
            <a:spAutoFit/>
          </a:bodyPr>
          <a:lstStyle/>
          <a:p>
            <a:r>
              <a:rPr lang="it-IT" sz="1100" dirty="0" smtClean="0"/>
              <a:t>26/09/2013 </a:t>
            </a:r>
            <a:endParaRPr lang="it-IT" sz="1100" dirty="0"/>
          </a:p>
        </p:txBody>
      </p:sp>
      <p:sp>
        <p:nvSpPr>
          <p:cNvPr id="26" name="Rettangolo 25"/>
          <p:cNvSpPr/>
          <p:nvPr/>
        </p:nvSpPr>
        <p:spPr>
          <a:xfrm>
            <a:off x="58056" y="6357958"/>
            <a:ext cx="8940801" cy="500042"/>
          </a:xfrm>
          <a:prstGeom prst="rect">
            <a:avLst/>
          </a:prstGeom>
          <a:solidFill>
            <a:schemeClr val="bg1">
              <a:lumMod val="7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7" name="Rettangolo 26"/>
          <p:cNvSpPr/>
          <p:nvPr/>
        </p:nvSpPr>
        <p:spPr>
          <a:xfrm>
            <a:off x="142844" y="6420810"/>
            <a:ext cx="7072362" cy="369332"/>
          </a:xfrm>
          <a:prstGeom prst="rect">
            <a:avLst/>
          </a:prstGeom>
        </p:spPr>
        <p:txBody>
          <a:bodyPr wrap="square">
            <a:spAutoFit/>
          </a:bodyPr>
          <a:lstStyle/>
          <a:p>
            <a:pPr algn="ctr"/>
            <a:r>
              <a:rPr lang="en-US" b="1" i="1" dirty="0" smtClean="0">
                <a:solidFill>
                  <a:schemeClr val="bg1"/>
                </a:solidFill>
                <a:latin typeface="Times New Roman" pitchFamily="18" charset="0"/>
                <a:ea typeface="+mj-ea"/>
                <a:cs typeface="Times New Roman" pitchFamily="18" charset="0"/>
              </a:rPr>
              <a:t>DIPARTIMENTO DI INGEGNERIA CIVILE</a:t>
            </a:r>
          </a:p>
        </p:txBody>
      </p:sp>
      <p:pic>
        <p:nvPicPr>
          <p:cNvPr id="28" name="Picture 7"/>
          <p:cNvPicPr>
            <a:picLocks noChangeAspect="1" noChangeArrowheads="1"/>
          </p:cNvPicPr>
          <p:nvPr/>
        </p:nvPicPr>
        <p:blipFill>
          <a:blip r:embed="rId4" cstate="print"/>
          <a:srcRect l="2745" t="21484" r="89019" b="67774"/>
          <a:stretch>
            <a:fillRect/>
          </a:stretch>
        </p:blipFill>
        <p:spPr bwMode="auto">
          <a:xfrm>
            <a:off x="8335734" y="6425970"/>
            <a:ext cx="500066" cy="366715"/>
          </a:xfrm>
          <a:prstGeom prst="rect">
            <a:avLst/>
          </a:prstGeom>
          <a:noFill/>
          <a:ln w="9525">
            <a:noFill/>
            <a:miter lim="800000"/>
            <a:headEnd/>
            <a:tailEnd/>
          </a:ln>
          <a:effectLst/>
        </p:spPr>
      </p:pic>
      <p:pic>
        <p:nvPicPr>
          <p:cNvPr id="29" name="Immagine 28" descr="marchio dip strutture"/>
          <p:cNvPicPr/>
          <p:nvPr/>
        </p:nvPicPr>
        <p:blipFill>
          <a:blip r:embed="rId5" cstate="print"/>
          <a:srcRect t="20029" r="32892" b="17767"/>
          <a:stretch>
            <a:fillRect/>
          </a:stretch>
        </p:blipFill>
        <p:spPr bwMode="auto">
          <a:xfrm>
            <a:off x="7317696" y="6475637"/>
            <a:ext cx="795790" cy="273506"/>
          </a:xfrm>
          <a:prstGeom prst="rect">
            <a:avLst/>
          </a:prstGeom>
          <a:noFill/>
        </p:spPr>
      </p:pic>
      <p:sp>
        <p:nvSpPr>
          <p:cNvPr id="14" name="CasellaDiTesto 13"/>
          <p:cNvSpPr txBox="1"/>
          <p:nvPr/>
        </p:nvSpPr>
        <p:spPr>
          <a:xfrm>
            <a:off x="179512" y="1412776"/>
            <a:ext cx="5040560" cy="2092881"/>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it-IT" sz="1500" dirty="0" smtClean="0">
                <a:latin typeface="Times New Roman" pitchFamily="18" charset="0"/>
                <a:cs typeface="Times New Roman" pitchFamily="18" charset="0"/>
              </a:rPr>
              <a:t>L’attività scientifica del </a:t>
            </a:r>
            <a:r>
              <a:rPr lang="it-IT" sz="1500" dirty="0">
                <a:latin typeface="Times New Roman" pitchFamily="18" charset="0"/>
                <a:cs typeface="Times New Roman" pitchFamily="18" charset="0"/>
              </a:rPr>
              <a:t>Laboratorio di Ricerca “</a:t>
            </a:r>
            <a:r>
              <a:rPr lang="it-IT" sz="1500" b="1" dirty="0">
                <a:latin typeface="Times New Roman" pitchFamily="18" charset="0"/>
                <a:cs typeface="Times New Roman" pitchFamily="18" charset="0"/>
              </a:rPr>
              <a:t>Ingegneria dei Materiali e delle </a:t>
            </a:r>
            <a:r>
              <a:rPr lang="it-IT" sz="1500" b="1" dirty="0" smtClean="0">
                <a:latin typeface="Times New Roman" pitchFamily="18" charset="0"/>
                <a:cs typeface="Times New Roman" pitchFamily="18" charset="0"/>
              </a:rPr>
              <a:t>Strutture</a:t>
            </a:r>
            <a:r>
              <a:rPr lang="it-IT" sz="1500" dirty="0" smtClean="0">
                <a:latin typeface="Times New Roman" pitchFamily="18" charset="0"/>
                <a:cs typeface="Times New Roman" pitchFamily="18" charset="0"/>
              </a:rPr>
              <a:t>” ha </a:t>
            </a:r>
            <a:r>
              <a:rPr lang="it-IT" sz="1500" dirty="0">
                <a:latin typeface="Times New Roman" pitchFamily="18" charset="0"/>
                <a:cs typeface="Times New Roman" pitchFamily="18" charset="0"/>
              </a:rPr>
              <a:t>avuto inizio nel 2004 presso l'allora Dipartimento di </a:t>
            </a:r>
            <a:r>
              <a:rPr lang="it-IT" sz="1500" dirty="0" smtClean="0">
                <a:latin typeface="Times New Roman" pitchFamily="18" charset="0"/>
                <a:cs typeface="Times New Roman" pitchFamily="18" charset="0"/>
              </a:rPr>
              <a:t>Strutture.</a:t>
            </a:r>
          </a:p>
          <a:p>
            <a:pPr marL="285750" indent="-285750">
              <a:spcAft>
                <a:spcPts val="1200"/>
              </a:spcAft>
              <a:buFont typeface="Arial" panose="020B0604020202020204" pitchFamily="34" charset="0"/>
              <a:buChar char="•"/>
            </a:pPr>
            <a:r>
              <a:rPr lang="it-IT" sz="1500" dirty="0" smtClean="0">
                <a:latin typeface="Times New Roman" pitchFamily="18" charset="0"/>
                <a:cs typeface="Times New Roman" pitchFamily="18" charset="0"/>
              </a:rPr>
              <a:t>Il Laboratorio coinvolge </a:t>
            </a:r>
            <a:r>
              <a:rPr lang="it-IT" sz="1500" dirty="0">
                <a:latin typeface="Times New Roman" pitchFamily="18" charset="0"/>
                <a:cs typeface="Times New Roman" pitchFamily="18" charset="0"/>
              </a:rPr>
              <a:t>docenti dei settori scientifico-disciplinari ICAR/08 (</a:t>
            </a:r>
            <a:r>
              <a:rPr lang="it-IT" sz="1500" b="1" dirty="0">
                <a:latin typeface="Times New Roman" pitchFamily="18" charset="0"/>
                <a:cs typeface="Times New Roman" pitchFamily="18" charset="0"/>
              </a:rPr>
              <a:t>Scienza delle Costruzioni</a:t>
            </a:r>
            <a:r>
              <a:rPr lang="it-IT" sz="1500" dirty="0">
                <a:latin typeface="Times New Roman" pitchFamily="18" charset="0"/>
                <a:cs typeface="Times New Roman" pitchFamily="18" charset="0"/>
              </a:rPr>
              <a:t>) ed ICAR/09 (</a:t>
            </a:r>
            <a:r>
              <a:rPr lang="it-IT" sz="1500" b="1" dirty="0">
                <a:latin typeface="Times New Roman" pitchFamily="18" charset="0"/>
                <a:cs typeface="Times New Roman" pitchFamily="18" charset="0"/>
              </a:rPr>
              <a:t>Tecnica delle Costruzioni</a:t>
            </a:r>
            <a:r>
              <a:rPr lang="it-IT" sz="1500" dirty="0">
                <a:latin typeface="Times New Roman" pitchFamily="18" charset="0"/>
                <a:cs typeface="Times New Roman" pitchFamily="18" charset="0"/>
              </a:rPr>
              <a:t>), afferenti all'attuale </a:t>
            </a:r>
            <a:r>
              <a:rPr lang="it-IT" sz="1500" b="1" dirty="0">
                <a:latin typeface="Times New Roman" pitchFamily="18" charset="0"/>
                <a:cs typeface="Times New Roman" pitchFamily="18" charset="0"/>
              </a:rPr>
              <a:t>Dipartimento di Ingegneria Civile</a:t>
            </a:r>
            <a:r>
              <a:rPr lang="it-IT" sz="1500" dirty="0">
                <a:latin typeface="Times New Roman" pitchFamily="18" charset="0"/>
                <a:cs typeface="Times New Roman" pitchFamily="18" charset="0"/>
              </a:rPr>
              <a:t> dell’Università della Calabria, in cui lo stesso laboratorio ha sede.</a:t>
            </a:r>
          </a:p>
        </p:txBody>
      </p:sp>
      <p:sp>
        <p:nvSpPr>
          <p:cNvPr id="15" name="CasellaDiTesto 14"/>
          <p:cNvSpPr txBox="1"/>
          <p:nvPr/>
        </p:nvSpPr>
        <p:spPr>
          <a:xfrm>
            <a:off x="179512" y="908720"/>
            <a:ext cx="7992888" cy="400110"/>
          </a:xfrm>
          <a:prstGeom prst="rect">
            <a:avLst/>
          </a:prstGeom>
          <a:noFill/>
        </p:spPr>
        <p:txBody>
          <a:bodyPr wrap="square" rtlCol="0">
            <a:spAutoFit/>
          </a:bodyPr>
          <a:lstStyle/>
          <a:p>
            <a:r>
              <a:rPr lang="it-IT" sz="2000" b="1" dirty="0" smtClean="0">
                <a:solidFill>
                  <a:srgbClr val="FF0000"/>
                </a:solidFill>
                <a:latin typeface="Times New Roman" pitchFamily="18" charset="0"/>
                <a:cs typeface="Times New Roman" pitchFamily="18" charset="0"/>
              </a:rPr>
              <a:t>Attività scientifica</a:t>
            </a:r>
            <a:endParaRPr lang="it-IT" sz="2000" dirty="0">
              <a:latin typeface="Times New Roman" pitchFamily="18" charset="0"/>
              <a:cs typeface="Times New Roman" pitchFamily="18" charset="0"/>
            </a:endParaRPr>
          </a:p>
        </p:txBody>
      </p:sp>
      <p:pic>
        <p:nvPicPr>
          <p:cNvPr id="16" name="Immagine 15"/>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t="7654" b="16563"/>
          <a:stretch/>
        </p:blipFill>
        <p:spPr>
          <a:xfrm>
            <a:off x="5292080" y="1412776"/>
            <a:ext cx="3665600" cy="2092881"/>
          </a:xfrm>
          <a:prstGeom prst="rect">
            <a:avLst/>
          </a:prstGeom>
        </p:spPr>
      </p:pic>
      <p:sp>
        <p:nvSpPr>
          <p:cNvPr id="17" name="CasellaDiTesto 16"/>
          <p:cNvSpPr txBox="1"/>
          <p:nvPr/>
        </p:nvSpPr>
        <p:spPr>
          <a:xfrm>
            <a:off x="179512" y="3572580"/>
            <a:ext cx="5040560" cy="2554545"/>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it-IT" sz="1500" dirty="0" smtClean="0">
                <a:latin typeface="Times New Roman" pitchFamily="18" charset="0"/>
                <a:cs typeface="Times New Roman" pitchFamily="18" charset="0"/>
              </a:rPr>
              <a:t>Il </a:t>
            </a:r>
            <a:r>
              <a:rPr lang="it-IT" sz="1500" dirty="0">
                <a:latin typeface="Times New Roman" pitchFamily="18" charset="0"/>
                <a:cs typeface="Times New Roman" pitchFamily="18" charset="0"/>
              </a:rPr>
              <a:t>Laboratorio è </a:t>
            </a:r>
            <a:r>
              <a:rPr lang="it-IT" sz="1500" dirty="0" smtClean="0">
                <a:latin typeface="Times New Roman" pitchFamily="18" charset="0"/>
                <a:cs typeface="Times New Roman" pitchFamily="18" charset="0"/>
              </a:rPr>
              <a:t>impegnato </a:t>
            </a:r>
            <a:r>
              <a:rPr lang="it-IT" sz="1500" dirty="0">
                <a:latin typeface="Times New Roman" pitchFamily="18" charset="0"/>
                <a:cs typeface="Times New Roman" pitchFamily="18" charset="0"/>
              </a:rPr>
              <a:t>nell’alta formazione attraverso l’attività </a:t>
            </a:r>
            <a:r>
              <a:rPr lang="it-IT" sz="1500" dirty="0" smtClean="0">
                <a:latin typeface="Times New Roman" pitchFamily="18" charset="0"/>
                <a:cs typeface="Times New Roman" pitchFamily="18" charset="0"/>
              </a:rPr>
              <a:t>dei </a:t>
            </a:r>
            <a:r>
              <a:rPr lang="it-IT" sz="1500" b="1" dirty="0">
                <a:latin typeface="Times New Roman" pitchFamily="18" charset="0"/>
                <a:cs typeface="Times New Roman" pitchFamily="18" charset="0"/>
              </a:rPr>
              <a:t>Dottorati di Ricerca</a:t>
            </a:r>
            <a:r>
              <a:rPr lang="it-IT" sz="1500" dirty="0">
                <a:latin typeface="Times New Roman" pitchFamily="18" charset="0"/>
                <a:cs typeface="Times New Roman" pitchFamily="18" charset="0"/>
              </a:rPr>
              <a:t> in “</a:t>
            </a:r>
            <a:r>
              <a:rPr lang="it-IT" sz="1500" b="1" dirty="0">
                <a:latin typeface="Times New Roman" pitchFamily="18" charset="0"/>
                <a:cs typeface="Times New Roman" pitchFamily="18" charset="0"/>
              </a:rPr>
              <a:t>Ingegneria dei Materiali e delle Strutture</a:t>
            </a:r>
            <a:r>
              <a:rPr lang="it-IT" sz="1500" dirty="0">
                <a:latin typeface="Times New Roman" pitchFamily="18" charset="0"/>
                <a:cs typeface="Times New Roman" pitchFamily="18" charset="0"/>
              </a:rPr>
              <a:t>” </a:t>
            </a:r>
            <a:r>
              <a:rPr lang="it-IT" sz="1500" dirty="0" smtClean="0">
                <a:latin typeface="Times New Roman" pitchFamily="18" charset="0"/>
                <a:cs typeface="Times New Roman" pitchFamily="18" charset="0"/>
              </a:rPr>
              <a:t>e </a:t>
            </a:r>
            <a:r>
              <a:rPr lang="it-IT" sz="1500" dirty="0">
                <a:latin typeface="Times New Roman" pitchFamily="18" charset="0"/>
                <a:cs typeface="Times New Roman" pitchFamily="18" charset="0"/>
              </a:rPr>
              <a:t>in “</a:t>
            </a:r>
            <a:r>
              <a:rPr lang="it-IT" sz="1500" b="1" dirty="0">
                <a:latin typeface="Times New Roman" pitchFamily="18" charset="0"/>
                <a:cs typeface="Times New Roman" pitchFamily="18" charset="0"/>
              </a:rPr>
              <a:t>Scienze e Ingegneria dell'ambiente, delle costruzioni e dell'energia</a:t>
            </a:r>
            <a:r>
              <a:rPr lang="it-IT" sz="1500" dirty="0" smtClean="0">
                <a:latin typeface="Times New Roman" pitchFamily="18" charset="0"/>
                <a:cs typeface="Times New Roman" pitchFamily="18" charset="0"/>
              </a:rPr>
              <a:t>”.</a:t>
            </a:r>
          </a:p>
          <a:p>
            <a:pPr marL="285750" indent="-285750">
              <a:spcAft>
                <a:spcPts val="1200"/>
              </a:spcAft>
              <a:buFont typeface="Arial" panose="020B0604020202020204" pitchFamily="34" charset="0"/>
              <a:buChar char="•"/>
            </a:pPr>
            <a:r>
              <a:rPr lang="it-IT" sz="1500" dirty="0" smtClean="0">
                <a:latin typeface="Times New Roman" pitchFamily="18" charset="0"/>
                <a:cs typeface="Times New Roman" pitchFamily="18" charset="0"/>
              </a:rPr>
              <a:t>La validità scientifica dell’attività di ricerca è comprovata dall’entrata in ruolo di dottori di ricerca, dal conseguimento di assegni di ricerca e borse post-doc e dal finanziamento di progetti di ricerca di rilevanza nazionale, nonché da pubblicazioni scientifiche su riviste internazionali e contributi a convegni di rilevanza internazionale. </a:t>
            </a:r>
            <a:endParaRPr lang="it-IT" sz="1500" dirty="0">
              <a:latin typeface="Times New Roman" pitchFamily="18" charset="0"/>
              <a:cs typeface="Times New Roman" pitchFamily="18" charset="0"/>
            </a:endParaRPr>
          </a:p>
        </p:txBody>
      </p:sp>
      <p:pic>
        <p:nvPicPr>
          <p:cNvPr id="18" name="Immagine 17" descr="Descrizione: F:\Collaudo Tavola Vibrante\Foto\DSCN1807.JPG"/>
          <p:cNvPicPr/>
          <p:nvPr/>
        </p:nvPicPr>
        <p:blipFill rotWithShape="1">
          <a:blip r:embed="rId8" cstate="print">
            <a:extLst>
              <a:ext uri="{28A0092B-C50C-407E-A947-70E740481C1C}">
                <a14:useLocalDpi xmlns:a14="http://schemas.microsoft.com/office/drawing/2010/main" val="0"/>
              </a:ext>
            </a:extLst>
          </a:blip>
          <a:srcRect l="21346" t="30147" r="21685" b="22757"/>
          <a:stretch/>
        </p:blipFill>
        <p:spPr bwMode="auto">
          <a:xfrm>
            <a:off x="5292080" y="3609215"/>
            <a:ext cx="3665600" cy="2485636"/>
          </a:xfrm>
          <a:prstGeom prst="rect">
            <a:avLst/>
          </a:prstGeom>
          <a:noFill/>
          <a:ln>
            <a:noFill/>
          </a:ln>
        </p:spPr>
      </p:pic>
    </p:spTree>
    <p:extLst>
      <p:ext uri="{BB962C8B-B14F-4D97-AF65-F5344CB8AC3E}">
        <p14:creationId xmlns:p14="http://schemas.microsoft.com/office/powerpoint/2010/main" val="295045725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9144000" cy="666408"/>
          </a:xfrm>
          <a:prstGeom prst="rect">
            <a:avLst/>
          </a:prstGeom>
          <a:blipFill>
            <a:blip r:embed="rId3" cstate="print"/>
            <a:stretch>
              <a:fillRect/>
            </a:stretch>
          </a:bli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Titolo 1"/>
          <p:cNvSpPr txBox="1">
            <a:spLocks/>
          </p:cNvSpPr>
          <p:nvPr/>
        </p:nvSpPr>
        <p:spPr>
          <a:xfrm>
            <a:off x="373687" y="116632"/>
            <a:ext cx="8625170" cy="43204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000" b="1" i="1" cap="small" dirty="0" smtClean="0">
                <a:solidFill>
                  <a:schemeClr val="bg1"/>
                </a:solidFill>
                <a:latin typeface="Times New Roman" pitchFamily="18" charset="0"/>
                <a:cs typeface="Times New Roman" pitchFamily="18" charset="0"/>
              </a:rPr>
              <a:t>Laboratorio di Ricerca «Ingegneria dei Materiali e delle Strutture»</a:t>
            </a:r>
            <a:endParaRPr lang="en-US" sz="2000" b="1" i="1" cap="small" dirty="0">
              <a:solidFill>
                <a:schemeClr val="bg1"/>
              </a:solidFill>
              <a:latin typeface="Times New Roman" pitchFamily="18" charset="0"/>
              <a:cs typeface="Times New Roman" pitchFamily="18" charset="0"/>
            </a:endParaRPr>
          </a:p>
        </p:txBody>
      </p:sp>
      <p:sp>
        <p:nvSpPr>
          <p:cNvPr id="6" name="Rettangolo 5"/>
          <p:cNvSpPr/>
          <p:nvPr/>
        </p:nvSpPr>
        <p:spPr>
          <a:xfrm>
            <a:off x="48125" y="666408"/>
            <a:ext cx="8280000" cy="90000"/>
          </a:xfrm>
          <a:prstGeom prst="rect">
            <a:avLst/>
          </a:prstGeom>
          <a:solidFill>
            <a:srgbClr val="92D050"/>
          </a:solidFill>
          <a:ln>
            <a:solidFill>
              <a:schemeClr val="bg1">
                <a:lumMod val="9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 name="Rettangolo 6"/>
          <p:cNvSpPr/>
          <p:nvPr/>
        </p:nvSpPr>
        <p:spPr>
          <a:xfrm>
            <a:off x="8388504" y="620688"/>
            <a:ext cx="720000" cy="180000"/>
          </a:xfrm>
          <a:prstGeom prst="rect">
            <a:avLst/>
          </a:prstGeom>
          <a:solidFill>
            <a:srgbClr val="92D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chemeClr val="tx1"/>
                </a:solidFill>
                <a:latin typeface="Times New Roman" pitchFamily="18" charset="0"/>
                <a:cs typeface="Times New Roman" pitchFamily="18" charset="0"/>
              </a:rPr>
              <a:t>1/6</a:t>
            </a:r>
            <a:endParaRPr lang="it-IT" sz="1200" dirty="0">
              <a:solidFill>
                <a:schemeClr val="tx1"/>
              </a:solidFill>
              <a:latin typeface="Times New Roman" pitchFamily="18" charset="0"/>
              <a:cs typeface="Times New Roman" pitchFamily="18" charset="0"/>
            </a:endParaRPr>
          </a:p>
        </p:txBody>
      </p:sp>
      <p:sp>
        <p:nvSpPr>
          <p:cNvPr id="8" name="Rettangolo 7"/>
          <p:cNvSpPr/>
          <p:nvPr/>
        </p:nvSpPr>
        <p:spPr>
          <a:xfrm>
            <a:off x="96981" y="6488668"/>
            <a:ext cx="902811" cy="261610"/>
          </a:xfrm>
          <a:prstGeom prst="rect">
            <a:avLst/>
          </a:prstGeom>
        </p:spPr>
        <p:txBody>
          <a:bodyPr wrap="none">
            <a:spAutoFit/>
          </a:bodyPr>
          <a:lstStyle/>
          <a:p>
            <a:r>
              <a:rPr lang="it-IT" sz="1100" dirty="0" smtClean="0"/>
              <a:t>26/09/2013 </a:t>
            </a:r>
            <a:endParaRPr lang="it-IT" sz="1100" dirty="0"/>
          </a:p>
        </p:txBody>
      </p:sp>
      <p:sp>
        <p:nvSpPr>
          <p:cNvPr id="26" name="Rettangolo 25"/>
          <p:cNvSpPr/>
          <p:nvPr/>
        </p:nvSpPr>
        <p:spPr>
          <a:xfrm>
            <a:off x="58056" y="6357958"/>
            <a:ext cx="8940801" cy="500042"/>
          </a:xfrm>
          <a:prstGeom prst="rect">
            <a:avLst/>
          </a:prstGeom>
          <a:solidFill>
            <a:schemeClr val="bg1">
              <a:lumMod val="7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7" name="Rettangolo 26"/>
          <p:cNvSpPr/>
          <p:nvPr/>
        </p:nvSpPr>
        <p:spPr>
          <a:xfrm>
            <a:off x="142844" y="6420810"/>
            <a:ext cx="7072362" cy="369332"/>
          </a:xfrm>
          <a:prstGeom prst="rect">
            <a:avLst/>
          </a:prstGeom>
        </p:spPr>
        <p:txBody>
          <a:bodyPr wrap="square">
            <a:spAutoFit/>
          </a:bodyPr>
          <a:lstStyle/>
          <a:p>
            <a:pPr algn="ctr"/>
            <a:r>
              <a:rPr lang="en-US" b="1" i="1" dirty="0" smtClean="0">
                <a:solidFill>
                  <a:schemeClr val="bg1"/>
                </a:solidFill>
                <a:latin typeface="Times New Roman" pitchFamily="18" charset="0"/>
                <a:ea typeface="+mj-ea"/>
                <a:cs typeface="Times New Roman" pitchFamily="18" charset="0"/>
              </a:rPr>
              <a:t>DIPARTIMENTO DI INGEGNERIA CIVILE</a:t>
            </a:r>
          </a:p>
        </p:txBody>
      </p:sp>
      <p:pic>
        <p:nvPicPr>
          <p:cNvPr id="28" name="Picture 7"/>
          <p:cNvPicPr>
            <a:picLocks noChangeAspect="1" noChangeArrowheads="1"/>
          </p:cNvPicPr>
          <p:nvPr/>
        </p:nvPicPr>
        <p:blipFill>
          <a:blip r:embed="rId4" cstate="print"/>
          <a:srcRect l="2745" t="21484" r="89019" b="67774"/>
          <a:stretch>
            <a:fillRect/>
          </a:stretch>
        </p:blipFill>
        <p:spPr bwMode="auto">
          <a:xfrm>
            <a:off x="8335734" y="6425970"/>
            <a:ext cx="500066" cy="366715"/>
          </a:xfrm>
          <a:prstGeom prst="rect">
            <a:avLst/>
          </a:prstGeom>
          <a:noFill/>
          <a:ln w="9525">
            <a:noFill/>
            <a:miter lim="800000"/>
            <a:headEnd/>
            <a:tailEnd/>
          </a:ln>
          <a:effectLst/>
        </p:spPr>
      </p:pic>
      <p:pic>
        <p:nvPicPr>
          <p:cNvPr id="29" name="Immagine 28" descr="marchio dip strutture"/>
          <p:cNvPicPr/>
          <p:nvPr/>
        </p:nvPicPr>
        <p:blipFill>
          <a:blip r:embed="rId5" cstate="print"/>
          <a:srcRect t="20029" r="32892" b="17767"/>
          <a:stretch>
            <a:fillRect/>
          </a:stretch>
        </p:blipFill>
        <p:spPr bwMode="auto">
          <a:xfrm>
            <a:off x="7317696" y="6475637"/>
            <a:ext cx="795790" cy="273506"/>
          </a:xfrm>
          <a:prstGeom prst="rect">
            <a:avLst/>
          </a:prstGeom>
          <a:noFill/>
        </p:spPr>
      </p:pic>
      <p:sp>
        <p:nvSpPr>
          <p:cNvPr id="15" name="CasellaDiTesto 14"/>
          <p:cNvSpPr txBox="1"/>
          <p:nvPr/>
        </p:nvSpPr>
        <p:spPr>
          <a:xfrm>
            <a:off x="179512" y="908720"/>
            <a:ext cx="7992888" cy="400110"/>
          </a:xfrm>
          <a:prstGeom prst="rect">
            <a:avLst/>
          </a:prstGeom>
          <a:noFill/>
        </p:spPr>
        <p:txBody>
          <a:bodyPr wrap="square" rtlCol="0">
            <a:spAutoFit/>
          </a:bodyPr>
          <a:lstStyle/>
          <a:p>
            <a:r>
              <a:rPr lang="it-IT" sz="2000" b="1" dirty="0" smtClean="0">
                <a:solidFill>
                  <a:srgbClr val="FF0000"/>
                </a:solidFill>
                <a:latin typeface="Times New Roman" pitchFamily="18" charset="0"/>
                <a:cs typeface="Times New Roman" pitchFamily="18" charset="0"/>
              </a:rPr>
              <a:t>Tematiche di ricerca</a:t>
            </a:r>
            <a:endParaRPr lang="it-IT" sz="2000" dirty="0">
              <a:latin typeface="Times New Roman" pitchFamily="18" charset="0"/>
              <a:cs typeface="Times New Roman" pitchFamily="18" charset="0"/>
            </a:endParaRPr>
          </a:p>
        </p:txBody>
      </p:sp>
      <p:sp>
        <p:nvSpPr>
          <p:cNvPr id="19" name="CasellaDiTesto 18"/>
          <p:cNvSpPr txBox="1"/>
          <p:nvPr/>
        </p:nvSpPr>
        <p:spPr>
          <a:xfrm>
            <a:off x="179512" y="1412776"/>
            <a:ext cx="8496944" cy="784830"/>
          </a:xfrm>
          <a:prstGeom prst="rect">
            <a:avLst/>
          </a:prstGeom>
          <a:noFill/>
        </p:spPr>
        <p:txBody>
          <a:bodyPr wrap="square" rtlCol="0">
            <a:spAutoFit/>
          </a:bodyPr>
          <a:lstStyle/>
          <a:p>
            <a:pPr>
              <a:spcAft>
                <a:spcPts val="1200"/>
              </a:spcAft>
            </a:pPr>
            <a:r>
              <a:rPr lang="it-IT" sz="1500" dirty="0">
                <a:latin typeface="Times New Roman" pitchFamily="18" charset="0"/>
                <a:cs typeface="Times New Roman" pitchFamily="18" charset="0"/>
              </a:rPr>
              <a:t>L’attività scientifica del Laboratorio </a:t>
            </a:r>
            <a:r>
              <a:rPr lang="it-IT" sz="1500" dirty="0" smtClean="0">
                <a:latin typeface="Times New Roman" pitchFamily="18" charset="0"/>
                <a:cs typeface="Times New Roman" pitchFamily="18" charset="0"/>
              </a:rPr>
              <a:t>«Ingegneria dei Materiali e delle Strutture» riguarda i settori scientifico-disciplinari della </a:t>
            </a:r>
            <a:r>
              <a:rPr lang="it-IT" sz="1500" b="1" dirty="0" smtClean="0">
                <a:latin typeface="Times New Roman" pitchFamily="18" charset="0"/>
                <a:cs typeface="Times New Roman" pitchFamily="18" charset="0"/>
              </a:rPr>
              <a:t>Scienza</a:t>
            </a:r>
            <a:r>
              <a:rPr lang="it-IT" sz="1500" dirty="0" smtClean="0">
                <a:latin typeface="Times New Roman" pitchFamily="18" charset="0"/>
                <a:cs typeface="Times New Roman" pitchFamily="18" charset="0"/>
              </a:rPr>
              <a:t> </a:t>
            </a:r>
            <a:r>
              <a:rPr lang="it-IT" sz="1500" dirty="0">
                <a:latin typeface="Times New Roman" pitchFamily="18" charset="0"/>
                <a:cs typeface="Times New Roman" pitchFamily="18" charset="0"/>
              </a:rPr>
              <a:t>e della </a:t>
            </a:r>
            <a:r>
              <a:rPr lang="it-IT" sz="1500" b="1" dirty="0">
                <a:latin typeface="Times New Roman" pitchFamily="18" charset="0"/>
                <a:cs typeface="Times New Roman" pitchFamily="18" charset="0"/>
              </a:rPr>
              <a:t>Tecnica delle Costruzioni </a:t>
            </a:r>
            <a:r>
              <a:rPr lang="it-IT" sz="1500" dirty="0">
                <a:latin typeface="Times New Roman" pitchFamily="18" charset="0"/>
                <a:cs typeface="Times New Roman" pitchFamily="18" charset="0"/>
              </a:rPr>
              <a:t>ed è </a:t>
            </a:r>
            <a:r>
              <a:rPr lang="it-IT" sz="1500" dirty="0" smtClean="0">
                <a:latin typeface="Times New Roman" pitchFamily="18" charset="0"/>
                <a:cs typeface="Times New Roman" pitchFamily="18" charset="0"/>
              </a:rPr>
              <a:t>prevalentemente indirizzata </a:t>
            </a:r>
            <a:r>
              <a:rPr lang="it-IT" sz="1500" dirty="0">
                <a:latin typeface="Times New Roman" pitchFamily="18" charset="0"/>
                <a:cs typeface="Times New Roman" pitchFamily="18" charset="0"/>
              </a:rPr>
              <a:t>allo studio del comportamento dei materiali innovativi oltre che alla modellazione e alla progettazione </a:t>
            </a:r>
            <a:r>
              <a:rPr lang="it-IT" sz="1500" dirty="0" smtClean="0">
                <a:latin typeface="Times New Roman" pitchFamily="18" charset="0"/>
                <a:cs typeface="Times New Roman" pitchFamily="18" charset="0"/>
              </a:rPr>
              <a:t>strutturale.</a:t>
            </a:r>
          </a:p>
        </p:txBody>
      </p:sp>
      <p:sp>
        <p:nvSpPr>
          <p:cNvPr id="20" name="CasellaDiTesto 19"/>
          <p:cNvSpPr txBox="1"/>
          <p:nvPr/>
        </p:nvSpPr>
        <p:spPr>
          <a:xfrm>
            <a:off x="96981" y="2276872"/>
            <a:ext cx="5328593" cy="3708708"/>
          </a:xfrm>
          <a:prstGeom prst="rect">
            <a:avLst/>
          </a:prstGeom>
          <a:noFill/>
        </p:spPr>
        <p:txBody>
          <a:bodyPr wrap="square" rtlCol="0">
            <a:spAutoFit/>
          </a:bodyPr>
          <a:lstStyle/>
          <a:p>
            <a:pPr marL="285750" indent="-285750">
              <a:lnSpc>
                <a:spcPct val="125000"/>
              </a:lnSpc>
              <a:spcAft>
                <a:spcPts val="1200"/>
              </a:spcAft>
              <a:buFont typeface="Arial" pitchFamily="34" charset="0"/>
              <a:buChar char="•"/>
            </a:pPr>
            <a:r>
              <a:rPr lang="it-IT" sz="1500" dirty="0" smtClean="0">
                <a:latin typeface="Times New Roman" pitchFamily="18" charset="0"/>
                <a:cs typeface="Times New Roman" pitchFamily="18" charset="0"/>
              </a:rPr>
              <a:t>Tematiche </a:t>
            </a:r>
            <a:r>
              <a:rPr lang="it-IT" sz="1500" dirty="0">
                <a:latin typeface="Times New Roman" pitchFamily="18" charset="0"/>
                <a:cs typeface="Times New Roman" pitchFamily="18" charset="0"/>
              </a:rPr>
              <a:t>di ricerca </a:t>
            </a:r>
            <a:r>
              <a:rPr lang="it-IT" sz="1500" dirty="0" smtClean="0">
                <a:latin typeface="Times New Roman" pitchFamily="18" charset="0"/>
                <a:cs typeface="Times New Roman" pitchFamily="18" charset="0"/>
              </a:rPr>
              <a:t>di </a:t>
            </a:r>
            <a:r>
              <a:rPr lang="it-IT" sz="1500" b="1" dirty="0" smtClean="0">
                <a:latin typeface="Times New Roman" pitchFamily="18" charset="0"/>
                <a:cs typeface="Times New Roman" pitchFamily="18" charset="0"/>
              </a:rPr>
              <a:t>Scienza </a:t>
            </a:r>
            <a:r>
              <a:rPr lang="it-IT" sz="1500" b="1" dirty="0">
                <a:latin typeface="Times New Roman" pitchFamily="18" charset="0"/>
                <a:cs typeface="Times New Roman" pitchFamily="18" charset="0"/>
              </a:rPr>
              <a:t>delle </a:t>
            </a:r>
            <a:r>
              <a:rPr lang="it-IT" sz="1500" b="1" dirty="0" smtClean="0">
                <a:latin typeface="Times New Roman" pitchFamily="18" charset="0"/>
                <a:cs typeface="Times New Roman" pitchFamily="18" charset="0"/>
              </a:rPr>
              <a:t>Costruzioni</a:t>
            </a:r>
            <a:r>
              <a:rPr lang="it-IT" sz="1500" dirty="0" smtClean="0">
                <a:latin typeface="Times New Roman" pitchFamily="18" charset="0"/>
                <a:cs typeface="Times New Roman" pitchFamily="18" charset="0"/>
              </a:rPr>
              <a:t>:</a:t>
            </a:r>
          </a:p>
          <a:p>
            <a:pPr marL="285750" indent="-285750">
              <a:lnSpc>
                <a:spcPct val="125000"/>
              </a:lnSpc>
              <a:spcAft>
                <a:spcPts val="1200"/>
              </a:spcAft>
            </a:pPr>
            <a:r>
              <a:rPr lang="it-IT" sz="1500" dirty="0" smtClean="0">
                <a:latin typeface="Times New Roman" pitchFamily="18" charset="0"/>
                <a:cs typeface="Times New Roman" pitchFamily="18" charset="0"/>
              </a:rPr>
              <a:t>     - problemi </a:t>
            </a:r>
            <a:r>
              <a:rPr lang="it-IT" sz="1500" dirty="0">
                <a:latin typeface="Times New Roman" pitchFamily="18" charset="0"/>
                <a:cs typeface="Times New Roman" pitchFamily="18" charset="0"/>
              </a:rPr>
              <a:t>di frattura e danneggiamento nei </a:t>
            </a:r>
            <a:r>
              <a:rPr lang="it-IT" sz="1500" dirty="0" smtClean="0">
                <a:latin typeface="Times New Roman" pitchFamily="18" charset="0"/>
                <a:cs typeface="Times New Roman" pitchFamily="18" charset="0"/>
              </a:rPr>
              <a:t>materiali compositi;</a:t>
            </a:r>
            <a:br>
              <a:rPr lang="it-IT" sz="1500" dirty="0" smtClean="0">
                <a:latin typeface="Times New Roman" pitchFamily="18" charset="0"/>
                <a:cs typeface="Times New Roman" pitchFamily="18" charset="0"/>
              </a:rPr>
            </a:br>
            <a:r>
              <a:rPr lang="it-IT" sz="1500" dirty="0" smtClean="0">
                <a:latin typeface="Times New Roman" pitchFamily="18" charset="0"/>
                <a:cs typeface="Times New Roman" pitchFamily="18" charset="0"/>
              </a:rPr>
              <a:t>- comportamento meccanico dei materiali eterogenei;</a:t>
            </a:r>
            <a:br>
              <a:rPr lang="it-IT" sz="1500" dirty="0" smtClean="0">
                <a:latin typeface="Times New Roman" pitchFamily="18" charset="0"/>
                <a:cs typeface="Times New Roman" pitchFamily="18" charset="0"/>
              </a:rPr>
            </a:br>
            <a:r>
              <a:rPr lang="it-IT" sz="1500" dirty="0" smtClean="0">
                <a:latin typeface="Times New Roman" pitchFamily="18" charset="0"/>
                <a:cs typeface="Times New Roman" pitchFamily="18" charset="0"/>
              </a:rPr>
              <a:t>- metodi di omogeneizzazione e </a:t>
            </a:r>
            <a:r>
              <a:rPr lang="it-IT" sz="1500" dirty="0" err="1" smtClean="0">
                <a:latin typeface="Times New Roman" pitchFamily="18" charset="0"/>
                <a:cs typeface="Times New Roman" pitchFamily="18" charset="0"/>
              </a:rPr>
              <a:t>multi-scala</a:t>
            </a:r>
            <a:r>
              <a:rPr lang="it-IT" sz="1500" dirty="0" smtClean="0">
                <a:latin typeface="Times New Roman" pitchFamily="18" charset="0"/>
                <a:cs typeface="Times New Roman" pitchFamily="18" charset="0"/>
              </a:rPr>
              <a:t>;</a:t>
            </a:r>
            <a:br>
              <a:rPr lang="it-IT" sz="1500" dirty="0" smtClean="0">
                <a:latin typeface="Times New Roman" pitchFamily="18" charset="0"/>
                <a:cs typeface="Times New Roman" pitchFamily="18" charset="0"/>
              </a:rPr>
            </a:br>
            <a:r>
              <a:rPr lang="it-IT" sz="1500" dirty="0" smtClean="0">
                <a:latin typeface="Times New Roman" pitchFamily="18" charset="0"/>
                <a:cs typeface="Times New Roman" pitchFamily="18" charset="0"/>
              </a:rPr>
              <a:t>- impiego dei materiali innovativi per il rinforzo strutturale;</a:t>
            </a:r>
            <a:br>
              <a:rPr lang="it-IT" sz="1500" dirty="0" smtClean="0">
                <a:latin typeface="Times New Roman" pitchFamily="18" charset="0"/>
                <a:cs typeface="Times New Roman" pitchFamily="18" charset="0"/>
              </a:rPr>
            </a:br>
            <a:r>
              <a:rPr lang="it-IT" sz="1500" dirty="0" smtClean="0">
                <a:latin typeface="Times New Roman" pitchFamily="18" charset="0"/>
                <a:cs typeface="Times New Roman" pitchFamily="18" charset="0"/>
              </a:rPr>
              <a:t>- analisi e modellazione strutturale (ponti di grande luce);</a:t>
            </a:r>
            <a:br>
              <a:rPr lang="it-IT" sz="1500" dirty="0" smtClean="0">
                <a:latin typeface="Times New Roman" pitchFamily="18" charset="0"/>
                <a:cs typeface="Times New Roman" pitchFamily="18" charset="0"/>
              </a:rPr>
            </a:br>
            <a:r>
              <a:rPr lang="it-IT" sz="1500" dirty="0" smtClean="0">
                <a:latin typeface="Times New Roman" pitchFamily="18" charset="0"/>
                <a:cs typeface="Times New Roman" pitchFamily="18" charset="0"/>
              </a:rPr>
              <a:t>- analisi del rischio sismico delle strutture;</a:t>
            </a:r>
            <a:br>
              <a:rPr lang="it-IT" sz="1500" dirty="0" smtClean="0">
                <a:latin typeface="Times New Roman" pitchFamily="18" charset="0"/>
                <a:cs typeface="Times New Roman" pitchFamily="18" charset="0"/>
              </a:rPr>
            </a:br>
            <a:r>
              <a:rPr lang="it-IT" sz="1500" dirty="0" smtClean="0">
                <a:latin typeface="Times New Roman" pitchFamily="18" charset="0"/>
                <a:cs typeface="Times New Roman" pitchFamily="18" charset="0"/>
              </a:rPr>
              <a:t>Tematiche </a:t>
            </a:r>
            <a:r>
              <a:rPr lang="it-IT" sz="1500" dirty="0">
                <a:latin typeface="Times New Roman" pitchFamily="18" charset="0"/>
                <a:cs typeface="Times New Roman" pitchFamily="18" charset="0"/>
              </a:rPr>
              <a:t>di ricerca di </a:t>
            </a:r>
            <a:r>
              <a:rPr lang="it-IT" sz="1500" b="1" dirty="0" smtClean="0">
                <a:latin typeface="Times New Roman" pitchFamily="18" charset="0"/>
                <a:cs typeface="Times New Roman" pitchFamily="18" charset="0"/>
              </a:rPr>
              <a:t>Tecnica delle Costruzioni</a:t>
            </a:r>
            <a:r>
              <a:rPr lang="it-IT" sz="1500" dirty="0" smtClean="0">
                <a:latin typeface="Times New Roman" pitchFamily="18" charset="0"/>
                <a:cs typeface="Times New Roman" pitchFamily="18" charset="0"/>
              </a:rPr>
              <a:t>:</a:t>
            </a:r>
            <a:br>
              <a:rPr lang="it-IT" sz="1500" dirty="0" smtClean="0">
                <a:latin typeface="Times New Roman" pitchFamily="18" charset="0"/>
                <a:cs typeface="Times New Roman" pitchFamily="18" charset="0"/>
              </a:rPr>
            </a:br>
            <a:r>
              <a:rPr lang="it-IT" sz="1500" dirty="0" smtClean="0">
                <a:latin typeface="Times New Roman" pitchFamily="18" charset="0"/>
                <a:cs typeface="Times New Roman" pitchFamily="18" charset="0"/>
              </a:rPr>
              <a:t>- rinforzo di strutture </a:t>
            </a:r>
            <a:r>
              <a:rPr lang="it-IT" sz="1500" dirty="0">
                <a:latin typeface="Times New Roman" pitchFamily="18" charset="0"/>
                <a:cs typeface="Times New Roman" pitchFamily="18" charset="0"/>
              </a:rPr>
              <a:t>in </a:t>
            </a:r>
            <a:r>
              <a:rPr lang="it-IT" sz="1500" dirty="0" smtClean="0">
                <a:latin typeface="Times New Roman" pitchFamily="18" charset="0"/>
                <a:cs typeface="Times New Roman" pitchFamily="18" charset="0"/>
              </a:rPr>
              <a:t>c.a. ed acciaio </a:t>
            </a:r>
            <a:r>
              <a:rPr lang="it-IT" sz="1500" dirty="0">
                <a:latin typeface="Times New Roman" pitchFamily="18" charset="0"/>
                <a:cs typeface="Times New Roman" pitchFamily="18" charset="0"/>
              </a:rPr>
              <a:t>con </a:t>
            </a:r>
            <a:r>
              <a:rPr lang="it-IT" sz="1500" dirty="0" smtClean="0">
                <a:latin typeface="Times New Roman" pitchFamily="18" charset="0"/>
                <a:cs typeface="Times New Roman" pitchFamily="18" charset="0"/>
              </a:rPr>
              <a:t>materiali compositi;</a:t>
            </a:r>
            <a:br>
              <a:rPr lang="it-IT" sz="1500" dirty="0" smtClean="0">
                <a:latin typeface="Times New Roman" pitchFamily="18" charset="0"/>
                <a:cs typeface="Times New Roman" pitchFamily="18" charset="0"/>
              </a:rPr>
            </a:br>
            <a:r>
              <a:rPr lang="it-IT" sz="1500" dirty="0" smtClean="0">
                <a:latin typeface="Times New Roman" pitchFamily="18" charset="0"/>
                <a:cs typeface="Times New Roman" pitchFamily="18" charset="0"/>
              </a:rPr>
              <a:t>- sperimentazione del </a:t>
            </a:r>
            <a:r>
              <a:rPr lang="it-IT" sz="1500" dirty="0">
                <a:latin typeface="Times New Roman" pitchFamily="18" charset="0"/>
                <a:cs typeface="Times New Roman" pitchFamily="18" charset="0"/>
              </a:rPr>
              <a:t>comportamento di elementi strutturali</a:t>
            </a:r>
            <a:r>
              <a:rPr lang="it-IT" sz="1500" dirty="0" smtClean="0">
                <a:latin typeface="Times New Roman" pitchFamily="18" charset="0"/>
                <a:cs typeface="Times New Roman" pitchFamily="18" charset="0"/>
              </a:rPr>
              <a:t>;</a:t>
            </a:r>
            <a:br>
              <a:rPr lang="it-IT" sz="1500" dirty="0" smtClean="0">
                <a:latin typeface="Times New Roman" pitchFamily="18" charset="0"/>
                <a:cs typeface="Times New Roman" pitchFamily="18" charset="0"/>
              </a:rPr>
            </a:br>
            <a:r>
              <a:rPr lang="it-IT" sz="1500" dirty="0" smtClean="0">
                <a:latin typeface="Times New Roman" pitchFamily="18" charset="0"/>
                <a:cs typeface="Times New Roman" pitchFamily="18" charset="0"/>
              </a:rPr>
              <a:t>- ingegneria antisismica;</a:t>
            </a:r>
            <a:br>
              <a:rPr lang="it-IT" sz="1500" dirty="0" smtClean="0">
                <a:latin typeface="Times New Roman" pitchFamily="18" charset="0"/>
                <a:cs typeface="Times New Roman" pitchFamily="18" charset="0"/>
              </a:rPr>
            </a:br>
            <a:r>
              <a:rPr lang="it-IT" sz="1500" dirty="0" smtClean="0">
                <a:latin typeface="Times New Roman" pitchFamily="18" charset="0"/>
                <a:cs typeface="Times New Roman" pitchFamily="18" charset="0"/>
              </a:rPr>
              <a:t>- modellazione </a:t>
            </a:r>
            <a:r>
              <a:rPr lang="it-IT" sz="1500" dirty="0">
                <a:latin typeface="Times New Roman" pitchFamily="18" charset="0"/>
                <a:cs typeface="Times New Roman" pitchFamily="18" charset="0"/>
              </a:rPr>
              <a:t>non-lineare di strutture composte </a:t>
            </a:r>
            <a:r>
              <a:rPr lang="it-IT" sz="1500" dirty="0" smtClean="0">
                <a:latin typeface="Times New Roman" pitchFamily="18" charset="0"/>
                <a:cs typeface="Times New Roman" pitchFamily="18" charset="0"/>
              </a:rPr>
              <a:t>acciaio-</a:t>
            </a:r>
            <a:r>
              <a:rPr lang="it-IT" sz="1500" dirty="0" err="1" smtClean="0">
                <a:latin typeface="Times New Roman" pitchFamily="18" charset="0"/>
                <a:cs typeface="Times New Roman" pitchFamily="18" charset="0"/>
              </a:rPr>
              <a:t>cls</a:t>
            </a:r>
            <a:r>
              <a:rPr lang="it-IT" sz="1500" dirty="0" smtClean="0">
                <a:latin typeface="Times New Roman" pitchFamily="18" charset="0"/>
                <a:cs typeface="Times New Roman" pitchFamily="18" charset="0"/>
              </a:rPr>
              <a:t>.</a:t>
            </a:r>
          </a:p>
        </p:txBody>
      </p:sp>
      <p:pic>
        <p:nvPicPr>
          <p:cNvPr id="21"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6311"/>
          <a:stretch/>
        </p:blipFill>
        <p:spPr bwMode="auto">
          <a:xfrm>
            <a:off x="5465934" y="3809678"/>
            <a:ext cx="3563744" cy="1266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uppo 1"/>
          <p:cNvGrpSpPr/>
          <p:nvPr/>
        </p:nvGrpSpPr>
        <p:grpSpPr>
          <a:xfrm>
            <a:off x="5465934" y="2297510"/>
            <a:ext cx="3576616" cy="1406232"/>
            <a:chOff x="5295248" y="3673262"/>
            <a:chExt cx="3767850" cy="1406232"/>
          </a:xfrm>
        </p:grpSpPr>
        <p:pic>
          <p:nvPicPr>
            <p:cNvPr id="22" name="Immagine 21"/>
            <p:cNvPicPr>
              <a:picLocks noChangeAspect="1"/>
            </p:cNvPicPr>
            <p:nvPr/>
          </p:nvPicPr>
          <p:blipFill rotWithShape="1">
            <a:blip r:embed="rId7" cstate="print">
              <a:extLst>
                <a:ext uri="{28A0092B-C50C-407E-A947-70E740481C1C}">
                  <a14:useLocalDpi xmlns:a14="http://schemas.microsoft.com/office/drawing/2010/main" val="0"/>
                </a:ext>
              </a:extLst>
            </a:blip>
            <a:srcRect t="12952" r="55729" b="3146"/>
            <a:stretch/>
          </p:blipFill>
          <p:spPr>
            <a:xfrm>
              <a:off x="5295248" y="3721616"/>
              <a:ext cx="1529548" cy="1296144"/>
            </a:xfrm>
            <a:prstGeom prst="rect">
              <a:avLst/>
            </a:prstGeom>
            <a:ln w="12700">
              <a:noFill/>
            </a:ln>
          </p:spPr>
        </p:pic>
        <p:pic>
          <p:nvPicPr>
            <p:cNvPr id="23" name="Immagine 22"/>
            <p:cNvPicPr>
              <a:picLocks noChangeAspect="1"/>
            </p:cNvPicPr>
            <p:nvPr/>
          </p:nvPicPr>
          <p:blipFill rotWithShape="1">
            <a:blip r:embed="rId8" cstate="print">
              <a:extLst>
                <a:ext uri="{28A0092B-C50C-407E-A947-70E740481C1C}">
                  <a14:useLocalDpi xmlns:a14="http://schemas.microsoft.com/office/drawing/2010/main" val="0"/>
                </a:ext>
              </a:extLst>
            </a:blip>
            <a:srcRect l="42269" t="12952" b="9968"/>
            <a:stretch/>
          </p:blipFill>
          <p:spPr>
            <a:xfrm>
              <a:off x="6835070" y="3673262"/>
              <a:ext cx="2228028" cy="1406232"/>
            </a:xfrm>
            <a:prstGeom prst="rect">
              <a:avLst/>
            </a:prstGeom>
            <a:ln w="12700">
              <a:noFill/>
            </a:ln>
          </p:spPr>
        </p:pic>
      </p:grpSp>
      <p:grpSp>
        <p:nvGrpSpPr>
          <p:cNvPr id="3" name="Gruppo 2"/>
          <p:cNvGrpSpPr/>
          <p:nvPr/>
        </p:nvGrpSpPr>
        <p:grpSpPr>
          <a:xfrm>
            <a:off x="5486482" y="5147008"/>
            <a:ext cx="3535156" cy="1124712"/>
            <a:chOff x="5486482" y="5229200"/>
            <a:chExt cx="3535156" cy="1124712"/>
          </a:xfrm>
        </p:grpSpPr>
        <p:pic>
          <p:nvPicPr>
            <p:cNvPr id="24" name="Picture 19" descr="D:\Tesi\Tesi\Immagini\IV capitolo\Verifica travi.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4984" t="17152" r="46999" b="28641"/>
            <a:stretch/>
          </p:blipFill>
          <p:spPr bwMode="auto">
            <a:xfrm>
              <a:off x="6732150" y="5282996"/>
              <a:ext cx="1152128" cy="102672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8" descr="D:\Tesi\Tesi\Immagini\IV capitolo\Verifica pilastri.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4189" t="17628" r="47049" b="28047"/>
            <a:stretch/>
          </p:blipFill>
          <p:spPr bwMode="auto">
            <a:xfrm>
              <a:off x="7917818" y="5352531"/>
              <a:ext cx="1103820" cy="96689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3724" r="15074"/>
            <a:stretch/>
          </p:blipFill>
          <p:spPr bwMode="auto">
            <a:xfrm>
              <a:off x="5486482" y="5229200"/>
              <a:ext cx="1204482" cy="112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54686391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9144000" cy="666408"/>
          </a:xfrm>
          <a:prstGeom prst="rect">
            <a:avLst/>
          </a:prstGeom>
          <a:blipFill>
            <a:blip r:embed="rId3" cstate="print"/>
            <a:stretch>
              <a:fillRect/>
            </a:stretch>
          </a:bli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Titolo 1"/>
          <p:cNvSpPr txBox="1">
            <a:spLocks/>
          </p:cNvSpPr>
          <p:nvPr/>
        </p:nvSpPr>
        <p:spPr>
          <a:xfrm>
            <a:off x="373687" y="116632"/>
            <a:ext cx="8625170" cy="43204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000" b="1" i="1" cap="small" dirty="0" smtClean="0">
                <a:solidFill>
                  <a:schemeClr val="bg1"/>
                </a:solidFill>
                <a:latin typeface="Times New Roman" pitchFamily="18" charset="0"/>
                <a:cs typeface="Times New Roman" pitchFamily="18" charset="0"/>
              </a:rPr>
              <a:t>Laboratorio di Ricerca «Ingegneria dei Materiali e delle Strutture»</a:t>
            </a:r>
            <a:endParaRPr lang="en-US" sz="2000" b="1" i="1" cap="small" dirty="0">
              <a:solidFill>
                <a:schemeClr val="bg1"/>
              </a:solidFill>
              <a:latin typeface="Times New Roman" pitchFamily="18" charset="0"/>
              <a:cs typeface="Times New Roman" pitchFamily="18" charset="0"/>
            </a:endParaRPr>
          </a:p>
        </p:txBody>
      </p:sp>
      <p:sp>
        <p:nvSpPr>
          <p:cNvPr id="6" name="Rettangolo 5"/>
          <p:cNvSpPr/>
          <p:nvPr/>
        </p:nvSpPr>
        <p:spPr>
          <a:xfrm>
            <a:off x="48125" y="666408"/>
            <a:ext cx="8280000" cy="90000"/>
          </a:xfrm>
          <a:prstGeom prst="rect">
            <a:avLst/>
          </a:prstGeom>
          <a:solidFill>
            <a:srgbClr val="92D050"/>
          </a:solidFill>
          <a:ln>
            <a:solidFill>
              <a:schemeClr val="bg1">
                <a:lumMod val="9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 name="Rettangolo 6"/>
          <p:cNvSpPr/>
          <p:nvPr/>
        </p:nvSpPr>
        <p:spPr>
          <a:xfrm>
            <a:off x="8388504" y="620688"/>
            <a:ext cx="720000" cy="180000"/>
          </a:xfrm>
          <a:prstGeom prst="rect">
            <a:avLst/>
          </a:prstGeom>
          <a:solidFill>
            <a:srgbClr val="92D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chemeClr val="tx1"/>
                </a:solidFill>
                <a:latin typeface="Times New Roman" pitchFamily="18" charset="0"/>
                <a:cs typeface="Times New Roman" pitchFamily="18" charset="0"/>
              </a:rPr>
              <a:t>1/6</a:t>
            </a:r>
            <a:endParaRPr lang="it-IT" sz="1200" dirty="0">
              <a:solidFill>
                <a:schemeClr val="tx1"/>
              </a:solidFill>
              <a:latin typeface="Times New Roman" pitchFamily="18" charset="0"/>
              <a:cs typeface="Times New Roman" pitchFamily="18" charset="0"/>
            </a:endParaRPr>
          </a:p>
        </p:txBody>
      </p:sp>
      <p:sp>
        <p:nvSpPr>
          <p:cNvPr id="8" name="Rettangolo 7"/>
          <p:cNvSpPr/>
          <p:nvPr/>
        </p:nvSpPr>
        <p:spPr>
          <a:xfrm>
            <a:off x="96981" y="6488668"/>
            <a:ext cx="902811" cy="261610"/>
          </a:xfrm>
          <a:prstGeom prst="rect">
            <a:avLst/>
          </a:prstGeom>
        </p:spPr>
        <p:txBody>
          <a:bodyPr wrap="none">
            <a:spAutoFit/>
          </a:bodyPr>
          <a:lstStyle/>
          <a:p>
            <a:r>
              <a:rPr lang="it-IT" sz="1100" dirty="0" smtClean="0"/>
              <a:t>26/09/2013 </a:t>
            </a:r>
            <a:endParaRPr lang="it-IT" sz="1100" dirty="0"/>
          </a:p>
        </p:txBody>
      </p:sp>
      <p:sp>
        <p:nvSpPr>
          <p:cNvPr id="26" name="Rettangolo 25"/>
          <p:cNvSpPr/>
          <p:nvPr/>
        </p:nvSpPr>
        <p:spPr>
          <a:xfrm>
            <a:off x="58056" y="6357958"/>
            <a:ext cx="8940801" cy="500042"/>
          </a:xfrm>
          <a:prstGeom prst="rect">
            <a:avLst/>
          </a:prstGeom>
          <a:solidFill>
            <a:schemeClr val="bg1">
              <a:lumMod val="7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7" name="Rettangolo 26"/>
          <p:cNvSpPr/>
          <p:nvPr/>
        </p:nvSpPr>
        <p:spPr>
          <a:xfrm>
            <a:off x="142844" y="6420810"/>
            <a:ext cx="7072362" cy="369332"/>
          </a:xfrm>
          <a:prstGeom prst="rect">
            <a:avLst/>
          </a:prstGeom>
        </p:spPr>
        <p:txBody>
          <a:bodyPr wrap="square">
            <a:spAutoFit/>
          </a:bodyPr>
          <a:lstStyle/>
          <a:p>
            <a:pPr algn="ctr"/>
            <a:r>
              <a:rPr lang="en-US" b="1" i="1" dirty="0" smtClean="0">
                <a:solidFill>
                  <a:schemeClr val="bg1"/>
                </a:solidFill>
                <a:latin typeface="Times New Roman" pitchFamily="18" charset="0"/>
                <a:ea typeface="+mj-ea"/>
                <a:cs typeface="Times New Roman" pitchFamily="18" charset="0"/>
              </a:rPr>
              <a:t>DIPARTIMENTO DI INGEGNERIA CIVILE</a:t>
            </a:r>
          </a:p>
        </p:txBody>
      </p:sp>
      <p:pic>
        <p:nvPicPr>
          <p:cNvPr id="28" name="Picture 7"/>
          <p:cNvPicPr>
            <a:picLocks noChangeAspect="1" noChangeArrowheads="1"/>
          </p:cNvPicPr>
          <p:nvPr/>
        </p:nvPicPr>
        <p:blipFill>
          <a:blip r:embed="rId4" cstate="print"/>
          <a:srcRect l="2745" t="21484" r="89019" b="67774"/>
          <a:stretch>
            <a:fillRect/>
          </a:stretch>
        </p:blipFill>
        <p:spPr bwMode="auto">
          <a:xfrm>
            <a:off x="8335734" y="6425970"/>
            <a:ext cx="500066" cy="366715"/>
          </a:xfrm>
          <a:prstGeom prst="rect">
            <a:avLst/>
          </a:prstGeom>
          <a:noFill/>
          <a:ln w="9525">
            <a:noFill/>
            <a:miter lim="800000"/>
            <a:headEnd/>
            <a:tailEnd/>
          </a:ln>
          <a:effectLst/>
        </p:spPr>
      </p:pic>
      <p:pic>
        <p:nvPicPr>
          <p:cNvPr id="29" name="Immagine 28" descr="marchio dip strutture"/>
          <p:cNvPicPr/>
          <p:nvPr/>
        </p:nvPicPr>
        <p:blipFill>
          <a:blip r:embed="rId5" cstate="print"/>
          <a:srcRect t="20029" r="32892" b="17767"/>
          <a:stretch>
            <a:fillRect/>
          </a:stretch>
        </p:blipFill>
        <p:spPr bwMode="auto">
          <a:xfrm>
            <a:off x="7317696" y="6475637"/>
            <a:ext cx="795790" cy="273506"/>
          </a:xfrm>
          <a:prstGeom prst="rect">
            <a:avLst/>
          </a:prstGeom>
          <a:noFill/>
        </p:spPr>
      </p:pic>
      <p:sp>
        <p:nvSpPr>
          <p:cNvPr id="15" name="CasellaDiTesto 14"/>
          <p:cNvSpPr txBox="1"/>
          <p:nvPr/>
        </p:nvSpPr>
        <p:spPr>
          <a:xfrm>
            <a:off x="179512" y="908720"/>
            <a:ext cx="7992888" cy="400110"/>
          </a:xfrm>
          <a:prstGeom prst="rect">
            <a:avLst/>
          </a:prstGeom>
          <a:noFill/>
        </p:spPr>
        <p:txBody>
          <a:bodyPr wrap="square" rtlCol="0">
            <a:spAutoFit/>
          </a:bodyPr>
          <a:lstStyle/>
          <a:p>
            <a:r>
              <a:rPr lang="it-IT" sz="2000" b="1" dirty="0">
                <a:solidFill>
                  <a:srgbClr val="FF0000"/>
                </a:solidFill>
                <a:latin typeface="Times New Roman" pitchFamily="18" charset="0"/>
                <a:cs typeface="Times New Roman" pitchFamily="18" charset="0"/>
              </a:rPr>
              <a:t>C</a:t>
            </a:r>
            <a:r>
              <a:rPr lang="it-IT" sz="2000" b="1" dirty="0" smtClean="0">
                <a:solidFill>
                  <a:srgbClr val="FF0000"/>
                </a:solidFill>
                <a:latin typeface="Times New Roman" pitchFamily="18" charset="0"/>
                <a:cs typeface="Times New Roman" pitchFamily="18" charset="0"/>
              </a:rPr>
              <a:t>omportamento strutturale dei ponti di grande luce</a:t>
            </a:r>
            <a:endParaRPr lang="it-IT" sz="2000" dirty="0">
              <a:latin typeface="Times New Roman" pitchFamily="18" charset="0"/>
              <a:cs typeface="Times New Roman" pitchFamily="18" charset="0"/>
            </a:endParaRPr>
          </a:p>
        </p:txBody>
      </p:sp>
      <p:sp>
        <p:nvSpPr>
          <p:cNvPr id="55" name="CasellaDiTesto 54"/>
          <p:cNvSpPr txBox="1"/>
          <p:nvPr/>
        </p:nvSpPr>
        <p:spPr>
          <a:xfrm>
            <a:off x="165657" y="1385066"/>
            <a:ext cx="5040560" cy="323165"/>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it-IT" sz="1500" dirty="0" smtClean="0">
                <a:latin typeface="Times New Roman" pitchFamily="18" charset="0"/>
                <a:cs typeface="Times New Roman" pitchFamily="18" charset="0"/>
              </a:rPr>
              <a:t>Modellazione strutturale dei </a:t>
            </a:r>
            <a:r>
              <a:rPr lang="it-IT" sz="1500" b="1" dirty="0" smtClean="0">
                <a:latin typeface="Times New Roman" pitchFamily="18" charset="0"/>
                <a:cs typeface="Times New Roman" pitchFamily="18" charset="0"/>
              </a:rPr>
              <a:t>ponti ibridi</a:t>
            </a:r>
            <a:r>
              <a:rPr lang="it-IT" sz="1500" dirty="0" smtClean="0">
                <a:latin typeface="Times New Roman" pitchFamily="18" charset="0"/>
                <a:cs typeface="Times New Roman" pitchFamily="18" charset="0"/>
              </a:rPr>
              <a:t>.</a:t>
            </a:r>
          </a:p>
        </p:txBody>
      </p:sp>
      <p:pic>
        <p:nvPicPr>
          <p:cNvPr id="56" name="Picture 7" descr="FIG 1"/>
          <p:cNvPicPr>
            <a:picLocks noChangeAspect="1" noChangeArrowheads="1"/>
          </p:cNvPicPr>
          <p:nvPr/>
        </p:nvPicPr>
        <p:blipFill>
          <a:blip r:embed="rId6" cstate="print">
            <a:extLst>
              <a:ext uri="{28A0092B-C50C-407E-A947-70E740481C1C}">
                <a14:useLocalDpi xmlns:a14="http://schemas.microsoft.com/office/drawing/2010/main" val="0"/>
              </a:ext>
            </a:extLst>
          </a:blip>
          <a:srcRect l="4778" r="11276"/>
          <a:stretch>
            <a:fillRect/>
          </a:stretch>
        </p:blipFill>
        <p:spPr bwMode="auto">
          <a:xfrm>
            <a:off x="6687326" y="1398923"/>
            <a:ext cx="2277160" cy="1617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039" name="Rettangolo 1038"/>
          <p:cNvSpPr/>
          <p:nvPr/>
        </p:nvSpPr>
        <p:spPr>
          <a:xfrm>
            <a:off x="151802" y="1371211"/>
            <a:ext cx="8819345" cy="17415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8" name="Picture 13" descr="1280px-Bridge-suspension"/>
          <p:cNvPicPr>
            <a:picLocks noChangeAspect="1" noChangeArrowheads="1"/>
          </p:cNvPicPr>
          <p:nvPr/>
        </p:nvPicPr>
        <p:blipFill>
          <a:blip r:embed="rId7" cstate="print">
            <a:extLst>
              <a:ext uri="{28A0092B-C50C-407E-A947-70E740481C1C}">
                <a14:useLocalDpi xmlns:a14="http://schemas.microsoft.com/office/drawing/2010/main" val="0"/>
              </a:ext>
            </a:extLst>
          </a:blip>
          <a:srcRect l="3154" r="3639"/>
          <a:stretch>
            <a:fillRect/>
          </a:stretch>
        </p:blipFill>
        <p:spPr bwMode="auto">
          <a:xfrm>
            <a:off x="4330844" y="1671339"/>
            <a:ext cx="1637018" cy="47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60" name="Picture 12" descr="891px-Bridge-fan-cable-stayed"/>
          <p:cNvPicPr>
            <a:picLocks noChangeAspect="1" noChangeArrowheads="1"/>
          </p:cNvPicPr>
          <p:nvPr/>
        </p:nvPicPr>
        <p:blipFill>
          <a:blip r:embed="rId8" cstate="print">
            <a:extLst>
              <a:ext uri="{28A0092B-C50C-407E-A947-70E740481C1C}">
                <a14:useLocalDpi xmlns:a14="http://schemas.microsoft.com/office/drawing/2010/main" val="0"/>
              </a:ext>
            </a:extLst>
          </a:blip>
          <a:srcRect l="8012" r="7777"/>
          <a:stretch>
            <a:fillRect/>
          </a:stretch>
        </p:blipFill>
        <p:spPr bwMode="auto">
          <a:xfrm>
            <a:off x="4383436" y="2374553"/>
            <a:ext cx="1529006" cy="495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61" name="Picture 2" descr="qy7rxz"/>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16446"/>
          <a:stretch/>
        </p:blipFill>
        <p:spPr bwMode="auto">
          <a:xfrm>
            <a:off x="2340222" y="1697717"/>
            <a:ext cx="1583706" cy="938295"/>
          </a:xfrm>
          <a:prstGeom prst="rect">
            <a:avLst/>
          </a:prstGeom>
          <a:noFill/>
          <a:ln w="57150" algn="in">
            <a:noFill/>
            <a:miter lim="800000"/>
            <a:headEnd/>
            <a:tailEnd/>
          </a:ln>
          <a:extLst>
            <a:ext uri="{909E8E84-426E-40dd-AFC4-6F175D3DCCD1}">
              <a14:hiddenFill xmlns:a14="http://schemas.microsoft.com/office/drawing/2010/main">
                <a:solidFill>
                  <a:srgbClr val="FFFFFF"/>
                </a:solidFill>
              </a14:hiddenFill>
            </a:ext>
          </a:extLst>
        </p:spPr>
      </p:pic>
      <p:sp>
        <p:nvSpPr>
          <p:cNvPr id="62" name="CasellaDiTesto 61"/>
          <p:cNvSpPr txBox="1"/>
          <p:nvPr/>
        </p:nvSpPr>
        <p:spPr>
          <a:xfrm>
            <a:off x="4512815" y="1440486"/>
            <a:ext cx="1328496" cy="292388"/>
          </a:xfrm>
          <a:prstGeom prst="rect">
            <a:avLst/>
          </a:prstGeom>
          <a:noFill/>
        </p:spPr>
        <p:txBody>
          <a:bodyPr wrap="square" rtlCol="0">
            <a:spAutoFit/>
          </a:bodyPr>
          <a:lstStyle/>
          <a:p>
            <a:pPr algn="ctr">
              <a:spcAft>
                <a:spcPts val="1200"/>
              </a:spcAft>
            </a:pPr>
            <a:r>
              <a:rPr lang="it-IT" sz="1300" dirty="0" smtClean="0">
                <a:latin typeface="Times New Roman" pitchFamily="18" charset="0"/>
                <a:cs typeface="Times New Roman" pitchFamily="18" charset="0"/>
              </a:rPr>
              <a:t>Ponte sospeso</a:t>
            </a:r>
          </a:p>
        </p:txBody>
      </p:sp>
      <p:sp>
        <p:nvSpPr>
          <p:cNvPr id="63" name="CasellaDiTesto 62"/>
          <p:cNvSpPr txBox="1"/>
          <p:nvPr/>
        </p:nvSpPr>
        <p:spPr>
          <a:xfrm>
            <a:off x="4483691" y="2839081"/>
            <a:ext cx="1328496" cy="292388"/>
          </a:xfrm>
          <a:prstGeom prst="rect">
            <a:avLst/>
          </a:prstGeom>
          <a:noFill/>
        </p:spPr>
        <p:txBody>
          <a:bodyPr wrap="square" rtlCol="0">
            <a:spAutoFit/>
          </a:bodyPr>
          <a:lstStyle/>
          <a:p>
            <a:pPr algn="ctr">
              <a:spcAft>
                <a:spcPts val="1200"/>
              </a:spcAft>
            </a:pPr>
            <a:r>
              <a:rPr lang="it-IT" sz="1300" dirty="0" smtClean="0">
                <a:latin typeface="Times New Roman" pitchFamily="18" charset="0"/>
                <a:cs typeface="Times New Roman" pitchFamily="18" charset="0"/>
              </a:rPr>
              <a:t>Ponte strallato</a:t>
            </a:r>
          </a:p>
        </p:txBody>
      </p:sp>
      <p:pic>
        <p:nvPicPr>
          <p:cNvPr id="65" name="Picture 11" descr="Ponte_sullo_Stretto"/>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9342" r="8199" b="11940"/>
          <a:stretch/>
        </p:blipFill>
        <p:spPr bwMode="auto">
          <a:xfrm>
            <a:off x="536384" y="1697717"/>
            <a:ext cx="1583706" cy="938295"/>
          </a:xfrm>
          <a:prstGeom prst="rect">
            <a:avLst/>
          </a:prstGeom>
          <a:noFill/>
          <a:ln w="57150" algn="in">
            <a:noFill/>
            <a:miter lim="800000"/>
            <a:headEnd/>
            <a:tailEnd/>
          </a:ln>
          <a:extLst>
            <a:ext uri="{909E8E84-426E-40dd-AFC4-6F175D3DCCD1}">
              <a14:hiddenFill xmlns:a14="http://schemas.microsoft.com/office/drawing/2010/main">
                <a:solidFill>
                  <a:srgbClr val="FFFFFF"/>
                </a:solidFill>
              </a14:hiddenFill>
            </a:ext>
          </a:extLst>
        </p:spPr>
      </p:pic>
      <p:sp>
        <p:nvSpPr>
          <p:cNvPr id="66" name="CasellaDiTesto 65"/>
          <p:cNvSpPr txBox="1"/>
          <p:nvPr/>
        </p:nvSpPr>
        <p:spPr>
          <a:xfrm>
            <a:off x="580900" y="2625790"/>
            <a:ext cx="1494674" cy="492443"/>
          </a:xfrm>
          <a:prstGeom prst="rect">
            <a:avLst/>
          </a:prstGeom>
          <a:noFill/>
        </p:spPr>
        <p:txBody>
          <a:bodyPr wrap="square" rtlCol="0">
            <a:spAutoFit/>
          </a:bodyPr>
          <a:lstStyle/>
          <a:p>
            <a:pPr algn="ctr">
              <a:spcAft>
                <a:spcPts val="1200"/>
              </a:spcAft>
            </a:pPr>
            <a:r>
              <a:rPr lang="it-IT" sz="1300" dirty="0" smtClean="0">
                <a:latin typeface="Times New Roman" pitchFamily="18" charset="0"/>
                <a:cs typeface="Times New Roman" pitchFamily="18" charset="0"/>
              </a:rPr>
              <a:t>Ponte sullo</a:t>
            </a:r>
            <a:br>
              <a:rPr lang="it-IT" sz="1300" dirty="0" smtClean="0">
                <a:latin typeface="Times New Roman" pitchFamily="18" charset="0"/>
                <a:cs typeface="Times New Roman" pitchFamily="18" charset="0"/>
              </a:rPr>
            </a:br>
            <a:r>
              <a:rPr lang="it-IT" sz="1300" dirty="0" smtClean="0">
                <a:latin typeface="Times New Roman" pitchFamily="18" charset="0"/>
                <a:cs typeface="Times New Roman" pitchFamily="18" charset="0"/>
              </a:rPr>
              <a:t>Stretto di Messina</a:t>
            </a:r>
          </a:p>
        </p:txBody>
      </p:sp>
      <p:sp>
        <p:nvSpPr>
          <p:cNvPr id="67" name="CasellaDiTesto 66"/>
          <p:cNvSpPr txBox="1"/>
          <p:nvPr/>
        </p:nvSpPr>
        <p:spPr>
          <a:xfrm>
            <a:off x="2384738" y="2626619"/>
            <a:ext cx="1494674" cy="492443"/>
          </a:xfrm>
          <a:prstGeom prst="rect">
            <a:avLst/>
          </a:prstGeom>
          <a:noFill/>
        </p:spPr>
        <p:txBody>
          <a:bodyPr wrap="square" rtlCol="0">
            <a:spAutoFit/>
          </a:bodyPr>
          <a:lstStyle/>
          <a:p>
            <a:pPr algn="ctr">
              <a:spcAft>
                <a:spcPts val="1200"/>
              </a:spcAft>
            </a:pPr>
            <a:r>
              <a:rPr lang="it-IT" sz="1300" dirty="0" smtClean="0">
                <a:latin typeface="Times New Roman" pitchFamily="18" charset="0"/>
                <a:cs typeface="Times New Roman" pitchFamily="18" charset="0"/>
              </a:rPr>
              <a:t>Ponte sul Favazzina</a:t>
            </a:r>
          </a:p>
        </p:txBody>
      </p:sp>
      <p:sp>
        <p:nvSpPr>
          <p:cNvPr id="68" name="Rettangolo 67"/>
          <p:cNvSpPr/>
          <p:nvPr/>
        </p:nvSpPr>
        <p:spPr>
          <a:xfrm>
            <a:off x="151802" y="3154823"/>
            <a:ext cx="8819345" cy="16822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9" name="CasellaDiTesto 68"/>
          <p:cNvSpPr txBox="1"/>
          <p:nvPr/>
        </p:nvSpPr>
        <p:spPr>
          <a:xfrm>
            <a:off x="165657" y="3169378"/>
            <a:ext cx="5040560" cy="323165"/>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it-IT" sz="1500" dirty="0" smtClean="0">
                <a:latin typeface="Times New Roman" pitchFamily="18" charset="0"/>
                <a:cs typeface="Times New Roman" pitchFamily="18" charset="0"/>
              </a:rPr>
              <a:t>Sviluppo di metodologie di </a:t>
            </a:r>
            <a:r>
              <a:rPr lang="it-IT" sz="1500" b="1" dirty="0" smtClean="0">
                <a:latin typeface="Times New Roman" pitchFamily="18" charset="0"/>
                <a:cs typeface="Times New Roman" pitchFamily="18" charset="0"/>
              </a:rPr>
              <a:t>ottimizzazione strutturale</a:t>
            </a:r>
            <a:r>
              <a:rPr lang="it-IT" sz="1500" dirty="0" smtClean="0">
                <a:latin typeface="Times New Roman" pitchFamily="18" charset="0"/>
                <a:cs typeface="Times New Roman" pitchFamily="18" charset="0"/>
              </a:rPr>
              <a:t>.</a:t>
            </a:r>
          </a:p>
        </p:txBody>
      </p:sp>
      <p:pic>
        <p:nvPicPr>
          <p:cNvPr id="70" name="Picture 6" descr="P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00088" y="3467832"/>
            <a:ext cx="2320384" cy="12268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71" name="Picture 19" descr="R3"/>
          <p:cNvPicPr>
            <a:picLocks noChangeAspect="1" noChangeArrowheads="1"/>
          </p:cNvPicPr>
          <p:nvPr/>
        </p:nvPicPr>
        <p:blipFill>
          <a:blip r:embed="rId12" cstate="print">
            <a:extLst>
              <a:ext uri="{28A0092B-C50C-407E-A947-70E740481C1C}">
                <a14:useLocalDpi xmlns:a14="http://schemas.microsoft.com/office/drawing/2010/main" val="0"/>
              </a:ext>
            </a:extLst>
          </a:blip>
          <a:srcRect t="27950" b="34203"/>
          <a:stretch>
            <a:fillRect/>
          </a:stretch>
        </p:blipFill>
        <p:spPr bwMode="auto">
          <a:xfrm>
            <a:off x="3347888" y="3504343"/>
            <a:ext cx="2808288" cy="11887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72" name="Picture 20" descr="FIG 4"/>
          <p:cNvPicPr>
            <a:picLocks noChangeAspect="1" noChangeArrowheads="1"/>
          </p:cNvPicPr>
          <p:nvPr/>
        </p:nvPicPr>
        <p:blipFill>
          <a:blip r:embed="rId13" cstate="print">
            <a:extLst>
              <a:ext uri="{28A0092B-C50C-407E-A947-70E740481C1C}">
                <a14:useLocalDpi xmlns:a14="http://schemas.microsoft.com/office/drawing/2010/main" val="0"/>
              </a:ext>
            </a:extLst>
          </a:blip>
          <a:srcRect l="4514" t="6126" r="17874" b="59990"/>
          <a:stretch>
            <a:fillRect/>
          </a:stretch>
        </p:blipFill>
        <p:spPr bwMode="auto">
          <a:xfrm>
            <a:off x="436088" y="3470564"/>
            <a:ext cx="2452688" cy="1224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74" name="Rettangolo 73"/>
          <p:cNvSpPr/>
          <p:nvPr/>
        </p:nvSpPr>
        <p:spPr>
          <a:xfrm>
            <a:off x="151802" y="4896317"/>
            <a:ext cx="8819345" cy="146164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5" name="CasellaDiTesto 74"/>
          <p:cNvSpPr txBox="1"/>
          <p:nvPr/>
        </p:nvSpPr>
        <p:spPr>
          <a:xfrm>
            <a:off x="165657" y="4910725"/>
            <a:ext cx="5040560" cy="323165"/>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it-IT" sz="1500" dirty="0" smtClean="0">
                <a:latin typeface="Times New Roman" pitchFamily="18" charset="0"/>
                <a:cs typeface="Times New Roman" pitchFamily="18" charset="0"/>
              </a:rPr>
              <a:t>Modellazione dei </a:t>
            </a:r>
            <a:r>
              <a:rPr lang="it-IT" sz="1500" b="1" dirty="0" smtClean="0">
                <a:latin typeface="Times New Roman" pitchFamily="18" charset="0"/>
                <a:cs typeface="Times New Roman" pitchFamily="18" charset="0"/>
              </a:rPr>
              <a:t>fenomeni di danneggiamento</a:t>
            </a:r>
            <a:r>
              <a:rPr lang="it-IT" sz="1500" dirty="0" smtClean="0">
                <a:latin typeface="Times New Roman" pitchFamily="18" charset="0"/>
                <a:cs typeface="Times New Roman" pitchFamily="18" charset="0"/>
              </a:rPr>
              <a:t>.</a:t>
            </a:r>
          </a:p>
        </p:txBody>
      </p:sp>
      <p:pic>
        <p:nvPicPr>
          <p:cNvPr id="76" name="Picture 2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39553" y="5195559"/>
            <a:ext cx="1601886" cy="11093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77" name="Picture 27"/>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860032" y="5216198"/>
            <a:ext cx="1820863" cy="10858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78" name="Picture 28"/>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020272" y="5195559"/>
            <a:ext cx="1819275" cy="11204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79" name="Picture 30"/>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786548" y="5216198"/>
            <a:ext cx="1569428" cy="10858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59" name="Text Box 17"/>
          <p:cNvSpPr txBox="1">
            <a:spLocks noChangeArrowheads="1"/>
          </p:cNvSpPr>
          <p:nvPr/>
        </p:nvSpPr>
        <p:spPr bwMode="auto">
          <a:xfrm>
            <a:off x="4925877" y="1990538"/>
            <a:ext cx="474662"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3600" b="0" i="0" u="none" strike="noStrike" cap="none" normalizeH="0" baseline="0" dirty="0" smtClean="0">
                <a:ln>
                  <a:noFill/>
                </a:ln>
                <a:effectLst/>
                <a:latin typeface="Bernard MT Condensed" pitchFamily="18" charset="0"/>
                <a:cs typeface="Arial" pitchFamily="34" charset="0"/>
              </a:rPr>
              <a:t>+</a:t>
            </a:r>
            <a:endParaRPr kumimoji="0" lang="it-IT" altLang="it-IT" sz="1800" b="0" i="0" u="none" strike="noStrike" cap="none" normalizeH="0" baseline="0" dirty="0" smtClean="0">
              <a:ln>
                <a:noFill/>
              </a:ln>
              <a:effectLst/>
              <a:latin typeface="Arial" pitchFamily="34" charset="0"/>
              <a:cs typeface="Arial" pitchFamily="34" charset="0"/>
            </a:endParaRPr>
          </a:p>
        </p:txBody>
      </p:sp>
    </p:spTree>
    <p:extLst>
      <p:ext uri="{BB962C8B-B14F-4D97-AF65-F5344CB8AC3E}">
        <p14:creationId xmlns:p14="http://schemas.microsoft.com/office/powerpoint/2010/main" val="79126887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9144000" cy="666408"/>
          </a:xfrm>
          <a:prstGeom prst="rect">
            <a:avLst/>
          </a:prstGeom>
          <a:blipFill>
            <a:blip r:embed="rId3" cstate="print"/>
            <a:stretch>
              <a:fillRect/>
            </a:stretch>
          </a:bli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Titolo 1"/>
          <p:cNvSpPr txBox="1">
            <a:spLocks/>
          </p:cNvSpPr>
          <p:nvPr/>
        </p:nvSpPr>
        <p:spPr>
          <a:xfrm>
            <a:off x="373687" y="116632"/>
            <a:ext cx="8625170" cy="43204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000" b="1" i="1" cap="small" dirty="0" smtClean="0">
                <a:solidFill>
                  <a:schemeClr val="bg1"/>
                </a:solidFill>
                <a:latin typeface="Times New Roman" pitchFamily="18" charset="0"/>
                <a:cs typeface="Times New Roman" pitchFamily="18" charset="0"/>
              </a:rPr>
              <a:t>Laboratorio di Ricerca «Ingegneria dei Materiali e delle Strutture»</a:t>
            </a:r>
            <a:endParaRPr lang="en-US" sz="2000" b="1" i="1" cap="small" dirty="0">
              <a:solidFill>
                <a:schemeClr val="bg1"/>
              </a:solidFill>
              <a:latin typeface="Times New Roman" pitchFamily="18" charset="0"/>
              <a:cs typeface="Times New Roman" pitchFamily="18" charset="0"/>
            </a:endParaRPr>
          </a:p>
        </p:txBody>
      </p:sp>
      <p:sp>
        <p:nvSpPr>
          <p:cNvPr id="6" name="Rettangolo 5"/>
          <p:cNvSpPr/>
          <p:nvPr/>
        </p:nvSpPr>
        <p:spPr>
          <a:xfrm>
            <a:off x="48125" y="666408"/>
            <a:ext cx="8280000" cy="90000"/>
          </a:xfrm>
          <a:prstGeom prst="rect">
            <a:avLst/>
          </a:prstGeom>
          <a:solidFill>
            <a:srgbClr val="92D050"/>
          </a:solidFill>
          <a:ln>
            <a:solidFill>
              <a:schemeClr val="bg1">
                <a:lumMod val="9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 name="Rettangolo 6"/>
          <p:cNvSpPr/>
          <p:nvPr/>
        </p:nvSpPr>
        <p:spPr>
          <a:xfrm>
            <a:off x="8388504" y="620688"/>
            <a:ext cx="720000" cy="180000"/>
          </a:xfrm>
          <a:prstGeom prst="rect">
            <a:avLst/>
          </a:prstGeom>
          <a:solidFill>
            <a:srgbClr val="92D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chemeClr val="tx1"/>
                </a:solidFill>
                <a:latin typeface="Times New Roman" pitchFamily="18" charset="0"/>
                <a:cs typeface="Times New Roman" pitchFamily="18" charset="0"/>
              </a:rPr>
              <a:t>1/6</a:t>
            </a:r>
            <a:endParaRPr lang="it-IT" sz="1200" dirty="0">
              <a:solidFill>
                <a:schemeClr val="tx1"/>
              </a:solidFill>
              <a:latin typeface="Times New Roman" pitchFamily="18" charset="0"/>
              <a:cs typeface="Times New Roman" pitchFamily="18" charset="0"/>
            </a:endParaRPr>
          </a:p>
        </p:txBody>
      </p:sp>
      <p:sp>
        <p:nvSpPr>
          <p:cNvPr id="8" name="Rettangolo 7"/>
          <p:cNvSpPr/>
          <p:nvPr/>
        </p:nvSpPr>
        <p:spPr>
          <a:xfrm>
            <a:off x="96981" y="6488668"/>
            <a:ext cx="902811" cy="261610"/>
          </a:xfrm>
          <a:prstGeom prst="rect">
            <a:avLst/>
          </a:prstGeom>
        </p:spPr>
        <p:txBody>
          <a:bodyPr wrap="none">
            <a:spAutoFit/>
          </a:bodyPr>
          <a:lstStyle/>
          <a:p>
            <a:r>
              <a:rPr lang="it-IT" sz="1100" dirty="0" smtClean="0"/>
              <a:t>26/09/2013 </a:t>
            </a:r>
            <a:endParaRPr lang="it-IT" sz="1100" dirty="0"/>
          </a:p>
        </p:txBody>
      </p:sp>
      <p:sp>
        <p:nvSpPr>
          <p:cNvPr id="26" name="Rettangolo 25"/>
          <p:cNvSpPr/>
          <p:nvPr/>
        </p:nvSpPr>
        <p:spPr>
          <a:xfrm>
            <a:off x="58056" y="6357958"/>
            <a:ext cx="8940801" cy="500042"/>
          </a:xfrm>
          <a:prstGeom prst="rect">
            <a:avLst/>
          </a:prstGeom>
          <a:solidFill>
            <a:schemeClr val="bg1">
              <a:lumMod val="7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7" name="Rettangolo 26"/>
          <p:cNvSpPr/>
          <p:nvPr/>
        </p:nvSpPr>
        <p:spPr>
          <a:xfrm>
            <a:off x="142844" y="6420810"/>
            <a:ext cx="7072362" cy="369332"/>
          </a:xfrm>
          <a:prstGeom prst="rect">
            <a:avLst/>
          </a:prstGeom>
        </p:spPr>
        <p:txBody>
          <a:bodyPr wrap="square">
            <a:spAutoFit/>
          </a:bodyPr>
          <a:lstStyle/>
          <a:p>
            <a:pPr algn="ctr"/>
            <a:r>
              <a:rPr lang="en-US" b="1" i="1" dirty="0" smtClean="0">
                <a:solidFill>
                  <a:schemeClr val="bg1"/>
                </a:solidFill>
                <a:latin typeface="Times New Roman" pitchFamily="18" charset="0"/>
                <a:ea typeface="+mj-ea"/>
                <a:cs typeface="Times New Roman" pitchFamily="18" charset="0"/>
              </a:rPr>
              <a:t>DIPARTIMENTO DI INGEGNERIA CIVILE</a:t>
            </a:r>
          </a:p>
        </p:txBody>
      </p:sp>
      <p:pic>
        <p:nvPicPr>
          <p:cNvPr id="28" name="Picture 7"/>
          <p:cNvPicPr>
            <a:picLocks noChangeAspect="1" noChangeArrowheads="1"/>
          </p:cNvPicPr>
          <p:nvPr/>
        </p:nvPicPr>
        <p:blipFill>
          <a:blip r:embed="rId4" cstate="print"/>
          <a:srcRect l="2745" t="21484" r="89019" b="67774"/>
          <a:stretch>
            <a:fillRect/>
          </a:stretch>
        </p:blipFill>
        <p:spPr bwMode="auto">
          <a:xfrm>
            <a:off x="8335734" y="6425970"/>
            <a:ext cx="500066" cy="366715"/>
          </a:xfrm>
          <a:prstGeom prst="rect">
            <a:avLst/>
          </a:prstGeom>
          <a:noFill/>
          <a:ln w="9525">
            <a:noFill/>
            <a:miter lim="800000"/>
            <a:headEnd/>
            <a:tailEnd/>
          </a:ln>
          <a:effectLst/>
        </p:spPr>
      </p:pic>
      <p:pic>
        <p:nvPicPr>
          <p:cNvPr id="29" name="Immagine 28" descr="marchio dip strutture"/>
          <p:cNvPicPr/>
          <p:nvPr/>
        </p:nvPicPr>
        <p:blipFill>
          <a:blip r:embed="rId5" cstate="print"/>
          <a:srcRect t="20029" r="32892" b="17767"/>
          <a:stretch>
            <a:fillRect/>
          </a:stretch>
        </p:blipFill>
        <p:spPr bwMode="auto">
          <a:xfrm>
            <a:off x="7317696" y="6475637"/>
            <a:ext cx="795790" cy="273506"/>
          </a:xfrm>
          <a:prstGeom prst="rect">
            <a:avLst/>
          </a:prstGeom>
          <a:noFill/>
        </p:spPr>
      </p:pic>
      <p:sp>
        <p:nvSpPr>
          <p:cNvPr id="15" name="CasellaDiTesto 14"/>
          <p:cNvSpPr txBox="1"/>
          <p:nvPr/>
        </p:nvSpPr>
        <p:spPr>
          <a:xfrm>
            <a:off x="179511" y="908720"/>
            <a:ext cx="8819345" cy="400110"/>
          </a:xfrm>
          <a:prstGeom prst="rect">
            <a:avLst/>
          </a:prstGeom>
          <a:noFill/>
        </p:spPr>
        <p:txBody>
          <a:bodyPr wrap="square" rtlCol="0">
            <a:spAutoFit/>
          </a:bodyPr>
          <a:lstStyle/>
          <a:p>
            <a:r>
              <a:rPr lang="it-IT" sz="2000" b="1" dirty="0" smtClean="0">
                <a:solidFill>
                  <a:srgbClr val="FF0000"/>
                </a:solidFill>
                <a:latin typeface="Times New Roman" pitchFamily="18" charset="0"/>
                <a:cs typeface="Times New Roman" pitchFamily="18" charset="0"/>
              </a:rPr>
              <a:t>Generalità sui materiali compositi</a:t>
            </a:r>
            <a:endParaRPr lang="it-IT" sz="2000" dirty="0">
              <a:latin typeface="Times New Roman" pitchFamily="18" charset="0"/>
              <a:cs typeface="Times New Roman" pitchFamily="18" charset="0"/>
            </a:endParaRPr>
          </a:p>
        </p:txBody>
      </p:sp>
      <p:sp>
        <p:nvSpPr>
          <p:cNvPr id="2" name="Rettangolo 1"/>
          <p:cNvSpPr/>
          <p:nvPr/>
        </p:nvSpPr>
        <p:spPr>
          <a:xfrm>
            <a:off x="179512" y="1434842"/>
            <a:ext cx="6408712" cy="1823576"/>
          </a:xfrm>
          <a:prstGeom prst="rect">
            <a:avLst/>
          </a:prstGeom>
        </p:spPr>
        <p:txBody>
          <a:bodyPr wrap="square">
            <a:spAutoFit/>
          </a:bodyPr>
          <a:lstStyle/>
          <a:p>
            <a:pPr>
              <a:spcBef>
                <a:spcPct val="50000"/>
              </a:spcBef>
            </a:pPr>
            <a:r>
              <a:rPr lang="it-IT" sz="1500" dirty="0" smtClean="0">
                <a:latin typeface="Times New Roman" panose="02020603050405020304" pitchFamily="18" charset="0"/>
                <a:cs typeface="Times New Roman" panose="02020603050405020304" pitchFamily="18" charset="0"/>
              </a:rPr>
              <a:t>I </a:t>
            </a:r>
            <a:r>
              <a:rPr lang="it-IT" sz="1500" b="1" dirty="0" smtClean="0">
                <a:latin typeface="Times New Roman" panose="02020603050405020304" pitchFamily="18" charset="0"/>
                <a:cs typeface="Times New Roman" panose="02020603050405020304" pitchFamily="18" charset="0"/>
              </a:rPr>
              <a:t>materiali compositi </a:t>
            </a:r>
            <a:r>
              <a:rPr lang="it-IT" sz="1500" dirty="0" smtClean="0">
                <a:latin typeface="Times New Roman" panose="02020603050405020304" pitchFamily="18" charset="0"/>
                <a:cs typeface="Times New Roman" panose="02020603050405020304" pitchFamily="18" charset="0"/>
              </a:rPr>
              <a:t>sono sistemi </a:t>
            </a:r>
            <a:r>
              <a:rPr lang="it-IT" sz="1500" dirty="0">
                <a:latin typeface="Times New Roman" panose="02020603050405020304" pitchFamily="18" charset="0"/>
                <a:cs typeface="Times New Roman" panose="02020603050405020304" pitchFamily="18" charset="0"/>
              </a:rPr>
              <a:t>ottenuti dall'accoppiamento di materiali semplici </a:t>
            </a:r>
            <a:r>
              <a:rPr lang="it-IT" sz="1500" dirty="0" smtClean="0">
                <a:latin typeface="Times New Roman" panose="02020603050405020304" pitchFamily="18" charset="0"/>
                <a:cs typeface="Times New Roman" panose="02020603050405020304" pitchFamily="18" charset="0"/>
              </a:rPr>
              <a:t>differenti, pertanto essi sono caratterizzati da una </a:t>
            </a:r>
            <a:r>
              <a:rPr lang="it-IT" sz="1500" b="1" dirty="0">
                <a:latin typeface="Times New Roman" panose="02020603050405020304" pitchFamily="18" charset="0"/>
                <a:cs typeface="Times New Roman" panose="02020603050405020304" pitchFamily="18" charset="0"/>
              </a:rPr>
              <a:t>struttura </a:t>
            </a:r>
            <a:r>
              <a:rPr lang="it-IT" sz="1500" b="1" dirty="0" smtClean="0">
                <a:latin typeface="Times New Roman" panose="02020603050405020304" pitchFamily="18" charset="0"/>
                <a:cs typeface="Times New Roman" panose="02020603050405020304" pitchFamily="18" charset="0"/>
              </a:rPr>
              <a:t>fortemente eterogenea</a:t>
            </a:r>
            <a:r>
              <a:rPr lang="it-IT" sz="1500" dirty="0" smtClean="0">
                <a:latin typeface="Times New Roman" panose="02020603050405020304" pitchFamily="18" charset="0"/>
                <a:cs typeface="Times New Roman" panose="02020603050405020304" pitchFamily="18" charset="0"/>
              </a:rPr>
              <a:t>. </a:t>
            </a:r>
            <a:r>
              <a:rPr lang="it-IT" sz="1500" dirty="0">
                <a:latin typeface="Times New Roman" panose="02020603050405020304" pitchFamily="18" charset="0"/>
                <a:cs typeface="Times New Roman" panose="02020603050405020304" pitchFamily="18" charset="0"/>
              </a:rPr>
              <a:t>In generale un materiale composito è formato da una fase massiva detta </a:t>
            </a:r>
            <a:r>
              <a:rPr lang="it-IT" sz="1500" b="1" dirty="0">
                <a:latin typeface="Times New Roman" panose="02020603050405020304" pitchFamily="18" charset="0"/>
                <a:cs typeface="Times New Roman" panose="02020603050405020304" pitchFamily="18" charset="0"/>
              </a:rPr>
              <a:t>matrice</a:t>
            </a:r>
            <a:r>
              <a:rPr lang="it-IT" sz="1500" dirty="0">
                <a:latin typeface="Times New Roman" panose="02020603050405020304" pitchFamily="18" charset="0"/>
                <a:cs typeface="Times New Roman" panose="02020603050405020304" pitchFamily="18" charset="0"/>
              </a:rPr>
              <a:t> (costituita da resine a base polimerica) e da una fase fibrosa detta </a:t>
            </a:r>
            <a:r>
              <a:rPr lang="it-IT" sz="1500" b="1" dirty="0">
                <a:latin typeface="Times New Roman" panose="02020603050405020304" pitchFamily="18" charset="0"/>
                <a:cs typeface="Times New Roman" panose="02020603050405020304" pitchFamily="18" charset="0"/>
              </a:rPr>
              <a:t>rinforzo</a:t>
            </a:r>
            <a:r>
              <a:rPr lang="it-IT" sz="1500" dirty="0">
                <a:latin typeface="Times New Roman" panose="02020603050405020304" pitchFamily="18" charset="0"/>
                <a:cs typeface="Times New Roman" panose="02020603050405020304" pitchFamily="18" charset="0"/>
              </a:rPr>
              <a:t> (formata da fibre di varia natura).</a:t>
            </a:r>
          </a:p>
          <a:p>
            <a:pPr>
              <a:spcBef>
                <a:spcPct val="50000"/>
              </a:spcBef>
            </a:pPr>
            <a:r>
              <a:rPr lang="it-IT" sz="1500" dirty="0">
                <a:latin typeface="Times New Roman" panose="02020603050405020304" pitchFamily="18" charset="0"/>
                <a:cs typeface="Times New Roman" panose="02020603050405020304" pitchFamily="18" charset="0"/>
              </a:rPr>
              <a:t>I materiali compositi sono ampiamente usati nei settori della produzione in cui è necessario soddisfare esigenze di </a:t>
            </a:r>
            <a:r>
              <a:rPr lang="it-IT" sz="1500" b="1" dirty="0">
                <a:latin typeface="Times New Roman" panose="02020603050405020304" pitchFamily="18" charset="0"/>
                <a:cs typeface="Times New Roman" panose="02020603050405020304" pitchFamily="18" charset="0"/>
              </a:rPr>
              <a:t>basso peso </a:t>
            </a:r>
            <a:r>
              <a:rPr lang="it-IT" sz="1500" dirty="0">
                <a:latin typeface="Times New Roman" panose="02020603050405020304" pitchFamily="18" charset="0"/>
                <a:cs typeface="Times New Roman" panose="02020603050405020304" pitchFamily="18" charset="0"/>
              </a:rPr>
              <a:t>ed </a:t>
            </a:r>
            <a:r>
              <a:rPr lang="it-IT" sz="1500" b="1" dirty="0">
                <a:latin typeface="Times New Roman" panose="02020603050405020304" pitchFamily="18" charset="0"/>
                <a:cs typeface="Times New Roman" panose="02020603050405020304" pitchFamily="18" charset="0"/>
              </a:rPr>
              <a:t>elevate prestazioni</a:t>
            </a:r>
            <a:r>
              <a:rPr lang="it-IT" sz="1500" dirty="0" smtClean="0">
                <a:latin typeface="Times New Roman" panose="02020603050405020304" pitchFamily="18" charset="0"/>
                <a:cs typeface="Times New Roman" panose="02020603050405020304" pitchFamily="18" charset="0"/>
              </a:rPr>
              <a:t>.</a:t>
            </a:r>
          </a:p>
        </p:txBody>
      </p:sp>
      <p:pic>
        <p:nvPicPr>
          <p:cNvPr id="48" name="Picture 10" descr="http://www.infobuild.it/wp-content/uploads/fasi-di-materiale-composito.jpg"/>
          <p:cNvPicPr>
            <a:picLocks noChangeAspect="1" noChangeArrowheads="1"/>
          </p:cNvPicPr>
          <p:nvPr/>
        </p:nvPicPr>
        <p:blipFill rotWithShape="1">
          <a:blip r:embed="rId6">
            <a:extLst>
              <a:ext uri="{28A0092B-C50C-407E-A947-70E740481C1C}">
                <a14:useLocalDpi xmlns:a14="http://schemas.microsoft.com/office/drawing/2010/main" val="0"/>
              </a:ext>
            </a:extLst>
          </a:blip>
          <a:srcRect l="11250" r="9422"/>
          <a:stretch/>
        </p:blipFill>
        <p:spPr bwMode="auto">
          <a:xfrm>
            <a:off x="7020272" y="1463574"/>
            <a:ext cx="1612571" cy="1626265"/>
          </a:xfrm>
          <a:prstGeom prst="rect">
            <a:avLst/>
          </a:prstGeom>
          <a:noFill/>
          <a:extLst>
            <a:ext uri="{909E8E84-426E-40dd-AFC4-6F175D3DCCD1}">
              <a14:hiddenFill xmlns:a14="http://schemas.microsoft.com/office/drawing/2010/main">
                <a:solidFill>
                  <a:srgbClr val="FFFFFF"/>
                </a:solidFill>
              </a14:hiddenFill>
            </a:ext>
          </a:extLst>
        </p:spPr>
      </p:pic>
      <p:cxnSp>
        <p:nvCxnSpPr>
          <p:cNvPr id="49" name="Connettore 2 48"/>
          <p:cNvCxnSpPr>
            <a:endCxn id="51" idx="3"/>
          </p:cNvCxnSpPr>
          <p:nvPr/>
        </p:nvCxnSpPr>
        <p:spPr>
          <a:xfrm flipH="1" flipV="1">
            <a:off x="8385625" y="1311838"/>
            <a:ext cx="69210" cy="433066"/>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nettore 2 49"/>
          <p:cNvCxnSpPr>
            <a:endCxn id="52" idx="3"/>
          </p:cNvCxnSpPr>
          <p:nvPr/>
        </p:nvCxnSpPr>
        <p:spPr>
          <a:xfrm flipH="1">
            <a:off x="8385625" y="2899103"/>
            <a:ext cx="159910" cy="29630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1" name="CasellaDiTesto 50"/>
          <p:cNvSpPr txBox="1"/>
          <p:nvPr/>
        </p:nvSpPr>
        <p:spPr>
          <a:xfrm>
            <a:off x="7308304" y="1150255"/>
            <a:ext cx="1077321" cy="323165"/>
          </a:xfrm>
          <a:prstGeom prst="rect">
            <a:avLst/>
          </a:prstGeom>
          <a:noFill/>
        </p:spPr>
        <p:txBody>
          <a:bodyPr wrap="square" rtlCol="0">
            <a:spAutoFit/>
          </a:bodyPr>
          <a:lstStyle/>
          <a:p>
            <a:pPr algn="ctr"/>
            <a:r>
              <a:rPr lang="it-IT" sz="1500" dirty="0" smtClean="0">
                <a:solidFill>
                  <a:srgbClr val="FF0000"/>
                </a:solidFill>
              </a:rPr>
              <a:t>RINFORZO</a:t>
            </a:r>
            <a:endParaRPr lang="it-IT" sz="1500" b="1" dirty="0">
              <a:solidFill>
                <a:srgbClr val="FF0000"/>
              </a:solidFill>
            </a:endParaRPr>
          </a:p>
        </p:txBody>
      </p:sp>
      <p:sp>
        <p:nvSpPr>
          <p:cNvPr id="52" name="CasellaDiTesto 51"/>
          <p:cNvSpPr txBox="1"/>
          <p:nvPr/>
        </p:nvSpPr>
        <p:spPr>
          <a:xfrm>
            <a:off x="7397152" y="3033827"/>
            <a:ext cx="988473" cy="323165"/>
          </a:xfrm>
          <a:prstGeom prst="rect">
            <a:avLst/>
          </a:prstGeom>
          <a:noFill/>
        </p:spPr>
        <p:txBody>
          <a:bodyPr wrap="square" rtlCol="0">
            <a:spAutoFit/>
          </a:bodyPr>
          <a:lstStyle/>
          <a:p>
            <a:pPr algn="ctr"/>
            <a:r>
              <a:rPr lang="it-IT" sz="1500" dirty="0" smtClean="0">
                <a:solidFill>
                  <a:srgbClr val="FF0000"/>
                </a:solidFill>
              </a:rPr>
              <a:t>MATRICE</a:t>
            </a:r>
            <a:endParaRPr lang="it-IT" sz="1500" b="1" dirty="0">
              <a:solidFill>
                <a:srgbClr val="FF0000"/>
              </a:solidFill>
            </a:endParaRPr>
          </a:p>
        </p:txBody>
      </p:sp>
      <p:pic>
        <p:nvPicPr>
          <p:cNvPr id="54" name="Immagine 53"/>
          <p:cNvPicPr>
            <a:picLocks noChangeAspect="1"/>
          </p:cNvPicPr>
          <p:nvPr/>
        </p:nvPicPr>
        <p:blipFill rotWithShape="1">
          <a:blip r:embed="rId7"/>
          <a:srcRect l="1113" t="2042" r="1094" b="2865"/>
          <a:stretch/>
        </p:blipFill>
        <p:spPr>
          <a:xfrm>
            <a:off x="5083466" y="4780564"/>
            <a:ext cx="3877257" cy="1449966"/>
          </a:xfrm>
          <a:prstGeom prst="rect">
            <a:avLst/>
          </a:prstGeom>
        </p:spPr>
      </p:pic>
      <p:pic>
        <p:nvPicPr>
          <p:cNvPr id="56" name="Picture 2" descr="http://www.dolmensrl.org/images/FRP_CLS3.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1469" t="6281" r="11234" b="11616"/>
          <a:stretch/>
        </p:blipFill>
        <p:spPr bwMode="auto">
          <a:xfrm>
            <a:off x="3779912" y="5137249"/>
            <a:ext cx="1897476" cy="1127773"/>
          </a:xfrm>
          <a:prstGeom prst="rect">
            <a:avLst/>
          </a:prstGeom>
          <a:noFill/>
          <a:extLst>
            <a:ext uri="{909E8E84-426E-40dd-AFC4-6F175D3DCCD1}">
              <a14:hiddenFill xmlns:a14="http://schemas.microsoft.com/office/drawing/2010/main">
                <a:solidFill>
                  <a:srgbClr val="FFFFFF"/>
                </a:solidFill>
              </a14:hiddenFill>
            </a:ext>
          </a:extLst>
        </p:spPr>
      </p:pic>
      <p:sp>
        <p:nvSpPr>
          <p:cNvPr id="58" name="Rettangolo 57"/>
          <p:cNvSpPr/>
          <p:nvPr/>
        </p:nvSpPr>
        <p:spPr>
          <a:xfrm>
            <a:off x="179511" y="3390168"/>
            <a:ext cx="3312369" cy="2977738"/>
          </a:xfrm>
          <a:prstGeom prst="rect">
            <a:avLst/>
          </a:prstGeom>
        </p:spPr>
        <p:txBody>
          <a:bodyPr wrap="square">
            <a:spAutoFit/>
          </a:bodyPr>
          <a:lstStyle/>
          <a:p>
            <a:pPr>
              <a:spcBef>
                <a:spcPts val="960"/>
              </a:spcBef>
            </a:pPr>
            <a:r>
              <a:rPr lang="it-IT" sz="1500" dirty="0" smtClean="0">
                <a:latin typeface="Times New Roman" panose="02020603050405020304" pitchFamily="18" charset="0"/>
                <a:cs typeface="Times New Roman" panose="02020603050405020304" pitchFamily="18" charset="0"/>
              </a:rPr>
              <a:t>Le </a:t>
            </a:r>
            <a:r>
              <a:rPr lang="it-IT" sz="1500" b="1" dirty="0">
                <a:latin typeface="Times New Roman" panose="02020603050405020304" pitchFamily="18" charset="0"/>
                <a:cs typeface="Times New Roman" panose="02020603050405020304" pitchFamily="18" charset="0"/>
              </a:rPr>
              <a:t>industrie spaziale</a:t>
            </a:r>
            <a:r>
              <a:rPr lang="it-IT" sz="1500" dirty="0">
                <a:latin typeface="Times New Roman" panose="02020603050405020304" pitchFamily="18" charset="0"/>
                <a:cs typeface="Times New Roman" panose="02020603050405020304" pitchFamily="18" charset="0"/>
              </a:rPr>
              <a:t>, </a:t>
            </a:r>
            <a:r>
              <a:rPr lang="it-IT" sz="1500" b="1" dirty="0">
                <a:latin typeface="Times New Roman" panose="02020603050405020304" pitchFamily="18" charset="0"/>
                <a:cs typeface="Times New Roman" panose="02020603050405020304" pitchFamily="18" charset="0"/>
              </a:rPr>
              <a:t>aeronautica</a:t>
            </a:r>
            <a:r>
              <a:rPr lang="it-IT" sz="1500" dirty="0">
                <a:latin typeface="Times New Roman" panose="02020603050405020304" pitchFamily="18" charset="0"/>
                <a:cs typeface="Times New Roman" panose="02020603050405020304" pitchFamily="18" charset="0"/>
              </a:rPr>
              <a:t>, </a:t>
            </a:r>
            <a:r>
              <a:rPr lang="it-IT" sz="1500" b="1" dirty="0">
                <a:latin typeface="Times New Roman" panose="02020603050405020304" pitchFamily="18" charset="0"/>
                <a:cs typeface="Times New Roman" panose="02020603050405020304" pitchFamily="18" charset="0"/>
              </a:rPr>
              <a:t>navale</a:t>
            </a:r>
            <a:r>
              <a:rPr lang="it-IT" sz="1500" dirty="0">
                <a:latin typeface="Times New Roman" panose="02020603050405020304" pitchFamily="18" charset="0"/>
                <a:cs typeface="Times New Roman" panose="02020603050405020304" pitchFamily="18" charset="0"/>
              </a:rPr>
              <a:t> ed </a:t>
            </a:r>
            <a:r>
              <a:rPr lang="it-IT" sz="1500" b="1" dirty="0">
                <a:latin typeface="Times New Roman" panose="02020603050405020304" pitchFamily="18" charset="0"/>
                <a:cs typeface="Times New Roman" panose="02020603050405020304" pitchFamily="18" charset="0"/>
              </a:rPr>
              <a:t>automobilistica</a:t>
            </a:r>
            <a:r>
              <a:rPr lang="it-IT" sz="1500" dirty="0">
                <a:latin typeface="Times New Roman" panose="02020603050405020304" pitchFamily="18" charset="0"/>
                <a:cs typeface="Times New Roman" panose="02020603050405020304" pitchFamily="18" charset="0"/>
              </a:rPr>
              <a:t> fanno largo uso di materiali compositi per la costruzione di veicoli spaziali, aerei, navi, telai di Formula 1, parti di motori ed elementi di carrozzeria.</a:t>
            </a:r>
          </a:p>
          <a:p>
            <a:pPr>
              <a:spcBef>
                <a:spcPct val="50000"/>
              </a:spcBef>
            </a:pPr>
            <a:r>
              <a:rPr lang="it-IT" sz="1500" dirty="0">
                <a:latin typeface="Times New Roman" panose="02020603050405020304" pitchFamily="18" charset="0"/>
                <a:cs typeface="Times New Roman" panose="02020603050405020304" pitchFamily="18" charset="0"/>
              </a:rPr>
              <a:t>Nell'</a:t>
            </a:r>
            <a:r>
              <a:rPr lang="it-IT" sz="1500" b="1" dirty="0">
                <a:latin typeface="Times New Roman" panose="02020603050405020304" pitchFamily="18" charset="0"/>
                <a:cs typeface="Times New Roman" panose="02020603050405020304" pitchFamily="18" charset="0"/>
              </a:rPr>
              <a:t>ingegneria civile</a:t>
            </a:r>
            <a:r>
              <a:rPr lang="it-IT" sz="1500" dirty="0">
                <a:latin typeface="Times New Roman" panose="02020603050405020304" pitchFamily="18" charset="0"/>
                <a:cs typeface="Times New Roman" panose="02020603050405020304" pitchFamily="18" charset="0"/>
              </a:rPr>
              <a:t>, i materiali compositi a matrice polimerica (</a:t>
            </a:r>
            <a:r>
              <a:rPr lang="it-IT" sz="1500" b="1" dirty="0">
                <a:latin typeface="Times New Roman" panose="02020603050405020304" pitchFamily="18" charset="0"/>
                <a:cs typeface="Times New Roman" panose="02020603050405020304" pitchFamily="18" charset="0"/>
              </a:rPr>
              <a:t>FRP</a:t>
            </a:r>
            <a:r>
              <a:rPr lang="it-IT" sz="1500" dirty="0">
                <a:latin typeface="Times New Roman" panose="02020603050405020304" pitchFamily="18" charset="0"/>
                <a:cs typeface="Times New Roman" panose="02020603050405020304" pitchFamily="18" charset="0"/>
              </a:rPr>
              <a:t>) vengono da tempo impiegati per il </a:t>
            </a:r>
            <a:r>
              <a:rPr lang="it-IT" sz="1500" b="1" dirty="0">
                <a:latin typeface="Times New Roman" panose="02020603050405020304" pitchFamily="18" charset="0"/>
                <a:cs typeface="Times New Roman" panose="02020603050405020304" pitchFamily="18" charset="0"/>
              </a:rPr>
              <a:t>rinforzo strutturale</a:t>
            </a:r>
            <a:r>
              <a:rPr lang="it-IT" sz="1500" dirty="0">
                <a:latin typeface="Times New Roman" panose="02020603050405020304" pitchFamily="18" charset="0"/>
                <a:cs typeface="Times New Roman" panose="02020603050405020304" pitchFamily="18" charset="0"/>
              </a:rPr>
              <a:t>, in particolare per l'</a:t>
            </a:r>
            <a:r>
              <a:rPr lang="it-IT" sz="1500" b="1" dirty="0">
                <a:latin typeface="Times New Roman" panose="02020603050405020304" pitchFamily="18" charset="0"/>
                <a:cs typeface="Times New Roman" panose="02020603050405020304" pitchFamily="18" charset="0"/>
              </a:rPr>
              <a:t>adeguamento sismico</a:t>
            </a:r>
            <a:r>
              <a:rPr lang="it-IT" sz="1500" dirty="0">
                <a:latin typeface="Times New Roman" panose="02020603050405020304" pitchFamily="18" charset="0"/>
                <a:cs typeface="Times New Roman" panose="02020603050405020304" pitchFamily="18" charset="0"/>
              </a:rPr>
              <a:t> di strutture </a:t>
            </a:r>
            <a:r>
              <a:rPr lang="it-IT" sz="1500" dirty="0" smtClean="0">
                <a:latin typeface="Times New Roman" panose="02020603050405020304" pitchFamily="18" charset="0"/>
                <a:cs typeface="Times New Roman" panose="02020603050405020304" pitchFamily="18" charset="0"/>
              </a:rPr>
              <a:t>esistenti in c.a., acciaio, legno, muratura.</a:t>
            </a:r>
            <a:endParaRPr lang="it-IT" sz="1500" dirty="0">
              <a:latin typeface="Times New Roman" panose="02020603050405020304" pitchFamily="18" charset="0"/>
              <a:cs typeface="Times New Roman" panose="02020603050405020304" pitchFamily="18" charset="0"/>
            </a:endParaRPr>
          </a:p>
        </p:txBody>
      </p:sp>
      <p:pic>
        <p:nvPicPr>
          <p:cNvPr id="73" name="Picture 2" descr="http://www.blogscienze.com/wp-content/uploads/2008/11/navicella.jpg"/>
          <p:cNvPicPr>
            <a:picLocks noChangeAspect="1" noChangeArrowheads="1"/>
          </p:cNvPicPr>
          <p:nvPr/>
        </p:nvPicPr>
        <p:blipFill rotWithShape="1">
          <a:blip r:embed="rId9">
            <a:extLst>
              <a:ext uri="{28A0092B-C50C-407E-A947-70E740481C1C}">
                <a14:useLocalDpi xmlns:a14="http://schemas.microsoft.com/office/drawing/2010/main" val="0"/>
              </a:ext>
            </a:extLst>
          </a:blip>
          <a:srcRect l="6345" t="2268" r="17024" b="22749"/>
          <a:stretch/>
        </p:blipFill>
        <p:spPr bwMode="auto">
          <a:xfrm>
            <a:off x="3793767" y="3434656"/>
            <a:ext cx="1431480" cy="1191876"/>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4" descr="http://static.derapate.it/derapate/fotogallery/625X0/30235/nuova-ferrari-f1-2013-foto-ufficiali-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77388" y="3434656"/>
            <a:ext cx="1431480" cy="1191876"/>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6" descr="http://www.notizieinternazionali.es/wp-content/uploads/2012/11/nave-oasis.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4628"/>
          <a:stretch/>
        </p:blipFill>
        <p:spPr bwMode="auto">
          <a:xfrm>
            <a:off x="7533052" y="3434656"/>
            <a:ext cx="1431480" cy="1191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74306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623587"/>
          </a:xfrm>
        </p:spPr>
        <p:style>
          <a:lnRef idx="1">
            <a:schemeClr val="accent2"/>
          </a:lnRef>
          <a:fillRef idx="2">
            <a:schemeClr val="accent2"/>
          </a:fillRef>
          <a:effectRef idx="1">
            <a:schemeClr val="accent2"/>
          </a:effectRef>
          <a:fontRef idx="minor">
            <a:schemeClr val="dk1"/>
          </a:fontRef>
        </p:style>
        <p:txBody>
          <a:bodyPr>
            <a:normAutofit/>
          </a:bodyPr>
          <a:lstStyle/>
          <a:p>
            <a:r>
              <a:rPr lang="it-IT" sz="2000" dirty="0" smtClean="0"/>
              <a:t>LABORATORIO PROVE MATERIALI E STRUTTURE</a:t>
            </a:r>
            <a:endParaRPr lang="it-IT" sz="2000" dirty="0"/>
          </a:p>
        </p:txBody>
      </p:sp>
      <p:pic>
        <p:nvPicPr>
          <p:cNvPr id="4" name="Immagine 3"/>
          <p:cNvPicPr>
            <a:picLocks noChangeAspect="1"/>
          </p:cNvPicPr>
          <p:nvPr/>
        </p:nvPicPr>
        <p:blipFill>
          <a:blip r:embed="rId2"/>
          <a:stretch>
            <a:fillRect/>
          </a:stretch>
        </p:blipFill>
        <p:spPr>
          <a:xfrm>
            <a:off x="598281" y="2054475"/>
            <a:ext cx="4000500" cy="3009900"/>
          </a:xfrm>
          <a:prstGeom prst="rect">
            <a:avLst/>
          </a:prstGeom>
        </p:spPr>
      </p:pic>
      <p:pic>
        <p:nvPicPr>
          <p:cNvPr id="5" name="Immagine 4"/>
          <p:cNvPicPr>
            <a:picLocks noChangeAspect="1"/>
          </p:cNvPicPr>
          <p:nvPr/>
        </p:nvPicPr>
        <p:blipFill>
          <a:blip r:embed="rId3"/>
          <a:stretch>
            <a:fillRect/>
          </a:stretch>
        </p:blipFill>
        <p:spPr>
          <a:xfrm>
            <a:off x="5519579" y="1600200"/>
            <a:ext cx="2895600" cy="2286000"/>
          </a:xfrm>
          <a:prstGeom prst="rect">
            <a:avLst/>
          </a:prstGeom>
        </p:spPr>
      </p:pic>
      <p:pic>
        <p:nvPicPr>
          <p:cNvPr id="6" name="Immagine 5"/>
          <p:cNvPicPr>
            <a:picLocks noChangeAspect="1"/>
          </p:cNvPicPr>
          <p:nvPr/>
        </p:nvPicPr>
        <p:blipFill>
          <a:blip r:embed="rId4"/>
          <a:stretch>
            <a:fillRect/>
          </a:stretch>
        </p:blipFill>
        <p:spPr>
          <a:xfrm>
            <a:off x="5519579" y="3941763"/>
            <a:ext cx="2895600" cy="2184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9144000" cy="666408"/>
          </a:xfrm>
          <a:prstGeom prst="rect">
            <a:avLst/>
          </a:prstGeom>
          <a:blipFill>
            <a:blip r:embed="rId3" cstate="print"/>
            <a:stretch>
              <a:fillRect/>
            </a:stretch>
          </a:bli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Titolo 1"/>
          <p:cNvSpPr txBox="1">
            <a:spLocks/>
          </p:cNvSpPr>
          <p:nvPr/>
        </p:nvSpPr>
        <p:spPr>
          <a:xfrm>
            <a:off x="373687" y="116632"/>
            <a:ext cx="8625170" cy="43204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000" b="1" i="1" cap="small" dirty="0" smtClean="0">
                <a:solidFill>
                  <a:schemeClr val="bg1"/>
                </a:solidFill>
                <a:latin typeface="Times New Roman" pitchFamily="18" charset="0"/>
                <a:cs typeface="Times New Roman" pitchFamily="18" charset="0"/>
              </a:rPr>
              <a:t>Laboratorio di Ricerca «Ingegneria dei Materiali e delle Strutture»</a:t>
            </a:r>
            <a:endParaRPr lang="en-US" sz="2000" b="1" i="1" cap="small" dirty="0">
              <a:solidFill>
                <a:schemeClr val="bg1"/>
              </a:solidFill>
              <a:latin typeface="Times New Roman" pitchFamily="18" charset="0"/>
              <a:cs typeface="Times New Roman" pitchFamily="18" charset="0"/>
            </a:endParaRPr>
          </a:p>
        </p:txBody>
      </p:sp>
      <p:sp>
        <p:nvSpPr>
          <p:cNvPr id="6" name="Rettangolo 5"/>
          <p:cNvSpPr/>
          <p:nvPr/>
        </p:nvSpPr>
        <p:spPr>
          <a:xfrm>
            <a:off x="48125" y="666408"/>
            <a:ext cx="8280000" cy="90000"/>
          </a:xfrm>
          <a:prstGeom prst="rect">
            <a:avLst/>
          </a:prstGeom>
          <a:solidFill>
            <a:srgbClr val="92D050"/>
          </a:solidFill>
          <a:ln>
            <a:solidFill>
              <a:schemeClr val="bg1">
                <a:lumMod val="9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 name="Rettangolo 6"/>
          <p:cNvSpPr/>
          <p:nvPr/>
        </p:nvSpPr>
        <p:spPr>
          <a:xfrm>
            <a:off x="8388504" y="620688"/>
            <a:ext cx="720000" cy="180000"/>
          </a:xfrm>
          <a:prstGeom prst="rect">
            <a:avLst/>
          </a:prstGeom>
          <a:solidFill>
            <a:srgbClr val="92D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chemeClr val="tx1"/>
                </a:solidFill>
                <a:latin typeface="Times New Roman" pitchFamily="18" charset="0"/>
                <a:cs typeface="Times New Roman" pitchFamily="18" charset="0"/>
              </a:rPr>
              <a:t>1/6</a:t>
            </a:r>
            <a:endParaRPr lang="it-IT" sz="1200" dirty="0">
              <a:solidFill>
                <a:schemeClr val="tx1"/>
              </a:solidFill>
              <a:latin typeface="Times New Roman" pitchFamily="18" charset="0"/>
              <a:cs typeface="Times New Roman" pitchFamily="18" charset="0"/>
            </a:endParaRPr>
          </a:p>
        </p:txBody>
      </p:sp>
      <p:sp>
        <p:nvSpPr>
          <p:cNvPr id="8" name="Rettangolo 7"/>
          <p:cNvSpPr/>
          <p:nvPr/>
        </p:nvSpPr>
        <p:spPr>
          <a:xfrm>
            <a:off x="96981" y="6488668"/>
            <a:ext cx="902811" cy="261610"/>
          </a:xfrm>
          <a:prstGeom prst="rect">
            <a:avLst/>
          </a:prstGeom>
        </p:spPr>
        <p:txBody>
          <a:bodyPr wrap="none">
            <a:spAutoFit/>
          </a:bodyPr>
          <a:lstStyle/>
          <a:p>
            <a:r>
              <a:rPr lang="it-IT" sz="1100" dirty="0" smtClean="0"/>
              <a:t>26/09/2013 </a:t>
            </a:r>
            <a:endParaRPr lang="it-IT" sz="1100" dirty="0"/>
          </a:p>
        </p:txBody>
      </p:sp>
      <p:sp>
        <p:nvSpPr>
          <p:cNvPr id="26" name="Rettangolo 25"/>
          <p:cNvSpPr/>
          <p:nvPr/>
        </p:nvSpPr>
        <p:spPr>
          <a:xfrm>
            <a:off x="58056" y="6357958"/>
            <a:ext cx="8940801" cy="500042"/>
          </a:xfrm>
          <a:prstGeom prst="rect">
            <a:avLst/>
          </a:prstGeom>
          <a:solidFill>
            <a:schemeClr val="bg1">
              <a:lumMod val="7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7" name="Rettangolo 26"/>
          <p:cNvSpPr/>
          <p:nvPr/>
        </p:nvSpPr>
        <p:spPr>
          <a:xfrm>
            <a:off x="142844" y="6420810"/>
            <a:ext cx="7072362" cy="369332"/>
          </a:xfrm>
          <a:prstGeom prst="rect">
            <a:avLst/>
          </a:prstGeom>
        </p:spPr>
        <p:txBody>
          <a:bodyPr wrap="square">
            <a:spAutoFit/>
          </a:bodyPr>
          <a:lstStyle/>
          <a:p>
            <a:pPr algn="ctr"/>
            <a:r>
              <a:rPr lang="en-US" b="1" i="1" dirty="0" smtClean="0">
                <a:solidFill>
                  <a:schemeClr val="bg1"/>
                </a:solidFill>
                <a:latin typeface="Times New Roman" pitchFamily="18" charset="0"/>
                <a:ea typeface="+mj-ea"/>
                <a:cs typeface="Times New Roman" pitchFamily="18" charset="0"/>
              </a:rPr>
              <a:t>DIPARTIMENTO DI INGEGNERIA CIVILE</a:t>
            </a:r>
          </a:p>
        </p:txBody>
      </p:sp>
      <p:pic>
        <p:nvPicPr>
          <p:cNvPr id="28" name="Picture 7"/>
          <p:cNvPicPr>
            <a:picLocks noChangeAspect="1" noChangeArrowheads="1"/>
          </p:cNvPicPr>
          <p:nvPr/>
        </p:nvPicPr>
        <p:blipFill>
          <a:blip r:embed="rId4" cstate="print"/>
          <a:srcRect l="2745" t="21484" r="89019" b="67774"/>
          <a:stretch>
            <a:fillRect/>
          </a:stretch>
        </p:blipFill>
        <p:spPr bwMode="auto">
          <a:xfrm>
            <a:off x="8335734" y="6425970"/>
            <a:ext cx="500066" cy="366715"/>
          </a:xfrm>
          <a:prstGeom prst="rect">
            <a:avLst/>
          </a:prstGeom>
          <a:noFill/>
          <a:ln w="9525">
            <a:noFill/>
            <a:miter lim="800000"/>
            <a:headEnd/>
            <a:tailEnd/>
          </a:ln>
          <a:effectLst/>
        </p:spPr>
      </p:pic>
      <p:pic>
        <p:nvPicPr>
          <p:cNvPr id="29" name="Immagine 28" descr="marchio dip strutture"/>
          <p:cNvPicPr/>
          <p:nvPr/>
        </p:nvPicPr>
        <p:blipFill>
          <a:blip r:embed="rId5" cstate="print"/>
          <a:srcRect t="20029" r="32892" b="17767"/>
          <a:stretch>
            <a:fillRect/>
          </a:stretch>
        </p:blipFill>
        <p:spPr bwMode="auto">
          <a:xfrm>
            <a:off x="7317696" y="6475637"/>
            <a:ext cx="795790" cy="273506"/>
          </a:xfrm>
          <a:prstGeom prst="rect">
            <a:avLst/>
          </a:prstGeom>
          <a:noFill/>
        </p:spPr>
      </p:pic>
      <p:sp>
        <p:nvSpPr>
          <p:cNvPr id="15" name="CasellaDiTesto 14"/>
          <p:cNvSpPr txBox="1"/>
          <p:nvPr/>
        </p:nvSpPr>
        <p:spPr>
          <a:xfrm>
            <a:off x="179511" y="908720"/>
            <a:ext cx="8819345" cy="400110"/>
          </a:xfrm>
          <a:prstGeom prst="rect">
            <a:avLst/>
          </a:prstGeom>
          <a:noFill/>
        </p:spPr>
        <p:txBody>
          <a:bodyPr wrap="square" rtlCol="0">
            <a:spAutoFit/>
          </a:bodyPr>
          <a:lstStyle/>
          <a:p>
            <a:r>
              <a:rPr lang="it-IT" sz="2000" b="1" dirty="0" smtClean="0">
                <a:solidFill>
                  <a:srgbClr val="FF0000"/>
                </a:solidFill>
                <a:latin typeface="Times New Roman" pitchFamily="18" charset="0"/>
                <a:cs typeface="Times New Roman" pitchFamily="18" charset="0"/>
              </a:rPr>
              <a:t>Comportamento meccanico di materiali compositi</a:t>
            </a:r>
            <a:endParaRPr lang="it-IT" sz="2000" dirty="0">
              <a:latin typeface="Times New Roman" pitchFamily="18" charset="0"/>
              <a:cs typeface="Times New Roman" pitchFamily="18" charset="0"/>
            </a:endParaRPr>
          </a:p>
        </p:txBody>
      </p:sp>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834" y="1457759"/>
            <a:ext cx="3128372" cy="2331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magine 1"/>
          <p:cNvPicPr>
            <a:picLocks noChangeAspect="1"/>
          </p:cNvPicPr>
          <p:nvPr/>
        </p:nvPicPr>
        <p:blipFill rotWithShape="1">
          <a:blip r:embed="rId7">
            <a:extLst>
              <a:ext uri="{28A0092B-C50C-407E-A947-70E740481C1C}">
                <a14:useLocalDpi xmlns:a14="http://schemas.microsoft.com/office/drawing/2010/main" val="0"/>
              </a:ext>
            </a:extLst>
          </a:blip>
          <a:srcRect b="10481"/>
          <a:stretch/>
        </p:blipFill>
        <p:spPr>
          <a:xfrm>
            <a:off x="6444208" y="3776080"/>
            <a:ext cx="2557553" cy="2461232"/>
          </a:xfrm>
          <a:prstGeom prst="rect">
            <a:avLst/>
          </a:prstGeom>
        </p:spPr>
      </p:pic>
      <p:grpSp>
        <p:nvGrpSpPr>
          <p:cNvPr id="11" name="Gruppo 10"/>
          <p:cNvGrpSpPr/>
          <p:nvPr/>
        </p:nvGrpSpPr>
        <p:grpSpPr>
          <a:xfrm>
            <a:off x="262277" y="1412776"/>
            <a:ext cx="4813779" cy="2262675"/>
            <a:chOff x="219245" y="1644827"/>
            <a:chExt cx="4813779" cy="2262675"/>
          </a:xfrm>
        </p:grpSpPr>
        <p:grpSp>
          <p:nvGrpSpPr>
            <p:cNvPr id="9" name="Gruppo 8"/>
            <p:cNvGrpSpPr/>
            <p:nvPr/>
          </p:nvGrpSpPr>
          <p:grpSpPr>
            <a:xfrm>
              <a:off x="233070" y="1661074"/>
              <a:ext cx="4799954" cy="2246428"/>
              <a:chOff x="225378" y="2132856"/>
              <a:chExt cx="4799954" cy="2246428"/>
            </a:xfrm>
          </p:grpSpPr>
          <p:sp>
            <p:nvSpPr>
              <p:cNvPr id="16" name="Rettangolo 15"/>
              <p:cNvSpPr/>
              <p:nvPr/>
            </p:nvSpPr>
            <p:spPr>
              <a:xfrm>
                <a:off x="3081116" y="2756006"/>
                <a:ext cx="1944216" cy="553998"/>
              </a:xfrm>
              <a:prstGeom prst="rect">
                <a:avLst/>
              </a:prstGeom>
            </p:spPr>
            <p:txBody>
              <a:bodyPr wrap="square">
                <a:spAutoFit/>
              </a:bodyPr>
              <a:lstStyle/>
              <a:p>
                <a:pPr>
                  <a:spcBef>
                    <a:spcPct val="50000"/>
                  </a:spcBef>
                </a:pPr>
                <a:r>
                  <a:rPr lang="it-IT" sz="1500" dirty="0" smtClean="0">
                    <a:latin typeface="Times New Roman" panose="02020603050405020304" pitchFamily="18" charset="0"/>
                    <a:cs typeface="Times New Roman" panose="02020603050405020304" pitchFamily="18" charset="0"/>
                  </a:rPr>
                  <a:t>Trazione</a:t>
                </a:r>
                <a:br>
                  <a:rPr lang="it-IT" sz="1500" dirty="0" smtClean="0">
                    <a:latin typeface="Times New Roman" panose="02020603050405020304" pitchFamily="18" charset="0"/>
                    <a:cs typeface="Times New Roman" panose="02020603050405020304" pitchFamily="18" charset="0"/>
                  </a:rPr>
                </a:br>
                <a:r>
                  <a:rPr lang="it-IT" sz="1500" dirty="0" smtClean="0">
                    <a:latin typeface="Times New Roman" panose="02020603050405020304" pitchFamily="18" charset="0"/>
                    <a:cs typeface="Times New Roman" panose="02020603050405020304" pitchFamily="18" charset="0"/>
                  </a:rPr>
                  <a:t>uniassiale</a:t>
                </a:r>
                <a:endParaRPr lang="it-IT" sz="1500" dirty="0">
                  <a:latin typeface="Times New Roman" panose="02020603050405020304" pitchFamily="18" charset="0"/>
                  <a:cs typeface="Times New Roman" panose="02020603050405020304" pitchFamily="18" charset="0"/>
                </a:endParaRPr>
              </a:p>
            </p:txBody>
          </p:sp>
          <p:sp>
            <p:nvSpPr>
              <p:cNvPr id="17" name="Rettangolo 16"/>
              <p:cNvSpPr/>
              <p:nvPr/>
            </p:nvSpPr>
            <p:spPr>
              <a:xfrm>
                <a:off x="3081116" y="3725599"/>
                <a:ext cx="1108442" cy="553998"/>
              </a:xfrm>
              <a:prstGeom prst="rect">
                <a:avLst/>
              </a:prstGeom>
            </p:spPr>
            <p:txBody>
              <a:bodyPr wrap="square">
                <a:spAutoFit/>
              </a:bodyPr>
              <a:lstStyle/>
              <a:p>
                <a:pPr>
                  <a:spcBef>
                    <a:spcPct val="50000"/>
                  </a:spcBef>
                </a:pPr>
                <a:r>
                  <a:rPr lang="it-IT" sz="1500" dirty="0" smtClean="0">
                    <a:latin typeface="Times New Roman" panose="02020603050405020304" pitchFamily="18" charset="0"/>
                    <a:cs typeface="Times New Roman" panose="02020603050405020304" pitchFamily="18" charset="0"/>
                  </a:rPr>
                  <a:t>Taglio</a:t>
                </a:r>
                <a:br>
                  <a:rPr lang="it-IT" sz="1500" dirty="0" smtClean="0">
                    <a:latin typeface="Times New Roman" panose="02020603050405020304" pitchFamily="18" charset="0"/>
                    <a:cs typeface="Times New Roman" panose="02020603050405020304" pitchFamily="18" charset="0"/>
                  </a:rPr>
                </a:br>
                <a:r>
                  <a:rPr lang="it-IT" sz="1500" dirty="0" smtClean="0">
                    <a:latin typeface="Times New Roman" panose="02020603050405020304" pitchFamily="18" charset="0"/>
                    <a:cs typeface="Times New Roman" panose="02020603050405020304" pitchFamily="18" charset="0"/>
                  </a:rPr>
                  <a:t>puro</a:t>
                </a:r>
                <a:endParaRPr lang="it-IT" sz="1500" dirty="0">
                  <a:latin typeface="Times New Roman" panose="02020603050405020304" pitchFamily="18" charset="0"/>
                  <a:cs typeface="Times New Roman" panose="02020603050405020304" pitchFamily="18" charset="0"/>
                </a:endParaRPr>
              </a:p>
            </p:txBody>
          </p:sp>
          <p:sp>
            <p:nvSpPr>
              <p:cNvPr id="18" name="Rettangolo 17"/>
              <p:cNvSpPr/>
              <p:nvPr/>
            </p:nvSpPr>
            <p:spPr>
              <a:xfrm>
                <a:off x="225378" y="2132856"/>
                <a:ext cx="1044780" cy="553998"/>
              </a:xfrm>
              <a:prstGeom prst="rect">
                <a:avLst/>
              </a:prstGeom>
            </p:spPr>
            <p:txBody>
              <a:bodyPr wrap="square">
                <a:spAutoFit/>
              </a:bodyPr>
              <a:lstStyle/>
              <a:p>
                <a:pPr algn="ctr">
                  <a:spcBef>
                    <a:spcPct val="50000"/>
                  </a:spcBef>
                </a:pPr>
                <a:r>
                  <a:rPr lang="it-IT" sz="1500" dirty="0" smtClean="0">
                    <a:latin typeface="Times New Roman" panose="02020603050405020304" pitchFamily="18" charset="0"/>
                    <a:cs typeface="Times New Roman" panose="02020603050405020304" pitchFamily="18" charset="0"/>
                  </a:rPr>
                  <a:t>Materiale</a:t>
                </a:r>
                <a:br>
                  <a:rPr lang="it-IT" sz="1500" dirty="0" smtClean="0">
                    <a:latin typeface="Times New Roman" panose="02020603050405020304" pitchFamily="18" charset="0"/>
                    <a:cs typeface="Times New Roman" panose="02020603050405020304" pitchFamily="18" charset="0"/>
                  </a:rPr>
                </a:br>
                <a:r>
                  <a:rPr lang="it-IT" sz="1500" dirty="0" smtClean="0">
                    <a:latin typeface="Times New Roman" panose="02020603050405020304" pitchFamily="18" charset="0"/>
                    <a:cs typeface="Times New Roman" panose="02020603050405020304" pitchFamily="18" charset="0"/>
                  </a:rPr>
                  <a:t>isotropo</a:t>
                </a:r>
                <a:endParaRPr lang="it-IT" sz="1500" dirty="0">
                  <a:latin typeface="Times New Roman" panose="02020603050405020304" pitchFamily="18" charset="0"/>
                  <a:cs typeface="Times New Roman" panose="02020603050405020304" pitchFamily="18" charset="0"/>
                </a:endParaRPr>
              </a:p>
            </p:txBody>
          </p:sp>
          <p:sp>
            <p:nvSpPr>
              <p:cNvPr id="19" name="Rettangolo 18"/>
              <p:cNvSpPr/>
              <p:nvPr/>
            </p:nvSpPr>
            <p:spPr>
              <a:xfrm>
                <a:off x="2199898" y="2132856"/>
                <a:ext cx="1192468" cy="553998"/>
              </a:xfrm>
              <a:prstGeom prst="rect">
                <a:avLst/>
              </a:prstGeom>
            </p:spPr>
            <p:txBody>
              <a:bodyPr wrap="square">
                <a:spAutoFit/>
              </a:bodyPr>
              <a:lstStyle/>
              <a:p>
                <a:pPr algn="ctr">
                  <a:spcBef>
                    <a:spcPct val="50000"/>
                  </a:spcBef>
                </a:pPr>
                <a:r>
                  <a:rPr lang="it-IT" sz="1500" dirty="0" smtClean="0">
                    <a:latin typeface="Times New Roman" panose="02020603050405020304" pitchFamily="18" charset="0"/>
                    <a:cs typeface="Times New Roman" panose="02020603050405020304" pitchFamily="18" charset="0"/>
                  </a:rPr>
                  <a:t>Materiale</a:t>
                </a:r>
                <a:br>
                  <a:rPr lang="it-IT" sz="1500" dirty="0" smtClean="0">
                    <a:latin typeface="Times New Roman" panose="02020603050405020304" pitchFamily="18" charset="0"/>
                    <a:cs typeface="Times New Roman" panose="02020603050405020304" pitchFamily="18" charset="0"/>
                  </a:rPr>
                </a:br>
                <a:r>
                  <a:rPr lang="it-IT" sz="1500" dirty="0" smtClean="0">
                    <a:latin typeface="Times New Roman" panose="02020603050405020304" pitchFamily="18" charset="0"/>
                    <a:cs typeface="Times New Roman" panose="02020603050405020304" pitchFamily="18" charset="0"/>
                  </a:rPr>
                  <a:t>anisotropo</a:t>
                </a:r>
                <a:endParaRPr lang="it-IT" sz="1500" dirty="0">
                  <a:latin typeface="Times New Roman" panose="02020603050405020304" pitchFamily="18" charset="0"/>
                  <a:cs typeface="Times New Roman" panose="02020603050405020304" pitchFamily="18" charset="0"/>
                </a:endParaRPr>
              </a:p>
            </p:txBody>
          </p:sp>
          <p:sp>
            <p:nvSpPr>
              <p:cNvPr id="20" name="Rettangolo 19"/>
              <p:cNvSpPr/>
              <p:nvPr/>
            </p:nvSpPr>
            <p:spPr>
              <a:xfrm>
                <a:off x="791960" y="2132856"/>
                <a:ext cx="1944216" cy="553998"/>
              </a:xfrm>
              <a:prstGeom prst="rect">
                <a:avLst/>
              </a:prstGeom>
            </p:spPr>
            <p:txBody>
              <a:bodyPr wrap="square">
                <a:spAutoFit/>
              </a:bodyPr>
              <a:lstStyle/>
              <a:p>
                <a:pPr algn="ctr">
                  <a:spcBef>
                    <a:spcPct val="50000"/>
                  </a:spcBef>
                </a:pPr>
                <a:r>
                  <a:rPr lang="it-IT" sz="1500" dirty="0" smtClean="0">
                    <a:latin typeface="Times New Roman" panose="02020603050405020304" pitchFamily="18" charset="0"/>
                    <a:cs typeface="Times New Roman" panose="02020603050405020304" pitchFamily="18" charset="0"/>
                  </a:rPr>
                  <a:t>Materiale</a:t>
                </a:r>
                <a:br>
                  <a:rPr lang="it-IT" sz="1500" dirty="0" smtClean="0">
                    <a:latin typeface="Times New Roman" panose="02020603050405020304" pitchFamily="18" charset="0"/>
                    <a:cs typeface="Times New Roman" panose="02020603050405020304" pitchFamily="18" charset="0"/>
                  </a:rPr>
                </a:br>
                <a:r>
                  <a:rPr lang="it-IT" sz="1500" dirty="0" smtClean="0">
                    <a:latin typeface="Times New Roman" panose="02020603050405020304" pitchFamily="18" charset="0"/>
                    <a:cs typeface="Times New Roman" panose="02020603050405020304" pitchFamily="18" charset="0"/>
                  </a:rPr>
                  <a:t>ortotropo</a:t>
                </a:r>
                <a:endParaRPr lang="it-IT" sz="1500"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8607" y="2620665"/>
                <a:ext cx="2851324" cy="1758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Rettangolo 9"/>
            <p:cNvSpPr/>
            <p:nvPr/>
          </p:nvSpPr>
          <p:spPr>
            <a:xfrm>
              <a:off x="219245" y="1644827"/>
              <a:ext cx="3841671" cy="22626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12"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4570" y="4095672"/>
            <a:ext cx="3469358" cy="1997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42811" y="4284416"/>
            <a:ext cx="2057381" cy="152084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17696" y="1505683"/>
            <a:ext cx="1620348" cy="1928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753625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9144000" cy="666408"/>
          </a:xfrm>
          <a:prstGeom prst="rect">
            <a:avLst/>
          </a:prstGeom>
          <a:blipFill>
            <a:blip r:embed="rId3" cstate="print"/>
            <a:stretch>
              <a:fillRect/>
            </a:stretch>
          </a:bli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Titolo 1"/>
          <p:cNvSpPr txBox="1">
            <a:spLocks/>
          </p:cNvSpPr>
          <p:nvPr/>
        </p:nvSpPr>
        <p:spPr>
          <a:xfrm>
            <a:off x="373687" y="116632"/>
            <a:ext cx="8625170" cy="43204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000" b="1" i="1" cap="small" dirty="0" smtClean="0">
                <a:solidFill>
                  <a:schemeClr val="bg1"/>
                </a:solidFill>
                <a:latin typeface="Times New Roman" pitchFamily="18" charset="0"/>
                <a:cs typeface="Times New Roman" pitchFamily="18" charset="0"/>
              </a:rPr>
              <a:t>Laboratorio di Ricerca «Ingegneria dei Materiali e delle Strutture»</a:t>
            </a:r>
            <a:endParaRPr lang="en-US" sz="2000" b="1" i="1" cap="small" dirty="0">
              <a:solidFill>
                <a:schemeClr val="bg1"/>
              </a:solidFill>
              <a:latin typeface="Times New Roman" pitchFamily="18" charset="0"/>
              <a:cs typeface="Times New Roman" pitchFamily="18" charset="0"/>
            </a:endParaRPr>
          </a:p>
        </p:txBody>
      </p:sp>
      <p:sp>
        <p:nvSpPr>
          <p:cNvPr id="6" name="Rettangolo 5"/>
          <p:cNvSpPr/>
          <p:nvPr/>
        </p:nvSpPr>
        <p:spPr>
          <a:xfrm>
            <a:off x="48125" y="666408"/>
            <a:ext cx="8280000" cy="90000"/>
          </a:xfrm>
          <a:prstGeom prst="rect">
            <a:avLst/>
          </a:prstGeom>
          <a:solidFill>
            <a:srgbClr val="92D050"/>
          </a:solidFill>
          <a:ln>
            <a:solidFill>
              <a:schemeClr val="bg1">
                <a:lumMod val="9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 name="Rettangolo 6"/>
          <p:cNvSpPr/>
          <p:nvPr/>
        </p:nvSpPr>
        <p:spPr>
          <a:xfrm>
            <a:off x="8388504" y="620688"/>
            <a:ext cx="720000" cy="180000"/>
          </a:xfrm>
          <a:prstGeom prst="rect">
            <a:avLst/>
          </a:prstGeom>
          <a:solidFill>
            <a:srgbClr val="92D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chemeClr val="tx1"/>
                </a:solidFill>
                <a:latin typeface="Times New Roman" pitchFamily="18" charset="0"/>
                <a:cs typeface="Times New Roman" pitchFamily="18" charset="0"/>
              </a:rPr>
              <a:t>1/6</a:t>
            </a:r>
            <a:endParaRPr lang="it-IT" sz="1200" dirty="0">
              <a:solidFill>
                <a:schemeClr val="tx1"/>
              </a:solidFill>
              <a:latin typeface="Times New Roman" pitchFamily="18" charset="0"/>
              <a:cs typeface="Times New Roman" pitchFamily="18" charset="0"/>
            </a:endParaRPr>
          </a:p>
        </p:txBody>
      </p:sp>
      <p:sp>
        <p:nvSpPr>
          <p:cNvPr id="8" name="Rettangolo 7"/>
          <p:cNvSpPr/>
          <p:nvPr/>
        </p:nvSpPr>
        <p:spPr>
          <a:xfrm>
            <a:off x="96981" y="6488668"/>
            <a:ext cx="902811" cy="261610"/>
          </a:xfrm>
          <a:prstGeom prst="rect">
            <a:avLst/>
          </a:prstGeom>
        </p:spPr>
        <p:txBody>
          <a:bodyPr wrap="none">
            <a:spAutoFit/>
          </a:bodyPr>
          <a:lstStyle/>
          <a:p>
            <a:r>
              <a:rPr lang="it-IT" sz="1100" dirty="0" smtClean="0"/>
              <a:t>26/09/2013 </a:t>
            </a:r>
            <a:endParaRPr lang="it-IT" sz="1100" dirty="0"/>
          </a:p>
        </p:txBody>
      </p:sp>
      <p:sp>
        <p:nvSpPr>
          <p:cNvPr id="26" name="Rettangolo 25"/>
          <p:cNvSpPr/>
          <p:nvPr/>
        </p:nvSpPr>
        <p:spPr>
          <a:xfrm>
            <a:off x="58056" y="6357958"/>
            <a:ext cx="8940801" cy="500042"/>
          </a:xfrm>
          <a:prstGeom prst="rect">
            <a:avLst/>
          </a:prstGeom>
          <a:solidFill>
            <a:schemeClr val="bg1">
              <a:lumMod val="7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7" name="Rettangolo 26"/>
          <p:cNvSpPr/>
          <p:nvPr/>
        </p:nvSpPr>
        <p:spPr>
          <a:xfrm>
            <a:off x="142844" y="6420810"/>
            <a:ext cx="7072362" cy="369332"/>
          </a:xfrm>
          <a:prstGeom prst="rect">
            <a:avLst/>
          </a:prstGeom>
        </p:spPr>
        <p:txBody>
          <a:bodyPr wrap="square">
            <a:spAutoFit/>
          </a:bodyPr>
          <a:lstStyle/>
          <a:p>
            <a:pPr algn="ctr"/>
            <a:r>
              <a:rPr lang="en-US" b="1" i="1" dirty="0" smtClean="0">
                <a:solidFill>
                  <a:schemeClr val="bg1"/>
                </a:solidFill>
                <a:latin typeface="Times New Roman" pitchFamily="18" charset="0"/>
                <a:ea typeface="+mj-ea"/>
                <a:cs typeface="Times New Roman" pitchFamily="18" charset="0"/>
              </a:rPr>
              <a:t>DIPARTIMENTO DI INGEGNERIA CIVILE</a:t>
            </a:r>
          </a:p>
        </p:txBody>
      </p:sp>
      <p:pic>
        <p:nvPicPr>
          <p:cNvPr id="28" name="Picture 7"/>
          <p:cNvPicPr>
            <a:picLocks noChangeAspect="1" noChangeArrowheads="1"/>
          </p:cNvPicPr>
          <p:nvPr/>
        </p:nvPicPr>
        <p:blipFill>
          <a:blip r:embed="rId4" cstate="print"/>
          <a:srcRect l="2745" t="21484" r="89019" b="67774"/>
          <a:stretch>
            <a:fillRect/>
          </a:stretch>
        </p:blipFill>
        <p:spPr bwMode="auto">
          <a:xfrm>
            <a:off x="8335734" y="6425970"/>
            <a:ext cx="500066" cy="366715"/>
          </a:xfrm>
          <a:prstGeom prst="rect">
            <a:avLst/>
          </a:prstGeom>
          <a:noFill/>
          <a:ln w="9525">
            <a:noFill/>
            <a:miter lim="800000"/>
            <a:headEnd/>
            <a:tailEnd/>
          </a:ln>
          <a:effectLst/>
        </p:spPr>
      </p:pic>
      <p:pic>
        <p:nvPicPr>
          <p:cNvPr id="29" name="Immagine 28" descr="marchio dip strutture"/>
          <p:cNvPicPr/>
          <p:nvPr/>
        </p:nvPicPr>
        <p:blipFill>
          <a:blip r:embed="rId5" cstate="print"/>
          <a:srcRect t="20029" r="32892" b="17767"/>
          <a:stretch>
            <a:fillRect/>
          </a:stretch>
        </p:blipFill>
        <p:spPr bwMode="auto">
          <a:xfrm>
            <a:off x="7317696" y="6475637"/>
            <a:ext cx="795790" cy="273506"/>
          </a:xfrm>
          <a:prstGeom prst="rect">
            <a:avLst/>
          </a:prstGeom>
          <a:noFill/>
        </p:spPr>
      </p:pic>
      <p:sp>
        <p:nvSpPr>
          <p:cNvPr id="15" name="CasellaDiTesto 14"/>
          <p:cNvSpPr txBox="1"/>
          <p:nvPr/>
        </p:nvSpPr>
        <p:spPr>
          <a:xfrm>
            <a:off x="179511" y="908720"/>
            <a:ext cx="8819345" cy="400110"/>
          </a:xfrm>
          <a:prstGeom prst="rect">
            <a:avLst/>
          </a:prstGeom>
          <a:noFill/>
        </p:spPr>
        <p:txBody>
          <a:bodyPr wrap="square" rtlCol="0">
            <a:spAutoFit/>
          </a:bodyPr>
          <a:lstStyle/>
          <a:p>
            <a:r>
              <a:rPr lang="it-IT" sz="2000" b="1" dirty="0" smtClean="0">
                <a:solidFill>
                  <a:srgbClr val="FF0000"/>
                </a:solidFill>
                <a:latin typeface="Times New Roman" pitchFamily="18" charset="0"/>
                <a:cs typeface="Times New Roman" pitchFamily="18" charset="0"/>
              </a:rPr>
              <a:t>Comportamento meccanico di materiali compositi mediante metodi multi-scala</a:t>
            </a:r>
            <a:endParaRPr lang="it-IT" sz="2000" dirty="0">
              <a:latin typeface="Times New Roman" pitchFamily="18" charset="0"/>
              <a:cs typeface="Times New Roman" pitchFamily="18" charset="0"/>
            </a:endParaRPr>
          </a:p>
        </p:txBody>
      </p:sp>
      <p:sp>
        <p:nvSpPr>
          <p:cNvPr id="55" name="CasellaDiTesto 54"/>
          <p:cNvSpPr txBox="1"/>
          <p:nvPr/>
        </p:nvSpPr>
        <p:spPr>
          <a:xfrm>
            <a:off x="165657" y="1385066"/>
            <a:ext cx="4262328" cy="323165"/>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it-IT" sz="1500" dirty="0" smtClean="0">
                <a:latin typeface="Times New Roman" pitchFamily="18" charset="0"/>
                <a:cs typeface="Times New Roman" pitchFamily="18" charset="0"/>
              </a:rPr>
              <a:t>Modellazione dei </a:t>
            </a:r>
            <a:r>
              <a:rPr lang="it-IT" sz="1500" b="1" dirty="0" smtClean="0">
                <a:latin typeface="Times New Roman" pitchFamily="18" charset="0"/>
                <a:cs typeface="Times New Roman" pitchFamily="18" charset="0"/>
              </a:rPr>
              <a:t>fenomeni di danneggiamento</a:t>
            </a:r>
            <a:r>
              <a:rPr lang="it-IT" sz="1500" dirty="0" smtClean="0">
                <a:latin typeface="Times New Roman" pitchFamily="18" charset="0"/>
                <a:cs typeface="Times New Roman" pitchFamily="18" charset="0"/>
              </a:rPr>
              <a:t>.</a:t>
            </a:r>
          </a:p>
        </p:txBody>
      </p:sp>
      <p:sp>
        <p:nvSpPr>
          <p:cNvPr id="1039" name="Rettangolo 1038"/>
          <p:cNvSpPr/>
          <p:nvPr/>
        </p:nvSpPr>
        <p:spPr>
          <a:xfrm>
            <a:off x="151803" y="1371210"/>
            <a:ext cx="4276181" cy="240100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81" name="Group 3"/>
          <p:cNvGrpSpPr>
            <a:grpSpLocks/>
          </p:cNvGrpSpPr>
          <p:nvPr/>
        </p:nvGrpSpPr>
        <p:grpSpPr bwMode="auto">
          <a:xfrm>
            <a:off x="251521" y="1708217"/>
            <a:ext cx="2634390" cy="1981763"/>
            <a:chOff x="100228697" y="124249735"/>
            <a:chExt cx="3002166" cy="2276921"/>
          </a:xfrm>
        </p:grpSpPr>
        <p:pic>
          <p:nvPicPr>
            <p:cNvPr id="82" name="Picture 4"/>
            <p:cNvPicPr>
              <a:picLocks noChangeAspect="1" noChangeArrowheads="1"/>
            </p:cNvPicPr>
            <p:nvPr/>
          </p:nvPicPr>
          <p:blipFill>
            <a:blip r:embed="rId6">
              <a:extLst>
                <a:ext uri="{28A0092B-C50C-407E-A947-70E740481C1C}">
                  <a14:useLocalDpi xmlns:a14="http://schemas.microsoft.com/office/drawing/2010/main" val="0"/>
                </a:ext>
              </a:extLst>
            </a:blip>
            <a:srcRect l="5914" r="9464"/>
            <a:stretch>
              <a:fillRect/>
            </a:stretch>
          </p:blipFill>
          <p:spPr bwMode="auto">
            <a:xfrm>
              <a:off x="100228697" y="124266527"/>
              <a:ext cx="3002166" cy="2260129"/>
            </a:xfrm>
            <a:prstGeom prst="rect">
              <a:avLst/>
            </a:prstGeom>
            <a:noFill/>
            <a:ln>
              <a:noFill/>
            </a:ln>
            <a:effectLst/>
            <a:extLst>
              <a:ext uri="{909E8E84-426E-40dd-AFC4-6F175D3DCCD1}">
                <a14:hiddenFill xmlns:a14="http://schemas.microsoft.com/office/drawing/2010/main">
                  <a:solidFill>
                    <a:srgbClr val="1F497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83" name="Text Box 5"/>
            <p:cNvSpPr txBox="1">
              <a:spLocks noChangeArrowheads="1"/>
            </p:cNvSpPr>
            <p:nvPr/>
          </p:nvSpPr>
          <p:spPr bwMode="auto">
            <a:xfrm>
              <a:off x="100847580" y="126315474"/>
              <a:ext cx="1632780" cy="171065"/>
            </a:xfrm>
            <a:prstGeom prst="rect">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1" i="0" u="none" strike="noStrike" cap="none" normalizeH="0" baseline="0" dirty="0" smtClean="0">
                  <a:ln>
                    <a:noFill/>
                  </a:ln>
                  <a:solidFill>
                    <a:srgbClr val="000000"/>
                  </a:solidFill>
                  <a:effectLst/>
                  <a:latin typeface="Arial" pitchFamily="34" charset="0"/>
                  <a:cs typeface="Arial" pitchFamily="34" charset="0"/>
                </a:rPr>
                <a:t>PERCENTUALE DI VITA</a:t>
              </a:r>
              <a:endParaRPr kumimoji="0" lang="it-IT" altLang="it-IT"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4" name="Text Box 6"/>
            <p:cNvSpPr txBox="1">
              <a:spLocks noChangeArrowheads="1"/>
            </p:cNvSpPr>
            <p:nvPr/>
          </p:nvSpPr>
          <p:spPr bwMode="auto">
            <a:xfrm rot="-5400000">
              <a:off x="99709246" y="125113699"/>
              <a:ext cx="1306693" cy="171065"/>
            </a:xfrm>
            <a:prstGeom prst="rect">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1" i="0" u="none" strike="noStrike" cap="none" normalizeH="0" baseline="0" smtClean="0">
                  <a:ln>
                    <a:noFill/>
                  </a:ln>
                  <a:solidFill>
                    <a:srgbClr val="000000"/>
                  </a:solidFill>
                  <a:effectLst/>
                  <a:latin typeface="Arial" pitchFamily="34" charset="0"/>
                  <a:cs typeface="Arial" pitchFamily="34" charset="0"/>
                </a:rPr>
                <a:t>DANNO</a:t>
              </a:r>
              <a:endParaRPr kumimoji="0" lang="it-IT" altLang="it-IT" sz="1800" b="0" i="0" u="none" strike="noStrike" cap="none" normalizeH="0" baseline="0" smtClean="0">
                <a:ln>
                  <a:noFill/>
                </a:ln>
                <a:solidFill>
                  <a:schemeClr val="tx1"/>
                </a:solidFill>
                <a:effectLst/>
                <a:latin typeface="Arial" pitchFamily="34" charset="0"/>
                <a:cs typeface="Arial" pitchFamily="34" charset="0"/>
              </a:endParaRPr>
            </a:p>
          </p:txBody>
        </p:sp>
        <p:sp>
          <p:nvSpPr>
            <p:cNvPr id="85" name="Text Box 7"/>
            <p:cNvSpPr txBox="1">
              <a:spLocks noChangeArrowheads="1"/>
            </p:cNvSpPr>
            <p:nvPr/>
          </p:nvSpPr>
          <p:spPr bwMode="auto">
            <a:xfrm>
              <a:off x="100569947" y="124425949"/>
              <a:ext cx="817646" cy="298965"/>
            </a:xfrm>
            <a:prstGeom prst="rect">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smtClean="0">
                  <a:ln>
                    <a:noFill/>
                  </a:ln>
                  <a:solidFill>
                    <a:srgbClr val="000000"/>
                  </a:solidFill>
                  <a:effectLst/>
                  <a:latin typeface="Arial" pitchFamily="34" charset="0"/>
                  <a:cs typeface="Arial" pitchFamily="34" charset="0"/>
                </a:rPr>
                <a:t>Fessurazione</a:t>
              </a:r>
              <a:br>
                <a:rPr kumimoji="0" lang="it-IT" altLang="it-IT" sz="800" b="0" i="0" u="none" strike="noStrike" cap="none" normalizeH="0" baseline="0" smtClean="0">
                  <a:ln>
                    <a:noFill/>
                  </a:ln>
                  <a:solidFill>
                    <a:srgbClr val="000000"/>
                  </a:solidFill>
                  <a:effectLst/>
                  <a:latin typeface="Arial" pitchFamily="34" charset="0"/>
                  <a:cs typeface="Arial" pitchFamily="34" charset="0"/>
                </a:rPr>
              </a:br>
              <a:r>
                <a:rPr kumimoji="0" lang="it-IT" altLang="it-IT" sz="800" b="0" i="0" u="none" strike="noStrike" cap="none" normalizeH="0" baseline="0" smtClean="0">
                  <a:ln>
                    <a:noFill/>
                  </a:ln>
                  <a:solidFill>
                    <a:srgbClr val="000000"/>
                  </a:solidFill>
                  <a:effectLst/>
                  <a:latin typeface="Arial" pitchFamily="34" charset="0"/>
                  <a:cs typeface="Arial" pitchFamily="34" charset="0"/>
                </a:rPr>
                <a:t>nella matrice</a:t>
              </a:r>
              <a:endParaRPr kumimoji="0" lang="it-IT" altLang="it-IT" sz="1800" b="0" i="0" u="none" strike="noStrike" cap="none" normalizeH="0" baseline="0" smtClean="0">
                <a:ln>
                  <a:noFill/>
                </a:ln>
                <a:solidFill>
                  <a:schemeClr val="tx1"/>
                </a:solidFill>
                <a:effectLst/>
                <a:latin typeface="Arial" pitchFamily="34" charset="0"/>
                <a:cs typeface="Arial" pitchFamily="34" charset="0"/>
              </a:endParaRPr>
            </a:p>
          </p:txBody>
        </p:sp>
        <p:sp>
          <p:nvSpPr>
            <p:cNvPr id="86" name="Text Box 8"/>
            <p:cNvSpPr txBox="1">
              <a:spLocks noChangeArrowheads="1"/>
            </p:cNvSpPr>
            <p:nvPr/>
          </p:nvSpPr>
          <p:spPr bwMode="auto">
            <a:xfrm>
              <a:off x="101563860" y="124277747"/>
              <a:ext cx="817645" cy="181862"/>
            </a:xfrm>
            <a:prstGeom prst="rect">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dirty="0" err="1" smtClean="0">
                  <a:ln>
                    <a:noFill/>
                  </a:ln>
                  <a:solidFill>
                    <a:srgbClr val="000000"/>
                  </a:solidFill>
                  <a:effectLst/>
                  <a:latin typeface="Arial" pitchFamily="34" charset="0"/>
                  <a:cs typeface="Arial" pitchFamily="34" charset="0"/>
                </a:rPr>
                <a:t>Delaminazione</a:t>
              </a:r>
              <a:endParaRPr kumimoji="0" lang="it-IT" altLang="it-IT"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8" name="Text Box 10"/>
            <p:cNvSpPr txBox="1">
              <a:spLocks noChangeArrowheads="1"/>
            </p:cNvSpPr>
            <p:nvPr/>
          </p:nvSpPr>
          <p:spPr bwMode="auto">
            <a:xfrm>
              <a:off x="100809671" y="126134372"/>
              <a:ext cx="1439811" cy="135869"/>
            </a:xfrm>
            <a:prstGeom prst="rect">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dirty="0" smtClean="0">
                  <a:ln>
                    <a:noFill/>
                  </a:ln>
                  <a:solidFill>
                    <a:srgbClr val="000000"/>
                  </a:solidFill>
                  <a:effectLst/>
                  <a:latin typeface="Arial" pitchFamily="34" charset="0"/>
                  <a:cs typeface="Arial" pitchFamily="34" charset="0"/>
                </a:rPr>
                <a:t>Debonding all’interfaccia</a:t>
              </a:r>
              <a:endParaRPr kumimoji="0" lang="it-IT" altLang="it-IT"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9" name="Text Box 11"/>
            <p:cNvSpPr txBox="1">
              <a:spLocks noChangeArrowheads="1"/>
            </p:cNvSpPr>
            <p:nvPr/>
          </p:nvSpPr>
          <p:spPr bwMode="auto">
            <a:xfrm>
              <a:off x="101972682" y="125924991"/>
              <a:ext cx="1086219" cy="133787"/>
            </a:xfrm>
            <a:prstGeom prst="rect">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dirty="0" smtClean="0">
                  <a:ln>
                    <a:noFill/>
                  </a:ln>
                  <a:solidFill>
                    <a:srgbClr val="000000"/>
                  </a:solidFill>
                  <a:effectLst/>
                  <a:latin typeface="Arial" pitchFamily="34" charset="0"/>
                  <a:cs typeface="Arial" pitchFamily="34" charset="0"/>
                </a:rPr>
                <a:t>Rottura delle fibre</a:t>
              </a:r>
              <a:endParaRPr kumimoji="0" lang="it-IT" altLang="it-IT"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7" name="Text Box 9"/>
            <p:cNvSpPr txBox="1">
              <a:spLocks noChangeArrowheads="1"/>
            </p:cNvSpPr>
            <p:nvPr/>
          </p:nvSpPr>
          <p:spPr bwMode="auto">
            <a:xfrm>
              <a:off x="102381506" y="124249735"/>
              <a:ext cx="787795" cy="204126"/>
            </a:xfrm>
            <a:prstGeom prst="rect">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dirty="0" smtClean="0">
                  <a:ln>
                    <a:noFill/>
                  </a:ln>
                  <a:solidFill>
                    <a:srgbClr val="000000"/>
                  </a:solidFill>
                  <a:effectLst/>
                  <a:latin typeface="Arial" pitchFamily="34" charset="0"/>
                  <a:cs typeface="Arial" pitchFamily="34" charset="0"/>
                </a:rPr>
                <a:t>Collasso</a:t>
              </a:r>
              <a:endParaRPr kumimoji="0" lang="it-IT" altLang="it-IT" sz="1800" b="0" i="0" u="none" strike="noStrike" cap="none" normalizeH="0" baseline="0" dirty="0" smtClean="0">
                <a:ln>
                  <a:noFill/>
                </a:ln>
                <a:solidFill>
                  <a:schemeClr val="tx1"/>
                </a:solidFill>
                <a:effectLst/>
                <a:latin typeface="Arial" pitchFamily="34" charset="0"/>
                <a:cs typeface="Arial" pitchFamily="34" charset="0"/>
              </a:endParaRPr>
            </a:p>
          </p:txBody>
        </p:sp>
      </p:grpSp>
      <p:pic>
        <p:nvPicPr>
          <p:cNvPr id="94" name="Picture 24"/>
          <p:cNvPicPr>
            <a:picLocks noChangeAspect="1" noChangeArrowheads="1"/>
          </p:cNvPicPr>
          <p:nvPr/>
        </p:nvPicPr>
        <p:blipFill>
          <a:blip r:embed="rId7" cstate="print">
            <a:extLst>
              <a:ext uri="{28A0092B-C50C-407E-A947-70E740481C1C}">
                <a14:useLocalDpi xmlns:a14="http://schemas.microsoft.com/office/drawing/2010/main" val="0"/>
              </a:ext>
            </a:extLst>
          </a:blip>
          <a:srcRect t="-6300" r="621" b="2827"/>
          <a:stretch>
            <a:fillRect/>
          </a:stretch>
        </p:blipFill>
        <p:spPr bwMode="auto">
          <a:xfrm>
            <a:off x="4575506" y="2125513"/>
            <a:ext cx="4195933" cy="1600027"/>
          </a:xfrm>
          <a:prstGeom prst="rect">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99" name="Rettangolo 98"/>
          <p:cNvSpPr/>
          <p:nvPr/>
        </p:nvSpPr>
        <p:spPr>
          <a:xfrm>
            <a:off x="4528456" y="1371211"/>
            <a:ext cx="4276181" cy="240100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0" name="CasellaDiTesto 99"/>
          <p:cNvSpPr txBox="1"/>
          <p:nvPr/>
        </p:nvSpPr>
        <p:spPr>
          <a:xfrm>
            <a:off x="4542309" y="1385066"/>
            <a:ext cx="4262328" cy="323165"/>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it-IT" sz="1500" dirty="0" smtClean="0">
                <a:latin typeface="Times New Roman" pitchFamily="18" charset="0"/>
                <a:cs typeface="Times New Roman" pitchFamily="18" charset="0"/>
              </a:rPr>
              <a:t>Elaborazione del </a:t>
            </a:r>
            <a:r>
              <a:rPr lang="it-IT" sz="1500" b="1" dirty="0" smtClean="0">
                <a:latin typeface="Times New Roman" pitchFamily="18" charset="0"/>
                <a:cs typeface="Times New Roman" pitchFamily="18" charset="0"/>
              </a:rPr>
              <a:t>modello multi-scala</a:t>
            </a:r>
          </a:p>
        </p:txBody>
      </p:sp>
      <p:sp>
        <p:nvSpPr>
          <p:cNvPr id="91" name="Text Box 21"/>
          <p:cNvSpPr txBox="1">
            <a:spLocks noChangeArrowheads="1"/>
          </p:cNvSpPr>
          <p:nvPr/>
        </p:nvSpPr>
        <p:spPr bwMode="auto">
          <a:xfrm>
            <a:off x="4508031" y="1772364"/>
            <a:ext cx="1487487" cy="360362"/>
          </a:xfrm>
          <a:prstGeom prst="rect">
            <a:avLst/>
          </a:prstGeom>
          <a:noFill/>
          <a:ln>
            <a:noFill/>
          </a:ln>
          <a:effectLst/>
          <a:extLst>
            <a:ext uri="{909E8E84-426E-40dd-AFC4-6F175D3DCCD1}">
              <a14:hiddenFill xmlns:a14="http://schemas.microsoft.com/office/drawing/2010/main">
                <a:solidFill>
                  <a:srgbClr val="1F497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3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Metodi</a:t>
            </a:r>
            <a:br>
              <a:rPr kumimoji="0" lang="it-IT" altLang="it-IT" sz="13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br>
            <a:r>
              <a:rPr kumimoji="0" lang="it-IT" altLang="it-IT" sz="13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sequenziali</a:t>
            </a:r>
            <a:endParaRPr kumimoji="0" lang="it-IT" altLang="it-IT" sz="13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92" name="Text Box 22"/>
          <p:cNvSpPr txBox="1">
            <a:spLocks noChangeArrowheads="1"/>
          </p:cNvSpPr>
          <p:nvPr/>
        </p:nvSpPr>
        <p:spPr bwMode="auto">
          <a:xfrm>
            <a:off x="5705315" y="1772494"/>
            <a:ext cx="1922462" cy="360362"/>
          </a:xfrm>
          <a:prstGeom prst="rect">
            <a:avLst/>
          </a:prstGeom>
          <a:noFill/>
          <a:ln>
            <a:noFill/>
          </a:ln>
          <a:effectLst/>
          <a:extLst>
            <a:ext uri="{909E8E84-426E-40dd-AFC4-6F175D3DCCD1}">
              <a14:hiddenFill xmlns:a14="http://schemas.microsoft.com/office/drawing/2010/main">
                <a:solidFill>
                  <a:srgbClr val="1F497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3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Metodi</a:t>
            </a:r>
            <a:br>
              <a:rPr kumimoji="0" lang="it-IT" altLang="it-IT" sz="13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br>
            <a:r>
              <a:rPr kumimoji="0" lang="it-IT" altLang="it-IT" sz="13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semi-concorrenti</a:t>
            </a:r>
            <a:endParaRPr kumimoji="0" lang="it-IT" altLang="it-IT" sz="13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93" name="Text Box 23"/>
          <p:cNvSpPr txBox="1">
            <a:spLocks noChangeArrowheads="1"/>
          </p:cNvSpPr>
          <p:nvPr/>
        </p:nvSpPr>
        <p:spPr bwMode="auto">
          <a:xfrm>
            <a:off x="7092280" y="1772494"/>
            <a:ext cx="1922463" cy="360362"/>
          </a:xfrm>
          <a:prstGeom prst="rect">
            <a:avLst/>
          </a:prstGeom>
          <a:noFill/>
          <a:ln>
            <a:noFill/>
          </a:ln>
          <a:effectLst/>
          <a:extLst>
            <a:ext uri="{909E8E84-426E-40dd-AFC4-6F175D3DCCD1}">
              <a14:hiddenFill xmlns:a14="http://schemas.microsoft.com/office/drawing/2010/main">
                <a:solidFill>
                  <a:srgbClr val="1F497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3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Metodi</a:t>
            </a:r>
            <a:br>
              <a:rPr kumimoji="0" lang="it-IT" altLang="it-IT" sz="13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br>
            <a:r>
              <a:rPr kumimoji="0" lang="it-IT" altLang="it-IT" sz="13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concorrenti</a:t>
            </a:r>
            <a:endParaRPr kumimoji="0" lang="it-IT" altLang="it-IT" sz="13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pic>
        <p:nvPicPr>
          <p:cNvPr id="101" name="Picture 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6120" y="4187180"/>
            <a:ext cx="2943674" cy="2025460"/>
          </a:xfrm>
          <a:prstGeom prst="rect">
            <a:avLst/>
          </a:prstGeom>
          <a:noFill/>
          <a:ln>
            <a:noFill/>
          </a:ln>
          <a:effectLst/>
          <a:extLst>
            <a:ext uri="{909E8E84-426E-40dd-AFC4-6F175D3DCCD1}">
              <a14:hiddenFill xmlns:a14="http://schemas.microsoft.com/office/drawing/2010/main">
                <a:solidFill>
                  <a:srgbClr val="1F497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 name="Picture 30"/>
          <p:cNvPicPr>
            <a:picLocks noChangeAspect="1" noChangeArrowheads="1"/>
          </p:cNvPicPr>
          <p:nvPr/>
        </p:nvPicPr>
        <p:blipFill>
          <a:blip r:embed="rId9" cstate="print">
            <a:extLst>
              <a:ext uri="{28A0092B-C50C-407E-A947-70E740481C1C}">
                <a14:useLocalDpi xmlns:a14="http://schemas.microsoft.com/office/drawing/2010/main" val="0"/>
              </a:ext>
            </a:extLst>
          </a:blip>
          <a:srcRect l="33090" r="45857"/>
          <a:stretch>
            <a:fillRect/>
          </a:stretch>
        </p:blipFill>
        <p:spPr bwMode="auto">
          <a:xfrm>
            <a:off x="3411374" y="4181841"/>
            <a:ext cx="1223832" cy="2163761"/>
          </a:xfrm>
          <a:prstGeom prst="rect">
            <a:avLst/>
          </a:prstGeom>
          <a:noFill/>
          <a:ln>
            <a:noFill/>
          </a:ln>
          <a:effectLst/>
          <a:extLst>
            <a:ext uri="{909E8E84-426E-40dd-AFC4-6F175D3DCCD1}">
              <a14:hiddenFill xmlns:a14="http://schemas.microsoft.com/office/drawing/2010/main">
                <a:solidFill>
                  <a:srgbClr val="1F497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4" name="Picture 31"/>
          <p:cNvPicPr>
            <a:picLocks noChangeAspect="1" noChangeArrowheads="1"/>
          </p:cNvPicPr>
          <p:nvPr/>
        </p:nvPicPr>
        <p:blipFill>
          <a:blip r:embed="rId10">
            <a:extLst>
              <a:ext uri="{28A0092B-C50C-407E-A947-70E740481C1C}">
                <a14:useLocalDpi xmlns:a14="http://schemas.microsoft.com/office/drawing/2010/main" val="0"/>
              </a:ext>
            </a:extLst>
          </a:blip>
          <a:srcRect l="82378" t="12910" r="380" b="72626"/>
          <a:stretch>
            <a:fillRect/>
          </a:stretch>
        </p:blipFill>
        <p:spPr bwMode="auto">
          <a:xfrm>
            <a:off x="4932531" y="4224263"/>
            <a:ext cx="1212850" cy="433388"/>
          </a:xfrm>
          <a:prstGeom prst="rect">
            <a:avLst/>
          </a:prstGeom>
          <a:noFill/>
          <a:ln>
            <a:noFill/>
          </a:ln>
          <a:effectLst/>
          <a:extLst>
            <a:ext uri="{909E8E84-426E-40dd-AFC4-6F175D3DCCD1}">
              <a14:hiddenFill xmlns:a14="http://schemas.microsoft.com/office/drawing/2010/main">
                <a:solidFill>
                  <a:srgbClr val="1F497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5" name="Text Box 32"/>
          <p:cNvSpPr txBox="1">
            <a:spLocks noChangeArrowheads="1"/>
          </p:cNvSpPr>
          <p:nvPr/>
        </p:nvSpPr>
        <p:spPr bwMode="auto">
          <a:xfrm>
            <a:off x="5316706" y="4441751"/>
            <a:ext cx="1573212" cy="200025"/>
          </a:xfrm>
          <a:prstGeom prst="rect">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smtClean="0">
                <a:ln>
                  <a:noFill/>
                </a:ln>
                <a:solidFill>
                  <a:srgbClr val="000000"/>
                </a:solidFill>
                <a:effectLst/>
                <a:latin typeface="Arial" pitchFamily="34" charset="0"/>
                <a:cs typeface="Arial" pitchFamily="34" charset="0"/>
              </a:rPr>
              <a:t>ANALISI MULTI-SCALA (MNS)</a:t>
            </a:r>
            <a:endParaRPr kumimoji="0" lang="it-IT" altLang="it-IT" sz="1800" b="0" i="0" u="none" strike="noStrike" cap="none" normalizeH="0" baseline="0" smtClean="0">
              <a:ln>
                <a:noFill/>
              </a:ln>
              <a:solidFill>
                <a:schemeClr val="tx1"/>
              </a:solidFill>
              <a:effectLst/>
              <a:latin typeface="Arial" pitchFamily="34" charset="0"/>
              <a:cs typeface="Arial" pitchFamily="34" charset="0"/>
            </a:endParaRPr>
          </a:p>
        </p:txBody>
      </p:sp>
      <p:sp>
        <p:nvSpPr>
          <p:cNvPr id="106" name="Text Box 33"/>
          <p:cNvSpPr txBox="1">
            <a:spLocks noChangeArrowheads="1"/>
          </p:cNvSpPr>
          <p:nvPr/>
        </p:nvSpPr>
        <p:spPr bwMode="auto">
          <a:xfrm>
            <a:off x="5316706" y="4221088"/>
            <a:ext cx="1260475" cy="153988"/>
          </a:xfrm>
          <a:prstGeom prst="rect">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800" b="0" i="0" u="none" strike="noStrike" cap="none" normalizeH="0" baseline="0" smtClean="0">
                <a:ln>
                  <a:noFill/>
                </a:ln>
                <a:solidFill>
                  <a:srgbClr val="000000"/>
                </a:solidFill>
                <a:effectLst/>
                <a:latin typeface="Arial" pitchFamily="34" charset="0"/>
                <a:cs typeface="Arial" pitchFamily="34" charset="0"/>
              </a:rPr>
              <a:t>ANALISI DIRETTA (DNS)</a:t>
            </a:r>
            <a:endParaRPr kumimoji="0" lang="it-IT" altLang="it-IT" sz="1800" b="0" i="0" u="none" strike="noStrike" cap="none" normalizeH="0" baseline="0" smtClean="0">
              <a:ln>
                <a:noFill/>
              </a:ln>
              <a:solidFill>
                <a:schemeClr val="tx1"/>
              </a:solidFill>
              <a:effectLst/>
              <a:latin typeface="Arial" pitchFamily="34" charset="0"/>
              <a:cs typeface="Arial" pitchFamily="34" charset="0"/>
            </a:endParaRPr>
          </a:p>
        </p:txBody>
      </p:sp>
      <p:pic>
        <p:nvPicPr>
          <p:cNvPr id="108" name="Picture 3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47472" y="4719886"/>
            <a:ext cx="1300398" cy="1342346"/>
          </a:xfrm>
          <a:prstGeom prst="rect">
            <a:avLst/>
          </a:prstGeom>
          <a:noFill/>
          <a:ln>
            <a:noFill/>
          </a:ln>
          <a:effectLst/>
          <a:extLst>
            <a:ext uri="{909E8E84-426E-40dd-AFC4-6F175D3DCCD1}">
              <a14:hiddenFill xmlns:a14="http://schemas.microsoft.com/office/drawing/2010/main">
                <a:solidFill>
                  <a:srgbClr val="1F497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9" name="Picture 36"/>
          <p:cNvPicPr>
            <a:picLocks noChangeAspect="1" noChangeArrowheads="1"/>
          </p:cNvPicPr>
          <p:nvPr/>
        </p:nvPicPr>
        <p:blipFill>
          <a:blip r:embed="rId12">
            <a:extLst>
              <a:ext uri="{28A0092B-C50C-407E-A947-70E740481C1C}">
                <a14:useLocalDpi xmlns:a14="http://schemas.microsoft.com/office/drawing/2010/main" val="0"/>
              </a:ext>
            </a:extLst>
          </a:blip>
          <a:srcRect r="7259"/>
          <a:stretch>
            <a:fillRect/>
          </a:stretch>
        </p:blipFill>
        <p:spPr bwMode="auto">
          <a:xfrm>
            <a:off x="7105163" y="4726232"/>
            <a:ext cx="1298628" cy="1335999"/>
          </a:xfrm>
          <a:prstGeom prst="rect">
            <a:avLst/>
          </a:prstGeom>
          <a:noFill/>
          <a:ln>
            <a:noFill/>
          </a:ln>
          <a:effectLst/>
          <a:extLst>
            <a:ext uri="{909E8E84-426E-40dd-AFC4-6F175D3DCCD1}">
              <a14:hiddenFill xmlns:a14="http://schemas.microsoft.com/office/drawing/2010/main">
                <a:solidFill>
                  <a:srgbClr val="1F497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10" name="Text Box 37"/>
          <p:cNvSpPr txBox="1">
            <a:spLocks noChangeArrowheads="1"/>
          </p:cNvSpPr>
          <p:nvPr/>
        </p:nvSpPr>
        <p:spPr bwMode="auto">
          <a:xfrm>
            <a:off x="5291821" y="6087690"/>
            <a:ext cx="1399020" cy="293638"/>
          </a:xfrm>
          <a:prstGeom prst="rect">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1" i="0" u="none" strike="noStrike" cap="none" normalizeH="0" baseline="0" dirty="0" smtClean="0">
                <a:ln>
                  <a:noFill/>
                </a:ln>
                <a:solidFill>
                  <a:srgbClr val="000000"/>
                </a:solidFill>
                <a:effectLst/>
                <a:latin typeface="Arial" pitchFamily="34" charset="0"/>
                <a:cs typeface="Arial" pitchFamily="34" charset="0"/>
              </a:rPr>
              <a:t>ANALISI</a:t>
            </a:r>
            <a:r>
              <a:rPr kumimoji="0" lang="it-IT" altLang="it-IT" sz="800" b="1" i="0" u="none" strike="noStrike" cap="none" normalizeH="0" dirty="0" smtClean="0">
                <a:ln>
                  <a:noFill/>
                </a:ln>
                <a:solidFill>
                  <a:srgbClr val="000000"/>
                </a:solidFill>
                <a:effectLst/>
                <a:latin typeface="Arial" pitchFamily="34" charset="0"/>
                <a:cs typeface="Arial" pitchFamily="34" charset="0"/>
              </a:rPr>
              <a:t> DIRETTA (DNS)</a:t>
            </a:r>
            <a:endParaRPr kumimoji="0" lang="it-IT" altLang="it-IT"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1" name="Text Box 38"/>
          <p:cNvSpPr txBox="1">
            <a:spLocks noChangeArrowheads="1"/>
          </p:cNvSpPr>
          <p:nvPr/>
        </p:nvSpPr>
        <p:spPr bwMode="auto">
          <a:xfrm>
            <a:off x="6940873" y="6087690"/>
            <a:ext cx="1604630" cy="200025"/>
          </a:xfrm>
          <a:prstGeom prst="rect">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800" b="1" i="0" u="none" strike="noStrike" cap="none" normalizeH="0" baseline="0" dirty="0" smtClean="0">
                <a:ln>
                  <a:noFill/>
                </a:ln>
                <a:solidFill>
                  <a:srgbClr val="000000"/>
                </a:solidFill>
                <a:effectLst/>
                <a:latin typeface="Arial" pitchFamily="34" charset="0"/>
                <a:cs typeface="Arial" pitchFamily="34" charset="0"/>
              </a:rPr>
              <a:t>ANALISI MULTI-SCALA (MNS)</a:t>
            </a:r>
            <a:endParaRPr kumimoji="0" lang="it-IT" altLang="it-IT"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114" name="Group 13"/>
          <p:cNvGrpSpPr>
            <a:grpSpLocks/>
          </p:cNvGrpSpPr>
          <p:nvPr/>
        </p:nvGrpSpPr>
        <p:grpSpPr bwMode="auto">
          <a:xfrm>
            <a:off x="2529619" y="1749942"/>
            <a:ext cx="1787466" cy="1526556"/>
            <a:chOff x="102396819" y="127902371"/>
            <a:chExt cx="3343714" cy="2692040"/>
          </a:xfrm>
        </p:grpSpPr>
        <p:pic>
          <p:nvPicPr>
            <p:cNvPr id="115" name="Picture 1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2396819" y="127902371"/>
              <a:ext cx="3225064" cy="2060627"/>
            </a:xfrm>
            <a:prstGeom prst="rect">
              <a:avLst/>
            </a:prstGeom>
            <a:noFill/>
            <a:ln>
              <a:noFill/>
            </a:ln>
            <a:effectLst/>
            <a:extLst>
              <a:ext uri="{909E8E84-426E-40dd-AFC4-6F175D3DCCD1}">
                <a14:hiddenFill xmlns:a14="http://schemas.microsoft.com/office/drawing/2010/main">
                  <a:solidFill>
                    <a:srgbClr val="1F497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6" name="Picture 15"/>
            <p:cNvPicPr>
              <a:picLocks noChangeAspect="1" noChangeArrowheads="1"/>
            </p:cNvPicPr>
            <p:nvPr/>
          </p:nvPicPr>
          <p:blipFill>
            <a:blip r:embed="rId14" cstate="print">
              <a:extLst>
                <a:ext uri="{28A0092B-C50C-407E-A947-70E740481C1C}">
                  <a14:useLocalDpi xmlns:a14="http://schemas.microsoft.com/office/drawing/2010/main" val="0"/>
                </a:ext>
              </a:extLst>
            </a:blip>
            <a:srcRect l="16045" r="16045"/>
            <a:stretch>
              <a:fillRect/>
            </a:stretch>
          </p:blipFill>
          <p:spPr bwMode="auto">
            <a:xfrm>
              <a:off x="104481919" y="129332430"/>
              <a:ext cx="1258614" cy="1261981"/>
            </a:xfrm>
            <a:prstGeom prst="ellipse">
              <a:avLst/>
            </a:prstGeom>
            <a:noFill/>
            <a:ln w="15875" algn="ctr">
              <a:solidFill>
                <a:srgbClr val="0000FF"/>
              </a:solidFill>
              <a:prstDash val="dash"/>
              <a:round/>
              <a:headEnd/>
              <a:tailEnd/>
            </a:ln>
            <a:effectLst/>
            <a:extLst>
              <a:ext uri="{909E8E84-426E-40dd-AFC4-6F175D3DCCD1}">
                <a14:hiddenFill xmlns:a14="http://schemas.microsoft.com/office/drawing/2010/main">
                  <a:solidFill>
                    <a:srgbClr val="1F497D"/>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7" name="Oval 16"/>
            <p:cNvSpPr>
              <a:spLocks noChangeArrowheads="1"/>
            </p:cNvSpPr>
            <p:nvPr/>
          </p:nvSpPr>
          <p:spPr bwMode="auto">
            <a:xfrm>
              <a:off x="104325805" y="129030451"/>
              <a:ext cx="141248" cy="130996"/>
            </a:xfrm>
            <a:prstGeom prst="ellipse">
              <a:avLst/>
            </a:prstGeom>
            <a:noFill/>
            <a:ln w="15875" algn="ctr">
              <a:solidFill>
                <a:srgbClr val="0000FF"/>
              </a:solidFill>
              <a:prstDash val="dash"/>
              <a:round/>
              <a:headEnd/>
              <a:tailEnd/>
            </a:ln>
            <a:effectLst/>
            <a:extLst>
              <a:ext uri="{909E8E84-426E-40dd-AFC4-6F175D3DCCD1}">
                <a14:hiddenFill xmlns:a14="http://schemas.microsoft.com/office/drawing/2010/main">
                  <a:solidFill>
                    <a:srgbClr val="1F497D"/>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cxnSp>
          <p:nvCxnSpPr>
            <p:cNvPr id="118" name="AutoShape 17"/>
            <p:cNvCxnSpPr>
              <a:cxnSpLocks noChangeShapeType="1"/>
            </p:cNvCxnSpPr>
            <p:nvPr/>
          </p:nvCxnSpPr>
          <p:spPr bwMode="auto">
            <a:xfrm>
              <a:off x="104362968" y="129171697"/>
              <a:ext cx="104079" cy="832623"/>
            </a:xfrm>
            <a:prstGeom prst="straightConnector1">
              <a:avLst/>
            </a:prstGeom>
            <a:noFill/>
            <a:ln w="15875" algn="ctr">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19" name="AutoShape 18"/>
            <p:cNvCxnSpPr>
              <a:cxnSpLocks noChangeShapeType="1"/>
            </p:cNvCxnSpPr>
            <p:nvPr/>
          </p:nvCxnSpPr>
          <p:spPr bwMode="auto">
            <a:xfrm>
              <a:off x="104462399" y="129100142"/>
              <a:ext cx="728549" cy="237894"/>
            </a:xfrm>
            <a:prstGeom prst="straightConnector1">
              <a:avLst/>
            </a:prstGeom>
            <a:noFill/>
            <a:ln w="15875" algn="ctr">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120" name="Text Box 19"/>
            <p:cNvSpPr txBox="1">
              <a:spLocks noChangeArrowheads="1"/>
            </p:cNvSpPr>
            <p:nvPr/>
          </p:nvSpPr>
          <p:spPr bwMode="auto">
            <a:xfrm>
              <a:off x="102758125" y="129862272"/>
              <a:ext cx="1567681" cy="428843"/>
            </a:xfrm>
            <a:prstGeom prst="rect">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800" b="1" i="0" u="none" strike="noStrike" cap="none" normalizeH="0" baseline="0" dirty="0" smtClean="0">
                  <a:ln>
                    <a:noFill/>
                  </a:ln>
                  <a:solidFill>
                    <a:srgbClr val="000000"/>
                  </a:solidFill>
                  <a:effectLst/>
                  <a:latin typeface="Arial" pitchFamily="34" charset="0"/>
                  <a:cs typeface="Arial" pitchFamily="34" charset="0"/>
                </a:rPr>
                <a:t>LAMINATO MULTISTRATO</a:t>
              </a:r>
              <a:endParaRPr kumimoji="0" lang="it-IT" altLang="it-IT" sz="18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121" name="CasellaDiTesto 120"/>
          <p:cNvSpPr txBox="1"/>
          <p:nvPr/>
        </p:nvSpPr>
        <p:spPr>
          <a:xfrm>
            <a:off x="165656" y="3864890"/>
            <a:ext cx="5151049" cy="323165"/>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it-IT" sz="1500" dirty="0" smtClean="0">
                <a:latin typeface="Times New Roman" pitchFamily="18" charset="0"/>
                <a:cs typeface="Times New Roman" pitchFamily="18" charset="0"/>
              </a:rPr>
              <a:t>Simulazione numerica della </a:t>
            </a:r>
            <a:r>
              <a:rPr lang="it-IT" sz="1500" b="1" dirty="0" smtClean="0">
                <a:latin typeface="Times New Roman" pitchFamily="18" charset="0"/>
                <a:cs typeface="Times New Roman" pitchFamily="18" charset="0"/>
              </a:rPr>
              <a:t>propagazione della frattura</a:t>
            </a:r>
            <a:r>
              <a:rPr lang="it-IT" sz="1500" dirty="0" smtClean="0">
                <a:latin typeface="Times New Roman" pitchFamily="18" charset="0"/>
                <a:cs typeface="Times New Roman" pitchFamily="18" charset="0"/>
              </a:rPr>
              <a:t>.</a:t>
            </a:r>
          </a:p>
        </p:txBody>
      </p:sp>
      <p:sp>
        <p:nvSpPr>
          <p:cNvPr id="122" name="Rettangolo 121"/>
          <p:cNvSpPr/>
          <p:nvPr/>
        </p:nvSpPr>
        <p:spPr>
          <a:xfrm>
            <a:off x="151804" y="3851034"/>
            <a:ext cx="8652834" cy="250514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61951251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9144000" cy="666408"/>
          </a:xfrm>
          <a:prstGeom prst="rect">
            <a:avLst/>
          </a:prstGeom>
          <a:blipFill>
            <a:blip r:embed="rId3" cstate="print"/>
            <a:stretch>
              <a:fillRect/>
            </a:stretch>
          </a:bli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Titolo 1"/>
          <p:cNvSpPr txBox="1">
            <a:spLocks/>
          </p:cNvSpPr>
          <p:nvPr/>
        </p:nvSpPr>
        <p:spPr>
          <a:xfrm>
            <a:off x="373687" y="116632"/>
            <a:ext cx="8625170" cy="43204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000" b="1" i="1" cap="small" dirty="0" smtClean="0">
                <a:solidFill>
                  <a:schemeClr val="bg1"/>
                </a:solidFill>
                <a:latin typeface="Times New Roman" pitchFamily="18" charset="0"/>
                <a:cs typeface="Times New Roman" pitchFamily="18" charset="0"/>
              </a:rPr>
              <a:t>Laboratorio di Ricerca «Ingegneria dei Materiali e delle Strutture»</a:t>
            </a:r>
            <a:endParaRPr lang="en-US" sz="2000" b="1" i="1" cap="small" dirty="0">
              <a:solidFill>
                <a:schemeClr val="bg1"/>
              </a:solidFill>
              <a:latin typeface="Times New Roman" pitchFamily="18" charset="0"/>
              <a:cs typeface="Times New Roman" pitchFamily="18" charset="0"/>
            </a:endParaRPr>
          </a:p>
        </p:txBody>
      </p:sp>
      <p:sp>
        <p:nvSpPr>
          <p:cNvPr id="6" name="Rettangolo 5"/>
          <p:cNvSpPr/>
          <p:nvPr/>
        </p:nvSpPr>
        <p:spPr>
          <a:xfrm>
            <a:off x="48125" y="666408"/>
            <a:ext cx="8280000" cy="90000"/>
          </a:xfrm>
          <a:prstGeom prst="rect">
            <a:avLst/>
          </a:prstGeom>
          <a:solidFill>
            <a:srgbClr val="92D050"/>
          </a:solidFill>
          <a:ln>
            <a:solidFill>
              <a:schemeClr val="bg1">
                <a:lumMod val="9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 name="Rettangolo 6"/>
          <p:cNvSpPr/>
          <p:nvPr/>
        </p:nvSpPr>
        <p:spPr>
          <a:xfrm>
            <a:off x="8388504" y="620688"/>
            <a:ext cx="720000" cy="180000"/>
          </a:xfrm>
          <a:prstGeom prst="rect">
            <a:avLst/>
          </a:prstGeom>
          <a:solidFill>
            <a:srgbClr val="92D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chemeClr val="tx1"/>
                </a:solidFill>
                <a:latin typeface="Times New Roman" pitchFamily="18" charset="0"/>
                <a:cs typeface="Times New Roman" pitchFamily="18" charset="0"/>
              </a:rPr>
              <a:t>1/6</a:t>
            </a:r>
            <a:endParaRPr lang="it-IT" sz="1200" dirty="0">
              <a:solidFill>
                <a:schemeClr val="tx1"/>
              </a:solidFill>
              <a:latin typeface="Times New Roman" pitchFamily="18" charset="0"/>
              <a:cs typeface="Times New Roman" pitchFamily="18" charset="0"/>
            </a:endParaRPr>
          </a:p>
        </p:txBody>
      </p:sp>
      <p:sp>
        <p:nvSpPr>
          <p:cNvPr id="8" name="Rettangolo 7"/>
          <p:cNvSpPr/>
          <p:nvPr/>
        </p:nvSpPr>
        <p:spPr>
          <a:xfrm>
            <a:off x="96981" y="6488668"/>
            <a:ext cx="902811" cy="261610"/>
          </a:xfrm>
          <a:prstGeom prst="rect">
            <a:avLst/>
          </a:prstGeom>
        </p:spPr>
        <p:txBody>
          <a:bodyPr wrap="none">
            <a:spAutoFit/>
          </a:bodyPr>
          <a:lstStyle/>
          <a:p>
            <a:r>
              <a:rPr lang="it-IT" sz="1100" dirty="0" smtClean="0"/>
              <a:t>26/09/2013 </a:t>
            </a:r>
            <a:endParaRPr lang="it-IT" sz="1100" dirty="0"/>
          </a:p>
        </p:txBody>
      </p:sp>
      <p:sp>
        <p:nvSpPr>
          <p:cNvPr id="26" name="Rettangolo 25"/>
          <p:cNvSpPr/>
          <p:nvPr/>
        </p:nvSpPr>
        <p:spPr>
          <a:xfrm>
            <a:off x="58056" y="6357958"/>
            <a:ext cx="8940801" cy="500042"/>
          </a:xfrm>
          <a:prstGeom prst="rect">
            <a:avLst/>
          </a:prstGeom>
          <a:solidFill>
            <a:schemeClr val="bg1">
              <a:lumMod val="7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7" name="Rettangolo 26"/>
          <p:cNvSpPr/>
          <p:nvPr/>
        </p:nvSpPr>
        <p:spPr>
          <a:xfrm>
            <a:off x="142844" y="6420810"/>
            <a:ext cx="7072362" cy="369332"/>
          </a:xfrm>
          <a:prstGeom prst="rect">
            <a:avLst/>
          </a:prstGeom>
        </p:spPr>
        <p:txBody>
          <a:bodyPr wrap="square">
            <a:spAutoFit/>
          </a:bodyPr>
          <a:lstStyle/>
          <a:p>
            <a:pPr algn="ctr"/>
            <a:r>
              <a:rPr lang="en-US" b="1" i="1" dirty="0" smtClean="0">
                <a:solidFill>
                  <a:schemeClr val="bg1"/>
                </a:solidFill>
                <a:latin typeface="Times New Roman" pitchFamily="18" charset="0"/>
                <a:ea typeface="+mj-ea"/>
                <a:cs typeface="Times New Roman" pitchFamily="18" charset="0"/>
              </a:rPr>
              <a:t>DIPARTIMENTO DI INGEGNERIA CIVILE</a:t>
            </a:r>
          </a:p>
        </p:txBody>
      </p:sp>
      <p:pic>
        <p:nvPicPr>
          <p:cNvPr id="28" name="Picture 7"/>
          <p:cNvPicPr>
            <a:picLocks noChangeAspect="1" noChangeArrowheads="1"/>
          </p:cNvPicPr>
          <p:nvPr/>
        </p:nvPicPr>
        <p:blipFill>
          <a:blip r:embed="rId4" cstate="print"/>
          <a:srcRect l="2745" t="21484" r="89019" b="67774"/>
          <a:stretch>
            <a:fillRect/>
          </a:stretch>
        </p:blipFill>
        <p:spPr bwMode="auto">
          <a:xfrm>
            <a:off x="8335734" y="6425970"/>
            <a:ext cx="500066" cy="366715"/>
          </a:xfrm>
          <a:prstGeom prst="rect">
            <a:avLst/>
          </a:prstGeom>
          <a:noFill/>
          <a:ln w="9525">
            <a:noFill/>
            <a:miter lim="800000"/>
            <a:headEnd/>
            <a:tailEnd/>
          </a:ln>
          <a:effectLst/>
        </p:spPr>
      </p:pic>
      <p:pic>
        <p:nvPicPr>
          <p:cNvPr id="29" name="Immagine 28" descr="marchio dip strutture"/>
          <p:cNvPicPr/>
          <p:nvPr/>
        </p:nvPicPr>
        <p:blipFill>
          <a:blip r:embed="rId5" cstate="print"/>
          <a:srcRect t="20029" r="32892" b="17767"/>
          <a:stretch>
            <a:fillRect/>
          </a:stretch>
        </p:blipFill>
        <p:spPr bwMode="auto">
          <a:xfrm>
            <a:off x="7317696" y="6475637"/>
            <a:ext cx="795790" cy="273506"/>
          </a:xfrm>
          <a:prstGeom prst="rect">
            <a:avLst/>
          </a:prstGeom>
          <a:noFill/>
        </p:spPr>
      </p:pic>
      <p:sp>
        <p:nvSpPr>
          <p:cNvPr id="15" name="CasellaDiTesto 14"/>
          <p:cNvSpPr txBox="1"/>
          <p:nvPr/>
        </p:nvSpPr>
        <p:spPr>
          <a:xfrm>
            <a:off x="179511" y="908720"/>
            <a:ext cx="8819345" cy="400110"/>
          </a:xfrm>
          <a:prstGeom prst="rect">
            <a:avLst/>
          </a:prstGeom>
          <a:noFill/>
        </p:spPr>
        <p:txBody>
          <a:bodyPr wrap="square" rtlCol="0">
            <a:spAutoFit/>
          </a:bodyPr>
          <a:lstStyle/>
          <a:p>
            <a:r>
              <a:rPr lang="it-IT" sz="2000" b="1" dirty="0" smtClean="0">
                <a:solidFill>
                  <a:srgbClr val="FF0000"/>
                </a:solidFill>
                <a:latin typeface="Times New Roman" pitchFamily="18" charset="0"/>
                <a:cs typeface="Times New Roman" pitchFamily="18" charset="0"/>
              </a:rPr>
              <a:t>Analisi del comportamento sismico di strutture esistenti e di nuova costruzione</a:t>
            </a:r>
            <a:endParaRPr lang="it-IT" sz="2000" dirty="0">
              <a:latin typeface="Times New Roman" pitchFamily="18" charset="0"/>
              <a:cs typeface="Times New Roman" pitchFamily="18" charset="0"/>
            </a:endParaRPr>
          </a:p>
        </p:txBody>
      </p:sp>
      <p:sp>
        <p:nvSpPr>
          <p:cNvPr id="55" name="CasellaDiTesto 54"/>
          <p:cNvSpPr txBox="1"/>
          <p:nvPr/>
        </p:nvSpPr>
        <p:spPr>
          <a:xfrm>
            <a:off x="165657" y="1385066"/>
            <a:ext cx="4262328" cy="323165"/>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it-IT" sz="1500" b="1" dirty="0" smtClean="0">
                <a:latin typeface="Times New Roman" pitchFamily="18" charset="0"/>
                <a:cs typeface="Times New Roman" pitchFamily="18" charset="0"/>
              </a:rPr>
              <a:t>Vulnerabilità sismica </a:t>
            </a:r>
            <a:r>
              <a:rPr lang="it-IT" sz="1500" dirty="0" smtClean="0">
                <a:latin typeface="Times New Roman" pitchFamily="18" charset="0"/>
                <a:cs typeface="Times New Roman" pitchFamily="18" charset="0"/>
              </a:rPr>
              <a:t>di costruzioni esistenti.</a:t>
            </a:r>
          </a:p>
        </p:txBody>
      </p:sp>
      <p:sp>
        <p:nvSpPr>
          <p:cNvPr id="1039" name="Rettangolo 1038"/>
          <p:cNvSpPr/>
          <p:nvPr/>
        </p:nvSpPr>
        <p:spPr>
          <a:xfrm>
            <a:off x="151803" y="1371209"/>
            <a:ext cx="4276181" cy="33482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9" name="Rettangolo 98"/>
          <p:cNvSpPr/>
          <p:nvPr/>
        </p:nvSpPr>
        <p:spPr>
          <a:xfrm>
            <a:off x="4528456" y="1371211"/>
            <a:ext cx="4276181" cy="497967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0" name="CasellaDiTesto 99"/>
          <p:cNvSpPr txBox="1"/>
          <p:nvPr/>
        </p:nvSpPr>
        <p:spPr>
          <a:xfrm>
            <a:off x="4542309" y="1385066"/>
            <a:ext cx="4262328" cy="323165"/>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it-IT" sz="1500" dirty="0" smtClean="0">
                <a:latin typeface="Times New Roman" pitchFamily="18" charset="0"/>
                <a:cs typeface="Times New Roman" pitchFamily="18" charset="0"/>
              </a:rPr>
              <a:t>Isolamento sismico delle strutture</a:t>
            </a:r>
            <a:endParaRPr lang="it-IT" sz="1500" b="1" dirty="0" smtClean="0">
              <a:latin typeface="Times New Roman" pitchFamily="18" charset="0"/>
              <a:cs typeface="Times New Roman" pitchFamily="18" charset="0"/>
            </a:endParaRPr>
          </a:p>
        </p:txBody>
      </p:sp>
      <p:sp>
        <p:nvSpPr>
          <p:cNvPr id="121" name="CasellaDiTesto 120"/>
          <p:cNvSpPr txBox="1"/>
          <p:nvPr/>
        </p:nvSpPr>
        <p:spPr>
          <a:xfrm>
            <a:off x="165656" y="4822142"/>
            <a:ext cx="4262329" cy="321195"/>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it-IT" sz="1500" b="1" dirty="0" smtClean="0">
                <a:latin typeface="Times New Roman" pitchFamily="18" charset="0"/>
                <a:cs typeface="Times New Roman" pitchFamily="18" charset="0"/>
              </a:rPr>
              <a:t>Adeguamento sismico </a:t>
            </a:r>
            <a:r>
              <a:rPr lang="it-IT" sz="1500" dirty="0" smtClean="0">
                <a:latin typeface="Times New Roman" pitchFamily="18" charset="0"/>
                <a:cs typeface="Times New Roman" pitchFamily="18" charset="0"/>
              </a:rPr>
              <a:t>di edifici esistenti</a:t>
            </a:r>
          </a:p>
        </p:txBody>
      </p:sp>
      <p:sp>
        <p:nvSpPr>
          <p:cNvPr id="122" name="Rettangolo 121"/>
          <p:cNvSpPr/>
          <p:nvPr/>
        </p:nvSpPr>
        <p:spPr>
          <a:xfrm>
            <a:off x="151804" y="4822141"/>
            <a:ext cx="4276181" cy="153403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07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l="6042" r="9267"/>
          <a:stretch>
            <a:fillRect/>
          </a:stretch>
        </p:blipFill>
        <p:spPr bwMode="auto">
          <a:xfrm>
            <a:off x="9962169" y="4963513"/>
            <a:ext cx="2147888" cy="161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07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22122" y="6719330"/>
            <a:ext cx="2027237" cy="1385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077"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11490" y="3771116"/>
            <a:ext cx="1256090" cy="933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078"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74147" y="5131014"/>
            <a:ext cx="1440464" cy="1078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079"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1520" y="5121195"/>
            <a:ext cx="1965186" cy="11880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080" name="Picture 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26713" y="5079562"/>
            <a:ext cx="2129263" cy="12713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081" name="Picture 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660383" y="2175533"/>
            <a:ext cx="991737" cy="8823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082" name="Picture 1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03771" y="2239973"/>
            <a:ext cx="949332" cy="8316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083" name="Picture 1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858924" y="2187585"/>
            <a:ext cx="953436" cy="8768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084" name="Picture 1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40701" y="2189173"/>
            <a:ext cx="926077" cy="8699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085" name="Picture 1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887985" y="8717671"/>
            <a:ext cx="2540000" cy="1684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086" name="Picture 14"/>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354960" y="8684333"/>
            <a:ext cx="2271713" cy="1662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087" name="Picture 15" descr="Vaiana"/>
          <p:cNvPicPr>
            <a:picLocks noChangeAspect="1" noChangeArrowheads="1"/>
          </p:cNvPicPr>
          <p:nvPr/>
        </p:nvPicPr>
        <p:blipFill>
          <a:blip r:embed="rId18">
            <a:extLst>
              <a:ext uri="{28A0092B-C50C-407E-A947-70E740481C1C}">
                <a14:useLocalDpi xmlns:a14="http://schemas.microsoft.com/office/drawing/2010/main" val="0"/>
              </a:ext>
            </a:extLst>
          </a:blip>
          <a:srcRect l="11919" r="3648"/>
          <a:stretch>
            <a:fillRect/>
          </a:stretch>
        </p:blipFill>
        <p:spPr bwMode="auto">
          <a:xfrm>
            <a:off x="6267242" y="3429000"/>
            <a:ext cx="2455723" cy="271780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3" name="Text Box 16"/>
          <p:cNvSpPr txBox="1">
            <a:spLocks noChangeArrowheads="1"/>
          </p:cNvSpPr>
          <p:nvPr/>
        </p:nvSpPr>
        <p:spPr bwMode="auto">
          <a:xfrm>
            <a:off x="9684568" y="2211830"/>
            <a:ext cx="1916112" cy="360363"/>
          </a:xfrm>
          <a:prstGeom prst="rect">
            <a:avLst/>
          </a:prstGeom>
          <a:noFill/>
          <a:ln>
            <a:noFill/>
          </a:ln>
          <a:effectLst/>
          <a:extLst>
            <a:ext uri="{909E8E84-426E-40dd-AFC4-6F175D3DCCD1}">
              <a14:hiddenFill xmlns:a14="http://schemas.microsoft.com/office/drawing/2010/main">
                <a:solidFill>
                  <a:srgbClr val="1F497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2000" b="0" i="0" u="none" strike="noStrike" cap="none" normalizeH="0" baseline="0" dirty="0" smtClean="0">
                <a:ln>
                  <a:noFill/>
                </a:ln>
                <a:solidFill>
                  <a:srgbClr val="000000"/>
                </a:solidFill>
                <a:effectLst/>
                <a:latin typeface="Bodoni MT Condensed" pitchFamily="18" charset="0"/>
                <a:cs typeface="Arial" pitchFamily="34" charset="0"/>
              </a:rPr>
              <a:t>Struttura convenzionale</a:t>
            </a:r>
            <a:endParaRPr kumimoji="0" lang="it-IT" altLang="it-IT"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Text Box 17"/>
          <p:cNvSpPr txBox="1">
            <a:spLocks noChangeArrowheads="1"/>
          </p:cNvSpPr>
          <p:nvPr/>
        </p:nvSpPr>
        <p:spPr bwMode="auto">
          <a:xfrm>
            <a:off x="9956458" y="3065451"/>
            <a:ext cx="1916112" cy="360362"/>
          </a:xfrm>
          <a:prstGeom prst="rect">
            <a:avLst/>
          </a:prstGeom>
          <a:noFill/>
          <a:ln>
            <a:noFill/>
          </a:ln>
          <a:effectLst/>
          <a:extLst>
            <a:ext uri="{909E8E84-426E-40dd-AFC4-6F175D3DCCD1}">
              <a14:hiddenFill xmlns:a14="http://schemas.microsoft.com/office/drawing/2010/main">
                <a:solidFill>
                  <a:srgbClr val="1F497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2000" b="0" i="0" u="none" strike="noStrike" cap="none" normalizeH="0" baseline="0" dirty="0" smtClean="0">
                <a:ln>
                  <a:noFill/>
                </a:ln>
                <a:solidFill>
                  <a:srgbClr val="000000"/>
                </a:solidFill>
                <a:effectLst/>
                <a:latin typeface="Bodoni MT Condensed" pitchFamily="18" charset="0"/>
                <a:cs typeface="Arial" pitchFamily="34" charset="0"/>
              </a:rPr>
              <a:t>Struttura isolata</a:t>
            </a:r>
            <a:endParaRPr kumimoji="0" lang="it-IT" altLang="it-IT"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Text Box 18"/>
          <p:cNvSpPr txBox="1">
            <a:spLocks noChangeArrowheads="1"/>
          </p:cNvSpPr>
          <p:nvPr/>
        </p:nvSpPr>
        <p:spPr bwMode="auto">
          <a:xfrm>
            <a:off x="4088402" y="3373722"/>
            <a:ext cx="2454275" cy="246062"/>
          </a:xfrm>
          <a:prstGeom prst="rect">
            <a:avLst/>
          </a:prstGeom>
          <a:noFill/>
          <a:ln>
            <a:noFill/>
          </a:ln>
          <a:effectLst/>
          <a:extLst>
            <a:ext uri="{909E8E84-426E-40dd-AFC4-6F175D3DCCD1}">
              <a14:hiddenFill xmlns:a14="http://schemas.microsoft.com/office/drawing/2010/main">
                <a:solidFill>
                  <a:srgbClr val="1F497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dirty="0" smtClean="0">
                <a:ln>
                  <a:noFill/>
                </a:ln>
                <a:solidFill>
                  <a:srgbClr val="000000"/>
                </a:solidFill>
                <a:effectLst/>
                <a:latin typeface="Arial" pitchFamily="34" charset="0"/>
                <a:cs typeface="Arial" pitchFamily="34" charset="0"/>
              </a:rPr>
              <a:t>Isolatori</a:t>
            </a:r>
            <a:br>
              <a:rPr kumimoji="0" lang="it-IT" altLang="it-IT" sz="1400" b="0" i="0" u="none" strike="noStrike" cap="none" normalizeH="0" baseline="0" dirty="0" smtClean="0">
                <a:ln>
                  <a:noFill/>
                </a:ln>
                <a:solidFill>
                  <a:srgbClr val="000000"/>
                </a:solidFill>
                <a:effectLst/>
                <a:latin typeface="Arial" pitchFamily="34" charset="0"/>
                <a:cs typeface="Arial" pitchFamily="34" charset="0"/>
              </a:rPr>
            </a:br>
            <a:r>
              <a:rPr kumimoji="0" lang="it-IT" altLang="it-IT" sz="1400" b="0" i="0" u="none" strike="noStrike" cap="none" normalizeH="0" baseline="0" dirty="0" smtClean="0">
                <a:ln>
                  <a:noFill/>
                </a:ln>
                <a:solidFill>
                  <a:srgbClr val="000000"/>
                </a:solidFill>
                <a:effectLst/>
                <a:latin typeface="Arial" pitchFamily="34" charset="0"/>
                <a:cs typeface="Arial" pitchFamily="34" charset="0"/>
              </a:rPr>
              <a:t>a scorrimento</a:t>
            </a:r>
            <a:endParaRPr kumimoji="0" lang="it-IT" altLang="it-IT"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Text Box 19"/>
          <p:cNvSpPr txBox="1">
            <a:spLocks noChangeArrowheads="1"/>
          </p:cNvSpPr>
          <p:nvPr/>
        </p:nvSpPr>
        <p:spPr bwMode="auto">
          <a:xfrm>
            <a:off x="4303835" y="4661037"/>
            <a:ext cx="2165350" cy="349250"/>
          </a:xfrm>
          <a:prstGeom prst="rect">
            <a:avLst/>
          </a:prstGeom>
          <a:noFill/>
          <a:ln>
            <a:noFill/>
          </a:ln>
          <a:effectLst/>
          <a:extLst>
            <a:ext uri="{909E8E84-426E-40dd-AFC4-6F175D3DCCD1}">
              <a14:hiddenFill xmlns:a14="http://schemas.microsoft.com/office/drawing/2010/main">
                <a:solidFill>
                  <a:srgbClr val="1F497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dirty="0" smtClean="0">
                <a:ln>
                  <a:noFill/>
                </a:ln>
                <a:solidFill>
                  <a:srgbClr val="000000"/>
                </a:solidFill>
                <a:effectLst/>
                <a:latin typeface="Arial" pitchFamily="34" charset="0"/>
                <a:cs typeface="Arial" pitchFamily="34" charset="0"/>
              </a:rPr>
              <a:t>Isolatori</a:t>
            </a:r>
            <a:br>
              <a:rPr kumimoji="0" lang="it-IT" altLang="it-IT" sz="1400" b="0" i="0" u="none" strike="noStrike" cap="none" normalizeH="0" baseline="0" dirty="0" smtClean="0">
                <a:ln>
                  <a:noFill/>
                </a:ln>
                <a:solidFill>
                  <a:srgbClr val="000000"/>
                </a:solidFill>
                <a:effectLst/>
                <a:latin typeface="Arial" pitchFamily="34" charset="0"/>
                <a:cs typeface="Arial" pitchFamily="34" charset="0"/>
              </a:rPr>
            </a:br>
            <a:r>
              <a:rPr kumimoji="0" lang="it-IT" altLang="it-IT" sz="1400" b="0" i="0" u="none" strike="noStrike" cap="none" normalizeH="0" baseline="0" dirty="0" smtClean="0">
                <a:ln>
                  <a:noFill/>
                </a:ln>
                <a:solidFill>
                  <a:srgbClr val="000000"/>
                </a:solidFill>
                <a:effectLst/>
                <a:latin typeface="Arial" pitchFamily="34" charset="0"/>
                <a:cs typeface="Arial" pitchFamily="34" charset="0"/>
              </a:rPr>
              <a:t>elastomerici</a:t>
            </a:r>
            <a:endParaRPr kumimoji="0" lang="it-IT" altLang="it-IT"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Text Box 20"/>
          <p:cNvSpPr txBox="1">
            <a:spLocks noChangeArrowheads="1"/>
          </p:cNvSpPr>
          <p:nvPr/>
        </p:nvSpPr>
        <p:spPr bwMode="auto">
          <a:xfrm>
            <a:off x="4600103" y="1833379"/>
            <a:ext cx="1916113" cy="360363"/>
          </a:xfrm>
          <a:prstGeom prst="rect">
            <a:avLst/>
          </a:prstGeom>
          <a:noFill/>
          <a:ln>
            <a:noFill/>
          </a:ln>
          <a:effectLst/>
          <a:extLst>
            <a:ext uri="{909E8E84-426E-40dd-AFC4-6F175D3DCCD1}">
              <a14:hiddenFill xmlns:a14="http://schemas.microsoft.com/office/drawing/2010/main">
                <a:solidFill>
                  <a:srgbClr val="1F497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3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Struttura a base fissa</a:t>
            </a:r>
            <a:endParaRPr kumimoji="0" lang="it-IT" altLang="it-IT" sz="13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13" name="Text Box 21"/>
          <p:cNvSpPr txBox="1">
            <a:spLocks noChangeArrowheads="1"/>
          </p:cNvSpPr>
          <p:nvPr/>
        </p:nvSpPr>
        <p:spPr bwMode="auto">
          <a:xfrm>
            <a:off x="6790393" y="1819524"/>
            <a:ext cx="1917700" cy="360363"/>
          </a:xfrm>
          <a:prstGeom prst="rect">
            <a:avLst/>
          </a:prstGeom>
          <a:noFill/>
          <a:ln>
            <a:noFill/>
          </a:ln>
          <a:effectLst/>
          <a:extLst>
            <a:ext uri="{909E8E84-426E-40dd-AFC4-6F175D3DCCD1}">
              <a14:hiddenFill xmlns:a14="http://schemas.microsoft.com/office/drawing/2010/main">
                <a:solidFill>
                  <a:srgbClr val="1F497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3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Struttura a base isolata</a:t>
            </a:r>
            <a:endParaRPr kumimoji="0" lang="it-IT" altLang="it-IT" sz="13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14" name="Rectangle 22"/>
          <p:cNvSpPr>
            <a:spLocks noChangeArrowheads="1"/>
          </p:cNvSpPr>
          <p:nvPr/>
        </p:nvSpPr>
        <p:spPr bwMode="auto">
          <a:xfrm>
            <a:off x="10183924" y="1674590"/>
            <a:ext cx="2255838" cy="297180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pic>
        <p:nvPicPr>
          <p:cNvPr id="3095" name="Picture 23"/>
          <p:cNvPicPr>
            <a:picLocks noChangeAspect="1" noChangeArrowheads="1"/>
          </p:cNvPicPr>
          <p:nvPr/>
        </p:nvPicPr>
        <p:blipFill>
          <a:blip r:embed="rId19">
            <a:extLst>
              <a:ext uri="{28A0092B-C50C-407E-A947-70E740481C1C}">
                <a14:useLocalDpi xmlns:a14="http://schemas.microsoft.com/office/drawing/2010/main" val="0"/>
              </a:ext>
            </a:extLst>
          </a:blip>
          <a:srcRect l="3185" t="8168" r="6752" b="9222"/>
          <a:stretch>
            <a:fillRect/>
          </a:stretch>
        </p:blipFill>
        <p:spPr bwMode="auto">
          <a:xfrm>
            <a:off x="321379" y="2764770"/>
            <a:ext cx="1843087" cy="817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096" name="Picture 24"/>
          <p:cNvPicPr>
            <a:picLocks noChangeAspect="1" noChangeArrowheads="1"/>
          </p:cNvPicPr>
          <p:nvPr/>
        </p:nvPicPr>
        <p:blipFill>
          <a:blip r:embed="rId20" cstate="print">
            <a:extLst>
              <a:ext uri="{28A0092B-C50C-407E-A947-70E740481C1C}">
                <a14:useLocalDpi xmlns:a14="http://schemas.microsoft.com/office/drawing/2010/main" val="0"/>
              </a:ext>
            </a:extLst>
          </a:blip>
          <a:srcRect l="1073" t="996" r="990" b="2989"/>
          <a:stretch>
            <a:fillRect/>
          </a:stretch>
        </p:blipFill>
        <p:spPr bwMode="auto">
          <a:xfrm>
            <a:off x="284576" y="3715250"/>
            <a:ext cx="1932130" cy="92075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097" name="Picture 25"/>
          <p:cNvPicPr>
            <a:picLocks noChangeAspect="1" noChangeArrowheads="1"/>
          </p:cNvPicPr>
          <p:nvPr/>
        </p:nvPicPr>
        <p:blipFill>
          <a:blip r:embed="rId21">
            <a:extLst>
              <a:ext uri="{28A0092B-C50C-407E-A947-70E740481C1C}">
                <a14:useLocalDpi xmlns:a14="http://schemas.microsoft.com/office/drawing/2010/main" val="0"/>
              </a:ext>
            </a:extLst>
          </a:blip>
          <a:srcRect l="949" t="2396" r="1491" b="1917"/>
          <a:stretch>
            <a:fillRect/>
          </a:stretch>
        </p:blipFill>
        <p:spPr bwMode="auto">
          <a:xfrm>
            <a:off x="2587121" y="1722086"/>
            <a:ext cx="1765300" cy="979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098" name="Picture 26" descr="Vaiana"/>
          <p:cNvPicPr>
            <a:picLocks noChangeAspect="1" noChangeArrowheads="1"/>
          </p:cNvPicPr>
          <p:nvPr/>
        </p:nvPicPr>
        <p:blipFill>
          <a:blip r:embed="rId18">
            <a:extLst>
              <a:ext uri="{28A0092B-C50C-407E-A947-70E740481C1C}">
                <a14:useLocalDpi xmlns:a14="http://schemas.microsoft.com/office/drawing/2010/main" val="0"/>
              </a:ext>
            </a:extLst>
          </a:blip>
          <a:srcRect l="30652" t="6171" r="31384" b="45595"/>
          <a:stretch>
            <a:fillRect/>
          </a:stretch>
        </p:blipFill>
        <p:spPr bwMode="auto">
          <a:xfrm>
            <a:off x="6441702" y="3551238"/>
            <a:ext cx="2090738" cy="1885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099" name="Picture 27"/>
          <p:cNvPicPr>
            <a:picLocks noChangeAspect="1" noChangeArrowheads="1"/>
          </p:cNvPicPr>
          <p:nvPr/>
        </p:nvPicPr>
        <p:blipFill>
          <a:blip r:embed="rId22">
            <a:extLst>
              <a:ext uri="{28A0092B-C50C-407E-A947-70E740481C1C}">
                <a14:useLocalDpi xmlns:a14="http://schemas.microsoft.com/office/drawing/2010/main" val="0"/>
              </a:ext>
            </a:extLst>
          </a:blip>
          <a:srcRect l="865" t="2606" r="1659" b="2058"/>
          <a:stretch>
            <a:fillRect/>
          </a:stretch>
        </p:blipFill>
        <p:spPr bwMode="auto">
          <a:xfrm>
            <a:off x="276496" y="1702300"/>
            <a:ext cx="1884363" cy="968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100" name="Picture 28"/>
          <p:cNvPicPr>
            <a:picLocks noChangeAspect="1" noChangeArrowheads="1"/>
          </p:cNvPicPr>
          <p:nvPr/>
        </p:nvPicPr>
        <p:blipFill>
          <a:blip r:embed="rId23">
            <a:extLst>
              <a:ext uri="{28A0092B-C50C-407E-A947-70E740481C1C}">
                <a14:useLocalDpi xmlns:a14="http://schemas.microsoft.com/office/drawing/2010/main" val="0"/>
              </a:ext>
            </a:extLst>
          </a:blip>
          <a:srcRect l="7512" r="8263"/>
          <a:stretch>
            <a:fillRect/>
          </a:stretch>
        </p:blipFill>
        <p:spPr bwMode="auto">
          <a:xfrm>
            <a:off x="2757945" y="3757261"/>
            <a:ext cx="1298575" cy="912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101" name="Picture 29"/>
          <p:cNvPicPr>
            <a:picLocks noChangeAspect="1" noChangeArrowheads="1"/>
          </p:cNvPicPr>
          <p:nvPr/>
        </p:nvPicPr>
        <p:blipFill>
          <a:blip r:embed="rId24">
            <a:extLst>
              <a:ext uri="{28A0092B-C50C-407E-A947-70E740481C1C}">
                <a14:useLocalDpi xmlns:a14="http://schemas.microsoft.com/office/drawing/2010/main" val="0"/>
              </a:ext>
            </a:extLst>
          </a:blip>
          <a:srcRect l="813" t="1457" r="1221" b="2185"/>
          <a:stretch>
            <a:fillRect/>
          </a:stretch>
        </p:blipFill>
        <p:spPr bwMode="auto">
          <a:xfrm>
            <a:off x="2547434" y="2687719"/>
            <a:ext cx="1795462" cy="98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145459576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egnaposto numero diapositiva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cs typeface="Arial" charset="0"/>
              </a:defRPr>
            </a:lvl1pPr>
            <a:lvl2pPr marL="742950" indent="-285750">
              <a:defRPr sz="900">
                <a:solidFill>
                  <a:schemeClr val="tx1"/>
                </a:solidFill>
                <a:latin typeface="Arial" charset="0"/>
                <a:cs typeface="Arial" charset="0"/>
              </a:defRPr>
            </a:lvl2pPr>
            <a:lvl3pPr marL="1143000" indent="-228600">
              <a:defRPr sz="900">
                <a:solidFill>
                  <a:schemeClr val="tx1"/>
                </a:solidFill>
                <a:latin typeface="Arial" charset="0"/>
                <a:cs typeface="Arial" charset="0"/>
              </a:defRPr>
            </a:lvl3pPr>
            <a:lvl4pPr marL="1600200" indent="-228600">
              <a:defRPr sz="900">
                <a:solidFill>
                  <a:schemeClr val="tx1"/>
                </a:solidFill>
                <a:latin typeface="Arial" charset="0"/>
                <a:cs typeface="Arial" charset="0"/>
              </a:defRPr>
            </a:lvl4pPr>
            <a:lvl5pPr marL="2057400" indent="-22860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fld id="{D1792670-9CB4-44CE-9143-7347BEFE026C}" type="slidenum">
              <a:rPr lang="it-IT" altLang="it-IT" sz="1400" smtClean="0"/>
              <a:pPr/>
              <a:t>23</a:t>
            </a:fld>
            <a:endParaRPr lang="it-IT" altLang="it-IT" sz="1400" smtClean="0"/>
          </a:p>
        </p:txBody>
      </p:sp>
      <p:sp>
        <p:nvSpPr>
          <p:cNvPr id="5123" name="AutoShape 2" descr="Risultati immagini per cfd bridge section"/>
          <p:cNvSpPr>
            <a:spLocks noChangeAspect="1" noChangeArrowheads="1"/>
          </p:cNvSpPr>
          <p:nvPr/>
        </p:nvSpPr>
        <p:spPr bwMode="auto">
          <a:xfrm>
            <a:off x="1238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5124" name="AutoShape 4" descr="Risultati immagini per cfd bridge section"/>
          <p:cNvSpPr>
            <a:spLocks noChangeAspect="1" noChangeArrowheads="1"/>
          </p:cNvSpPr>
          <p:nvPr/>
        </p:nvSpPr>
        <p:spPr bwMode="auto">
          <a:xfrm>
            <a:off x="1238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5125" name="AutoShape 6" descr="data:image/jpeg;base64,/9j/4AAQSkZJRgABAQAAAQABAAD/2wCEAAkGBxMSEhQUExQTFBUVGB4VFBcWFxwUFBQYFBcYFxUXFBcaHCggGBolHBYUITEhJSkrLi4uFx8zODMsNygtLiwBCgoKDg0OGhAQGzUkHyQsLCwsLCw0LCwsLCwsLCwsLCwsLCw0LCwsLCwsLCwsLCwsLCwsLCwsLCwsLCwsLCwsLP/AABEIAM0A5gMBEQACEQEDEQH/xAAcAAACAwEBAQEAAAAAAAAAAAAABAECAwUHBgj/xABKEAABAgIFBgcOBQMDBAMAAAABAAIDEQQhMUFRBRJCYZHwBhYyUnGB0RUiNENTYmNzkqGisuHiBxMUscEzctIkgvEXI5OjRFTC/8QAGwEBAAMBAQEBAAAAAAAAAAAAAAECAwQGBQf/xAA5EQACAQICBggEBAcBAQAAAAAAAQIDEQQFBhUhMVLwEhYyQVFxkaETM0JTFGGB4SIjNEPB0fGxJP/aAAwDAQACEQMRAD8A9eyPRYZo8HvGf0maI5gQDf6OHzGeyOxAH6OHzGeyOxAH6OHzGeyOxAH6OHzGeyOxAH6OHzGeyOxAYxoLQWtbChkkE1gNlKXmnFAR+m9DB2/YgJ/T+hg7fsQEfp/Qwdv2JcHPy7TodEgPjxoMMQ2Szs3vjWQLMzWtcPRnWqKnHeyspWPkf+q+TOZ/6z/gvrLR7GJbinxYh/1XyZ5P/wBZ/wAFPV/GeA+LEbo34iUGJyYU/wDYR+7FlPJsTDejnq4+nT7TOpB4SQHCYgCXQP8AFck8FVhvOOee4WOxss7hFAH/AMcbB/ivn1aip9oos/wniUHCaB5AbB/iuGeaUY7zWGdYaexMZh5Yhuso7fd/isHnmFjvZ208TCpuNIuUWtEzRmy6v8VWOkGEk7XPoU6E59k5lJ4X0aHyoAH+2f8A+V0wzTDy3M7qeUYie5CR/EWg+S+A/wCC6FjKfidPV3Gb0iP+o1A8l/6/tT8ZT8QtHcXvaPosh5ThUuD+dCgw8yZHfd6ZttqzNa3hUU1dHysVhp4afQnvOvDosMgH8tlYnyRf1K5zlv0cPmM9kdiAP0cPmM9kdiAP0cPmM9kdiAP0cPmM9kdiAP0cPmM9kdiAyyN4PA9Uz5AgHEAIAQAgBAJ0uOGPYTOubet7mtHvKAyfluC0Tc4iqfJOJFYAqs94xQGTuElGBE4oEwTMggVWzmKjUdhQDFEyvBiy/LfnTsIBzSRaAZSJFc8JJYXE+F2S4dKosSBFiGE2Ja4SmM3vjKeppW+FryoVVUW9ESV0efxPwWojRM0qOAbJtZ2L760oxK+lGPwUD/wXogbnGlxwMS1kv2U9aMTwofAR0qN+FsCCJ/qosheWsvssXPU0grz3xRyVstp1d7Z24XBJsJpP57s0CZJaLNq4KuYTqb0fNqaN0Ju/SfsWi8FWymY5AxzRfZfrXy61JVd5C0Zw6+t+xk3gmyWf+odmiZJzWyqtXy6mS0p75M1ho9Qg7qT9hyjZDAbnNjkjHMBs61yy0boS+p+x9Shg40tzubRMliIwyjAgVEhgNleOCrHRnDxd+m/Y+pSxMqe44sbgRCjgkUl8hUc1rajhWu2nk9KHez6dHPatP6UzmQvwuo75ltKiuxk1q6vwMV3nYtKcQvoRED8LqO+ebSoplKcmtqnWLk/BR8SHpRiHvivc+s4MZKhUSjugQ4higFzpmQPfVGyq0Lqp01BWR8TG4yWKqfEkrO1th3KPyW9A/ZXOQ0QAgBACAEAnkbweB6pnyBAOIAQAgBLC5E0sLi1NoTYok6fV1HqMwDMYJYXFDkKEZcqqUhUAM2y7/mQwSwuVjcHoLphwmCZkENkSBITqrkCUsLmkHIsNhBaXtIwI22W27UsLjD6FO17z7P8AjrKWFyHUAESLnSlKxtmHJSwuBoNWbnvlh3v+KWFyX0KYkXvlh3t1l2pLC5JopIlnvlZo2bEsLgaJVLPfLDvbrNFLC5VlBk3ND3gYd7fbclhcP0Pelue+RtAkLbbksLgygAAtD3gG2WaLajclhcllClMB7xO3k9iWFysHJ4YCGueAbeT2JYXJhUAN5L3i7RusuSwuVh5Na2ea5zZ2yzRbXglhccaJADCpLC5M0sLkoAQAgBAJ5G8HgeqZ8gQDiAEBx+FtJfDokZ7HFrmgEEWjvgujCQU60Yy3XOXGTcKMpR3pHmPGWl+XibR2L1Wr8NwHldYYnjI4y0vy8TaOxTq/DcA1hieMnjNS/LxNo7E1fhuAjWGJ4w4zUvy8TaOxRq/DcBOsMTxhxmpfl4m0diavw3ANYYnjDjNS/LxNo7E1fhuAawxPGHGal+XibR2Jq/DcA1hieMOM1L8vE2jsTV+G4BrDE8YcZqX5eJtHYmr8NwDWGJ4w4zUvy8TaOxNX4bgGsMTxhxmpfl4m0diavw3ANYYnjDjNS/LxNo7E1fhuAawxPGHGal+XibR2Jq/DcA1hieMOM1L8vE2jsTV+G4BrDE8YcZqX5eJtHYmr8NwDWGJ4w4zUvy8TaOxNX4bgGsMTxhxmpfl4m0diavw3ANYYnjDjNS/LxNo7E1fhuAawxPGHGal+XibR2KdX4bgGsMTxkcZaX5eJtHYmr8NwDWGJ4w4y0vy8TaOxNX4bgGsMTxmlH4SUsub/AN+JaMMehUqYDDqDah3F6WPxDml0u9HsTTUF497z2EdxKEggE8jeDwPVM+QIBxACA4PDnwKN0CXtBdWB+fHzOPH/ACJ+R5CvaI8UCkAgBACAEAIAQAgBACAEAIAQAgBACAEAIAQAgNKNy2/3D91nV7EvJmlHtx80e7NsC8I957yG4shKBAJ5G8HgeqZ8gQDiAEBweHHgUboHzBdWB+fHzOPH/In5HkK9ojxQKQCAEAIAQAgBACAEAIAQAgBACAEAIAQAgBACA0o3Lb/cP3WdXsS8maUe3HzR7s2wLwj3nvIbiyEoEAnkbweB6pnyBAOIDGlRHNE2iZmKuuvo6UB89wqixHUKkZ7M2pstffCeOraurA/Pj5nJjvkT8jype0R4kFIBACAEAIAQAgBACAEAIAQAgBACAEAIAQAgBAaUblt/uH7rOr2JeTNKPbj5o92bYF4R7z3kNxZCUCATyN4PA9Uz5AgHEAIDg8OB/oo/QPmC6sD8+PmceP8AkT8jyFe0W48UCkAgBACAEAISCEAgBACAEAIAQAgBACAEAIAQAgNKNy2/3D91Sr2JeTNKXbj5o92bYF4OW893DcWQsCATyN4PA9Uz5AgHEAIDh8MoRfRIrRaQJe0FpQxEKFRVKm5HJjruhJJXujzDuLFw9x7F9jrRly2fER434VVfQ/QO4sXD3HsU9aMu+4Ph1eB+jDuLFw9x7FHWnLvuEOnU4H6MO4sXD3HsU9Z8u+4SqVThfoye4kXD3HsUdacu4yfgVuB+jJ7hxub7j2J1py7jJ/DV+6D9GHcONzfcexR1py/jJ/C4jgfoHcOLzfcexT1py7jJ/C4jgfoHcONzfcexR1py7jI/C4jgfoyO4kXD3HsUrSnLuMh4etwP0YdxIvN9x7FPWjLvuEfBrcD9GR3Fi4e49idZ8v8AuFXSq8L9GHcWLh7j2KOtGX/cJ+HV4X6MO4sXD3HsTrRl33B8Orwv0YdxYuHuPYp6z5f9wfCrcD9GT3Ei4e49ijrTl3GSqFbgfow7hxsPcexOtWXcZb8NX+2/Rk9wovN9x7FHWrL+MfhcR9t+gdwo2HuPYnWrL+MssHiX/bfoHcKNh7j2KetOX8ZP4LE/bfoR3Di4fv2KOtOX8Y/BYn7b9DSBkSKHNMrCDfiNSiWk2AmnFTL08HiFNXpvf4HsTLB0L4rd9qPZR7NzQIWvcEAnkbweB6pnyBAOIAQHI4Ugfpok5aNtY5QlUFw5iv8A5p+Rth/mJM+KEP8At0dB1w6dmC8I5Lln3rR3JEFtWjYdB2O88VN/P1RPRj4FYgr0bRoO3nhgpXO1FlGHgIR2GVrbDoux6VvBrlo3ioeCEI8Ou60aLsFvFnZBQ8Ec+IzWLDouxXQrc2OlRp+C9DPMM7bxouwVtnNi3Rp8K9CoYcRZzXYps5sT0YW7K9DdjDO0W812H7qrtYzcYeC9BiGyq0Wc12OCzbXNjKSh4L0G4UOu0WnRdhvWsZNc2MWoeCN2sqtbYNF3bZqVG1f90YyUPBGwhmdrbTouwrv2lUuubFLQ8EQYettg0XY9KXXNhaPgij2HEaWi7DeasmubF0oeCFY0PW2waLupaRfOw2ioeAjGacRfou36V0RtzY6Iwp+Aq9pxF2i5aK3NjZU6fgjFzDiL9FyvsNVCn4IzMM4i7RcrbObE9Cn4IgQziL9FynZzYnoU/BG1Gh9+yscptx5w1q1NrpIyrRh8OVktzP0JDsC9NE/OZby6kgEAnkbweB6pnyBAOIDONFzROs1gVV2mSA4uV6a2LR4kg4EZtVhBLsbrCuHMf6ap5G1D5iPnQD51o09Ve96/Pu79j7d9pVwMtKw6etSudhZMze067Rp77FbncWTEo4Mr7Ofr3rW0EbxZzaRbfaNLVvVeumCOymjnxD02c7f6LoSOmKKTrvt52repWsW6JAPTZz9aNE2Nodt9vO1KjRm0Mw5yvs5+vetZNGMx6G067Tpat6ljJGLZs0HXYNPXvWqtbTFs1AOBtOlqq3uVLFWwkdd2nv8AVQRco8HXfpb/AEVkiyYrGafOu0t/qtY/obQZz47Trv0t/ouiJ1QFInXdpb/VapHQkYO679Lf6K9i6RXbdpb/AFU2LWIHXfpb/RLBo3o3Lbbym6WsK9PtIyq7KcvJnvUOwL1aPzuW9llJAIBPI3g8D1TPkCAcQAgOVwjEqO+oXXTHKFoFq4sx/pp+RtQ+Yj5NrR5trfFuw36F+fXdvXvXP+z7XeQWCVjbD4p2O/Sl3y1z/oXIdDr0bR4s4Y/zcpUublkzm0sgCwWHxZx3qvXTTT5Z1U9px6VGE7rRoHDetdkIPln0KcTnPiDVZzDit+i+WdKiVzxO63mHBTZ8stYlrhqs5hx3qRp8shpDMIid1vMOG9azle37mMmh2EBLRs8m7HBYtvlo5ptD0Jono2nxbubvWsJN8s52zZoEtGweLdjvUqNu/wCvijNs0DR5trvFuw36bFW75aIJzBKxtg8W7fsUXfLRDZBh6m6Xi3b9qm75aJUjGLA1N0fFnfsVlJ8s0jJHOpMHUL/FnftXTCXNzqpzRyo4lhdoHfsXVB3/AOnbCzFXu6L9ArVLm5tFKxQP6LtAq1nyy1kXaei/QO/aqtc3Kuw1RWd+2zlN0DiL0h2l5+Jz1muhLyZ73DsC9Wj89lvLKSAQCeRvB4HqmfIEAnwppj4MDPY4tOcBU0Pcc4yAAIIFeooDoZPLjDYXkFxaCSBmzJE+TOpAJ8IwfyHy82+R5QsNxXDmX9LU8jWh8xHzDAddo09W/SvzxtW/Y+y3tLtYZWGw+M11V/zcqtpf8KSdi76KTYDaNPVvUo6cUr/4IVXonHyhk18jIXHxmvetdlKtHlHbSxUFsbPm8oZNiNJqvGmd+pfSo1oSPr4fEwluZw4ocMfaXanFn04STIa5077ecjUSZDMFjtdnO1rOTiYSkjo0eC7A287Uuac4nJOojowYLpWOs5+tc8pLlHLOY/DhnXbz9W9S55SXKOeUjQMMr7Bp61VyjyjNsYZCOBtOnq36FRzXKKOSNWwDgbBp7/VUc1yjNzsatopNxv09/oqOouUUdWxY0Em46PjN/qiqrlFfjmEbJBNxv8Zv9FosQl/w0jjFHvE4nBudpAsH9Tf6raONsv2NHm0Ib5GLuC7cRf4zZ/zctPxr5RVZ/TTt0jF/BJ06q7LIm2r+L1ZZgu//AMOqGdwl9RMLgs/A2HxmvHeSiWOjyiZZrHiHqNwcIc2fOHjMK7FFPGXnHz8PzOWpmcJJrpHpTF+gw7O0803cspQBSBLI3g8D1TPkCA5/DOjuiUcw2tc7OcJhrQ+ppmZtM5jqKA6mTZ/lQ5tLZNAzTIESAFjaggFOEg/077LrQXaQuFq4cxX/AMs/I1ofMR8xClqtb4t2G/QvzuSdvXvXP+z7D3jEECV1jvFOxw/i9Zyvy1z/AKOeb2GGUsqflukJTBE+8OEh0nWF9jKMlqY+X8Lt+p5TNc5nQkqVNXkxegZMpcd2cWiHD5z+9Lhb3rMOle1hkGXUMP0JNyn3nzYYbHYiXxJz6PPgYRMqFrnNdmuzXEVwzOqq2Xv1r5NTRCrLbSl7l4Z1mFCXZuIUkQH2sAMpVMMv2SOjWPhsTv8AqfYo6YYqC/ipMxFFo4M802z5Bs2e9W6vZj+Xqjd6a4h/2WaMEACpgslyDb2KHozj3vl7owlphiX/AGmNQ6XBB/pttnyHWSxlbrVHorjn9fuYy0rxT/tMu3KUMD+nDsA5DrjWnVHG8fuYvSfFfaZfuszycO0nkOvEgqvQ/G8fuivWXFfaZPdhvk4d2g67erBOp+M4/ch6SYr7TJGW28yHfoOv3rxUdT8Zxe5HWPFfaZPd1vMh3aDrt6sE6nYvi9w9IcT9pkjL/msv0HX714qOpuL4vcq9IcT9pgcv6mXaDrurZgoWhmJ75+5V5/iX/aZjEyyTe0W6Dr+r/lbQ0Lrp7Z+5x1c2xk9ipsUpWUDImZdg0MInVeV9bCaHxhVTrSVvM+fOvjq8ui00diPwfiCG17RnAtBIaKxOuydfQFFXI8FKo+j/AAm1fK8bTjeDckcwEg1OkQZkESIusNhWOI0V2Xg7+R8tYzE0HaV0XzokrRZzda+bU0aqI01xX8SYcSJnNrHKw6rf5WKyGcGmaUs1qymlfvR6WwVBeoSP0Gn2dpdSWBAJZG8HgeqZ8gQFcq5LbSMwPLwGOz+8OY4kAiWeO+aK9EgmyxANzDAK5ASEyZ6hMm25AcvL0VrqO+RBlm2OlpCUyLFw5j/Sz8jWh8xHzkK620aZw36V+dy3fsfZaHYAq6j40j3/AM3LF7/25/c5amxCuUKKS7ObU4OBBzpmzD+Otd+Bx08NNSizy+Z4B1P44drxKUDhLHhmUUCI3ZEF1ss1w11L9EwuY4HFQVpdGb9D5NHNq2HfQxEb/mfS5Ly5R6RyHDOvY4Zrx1G3pC7auHq0962eKPu4fGYauv4WrnTzRgFzdL8zr6K8AzRgFN34hRXgAYMAl34jox8BWm0+DBE4r2MHnED3LanSqVHaCbMatSjT7TSPmKf+I1BhkhudEIwbIbXSX0aWTYqp+RzSxtFdlXOW/wDFODowdrh2LsWj9XvmczzHwphD/FGHfA2O+ih5BU4iNZrvgdOhfiJRHmTmPZ/tzh8Na5quTYiG53NY5lRe+Nj6OgZYo0f+lEhuOE5O2GtfOq0K1PtJnZTr0anZaH80YBc/S22udHQj3oA0YBLvxHRgBYMApuyLREspZSgQGzivY0XC0noArK1pUqtV2ijKtWpU1eTR8blfh3EdNtFhas94/Zo/lfXoZTHfWf6I+NiM6hHZBnyr4dJiv/MiOc5xvnLqAFgX14uhSh0IHnsTjoVXeW06dEgRBafiXJVq02fLqTpvcjpQKi2eOOtfOqVKW4zobasUvFf+norV8ds/WILYiyFgQCeRvB4HqmfIEA4gKRWAiRrGHRX/AAgONl2jMh0eJmiUy24umQ4Sqvvq1rizH+mn5G1D5iPm4T6+tviyLt+hfnzWz17+f3PtPeNQooAusPinY71XrFxb/wCrn/RhONzZ1KE7uUPFnDHHXdYq9CS3eHiZfB6XcI0mmszSCGSzTV+W7HepbwpSTTXj4orLLKdRWmthzaR+ndVnlhnUZOqmKq7jrXosvzvH4aW3+KPg7HxMRoirdLDtqR0ck5cjQ21RRHaBMB084SqkDKZ6CvtvSDDVZJSpuLfocSwebYWLdSPSSHDw2eKv0z56nAhfepUKFSKkqq8jlefRW+Nmc7KfCSmRWyhgQQcO+f7RqHUOtd2Hw+Ei7zl0j5tfSKU3aOxHzByPFeS6LEmTaXHOK+hPNMHRjaNkfNrZj0nd7TJ3BmGbX+5YdZ8LHZcqsxn3IkcGIPO9ypLSrDR3SDzGs+41bwfgC8+yud6W4fiKvGV33GjcjQhY4jqV6ektCfeZyxdXvBuRSDMRJYGsEbF1vOcNKO1ohY5rcjrUHL1No5zQfzmXZ9dWp1o61zSjgK8eldRfmfYwudVYLa7/AJM7cLhrFMgaMRrz+9/ZcMsPhYxv8ZH0HpDFLs7TKncJY0QSY5sIYhpc/qJqGxc9PEYGmnKUr2PmYjSLETTjCNjhljS7OdnRHXucC4rKvpLSpK1M+TKWJxDu2zRudowyKubvsXxq2lU3sTLRy7ES+k0/Kik2G3mnDetfOekdXxN45RXf0kfkRcHWc0ztWM8+qvvNFktbwLQqJEzm1Hlc09Nqzhm9SU1d95tRyaqpptbmj0pgqC9jF3SPcw2KzLqSwIBPI3g8D1TPkCAcQAgOTwnP+midV8tIX3LjzD+mn5G+G+aj49jv3HjDgbt5rwDWz9uf2PutbS35shbcfGHHH+blVJcoq43KRKT+409WH8KVBcotGmcyl0iq02HxmvetdUILlHZTpnCylHdXIutGnqrXdRhHlH06ENpwe6EVrpte8EedsXf8Gm1tXsd7w0ZK0kd7JnC5wIEdv5gvJdXZqXHVwPfTdjz+YaL4TEp2grnYZlqhkTm5tU5Z5NYuWC/Gw2JnkaugMXLd7mcXhJQ2WNc+s6ZsItkNwoeHxVXtM7MNoFRj2kLu4ZwRZAFg03XKVls33n0o6F4WPcivHaHdAbadI39f/CnVku+RtHQ7C+CK8eB5Fl2kbk1W+I1eiOFXcjeHwygO5cFt9jnC23e5VeXVI9lnLX0Nw0lsSGW5foZrlKwyzzd1f8rN4fFrYmfJloNSvdRRSLwoozamw2m0TL3G3+f2Vlg8RLtSO7D6GUI74oiBwro7uVCYLLHEWb9aSwNZbpGlfQ7DNbIjBy5Qxo4j+oVn+FxG6589aFUk+yZv4XQByGMFh5Zu361Ky6q+0z6VDRajT+ko3hiLg0Wjlm8zUvLWjujkFJLYjVvCyfNtGmbrN71R5eHktNGjeFFWjYRyzjM1/wA3KrwBR5PE3g8JZubyeU3TOoCr+L1algbTj5/5Mp5Uopy8D1Bli99BWjY8w95ZSgCkCeRvB4HqmfIEA4gBAcjhUf8ATROq6ekLr1xZh/TzX5G+F+bE+HEX92+LO/ZevC9HZb/PP7no3Eq+N+x8Wd+1So83JUBaPH/caB37FrGPNzaNM5VJjfsfF69+ldUI83OunTRzKS6e0aBw36F0wXNzshHacaksr26JC7YSO+CvvMJbyV7mnRt/wN7EIS5sTvYoJSXKIPbcpId+USN6lDZKvyg3sQN82DexBfmwbdikr0nyg27EHO4g9exCbbA27E2BXTDbsUbCXckE69iOwtfebw4p13aIWcooylBDUOIcTfohZNIzlFDlEiHPZbym6IxCQS6SOWvH+XLyZ+godg6F6dH5xLeWUkAgE8jeDwPVM+QIBxACA43C4/6SLZYL5aQvXHj/AJEvI6cJ86Pmed/m9FrfGHftXi+jzY9T0TF8aq6w+MO/YrqHNiyiLxIusWjTO/arqPNjeMRGM/os55x36FvGPNjeKE42/fnftW0VzY6YHOpA3zj1LpgdUJCm9pWpvfm5Xe0oRbm5O9pUi3NwO9ZUBvm4DesqRt5ZGz2kId+WTvaoJfO0jZ7SkrzvDe1QT3/qTs2qSe4Nm1QO8D1bVJDDZtUEouw9G1QyshqFLVfpFZMykN0QjPZZym6RxCiHaRzV/ly8mfoeHYOhelR+ay3supIBAJ5G8HgeqZ8gQDiAhwQHzfCKimHQ403udU2V5EnC4zn9Fy435EvI6sH86PmeeOiHzrtDfrwXj7Hr1EwMU6/YV0jRRMXROm7Q3+ivY0ihaI7ps5uvfpWiRqkLxD02jR3+i0ibREYx6bOat4nRCwm4V37Fsbq3KK72INnKJ27EGzlBt2INnKAdexAiK9exSQTt2KCwbdiEdwbdiDv/AFI27EI7iduxB3kbdiB/4J27EJW8Gk69gQgahOPnbAs5Izkhyhk57OVym3DEKsO0jmrr+XLyZ+iIdg6F6RH5nLey6lEAgE8jeDwPVM+QIBxACA4fDSX6ONOVgtMhyheuXGL+TLyOrBfPj5nlJcNWjpnXL6Yrydj2aRiSNXtnFXRokYk/23aZVzRGLnf236ZxV0aIweei0aRV0axE4p6LOcVsjaIs49G0rVGyZXZtKAJ9G0oLhs2lCQ2bUCI2bSpK/wCiR1bVBZEbNqkjuJ2bVAtt/UNm1SLbA2bUHeQeragf+Cdm1QSgHVtQg2ZLVfpFVZVjtDPfs5PLbpHEKsO0jlxHy5eT/wDD9GQ7B0L0SPzKW9l1JAIBPI3g8D1TPkCAcQAgOJwx8Ei22CwT0hcuXHO1CXkdWD2V4+Z5i+CfOu0R1/XBeQUkewUxZ8M+d7K0UkaqZg+GfOu0dSv0kaKZg6GfOs5utXTRopGD4Z863mq6kjZSFIkM+dZzQtlJGsZC0SCdewLSMkaxkYkHA7Fe6NLht2ISG3YEIDbsQlEbdgQqTt2IWQbdgQjuDbsQm+39Q27AhHcG3YgIPXsCXIZYA69gS4uaMhHXsCq5Iq5G7IZ872QqOSM5SHKGw57OVym3DEKsWukjmry/ly8mfoaHYF6VH5rPeXUkAgE8jeDwPVM+QIBxACA5PChs6NEFVchWZDlC0rizB2w02/A2w8kqifgfFPyTXY21uk7q68MV4OOKVvU9BHErvYpFyTIT72w6Tsf2W0cQaxxSfeJxcngc20aTsN5LVVjpjXQnEoo82w6TsVtGobRq3F4lGE9G0aRwV1UN41EKRKMPNsOkcVspmqqIXiUcT0bcTgtIzNo1RR9HHm2YlaqoaqqYvgdG0rRTRqqiMjD6NpVukX6aIzOjaU6RKaILejaVNwGb0bSlySJdG0pcjYSGdG0qLhyRb8ro2lOkV6UbFxA6L7yo6ZXpou2j/wBt15VemVdWJuyjf233lUdQr8RPvN2UX+268rN1DGVReIzDoX9t95Wbqmcqo3RaD37eTym3nEe9RTqrpI5qtddCXke6ssC9bHdc8DLeWViAQCeRvB4HqmfIEA4gBAcrKjXuY9uc1gLmhjjXfM1C1c+Kw/xoOF96F7bhR+R48/6zJT5lkhYK153q0n9ZRuo+8gZGpHlmWS5F8+lR1ZXH7ExlUj3kuyJEcTN8O0SkzVWFK0ba3T9jqhipx3iNK4NENLnRWgAXMnaajLYtVkEl9fsdMcxkjCHwTLxnNisP+yqq6dstavqOXH7GqzVkP4EO8s3A9577bVbUkuP2LLN5LcjJ/AJxP9ZuvvPcK1ZZNNfX7Gizqa+kxf8Ah6a5x2yAt/L6STKfQrrKZcfsX17PhF4PARrzIUhpNo/7d0qr6vop1VLj9idfVOE2/wCnBl/WbOXk/qmq58fsTr+pwmcT8NHHx7f/AB7b1dZZJfWWjpFUX0mZ/C53/wBhv/j9/KVtWy4i3WOpwix/D1udm/qmzn5I2kyAtxTV0uInrHU4Rpv4XuvpDf8Ax/VQ8tlxFesdThNof4bEWxm36Gy9UeVzf1+xV6QVH9Jofw7Mv6rZy5lX7quqp8fsU19V8BekcBmsNdIaL64ZsN9RuKapnx+w19V8BmH+HxqIjNkROeZ9b1GqJ8fsQ8+qPuNm8AiPGt9iuZ67lGp5v6/Yo87n4GsPgQRbFbaNDDrvVHks+P2M3m833F4nBr8ts3RGzrHIJrNlizeQ1H9Zk8yqM3gZBzu+a9hAcJ97KoSmJ+9RHIJxkm5XM/x03vPqGr0cV0dhwMsrEggE8jeDwPVM+QIBxACAo+GHWgG+uutAXQAgBAVewESImDagIhww0SAAGAqCAugBACAxh0ZrTMNaDiABagK5Qj/lwnvq7xrnd8ZDvWk1kAyHUUBwncKQ2FDiPhP7+GYrmNkXszZzbJxAzgA6ddREr0BmeGUM5wEGOM2cy5rQ05nLAIcTOogVVmq9AfSOo7SZlrZi+Ve1AaoAQAgMIlFY4zcxpOsA2WIDZokgJQAgM4sEOlMAysmJyuQEwoQaJNAA1VIC6AEAID5HJfCiUGEPyrIbRy/NHmoBnjX6L4/tQBxr9F8f2oA41+i+P7UAca/RfH9qAONfovj+1AHGv0Xx/agDjX6L4/tQBxr9F8f2oA41+i+P7UAca/RfH9qAONfovj+1AHGv0Xx/agA8KvRfH9qAoeEzZg/kiYmAc4TANtebegIfwma4SMAEVGRdMTBmNHEDYgNONfovj+1AHGv0Xx/agDjX6L4/tQBxr9F8f2oA41+i+P7UAca/RfH9qAONfovj+1AHGv0Xx/agDjX6L4/tQBxr9F8f2oA41+i+P7UAca/RfH9qAONfovj+1Af/2Q=="/>
          <p:cNvSpPr>
            <a:spLocks noChangeAspect="1" noChangeArrowheads="1"/>
          </p:cNvSpPr>
          <p:nvPr/>
        </p:nvSpPr>
        <p:spPr bwMode="auto">
          <a:xfrm>
            <a:off x="1238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5126" name="AutoShape 8" descr="data:image/jpeg;base64,/9j/4AAQSkZJRgABAQAAAQABAAD/2wCEAAkGBxMSEhQUExQTFBUVGB4VFBcWFxwUFBQYFBcYFxUXFBcaHCggGBolHBYUITEhJSkrLi4uFx8zODMsNygtLiwBCgoKDg0OGhAQGzUkHyQsLCwsLCw0LCwsLCwsLCwsLCwsLCw0LCwsLCwsLCwsLCwsLCwsLCwsLCwsLCwsLCwsLP/AABEIAM0A5gMBEQACEQEDEQH/xAAcAAACAwEBAQEAAAAAAAAAAAAABAECAwUHBgj/xABKEAABAgIFBgcOBQMDBAMAAAABAAIDEQQhMUFRBRJCYZHwBhYyUnGB0RUiNENTYmNzkqGisuHiBxMUscEzctIkgvEXI5OjRFTC/8QAGwEBAAMBAQEBAAAAAAAAAAAAAAECAwQGBQf/xAA5EQACAQICBggEBAcBAQAAAAAAAQIDEQQFBhUhMVLwEhYyQVFxkaETM0JTFGGB4SIjNEPB0fGxJP/aAAwDAQACEQMRAD8A9eyPRYZo8HvGf0maI5gQDf6OHzGeyOxAH6OHzGeyOxAH6OHzGeyOxAH6OHzGeyOxAH6OHzGeyOxAYxoLQWtbChkkE1gNlKXmnFAR+m9DB2/YgJ/T+hg7fsQEfp/Qwdv2JcHPy7TodEgPjxoMMQ2Szs3vjWQLMzWtcPRnWqKnHeyspWPkf+q+TOZ/6z/gvrLR7GJbinxYh/1XyZ5P/wBZ/wAFPV/GeA+LEbo34iUGJyYU/wDYR+7FlPJsTDejnq4+nT7TOpB4SQHCYgCXQP8AFck8FVhvOOee4WOxss7hFAH/AMcbB/ivn1aip9oos/wniUHCaB5AbB/iuGeaUY7zWGdYaexMZh5Yhuso7fd/isHnmFjvZ208TCpuNIuUWtEzRmy6v8VWOkGEk7XPoU6E59k5lJ4X0aHyoAH+2f8A+V0wzTDy3M7qeUYie5CR/EWg+S+A/wCC6FjKfidPV3Gb0iP+o1A8l/6/tT8ZT8QtHcXvaPosh5ThUuD+dCgw8yZHfd6ZttqzNa3hUU1dHysVhp4afQnvOvDosMgH8tlYnyRf1K5zlv0cPmM9kdiAP0cPmM9kdiAP0cPmM9kdiAP0cPmM9kdiAP0cPmM9kdiAyyN4PA9Uz5AgHEAIAQAgBAJ0uOGPYTOubet7mtHvKAyfluC0Tc4iqfJOJFYAqs94xQGTuElGBE4oEwTMggVWzmKjUdhQDFEyvBiy/LfnTsIBzSRaAZSJFc8JJYXE+F2S4dKosSBFiGE2Ja4SmM3vjKeppW+FryoVVUW9ESV0efxPwWojRM0qOAbJtZ2L760oxK+lGPwUD/wXogbnGlxwMS1kv2U9aMTwofAR0qN+FsCCJ/qosheWsvssXPU0grz3xRyVstp1d7Z24XBJsJpP57s0CZJaLNq4KuYTqb0fNqaN0Ju/SfsWi8FWymY5AxzRfZfrXy61JVd5C0Zw6+t+xk3gmyWf+odmiZJzWyqtXy6mS0p75M1ho9Qg7qT9hyjZDAbnNjkjHMBs61yy0boS+p+x9Shg40tzubRMliIwyjAgVEhgNleOCrHRnDxd+m/Y+pSxMqe44sbgRCjgkUl8hUc1rajhWu2nk9KHez6dHPatP6UzmQvwuo75ltKiuxk1q6vwMV3nYtKcQvoRED8LqO+ebSoplKcmtqnWLk/BR8SHpRiHvivc+s4MZKhUSjugQ4higFzpmQPfVGyq0Lqp01BWR8TG4yWKqfEkrO1th3KPyW9A/ZXOQ0QAgBACAEAnkbweB6pnyBAOIAQAgBLC5E0sLi1NoTYok6fV1HqMwDMYJYXFDkKEZcqqUhUAM2y7/mQwSwuVjcHoLphwmCZkENkSBITqrkCUsLmkHIsNhBaXtIwI22W27UsLjD6FO17z7P8AjrKWFyHUAESLnSlKxtmHJSwuBoNWbnvlh3v+KWFyX0KYkXvlh3t1l2pLC5JopIlnvlZo2bEsLgaJVLPfLDvbrNFLC5VlBk3ND3gYd7fbclhcP0Pelue+RtAkLbbksLgygAAtD3gG2WaLajclhcllClMB7xO3k9iWFysHJ4YCGueAbeT2JYXJhUAN5L3i7RusuSwuVh5Na2ea5zZ2yzRbXglhccaJADCpLC5M0sLkoAQAgBAJ5G8HgeqZ8gQDiAEBx+FtJfDokZ7HFrmgEEWjvgujCQU60Yy3XOXGTcKMpR3pHmPGWl+XibR2L1Wr8NwHldYYnjI4y0vy8TaOxTq/DcA1hieMnjNS/LxNo7E1fhuAjWGJ4w4zUvy8TaOxRq/DcBOsMTxhxmpfl4m0diavw3ANYYnjDjNS/LxNo7E1fhuAawxPGHGal+XibR2Jq/DcA1hieMOM1L8vE2jsTV+G4BrDE8YcZqX5eJtHYmr8NwDWGJ4w4zUvy8TaOxNX4bgGsMTxhxmpfl4m0diavw3ANYYnjDjNS/LxNo7E1fhuAawxPGHGal+XibR2Jq/DcA1hieMOM1L8vE2jsTV+G4BrDE8YcZqX5eJtHYmr8NwDWGJ4w4zUvy8TaOxNX4bgGsMTxhxmpfl4m0diavw3ANYYnjDjNS/LxNo7E1fhuAawxPGHGal+XibR2KdX4bgGsMTxkcZaX5eJtHYmr8NwDWGJ4w4y0vy8TaOxNX4bgGsMTxmlH4SUsub/AN+JaMMehUqYDDqDah3F6WPxDml0u9HsTTUF497z2EdxKEggE8jeDwPVM+QIBxACA4PDnwKN0CXtBdWB+fHzOPH/ACJ+R5CvaI8UCkAgBACAEAIAQAgBACAEAIAQAgBACAEAIAQAgNKNy2/3D91nV7EvJmlHtx80e7NsC8I957yG4shKBAJ5G8HgeqZ8gQDiAEBweHHgUboHzBdWB+fHzOPH/In5HkK9ojxQKQCAEAIAQAgBACAEAIAQAgBACAEAIAQAgBACA0o3Lb/cP3WdXsS8maUe3HzR7s2wLwj3nvIbiyEoEAnkbweB6pnyBAOIDGlRHNE2iZmKuuvo6UB89wqixHUKkZ7M2pstffCeOraurA/Pj5nJjvkT8jype0R4kFIBACAEAIAQAgBACAEAIAQAgBACAEAIAQAgBAaUblt/uH7rOr2JeTNKPbj5o92bYF4R7z3kNxZCUCATyN4PA9Uz5AgHEAIDg8OB/oo/QPmC6sD8+PmceP8AkT8jyFe0W48UCkAgBACAEAISCEAgBACAEAIAQAgBACAEAIAQAgNKNy2/3D91Sr2JeTNKXbj5o92bYF4OW893DcWQsCATyN4PA9Uz5AgHEAIDh8MoRfRIrRaQJe0FpQxEKFRVKm5HJjruhJJXujzDuLFw9x7F9jrRly2fER434VVfQ/QO4sXD3HsU9aMu+4Ph1eB+jDuLFw9x7FHWnLvuEOnU4H6MO4sXD3HsU9Z8u+4SqVThfoye4kXD3HsUdacu4yfgVuB+jJ7hxub7j2J1py7jJ/DV+6D9GHcONzfcexR1py/jJ/C4jgfoHcOLzfcexT1py7jJ/C4jgfoHcONzfcexR1py7jI/C4jgfoyO4kXD3HsUrSnLuMh4etwP0YdxIvN9x7FPWjLvuEfBrcD9GR3Fi4e49idZ8v8AuFXSq8L9GHcWLh7j2KOtGX/cJ+HV4X6MO4sXD3HsTrRl33B8Orwv0YdxYuHuPYp6z5f9wfCrcD9GT3Ei4e49ijrTl3GSqFbgfow7hxsPcexOtWXcZb8NX+2/Rk9wovN9x7FHWrL+MfhcR9t+gdwo2HuPYnWrL+MssHiX/bfoHcKNh7j2KetOX8ZP4LE/bfoR3Di4fv2KOtOX8Y/BYn7b9DSBkSKHNMrCDfiNSiWk2AmnFTL08HiFNXpvf4HsTLB0L4rd9qPZR7NzQIWvcEAnkbweB6pnyBAOIAQHI4Ugfpok5aNtY5QlUFw5iv8A5p+Rth/mJM+KEP8At0dB1w6dmC8I5Lln3rR3JEFtWjYdB2O88VN/P1RPRj4FYgr0bRoO3nhgpXO1FlGHgIR2GVrbDoux6VvBrlo3ioeCEI8Ou60aLsFvFnZBQ8Ec+IzWLDouxXQrc2OlRp+C9DPMM7bxouwVtnNi3Rp8K9CoYcRZzXYps5sT0YW7K9DdjDO0W812H7qrtYzcYeC9BiGyq0Wc12OCzbXNjKSh4L0G4UOu0WnRdhvWsZNc2MWoeCN2sqtbYNF3bZqVG1f90YyUPBGwhmdrbTouwrv2lUuubFLQ8EQYettg0XY9KXXNhaPgij2HEaWi7DeasmubF0oeCFY0PW2waLupaRfOw2ioeAjGacRfou36V0RtzY6Iwp+Aq9pxF2i5aK3NjZU6fgjFzDiL9FyvsNVCn4IzMM4i7RcrbObE9Cn4IgQziL9FynZzYnoU/BG1Gh9+yscptx5w1q1NrpIyrRh8OVktzP0JDsC9NE/OZby6kgEAnkbweB6pnyBAOIDONFzROs1gVV2mSA4uV6a2LR4kg4EZtVhBLsbrCuHMf6ap5G1D5iPnQD51o09Ve96/Pu79j7d9pVwMtKw6etSudhZMze067Rp77FbncWTEo4Mr7Ofr3rW0EbxZzaRbfaNLVvVeumCOymjnxD02c7f6LoSOmKKTrvt52repWsW6JAPTZz9aNE2Nodt9vO1KjRm0Mw5yvs5+vetZNGMx6G067Tpat6ljJGLZs0HXYNPXvWqtbTFs1AOBtOlqq3uVLFWwkdd2nv8AVQRco8HXfpb/AEVkiyYrGafOu0t/qtY/obQZz47Trv0t/ouiJ1QFInXdpb/VapHQkYO679Lf6K9i6RXbdpb/AFU2LWIHXfpb/RLBo3o3Lbbym6WsK9PtIyq7KcvJnvUOwL1aPzuW9llJAIBPI3g8D1TPkCAcQAgOVwjEqO+oXXTHKFoFq4sx/pp+RtQ+Yj5NrR5trfFuw36F+fXdvXvXP+z7XeQWCVjbD4p2O/Sl3y1z/oXIdDr0bR4s4Y/zcpUublkzm0sgCwWHxZx3qvXTTT5Z1U9px6VGE7rRoHDetdkIPln0KcTnPiDVZzDit+i+WdKiVzxO63mHBTZ8stYlrhqs5hx3qRp8shpDMIid1vMOG9azle37mMmh2EBLRs8m7HBYtvlo5ptD0Jono2nxbubvWsJN8s52zZoEtGweLdjvUqNu/wCvijNs0DR5trvFuw36bFW75aIJzBKxtg8W7fsUXfLRDZBh6m6Xi3b9qm75aJUjGLA1N0fFnfsVlJ8s0jJHOpMHUL/FnftXTCXNzqpzRyo4lhdoHfsXVB3/AOnbCzFXu6L9ArVLm5tFKxQP6LtAq1nyy1kXaei/QO/aqtc3Kuw1RWd+2zlN0DiL0h2l5+Jz1muhLyZ73DsC9Wj89lvLKSAQCeRvB4HqmfIEAnwppj4MDPY4tOcBU0Pcc4yAAIIFeooDoZPLjDYXkFxaCSBmzJE+TOpAJ8IwfyHy82+R5QsNxXDmX9LU8jWh8xHzDAddo09W/SvzxtW/Y+y3tLtYZWGw+M11V/zcqtpf8KSdi76KTYDaNPVvUo6cUr/4IVXonHyhk18jIXHxmvetdlKtHlHbSxUFsbPm8oZNiNJqvGmd+pfSo1oSPr4fEwluZw4ocMfaXanFn04STIa5077ecjUSZDMFjtdnO1rOTiYSkjo0eC7A287Uuac4nJOojowYLpWOs5+tc8pLlHLOY/DhnXbz9W9S55SXKOeUjQMMr7Bp61VyjyjNsYZCOBtOnq36FRzXKKOSNWwDgbBp7/VUc1yjNzsatopNxv09/oqOouUUdWxY0Em46PjN/qiqrlFfjmEbJBNxv8Zv9FosQl/w0jjFHvE4nBudpAsH9Tf6raONsv2NHm0Ib5GLuC7cRf4zZ/zctPxr5RVZ/TTt0jF/BJ06q7LIm2r+L1ZZgu//AMOqGdwl9RMLgs/A2HxmvHeSiWOjyiZZrHiHqNwcIc2fOHjMK7FFPGXnHz8PzOWpmcJJrpHpTF+gw7O0803cspQBSBLI3g8D1TPkCA5/DOjuiUcw2tc7OcJhrQ+ppmZtM5jqKA6mTZ/lQ5tLZNAzTIESAFjaggFOEg/077LrQXaQuFq4cxX/AMs/I1ofMR8xClqtb4t2G/QvzuSdvXvXP+z7D3jEECV1jvFOxw/i9Zyvy1z/AKOeb2GGUsqflukJTBE+8OEh0nWF9jKMlqY+X8Lt+p5TNc5nQkqVNXkxegZMpcd2cWiHD5z+9Lhb3rMOle1hkGXUMP0JNyn3nzYYbHYiXxJz6PPgYRMqFrnNdmuzXEVwzOqq2Xv1r5NTRCrLbSl7l4Z1mFCXZuIUkQH2sAMpVMMv2SOjWPhsTv8AqfYo6YYqC/ipMxFFo4M802z5Bs2e9W6vZj+Xqjd6a4h/2WaMEACpgslyDb2KHozj3vl7owlphiX/AGmNQ6XBB/pttnyHWSxlbrVHorjn9fuYy0rxT/tMu3KUMD+nDsA5DrjWnVHG8fuYvSfFfaZfuszycO0nkOvEgqvQ/G8fuivWXFfaZPdhvk4d2g67erBOp+M4/ch6SYr7TJGW28yHfoOv3rxUdT8Zxe5HWPFfaZPd1vMh3aDrt6sE6nYvi9w9IcT9pkjL/msv0HX714qOpuL4vcq9IcT9pgcv6mXaDrurZgoWhmJ75+5V5/iX/aZjEyyTe0W6Dr+r/lbQ0Lrp7Z+5x1c2xk9ipsUpWUDImZdg0MInVeV9bCaHxhVTrSVvM+fOvjq8ui00diPwfiCG17RnAtBIaKxOuydfQFFXI8FKo+j/AAm1fK8bTjeDckcwEg1OkQZkESIusNhWOI0V2Xg7+R8tYzE0HaV0XzokrRZzda+bU0aqI01xX8SYcSJnNrHKw6rf5WKyGcGmaUs1qymlfvR6WwVBeoSP0Gn2dpdSWBAJZG8HgeqZ8gQFcq5LbSMwPLwGOz+8OY4kAiWeO+aK9EgmyxANzDAK5ASEyZ6hMm25AcvL0VrqO+RBlm2OlpCUyLFw5j/Sz8jWh8xHzkK620aZw36V+dy3fsfZaHYAq6j40j3/AM3LF7/25/c5amxCuUKKS7ObU4OBBzpmzD+Otd+Bx08NNSizy+Z4B1P44drxKUDhLHhmUUCI3ZEF1ss1w11L9EwuY4HFQVpdGb9D5NHNq2HfQxEb/mfS5Ly5R6RyHDOvY4Zrx1G3pC7auHq0962eKPu4fGYauv4WrnTzRgFzdL8zr6K8AzRgFN34hRXgAYMAl34jox8BWm0+DBE4r2MHnED3LanSqVHaCbMatSjT7TSPmKf+I1BhkhudEIwbIbXSX0aWTYqp+RzSxtFdlXOW/wDFODowdrh2LsWj9XvmczzHwphD/FGHfA2O+ih5BU4iNZrvgdOhfiJRHmTmPZ/tzh8Na5quTYiG53NY5lRe+Nj6OgZYo0f+lEhuOE5O2GtfOq0K1PtJnZTr0anZaH80YBc/S22udHQj3oA0YBLvxHRgBYMApuyLREspZSgQGzivY0XC0noArK1pUqtV2ijKtWpU1eTR8blfh3EdNtFhas94/Zo/lfXoZTHfWf6I+NiM6hHZBnyr4dJiv/MiOc5xvnLqAFgX14uhSh0IHnsTjoVXeW06dEgRBafiXJVq02fLqTpvcjpQKi2eOOtfOqVKW4zobasUvFf+norV8ds/WILYiyFgQCeRvB4HqmfIEA4gKRWAiRrGHRX/AAgONl2jMh0eJmiUy24umQ4Sqvvq1rizH+mn5G1D5iPm4T6+tviyLt+hfnzWz17+f3PtPeNQooAusPinY71XrFxb/wCrn/RhONzZ1KE7uUPFnDHHXdYq9CS3eHiZfB6XcI0mmszSCGSzTV+W7HepbwpSTTXj4orLLKdRWmthzaR+ndVnlhnUZOqmKq7jrXosvzvH4aW3+KPg7HxMRoirdLDtqR0ck5cjQ21RRHaBMB084SqkDKZ6CvtvSDDVZJSpuLfocSwebYWLdSPSSHDw2eKv0z56nAhfepUKFSKkqq8jlefRW+Nmc7KfCSmRWyhgQQcO+f7RqHUOtd2Hw+Ei7zl0j5tfSKU3aOxHzByPFeS6LEmTaXHOK+hPNMHRjaNkfNrZj0nd7TJ3BmGbX+5YdZ8LHZcqsxn3IkcGIPO9ypLSrDR3SDzGs+41bwfgC8+yud6W4fiKvGV33GjcjQhY4jqV6ektCfeZyxdXvBuRSDMRJYGsEbF1vOcNKO1ohY5rcjrUHL1No5zQfzmXZ9dWp1o61zSjgK8eldRfmfYwudVYLa7/AJM7cLhrFMgaMRrz+9/ZcMsPhYxv8ZH0HpDFLs7TKncJY0QSY5sIYhpc/qJqGxc9PEYGmnKUr2PmYjSLETTjCNjhljS7OdnRHXucC4rKvpLSpK1M+TKWJxDu2zRudowyKubvsXxq2lU3sTLRy7ES+k0/Kik2G3mnDetfOekdXxN45RXf0kfkRcHWc0ztWM8+qvvNFktbwLQqJEzm1Hlc09Nqzhm9SU1d95tRyaqpptbmj0pgqC9jF3SPcw2KzLqSwIBPI3g8D1TPkCAcQAgOTwnP+midV8tIX3LjzD+mn5G+G+aj49jv3HjDgbt5rwDWz9uf2PutbS35shbcfGHHH+blVJcoq43KRKT+409WH8KVBcotGmcyl0iq02HxmvetdUILlHZTpnCylHdXIutGnqrXdRhHlH06ENpwe6EVrpte8EedsXf8Gm1tXsd7w0ZK0kd7JnC5wIEdv5gvJdXZqXHVwPfTdjz+YaL4TEp2grnYZlqhkTm5tU5Z5NYuWC/Gw2JnkaugMXLd7mcXhJQ2WNc+s6ZsItkNwoeHxVXtM7MNoFRj2kLu4ZwRZAFg03XKVls33n0o6F4WPcivHaHdAbadI39f/CnVku+RtHQ7C+CK8eB5Fl2kbk1W+I1eiOFXcjeHwygO5cFt9jnC23e5VeXVI9lnLX0Nw0lsSGW5foZrlKwyzzd1f8rN4fFrYmfJloNSvdRRSLwoozamw2m0TL3G3+f2Vlg8RLtSO7D6GUI74oiBwro7uVCYLLHEWb9aSwNZbpGlfQ7DNbIjBy5Qxo4j+oVn+FxG6589aFUk+yZv4XQByGMFh5Zu361Ky6q+0z6VDRajT+ko3hiLg0Wjlm8zUvLWjujkFJLYjVvCyfNtGmbrN71R5eHktNGjeFFWjYRyzjM1/wA3KrwBR5PE3g8JZubyeU3TOoCr+L1algbTj5/5Mp5Uopy8D1Bli99BWjY8w95ZSgCkCeRvB4HqmfIEA4gBAcjhUf8ATROq6ekLr1xZh/TzX5G+F+bE+HEX92+LO/ZevC9HZb/PP7no3Eq+N+x8Wd+1So83JUBaPH/caB37FrGPNzaNM5VJjfsfF69+ldUI83OunTRzKS6e0aBw36F0wXNzshHacaksr26JC7YSO+CvvMJbyV7mnRt/wN7EIS5sTvYoJSXKIPbcpId+USN6lDZKvyg3sQN82DexBfmwbdikr0nyg27EHO4g9exCbbA27E2BXTDbsUbCXckE69iOwtfebw4p13aIWcooylBDUOIcTfohZNIzlFDlEiHPZbym6IxCQS6SOWvH+XLyZ+godg6F6dH5xLeWUkAgE8jeDwPVM+QIBxACA43C4/6SLZYL5aQvXHj/AJEvI6cJ86Pmed/m9FrfGHftXi+jzY9T0TF8aq6w+MO/YrqHNiyiLxIusWjTO/arqPNjeMRGM/os55x36FvGPNjeKE42/fnftW0VzY6YHOpA3zj1LpgdUJCm9pWpvfm5Xe0oRbm5O9pUi3NwO9ZUBvm4DesqRt5ZGz2kId+WTvaoJfO0jZ7SkrzvDe1QT3/qTs2qSe4Nm1QO8D1bVJDDZtUEouw9G1QyshqFLVfpFZMykN0QjPZZym6RxCiHaRzV/ly8mfoeHYOhelR+ay3supIBAJ5G8HgeqZ8gQDiAhwQHzfCKimHQ403udU2V5EnC4zn9Fy435EvI6sH86PmeeOiHzrtDfrwXj7Hr1EwMU6/YV0jRRMXROm7Q3+ivY0ihaI7ps5uvfpWiRqkLxD02jR3+i0ibREYx6bOat4nRCwm4V37Fsbq3KK72INnKJ27EGzlBt2INnKAdexAiK9exSQTt2KCwbdiEdwbdiDv/AFI27EI7iduxB3kbdiB/4J27EJW8Gk69gQgahOPnbAs5Izkhyhk57OVym3DEKsO0jmrr+XLyZ+iIdg6F6RH5nLey6lEAgE8jeDwPVM+QIBxACA4fDSX6ONOVgtMhyheuXGL+TLyOrBfPj5nlJcNWjpnXL6Yrydj2aRiSNXtnFXRokYk/23aZVzRGLnf236ZxV0aIweei0aRV0axE4p6LOcVsjaIs49G0rVGyZXZtKAJ9G0oLhs2lCQ2bUCI2bSpK/wCiR1bVBZEbNqkjuJ2bVAtt/UNm1SLbA2bUHeQeragf+Cdm1QSgHVtQg2ZLVfpFVZVjtDPfs5PLbpHEKsO0jlxHy5eT/wDD9GQ7B0L0SPzKW9l1JAIBPI3g8D1TPkCAcQAgOJwx8Ei22CwT0hcuXHO1CXkdWD2V4+Z5i+CfOu0R1/XBeQUkewUxZ8M+d7K0UkaqZg+GfOu0dSv0kaKZg6GfOs5utXTRopGD4Z863mq6kjZSFIkM+dZzQtlJGsZC0SCdewLSMkaxkYkHA7Fe6NLht2ISG3YEIDbsQlEbdgQqTt2IWQbdgQjuDbsQm+39Q27AhHcG3YgIPXsCXIZYA69gS4uaMhHXsCq5Iq5G7IZ872QqOSM5SHKGw57OVym3DEKsWukjmry/ly8mfoaHYF6VH5rPeXUkAgE8jeDwPVM+QIBxACA5PChs6NEFVchWZDlC0rizB2w02/A2w8kqifgfFPyTXY21uk7q68MV4OOKVvU9BHErvYpFyTIT72w6Tsf2W0cQaxxSfeJxcngc20aTsN5LVVjpjXQnEoo82w6TsVtGobRq3F4lGE9G0aRwV1UN41EKRKMPNsOkcVspmqqIXiUcT0bcTgtIzNo1RR9HHm2YlaqoaqqYvgdG0rRTRqqiMjD6NpVukX6aIzOjaU6RKaILejaVNwGb0bSlySJdG0pcjYSGdG0qLhyRb8ro2lOkV6UbFxA6L7yo6ZXpou2j/wBt15VemVdWJuyjf233lUdQr8RPvN2UX+268rN1DGVReIzDoX9t95Wbqmcqo3RaD37eTym3nEe9RTqrpI5qtddCXke6ssC9bHdc8DLeWViAQCeRvB4HqmfIEA4gBAcrKjXuY9uc1gLmhjjXfM1C1c+Kw/xoOF96F7bhR+R48/6zJT5lkhYK153q0n9ZRuo+8gZGpHlmWS5F8+lR1ZXH7ExlUj3kuyJEcTN8O0SkzVWFK0ba3T9jqhipx3iNK4NENLnRWgAXMnaajLYtVkEl9fsdMcxkjCHwTLxnNisP+yqq6dstavqOXH7GqzVkP4EO8s3A9577bVbUkuP2LLN5LcjJ/AJxP9ZuvvPcK1ZZNNfX7Gizqa+kxf8Ah6a5x2yAt/L6STKfQrrKZcfsX17PhF4PARrzIUhpNo/7d0qr6vop1VLj9idfVOE2/wCnBl/WbOXk/qmq58fsTr+pwmcT8NHHx7f/AB7b1dZZJfWWjpFUX0mZ/C53/wBhv/j9/KVtWy4i3WOpwix/D1udm/qmzn5I2kyAtxTV0uInrHU4Rpv4XuvpDf8Ax/VQ8tlxFesdThNof4bEWxm36Gy9UeVzf1+xV6QVH9Jofw7Mv6rZy5lX7quqp8fsU19V8BekcBmsNdIaL64ZsN9RuKapnx+w19V8BmH+HxqIjNkROeZ9b1GqJ8fsQ8+qPuNm8AiPGt9iuZ67lGp5v6/Yo87n4GsPgQRbFbaNDDrvVHks+P2M3m833F4nBr8ts3RGzrHIJrNlizeQ1H9Zk8yqM3gZBzu+a9hAcJ97KoSmJ+9RHIJxkm5XM/x03vPqGr0cV0dhwMsrEggE8jeDwPVM+QIBxACAo+GHWgG+uutAXQAgBAVewESImDagIhww0SAAGAqCAugBACAxh0ZrTMNaDiABagK5Qj/lwnvq7xrnd8ZDvWk1kAyHUUBwncKQ2FDiPhP7+GYrmNkXszZzbJxAzgA6ddREr0BmeGUM5wEGOM2cy5rQ05nLAIcTOogVVmq9AfSOo7SZlrZi+Ve1AaoAQAgMIlFY4zcxpOsA2WIDZokgJQAgM4sEOlMAysmJyuQEwoQaJNAA1VIC6AEAID5HJfCiUGEPyrIbRy/NHmoBnjX6L4/tQBxr9F8f2oA41+i+P7UAca/RfH9qAONfovj+1AHGv0Xx/agDjX6L4/tQBxr9F8f2oA41+i+P7UAca/RfH9qAONfovj+1AHGv0Xx/agA8KvRfH9qAoeEzZg/kiYmAc4TANtebegIfwma4SMAEVGRdMTBmNHEDYgNONfovj+1AHGv0Xx/agDjX6L4/tQBxr9F8f2oA41+i+P7UAca/RfH9qAONfovj+1AHGv0Xx/agDjX6L4/tQBxr9F8f2oA41+i+P7UAca/RfH9qAONfovj+1Af/2Q=="/>
          <p:cNvSpPr>
            <a:spLocks noChangeAspect="1" noChangeArrowheads="1"/>
          </p:cNvSpPr>
          <p:nvPr/>
        </p:nvSpPr>
        <p:spPr bwMode="auto">
          <a:xfrm>
            <a:off x="1238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pic>
        <p:nvPicPr>
          <p:cNvPr id="5127" name="Picture 10" descr="http://www.fhwa.dot.gov/publications/research/infrastructure/hydraulics/09028/images/image06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6700"/>
            <a:ext cx="27432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AutoShape 12" descr="Risultati immagini per cfd bridge section"/>
          <p:cNvSpPr>
            <a:spLocks noChangeAspect="1" noChangeArrowheads="1"/>
          </p:cNvSpPr>
          <p:nvPr/>
        </p:nvSpPr>
        <p:spPr bwMode="auto">
          <a:xfrm>
            <a:off x="1238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5129" name="AutoShape 14" descr="Risultati immagini per cfd bridge section"/>
          <p:cNvSpPr>
            <a:spLocks noChangeAspect="1" noChangeArrowheads="1"/>
          </p:cNvSpPr>
          <p:nvPr/>
        </p:nvSpPr>
        <p:spPr bwMode="auto">
          <a:xfrm>
            <a:off x="1238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pic>
        <p:nvPicPr>
          <p:cNvPr id="5130" name="Picture 16" descr="Figure 23. Image. PIV velocity profile for the six-girder bridge. The six-girder bridge is shown in a cross section in a color velocity profile with the same color scheme as in figure 22. This plot is very similar to figure 22. The streamlines in this case are unconnected and are shown as short directional vectors over a grid. The blue areas do not have enough velocity to show vectors and thus do not depict spiraled vortices as in fig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25538"/>
            <a:ext cx="2743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FD_Simulation_of_Flutter_(Tacoma_Bridge)_(Be_patient!_Flutter_happens_quite_slowly).mp4">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2987675" y="1052513"/>
            <a:ext cx="5616575"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00818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10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2205038"/>
            <a:ext cx="4032250"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tangolo 3"/>
          <p:cNvSpPr/>
          <p:nvPr/>
        </p:nvSpPr>
        <p:spPr>
          <a:xfrm>
            <a:off x="0" y="0"/>
            <a:ext cx="9144000" cy="1125538"/>
          </a:xfrm>
          <a:prstGeom prst="rect">
            <a:avLst/>
          </a:prstGeom>
          <a:blipFill>
            <a:blip r:embed="rId4" cstate="print"/>
            <a:stretch>
              <a:fillRect/>
            </a:stretch>
          </a:bli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6" name="Rettangolo 5"/>
          <p:cNvSpPr/>
          <p:nvPr/>
        </p:nvSpPr>
        <p:spPr>
          <a:xfrm>
            <a:off x="0" y="1106752"/>
            <a:ext cx="8280000" cy="90000"/>
          </a:xfrm>
          <a:prstGeom prst="rect">
            <a:avLst/>
          </a:prstGeom>
          <a:solidFill>
            <a:srgbClr val="92D050"/>
          </a:solidFill>
          <a:ln>
            <a:solidFill>
              <a:schemeClr val="bg1">
                <a:lumMod val="9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7" name="Rettangolo 6"/>
          <p:cNvSpPr/>
          <p:nvPr/>
        </p:nvSpPr>
        <p:spPr>
          <a:xfrm>
            <a:off x="8388350" y="1089025"/>
            <a:ext cx="720725" cy="179388"/>
          </a:xfrm>
          <a:prstGeom prst="rect">
            <a:avLst/>
          </a:prstGeom>
          <a:solidFill>
            <a:srgbClr val="92D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t-IT" sz="1200" dirty="0">
                <a:solidFill>
                  <a:schemeClr val="tx1"/>
                </a:solidFill>
                <a:latin typeface="Times New Roman" pitchFamily="18" charset="0"/>
                <a:cs typeface="Times New Roman" pitchFamily="18" charset="0"/>
              </a:rPr>
              <a:t> </a:t>
            </a:r>
          </a:p>
        </p:txBody>
      </p:sp>
      <p:sp>
        <p:nvSpPr>
          <p:cNvPr id="89096" name="Rettangolo 6"/>
          <p:cNvSpPr>
            <a:spLocks noChangeArrowheads="1"/>
          </p:cNvSpPr>
          <p:nvPr/>
        </p:nvSpPr>
        <p:spPr bwMode="auto">
          <a:xfrm>
            <a:off x="468313" y="1412875"/>
            <a:ext cx="5233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it-IT" altLang="it-IT" sz="2400">
                <a:latin typeface="Times New Roman" pitchFamily="18" charset="0"/>
                <a:cs typeface="Times New Roman" pitchFamily="18" charset="0"/>
              </a:rPr>
              <a:t>TACOMA BRIDGE (Washington, USA)</a:t>
            </a:r>
            <a:endParaRPr lang="it-IT" altLang="it-IT" sz="2400"/>
          </a:p>
        </p:txBody>
      </p:sp>
      <p:sp>
        <p:nvSpPr>
          <p:cNvPr id="29" name="AutoShape 32"/>
          <p:cNvSpPr>
            <a:spLocks noChangeArrowheads="1"/>
          </p:cNvSpPr>
          <p:nvPr/>
        </p:nvSpPr>
        <p:spPr bwMode="auto">
          <a:xfrm>
            <a:off x="179388" y="1514475"/>
            <a:ext cx="215900" cy="215900"/>
          </a:xfrm>
          <a:prstGeom prst="cube">
            <a:avLst>
              <a:gd name="adj" fmla="val 25000"/>
            </a:avLst>
          </a:prstGeom>
          <a:solidFill>
            <a:schemeClr val="accent1"/>
          </a:solidFill>
          <a:ln w="9525">
            <a:solidFill>
              <a:schemeClr val="tx1"/>
            </a:solidFill>
            <a:miter lim="800000"/>
            <a:headEnd/>
            <a:tailEnd/>
          </a:ln>
        </p:spPr>
        <p:txBody>
          <a:bodyPr wrap="none" anchor="ctr"/>
          <a:lstStyle/>
          <a:p>
            <a:pPr algn="ctr" eaLnBrk="1" hangingPunct="1"/>
            <a:endParaRPr lang="it-IT" altLang="it-IT"/>
          </a:p>
        </p:txBody>
      </p:sp>
      <p:pic>
        <p:nvPicPr>
          <p:cNvPr id="89104" name="Picture 1"/>
          <p:cNvPicPr>
            <a:picLocks noChangeAspect="1" noChangeArrowheads="1"/>
          </p:cNvPicPr>
          <p:nvPr/>
        </p:nvPicPr>
        <p:blipFill>
          <a:blip r:embed="rId5">
            <a:extLst>
              <a:ext uri="{28A0092B-C50C-407E-A947-70E740481C1C}">
                <a14:useLocalDpi xmlns:a14="http://schemas.microsoft.com/office/drawing/2010/main" val="0"/>
              </a:ext>
            </a:extLst>
          </a:blip>
          <a:srcRect r="10901"/>
          <a:stretch>
            <a:fillRect/>
          </a:stretch>
        </p:blipFill>
        <p:spPr bwMode="auto">
          <a:xfrm>
            <a:off x="5292725" y="4797425"/>
            <a:ext cx="3167063"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1500" y="2060575"/>
            <a:ext cx="2736850"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7"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188" y="4221163"/>
            <a:ext cx="428625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08" name="Ovale 22"/>
          <p:cNvSpPr>
            <a:spLocks noChangeArrowheads="1"/>
          </p:cNvSpPr>
          <p:nvPr/>
        </p:nvSpPr>
        <p:spPr bwMode="auto">
          <a:xfrm>
            <a:off x="2484438" y="4724400"/>
            <a:ext cx="1223962" cy="865188"/>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lgn="ctr" eaLnBrk="1" hangingPunct="1"/>
            <a:endParaRPr lang="it-IT" altLang="it-IT"/>
          </a:p>
        </p:txBody>
      </p:sp>
      <p:sp>
        <p:nvSpPr>
          <p:cNvPr id="2062" name="Segnaposto numero diapositiva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cs typeface="Arial" charset="0"/>
              </a:defRPr>
            </a:lvl1pPr>
            <a:lvl2pPr marL="742950" indent="-285750">
              <a:defRPr sz="900">
                <a:solidFill>
                  <a:schemeClr val="tx1"/>
                </a:solidFill>
                <a:latin typeface="Arial" charset="0"/>
                <a:cs typeface="Arial" charset="0"/>
              </a:defRPr>
            </a:lvl2pPr>
            <a:lvl3pPr marL="1143000" indent="-228600">
              <a:defRPr sz="900">
                <a:solidFill>
                  <a:schemeClr val="tx1"/>
                </a:solidFill>
                <a:latin typeface="Arial" charset="0"/>
                <a:cs typeface="Arial" charset="0"/>
              </a:defRPr>
            </a:lvl3pPr>
            <a:lvl4pPr marL="1600200" indent="-228600">
              <a:defRPr sz="900">
                <a:solidFill>
                  <a:schemeClr val="tx1"/>
                </a:solidFill>
                <a:latin typeface="Arial" charset="0"/>
                <a:cs typeface="Arial" charset="0"/>
              </a:defRPr>
            </a:lvl4pPr>
            <a:lvl5pPr marL="2057400" indent="-22860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fld id="{71E896C0-1C3C-44B1-A153-F5ABFC3C5683}" type="slidenum">
              <a:rPr lang="it-IT" altLang="it-IT" sz="1400" smtClean="0"/>
              <a:pPr/>
              <a:t>24</a:t>
            </a:fld>
            <a:endParaRPr lang="it-IT" altLang="it-IT" sz="1400" smtClean="0"/>
          </a:p>
        </p:txBody>
      </p:sp>
    </p:spTree>
    <p:extLst>
      <p:ext uri="{BB962C8B-B14F-4D97-AF65-F5344CB8AC3E}">
        <p14:creationId xmlns:p14="http://schemas.microsoft.com/office/powerpoint/2010/main" val="36384461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9096"/>
                                        </p:tgtEl>
                                        <p:attrNameLst>
                                          <p:attrName>style.visibility</p:attrName>
                                        </p:attrNameLst>
                                      </p:cBhvr>
                                      <p:to>
                                        <p:strVal val="visible"/>
                                      </p:to>
                                    </p:set>
                                    <p:anim calcmode="lin" valueType="num">
                                      <p:cBhvr additive="base">
                                        <p:cTn id="11" dur="500" fill="hold"/>
                                        <p:tgtEl>
                                          <p:spTgt spid="89096"/>
                                        </p:tgtEl>
                                        <p:attrNameLst>
                                          <p:attrName>ppt_x</p:attrName>
                                        </p:attrNameLst>
                                      </p:cBhvr>
                                      <p:tavLst>
                                        <p:tav tm="0">
                                          <p:val>
                                            <p:strVal val="#ppt_x"/>
                                          </p:val>
                                        </p:tav>
                                        <p:tav tm="100000">
                                          <p:val>
                                            <p:strVal val="#ppt_x"/>
                                          </p:val>
                                        </p:tav>
                                      </p:tavLst>
                                    </p:anim>
                                    <p:anim calcmode="lin" valueType="num">
                                      <p:cBhvr additive="base">
                                        <p:cTn id="12" dur="500" fill="hold"/>
                                        <p:tgtEl>
                                          <p:spTgt spid="89096"/>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89105"/>
                                        </p:tgtEl>
                                        <p:attrNameLst>
                                          <p:attrName>style.visibility</p:attrName>
                                        </p:attrNameLst>
                                      </p:cBhvr>
                                      <p:to>
                                        <p:strVal val="visible"/>
                                      </p:to>
                                    </p:set>
                                    <p:animEffect transition="in" filter="box(in)">
                                      <p:cBhvr>
                                        <p:cTn id="17" dur="500"/>
                                        <p:tgtEl>
                                          <p:spTgt spid="8910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89106"/>
                                        </p:tgtEl>
                                        <p:attrNameLst>
                                          <p:attrName>style.visibility</p:attrName>
                                        </p:attrNameLst>
                                      </p:cBhvr>
                                      <p:to>
                                        <p:strVal val="visible"/>
                                      </p:to>
                                    </p:set>
                                    <p:animEffect transition="in" filter="box(in)">
                                      <p:cBhvr>
                                        <p:cTn id="22" dur="500"/>
                                        <p:tgtEl>
                                          <p:spTgt spid="8910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89104"/>
                                        </p:tgtEl>
                                        <p:attrNameLst>
                                          <p:attrName>style.visibility</p:attrName>
                                        </p:attrNameLst>
                                      </p:cBhvr>
                                      <p:to>
                                        <p:strVal val="visible"/>
                                      </p:to>
                                    </p:set>
                                    <p:animEffect transition="in" filter="box(in)">
                                      <p:cBhvr>
                                        <p:cTn id="27" dur="500"/>
                                        <p:tgtEl>
                                          <p:spTgt spid="8910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89107"/>
                                        </p:tgtEl>
                                        <p:attrNameLst>
                                          <p:attrName>style.visibility</p:attrName>
                                        </p:attrNameLst>
                                      </p:cBhvr>
                                      <p:to>
                                        <p:strVal val="visible"/>
                                      </p:to>
                                    </p:set>
                                    <p:animEffect transition="in" filter="box(in)">
                                      <p:cBhvr>
                                        <p:cTn id="32" dur="500"/>
                                        <p:tgtEl>
                                          <p:spTgt spid="8910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89108"/>
                                        </p:tgtEl>
                                        <p:attrNameLst>
                                          <p:attrName>style.visibility</p:attrName>
                                        </p:attrNameLst>
                                      </p:cBhvr>
                                      <p:to>
                                        <p:strVal val="visible"/>
                                      </p:to>
                                    </p:set>
                                    <p:animEffect transition="in" filter="box(in)">
                                      <p:cBhvr>
                                        <p:cTn id="37" dur="500"/>
                                        <p:tgtEl>
                                          <p:spTgt spid="89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6" grpId="0"/>
      <p:bldP spid="29" grpId="0" animBg="1"/>
      <p:bldP spid="8910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9144000" cy="1125538"/>
          </a:xfrm>
          <a:prstGeom prst="rect">
            <a:avLst/>
          </a:prstGeom>
          <a:blipFill>
            <a:blip r:embed="rId5" cstate="print"/>
            <a:stretch>
              <a:fillRect/>
            </a:stretch>
          </a:bli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6" name="Rettangolo 5"/>
          <p:cNvSpPr/>
          <p:nvPr/>
        </p:nvSpPr>
        <p:spPr>
          <a:xfrm>
            <a:off x="0" y="1106752"/>
            <a:ext cx="8280000" cy="90000"/>
          </a:xfrm>
          <a:prstGeom prst="rect">
            <a:avLst/>
          </a:prstGeom>
          <a:solidFill>
            <a:srgbClr val="92D050"/>
          </a:solidFill>
          <a:ln>
            <a:solidFill>
              <a:schemeClr val="bg1">
                <a:lumMod val="9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7" name="Rettangolo 6"/>
          <p:cNvSpPr/>
          <p:nvPr/>
        </p:nvSpPr>
        <p:spPr>
          <a:xfrm>
            <a:off x="8388350" y="1089025"/>
            <a:ext cx="720725" cy="179388"/>
          </a:xfrm>
          <a:prstGeom prst="rect">
            <a:avLst/>
          </a:prstGeom>
          <a:solidFill>
            <a:srgbClr val="92D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t-IT" sz="1200" dirty="0">
                <a:solidFill>
                  <a:schemeClr val="tx1"/>
                </a:solidFill>
                <a:latin typeface="Times New Roman" pitchFamily="18" charset="0"/>
                <a:cs typeface="Times New Roman" pitchFamily="18" charset="0"/>
              </a:rPr>
              <a:t> </a:t>
            </a:r>
          </a:p>
        </p:txBody>
      </p:sp>
      <p:sp>
        <p:nvSpPr>
          <p:cNvPr id="90120" name="Rettangolo 6"/>
          <p:cNvSpPr>
            <a:spLocks noChangeArrowheads="1"/>
          </p:cNvSpPr>
          <p:nvPr/>
        </p:nvSpPr>
        <p:spPr bwMode="auto">
          <a:xfrm>
            <a:off x="468313" y="1412875"/>
            <a:ext cx="27193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it-IT" altLang="it-IT" sz="2400">
                <a:latin typeface="Times New Roman" pitchFamily="18" charset="0"/>
                <a:cs typeface="Times New Roman" pitchFamily="18" charset="0"/>
              </a:rPr>
              <a:t>TACOMA BRIDGE</a:t>
            </a:r>
            <a:endParaRPr lang="it-IT" altLang="it-IT" sz="2400"/>
          </a:p>
        </p:txBody>
      </p:sp>
      <p:sp>
        <p:nvSpPr>
          <p:cNvPr id="3080" name="AutoShape 32"/>
          <p:cNvSpPr>
            <a:spLocks noChangeArrowheads="1"/>
          </p:cNvSpPr>
          <p:nvPr/>
        </p:nvSpPr>
        <p:spPr bwMode="auto">
          <a:xfrm>
            <a:off x="179388" y="1514475"/>
            <a:ext cx="215900" cy="215900"/>
          </a:xfrm>
          <a:prstGeom prst="cube">
            <a:avLst>
              <a:gd name="adj" fmla="val 25000"/>
            </a:avLst>
          </a:prstGeom>
          <a:solidFill>
            <a:schemeClr val="accent1"/>
          </a:solidFill>
          <a:ln w="9525">
            <a:solidFill>
              <a:schemeClr val="tx1"/>
            </a:solidFill>
            <a:miter lim="800000"/>
            <a:headEnd/>
            <a:tailEnd/>
          </a:ln>
        </p:spPr>
        <p:txBody>
          <a:bodyPr wrap="none" anchor="ctr"/>
          <a:lstStyle/>
          <a:p>
            <a:pPr algn="ctr" eaLnBrk="1" hangingPunct="1"/>
            <a:endParaRPr lang="it-IT" altLang="it-IT"/>
          </a:p>
        </p:txBody>
      </p:sp>
      <p:sp>
        <p:nvSpPr>
          <p:cNvPr id="3081" name="Segnaposto numero diapositiva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cs typeface="Arial" charset="0"/>
              </a:defRPr>
            </a:lvl1pPr>
            <a:lvl2pPr marL="742950" indent="-285750">
              <a:defRPr sz="900">
                <a:solidFill>
                  <a:schemeClr val="tx1"/>
                </a:solidFill>
                <a:latin typeface="Arial" charset="0"/>
                <a:cs typeface="Arial" charset="0"/>
              </a:defRPr>
            </a:lvl2pPr>
            <a:lvl3pPr marL="1143000" indent="-228600">
              <a:defRPr sz="900">
                <a:solidFill>
                  <a:schemeClr val="tx1"/>
                </a:solidFill>
                <a:latin typeface="Arial" charset="0"/>
                <a:cs typeface="Arial" charset="0"/>
              </a:defRPr>
            </a:lvl3pPr>
            <a:lvl4pPr marL="1600200" indent="-228600">
              <a:defRPr sz="900">
                <a:solidFill>
                  <a:schemeClr val="tx1"/>
                </a:solidFill>
                <a:latin typeface="Arial" charset="0"/>
                <a:cs typeface="Arial" charset="0"/>
              </a:defRPr>
            </a:lvl4pPr>
            <a:lvl5pPr marL="2057400" indent="-22860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fld id="{D080C7DE-92B4-404C-929E-6C77D31265A5}" type="slidenum">
              <a:rPr lang="it-IT" altLang="it-IT" sz="1400" smtClean="0"/>
              <a:pPr/>
              <a:t>25</a:t>
            </a:fld>
            <a:endParaRPr lang="it-IT" altLang="it-IT" sz="1400" smtClean="0"/>
          </a:p>
        </p:txBody>
      </p:sp>
      <p:pic>
        <p:nvPicPr>
          <p:cNvPr id="9" name="Tacoma_Narrows_Bridge_Collapse (online-video-cutter.com).mp4">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1331913" y="1844675"/>
            <a:ext cx="6408737" cy="480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81703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0120"/>
                                        </p:tgtEl>
                                        <p:attrNameLst>
                                          <p:attrName>style.visibility</p:attrName>
                                        </p:attrNameLst>
                                      </p:cBhvr>
                                      <p:to>
                                        <p:strVal val="visible"/>
                                      </p:to>
                                    </p:set>
                                    <p:animEffect transition="in" filter="box(in)">
                                      <p:cBhvr>
                                        <p:cTn id="7" dur="500"/>
                                        <p:tgtEl>
                                          <p:spTgt spid="90120"/>
                                        </p:tgtEl>
                                      </p:cBhvr>
                                    </p:animEffect>
                                  </p:childTnLst>
                                </p:cTn>
                              </p:par>
                            </p:childTnLst>
                          </p:cTn>
                        </p:par>
                        <p:par>
                          <p:cTn id="8" fill="hold" nodeType="afterGroup">
                            <p:stCondLst>
                              <p:cond delay="500"/>
                            </p:stCondLst>
                            <p:childTnLst>
                              <p:par>
                                <p:cTn id="9" presetID="1" presetClass="mediacall" presetSubtype="0" fill="hold" nodeType="afterEffect">
                                  <p:stCondLst>
                                    <p:cond delay="0"/>
                                  </p:stCondLst>
                                  <p:childTnLst>
                                    <p:cmd type="call" cmd="playFrom(0.0)">
                                      <p:cBhvr>
                                        <p:cTn id="10" dur="1348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endCondLst>
                    <p:cond evt="onNext" delay="0">
                      <p:tgtEl>
                        <p:sldTgt/>
                      </p:tgtEl>
                    </p:cond>
                    <p:cond evt="onPrev" delay="0">
                      <p:tgtEl>
                        <p:sldTgt/>
                      </p:tgtEl>
                    </p:cond>
                  </p:endCondLst>
                </p:cTn>
                <p:tgtEl>
                  <p:spTgt spid="9"/>
                </p:tgtEl>
              </p:cMediaNode>
            </p:video>
            <p:seq concurrent="1" nextAc="seek">
              <p:cTn id="12" restart="whenNotActive" fill="hold" evtFilter="cancelBubble" nodeType="interactiveSeq">
                <p:stCondLst>
                  <p:cond evt="onClick" delay="0">
                    <p:tgtEl>
                      <p:spTgt spid="9"/>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2" presetClass="mediacall" presetSubtype="0" fill="hold" nodeType="clickEffect">
                                  <p:stCondLst>
                                    <p:cond delay="0"/>
                                  </p:stCondLst>
                                  <p:childTnLst>
                                    <p:cmd type="call" cmd="togglePause">
                                      <p:cBhvr>
                                        <p:cTn id="16" dur="1" fill="hold"/>
                                        <p:tgtEl>
                                          <p:spTgt spid="9"/>
                                        </p:tgtEl>
                                      </p:cBhvr>
                                    </p:cmd>
                                  </p:childTnLst>
                                </p:cTn>
                              </p:par>
                            </p:childTnLst>
                          </p:cTn>
                        </p:par>
                      </p:childTnLst>
                    </p:cTn>
                  </p:par>
                </p:childTnLst>
              </p:cTn>
              <p:nextCondLst>
                <p:cond evt="onClick" delay="0">
                  <p:tgtEl>
                    <p:spTgt spid="9"/>
                  </p:tgtEl>
                </p:cond>
              </p:nextCondLst>
            </p:seq>
          </p:childTnLst>
        </p:cTn>
      </p:par>
    </p:tnLst>
    <p:bldLst>
      <p:bldP spid="901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42" name="Object 2"/>
          <p:cNvGraphicFramePr>
            <a:graphicFrameLocks noChangeAspect="1"/>
          </p:cNvGraphicFramePr>
          <p:nvPr/>
        </p:nvGraphicFramePr>
        <p:xfrm>
          <a:off x="374650" y="374650"/>
          <a:ext cx="7231063" cy="4316413"/>
        </p:xfrm>
        <a:graphic>
          <a:graphicData uri="http://schemas.openxmlformats.org/presentationml/2006/ole">
            <mc:AlternateContent xmlns:mc="http://schemas.openxmlformats.org/markup-compatibility/2006">
              <mc:Choice xmlns:v="urn:schemas-microsoft-com:vml" Requires="v">
                <p:oleObj spid="_x0000_s3079" name="Documento" r:id="rId4" imgW="7351776" imgH="4315968" progId="Word.Document.8">
                  <p:embed/>
                </p:oleObj>
              </mc:Choice>
              <mc:Fallback>
                <p:oleObj name="Documento" r:id="rId4" imgW="7351776" imgH="4315968" progId="Word.Document.8">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650" y="374650"/>
                        <a:ext cx="7231063" cy="431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1443" name="Text Box 3"/>
          <p:cNvSpPr txBox="1">
            <a:spLocks noChangeArrowheads="1"/>
          </p:cNvSpPr>
          <p:nvPr/>
        </p:nvSpPr>
        <p:spPr bwMode="auto">
          <a:xfrm>
            <a:off x="3810000" y="3962400"/>
            <a:ext cx="4329113" cy="1844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nSpc>
                <a:spcPct val="64000"/>
              </a:lnSpc>
              <a:spcBef>
                <a:spcPts val="1800"/>
              </a:spcBef>
            </a:pPr>
            <a:r>
              <a:rPr lang="it-IT" sz="1400"/>
              <a:t>-</a:t>
            </a:r>
            <a:r>
              <a:rPr lang="it-IT" sz="1400" b="1"/>
              <a:t>V</a:t>
            </a:r>
            <a:r>
              <a:rPr lang="it-IT" sz="1400" b="1" baseline="-25000"/>
              <a:t>0</a:t>
            </a:r>
            <a:r>
              <a:rPr lang="it-IT" sz="1400"/>
              <a:t> = velocità del vento ;</a:t>
            </a:r>
          </a:p>
          <a:p>
            <a:pPr>
              <a:lnSpc>
                <a:spcPct val="64000"/>
              </a:lnSpc>
              <a:spcBef>
                <a:spcPts val="1800"/>
              </a:spcBef>
            </a:pPr>
            <a:r>
              <a:rPr lang="it-IT" sz="1400"/>
              <a:t>-</a:t>
            </a:r>
            <a:r>
              <a:rPr lang="it-IT" sz="1400" b="1">
                <a:latin typeface="Symbol" pitchFamily="18" charset="2"/>
              </a:rPr>
              <a:t>r</a:t>
            </a:r>
            <a:r>
              <a:rPr lang="it-IT" sz="1400"/>
              <a:t> densità dell’aria ;</a:t>
            </a:r>
          </a:p>
          <a:p>
            <a:pPr>
              <a:lnSpc>
                <a:spcPct val="64000"/>
              </a:lnSpc>
              <a:spcBef>
                <a:spcPts val="1800"/>
              </a:spcBef>
            </a:pPr>
            <a:r>
              <a:rPr lang="it-IT" sz="1400"/>
              <a:t>-</a:t>
            </a:r>
            <a:r>
              <a:rPr lang="it-IT" sz="1400" b="1"/>
              <a:t>k=c</a:t>
            </a:r>
            <a:r>
              <a:rPr lang="it-IT" sz="1400" b="1">
                <a:latin typeface="Symbol" pitchFamily="18" charset="2"/>
              </a:rPr>
              <a:t>w</a:t>
            </a:r>
            <a:r>
              <a:rPr lang="it-IT" sz="1400" b="1"/>
              <a:t>/V</a:t>
            </a:r>
            <a:r>
              <a:rPr lang="it-IT" sz="1400" b="1" baseline="-25000"/>
              <a:t>0</a:t>
            </a:r>
            <a:r>
              <a:rPr lang="it-IT" sz="1400"/>
              <a:t> is the reduced frequency;</a:t>
            </a:r>
          </a:p>
          <a:p>
            <a:pPr>
              <a:lnSpc>
                <a:spcPct val="64000"/>
              </a:lnSpc>
              <a:spcBef>
                <a:spcPts val="1800"/>
              </a:spcBef>
            </a:pPr>
            <a:r>
              <a:rPr lang="it-IT" sz="1400"/>
              <a:t>-</a:t>
            </a:r>
            <a:r>
              <a:rPr lang="it-IT" sz="1400" b="1">
                <a:latin typeface="Symbol" pitchFamily="18" charset="2"/>
              </a:rPr>
              <a:t>w</a:t>
            </a:r>
            <a:r>
              <a:rPr lang="it-IT" sz="1400"/>
              <a:t> frequenza di oscillazione dell’impalcato;</a:t>
            </a:r>
          </a:p>
          <a:p>
            <a:pPr>
              <a:lnSpc>
                <a:spcPct val="64000"/>
              </a:lnSpc>
              <a:spcBef>
                <a:spcPts val="1800"/>
              </a:spcBef>
            </a:pPr>
            <a:r>
              <a:rPr lang="it-IT" sz="1400"/>
              <a:t>-</a:t>
            </a:r>
            <a:r>
              <a:rPr lang="it-IT" sz="1400" b="1"/>
              <a:t>H</a:t>
            </a:r>
            <a:r>
              <a:rPr lang="it-IT" sz="1400" b="1" baseline="-25000"/>
              <a:t>i</a:t>
            </a:r>
            <a:r>
              <a:rPr lang="it-IT" sz="1400" b="1" baseline="30000"/>
              <a:t>*</a:t>
            </a:r>
            <a:r>
              <a:rPr lang="it-IT" sz="1400" b="1"/>
              <a:t>, A</a:t>
            </a:r>
            <a:r>
              <a:rPr lang="it-IT" sz="1400" b="1" baseline="-25000"/>
              <a:t>i</a:t>
            </a:r>
            <a:r>
              <a:rPr lang="it-IT" sz="1400" b="1" baseline="30000"/>
              <a:t>*</a:t>
            </a:r>
            <a:r>
              <a:rPr lang="it-IT" sz="1400" b="1"/>
              <a:t>.= </a:t>
            </a:r>
            <a:r>
              <a:rPr lang="it-IT" sz="1400"/>
              <a:t>coefficienti di Theodorsen ;</a:t>
            </a:r>
          </a:p>
          <a:p>
            <a:pPr>
              <a:lnSpc>
                <a:spcPct val="64000"/>
              </a:lnSpc>
            </a:pPr>
            <a:endParaRPr lang="it-IT" sz="1000"/>
          </a:p>
        </p:txBody>
      </p:sp>
      <p:sp>
        <p:nvSpPr>
          <p:cNvPr id="61444" name="Text Box 4"/>
          <p:cNvSpPr txBox="1">
            <a:spLocks noChangeArrowheads="1"/>
          </p:cNvSpPr>
          <p:nvPr/>
        </p:nvSpPr>
        <p:spPr bwMode="auto">
          <a:xfrm>
            <a:off x="1905000" y="195263"/>
            <a:ext cx="5410200"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50000"/>
              </a:lnSpc>
              <a:spcBef>
                <a:spcPct val="50000"/>
              </a:spcBef>
            </a:pPr>
            <a:r>
              <a:rPr lang="it-IT" sz="1600" b="1">
                <a:solidFill>
                  <a:srgbClr val="FF0000"/>
                </a:solidFill>
              </a:rPr>
              <a:t>STABILITA’ AERODINAMICA</a:t>
            </a:r>
            <a:endParaRPr lang="it-IT" sz="2000" i="1">
              <a:solidFill>
                <a:srgbClr val="FF0000"/>
              </a:solidFill>
            </a:endParaRPr>
          </a:p>
          <a:p>
            <a:pPr algn="ctr">
              <a:lnSpc>
                <a:spcPct val="50000"/>
              </a:lnSpc>
              <a:spcBef>
                <a:spcPct val="50000"/>
              </a:spcBef>
            </a:pPr>
            <a:r>
              <a:rPr lang="it-IT" sz="1800" b="1" i="1">
                <a:solidFill>
                  <a:srgbClr val="FF0000"/>
                </a:solidFill>
              </a:rPr>
              <a:t>PONTI STRALLATI E SOSPESI</a:t>
            </a:r>
            <a:endParaRPr lang="it-IT"/>
          </a:p>
        </p:txBody>
      </p:sp>
    </p:spTree>
    <p:extLst>
      <p:ext uri="{BB962C8B-B14F-4D97-AF65-F5344CB8AC3E}">
        <p14:creationId xmlns:p14="http://schemas.microsoft.com/office/powerpoint/2010/main" val="268457980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piè di pagina 2"/>
          <p:cNvSpPr>
            <a:spLocks noGrp="1"/>
          </p:cNvSpPr>
          <p:nvPr>
            <p:ph type="ftr" sz="quarter" idx="11"/>
          </p:nvPr>
        </p:nvSpPr>
        <p:spPr/>
        <p:txBody>
          <a:bodyPr/>
          <a:lstStyle/>
          <a:p>
            <a:r>
              <a:rPr lang="it-IT"/>
              <a:t>D. Bruno -I ponti strallati e sospesi nelle grandi luci.</a:t>
            </a:r>
          </a:p>
        </p:txBody>
      </p:sp>
      <p:graphicFrame>
        <p:nvGraphicFramePr>
          <p:cNvPr id="62466" name="Object 2"/>
          <p:cNvGraphicFramePr>
            <a:graphicFrameLocks noChangeAspect="1"/>
          </p:cNvGraphicFramePr>
          <p:nvPr/>
        </p:nvGraphicFramePr>
        <p:xfrm>
          <a:off x="1600200" y="3459163"/>
          <a:ext cx="6172200" cy="1951037"/>
        </p:xfrm>
        <a:graphic>
          <a:graphicData uri="http://schemas.openxmlformats.org/presentationml/2006/ole">
            <mc:AlternateContent xmlns:mc="http://schemas.openxmlformats.org/markup-compatibility/2006">
              <mc:Choice xmlns:v="urn:schemas-microsoft-com:vml" Requires="v">
                <p:oleObj spid="_x0000_s4103" name="Documento" r:id="rId4" imgW="4069080" imgH="1286256" progId="Word.Document.8">
                  <p:embed/>
                </p:oleObj>
              </mc:Choice>
              <mc:Fallback>
                <p:oleObj name="Documento" r:id="rId4" imgW="4069080" imgH="1286256" progId="Word.Document.8">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3459163"/>
                        <a:ext cx="6172200" cy="195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2467" name="Object 3"/>
          <p:cNvGraphicFramePr>
            <a:graphicFrameLocks noChangeAspect="1"/>
          </p:cNvGraphicFramePr>
          <p:nvPr/>
        </p:nvGraphicFramePr>
        <p:xfrm>
          <a:off x="990600" y="2232025"/>
          <a:ext cx="7162800" cy="663575"/>
        </p:xfrm>
        <a:graphic>
          <a:graphicData uri="http://schemas.openxmlformats.org/presentationml/2006/ole">
            <mc:AlternateContent xmlns:mc="http://schemas.openxmlformats.org/markup-compatibility/2006">
              <mc:Choice xmlns:v="urn:schemas-microsoft-com:vml" Requires="v">
                <p:oleObj spid="_x0000_s4104" name="Documento" r:id="rId7" imgW="3023616" imgH="280416" progId="Word.Document.8">
                  <p:embed/>
                </p:oleObj>
              </mc:Choice>
              <mc:Fallback>
                <p:oleObj name="Documento" r:id="rId7" imgW="3023616" imgH="280416" progId="Word.Document.8">
                  <p:embed/>
                  <p:pic>
                    <p:nvPicPr>
                      <p:cNvPr id="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2232025"/>
                        <a:ext cx="7162800"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2468" name="Text Box 4"/>
          <p:cNvSpPr txBox="1">
            <a:spLocks noChangeArrowheads="1"/>
          </p:cNvSpPr>
          <p:nvPr/>
        </p:nvSpPr>
        <p:spPr bwMode="auto">
          <a:xfrm>
            <a:off x="2971800" y="1500188"/>
            <a:ext cx="3282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1800" b="1" i="1"/>
              <a:t>MOTO  FLESSOTORSIONALE</a:t>
            </a:r>
            <a:endParaRPr lang="it-IT" sz="1600"/>
          </a:p>
        </p:txBody>
      </p:sp>
      <p:sp>
        <p:nvSpPr>
          <p:cNvPr id="62469" name="Text Box 5"/>
          <p:cNvSpPr txBox="1">
            <a:spLocks noChangeArrowheads="1"/>
          </p:cNvSpPr>
          <p:nvPr/>
        </p:nvSpPr>
        <p:spPr bwMode="auto">
          <a:xfrm>
            <a:off x="3973513" y="2743200"/>
            <a:ext cx="12842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t>s = </a:t>
            </a:r>
            <a:r>
              <a:rPr lang="it-IT">
                <a:latin typeface="Symbol" pitchFamily="18" charset="2"/>
              </a:rPr>
              <a:t>a</a:t>
            </a:r>
            <a:r>
              <a:rPr lang="it-IT"/>
              <a:t>+i</a:t>
            </a:r>
            <a:r>
              <a:rPr lang="it-IT">
                <a:latin typeface="Symbol" pitchFamily="18" charset="2"/>
              </a:rPr>
              <a:t>w</a:t>
            </a:r>
            <a:endParaRPr lang="it-IT"/>
          </a:p>
        </p:txBody>
      </p:sp>
      <p:sp>
        <p:nvSpPr>
          <p:cNvPr id="62470" name="Text Box 6"/>
          <p:cNvSpPr txBox="1">
            <a:spLocks noChangeArrowheads="1"/>
          </p:cNvSpPr>
          <p:nvPr/>
        </p:nvSpPr>
        <p:spPr bwMode="auto">
          <a:xfrm>
            <a:off x="1905000" y="195263"/>
            <a:ext cx="5410200"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50000"/>
              </a:lnSpc>
              <a:spcBef>
                <a:spcPct val="50000"/>
              </a:spcBef>
            </a:pPr>
            <a:r>
              <a:rPr lang="it-IT" sz="1600" b="1">
                <a:solidFill>
                  <a:srgbClr val="FF0000"/>
                </a:solidFill>
              </a:rPr>
              <a:t>STABILITA’ AERODINAMICA</a:t>
            </a:r>
            <a:endParaRPr lang="it-IT" sz="2000" i="1">
              <a:solidFill>
                <a:srgbClr val="FF0000"/>
              </a:solidFill>
            </a:endParaRPr>
          </a:p>
          <a:p>
            <a:pPr algn="ctr">
              <a:lnSpc>
                <a:spcPct val="50000"/>
              </a:lnSpc>
              <a:spcBef>
                <a:spcPct val="50000"/>
              </a:spcBef>
            </a:pPr>
            <a:r>
              <a:rPr lang="it-IT" sz="1800" b="1" i="1">
                <a:solidFill>
                  <a:srgbClr val="FF0000"/>
                </a:solidFill>
              </a:rPr>
              <a:t>PONTI STRALLATI E SOSPESI</a:t>
            </a:r>
            <a:endParaRPr lang="it-IT"/>
          </a:p>
        </p:txBody>
      </p:sp>
    </p:spTree>
    <p:extLst>
      <p:ext uri="{BB962C8B-B14F-4D97-AF65-F5344CB8AC3E}">
        <p14:creationId xmlns:p14="http://schemas.microsoft.com/office/powerpoint/2010/main" val="159362784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2"/>
          <p:cNvSpPr>
            <a:spLocks noGrp="1"/>
          </p:cNvSpPr>
          <p:nvPr>
            <p:ph type="ftr" sz="quarter" idx="11"/>
          </p:nvPr>
        </p:nvSpPr>
        <p:spPr/>
        <p:txBody>
          <a:bodyPr/>
          <a:lstStyle/>
          <a:p>
            <a:r>
              <a:rPr lang="it-IT"/>
              <a:t>D. Bruno -I ponti strallati e sospesi nelle grandi luci.</a:t>
            </a:r>
          </a:p>
        </p:txBody>
      </p:sp>
      <p:graphicFrame>
        <p:nvGraphicFramePr>
          <p:cNvPr id="78848" name="Object 0"/>
          <p:cNvGraphicFramePr>
            <a:graphicFrameLocks noChangeAspect="1"/>
          </p:cNvGraphicFramePr>
          <p:nvPr/>
        </p:nvGraphicFramePr>
        <p:xfrm>
          <a:off x="381000" y="1066800"/>
          <a:ext cx="8305800" cy="4826000"/>
        </p:xfrm>
        <a:graphic>
          <a:graphicData uri="http://schemas.openxmlformats.org/presentationml/2006/ole">
            <mc:AlternateContent xmlns:mc="http://schemas.openxmlformats.org/markup-compatibility/2006">
              <mc:Choice xmlns:v="urn:schemas-microsoft-com:vml" Requires="v">
                <p:oleObj spid="_x0000_s57349" name="Documento" r:id="rId4" imgW="8324280" imgH="4829040" progId="Word.Document.8">
                  <p:embed/>
                </p:oleObj>
              </mc:Choice>
              <mc:Fallback>
                <p:oleObj name="Documento" r:id="rId4" imgW="8324280" imgH="4829040" progId="Word.Documen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066800"/>
                        <a:ext cx="8305800" cy="482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8849" name="Object 1"/>
          <p:cNvGraphicFramePr>
            <a:graphicFrameLocks noChangeAspect="1"/>
          </p:cNvGraphicFramePr>
          <p:nvPr/>
        </p:nvGraphicFramePr>
        <p:xfrm>
          <a:off x="1828800" y="3962400"/>
          <a:ext cx="3200400" cy="1528763"/>
        </p:xfrm>
        <a:graphic>
          <a:graphicData uri="http://schemas.openxmlformats.org/presentationml/2006/ole">
            <mc:AlternateContent xmlns:mc="http://schemas.openxmlformats.org/markup-compatibility/2006">
              <mc:Choice xmlns:v="urn:schemas-microsoft-com:vml" Requires="v">
                <p:oleObj spid="_x0000_s57350" name="Documento" r:id="rId7" imgW="2477160" imgH="1183680" progId="Word.Document.8">
                  <p:embed/>
                </p:oleObj>
              </mc:Choice>
              <mc:Fallback>
                <p:oleObj name="Documento" r:id="rId7" imgW="2477160" imgH="1183680" progId="Word.Document.8">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3962400"/>
                        <a:ext cx="3200400" cy="152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3492" name="Text Box 4"/>
          <p:cNvSpPr txBox="1">
            <a:spLocks noChangeArrowheads="1"/>
          </p:cNvSpPr>
          <p:nvPr/>
        </p:nvSpPr>
        <p:spPr bwMode="auto">
          <a:xfrm>
            <a:off x="1905000" y="195263"/>
            <a:ext cx="5410200" cy="490537"/>
          </a:xfrm>
          <a:prstGeom prst="rect">
            <a:avLst/>
          </a:prstGeom>
          <a:noFill/>
          <a:ln w="9525">
            <a:noFill/>
            <a:miter lim="800000"/>
            <a:headEnd/>
            <a:tailEnd/>
          </a:ln>
          <a:effectLst/>
        </p:spPr>
        <p:txBody>
          <a:bodyPr>
            <a:spAutoFit/>
          </a:bodyPr>
          <a:lstStyle/>
          <a:p>
            <a:pPr algn="ctr">
              <a:lnSpc>
                <a:spcPct val="50000"/>
              </a:lnSpc>
              <a:spcBef>
                <a:spcPct val="50000"/>
              </a:spcBef>
            </a:pPr>
            <a:r>
              <a:rPr lang="it-IT" sz="1600" b="1">
                <a:solidFill>
                  <a:srgbClr val="FF0000"/>
                </a:solidFill>
              </a:rPr>
              <a:t>STABILITA’ AERODINAMICA</a:t>
            </a:r>
            <a:endParaRPr lang="it-IT" sz="2000" i="1">
              <a:solidFill>
                <a:srgbClr val="FF0000"/>
              </a:solidFill>
            </a:endParaRPr>
          </a:p>
          <a:p>
            <a:pPr algn="ctr">
              <a:lnSpc>
                <a:spcPct val="50000"/>
              </a:lnSpc>
              <a:spcBef>
                <a:spcPct val="50000"/>
              </a:spcBef>
            </a:pPr>
            <a:r>
              <a:rPr lang="it-IT" sz="1800" b="1" i="1">
                <a:solidFill>
                  <a:srgbClr val="FF0000"/>
                </a:solidFill>
              </a:rPr>
              <a:t>PONTI STRALLATI E SOSPESI</a:t>
            </a:r>
            <a:endParaRPr lang="it-IT"/>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Grecof\c\ponte strallato\strettomessina\CONFRONTO.jpg"/>
          <p:cNvPicPr>
            <a:picLocks noChangeAspect="1" noChangeArrowheads="1"/>
          </p:cNvPicPr>
          <p:nvPr/>
        </p:nvPicPr>
        <p:blipFill>
          <a:blip r:embed="rId2">
            <a:lum bright="-24000" contrast="60000"/>
            <a:extLst>
              <a:ext uri="{28A0092B-C50C-407E-A947-70E740481C1C}">
                <a14:useLocalDpi xmlns:a14="http://schemas.microsoft.com/office/drawing/2010/main" val="0"/>
              </a:ext>
            </a:extLst>
          </a:blip>
          <a:srcRect/>
          <a:stretch>
            <a:fillRect/>
          </a:stretch>
        </p:blipFill>
        <p:spPr bwMode="auto">
          <a:xfrm>
            <a:off x="76200" y="1066800"/>
            <a:ext cx="8915400" cy="406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9108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664885"/>
          </a:xfrm>
        </p:spPr>
        <p:style>
          <a:lnRef idx="1">
            <a:schemeClr val="accent2"/>
          </a:lnRef>
          <a:fillRef idx="2">
            <a:schemeClr val="accent2"/>
          </a:fillRef>
          <a:effectRef idx="1">
            <a:schemeClr val="accent2"/>
          </a:effectRef>
          <a:fontRef idx="minor">
            <a:schemeClr val="dk1"/>
          </a:fontRef>
        </p:style>
        <p:txBody>
          <a:bodyPr>
            <a:normAutofit/>
          </a:bodyPr>
          <a:lstStyle/>
          <a:p>
            <a:r>
              <a:rPr lang="it-IT" sz="1800" dirty="0" smtClean="0">
                <a:solidFill>
                  <a:srgbClr val="FF0000"/>
                </a:solidFill>
              </a:rPr>
              <a:t>PROVE SUI MATERIALI DA COSTRUZIONE</a:t>
            </a:r>
            <a:endParaRPr lang="it-IT" sz="1800" dirty="0">
              <a:solidFill>
                <a:srgbClr val="FF0000"/>
              </a:solidFill>
            </a:endParaRPr>
          </a:p>
        </p:txBody>
      </p:sp>
      <p:pic>
        <p:nvPicPr>
          <p:cNvPr id="4" name="Immagine 3"/>
          <p:cNvPicPr>
            <a:picLocks noChangeAspect="1"/>
          </p:cNvPicPr>
          <p:nvPr/>
        </p:nvPicPr>
        <p:blipFill>
          <a:blip r:embed="rId2"/>
          <a:stretch>
            <a:fillRect/>
          </a:stretch>
        </p:blipFill>
        <p:spPr>
          <a:xfrm>
            <a:off x="457200" y="1410972"/>
            <a:ext cx="3745230" cy="2598420"/>
          </a:xfrm>
          <a:prstGeom prst="rect">
            <a:avLst/>
          </a:prstGeom>
        </p:spPr>
      </p:pic>
      <p:pic>
        <p:nvPicPr>
          <p:cNvPr id="5" name="Immagine 4"/>
          <p:cNvPicPr>
            <a:picLocks noChangeAspect="1"/>
          </p:cNvPicPr>
          <p:nvPr/>
        </p:nvPicPr>
        <p:blipFill>
          <a:blip r:embed="rId3"/>
          <a:stretch>
            <a:fillRect/>
          </a:stretch>
        </p:blipFill>
        <p:spPr>
          <a:xfrm>
            <a:off x="4881034" y="1410972"/>
            <a:ext cx="3594100" cy="2705100"/>
          </a:xfrm>
          <a:prstGeom prst="rect">
            <a:avLst/>
          </a:prstGeom>
        </p:spPr>
      </p:pic>
      <p:sp>
        <p:nvSpPr>
          <p:cNvPr id="6" name="CasellaDiTesto 5"/>
          <p:cNvSpPr txBox="1"/>
          <p:nvPr/>
        </p:nvSpPr>
        <p:spPr>
          <a:xfrm>
            <a:off x="328083" y="4307420"/>
            <a:ext cx="8358717" cy="2585323"/>
          </a:xfrm>
          <a:prstGeom prst="rect">
            <a:avLst/>
          </a:prstGeom>
          <a:noFill/>
        </p:spPr>
        <p:txBody>
          <a:bodyPr wrap="square" rtlCol="0">
            <a:spAutoFit/>
          </a:bodyPr>
          <a:lstStyle/>
          <a:p>
            <a:pPr lvl="1" algn="just"/>
            <a:r>
              <a:rPr lang="en-US" sz="1400" dirty="0" err="1"/>
              <a:t>Sperimentazione</a:t>
            </a:r>
            <a:r>
              <a:rPr lang="en-US" sz="1400" dirty="0"/>
              <a:t> sui </a:t>
            </a:r>
            <a:r>
              <a:rPr lang="en-US" sz="1400" dirty="0" err="1"/>
              <a:t>materiali</a:t>
            </a:r>
            <a:r>
              <a:rPr lang="en-US" sz="1400" dirty="0"/>
              <a:t> </a:t>
            </a:r>
            <a:r>
              <a:rPr lang="en-US" sz="1400" dirty="0" err="1"/>
              <a:t>da</a:t>
            </a:r>
            <a:r>
              <a:rPr lang="en-US" sz="1400" dirty="0"/>
              <a:t> </a:t>
            </a:r>
            <a:r>
              <a:rPr lang="en-US" sz="1400" dirty="0" err="1"/>
              <a:t>costruzione</a:t>
            </a:r>
            <a:r>
              <a:rPr lang="en-US" sz="1400" dirty="0"/>
              <a:t>:</a:t>
            </a:r>
            <a:endParaRPr lang="it-IT" sz="1400" dirty="0"/>
          </a:p>
          <a:p>
            <a:pPr lvl="2" algn="just">
              <a:buFont typeface="Arial"/>
              <a:buChar char="•"/>
            </a:pPr>
            <a:r>
              <a:rPr lang="en-US" sz="1400" b="1" dirty="0" err="1">
                <a:solidFill>
                  <a:srgbClr val="000000"/>
                </a:solidFill>
              </a:rPr>
              <a:t>Caratterizzazione</a:t>
            </a:r>
            <a:r>
              <a:rPr lang="en-US" sz="1400" b="1" dirty="0">
                <a:solidFill>
                  <a:srgbClr val="000000"/>
                </a:solidFill>
              </a:rPr>
              <a:t> </a:t>
            </a:r>
            <a:r>
              <a:rPr lang="en-US" sz="1400" b="1" dirty="0" err="1">
                <a:solidFill>
                  <a:srgbClr val="000000"/>
                </a:solidFill>
              </a:rPr>
              <a:t>meccanica</a:t>
            </a:r>
            <a:r>
              <a:rPr lang="en-US" sz="1400" b="1" dirty="0">
                <a:solidFill>
                  <a:srgbClr val="000000"/>
                </a:solidFill>
              </a:rPr>
              <a:t> </a:t>
            </a:r>
            <a:r>
              <a:rPr lang="en-US" sz="1400" b="1" dirty="0" err="1">
                <a:solidFill>
                  <a:srgbClr val="000000"/>
                </a:solidFill>
              </a:rPr>
              <a:t>dei</a:t>
            </a:r>
            <a:r>
              <a:rPr lang="en-US" sz="1400" b="1" dirty="0">
                <a:solidFill>
                  <a:srgbClr val="000000"/>
                </a:solidFill>
              </a:rPr>
              <a:t> </a:t>
            </a:r>
            <a:r>
              <a:rPr lang="en-US" sz="1400" b="1" dirty="0" err="1">
                <a:solidFill>
                  <a:srgbClr val="000000"/>
                </a:solidFill>
              </a:rPr>
              <a:t>materiali</a:t>
            </a:r>
            <a:r>
              <a:rPr lang="en-US" sz="1400" b="1" dirty="0">
                <a:solidFill>
                  <a:srgbClr val="000000"/>
                </a:solidFill>
              </a:rPr>
              <a:t> </a:t>
            </a:r>
            <a:r>
              <a:rPr lang="en-US" sz="1400" b="1" dirty="0" err="1">
                <a:solidFill>
                  <a:srgbClr val="000000"/>
                </a:solidFill>
              </a:rPr>
              <a:t>tradizionali</a:t>
            </a:r>
            <a:r>
              <a:rPr lang="en-US" sz="1400" b="1" dirty="0">
                <a:solidFill>
                  <a:srgbClr val="000000"/>
                </a:solidFill>
              </a:rPr>
              <a:t> </a:t>
            </a:r>
            <a:r>
              <a:rPr lang="en-US" sz="1400" dirty="0"/>
              <a:t>(</a:t>
            </a:r>
            <a:r>
              <a:rPr lang="en-US" sz="1400" dirty="0" err="1"/>
              <a:t>calcestruzzo</a:t>
            </a:r>
            <a:r>
              <a:rPr lang="en-US" sz="1400" dirty="0"/>
              <a:t>, </a:t>
            </a:r>
            <a:r>
              <a:rPr lang="en-US" sz="1400" dirty="0" err="1"/>
              <a:t>acciaio</a:t>
            </a:r>
            <a:r>
              <a:rPr lang="en-US" sz="1400" dirty="0"/>
              <a:t>, </a:t>
            </a:r>
            <a:r>
              <a:rPr lang="en-US" sz="1400" dirty="0" err="1"/>
              <a:t>legno</a:t>
            </a:r>
            <a:r>
              <a:rPr lang="en-US" sz="1400" dirty="0"/>
              <a:t>, </a:t>
            </a:r>
            <a:r>
              <a:rPr lang="en-US" sz="1400" dirty="0" err="1"/>
              <a:t>muratura</a:t>
            </a:r>
            <a:r>
              <a:rPr lang="en-US" sz="1400" dirty="0"/>
              <a:t>, </a:t>
            </a:r>
            <a:r>
              <a:rPr lang="en-US" sz="1400" dirty="0" err="1"/>
              <a:t>malte</a:t>
            </a:r>
            <a:r>
              <a:rPr lang="en-US" sz="1400" dirty="0"/>
              <a:t>, etc.) </a:t>
            </a:r>
            <a:r>
              <a:rPr lang="en-US" sz="1400" dirty="0" err="1"/>
              <a:t>mediante</a:t>
            </a:r>
            <a:r>
              <a:rPr lang="en-US" sz="1400" dirty="0"/>
              <a:t> prove </a:t>
            </a:r>
            <a:r>
              <a:rPr lang="en-US" sz="1400" dirty="0" err="1"/>
              <a:t>standardizzate</a:t>
            </a:r>
            <a:r>
              <a:rPr lang="en-US" sz="1400" dirty="0"/>
              <a:t> </a:t>
            </a:r>
            <a:r>
              <a:rPr lang="en-US" sz="1400" dirty="0" err="1"/>
              <a:t>di</a:t>
            </a:r>
            <a:r>
              <a:rPr lang="en-US" sz="1400" dirty="0"/>
              <a:t> </a:t>
            </a:r>
            <a:r>
              <a:rPr lang="en-US" sz="1400" dirty="0" err="1"/>
              <a:t>compressione</a:t>
            </a:r>
            <a:r>
              <a:rPr lang="en-US" sz="1400" dirty="0"/>
              <a:t>, </a:t>
            </a:r>
            <a:r>
              <a:rPr lang="en-US" sz="1400" dirty="0" err="1"/>
              <a:t>trazione</a:t>
            </a:r>
            <a:r>
              <a:rPr lang="en-US" sz="1400" dirty="0"/>
              <a:t>, </a:t>
            </a:r>
            <a:r>
              <a:rPr lang="en-US" sz="1400" dirty="0" err="1" smtClean="0"/>
              <a:t>flessione</a:t>
            </a:r>
            <a:r>
              <a:rPr lang="en-US" sz="1400" dirty="0" smtClean="0"/>
              <a:t>, </a:t>
            </a:r>
            <a:r>
              <a:rPr lang="en-US" sz="1400" dirty="0" err="1"/>
              <a:t>torsione</a:t>
            </a:r>
            <a:r>
              <a:rPr lang="en-US" sz="1400" dirty="0"/>
              <a:t>, </a:t>
            </a:r>
            <a:r>
              <a:rPr lang="en-US" sz="1400" dirty="0" err="1"/>
              <a:t>statiche</a:t>
            </a:r>
            <a:r>
              <a:rPr lang="en-US" sz="1400" dirty="0"/>
              <a:t>, </a:t>
            </a:r>
            <a:r>
              <a:rPr lang="en-US" sz="1400" dirty="0" err="1"/>
              <a:t>monotoniche</a:t>
            </a:r>
            <a:r>
              <a:rPr lang="en-US" sz="1400" dirty="0"/>
              <a:t>, </a:t>
            </a:r>
            <a:r>
              <a:rPr lang="en-US" sz="1400" dirty="0" err="1"/>
              <a:t>cicliche</a:t>
            </a:r>
            <a:r>
              <a:rPr lang="en-US" sz="1400" dirty="0"/>
              <a:t> e </a:t>
            </a:r>
            <a:r>
              <a:rPr lang="en-US" sz="1400" dirty="0" err="1"/>
              <a:t>dinamiche</a:t>
            </a:r>
            <a:r>
              <a:rPr lang="en-US" sz="1400" dirty="0"/>
              <a:t>;</a:t>
            </a:r>
            <a:endParaRPr lang="it-IT" sz="1400" dirty="0"/>
          </a:p>
          <a:p>
            <a:pPr lvl="2" algn="just">
              <a:buFont typeface="Arial"/>
              <a:buChar char="•"/>
            </a:pPr>
            <a:r>
              <a:rPr lang="en-US" sz="1400" b="1" dirty="0" err="1">
                <a:solidFill>
                  <a:srgbClr val="000000"/>
                </a:solidFill>
              </a:rPr>
              <a:t>Caratterizzazione</a:t>
            </a:r>
            <a:r>
              <a:rPr lang="en-US" sz="1400" b="1" dirty="0">
                <a:solidFill>
                  <a:srgbClr val="000000"/>
                </a:solidFill>
              </a:rPr>
              <a:t> </a:t>
            </a:r>
            <a:r>
              <a:rPr lang="en-US" sz="1400" b="1" dirty="0" err="1">
                <a:solidFill>
                  <a:srgbClr val="000000"/>
                </a:solidFill>
              </a:rPr>
              <a:t>meccanica</a:t>
            </a:r>
            <a:r>
              <a:rPr lang="en-US" sz="1400" b="1" dirty="0">
                <a:solidFill>
                  <a:srgbClr val="000000"/>
                </a:solidFill>
              </a:rPr>
              <a:t> </a:t>
            </a:r>
            <a:r>
              <a:rPr lang="en-US" sz="1400" b="1" dirty="0" err="1">
                <a:solidFill>
                  <a:srgbClr val="000000"/>
                </a:solidFill>
              </a:rPr>
              <a:t>dei</a:t>
            </a:r>
            <a:r>
              <a:rPr lang="en-US" sz="1400" b="1" dirty="0">
                <a:solidFill>
                  <a:srgbClr val="000000"/>
                </a:solidFill>
              </a:rPr>
              <a:t> </a:t>
            </a:r>
            <a:r>
              <a:rPr lang="en-US" sz="1400" b="1" dirty="0" err="1">
                <a:solidFill>
                  <a:srgbClr val="000000"/>
                </a:solidFill>
              </a:rPr>
              <a:t>materiali</a:t>
            </a:r>
            <a:r>
              <a:rPr lang="en-US" sz="1400" b="1" dirty="0">
                <a:solidFill>
                  <a:srgbClr val="000000"/>
                </a:solidFill>
              </a:rPr>
              <a:t> </a:t>
            </a:r>
            <a:r>
              <a:rPr lang="en-US" sz="1400" b="1" dirty="0" err="1">
                <a:solidFill>
                  <a:srgbClr val="000000"/>
                </a:solidFill>
              </a:rPr>
              <a:t>innovativi</a:t>
            </a:r>
            <a:r>
              <a:rPr lang="en-US" sz="1400" b="1" dirty="0">
                <a:solidFill>
                  <a:srgbClr val="000000"/>
                </a:solidFill>
              </a:rPr>
              <a:t> </a:t>
            </a:r>
            <a:r>
              <a:rPr lang="en-US" sz="1400" dirty="0"/>
              <a:t>(</a:t>
            </a:r>
            <a:r>
              <a:rPr lang="en-US" sz="1400" dirty="0" err="1"/>
              <a:t>calcestruzzi</a:t>
            </a:r>
            <a:r>
              <a:rPr lang="en-US" sz="1400" dirty="0"/>
              <a:t> </a:t>
            </a:r>
            <a:r>
              <a:rPr lang="en-US" sz="1400" dirty="0" err="1"/>
              <a:t>fibrorinforzati</a:t>
            </a:r>
            <a:r>
              <a:rPr lang="en-US" sz="1400" dirty="0"/>
              <a:t>, </a:t>
            </a:r>
            <a:r>
              <a:rPr lang="en-US" sz="1400" dirty="0" err="1"/>
              <a:t>materiali</a:t>
            </a:r>
            <a:r>
              <a:rPr lang="en-US" sz="1400" dirty="0"/>
              <a:t> </a:t>
            </a:r>
            <a:r>
              <a:rPr lang="en-US" sz="1400" dirty="0" err="1"/>
              <a:t>compositi</a:t>
            </a:r>
            <a:r>
              <a:rPr lang="en-US" sz="1400" dirty="0"/>
              <a:t> </a:t>
            </a:r>
            <a:r>
              <a:rPr lang="en-US" sz="1400" dirty="0" err="1"/>
              <a:t>fibrorinforzati</a:t>
            </a:r>
            <a:r>
              <a:rPr lang="en-US" sz="1400" dirty="0"/>
              <a:t> a </a:t>
            </a:r>
            <a:r>
              <a:rPr lang="en-US" sz="1400" dirty="0" err="1"/>
              <a:t>matrice</a:t>
            </a:r>
            <a:r>
              <a:rPr lang="en-US" sz="1400" dirty="0"/>
              <a:t> </a:t>
            </a:r>
            <a:r>
              <a:rPr lang="en-US" sz="1400" dirty="0" err="1"/>
              <a:t>polimerica</a:t>
            </a:r>
            <a:r>
              <a:rPr lang="en-US" sz="1400" dirty="0"/>
              <a:t> </a:t>
            </a:r>
            <a:r>
              <a:rPr lang="en-US" sz="1400" dirty="0" err="1"/>
              <a:t>e</a:t>
            </a:r>
            <a:r>
              <a:rPr lang="en-US" sz="1400" dirty="0"/>
              <a:t> </a:t>
            </a:r>
            <a:r>
              <a:rPr lang="en-US" sz="1400" dirty="0" err="1"/>
              <a:t>cementizia</a:t>
            </a:r>
            <a:r>
              <a:rPr lang="en-US" sz="1400" dirty="0"/>
              <a:t>) </a:t>
            </a:r>
            <a:r>
              <a:rPr lang="en-US" sz="1400" dirty="0" err="1"/>
              <a:t>mediante</a:t>
            </a:r>
            <a:r>
              <a:rPr lang="en-US" sz="1400" dirty="0"/>
              <a:t> prove </a:t>
            </a:r>
            <a:r>
              <a:rPr lang="en-US" sz="1400" dirty="0" err="1"/>
              <a:t>di</a:t>
            </a:r>
            <a:r>
              <a:rPr lang="en-US" sz="1400" dirty="0"/>
              <a:t> </a:t>
            </a:r>
            <a:r>
              <a:rPr lang="en-US" sz="1400" dirty="0" err="1"/>
              <a:t>compressione</a:t>
            </a:r>
            <a:r>
              <a:rPr lang="en-US" sz="1400" dirty="0"/>
              <a:t>, </a:t>
            </a:r>
            <a:r>
              <a:rPr lang="en-US" sz="1400" dirty="0" err="1"/>
              <a:t>trazione</a:t>
            </a:r>
            <a:r>
              <a:rPr lang="en-US" sz="1400" dirty="0"/>
              <a:t>, </a:t>
            </a:r>
            <a:r>
              <a:rPr lang="en-US" sz="1400" dirty="0" err="1"/>
              <a:t>flessione</a:t>
            </a:r>
            <a:r>
              <a:rPr lang="en-US" sz="1400" dirty="0"/>
              <a:t> </a:t>
            </a:r>
            <a:r>
              <a:rPr lang="en-US" sz="1400" dirty="0" err="1"/>
              <a:t>e</a:t>
            </a:r>
            <a:r>
              <a:rPr lang="en-US" sz="1400" dirty="0"/>
              <a:t> </a:t>
            </a:r>
            <a:r>
              <a:rPr lang="en-US" sz="1400" dirty="0" err="1"/>
              <a:t>torsione</a:t>
            </a:r>
            <a:r>
              <a:rPr lang="en-US" sz="1400" dirty="0"/>
              <a:t>, </a:t>
            </a:r>
            <a:r>
              <a:rPr lang="en-US" sz="1400" dirty="0" err="1"/>
              <a:t>sia</a:t>
            </a:r>
            <a:r>
              <a:rPr lang="en-US" sz="1400" dirty="0"/>
              <a:t> </a:t>
            </a:r>
            <a:r>
              <a:rPr lang="en-US" sz="1400" dirty="0" err="1"/>
              <a:t>statiche</a:t>
            </a:r>
            <a:r>
              <a:rPr lang="en-US" sz="1400" dirty="0"/>
              <a:t> </a:t>
            </a:r>
            <a:r>
              <a:rPr lang="en-US" sz="1400" dirty="0" err="1"/>
              <a:t>che</a:t>
            </a:r>
            <a:r>
              <a:rPr lang="en-US" sz="1400" dirty="0"/>
              <a:t> </a:t>
            </a:r>
            <a:r>
              <a:rPr lang="en-US" sz="1400" dirty="0" err="1"/>
              <a:t>cicliche</a:t>
            </a:r>
            <a:r>
              <a:rPr lang="en-US" sz="1400" dirty="0"/>
              <a:t>;</a:t>
            </a:r>
            <a:endParaRPr lang="it-IT" sz="1400" dirty="0"/>
          </a:p>
          <a:p>
            <a:pPr lvl="2" algn="just">
              <a:buFont typeface="Arial"/>
              <a:buChar char="•"/>
            </a:pPr>
            <a:r>
              <a:rPr lang="en-US" sz="1400" b="1" dirty="0" err="1"/>
              <a:t>Caratterizzazione</a:t>
            </a:r>
            <a:r>
              <a:rPr lang="en-US" sz="1400" b="1" dirty="0"/>
              <a:t> </a:t>
            </a:r>
            <a:r>
              <a:rPr lang="en-US" sz="1400" b="1" dirty="0" err="1"/>
              <a:t>meccanica</a:t>
            </a:r>
            <a:r>
              <a:rPr lang="en-US" sz="1400" b="1" dirty="0"/>
              <a:t> </a:t>
            </a:r>
            <a:r>
              <a:rPr lang="en-US" sz="1400" b="1" dirty="0" err="1"/>
              <a:t>di</a:t>
            </a:r>
            <a:r>
              <a:rPr lang="en-US" sz="1400" b="1" dirty="0"/>
              <a:t> </a:t>
            </a:r>
            <a:r>
              <a:rPr lang="en-US" sz="1400" b="1" dirty="0" err="1"/>
              <a:t>materiali</a:t>
            </a:r>
            <a:r>
              <a:rPr lang="en-US" sz="1400" b="1" dirty="0"/>
              <a:t> </a:t>
            </a:r>
            <a:r>
              <a:rPr lang="en-US" sz="1400" b="1" dirty="0" err="1"/>
              <a:t>composti</a:t>
            </a:r>
            <a:r>
              <a:rPr lang="en-US" sz="1400" dirty="0"/>
              <a:t> </a:t>
            </a:r>
            <a:r>
              <a:rPr lang="en-US" sz="1400" dirty="0" err="1"/>
              <a:t>ottenuti</a:t>
            </a:r>
            <a:r>
              <a:rPr lang="en-US" sz="1400" dirty="0"/>
              <a:t> </a:t>
            </a:r>
            <a:r>
              <a:rPr lang="en-US" sz="1400" dirty="0" err="1"/>
              <a:t>dall’assemblaggio</a:t>
            </a:r>
            <a:r>
              <a:rPr lang="en-US" sz="1400" dirty="0"/>
              <a:t> </a:t>
            </a:r>
            <a:r>
              <a:rPr lang="en-US" sz="1400" dirty="0" err="1"/>
              <a:t>di</a:t>
            </a:r>
            <a:r>
              <a:rPr lang="en-US" sz="1400" dirty="0"/>
              <a:t> </a:t>
            </a:r>
            <a:r>
              <a:rPr lang="en-US" sz="1400" dirty="0" err="1"/>
              <a:t>diversi</a:t>
            </a:r>
            <a:r>
              <a:rPr lang="en-US" sz="1400" dirty="0"/>
              <a:t> </a:t>
            </a:r>
            <a:r>
              <a:rPr lang="en-US" sz="1400" dirty="0" err="1"/>
              <a:t>materiali</a:t>
            </a:r>
            <a:r>
              <a:rPr lang="en-US" sz="1400" dirty="0"/>
              <a:t> </a:t>
            </a:r>
            <a:r>
              <a:rPr lang="en-US" sz="1400" dirty="0" err="1"/>
              <a:t>sia</a:t>
            </a:r>
            <a:r>
              <a:rPr lang="en-US" sz="1400" dirty="0"/>
              <a:t> </a:t>
            </a:r>
            <a:r>
              <a:rPr lang="en-US" sz="1400" dirty="0" err="1"/>
              <a:t>tradizionali</a:t>
            </a:r>
            <a:r>
              <a:rPr lang="en-US" sz="1400" dirty="0"/>
              <a:t> </a:t>
            </a:r>
            <a:r>
              <a:rPr lang="en-US" sz="1400" dirty="0" err="1"/>
              <a:t>che</a:t>
            </a:r>
            <a:r>
              <a:rPr lang="en-US" sz="1400" dirty="0"/>
              <a:t> </a:t>
            </a:r>
            <a:r>
              <a:rPr lang="en-US" sz="1400" dirty="0" err="1"/>
              <a:t>innovativi</a:t>
            </a:r>
            <a:r>
              <a:rPr lang="en-US" sz="1400" dirty="0"/>
              <a:t> </a:t>
            </a:r>
            <a:r>
              <a:rPr lang="en-US" sz="1400" dirty="0" err="1"/>
              <a:t>mediante</a:t>
            </a:r>
            <a:r>
              <a:rPr lang="en-US" sz="1400" dirty="0"/>
              <a:t> prove </a:t>
            </a:r>
            <a:r>
              <a:rPr lang="en-US" sz="1400" dirty="0" err="1"/>
              <a:t>statiche</a:t>
            </a:r>
            <a:r>
              <a:rPr lang="en-US" sz="1400" dirty="0"/>
              <a:t> </a:t>
            </a:r>
            <a:r>
              <a:rPr lang="en-US" sz="1400" dirty="0" err="1"/>
              <a:t>e</a:t>
            </a:r>
            <a:r>
              <a:rPr lang="en-US" sz="1400" dirty="0"/>
              <a:t> </a:t>
            </a:r>
            <a:r>
              <a:rPr lang="en-US" sz="1400" dirty="0" err="1"/>
              <a:t>cicliche</a:t>
            </a:r>
            <a:r>
              <a:rPr lang="en-US" sz="1400" dirty="0"/>
              <a:t>.</a:t>
            </a:r>
            <a:endParaRPr lang="it-IT" sz="1400" dirty="0"/>
          </a:p>
          <a:p>
            <a:pPr>
              <a:buFont typeface="Arial"/>
              <a:buChar char="•"/>
            </a:pPr>
            <a:r>
              <a:rPr lang="en-US" dirty="0"/>
              <a:t> </a:t>
            </a:r>
            <a:endParaRPr lang="it-IT" dirty="0"/>
          </a:p>
          <a:p>
            <a:endParaRPr lang="it-IT"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2"/>
          <p:cNvSpPr>
            <a:spLocks noGrp="1"/>
          </p:cNvSpPr>
          <p:nvPr>
            <p:ph type="ftr" sz="quarter" idx="11"/>
          </p:nvPr>
        </p:nvSpPr>
        <p:spPr/>
        <p:txBody>
          <a:bodyPr/>
          <a:lstStyle/>
          <a:p>
            <a:r>
              <a:rPr lang="it-IT"/>
              <a:t>D. Bruno -I ponti strallati e sospesi nelle grandi luci.</a:t>
            </a:r>
          </a:p>
        </p:txBody>
      </p:sp>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l="17191" t="6940" r="14957" b="5328"/>
          <a:stretch>
            <a:fillRect/>
          </a:stretch>
        </p:blipFill>
        <p:spPr bwMode="auto">
          <a:xfrm>
            <a:off x="990600" y="504825"/>
            <a:ext cx="6781800" cy="6049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869666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Grecof\c\ponte strallato\FOTOGRAFIE\akasi-b.jpg"/>
          <p:cNvPicPr>
            <a:picLocks noChangeAspect="1" noChangeArrowheads="1"/>
          </p:cNvPicPr>
          <p:nvPr/>
        </p:nvPicPr>
        <p:blipFill>
          <a:blip r:embed="rId2">
            <a:extLst>
              <a:ext uri="{28A0092B-C50C-407E-A947-70E740481C1C}">
                <a14:useLocalDpi xmlns:a14="http://schemas.microsoft.com/office/drawing/2010/main" val="0"/>
              </a:ext>
            </a:extLst>
          </a:blip>
          <a:srcRect t="2174"/>
          <a:stretch>
            <a:fillRect/>
          </a:stretch>
        </p:blipFill>
        <p:spPr bwMode="auto">
          <a:xfrm>
            <a:off x="685800" y="533400"/>
            <a:ext cx="7696200" cy="5786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1920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dissolve">
                                      <p:cBhvr>
                                        <p:cTn id="7"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ponte strallato fabrizio\akashi\AKASHI1.TIF"/>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t="4495" r="3636" b="5547"/>
          <a:stretch>
            <a:fillRect/>
          </a:stretch>
        </p:blipFill>
        <p:spPr bwMode="auto">
          <a:xfrm>
            <a:off x="381000" y="1981200"/>
            <a:ext cx="8382000" cy="3162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796793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jb-honshi.co.jp/bridgeworld/img/bridge03.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5" y="1379537"/>
            <a:ext cx="5905500" cy="3714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3783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9144000" cy="1125538"/>
          </a:xfrm>
          <a:prstGeom prst="rect">
            <a:avLst/>
          </a:prstGeom>
          <a:blipFill>
            <a:blip r:embed="rId5" cstate="print"/>
            <a:stretch>
              <a:fillRect/>
            </a:stretch>
          </a:bli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6" name="Rettangolo 5"/>
          <p:cNvSpPr/>
          <p:nvPr/>
        </p:nvSpPr>
        <p:spPr>
          <a:xfrm>
            <a:off x="0" y="1106752"/>
            <a:ext cx="8280000" cy="90000"/>
          </a:xfrm>
          <a:prstGeom prst="rect">
            <a:avLst/>
          </a:prstGeom>
          <a:solidFill>
            <a:srgbClr val="92D050"/>
          </a:solidFill>
          <a:ln>
            <a:solidFill>
              <a:schemeClr val="bg1">
                <a:lumMod val="9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7" name="Rettangolo 6"/>
          <p:cNvSpPr/>
          <p:nvPr/>
        </p:nvSpPr>
        <p:spPr>
          <a:xfrm>
            <a:off x="8388350" y="1089025"/>
            <a:ext cx="720725" cy="179388"/>
          </a:xfrm>
          <a:prstGeom prst="rect">
            <a:avLst/>
          </a:prstGeom>
          <a:solidFill>
            <a:srgbClr val="92D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t-IT" sz="1200" dirty="0">
                <a:solidFill>
                  <a:schemeClr val="tx1"/>
                </a:solidFill>
                <a:latin typeface="Times New Roman" pitchFamily="18" charset="0"/>
                <a:cs typeface="Times New Roman" pitchFamily="18" charset="0"/>
              </a:rPr>
              <a:t> </a:t>
            </a:r>
          </a:p>
        </p:txBody>
      </p:sp>
      <p:sp>
        <p:nvSpPr>
          <p:cNvPr id="4103" name="Segnaposto numero diapositiva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cs typeface="Arial" charset="0"/>
              </a:defRPr>
            </a:lvl1pPr>
            <a:lvl2pPr marL="742950" indent="-285750">
              <a:defRPr sz="900">
                <a:solidFill>
                  <a:schemeClr val="tx1"/>
                </a:solidFill>
                <a:latin typeface="Arial" charset="0"/>
                <a:cs typeface="Arial" charset="0"/>
              </a:defRPr>
            </a:lvl2pPr>
            <a:lvl3pPr marL="1143000" indent="-228600">
              <a:defRPr sz="900">
                <a:solidFill>
                  <a:schemeClr val="tx1"/>
                </a:solidFill>
                <a:latin typeface="Arial" charset="0"/>
                <a:cs typeface="Arial" charset="0"/>
              </a:defRPr>
            </a:lvl3pPr>
            <a:lvl4pPr marL="1600200" indent="-228600">
              <a:defRPr sz="900">
                <a:solidFill>
                  <a:schemeClr val="tx1"/>
                </a:solidFill>
                <a:latin typeface="Arial" charset="0"/>
                <a:cs typeface="Arial" charset="0"/>
              </a:defRPr>
            </a:lvl4pPr>
            <a:lvl5pPr marL="2057400" indent="-22860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fld id="{0118A81B-3B4F-4A7E-9886-24E1D56BB431}" type="slidenum">
              <a:rPr lang="it-IT" altLang="it-IT" sz="1400" smtClean="0"/>
              <a:pPr/>
              <a:t>34</a:t>
            </a:fld>
            <a:endParaRPr lang="it-IT" altLang="it-IT" sz="1400" smtClean="0"/>
          </a:p>
        </p:txBody>
      </p:sp>
      <p:pic>
        <p:nvPicPr>
          <p:cNvPr id="4104" name="Picture 2" descr="http://www.shimz.co.jp/english/services/images/construction_ph00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1628775"/>
            <a:ext cx="3551237"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Wind tunnel test of long span suspension bridge (이순신대교 풍동실험) (online-video-cutter.com).mp4">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4427538" y="1412875"/>
            <a:ext cx="4105275"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66379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8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_bruno.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85851" y="814387"/>
            <a:ext cx="6734174" cy="5050631"/>
          </a:xfrm>
          <a:prstGeom prst="rect">
            <a:avLst/>
          </a:prstGeom>
        </p:spPr>
      </p:pic>
    </p:spTree>
    <p:extLst>
      <p:ext uri="{BB962C8B-B14F-4D97-AF65-F5344CB8AC3E}">
        <p14:creationId xmlns:p14="http://schemas.microsoft.com/office/powerpoint/2010/main" val="23271358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Grecof\c\ponte strallato\strettomessina\CONFRONTO.jpg"/>
          <p:cNvPicPr>
            <a:picLocks noChangeAspect="1" noChangeArrowheads="1"/>
          </p:cNvPicPr>
          <p:nvPr/>
        </p:nvPicPr>
        <p:blipFill>
          <a:blip r:embed="rId2">
            <a:lum bright="-24000" contrast="60000"/>
            <a:extLst>
              <a:ext uri="{28A0092B-C50C-407E-A947-70E740481C1C}">
                <a14:useLocalDpi xmlns:a14="http://schemas.microsoft.com/office/drawing/2010/main" val="0"/>
              </a:ext>
            </a:extLst>
          </a:blip>
          <a:srcRect/>
          <a:stretch>
            <a:fillRect/>
          </a:stretch>
        </p:blipFill>
        <p:spPr bwMode="auto">
          <a:xfrm>
            <a:off x="76200" y="1066800"/>
            <a:ext cx="8915400" cy="406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9108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Grecof\c\ponte strallato\strettomessina\profilo_ponte700.gif"/>
          <p:cNvPicPr>
            <a:picLocks noChangeAspect="1" noChangeArrowheads="1"/>
          </p:cNvPicPr>
          <p:nvPr/>
        </p:nvPicPr>
        <p:blipFill>
          <a:blip r:embed="rId2">
            <a:extLst>
              <a:ext uri="{28A0092B-C50C-407E-A947-70E740481C1C}">
                <a14:useLocalDpi xmlns:a14="http://schemas.microsoft.com/office/drawing/2010/main" val="0"/>
              </a:ext>
            </a:extLst>
          </a:blip>
          <a:srcRect t="-3770"/>
          <a:stretch>
            <a:fillRect/>
          </a:stretch>
        </p:blipFill>
        <p:spPr bwMode="auto">
          <a:xfrm>
            <a:off x="266700" y="417513"/>
            <a:ext cx="8572500" cy="2097087"/>
          </a:xfrm>
          <a:prstGeom prst="rect">
            <a:avLst/>
          </a:prstGeom>
          <a:solidFill>
            <a:schemeClr val="bg1"/>
          </a:solidFill>
        </p:spPr>
      </p:pic>
      <p:pic>
        <p:nvPicPr>
          <p:cNvPr id="55299" name="Picture 3" descr="\\Grecof\c\ponte strallato\strettomessina\b0-016.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 y="2743200"/>
            <a:ext cx="8572500" cy="3571875"/>
          </a:xfrm>
          <a:prstGeom prst="rect">
            <a:avLst/>
          </a:prstGeom>
          <a:solidFill>
            <a:schemeClr val="bg1"/>
          </a:solidFill>
        </p:spPr>
      </p:pic>
    </p:spTree>
    <p:extLst>
      <p:ext uri="{BB962C8B-B14F-4D97-AF65-F5344CB8AC3E}">
        <p14:creationId xmlns:p14="http://schemas.microsoft.com/office/powerpoint/2010/main" val="147901388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3400" y="274638"/>
            <a:ext cx="8153400" cy="861049"/>
          </a:xfrm>
        </p:spPr>
        <p:style>
          <a:lnRef idx="1">
            <a:schemeClr val="accent4"/>
          </a:lnRef>
          <a:fillRef idx="3">
            <a:schemeClr val="accent4"/>
          </a:fillRef>
          <a:effectRef idx="2">
            <a:schemeClr val="accent4"/>
          </a:effectRef>
          <a:fontRef idx="minor">
            <a:schemeClr val="lt1"/>
          </a:fontRef>
        </p:style>
        <p:txBody>
          <a:bodyPr>
            <a:normAutofit/>
          </a:bodyPr>
          <a:lstStyle/>
          <a:p>
            <a:r>
              <a:rPr lang="it-IT" sz="2400" b="1" dirty="0" smtClean="0">
                <a:solidFill>
                  <a:srgbClr val="000000"/>
                </a:solidFill>
              </a:rPr>
              <a:t>PROVE SU PROTOTIPI (</a:t>
            </a:r>
            <a:r>
              <a:rPr lang="it-IT" sz="2400" b="1" dirty="0" err="1" smtClean="0">
                <a:solidFill>
                  <a:srgbClr val="000000"/>
                </a:solidFill>
              </a:rPr>
              <a:t>SEZ</a:t>
            </a:r>
            <a:r>
              <a:rPr lang="it-IT" sz="2400" b="1" dirty="0" smtClean="0">
                <a:solidFill>
                  <a:srgbClr val="000000"/>
                </a:solidFill>
              </a:rPr>
              <a:t>. GRANDI MODELLI)</a:t>
            </a:r>
            <a:endParaRPr lang="it-IT" sz="2400" b="1" dirty="0">
              <a:solidFill>
                <a:srgbClr val="000000"/>
              </a:solidFill>
            </a:endParaRPr>
          </a:p>
        </p:txBody>
      </p:sp>
      <p:sp>
        <p:nvSpPr>
          <p:cNvPr id="8" name="Segnaposto contenuto 7"/>
          <p:cNvSpPr>
            <a:spLocks noGrp="1"/>
          </p:cNvSpPr>
          <p:nvPr>
            <p:ph sz="half" idx="2"/>
          </p:nvPr>
        </p:nvSpPr>
        <p:spPr>
          <a:xfrm>
            <a:off x="3848100" y="1600200"/>
            <a:ext cx="5162550" cy="4525963"/>
          </a:xfrm>
        </p:spPr>
        <p:txBody>
          <a:bodyPr>
            <a:normAutofit fontScale="70000" lnSpcReduction="20000"/>
          </a:bodyPr>
          <a:lstStyle/>
          <a:p>
            <a:pPr lvl="1"/>
            <a:endParaRPr lang="en-US" dirty="0" smtClean="0"/>
          </a:p>
          <a:p>
            <a:pPr lvl="1">
              <a:spcAft>
                <a:spcPts val="600"/>
              </a:spcAft>
            </a:pPr>
            <a:r>
              <a:rPr lang="en-US" sz="2300" b="1" dirty="0" smtClean="0"/>
              <a:t>Prove </a:t>
            </a:r>
            <a:r>
              <a:rPr lang="en-US" sz="2300" b="1" dirty="0" err="1"/>
              <a:t>su</a:t>
            </a:r>
            <a:r>
              <a:rPr lang="en-US" sz="2300" b="1" dirty="0"/>
              <a:t> </a:t>
            </a:r>
            <a:r>
              <a:rPr lang="en-US" sz="2300" b="1" dirty="0" err="1"/>
              <a:t>prototipi</a:t>
            </a:r>
            <a:r>
              <a:rPr lang="en-US" sz="2300" b="1" dirty="0"/>
              <a:t> in </a:t>
            </a:r>
            <a:r>
              <a:rPr lang="en-US" sz="2300" b="1" dirty="0" err="1"/>
              <a:t>scala</a:t>
            </a:r>
            <a:r>
              <a:rPr lang="en-US" sz="2300" b="1" dirty="0"/>
              <a:t> </a:t>
            </a:r>
            <a:r>
              <a:rPr lang="en-US" sz="2300" b="1" dirty="0" err="1"/>
              <a:t>od</a:t>
            </a:r>
            <a:r>
              <a:rPr lang="en-US" sz="2300" b="1" dirty="0"/>
              <a:t> al </a:t>
            </a:r>
            <a:r>
              <a:rPr lang="en-US" sz="2300" b="1" dirty="0" err="1"/>
              <a:t>vero</a:t>
            </a:r>
            <a:r>
              <a:rPr lang="en-US" sz="2300" b="1" dirty="0"/>
              <a:t> </a:t>
            </a:r>
            <a:r>
              <a:rPr lang="en-US" sz="2300" b="1" dirty="0" err="1"/>
              <a:t>costituiti</a:t>
            </a:r>
            <a:r>
              <a:rPr lang="en-US" sz="2300" b="1" dirty="0"/>
              <a:t> </a:t>
            </a:r>
            <a:r>
              <a:rPr lang="en-US" sz="2300" b="1" dirty="0" err="1" smtClean="0"/>
              <a:t>da</a:t>
            </a:r>
            <a:endParaRPr lang="it-IT" sz="2300" b="1" dirty="0"/>
          </a:p>
          <a:p>
            <a:pPr lvl="2">
              <a:spcAft>
                <a:spcPts val="600"/>
              </a:spcAft>
            </a:pPr>
            <a:r>
              <a:rPr lang="en-US" dirty="0" err="1"/>
              <a:t>Elementi</a:t>
            </a:r>
            <a:r>
              <a:rPr lang="en-US" dirty="0"/>
              <a:t> in </a:t>
            </a:r>
            <a:r>
              <a:rPr lang="en-US" dirty="0" err="1"/>
              <a:t>calcestruzzo</a:t>
            </a:r>
            <a:r>
              <a:rPr lang="en-US" dirty="0"/>
              <a:t> </a:t>
            </a:r>
            <a:r>
              <a:rPr lang="en-US" dirty="0" err="1"/>
              <a:t>armato</a:t>
            </a:r>
            <a:r>
              <a:rPr lang="en-US" dirty="0"/>
              <a:t> </a:t>
            </a:r>
            <a:r>
              <a:rPr lang="en-US" dirty="0" err="1"/>
              <a:t>normale</a:t>
            </a:r>
            <a:r>
              <a:rPr lang="en-US" dirty="0"/>
              <a:t>,</a:t>
            </a:r>
            <a:endParaRPr lang="it-IT" dirty="0"/>
          </a:p>
          <a:p>
            <a:pPr lvl="2">
              <a:spcAft>
                <a:spcPts val="600"/>
              </a:spcAft>
            </a:pPr>
            <a:r>
              <a:rPr lang="en-US" dirty="0" err="1"/>
              <a:t>Elementi</a:t>
            </a:r>
            <a:r>
              <a:rPr lang="en-US" dirty="0"/>
              <a:t> in </a:t>
            </a:r>
            <a:r>
              <a:rPr lang="en-US" dirty="0" err="1"/>
              <a:t>muratura</a:t>
            </a:r>
            <a:r>
              <a:rPr lang="en-US" dirty="0"/>
              <a:t>,</a:t>
            </a:r>
            <a:endParaRPr lang="it-IT" dirty="0"/>
          </a:p>
          <a:p>
            <a:pPr lvl="2">
              <a:spcAft>
                <a:spcPts val="600"/>
              </a:spcAft>
            </a:pPr>
            <a:r>
              <a:rPr lang="en-US" dirty="0" err="1"/>
              <a:t>Elementi</a:t>
            </a:r>
            <a:r>
              <a:rPr lang="en-US" dirty="0"/>
              <a:t> in </a:t>
            </a:r>
            <a:r>
              <a:rPr lang="en-US" dirty="0" err="1" smtClean="0"/>
              <a:t>legno</a:t>
            </a:r>
            <a:r>
              <a:rPr lang="en-US" dirty="0" smtClean="0"/>
              <a:t> </a:t>
            </a:r>
            <a:r>
              <a:rPr lang="en-US" dirty="0" err="1" smtClean="0"/>
              <a:t>massiccio</a:t>
            </a:r>
            <a:r>
              <a:rPr lang="en-US" dirty="0" smtClean="0"/>
              <a:t> </a:t>
            </a:r>
            <a:r>
              <a:rPr lang="en-US" dirty="0"/>
              <a:t>e </a:t>
            </a:r>
            <a:r>
              <a:rPr lang="en-US" dirty="0" err="1"/>
              <a:t>legno</a:t>
            </a:r>
            <a:r>
              <a:rPr lang="en-US" dirty="0"/>
              <a:t> </a:t>
            </a:r>
            <a:r>
              <a:rPr lang="en-US" dirty="0" err="1"/>
              <a:t>lamellare</a:t>
            </a:r>
            <a:r>
              <a:rPr lang="en-US" dirty="0"/>
              <a:t>,</a:t>
            </a:r>
            <a:endParaRPr lang="it-IT" dirty="0"/>
          </a:p>
          <a:p>
            <a:pPr lvl="2">
              <a:spcAft>
                <a:spcPts val="600"/>
              </a:spcAft>
            </a:pPr>
            <a:r>
              <a:rPr lang="en-US" dirty="0" err="1"/>
              <a:t>Elementi</a:t>
            </a:r>
            <a:r>
              <a:rPr lang="en-US" dirty="0"/>
              <a:t> in </a:t>
            </a:r>
            <a:r>
              <a:rPr lang="en-US" dirty="0" err="1"/>
              <a:t>calcestruzzo</a:t>
            </a:r>
            <a:r>
              <a:rPr lang="en-US" dirty="0"/>
              <a:t> </a:t>
            </a:r>
            <a:r>
              <a:rPr lang="en-US" dirty="0" err="1"/>
              <a:t>armato</a:t>
            </a:r>
            <a:r>
              <a:rPr lang="en-US" dirty="0"/>
              <a:t> </a:t>
            </a:r>
            <a:r>
              <a:rPr lang="en-US" dirty="0" err="1"/>
              <a:t>precompresso</a:t>
            </a:r>
            <a:r>
              <a:rPr lang="en-US" dirty="0"/>
              <a:t>,</a:t>
            </a:r>
            <a:endParaRPr lang="it-IT" dirty="0"/>
          </a:p>
          <a:p>
            <a:pPr lvl="2">
              <a:spcAft>
                <a:spcPts val="600"/>
              </a:spcAft>
            </a:pPr>
            <a:r>
              <a:rPr lang="en-US" dirty="0" err="1"/>
              <a:t>Elementi</a:t>
            </a:r>
            <a:r>
              <a:rPr lang="en-US" dirty="0"/>
              <a:t> in </a:t>
            </a:r>
            <a:r>
              <a:rPr lang="en-US" dirty="0" err="1"/>
              <a:t>acciaio</a:t>
            </a:r>
            <a:r>
              <a:rPr lang="en-US" dirty="0"/>
              <a:t>,</a:t>
            </a:r>
            <a:endParaRPr lang="it-IT" dirty="0"/>
          </a:p>
          <a:p>
            <a:pPr lvl="2">
              <a:spcAft>
                <a:spcPts val="600"/>
              </a:spcAft>
            </a:pPr>
            <a:r>
              <a:rPr lang="en-US" dirty="0" err="1"/>
              <a:t>Elementi</a:t>
            </a:r>
            <a:r>
              <a:rPr lang="en-US" dirty="0"/>
              <a:t> in </a:t>
            </a:r>
            <a:r>
              <a:rPr lang="en-US" dirty="0" err="1"/>
              <a:t>struttura</a:t>
            </a:r>
            <a:r>
              <a:rPr lang="en-US" dirty="0"/>
              <a:t> </a:t>
            </a:r>
            <a:r>
              <a:rPr lang="en-US" dirty="0" err="1" smtClean="0"/>
              <a:t>mista</a:t>
            </a:r>
            <a:r>
              <a:rPr lang="en-US" dirty="0" smtClean="0"/>
              <a:t>,</a:t>
            </a:r>
            <a:endParaRPr lang="it-IT" dirty="0"/>
          </a:p>
          <a:p>
            <a:pPr lvl="2">
              <a:spcAft>
                <a:spcPts val="600"/>
              </a:spcAft>
            </a:pPr>
            <a:r>
              <a:rPr lang="en-US" dirty="0" err="1"/>
              <a:t>Elementi</a:t>
            </a:r>
            <a:r>
              <a:rPr lang="en-US" dirty="0"/>
              <a:t> </a:t>
            </a:r>
            <a:r>
              <a:rPr lang="en-US" dirty="0" err="1"/>
              <a:t>costituiti</a:t>
            </a:r>
            <a:r>
              <a:rPr lang="en-US" dirty="0"/>
              <a:t> </a:t>
            </a:r>
            <a:r>
              <a:rPr lang="en-US" dirty="0" err="1"/>
              <a:t>da</a:t>
            </a:r>
            <a:r>
              <a:rPr lang="en-US" dirty="0"/>
              <a:t> </a:t>
            </a:r>
            <a:r>
              <a:rPr lang="en-US" dirty="0" err="1"/>
              <a:t>materiali</a:t>
            </a:r>
            <a:r>
              <a:rPr lang="en-US" dirty="0"/>
              <a:t> </a:t>
            </a:r>
            <a:r>
              <a:rPr lang="en-US" dirty="0" err="1"/>
              <a:t>compositi</a:t>
            </a:r>
            <a:r>
              <a:rPr lang="en-US" dirty="0"/>
              <a:t> </a:t>
            </a:r>
            <a:r>
              <a:rPr lang="en-US" dirty="0" err="1"/>
              <a:t>innovativi</a:t>
            </a:r>
            <a:r>
              <a:rPr lang="en-US" dirty="0"/>
              <a:t>,</a:t>
            </a:r>
            <a:endParaRPr lang="it-IT" dirty="0"/>
          </a:p>
          <a:p>
            <a:pPr lvl="2"/>
            <a:r>
              <a:rPr lang="en-US" dirty="0" err="1"/>
              <a:t>Elementi</a:t>
            </a:r>
            <a:r>
              <a:rPr lang="en-US" dirty="0"/>
              <a:t> </a:t>
            </a:r>
            <a:r>
              <a:rPr lang="en-US" dirty="0" err="1"/>
              <a:t>integri</a:t>
            </a:r>
            <a:r>
              <a:rPr lang="en-US" dirty="0"/>
              <a:t> </a:t>
            </a:r>
            <a:r>
              <a:rPr lang="en-US" dirty="0" err="1"/>
              <a:t>o</a:t>
            </a:r>
            <a:r>
              <a:rPr lang="en-US" dirty="0"/>
              <a:t> </a:t>
            </a:r>
            <a:r>
              <a:rPr lang="en-US" dirty="0" err="1"/>
              <a:t>danneggiati</a:t>
            </a:r>
            <a:r>
              <a:rPr lang="en-US" dirty="0"/>
              <a:t> in </a:t>
            </a:r>
            <a:r>
              <a:rPr lang="en-US" dirty="0" err="1"/>
              <a:t>materiali</a:t>
            </a:r>
            <a:r>
              <a:rPr lang="en-US" dirty="0"/>
              <a:t> </a:t>
            </a:r>
            <a:r>
              <a:rPr lang="en-US" dirty="0" err="1"/>
              <a:t>tradizionali</a:t>
            </a:r>
            <a:r>
              <a:rPr lang="en-US" dirty="0"/>
              <a:t> </a:t>
            </a:r>
            <a:r>
              <a:rPr lang="en-US" dirty="0" err="1"/>
              <a:t>riparati</a:t>
            </a:r>
            <a:r>
              <a:rPr lang="en-US" dirty="0"/>
              <a:t> </a:t>
            </a:r>
            <a:r>
              <a:rPr lang="en-US" dirty="0" err="1"/>
              <a:t>o</a:t>
            </a:r>
            <a:r>
              <a:rPr lang="en-US" dirty="0"/>
              <a:t> </a:t>
            </a:r>
            <a:r>
              <a:rPr lang="en-US" dirty="0" err="1"/>
              <a:t>rinforzati</a:t>
            </a:r>
            <a:r>
              <a:rPr lang="en-US" dirty="0"/>
              <a:t> </a:t>
            </a:r>
            <a:r>
              <a:rPr lang="en-US" dirty="0" err="1"/>
              <a:t>mediante</a:t>
            </a:r>
            <a:r>
              <a:rPr lang="en-US" dirty="0"/>
              <a:t> </a:t>
            </a:r>
            <a:r>
              <a:rPr lang="en-US" dirty="0" err="1"/>
              <a:t>l’impiego</a:t>
            </a:r>
            <a:r>
              <a:rPr lang="en-US" dirty="0"/>
              <a:t> </a:t>
            </a:r>
            <a:r>
              <a:rPr lang="en-US" dirty="0" err="1"/>
              <a:t>di</a:t>
            </a:r>
            <a:r>
              <a:rPr lang="en-US" dirty="0"/>
              <a:t> </a:t>
            </a:r>
            <a:r>
              <a:rPr lang="en-US" dirty="0" err="1"/>
              <a:t>materiali</a:t>
            </a:r>
            <a:r>
              <a:rPr lang="en-US" dirty="0"/>
              <a:t> </a:t>
            </a:r>
            <a:r>
              <a:rPr lang="en-US" dirty="0" err="1" smtClean="0"/>
              <a:t>compositi</a:t>
            </a:r>
            <a:r>
              <a:rPr lang="en-US" dirty="0" smtClean="0"/>
              <a:t>.</a:t>
            </a:r>
            <a:endParaRPr lang="it-IT" dirty="0" smtClean="0"/>
          </a:p>
          <a:p>
            <a:pPr lvl="2"/>
            <a:endParaRPr lang="it-IT" dirty="0"/>
          </a:p>
          <a:p>
            <a:pPr lvl="1"/>
            <a:r>
              <a:rPr lang="en-US" sz="2000" dirty="0" smtClean="0"/>
              <a:t>Prove </a:t>
            </a:r>
            <a:r>
              <a:rPr lang="en-US" sz="2000" dirty="0" err="1"/>
              <a:t>sismiche</a:t>
            </a:r>
            <a:r>
              <a:rPr lang="en-US" sz="2000" dirty="0"/>
              <a:t> </a:t>
            </a:r>
            <a:r>
              <a:rPr lang="en-US" sz="2000" dirty="0" err="1"/>
              <a:t>mediante</a:t>
            </a:r>
            <a:r>
              <a:rPr lang="en-US" sz="2000" dirty="0"/>
              <a:t> </a:t>
            </a:r>
            <a:r>
              <a:rPr lang="en-US" sz="2000" dirty="0" err="1"/>
              <a:t>tavola</a:t>
            </a:r>
            <a:r>
              <a:rPr lang="en-US" sz="2000" dirty="0"/>
              <a:t> </a:t>
            </a:r>
            <a:r>
              <a:rPr lang="en-US" sz="2000" dirty="0" err="1"/>
              <a:t>vibrante</a:t>
            </a:r>
            <a:r>
              <a:rPr lang="en-US" sz="2000" dirty="0"/>
              <a:t> </a:t>
            </a:r>
            <a:r>
              <a:rPr lang="en-US" sz="2000" dirty="0" err="1"/>
              <a:t>su</a:t>
            </a:r>
            <a:r>
              <a:rPr lang="en-US" sz="2000" dirty="0"/>
              <a:t>  </a:t>
            </a:r>
            <a:r>
              <a:rPr lang="en-US" sz="2000" dirty="0" err="1"/>
              <a:t>dispositivi</a:t>
            </a:r>
            <a:r>
              <a:rPr lang="en-US" sz="2000" dirty="0"/>
              <a:t> </a:t>
            </a:r>
            <a:r>
              <a:rPr lang="en-US" sz="2000" dirty="0" err="1"/>
              <a:t>di</a:t>
            </a:r>
            <a:r>
              <a:rPr lang="en-US" sz="2000" dirty="0"/>
              <a:t> </a:t>
            </a:r>
            <a:r>
              <a:rPr lang="en-US" sz="2000" dirty="0" err="1"/>
              <a:t>protezione</a:t>
            </a:r>
            <a:r>
              <a:rPr lang="en-US" sz="2000" dirty="0"/>
              <a:t> </a:t>
            </a:r>
            <a:r>
              <a:rPr lang="en-US" sz="2000" dirty="0" err="1"/>
              <a:t>sismica</a:t>
            </a:r>
            <a:r>
              <a:rPr lang="en-US" sz="2000" dirty="0"/>
              <a:t> </a:t>
            </a:r>
            <a:r>
              <a:rPr lang="en-US" sz="2000" dirty="0" err="1"/>
              <a:t>ed</a:t>
            </a:r>
            <a:r>
              <a:rPr lang="en-US" sz="2000" dirty="0"/>
              <a:t> </a:t>
            </a:r>
            <a:r>
              <a:rPr lang="en-US" sz="2000" dirty="0" err="1"/>
              <a:t>elementi</a:t>
            </a:r>
            <a:r>
              <a:rPr lang="en-US" sz="2000" dirty="0"/>
              <a:t> </a:t>
            </a:r>
            <a:r>
              <a:rPr lang="en-US" sz="2000" dirty="0" err="1"/>
              <a:t>strutturali</a:t>
            </a:r>
            <a:r>
              <a:rPr lang="en-US" sz="2000" dirty="0"/>
              <a:t> in c.a., </a:t>
            </a:r>
            <a:r>
              <a:rPr lang="en-US" sz="2000" dirty="0" err="1"/>
              <a:t>muratura</a:t>
            </a:r>
            <a:r>
              <a:rPr lang="en-US" sz="2000" dirty="0"/>
              <a:t>, </a:t>
            </a:r>
            <a:r>
              <a:rPr lang="en-US" sz="2000" dirty="0" err="1"/>
              <a:t>acciaio</a:t>
            </a:r>
            <a:r>
              <a:rPr lang="en-US" sz="2000" dirty="0"/>
              <a:t>, </a:t>
            </a:r>
            <a:r>
              <a:rPr lang="en-US" sz="2000" dirty="0" err="1"/>
              <a:t>legno</a:t>
            </a:r>
            <a:r>
              <a:rPr lang="en-US" sz="2000" dirty="0"/>
              <a:t>.</a:t>
            </a:r>
            <a:endParaRPr lang="it-IT" sz="2000" dirty="0"/>
          </a:p>
          <a:p>
            <a:pPr>
              <a:buNone/>
            </a:pPr>
            <a:endParaRPr lang="it-IT" sz="1600" b="1" dirty="0"/>
          </a:p>
        </p:txBody>
      </p:sp>
      <p:pic>
        <p:nvPicPr>
          <p:cNvPr id="4" name="Immagine 3"/>
          <p:cNvPicPr>
            <a:picLocks noChangeAspect="1"/>
          </p:cNvPicPr>
          <p:nvPr/>
        </p:nvPicPr>
        <p:blipFill>
          <a:blip r:embed="rId2"/>
          <a:stretch>
            <a:fillRect/>
          </a:stretch>
        </p:blipFill>
        <p:spPr>
          <a:xfrm>
            <a:off x="728518" y="1600200"/>
            <a:ext cx="2818130" cy="2124710"/>
          </a:xfrm>
          <a:prstGeom prst="rect">
            <a:avLst/>
          </a:prstGeom>
        </p:spPr>
      </p:pic>
      <p:pic>
        <p:nvPicPr>
          <p:cNvPr id="9" name="Immagine 8"/>
          <p:cNvPicPr>
            <a:picLocks noChangeAspect="1"/>
          </p:cNvPicPr>
          <p:nvPr/>
        </p:nvPicPr>
        <p:blipFill>
          <a:blip r:embed="rId3"/>
          <a:stretch>
            <a:fillRect/>
          </a:stretch>
        </p:blipFill>
        <p:spPr>
          <a:xfrm>
            <a:off x="778048" y="4525963"/>
            <a:ext cx="2768600" cy="1600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716507"/>
          </a:xfrm>
        </p:spPr>
        <p:style>
          <a:lnRef idx="1">
            <a:schemeClr val="accent2"/>
          </a:lnRef>
          <a:fillRef idx="3">
            <a:schemeClr val="accent2"/>
          </a:fillRef>
          <a:effectRef idx="2">
            <a:schemeClr val="accent2"/>
          </a:effectRef>
          <a:fontRef idx="minor">
            <a:schemeClr val="lt1"/>
          </a:fontRef>
        </p:style>
        <p:txBody>
          <a:bodyPr>
            <a:normAutofit/>
          </a:bodyPr>
          <a:lstStyle/>
          <a:p>
            <a:r>
              <a:rPr lang="it-IT" sz="2000" b="1" dirty="0" smtClean="0">
                <a:solidFill>
                  <a:srgbClr val="000000"/>
                </a:solidFill>
              </a:rPr>
              <a:t>PROVE PER ATTIVITA’ CONTO TERZI</a:t>
            </a:r>
            <a:endParaRPr lang="it-IT" sz="2000" b="1" dirty="0">
              <a:solidFill>
                <a:srgbClr val="000000"/>
              </a:solidFill>
            </a:endParaRPr>
          </a:p>
        </p:txBody>
      </p:sp>
      <p:sp>
        <p:nvSpPr>
          <p:cNvPr id="3" name="Segnaposto contenuto 2"/>
          <p:cNvSpPr>
            <a:spLocks noGrp="1"/>
          </p:cNvSpPr>
          <p:nvPr>
            <p:ph sz="half" idx="1"/>
          </p:nvPr>
        </p:nvSpPr>
        <p:spPr>
          <a:xfrm>
            <a:off x="698222" y="1342175"/>
            <a:ext cx="7988578" cy="4525963"/>
          </a:xfrm>
        </p:spPr>
        <p:txBody>
          <a:bodyPr>
            <a:normAutofit fontScale="92500" lnSpcReduction="10000"/>
          </a:bodyPr>
          <a:lstStyle/>
          <a:p>
            <a:pPr>
              <a:buNone/>
            </a:pPr>
            <a:endParaRPr lang="it-IT" dirty="0" smtClean="0"/>
          </a:p>
          <a:p>
            <a:pPr>
              <a:buNone/>
            </a:pPr>
            <a:r>
              <a:rPr lang="it-IT" dirty="0" smtClean="0"/>
              <a:t>        </a:t>
            </a:r>
            <a:r>
              <a:rPr lang="it-IT" sz="2600" b="1" dirty="0" smtClean="0"/>
              <a:t>attività </a:t>
            </a:r>
            <a:r>
              <a:rPr lang="it-IT" sz="2600" b="1" dirty="0"/>
              <a:t>di </a:t>
            </a:r>
            <a:r>
              <a:rPr lang="it-IT" sz="2600" b="1" dirty="0" smtClean="0"/>
              <a:t>prove sperimentali più significative :</a:t>
            </a:r>
            <a:endParaRPr lang="it-IT" b="1" dirty="0"/>
          </a:p>
          <a:p>
            <a:pPr>
              <a:buNone/>
            </a:pPr>
            <a:r>
              <a:rPr lang="it-IT" dirty="0" err="1"/>
              <a:t> </a:t>
            </a:r>
            <a:endParaRPr lang="it-IT" dirty="0"/>
          </a:p>
          <a:p>
            <a:pPr lvl="1"/>
            <a:r>
              <a:rPr lang="it-IT" dirty="0" smtClean="0"/>
              <a:t>esecuzione </a:t>
            </a:r>
            <a:r>
              <a:rPr lang="it-IT" dirty="0"/>
              <a:t>di prove di carico statiche e dinamiche su ponti ferroviari in </a:t>
            </a:r>
            <a:r>
              <a:rPr lang="it-IT" dirty="0" smtClean="0"/>
              <a:t>acciaio;</a:t>
            </a:r>
            <a:endParaRPr lang="it-IT" dirty="0"/>
          </a:p>
          <a:p>
            <a:pPr lvl="1"/>
            <a:r>
              <a:rPr lang="it-IT" dirty="0" smtClean="0"/>
              <a:t>esecuzione </a:t>
            </a:r>
            <a:r>
              <a:rPr lang="it-IT" dirty="0"/>
              <a:t>di prove di carico statico su ponti in c.a</a:t>
            </a:r>
            <a:r>
              <a:rPr lang="it-IT" dirty="0" smtClean="0"/>
              <a:t>.; </a:t>
            </a:r>
          </a:p>
          <a:p>
            <a:pPr lvl="1"/>
            <a:r>
              <a:rPr lang="it-IT" dirty="0" smtClean="0"/>
              <a:t>esecuzione </a:t>
            </a:r>
            <a:r>
              <a:rPr lang="it-IT" dirty="0"/>
              <a:t>di prove in situ su edifici esistenti (edifici pubblici e/o di carattere </a:t>
            </a:r>
            <a:r>
              <a:rPr lang="it-IT" dirty="0" err="1"/>
              <a:t>storico-monumentale</a:t>
            </a:r>
            <a:r>
              <a:rPr lang="it-IT" dirty="0"/>
              <a:t>);</a:t>
            </a:r>
          </a:p>
          <a:p>
            <a:pPr lvl="1"/>
            <a:r>
              <a:rPr lang="it-IT" dirty="0" smtClean="0"/>
              <a:t>qualificazione </a:t>
            </a:r>
            <a:r>
              <a:rPr lang="it-IT" dirty="0"/>
              <a:t>dei materiali di centri di trasformazione degli acciai e di centri di produzione industriale di calcestruzzi;</a:t>
            </a:r>
          </a:p>
          <a:p>
            <a:pPr lvl="1"/>
            <a:r>
              <a:rPr lang="it-IT" dirty="0" smtClean="0"/>
              <a:t>controllo </a:t>
            </a:r>
            <a:r>
              <a:rPr lang="it-IT" dirty="0"/>
              <a:t>di qualità di materiali utilizzati per la realizzazione di infrastrutture (ponti, </a:t>
            </a:r>
            <a:r>
              <a:rPr lang="it-IT" dirty="0" smtClean="0"/>
              <a:t>viadotti</a:t>
            </a:r>
            <a:r>
              <a:rPr lang="it-IT" dirty="0"/>
              <a:t>, </a:t>
            </a:r>
            <a:r>
              <a:rPr lang="it-IT" dirty="0" smtClean="0"/>
              <a:t>gallerie, dighe, etc</a:t>
            </a:r>
            <a:r>
              <a:rPr lang="it-IT" dirty="0"/>
              <a:t>.).</a:t>
            </a:r>
          </a:p>
          <a:p>
            <a:endParaRPr lang="it-IT"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93407" y="438547"/>
            <a:ext cx="8068100" cy="685229"/>
          </a:xfrm>
        </p:spPr>
        <p:style>
          <a:lnRef idx="1">
            <a:schemeClr val="accent4"/>
          </a:lnRef>
          <a:fillRef idx="3">
            <a:schemeClr val="accent4"/>
          </a:fillRef>
          <a:effectRef idx="2">
            <a:schemeClr val="accent4"/>
          </a:effectRef>
          <a:fontRef idx="minor">
            <a:schemeClr val="lt1"/>
          </a:fontRef>
        </p:style>
        <p:txBody>
          <a:bodyPr>
            <a:normAutofit/>
          </a:bodyPr>
          <a:lstStyle/>
          <a:p>
            <a:r>
              <a:rPr lang="it-IT" sz="1800" dirty="0" smtClean="0">
                <a:solidFill>
                  <a:srgbClr val="000000"/>
                </a:solidFill>
              </a:rPr>
              <a:t>PROVE </a:t>
            </a:r>
            <a:r>
              <a:rPr lang="it-IT" sz="1800" dirty="0" err="1" smtClean="0">
                <a:solidFill>
                  <a:srgbClr val="000000"/>
                </a:solidFill>
              </a:rPr>
              <a:t>DI</a:t>
            </a:r>
            <a:r>
              <a:rPr lang="it-IT" sz="1800" dirty="0" smtClean="0">
                <a:solidFill>
                  <a:srgbClr val="000000"/>
                </a:solidFill>
              </a:rPr>
              <a:t> CARICO STATICHE SU PONTI FERROVIARI IN ACCIAIO</a:t>
            </a:r>
            <a:endParaRPr lang="it-IT" sz="1800" dirty="0">
              <a:solidFill>
                <a:srgbClr val="000000"/>
              </a:solidFill>
            </a:endParaRPr>
          </a:p>
        </p:txBody>
      </p:sp>
      <p:pic>
        <p:nvPicPr>
          <p:cNvPr id="4" name="Immagine 3"/>
          <p:cNvPicPr>
            <a:picLocks noChangeAspect="1"/>
          </p:cNvPicPr>
          <p:nvPr/>
        </p:nvPicPr>
        <p:blipFill>
          <a:blip r:embed="rId2"/>
          <a:srcRect l="9174"/>
          <a:stretch>
            <a:fillRect/>
          </a:stretch>
        </p:blipFill>
        <p:spPr>
          <a:xfrm rot="16200000">
            <a:off x="2547389" y="-527333"/>
            <a:ext cx="4455375" cy="8270958"/>
          </a:xfrm>
          <a:prstGeom prst="rect">
            <a:avLst/>
          </a:prstGeom>
        </p:spPr>
      </p:pic>
      <p:sp>
        <p:nvSpPr>
          <p:cNvPr id="5" name="CasellaDiTesto 4"/>
          <p:cNvSpPr txBox="1"/>
          <p:nvPr/>
        </p:nvSpPr>
        <p:spPr>
          <a:xfrm>
            <a:off x="3458846" y="6029465"/>
            <a:ext cx="3273966" cy="369332"/>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it-IT" b="1" dirty="0" smtClean="0">
                <a:solidFill>
                  <a:srgbClr val="000000"/>
                </a:solidFill>
              </a:rPr>
              <a:t>Carico di prova e punti di misura</a:t>
            </a:r>
            <a:endParaRPr lang="it-IT" b="1" dirty="0">
              <a:solidFill>
                <a:srgbClr val="000000"/>
              </a:solidFill>
            </a:endParaRPr>
          </a:p>
        </p:txBody>
      </p:sp>
      <p:sp>
        <p:nvSpPr>
          <p:cNvPr id="6" name="CasellaDiTesto 5"/>
          <p:cNvSpPr txBox="1"/>
          <p:nvPr/>
        </p:nvSpPr>
        <p:spPr>
          <a:xfrm>
            <a:off x="4212563" y="3241870"/>
            <a:ext cx="1306242" cy="30777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it-IT" sz="1400" b="1" dirty="0" smtClean="0"/>
              <a:t>Punti di misura</a:t>
            </a:r>
            <a:endParaRPr lang="it-IT" sz="1400" b="1" dirty="0"/>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657273"/>
          </a:xfrm>
        </p:spPr>
        <p:style>
          <a:lnRef idx="1">
            <a:schemeClr val="accent2"/>
          </a:lnRef>
          <a:fillRef idx="3">
            <a:schemeClr val="accent2"/>
          </a:fillRef>
          <a:effectRef idx="2">
            <a:schemeClr val="accent2"/>
          </a:effectRef>
          <a:fontRef idx="minor">
            <a:schemeClr val="lt1"/>
          </a:fontRef>
        </p:style>
        <p:txBody>
          <a:bodyPr>
            <a:normAutofit/>
          </a:bodyPr>
          <a:lstStyle/>
          <a:p>
            <a:r>
              <a:rPr lang="it-IT" sz="1800" dirty="0" smtClean="0"/>
              <a:t>PROVE </a:t>
            </a:r>
            <a:r>
              <a:rPr lang="it-IT" sz="1800" dirty="0" err="1" smtClean="0"/>
              <a:t>DI</a:t>
            </a:r>
            <a:r>
              <a:rPr lang="it-IT" sz="1800" dirty="0" smtClean="0"/>
              <a:t> CARICO DINAMICHE SU PONTI FERROVIARI IN ACCIAIO</a:t>
            </a:r>
            <a:endParaRPr lang="it-IT" sz="1800" dirty="0"/>
          </a:p>
        </p:txBody>
      </p:sp>
      <p:pic>
        <p:nvPicPr>
          <p:cNvPr id="4" name="Immagine 3"/>
          <p:cNvPicPr>
            <a:picLocks noChangeAspect="1"/>
          </p:cNvPicPr>
          <p:nvPr/>
        </p:nvPicPr>
        <p:blipFill>
          <a:blip r:embed="rId2"/>
          <a:stretch>
            <a:fillRect/>
          </a:stretch>
        </p:blipFill>
        <p:spPr>
          <a:xfrm>
            <a:off x="978017" y="1115971"/>
            <a:ext cx="1600200" cy="2133600"/>
          </a:xfrm>
          <a:prstGeom prst="rect">
            <a:avLst/>
          </a:prstGeom>
        </p:spPr>
      </p:pic>
      <p:pic>
        <p:nvPicPr>
          <p:cNvPr id="6" name="Immagine 5"/>
          <p:cNvPicPr>
            <a:picLocks noChangeAspect="1"/>
          </p:cNvPicPr>
          <p:nvPr/>
        </p:nvPicPr>
        <p:blipFill>
          <a:blip r:embed="rId3"/>
          <a:stretch>
            <a:fillRect/>
          </a:stretch>
        </p:blipFill>
        <p:spPr>
          <a:xfrm>
            <a:off x="3128349" y="1115971"/>
            <a:ext cx="1600200" cy="2133600"/>
          </a:xfrm>
          <a:prstGeom prst="rect">
            <a:avLst/>
          </a:prstGeom>
        </p:spPr>
      </p:pic>
      <p:pic>
        <p:nvPicPr>
          <p:cNvPr id="7" name="Immagine 6"/>
          <p:cNvPicPr>
            <a:picLocks noChangeAspect="1"/>
          </p:cNvPicPr>
          <p:nvPr/>
        </p:nvPicPr>
        <p:blipFill>
          <a:blip r:embed="rId4"/>
          <a:stretch>
            <a:fillRect/>
          </a:stretch>
        </p:blipFill>
        <p:spPr>
          <a:xfrm>
            <a:off x="6180986" y="1115971"/>
            <a:ext cx="2425700" cy="1822450"/>
          </a:xfrm>
          <a:prstGeom prst="rect">
            <a:avLst/>
          </a:prstGeom>
        </p:spPr>
      </p:pic>
      <p:pic>
        <p:nvPicPr>
          <p:cNvPr id="8" name="Immagine 7"/>
          <p:cNvPicPr>
            <a:picLocks noChangeAspect="1"/>
          </p:cNvPicPr>
          <p:nvPr/>
        </p:nvPicPr>
        <p:blipFill>
          <a:blip r:embed="rId5"/>
          <a:stretch>
            <a:fillRect/>
          </a:stretch>
        </p:blipFill>
        <p:spPr>
          <a:xfrm>
            <a:off x="601067" y="4010223"/>
            <a:ext cx="1657350" cy="2209800"/>
          </a:xfrm>
          <a:prstGeom prst="rect">
            <a:avLst/>
          </a:prstGeom>
        </p:spPr>
      </p:pic>
      <p:sp>
        <p:nvSpPr>
          <p:cNvPr id="9" name="CasellaDiTesto 8"/>
          <p:cNvSpPr txBox="1"/>
          <p:nvPr/>
        </p:nvSpPr>
        <p:spPr>
          <a:xfrm>
            <a:off x="1502784" y="3359330"/>
            <a:ext cx="1625565"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it-IT" dirty="0" smtClean="0"/>
              <a:t>Fasi della prova</a:t>
            </a:r>
            <a:endParaRPr lang="it-IT" dirty="0"/>
          </a:p>
        </p:txBody>
      </p:sp>
      <p:sp>
        <p:nvSpPr>
          <p:cNvPr id="10" name="CasellaDiTesto 9"/>
          <p:cNvSpPr txBox="1"/>
          <p:nvPr/>
        </p:nvSpPr>
        <p:spPr>
          <a:xfrm>
            <a:off x="6180986" y="3205441"/>
            <a:ext cx="2505814" cy="307777"/>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r>
              <a:rPr lang="it-IT" sz="1400" dirty="0" smtClean="0">
                <a:solidFill>
                  <a:srgbClr val="FF0000"/>
                </a:solidFill>
              </a:rPr>
              <a:t>Accelerometro ad asse verticale</a:t>
            </a:r>
            <a:endParaRPr lang="it-IT" sz="1400" dirty="0">
              <a:solidFill>
                <a:srgbClr val="FF0000"/>
              </a:solidFill>
            </a:endParaRPr>
          </a:p>
        </p:txBody>
      </p:sp>
      <p:sp>
        <p:nvSpPr>
          <p:cNvPr id="11" name="CasellaDiTesto 10"/>
          <p:cNvSpPr txBox="1"/>
          <p:nvPr/>
        </p:nvSpPr>
        <p:spPr>
          <a:xfrm>
            <a:off x="601067" y="6396334"/>
            <a:ext cx="2676960" cy="307777"/>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r>
              <a:rPr lang="it-IT" sz="1400" dirty="0" smtClean="0">
                <a:solidFill>
                  <a:srgbClr val="FF0000"/>
                </a:solidFill>
              </a:rPr>
              <a:t>Accelerometro ad asse orizzontale</a:t>
            </a:r>
            <a:endParaRPr lang="it-IT" sz="1400" dirty="0">
              <a:solidFill>
                <a:srgbClr val="FF0000"/>
              </a:solidFill>
            </a:endParaRPr>
          </a:p>
        </p:txBody>
      </p:sp>
      <p:pic>
        <p:nvPicPr>
          <p:cNvPr id="12" name="Immagine 11"/>
          <p:cNvPicPr>
            <a:picLocks noChangeAspect="1"/>
          </p:cNvPicPr>
          <p:nvPr/>
        </p:nvPicPr>
        <p:blipFill>
          <a:blip r:embed="rId6"/>
          <a:stretch>
            <a:fillRect/>
          </a:stretch>
        </p:blipFill>
        <p:spPr>
          <a:xfrm>
            <a:off x="6180986" y="3728662"/>
            <a:ext cx="2749550" cy="1663700"/>
          </a:xfrm>
          <a:prstGeom prst="rect">
            <a:avLst/>
          </a:prstGeom>
        </p:spPr>
      </p:pic>
      <p:pic>
        <p:nvPicPr>
          <p:cNvPr id="13" name="Immagine 12"/>
          <p:cNvPicPr>
            <a:picLocks noChangeAspect="1"/>
          </p:cNvPicPr>
          <p:nvPr/>
        </p:nvPicPr>
        <p:blipFill>
          <a:blip r:embed="rId7"/>
          <a:stretch>
            <a:fillRect/>
          </a:stretch>
        </p:blipFill>
        <p:spPr>
          <a:xfrm>
            <a:off x="2464765" y="4566862"/>
            <a:ext cx="2749550" cy="1651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695858"/>
          </a:xfrm>
        </p:spPr>
        <p:style>
          <a:lnRef idx="1">
            <a:schemeClr val="accent1"/>
          </a:lnRef>
          <a:fillRef idx="3">
            <a:schemeClr val="accent1"/>
          </a:fillRef>
          <a:effectRef idx="2">
            <a:schemeClr val="accent1"/>
          </a:effectRef>
          <a:fontRef idx="minor">
            <a:schemeClr val="lt1"/>
          </a:fontRef>
        </p:style>
        <p:txBody>
          <a:bodyPr>
            <a:normAutofit/>
          </a:bodyPr>
          <a:lstStyle/>
          <a:p>
            <a:r>
              <a:rPr lang="it-IT" sz="2000" b="1" dirty="0" smtClean="0">
                <a:solidFill>
                  <a:srgbClr val="000000"/>
                </a:solidFill>
              </a:rPr>
              <a:t>ATTIVITA’ </a:t>
            </a:r>
            <a:r>
              <a:rPr lang="it-IT" sz="2000" b="1" dirty="0" err="1" smtClean="0">
                <a:solidFill>
                  <a:srgbClr val="000000"/>
                </a:solidFill>
              </a:rPr>
              <a:t>DI</a:t>
            </a:r>
            <a:r>
              <a:rPr lang="it-IT" sz="2000" b="1" dirty="0" smtClean="0">
                <a:solidFill>
                  <a:srgbClr val="000000"/>
                </a:solidFill>
              </a:rPr>
              <a:t> RICERCA</a:t>
            </a:r>
            <a:endParaRPr lang="it-IT" sz="2000" b="1" dirty="0">
              <a:solidFill>
                <a:srgbClr val="000000"/>
              </a:solidFill>
            </a:endParaRPr>
          </a:p>
        </p:txBody>
      </p:sp>
      <p:sp>
        <p:nvSpPr>
          <p:cNvPr id="3" name="Segnaposto contenuto 2"/>
          <p:cNvSpPr>
            <a:spLocks noGrp="1"/>
          </p:cNvSpPr>
          <p:nvPr>
            <p:ph idx="1"/>
          </p:nvPr>
        </p:nvSpPr>
        <p:spPr>
          <a:xfrm>
            <a:off x="457200" y="1290553"/>
            <a:ext cx="8484174" cy="5038406"/>
          </a:xfrm>
        </p:spPr>
        <p:style>
          <a:lnRef idx="2">
            <a:schemeClr val="accent3"/>
          </a:lnRef>
          <a:fillRef idx="1">
            <a:schemeClr val="lt1"/>
          </a:fillRef>
          <a:effectRef idx="0">
            <a:schemeClr val="accent3"/>
          </a:effectRef>
          <a:fontRef idx="minor">
            <a:schemeClr val="dk1"/>
          </a:fontRef>
        </p:style>
        <p:txBody>
          <a:bodyPr>
            <a:noAutofit/>
          </a:bodyPr>
          <a:lstStyle/>
          <a:p>
            <a:r>
              <a:rPr lang="it-IT" sz="1600" dirty="0"/>
              <a:t>L’attività sperimentale è svolta secondo quanto previsto nell’ambito di :</a:t>
            </a:r>
          </a:p>
          <a:p>
            <a:pPr lvl="1"/>
            <a:r>
              <a:rPr lang="it-IT" sz="1600" dirty="0"/>
              <a:t>Progetti di </a:t>
            </a:r>
            <a:r>
              <a:rPr lang="it-IT" sz="1600" dirty="0" smtClean="0"/>
              <a:t>Ricerca</a:t>
            </a:r>
            <a:endParaRPr lang="it-IT" sz="1600" dirty="0"/>
          </a:p>
          <a:p>
            <a:pPr lvl="1"/>
            <a:r>
              <a:rPr lang="it-IT" sz="1600" dirty="0"/>
              <a:t>Convenzioni con enti od aziende,</a:t>
            </a:r>
          </a:p>
          <a:p>
            <a:r>
              <a:rPr lang="it-IT" sz="1600" dirty="0" smtClean="0"/>
              <a:t>I </a:t>
            </a:r>
            <a:r>
              <a:rPr lang="it-IT" sz="1600" dirty="0"/>
              <a:t>risultati della ricerca sono stati utilizzati per gli scopi previsti nei singoli progetti di ricerca e sono presentati all’interno di tesi di laurea, tesi di dottorato</a:t>
            </a:r>
            <a:r>
              <a:rPr lang="it-IT" sz="1600" dirty="0" smtClean="0"/>
              <a:t>, comunicazioni </a:t>
            </a:r>
            <a:r>
              <a:rPr lang="it-IT" sz="1600" dirty="0"/>
              <a:t>a convegni, congressi e conferenze e di pubblicazioni scientifiche su atti di convegno e riviste nazionali ed internazionali. Le tematiche di maggiore interesse sono: </a:t>
            </a:r>
          </a:p>
          <a:p>
            <a:r>
              <a:rPr lang="it-IT" sz="1600" b="1" dirty="0" err="1"/>
              <a:t> </a:t>
            </a:r>
            <a:endParaRPr lang="it-IT" sz="1600" dirty="0"/>
          </a:p>
          <a:p>
            <a:r>
              <a:rPr lang="it-IT" sz="1600" dirty="0"/>
              <a:t>a</a:t>
            </a:r>
            <a:r>
              <a:rPr lang="it-IT" sz="1600" b="1" dirty="0"/>
              <a:t>-Caratterizzazione meccanica dei calcestruzzi </a:t>
            </a:r>
            <a:r>
              <a:rPr lang="it-IT" sz="1600" b="1" dirty="0" err="1"/>
              <a:t>fibrorinforzati</a:t>
            </a:r>
            <a:r>
              <a:rPr lang="it-IT" sz="1600" dirty="0"/>
              <a:t>: </a:t>
            </a:r>
          </a:p>
          <a:p>
            <a:r>
              <a:rPr lang="it-IT" sz="1600" dirty="0" err="1"/>
              <a:t> </a:t>
            </a:r>
            <a:endParaRPr lang="it-IT" sz="1600" dirty="0"/>
          </a:p>
          <a:p>
            <a:r>
              <a:rPr lang="it-IT" sz="1600" dirty="0"/>
              <a:t>b- </a:t>
            </a:r>
            <a:r>
              <a:rPr lang="it-IT" sz="1600" b="1" dirty="0"/>
              <a:t>Rinforzo strutturale mediante materiali e tecniche innovative</a:t>
            </a:r>
            <a:r>
              <a:rPr lang="it-IT" sz="1600" dirty="0"/>
              <a:t> (FRP, FRCM)</a:t>
            </a:r>
          </a:p>
          <a:p>
            <a:pPr lvl="1"/>
            <a:r>
              <a:rPr lang="it-IT" sz="1600" dirty="0"/>
              <a:t>b1-</a:t>
            </a:r>
            <a:r>
              <a:rPr lang="it-IT" sz="1600" b="1" i="1" dirty="0"/>
              <a:t>Rinforzo di strutture in muratura mediante FRP</a:t>
            </a:r>
            <a:endParaRPr lang="it-IT" sz="1600" dirty="0"/>
          </a:p>
          <a:p>
            <a:pPr lvl="1"/>
            <a:r>
              <a:rPr lang="it-IT" sz="1600" dirty="0"/>
              <a:t>b2-</a:t>
            </a:r>
            <a:r>
              <a:rPr lang="it-IT" sz="1600" b="1" i="1" dirty="0"/>
              <a:t>Controllo delle applicazioni di materiali FRP a strutture murarie ed in c.a. </a:t>
            </a:r>
            <a:endParaRPr lang="it-IT" sz="1600" dirty="0"/>
          </a:p>
          <a:p>
            <a:pPr lvl="1"/>
            <a:r>
              <a:rPr lang="it-IT" sz="1600" dirty="0"/>
              <a:t>b3-</a:t>
            </a:r>
            <a:r>
              <a:rPr lang="it-IT" sz="1600" b="1" i="1" dirty="0"/>
              <a:t>Rinforzo di strutture inflesse in calcestruzzo armato con barre e/o lamine in FRP </a:t>
            </a:r>
            <a:endParaRPr lang="it-IT" sz="1600" dirty="0"/>
          </a:p>
          <a:p>
            <a:r>
              <a:rPr lang="it-IT" sz="1600" dirty="0"/>
              <a:t>c-</a:t>
            </a:r>
            <a:r>
              <a:rPr lang="it-IT" sz="1600" b="1" dirty="0"/>
              <a:t>Rinforzo di elementi in calcestruzzo armato mediante FRC</a:t>
            </a:r>
            <a:r>
              <a:rPr lang="it-IT" sz="1600" b="1" i="1" dirty="0"/>
              <a:t>M</a:t>
            </a:r>
            <a:endParaRPr lang="it-IT" sz="1600" dirty="0"/>
          </a:p>
          <a:p>
            <a:r>
              <a:rPr lang="it-IT" sz="1600" dirty="0"/>
              <a:t>d-</a:t>
            </a:r>
            <a:r>
              <a:rPr lang="it-IT" sz="1600" b="1" dirty="0"/>
              <a:t>Impiego di materiali compositi in fibre naturali per il rinforzo strutturale </a:t>
            </a:r>
            <a:endParaRPr lang="it-IT" sz="1600" dirty="0"/>
          </a:p>
          <a:p>
            <a:r>
              <a:rPr lang="it-IT" sz="1600" dirty="0" err="1"/>
              <a:t> </a:t>
            </a:r>
            <a:endParaRPr lang="it-IT" sz="1600" dirty="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778453"/>
          </a:xfrm>
        </p:spPr>
        <p:style>
          <a:lnRef idx="1">
            <a:schemeClr val="accent2"/>
          </a:lnRef>
          <a:fillRef idx="2">
            <a:schemeClr val="accent2"/>
          </a:fillRef>
          <a:effectRef idx="1">
            <a:schemeClr val="accent2"/>
          </a:effectRef>
          <a:fontRef idx="minor">
            <a:schemeClr val="dk1"/>
          </a:fontRef>
        </p:style>
        <p:txBody>
          <a:bodyPr>
            <a:normAutofit/>
          </a:bodyPr>
          <a:lstStyle/>
          <a:p>
            <a:r>
              <a:rPr lang="it-IT" sz="1400" b="1" dirty="0" smtClean="0"/>
              <a:t>ATTIVITA’ </a:t>
            </a:r>
            <a:r>
              <a:rPr lang="it-IT" sz="1400" b="1" dirty="0" err="1" smtClean="0"/>
              <a:t>DI</a:t>
            </a:r>
            <a:r>
              <a:rPr lang="it-IT" sz="1400" b="1" dirty="0" smtClean="0"/>
              <a:t> RICERCA: SPERIMENTAZIONE SU ELEMENTI IN C.A. RINFORZATI CON MATERIALE COMPOSITO FIBRORINFORZATO (FRP, FRCM)</a:t>
            </a:r>
            <a:endParaRPr lang="it-IT" sz="1400" b="1" dirty="0"/>
          </a:p>
        </p:txBody>
      </p:sp>
      <p:pic>
        <p:nvPicPr>
          <p:cNvPr id="4" name="Immagine 3"/>
          <p:cNvPicPr>
            <a:picLocks noChangeAspect="1"/>
          </p:cNvPicPr>
          <p:nvPr/>
        </p:nvPicPr>
        <p:blipFill>
          <a:blip r:embed="rId2"/>
          <a:stretch>
            <a:fillRect/>
          </a:stretch>
        </p:blipFill>
        <p:spPr>
          <a:xfrm>
            <a:off x="457200" y="1352500"/>
            <a:ext cx="5031740" cy="1884680"/>
          </a:xfrm>
          <a:prstGeom prst="rect">
            <a:avLst/>
          </a:prstGeom>
        </p:spPr>
      </p:pic>
      <p:pic>
        <p:nvPicPr>
          <p:cNvPr id="5" name="Immagine 4"/>
          <p:cNvPicPr>
            <a:picLocks noChangeAspect="1"/>
          </p:cNvPicPr>
          <p:nvPr/>
        </p:nvPicPr>
        <p:blipFill>
          <a:blip r:embed="rId3"/>
          <a:stretch>
            <a:fillRect/>
          </a:stretch>
        </p:blipFill>
        <p:spPr>
          <a:xfrm>
            <a:off x="457200" y="3910087"/>
            <a:ext cx="2921000" cy="2197100"/>
          </a:xfrm>
          <a:prstGeom prst="rect">
            <a:avLst/>
          </a:prstGeom>
        </p:spPr>
      </p:pic>
      <p:pic>
        <p:nvPicPr>
          <p:cNvPr id="6" name="Immagine 5"/>
          <p:cNvPicPr>
            <a:picLocks noChangeAspect="1"/>
          </p:cNvPicPr>
          <p:nvPr/>
        </p:nvPicPr>
        <p:blipFill>
          <a:blip r:embed="rId4"/>
          <a:stretch>
            <a:fillRect/>
          </a:stretch>
        </p:blipFill>
        <p:spPr>
          <a:xfrm>
            <a:off x="4219071" y="3910087"/>
            <a:ext cx="1676400" cy="2197100"/>
          </a:xfrm>
          <a:prstGeom prst="rect">
            <a:avLst/>
          </a:prstGeom>
        </p:spPr>
      </p:pic>
      <p:pic>
        <p:nvPicPr>
          <p:cNvPr id="7" name="Immagine 6"/>
          <p:cNvPicPr>
            <a:picLocks noChangeAspect="1"/>
          </p:cNvPicPr>
          <p:nvPr/>
        </p:nvPicPr>
        <p:blipFill>
          <a:blip r:embed="rId5"/>
          <a:stretch>
            <a:fillRect/>
          </a:stretch>
        </p:blipFill>
        <p:spPr>
          <a:xfrm>
            <a:off x="-1191684" y="-7370233"/>
            <a:ext cx="2528570" cy="3435350"/>
          </a:xfrm>
          <a:prstGeom prst="rect">
            <a:avLst/>
          </a:prstGeom>
        </p:spPr>
      </p:pic>
      <p:pic>
        <p:nvPicPr>
          <p:cNvPr id="8" name="Immagine 7"/>
          <p:cNvPicPr>
            <a:picLocks noChangeAspect="1"/>
          </p:cNvPicPr>
          <p:nvPr/>
        </p:nvPicPr>
        <p:blipFill>
          <a:blip r:embed="rId6"/>
          <a:stretch>
            <a:fillRect/>
          </a:stretch>
        </p:blipFill>
        <p:spPr>
          <a:xfrm>
            <a:off x="6534150" y="2033912"/>
            <a:ext cx="2152650" cy="2095500"/>
          </a:xfrm>
          <a:prstGeom prst="rect">
            <a:avLst/>
          </a:prstGeom>
        </p:spPr>
      </p:pic>
      <p:sp>
        <p:nvSpPr>
          <p:cNvPr id="9" name="CasellaDiTesto 8"/>
          <p:cNvSpPr txBox="1"/>
          <p:nvPr/>
        </p:nvSpPr>
        <p:spPr>
          <a:xfrm>
            <a:off x="1336886" y="3263334"/>
            <a:ext cx="2082621" cy="307777"/>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it-IT" sz="1400" dirty="0" smtClean="0">
                <a:solidFill>
                  <a:srgbClr val="800000"/>
                </a:solidFill>
              </a:rPr>
              <a:t>Travi rinforzate a flessione</a:t>
            </a:r>
            <a:endParaRPr lang="it-IT" sz="1400" dirty="0">
              <a:solidFill>
                <a:srgbClr val="800000"/>
              </a:solidFill>
            </a:endParaRPr>
          </a:p>
        </p:txBody>
      </p:sp>
      <p:sp>
        <p:nvSpPr>
          <p:cNvPr id="10" name="CasellaDiTesto 9"/>
          <p:cNvSpPr txBox="1"/>
          <p:nvPr/>
        </p:nvSpPr>
        <p:spPr>
          <a:xfrm>
            <a:off x="457200" y="6328873"/>
            <a:ext cx="1614369" cy="276999"/>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it-IT" sz="1200" b="1" dirty="0" smtClean="0">
                <a:solidFill>
                  <a:schemeClr val="tx1"/>
                </a:solidFill>
              </a:rPr>
              <a:t>Calcestruzzo confinato </a:t>
            </a:r>
            <a:endParaRPr lang="it-IT" sz="1200" b="1" dirty="0">
              <a:solidFill>
                <a:schemeClr val="tx1"/>
              </a:solidFill>
            </a:endParaRPr>
          </a:p>
        </p:txBody>
      </p:sp>
      <p:sp>
        <p:nvSpPr>
          <p:cNvPr id="11" name="CasellaDiTesto 10"/>
          <p:cNvSpPr txBox="1"/>
          <p:nvPr/>
        </p:nvSpPr>
        <p:spPr>
          <a:xfrm>
            <a:off x="3779765" y="6328873"/>
            <a:ext cx="2389747" cy="276999"/>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it-IT" sz="1200" b="1" dirty="0" smtClean="0">
                <a:solidFill>
                  <a:srgbClr val="800000"/>
                </a:solidFill>
              </a:rPr>
              <a:t>Pilastro in c.a. confinato con FRCM</a:t>
            </a:r>
            <a:endParaRPr lang="it-IT" sz="1200" b="1" dirty="0">
              <a:solidFill>
                <a:srgbClr val="800000"/>
              </a:solidFill>
            </a:endParaRPr>
          </a:p>
        </p:txBody>
      </p:sp>
      <p:sp>
        <p:nvSpPr>
          <p:cNvPr id="12" name="CasellaDiTesto 11"/>
          <p:cNvSpPr txBox="1"/>
          <p:nvPr/>
        </p:nvSpPr>
        <p:spPr>
          <a:xfrm>
            <a:off x="6698380" y="4352625"/>
            <a:ext cx="2027268" cy="276999"/>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it-IT" sz="1200" b="1" dirty="0" smtClean="0">
                <a:solidFill>
                  <a:srgbClr val="000000"/>
                </a:solidFill>
              </a:rPr>
              <a:t>Aderenza FRCM/calcestruzzo</a:t>
            </a:r>
            <a:endParaRPr lang="it-IT" sz="1200" b="1"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1403</TotalTime>
  <Words>1656</Words>
  <Application>Microsoft Macintosh PowerPoint</Application>
  <PresentationFormat>On-screen Show (4:3)</PresentationFormat>
  <Paragraphs>247</Paragraphs>
  <Slides>37</Slides>
  <Notes>14</Notes>
  <HiddenSlides>0</HiddenSlides>
  <MMClips>4</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39" baseType="lpstr">
      <vt:lpstr>Tema di Office</vt:lpstr>
      <vt:lpstr>Documento</vt:lpstr>
      <vt:lpstr>PowerPoint Presentation</vt:lpstr>
      <vt:lpstr>LABORATORIO PROVE MATERIALI E STRUTTURE</vt:lpstr>
      <vt:lpstr>PROVE SUI MATERIALI DA COSTRUZIONE</vt:lpstr>
      <vt:lpstr>PROVE SU PROTOTIPI (SEZ. GRANDI MODELLI)</vt:lpstr>
      <vt:lpstr>PROVE PER ATTIVITA’ CONTO TERZI</vt:lpstr>
      <vt:lpstr>PowerPoint Presentation</vt:lpstr>
      <vt:lpstr>PROVE DI CARICO DINAMICHE SU PONTI FERROVIARI IN ACCIAIO</vt:lpstr>
      <vt:lpstr>ATTIVITA’ DI RICERCA</vt:lpstr>
      <vt:lpstr>ATTIVITA’ DI RICERCA: SPERIMENTAZIONE SU ELEMENTI IN C.A. RINFORZATI CON MATERIALE COMPOSITO FIBRORINFORZATO (FRP, FRCM)</vt:lpstr>
      <vt:lpstr>ATTIVITA’ DI RICERCA: SPERIMENTAZIONE SU MURATURE RINFORZATE CON MATERIALE COMPOSITO FIBRORINFORZATO (FRP, FRCM)</vt:lpstr>
      <vt:lpstr>TAVOLA VIBRANTE PER PROVE SISMICHE</vt:lpstr>
      <vt:lpstr>PowerPoint Presentation</vt:lpstr>
      <vt:lpstr>TAVOLA VIBRANTE PER PROVE SISMICHE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unical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luciano ombres</dc:creator>
  <cp:lastModifiedBy>marco schioppa</cp:lastModifiedBy>
  <cp:revision>58</cp:revision>
  <dcterms:created xsi:type="dcterms:W3CDTF">2015-04-20T22:40:34Z</dcterms:created>
  <dcterms:modified xsi:type="dcterms:W3CDTF">2015-06-08T07:32:01Z</dcterms:modified>
</cp:coreProperties>
</file>