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83F-3998-D849-89BB-CEF1555C117C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A2AA-788D-9B4A-A4BA-F086BA22CDA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35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83F-3998-D849-89BB-CEF1555C117C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A2AA-788D-9B4A-A4BA-F086BA22CDA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05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83F-3998-D849-89BB-CEF1555C117C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A2AA-788D-9B4A-A4BA-F086BA22CDA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6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83F-3998-D849-89BB-CEF1555C117C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A2AA-788D-9B4A-A4BA-F086BA22CDA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46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83F-3998-D849-89BB-CEF1555C117C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A2AA-788D-9B4A-A4BA-F086BA22CDA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33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83F-3998-D849-89BB-CEF1555C117C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A2AA-788D-9B4A-A4BA-F086BA22CDA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55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83F-3998-D849-89BB-CEF1555C117C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A2AA-788D-9B4A-A4BA-F086BA22CDA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36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83F-3998-D849-89BB-CEF1555C117C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A2AA-788D-9B4A-A4BA-F086BA22CDA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25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83F-3998-D849-89BB-CEF1555C117C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A2AA-788D-9B4A-A4BA-F086BA22CDA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39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83F-3998-D849-89BB-CEF1555C117C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A2AA-788D-9B4A-A4BA-F086BA22CDA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85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83F-3998-D849-89BB-CEF1555C117C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A2AA-788D-9B4A-A4BA-F086BA22CDA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744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5F83F-3998-D849-89BB-CEF1555C117C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4A2AA-788D-9B4A-A4BA-F086BA22CDA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976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opertin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581" y="0"/>
            <a:ext cx="92385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622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89957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48626" y="1094308"/>
            <a:ext cx="8995373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ill Sans"/>
                <a:cs typeface="Gill Sans"/>
              </a:rPr>
              <a:t>8. Smart </a:t>
            </a:r>
            <a:r>
              <a:rPr lang="en-GB" sz="2400" b="1" dirty="0" smtClean="0">
                <a:latin typeface="Gill Sans"/>
                <a:cs typeface="Gill Sans"/>
              </a:rPr>
              <a:t>cities</a:t>
            </a:r>
          </a:p>
          <a:p>
            <a:r>
              <a:rPr lang="en-GB" sz="2400" b="1" dirty="0" smtClean="0">
                <a:latin typeface="Gill Sans"/>
                <a:cs typeface="Gill Sans"/>
              </a:rPr>
              <a:t>(</a:t>
            </a:r>
            <a:r>
              <a:rPr lang="en-GB" sz="2400" b="1" dirty="0" err="1">
                <a:latin typeface="Gill Sans"/>
                <a:cs typeface="Gill Sans"/>
              </a:rPr>
              <a:t>Laboratorio</a:t>
            </a:r>
            <a:r>
              <a:rPr lang="en-GB" sz="2400" b="1" dirty="0">
                <a:latin typeface="Gill Sans"/>
                <a:cs typeface="Gill Sans"/>
              </a:rPr>
              <a:t> </a:t>
            </a:r>
            <a:r>
              <a:rPr lang="en-GB" sz="2400" b="1" dirty="0" err="1">
                <a:latin typeface="Gill Sans"/>
                <a:cs typeface="Gill Sans"/>
              </a:rPr>
              <a:t>d’Immagini</a:t>
            </a:r>
            <a:r>
              <a:rPr lang="en-GB" sz="2400" b="1" dirty="0">
                <a:latin typeface="Gill Sans"/>
                <a:cs typeface="Gill Sans"/>
              </a:rPr>
              <a:t>, </a:t>
            </a:r>
            <a:r>
              <a:rPr lang="en-GB" sz="2400" b="1" dirty="0" err="1">
                <a:latin typeface="Gill Sans"/>
                <a:cs typeface="Gill Sans"/>
              </a:rPr>
              <a:t>Cubo</a:t>
            </a:r>
            <a:r>
              <a:rPr lang="en-GB" sz="2400" b="1" dirty="0">
                <a:latin typeface="Gill Sans"/>
                <a:cs typeface="Gill Sans"/>
              </a:rPr>
              <a:t> 45B II piano)</a:t>
            </a:r>
            <a:endParaRPr lang="it-IT" sz="2400" dirty="0">
              <a:latin typeface="Gill Sans"/>
              <a:cs typeface="Gill Sans"/>
            </a:endParaRPr>
          </a:p>
          <a:p>
            <a:r>
              <a:rPr lang="en-GB" sz="2400" dirty="0">
                <a:latin typeface="Gill Sans"/>
                <a:cs typeface="Gill Sans"/>
              </a:rPr>
              <a:t>CONVENER	G. </a:t>
            </a:r>
            <a:r>
              <a:rPr lang="en-GB" sz="2400" dirty="0" err="1">
                <a:latin typeface="Gill Sans"/>
                <a:cs typeface="Gill Sans"/>
              </a:rPr>
              <a:t>Celani</a:t>
            </a:r>
            <a:r>
              <a:rPr lang="en-GB" sz="2400" dirty="0">
                <a:latin typeface="Gill Sans"/>
                <a:cs typeface="Gill Sans"/>
              </a:rPr>
              <a:t> (UNICAL/DINCI)</a:t>
            </a:r>
            <a:endParaRPr lang="it-IT" sz="2400" dirty="0">
              <a:latin typeface="Gill Sans"/>
              <a:cs typeface="Gill Sans"/>
            </a:endParaRPr>
          </a:p>
          <a:p>
            <a:r>
              <a:rPr lang="en-GB" sz="2400" dirty="0">
                <a:latin typeface="Gill Sans"/>
                <a:cs typeface="Gill Sans"/>
              </a:rPr>
              <a:t>LECTURERS	G. </a:t>
            </a:r>
            <a:r>
              <a:rPr lang="en-GB" sz="2400" dirty="0" err="1">
                <a:latin typeface="Gill Sans"/>
                <a:cs typeface="Gill Sans"/>
              </a:rPr>
              <a:t>Celani</a:t>
            </a:r>
            <a:r>
              <a:rPr lang="en-GB" sz="2400" dirty="0">
                <a:latin typeface="Gill Sans"/>
                <a:cs typeface="Gill Sans"/>
              </a:rPr>
              <a:t> (UNICAL/DINCI)</a:t>
            </a:r>
            <a:endParaRPr lang="it-IT" sz="2400" dirty="0">
              <a:latin typeface="Gill Sans"/>
              <a:cs typeface="Gill Sans"/>
            </a:endParaRPr>
          </a:p>
          <a:p>
            <a:r>
              <a:rPr lang="en-GB" sz="2400" dirty="0">
                <a:latin typeface="Gill Sans"/>
                <a:cs typeface="Gill Sans"/>
              </a:rPr>
              <a:t>TUTORS		P. </a:t>
            </a:r>
            <a:r>
              <a:rPr lang="en-GB" sz="2400" dirty="0" err="1">
                <a:latin typeface="Gill Sans"/>
                <a:cs typeface="Gill Sans"/>
              </a:rPr>
              <a:t>Celani</a:t>
            </a:r>
            <a:r>
              <a:rPr lang="en-GB" sz="2400" dirty="0">
                <a:latin typeface="Gill Sans"/>
                <a:cs typeface="Gill Sans"/>
              </a:rPr>
              <a:t>. E. d’Alessandro, M. </a:t>
            </a:r>
            <a:r>
              <a:rPr lang="en-GB" sz="2400" dirty="0" err="1">
                <a:latin typeface="Gill Sans"/>
                <a:cs typeface="Gill Sans"/>
              </a:rPr>
              <a:t>Zupi</a:t>
            </a:r>
            <a:r>
              <a:rPr lang="en-GB" sz="2400" dirty="0">
                <a:latin typeface="Gill Sans"/>
                <a:cs typeface="Gill Sans"/>
              </a:rPr>
              <a:t>, G. </a:t>
            </a:r>
            <a:r>
              <a:rPr lang="en-GB" sz="2400" dirty="0" err="1">
                <a:latin typeface="Gill Sans"/>
                <a:cs typeface="Gill Sans"/>
              </a:rPr>
              <a:t>Nicolaci</a:t>
            </a:r>
            <a:r>
              <a:rPr lang="en-GB" sz="2400" dirty="0">
                <a:latin typeface="Gill Sans"/>
                <a:cs typeface="Gill Sans"/>
              </a:rPr>
              <a:t> </a:t>
            </a:r>
            <a:endParaRPr lang="it-IT" sz="2400" dirty="0">
              <a:latin typeface="Gill Sans"/>
              <a:cs typeface="Gill Sans"/>
            </a:endParaRPr>
          </a:p>
          <a:p>
            <a:r>
              <a:rPr lang="en-GB" b="1" dirty="0">
                <a:latin typeface="Gill Sans"/>
                <a:cs typeface="Gill Sans"/>
              </a:rPr>
              <a:t> </a:t>
            </a:r>
            <a:endParaRPr lang="it-IT" dirty="0">
              <a:latin typeface="Gill Sans"/>
              <a:cs typeface="Gill Sans"/>
            </a:endParaRPr>
          </a:p>
          <a:p>
            <a:r>
              <a:rPr lang="en-GB" sz="2200" b="1" dirty="0">
                <a:latin typeface="Gill Sans"/>
                <a:cs typeface="Gill Sans"/>
              </a:rPr>
              <a:t>Lectures content:</a:t>
            </a:r>
            <a:endParaRPr lang="it-IT" sz="2200" dirty="0">
              <a:latin typeface="Gill Sans"/>
              <a:cs typeface="Gill Sans"/>
            </a:endParaRPr>
          </a:p>
          <a:p>
            <a:r>
              <a:rPr lang="en-GB" sz="2200" dirty="0">
                <a:latin typeface="Gill Sans"/>
                <a:cs typeface="Gill Sans"/>
              </a:rPr>
              <a:t>Approaches to the contemporary city: </a:t>
            </a:r>
            <a:r>
              <a:rPr lang="en-GB" sz="2200" dirty="0" smtClean="0">
                <a:latin typeface="Gill Sans"/>
                <a:cs typeface="Gill Sans"/>
              </a:rPr>
              <a:t> Smart </a:t>
            </a:r>
            <a:r>
              <a:rPr lang="en-GB" sz="2200" dirty="0">
                <a:latin typeface="Gill Sans"/>
                <a:cs typeface="Gill Sans"/>
              </a:rPr>
              <a:t>city, Creative city, Resilient city, Green city.</a:t>
            </a:r>
            <a:endParaRPr lang="it-IT" sz="2200" dirty="0">
              <a:latin typeface="Gill Sans"/>
              <a:cs typeface="Gill Sans"/>
            </a:endParaRPr>
          </a:p>
          <a:p>
            <a:r>
              <a:rPr lang="en-GB" sz="2200" dirty="0">
                <a:latin typeface="Gill Sans"/>
                <a:cs typeface="Gill Sans"/>
              </a:rPr>
              <a:t>Living Labs: open innovation, real-life settings, end user engagement, user-driven innovation.</a:t>
            </a:r>
            <a:endParaRPr lang="it-IT" sz="2200" dirty="0">
              <a:latin typeface="Gill Sans"/>
              <a:cs typeface="Gill Sans"/>
            </a:endParaRPr>
          </a:p>
          <a:p>
            <a:r>
              <a:rPr lang="en-GB" sz="2200" dirty="0">
                <a:latin typeface="Gill Sans"/>
                <a:cs typeface="Gill Sans"/>
              </a:rPr>
              <a:t> </a:t>
            </a:r>
            <a:endParaRPr lang="it-IT" sz="2200" dirty="0">
              <a:latin typeface="Gill Sans"/>
              <a:cs typeface="Gill Sans"/>
            </a:endParaRPr>
          </a:p>
          <a:p>
            <a:r>
              <a:rPr lang="en-GB" sz="2200" b="1" dirty="0">
                <a:latin typeface="Gill Sans"/>
                <a:cs typeface="Gill Sans"/>
              </a:rPr>
              <a:t>Tutorials content:</a:t>
            </a:r>
            <a:endParaRPr lang="it-IT" sz="2200" dirty="0">
              <a:latin typeface="Gill Sans"/>
              <a:cs typeface="Gill Sans"/>
            </a:endParaRPr>
          </a:p>
          <a:p>
            <a:r>
              <a:rPr lang="en-GB" sz="2200" dirty="0">
                <a:latin typeface="Gill Sans"/>
                <a:cs typeface="Gill Sans"/>
              </a:rPr>
              <a:t>Collection and analysis of case studies on smart city and living labs.</a:t>
            </a:r>
            <a:endParaRPr lang="it-IT" sz="2200" dirty="0">
              <a:latin typeface="Gill Sans"/>
              <a:cs typeface="Gill Sans"/>
            </a:endParaRPr>
          </a:p>
          <a:p>
            <a:r>
              <a:rPr lang="en-GB" sz="2200" dirty="0">
                <a:latin typeface="Gill Sans"/>
                <a:cs typeface="Gill Sans"/>
              </a:rPr>
              <a:t>Development of an evaluation matrix of the components of the smart </a:t>
            </a:r>
            <a:r>
              <a:rPr lang="en-GB" sz="2200" dirty="0" smtClean="0">
                <a:latin typeface="Gill Sans"/>
                <a:cs typeface="Gill Sans"/>
              </a:rPr>
              <a:t>city.</a:t>
            </a:r>
            <a:r>
              <a:rPr lang="it-IT" sz="2200" dirty="0" smtClean="0">
                <a:latin typeface="Gill Sans"/>
                <a:cs typeface="Gill Sans"/>
              </a:rPr>
              <a:t> </a:t>
            </a:r>
            <a:r>
              <a:rPr lang="en-GB" sz="2200" dirty="0" smtClean="0">
                <a:latin typeface="Gill Sans"/>
                <a:cs typeface="Gill Sans"/>
              </a:rPr>
              <a:t>Simulation </a:t>
            </a:r>
            <a:r>
              <a:rPr lang="en-GB" sz="2200" dirty="0">
                <a:latin typeface="Gill Sans"/>
                <a:cs typeface="Gill Sans"/>
              </a:rPr>
              <a:t>of a program of actions for the construction of smart city</a:t>
            </a:r>
            <a:r>
              <a:rPr lang="en-GB" sz="2200" dirty="0"/>
              <a:t>.</a:t>
            </a:r>
            <a:endParaRPr lang="it-IT" sz="2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1128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89957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48626" y="1094308"/>
            <a:ext cx="899537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latin typeface="Gill Sans"/>
                <a:cs typeface="Gill Sans"/>
              </a:rPr>
              <a:t>1st day</a:t>
            </a:r>
          </a:p>
          <a:p>
            <a:endParaRPr lang="en-GB" sz="2600" dirty="0"/>
          </a:p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en-GB" sz="2400" dirty="0" smtClean="0">
                <a:latin typeface="Gill Sans"/>
                <a:cs typeface="Gill Sans"/>
              </a:rPr>
              <a:t>Introduction </a:t>
            </a:r>
            <a:r>
              <a:rPr lang="en-GB" sz="2400" dirty="0">
                <a:latin typeface="Gill Sans"/>
                <a:cs typeface="Gill Sans"/>
              </a:rPr>
              <a:t>to the concept of smart </a:t>
            </a:r>
            <a:r>
              <a:rPr lang="en-GB" sz="2400" dirty="0" smtClean="0">
                <a:latin typeface="Gill Sans"/>
                <a:cs typeface="Gill Sans"/>
              </a:rPr>
              <a:t>city</a:t>
            </a:r>
            <a:endParaRPr lang="en-GB" sz="2400" dirty="0">
              <a:latin typeface="Gill Sans"/>
              <a:cs typeface="Gill Sans"/>
            </a:endParaRPr>
          </a:p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en-GB" sz="2400" dirty="0" smtClean="0">
                <a:latin typeface="Gill Sans"/>
                <a:cs typeface="Gill Sans"/>
              </a:rPr>
              <a:t>components </a:t>
            </a:r>
            <a:r>
              <a:rPr lang="en-GB" sz="2400" dirty="0">
                <a:latin typeface="Gill Sans"/>
                <a:cs typeface="Gill Sans"/>
              </a:rPr>
              <a:t>and indicators of smart </a:t>
            </a:r>
            <a:r>
              <a:rPr lang="en-GB" sz="2400" dirty="0" smtClean="0">
                <a:latin typeface="Gill Sans"/>
                <a:cs typeface="Gill Sans"/>
              </a:rPr>
              <a:t>city</a:t>
            </a:r>
          </a:p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en-GB" sz="2400" dirty="0" smtClean="0">
                <a:latin typeface="Gill Sans"/>
                <a:cs typeface="Gill Sans"/>
              </a:rPr>
              <a:t>tutorial </a:t>
            </a:r>
            <a:r>
              <a:rPr lang="en-GB" sz="2400" dirty="0">
                <a:latin typeface="Gill Sans"/>
                <a:cs typeface="Gill Sans"/>
              </a:rPr>
              <a:t>on definitions of smart city and best </a:t>
            </a:r>
            <a:r>
              <a:rPr lang="en-GB" sz="2400" dirty="0" smtClean="0">
                <a:latin typeface="Gill Sans"/>
                <a:cs typeface="Gill Sans"/>
              </a:rPr>
              <a:t>practices</a:t>
            </a:r>
            <a:endParaRPr lang="it-IT" sz="2400" dirty="0">
              <a:latin typeface="Gill Sans"/>
              <a:cs typeface="Gill Sans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0527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89957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48626" y="1094308"/>
            <a:ext cx="89953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latin typeface="Gill Sans"/>
                <a:cs typeface="Gill Sans"/>
              </a:rPr>
              <a:t>2</a:t>
            </a:r>
            <a:r>
              <a:rPr lang="en-GB" sz="2600" b="1" dirty="0" smtClean="0">
                <a:latin typeface="Gill Sans"/>
                <a:cs typeface="Gill Sans"/>
              </a:rPr>
              <a:t>st day</a:t>
            </a:r>
          </a:p>
          <a:p>
            <a:endParaRPr lang="en-GB" sz="2600" dirty="0"/>
          </a:p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en-GB" sz="2400" dirty="0" smtClean="0">
                <a:latin typeface="Gill Sans"/>
                <a:cs typeface="Gill Sans"/>
              </a:rPr>
              <a:t>brain storming on the results of the first exercise</a:t>
            </a:r>
          </a:p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en-GB" sz="2400" dirty="0" smtClean="0">
                <a:latin typeface="Gill Sans"/>
                <a:cs typeface="Gill Sans"/>
              </a:rPr>
              <a:t>introduction to the concept of living lab</a:t>
            </a:r>
          </a:p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en-GB" sz="2400" dirty="0" smtClean="0">
                <a:latin typeface="Gill Sans"/>
                <a:cs typeface="Gill Sans"/>
              </a:rPr>
              <a:t>tutorial on definitions of creative city, resilient city, green city and case study on living labs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568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89957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48626" y="1094308"/>
            <a:ext cx="89953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latin typeface="Gill Sans"/>
                <a:cs typeface="Gill Sans"/>
              </a:rPr>
              <a:t>3st day</a:t>
            </a:r>
          </a:p>
          <a:p>
            <a:endParaRPr lang="en-GB" sz="2600" dirty="0"/>
          </a:p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en-GB" sz="2400" dirty="0" smtClean="0">
                <a:latin typeface="Gill Sans"/>
                <a:cs typeface="Gill Sans"/>
              </a:rPr>
              <a:t>brain storming on the results of the second exercise</a:t>
            </a:r>
          </a:p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en-GB" sz="2400" dirty="0" smtClean="0">
                <a:latin typeface="Gill Sans"/>
                <a:cs typeface="Gill Sans"/>
              </a:rPr>
              <a:t>final project: power point for the poster session.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384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95</Words>
  <Application>Microsoft Macintosh PowerPoint</Application>
  <PresentationFormat>Presentazione su schermo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Massimo</dc:creator>
  <cp:lastModifiedBy>Massimo</cp:lastModifiedBy>
  <cp:revision>2</cp:revision>
  <dcterms:created xsi:type="dcterms:W3CDTF">2015-06-08T09:35:19Z</dcterms:created>
  <dcterms:modified xsi:type="dcterms:W3CDTF">2015-06-08T09:46:34Z</dcterms:modified>
</cp:coreProperties>
</file>