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5" r:id="rId4"/>
    <p:sldId id="258" r:id="rId5"/>
    <p:sldId id="273" r:id="rId6"/>
    <p:sldId id="271" r:id="rId7"/>
    <p:sldId id="272" r:id="rId8"/>
    <p:sldId id="268" r:id="rId9"/>
    <p:sldId id="267" r:id="rId10"/>
    <p:sldId id="270" r:id="rId11"/>
    <p:sldId id="269" r:id="rId12"/>
    <p:sldId id="262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53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>
        <p:scale>
          <a:sx n="86" d="100"/>
          <a:sy n="86" d="100"/>
        </p:scale>
        <p:origin x="-81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9D97-051D-4570-A46C-D290437155ED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9D21-4F90-4B90-8878-78EEE22E77A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291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9D97-051D-4570-A46C-D290437155ED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9D21-4F90-4B90-8878-78EEE22E77A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76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9D97-051D-4570-A46C-D290437155ED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9D21-4F90-4B90-8878-78EEE22E77A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474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9D97-051D-4570-A46C-D290437155ED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9D21-4F90-4B90-8878-78EEE22E77A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13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9D97-051D-4570-A46C-D290437155ED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9D21-4F90-4B90-8878-78EEE22E77A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209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9D97-051D-4570-A46C-D290437155ED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9D21-4F90-4B90-8878-78EEE22E77A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61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9D97-051D-4570-A46C-D290437155ED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9D21-4F90-4B90-8878-78EEE22E77A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6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9D97-051D-4570-A46C-D290437155ED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9D21-4F90-4B90-8878-78EEE22E77A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00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9D97-051D-4570-A46C-D290437155ED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9D21-4F90-4B90-8878-78EEE22E77A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9D97-051D-4570-A46C-D290437155ED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9D21-4F90-4B90-8878-78EEE22E77A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8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9D97-051D-4570-A46C-D290437155ED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9D21-4F90-4B90-8878-78EEE22E77A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52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69D97-051D-4570-A46C-D290437155ED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B9D21-4F90-4B90-8878-78EEE22E77A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840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3D layout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784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l="14045" t="11261" r="29592" b="3942"/>
          <a:stretch/>
        </p:blipFill>
        <p:spPr>
          <a:xfrm>
            <a:off x="628650" y="1155852"/>
            <a:ext cx="4913903" cy="4656406"/>
          </a:xfrm>
          <a:prstGeom prst="rect">
            <a:avLst/>
          </a:prstGeom>
        </p:spPr>
      </p:pic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628650" y="-16971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" panose="02020603050405020304" pitchFamily="18" charset="0"/>
              </a:rPr>
              <a:t>CMS edge</a:t>
            </a:r>
            <a:endParaRPr lang="en-US" sz="4000" dirty="0">
              <a:latin typeface="Times" panose="02020603050405020304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781822" y="2242868"/>
            <a:ext cx="31378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" panose="02020603050405020304" pitchFamily="18" charset="0"/>
              </a:rPr>
              <a:t>In CMS </a:t>
            </a:r>
            <a:r>
              <a:rPr lang="en-US" dirty="0" smtClean="0">
                <a:latin typeface="Times" panose="02020603050405020304" pitchFamily="18" charset="0"/>
              </a:rPr>
              <a:t>pixels with </a:t>
            </a:r>
            <a:r>
              <a:rPr lang="en-US" dirty="0" smtClean="0">
                <a:latin typeface="Times" panose="02020603050405020304" pitchFamily="18" charset="0"/>
              </a:rPr>
              <a:t>guard ring there are two </a:t>
            </a:r>
            <a:r>
              <a:rPr lang="en-US" dirty="0" smtClean="0">
                <a:latin typeface="Times" panose="02020603050405020304" pitchFamily="18" charset="0"/>
              </a:rPr>
              <a:t>edges that are not </a:t>
            </a:r>
            <a:r>
              <a:rPr lang="en-US" dirty="0" smtClean="0">
                <a:latin typeface="Times" panose="02020603050405020304" pitchFamily="18" charset="0"/>
              </a:rPr>
              <a:t>“slim”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" panose="02020603050405020304" pitchFamily="18" charset="0"/>
              </a:rPr>
              <a:t>The Guard ring pad is managed as shown in figure.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" panose="02020603050405020304" pitchFamily="18" charset="0"/>
              </a:rPr>
              <a:t>Now also </a:t>
            </a:r>
            <a:r>
              <a:rPr lang="en-US" dirty="0" smtClean="0">
                <a:latin typeface="Times" panose="02020603050405020304" pitchFamily="18" charset="0"/>
              </a:rPr>
              <a:t>in CMS </a:t>
            </a:r>
            <a:r>
              <a:rPr lang="en-US" dirty="0" err="1" smtClean="0">
                <a:latin typeface="Times" panose="02020603050405020304" pitchFamily="18" charset="0"/>
              </a:rPr>
              <a:t>pixelsw</a:t>
            </a:r>
            <a:r>
              <a:rPr lang="en-US" dirty="0" smtClean="0">
                <a:latin typeface="Times" panose="02020603050405020304" pitchFamily="18" charset="0"/>
              </a:rPr>
              <a:t> the </a:t>
            </a:r>
            <a:r>
              <a:rPr lang="en-US" dirty="0" smtClean="0">
                <a:latin typeface="Times" panose="02020603050405020304" pitchFamily="18" charset="0"/>
              </a:rPr>
              <a:t>temporary metal </a:t>
            </a:r>
            <a:r>
              <a:rPr lang="en-US" dirty="0" smtClean="0">
                <a:latin typeface="Times" panose="02020603050405020304" pitchFamily="18" charset="0"/>
              </a:rPr>
              <a:t>is patterned to test single rows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188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2"/>
          <a:srcRect l="13760" r="10307"/>
          <a:stretch/>
        </p:blipFill>
        <p:spPr>
          <a:xfrm>
            <a:off x="628650" y="1437206"/>
            <a:ext cx="5458266" cy="4527496"/>
          </a:xfrm>
          <a:prstGeom prst="rect">
            <a:avLst/>
          </a:prstGeom>
        </p:spPr>
      </p:pic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628650" y="-16971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" panose="02020603050405020304" pitchFamily="18" charset="0"/>
              </a:rPr>
              <a:t>Diode: edge</a:t>
            </a:r>
            <a:endParaRPr lang="en-US" sz="4000" dirty="0">
              <a:latin typeface="Times" panose="02020603050405020304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238428" y="2005773"/>
            <a:ext cx="27648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" panose="02020603050405020304" pitchFamily="18" charset="0"/>
              </a:rPr>
              <a:t>The </a:t>
            </a:r>
            <a:r>
              <a:rPr lang="en-US" dirty="0" smtClean="0">
                <a:latin typeface="Times" panose="02020603050405020304" pitchFamily="18" charset="0"/>
              </a:rPr>
              <a:t>cutting region is 25 um  from the last </a:t>
            </a:r>
            <a:r>
              <a:rPr lang="en-US" dirty="0" err="1" smtClean="0">
                <a:latin typeface="Times" panose="02020603050405020304" pitchFamily="18" charset="0"/>
              </a:rPr>
              <a:t>Ohmic</a:t>
            </a:r>
            <a:r>
              <a:rPr lang="en-US" dirty="0" smtClean="0">
                <a:latin typeface="Times" panose="02020603050405020304" pitchFamily="18" charset="0"/>
              </a:rPr>
              <a:t> column.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" panose="02020603050405020304" pitchFamily="18" charset="0"/>
              </a:rPr>
              <a:t>The contact pads </a:t>
            </a:r>
            <a:r>
              <a:rPr lang="en-US" dirty="0" smtClean="0">
                <a:latin typeface="Times" panose="02020603050405020304" pitchFamily="18" charset="0"/>
              </a:rPr>
              <a:t>were </a:t>
            </a:r>
            <a:r>
              <a:rPr lang="en-US" dirty="0" smtClean="0">
                <a:latin typeface="Times" panose="02020603050405020304" pitchFamily="18" charset="0"/>
              </a:rPr>
              <a:t>managed </a:t>
            </a:r>
            <a:r>
              <a:rPr lang="en-US" dirty="0" smtClean="0">
                <a:latin typeface="Times" panose="02020603050405020304" pitchFamily="18" charset="0"/>
              </a:rPr>
              <a:t>as </a:t>
            </a:r>
            <a:r>
              <a:rPr lang="en-US" dirty="0" smtClean="0">
                <a:latin typeface="Times" panose="02020603050405020304" pitchFamily="18" charset="0"/>
              </a:rPr>
              <a:t>shown in </a:t>
            </a:r>
            <a:r>
              <a:rPr lang="en-US" dirty="0" smtClean="0">
                <a:latin typeface="Times" panose="02020603050405020304" pitchFamily="18" charset="0"/>
              </a:rPr>
              <a:t>figure (to avoid the problems observed in 3D-DTC-6).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950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r="28116"/>
          <a:stretch/>
        </p:blipFill>
        <p:spPr>
          <a:xfrm>
            <a:off x="1743441" y="1628677"/>
            <a:ext cx="5360743" cy="4697006"/>
          </a:xfrm>
          <a:prstGeom prst="rect">
            <a:avLst/>
          </a:prstGeom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628650" y="-16971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>
                <a:latin typeface="Times" panose="02020603050405020304" pitchFamily="18" charset="0"/>
              </a:rPr>
              <a:t>Diode without </a:t>
            </a:r>
            <a:r>
              <a:rPr lang="en-US" sz="4000" dirty="0" err="1" smtClean="0">
                <a:latin typeface="Times" panose="02020603050405020304" pitchFamily="18" charset="0"/>
              </a:rPr>
              <a:t>Ohmic</a:t>
            </a:r>
            <a:r>
              <a:rPr lang="en-US" sz="4000" dirty="0" smtClean="0">
                <a:latin typeface="Times" panose="02020603050405020304" pitchFamily="18" charset="0"/>
              </a:rPr>
              <a:t> </a:t>
            </a:r>
            <a:r>
              <a:rPr lang="en-US" sz="4000" dirty="0" smtClean="0">
                <a:latin typeface="Times" panose="02020603050405020304" pitchFamily="18" charset="0"/>
              </a:rPr>
              <a:t>columns</a:t>
            </a:r>
            <a:endParaRPr lang="en-US" sz="4000" dirty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277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1294"/>
            <a:ext cx="8573631" cy="5400000"/>
          </a:xfrm>
          <a:prstGeom prst="rect">
            <a:avLst/>
          </a:prstGeom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628650" y="-16971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>
                <a:latin typeface="Times" panose="02020603050405020304" pitchFamily="18" charset="0"/>
              </a:rPr>
              <a:t>Test </a:t>
            </a:r>
            <a:r>
              <a:rPr lang="en-US" sz="4000" dirty="0" smtClean="0">
                <a:latin typeface="Times" panose="02020603050405020304" pitchFamily="18" charset="0"/>
              </a:rPr>
              <a:t>structures</a:t>
            </a:r>
            <a:endParaRPr lang="en-US" sz="4000" dirty="0">
              <a:latin typeface="Times" panose="02020603050405020304" pitchFamily="18" charset="0"/>
            </a:endParaRPr>
          </a:p>
        </p:txBody>
      </p:sp>
      <p:cxnSp>
        <p:nvCxnSpPr>
          <p:cNvPr id="6" name="Connettore 2 5"/>
          <p:cNvCxnSpPr/>
          <p:nvPr/>
        </p:nvCxnSpPr>
        <p:spPr>
          <a:xfrm flipV="1">
            <a:off x="5841507" y="2423605"/>
            <a:ext cx="1491448" cy="932154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7332954" y="2231826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MOS n-</a:t>
            </a:r>
            <a:r>
              <a:rPr lang="it-IT" dirty="0" err="1" smtClean="0"/>
              <a:t>poly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99621" y="2063150"/>
            <a:ext cx="122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MOS metal</a:t>
            </a:r>
            <a:endParaRPr lang="it-IT" dirty="0"/>
          </a:p>
        </p:txBody>
      </p:sp>
      <p:cxnSp>
        <p:nvCxnSpPr>
          <p:cNvPr id="9" name="Connettore 2 8"/>
          <p:cNvCxnSpPr/>
          <p:nvPr/>
        </p:nvCxnSpPr>
        <p:spPr>
          <a:xfrm flipH="1" flipV="1">
            <a:off x="1090483" y="2423604"/>
            <a:ext cx="1509204" cy="932155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 flipH="1">
            <a:off x="1065321" y="5273336"/>
            <a:ext cx="1322772" cy="470516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11458" y="5559186"/>
            <a:ext cx="10743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Metal </a:t>
            </a:r>
          </a:p>
          <a:p>
            <a:r>
              <a:rPr lang="it-IT" dirty="0" smtClean="0"/>
              <a:t>on p-</a:t>
            </a:r>
            <a:r>
              <a:rPr lang="it-IT" dirty="0" err="1" smtClean="0"/>
              <a:t>poly</a:t>
            </a:r>
            <a:endParaRPr lang="it-IT" dirty="0" smtClean="0"/>
          </a:p>
          <a:p>
            <a:r>
              <a:rPr lang="it-IT" dirty="0" err="1" smtClean="0"/>
              <a:t>Capacitor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7723573" y="5211166"/>
            <a:ext cx="11272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Contact </a:t>
            </a:r>
          </a:p>
          <a:p>
            <a:r>
              <a:rPr lang="it-IT" dirty="0" smtClean="0"/>
              <a:t>on n-</a:t>
            </a:r>
            <a:r>
              <a:rPr lang="it-IT" dirty="0" err="1" smtClean="0"/>
              <a:t>poly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resistance</a:t>
            </a:r>
            <a:endParaRPr lang="it-IT" dirty="0"/>
          </a:p>
        </p:txBody>
      </p:sp>
      <p:cxnSp>
        <p:nvCxnSpPr>
          <p:cNvPr id="16" name="Connettore 2 15"/>
          <p:cNvCxnSpPr/>
          <p:nvPr/>
        </p:nvCxnSpPr>
        <p:spPr>
          <a:xfrm>
            <a:off x="6562077" y="5282214"/>
            <a:ext cx="1134862" cy="399495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6118818" y="6297850"/>
            <a:ext cx="2142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N-</a:t>
            </a:r>
            <a:r>
              <a:rPr lang="it-IT" dirty="0" err="1" smtClean="0"/>
              <a:t>poly</a:t>
            </a:r>
            <a:r>
              <a:rPr lang="it-IT" dirty="0" smtClean="0"/>
              <a:t> </a:t>
            </a:r>
            <a:r>
              <a:rPr lang="it-IT" dirty="0" err="1" smtClean="0"/>
              <a:t>resistance</a:t>
            </a:r>
            <a:endParaRPr lang="it-IT" dirty="0"/>
          </a:p>
        </p:txBody>
      </p:sp>
      <p:cxnSp>
        <p:nvCxnSpPr>
          <p:cNvPr id="20" name="Connettore 2 19"/>
          <p:cNvCxnSpPr/>
          <p:nvPr/>
        </p:nvCxnSpPr>
        <p:spPr>
          <a:xfrm>
            <a:off x="5551387" y="5559186"/>
            <a:ext cx="884924" cy="738664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>
            <a:off x="4514063" y="5651519"/>
            <a:ext cx="597146" cy="719562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4309884" y="6371081"/>
            <a:ext cx="1602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3D </a:t>
            </a:r>
            <a:r>
              <a:rPr lang="it-IT" dirty="0" err="1" smtClean="0"/>
              <a:t>gated</a:t>
            </a:r>
            <a:r>
              <a:rPr lang="it-IT" dirty="0" smtClean="0"/>
              <a:t> </a:t>
            </a:r>
            <a:r>
              <a:rPr lang="it-IT" dirty="0" err="1" smtClean="0"/>
              <a:t>diode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5759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l="17414" r="17611"/>
          <a:stretch/>
        </p:blipFill>
        <p:spPr>
          <a:xfrm>
            <a:off x="1600953" y="807564"/>
            <a:ext cx="5942094" cy="5760000"/>
          </a:xfrm>
          <a:prstGeom prst="rect">
            <a:avLst/>
          </a:prstGeom>
        </p:spPr>
      </p:pic>
      <p:sp>
        <p:nvSpPr>
          <p:cNvPr id="3" name="Titolo 1"/>
          <p:cNvSpPr>
            <a:spLocks noGrp="1"/>
          </p:cNvSpPr>
          <p:nvPr>
            <p:ph type="title"/>
          </p:nvPr>
        </p:nvSpPr>
        <p:spPr>
          <a:xfrm>
            <a:off x="628650" y="-16971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" panose="02020603050405020304" pitchFamily="18" charset="0"/>
              </a:rPr>
              <a:t>The final Layout (1)</a:t>
            </a:r>
            <a:endParaRPr lang="en-US" sz="4000" dirty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980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l="17414" r="17611"/>
          <a:stretch/>
        </p:blipFill>
        <p:spPr>
          <a:xfrm>
            <a:off x="1600953" y="807564"/>
            <a:ext cx="5942094" cy="5760000"/>
          </a:xfrm>
          <a:prstGeom prst="rect">
            <a:avLst/>
          </a:prstGeom>
        </p:spPr>
      </p:pic>
      <p:sp>
        <p:nvSpPr>
          <p:cNvPr id="6" name="Rettangolo arrotondato 5"/>
          <p:cNvSpPr/>
          <p:nvPr/>
        </p:nvSpPr>
        <p:spPr>
          <a:xfrm>
            <a:off x="3485321" y="1777043"/>
            <a:ext cx="1299463" cy="3818625"/>
          </a:xfrm>
          <a:prstGeom prst="roundRect">
            <a:avLst>
              <a:gd name="adj" fmla="val 4664"/>
            </a:avLst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FEI4</a:t>
            </a:r>
            <a:endParaRPr lang="en-US" dirty="0"/>
          </a:p>
        </p:txBody>
      </p:sp>
      <p:sp>
        <p:nvSpPr>
          <p:cNvPr id="7" name="Rettangolo arrotondato 6"/>
          <p:cNvSpPr/>
          <p:nvPr/>
        </p:nvSpPr>
        <p:spPr>
          <a:xfrm>
            <a:off x="2825150" y="2552463"/>
            <a:ext cx="660171" cy="2311086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arrotondato 7"/>
          <p:cNvSpPr/>
          <p:nvPr/>
        </p:nvSpPr>
        <p:spPr>
          <a:xfrm>
            <a:off x="4784785" y="1777042"/>
            <a:ext cx="931654" cy="3904980"/>
          </a:xfrm>
          <a:prstGeom prst="roundRect">
            <a:avLst>
              <a:gd name="adj" fmla="val 4664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CMS</a:t>
            </a:r>
            <a:endParaRPr lang="en-US" dirty="0"/>
          </a:p>
        </p:txBody>
      </p:sp>
      <p:sp>
        <p:nvSpPr>
          <p:cNvPr id="9" name="Rettangolo arrotondato 8"/>
          <p:cNvSpPr/>
          <p:nvPr/>
        </p:nvSpPr>
        <p:spPr>
          <a:xfrm>
            <a:off x="4784785" y="1435023"/>
            <a:ext cx="619238" cy="323133"/>
          </a:xfrm>
          <a:prstGeom prst="roundRect">
            <a:avLst>
              <a:gd name="adj" fmla="val 4664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5716439" y="1995663"/>
            <a:ext cx="313229" cy="3424686"/>
          </a:xfrm>
          <a:prstGeom prst="roundRect">
            <a:avLst>
              <a:gd name="adj" fmla="val 4664"/>
            </a:avLst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FEI3</a:t>
            </a:r>
            <a:endParaRPr lang="en-US" dirty="0"/>
          </a:p>
        </p:txBody>
      </p:sp>
      <p:sp>
        <p:nvSpPr>
          <p:cNvPr id="11" name="Rettangolo arrotondato 10"/>
          <p:cNvSpPr/>
          <p:nvPr/>
        </p:nvSpPr>
        <p:spPr>
          <a:xfrm>
            <a:off x="6029668" y="2288951"/>
            <a:ext cx="336626" cy="2777630"/>
          </a:xfrm>
          <a:prstGeom prst="roundRect">
            <a:avLst>
              <a:gd name="adj" fmla="val 4664"/>
            </a:avLst>
          </a:prstGeom>
          <a:solidFill>
            <a:schemeClr val="tx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FEI5 big</a:t>
            </a:r>
            <a:endParaRPr lang="en-US" dirty="0"/>
          </a:p>
        </p:txBody>
      </p:sp>
      <p:sp>
        <p:nvSpPr>
          <p:cNvPr id="12" name="Rettangolo arrotondato 11"/>
          <p:cNvSpPr/>
          <p:nvPr/>
        </p:nvSpPr>
        <p:spPr>
          <a:xfrm>
            <a:off x="6366294" y="2777706"/>
            <a:ext cx="207034" cy="598098"/>
          </a:xfrm>
          <a:prstGeom prst="roundRect">
            <a:avLst>
              <a:gd name="adj" fmla="val 4664"/>
            </a:avLst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pPr algn="ctr"/>
            <a:r>
              <a:rPr lang="en-US" sz="1050" dirty="0" smtClean="0"/>
              <a:t>Fermi</a:t>
            </a:r>
            <a:br>
              <a:rPr lang="en-US" sz="1050" dirty="0" smtClean="0"/>
            </a:br>
            <a:r>
              <a:rPr lang="en-US" sz="1050" dirty="0" smtClean="0"/>
              <a:t>lab</a:t>
            </a:r>
            <a:endParaRPr lang="en-US" dirty="0"/>
          </a:p>
        </p:txBody>
      </p:sp>
      <p:sp>
        <p:nvSpPr>
          <p:cNvPr id="14" name="Rettangolo arrotondato 13"/>
          <p:cNvSpPr/>
          <p:nvPr/>
        </p:nvSpPr>
        <p:spPr>
          <a:xfrm>
            <a:off x="6377798" y="3387305"/>
            <a:ext cx="103515" cy="878145"/>
          </a:xfrm>
          <a:prstGeom prst="roundRect">
            <a:avLst>
              <a:gd name="adj" fmla="val 4664"/>
            </a:avLst>
          </a:prstGeom>
          <a:solidFill>
            <a:schemeClr val="accent4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0" rIns="0" rtlCol="0" anchor="ctr"/>
          <a:lstStyle/>
          <a:p>
            <a:pPr algn="ctr"/>
            <a:r>
              <a:rPr lang="en-US" sz="1100" dirty="0" smtClean="0"/>
              <a:t>FEI5 small</a:t>
            </a:r>
            <a:endParaRPr lang="en-US" sz="1100" dirty="0"/>
          </a:p>
        </p:txBody>
      </p:sp>
      <p:sp>
        <p:nvSpPr>
          <p:cNvPr id="15" name="Rettangolo arrotondato 14"/>
          <p:cNvSpPr/>
          <p:nvPr/>
        </p:nvSpPr>
        <p:spPr>
          <a:xfrm>
            <a:off x="6366294" y="4265451"/>
            <a:ext cx="207034" cy="598098"/>
          </a:xfrm>
          <a:prstGeom prst="roundRect">
            <a:avLst>
              <a:gd name="adj" fmla="val 4664"/>
            </a:avLst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pPr algn="ctr"/>
            <a:r>
              <a:rPr lang="en-US" sz="1050" dirty="0" smtClean="0"/>
              <a:t>Fermi</a:t>
            </a:r>
            <a:br>
              <a:rPr lang="en-US" sz="1050" dirty="0" smtClean="0"/>
            </a:br>
            <a:r>
              <a:rPr lang="en-US" sz="1050" dirty="0" smtClean="0"/>
              <a:t>lab</a:t>
            </a:r>
            <a:endParaRPr lang="en-US" dirty="0"/>
          </a:p>
        </p:txBody>
      </p:sp>
      <p:sp>
        <p:nvSpPr>
          <p:cNvPr id="5" name="Ovale 4"/>
          <p:cNvSpPr/>
          <p:nvPr/>
        </p:nvSpPr>
        <p:spPr>
          <a:xfrm>
            <a:off x="6448769" y="3320768"/>
            <a:ext cx="512553" cy="891014"/>
          </a:xfrm>
          <a:prstGeom prst="ellipse">
            <a:avLst/>
          </a:prstGeom>
          <a:solidFill>
            <a:srgbClr val="DD53C3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STRIP</a:t>
            </a:r>
            <a:endParaRPr lang="en-US" sz="1200" dirty="0"/>
          </a:p>
        </p:txBody>
      </p:sp>
      <p:sp>
        <p:nvSpPr>
          <p:cNvPr id="17" name="Ovale 16"/>
          <p:cNvSpPr/>
          <p:nvPr/>
        </p:nvSpPr>
        <p:spPr>
          <a:xfrm>
            <a:off x="4062681" y="1274618"/>
            <a:ext cx="827973" cy="630382"/>
          </a:xfrm>
          <a:prstGeom prst="ellipse">
            <a:avLst/>
          </a:prstGeom>
          <a:solidFill>
            <a:srgbClr val="DD53C3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STRIP</a:t>
            </a:r>
            <a:endParaRPr lang="en-US" sz="1200" dirty="0"/>
          </a:p>
        </p:txBody>
      </p:sp>
      <p:sp>
        <p:nvSpPr>
          <p:cNvPr id="18" name="Ovale 17"/>
          <p:cNvSpPr/>
          <p:nvPr/>
        </p:nvSpPr>
        <p:spPr>
          <a:xfrm>
            <a:off x="4057569" y="5537588"/>
            <a:ext cx="827973" cy="630382"/>
          </a:xfrm>
          <a:prstGeom prst="ellipse">
            <a:avLst/>
          </a:prstGeom>
          <a:solidFill>
            <a:srgbClr val="DD53C3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STRIP</a:t>
            </a:r>
            <a:endParaRPr lang="en-US" sz="1200" dirty="0"/>
          </a:p>
        </p:txBody>
      </p:sp>
      <p:sp>
        <p:nvSpPr>
          <p:cNvPr id="19" name="Ovale 18"/>
          <p:cNvSpPr/>
          <p:nvPr/>
        </p:nvSpPr>
        <p:spPr>
          <a:xfrm>
            <a:off x="2393213" y="2650109"/>
            <a:ext cx="480009" cy="2015836"/>
          </a:xfrm>
          <a:prstGeom prst="ellipse">
            <a:avLst/>
          </a:prstGeom>
          <a:solidFill>
            <a:srgbClr val="DD53C3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STRIP</a:t>
            </a:r>
            <a:endParaRPr lang="en-US" sz="1200" dirty="0"/>
          </a:p>
        </p:txBody>
      </p:sp>
      <p:sp>
        <p:nvSpPr>
          <p:cNvPr id="16" name="Titolo 1"/>
          <p:cNvSpPr>
            <a:spLocks noGrp="1"/>
          </p:cNvSpPr>
          <p:nvPr>
            <p:ph type="title"/>
          </p:nvPr>
        </p:nvSpPr>
        <p:spPr>
          <a:xfrm>
            <a:off x="628650" y="-16971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" panose="02020603050405020304" pitchFamily="18" charset="0"/>
              </a:rPr>
              <a:t>The final Layout (2)</a:t>
            </a:r>
            <a:endParaRPr lang="en-US" sz="4000" dirty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605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" panose="02020603050405020304" pitchFamily="18" charset="0"/>
              </a:rPr>
              <a:t>Different Geometries and multiplicity</a:t>
            </a:r>
            <a:endParaRPr lang="en-US" sz="4000" dirty="0">
              <a:latin typeface="Times" panose="02020603050405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825625"/>
            <a:ext cx="2466242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Times" panose="02020603050405020304" pitchFamily="18" charset="0"/>
              </a:rPr>
              <a:t>Geometries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" panose="02020603050405020304" pitchFamily="18" charset="0"/>
              </a:rPr>
              <a:t>11 </a:t>
            </a:r>
            <a:r>
              <a:rPr lang="en-US" dirty="0" smtClean="0">
                <a:latin typeface="Times" panose="02020603050405020304" pitchFamily="18" charset="0"/>
              </a:rPr>
              <a:t>FEI4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" panose="02020603050405020304" pitchFamily="18" charset="0"/>
              </a:rPr>
              <a:t>19 CMS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" panose="02020603050405020304" pitchFamily="18" charset="0"/>
              </a:rPr>
              <a:t>3 FEI3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" panose="02020603050405020304" pitchFamily="18" charset="0"/>
              </a:rPr>
              <a:t>1 </a:t>
            </a:r>
            <a:r>
              <a:rPr lang="en-US" dirty="0" err="1" smtClean="0">
                <a:latin typeface="Times" panose="02020603050405020304" pitchFamily="18" charset="0"/>
              </a:rPr>
              <a:t>Fermilab</a:t>
            </a:r>
            <a:endParaRPr lang="en-US" dirty="0" smtClean="0">
              <a:latin typeface="Times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" panose="02020603050405020304" pitchFamily="18" charset="0"/>
              </a:rPr>
              <a:t>1 </a:t>
            </a:r>
            <a:r>
              <a:rPr lang="en-US" dirty="0" smtClean="0">
                <a:latin typeface="Times" panose="02020603050405020304" pitchFamily="18" charset="0"/>
              </a:rPr>
              <a:t>FEI5 </a:t>
            </a:r>
            <a:r>
              <a:rPr lang="en-US" dirty="0" smtClean="0">
                <a:latin typeface="Times" panose="02020603050405020304" pitchFamily="18" charset="0"/>
              </a:rPr>
              <a:t>big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" panose="02020603050405020304" pitchFamily="18" charset="0"/>
              </a:rPr>
              <a:t>2 </a:t>
            </a:r>
            <a:r>
              <a:rPr lang="en-US" dirty="0" smtClean="0">
                <a:latin typeface="Times" panose="02020603050405020304" pitchFamily="18" charset="0"/>
              </a:rPr>
              <a:t>FEI5 </a:t>
            </a:r>
            <a:r>
              <a:rPr lang="en-US" dirty="0" smtClean="0">
                <a:latin typeface="Times" panose="02020603050405020304" pitchFamily="18" charset="0"/>
              </a:rPr>
              <a:t>small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" panose="02020603050405020304" pitchFamily="18" charset="0"/>
              </a:rPr>
              <a:t>4 strip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" panose="02020603050405020304" pitchFamily="18" charset="0"/>
              </a:rPr>
              <a:t>23 diode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" panose="02020603050405020304" pitchFamily="18" charset="0"/>
              </a:rPr>
              <a:t>1 </a:t>
            </a:r>
            <a:r>
              <a:rPr lang="en-US" dirty="0" smtClean="0">
                <a:latin typeface="Times" panose="02020603050405020304" pitchFamily="18" charset="0"/>
              </a:rPr>
              <a:t>test structure</a:t>
            </a:r>
          </a:p>
          <a:p>
            <a:endParaRPr lang="en-US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4846612" y="1825625"/>
            <a:ext cx="3668737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Times" panose="02020603050405020304" pitchFamily="18" charset="0"/>
              </a:rPr>
              <a:t>Multiplicities</a:t>
            </a:r>
            <a:endParaRPr lang="en-US" b="1" dirty="0" smtClean="0">
              <a:latin typeface="Times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" panose="02020603050405020304" pitchFamily="18" charset="0"/>
              </a:rPr>
              <a:t>13 </a:t>
            </a:r>
            <a:r>
              <a:rPr lang="en-US" dirty="0" smtClean="0">
                <a:latin typeface="Times" panose="02020603050405020304" pitchFamily="18" charset="0"/>
              </a:rPr>
              <a:t>FEI4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" panose="02020603050405020304" pitchFamily="18" charset="0"/>
              </a:rPr>
              <a:t>38 CMS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" panose="02020603050405020304" pitchFamily="18" charset="0"/>
              </a:rPr>
              <a:t>9 FEI3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" panose="02020603050405020304" pitchFamily="18" charset="0"/>
              </a:rPr>
              <a:t>6 </a:t>
            </a:r>
            <a:r>
              <a:rPr lang="en-US" dirty="0" err="1" smtClean="0">
                <a:latin typeface="Times" panose="02020603050405020304" pitchFamily="18" charset="0"/>
              </a:rPr>
              <a:t>Fermilab</a:t>
            </a:r>
            <a:endParaRPr lang="en-US" dirty="0" smtClean="0">
              <a:latin typeface="Times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" panose="02020603050405020304" pitchFamily="18" charset="0"/>
              </a:rPr>
              <a:t>6 </a:t>
            </a:r>
            <a:r>
              <a:rPr lang="en-US" dirty="0" smtClean="0">
                <a:latin typeface="Times" panose="02020603050405020304" pitchFamily="18" charset="0"/>
              </a:rPr>
              <a:t>FEI5 </a:t>
            </a:r>
            <a:r>
              <a:rPr lang="en-US" dirty="0" smtClean="0">
                <a:latin typeface="Times" panose="02020603050405020304" pitchFamily="18" charset="0"/>
              </a:rPr>
              <a:t>big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" panose="02020603050405020304" pitchFamily="18" charset="0"/>
              </a:rPr>
              <a:t>6 </a:t>
            </a:r>
            <a:r>
              <a:rPr lang="en-US" dirty="0" smtClean="0">
                <a:latin typeface="Times" panose="02020603050405020304" pitchFamily="18" charset="0"/>
              </a:rPr>
              <a:t>FEI5 </a:t>
            </a:r>
            <a:r>
              <a:rPr lang="en-US" dirty="0" smtClean="0">
                <a:latin typeface="Times" panose="02020603050405020304" pitchFamily="18" charset="0"/>
              </a:rPr>
              <a:t>small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" panose="02020603050405020304" pitchFamily="18" charset="0"/>
              </a:rPr>
              <a:t>48 strips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" panose="02020603050405020304" pitchFamily="18" charset="0"/>
              </a:rPr>
              <a:t>253 diode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" panose="02020603050405020304" pitchFamily="18" charset="0"/>
              </a:rPr>
              <a:t>43 </a:t>
            </a:r>
            <a:r>
              <a:rPr lang="en-US" dirty="0" smtClean="0">
                <a:latin typeface="Times" panose="02020603050405020304" pitchFamily="18" charset="0"/>
              </a:rPr>
              <a:t>test structures</a:t>
            </a:r>
            <a:endParaRPr lang="en-US" dirty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70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41" y="1899821"/>
            <a:ext cx="8979529" cy="4888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" panose="02020603050405020304" pitchFamily="18" charset="0"/>
              </a:rPr>
              <a:t>Pixel variants</a:t>
            </a:r>
            <a:endParaRPr lang="en-US" sz="4000" dirty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670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192213"/>
            <a:ext cx="8343900" cy="4884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8312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482" y="688160"/>
            <a:ext cx="6510476" cy="293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7" y="3088843"/>
            <a:ext cx="3619500" cy="354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3986073" y="130018"/>
            <a:ext cx="23266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/>
              <a:t>CMS layouts </a:t>
            </a:r>
            <a:endParaRPr lang="it-IT" sz="32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8243417" y="807868"/>
            <a:ext cx="75854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2E+6E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01419" y="2851213"/>
            <a:ext cx="75854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2E+4E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731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l="49974"/>
          <a:stretch/>
        </p:blipFill>
        <p:spPr>
          <a:xfrm>
            <a:off x="759125" y="1044279"/>
            <a:ext cx="4364090" cy="5494543"/>
          </a:xfrm>
          <a:prstGeom prst="rect">
            <a:avLst/>
          </a:prstGeom>
        </p:spPr>
      </p:pic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628650" y="-16971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" panose="02020603050405020304" pitchFamily="18" charset="0"/>
              </a:rPr>
              <a:t>FEI4: edge</a:t>
            </a:r>
            <a:endParaRPr lang="en-US" sz="4000" dirty="0">
              <a:latin typeface="Times" panose="02020603050405020304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253689" y="2615730"/>
            <a:ext cx="36660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" panose="02020603050405020304" pitchFamily="18" charset="0"/>
              </a:rPr>
              <a:t>In FEI4 the cutting region is 25 um  from the </a:t>
            </a:r>
            <a:r>
              <a:rPr lang="en-US" dirty="0" smtClean="0">
                <a:latin typeface="Times" panose="02020603050405020304" pitchFamily="18" charset="0"/>
              </a:rPr>
              <a:t>outermost </a:t>
            </a:r>
            <a:r>
              <a:rPr lang="en-US" dirty="0" err="1" smtClean="0">
                <a:latin typeface="Times" panose="02020603050405020304" pitchFamily="18" charset="0"/>
              </a:rPr>
              <a:t>Ohmic</a:t>
            </a:r>
            <a:r>
              <a:rPr lang="en-US" dirty="0" smtClean="0">
                <a:latin typeface="Times" panose="02020603050405020304" pitchFamily="18" charset="0"/>
              </a:rPr>
              <a:t> column.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" panose="02020603050405020304" pitchFamily="18" charset="0"/>
              </a:rPr>
              <a:t>Only </a:t>
            </a:r>
            <a:r>
              <a:rPr lang="en-US" dirty="0" smtClean="0">
                <a:latin typeface="Times" panose="02020603050405020304" pitchFamily="18" charset="0"/>
              </a:rPr>
              <a:t>on</a:t>
            </a:r>
            <a:r>
              <a:rPr lang="en-US" dirty="0" smtClean="0">
                <a:latin typeface="Times" panose="02020603050405020304" pitchFamily="18" charset="0"/>
              </a:rPr>
              <a:t> </a:t>
            </a:r>
            <a:r>
              <a:rPr lang="en-US" dirty="0" smtClean="0">
                <a:latin typeface="Times" panose="02020603050405020304" pitchFamily="18" charset="0"/>
              </a:rPr>
              <a:t>one </a:t>
            </a:r>
            <a:r>
              <a:rPr lang="en-US" dirty="0" smtClean="0">
                <a:latin typeface="Times" panose="02020603050405020304" pitchFamily="18" charset="0"/>
              </a:rPr>
              <a:t>side there </a:t>
            </a:r>
            <a:r>
              <a:rPr lang="en-US" dirty="0" smtClean="0">
                <a:latin typeface="Times" panose="02020603050405020304" pitchFamily="18" charset="0"/>
              </a:rPr>
              <a:t>is extra space for </a:t>
            </a:r>
            <a:r>
              <a:rPr lang="en-US" dirty="0" smtClean="0">
                <a:latin typeface="Times" panose="02020603050405020304" pitchFamily="18" charset="0"/>
              </a:rPr>
              <a:t>the temporary metal pads.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90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l="35959" b="16126"/>
          <a:stretch/>
        </p:blipFill>
        <p:spPr>
          <a:xfrm>
            <a:off x="1496293" y="1155852"/>
            <a:ext cx="6151414" cy="5074268"/>
          </a:xfrm>
          <a:prstGeom prst="rect">
            <a:avLst/>
          </a:prstGeom>
        </p:spPr>
      </p:pic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628650" y="-16971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" panose="02020603050405020304" pitchFamily="18" charset="0"/>
              </a:rPr>
              <a:t>FEI4 and CMS: bump on column</a:t>
            </a:r>
            <a:endParaRPr lang="en-US" sz="4000" dirty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0481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218</Words>
  <Application>Microsoft Office PowerPoint</Application>
  <PresentationFormat>Presentazione su schermo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3D layout</vt:lpstr>
      <vt:lpstr>The final Layout (1)</vt:lpstr>
      <vt:lpstr>The final Layout (2)</vt:lpstr>
      <vt:lpstr>Different Geometries and multiplicity</vt:lpstr>
      <vt:lpstr>Pixel variants</vt:lpstr>
      <vt:lpstr>Presentazione standard di PowerPoint</vt:lpstr>
      <vt:lpstr>Presentazione standard di PowerPoint</vt:lpstr>
      <vt:lpstr>FEI4: edge</vt:lpstr>
      <vt:lpstr>FEI4 and CMS: bump on column</vt:lpstr>
      <vt:lpstr>CMS edge</vt:lpstr>
      <vt:lpstr>Diode: edge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Roberto</dc:creator>
  <cp:lastModifiedBy>dallabe</cp:lastModifiedBy>
  <cp:revision>29</cp:revision>
  <dcterms:created xsi:type="dcterms:W3CDTF">2015-05-13T09:01:42Z</dcterms:created>
  <dcterms:modified xsi:type="dcterms:W3CDTF">2015-05-14T13:35:18Z</dcterms:modified>
</cp:coreProperties>
</file>