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4" r:id="rId3"/>
    <p:sldId id="262" r:id="rId4"/>
    <p:sldId id="263" r:id="rId5"/>
    <p:sldId id="265" r:id="rId6"/>
    <p:sldId id="269" r:id="rId7"/>
    <p:sldId id="271" r:id="rId8"/>
    <p:sldId id="266" r:id="rId9"/>
    <p:sldId id="278" r:id="rId10"/>
    <p:sldId id="270" r:id="rId11"/>
    <p:sldId id="272" r:id="rId12"/>
    <p:sldId id="273" r:id="rId13"/>
    <p:sldId id="274" r:id="rId14"/>
    <p:sldId id="27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18EDA1-C042-4874-A0F3-E5602D15A758}" type="datetimeFigureOut">
              <a:rPr lang="it-IT" smtClean="0"/>
              <a:t>11/05/2015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154072-6B54-41B0-8AF1-84AAC6310DCF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8" y="404664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The KM3NeT-IT </a:t>
            </a:r>
            <a:r>
              <a:rPr lang="it-IT" sz="3600" dirty="0" err="1"/>
              <a:t>sea</a:t>
            </a:r>
            <a:r>
              <a:rPr lang="it-IT" sz="3600" dirty="0"/>
              <a:t> bed </a:t>
            </a:r>
            <a:r>
              <a:rPr lang="it-IT" sz="3600" dirty="0" err="1"/>
              <a:t>infrastructure</a:t>
            </a:r>
            <a:endParaRPr lang="it-IT" sz="3600" dirty="0"/>
          </a:p>
          <a:p>
            <a:pPr algn="ctr"/>
            <a:r>
              <a:rPr lang="it-IT" sz="3600" dirty="0" smtClean="0"/>
              <a:t>Collaboration meeting in Ischia, </a:t>
            </a:r>
            <a:r>
              <a:rPr lang="it-IT" sz="3600" dirty="0" err="1" smtClean="0"/>
              <a:t>May</a:t>
            </a:r>
            <a:r>
              <a:rPr lang="it-IT" sz="3600" dirty="0" smtClean="0"/>
              <a:t> 19th</a:t>
            </a:r>
            <a:endParaRPr lang="it-IT" sz="3600" dirty="0" smtClean="0"/>
          </a:p>
          <a:p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err="1" smtClean="0"/>
              <a:t>sea</a:t>
            </a:r>
            <a:r>
              <a:rPr lang="it-IT" sz="3600" dirty="0" smtClean="0"/>
              <a:t> </a:t>
            </a:r>
            <a:r>
              <a:rPr lang="it-IT" sz="3600" dirty="0" err="1" smtClean="0"/>
              <a:t>operations</a:t>
            </a:r>
            <a:r>
              <a:rPr lang="it-IT" sz="3600" dirty="0" smtClean="0"/>
              <a:t> (</a:t>
            </a:r>
            <a:r>
              <a:rPr lang="it-IT" sz="3600" dirty="0" err="1" smtClean="0"/>
              <a:t>see</a:t>
            </a:r>
            <a:r>
              <a:rPr lang="it-IT" sz="3600" dirty="0" smtClean="0"/>
              <a:t> talk from K</a:t>
            </a:r>
            <a:r>
              <a:rPr lang="it-IT" sz="3600" dirty="0" smtClean="0"/>
              <a:t>laus</a:t>
            </a:r>
            <a:r>
              <a:rPr lang="it-IT" sz="3600" dirty="0" smtClean="0"/>
              <a:t>)</a:t>
            </a:r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smtClean="0"/>
              <a:t>The new Cable </a:t>
            </a:r>
            <a:r>
              <a:rPr lang="it-IT" sz="3600" dirty="0" err="1" smtClean="0"/>
              <a:t>Terminatio</a:t>
            </a:r>
            <a:r>
              <a:rPr lang="it-IT" sz="3600" dirty="0" err="1" smtClean="0"/>
              <a:t>n</a:t>
            </a:r>
            <a:r>
              <a:rPr lang="it-IT" sz="3600" dirty="0" smtClean="0"/>
              <a:t> Frame</a:t>
            </a:r>
            <a:endParaRPr lang="it-IT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smtClean="0"/>
              <a:t>Integration of the</a:t>
            </a:r>
            <a:r>
              <a:rPr lang="it-IT" sz="3600" dirty="0" smtClean="0"/>
              <a:t> </a:t>
            </a:r>
            <a:r>
              <a:rPr lang="it-IT" sz="3600" dirty="0" err="1" smtClean="0"/>
              <a:t>optical</a:t>
            </a:r>
            <a:r>
              <a:rPr lang="it-IT" sz="3600" dirty="0" smtClean="0"/>
              <a:t> </a:t>
            </a:r>
            <a:r>
              <a:rPr lang="it-IT" sz="3600" dirty="0" err="1" smtClean="0"/>
              <a:t>pod</a:t>
            </a:r>
            <a:r>
              <a:rPr lang="it-IT" sz="3600" dirty="0" smtClean="0"/>
              <a:t> in the </a:t>
            </a:r>
            <a:r>
              <a:rPr lang="it-IT" sz="3600" dirty="0" smtClean="0"/>
              <a:t>JB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err="1" smtClean="0"/>
              <a:t>Upgrades</a:t>
            </a:r>
            <a:r>
              <a:rPr lang="it-IT" sz="3600" dirty="0" smtClean="0"/>
              <a:t> in the </a:t>
            </a:r>
            <a:r>
              <a:rPr lang="it-IT" sz="3600" dirty="0" err="1" smtClean="0"/>
              <a:t>shore</a:t>
            </a:r>
            <a:r>
              <a:rPr lang="it-IT" sz="3600" dirty="0" smtClean="0"/>
              <a:t> station </a:t>
            </a:r>
            <a:endParaRPr lang="it-IT" sz="3600" dirty="0" smtClean="0"/>
          </a:p>
        </p:txBody>
      </p:sp>
    </p:spTree>
    <p:extLst>
      <p:ext uri="{BB962C8B-B14F-4D97-AF65-F5344CB8AC3E}">
        <p14:creationId xmlns:p14="http://schemas.microsoft.com/office/powerpoint/2010/main" val="3454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903" y="980728"/>
            <a:ext cx="92890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Documentation</a:t>
            </a:r>
            <a:r>
              <a:rPr lang="it-IT" dirty="0" smtClean="0"/>
              <a:t>  </a:t>
            </a:r>
            <a:r>
              <a:rPr lang="it-IT" dirty="0" err="1" smtClean="0"/>
              <a:t>still</a:t>
            </a:r>
            <a:r>
              <a:rPr lang="it-IT" dirty="0" smtClean="0"/>
              <a:t> in progress: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KM3NeT_ISIT_2015_002: </a:t>
            </a:r>
            <a:r>
              <a:rPr lang="en-US" dirty="0"/>
              <a:t>This document describes the thermal tests performed on the mockup of the </a:t>
            </a:r>
            <a:r>
              <a:rPr lang="en-US" dirty="0" smtClean="0"/>
              <a:t>Optical POD </a:t>
            </a:r>
            <a:r>
              <a:rPr lang="en-US" dirty="0"/>
              <a:t>for the Junction Box of the string for the Italian site of </a:t>
            </a:r>
            <a:r>
              <a:rPr lang="en-US" dirty="0" smtClean="0"/>
              <a:t>KM3NeT.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KM3NeT_ISIT_2015_001:This </a:t>
            </a:r>
            <a:r>
              <a:rPr lang="it-IT" dirty="0" err="1"/>
              <a:t>document</a:t>
            </a:r>
            <a:r>
              <a:rPr lang="it-IT" dirty="0"/>
              <a:t> </a:t>
            </a:r>
            <a:r>
              <a:rPr lang="it-IT" dirty="0" err="1"/>
              <a:t>describes</a:t>
            </a:r>
            <a:r>
              <a:rPr lang="it-IT" dirty="0"/>
              <a:t> the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of the Optical </a:t>
            </a:r>
            <a:r>
              <a:rPr lang="en-US" dirty="0"/>
              <a:t>POD for the Junction Box of the string for the Italian site of KM3NeT.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KM3NeT_ISIT_2015_003:</a:t>
            </a:r>
            <a:r>
              <a:rPr lang="it-IT" dirty="0"/>
              <a:t> KM3NeT_ISIT_2015_001:This </a:t>
            </a:r>
            <a:r>
              <a:rPr lang="it-IT" dirty="0" err="1"/>
              <a:t>document</a:t>
            </a:r>
            <a:r>
              <a:rPr lang="it-IT" dirty="0"/>
              <a:t> </a:t>
            </a:r>
            <a:r>
              <a:rPr lang="it-IT" dirty="0" err="1"/>
              <a:t>describes</a:t>
            </a:r>
            <a:r>
              <a:rPr lang="it-IT" dirty="0"/>
              <a:t> the </a:t>
            </a:r>
            <a:r>
              <a:rPr lang="it-IT" dirty="0" err="1" smtClean="0"/>
              <a:t>assembling</a:t>
            </a:r>
            <a:r>
              <a:rPr lang="it-IT" dirty="0" smtClean="0"/>
              <a:t> procedure of </a:t>
            </a:r>
            <a:r>
              <a:rPr lang="it-IT" dirty="0"/>
              <a:t>the Optical </a:t>
            </a:r>
            <a:r>
              <a:rPr lang="en-US" dirty="0"/>
              <a:t>POD for the Junction Box of the string for the Italian site of KM3NeT.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KM3NeT_ISIT_2015_004:</a:t>
            </a:r>
            <a:r>
              <a:rPr lang="en-US" dirty="0"/>
              <a:t> This document shows the block scheme of the BTS </a:t>
            </a:r>
            <a:r>
              <a:rPr lang="en-US" dirty="0" smtClean="0"/>
              <a:t>firmware.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KM3NeT-Italy Junction Box Optical POD </a:t>
            </a:r>
            <a:r>
              <a:rPr lang="it-IT" dirty="0" err="1" smtClean="0"/>
              <a:t>Assembly: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document</a:t>
            </a:r>
            <a:r>
              <a:rPr lang="it-IT" dirty="0"/>
              <a:t> </a:t>
            </a:r>
            <a:r>
              <a:rPr lang="it-IT" dirty="0" err="1"/>
              <a:t>details</a:t>
            </a:r>
            <a:r>
              <a:rPr lang="it-IT" dirty="0"/>
              <a:t> the </a:t>
            </a:r>
            <a:r>
              <a:rPr lang="it-IT" dirty="0" err="1"/>
              <a:t>optical</a:t>
            </a:r>
            <a:r>
              <a:rPr lang="it-IT" dirty="0"/>
              <a:t> breakdown </a:t>
            </a:r>
            <a:r>
              <a:rPr lang="it-IT" dirty="0" err="1"/>
              <a:t>structure</a:t>
            </a:r>
            <a:r>
              <a:rPr lang="it-IT" dirty="0"/>
              <a:t>, the </a:t>
            </a:r>
            <a:r>
              <a:rPr lang="it-IT" dirty="0" err="1"/>
              <a:t>assembly</a:t>
            </a:r>
            <a:r>
              <a:rPr lang="it-IT" dirty="0"/>
              <a:t> and test </a:t>
            </a:r>
            <a:r>
              <a:rPr lang="it-IT" dirty="0" err="1"/>
              <a:t>procedures</a:t>
            </a:r>
            <a:r>
              <a:rPr lang="it-IT" dirty="0"/>
              <a:t> of </a:t>
            </a:r>
            <a:r>
              <a:rPr lang="it-IT" dirty="0" smtClean="0"/>
              <a:t>the Optical </a:t>
            </a:r>
            <a:r>
              <a:rPr lang="it-IT" dirty="0"/>
              <a:t>POD of the Junction Box for KM3NeT-Italy.</a:t>
            </a:r>
          </a:p>
          <a:p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6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ghi\Desktop\foto recupero\2015-04-15 16.45.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043608" y="476672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is an example of corrosion on the SEACON connector of the manifold of the tower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 the JB the evidence is lower but clearly present in the connector  #4 plugged to the tower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Likely corrosion is NOT due to the material (aluminum alloy 6000 </a:t>
            </a:r>
            <a:r>
              <a:rPr lang="en-US" dirty="0" err="1" smtClean="0">
                <a:solidFill>
                  <a:schemeClr val="bg1"/>
                </a:solidFill>
              </a:rPr>
              <a:t>serie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In the </a:t>
            </a:r>
            <a:r>
              <a:rPr lang="it-IT" dirty="0" err="1" smtClean="0">
                <a:solidFill>
                  <a:schemeClr val="bg1"/>
                </a:solidFill>
              </a:rPr>
              <a:t>tower</a:t>
            </a:r>
            <a:r>
              <a:rPr lang="it-IT" dirty="0" smtClean="0">
                <a:solidFill>
                  <a:schemeClr val="bg1"/>
                </a:solidFill>
              </a:rPr>
              <a:t>: </a:t>
            </a:r>
            <a:r>
              <a:rPr lang="it-IT" dirty="0" err="1" smtClean="0">
                <a:solidFill>
                  <a:schemeClr val="bg1"/>
                </a:solidFill>
              </a:rPr>
              <a:t>evidence</a:t>
            </a:r>
            <a:r>
              <a:rPr lang="it-IT" dirty="0" smtClean="0">
                <a:solidFill>
                  <a:schemeClr val="bg1"/>
                </a:solidFill>
              </a:rPr>
              <a:t> of water </a:t>
            </a:r>
            <a:r>
              <a:rPr lang="it-IT" dirty="0" err="1" smtClean="0">
                <a:solidFill>
                  <a:schemeClr val="bg1"/>
                </a:solidFill>
              </a:rPr>
              <a:t>inlet</a:t>
            </a:r>
            <a:r>
              <a:rPr lang="it-IT" dirty="0" smtClean="0">
                <a:solidFill>
                  <a:schemeClr val="bg1"/>
                </a:solidFill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</a:rPr>
              <a:t>transition</a:t>
            </a:r>
            <a:r>
              <a:rPr lang="it-IT" dirty="0" smtClean="0">
                <a:solidFill>
                  <a:schemeClr val="bg1"/>
                </a:solidFill>
              </a:rPr>
              <a:t> from the </a:t>
            </a:r>
            <a:r>
              <a:rPr lang="it-IT" dirty="0" err="1" smtClean="0">
                <a:solidFill>
                  <a:schemeClr val="bg1"/>
                </a:solidFill>
              </a:rPr>
              <a:t>backbone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cable</a:t>
            </a:r>
            <a:r>
              <a:rPr lang="it-IT" dirty="0" smtClean="0">
                <a:solidFill>
                  <a:schemeClr val="bg1"/>
                </a:solidFill>
              </a:rPr>
              <a:t> (dry) to the SEACON </a:t>
            </a:r>
            <a:r>
              <a:rPr lang="it-IT" dirty="0" err="1" smtClean="0">
                <a:solidFill>
                  <a:schemeClr val="bg1"/>
                </a:solidFill>
              </a:rPr>
              <a:t>optocon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connector</a:t>
            </a:r>
            <a:endParaRPr lang="it-IT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In the JB a </a:t>
            </a:r>
            <a:r>
              <a:rPr lang="it-IT" dirty="0" err="1" smtClean="0">
                <a:solidFill>
                  <a:schemeClr val="bg1"/>
                </a:solidFill>
              </a:rPr>
              <a:t>similar</a:t>
            </a:r>
            <a:r>
              <a:rPr lang="it-IT" dirty="0" smtClean="0">
                <a:solidFill>
                  <a:schemeClr val="bg1"/>
                </a:solidFill>
              </a:rPr>
              <a:t> situation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present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but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transition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different</a:t>
            </a:r>
            <a:r>
              <a:rPr lang="it-IT" dirty="0" smtClean="0">
                <a:solidFill>
                  <a:schemeClr val="bg1"/>
                </a:solidFill>
              </a:rPr>
              <a:t> (from </a:t>
            </a:r>
            <a:r>
              <a:rPr lang="it-IT" dirty="0" err="1" smtClean="0">
                <a:solidFill>
                  <a:schemeClr val="bg1"/>
                </a:solidFill>
              </a:rPr>
              <a:t>oil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hose</a:t>
            </a:r>
            <a:r>
              <a:rPr lang="it-IT" dirty="0" smtClean="0">
                <a:solidFill>
                  <a:schemeClr val="bg1"/>
                </a:solidFill>
              </a:rPr>
              <a:t> to </a:t>
            </a:r>
            <a:r>
              <a:rPr lang="en-US" dirty="0" smtClean="0">
                <a:solidFill>
                  <a:schemeClr val="bg1"/>
                </a:solidFill>
              </a:rPr>
              <a:t> the SEACON </a:t>
            </a:r>
            <a:r>
              <a:rPr lang="en-US" dirty="0" err="1" smtClean="0">
                <a:solidFill>
                  <a:schemeClr val="bg1"/>
                </a:solidFill>
              </a:rPr>
              <a:t>optocon</a:t>
            </a:r>
            <a:r>
              <a:rPr lang="en-US" dirty="0" smtClean="0">
                <a:solidFill>
                  <a:schemeClr val="bg1"/>
                </a:solidFill>
              </a:rPr>
              <a:t> connector)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ghi\Desktop\foto recupero\2015-04-15 16.46.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611560" y="476672"/>
            <a:ext cx="7920880" cy="5940660"/>
            <a:chOff x="611560" y="476672"/>
            <a:chExt cx="7920880" cy="5940660"/>
          </a:xfrm>
        </p:grpSpPr>
        <p:pic>
          <p:nvPicPr>
            <p:cNvPr id="4098" name="Picture 2" descr="C:\Users\anghi\Desktop\foto recupero\2015-04-15 16.47.5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76672"/>
              <a:ext cx="7920880" cy="5940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1547664" y="1052736"/>
              <a:ext cx="3446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bg1"/>
                  </a:solidFill>
                </a:rPr>
                <a:t>Aluminum</a:t>
              </a:r>
              <a:r>
                <a:rPr lang="it-IT" dirty="0" smtClean="0">
                  <a:solidFill>
                    <a:schemeClr val="bg1"/>
                  </a:solidFill>
                </a:rPr>
                <a:t> frame </a:t>
              </a:r>
              <a:r>
                <a:rPr lang="it-IT" dirty="0" err="1" smtClean="0">
                  <a:solidFill>
                    <a:schemeClr val="bg1"/>
                  </a:solidFill>
                </a:rPr>
                <a:t>is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well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preserved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8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6364081" cy="500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75656" y="548680"/>
            <a:ext cx="5786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The new Cable </a:t>
            </a:r>
            <a:r>
              <a:rPr lang="it-IT" sz="3200" dirty="0" err="1" smtClean="0"/>
              <a:t>termination</a:t>
            </a:r>
            <a:r>
              <a:rPr lang="it-IT" sz="3200" dirty="0" smtClean="0"/>
              <a:t> frame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48064" y="3573016"/>
            <a:ext cx="3995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Exploit the full </a:t>
            </a:r>
            <a:r>
              <a:rPr lang="it-IT" sz="2400" dirty="0" err="1" smtClean="0"/>
              <a:t>capability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main</a:t>
            </a:r>
            <a:r>
              <a:rPr lang="it-IT" sz="2400" dirty="0" smtClean="0"/>
              <a:t> </a:t>
            </a:r>
            <a:r>
              <a:rPr lang="it-IT" sz="2400" dirty="0" err="1" smtClean="0"/>
              <a:t>cable</a:t>
            </a:r>
            <a:r>
              <a:rPr lang="it-IT" sz="2400" dirty="0" smtClean="0"/>
              <a:t> (20 </a:t>
            </a:r>
            <a:r>
              <a:rPr lang="it-IT" sz="2400" dirty="0" err="1" smtClean="0"/>
              <a:t>optic</a:t>
            </a:r>
            <a:r>
              <a:rPr lang="it-IT" sz="2400" dirty="0" smtClean="0"/>
              <a:t> fibre)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Feeds</a:t>
            </a:r>
            <a:r>
              <a:rPr lang="it-IT" sz="2400" dirty="0" smtClean="0"/>
              <a:t>  &amp; </a:t>
            </a:r>
            <a:r>
              <a:rPr lang="it-IT" sz="2400" dirty="0" err="1" smtClean="0"/>
              <a:t>connects</a:t>
            </a:r>
            <a:r>
              <a:rPr lang="it-IT" sz="2400" dirty="0" smtClean="0"/>
              <a:t> 4 </a:t>
            </a:r>
            <a:r>
              <a:rPr lang="it-IT" sz="2400" dirty="0" err="1" smtClean="0"/>
              <a:t>JBs</a:t>
            </a:r>
            <a:endParaRPr lang="it-IT" sz="2400" dirty="0" smtClean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Assembled</a:t>
            </a:r>
            <a:r>
              <a:rPr lang="it-IT" sz="2400" dirty="0" smtClean="0"/>
              <a:t> and </a:t>
            </a:r>
            <a:r>
              <a:rPr lang="it-IT" sz="2400" dirty="0" err="1" smtClean="0"/>
              <a:t>tested</a:t>
            </a:r>
            <a:r>
              <a:rPr lang="it-IT" sz="2400" dirty="0" smtClean="0"/>
              <a:t> by </a:t>
            </a:r>
            <a:r>
              <a:rPr lang="it-IT" sz="2400" dirty="0" err="1" smtClean="0"/>
              <a:t>McArtney</a:t>
            </a:r>
            <a:r>
              <a:rPr lang="it-IT" sz="2400" dirty="0" smtClean="0"/>
              <a:t>  in DK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990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560332" cy="504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6093296"/>
            <a:ext cx="660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New </a:t>
            </a:r>
            <a:r>
              <a:rPr lang="it-IT" dirty="0" err="1" smtClean="0"/>
              <a:t>cable</a:t>
            </a:r>
            <a:r>
              <a:rPr lang="it-IT" dirty="0" smtClean="0"/>
              <a:t> </a:t>
            </a:r>
            <a:r>
              <a:rPr lang="it-IT" dirty="0" err="1" smtClean="0"/>
              <a:t>termination</a:t>
            </a:r>
            <a:r>
              <a:rPr lang="it-IT" dirty="0" smtClean="0"/>
              <a:t> frame </a:t>
            </a:r>
            <a:r>
              <a:rPr lang="it-IT" dirty="0" err="1" smtClean="0"/>
              <a:t>delivered</a:t>
            </a:r>
            <a:r>
              <a:rPr lang="it-IT" dirty="0" smtClean="0"/>
              <a:t> in </a:t>
            </a:r>
            <a:r>
              <a:rPr lang="it-IT" dirty="0" err="1" smtClean="0"/>
              <a:t>mid</a:t>
            </a:r>
            <a:r>
              <a:rPr lang="it-IT" dirty="0" smtClean="0"/>
              <a:t>-April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acceptance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</a:t>
            </a:r>
            <a:r>
              <a:rPr lang="it-IT" dirty="0" err="1" smtClean="0"/>
              <a:t>successful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MacArtney</a:t>
            </a:r>
            <a:r>
              <a:rPr lang="it-IT" dirty="0" smtClean="0"/>
              <a:t> – first </a:t>
            </a:r>
            <a:r>
              <a:rPr lang="it-IT" dirty="0" err="1" smtClean="0"/>
              <a:t>tests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LNS ok) 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2267744" y="2636912"/>
            <a:ext cx="1512168" cy="5760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39752" y="3284984"/>
            <a:ext cx="36665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5 ROV-</a:t>
            </a:r>
            <a:r>
              <a:rPr lang="it-IT" b="1" dirty="0" err="1" smtClean="0"/>
              <a:t>operated</a:t>
            </a:r>
            <a:r>
              <a:rPr lang="it-IT" b="1" dirty="0" smtClean="0"/>
              <a:t> ODI </a:t>
            </a:r>
            <a:r>
              <a:rPr lang="it-IT" b="1" dirty="0" err="1" smtClean="0"/>
              <a:t>connectors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65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948264" cy="521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59632" y="6093296"/>
            <a:ext cx="276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Test 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full (10kW) </a:t>
            </a:r>
            <a:r>
              <a:rPr lang="it-IT" dirty="0" err="1"/>
              <a:t>p</a:t>
            </a:r>
            <a:r>
              <a:rPr lang="it-IT" dirty="0" err="1" smtClean="0"/>
              <a:t>ower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04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5145360" cy="38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40152" y="1124744"/>
            <a:ext cx="30243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Integration of the </a:t>
            </a:r>
            <a:r>
              <a:rPr lang="it-IT" dirty="0" err="1" smtClean="0"/>
              <a:t>optic</a:t>
            </a:r>
            <a:r>
              <a:rPr lang="it-IT" dirty="0" smtClean="0"/>
              <a:t> </a:t>
            </a:r>
            <a:r>
              <a:rPr lang="it-IT" dirty="0" err="1" smtClean="0"/>
              <a:t>pod</a:t>
            </a:r>
            <a:r>
              <a:rPr lang="it-IT" dirty="0" smtClean="0"/>
              <a:t> </a:t>
            </a:r>
            <a:r>
              <a:rPr lang="it-IT" dirty="0" err="1" smtClean="0"/>
              <a:t>took</a:t>
            </a:r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 in </a:t>
            </a:r>
            <a:r>
              <a:rPr lang="it-IT" dirty="0" err="1" smtClean="0"/>
              <a:t>mid</a:t>
            </a:r>
            <a:r>
              <a:rPr lang="it-IT" dirty="0" smtClean="0"/>
              <a:t> April by  </a:t>
            </a:r>
            <a:r>
              <a:rPr lang="it-IT" dirty="0" err="1" smtClean="0"/>
              <a:t>Genova,LNS</a:t>
            </a:r>
            <a:r>
              <a:rPr lang="it-IT" dirty="0" smtClean="0"/>
              <a:t> and NIKHEF </a:t>
            </a:r>
            <a:r>
              <a:rPr lang="it-IT" dirty="0" err="1" smtClean="0"/>
              <a:t>peoples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Power</a:t>
            </a:r>
            <a:r>
              <a:rPr lang="it-IT" dirty="0" smtClean="0"/>
              <a:t> and </a:t>
            </a:r>
            <a:r>
              <a:rPr lang="it-IT" dirty="0" err="1" smtClean="0"/>
              <a:t>electronic</a:t>
            </a:r>
            <a:r>
              <a:rPr lang="it-IT" dirty="0" smtClean="0"/>
              <a:t> </a:t>
            </a:r>
            <a:r>
              <a:rPr lang="it-IT" dirty="0" err="1" smtClean="0"/>
              <a:t>pod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Test in the 100km </a:t>
            </a:r>
            <a:r>
              <a:rPr lang="it-IT" dirty="0" err="1" smtClean="0"/>
              <a:t>cable</a:t>
            </a:r>
            <a:r>
              <a:rPr lang="it-IT" dirty="0" smtClean="0"/>
              <a:t> of Capo passero to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shore</a:t>
            </a:r>
            <a:r>
              <a:rPr lang="it-IT" dirty="0" smtClean="0"/>
              <a:t>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amplification</a:t>
            </a:r>
            <a:r>
              <a:rPr lang="it-IT" dirty="0" smtClean="0"/>
              <a:t>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Time </a:t>
            </a:r>
            <a:r>
              <a:rPr lang="it-IT" dirty="0" err="1" smtClean="0"/>
              <a:t>asymmetry</a:t>
            </a:r>
            <a:r>
              <a:rPr lang="it-IT" dirty="0" smtClean="0"/>
              <a:t> in the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path</a:t>
            </a:r>
            <a:r>
              <a:rPr lang="it-IT" dirty="0" smtClean="0"/>
              <a:t> in the JB  </a:t>
            </a:r>
            <a:r>
              <a:rPr lang="it-IT" dirty="0" err="1" smtClean="0"/>
              <a:t>performed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116632"/>
            <a:ext cx="5565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Optical POD </a:t>
            </a:r>
            <a:r>
              <a:rPr lang="it-IT" sz="2800" dirty="0" err="1" smtClean="0"/>
              <a:t>integration</a:t>
            </a:r>
            <a:r>
              <a:rPr lang="it-IT" sz="2800" dirty="0" smtClean="0"/>
              <a:t> and more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57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546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11760" y="404664"/>
            <a:ext cx="394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/>
              <a:t>During</a:t>
            </a:r>
            <a:r>
              <a:rPr lang="it-IT" sz="3600" dirty="0" smtClean="0"/>
              <a:t> </a:t>
            </a:r>
            <a:r>
              <a:rPr lang="it-IT" sz="3600" dirty="0" err="1" smtClean="0"/>
              <a:t>assembling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5822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3" y="1412776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Capo </a:t>
            </a:r>
            <a:r>
              <a:rPr lang="en-US" dirty="0" err="1" smtClean="0"/>
              <a:t>Passero</a:t>
            </a:r>
            <a:r>
              <a:rPr lang="en-US" dirty="0" smtClean="0"/>
              <a:t> configuration there </a:t>
            </a:r>
            <a:r>
              <a:rPr lang="en-US" dirty="0"/>
              <a:t>is </a:t>
            </a:r>
            <a:r>
              <a:rPr lang="en-US" dirty="0" smtClean="0"/>
              <a:t>nothing </a:t>
            </a:r>
            <a:r>
              <a:rPr lang="en-US" dirty="0"/>
              <a:t>active in </a:t>
            </a:r>
            <a:r>
              <a:rPr lang="en-US" dirty="0" smtClean="0"/>
              <a:t>the  optical path from shore to  </a:t>
            </a:r>
            <a:r>
              <a:rPr lang="en-US" dirty="0"/>
              <a:t>JB SFP</a:t>
            </a:r>
            <a:r>
              <a:rPr lang="en-US" dirty="0" smtClean="0"/>
              <a:t>.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Distinction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/>
              <a:t> </a:t>
            </a:r>
            <a:r>
              <a:rPr lang="en-US" dirty="0" smtClean="0"/>
              <a:t>EDFA </a:t>
            </a:r>
            <a:r>
              <a:rPr lang="en-US" dirty="0"/>
              <a:t>communication in </a:t>
            </a:r>
            <a:r>
              <a:rPr lang="en-US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</a:t>
            </a:r>
            <a:r>
              <a:rPr lang="en-US" dirty="0"/>
              <a:t>normal startup sequence “ and in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“automatic </a:t>
            </a:r>
            <a:r>
              <a:rPr lang="en-US" dirty="0"/>
              <a:t>sequence” </a:t>
            </a:r>
            <a:r>
              <a:rPr lang="it-IT" dirty="0" err="1"/>
              <a:t>ie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the </a:t>
            </a:r>
            <a:r>
              <a:rPr lang="it-IT" dirty="0" err="1"/>
              <a:t>communication</a:t>
            </a:r>
            <a:r>
              <a:rPr lang="it-IT" dirty="0"/>
              <a:t> </a:t>
            </a:r>
            <a:r>
              <a:rPr lang="it-IT" dirty="0" smtClean="0"/>
              <a:t>to JB </a:t>
            </a:r>
            <a:r>
              <a:rPr lang="it-IT" dirty="0" err="1" smtClean="0"/>
              <a:t>fails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procedure defined and implemented (see details in Gerard’s talk); Firmware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ntegration of the Optical pod </a:t>
            </a:r>
            <a:r>
              <a:rPr lang="en-US" dirty="0" err="1" smtClean="0"/>
              <a:t>succesfully</a:t>
            </a:r>
            <a:r>
              <a:rPr lang="en-US" dirty="0" smtClean="0"/>
              <a:t> performed and tested..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calibration asymmetry of the Junction Box </a:t>
            </a:r>
            <a:r>
              <a:rPr lang="en-US" dirty="0" smtClean="0"/>
              <a:t>determined.</a:t>
            </a:r>
            <a:endParaRPr lang="it-IT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system test  still  to be done due to lack of the on-shore electronics.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4642" y="188640"/>
            <a:ext cx="7600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Time  asymmetry </a:t>
            </a:r>
            <a:r>
              <a:rPr lang="en-US" sz="3600" dirty="0" smtClean="0"/>
              <a:t>measure in</a:t>
            </a:r>
            <a:r>
              <a:rPr lang="en-US" sz="3600" dirty="0"/>
              <a:t> the </a:t>
            </a:r>
            <a:r>
              <a:rPr lang="en-US" sz="3600" dirty="0" smtClean="0"/>
              <a:t>Junction Box</a:t>
            </a:r>
            <a:r>
              <a:rPr lang="en-US" sz="3600" dirty="0"/>
              <a:t> </a:t>
            </a:r>
            <a:endParaRPr lang="it-IT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6428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4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5560</TotalTime>
  <Words>471</Words>
  <Application>Microsoft Office PowerPoint</Application>
  <PresentationFormat>Presentazione su schermo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anghi</dc:creator>
  <cp:lastModifiedBy>anghi</cp:lastModifiedBy>
  <cp:revision>24</cp:revision>
  <dcterms:created xsi:type="dcterms:W3CDTF">2015-05-05T13:29:44Z</dcterms:created>
  <dcterms:modified xsi:type="dcterms:W3CDTF">2015-05-12T07:30:34Z</dcterms:modified>
</cp:coreProperties>
</file>