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3" r:id="rId3"/>
    <p:sldId id="274" r:id="rId4"/>
    <p:sldId id="257" r:id="rId5"/>
    <p:sldId id="271" r:id="rId6"/>
    <p:sldId id="269" r:id="rId7"/>
    <p:sldId id="272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0" r:id="rId16"/>
    <p:sldId id="266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5" autoAdjust="0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C1E3E-545E-4F43-B52D-4019395BFD93}" type="datetimeFigureOut">
              <a:rPr lang="it-IT"/>
              <a:t>04/06/15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5563C-ACD6-45B2-BC2E-C7984163DCEB}" type="slidenum">
              <a:rPr lang="it-IT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76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41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-Per farla breve il CS è sempre stato</a:t>
            </a:r>
            <a:r>
              <a:rPr lang="it-IT" baseline="0" dirty="0" smtClean="0"/>
              <a:t> confinato...</a:t>
            </a:r>
          </a:p>
          <a:p>
            <a:r>
              <a:rPr lang="it-IT" baseline="0" dirty="0" smtClean="0"/>
              <a:t>-Questo ha comportato indubbi...</a:t>
            </a:r>
          </a:p>
          <a:p>
            <a:r>
              <a:rPr lang="it-IT" baseline="0" dirty="0" smtClean="0"/>
              <a:t>-Che ha potuto usufruire </a:t>
            </a:r>
          </a:p>
          <a:p>
            <a:r>
              <a:rPr lang="it-IT" baseline="0" dirty="0" smtClean="0"/>
              <a:t>-AREA SI...per bilanciare/armonizzare questi aspetti </a:t>
            </a:r>
          </a:p>
          <a:p>
            <a:r>
              <a:rPr lang="it-IT" baseline="0" dirty="0" smtClean="0"/>
              <a:t>-Ha inglobato il personale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0326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-Guida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85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574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02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979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57459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556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7219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9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-Il</a:t>
            </a:r>
            <a:r>
              <a:rPr lang="it-IT" baseline="0" dirty="0" smtClean="0"/>
              <a:t> prof. De Renzi e il Prof. Alfieri del </a:t>
            </a:r>
            <a:r>
              <a:rPr lang="it-IT" baseline="0" dirty="0" err="1" smtClean="0"/>
              <a:t>dip</a:t>
            </a:r>
            <a:r>
              <a:rPr lang="it-IT" baseline="0" dirty="0" smtClean="0"/>
              <a:t>. di Fisica</a:t>
            </a:r>
          </a:p>
          <a:p>
            <a:r>
              <a:rPr lang="it-IT" baseline="0" dirty="0" smtClean="0"/>
              <a:t>-Con cui stiamo instaurando un rapporto di proficua collaborazione</a:t>
            </a:r>
          </a:p>
          <a:p>
            <a:r>
              <a:rPr lang="it-IT" baseline="0" dirty="0" smtClean="0"/>
              <a:t>-Ha come scopo di illustrare INTERESSE dell'ASI verso questo ambito e di CONTESTUALIZZARLO da un punto di vista ORGANIZZATIVO</a:t>
            </a:r>
          </a:p>
          <a:p>
            <a:r>
              <a:rPr lang="it-IT" baseline="0" dirty="0" smtClean="0"/>
              <a:t>-Che nell'ambito della recente riorganizzazione (competenza, pervasività e coordinamento).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6001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46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410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2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-MACRO</a:t>
            </a:r>
            <a:r>
              <a:rPr lang="it-IT" baseline="0" dirty="0" smtClean="0"/>
              <a:t> AMBITI</a:t>
            </a:r>
          </a:p>
          <a:p>
            <a:r>
              <a:rPr lang="it-IT" baseline="0" dirty="0" smtClean="0"/>
              <a:t>-12 tecnici con competenze altamente qualificate  </a:t>
            </a:r>
          </a:p>
          <a:p>
            <a:r>
              <a:rPr lang="it-IT" baseline="0" dirty="0" smtClean="0"/>
              <a:t>-che afferiscono alle AO in modo trasversale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442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-Ad ognuno di questi ambiti corrispondono altrettante funzioni</a:t>
            </a:r>
          </a:p>
          <a:p>
            <a:r>
              <a:rPr lang="it-IT" dirty="0" smtClean="0"/>
              <a:t>-Tali ambiti e processi sono applicati al</a:t>
            </a:r>
            <a:r>
              <a:rPr lang="it-IT" baseline="0" dirty="0" smtClean="0"/>
              <a:t> CS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7378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4531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-Con forte orientamento allo sviluppo e</a:t>
            </a:r>
            <a:r>
              <a:rPr lang="it-IT" baseline="0" dirty="0" smtClean="0"/>
              <a:t> sostenuto dall'INFN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5563C-ACD6-45B2-BC2E-C7984163DCEB}" type="slidenum">
              <a:rPr lang="it-IT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77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Il calcolo scientifico nell’Area SI di Ateneo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Dott. Fabrizio Russo - </a:t>
            </a:r>
            <a:r>
              <a:rPr lang="it-IT" dirty="0" err="1" smtClean="0"/>
              <a:t>Resp</a:t>
            </a:r>
            <a:r>
              <a:rPr lang="it-IT" dirty="0" smtClean="0"/>
              <a:t>. UOS Erogazione Servizi</a:t>
            </a:r>
          </a:p>
          <a:p>
            <a:r>
              <a:rPr lang="it-IT" dirty="0" smtClean="0"/>
              <a:t>Dott. Roberto Covati – </a:t>
            </a:r>
            <a:r>
              <a:rPr lang="it-IT" dirty="0" err="1" smtClean="0"/>
              <a:t>Resp</a:t>
            </a:r>
            <a:r>
              <a:rPr lang="it-IT" dirty="0" smtClean="0"/>
              <a:t>. AO Calcolo Scientifico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45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dip</a:t>
            </a:r>
            <a:r>
              <a:rPr lang="it-IT" dirty="0" smtClean="0"/>
              <a:t> di Fisica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CS confinato al dipartimento…</a:t>
            </a:r>
          </a:p>
          <a:p>
            <a:r>
              <a:rPr lang="it-IT" dirty="0" smtClean="0"/>
              <a:t>Personale qualificato per la gestione dell’infrastruttura</a:t>
            </a:r>
          </a:p>
          <a:p>
            <a:r>
              <a:rPr lang="it-IT" dirty="0" smtClean="0"/>
              <a:t>Vantaggi per il dipartimento</a:t>
            </a:r>
          </a:p>
          <a:p>
            <a:pPr lvl="1"/>
            <a:r>
              <a:rPr lang="it-IT" dirty="0" smtClean="0"/>
              <a:t>Avere un servizio su misura</a:t>
            </a:r>
          </a:p>
          <a:p>
            <a:pPr lvl="1"/>
            <a:r>
              <a:rPr lang="it-IT" dirty="0" smtClean="0"/>
              <a:t>Competenze a disposizione</a:t>
            </a:r>
          </a:p>
          <a:p>
            <a:r>
              <a:rPr lang="it-IT" dirty="0" smtClean="0"/>
              <a:t>Svantaggi per l’Ateneo </a:t>
            </a:r>
          </a:p>
          <a:p>
            <a:pPr lvl="1"/>
            <a:r>
              <a:rPr lang="it-IT" dirty="0" smtClean="0"/>
              <a:t>Servizio specifico in un contesto ristretto</a:t>
            </a:r>
          </a:p>
          <a:p>
            <a:pPr lvl="1"/>
            <a:r>
              <a:rPr lang="it-IT" dirty="0" smtClean="0"/>
              <a:t>Gestione decentrata di risorse e competenze</a:t>
            </a:r>
          </a:p>
          <a:p>
            <a:r>
              <a:rPr lang="it-IT" dirty="0" smtClean="0"/>
              <a:t>Area SI – UOS Erogazione Servizi</a:t>
            </a:r>
          </a:p>
          <a:p>
            <a:pPr lvl="1"/>
            <a:r>
              <a:rPr lang="it-IT" dirty="0" smtClean="0"/>
              <a:t>Personale assorbito dai Sistemi Informativi</a:t>
            </a:r>
          </a:p>
          <a:p>
            <a:pPr lvl="1"/>
            <a:r>
              <a:rPr lang="it-IT" dirty="0" smtClean="0"/>
              <a:t>Estensione a 5 unità di personale   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50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Prospettive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Esportare il </a:t>
            </a:r>
            <a:r>
              <a:rPr lang="it-IT" dirty="0" smtClean="0"/>
              <a:t>modello del dipartimento di fisica, e </a:t>
            </a:r>
            <a:r>
              <a:rPr lang="it-IT" dirty="0"/>
              <a:t>renderlo </a:t>
            </a:r>
            <a:r>
              <a:rPr lang="it-IT" dirty="0" smtClean="0"/>
              <a:t>pervasivo in Ateneo</a:t>
            </a:r>
          </a:p>
          <a:p>
            <a:r>
              <a:rPr lang="it-IT" dirty="0" smtClean="0"/>
              <a:t>Potenziare l’infrastruttura</a:t>
            </a:r>
          </a:p>
          <a:p>
            <a:r>
              <a:rPr lang="it-IT" dirty="0" smtClean="0"/>
              <a:t>Accogliere tutto il software di matrice scientifica</a:t>
            </a:r>
          </a:p>
          <a:p>
            <a:r>
              <a:rPr lang="it-IT" dirty="0" smtClean="0"/>
              <a:t>Ricerca e Gestione fondi esterni</a:t>
            </a:r>
          </a:p>
          <a:p>
            <a:r>
              <a:rPr lang="it-IT" dirty="0" smtClean="0"/>
              <a:t>Assegnazione budget dedicato</a:t>
            </a:r>
          </a:p>
          <a:p>
            <a:pPr marL="349250" lvl="1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7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Altre aree </a:t>
            </a:r>
            <a:r>
              <a:rPr lang="it-IT" dirty="0"/>
              <a:t>di interesse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Informatica</a:t>
            </a:r>
          </a:p>
          <a:p>
            <a:r>
              <a:rPr lang="it-IT" dirty="0" smtClean="0"/>
              <a:t>Ingegneria </a:t>
            </a:r>
          </a:p>
          <a:p>
            <a:r>
              <a:rPr lang="it-IT" dirty="0" smtClean="0"/>
              <a:t>Matematica </a:t>
            </a:r>
          </a:p>
          <a:p>
            <a:r>
              <a:rPr lang="it-IT" dirty="0" smtClean="0"/>
              <a:t>Economia</a:t>
            </a:r>
          </a:p>
          <a:p>
            <a:r>
              <a:rPr lang="it-IT" dirty="0" smtClean="0"/>
              <a:t>Medicina</a:t>
            </a:r>
          </a:p>
          <a:p>
            <a:r>
              <a:rPr lang="it-IT" dirty="0" smtClean="0"/>
              <a:t>Biologia</a:t>
            </a:r>
          </a:p>
          <a:p>
            <a:r>
              <a:rPr lang="it-IT" dirty="0" smtClean="0"/>
              <a:t>Farmacia</a:t>
            </a:r>
          </a:p>
        </p:txBody>
      </p:sp>
    </p:spTree>
    <p:extLst>
      <p:ext uri="{BB962C8B-B14F-4D97-AF65-F5344CB8AC3E}">
        <p14:creationId xmlns:p14="http://schemas.microsoft.com/office/powerpoint/2010/main" val="721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nostra </a:t>
            </a:r>
            <a:r>
              <a:rPr lang="it-IT" dirty="0" err="1" smtClean="0"/>
              <a:t>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Missione, finalità e obiettivi</a:t>
            </a:r>
            <a:r>
              <a:rPr lang="it-IT" dirty="0"/>
              <a:t> </a:t>
            </a:r>
          </a:p>
          <a:p>
            <a:r>
              <a:rPr lang="it-IT" dirty="0"/>
              <a:t>Assicura l’erogazione di tutti i Servizi di Calcolo Scientifico a livello infrastrutturale e di tutti i Sistemi </a:t>
            </a:r>
            <a:r>
              <a:rPr lang="it-IT" dirty="0" smtClean="0"/>
              <a:t>Unix </a:t>
            </a:r>
            <a:r>
              <a:rPr lang="it-IT" dirty="0" err="1" smtClean="0"/>
              <a:t>based</a:t>
            </a:r>
            <a:r>
              <a:rPr lang="it-IT" dirty="0" smtClean="0"/>
              <a:t>, </a:t>
            </a:r>
            <a:r>
              <a:rPr lang="it-IT" dirty="0"/>
              <a:t>nel rispetto delle caratteristiche e dei livelli di Servizio </a:t>
            </a:r>
            <a:r>
              <a:rPr lang="it-IT" dirty="0" smtClean="0"/>
              <a:t>concordati </a:t>
            </a:r>
            <a:r>
              <a:rPr lang="it-IT" dirty="0"/>
              <a:t>con i </a:t>
            </a:r>
            <a:r>
              <a:rPr lang="it-IT" dirty="0" smtClean="0"/>
              <a:t>Dipartimenti.</a:t>
            </a:r>
            <a:r>
              <a:rPr lang="it-IT" dirty="0"/>
              <a:t>  </a:t>
            </a:r>
          </a:p>
          <a:p>
            <a:r>
              <a:rPr lang="it-IT" dirty="0"/>
              <a:t>Assicura che le esigenze di Infrastruttura per il Calcolo Scientifico dei Dipartimenti siano indirizzate.</a:t>
            </a:r>
          </a:p>
        </p:txBody>
      </p:sp>
    </p:spTree>
    <p:extLst>
      <p:ext uri="{BB962C8B-B14F-4D97-AF65-F5344CB8AC3E}">
        <p14:creationId xmlns:p14="http://schemas.microsoft.com/office/powerpoint/2010/main" val="21589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ambiti e le attività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/>
              <a:t>Identifica nuove tecnologie (rete locale e geografica, </a:t>
            </a:r>
            <a:r>
              <a:rPr lang="it-IT" sz="1600" dirty="0" err="1"/>
              <a:t>facility</a:t>
            </a:r>
            <a:r>
              <a:rPr lang="it-IT" sz="1600" dirty="0"/>
              <a:t>, hardware, fonia fissa e mobile, sistemi fisici e virtuali, </a:t>
            </a:r>
            <a:r>
              <a:rPr lang="it-IT" sz="1600" dirty="0" err="1"/>
              <a:t>middleware</a:t>
            </a:r>
            <a:r>
              <a:rPr lang="it-IT" sz="1600" dirty="0"/>
              <a:t>, database, infrastrutture di sicurezza). </a:t>
            </a:r>
          </a:p>
          <a:p>
            <a:r>
              <a:rPr lang="it-IT" sz="1600" dirty="0"/>
              <a:t>Progetta e realizza i Servizi Informatici infrastrutturali, o coordina i fornitori coinvolti nella progettazione e realizzazione, </a:t>
            </a:r>
          </a:p>
          <a:p>
            <a:r>
              <a:rPr lang="it-IT" sz="1600" dirty="0"/>
              <a:t>Partecipa all’approvazione e pianificazione delle modifiche ai Servizi e dei Progetti con una componente infrastrutturale. </a:t>
            </a:r>
          </a:p>
          <a:p>
            <a:r>
              <a:rPr lang="it-IT" sz="1600" dirty="0"/>
              <a:t>Partecipa alla risoluzione di incidenti e di problemi (incidenti ricorrenti). </a:t>
            </a:r>
          </a:p>
          <a:p>
            <a:r>
              <a:rPr lang="it-IT" sz="1600" dirty="0"/>
              <a:t>Partecipa alla gestione dei fornitori, con la redazione dei capitolati e la verifica dell’erogazione delle forniture. </a:t>
            </a:r>
          </a:p>
          <a:p>
            <a:r>
              <a:rPr lang="it-IT" sz="1600" dirty="0"/>
              <a:t>Definisce e condivide i criteri di </a:t>
            </a:r>
            <a:r>
              <a:rPr lang="it-IT" sz="1600" dirty="0" err="1"/>
              <a:t>esercibilità</a:t>
            </a:r>
            <a:r>
              <a:rPr lang="it-IT" sz="1600" dirty="0"/>
              <a:t> con i Responsabili dei Progetti e ne verifica il rispetto (sia per Servizi rilasciati ed erogati dall’Ateneo, sia per servizi rilasciati ed erogati dal </a:t>
            </a:r>
            <a:r>
              <a:rPr lang="it-IT" sz="1600" dirty="0" err="1"/>
              <a:t>Cineca</a:t>
            </a:r>
            <a:r>
              <a:rPr lang="it-IT" sz="1600" dirty="0"/>
              <a:t>). </a:t>
            </a:r>
          </a:p>
          <a:p>
            <a:r>
              <a:rPr lang="it-IT" sz="1600" dirty="0"/>
              <a:t>Pianifica i rilasci in produzione, nel rispetto delle esigenze delle Aree e dei Dipartimenti (fornite dalla UOC Pianificazione e Gestione della Domanda) e della disponibilità delle risorse, ed effettua il passaggio in produzione dei servizi, assicurando il passaggio di consegne con i team e gli incarichi coinvolti nell’erogazione. </a:t>
            </a:r>
          </a:p>
          <a:p>
            <a:r>
              <a:rPr lang="it-IT" sz="1600" dirty="0"/>
              <a:t>Definisce le procedure di monitoraggio e gestione dei Servizi Informatici. </a:t>
            </a:r>
          </a:p>
          <a:p>
            <a:r>
              <a:rPr lang="it-IT" sz="1600" dirty="0"/>
              <a:t>Esegue il monitoraggio centralizzato di tutti i </a:t>
            </a:r>
            <a:r>
              <a:rPr lang="it-IT" sz="1600" dirty="0" err="1"/>
              <a:t>layer</a:t>
            </a:r>
            <a:r>
              <a:rPr lang="it-IT" sz="1600" dirty="0"/>
              <a:t> tecnologici (sistemi, reti, applicazioni), identificandone i malfunzionamenti. </a:t>
            </a:r>
          </a:p>
          <a:p>
            <a:r>
              <a:rPr lang="it-IT" sz="1600" dirty="0"/>
              <a:t>Esegue le attività di gestione ordinaria (schedulazione job, </a:t>
            </a:r>
            <a:r>
              <a:rPr lang="it-IT" sz="1600" dirty="0" err="1"/>
              <a:t>patching</a:t>
            </a:r>
            <a:r>
              <a:rPr lang="it-IT" sz="1600" dirty="0"/>
              <a:t> dei sistemi). </a:t>
            </a:r>
          </a:p>
        </p:txBody>
      </p:sp>
    </p:spTree>
    <p:extLst>
      <p:ext uri="{BB962C8B-B14F-4D97-AF65-F5344CB8AC3E}">
        <p14:creationId xmlns:p14="http://schemas.microsoft.com/office/powerpoint/2010/main" val="349848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18597"/>
          </a:xfrm>
        </p:spPr>
        <p:txBody>
          <a:bodyPr/>
          <a:lstStyle/>
          <a:p>
            <a:r>
              <a:rPr lang="it-IT" dirty="0" smtClean="0"/>
              <a:t>Attività dell’AO 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933268"/>
            <a:ext cx="8042276" cy="5354825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Recepisce le esigenze di calcolo per la ricerca dai </a:t>
            </a:r>
            <a:r>
              <a:rPr lang="it-IT" dirty="0" smtClean="0"/>
              <a:t>dipartimenti e </a:t>
            </a:r>
            <a:r>
              <a:rPr lang="it-IT" dirty="0"/>
              <a:t>le traduce in requisiti </a:t>
            </a:r>
            <a:r>
              <a:rPr lang="it-IT" dirty="0" smtClean="0"/>
              <a:t>funzionali e poi in specifiche tecniche</a:t>
            </a:r>
          </a:p>
          <a:p>
            <a:r>
              <a:rPr lang="it-IT" dirty="0" smtClean="0"/>
              <a:t>Gestisce </a:t>
            </a:r>
            <a:r>
              <a:rPr lang="it-IT" dirty="0"/>
              <a:t>tutti i sistemi Unix/</a:t>
            </a:r>
            <a:r>
              <a:rPr lang="it-IT" dirty="0" smtClean="0"/>
              <a:t>Linux</a:t>
            </a:r>
          </a:p>
          <a:p>
            <a:r>
              <a:rPr lang="it-IT" dirty="0" smtClean="0"/>
              <a:t>Esegue le installazioni delle piattaforme e applicazioni </a:t>
            </a:r>
            <a:r>
              <a:rPr lang="it-IT" dirty="0"/>
              <a:t>per il </a:t>
            </a:r>
            <a:r>
              <a:rPr lang="it-IT" dirty="0" smtClean="0"/>
              <a:t>calcolo</a:t>
            </a:r>
          </a:p>
          <a:p>
            <a:r>
              <a:rPr lang="it-IT" dirty="0" smtClean="0"/>
              <a:t>Collabora al </a:t>
            </a:r>
            <a:r>
              <a:rPr lang="it-IT" dirty="0" err="1" smtClean="0"/>
              <a:t>tuning</a:t>
            </a:r>
            <a:r>
              <a:rPr lang="it-IT" dirty="0" smtClean="0"/>
              <a:t> e alla ottimizzazione delle applicazioni con gli esperti applicativi</a:t>
            </a:r>
          </a:p>
          <a:p>
            <a:r>
              <a:rPr lang="it-IT" dirty="0" smtClean="0"/>
              <a:t>In collaborazione con il </a:t>
            </a:r>
            <a:r>
              <a:rPr lang="it-IT" dirty="0" err="1" smtClean="0"/>
              <a:t>dip</a:t>
            </a:r>
            <a:r>
              <a:rPr lang="it-IT" dirty="0" smtClean="0"/>
              <a:t>. di fisica </a:t>
            </a:r>
            <a:r>
              <a:rPr lang="it-IT" dirty="0"/>
              <a:t>gestisce </a:t>
            </a:r>
            <a:r>
              <a:rPr lang="it-IT" dirty="0" smtClean="0"/>
              <a:t>i rapporti con l'INFN</a:t>
            </a:r>
          </a:p>
          <a:p>
            <a:r>
              <a:rPr lang="it-IT" dirty="0"/>
              <a:t>Partecipa </a:t>
            </a:r>
            <a:r>
              <a:rPr lang="it-IT" dirty="0" smtClean="0"/>
              <a:t>ai tavoli tecnici e alle riunioni </a:t>
            </a:r>
            <a:r>
              <a:rPr lang="it-IT" dirty="0"/>
              <a:t>decisionali inerenti il calcolo </a:t>
            </a:r>
            <a:r>
              <a:rPr lang="it-IT" dirty="0" smtClean="0"/>
              <a:t>scientifico</a:t>
            </a:r>
          </a:p>
          <a:p>
            <a:r>
              <a:rPr lang="it-IT" dirty="0" smtClean="0"/>
              <a:t>Sovrintende </a:t>
            </a:r>
            <a:r>
              <a:rPr lang="it-IT" dirty="0"/>
              <a:t>alla attività di coordinamento nei processi trasversali con le altre UOS dell'Area </a:t>
            </a:r>
            <a:r>
              <a:rPr lang="it-IT" dirty="0" smtClean="0"/>
              <a:t>SI</a:t>
            </a:r>
          </a:p>
          <a:p>
            <a:r>
              <a:rPr lang="it-IT" dirty="0" smtClean="0"/>
              <a:t>Partecipare alla </a:t>
            </a:r>
            <a:r>
              <a:rPr lang="it-IT" dirty="0"/>
              <a:t>definizione del </a:t>
            </a:r>
            <a:r>
              <a:rPr lang="it-IT" dirty="0" smtClean="0"/>
              <a:t>budget</a:t>
            </a:r>
          </a:p>
          <a:p>
            <a:r>
              <a:rPr lang="it-IT" dirty="0" smtClean="0"/>
              <a:t>Definire un </a:t>
            </a:r>
            <a:r>
              <a:rPr lang="it-IT" dirty="0"/>
              <a:t>Piano di </a:t>
            </a:r>
            <a:r>
              <a:rPr lang="it-IT" dirty="0" smtClean="0"/>
              <a:t>Formazione per le risorse impegnate</a:t>
            </a:r>
          </a:p>
          <a:p>
            <a:r>
              <a:rPr lang="it-IT" dirty="0"/>
              <a:t>Partecipa alla definizione degli OLA con altri servizi 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6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L’attuale infrastruttura di calcolo del LCA</a:t>
            </a:r>
          </a:p>
        </p:txBody>
      </p:sp>
      <p:sp>
        <p:nvSpPr>
          <p:cNvPr id="4" name="Rettangolo 3"/>
          <p:cNvSpPr/>
          <p:nvPr/>
        </p:nvSpPr>
        <p:spPr>
          <a:xfrm>
            <a:off x="549275" y="1698171"/>
            <a:ext cx="7946005" cy="42144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13" name="Gruppo 12"/>
          <p:cNvGrpSpPr/>
          <p:nvPr/>
        </p:nvGrpSpPr>
        <p:grpSpPr>
          <a:xfrm>
            <a:off x="5904363" y="2159127"/>
            <a:ext cx="1402125" cy="1612774"/>
            <a:chOff x="6183037" y="2043603"/>
            <a:chExt cx="1402125" cy="1612774"/>
          </a:xfrm>
        </p:grpSpPr>
        <p:pic>
          <p:nvPicPr>
            <p:cNvPr id="5" name="Immagine 4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59" y="3136401"/>
              <a:ext cx="1402079" cy="519976"/>
            </a:xfrm>
            <a:prstGeom prst="rect">
              <a:avLst/>
            </a:prstGeom>
          </p:spPr>
        </p:pic>
        <p:pic>
          <p:nvPicPr>
            <p:cNvPr id="6" name="Immagine 5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67" y="2981951"/>
              <a:ext cx="1402079" cy="519976"/>
            </a:xfrm>
            <a:prstGeom prst="rect">
              <a:avLst/>
            </a:prstGeom>
          </p:spPr>
        </p:pic>
        <p:pic>
          <p:nvPicPr>
            <p:cNvPr id="7" name="Immagine 6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75" y="2826282"/>
              <a:ext cx="1402079" cy="519976"/>
            </a:xfrm>
            <a:prstGeom prst="rect">
              <a:avLst/>
            </a:prstGeom>
          </p:spPr>
        </p:pic>
        <p:pic>
          <p:nvPicPr>
            <p:cNvPr id="8" name="Immagine 7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37" y="2669167"/>
              <a:ext cx="1402079" cy="519976"/>
            </a:xfrm>
            <a:prstGeom prst="rect">
              <a:avLst/>
            </a:prstGeom>
          </p:spPr>
        </p:pic>
        <p:pic>
          <p:nvPicPr>
            <p:cNvPr id="9" name="Immagine 8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83" y="2501889"/>
              <a:ext cx="1402079" cy="519976"/>
            </a:xfrm>
            <a:prstGeom prst="rect">
              <a:avLst/>
            </a:prstGeom>
          </p:spPr>
        </p:pic>
        <p:pic>
          <p:nvPicPr>
            <p:cNvPr id="10" name="Immagine 9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79" y="2347439"/>
              <a:ext cx="1402079" cy="519976"/>
            </a:xfrm>
            <a:prstGeom prst="rect">
              <a:avLst/>
            </a:prstGeom>
          </p:spPr>
        </p:pic>
        <p:pic>
          <p:nvPicPr>
            <p:cNvPr id="11" name="Immagine 10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58" y="2195521"/>
              <a:ext cx="1402079" cy="519976"/>
            </a:xfrm>
            <a:prstGeom prst="rect">
              <a:avLst/>
            </a:prstGeom>
          </p:spPr>
        </p:pic>
        <p:pic>
          <p:nvPicPr>
            <p:cNvPr id="12" name="Immagine 11" descr="cluster1u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83083" y="2043603"/>
              <a:ext cx="1402079" cy="519976"/>
            </a:xfrm>
            <a:prstGeom prst="rect">
              <a:avLst/>
            </a:prstGeom>
          </p:spPr>
        </p:pic>
      </p:grpSp>
      <p:pic>
        <p:nvPicPr>
          <p:cNvPr id="15" name="Immagine 14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31" y="4984931"/>
            <a:ext cx="1402079" cy="519976"/>
          </a:xfrm>
          <a:prstGeom prst="rect">
            <a:avLst/>
          </a:prstGeom>
        </p:spPr>
      </p:pic>
      <p:pic>
        <p:nvPicPr>
          <p:cNvPr id="16" name="Immagine 15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39" y="4830481"/>
            <a:ext cx="1402079" cy="519976"/>
          </a:xfrm>
          <a:prstGeom prst="rect">
            <a:avLst/>
          </a:prstGeom>
        </p:spPr>
      </p:pic>
      <p:pic>
        <p:nvPicPr>
          <p:cNvPr id="17" name="Immagine 16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47" y="4674812"/>
            <a:ext cx="1402079" cy="519976"/>
          </a:xfrm>
          <a:prstGeom prst="rect">
            <a:avLst/>
          </a:prstGeom>
        </p:spPr>
      </p:pic>
      <p:pic>
        <p:nvPicPr>
          <p:cNvPr id="18" name="Immagine 17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09" y="4517697"/>
            <a:ext cx="1402079" cy="519976"/>
          </a:xfrm>
          <a:prstGeom prst="rect">
            <a:avLst/>
          </a:prstGeom>
        </p:spPr>
      </p:pic>
      <p:pic>
        <p:nvPicPr>
          <p:cNvPr id="19" name="Immagine 18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55" y="4350419"/>
            <a:ext cx="1402079" cy="519976"/>
          </a:xfrm>
          <a:prstGeom prst="rect">
            <a:avLst/>
          </a:prstGeom>
        </p:spPr>
      </p:pic>
      <p:pic>
        <p:nvPicPr>
          <p:cNvPr id="20" name="Immagine 19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51" y="4195969"/>
            <a:ext cx="1402079" cy="519976"/>
          </a:xfrm>
          <a:prstGeom prst="rect">
            <a:avLst/>
          </a:prstGeom>
        </p:spPr>
      </p:pic>
      <p:pic>
        <p:nvPicPr>
          <p:cNvPr id="21" name="Immagine 20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30" y="4044051"/>
            <a:ext cx="1402079" cy="519976"/>
          </a:xfrm>
          <a:prstGeom prst="rect">
            <a:avLst/>
          </a:prstGeom>
        </p:spPr>
      </p:pic>
      <p:pic>
        <p:nvPicPr>
          <p:cNvPr id="22" name="Immagine 21" descr="cluster1u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4455" y="3892133"/>
            <a:ext cx="1402079" cy="519976"/>
          </a:xfrm>
          <a:prstGeom prst="rect">
            <a:avLst/>
          </a:prstGeom>
        </p:spPr>
      </p:pic>
      <p:pic>
        <p:nvPicPr>
          <p:cNvPr id="1026" name="Picture 2" descr="Risultati immagini per virtual machin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535" y="3319869"/>
            <a:ext cx="9715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Risultati immagini per virtual machine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403" y="3286125"/>
            <a:ext cx="9715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Connettore 2 25"/>
          <p:cNvCxnSpPr/>
          <p:nvPr/>
        </p:nvCxnSpPr>
        <p:spPr>
          <a:xfrm>
            <a:off x="2718323" y="3805644"/>
            <a:ext cx="1080000" cy="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4 27"/>
          <p:cNvCxnSpPr/>
          <p:nvPr/>
        </p:nvCxnSpPr>
        <p:spPr>
          <a:xfrm>
            <a:off x="4794137" y="3797056"/>
            <a:ext cx="1110318" cy="838506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7" name="Connettore 4 1026"/>
          <p:cNvCxnSpPr/>
          <p:nvPr/>
        </p:nvCxnSpPr>
        <p:spPr>
          <a:xfrm flipV="1">
            <a:off x="4793953" y="2877401"/>
            <a:ext cx="1110318" cy="814067"/>
          </a:xfrm>
          <a:prstGeom prst="bentConnector3">
            <a:avLst>
              <a:gd name="adj1" fmla="val 49216"/>
            </a:avLst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2" name="Connettore 1 1031"/>
          <p:cNvCxnSpPr/>
          <p:nvPr/>
        </p:nvCxnSpPr>
        <p:spPr>
          <a:xfrm>
            <a:off x="3097745" y="1968389"/>
            <a:ext cx="0" cy="3728285"/>
          </a:xfrm>
          <a:prstGeom prst="line">
            <a:avLst/>
          </a:prstGeom>
          <a:ln>
            <a:solidFill>
              <a:schemeClr val="accent6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3" name="CasellaDiTesto 1032"/>
          <p:cNvSpPr txBox="1"/>
          <p:nvPr/>
        </p:nvSpPr>
        <p:spPr>
          <a:xfrm>
            <a:off x="1271451" y="2399785"/>
            <a:ext cx="167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Sistema di code: PBS</a:t>
            </a:r>
            <a:endParaRPr lang="it-IT" dirty="0"/>
          </a:p>
        </p:txBody>
      </p:sp>
      <p:sp>
        <p:nvSpPr>
          <p:cNvPr id="1034" name="CasellaDiTesto 1033"/>
          <p:cNvSpPr txBox="1"/>
          <p:nvPr/>
        </p:nvSpPr>
        <p:spPr>
          <a:xfrm>
            <a:off x="1149532" y="4351646"/>
            <a:ext cx="167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User Interface</a:t>
            </a:r>
            <a:endParaRPr lang="it-IT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3596640" y="4291420"/>
            <a:ext cx="1308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Job Server</a:t>
            </a:r>
            <a:endParaRPr lang="it-IT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5791200" y="1790228"/>
            <a:ext cx="1813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Calcolo Seriale</a:t>
            </a:r>
            <a:endParaRPr lang="it-IT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5587841" y="5457491"/>
            <a:ext cx="2016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Calcolo Parallelo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60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L’attuale infrastruttura di calcolo del </a:t>
            </a:r>
            <a:r>
              <a:rPr lang="it-IT" dirty="0" smtClean="0"/>
              <a:t>LCA - hardware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Macchine di servizio  -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interface</a:t>
            </a:r>
            <a:r>
              <a:rPr lang="it-IT" dirty="0" smtClean="0"/>
              <a:t> e job server - in ambiente virtuale VMWARE ridondato con sistema di alta affidabilità</a:t>
            </a:r>
          </a:p>
          <a:p>
            <a:r>
              <a:rPr lang="it-IT" dirty="0" smtClean="0"/>
              <a:t>Cluster macchine calcolo seriale composto da 8 macchine con caratteristiche variabili (AMD </a:t>
            </a:r>
            <a:r>
              <a:rPr lang="it-IT" dirty="0" err="1" smtClean="0"/>
              <a:t>Opteron</a:t>
            </a:r>
            <a:r>
              <a:rPr lang="it-IT" dirty="0" smtClean="0"/>
              <a:t>, Intel Core2 </a:t>
            </a:r>
            <a:r>
              <a:rPr lang="it-IT" dirty="0" err="1" smtClean="0"/>
              <a:t>Quad</a:t>
            </a:r>
            <a:r>
              <a:rPr lang="it-IT" dirty="0" smtClean="0"/>
              <a:t>, Intel </a:t>
            </a:r>
            <a:r>
              <a:rPr lang="it-IT" dirty="0" err="1" smtClean="0"/>
              <a:t>Westmere</a:t>
            </a:r>
            <a:r>
              <a:rPr lang="it-IT" dirty="0" smtClean="0"/>
              <a:t> </a:t>
            </a:r>
            <a:r>
              <a:rPr lang="it-IT" dirty="0" err="1" smtClean="0"/>
              <a:t>esa</a:t>
            </a:r>
            <a:r>
              <a:rPr lang="it-IT" dirty="0" smtClean="0"/>
              <a:t> core)</a:t>
            </a:r>
          </a:p>
          <a:p>
            <a:r>
              <a:rPr lang="it-IT" dirty="0" smtClean="0"/>
              <a:t>Cluster macchine calcolo parallelo composto da 8 macchine </a:t>
            </a:r>
            <a:r>
              <a:rPr lang="it-IT" dirty="0" err="1" smtClean="0"/>
              <a:t>intel</a:t>
            </a:r>
            <a:r>
              <a:rPr lang="it-IT" dirty="0" smtClean="0"/>
              <a:t> Core2  </a:t>
            </a:r>
            <a:r>
              <a:rPr lang="it-IT" dirty="0" err="1" smtClean="0"/>
              <a:t>Quad</a:t>
            </a:r>
            <a:endParaRPr lang="it-IT" dirty="0" smtClean="0"/>
          </a:p>
          <a:p>
            <a:r>
              <a:rPr lang="it-IT" dirty="0" smtClean="0"/>
              <a:t>Ambiente disco condiviso usando NFS e GPFS memorizzati in dispositivi SAN e NAS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848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L’attuale infrastruttura di calcolo del LCA - </a:t>
            </a:r>
            <a:r>
              <a:rPr lang="it-IT" dirty="0" smtClean="0"/>
              <a:t>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870268"/>
          </a:xfrm>
        </p:spPr>
        <p:txBody>
          <a:bodyPr/>
          <a:lstStyle/>
          <a:p>
            <a:r>
              <a:rPr lang="it-IT" dirty="0" smtClean="0"/>
              <a:t>Gestore di code: Open PBS – MAUI</a:t>
            </a:r>
          </a:p>
          <a:p>
            <a:r>
              <a:rPr lang="it-IT" dirty="0" smtClean="0"/>
              <a:t>Distribuzione </a:t>
            </a:r>
            <a:r>
              <a:rPr lang="it-IT" dirty="0" err="1" smtClean="0"/>
              <a:t>linux</a:t>
            </a:r>
            <a:r>
              <a:rPr lang="it-IT" dirty="0" smtClean="0"/>
              <a:t> usata: </a:t>
            </a:r>
            <a:r>
              <a:rPr lang="it-IT" dirty="0" err="1" smtClean="0"/>
              <a:t>Scientific</a:t>
            </a:r>
            <a:r>
              <a:rPr lang="it-IT" dirty="0" smtClean="0"/>
              <a:t> Linux 6 - x86_64</a:t>
            </a:r>
          </a:p>
          <a:p>
            <a:r>
              <a:rPr lang="it-IT" dirty="0" smtClean="0"/>
              <a:t>Sistema di installazione automatico basato su PXE e </a:t>
            </a:r>
            <a:r>
              <a:rPr lang="it-IT" dirty="0" err="1" smtClean="0"/>
              <a:t>kickstart</a:t>
            </a:r>
            <a:endParaRPr lang="it-IT" dirty="0" smtClean="0"/>
          </a:p>
          <a:p>
            <a:r>
              <a:rPr lang="it-IT" dirty="0" smtClean="0"/>
              <a:t>Compilatori GNU (</a:t>
            </a:r>
            <a:r>
              <a:rPr lang="it-IT" dirty="0" err="1" smtClean="0"/>
              <a:t>gcc</a:t>
            </a:r>
            <a:r>
              <a:rPr lang="it-IT" dirty="0" smtClean="0"/>
              <a:t>, g++, </a:t>
            </a:r>
            <a:r>
              <a:rPr lang="it-IT" dirty="0" err="1" smtClean="0"/>
              <a:t>gfortran</a:t>
            </a:r>
            <a:r>
              <a:rPr lang="it-IT" dirty="0" smtClean="0"/>
              <a:t>…)</a:t>
            </a:r>
          </a:p>
          <a:p>
            <a:r>
              <a:rPr lang="it-IT" dirty="0" err="1" smtClean="0"/>
              <a:t>Matlab</a:t>
            </a:r>
            <a:endParaRPr lang="it-IT" dirty="0" smtClean="0"/>
          </a:p>
          <a:p>
            <a:r>
              <a:rPr lang="it-IT" dirty="0" smtClean="0"/>
              <a:t>MPICH e </a:t>
            </a:r>
            <a:r>
              <a:rPr lang="it-IT" dirty="0" err="1" smtClean="0"/>
              <a:t>openMPI</a:t>
            </a:r>
            <a:r>
              <a:rPr lang="it-IT" dirty="0" smtClean="0"/>
              <a:t> (cluster parallelo)</a:t>
            </a:r>
          </a:p>
          <a:p>
            <a:r>
              <a:rPr lang="it-IT" dirty="0" smtClean="0"/>
              <a:t>Applicazioni richieste dagli utenti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9831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Partecipazione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Ringraziamenti per l’invito</a:t>
            </a:r>
          </a:p>
          <a:p>
            <a:r>
              <a:rPr lang="it-IT" dirty="0" smtClean="0"/>
              <a:t>L’auspicio è quello di instaurare una proficua collaborazione al fine di sviluppare il calcolo scientifico in Ateneo</a:t>
            </a:r>
          </a:p>
          <a:p>
            <a:r>
              <a:rPr lang="it-IT" dirty="0" smtClean="0"/>
              <a:t>La mia presenza è per informarvi che come nascente Area SI abbiamo deciso di dare la dovuta rilevanza al CS </a:t>
            </a:r>
          </a:p>
          <a:p>
            <a:r>
              <a:rPr lang="it-IT" dirty="0" smtClean="0"/>
              <a:t>E’ stata inserita un’ articolazione organizzativa per dare il giusto risalto all’alta specializzazione richiesta in tale ambito.</a:t>
            </a:r>
          </a:p>
          <a:p>
            <a:r>
              <a:rPr lang="it-IT" dirty="0" smtClean="0"/>
              <a:t>Il contesto in cui si colloca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368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Scopo dell’incontro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Recepire l’interesse per il calcolo in Ateneo</a:t>
            </a:r>
          </a:p>
          <a:p>
            <a:r>
              <a:rPr lang="it-IT" dirty="0" smtClean="0"/>
              <a:t>Approfondire successivamente le tematiche in tavoli opportuni traducendo l’interesse in effettive esigenze</a:t>
            </a:r>
          </a:p>
          <a:p>
            <a:r>
              <a:rPr lang="it-IT" dirty="0" smtClean="0"/>
              <a:t>Tradurre le richieste in requisiti</a:t>
            </a:r>
          </a:p>
          <a:p>
            <a:r>
              <a:rPr lang="it-IT" dirty="0" smtClean="0"/>
              <a:t>In funzione dei requisiti valutare possibili scenari di sviluppo </a:t>
            </a:r>
          </a:p>
          <a:p>
            <a:r>
              <a:rPr lang="it-IT" dirty="0" smtClean="0"/>
              <a:t>In equilibrio con risorse e budget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022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Area Informatica da due mesi</a:t>
            </a:r>
          </a:p>
          <a:p>
            <a:r>
              <a:rPr lang="it-IT" dirty="0" smtClean="0"/>
              <a:t>Profonda riorganizzazione</a:t>
            </a:r>
          </a:p>
          <a:p>
            <a:r>
              <a:rPr lang="it-IT" dirty="0" smtClean="0"/>
              <a:t>Problemi</a:t>
            </a:r>
          </a:p>
          <a:p>
            <a:pPr lvl="1"/>
            <a:r>
              <a:rPr lang="it-IT" dirty="0" smtClean="0"/>
              <a:t>Gestire l’ordinario garantendo continuità operativa </a:t>
            </a:r>
          </a:p>
          <a:p>
            <a:pPr lvl="1"/>
            <a:r>
              <a:rPr lang="it-IT" dirty="0" smtClean="0"/>
              <a:t>Cambio di mansioni</a:t>
            </a:r>
          </a:p>
          <a:p>
            <a:pPr lvl="1"/>
            <a:r>
              <a:rPr lang="it-IT" dirty="0" smtClean="0"/>
              <a:t>Budget limitato</a:t>
            </a:r>
          </a:p>
          <a:p>
            <a:pPr lvl="1"/>
            <a:r>
              <a:rPr lang="it-IT" dirty="0" smtClean="0"/>
              <a:t>Aspettative</a:t>
            </a:r>
          </a:p>
        </p:txBody>
      </p:sp>
    </p:spTree>
    <p:extLst>
      <p:ext uri="{BB962C8B-B14F-4D97-AF65-F5344CB8AC3E}">
        <p14:creationId xmlns:p14="http://schemas.microsoft.com/office/powerpoint/2010/main" val="1444451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Mission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Garantire </a:t>
            </a:r>
            <a:r>
              <a:rPr lang="it-IT" dirty="0"/>
              <a:t>l’erogazione dei servizi informatici di Ateneo attraverso l’esercizio dei sistemi e delle reti, secondo gli SLA concordati con le Aree e i </a:t>
            </a:r>
            <a:r>
              <a:rPr lang="it-IT" dirty="0" smtClean="0"/>
              <a:t>Dipartimenti</a:t>
            </a:r>
          </a:p>
          <a:p>
            <a:r>
              <a:rPr lang="it-IT" dirty="0" smtClean="0"/>
              <a:t>Sviluppo dell’infrastruttura conformemente al giusto equilibrio tra innovazione e qualità da una parte e stabilità e costi dall’altra</a:t>
            </a:r>
          </a:p>
          <a:p>
            <a:r>
              <a:rPr lang="it-IT" dirty="0" smtClean="0"/>
              <a:t>Manutenzione dell’infrastruttura per assicurare il giusto livello di efficienza in termini di prestazioni e disponibilità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513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Organigramma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AO Gestione e Sviluppo Reti</a:t>
            </a:r>
          </a:p>
          <a:p>
            <a:pPr lvl="1"/>
            <a:r>
              <a:rPr lang="it-IT" dirty="0" err="1" smtClean="0"/>
              <a:t>Operation</a:t>
            </a:r>
            <a:r>
              <a:rPr lang="it-IT" dirty="0" smtClean="0"/>
              <a:t> delle reti</a:t>
            </a:r>
          </a:p>
          <a:p>
            <a:pPr lvl="1"/>
            <a:r>
              <a:rPr lang="it-IT" dirty="0" smtClean="0"/>
              <a:t>Innovazione e sviluppo infrastruttura</a:t>
            </a:r>
          </a:p>
          <a:p>
            <a:r>
              <a:rPr lang="it-IT" dirty="0" smtClean="0"/>
              <a:t>AO Gestione e Sviluppo Sistemi</a:t>
            </a:r>
          </a:p>
          <a:p>
            <a:pPr lvl="1"/>
            <a:r>
              <a:rPr lang="it-IT" dirty="0" err="1" smtClean="0"/>
              <a:t>Operation</a:t>
            </a:r>
            <a:r>
              <a:rPr lang="it-IT" dirty="0" smtClean="0"/>
              <a:t> dei Sistemi</a:t>
            </a:r>
          </a:p>
          <a:p>
            <a:pPr lvl="1"/>
            <a:r>
              <a:rPr lang="it-IT" dirty="0" smtClean="0"/>
              <a:t>Innovazione e sviluppo infrastruttura</a:t>
            </a:r>
          </a:p>
          <a:p>
            <a:r>
              <a:rPr lang="it-IT" dirty="0" smtClean="0"/>
              <a:t>AO Architetture di Calcolo Scientifico</a:t>
            </a:r>
          </a:p>
          <a:p>
            <a:pPr lvl="1"/>
            <a:r>
              <a:rPr lang="it-IT" dirty="0" err="1" smtClean="0"/>
              <a:t>Operation</a:t>
            </a:r>
            <a:r>
              <a:rPr lang="it-IT" dirty="0" smtClean="0"/>
              <a:t> dell’infrastruttura di calcolo </a:t>
            </a:r>
            <a:endParaRPr lang="it-IT" dirty="0"/>
          </a:p>
          <a:p>
            <a:pPr lvl="1"/>
            <a:r>
              <a:rPr lang="it-IT" dirty="0"/>
              <a:t>Innovazione e sviluppo </a:t>
            </a:r>
            <a:r>
              <a:rPr lang="it-IT" dirty="0" smtClean="0"/>
              <a:t>infrastruttura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05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Ambiti/Servizi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Servizi di rete ethernet</a:t>
            </a:r>
          </a:p>
          <a:p>
            <a:r>
              <a:rPr lang="it-IT" dirty="0" smtClean="0"/>
              <a:t>Servizi WIFI</a:t>
            </a:r>
          </a:p>
          <a:p>
            <a:r>
              <a:rPr lang="it-IT" dirty="0" smtClean="0"/>
              <a:t>Servizi di fonia e dispositivi mobili</a:t>
            </a:r>
          </a:p>
          <a:p>
            <a:r>
              <a:rPr lang="it-IT" dirty="0" smtClean="0"/>
              <a:t>Gestione del monitoraggio</a:t>
            </a:r>
          </a:p>
          <a:p>
            <a:r>
              <a:rPr lang="it-IT" dirty="0" smtClean="0"/>
              <a:t>Servizi di backup, </a:t>
            </a:r>
            <a:r>
              <a:rPr lang="it-IT" dirty="0" err="1" smtClean="0"/>
              <a:t>disaster</a:t>
            </a:r>
            <a:r>
              <a:rPr lang="it-IT" dirty="0" smtClean="0"/>
              <a:t> </a:t>
            </a:r>
            <a:r>
              <a:rPr lang="it-IT" dirty="0" err="1" smtClean="0"/>
              <a:t>recovery</a:t>
            </a:r>
            <a:r>
              <a:rPr lang="it-IT" dirty="0" smtClean="0"/>
              <a:t> e business </a:t>
            </a:r>
            <a:r>
              <a:rPr lang="it-IT" dirty="0" err="1" smtClean="0"/>
              <a:t>continuity</a:t>
            </a:r>
            <a:endParaRPr lang="it-IT" dirty="0" smtClean="0"/>
          </a:p>
          <a:p>
            <a:r>
              <a:rPr lang="it-IT" dirty="0" err="1" smtClean="0"/>
              <a:t>Facility</a:t>
            </a:r>
            <a:r>
              <a:rPr lang="it-IT" dirty="0" smtClean="0"/>
              <a:t> Management</a:t>
            </a:r>
          </a:p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Servizi di virtualizzazione</a:t>
            </a:r>
          </a:p>
          <a:p>
            <a:r>
              <a:rPr lang="it-IT" dirty="0"/>
              <a:t>Servizi di Identity</a:t>
            </a:r>
          </a:p>
          <a:p>
            <a:r>
              <a:rPr lang="it-IT" dirty="0"/>
              <a:t>Database e sistemi </a:t>
            </a:r>
            <a:r>
              <a:rPr lang="it-IT" dirty="0" err="1"/>
              <a:t>Middleware</a:t>
            </a:r>
            <a:endParaRPr lang="it-IT" dirty="0"/>
          </a:p>
          <a:p>
            <a:r>
              <a:rPr lang="it-IT" dirty="0"/>
              <a:t>Monitoraggio centralizzato</a:t>
            </a:r>
          </a:p>
          <a:p>
            <a:r>
              <a:rPr lang="it-IT" dirty="0"/>
              <a:t>Gestione dei rilasci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64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L’AO 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LCA</a:t>
            </a:r>
          </a:p>
          <a:p>
            <a:r>
              <a:rPr lang="it-IT" dirty="0" smtClean="0"/>
              <a:t>Il calcolo scientifico in ateneo</a:t>
            </a:r>
          </a:p>
          <a:p>
            <a:r>
              <a:rPr lang="it-IT" dirty="0" smtClean="0"/>
              <a:t>La collaborazione con il dipartimento di fisica</a:t>
            </a:r>
          </a:p>
          <a:p>
            <a:r>
              <a:rPr lang="it-IT" dirty="0" smtClean="0"/>
              <a:t>Il modello del </a:t>
            </a:r>
            <a:r>
              <a:rPr lang="it-IT" dirty="0" err="1" smtClean="0"/>
              <a:t>dip</a:t>
            </a:r>
            <a:r>
              <a:rPr lang="it-IT" dirty="0" smtClean="0"/>
              <a:t>. di Fisica</a:t>
            </a:r>
          </a:p>
          <a:p>
            <a:r>
              <a:rPr lang="it-IT" dirty="0" smtClean="0"/>
              <a:t>La collaborazione con l’INFN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8682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calcolo scientifico in Ateneo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0528" y="1616826"/>
            <a:ext cx="8042276" cy="434340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In passato era presente un servizio di calcolo presso il CCE, progressivamente </a:t>
            </a:r>
            <a:r>
              <a:rPr lang="it-IT" dirty="0" smtClean="0"/>
              <a:t>ridimensionato</a:t>
            </a:r>
            <a:endParaRPr lang="it-IT" dirty="0"/>
          </a:p>
          <a:p>
            <a:r>
              <a:rPr lang="it-IT" dirty="0"/>
              <a:t>L’</a:t>
            </a:r>
            <a:r>
              <a:rPr lang="it-IT" dirty="0" err="1"/>
              <a:t>lca</a:t>
            </a:r>
            <a:r>
              <a:rPr lang="it-IT" dirty="0"/>
              <a:t> di fisica…struttura complessa con una gestione autonoma</a:t>
            </a:r>
          </a:p>
          <a:p>
            <a:r>
              <a:rPr lang="it-IT" dirty="0" smtClean="0"/>
              <a:t>I laboratori del cedi</a:t>
            </a:r>
          </a:p>
          <a:p>
            <a:pPr lvl="1"/>
            <a:r>
              <a:rPr lang="it-IT" dirty="0" smtClean="0"/>
              <a:t>CAD 3D</a:t>
            </a:r>
          </a:p>
          <a:p>
            <a:pPr lvl="1"/>
            <a:r>
              <a:rPr lang="it-IT" dirty="0" smtClean="0"/>
              <a:t>Ambienti di sviluppo</a:t>
            </a:r>
          </a:p>
          <a:p>
            <a:pPr lvl="1"/>
            <a:r>
              <a:rPr lang="it-IT" dirty="0" smtClean="0"/>
              <a:t>Calcolo seriale su workstation</a:t>
            </a:r>
          </a:p>
          <a:p>
            <a:pPr lvl="1"/>
            <a:r>
              <a:rPr lang="it-IT" dirty="0" smtClean="0"/>
              <a:t>Simulazioni</a:t>
            </a:r>
          </a:p>
          <a:p>
            <a:pPr lvl="2"/>
            <a:r>
              <a:rPr lang="it-IT" dirty="0" err="1" smtClean="0"/>
              <a:t>Matlab</a:t>
            </a:r>
            <a:endParaRPr lang="it-IT" dirty="0" smtClean="0"/>
          </a:p>
          <a:p>
            <a:pPr lvl="2"/>
            <a:r>
              <a:rPr lang="it-IT" dirty="0" err="1" smtClean="0"/>
              <a:t>Solidworks</a:t>
            </a:r>
            <a:endParaRPr lang="it-IT" dirty="0" smtClean="0"/>
          </a:p>
          <a:p>
            <a:pPr lvl="2"/>
            <a:r>
              <a:rPr lang="it-IT" dirty="0" err="1" smtClean="0"/>
              <a:t>Comsol</a:t>
            </a:r>
            <a:endParaRPr lang="it-IT" dirty="0" smtClean="0"/>
          </a:p>
          <a:p>
            <a:pPr lvl="2"/>
            <a:r>
              <a:rPr lang="it-IT" dirty="0" err="1" smtClean="0"/>
              <a:t>Zemax</a:t>
            </a:r>
            <a:endParaRPr lang="it-IT" dirty="0" smtClean="0"/>
          </a:p>
          <a:p>
            <a:pPr lvl="2"/>
            <a:r>
              <a:rPr lang="it-IT" dirty="0" err="1" smtClean="0"/>
              <a:t>Ansys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50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zza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Brezza.thmx</Template>
  <TotalTime>2265</TotalTime>
  <Words>932</Words>
  <Application>Microsoft Macintosh PowerPoint</Application>
  <PresentationFormat>Presentazione su schermo (4:3)</PresentationFormat>
  <Paragraphs>173</Paragraphs>
  <Slides>18</Slides>
  <Notes>18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Calibri</vt:lpstr>
      <vt:lpstr>News Gothic MT</vt:lpstr>
      <vt:lpstr>Wingdings 2</vt:lpstr>
      <vt:lpstr>Brezza</vt:lpstr>
      <vt:lpstr>Il calcolo scientifico nell’Area SI di Ateneo</vt:lpstr>
      <vt:lpstr>Partecipazione</vt:lpstr>
      <vt:lpstr>Scopo dell’incontro</vt:lpstr>
      <vt:lpstr>ASI</vt:lpstr>
      <vt:lpstr>Mission</vt:lpstr>
      <vt:lpstr>Organigramma</vt:lpstr>
      <vt:lpstr>Ambiti/Servizi</vt:lpstr>
      <vt:lpstr>L’AO CS</vt:lpstr>
      <vt:lpstr>Il calcolo scientifico in Ateneo</vt:lpstr>
      <vt:lpstr>Il dip di Fisica</vt:lpstr>
      <vt:lpstr>Prospettive</vt:lpstr>
      <vt:lpstr>Altre aree di interesse </vt:lpstr>
      <vt:lpstr>La nostra Mission</vt:lpstr>
      <vt:lpstr>Gli ambiti e le attività</vt:lpstr>
      <vt:lpstr>Attività dell’AO CS</vt:lpstr>
      <vt:lpstr>L’attuale infrastruttura di calcolo del LCA</vt:lpstr>
      <vt:lpstr>L’attuale infrastruttura di calcolo del LCA - hardware</vt:lpstr>
      <vt:lpstr>L’attuale infrastruttura di calcolo del LCA - software</vt:lpstr>
    </vt:vector>
  </TitlesOfParts>
  <Company>Università degli studi di Parma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calcolo scientifico nell’Area Informatica</dc:title>
  <dc:creator>Fabrizio Russo</dc:creator>
  <cp:lastModifiedBy>Fabrizio RUSSO</cp:lastModifiedBy>
  <cp:revision>48</cp:revision>
  <dcterms:created xsi:type="dcterms:W3CDTF">2015-06-01T06:32:26Z</dcterms:created>
  <dcterms:modified xsi:type="dcterms:W3CDTF">2015-06-04T10:40:54Z</dcterms:modified>
</cp:coreProperties>
</file>