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77" r:id="rId2"/>
    <p:sldMasterId id="2147483879" r:id="rId3"/>
  </p:sldMasterIdLst>
  <p:notesMasterIdLst>
    <p:notesMasterId r:id="rId18"/>
  </p:notesMasterIdLst>
  <p:handoutMasterIdLst>
    <p:handoutMasterId r:id="rId19"/>
  </p:handoutMasterIdLst>
  <p:sldIdLst>
    <p:sldId id="384" r:id="rId4"/>
    <p:sldId id="520" r:id="rId5"/>
    <p:sldId id="521" r:id="rId6"/>
    <p:sldId id="522" r:id="rId7"/>
    <p:sldId id="419" r:id="rId8"/>
    <p:sldId id="503" r:id="rId9"/>
    <p:sldId id="504" r:id="rId10"/>
    <p:sldId id="518" r:id="rId11"/>
    <p:sldId id="470" r:id="rId12"/>
    <p:sldId id="424" r:id="rId13"/>
    <p:sldId id="451" r:id="rId14"/>
    <p:sldId id="516" r:id="rId15"/>
    <p:sldId id="517" r:id="rId16"/>
    <p:sldId id="523" r:id="rId17"/>
  </p:sldIdLst>
  <p:sldSz cx="9144000" cy="6858000" type="screen4x3"/>
  <p:notesSz cx="7099300" cy="102235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0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66FF"/>
    <a:srgbClr val="FFFF99"/>
    <a:srgbClr val="CCECFF"/>
    <a:srgbClr val="CDCDD1"/>
    <a:srgbClr val="2A69A4"/>
    <a:srgbClr val="5F5F5F"/>
    <a:srgbClr val="33CCFF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2" autoAdjust="0"/>
    <p:restoredTop sz="94618" autoAdjust="0"/>
  </p:normalViewPr>
  <p:slideViewPr>
    <p:cSldViewPr>
      <p:cViewPr varScale="1">
        <p:scale>
          <a:sx n="79" d="100"/>
          <a:sy n="79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16" y="-102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40" y="1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11295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40" y="9711295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1E6D0F2-FAAA-4F24-A0F4-A43DD80133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41076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7" y="1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55647"/>
            <a:ext cx="5207000" cy="460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2882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7" y="9712882"/>
            <a:ext cx="3076575" cy="5106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A70429-BFB1-483D-8549-F3F2282302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219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9634" indent="-3190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6363" indent="-2552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86908" indent="-2552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97452" indent="-2552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07996" indent="-255274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318542" indent="-255274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829087" indent="-255274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39633" indent="-255274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67F3FC-93D4-4601-B93E-498FEEE80325}" type="slidenum">
              <a:rPr lang="fi-FI" smtClean="0"/>
              <a:pPr eaLnBrk="1" hangingPunct="1"/>
              <a:t>2</a:t>
            </a:fld>
            <a:endParaRPr lang="fi-FI" smtClean="0"/>
          </a:p>
        </p:txBody>
      </p:sp>
    </p:spTree>
    <p:extLst>
      <p:ext uri="{BB962C8B-B14F-4D97-AF65-F5344CB8AC3E}">
        <p14:creationId xmlns="" xmlns:p14="http://schemas.microsoft.com/office/powerpoint/2010/main" val="342789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img_ppt_nk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609600" y="60198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0" hangingPunct="0">
              <a:spcBef>
                <a:spcPct val="10000"/>
              </a:spcBef>
              <a:tabLst>
                <a:tab pos="3048000" algn="l"/>
                <a:tab pos="4572000" algn="l"/>
              </a:tabLst>
            </a:pPr>
            <a:r>
              <a:rPr lang="it-IT" altLang="it-IT" sz="1200" b="1">
                <a:solidFill>
                  <a:srgbClr val="CDCDD1"/>
                </a:solidFill>
                <a:latin typeface="Arial" charset="0"/>
              </a:rPr>
              <a:t>www.cineca.it </a:t>
            </a:r>
          </a:p>
          <a:p>
            <a:pPr algn="r" eaLnBrk="0" hangingPunct="0">
              <a:spcBef>
                <a:spcPct val="10000"/>
              </a:spcBef>
              <a:tabLst>
                <a:tab pos="3048000" algn="l"/>
                <a:tab pos="4572000" algn="l"/>
              </a:tabLst>
            </a:pPr>
            <a:endParaRPr lang="it-IT" altLang="it-IT" sz="1200" b="1">
              <a:solidFill>
                <a:srgbClr val="CDCDD1"/>
              </a:solidFill>
              <a:latin typeface="Arial" charset="0"/>
            </a:endParaRPr>
          </a:p>
        </p:txBody>
      </p:sp>
      <p:pic>
        <p:nvPicPr>
          <p:cNvPr id="6" name="Picture 31" descr="logocineca2006bc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2017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5000"/>
            <a:ext cx="7772400" cy="990600"/>
          </a:xfrm>
        </p:spPr>
        <p:txBody>
          <a:bodyPr/>
          <a:lstStyle>
            <a:lvl1pPr algn="r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it-IT" altLang="it-IT" noProof="0" smtClean="0"/>
              <a:t>Fare clic per </a:t>
            </a:r>
            <a:br>
              <a:rPr lang="it-IT" altLang="it-IT" noProof="0" smtClean="0"/>
            </a:br>
            <a:r>
              <a:rPr lang="it-IT" altLang="it-IT" noProof="0" smtClean="0"/>
              <a:t>modificare il titolo</a:t>
            </a:r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2971800"/>
            <a:ext cx="7696200" cy="609600"/>
          </a:xfrm>
        </p:spPr>
        <p:txBody>
          <a:bodyPr/>
          <a:lstStyle>
            <a:lvl1pPr algn="r">
              <a:tabLst>
                <a:tab pos="3048000" algn="l"/>
                <a:tab pos="4572000" algn="l"/>
              </a:tabLst>
              <a:defRPr sz="1200" b="1">
                <a:solidFill>
                  <a:srgbClr val="CDCDD1"/>
                </a:solidFill>
              </a:defRPr>
            </a:lvl1pPr>
          </a:lstStyle>
          <a:p>
            <a:pPr lvl="0"/>
            <a:r>
              <a:rPr lang="it-IT" altLang="it-IT" noProof="0" smtClean="0"/>
              <a:t>	Fare clic per modificare il stile  sottotitolo</a:t>
            </a:r>
          </a:p>
        </p:txBody>
      </p:sp>
    </p:spTree>
    <p:extLst>
      <p:ext uri="{BB962C8B-B14F-4D97-AF65-F5344CB8AC3E}">
        <p14:creationId xmlns="" xmlns:p14="http://schemas.microsoft.com/office/powerpoint/2010/main" val="222347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1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953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7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80BA7-533D-4260-A1D0-274EC4AEAB8F}" type="datetimeFigureOut">
              <a:rPr lang="it-IT"/>
              <a:pPr>
                <a:defRPr/>
              </a:pPr>
              <a:t>04/06/2015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A9D1BC-E850-4C22-AAE4-FBB2A9D5D6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80BA7-533D-4260-A1D0-274EC4AEAB8F}" type="datetimeFigureOut">
              <a:rPr lang="it-IT"/>
              <a:pPr>
                <a:defRPr/>
              </a:pPr>
              <a:t>04/06/2015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A9D1BC-E850-4C22-AAE4-FBB2A9D5D6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14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9286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91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29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72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53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7806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40623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8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31"/>
          <p:cNvSpPr txBox="1">
            <a:spLocks noChangeArrowheads="1"/>
          </p:cNvSpPr>
          <p:nvPr/>
        </p:nvSpPr>
        <p:spPr bwMode="auto">
          <a:xfrm>
            <a:off x="152400" y="6588125"/>
            <a:ext cx="139700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smtClean="0">
                <a:solidFill>
                  <a:schemeClr val="bg1"/>
                </a:solidFill>
                <a:latin typeface="Arial Black" pitchFamily="34" charset="0"/>
                <a:cs typeface="+mn-cs"/>
              </a:rPr>
              <a:t>www.cineca.it</a:t>
            </a:r>
          </a:p>
        </p:txBody>
      </p:sp>
      <p:sp>
        <p:nvSpPr>
          <p:cNvPr id="1029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</a:t>
            </a:r>
            <a:br>
              <a:rPr lang="it-IT" altLang="it-IT" smtClean="0"/>
            </a:br>
            <a:r>
              <a:rPr lang="it-IT" altLang="it-IT" smtClean="0"/>
              <a:t>il titolo</a:t>
            </a:r>
          </a:p>
        </p:txBody>
      </p:sp>
      <p:sp>
        <p:nvSpPr>
          <p:cNvPr id="1030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2A69A4"/>
          </a:solidFill>
          <a:latin typeface="Arial Black" pitchFamily="34" charset="0"/>
        </a:defRPr>
      </a:lvl9pPr>
    </p:titleStyle>
    <p:bodyStyle>
      <a:lvl1pPr marL="342900" indent="-342900" algn="ctr" rtl="0" eaLnBrk="0" fontAlgn="base" hangingPunct="0">
        <a:spcBef>
          <a:spcPct val="1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Wingdings" charset="2"/>
        <a:buChar char="§"/>
        <a:defRPr sz="2800">
          <a:solidFill>
            <a:schemeClr val="tx1"/>
          </a:solidFill>
          <a:latin typeface="Verdana" pitchFamily="34" charset="0"/>
        </a:defRPr>
      </a:lvl2pPr>
      <a:lvl3pPr marL="1276350" indent="-228600" algn="l" rtl="0" eaLnBrk="0" fontAlgn="base" hangingPunct="0">
        <a:spcBef>
          <a:spcPct val="1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Verdana" pitchFamily="34" charset="0"/>
        </a:defRPr>
      </a:lvl3pPr>
      <a:lvl4pPr marL="16954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Wingdings" charset="2"/>
        <a:buChar char="v"/>
        <a:defRPr sz="2400">
          <a:solidFill>
            <a:schemeClr val="tx1"/>
          </a:solidFill>
          <a:latin typeface="Verdana" pitchFamily="34" charset="0"/>
        </a:defRPr>
      </a:lvl4pPr>
      <a:lvl5pPr marL="2114550" indent="-228600" algn="l" rtl="0" eaLnBrk="0" fontAlgn="base" hangingPunct="0">
        <a:spcBef>
          <a:spcPct val="1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Verdana" pitchFamily="34" charset="0"/>
        </a:defRPr>
      </a:lvl5pPr>
      <a:lvl6pPr marL="25717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Verdana" pitchFamily="34" charset="0"/>
        </a:defRPr>
      </a:lvl6pPr>
      <a:lvl7pPr marL="30289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Verdana" pitchFamily="34" charset="0"/>
        </a:defRPr>
      </a:lvl7pPr>
      <a:lvl8pPr marL="34861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Verdana" pitchFamily="34" charset="0"/>
        </a:defRPr>
      </a:lvl8pPr>
      <a:lvl9pPr marL="39433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Verdana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EBA598-5617-46FF-A685-D1586040A77C}" type="datetimeFigureOut">
              <a:rPr lang="it-IT">
                <a:cs typeface="+mn-cs"/>
              </a:rPr>
              <a:pPr>
                <a:defRPr/>
              </a:pPr>
              <a:t>04/06/2015</a:t>
            </a:fld>
            <a:endParaRPr lang="it-IT"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8F39FE-614B-4433-9724-14DF6F9F3C99}" type="slidenum">
              <a:rPr lang="it-IT">
                <a:cs typeface="+mn-cs"/>
              </a:rPr>
              <a:pPr>
                <a:defRPr/>
              </a:pPr>
              <a:t>‹N›</a:t>
            </a:fld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EBA598-5617-46FF-A685-D1586040A77C}" type="datetimeFigureOut">
              <a:rPr lang="it-IT">
                <a:cs typeface="+mn-cs"/>
              </a:rPr>
              <a:pPr>
                <a:defRPr/>
              </a:pPr>
              <a:t>04/06/2015</a:t>
            </a:fld>
            <a:endParaRPr lang="it-IT"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38F39FE-614B-4433-9724-14DF6F9F3C99}" type="slidenum">
              <a:rPr lang="it-IT">
                <a:cs typeface="+mn-cs"/>
              </a:rPr>
              <a:pPr>
                <a:defRPr/>
              </a:pPr>
              <a:t>‹N›</a:t>
            </a:fld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Call-Announcements?lang=en" TargetMode="External"/><Relationship Id="rId2" Type="http://schemas.openxmlformats.org/officeDocument/2006/relationships/hyperlink" Target="http://www.hpc.cineca.it/services/iscr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3288" y="476250"/>
            <a:ext cx="8240712" cy="1728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The Evolution of the Italian HPC Infrastructure </a:t>
            </a:r>
            <a:endParaRPr lang="en-US" sz="3200" dirty="0"/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0" y="2420938"/>
            <a:ext cx="9164638" cy="1295400"/>
          </a:xfrm>
        </p:spPr>
        <p:txBody>
          <a:bodyPr/>
          <a:lstStyle/>
          <a:p>
            <a:pPr marL="0" indent="0"/>
            <a:r>
              <a:rPr lang="en-US" sz="1800" dirty="0" smtClean="0"/>
              <a:t>Carlo </a:t>
            </a:r>
            <a:r>
              <a:rPr lang="en-US" sz="1800" dirty="0" err="1" smtClean="0"/>
              <a:t>Cavazzoni</a:t>
            </a:r>
            <a:endParaRPr lang="en-US" sz="1800" dirty="0" smtClean="0"/>
          </a:p>
          <a:p>
            <a:pPr marL="0" indent="0"/>
            <a:r>
              <a:rPr lang="it-IT" sz="1800" dirty="0" smtClean="0"/>
              <a:t>CINECA – </a:t>
            </a:r>
            <a:r>
              <a:rPr lang="it-IT" sz="1800" dirty="0" err="1" smtClean="0"/>
              <a:t>Supercomputing</a:t>
            </a:r>
            <a:r>
              <a:rPr lang="it-IT" sz="1800" dirty="0" smtClean="0"/>
              <a:t> </a:t>
            </a:r>
            <a:r>
              <a:rPr lang="it-IT" sz="1800" dirty="0" err="1" smtClean="0"/>
              <a:t>Application</a:t>
            </a:r>
            <a:r>
              <a:rPr lang="it-IT" sz="1800" dirty="0" smtClean="0"/>
              <a:t> &amp; </a:t>
            </a:r>
            <a:r>
              <a:rPr lang="it-IT" sz="1800" dirty="0" err="1" smtClean="0"/>
              <a:t>Innovation</a:t>
            </a:r>
            <a:endParaRPr lang="it-IT" sz="1800" dirty="0" smtClean="0"/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-20638" y="5949280"/>
            <a:ext cx="916463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10000"/>
              </a:spcBef>
              <a:spcAft>
                <a:spcPct val="0"/>
              </a:spcAft>
              <a:tabLst>
                <a:tab pos="3048000" algn="l"/>
                <a:tab pos="4572000" algn="l"/>
              </a:tabLst>
              <a:defRPr sz="1200" b="1">
                <a:solidFill>
                  <a:srgbClr val="CDCDD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2763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charset="2"/>
              <a:buChar char="ü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954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1145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717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30289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861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94335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it-IT" sz="1800" b="0" i="1" kern="0" dirty="0" smtClean="0"/>
              <a:t>31 Marzo 2015</a:t>
            </a:r>
          </a:p>
          <a:p>
            <a:pPr marL="0" indent="0"/>
            <a:endParaRPr lang="en-US" sz="1800" b="0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864096"/>
          </a:xfrm>
        </p:spPr>
        <p:txBody>
          <a:bodyPr/>
          <a:lstStyle/>
          <a:p>
            <a:r>
              <a:rPr lang="it-IT" dirty="0" smtClean="0"/>
              <a:t>How to </a:t>
            </a:r>
            <a:r>
              <a:rPr lang="it-IT" dirty="0" err="1" smtClean="0"/>
              <a:t>get</a:t>
            </a:r>
            <a:r>
              <a:rPr lang="it-IT" dirty="0" smtClean="0"/>
              <a:t> HPC </a:t>
            </a:r>
            <a:r>
              <a:rPr lang="it-IT" dirty="0" err="1" smtClean="0"/>
              <a:t>resources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988840"/>
            <a:ext cx="7702624" cy="432048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Verdana" pitchFamily="34" charset="0"/>
              </a:rPr>
              <a:t>Peer</a:t>
            </a:r>
            <a:r>
              <a:rPr lang="it-IT" sz="2400" dirty="0" smtClean="0">
                <a:latin typeface="Verdana" pitchFamily="34" charset="0"/>
              </a:rPr>
              <a:t> </a:t>
            </a:r>
            <a:r>
              <a:rPr lang="it-IT" sz="2400" dirty="0" err="1" smtClean="0">
                <a:latin typeface="Verdana" pitchFamily="34" charset="0"/>
              </a:rPr>
              <a:t>reviewed</a:t>
            </a:r>
            <a:r>
              <a:rPr lang="it-IT" sz="2400" dirty="0" smtClean="0">
                <a:latin typeface="Verdana" pitchFamily="34" charset="0"/>
              </a:rPr>
              <a:t> </a:t>
            </a:r>
            <a:r>
              <a:rPr lang="it-IT" sz="2400" dirty="0" err="1" smtClean="0">
                <a:latin typeface="Verdana" pitchFamily="34" charset="0"/>
              </a:rPr>
              <a:t>projects</a:t>
            </a:r>
            <a:r>
              <a:rPr lang="it-IT" sz="2400" dirty="0" smtClean="0">
                <a:latin typeface="Verdana" pitchFamily="34" charset="0"/>
              </a:rPr>
              <a:t>: </a:t>
            </a:r>
            <a:br>
              <a:rPr lang="it-IT" sz="2400" dirty="0" smtClean="0">
                <a:latin typeface="Verdana" pitchFamily="34" charset="0"/>
              </a:rPr>
            </a:br>
            <a:r>
              <a:rPr lang="it-IT" sz="1800" dirty="0" err="1" smtClean="0">
                <a:latin typeface="Verdana" pitchFamily="34" charset="0"/>
              </a:rPr>
              <a:t>you</a:t>
            </a:r>
            <a:r>
              <a:rPr lang="it-IT" sz="1800" dirty="0" smtClean="0">
                <a:latin typeface="Verdana" pitchFamily="34" charset="0"/>
              </a:rPr>
              <a:t> can </a:t>
            </a:r>
            <a:r>
              <a:rPr lang="it-IT" sz="1800" dirty="0" err="1" smtClean="0">
                <a:latin typeface="Verdana" pitchFamily="34" charset="0"/>
              </a:rPr>
              <a:t>submit</a:t>
            </a:r>
            <a:r>
              <a:rPr lang="it-IT" sz="1800" dirty="0" smtClean="0">
                <a:latin typeface="Verdana" pitchFamily="34" charset="0"/>
              </a:rPr>
              <a:t> a project </a:t>
            </a:r>
            <a:r>
              <a:rPr lang="it-IT" sz="1800" dirty="0" err="1" smtClean="0">
                <a:latin typeface="Verdana" pitchFamily="34" charset="0"/>
              </a:rPr>
              <a:t>that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will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be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reviewed</a:t>
            </a:r>
            <a:r>
              <a:rPr lang="it-IT" sz="1800" dirty="0" smtClean="0">
                <a:latin typeface="Verdana" pitchFamily="34" charset="0"/>
              </a:rPr>
              <a:t>. </a:t>
            </a:r>
            <a:r>
              <a:rPr lang="it-IT" sz="1800" dirty="0" err="1" smtClean="0">
                <a:latin typeface="Verdana" pitchFamily="34" charset="0"/>
              </a:rPr>
              <a:t>If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you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win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you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will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get</a:t>
            </a:r>
            <a:r>
              <a:rPr lang="it-IT" sz="1800" dirty="0" smtClean="0">
                <a:latin typeface="Verdana" pitchFamily="34" charset="0"/>
              </a:rPr>
              <a:t> the </a:t>
            </a:r>
            <a:r>
              <a:rPr lang="it-IT" sz="1800" dirty="0" err="1" smtClean="0">
                <a:latin typeface="Verdana" pitchFamily="34" charset="0"/>
              </a:rPr>
              <a:t>needed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resources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for</a:t>
            </a:r>
            <a:r>
              <a:rPr lang="it-IT" sz="1800" dirty="0" smtClean="0">
                <a:latin typeface="Verdana" pitchFamily="34" charset="0"/>
              </a:rPr>
              <a:t> free</a:t>
            </a:r>
            <a:endParaRPr lang="it-IT" sz="2400" dirty="0" smtClean="0">
              <a:latin typeface="Verdana" pitchFamily="34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845050" algn="l"/>
              </a:tabLst>
            </a:pPr>
            <a:r>
              <a:rPr lang="it-IT" sz="2400" dirty="0" smtClean="0"/>
              <a:t>National	</a:t>
            </a:r>
            <a:r>
              <a:rPr lang="it-IT" sz="2400" dirty="0" smtClean="0">
                <a:sym typeface="Wingdings" pitchFamily="2" charset="2"/>
              </a:rPr>
              <a:t> ISCRA</a:t>
            </a:r>
            <a:endParaRPr lang="it-IT" sz="2400" dirty="0" smtClean="0"/>
          </a:p>
          <a:p>
            <a:pPr lvl="1">
              <a:buFont typeface="Arial" panose="020B0604020202020204" pitchFamily="34" charset="0"/>
              <a:buChar char="•"/>
              <a:tabLst>
                <a:tab pos="4845050" algn="l"/>
              </a:tabLst>
            </a:pPr>
            <a:r>
              <a:rPr lang="it-IT" sz="2400" dirty="0" err="1" smtClean="0"/>
              <a:t>Europe</a:t>
            </a:r>
            <a:r>
              <a:rPr lang="it-IT" sz="2400" dirty="0" smtClean="0"/>
              <a:t>	</a:t>
            </a:r>
            <a:r>
              <a:rPr lang="it-IT" sz="2400" dirty="0" smtClean="0">
                <a:sym typeface="Wingdings" pitchFamily="2" charset="2"/>
              </a:rPr>
              <a:t> PRACE</a:t>
            </a:r>
            <a:r>
              <a:rPr lang="it-IT" sz="2400" dirty="0" smtClean="0"/>
              <a:t> </a:t>
            </a:r>
          </a:p>
          <a:p>
            <a:pPr marL="571500" lvl="1" indent="0">
              <a:buNone/>
            </a:pPr>
            <a:endParaRPr lang="it-IT" sz="24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Verdana" pitchFamily="34" charset="0"/>
              </a:rPr>
              <a:t>No </a:t>
            </a:r>
            <a:r>
              <a:rPr lang="it-IT" sz="2400" dirty="0" err="1" smtClean="0">
                <a:latin typeface="Verdana" pitchFamily="34" charset="0"/>
              </a:rPr>
              <a:t>selection</a:t>
            </a:r>
            <a:r>
              <a:rPr lang="it-IT" sz="2800" dirty="0" smtClean="0"/>
              <a:t>:</a:t>
            </a:r>
            <a:br>
              <a:rPr lang="it-IT" sz="2800" dirty="0" smtClean="0"/>
            </a:br>
            <a:r>
              <a:rPr lang="it-IT" sz="1800" dirty="0" smtClean="0">
                <a:latin typeface="Verdana" pitchFamily="34" charset="0"/>
              </a:rPr>
              <a:t>some </a:t>
            </a:r>
            <a:r>
              <a:rPr lang="it-IT" sz="1800" dirty="0" err="1" smtClean="0">
                <a:latin typeface="Verdana" pitchFamily="34" charset="0"/>
              </a:rPr>
              <a:t>institutions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sign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special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purpose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R&amp;D</a:t>
            </a:r>
            <a:r>
              <a:rPr lang="it-IT" sz="1800" dirty="0" smtClean="0">
                <a:latin typeface="Verdana" pitchFamily="34" charset="0"/>
              </a:rPr>
              <a:t> agreement </a:t>
            </a:r>
            <a:r>
              <a:rPr lang="it-IT" sz="1800" dirty="0" err="1" smtClean="0">
                <a:latin typeface="Verdana" pitchFamily="34" charset="0"/>
              </a:rPr>
              <a:t>with</a:t>
            </a:r>
            <a:r>
              <a:rPr lang="it-IT" sz="1800" dirty="0" smtClean="0">
                <a:latin typeface="Verdana" pitchFamily="34" charset="0"/>
              </a:rPr>
              <a:t> CINECA </a:t>
            </a:r>
            <a:r>
              <a:rPr lang="it-IT" sz="1800" dirty="0" err="1" smtClean="0">
                <a:latin typeface="Verdana" pitchFamily="34" charset="0"/>
              </a:rPr>
              <a:t>to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have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access</a:t>
            </a:r>
            <a:r>
              <a:rPr lang="it-IT" sz="1800" dirty="0" smtClean="0">
                <a:latin typeface="Verdana" pitchFamily="34" charset="0"/>
              </a:rPr>
              <a:t> </a:t>
            </a:r>
            <a:r>
              <a:rPr lang="it-IT" sz="1800" dirty="0" err="1" smtClean="0">
                <a:latin typeface="Verdana" pitchFamily="34" charset="0"/>
              </a:rPr>
              <a:t>to</a:t>
            </a:r>
            <a:r>
              <a:rPr lang="it-IT" sz="1800" dirty="0" smtClean="0">
                <a:latin typeface="Verdana" pitchFamily="34" charset="0"/>
              </a:rPr>
              <a:t> the HPC </a:t>
            </a:r>
            <a:r>
              <a:rPr lang="it-IT" sz="1800" dirty="0" err="1" smtClean="0">
                <a:latin typeface="Verdana" pitchFamily="34" charset="0"/>
              </a:rPr>
              <a:t>resources</a:t>
            </a:r>
            <a:endParaRPr lang="it-IT" sz="2400" dirty="0"/>
          </a:p>
          <a:p>
            <a:pPr marL="571500" lvl="1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50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107504" y="9807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smtClean="0"/>
              <a:t>   Peer reviewed selection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55576" y="5437673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kumimoji="1" lang="en-GB" sz="2000" kern="0" dirty="0" smtClean="0">
                <a:solidFill>
                  <a:srgbClr val="2A69A4"/>
                </a:solidFill>
                <a:latin typeface="Arial Black"/>
              </a:rPr>
              <a:t>ISCRA: 	</a:t>
            </a:r>
            <a:r>
              <a:rPr lang="it-IT" sz="2000" dirty="0" smtClean="0">
                <a:hlinkClick r:id="rId2"/>
              </a:rPr>
              <a:t>http</a:t>
            </a:r>
            <a:r>
              <a:rPr lang="it-IT" sz="2000" dirty="0">
                <a:hlinkClick r:id="rId2"/>
              </a:rPr>
              <a:t>://www.hpc.cineca.it/services/iscra</a:t>
            </a:r>
            <a:endParaRPr kumimoji="1" lang="en-GB" sz="2000" kern="0" dirty="0" smtClean="0">
              <a:solidFill>
                <a:srgbClr val="2A69A4"/>
              </a:solidFill>
              <a:latin typeface="Arial Black"/>
            </a:endParaRPr>
          </a:p>
          <a:p>
            <a:pPr marL="342900" indent="-342900"/>
            <a:r>
              <a:rPr kumimoji="1" lang="en-GB" sz="2000" kern="0" dirty="0" smtClean="0">
                <a:solidFill>
                  <a:srgbClr val="2A69A4"/>
                </a:solidFill>
                <a:latin typeface="Arial Black"/>
              </a:rPr>
              <a:t>PRACE:	</a:t>
            </a:r>
            <a:r>
              <a:rPr lang="it-IT" sz="2000" dirty="0" smtClean="0">
                <a:hlinkClick r:id="rId3"/>
              </a:rPr>
              <a:t>http</a:t>
            </a:r>
            <a:r>
              <a:rPr lang="it-IT" sz="2000" dirty="0">
                <a:hlinkClick r:id="rId3"/>
              </a:rPr>
              <a:t>://</a:t>
            </a:r>
            <a:r>
              <a:rPr lang="it-IT" sz="2000" dirty="0" smtClean="0">
                <a:hlinkClick r:id="rId3"/>
              </a:rPr>
              <a:t>www.prace-ri.eu/</a:t>
            </a:r>
            <a:r>
              <a:rPr lang="it-IT" sz="2000" dirty="0" err="1" smtClean="0">
                <a:hlinkClick r:id="rId3"/>
              </a:rPr>
              <a:t>Call-Announcements</a:t>
            </a:r>
            <a:endParaRPr lang="en-US" sz="2000" dirty="0"/>
          </a:p>
        </p:txBody>
      </p:sp>
      <p:grpSp>
        <p:nvGrpSpPr>
          <p:cNvPr id="2" name="Gruppo 1"/>
          <p:cNvGrpSpPr/>
          <p:nvPr/>
        </p:nvGrpSpPr>
        <p:grpSpPr>
          <a:xfrm>
            <a:off x="1607840" y="2060848"/>
            <a:ext cx="5124400" cy="3260722"/>
            <a:chOff x="1607840" y="2060848"/>
            <a:chExt cx="5124400" cy="3260722"/>
          </a:xfrm>
        </p:grpSpPr>
        <p:sp>
          <p:nvSpPr>
            <p:cNvPr id="3" name="Rettangolo arrotondato 2"/>
            <p:cNvSpPr/>
            <p:nvPr/>
          </p:nvSpPr>
          <p:spPr>
            <a:xfrm>
              <a:off x="1607840" y="2060848"/>
              <a:ext cx="5124400" cy="14075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tangolo arrotondato 5"/>
            <p:cNvSpPr/>
            <p:nvPr/>
          </p:nvSpPr>
          <p:spPr>
            <a:xfrm>
              <a:off x="1835579" y="2156814"/>
              <a:ext cx="1503822" cy="1032205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-2884696"/>
                <a:satOff val="13837"/>
                <a:lumOff val="658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igura a mano libera 6"/>
            <p:cNvSpPr/>
            <p:nvPr/>
          </p:nvSpPr>
          <p:spPr>
            <a:xfrm>
              <a:off x="1835140" y="3201798"/>
              <a:ext cx="1503823" cy="2119772"/>
            </a:xfrm>
            <a:custGeom>
              <a:avLst/>
              <a:gdLst>
                <a:gd name="connsiteX0" fmla="*/ 157901 w 1503822"/>
                <a:gd name="connsiteY0" fmla="*/ 0 h 2119771"/>
                <a:gd name="connsiteX1" fmla="*/ 1345921 w 1503822"/>
                <a:gd name="connsiteY1" fmla="*/ 0 h 2119771"/>
                <a:gd name="connsiteX2" fmla="*/ 1503822 w 1503822"/>
                <a:gd name="connsiteY2" fmla="*/ 157901 h 2119771"/>
                <a:gd name="connsiteX3" fmla="*/ 1503822 w 1503822"/>
                <a:gd name="connsiteY3" fmla="*/ 2119771 h 2119771"/>
                <a:gd name="connsiteX4" fmla="*/ 1503822 w 1503822"/>
                <a:gd name="connsiteY4" fmla="*/ 2119771 h 2119771"/>
                <a:gd name="connsiteX5" fmla="*/ 0 w 1503822"/>
                <a:gd name="connsiteY5" fmla="*/ 2119771 h 2119771"/>
                <a:gd name="connsiteX6" fmla="*/ 0 w 1503822"/>
                <a:gd name="connsiteY6" fmla="*/ 2119771 h 2119771"/>
                <a:gd name="connsiteX7" fmla="*/ 0 w 1503822"/>
                <a:gd name="connsiteY7" fmla="*/ 157901 h 2119771"/>
                <a:gd name="connsiteX8" fmla="*/ 157901 w 1503822"/>
                <a:gd name="connsiteY8" fmla="*/ 0 h 211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822" h="2119771">
                  <a:moveTo>
                    <a:pt x="1345921" y="2119771"/>
                  </a:moveTo>
                  <a:lnTo>
                    <a:pt x="157901" y="2119771"/>
                  </a:lnTo>
                  <a:cubicBezTo>
                    <a:pt x="70695" y="2119771"/>
                    <a:pt x="0" y="2049076"/>
                    <a:pt x="0" y="196187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03822" y="0"/>
                  </a:lnTo>
                  <a:lnTo>
                    <a:pt x="1503822" y="0"/>
                  </a:lnTo>
                  <a:lnTo>
                    <a:pt x="1503822" y="1961870"/>
                  </a:lnTo>
                  <a:cubicBezTo>
                    <a:pt x="1503822" y="2049076"/>
                    <a:pt x="1433127" y="2119771"/>
                    <a:pt x="1345921" y="21197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852399"/>
                <a:satOff val="1967"/>
                <a:lumOff val="23234"/>
                <a:alphaOff val="0"/>
              </a:schemeClr>
            </a:fillRef>
            <a:effectRef idx="0">
              <a:schemeClr val="accent4">
                <a:hueOff val="-2852399"/>
                <a:satOff val="1967"/>
                <a:lumOff val="232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488" tIns="142241" rIns="188489" bIns="188488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ISCRA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kern="1200" dirty="0" smtClean="0"/>
                <a:t>Italian</a:t>
              </a:r>
              <a:br>
                <a:rPr lang="en-US" sz="1400" kern="1200" dirty="0" smtClean="0"/>
              </a:br>
              <a:r>
                <a:rPr lang="en-US" sz="1400" kern="1200" dirty="0" smtClean="0"/>
                <a:t>Super Computing Resource Allocation</a:t>
              </a:r>
              <a:br>
                <a:rPr lang="en-US" sz="1400" kern="1200" dirty="0" smtClean="0"/>
              </a:br>
              <a:r>
                <a:rPr lang="en-US" sz="200" kern="1200" dirty="0" smtClean="0"/>
                <a:t>   </a:t>
              </a:r>
              <a:endParaRPr lang="en-US" sz="1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</a:rPr>
                <a:t>Italian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</a:rPr>
                <a:t>researchers</a:t>
              </a:r>
              <a:endParaRPr lang="en-US" sz="14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5072333" y="2156814"/>
              <a:ext cx="1503822" cy="1032205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-5769392"/>
                <a:satOff val="27674"/>
                <a:lumOff val="1316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igura a mano libera 9"/>
            <p:cNvSpPr/>
            <p:nvPr/>
          </p:nvSpPr>
          <p:spPr>
            <a:xfrm rot="21600000">
              <a:off x="5071867" y="3193278"/>
              <a:ext cx="1503822" cy="2087172"/>
            </a:xfrm>
            <a:custGeom>
              <a:avLst/>
              <a:gdLst>
                <a:gd name="connsiteX0" fmla="*/ 157901 w 1503822"/>
                <a:gd name="connsiteY0" fmla="*/ 0 h 2087171"/>
                <a:gd name="connsiteX1" fmla="*/ 1345921 w 1503822"/>
                <a:gd name="connsiteY1" fmla="*/ 0 h 2087171"/>
                <a:gd name="connsiteX2" fmla="*/ 1503822 w 1503822"/>
                <a:gd name="connsiteY2" fmla="*/ 157901 h 2087171"/>
                <a:gd name="connsiteX3" fmla="*/ 1503822 w 1503822"/>
                <a:gd name="connsiteY3" fmla="*/ 2087171 h 2087171"/>
                <a:gd name="connsiteX4" fmla="*/ 1503822 w 1503822"/>
                <a:gd name="connsiteY4" fmla="*/ 2087171 h 2087171"/>
                <a:gd name="connsiteX5" fmla="*/ 0 w 1503822"/>
                <a:gd name="connsiteY5" fmla="*/ 2087171 h 2087171"/>
                <a:gd name="connsiteX6" fmla="*/ 0 w 1503822"/>
                <a:gd name="connsiteY6" fmla="*/ 2087171 h 2087171"/>
                <a:gd name="connsiteX7" fmla="*/ 0 w 1503822"/>
                <a:gd name="connsiteY7" fmla="*/ 157901 h 2087171"/>
                <a:gd name="connsiteX8" fmla="*/ 157901 w 1503822"/>
                <a:gd name="connsiteY8" fmla="*/ 0 h 208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822" h="2087171">
                  <a:moveTo>
                    <a:pt x="1345921" y="2087171"/>
                  </a:moveTo>
                  <a:lnTo>
                    <a:pt x="157901" y="2087171"/>
                  </a:lnTo>
                  <a:cubicBezTo>
                    <a:pt x="70695" y="2087171"/>
                    <a:pt x="0" y="2016476"/>
                    <a:pt x="0" y="192927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03822" y="0"/>
                  </a:lnTo>
                  <a:lnTo>
                    <a:pt x="1503822" y="0"/>
                  </a:lnTo>
                  <a:lnTo>
                    <a:pt x="1503822" y="1929270"/>
                  </a:lnTo>
                  <a:cubicBezTo>
                    <a:pt x="1503822" y="2016476"/>
                    <a:pt x="1433127" y="2087171"/>
                    <a:pt x="1345921" y="20871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704797"/>
                <a:satOff val="3933"/>
                <a:lumOff val="46469"/>
                <a:alphaOff val="0"/>
              </a:schemeClr>
            </a:fillRef>
            <a:effectRef idx="0">
              <a:schemeClr val="accent4">
                <a:hueOff val="-5704797"/>
                <a:satOff val="3933"/>
                <a:lumOff val="464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488" tIns="142241" rIns="188488" bIns="188488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PRACE</a:t>
              </a:r>
              <a:endParaRPr lang="en-US" sz="14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Partnership for advanced Computing in </a:t>
              </a:r>
              <a:r>
                <a:rPr lang="en-US" sz="1400" kern="1200" dirty="0" err="1" smtClean="0"/>
                <a:t>europe</a:t>
              </a:r>
              <a:r>
                <a:rPr lang="en-US" sz="1400" kern="1200" dirty="0" smtClean="0"/>
                <a:t/>
              </a:r>
              <a:br>
                <a:rPr lang="en-US" sz="1400" kern="1200" dirty="0" smtClean="0"/>
              </a:br>
              <a:endParaRPr lang="en-US" sz="1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66FF"/>
                  </a:solidFill>
                </a:rPr>
                <a:t>European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66FF"/>
                  </a:solidFill>
                </a:rPr>
                <a:t>researchers</a:t>
              </a:r>
              <a:endParaRPr lang="en-US" sz="1400" kern="1200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560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908720"/>
          </a:xfrm>
        </p:spPr>
        <p:txBody>
          <a:bodyPr/>
          <a:lstStyle/>
          <a:p>
            <a:pPr algn="r"/>
            <a:r>
              <a:rPr lang="it-IT" sz="3200" dirty="0" smtClean="0"/>
              <a:t>PICO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88840"/>
            <a:ext cx="3131840" cy="1224136"/>
          </a:xfrm>
        </p:spPr>
        <p:txBody>
          <a:bodyPr/>
          <a:lstStyle/>
          <a:p>
            <a:r>
              <a:rPr lang="it-IT" dirty="0" smtClean="0"/>
              <a:t>TAPE</a:t>
            </a:r>
          </a:p>
          <a:p>
            <a:pPr marL="95250" indent="-95250" algn="l">
              <a:buFont typeface="Arial" pitchFamily="34" charset="0"/>
              <a:buChar char="•"/>
            </a:pPr>
            <a:r>
              <a:rPr lang="it-IT" sz="1400" dirty="0" smtClean="0"/>
              <a:t>12PB </a:t>
            </a:r>
            <a:r>
              <a:rPr lang="it-IT" sz="1400" dirty="0" smtClean="0">
                <a:sym typeface="Wingdings" pitchFamily="2" charset="2"/>
              </a:rPr>
              <a:t> 16PB</a:t>
            </a:r>
          </a:p>
          <a:p>
            <a:pPr marL="95250" indent="-95250" algn="l">
              <a:buFont typeface="Arial" pitchFamily="34" charset="0"/>
              <a:buChar char="•"/>
            </a:pPr>
            <a:r>
              <a:rPr lang="it-IT" sz="1400" dirty="0" smtClean="0">
                <a:sym typeface="Wingdings" pitchFamily="2" charset="2"/>
              </a:rPr>
              <a:t>New </a:t>
            </a:r>
            <a:r>
              <a:rPr lang="it-IT" sz="1400" dirty="0" err="1" smtClean="0">
                <a:sym typeface="Wingdings" pitchFamily="2" charset="2"/>
              </a:rPr>
              <a:t>hw</a:t>
            </a:r>
            <a:r>
              <a:rPr lang="it-IT" sz="1400" dirty="0" smtClean="0">
                <a:sym typeface="Wingdings" pitchFamily="2" charset="2"/>
              </a:rPr>
              <a:t>: 10 </a:t>
            </a:r>
            <a:r>
              <a:rPr lang="it-IT" sz="1400" dirty="0" err="1" smtClean="0">
                <a:sym typeface="Wingdings" pitchFamily="2" charset="2"/>
              </a:rPr>
              <a:t>drives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shoud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guarantee</a:t>
            </a:r>
            <a:r>
              <a:rPr lang="it-IT" sz="1400" dirty="0" smtClean="0">
                <a:sym typeface="Wingdings" pitchFamily="2" charset="2"/>
              </a:rPr>
              <a:t> 2.5GBs </a:t>
            </a:r>
            <a:r>
              <a:rPr lang="it-IT" sz="1400" dirty="0" err="1" smtClean="0">
                <a:sym typeface="Wingdings" pitchFamily="2" charset="2"/>
              </a:rPr>
              <a:t>troughput</a:t>
            </a:r>
            <a:endParaRPr lang="it-IT" sz="1400" dirty="0" smtClean="0">
              <a:sym typeface="Wingdings" pitchFamily="2" charset="2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149611"/>
            <a:ext cx="2699792" cy="24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654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365104"/>
            <a:ext cx="1818875" cy="23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3059832" y="1988840"/>
            <a:ext cx="35283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DISKs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250" marR="0" lvl="0" indent="-95250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00" kern="0" dirty="0" smtClean="0">
                <a:latin typeface="+mn-lt"/>
                <a:cs typeface="+mn-cs"/>
              </a:rPr>
              <a:t>5PB </a:t>
            </a:r>
            <a:r>
              <a:rPr lang="it-IT" sz="1400" kern="0" dirty="0" err="1" smtClean="0">
                <a:latin typeface="+mn-lt"/>
                <a:cs typeface="+mn-cs"/>
              </a:rPr>
              <a:t>distributed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storage</a:t>
            </a:r>
            <a:r>
              <a:rPr lang="it-IT" sz="1400" kern="0" dirty="0" smtClean="0">
                <a:latin typeface="+mn-lt"/>
                <a:cs typeface="+mn-cs"/>
              </a:rPr>
              <a:t> (GPFS) </a:t>
            </a:r>
            <a:r>
              <a:rPr lang="it-IT" sz="1400" kern="0" dirty="0" err="1" smtClean="0">
                <a:latin typeface="+mn-lt"/>
                <a:cs typeface="+mn-cs"/>
              </a:rPr>
              <a:t>to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be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used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across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diffente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platforms</a:t>
            </a:r>
            <a:r>
              <a:rPr lang="it-IT" sz="1400" kern="0" dirty="0" smtClean="0">
                <a:latin typeface="+mn-lt"/>
                <a:cs typeface="+mn-cs"/>
              </a:rPr>
              <a:t>.</a:t>
            </a:r>
          </a:p>
          <a:p>
            <a:pPr marL="95250" marR="0" lvl="0" indent="-95250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Servers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Tiering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data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migration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6588224" y="1988840"/>
            <a:ext cx="25557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smtClean="0">
                <a:latin typeface="+mn-lt"/>
                <a:cs typeface="+mn-cs"/>
              </a:rPr>
              <a:t>COMPUTE</a:t>
            </a:r>
          </a:p>
          <a:p>
            <a:pPr marL="95250" indent="-95250" eaLnBrk="0" hangingPunct="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it-IT" sz="1400" dirty="0" smtClean="0"/>
              <a:t>~</a:t>
            </a:r>
            <a:r>
              <a:rPr lang="it-IT" sz="1400" kern="0" dirty="0" smtClean="0">
                <a:latin typeface="+mn-lt"/>
                <a:cs typeface="+mn-cs"/>
              </a:rPr>
              <a:t>70 </a:t>
            </a:r>
            <a:r>
              <a:rPr lang="it-IT" sz="1400" kern="0" dirty="0" err="1" smtClean="0">
                <a:latin typeface="+mn-lt"/>
                <a:cs typeface="+mn-cs"/>
              </a:rPr>
              <a:t>nodes</a:t>
            </a:r>
            <a:r>
              <a:rPr lang="it-IT" sz="1400" kern="0" dirty="0" smtClean="0">
                <a:latin typeface="+mn-lt"/>
                <a:cs typeface="+mn-cs"/>
              </a:rPr>
              <a:t>, 20 </a:t>
            </a:r>
            <a:r>
              <a:rPr lang="it-IT" sz="1400" kern="0" dirty="0" err="1" smtClean="0">
                <a:latin typeface="+mn-lt"/>
                <a:cs typeface="+mn-cs"/>
              </a:rPr>
              <a:t>cores</a:t>
            </a:r>
            <a:r>
              <a:rPr lang="it-IT" sz="1400" kern="0" dirty="0" smtClean="0">
                <a:latin typeface="+mn-lt"/>
                <a:cs typeface="+mn-cs"/>
              </a:rPr>
              <a:t>/</a:t>
            </a:r>
            <a:r>
              <a:rPr lang="it-IT" sz="1400" kern="0" dirty="0" err="1" smtClean="0">
                <a:latin typeface="+mn-lt"/>
                <a:cs typeface="+mn-cs"/>
              </a:rPr>
              <a:t>each</a:t>
            </a:r>
            <a:r>
              <a:rPr lang="it-IT" sz="1400" kern="0" dirty="0" smtClean="0">
                <a:latin typeface="+mn-lt"/>
                <a:cs typeface="+mn-cs"/>
              </a:rPr>
              <a:t> </a:t>
            </a:r>
            <a:r>
              <a:rPr lang="it-IT" sz="1400" kern="0" dirty="0" err="1" smtClean="0">
                <a:latin typeface="+mn-lt"/>
                <a:cs typeface="+mn-cs"/>
              </a:rPr>
              <a:t>NeXtScale</a:t>
            </a:r>
            <a:endParaRPr lang="it-IT" sz="1400" kern="0" dirty="0" smtClean="0">
              <a:latin typeface="+mn-lt"/>
              <a:cs typeface="+mn-cs"/>
            </a:endParaRPr>
          </a:p>
          <a:p>
            <a:pPr marL="95250" lvl="0" indent="-95250"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it-IT" sz="1400" dirty="0" smtClean="0"/>
              <a:t>Intel </a:t>
            </a:r>
            <a:r>
              <a:rPr lang="it-IT" sz="1400" dirty="0" err="1" smtClean="0"/>
              <a:t>Xeon</a:t>
            </a:r>
            <a:r>
              <a:rPr lang="it-IT" sz="1400" dirty="0" smtClean="0"/>
              <a:t> E5-2600 v2 “</a:t>
            </a:r>
            <a:r>
              <a:rPr lang="it-IT" sz="1400" dirty="0" err="1" smtClean="0"/>
              <a:t>Ivy</a:t>
            </a:r>
            <a:r>
              <a:rPr lang="it-IT" sz="1400" dirty="0" smtClean="0"/>
              <a:t> Bridge”</a:t>
            </a:r>
          </a:p>
          <a:p>
            <a:pPr marL="95250" lvl="0" indent="-95250"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it-IT" sz="1400" dirty="0" err="1" smtClean="0"/>
              <a:t>Mem</a:t>
            </a:r>
            <a:r>
              <a:rPr lang="it-IT" sz="1400" dirty="0" smtClean="0"/>
              <a:t>: 128-512 GB/</a:t>
            </a:r>
            <a:r>
              <a:rPr lang="it-IT" sz="1400" dirty="0" err="1" smtClean="0"/>
              <a:t>node</a:t>
            </a:r>
            <a:endParaRPr lang="it-IT" sz="1400" dirty="0" smtClean="0"/>
          </a:p>
          <a:p>
            <a:pPr marL="95250" lvl="0" indent="-95250"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it-IT" sz="1400" dirty="0"/>
              <a:t>4</a:t>
            </a:r>
            <a:r>
              <a:rPr lang="it-IT" sz="1400" dirty="0" smtClean="0"/>
              <a:t> </a:t>
            </a:r>
            <a:r>
              <a:rPr lang="it-IT" sz="1400" dirty="0" err="1" smtClean="0"/>
              <a:t>nodes</a:t>
            </a:r>
            <a:r>
              <a:rPr lang="it-IT" sz="1400" dirty="0" smtClean="0"/>
              <a:t> </a:t>
            </a:r>
            <a:r>
              <a:rPr lang="it-IT" sz="1400" dirty="0" err="1" smtClean="0"/>
              <a:t>BigInsight</a:t>
            </a:r>
            <a:endParaRPr lang="it-IT" sz="1400" dirty="0" smtClean="0"/>
          </a:p>
          <a:p>
            <a:pPr marL="95250" lvl="0" indent="-95250" eaLnBrk="0" hangingPunct="0">
              <a:spcBef>
                <a:spcPct val="10000"/>
              </a:spcBef>
              <a:buFont typeface="Arial" pitchFamily="34" charset="0"/>
              <a:buChar char="•"/>
            </a:pPr>
            <a:r>
              <a:rPr lang="it-IT" sz="1400" dirty="0" smtClean="0"/>
              <a:t>40TB SSD disk</a:t>
            </a:r>
          </a:p>
          <a:p>
            <a:pPr marL="95250" lvl="0" indent="-95250" eaLnBrk="0" hangingPunct="0">
              <a:spcBef>
                <a:spcPct val="10000"/>
              </a:spcBef>
              <a:buFont typeface="Arial" pitchFamily="34" charset="0"/>
              <a:buChar char="•"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908720"/>
          </a:xfrm>
        </p:spPr>
        <p:txBody>
          <a:bodyPr/>
          <a:lstStyle/>
          <a:p>
            <a:pPr algn="r"/>
            <a:r>
              <a:rPr lang="it-IT" sz="3200" dirty="0" smtClean="0"/>
              <a:t>“</a:t>
            </a:r>
            <a:r>
              <a:rPr lang="it-IT" sz="3200" dirty="0" err="1" smtClean="0"/>
              <a:t>BigData</a:t>
            </a:r>
            <a:r>
              <a:rPr lang="it-IT" sz="3200" dirty="0" smtClean="0"/>
              <a:t>”: </a:t>
            </a:r>
            <a:r>
              <a:rPr lang="it-IT" sz="3200" dirty="0" err="1" smtClean="0"/>
              <a:t>sw</a:t>
            </a:r>
            <a:r>
              <a:rPr lang="it-IT" sz="3200" dirty="0" smtClean="0"/>
              <a:t> </a:t>
            </a:r>
            <a:r>
              <a:rPr lang="it-IT" sz="3200" dirty="0" err="1" smtClean="0"/>
              <a:t>configuration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12241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system,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taking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advance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peculiarities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Low </a:t>
            </a:r>
            <a:r>
              <a:rPr lang="it-IT" sz="1800" dirty="0" err="1" smtClean="0"/>
              <a:t>parallelism</a:t>
            </a:r>
            <a:r>
              <a:rPr lang="it-IT" sz="1800" dirty="0" smtClean="0"/>
              <a:t> (</a:t>
            </a:r>
            <a:r>
              <a:rPr lang="it-IT" sz="1800" dirty="0" err="1" smtClean="0"/>
              <a:t>less</a:t>
            </a:r>
            <a:r>
              <a:rPr lang="it-IT" sz="1800" dirty="0" smtClean="0"/>
              <a:t> </a:t>
            </a:r>
            <a:r>
              <a:rPr lang="it-IT" sz="1800" dirty="0" err="1" smtClean="0"/>
              <a:t>cores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respect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systems</a:t>
            </a:r>
            <a:r>
              <a:rPr lang="it-IT" sz="1800" dirty="0" smtClean="0"/>
              <a:t>, more </a:t>
            </a:r>
            <a:r>
              <a:rPr lang="it-IT" sz="1800" dirty="0" err="1" smtClean="0"/>
              <a:t>cores</a:t>
            </a:r>
            <a:r>
              <a:rPr lang="it-IT" sz="1800" dirty="0" smtClean="0"/>
              <a:t>/</a:t>
            </a:r>
            <a:r>
              <a:rPr lang="it-IT" sz="1800" dirty="0" err="1" smtClean="0"/>
              <a:t>node</a:t>
            </a:r>
            <a:r>
              <a:rPr lang="it-IT" sz="1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err="1" smtClean="0"/>
              <a:t>Memory</a:t>
            </a:r>
            <a:r>
              <a:rPr lang="it-IT" sz="1800" dirty="0" smtClean="0"/>
              <a:t> intensive (more </a:t>
            </a:r>
            <a:r>
              <a:rPr lang="it-IT" sz="1800" dirty="0" err="1" smtClean="0"/>
              <a:t>memory</a:t>
            </a:r>
            <a:r>
              <a:rPr lang="it-IT" sz="1800" dirty="0" smtClean="0"/>
              <a:t>/</a:t>
            </a:r>
            <a:r>
              <a:rPr lang="it-IT" sz="1800" dirty="0" err="1" smtClean="0"/>
              <a:t>core</a:t>
            </a:r>
            <a:r>
              <a:rPr lang="it-IT" sz="1800" dirty="0" smtClean="0"/>
              <a:t> and /</a:t>
            </a:r>
            <a:r>
              <a:rPr lang="it-IT" sz="1800" dirty="0" err="1" smtClean="0"/>
              <a:t>node</a:t>
            </a:r>
            <a:r>
              <a:rPr lang="it-IT" sz="1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I/O intensive (SSD disk </a:t>
            </a:r>
            <a:r>
              <a:rPr lang="it-IT" sz="1800" dirty="0" err="1" smtClean="0"/>
              <a:t>available</a:t>
            </a:r>
            <a:r>
              <a:rPr lang="it-IT" sz="1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DB </a:t>
            </a:r>
            <a:r>
              <a:rPr lang="it-IT" sz="1800" dirty="0" err="1" smtClean="0"/>
              <a:t>based</a:t>
            </a:r>
            <a:r>
              <a:rPr lang="it-IT" sz="1800" dirty="0" smtClean="0"/>
              <a:t> (a </a:t>
            </a:r>
            <a:r>
              <a:rPr lang="it-IT" sz="1800" dirty="0" err="1" smtClean="0"/>
              <a:t>lot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storage</a:t>
            </a:r>
            <a:r>
              <a:rPr lang="it-IT" sz="1800" dirty="0" smtClean="0"/>
              <a:t> </a:t>
            </a:r>
            <a:r>
              <a:rPr lang="it-IT" sz="1800" dirty="0" err="1" smtClean="0"/>
              <a:t>space</a:t>
            </a:r>
            <a:r>
              <a:rPr lang="it-IT" sz="18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err="1" smtClean="0"/>
              <a:t>Bioinformatics</a:t>
            </a:r>
            <a:endParaRPr lang="it-IT" sz="1800" dirty="0" smtClean="0"/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Data </a:t>
            </a:r>
            <a:r>
              <a:rPr lang="it-IT" sz="1800" dirty="0" err="1" smtClean="0"/>
              <a:t>anaysis</a:t>
            </a:r>
            <a:endParaRPr lang="it-IT" sz="1800" dirty="0" smtClean="0"/>
          </a:p>
          <a:p>
            <a:pPr lvl="1">
              <a:buFont typeface="Arial" pitchFamily="34" charset="0"/>
              <a:buChar char="•"/>
            </a:pPr>
            <a:r>
              <a:rPr lang="it-IT" sz="1800" dirty="0" err="1" smtClean="0"/>
              <a:t>Engineerings</a:t>
            </a:r>
            <a:endParaRPr lang="it-IT" sz="1800" dirty="0" smtClean="0"/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Quantum </a:t>
            </a:r>
            <a:r>
              <a:rPr lang="it-IT" sz="1800" dirty="0" err="1" smtClean="0"/>
              <a:t>Chemistry</a:t>
            </a:r>
            <a:endParaRPr lang="it-IT" sz="1800" dirty="0" smtClean="0"/>
          </a:p>
          <a:p>
            <a:pPr algn="l">
              <a:buFont typeface="Arial" pitchFamily="34" charset="0"/>
              <a:buChar char="•"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Remote </a:t>
            </a:r>
            <a:r>
              <a:rPr lang="it-IT" sz="1800" dirty="0" err="1" smtClean="0"/>
              <a:t>visualisation</a:t>
            </a:r>
            <a:endParaRPr lang="it-IT" sz="1800" dirty="0" smtClean="0"/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Web </a:t>
            </a:r>
            <a:r>
              <a:rPr lang="it-IT" sz="1800" dirty="0" err="1" smtClean="0"/>
              <a:t>access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HPC</a:t>
            </a:r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HPC </a:t>
            </a:r>
            <a:r>
              <a:rPr lang="it-IT" sz="1800" dirty="0" err="1" smtClean="0"/>
              <a:t>Cloud</a:t>
            </a:r>
            <a:r>
              <a:rPr lang="it-IT" sz="1800" dirty="0" smtClean="0"/>
              <a:t> </a:t>
            </a:r>
            <a:endParaRPr lang="it-IT" sz="1800" dirty="0" smtClean="0"/>
          </a:p>
          <a:p>
            <a:pPr algn="l">
              <a:buFont typeface="Arial" pitchFamily="34" charset="0"/>
              <a:buChar char="•"/>
            </a:pPr>
            <a:endParaRPr lang="it-IT" dirty="0" smtClean="0"/>
          </a:p>
          <a:p>
            <a:pPr algn="l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454" y="4653135"/>
            <a:ext cx="2153545" cy="19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157192"/>
            <a:ext cx="2075466" cy="15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1481213" cy="18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323528" y="1916832"/>
            <a:ext cx="7299081" cy="4464496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Name: </a:t>
            </a:r>
            <a:r>
              <a:rPr lang="en-GB" sz="2000" dirty="0" smtClean="0"/>
              <a:t>Fermi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Architecture:</a:t>
            </a:r>
            <a:r>
              <a:rPr lang="en-GB" sz="2000" dirty="0" smtClean="0"/>
              <a:t> </a:t>
            </a:r>
            <a:r>
              <a:rPr lang="en-GB" sz="2000" dirty="0" err="1" smtClean="0"/>
              <a:t>BlueGene</a:t>
            </a:r>
            <a:r>
              <a:rPr lang="en-GB" sz="2000" dirty="0" smtClean="0"/>
              <a:t>/Q (10 racks)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Processor type:</a:t>
            </a:r>
            <a:r>
              <a:rPr lang="en-GB" sz="2000" dirty="0" smtClean="0"/>
              <a:t> IBM PowerA2 @1.6 GHz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Computing Nodes:  </a:t>
            </a:r>
            <a:r>
              <a:rPr lang="en-GB" sz="2000" dirty="0" smtClean="0"/>
              <a:t>10.240 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Each node</a:t>
            </a:r>
            <a:r>
              <a:rPr lang="en-GB" dirty="0" smtClean="0"/>
              <a:t>: 16 cores and 16GB of RAM</a:t>
            </a:r>
            <a:endParaRPr lang="en-GB" sz="2000" dirty="0" smtClean="0"/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Computing Cores:  </a:t>
            </a:r>
            <a:r>
              <a:rPr lang="en-GB" dirty="0" smtClean="0"/>
              <a:t>163.840 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RAM: </a:t>
            </a:r>
            <a:r>
              <a:rPr lang="en-GB" sz="2000" dirty="0" smtClean="0"/>
              <a:t>1GByte / core (163 </a:t>
            </a:r>
            <a:r>
              <a:rPr lang="en-GB" sz="2000" dirty="0" err="1" smtClean="0"/>
              <a:t>TByte</a:t>
            </a:r>
            <a:r>
              <a:rPr lang="en-GB" sz="2000" dirty="0" smtClean="0"/>
              <a:t> total)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Internal Network: </a:t>
            </a:r>
            <a:r>
              <a:rPr lang="en-GB" sz="2000" dirty="0" smtClean="0"/>
              <a:t>5D Torus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Disk Space:  </a:t>
            </a:r>
            <a:r>
              <a:rPr lang="en-GB" sz="2000" dirty="0" smtClean="0"/>
              <a:t>2PByte of scratch space </a:t>
            </a:r>
          </a:p>
          <a:p>
            <a:pPr algn="l"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Peak Performance: </a:t>
            </a:r>
            <a:r>
              <a:rPr lang="en-GB" sz="2000" dirty="0" smtClean="0"/>
              <a:t>2PFlop/s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Power Consumption: </a:t>
            </a:r>
            <a:r>
              <a:rPr lang="en-GB" dirty="0" smtClean="0"/>
              <a:t>820 </a:t>
            </a:r>
            <a:r>
              <a:rPr lang="en-GB" dirty="0" err="1" smtClean="0"/>
              <a:t>kWatts</a:t>
            </a:r>
            <a:endParaRPr lang="en-GB" sz="2000" dirty="0" smtClean="0"/>
          </a:p>
          <a:p>
            <a:pPr algn="l">
              <a:buFontTx/>
              <a:buNone/>
            </a:pPr>
            <a:endParaRPr lang="en-GB" sz="800" b="1" dirty="0" smtClean="0">
              <a:solidFill>
                <a:srgbClr val="006896"/>
              </a:solidFill>
            </a:endParaRPr>
          </a:p>
          <a:p>
            <a:pPr algn="l">
              <a:buFontTx/>
              <a:buNone/>
            </a:pPr>
            <a:endParaRPr lang="en-GB" sz="2000" b="1" dirty="0" smtClean="0">
              <a:solidFill>
                <a:srgbClr val="006896"/>
              </a:solidFill>
            </a:endParaRPr>
          </a:p>
          <a:p>
            <a:pPr algn="l">
              <a:buFontTx/>
              <a:buNone/>
            </a:pPr>
            <a:r>
              <a:rPr lang="en-GB" sz="2000" b="1" dirty="0" smtClean="0">
                <a:solidFill>
                  <a:srgbClr val="006896"/>
                </a:solidFill>
              </a:rPr>
              <a:t>N. </a:t>
            </a:r>
            <a:r>
              <a:rPr lang="en-GB" b="1" dirty="0" smtClean="0">
                <a:solidFill>
                  <a:srgbClr val="006896"/>
                </a:solidFill>
              </a:rPr>
              <a:t>7</a:t>
            </a:r>
            <a:r>
              <a:rPr lang="en-GB" sz="2000" b="1" dirty="0" smtClean="0">
                <a:solidFill>
                  <a:srgbClr val="006896"/>
                </a:solidFill>
              </a:rPr>
              <a:t> in Top 500 rank </a:t>
            </a:r>
            <a:r>
              <a:rPr lang="en-GB" sz="2000" dirty="0" smtClean="0"/>
              <a:t>(June 2012)</a:t>
            </a:r>
          </a:p>
          <a:p>
            <a:pPr algn="l">
              <a:buFontTx/>
              <a:buNone/>
            </a:pPr>
            <a:endParaRPr lang="en-GB" sz="800" dirty="0" smtClean="0"/>
          </a:p>
          <a:p>
            <a:pPr algn="l">
              <a:buFontTx/>
              <a:buNone/>
            </a:pPr>
            <a:r>
              <a:rPr lang="en-GB" dirty="0" smtClean="0"/>
              <a:t>National and PRACE Tier-0 calls</a:t>
            </a:r>
            <a:endParaRPr lang="it-IT" dirty="0" smtClean="0"/>
          </a:p>
        </p:txBody>
      </p:sp>
      <p:pic>
        <p:nvPicPr>
          <p:cNvPr id="9221" name="Picture 17" descr="http://www.cineca.it/sites/default/files/cineca/blue-gene-q-ib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27" y="3573463"/>
            <a:ext cx="365027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948264" y="332656"/>
            <a:ext cx="2087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sz="2800" kern="0" dirty="0" smtClean="0">
                <a:solidFill>
                  <a:srgbClr val="2A69A4"/>
                </a:solidFill>
                <a:latin typeface="Arial Black"/>
              </a:rPr>
              <a:t>FERMI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08104" y="1268760"/>
            <a:ext cx="36358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High-end system, only for extremely scalable applications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691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6300192" y="0"/>
            <a:ext cx="2555776" cy="651520"/>
          </a:xfrm>
        </p:spPr>
        <p:txBody>
          <a:bodyPr/>
          <a:lstStyle/>
          <a:p>
            <a:pPr algn="r"/>
            <a:r>
              <a:rPr lang="en-GB" sz="3200" dirty="0" smtClean="0"/>
              <a:t>GALILEO</a:t>
            </a:r>
            <a:endParaRPr lang="it-IT" sz="3200" dirty="0" smtClean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604448" cy="4824536"/>
          </a:xfrm>
        </p:spPr>
        <p:txBody>
          <a:bodyPr>
            <a:noAutofit/>
          </a:bodyPr>
          <a:lstStyle/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Name: </a:t>
            </a:r>
            <a:r>
              <a:rPr lang="en-GB" dirty="0" smtClean="0"/>
              <a:t>Galileo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Model:</a:t>
            </a:r>
            <a:r>
              <a:rPr lang="en-GB" dirty="0" smtClean="0"/>
              <a:t> IBM </a:t>
            </a:r>
            <a:r>
              <a:rPr lang="en-GB" dirty="0" err="1" smtClean="0"/>
              <a:t>NeXtScale</a:t>
            </a:r>
            <a:endParaRPr lang="en-GB" dirty="0" smtClean="0"/>
          </a:p>
          <a:p>
            <a:pPr algn="l"/>
            <a:r>
              <a:rPr lang="en-GB" dirty="0">
                <a:solidFill>
                  <a:srgbClr val="FF0000"/>
                </a:solidFill>
              </a:rPr>
              <a:t>Architecture:</a:t>
            </a:r>
            <a:r>
              <a:rPr lang="en-GB" dirty="0"/>
              <a:t> IBM </a:t>
            </a:r>
            <a:r>
              <a:rPr lang="en-GB" dirty="0" err="1" smtClean="0"/>
              <a:t>NeXtScale</a:t>
            </a:r>
            <a:endParaRPr lang="en-GB" dirty="0" smtClean="0"/>
          </a:p>
          <a:p>
            <a:pPr algn="l" eaLnBrk="1" hangingPunct="1">
              <a:lnSpc>
                <a:spcPct val="14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Processor type:</a:t>
            </a:r>
            <a:r>
              <a:rPr lang="en-GB" dirty="0" smtClean="0"/>
              <a:t> </a:t>
            </a:r>
            <a:r>
              <a:rPr lang="it-IT" dirty="0" smtClean="0"/>
              <a:t>Intel </a:t>
            </a:r>
            <a:r>
              <a:rPr lang="it-IT" dirty="0" err="1" smtClean="0"/>
              <a:t>Xeon</a:t>
            </a:r>
            <a:r>
              <a:rPr lang="it-IT" dirty="0" smtClean="0"/>
              <a:t> </a:t>
            </a:r>
            <a:r>
              <a:rPr lang="it-IT" dirty="0" err="1" smtClean="0"/>
              <a:t>Haswell</a:t>
            </a:r>
            <a:r>
              <a:rPr lang="it-IT" dirty="0" smtClean="0"/>
              <a:t>@ 2.4 GHz</a:t>
            </a:r>
            <a:endParaRPr lang="en-GB" dirty="0" smtClean="0"/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Computing Nodes:  </a:t>
            </a:r>
            <a:r>
              <a:rPr lang="en-GB" dirty="0" smtClean="0"/>
              <a:t>516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Each node</a:t>
            </a:r>
            <a:r>
              <a:rPr lang="en-GB" dirty="0" smtClean="0"/>
              <a:t>: 16 cores, 128 GB of RAM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Computing Cores:  </a:t>
            </a:r>
            <a:r>
              <a:rPr lang="en-GB" dirty="0" smtClean="0"/>
              <a:t>8.256 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RAM: </a:t>
            </a:r>
            <a:r>
              <a:rPr lang="en-GB" dirty="0" smtClean="0"/>
              <a:t>66 </a:t>
            </a:r>
            <a:r>
              <a:rPr lang="en-GB" dirty="0" err="1" smtClean="0"/>
              <a:t>TByte</a:t>
            </a:r>
            <a:endParaRPr lang="en-GB" dirty="0" smtClean="0"/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Internal Network: </a:t>
            </a:r>
            <a:r>
              <a:rPr lang="en-GB" dirty="0" err="1" smtClean="0"/>
              <a:t>Infiniband</a:t>
            </a:r>
            <a:r>
              <a:rPr lang="en-GB" dirty="0" smtClean="0"/>
              <a:t> 4xQDR switches (40 </a:t>
            </a:r>
            <a:r>
              <a:rPr lang="en-GB" dirty="0" err="1" smtClean="0"/>
              <a:t>Gb</a:t>
            </a:r>
            <a:r>
              <a:rPr lang="en-GB" dirty="0" smtClean="0"/>
              <a:t>/s) </a:t>
            </a:r>
          </a:p>
          <a:p>
            <a:pPr algn="l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Accelerators: </a:t>
            </a:r>
            <a:r>
              <a:rPr lang="en-GB" dirty="0" smtClean="0"/>
              <a:t>768 Intel Phi 7120p (2 per node on 384 nodes</a:t>
            </a:r>
          </a:p>
          <a:p>
            <a:pPr algn="l">
              <a:buFontTx/>
              <a:buNone/>
            </a:pPr>
            <a:r>
              <a:rPr lang="en-GB" dirty="0" smtClean="0"/>
              <a:t>+ 80 </a:t>
            </a:r>
            <a:r>
              <a:rPr lang="en-GB" dirty="0" err="1" smtClean="0"/>
              <a:t>Nvidia</a:t>
            </a:r>
            <a:r>
              <a:rPr lang="en-GB" dirty="0" smtClean="0"/>
              <a:t> K80</a:t>
            </a:r>
          </a:p>
          <a:p>
            <a:pPr algn="l" eaLnBrk="1" hangingPunct="1">
              <a:lnSpc>
                <a:spcPct val="14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Peak Performance: </a:t>
            </a:r>
            <a:r>
              <a:rPr lang="en-US" dirty="0" smtClean="0"/>
              <a:t>1.2 </a:t>
            </a:r>
            <a:r>
              <a:rPr lang="en-US" dirty="0" err="1" smtClean="0"/>
              <a:t>PFlops</a:t>
            </a:r>
            <a:r>
              <a:rPr lang="en-US" dirty="0" smtClean="0"/>
              <a:t>  </a:t>
            </a:r>
          </a:p>
          <a:p>
            <a:pPr algn="l" eaLnBrk="1" hangingPunct="1">
              <a:lnSpc>
                <a:spcPct val="120000"/>
              </a:lnSpc>
              <a:buNone/>
            </a:pPr>
            <a:endParaRPr lang="en-US" dirty="0" smtClean="0"/>
          </a:p>
          <a:p>
            <a:pPr algn="l" eaLnBrk="1" hangingPunct="1">
              <a:lnSpc>
                <a:spcPct val="120000"/>
              </a:lnSpc>
            </a:pPr>
            <a:r>
              <a:rPr lang="en-GB" dirty="0" smtClean="0"/>
              <a:t>National and PRACE Tier-1  calls</a:t>
            </a:r>
            <a:endParaRPr lang="en-US" dirty="0" smtClean="0"/>
          </a:p>
          <a:p>
            <a:pPr algn="l" eaLnBrk="1" hangingPunct="1">
              <a:lnSpc>
                <a:spcPct val="120000"/>
              </a:lnSpc>
              <a:buNone/>
            </a:pPr>
            <a:endParaRPr lang="en-GB" dirty="0" smtClean="0"/>
          </a:p>
          <a:p>
            <a:pPr algn="l">
              <a:buFontTx/>
              <a:buNone/>
            </a:pPr>
            <a:endParaRPr lang="en-GB" b="1" dirty="0" smtClean="0">
              <a:solidFill>
                <a:srgbClr val="00689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1124744"/>
            <a:ext cx="280831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X86 based system for production of medium scalability applications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904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6407696" y="332656"/>
            <a:ext cx="2736304" cy="579512"/>
          </a:xfrm>
        </p:spPr>
        <p:txBody>
          <a:bodyPr/>
          <a:lstStyle/>
          <a:p>
            <a:pPr algn="r"/>
            <a:r>
              <a:rPr lang="en-GB" sz="2800" dirty="0" smtClean="0"/>
              <a:t>PICO</a:t>
            </a:r>
            <a:endParaRPr lang="it-IT" sz="2800" dirty="0" smtClean="0"/>
          </a:p>
        </p:txBody>
      </p:sp>
      <p:sp>
        <p:nvSpPr>
          <p:cNvPr id="8195" name="CasellaDiTesto 8"/>
          <p:cNvSpPr txBox="1">
            <a:spLocks noChangeArrowheads="1"/>
          </p:cNvSpPr>
          <p:nvPr/>
        </p:nvSpPr>
        <p:spPr bwMode="auto">
          <a:xfrm>
            <a:off x="179512" y="2001286"/>
            <a:ext cx="8042031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Name: </a:t>
            </a:r>
            <a:r>
              <a:rPr lang="en-GB" sz="1600" dirty="0" smtClean="0"/>
              <a:t>Pico</a:t>
            </a:r>
            <a:endParaRPr lang="it-IT" sz="16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/>
            <a:r>
              <a:rPr lang="it-IT" sz="1600" dirty="0" smtClean="0">
                <a:solidFill>
                  <a:srgbClr val="FF0000"/>
                </a:solidFill>
                <a:latin typeface="+mn-lt"/>
                <a:cs typeface="+mn-cs"/>
              </a:rPr>
              <a:t>Model: </a:t>
            </a:r>
            <a:r>
              <a:rPr lang="it-IT" sz="1600" dirty="0" smtClean="0">
                <a:latin typeface="+mn-lt"/>
                <a:cs typeface="+mn-cs"/>
              </a:rPr>
              <a:t> </a:t>
            </a:r>
            <a:r>
              <a:rPr lang="it-IT" sz="1600" dirty="0">
                <a:latin typeface="+mn-lt"/>
                <a:cs typeface="+mn-cs"/>
              </a:rPr>
              <a:t>IBM </a:t>
            </a:r>
            <a:r>
              <a:rPr lang="it-IT" sz="1600" dirty="0" err="1" smtClean="0">
                <a:latin typeface="+mn-lt"/>
                <a:cs typeface="+mn-cs"/>
              </a:rPr>
              <a:t>NeXtScale</a:t>
            </a:r>
            <a:endParaRPr lang="it-IT" sz="1600" dirty="0" smtClean="0">
              <a:latin typeface="+mn-lt"/>
              <a:cs typeface="+mn-cs"/>
            </a:endParaRPr>
          </a:p>
          <a:p>
            <a:pPr eaLnBrk="1" hangingPunct="1"/>
            <a:r>
              <a:rPr lang="it-IT" sz="1600" dirty="0">
                <a:solidFill>
                  <a:srgbClr val="FF0000"/>
                </a:solidFill>
              </a:rPr>
              <a:t>Architecture: </a:t>
            </a:r>
            <a:r>
              <a:rPr lang="it-IT" sz="1600" dirty="0"/>
              <a:t> </a:t>
            </a:r>
            <a:r>
              <a:rPr lang="it-IT" sz="1600" dirty="0" smtClean="0"/>
              <a:t>Linux </a:t>
            </a:r>
            <a:r>
              <a:rPr lang="it-IT" sz="1600" dirty="0" err="1" smtClean="0"/>
              <a:t>Infiniband</a:t>
            </a:r>
            <a:r>
              <a:rPr lang="it-IT" sz="1600" dirty="0" smtClean="0"/>
              <a:t> cluster</a:t>
            </a:r>
            <a:br>
              <a:rPr lang="it-IT" sz="1600" dirty="0" smtClean="0"/>
            </a:br>
            <a:r>
              <a:rPr lang="it-IT" sz="1600" dirty="0" smtClean="0">
                <a:solidFill>
                  <a:srgbClr val="FF0000"/>
                </a:solidFill>
                <a:latin typeface="+mn-lt"/>
                <a:cs typeface="+mn-cs"/>
              </a:rPr>
              <a:t>Processor </a:t>
            </a:r>
            <a:r>
              <a:rPr lang="it-IT" sz="1600" dirty="0" err="1">
                <a:solidFill>
                  <a:srgbClr val="FF0000"/>
                </a:solidFill>
                <a:latin typeface="+mn-lt"/>
                <a:cs typeface="+mn-cs"/>
              </a:rPr>
              <a:t>type</a:t>
            </a:r>
            <a:r>
              <a:rPr lang="it-IT" sz="1600" dirty="0">
                <a:solidFill>
                  <a:srgbClr val="FF0000"/>
                </a:solidFill>
                <a:latin typeface="+mn-lt"/>
                <a:cs typeface="+mn-cs"/>
              </a:rPr>
              <a:t>:  </a:t>
            </a:r>
            <a:r>
              <a:rPr lang="it-IT" sz="1600" dirty="0">
                <a:latin typeface="+mn-lt"/>
                <a:cs typeface="+mn-cs"/>
              </a:rPr>
              <a:t>Intel </a:t>
            </a:r>
            <a:r>
              <a:rPr lang="it-IT" sz="1600" dirty="0" err="1">
                <a:latin typeface="+mn-lt"/>
                <a:cs typeface="+mn-cs"/>
              </a:rPr>
              <a:t>Xeon</a:t>
            </a:r>
            <a:r>
              <a:rPr lang="it-IT" sz="1600" dirty="0">
                <a:latin typeface="+mn-lt"/>
                <a:cs typeface="+mn-cs"/>
              </a:rPr>
              <a:t> E5 2670 v2 </a:t>
            </a:r>
            <a:r>
              <a:rPr lang="it-IT" sz="1600" dirty="0" smtClean="0">
                <a:latin typeface="+mn-lt"/>
                <a:cs typeface="+mn-cs"/>
              </a:rPr>
              <a:t>@2,5Ghz</a:t>
            </a:r>
          </a:p>
          <a:p>
            <a:pPr eaLnBrk="1" hangingPunct="1"/>
            <a:r>
              <a:rPr lang="en-GB" sz="1600" dirty="0" smtClean="0">
                <a:solidFill>
                  <a:srgbClr val="FF0000"/>
                </a:solidFill>
              </a:rPr>
              <a:t>Computing Nodes: </a:t>
            </a:r>
            <a:r>
              <a:rPr lang="it-IT" sz="1600" dirty="0" smtClean="0">
                <a:latin typeface="+mn-lt"/>
                <a:cs typeface="+mn-cs"/>
              </a:rPr>
              <a:t>66+</a:t>
            </a:r>
            <a:br>
              <a:rPr lang="it-IT" sz="1600" dirty="0" smtClean="0">
                <a:latin typeface="+mn-lt"/>
                <a:cs typeface="+mn-cs"/>
              </a:rPr>
            </a:br>
            <a:r>
              <a:rPr lang="en-GB" sz="1600" dirty="0" smtClean="0">
                <a:solidFill>
                  <a:srgbClr val="FF0000"/>
                </a:solidFill>
                <a:latin typeface="+mn-lt"/>
                <a:cs typeface="+mn-cs"/>
              </a:rPr>
              <a:t>Each node</a:t>
            </a:r>
            <a:r>
              <a:rPr lang="en-GB" sz="1600" dirty="0" smtClean="0"/>
              <a:t>: </a:t>
            </a:r>
            <a:r>
              <a:rPr lang="en-GB" sz="1600" dirty="0" smtClean="0">
                <a:latin typeface="+mn-lt"/>
                <a:cs typeface="+mn-cs"/>
              </a:rPr>
              <a:t>20 cores, 128 GB of </a:t>
            </a:r>
            <a:r>
              <a:rPr lang="en-GB" sz="1600" dirty="0" smtClean="0">
                <a:latin typeface="+mn-lt"/>
                <a:cs typeface="+mn-cs"/>
              </a:rPr>
              <a:t>RAM</a:t>
            </a:r>
            <a:endParaRPr lang="en-GB" sz="1600" dirty="0" smtClean="0">
              <a:latin typeface="+mn-lt"/>
              <a:cs typeface="+mn-cs"/>
            </a:endParaRPr>
          </a:p>
          <a:p>
            <a:pPr eaLnBrk="1" hangingPunct="1"/>
            <a:r>
              <a:rPr lang="en-GB" sz="1600" dirty="0" smtClean="0">
                <a:solidFill>
                  <a:srgbClr val="FF0000"/>
                </a:solidFill>
                <a:latin typeface="+mn-lt"/>
                <a:cs typeface="+mn-cs"/>
              </a:rPr>
              <a:t>Computing Cores</a:t>
            </a:r>
            <a:r>
              <a:rPr lang="en-GB" sz="1600" dirty="0" smtClean="0">
                <a:solidFill>
                  <a:srgbClr val="FF0000"/>
                </a:solidFill>
              </a:rPr>
              <a:t>:  </a:t>
            </a:r>
            <a:r>
              <a:rPr lang="en-GB" sz="1600" dirty="0" smtClean="0">
                <a:latin typeface="+mn-lt"/>
                <a:cs typeface="+mn-cs"/>
              </a:rPr>
              <a:t>1.320+</a:t>
            </a:r>
          </a:p>
          <a:p>
            <a:pPr eaLnBrk="1" hangingPunct="1"/>
            <a:r>
              <a:rPr lang="en-GB" sz="1600" dirty="0" smtClean="0">
                <a:solidFill>
                  <a:srgbClr val="FF0000"/>
                </a:solidFill>
                <a:latin typeface="+mn-lt"/>
                <a:cs typeface="+mn-cs"/>
              </a:rPr>
              <a:t>RAM:</a:t>
            </a:r>
            <a:r>
              <a:rPr lang="en-GB" sz="1600" dirty="0" smtClean="0"/>
              <a:t>  </a:t>
            </a:r>
            <a:r>
              <a:rPr lang="en-GB" sz="1600" dirty="0" smtClean="0">
                <a:latin typeface="+mn-lt"/>
                <a:cs typeface="+mn-cs"/>
              </a:rPr>
              <a:t>6,4 GB/core</a:t>
            </a:r>
          </a:p>
          <a:p>
            <a:pPr eaLnBrk="1" hangingPunct="1"/>
            <a:r>
              <a:rPr lang="en-GB" sz="1600" dirty="0" smtClean="0">
                <a:latin typeface="+mn-lt"/>
                <a:cs typeface="+mn-cs"/>
              </a:rPr>
              <a:t>	</a:t>
            </a:r>
          </a:p>
          <a:p>
            <a:pPr eaLnBrk="1" hangingPunct="1"/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	plus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/>
            <a:endParaRPr lang="en-GB" sz="1600" dirty="0" smtClean="0">
              <a:latin typeface="+mn-lt"/>
              <a:cs typeface="+mn-cs"/>
            </a:endParaRPr>
          </a:p>
          <a:p>
            <a:pPr eaLnBrk="1" hangingPunct="1"/>
            <a:r>
              <a:rPr lang="en-GB" sz="1600" dirty="0" smtClean="0">
                <a:latin typeface="+mn-lt"/>
                <a:cs typeface="+mn-cs"/>
              </a:rPr>
              <a:t>2 Visualization nodes</a:t>
            </a:r>
          </a:p>
          <a:p>
            <a:pPr eaLnBrk="1" hangingPunct="1"/>
            <a:r>
              <a:rPr lang="en-GB" sz="1600" dirty="0" smtClean="0">
                <a:latin typeface="+mn-lt"/>
                <a:cs typeface="+mn-cs"/>
              </a:rPr>
              <a:t>2 Big Mem nodes</a:t>
            </a:r>
          </a:p>
          <a:p>
            <a:pPr eaLnBrk="1" hangingPunct="1"/>
            <a:r>
              <a:rPr lang="en-GB" sz="1600" dirty="0" smtClean="0">
                <a:latin typeface="+mn-lt"/>
                <a:cs typeface="+mn-cs"/>
              </a:rPr>
              <a:t>4 </a:t>
            </a:r>
            <a:r>
              <a:rPr lang="en-GB" sz="1600" dirty="0" err="1" smtClean="0">
                <a:latin typeface="+mn-lt"/>
                <a:cs typeface="+mn-cs"/>
              </a:rPr>
              <a:t>BigInsight</a:t>
            </a:r>
            <a:r>
              <a:rPr lang="en-GB" sz="1600" dirty="0" smtClean="0">
                <a:latin typeface="+mn-lt"/>
                <a:cs typeface="+mn-cs"/>
              </a:rPr>
              <a:t> nodes</a:t>
            </a:r>
            <a:endParaRPr lang="en-US" sz="1600" dirty="0"/>
          </a:p>
          <a:p>
            <a:pPr algn="l" eaLnBrk="1" hangingPunct="1">
              <a:lnSpc>
                <a:spcPct val="120000"/>
              </a:lnSpc>
              <a:buNone/>
            </a:pPr>
            <a:r>
              <a:rPr lang="en-US" sz="1600" dirty="0" smtClean="0"/>
              <a:t>		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1124744"/>
            <a:ext cx="39959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Storage and processing of large volumes of data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2475473"/>
            <a:ext cx="23369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FF0000"/>
                </a:solidFill>
              </a:rPr>
              <a:t>Storage</a:t>
            </a:r>
          </a:p>
          <a:p>
            <a:r>
              <a:rPr lang="en-US" sz="1400" baseline="0" dirty="0" smtClean="0"/>
              <a:t>50TByte of SSD</a:t>
            </a:r>
          </a:p>
          <a:p>
            <a:r>
              <a:rPr lang="en-US" sz="1400" baseline="0" dirty="0" smtClean="0"/>
              <a:t>5PByte on-line repository</a:t>
            </a:r>
          </a:p>
          <a:p>
            <a:r>
              <a:rPr lang="en-US" sz="1400" baseline="0" dirty="0" smtClean="0"/>
              <a:t>(same fabric of the cluster)</a:t>
            </a:r>
          </a:p>
          <a:p>
            <a:r>
              <a:rPr lang="en-US" sz="1400" baseline="0" dirty="0" smtClean="0"/>
              <a:t>16PByte of tapes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3988802"/>
            <a:ext cx="28587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FF0000"/>
                </a:solidFill>
              </a:rPr>
              <a:t>Services</a:t>
            </a:r>
          </a:p>
          <a:p>
            <a:r>
              <a:rPr lang="en-US" sz="1400" baseline="0" dirty="0" err="1" smtClean="0"/>
              <a:t>Hadoop</a:t>
            </a:r>
            <a:r>
              <a:rPr lang="en-US" sz="1400" baseline="0" dirty="0" smtClean="0"/>
              <a:t> &amp; PBS</a:t>
            </a:r>
          </a:p>
          <a:p>
            <a:r>
              <a:rPr lang="en-US" sz="1400" baseline="0" dirty="0" err="1" smtClean="0"/>
              <a:t>OpenStack</a:t>
            </a:r>
            <a:r>
              <a:rPr lang="en-US" sz="1400" baseline="0" dirty="0" smtClean="0"/>
              <a:t> cloud</a:t>
            </a:r>
          </a:p>
          <a:p>
            <a:r>
              <a:rPr lang="en-US" sz="1400" baseline="0" dirty="0" smtClean="0"/>
              <a:t>NGS pipelines</a:t>
            </a:r>
          </a:p>
          <a:p>
            <a:r>
              <a:rPr lang="en-US" sz="1400" baseline="0" dirty="0" smtClean="0"/>
              <a:t>Workflows (weather/sea forecast)</a:t>
            </a:r>
          </a:p>
          <a:p>
            <a:r>
              <a:rPr lang="en-US" sz="1400" baseline="0" dirty="0" smtClean="0"/>
              <a:t>Analytics</a:t>
            </a:r>
          </a:p>
          <a:p>
            <a:r>
              <a:rPr lang="en-US" sz="1400" baseline="0" dirty="0" smtClean="0"/>
              <a:t>High-throughput workloads</a:t>
            </a:r>
          </a:p>
        </p:txBody>
      </p:sp>
    </p:spTree>
    <p:extLst>
      <p:ext uri="{BB962C8B-B14F-4D97-AF65-F5344CB8AC3E}">
        <p14:creationId xmlns="" xmlns:p14="http://schemas.microsoft.com/office/powerpoint/2010/main" val="1839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smtClean="0"/>
              <a:t>  </a:t>
            </a:r>
          </a:p>
        </p:txBody>
      </p:sp>
      <p:sp>
        <p:nvSpPr>
          <p:cNvPr id="6" name="Ovale 5"/>
          <p:cNvSpPr/>
          <p:nvPr/>
        </p:nvSpPr>
        <p:spPr bwMode="auto">
          <a:xfrm>
            <a:off x="3563888" y="3861048"/>
            <a:ext cx="2592288" cy="1800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Stella a 5 punte 12"/>
          <p:cNvSpPr/>
          <p:nvPr/>
        </p:nvSpPr>
        <p:spPr bwMode="auto">
          <a:xfrm>
            <a:off x="3059832" y="0"/>
            <a:ext cx="3456384" cy="1412776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272808" cy="980728"/>
          </a:xfrm>
        </p:spPr>
        <p:txBody>
          <a:bodyPr/>
          <a:lstStyle/>
          <a:p>
            <a:pPr algn="r"/>
            <a:r>
              <a:rPr lang="en-US" dirty="0" smtClean="0"/>
              <a:t>Infrastructure Evolution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24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9"/>
          <p:cNvGrpSpPr>
            <a:grpSpLocks/>
          </p:cNvGrpSpPr>
          <p:nvPr/>
        </p:nvGrpSpPr>
        <p:grpSpPr bwMode="auto">
          <a:xfrm>
            <a:off x="0" y="152400"/>
            <a:ext cx="8991600" cy="6705600"/>
            <a:chOff x="0" y="152400"/>
            <a:chExt cx="8991600" cy="6705600"/>
          </a:xfrm>
        </p:grpSpPr>
        <p:sp>
          <p:nvSpPr>
            <p:cNvPr id="18" name="Cilindro 17"/>
            <p:cNvSpPr/>
            <p:nvPr/>
          </p:nvSpPr>
          <p:spPr>
            <a:xfrm>
              <a:off x="3995738" y="2997200"/>
              <a:ext cx="1190625" cy="9159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Workspace</a:t>
              </a:r>
            </a:p>
          </p:txBody>
        </p:sp>
        <p:sp>
          <p:nvSpPr>
            <p:cNvPr id="33" name="Rettangolo arrotondato 32"/>
            <p:cNvSpPr/>
            <p:nvPr/>
          </p:nvSpPr>
          <p:spPr bwMode="auto">
            <a:xfrm>
              <a:off x="179388" y="1052513"/>
              <a:ext cx="2592387" cy="187642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Front End Cluster</a:t>
              </a:r>
            </a:p>
          </p:txBody>
        </p:sp>
        <p:sp>
          <p:nvSpPr>
            <p:cNvPr id="28" name="Rettangolo arrotondato 27"/>
            <p:cNvSpPr/>
            <p:nvPr/>
          </p:nvSpPr>
          <p:spPr bwMode="auto">
            <a:xfrm>
              <a:off x="323850" y="1628775"/>
              <a:ext cx="503238" cy="3603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prstClr val="white"/>
                  </a:solidFill>
                </a:rPr>
                <a:t>DB</a:t>
              </a:r>
            </a:p>
          </p:txBody>
        </p:sp>
        <p:sp>
          <p:nvSpPr>
            <p:cNvPr id="32" name="Rettangolo arrotondato 31"/>
            <p:cNvSpPr/>
            <p:nvPr/>
          </p:nvSpPr>
          <p:spPr bwMode="auto">
            <a:xfrm>
              <a:off x="971550" y="1628775"/>
              <a:ext cx="792163" cy="3603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prstClr val="white"/>
                  </a:solidFill>
                </a:rPr>
                <a:t>Web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prstClr val="white"/>
                  </a:solidFill>
                </a:rPr>
                <a:t>serv.</a:t>
              </a:r>
            </a:p>
          </p:txBody>
        </p:sp>
        <p:sp>
          <p:nvSpPr>
            <p:cNvPr id="36" name="Rettangolo arrotondato 35"/>
            <p:cNvSpPr/>
            <p:nvPr/>
          </p:nvSpPr>
          <p:spPr bwMode="auto">
            <a:xfrm>
              <a:off x="323850" y="2205038"/>
              <a:ext cx="576263" cy="3603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Web</a:t>
              </a:r>
            </a:p>
          </p:txBody>
        </p:sp>
        <p:sp>
          <p:nvSpPr>
            <p:cNvPr id="37" name="Rettangolo arrotondato 36"/>
            <p:cNvSpPr/>
            <p:nvPr/>
          </p:nvSpPr>
          <p:spPr bwMode="auto">
            <a:xfrm>
              <a:off x="1042988" y="2205038"/>
              <a:ext cx="719137" cy="3603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prstClr val="white"/>
                  </a:solidFill>
                </a:rPr>
                <a:t>Archive</a:t>
              </a:r>
            </a:p>
          </p:txBody>
        </p:sp>
        <p:sp>
          <p:nvSpPr>
            <p:cNvPr id="38" name="Rettangolo arrotondato 37"/>
            <p:cNvSpPr/>
            <p:nvPr/>
          </p:nvSpPr>
          <p:spPr bwMode="auto">
            <a:xfrm>
              <a:off x="1979613" y="2205038"/>
              <a:ext cx="503237" cy="3603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prstClr val="white"/>
                  </a:solidFill>
                </a:rPr>
                <a:t>FTP</a:t>
              </a:r>
            </a:p>
          </p:txBody>
        </p:sp>
        <p:sp>
          <p:nvSpPr>
            <p:cNvPr id="19" name="Cilindro 18"/>
            <p:cNvSpPr/>
            <p:nvPr/>
          </p:nvSpPr>
          <p:spPr bwMode="auto">
            <a:xfrm>
              <a:off x="4356100" y="5300663"/>
              <a:ext cx="1660525" cy="13874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Repository</a:t>
              </a:r>
            </a:p>
          </p:txBody>
        </p:sp>
        <p:sp>
          <p:nvSpPr>
            <p:cNvPr id="39" name="Memoria ad accesso sequenziale 38"/>
            <p:cNvSpPr/>
            <p:nvPr/>
          </p:nvSpPr>
          <p:spPr bwMode="auto">
            <a:xfrm>
              <a:off x="7524750" y="5445125"/>
              <a:ext cx="1295400" cy="1084263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Tape</a:t>
              </a:r>
            </a:p>
          </p:txBody>
        </p:sp>
        <p:sp>
          <p:nvSpPr>
            <p:cNvPr id="4108" name="CasellaDiTesto 44"/>
            <p:cNvSpPr txBox="1">
              <a:spLocks noChangeArrowheads="1"/>
            </p:cNvSpPr>
            <p:nvPr/>
          </p:nvSpPr>
          <p:spPr bwMode="auto">
            <a:xfrm>
              <a:off x="457200" y="152400"/>
              <a:ext cx="853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i="1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HPC “island” Infrastructure</a:t>
              </a:r>
            </a:p>
          </p:txBody>
        </p:sp>
        <p:grpSp>
          <p:nvGrpSpPr>
            <p:cNvPr id="3" name="Gruppo 64"/>
            <p:cNvGrpSpPr>
              <a:grpSpLocks/>
            </p:cNvGrpSpPr>
            <p:nvPr/>
          </p:nvGrpSpPr>
          <p:grpSpPr bwMode="auto">
            <a:xfrm>
              <a:off x="3492500" y="1016000"/>
              <a:ext cx="2133600" cy="1981200"/>
              <a:chOff x="3491880" y="1124744"/>
              <a:chExt cx="2133600" cy="1981200"/>
            </a:xfrm>
          </p:grpSpPr>
          <p:sp>
            <p:nvSpPr>
              <p:cNvPr id="42" name="Rettangolo arrotondato 41"/>
              <p:cNvSpPr/>
              <p:nvPr/>
            </p:nvSpPr>
            <p:spPr bwMode="auto">
              <a:xfrm>
                <a:off x="3491880" y="1124744"/>
                <a:ext cx="2133600" cy="19812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135" name="CasellaDiTesto 42"/>
              <p:cNvSpPr txBox="1">
                <a:spLocks noChangeArrowheads="1"/>
              </p:cNvSpPr>
              <p:nvPr/>
            </p:nvSpPr>
            <p:spPr bwMode="auto">
              <a:xfrm>
                <a:off x="3707904" y="1196752"/>
                <a:ext cx="1676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+mn-cs"/>
                  </a:rPr>
                  <a:t>HPC Engine</a:t>
                </a:r>
              </a:p>
            </p:txBody>
          </p:sp>
          <p:sp>
            <p:nvSpPr>
              <p:cNvPr id="23" name="Rettangolo arrotondato 22"/>
              <p:cNvSpPr/>
              <p:nvPr/>
            </p:nvSpPr>
            <p:spPr bwMode="auto">
              <a:xfrm>
                <a:off x="3707780" y="2061369"/>
                <a:ext cx="1676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FERMI</a:t>
                </a:r>
              </a:p>
            </p:txBody>
          </p:sp>
        </p:grpSp>
        <p:grpSp>
          <p:nvGrpSpPr>
            <p:cNvPr id="4" name="Gruppo 69"/>
            <p:cNvGrpSpPr>
              <a:grpSpLocks/>
            </p:cNvGrpSpPr>
            <p:nvPr/>
          </p:nvGrpSpPr>
          <p:grpSpPr bwMode="auto">
            <a:xfrm>
              <a:off x="0" y="4505325"/>
              <a:ext cx="2178050" cy="2352675"/>
              <a:chOff x="2555776" y="4377457"/>
              <a:chExt cx="2178050" cy="2352005"/>
            </a:xfrm>
          </p:grpSpPr>
          <p:sp>
            <p:nvSpPr>
              <p:cNvPr id="8" name="Rettangolo arrotondato 7"/>
              <p:cNvSpPr/>
              <p:nvPr/>
            </p:nvSpPr>
            <p:spPr bwMode="auto">
              <a:xfrm>
                <a:off x="2555776" y="4437765"/>
                <a:ext cx="2178050" cy="2291697"/>
              </a:xfrm>
              <a:prstGeom prst="roundRect">
                <a:avLst>
                  <a:gd name="adj" fmla="val 1129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ttangolo arrotondato 8"/>
              <p:cNvSpPr/>
              <p:nvPr/>
            </p:nvSpPr>
            <p:spPr bwMode="auto">
              <a:xfrm>
                <a:off x="2647851" y="5686772"/>
                <a:ext cx="1905000" cy="38089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Laboratories</a:t>
                </a:r>
              </a:p>
            </p:txBody>
          </p:sp>
          <p:sp>
            <p:nvSpPr>
              <p:cNvPr id="10" name="Rettangolo arrotondato 9"/>
              <p:cNvSpPr/>
              <p:nvPr/>
            </p:nvSpPr>
            <p:spPr bwMode="auto">
              <a:xfrm>
                <a:off x="2647851" y="4772632"/>
                <a:ext cx="914400" cy="3808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PRACE</a:t>
                </a:r>
              </a:p>
            </p:txBody>
          </p:sp>
          <p:sp>
            <p:nvSpPr>
              <p:cNvPr id="11" name="Rettangolo arrotondato 10"/>
              <p:cNvSpPr/>
              <p:nvPr/>
            </p:nvSpPr>
            <p:spPr bwMode="auto">
              <a:xfrm>
                <a:off x="3638451" y="4772632"/>
                <a:ext cx="914400" cy="3808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EUDAT</a:t>
                </a:r>
              </a:p>
            </p:txBody>
          </p:sp>
          <p:sp>
            <p:nvSpPr>
              <p:cNvPr id="16" name="Rettangolo arrotondato 15"/>
              <p:cNvSpPr/>
              <p:nvPr/>
            </p:nvSpPr>
            <p:spPr bwMode="auto">
              <a:xfrm>
                <a:off x="2647851" y="5229702"/>
                <a:ext cx="1905000" cy="38089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Other Data Sources</a:t>
                </a:r>
              </a:p>
            </p:txBody>
          </p:sp>
          <p:sp>
            <p:nvSpPr>
              <p:cNvPr id="4132" name="CasellaDiTesto 39"/>
              <p:cNvSpPr txBox="1">
                <a:spLocks noChangeArrowheads="1"/>
              </p:cNvSpPr>
              <p:nvPr/>
            </p:nvSpPr>
            <p:spPr bwMode="auto">
              <a:xfrm>
                <a:off x="2647780" y="4377457"/>
                <a:ext cx="1996228" cy="338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smtClean="0">
                    <a:solidFill>
                      <a:srgbClr val="000000"/>
                    </a:solidFill>
                    <a:latin typeface="Calibri" pitchFamily="34" charset="0"/>
                    <a:cs typeface="+mn-cs"/>
                  </a:rPr>
                  <a:t>External Data Sources</a:t>
                </a:r>
              </a:p>
            </p:txBody>
          </p:sp>
          <p:sp>
            <p:nvSpPr>
              <p:cNvPr id="50" name="Rettangolo arrotondato 49"/>
              <p:cNvSpPr/>
              <p:nvPr/>
            </p:nvSpPr>
            <p:spPr bwMode="auto">
              <a:xfrm>
                <a:off x="2647851" y="6143842"/>
                <a:ext cx="1905000" cy="38089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Human Brain Prj</a:t>
                </a:r>
              </a:p>
            </p:txBody>
          </p:sp>
        </p:grpSp>
        <p:sp>
          <p:nvSpPr>
            <p:cNvPr id="56" name="Freccia bidirezionale orizzontale 55"/>
            <p:cNvSpPr/>
            <p:nvPr/>
          </p:nvSpPr>
          <p:spPr>
            <a:xfrm rot="18389326">
              <a:off x="918369" y="4075907"/>
              <a:ext cx="509587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9" name="Rettangolo arrotondato 48"/>
            <p:cNvSpPr/>
            <p:nvPr/>
          </p:nvSpPr>
          <p:spPr bwMode="auto">
            <a:xfrm>
              <a:off x="6254750" y="1016000"/>
              <a:ext cx="2133600" cy="1981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113" name="CasellaDiTesto 42"/>
            <p:cNvSpPr txBox="1">
              <a:spLocks noChangeArrowheads="1"/>
            </p:cNvSpPr>
            <p:nvPr/>
          </p:nvSpPr>
          <p:spPr bwMode="auto">
            <a:xfrm>
              <a:off x="6496050" y="1201738"/>
              <a:ext cx="1676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HPC Engine</a:t>
              </a:r>
            </a:p>
          </p:txBody>
        </p:sp>
        <p:sp>
          <p:nvSpPr>
            <p:cNvPr id="63" name="Rettangolo arrotondato 62"/>
            <p:cNvSpPr/>
            <p:nvPr/>
          </p:nvSpPr>
          <p:spPr bwMode="auto">
            <a:xfrm>
              <a:off x="6496050" y="1963738"/>
              <a:ext cx="1676400" cy="457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prstClr val="black"/>
                  </a:solidFill>
                </a:rPr>
                <a:t>X86 Cluster</a:t>
              </a:r>
            </a:p>
          </p:txBody>
        </p:sp>
        <p:sp>
          <p:nvSpPr>
            <p:cNvPr id="66" name="Cilindro 65"/>
            <p:cNvSpPr/>
            <p:nvPr/>
          </p:nvSpPr>
          <p:spPr>
            <a:xfrm>
              <a:off x="6875463" y="2997200"/>
              <a:ext cx="1190625" cy="9159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Workspace</a:t>
              </a:r>
            </a:p>
          </p:txBody>
        </p:sp>
        <p:sp>
          <p:nvSpPr>
            <p:cNvPr id="67" name="Cilindro 66"/>
            <p:cNvSpPr/>
            <p:nvPr/>
          </p:nvSpPr>
          <p:spPr>
            <a:xfrm>
              <a:off x="755650" y="2924175"/>
              <a:ext cx="1189038" cy="9159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Workspace</a:t>
              </a:r>
            </a:p>
          </p:txBody>
        </p:sp>
        <p:sp>
          <p:nvSpPr>
            <p:cNvPr id="71" name="Freccia bidirezionale orizzontale 70"/>
            <p:cNvSpPr/>
            <p:nvPr/>
          </p:nvSpPr>
          <p:spPr>
            <a:xfrm rot="19754355">
              <a:off x="2290763" y="4346575"/>
              <a:ext cx="1808162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Freccia bidirezionale orizzontale 71"/>
            <p:cNvSpPr/>
            <p:nvPr/>
          </p:nvSpPr>
          <p:spPr>
            <a:xfrm rot="20579657">
              <a:off x="2211388" y="4465638"/>
              <a:ext cx="4602162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4" name="Connettore 2 73"/>
            <p:cNvCxnSpPr/>
            <p:nvPr/>
          </p:nvCxnSpPr>
          <p:spPr>
            <a:xfrm>
              <a:off x="2484438" y="3068638"/>
              <a:ext cx="1582737" cy="2160587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2627313" y="2997200"/>
              <a:ext cx="4897437" cy="2592388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>
              <a:off x="5435600" y="3357563"/>
              <a:ext cx="0" cy="1727200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/>
            <p:nvPr/>
          </p:nvCxnSpPr>
          <p:spPr>
            <a:xfrm>
              <a:off x="5651500" y="3284538"/>
              <a:ext cx="2016125" cy="2089150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H="1">
              <a:off x="5651500" y="3141663"/>
              <a:ext cx="649288" cy="201612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/>
            <p:cNvCxnSpPr/>
            <p:nvPr/>
          </p:nvCxnSpPr>
          <p:spPr>
            <a:xfrm>
              <a:off x="6516688" y="3141663"/>
              <a:ext cx="1368425" cy="20875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/>
            <p:cNvCxnSpPr>
              <a:stCxn id="33" idx="3"/>
              <a:endCxn id="42" idx="1"/>
            </p:cNvCxnSpPr>
            <p:nvPr/>
          </p:nvCxnSpPr>
          <p:spPr>
            <a:xfrm>
              <a:off x="2771775" y="1990725"/>
              <a:ext cx="720725" cy="15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2 87"/>
            <p:cNvCxnSpPr>
              <a:stCxn id="42" idx="3"/>
              <a:endCxn id="49" idx="1"/>
            </p:cNvCxnSpPr>
            <p:nvPr/>
          </p:nvCxnSpPr>
          <p:spPr>
            <a:xfrm>
              <a:off x="5626100" y="2006600"/>
              <a:ext cx="628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5"/>
          <p:cNvGrpSpPr>
            <a:grpSpLocks/>
          </p:cNvGrpSpPr>
          <p:nvPr/>
        </p:nvGrpSpPr>
        <p:grpSpPr bwMode="auto">
          <a:xfrm>
            <a:off x="152400" y="152400"/>
            <a:ext cx="8839200" cy="6705600"/>
            <a:chOff x="152400" y="152400"/>
            <a:chExt cx="8839200" cy="6705600"/>
          </a:xfrm>
        </p:grpSpPr>
        <p:sp>
          <p:nvSpPr>
            <p:cNvPr id="7" name="Rettangolo arrotondato 6"/>
            <p:cNvSpPr/>
            <p:nvPr/>
          </p:nvSpPr>
          <p:spPr>
            <a:xfrm>
              <a:off x="7315200" y="3352800"/>
              <a:ext cx="1447800" cy="1600200"/>
            </a:xfrm>
            <a:prstGeom prst="roundRect">
              <a:avLst>
                <a:gd name="adj" fmla="val 1118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Cilindro 17"/>
            <p:cNvSpPr/>
            <p:nvPr/>
          </p:nvSpPr>
          <p:spPr>
            <a:xfrm>
              <a:off x="3886200" y="5105400"/>
              <a:ext cx="1600200" cy="12954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Workspace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white"/>
                  </a:solidFill>
                </a:rPr>
                <a:t>7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PByte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po 34"/>
            <p:cNvGrpSpPr>
              <a:grpSpLocks/>
            </p:cNvGrpSpPr>
            <p:nvPr/>
          </p:nvGrpSpPr>
          <p:grpSpPr bwMode="auto">
            <a:xfrm>
              <a:off x="152400" y="4293095"/>
              <a:ext cx="2592388" cy="2079129"/>
              <a:chOff x="152400" y="4597818"/>
              <a:chExt cx="2592288" cy="2079926"/>
            </a:xfrm>
          </p:grpSpPr>
          <p:sp>
            <p:nvSpPr>
              <p:cNvPr id="33" name="Rettangolo arrotondato 32"/>
              <p:cNvSpPr/>
              <p:nvPr/>
            </p:nvSpPr>
            <p:spPr>
              <a:xfrm>
                <a:off x="152400" y="4597323"/>
                <a:ext cx="2592288" cy="208042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prstClr val="white"/>
                    </a:solidFill>
                  </a:rPr>
                  <a:t>Core Data Processing (Pico)</a:t>
                </a:r>
              </a:p>
            </p:txBody>
          </p:sp>
          <p:sp>
            <p:nvSpPr>
              <p:cNvPr id="25" name="Rettangolo arrotondato 24"/>
              <p:cNvSpPr/>
              <p:nvPr/>
            </p:nvSpPr>
            <p:spPr>
              <a:xfrm>
                <a:off x="296857" y="5381848"/>
                <a:ext cx="503218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>
                    <a:solidFill>
                      <a:prstClr val="white"/>
                    </a:solidFill>
                  </a:rPr>
                  <a:t>viz</a:t>
                </a:r>
              </a:p>
            </p:txBody>
          </p:sp>
          <p:sp>
            <p:nvSpPr>
              <p:cNvPr id="27" name="Rettangolo arrotondato 26"/>
              <p:cNvSpPr/>
              <p:nvPr/>
            </p:nvSpPr>
            <p:spPr>
              <a:xfrm>
                <a:off x="873097" y="5381848"/>
                <a:ext cx="576241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Big mem</a:t>
                </a:r>
              </a:p>
            </p:txBody>
          </p:sp>
          <p:sp>
            <p:nvSpPr>
              <p:cNvPr id="28" name="Rettangolo arrotondato 27"/>
              <p:cNvSpPr/>
              <p:nvPr/>
            </p:nvSpPr>
            <p:spPr>
              <a:xfrm>
                <a:off x="1520772" y="5381848"/>
                <a:ext cx="503219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DB</a:t>
                </a:r>
              </a:p>
            </p:txBody>
          </p:sp>
          <p:sp>
            <p:nvSpPr>
              <p:cNvPr id="30" name="Rettangolo arrotondato 29"/>
              <p:cNvSpPr/>
              <p:nvPr/>
            </p:nvSpPr>
            <p:spPr>
              <a:xfrm>
                <a:off x="296857" y="5813814"/>
                <a:ext cx="1152481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Data mover</a:t>
                </a:r>
              </a:p>
            </p:txBody>
          </p:sp>
          <p:sp>
            <p:nvSpPr>
              <p:cNvPr id="31" name="Rettangolo arrotondato 30"/>
              <p:cNvSpPr/>
              <p:nvPr/>
            </p:nvSpPr>
            <p:spPr>
              <a:xfrm>
                <a:off x="1520772" y="5813814"/>
                <a:ext cx="1079458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processing</a:t>
                </a:r>
              </a:p>
            </p:txBody>
          </p:sp>
          <p:sp>
            <p:nvSpPr>
              <p:cNvPr id="32" name="Rettangolo arrotondato 31"/>
              <p:cNvSpPr/>
              <p:nvPr/>
            </p:nvSpPr>
            <p:spPr>
              <a:xfrm>
                <a:off x="2097013" y="5381848"/>
                <a:ext cx="530205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Web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serv.</a:t>
                </a:r>
              </a:p>
            </p:txBody>
          </p:sp>
          <p:sp>
            <p:nvSpPr>
              <p:cNvPr id="36" name="Rettangolo arrotondato 35"/>
              <p:cNvSpPr/>
              <p:nvPr/>
            </p:nvSpPr>
            <p:spPr>
              <a:xfrm>
                <a:off x="395279" y="6245779"/>
                <a:ext cx="603227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Web</a:t>
                </a:r>
              </a:p>
            </p:txBody>
          </p:sp>
          <p:sp>
            <p:nvSpPr>
              <p:cNvPr id="37" name="Rettangolo arrotondato 36"/>
              <p:cNvSpPr/>
              <p:nvPr/>
            </p:nvSpPr>
            <p:spPr>
              <a:xfrm>
                <a:off x="1115976" y="6245779"/>
                <a:ext cx="719109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Archive</a:t>
                </a:r>
              </a:p>
            </p:txBody>
          </p:sp>
          <p:sp>
            <p:nvSpPr>
              <p:cNvPr id="38" name="Rettangolo arrotondato 37"/>
              <p:cNvSpPr/>
              <p:nvPr/>
            </p:nvSpPr>
            <p:spPr>
              <a:xfrm>
                <a:off x="1908107" y="6245779"/>
                <a:ext cx="503219" cy="3605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prstClr val="white"/>
                    </a:solidFill>
                  </a:rPr>
                  <a:t>FTP</a:t>
                </a:r>
              </a:p>
            </p:txBody>
          </p:sp>
        </p:grpSp>
        <p:grpSp>
          <p:nvGrpSpPr>
            <p:cNvPr id="4" name="Gruppo 45"/>
            <p:cNvGrpSpPr>
              <a:grpSpLocks/>
            </p:cNvGrpSpPr>
            <p:nvPr/>
          </p:nvGrpSpPr>
          <p:grpSpPr bwMode="auto">
            <a:xfrm>
              <a:off x="3048000" y="2286000"/>
              <a:ext cx="3352800" cy="2000250"/>
              <a:chOff x="3048000" y="2514600"/>
              <a:chExt cx="3352800" cy="2076510"/>
            </a:xfrm>
          </p:grpSpPr>
          <p:sp>
            <p:nvSpPr>
              <p:cNvPr id="44" name="Rettangolo arrotondato 43"/>
              <p:cNvSpPr/>
              <p:nvPr/>
            </p:nvSpPr>
            <p:spPr>
              <a:xfrm>
                <a:off x="3048000" y="2514600"/>
                <a:ext cx="3352800" cy="20765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4" name="CasellaDiTesto 16"/>
              <p:cNvSpPr txBox="1">
                <a:spLocks noChangeArrowheads="1"/>
              </p:cNvSpPr>
              <p:nvPr/>
            </p:nvSpPr>
            <p:spPr bwMode="auto">
              <a:xfrm>
                <a:off x="3886200" y="2667001"/>
                <a:ext cx="1822550" cy="415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srgbClr val="000000"/>
                    </a:solidFill>
                    <a:latin typeface="Calibri" pitchFamily="34" charset="0"/>
                    <a:cs typeface="+mn-cs"/>
                  </a:rPr>
                  <a:t>Core Data Store</a:t>
                </a:r>
              </a:p>
            </p:txBody>
          </p:sp>
          <p:sp>
            <p:nvSpPr>
              <p:cNvPr id="19" name="Cilindro 18"/>
              <p:cNvSpPr/>
              <p:nvPr/>
            </p:nvSpPr>
            <p:spPr>
              <a:xfrm>
                <a:off x="3214688" y="3074928"/>
                <a:ext cx="1660525" cy="144037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Repository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/>
                    </a:solidFill>
                  </a:rPr>
                  <a:t>5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PByte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Memoria ad accesso sequenziale 38"/>
              <p:cNvSpPr/>
              <p:nvPr/>
            </p:nvSpPr>
            <p:spPr>
              <a:xfrm>
                <a:off x="4953000" y="3332020"/>
                <a:ext cx="1295400" cy="1125601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Tape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12 </a:t>
                </a:r>
                <a:r>
                  <a:rPr lang="en-US" sz="1600" dirty="0" err="1">
                    <a:solidFill>
                      <a:prstClr val="white"/>
                    </a:solidFill>
                  </a:rPr>
                  <a:t>PByte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27" name="CasellaDiTesto 40"/>
            <p:cNvSpPr txBox="1">
              <a:spLocks noChangeArrowheads="1"/>
            </p:cNvSpPr>
            <p:nvPr/>
          </p:nvSpPr>
          <p:spPr bwMode="auto">
            <a:xfrm>
              <a:off x="7391400" y="3429000"/>
              <a:ext cx="1295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Internal data sources</a:t>
              </a:r>
            </a:p>
          </p:txBody>
        </p:sp>
        <p:sp>
          <p:nvSpPr>
            <p:cNvPr id="5128" name="CasellaDiTesto 44"/>
            <p:cNvSpPr txBox="1">
              <a:spLocks noChangeArrowheads="1"/>
            </p:cNvSpPr>
            <p:nvPr/>
          </p:nvSpPr>
          <p:spPr bwMode="auto">
            <a:xfrm>
              <a:off x="457200" y="152400"/>
              <a:ext cx="853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i="1" smtClean="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(data centric) Infrastructure   </a:t>
              </a:r>
            </a:p>
          </p:txBody>
        </p:sp>
        <p:sp>
          <p:nvSpPr>
            <p:cNvPr id="47" name="Rettangolo arrotondato 46"/>
            <p:cNvSpPr/>
            <p:nvPr/>
          </p:nvSpPr>
          <p:spPr>
            <a:xfrm>
              <a:off x="4038600" y="1066800"/>
              <a:ext cx="1295400" cy="588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prstClr val="white"/>
                  </a:solidFill>
                </a:rPr>
                <a:t>Cloud service</a:t>
              </a:r>
            </a:p>
          </p:txBody>
        </p:sp>
        <p:grpSp>
          <p:nvGrpSpPr>
            <p:cNvPr id="5" name="Gruppo 48"/>
            <p:cNvGrpSpPr>
              <a:grpSpLocks/>
            </p:cNvGrpSpPr>
            <p:nvPr/>
          </p:nvGrpSpPr>
          <p:grpSpPr bwMode="auto">
            <a:xfrm>
              <a:off x="6629400" y="4419600"/>
              <a:ext cx="2133600" cy="1981200"/>
              <a:chOff x="6629400" y="4724400"/>
              <a:chExt cx="2133600" cy="1981200"/>
            </a:xfrm>
          </p:grpSpPr>
          <p:sp>
            <p:nvSpPr>
              <p:cNvPr id="42" name="Rettangolo arrotondato 41"/>
              <p:cNvSpPr/>
              <p:nvPr/>
            </p:nvSpPr>
            <p:spPr>
              <a:xfrm>
                <a:off x="6629400" y="4724400"/>
                <a:ext cx="2133600" cy="19812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0" name="CasellaDiTesto 42"/>
              <p:cNvSpPr txBox="1">
                <a:spLocks noChangeArrowheads="1"/>
              </p:cNvSpPr>
              <p:nvPr/>
            </p:nvSpPr>
            <p:spPr bwMode="auto">
              <a:xfrm>
                <a:off x="6858000" y="4800600"/>
                <a:ext cx="1676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+mn-cs"/>
                  </a:rPr>
                  <a:t>Scale-Out Data Processing</a:t>
                </a:r>
              </a:p>
            </p:txBody>
          </p:sp>
          <p:sp>
            <p:nvSpPr>
              <p:cNvPr id="23" name="Rettangolo arrotondato 22"/>
              <p:cNvSpPr/>
              <p:nvPr/>
            </p:nvSpPr>
            <p:spPr>
              <a:xfrm>
                <a:off x="6858000" y="5486400"/>
                <a:ext cx="1676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FERMI</a:t>
                </a:r>
              </a:p>
            </p:txBody>
          </p:sp>
          <p:sp>
            <p:nvSpPr>
              <p:cNvPr id="48" name="Rettangolo arrotondato 47"/>
              <p:cNvSpPr/>
              <p:nvPr/>
            </p:nvSpPr>
            <p:spPr>
              <a:xfrm>
                <a:off x="6858000" y="6096000"/>
                <a:ext cx="1676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prstClr val="black"/>
                    </a:solidFill>
                  </a:rPr>
                  <a:t>Tier-1</a:t>
                </a:r>
              </a:p>
            </p:txBody>
          </p:sp>
        </p:grpSp>
        <p:grpSp>
          <p:nvGrpSpPr>
            <p:cNvPr id="6" name="Gruppo 33"/>
            <p:cNvGrpSpPr>
              <a:grpSpLocks/>
            </p:cNvGrpSpPr>
            <p:nvPr/>
          </p:nvGrpSpPr>
          <p:grpSpPr bwMode="auto">
            <a:xfrm>
              <a:off x="228600" y="1433513"/>
              <a:ext cx="2178050" cy="2300287"/>
              <a:chOff x="228600" y="1738209"/>
              <a:chExt cx="2178496" cy="2300391"/>
            </a:xfrm>
          </p:grpSpPr>
          <p:sp>
            <p:nvSpPr>
              <p:cNvPr id="8" name="Rettangolo arrotondato 7"/>
              <p:cNvSpPr/>
              <p:nvPr/>
            </p:nvSpPr>
            <p:spPr>
              <a:xfrm>
                <a:off x="228600" y="1746146"/>
                <a:ext cx="2178496" cy="2292454"/>
              </a:xfrm>
              <a:prstGeom prst="roundRect">
                <a:avLst>
                  <a:gd name="adj" fmla="val 1129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ttangolo arrotondato 8"/>
              <p:cNvSpPr/>
              <p:nvPr/>
            </p:nvSpPr>
            <p:spPr>
              <a:xfrm>
                <a:off x="349275" y="3047955"/>
                <a:ext cx="1905390" cy="38101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Laboratories</a:t>
                </a:r>
              </a:p>
            </p:txBody>
          </p:sp>
          <p:sp>
            <p:nvSpPr>
              <p:cNvPr id="10" name="Rettangolo arrotondato 9"/>
              <p:cNvSpPr/>
              <p:nvPr/>
            </p:nvSpPr>
            <p:spPr>
              <a:xfrm>
                <a:off x="349275" y="2133514"/>
                <a:ext cx="914587" cy="3810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PRACE</a:t>
                </a:r>
              </a:p>
            </p:txBody>
          </p:sp>
          <p:sp>
            <p:nvSpPr>
              <p:cNvPr id="11" name="Rettangolo arrotondato 10"/>
              <p:cNvSpPr/>
              <p:nvPr/>
            </p:nvSpPr>
            <p:spPr>
              <a:xfrm>
                <a:off x="1340078" y="2133514"/>
                <a:ext cx="914587" cy="3810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EUDAT</a:t>
                </a:r>
              </a:p>
            </p:txBody>
          </p:sp>
          <p:sp>
            <p:nvSpPr>
              <p:cNvPr id="16" name="Rettangolo arrotondato 15"/>
              <p:cNvSpPr/>
              <p:nvPr/>
            </p:nvSpPr>
            <p:spPr>
              <a:xfrm>
                <a:off x="349275" y="2590735"/>
                <a:ext cx="1905390" cy="381017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Other Data Sources</a:t>
                </a:r>
              </a:p>
            </p:txBody>
          </p:sp>
          <p:sp>
            <p:nvSpPr>
              <p:cNvPr id="5147" name="CasellaDiTesto 39"/>
              <p:cNvSpPr txBox="1">
                <a:spLocks noChangeArrowheads="1"/>
              </p:cNvSpPr>
              <p:nvPr/>
            </p:nvSpPr>
            <p:spPr bwMode="auto">
              <a:xfrm>
                <a:off x="349696" y="1738209"/>
                <a:ext cx="199663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smtClean="0">
                    <a:solidFill>
                      <a:srgbClr val="000000"/>
                    </a:solidFill>
                    <a:latin typeface="Calibri" pitchFamily="34" charset="0"/>
                    <a:cs typeface="+mn-cs"/>
                  </a:rPr>
                  <a:t>External Data Sources</a:t>
                </a:r>
              </a:p>
            </p:txBody>
          </p:sp>
          <p:sp>
            <p:nvSpPr>
              <p:cNvPr id="50" name="Rettangolo arrotondato 49"/>
              <p:cNvSpPr/>
              <p:nvPr/>
            </p:nvSpPr>
            <p:spPr>
              <a:xfrm>
                <a:off x="349275" y="3505176"/>
                <a:ext cx="1905390" cy="38101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solidFill>
                      <a:prstClr val="white"/>
                    </a:solidFill>
                  </a:rPr>
                  <a:t>Human Brain Prj</a:t>
                </a:r>
              </a:p>
            </p:txBody>
          </p:sp>
        </p:grpSp>
        <p:sp>
          <p:nvSpPr>
            <p:cNvPr id="51" name="Freccia bidirezionale verticale 50"/>
            <p:cNvSpPr/>
            <p:nvPr/>
          </p:nvSpPr>
          <p:spPr>
            <a:xfrm>
              <a:off x="4419600" y="4343400"/>
              <a:ext cx="533400" cy="838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Freccia bidirezionale orizzontale 51"/>
            <p:cNvSpPr/>
            <p:nvPr/>
          </p:nvSpPr>
          <p:spPr>
            <a:xfrm>
              <a:off x="2743200" y="5410200"/>
              <a:ext cx="1143000" cy="609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Freccia bidirezionale orizzontale 52"/>
            <p:cNvSpPr/>
            <p:nvPr/>
          </p:nvSpPr>
          <p:spPr>
            <a:xfrm>
              <a:off x="5486400" y="5410200"/>
              <a:ext cx="1143000" cy="609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Freccia a sinistra 53"/>
            <p:cNvSpPr/>
            <p:nvPr/>
          </p:nvSpPr>
          <p:spPr>
            <a:xfrm>
              <a:off x="6477000" y="3276600"/>
              <a:ext cx="7620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ccia a destra 54"/>
            <p:cNvSpPr/>
            <p:nvPr/>
          </p:nvSpPr>
          <p:spPr>
            <a:xfrm>
              <a:off x="2438400" y="3276600"/>
              <a:ext cx="6096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Freccia bidirezionale orizzontale 55"/>
            <p:cNvSpPr/>
            <p:nvPr/>
          </p:nvSpPr>
          <p:spPr>
            <a:xfrm rot="19112097">
              <a:off x="2433638" y="4278313"/>
              <a:ext cx="8382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Freccia bidirezionale verticale 56"/>
            <p:cNvSpPr/>
            <p:nvPr/>
          </p:nvSpPr>
          <p:spPr>
            <a:xfrm>
              <a:off x="4495800" y="1676400"/>
              <a:ext cx="457200" cy="7620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5410200" y="1143000"/>
              <a:ext cx="132556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  <a:latin typeface="Calibri"/>
                  <a:cs typeface="+mn-cs"/>
                </a:rPr>
                <a:t>SaaS APP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304800" y="6396038"/>
              <a:ext cx="1871663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Analytics APP</a:t>
              </a: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6781800" y="6396038"/>
              <a:ext cx="1662113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  <a:latin typeface="Calibri"/>
                  <a:cs typeface="+mn-cs"/>
                </a:rPr>
                <a:t>Parallel APP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339640" y="0"/>
            <a:ext cx="4804360" cy="980728"/>
          </a:xfrm>
        </p:spPr>
        <p:txBody>
          <a:bodyPr/>
          <a:lstStyle/>
          <a:p>
            <a:pPr algn="r"/>
            <a:r>
              <a:rPr lang="en-GB" sz="3200" dirty="0" smtClean="0"/>
              <a:t>Next Tier0 system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C00000"/>
                </a:solidFill>
              </a:rPr>
              <a:t>(Late 2015)</a:t>
            </a:r>
            <a:endParaRPr lang="it-IT" sz="3200" dirty="0" smtClean="0">
              <a:solidFill>
                <a:srgbClr val="C0000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38164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400" dirty="0" smtClean="0"/>
              <a:t>Fermi, at </a:t>
            </a:r>
            <a:r>
              <a:rPr lang="it-IT" sz="2400" dirty="0" err="1" smtClean="0"/>
              <a:t>present</a:t>
            </a:r>
            <a:r>
              <a:rPr lang="it-IT" sz="2400" dirty="0" smtClean="0"/>
              <a:t> </a:t>
            </a:r>
            <a:r>
              <a:rPr lang="it-IT" sz="2400" dirty="0" err="1" smtClean="0"/>
              <a:t>our</a:t>
            </a:r>
            <a:r>
              <a:rPr lang="it-IT" sz="2400" dirty="0" smtClean="0"/>
              <a:t> tier0 system, </a:t>
            </a:r>
            <a:r>
              <a:rPr lang="it-IT" sz="2400" dirty="0" err="1" smtClean="0"/>
              <a:t>reaches</a:t>
            </a:r>
            <a:r>
              <a:rPr lang="it-IT" sz="2400" dirty="0" smtClean="0"/>
              <a:t> the </a:t>
            </a:r>
            <a:r>
              <a:rPr lang="it-IT" sz="2400" dirty="0" err="1" smtClean="0"/>
              <a:t>normal</a:t>
            </a:r>
            <a:r>
              <a:rPr lang="it-IT" sz="2400" dirty="0" smtClean="0"/>
              <a:t> end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be </a:t>
            </a:r>
            <a:r>
              <a:rPr lang="it-IT" sz="2400" dirty="0" err="1" smtClean="0"/>
              <a:t>substituted</a:t>
            </a:r>
            <a:r>
              <a:rPr lang="it-IT" sz="2400" dirty="0" smtClean="0"/>
              <a:t> with </a:t>
            </a:r>
            <a:r>
              <a:rPr lang="it-IT" sz="2400" dirty="0" err="1" smtClean="0"/>
              <a:t>another</a:t>
            </a:r>
            <a:r>
              <a:rPr lang="it-IT" sz="2400" dirty="0" smtClean="0"/>
              <a:t> system of </a:t>
            </a:r>
            <a:r>
              <a:rPr lang="it-IT" sz="2400" dirty="0" err="1" smtClean="0"/>
              <a:t>comparable</a:t>
            </a:r>
            <a:r>
              <a:rPr lang="it-IT" sz="2400" dirty="0" smtClean="0"/>
              <a:t> performance to </a:t>
            </a:r>
            <a:r>
              <a:rPr lang="it-IT" sz="2400" dirty="0" err="1" smtClean="0"/>
              <a:t>fullfil</a:t>
            </a:r>
            <a:r>
              <a:rPr lang="it-IT" sz="2400" dirty="0" smtClean="0"/>
              <a:t> the </a:t>
            </a:r>
            <a:r>
              <a:rPr lang="it-IT" sz="2400" dirty="0" err="1" smtClean="0"/>
              <a:t>commitments</a:t>
            </a:r>
            <a:r>
              <a:rPr lang="it-IT" sz="2400" dirty="0" smtClean="0"/>
              <a:t> at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and </a:t>
            </a:r>
            <a:r>
              <a:rPr lang="it-IT" sz="2400" dirty="0" err="1" smtClean="0"/>
              <a:t>European</a:t>
            </a:r>
            <a:r>
              <a:rPr lang="it-IT" sz="2400" dirty="0" smtClean="0"/>
              <a:t> </a:t>
            </a:r>
            <a:r>
              <a:rPr lang="it-IT" sz="2400" dirty="0" err="1" smtClean="0"/>
              <a:t>level</a:t>
            </a:r>
            <a:r>
              <a:rPr lang="it-IT" sz="2400" dirty="0" smtClean="0"/>
              <a:t> (</a:t>
            </a:r>
            <a:r>
              <a:rPr lang="it-IT" sz="2400" dirty="0" err="1" smtClean="0"/>
              <a:t>order</a:t>
            </a:r>
            <a:r>
              <a:rPr lang="it-IT" sz="2400" dirty="0" smtClean="0"/>
              <a:t> of </a:t>
            </a:r>
            <a:r>
              <a:rPr lang="it-IT" sz="2400" dirty="0" err="1" smtClean="0"/>
              <a:t>magnitude</a:t>
            </a:r>
            <a:r>
              <a:rPr lang="it-IT" sz="2400" dirty="0" smtClean="0"/>
              <a:t> 50PFlops -or- 50M€)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400" dirty="0" smtClean="0"/>
              <a:t>BG/Q </a:t>
            </a:r>
            <a:r>
              <a:rPr lang="it-IT" sz="2400" dirty="0" err="1" smtClean="0"/>
              <a:t>architecture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no more in the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 </a:t>
            </a:r>
            <a:r>
              <a:rPr lang="it-IT" sz="2400" dirty="0" err="1" smtClean="0"/>
              <a:t>plans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IBM, the </a:t>
            </a:r>
            <a:r>
              <a:rPr lang="it-IT" sz="2400" dirty="0" err="1" smtClean="0"/>
              <a:t>actual</a:t>
            </a:r>
            <a:r>
              <a:rPr lang="it-IT" sz="2400" dirty="0" smtClean="0"/>
              <a:t> </a:t>
            </a:r>
            <a:r>
              <a:rPr lang="it-IT" sz="2400" dirty="0" err="1" smtClean="0"/>
              <a:t>tecnology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yet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identified</a:t>
            </a:r>
            <a:endParaRPr lang="it-IT" sz="2400" dirty="0" smtClean="0"/>
          </a:p>
          <a:p>
            <a:pPr algn="l" eaLnBrk="1" hangingPunct="1">
              <a:lnSpc>
                <a:spcPct val="120000"/>
              </a:lnSpc>
              <a:buNone/>
            </a:pPr>
            <a:r>
              <a:rPr lang="en-US" dirty="0" smtClean="0"/>
              <a:t>		</a:t>
            </a:r>
          </a:p>
          <a:p>
            <a:pPr algn="l" eaLnBrk="1" hangingPunct="1">
              <a:lnSpc>
                <a:spcPct val="120000"/>
              </a:lnSpc>
              <a:buNone/>
            </a:pPr>
            <a:endParaRPr lang="en-GB" dirty="0" smtClean="0"/>
          </a:p>
          <a:p>
            <a:pPr algn="l">
              <a:buFontTx/>
              <a:buNone/>
            </a:pPr>
            <a:endParaRPr lang="en-GB" b="1" dirty="0" smtClean="0">
              <a:solidFill>
                <a:srgbClr val="00689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4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980728"/>
          </a:xfrm>
        </p:spPr>
        <p:txBody>
          <a:bodyPr/>
          <a:lstStyle/>
          <a:p>
            <a:pPr algn="r"/>
            <a:r>
              <a:rPr lang="en-US" dirty="0" smtClean="0"/>
              <a:t>Computing Infrastructure</a:t>
            </a:r>
            <a:endParaRPr lang="en-US" dirty="0"/>
          </a:p>
        </p:txBody>
      </p:sp>
      <p:pic>
        <p:nvPicPr>
          <p:cNvPr id="5" name="Picture 2" descr="C:\Users\aer0\AppData\Local\Microsoft\Windows\Temporary Internet Files\Content.IE5\KKDYCPKG\MC9004419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344" y="4437112"/>
            <a:ext cx="3185319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er0\AppData\Local\Microsoft\Windows\Temporary Internet Files\Content.IE5\KKDYCPKG\MC9004419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4437112"/>
            <a:ext cx="2736304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0" y="4437063"/>
            <a:ext cx="31861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0" y="4437063"/>
            <a:ext cx="2663825" cy="593725"/>
          </a:xfrm>
          <a:custGeom>
            <a:avLst/>
            <a:gdLst/>
            <a:ahLst/>
            <a:cxnLst>
              <a:cxn ang="0">
                <a:pos x="926" y="172"/>
              </a:cxn>
              <a:cxn ang="0">
                <a:pos x="615" y="2"/>
              </a:cxn>
              <a:cxn ang="0">
                <a:pos x="589" y="2"/>
              </a:cxn>
              <a:cxn ang="0">
                <a:pos x="535" y="32"/>
              </a:cxn>
              <a:cxn ang="0">
                <a:pos x="524" y="44"/>
              </a:cxn>
              <a:cxn ang="0">
                <a:pos x="770" y="188"/>
              </a:cxn>
              <a:cxn ang="0">
                <a:pos x="528" y="322"/>
              </a:cxn>
              <a:cxn ang="0">
                <a:pos x="528" y="336"/>
              </a:cxn>
              <a:cxn ang="0">
                <a:pos x="582" y="368"/>
              </a:cxn>
              <a:cxn ang="0">
                <a:pos x="604" y="374"/>
              </a:cxn>
              <a:cxn ang="0">
                <a:pos x="629" y="368"/>
              </a:cxn>
              <a:cxn ang="0">
                <a:pos x="937" y="196"/>
              </a:cxn>
              <a:cxn ang="0">
                <a:pos x="937" y="188"/>
              </a:cxn>
              <a:cxn ang="0">
                <a:pos x="937" y="186"/>
              </a:cxn>
              <a:cxn ang="0">
                <a:pos x="926" y="172"/>
              </a:cxn>
              <a:cxn ang="0">
                <a:pos x="401" y="172"/>
              </a:cxn>
              <a:cxn ang="0">
                <a:pos x="90" y="2"/>
              </a:cxn>
              <a:cxn ang="0">
                <a:pos x="65" y="2"/>
              </a:cxn>
              <a:cxn ang="0">
                <a:pos x="7" y="32"/>
              </a:cxn>
              <a:cxn ang="0">
                <a:pos x="0" y="44"/>
              </a:cxn>
              <a:cxn ang="0">
                <a:pos x="242" y="188"/>
              </a:cxn>
              <a:cxn ang="0">
                <a:pos x="4" y="322"/>
              </a:cxn>
              <a:cxn ang="0">
                <a:pos x="4" y="336"/>
              </a:cxn>
              <a:cxn ang="0">
                <a:pos x="54" y="368"/>
              </a:cxn>
              <a:cxn ang="0">
                <a:pos x="80" y="374"/>
              </a:cxn>
              <a:cxn ang="0">
                <a:pos x="105" y="368"/>
              </a:cxn>
              <a:cxn ang="0">
                <a:pos x="409" y="196"/>
              </a:cxn>
              <a:cxn ang="0">
                <a:pos x="412" y="188"/>
              </a:cxn>
              <a:cxn ang="0">
                <a:pos x="412" y="186"/>
              </a:cxn>
              <a:cxn ang="0">
                <a:pos x="401" y="172"/>
              </a:cxn>
              <a:cxn ang="0">
                <a:pos x="1378" y="188"/>
              </a:cxn>
              <a:cxn ang="0">
                <a:pos x="1378" y="186"/>
              </a:cxn>
              <a:cxn ang="0">
                <a:pos x="1363" y="176"/>
              </a:cxn>
              <a:cxn ang="0">
                <a:pos x="1070" y="6"/>
              </a:cxn>
              <a:cxn ang="0">
                <a:pos x="1045" y="0"/>
              </a:cxn>
              <a:cxn ang="0">
                <a:pos x="976" y="32"/>
              </a:cxn>
              <a:cxn ang="0">
                <a:pos x="966" y="44"/>
              </a:cxn>
              <a:cxn ang="0">
                <a:pos x="976" y="58"/>
              </a:cxn>
              <a:cxn ang="0">
                <a:pos x="976" y="316"/>
              </a:cxn>
              <a:cxn ang="0">
                <a:pos x="966" y="330"/>
              </a:cxn>
              <a:cxn ang="0">
                <a:pos x="1023" y="368"/>
              </a:cxn>
              <a:cxn ang="0">
                <a:pos x="1045" y="374"/>
              </a:cxn>
              <a:cxn ang="0">
                <a:pos x="1045" y="374"/>
              </a:cxn>
              <a:cxn ang="0">
                <a:pos x="1371" y="202"/>
              </a:cxn>
              <a:cxn ang="0">
                <a:pos x="1378" y="188"/>
              </a:cxn>
              <a:cxn ang="0">
                <a:pos x="1678" y="186"/>
              </a:cxn>
              <a:cxn ang="0">
                <a:pos x="1660" y="176"/>
              </a:cxn>
              <a:cxn ang="0">
                <a:pos x="1367" y="6"/>
              </a:cxn>
              <a:cxn ang="0">
                <a:pos x="1342" y="0"/>
              </a:cxn>
              <a:cxn ang="0">
                <a:pos x="1273" y="32"/>
              </a:cxn>
              <a:cxn ang="0">
                <a:pos x="1266" y="44"/>
              </a:cxn>
              <a:cxn ang="0">
                <a:pos x="1277" y="58"/>
              </a:cxn>
              <a:cxn ang="0">
                <a:pos x="1277" y="316"/>
              </a:cxn>
              <a:cxn ang="0">
                <a:pos x="1266" y="330"/>
              </a:cxn>
              <a:cxn ang="0">
                <a:pos x="1320" y="368"/>
              </a:cxn>
              <a:cxn ang="0">
                <a:pos x="1342" y="374"/>
              </a:cxn>
              <a:cxn ang="0">
                <a:pos x="1356" y="372"/>
              </a:cxn>
              <a:cxn ang="0">
                <a:pos x="1667" y="202"/>
              </a:cxn>
              <a:cxn ang="0">
                <a:pos x="1678" y="188"/>
              </a:cxn>
              <a:cxn ang="0">
                <a:pos x="1678" y="186"/>
              </a:cxn>
            </a:cxnLst>
            <a:rect l="0" t="0" r="r" b="b"/>
            <a:pathLst>
              <a:path w="1678" h="374">
                <a:moveTo>
                  <a:pt x="926" y="172"/>
                </a:moveTo>
                <a:lnTo>
                  <a:pt x="922" y="176"/>
                </a:lnTo>
                <a:lnTo>
                  <a:pt x="926" y="172"/>
                </a:lnTo>
                <a:lnTo>
                  <a:pt x="629" y="6"/>
                </a:lnTo>
                <a:lnTo>
                  <a:pt x="629" y="6"/>
                </a:lnTo>
                <a:lnTo>
                  <a:pt x="615" y="2"/>
                </a:lnTo>
                <a:lnTo>
                  <a:pt x="604" y="0"/>
                </a:lnTo>
                <a:lnTo>
                  <a:pt x="604" y="0"/>
                </a:lnTo>
                <a:lnTo>
                  <a:pt x="589" y="2"/>
                </a:lnTo>
                <a:lnTo>
                  <a:pt x="582" y="6"/>
                </a:lnTo>
                <a:lnTo>
                  <a:pt x="535" y="32"/>
                </a:lnTo>
                <a:lnTo>
                  <a:pt x="535" y="32"/>
                </a:lnTo>
                <a:lnTo>
                  <a:pt x="528" y="38"/>
                </a:lnTo>
                <a:lnTo>
                  <a:pt x="524" y="44"/>
                </a:lnTo>
                <a:lnTo>
                  <a:pt x="524" y="44"/>
                </a:lnTo>
                <a:lnTo>
                  <a:pt x="528" y="52"/>
                </a:lnTo>
                <a:lnTo>
                  <a:pt x="535" y="58"/>
                </a:lnTo>
                <a:lnTo>
                  <a:pt x="770" y="188"/>
                </a:lnTo>
                <a:lnTo>
                  <a:pt x="535" y="316"/>
                </a:lnTo>
                <a:lnTo>
                  <a:pt x="535" y="316"/>
                </a:lnTo>
                <a:lnTo>
                  <a:pt x="528" y="322"/>
                </a:lnTo>
                <a:lnTo>
                  <a:pt x="524" y="330"/>
                </a:lnTo>
                <a:lnTo>
                  <a:pt x="524" y="330"/>
                </a:lnTo>
                <a:lnTo>
                  <a:pt x="528" y="336"/>
                </a:lnTo>
                <a:lnTo>
                  <a:pt x="535" y="342"/>
                </a:lnTo>
                <a:lnTo>
                  <a:pt x="582" y="368"/>
                </a:lnTo>
                <a:lnTo>
                  <a:pt x="582" y="368"/>
                </a:lnTo>
                <a:lnTo>
                  <a:pt x="589" y="372"/>
                </a:lnTo>
                <a:lnTo>
                  <a:pt x="604" y="374"/>
                </a:lnTo>
                <a:lnTo>
                  <a:pt x="604" y="374"/>
                </a:lnTo>
                <a:lnTo>
                  <a:pt x="604" y="374"/>
                </a:lnTo>
                <a:lnTo>
                  <a:pt x="615" y="372"/>
                </a:lnTo>
                <a:lnTo>
                  <a:pt x="629" y="368"/>
                </a:lnTo>
                <a:lnTo>
                  <a:pt x="926" y="202"/>
                </a:lnTo>
                <a:lnTo>
                  <a:pt x="926" y="202"/>
                </a:lnTo>
                <a:lnTo>
                  <a:pt x="937" y="196"/>
                </a:lnTo>
                <a:lnTo>
                  <a:pt x="937" y="188"/>
                </a:lnTo>
                <a:lnTo>
                  <a:pt x="937" y="188"/>
                </a:lnTo>
                <a:lnTo>
                  <a:pt x="937" y="188"/>
                </a:lnTo>
                <a:lnTo>
                  <a:pt x="937" y="188"/>
                </a:lnTo>
                <a:lnTo>
                  <a:pt x="937" y="186"/>
                </a:lnTo>
                <a:lnTo>
                  <a:pt x="937" y="186"/>
                </a:lnTo>
                <a:lnTo>
                  <a:pt x="937" y="178"/>
                </a:lnTo>
                <a:lnTo>
                  <a:pt x="926" y="172"/>
                </a:lnTo>
                <a:lnTo>
                  <a:pt x="926" y="172"/>
                </a:lnTo>
                <a:close/>
                <a:moveTo>
                  <a:pt x="401" y="172"/>
                </a:moveTo>
                <a:lnTo>
                  <a:pt x="398" y="176"/>
                </a:lnTo>
                <a:lnTo>
                  <a:pt x="401" y="172"/>
                </a:lnTo>
                <a:lnTo>
                  <a:pt x="105" y="6"/>
                </a:lnTo>
                <a:lnTo>
                  <a:pt x="105" y="6"/>
                </a:lnTo>
                <a:lnTo>
                  <a:pt x="90" y="2"/>
                </a:lnTo>
                <a:lnTo>
                  <a:pt x="80" y="0"/>
                </a:lnTo>
                <a:lnTo>
                  <a:pt x="80" y="0"/>
                </a:lnTo>
                <a:lnTo>
                  <a:pt x="65" y="2"/>
                </a:lnTo>
                <a:lnTo>
                  <a:pt x="54" y="6"/>
                </a:lnTo>
                <a:lnTo>
                  <a:pt x="7" y="32"/>
                </a:lnTo>
                <a:lnTo>
                  <a:pt x="7" y="32"/>
                </a:lnTo>
                <a:lnTo>
                  <a:pt x="4" y="38"/>
                </a:lnTo>
                <a:lnTo>
                  <a:pt x="0" y="44"/>
                </a:lnTo>
                <a:lnTo>
                  <a:pt x="0" y="44"/>
                </a:lnTo>
                <a:lnTo>
                  <a:pt x="4" y="52"/>
                </a:lnTo>
                <a:lnTo>
                  <a:pt x="11" y="58"/>
                </a:lnTo>
                <a:lnTo>
                  <a:pt x="242" y="188"/>
                </a:lnTo>
                <a:lnTo>
                  <a:pt x="11" y="316"/>
                </a:lnTo>
                <a:lnTo>
                  <a:pt x="11" y="316"/>
                </a:lnTo>
                <a:lnTo>
                  <a:pt x="4" y="322"/>
                </a:lnTo>
                <a:lnTo>
                  <a:pt x="0" y="330"/>
                </a:lnTo>
                <a:lnTo>
                  <a:pt x="0" y="330"/>
                </a:lnTo>
                <a:lnTo>
                  <a:pt x="4" y="336"/>
                </a:lnTo>
                <a:lnTo>
                  <a:pt x="7" y="342"/>
                </a:lnTo>
                <a:lnTo>
                  <a:pt x="54" y="368"/>
                </a:lnTo>
                <a:lnTo>
                  <a:pt x="54" y="368"/>
                </a:lnTo>
                <a:lnTo>
                  <a:pt x="65" y="372"/>
                </a:lnTo>
                <a:lnTo>
                  <a:pt x="80" y="374"/>
                </a:lnTo>
                <a:lnTo>
                  <a:pt x="80" y="374"/>
                </a:lnTo>
                <a:lnTo>
                  <a:pt x="80" y="374"/>
                </a:lnTo>
                <a:lnTo>
                  <a:pt x="90" y="372"/>
                </a:lnTo>
                <a:lnTo>
                  <a:pt x="105" y="368"/>
                </a:lnTo>
                <a:lnTo>
                  <a:pt x="401" y="202"/>
                </a:lnTo>
                <a:lnTo>
                  <a:pt x="401" y="202"/>
                </a:lnTo>
                <a:lnTo>
                  <a:pt x="409" y="196"/>
                </a:lnTo>
                <a:lnTo>
                  <a:pt x="412" y="188"/>
                </a:lnTo>
                <a:lnTo>
                  <a:pt x="412" y="188"/>
                </a:lnTo>
                <a:lnTo>
                  <a:pt x="412" y="188"/>
                </a:lnTo>
                <a:lnTo>
                  <a:pt x="412" y="188"/>
                </a:lnTo>
                <a:lnTo>
                  <a:pt x="412" y="186"/>
                </a:lnTo>
                <a:lnTo>
                  <a:pt x="412" y="186"/>
                </a:lnTo>
                <a:lnTo>
                  <a:pt x="409" y="178"/>
                </a:lnTo>
                <a:lnTo>
                  <a:pt x="401" y="172"/>
                </a:lnTo>
                <a:lnTo>
                  <a:pt x="401" y="172"/>
                </a:lnTo>
                <a:close/>
                <a:moveTo>
                  <a:pt x="1378" y="188"/>
                </a:moveTo>
                <a:lnTo>
                  <a:pt x="1378" y="188"/>
                </a:lnTo>
                <a:lnTo>
                  <a:pt x="1378" y="188"/>
                </a:lnTo>
                <a:lnTo>
                  <a:pt x="1378" y="188"/>
                </a:lnTo>
                <a:lnTo>
                  <a:pt x="1378" y="186"/>
                </a:lnTo>
                <a:lnTo>
                  <a:pt x="1378" y="186"/>
                </a:lnTo>
                <a:lnTo>
                  <a:pt x="1378" y="178"/>
                </a:lnTo>
                <a:lnTo>
                  <a:pt x="1371" y="172"/>
                </a:lnTo>
                <a:lnTo>
                  <a:pt x="1363" y="176"/>
                </a:lnTo>
                <a:lnTo>
                  <a:pt x="1371" y="172"/>
                </a:lnTo>
                <a:lnTo>
                  <a:pt x="1070" y="6"/>
                </a:lnTo>
                <a:lnTo>
                  <a:pt x="1070" y="6"/>
                </a:lnTo>
                <a:lnTo>
                  <a:pt x="1060" y="2"/>
                </a:lnTo>
                <a:lnTo>
                  <a:pt x="1045" y="0"/>
                </a:lnTo>
                <a:lnTo>
                  <a:pt x="1045" y="0"/>
                </a:lnTo>
                <a:lnTo>
                  <a:pt x="1034" y="2"/>
                </a:lnTo>
                <a:lnTo>
                  <a:pt x="1023" y="6"/>
                </a:lnTo>
                <a:lnTo>
                  <a:pt x="976" y="32"/>
                </a:lnTo>
                <a:lnTo>
                  <a:pt x="976" y="32"/>
                </a:lnTo>
                <a:lnTo>
                  <a:pt x="969" y="38"/>
                </a:lnTo>
                <a:lnTo>
                  <a:pt x="966" y="44"/>
                </a:lnTo>
                <a:lnTo>
                  <a:pt x="966" y="44"/>
                </a:lnTo>
                <a:lnTo>
                  <a:pt x="969" y="52"/>
                </a:lnTo>
                <a:lnTo>
                  <a:pt x="976" y="58"/>
                </a:lnTo>
                <a:lnTo>
                  <a:pt x="1211" y="188"/>
                </a:lnTo>
                <a:lnTo>
                  <a:pt x="976" y="316"/>
                </a:lnTo>
                <a:lnTo>
                  <a:pt x="976" y="316"/>
                </a:lnTo>
                <a:lnTo>
                  <a:pt x="969" y="322"/>
                </a:lnTo>
                <a:lnTo>
                  <a:pt x="966" y="330"/>
                </a:lnTo>
                <a:lnTo>
                  <a:pt x="966" y="330"/>
                </a:lnTo>
                <a:lnTo>
                  <a:pt x="969" y="336"/>
                </a:lnTo>
                <a:lnTo>
                  <a:pt x="976" y="342"/>
                </a:lnTo>
                <a:lnTo>
                  <a:pt x="1023" y="368"/>
                </a:lnTo>
                <a:lnTo>
                  <a:pt x="1023" y="368"/>
                </a:lnTo>
                <a:lnTo>
                  <a:pt x="1034" y="372"/>
                </a:lnTo>
                <a:lnTo>
                  <a:pt x="1045" y="374"/>
                </a:lnTo>
                <a:lnTo>
                  <a:pt x="1045" y="374"/>
                </a:lnTo>
                <a:lnTo>
                  <a:pt x="1045" y="374"/>
                </a:lnTo>
                <a:lnTo>
                  <a:pt x="1045" y="374"/>
                </a:lnTo>
                <a:lnTo>
                  <a:pt x="1060" y="372"/>
                </a:lnTo>
                <a:lnTo>
                  <a:pt x="1070" y="368"/>
                </a:lnTo>
                <a:lnTo>
                  <a:pt x="1371" y="202"/>
                </a:lnTo>
                <a:lnTo>
                  <a:pt x="1371" y="202"/>
                </a:lnTo>
                <a:lnTo>
                  <a:pt x="1378" y="196"/>
                </a:lnTo>
                <a:lnTo>
                  <a:pt x="1378" y="188"/>
                </a:lnTo>
                <a:lnTo>
                  <a:pt x="1378" y="188"/>
                </a:lnTo>
                <a:close/>
                <a:moveTo>
                  <a:pt x="1678" y="186"/>
                </a:moveTo>
                <a:lnTo>
                  <a:pt x="1678" y="186"/>
                </a:lnTo>
                <a:lnTo>
                  <a:pt x="1674" y="178"/>
                </a:lnTo>
                <a:lnTo>
                  <a:pt x="1667" y="172"/>
                </a:lnTo>
                <a:lnTo>
                  <a:pt x="1660" y="176"/>
                </a:lnTo>
                <a:lnTo>
                  <a:pt x="1667" y="172"/>
                </a:lnTo>
                <a:lnTo>
                  <a:pt x="1367" y="6"/>
                </a:lnTo>
                <a:lnTo>
                  <a:pt x="1367" y="6"/>
                </a:lnTo>
                <a:lnTo>
                  <a:pt x="1356" y="2"/>
                </a:lnTo>
                <a:lnTo>
                  <a:pt x="1342" y="0"/>
                </a:lnTo>
                <a:lnTo>
                  <a:pt x="1342" y="0"/>
                </a:lnTo>
                <a:lnTo>
                  <a:pt x="1331" y="2"/>
                </a:lnTo>
                <a:lnTo>
                  <a:pt x="1320" y="6"/>
                </a:lnTo>
                <a:lnTo>
                  <a:pt x="1273" y="32"/>
                </a:lnTo>
                <a:lnTo>
                  <a:pt x="1273" y="32"/>
                </a:lnTo>
                <a:lnTo>
                  <a:pt x="1266" y="38"/>
                </a:lnTo>
                <a:lnTo>
                  <a:pt x="1266" y="44"/>
                </a:lnTo>
                <a:lnTo>
                  <a:pt x="1266" y="44"/>
                </a:lnTo>
                <a:lnTo>
                  <a:pt x="1266" y="52"/>
                </a:lnTo>
                <a:lnTo>
                  <a:pt x="1277" y="58"/>
                </a:lnTo>
                <a:lnTo>
                  <a:pt x="1508" y="188"/>
                </a:lnTo>
                <a:lnTo>
                  <a:pt x="1277" y="316"/>
                </a:lnTo>
                <a:lnTo>
                  <a:pt x="1277" y="316"/>
                </a:lnTo>
                <a:lnTo>
                  <a:pt x="1266" y="322"/>
                </a:lnTo>
                <a:lnTo>
                  <a:pt x="1266" y="330"/>
                </a:lnTo>
                <a:lnTo>
                  <a:pt x="1266" y="330"/>
                </a:lnTo>
                <a:lnTo>
                  <a:pt x="1266" y="336"/>
                </a:lnTo>
                <a:lnTo>
                  <a:pt x="1273" y="342"/>
                </a:lnTo>
                <a:lnTo>
                  <a:pt x="1320" y="368"/>
                </a:lnTo>
                <a:lnTo>
                  <a:pt x="1320" y="368"/>
                </a:lnTo>
                <a:lnTo>
                  <a:pt x="1331" y="372"/>
                </a:lnTo>
                <a:lnTo>
                  <a:pt x="1342" y="374"/>
                </a:lnTo>
                <a:lnTo>
                  <a:pt x="1342" y="374"/>
                </a:lnTo>
                <a:lnTo>
                  <a:pt x="1342" y="374"/>
                </a:lnTo>
                <a:lnTo>
                  <a:pt x="1356" y="372"/>
                </a:lnTo>
                <a:lnTo>
                  <a:pt x="1367" y="368"/>
                </a:lnTo>
                <a:lnTo>
                  <a:pt x="1667" y="202"/>
                </a:lnTo>
                <a:lnTo>
                  <a:pt x="1667" y="202"/>
                </a:lnTo>
                <a:lnTo>
                  <a:pt x="1674" y="196"/>
                </a:lnTo>
                <a:lnTo>
                  <a:pt x="1678" y="188"/>
                </a:lnTo>
                <a:lnTo>
                  <a:pt x="1678" y="188"/>
                </a:lnTo>
                <a:lnTo>
                  <a:pt x="1678" y="188"/>
                </a:lnTo>
                <a:lnTo>
                  <a:pt x="1678" y="188"/>
                </a:lnTo>
                <a:lnTo>
                  <a:pt x="1678" y="186"/>
                </a:lnTo>
                <a:lnTo>
                  <a:pt x="1678" y="186"/>
                </a:lnTo>
                <a:close/>
              </a:path>
            </a:pathLst>
          </a:custGeom>
          <a:solidFill>
            <a:srgbClr val="59B8E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2532063" y="4437063"/>
            <a:ext cx="654050" cy="593725"/>
          </a:xfrm>
          <a:custGeom>
            <a:avLst/>
            <a:gdLst/>
            <a:ahLst/>
            <a:cxnLst>
              <a:cxn ang="0">
                <a:pos x="412" y="186"/>
              </a:cxn>
              <a:cxn ang="0">
                <a:pos x="412" y="186"/>
              </a:cxn>
              <a:cxn ang="0">
                <a:pos x="408" y="178"/>
              </a:cxn>
              <a:cxn ang="0">
                <a:pos x="401" y="172"/>
              </a:cxn>
              <a:cxn ang="0">
                <a:pos x="398" y="176"/>
              </a:cxn>
              <a:cxn ang="0">
                <a:pos x="401" y="172"/>
              </a:cxn>
              <a:cxn ang="0">
                <a:pos x="105" y="6"/>
              </a:cxn>
              <a:cxn ang="0">
                <a:pos x="105" y="6"/>
              </a:cxn>
              <a:cxn ang="0">
                <a:pos x="90" y="2"/>
              </a:cxn>
              <a:cxn ang="0">
                <a:pos x="79" y="0"/>
              </a:cxn>
              <a:cxn ang="0">
                <a:pos x="79" y="0"/>
              </a:cxn>
              <a:cxn ang="0">
                <a:pos x="65" y="2"/>
              </a:cxn>
              <a:cxn ang="0">
                <a:pos x="54" y="6"/>
              </a:cxn>
              <a:cxn ang="0">
                <a:pos x="7" y="32"/>
              </a:cxn>
              <a:cxn ang="0">
                <a:pos x="7" y="32"/>
              </a:cxn>
              <a:cxn ang="0">
                <a:pos x="3" y="38"/>
              </a:cxn>
              <a:cxn ang="0">
                <a:pos x="0" y="44"/>
              </a:cxn>
              <a:cxn ang="0">
                <a:pos x="0" y="44"/>
              </a:cxn>
              <a:cxn ang="0">
                <a:pos x="3" y="52"/>
              </a:cxn>
              <a:cxn ang="0">
                <a:pos x="11" y="58"/>
              </a:cxn>
              <a:cxn ang="0">
                <a:pos x="242" y="188"/>
              </a:cxn>
              <a:cxn ang="0">
                <a:pos x="11" y="316"/>
              </a:cxn>
              <a:cxn ang="0">
                <a:pos x="11" y="316"/>
              </a:cxn>
              <a:cxn ang="0">
                <a:pos x="3" y="322"/>
              </a:cxn>
              <a:cxn ang="0">
                <a:pos x="0" y="330"/>
              </a:cxn>
              <a:cxn ang="0">
                <a:pos x="0" y="330"/>
              </a:cxn>
              <a:cxn ang="0">
                <a:pos x="3" y="336"/>
              </a:cxn>
              <a:cxn ang="0">
                <a:pos x="7" y="342"/>
              </a:cxn>
              <a:cxn ang="0">
                <a:pos x="54" y="368"/>
              </a:cxn>
              <a:cxn ang="0">
                <a:pos x="54" y="368"/>
              </a:cxn>
              <a:cxn ang="0">
                <a:pos x="65" y="372"/>
              </a:cxn>
              <a:cxn ang="0">
                <a:pos x="76" y="374"/>
              </a:cxn>
              <a:cxn ang="0">
                <a:pos x="76" y="374"/>
              </a:cxn>
              <a:cxn ang="0">
                <a:pos x="79" y="374"/>
              </a:cxn>
              <a:cxn ang="0">
                <a:pos x="79" y="374"/>
              </a:cxn>
              <a:cxn ang="0">
                <a:pos x="90" y="372"/>
              </a:cxn>
              <a:cxn ang="0">
                <a:pos x="105" y="368"/>
              </a:cxn>
              <a:cxn ang="0">
                <a:pos x="401" y="202"/>
              </a:cxn>
              <a:cxn ang="0">
                <a:pos x="401" y="202"/>
              </a:cxn>
              <a:cxn ang="0">
                <a:pos x="408" y="196"/>
              </a:cxn>
              <a:cxn ang="0">
                <a:pos x="412" y="188"/>
              </a:cxn>
              <a:cxn ang="0">
                <a:pos x="412" y="188"/>
              </a:cxn>
              <a:cxn ang="0">
                <a:pos x="412" y="188"/>
              </a:cxn>
              <a:cxn ang="0">
                <a:pos x="412" y="188"/>
              </a:cxn>
              <a:cxn ang="0">
                <a:pos x="412" y="186"/>
              </a:cxn>
              <a:cxn ang="0">
                <a:pos x="412" y="186"/>
              </a:cxn>
            </a:cxnLst>
            <a:rect l="0" t="0" r="r" b="b"/>
            <a:pathLst>
              <a:path w="412" h="374">
                <a:moveTo>
                  <a:pt x="412" y="186"/>
                </a:moveTo>
                <a:lnTo>
                  <a:pt x="412" y="186"/>
                </a:lnTo>
                <a:lnTo>
                  <a:pt x="408" y="178"/>
                </a:lnTo>
                <a:lnTo>
                  <a:pt x="401" y="172"/>
                </a:lnTo>
                <a:lnTo>
                  <a:pt x="398" y="176"/>
                </a:lnTo>
                <a:lnTo>
                  <a:pt x="401" y="172"/>
                </a:lnTo>
                <a:lnTo>
                  <a:pt x="105" y="6"/>
                </a:lnTo>
                <a:lnTo>
                  <a:pt x="105" y="6"/>
                </a:lnTo>
                <a:lnTo>
                  <a:pt x="90" y="2"/>
                </a:lnTo>
                <a:lnTo>
                  <a:pt x="79" y="0"/>
                </a:lnTo>
                <a:lnTo>
                  <a:pt x="79" y="0"/>
                </a:lnTo>
                <a:lnTo>
                  <a:pt x="65" y="2"/>
                </a:lnTo>
                <a:lnTo>
                  <a:pt x="54" y="6"/>
                </a:lnTo>
                <a:lnTo>
                  <a:pt x="7" y="32"/>
                </a:lnTo>
                <a:lnTo>
                  <a:pt x="7" y="32"/>
                </a:lnTo>
                <a:lnTo>
                  <a:pt x="3" y="38"/>
                </a:lnTo>
                <a:lnTo>
                  <a:pt x="0" y="44"/>
                </a:lnTo>
                <a:lnTo>
                  <a:pt x="0" y="44"/>
                </a:lnTo>
                <a:lnTo>
                  <a:pt x="3" y="52"/>
                </a:lnTo>
                <a:lnTo>
                  <a:pt x="11" y="58"/>
                </a:lnTo>
                <a:lnTo>
                  <a:pt x="242" y="188"/>
                </a:lnTo>
                <a:lnTo>
                  <a:pt x="11" y="316"/>
                </a:lnTo>
                <a:lnTo>
                  <a:pt x="11" y="316"/>
                </a:lnTo>
                <a:lnTo>
                  <a:pt x="3" y="322"/>
                </a:lnTo>
                <a:lnTo>
                  <a:pt x="0" y="330"/>
                </a:lnTo>
                <a:lnTo>
                  <a:pt x="0" y="330"/>
                </a:lnTo>
                <a:lnTo>
                  <a:pt x="3" y="336"/>
                </a:lnTo>
                <a:lnTo>
                  <a:pt x="7" y="342"/>
                </a:lnTo>
                <a:lnTo>
                  <a:pt x="54" y="368"/>
                </a:lnTo>
                <a:lnTo>
                  <a:pt x="54" y="368"/>
                </a:lnTo>
                <a:lnTo>
                  <a:pt x="65" y="372"/>
                </a:lnTo>
                <a:lnTo>
                  <a:pt x="76" y="374"/>
                </a:lnTo>
                <a:lnTo>
                  <a:pt x="76" y="374"/>
                </a:lnTo>
                <a:lnTo>
                  <a:pt x="79" y="374"/>
                </a:lnTo>
                <a:lnTo>
                  <a:pt x="79" y="374"/>
                </a:lnTo>
                <a:lnTo>
                  <a:pt x="90" y="372"/>
                </a:lnTo>
                <a:lnTo>
                  <a:pt x="105" y="368"/>
                </a:lnTo>
                <a:lnTo>
                  <a:pt x="401" y="202"/>
                </a:lnTo>
                <a:lnTo>
                  <a:pt x="401" y="202"/>
                </a:lnTo>
                <a:lnTo>
                  <a:pt x="408" y="196"/>
                </a:lnTo>
                <a:lnTo>
                  <a:pt x="412" y="188"/>
                </a:lnTo>
                <a:lnTo>
                  <a:pt x="412" y="188"/>
                </a:lnTo>
                <a:lnTo>
                  <a:pt x="412" y="188"/>
                </a:lnTo>
                <a:lnTo>
                  <a:pt x="412" y="188"/>
                </a:lnTo>
                <a:lnTo>
                  <a:pt x="412" y="186"/>
                </a:lnTo>
                <a:lnTo>
                  <a:pt x="412" y="186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651484" y="5326328"/>
            <a:ext cx="106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today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34072" y="532632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1Q 2016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" name="Freccia in giù 17"/>
          <p:cNvSpPr/>
          <p:nvPr/>
        </p:nvSpPr>
        <p:spPr bwMode="auto">
          <a:xfrm>
            <a:off x="363452" y="3728813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charset="0"/>
            </a:endParaRPr>
          </a:p>
        </p:txBody>
      </p:sp>
      <p:sp>
        <p:nvSpPr>
          <p:cNvPr id="19" name="Freccia in giù 18"/>
          <p:cNvSpPr/>
          <p:nvPr/>
        </p:nvSpPr>
        <p:spPr bwMode="auto">
          <a:xfrm>
            <a:off x="3635896" y="3728813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2445443"/>
            <a:ext cx="1669047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Tier0</a:t>
            </a:r>
            <a:r>
              <a:rPr lang="en-US" sz="1800" dirty="0" smtClean="0"/>
              <a:t>: Fermi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b="1" dirty="0"/>
              <a:t>Tier1</a:t>
            </a:r>
            <a:r>
              <a:rPr lang="en-US" sz="1800" dirty="0"/>
              <a:t>: Galileo</a:t>
            </a:r>
          </a:p>
          <a:p>
            <a:r>
              <a:rPr lang="en-US" sz="1800" b="1" dirty="0" err="1"/>
              <a:t>BigData</a:t>
            </a:r>
            <a:r>
              <a:rPr lang="en-US" sz="1800" dirty="0"/>
              <a:t>: Pico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203848" y="2492896"/>
            <a:ext cx="2439001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Tier0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(HPC Top10)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dirty="0" err="1" smtClean="0"/>
              <a:t>BigData</a:t>
            </a:r>
            <a:r>
              <a:rPr lang="en-US" sz="1800" dirty="0"/>
              <a:t>: </a:t>
            </a:r>
            <a:r>
              <a:rPr lang="en-US" sz="1800" dirty="0" smtClean="0"/>
              <a:t>Galileo/Pico</a:t>
            </a:r>
            <a:endParaRPr lang="en-US" sz="1800" dirty="0"/>
          </a:p>
        </p:txBody>
      </p:sp>
      <p:sp>
        <p:nvSpPr>
          <p:cNvPr id="15" name="Freccia in giù 14"/>
          <p:cNvSpPr/>
          <p:nvPr/>
        </p:nvSpPr>
        <p:spPr bwMode="auto">
          <a:xfrm>
            <a:off x="6529336" y="3704258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16216" y="2420888"/>
            <a:ext cx="1848583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Tier0 </a:t>
            </a:r>
            <a:r>
              <a:rPr lang="en-US" sz="1800" b="1" dirty="0" err="1" smtClean="0">
                <a:solidFill>
                  <a:srgbClr val="FF0000"/>
                </a:solidFill>
              </a:rPr>
              <a:t>BigData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800" b="1" dirty="0" smtClean="0"/>
              <a:t>50PFlops</a:t>
            </a:r>
            <a:endParaRPr lang="en-US" sz="1800" dirty="0"/>
          </a:p>
          <a:p>
            <a:r>
              <a:rPr lang="en-US" sz="1800" b="1" dirty="0" smtClean="0"/>
              <a:t>50PByte</a:t>
            </a:r>
            <a:endParaRPr lang="en-US" sz="1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444208" y="5301208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2018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ECA">
  <a:themeElements>
    <a:clrScheme name="CINECA 9">
      <a:dk1>
        <a:srgbClr val="3D3C78"/>
      </a:dk1>
      <a:lt1>
        <a:srgbClr val="FFFFFF"/>
      </a:lt1>
      <a:dk2>
        <a:srgbClr val="21BA7D"/>
      </a:dk2>
      <a:lt2>
        <a:srgbClr val="808080"/>
      </a:lt2>
      <a:accent1>
        <a:srgbClr val="21BA7D"/>
      </a:accent1>
      <a:accent2>
        <a:srgbClr val="3333CC"/>
      </a:accent2>
      <a:accent3>
        <a:srgbClr val="FFFFFF"/>
      </a:accent3>
      <a:accent4>
        <a:srgbClr val="333265"/>
      </a:accent4>
      <a:accent5>
        <a:srgbClr val="ABD9BF"/>
      </a:accent5>
      <a:accent6>
        <a:srgbClr val="2D2DB9"/>
      </a:accent6>
      <a:hlink>
        <a:srgbClr val="000000"/>
      </a:hlink>
      <a:folHlink>
        <a:srgbClr val="FF0000"/>
      </a:folHlink>
    </a:clrScheme>
    <a:fontScheme name="CINEC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INEC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EC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7">
        <a:dk1>
          <a:srgbClr val="3D3C78"/>
        </a:dk1>
        <a:lt1>
          <a:srgbClr val="FFFFFF"/>
        </a:lt1>
        <a:dk2>
          <a:srgbClr val="3D3C78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8">
        <a:dk1>
          <a:srgbClr val="3D3C78"/>
        </a:dk1>
        <a:lt1>
          <a:srgbClr val="FFFFFF"/>
        </a:lt1>
        <a:dk2>
          <a:srgbClr val="21BA7D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9">
        <a:dk1>
          <a:srgbClr val="3D3C78"/>
        </a:dk1>
        <a:lt1>
          <a:srgbClr val="FFFFFF"/>
        </a:lt1>
        <a:dk2>
          <a:srgbClr val="21BA7D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C:\Documenti\CINECA.pot</Template>
  <TotalTime>29061</TotalTime>
  <Words>616</Words>
  <Application>Microsoft Office PowerPoint</Application>
  <PresentationFormat>Presentazione su schermo (4:3)</PresentationFormat>
  <Paragraphs>187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CINECA</vt:lpstr>
      <vt:lpstr>1_Tema di Office</vt:lpstr>
      <vt:lpstr>2_Tema di Office</vt:lpstr>
      <vt:lpstr>The Evolution of the Italian HPC Infrastructure </vt:lpstr>
      <vt:lpstr>Diapositiva 2</vt:lpstr>
      <vt:lpstr>GALILEO</vt:lpstr>
      <vt:lpstr>PICO</vt:lpstr>
      <vt:lpstr>Infrastructure Evolution</vt:lpstr>
      <vt:lpstr>Diapositiva 6</vt:lpstr>
      <vt:lpstr>Diapositiva 7</vt:lpstr>
      <vt:lpstr>Next Tier0 system (Late 2015)</vt:lpstr>
      <vt:lpstr>Computing Infrastructure</vt:lpstr>
      <vt:lpstr>How to get HPC resources</vt:lpstr>
      <vt:lpstr>   Peer reviewed selection</vt:lpstr>
      <vt:lpstr>PICO</vt:lpstr>
      <vt:lpstr>“BigData”: sw configuration</vt:lpstr>
      <vt:lpstr>Diapositiva 14</vt:lpstr>
    </vt:vector>
  </TitlesOfParts>
  <Manager>Product Manager</Manager>
  <Company>CINECA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Roberto Ciacci</dc:creator>
  <dc:description>multimedia@cineca.it</dc:description>
  <cp:lastModifiedBy>Carlo Cavazzoni</cp:lastModifiedBy>
  <cp:revision>963</cp:revision>
  <cp:lastPrinted>2015-02-18T11:18:49Z</cp:lastPrinted>
  <dcterms:created xsi:type="dcterms:W3CDTF">2001-07-11T17:56:11Z</dcterms:created>
  <dcterms:modified xsi:type="dcterms:W3CDTF">2015-06-04T12:30:06Z</dcterms:modified>
</cp:coreProperties>
</file>