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8"/>
  </p:notesMasterIdLst>
  <p:sldIdLst>
    <p:sldId id="281" r:id="rId2"/>
    <p:sldId id="256" r:id="rId3"/>
    <p:sldId id="257" r:id="rId4"/>
    <p:sldId id="258" r:id="rId5"/>
    <p:sldId id="264" r:id="rId6"/>
    <p:sldId id="259" r:id="rId7"/>
    <p:sldId id="260" r:id="rId8"/>
    <p:sldId id="263" r:id="rId9"/>
    <p:sldId id="266" r:id="rId10"/>
    <p:sldId id="267" r:id="rId11"/>
    <p:sldId id="268" r:id="rId12"/>
    <p:sldId id="269" r:id="rId13"/>
    <p:sldId id="270" r:id="rId14"/>
    <p:sldId id="271" r:id="rId15"/>
    <p:sldId id="278" r:id="rId16"/>
    <p:sldId id="265" r:id="rId17"/>
    <p:sldId id="272" r:id="rId18"/>
    <p:sldId id="273" r:id="rId19"/>
    <p:sldId id="274" r:id="rId20"/>
    <p:sldId id="261" r:id="rId21"/>
    <p:sldId id="279" r:id="rId22"/>
    <p:sldId id="280" r:id="rId23"/>
    <p:sldId id="275" r:id="rId24"/>
    <p:sldId id="282" r:id="rId25"/>
    <p:sldId id="262" r:id="rId26"/>
    <p:sldId id="283" r:id="rId2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4" autoAdjust="0"/>
    <p:restoredTop sz="94660"/>
  </p:normalViewPr>
  <p:slideViewPr>
    <p:cSldViewPr snapToGrid="0">
      <p:cViewPr varScale="1">
        <p:scale>
          <a:sx n="92" d="100"/>
          <a:sy n="92" d="100"/>
        </p:scale>
        <p:origin x="61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DF2825-FE2D-4EC2-BB99-8C98B228BE79}" type="datetimeFigureOut">
              <a:rPr lang="it-IT" smtClean="0"/>
              <a:t>03/06/2015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C3E57F-BC64-4293-96F2-DDFDAE6B4E5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6645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3E57F-BC64-4293-96F2-DDFDAE6B4E56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9198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3E57F-BC64-4293-96F2-DDFDAE6B4E56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6890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3E57F-BC64-4293-96F2-DDFDAE6B4E56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2427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3E57F-BC64-4293-96F2-DDFDAE6B4E56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2769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3E57F-BC64-4293-96F2-DDFDAE6B4E56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7801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3E57F-BC64-4293-96F2-DDFDAE6B4E56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5008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3E7-39F9-7A41-BC06-F602BA7CE596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0488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3E7-39F9-7A41-BC06-F602BA7CE596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578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04/06/2015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Nuovi modelli per il calcolo scientifico: l’esperienza dell’INFN (D. Menasce)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3611-9DD7-4961-B8CC-62EB7CF6ADA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2304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04/06/2015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Nuovi modelli per il calcolo scientifico: l’esperienza dell’INFN (D. Menasce)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3611-9DD7-4961-B8CC-62EB7CF6ADA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5333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04/06/2015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Nuovi modelli per il calcolo scientifico: l’esperienza dell’INFN (D. Menasce)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3611-9DD7-4961-B8CC-62EB7CF6ADA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088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04/06/2015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Nuovi modelli per il calcolo scientifico: l’esperienza dell’INFN (D. Menasce)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3611-9DD7-4961-B8CC-62EB7CF6ADA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2888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04/06/2015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Nuovi modelli per il calcolo scientifico: l’esperienza dell’INFN (D. Menasce)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3611-9DD7-4961-B8CC-62EB7CF6ADA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0199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04/06/2015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Nuovi modelli per il calcolo scientifico: l’esperienza dell’INFN (D. Menasce)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3611-9DD7-4961-B8CC-62EB7CF6ADA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974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04/06/2015</a:t>
            </a:r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Nuovi modelli per il calcolo scientifico: l’esperienza dell’INFN (D. Menasce)</a:t>
            </a: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3611-9DD7-4961-B8CC-62EB7CF6ADA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9313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04/06/2015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Nuovi modelli per il calcolo scientifico: l’esperienza dell’INFN (D. Menasce)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3611-9DD7-4961-B8CC-62EB7CF6ADA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508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056312" cy="365125"/>
          </a:xfrm>
        </p:spPr>
        <p:txBody>
          <a:bodyPr/>
          <a:lstStyle/>
          <a:p>
            <a:r>
              <a:rPr lang="it-IT" smtClean="0"/>
              <a:t>04/06/2015</a:t>
            </a:r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72075" y="6492482"/>
            <a:ext cx="7639727" cy="365518"/>
          </a:xfrm>
        </p:spPr>
        <p:txBody>
          <a:bodyPr/>
          <a:lstStyle/>
          <a:p>
            <a:r>
              <a:rPr lang="it-IT" dirty="0" smtClean="0"/>
              <a:t>Nuovi modelli per il calcolo scientifico: l’esperienza dell’INFN (D. Menasce)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11803" y="6492481"/>
            <a:ext cx="432197" cy="365125"/>
          </a:xfrm>
        </p:spPr>
        <p:txBody>
          <a:bodyPr/>
          <a:lstStyle/>
          <a:p>
            <a:fld id="{BB083611-9DD7-4961-B8CC-62EB7CF6ADAF}" type="slidenum">
              <a:rPr lang="it-IT" smtClean="0"/>
              <a:t>‹#›</a:t>
            </a:fld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/>
          <a:srcRect t="25204" b="34831"/>
          <a:stretch/>
        </p:blipFill>
        <p:spPr>
          <a:xfrm>
            <a:off x="0" y="0"/>
            <a:ext cx="9144000" cy="7808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86378" y="74477"/>
            <a:ext cx="864394" cy="5588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/>
          <a:srcRect l="685" t="833" r="-1"/>
          <a:stretch/>
        </p:blipFill>
        <p:spPr>
          <a:xfrm>
            <a:off x="185223" y="110997"/>
            <a:ext cx="886853" cy="52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78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04/06/2015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Nuovi modelli per il calcolo scientifico: l’esperienza dell’INFN (D. Menasce)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3611-9DD7-4961-B8CC-62EB7CF6ADA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4816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04/06/2015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Nuovi modelli per il calcolo scientifico: l’esperienza dell’INFN (D. Menasce)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3611-9DD7-4961-B8CC-62EB7CF6ADA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1345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04/06/2015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Nuovi modelli per il calcolo scientifico: l’esperienza dell’INFN (D. Menasce)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83611-9DD7-4961-B8CC-62EB7CF6ADA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6184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hepsoftwarefoundation.org/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Workshop%20CCR/dashb-earth-all.kmz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04/06/2015</a:t>
            </a:r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Nuovi modelli per il calcolo scientifico: l’esperienza dell’INFN (D. Menasce)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3611-9DD7-4961-B8CC-62EB7CF6ADAF}" type="slidenum">
              <a:rPr lang="it-IT" smtClean="0"/>
              <a:t>1</a:t>
            </a:fld>
            <a:endParaRPr lang="it-IT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760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854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073" y="2018858"/>
            <a:ext cx="7862574" cy="446139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10214" y="806691"/>
            <a:ext cx="8354292" cy="1200329"/>
          </a:xfrm>
          <a:prstGeom prst="rect">
            <a:avLst/>
          </a:prstGeom>
          <a:solidFill>
            <a:srgbClr val="FFE7B1"/>
          </a:solidFill>
          <a:ln w="381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Un esempio di interazione cui </a:t>
            </a:r>
            <a:r>
              <a:rPr lang="it-IT" sz="2400" b="1" dirty="0">
                <a:solidFill>
                  <a:srgbClr val="FF0000"/>
                </a:solidFill>
              </a:rPr>
              <a:t>non siamo</a:t>
            </a:r>
            <a:r>
              <a:rPr lang="it-IT" sz="2400" dirty="0"/>
              <a:t>, invece, interessati: la collisione anelastica di due protoni </a:t>
            </a:r>
            <a:r>
              <a:rPr lang="it-IT" sz="2400" b="1" dirty="0"/>
              <a:t>senza</a:t>
            </a:r>
            <a:r>
              <a:rPr lang="it-IT" sz="2400" dirty="0"/>
              <a:t> produzione di particelle particolari (ad esempio con elevato </a:t>
            </a:r>
            <a:r>
              <a:rPr lang="it-IT" sz="2400" i="1" dirty="0" smtClean="0"/>
              <a:t>p</a:t>
            </a:r>
            <a:r>
              <a:rPr lang="it-IT" sz="2400" i="1" baseline="-25000" dirty="0" smtClean="0"/>
              <a:t>t</a:t>
            </a:r>
            <a:r>
              <a:rPr lang="it-IT" sz="2400" dirty="0" smtClean="0"/>
              <a:t>, momento </a:t>
            </a:r>
            <a:r>
              <a:rPr lang="it-IT" sz="2400" dirty="0" smtClean="0"/>
              <a:t>trasverso</a:t>
            </a:r>
            <a:r>
              <a:rPr lang="it-IT" sz="2400" dirty="0"/>
              <a:t>).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04/06/2015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Nuovi modelli per il calcolo scientifico: l’esperienza dell’INFN (D. Menasce)</a:t>
            </a:r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3611-9DD7-4961-B8CC-62EB7CF6ADAF}" type="slidenum">
              <a:rPr lang="it-IT" smtClean="0"/>
              <a:t>10</a:t>
            </a:fld>
            <a:endParaRPr lang="it-IT" dirty="0"/>
          </a:p>
        </p:txBody>
      </p:sp>
      <p:sp>
        <p:nvSpPr>
          <p:cNvPr id="8" name="Rectangle 7"/>
          <p:cNvSpPr/>
          <p:nvPr/>
        </p:nvSpPr>
        <p:spPr>
          <a:xfrm>
            <a:off x="2225435" y="0"/>
            <a:ext cx="474463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spc="38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Eventi</a:t>
            </a:r>
            <a:r>
              <a:rPr lang="en-US" sz="4050" b="1" spc="38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di background</a:t>
            </a:r>
          </a:p>
        </p:txBody>
      </p:sp>
      <p:sp>
        <p:nvSpPr>
          <p:cNvPr id="9" name="Rectangle 8"/>
          <p:cNvSpPr/>
          <p:nvPr/>
        </p:nvSpPr>
        <p:spPr>
          <a:xfrm rot="20026454">
            <a:off x="192730" y="3663645"/>
            <a:ext cx="8486427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60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Occorrono</a:t>
            </a:r>
            <a:r>
              <a:rPr lang="en-US" sz="60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dei</a:t>
            </a:r>
            <a:r>
              <a:rPr lang="en-US" sz="60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potenti</a:t>
            </a:r>
            <a:r>
              <a:rPr lang="en-US" sz="60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filtri</a:t>
            </a:r>
            <a:endParaRPr lang="en-US" sz="60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686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15278" y="2053082"/>
            <a:ext cx="893502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sz="2100" dirty="0"/>
              <a:t>Le interazioni si susseguono ogni 25 </a:t>
            </a:r>
            <a:r>
              <a:rPr lang="it-IT" sz="2100" i="1" dirty="0"/>
              <a:t>nsec</a:t>
            </a:r>
            <a:r>
              <a:rPr lang="it-IT" sz="2100" dirty="0"/>
              <a:t>: significa che i segnali generati nei rivelatori elettronici compiono meno di una decina di metri prima che avvenga una nuova interazione (rivelatore come cache temporanea)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938240"/>
            <a:ext cx="91440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sz="2100" dirty="0"/>
              <a:t>Ad ogni collisione dei fasci ci sono circa 20 interazioni sovrapposte, cui corrispondono circa venti vertici primari (e corrispondente aumento </a:t>
            </a:r>
            <a:r>
              <a:rPr lang="it-IT" sz="2100" dirty="0" smtClean="0"/>
              <a:t>della molteplictà che attraversa il rivelatore)</a:t>
            </a:r>
          </a:p>
        </p:txBody>
      </p:sp>
      <p:grpSp>
        <p:nvGrpSpPr>
          <p:cNvPr id="10" name="Gruppo 9"/>
          <p:cNvGrpSpPr/>
          <p:nvPr/>
        </p:nvGrpSpPr>
        <p:grpSpPr>
          <a:xfrm>
            <a:off x="122911" y="3275633"/>
            <a:ext cx="4043844" cy="3056520"/>
            <a:chOff x="323273" y="3019803"/>
            <a:chExt cx="3840788" cy="2501462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 rotWithShape="1">
            <a:blip r:embed="rId2"/>
            <a:srcRect r="57997"/>
            <a:stretch/>
          </p:blipFill>
          <p:spPr>
            <a:xfrm>
              <a:off x="323273" y="3019803"/>
              <a:ext cx="3840788" cy="25014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Rettangolo 2"/>
            <p:cNvSpPr/>
            <p:nvPr/>
          </p:nvSpPr>
          <p:spPr>
            <a:xfrm>
              <a:off x="3956243" y="3756835"/>
              <a:ext cx="207818" cy="8543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</p:grp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2"/>
          <a:srcRect l="53045" r="1669"/>
          <a:stretch/>
        </p:blipFill>
        <p:spPr>
          <a:xfrm>
            <a:off x="4634345" y="3238159"/>
            <a:ext cx="4293556" cy="30939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04/06/2015</a:t>
            </a:r>
            <a:endParaRPr lang="it-IT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Nuovi modelli per il calcolo scientifico: l’esperienza dell’INFN (D. Menasce)</a:t>
            </a:r>
            <a:endParaRPr lang="it-IT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3611-9DD7-4961-B8CC-62EB7CF6ADAF}" type="slidenum">
              <a:rPr lang="it-IT" smtClean="0"/>
              <a:t>11</a:t>
            </a:fld>
            <a:endParaRPr lang="it-IT" dirty="0"/>
          </a:p>
        </p:txBody>
      </p:sp>
      <p:sp>
        <p:nvSpPr>
          <p:cNvPr id="12" name="Rectangle 11"/>
          <p:cNvSpPr/>
          <p:nvPr/>
        </p:nvSpPr>
        <p:spPr>
          <a:xfrm>
            <a:off x="3265014" y="0"/>
            <a:ext cx="208358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spc="38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Il pile-up</a:t>
            </a:r>
          </a:p>
        </p:txBody>
      </p:sp>
    </p:spTree>
    <p:extLst>
      <p:ext uri="{BB962C8B-B14F-4D97-AF65-F5344CB8AC3E}">
        <p14:creationId xmlns:p14="http://schemas.microsoft.com/office/powerpoint/2010/main" val="146214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t="2493"/>
          <a:stretch/>
        </p:blipFill>
        <p:spPr>
          <a:xfrm>
            <a:off x="65595" y="1667814"/>
            <a:ext cx="8937407" cy="4461707"/>
          </a:xfrm>
          <a:prstGeom prst="rect">
            <a:avLst/>
          </a:prstGeom>
          <a:effectLst>
            <a:outerShdw blurRad="101600" dist="114300" dir="30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6" name="CasellaDiTesto 5"/>
          <p:cNvSpPr txBox="1"/>
          <p:nvPr/>
        </p:nvSpPr>
        <p:spPr>
          <a:xfrm>
            <a:off x="65595" y="949323"/>
            <a:ext cx="8949111" cy="461665"/>
          </a:xfrm>
          <a:prstGeom prst="rect">
            <a:avLst/>
          </a:prstGeom>
          <a:solidFill>
            <a:srgbClr val="FFE7B1"/>
          </a:solidFill>
          <a:ln w="381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/>
              <a:t>Vi sono poi i </a:t>
            </a:r>
            <a:r>
              <a:rPr lang="it-IT" sz="2400" b="1" i="1" dirty="0" err="1">
                <a:solidFill>
                  <a:srgbClr val="FF0000"/>
                </a:solidFill>
              </a:rPr>
              <a:t>loopers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/>
              <a:t>(tracce a bassa energia che spiralizzano a lungo…)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04/06/2015</a:t>
            </a:r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Nuovi modelli per il calcolo scientifico: l’esperienza dell’INFN (D. Menasce)</a:t>
            </a:r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3611-9DD7-4961-B8CC-62EB7CF6ADAF}" type="slidenum">
              <a:rPr lang="it-IT" smtClean="0"/>
              <a:t>12</a:t>
            </a:fld>
            <a:endParaRPr lang="it-IT" dirty="0"/>
          </a:p>
        </p:txBody>
      </p:sp>
      <p:sp>
        <p:nvSpPr>
          <p:cNvPr id="8" name="Rectangle 7"/>
          <p:cNvSpPr/>
          <p:nvPr/>
        </p:nvSpPr>
        <p:spPr>
          <a:xfrm>
            <a:off x="3198324" y="0"/>
            <a:ext cx="2671950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spc="38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Out of time</a:t>
            </a:r>
          </a:p>
        </p:txBody>
      </p:sp>
    </p:spTree>
    <p:extLst>
      <p:ext uri="{BB962C8B-B14F-4D97-AF65-F5344CB8AC3E}">
        <p14:creationId xmlns:p14="http://schemas.microsoft.com/office/powerpoint/2010/main" val="97265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33719" y="1774154"/>
            <a:ext cx="4881916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sz="2400" dirty="0"/>
              <a:t>Gli eventi interessanti, infine, sono </a:t>
            </a:r>
            <a:r>
              <a:rPr lang="it-IT" sz="2400" b="1" dirty="0"/>
              <a:t>molto</a:t>
            </a:r>
            <a:r>
              <a:rPr lang="it-IT" sz="2400" dirty="0"/>
              <a:t> rari:</a:t>
            </a:r>
            <a:r>
              <a:rPr lang="en-US" sz="2400" b="1" dirty="0"/>
              <a:t> </a:t>
            </a:r>
            <a:r>
              <a:rPr lang="en-US" sz="2400" dirty="0" err="1"/>
              <a:t>spesso</a:t>
            </a:r>
            <a:r>
              <a:rPr lang="en-US" sz="2400" b="1" dirty="0"/>
              <a:t> </a:t>
            </a:r>
            <a:r>
              <a:rPr lang="en-US" sz="2400" dirty="0" err="1"/>
              <a:t>occorre</a:t>
            </a:r>
            <a:r>
              <a:rPr lang="en-US" sz="2400" dirty="0"/>
              <a:t> </a:t>
            </a:r>
            <a:r>
              <a:rPr lang="en-US" sz="2400" dirty="0" err="1"/>
              <a:t>poter</a:t>
            </a:r>
            <a:r>
              <a:rPr lang="en-US" sz="2400" dirty="0"/>
              <a:t> </a:t>
            </a:r>
            <a:r>
              <a:rPr lang="en-US" sz="2400" dirty="0" err="1"/>
              <a:t>selezionare</a:t>
            </a:r>
            <a:r>
              <a:rPr lang="en-US" sz="2400" dirty="0"/>
              <a:t> </a:t>
            </a:r>
            <a:r>
              <a:rPr lang="en-US" sz="2400" dirty="0" err="1"/>
              <a:t>eventi</a:t>
            </a:r>
            <a:r>
              <a:rPr lang="en-US" sz="2400" dirty="0"/>
              <a:t> con un </a:t>
            </a:r>
            <a:r>
              <a:rPr lang="en-US" sz="2400" dirty="0" err="1"/>
              <a:t>fattore</a:t>
            </a:r>
            <a:r>
              <a:rPr lang="en-US" sz="2400" dirty="0"/>
              <a:t> di </a:t>
            </a:r>
            <a:r>
              <a:rPr lang="en-US" sz="2400" dirty="0" err="1"/>
              <a:t>reiezione</a:t>
            </a:r>
            <a:r>
              <a:rPr lang="en-US" sz="2400" dirty="0"/>
              <a:t> </a:t>
            </a:r>
            <a:r>
              <a:rPr lang="en-US" sz="2400" dirty="0" err="1"/>
              <a:t>fino</a:t>
            </a:r>
            <a:r>
              <a:rPr lang="en-US" sz="2400" dirty="0"/>
              <a:t> ad 1:10</a:t>
            </a:r>
            <a:r>
              <a:rPr lang="en-US" sz="2400" baseline="30000" dirty="0"/>
              <a:t>11   </a:t>
            </a:r>
            <a:r>
              <a:rPr lang="en-US" sz="1600" dirty="0"/>
              <a:t>(Higgs a </a:t>
            </a:r>
            <a:r>
              <a:rPr lang="en-US" sz="1600" dirty="0">
                <a:latin typeface="Arial"/>
                <a:cs typeface="Arial"/>
              </a:rPr>
              <a:t>~</a:t>
            </a:r>
            <a:r>
              <a:rPr lang="en-US" sz="1600" dirty="0"/>
              <a:t>100 GeV)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414" y="1232492"/>
            <a:ext cx="4151595" cy="48565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asellaDiTesto 7"/>
          <p:cNvSpPr txBox="1"/>
          <p:nvPr/>
        </p:nvSpPr>
        <p:spPr>
          <a:xfrm>
            <a:off x="126025" y="4615917"/>
            <a:ext cx="48113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aseline="30000" dirty="0"/>
          </a:p>
          <a:p>
            <a:pPr marL="342900" indent="-342900">
              <a:buFont typeface="Arial"/>
              <a:buChar char="•"/>
            </a:pPr>
            <a:r>
              <a:rPr lang="en-US" sz="2400" dirty="0" err="1"/>
              <a:t>Nella</a:t>
            </a:r>
            <a:r>
              <a:rPr lang="en-US" sz="2400" dirty="0"/>
              <a:t> </a:t>
            </a:r>
            <a:r>
              <a:rPr lang="en-US" sz="2400" dirty="0" err="1"/>
              <a:t>selezione</a:t>
            </a:r>
            <a:r>
              <a:rPr lang="en-US" sz="2400" dirty="0"/>
              <a:t> </a:t>
            </a:r>
            <a:r>
              <a:rPr lang="en-US" sz="2400" b="1" u="sng" dirty="0"/>
              <a:t>non </a:t>
            </a:r>
            <a:r>
              <a:rPr lang="en-US" sz="2400" b="1" u="sng" dirty="0" err="1"/>
              <a:t>si</a:t>
            </a:r>
            <a:r>
              <a:rPr lang="en-US" sz="2400" b="1" u="sng" dirty="0"/>
              <a:t> </a:t>
            </a:r>
            <a:r>
              <a:rPr lang="en-US" sz="2400" b="1" u="sng" dirty="0" err="1"/>
              <a:t>può</a:t>
            </a:r>
            <a:r>
              <a:rPr lang="en-US" sz="2400" b="1" u="sng" dirty="0"/>
              <a:t> </a:t>
            </a:r>
            <a:r>
              <a:rPr lang="en-US" sz="2400" b="1" u="sng" dirty="0" err="1"/>
              <a:t>sbagliare</a:t>
            </a:r>
            <a:r>
              <a:rPr lang="en-US" sz="2400" dirty="0"/>
              <a:t>: un </a:t>
            </a:r>
            <a:r>
              <a:rPr lang="en-US" sz="2400" dirty="0" err="1"/>
              <a:t>evento</a:t>
            </a:r>
            <a:r>
              <a:rPr lang="en-US" sz="2400" dirty="0"/>
              <a:t> </a:t>
            </a:r>
            <a:r>
              <a:rPr lang="en-US" sz="2400" b="1" dirty="0"/>
              <a:t>non</a:t>
            </a:r>
            <a:r>
              <a:rPr lang="en-US" sz="2400" dirty="0"/>
              <a:t> </a:t>
            </a:r>
            <a:r>
              <a:rPr lang="en-US" sz="2400" dirty="0" err="1"/>
              <a:t>selezionato</a:t>
            </a:r>
            <a:r>
              <a:rPr lang="en-US" sz="2400" dirty="0"/>
              <a:t> </a:t>
            </a:r>
            <a:r>
              <a:rPr lang="en-US" sz="2400" dirty="0" err="1"/>
              <a:t>è</a:t>
            </a:r>
            <a:r>
              <a:rPr lang="en-US" sz="2400" dirty="0"/>
              <a:t> </a:t>
            </a:r>
            <a:r>
              <a:rPr lang="en-US" sz="2400" dirty="0" err="1"/>
              <a:t>perso</a:t>
            </a:r>
            <a:r>
              <a:rPr lang="en-US" sz="2400" dirty="0"/>
              <a:t> per </a:t>
            </a:r>
            <a:r>
              <a:rPr lang="en-US" sz="2400" b="1" dirty="0" err="1"/>
              <a:t>sempre</a:t>
            </a:r>
            <a:endParaRPr lang="en-US" sz="2400" b="1" dirty="0"/>
          </a:p>
          <a:p>
            <a:pPr marL="342900" indent="-342900">
              <a:buFont typeface="Arial"/>
              <a:buChar char="•"/>
            </a:pPr>
            <a:endParaRPr lang="it-IT" sz="2400" dirty="0"/>
          </a:p>
        </p:txBody>
      </p:sp>
      <p:sp>
        <p:nvSpPr>
          <p:cNvPr id="9" name="Ovale 8"/>
          <p:cNvSpPr/>
          <p:nvPr/>
        </p:nvSpPr>
        <p:spPr>
          <a:xfrm>
            <a:off x="7641041" y="4791436"/>
            <a:ext cx="136075" cy="136075"/>
          </a:xfrm>
          <a:prstGeom prst="ellipse">
            <a:avLst/>
          </a:prstGeom>
          <a:solidFill>
            <a:srgbClr val="FF00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04/06/2015</a:t>
            </a:r>
            <a:endParaRPr lang="it-IT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Nuovi modelli per il calcolo scientifico: l’esperienza dell’INFN (D. Menasce)</a:t>
            </a:r>
            <a:endParaRPr lang="it-IT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3611-9DD7-4961-B8CC-62EB7CF6ADAF}" type="slidenum">
              <a:rPr lang="it-IT" smtClean="0"/>
              <a:t>13</a:t>
            </a:fld>
            <a:endParaRPr lang="it-IT" dirty="0"/>
          </a:p>
        </p:txBody>
      </p:sp>
      <p:sp>
        <p:nvSpPr>
          <p:cNvPr id="12" name="Rectangle 11"/>
          <p:cNvSpPr/>
          <p:nvPr/>
        </p:nvSpPr>
        <p:spPr>
          <a:xfrm>
            <a:off x="1887791" y="0"/>
            <a:ext cx="522694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spc="38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Fisica</a:t>
            </a:r>
            <a:r>
              <a:rPr lang="en-US" sz="4050" b="1" spc="38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di </a:t>
            </a:r>
            <a:r>
              <a:rPr lang="en-US" sz="4050" b="1" spc="38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alta</a:t>
            </a:r>
            <a:r>
              <a:rPr lang="en-US" sz="4050" b="1" spc="38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4050" b="1" spc="38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precisione</a:t>
            </a:r>
            <a:endParaRPr lang="en-US" sz="4050" b="1" spc="38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592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-11594" y="839639"/>
            <a:ext cx="42878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100" b="1" dirty="0">
                <a:solidFill>
                  <a:srgbClr val="FF0000"/>
                </a:solidFill>
              </a:rPr>
              <a:t>D</a:t>
            </a:r>
            <a:r>
              <a:rPr lang="en-US" sz="2100" dirty="0"/>
              <a:t>: Come fare? </a:t>
            </a:r>
          </a:p>
          <a:p>
            <a:pPr marL="342900" indent="-342900">
              <a:buFont typeface="Arial"/>
              <a:buChar char="•"/>
            </a:pPr>
            <a:r>
              <a:rPr lang="en-US" sz="2100" b="1" dirty="0">
                <a:solidFill>
                  <a:srgbClr val="008000"/>
                </a:solidFill>
              </a:rPr>
              <a:t>R</a:t>
            </a:r>
            <a:r>
              <a:rPr lang="en-US" sz="2100" dirty="0"/>
              <a:t>: </a:t>
            </a:r>
            <a:r>
              <a:rPr lang="en-US" sz="2100" dirty="0" err="1"/>
              <a:t>Cascata</a:t>
            </a:r>
            <a:r>
              <a:rPr lang="en-US" sz="2100" dirty="0"/>
              <a:t> di </a:t>
            </a:r>
            <a:r>
              <a:rPr lang="en-US" sz="2100" dirty="0" err="1"/>
              <a:t>filtri</a:t>
            </a:r>
            <a:r>
              <a:rPr lang="en-US" sz="2100" dirty="0"/>
              <a:t> in tempo </a:t>
            </a:r>
            <a:r>
              <a:rPr lang="en-US" sz="2100" dirty="0" err="1"/>
              <a:t>reale</a:t>
            </a:r>
            <a:endParaRPr lang="en-US" sz="2100" dirty="0"/>
          </a:p>
        </p:txBody>
      </p:sp>
      <p:sp>
        <p:nvSpPr>
          <p:cNvPr id="16" name="Rettangolo arrotondato 15"/>
          <p:cNvSpPr/>
          <p:nvPr/>
        </p:nvSpPr>
        <p:spPr>
          <a:xfrm>
            <a:off x="6125865" y="1829442"/>
            <a:ext cx="325110" cy="193203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>
              <a:latin typeface="Arial Rounded MT Bold"/>
              <a:cs typeface="Arial Rounded MT Bold"/>
            </a:endParaRPr>
          </a:p>
        </p:txBody>
      </p:sp>
      <p:sp>
        <p:nvSpPr>
          <p:cNvPr id="94" name="CasellaDiTesto 93"/>
          <p:cNvSpPr txBox="1"/>
          <p:nvPr/>
        </p:nvSpPr>
        <p:spPr>
          <a:xfrm>
            <a:off x="7025566" y="1798915"/>
            <a:ext cx="1824346" cy="3000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3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t-IT" sz="1350" dirty="0">
                <a:latin typeface="Arial Rounded MT Bold"/>
                <a:cs typeface="Arial Rounded MT Bold"/>
              </a:rPr>
              <a:t>Rivelatori   O(100M)</a:t>
            </a:r>
          </a:p>
        </p:txBody>
      </p:sp>
      <p:cxnSp>
        <p:nvCxnSpPr>
          <p:cNvPr id="96" name="Connettore 1 95"/>
          <p:cNvCxnSpPr>
            <a:stCxn id="16" idx="2"/>
          </p:cNvCxnSpPr>
          <p:nvPr/>
        </p:nvCxnSpPr>
        <p:spPr>
          <a:xfrm>
            <a:off x="6288421" y="2022646"/>
            <a:ext cx="1" cy="8852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4" name="Rectangle 143"/>
          <p:cNvSpPr/>
          <p:nvPr/>
        </p:nvSpPr>
        <p:spPr>
          <a:xfrm>
            <a:off x="2632921" y="-22987"/>
            <a:ext cx="3543279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spc="38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Il </a:t>
            </a:r>
            <a:r>
              <a:rPr lang="en-US" sz="4050" b="1" spc="38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filtro</a:t>
            </a:r>
            <a:r>
              <a:rPr lang="en-US" sz="4050" b="1" spc="38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(trigger)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04/06/2015</a:t>
            </a:r>
            <a:endParaRPr lang="it-IT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Nuovi modelli per il calcolo scientifico: l’esperienza dell’INFN (D. Menasce)</a:t>
            </a:r>
            <a:endParaRPr lang="it-IT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3611-9DD7-4961-B8CC-62EB7CF6ADAF}" type="slidenum">
              <a:rPr lang="it-IT" smtClean="0"/>
              <a:t>14</a:t>
            </a:fld>
            <a:endParaRPr lang="it-IT" dirty="0"/>
          </a:p>
        </p:txBody>
      </p:sp>
      <p:pic>
        <p:nvPicPr>
          <p:cNvPr id="152" name="Immagine 2" descr="tem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8303"/>
            <a:ext cx="7025566" cy="4811085"/>
          </a:xfrm>
          <a:prstGeom prst="rect">
            <a:avLst/>
          </a:prstGeom>
          <a:effectLst>
            <a:outerShdw blurRad="101600" dist="889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4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63" y="929619"/>
            <a:ext cx="8675994" cy="549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3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6" grpId="1" build="allAtOnce"/>
      <p:bldP spid="16" grpId="0" animBg="1"/>
      <p:bldP spid="9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arrotondato 15"/>
          <p:cNvSpPr/>
          <p:nvPr/>
        </p:nvSpPr>
        <p:spPr>
          <a:xfrm>
            <a:off x="6125865" y="1829442"/>
            <a:ext cx="325110" cy="193203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>
              <a:latin typeface="Arial Rounded MT Bold"/>
              <a:cs typeface="Arial Rounded MT Bold"/>
            </a:endParaRPr>
          </a:p>
        </p:txBody>
      </p:sp>
      <p:sp>
        <p:nvSpPr>
          <p:cNvPr id="18" name="Rettangolo arrotondato 17"/>
          <p:cNvSpPr/>
          <p:nvPr/>
        </p:nvSpPr>
        <p:spPr>
          <a:xfrm>
            <a:off x="6125866" y="2111169"/>
            <a:ext cx="325110" cy="162241"/>
          </a:xfrm>
          <a:prstGeom prst="round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>
              <a:latin typeface="Arial Rounded MT Bold"/>
              <a:cs typeface="Arial Rounded MT Bold"/>
            </a:endParaRPr>
          </a:p>
        </p:txBody>
      </p:sp>
      <p:grpSp>
        <p:nvGrpSpPr>
          <p:cNvPr id="33" name="Gruppo 32"/>
          <p:cNvGrpSpPr/>
          <p:nvPr/>
        </p:nvGrpSpPr>
        <p:grpSpPr>
          <a:xfrm>
            <a:off x="6116632" y="2342064"/>
            <a:ext cx="341996" cy="571756"/>
            <a:chOff x="2791318" y="2702262"/>
            <a:chExt cx="1749137" cy="1153581"/>
          </a:xfrm>
        </p:grpSpPr>
        <p:sp>
          <p:nvSpPr>
            <p:cNvPr id="19" name="Rettangolo arrotondato 18"/>
            <p:cNvSpPr/>
            <p:nvPr/>
          </p:nvSpPr>
          <p:spPr>
            <a:xfrm>
              <a:off x="2791318" y="2702262"/>
              <a:ext cx="1749137" cy="1153581"/>
            </a:xfrm>
            <a:prstGeom prst="roundRect">
              <a:avLst>
                <a:gd name="adj" fmla="val 5491"/>
              </a:avLst>
            </a:prstGeom>
            <a:solidFill>
              <a:srgbClr val="AB885D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 dirty="0">
                <a:latin typeface="Arial Rounded MT Bold"/>
                <a:cs typeface="Arial Rounded MT Bold"/>
              </a:endParaRPr>
            </a:p>
          </p:txBody>
        </p:sp>
        <p:grpSp>
          <p:nvGrpSpPr>
            <p:cNvPr id="32" name="Gruppo 31"/>
            <p:cNvGrpSpPr/>
            <p:nvPr/>
          </p:nvGrpSpPr>
          <p:grpSpPr>
            <a:xfrm>
              <a:off x="2897485" y="2813928"/>
              <a:ext cx="1520990" cy="958849"/>
              <a:chOff x="2897485" y="2813928"/>
              <a:chExt cx="1520990" cy="958849"/>
            </a:xfrm>
          </p:grpSpPr>
          <p:sp>
            <p:nvSpPr>
              <p:cNvPr id="22" name="Rettangolo 21"/>
              <p:cNvSpPr/>
              <p:nvPr/>
            </p:nvSpPr>
            <p:spPr>
              <a:xfrm>
                <a:off x="2897485" y="2814519"/>
                <a:ext cx="1520990" cy="95825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cxnSp>
            <p:nvCxnSpPr>
              <p:cNvPr id="24" name="Connettore 1 23"/>
              <p:cNvCxnSpPr/>
              <p:nvPr/>
            </p:nvCxnSpPr>
            <p:spPr>
              <a:xfrm>
                <a:off x="2897485" y="2950906"/>
                <a:ext cx="152099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ttore 1 24"/>
              <p:cNvCxnSpPr/>
              <p:nvPr/>
            </p:nvCxnSpPr>
            <p:spPr>
              <a:xfrm>
                <a:off x="2897485" y="3087884"/>
                <a:ext cx="152099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ttore 1 25"/>
              <p:cNvCxnSpPr/>
              <p:nvPr/>
            </p:nvCxnSpPr>
            <p:spPr>
              <a:xfrm>
                <a:off x="2897485" y="3224862"/>
                <a:ext cx="152099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ttore 1 26"/>
              <p:cNvCxnSpPr/>
              <p:nvPr/>
            </p:nvCxnSpPr>
            <p:spPr>
              <a:xfrm>
                <a:off x="2897485" y="3361840"/>
                <a:ext cx="152099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ttore 1 27"/>
              <p:cNvCxnSpPr/>
              <p:nvPr/>
            </p:nvCxnSpPr>
            <p:spPr>
              <a:xfrm>
                <a:off x="2897485" y="3498818"/>
                <a:ext cx="152099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ttore 1 28"/>
              <p:cNvCxnSpPr/>
              <p:nvPr/>
            </p:nvCxnSpPr>
            <p:spPr>
              <a:xfrm>
                <a:off x="2897485" y="3635796"/>
                <a:ext cx="152099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ttore 1 29"/>
              <p:cNvCxnSpPr/>
              <p:nvPr/>
            </p:nvCxnSpPr>
            <p:spPr>
              <a:xfrm>
                <a:off x="2897485" y="3772777"/>
                <a:ext cx="152099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ttore 1 30"/>
              <p:cNvCxnSpPr/>
              <p:nvPr/>
            </p:nvCxnSpPr>
            <p:spPr>
              <a:xfrm>
                <a:off x="2897485" y="2813928"/>
                <a:ext cx="152099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Ovale 34"/>
          <p:cNvSpPr/>
          <p:nvPr/>
        </p:nvSpPr>
        <p:spPr>
          <a:xfrm>
            <a:off x="5116307" y="2402550"/>
            <a:ext cx="798520" cy="462692"/>
          </a:xfrm>
          <a:prstGeom prst="ellipse">
            <a:avLst/>
          </a:prstGeom>
          <a:solidFill>
            <a:srgbClr val="FFE7B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>
                <a:solidFill>
                  <a:schemeClr val="tx1"/>
                </a:solidFill>
                <a:latin typeface="Arial Rounded MT Bold"/>
                <a:cs typeface="Arial Rounded MT Bold"/>
              </a:rPr>
              <a:t>LV1</a:t>
            </a:r>
          </a:p>
          <a:p>
            <a:pPr algn="ctr"/>
            <a:r>
              <a:rPr lang="it-IT" sz="1050" dirty="0" err="1">
                <a:solidFill>
                  <a:schemeClr val="tx1"/>
                </a:solidFill>
                <a:latin typeface="Arial Rounded MT Bold"/>
                <a:cs typeface="Arial Rounded MT Bold"/>
              </a:rPr>
              <a:t>ms</a:t>
            </a:r>
            <a:endParaRPr lang="it-IT" sz="1050" dirty="0">
              <a:solidFill>
                <a:schemeClr val="tx1"/>
              </a:solidFill>
              <a:latin typeface="Arial Rounded MT Bold"/>
              <a:cs typeface="Arial Rounded MT Bold"/>
            </a:endParaRPr>
          </a:p>
        </p:txBody>
      </p:sp>
      <p:grpSp>
        <p:nvGrpSpPr>
          <p:cNvPr id="36" name="Gruppo 35"/>
          <p:cNvGrpSpPr/>
          <p:nvPr/>
        </p:nvGrpSpPr>
        <p:grpSpPr>
          <a:xfrm>
            <a:off x="6116341" y="3021015"/>
            <a:ext cx="341996" cy="492379"/>
            <a:chOff x="2791318" y="2702262"/>
            <a:chExt cx="1749137" cy="1153581"/>
          </a:xfrm>
        </p:grpSpPr>
        <p:sp>
          <p:nvSpPr>
            <p:cNvPr id="37" name="Rettangolo arrotondato 36"/>
            <p:cNvSpPr/>
            <p:nvPr/>
          </p:nvSpPr>
          <p:spPr>
            <a:xfrm>
              <a:off x="2791318" y="2702262"/>
              <a:ext cx="1749137" cy="1153581"/>
            </a:xfrm>
            <a:prstGeom prst="roundRect">
              <a:avLst>
                <a:gd name="adj" fmla="val 5491"/>
              </a:avLst>
            </a:prstGeom>
            <a:solidFill>
              <a:srgbClr val="ECBCBC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 dirty="0">
                <a:latin typeface="Arial Rounded MT Bold"/>
                <a:cs typeface="Arial Rounded MT Bold"/>
              </a:endParaRPr>
            </a:p>
          </p:txBody>
        </p:sp>
        <p:grpSp>
          <p:nvGrpSpPr>
            <p:cNvPr id="38" name="Gruppo 37"/>
            <p:cNvGrpSpPr/>
            <p:nvPr/>
          </p:nvGrpSpPr>
          <p:grpSpPr>
            <a:xfrm>
              <a:off x="2897485" y="2813928"/>
              <a:ext cx="1520990" cy="958849"/>
              <a:chOff x="2897485" y="2813928"/>
              <a:chExt cx="1520990" cy="958849"/>
            </a:xfrm>
          </p:grpSpPr>
          <p:sp>
            <p:nvSpPr>
              <p:cNvPr id="39" name="Rettangolo 38"/>
              <p:cNvSpPr/>
              <p:nvPr/>
            </p:nvSpPr>
            <p:spPr>
              <a:xfrm>
                <a:off x="2897485" y="2814519"/>
                <a:ext cx="1520990" cy="95825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cxnSp>
            <p:nvCxnSpPr>
              <p:cNvPr id="41" name="Connettore 1 40"/>
              <p:cNvCxnSpPr/>
              <p:nvPr/>
            </p:nvCxnSpPr>
            <p:spPr>
              <a:xfrm>
                <a:off x="2897485" y="3127974"/>
                <a:ext cx="152099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ttore 1 41"/>
              <p:cNvCxnSpPr/>
              <p:nvPr/>
            </p:nvCxnSpPr>
            <p:spPr>
              <a:xfrm>
                <a:off x="2897485" y="3318403"/>
                <a:ext cx="152099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ttore 1 42"/>
              <p:cNvCxnSpPr/>
              <p:nvPr/>
            </p:nvCxnSpPr>
            <p:spPr>
              <a:xfrm>
                <a:off x="2897485" y="3482109"/>
                <a:ext cx="152099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ttore 1 43"/>
              <p:cNvCxnSpPr/>
              <p:nvPr/>
            </p:nvCxnSpPr>
            <p:spPr>
              <a:xfrm>
                <a:off x="2897485" y="3605723"/>
                <a:ext cx="152099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ttore 1 44"/>
              <p:cNvCxnSpPr/>
              <p:nvPr/>
            </p:nvCxnSpPr>
            <p:spPr>
              <a:xfrm>
                <a:off x="2897485" y="3702612"/>
                <a:ext cx="152099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ttore 1 45"/>
              <p:cNvCxnSpPr/>
              <p:nvPr/>
            </p:nvCxnSpPr>
            <p:spPr>
              <a:xfrm>
                <a:off x="2897485" y="3772777"/>
                <a:ext cx="152099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ttore 1 46"/>
              <p:cNvCxnSpPr/>
              <p:nvPr/>
            </p:nvCxnSpPr>
            <p:spPr>
              <a:xfrm>
                <a:off x="2897485" y="2813928"/>
                <a:ext cx="152099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6" name="Gruppo 115"/>
          <p:cNvGrpSpPr/>
          <p:nvPr/>
        </p:nvGrpSpPr>
        <p:grpSpPr>
          <a:xfrm>
            <a:off x="6125866" y="3595982"/>
            <a:ext cx="341996" cy="231897"/>
            <a:chOff x="5798956" y="3200539"/>
            <a:chExt cx="455995" cy="309196"/>
          </a:xfrm>
        </p:grpSpPr>
        <p:sp>
          <p:nvSpPr>
            <p:cNvPr id="66" name="Rettangolo arrotondato 65"/>
            <p:cNvSpPr/>
            <p:nvPr/>
          </p:nvSpPr>
          <p:spPr>
            <a:xfrm>
              <a:off x="5798956" y="3200539"/>
              <a:ext cx="455995" cy="309196"/>
            </a:xfrm>
            <a:prstGeom prst="roundRect">
              <a:avLst/>
            </a:prstGeom>
            <a:solidFill>
              <a:srgbClr val="B1F4FF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grpSp>
          <p:nvGrpSpPr>
            <p:cNvPr id="65" name="Gruppo 64"/>
            <p:cNvGrpSpPr/>
            <p:nvPr/>
          </p:nvGrpSpPr>
          <p:grpSpPr>
            <a:xfrm>
              <a:off x="5892124" y="3243759"/>
              <a:ext cx="255457" cy="219429"/>
              <a:chOff x="1875099" y="3228271"/>
              <a:chExt cx="255457" cy="219429"/>
            </a:xfrm>
          </p:grpSpPr>
          <p:cxnSp>
            <p:nvCxnSpPr>
              <p:cNvPr id="50" name="Connettore 1 49"/>
              <p:cNvCxnSpPr/>
              <p:nvPr/>
            </p:nvCxnSpPr>
            <p:spPr>
              <a:xfrm>
                <a:off x="1881748" y="3228271"/>
                <a:ext cx="0" cy="216104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ttore 1 50"/>
              <p:cNvCxnSpPr/>
              <p:nvPr/>
            </p:nvCxnSpPr>
            <p:spPr>
              <a:xfrm>
                <a:off x="2130556" y="3231596"/>
                <a:ext cx="0" cy="216104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ttore 1 51"/>
              <p:cNvCxnSpPr/>
              <p:nvPr/>
            </p:nvCxnSpPr>
            <p:spPr>
              <a:xfrm>
                <a:off x="1875099" y="3258194"/>
                <a:ext cx="252132" cy="14296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nettore 1 55"/>
              <p:cNvCxnSpPr/>
              <p:nvPr/>
            </p:nvCxnSpPr>
            <p:spPr>
              <a:xfrm flipV="1">
                <a:off x="1875099" y="3271494"/>
                <a:ext cx="252132" cy="14296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8" name="Immagine 77" descr="tem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007" y="4639704"/>
            <a:ext cx="476621" cy="334471"/>
          </a:xfrm>
          <a:prstGeom prst="rect">
            <a:avLst/>
          </a:prstGeom>
        </p:spPr>
      </p:pic>
      <p:sp>
        <p:nvSpPr>
          <p:cNvPr id="79" name="Ovale 78"/>
          <p:cNvSpPr/>
          <p:nvPr/>
        </p:nvSpPr>
        <p:spPr>
          <a:xfrm>
            <a:off x="4366628" y="3515266"/>
            <a:ext cx="798520" cy="462692"/>
          </a:xfrm>
          <a:prstGeom prst="ellipse">
            <a:avLst/>
          </a:prstGeom>
          <a:solidFill>
            <a:srgbClr val="FFE7B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>
                <a:solidFill>
                  <a:schemeClr val="tx1"/>
                </a:solidFill>
                <a:latin typeface="Arial Rounded MT Bold"/>
                <a:cs typeface="Arial Rounded MT Bold"/>
              </a:rPr>
              <a:t>HLT</a:t>
            </a:r>
          </a:p>
          <a:p>
            <a:pPr algn="ctr"/>
            <a:r>
              <a:rPr lang="it-IT" sz="1050" dirty="0">
                <a:solidFill>
                  <a:schemeClr val="tx1"/>
                </a:solidFill>
                <a:latin typeface="Arial Rounded MT Bold"/>
                <a:cs typeface="Arial Rounded MT Bold"/>
              </a:rPr>
              <a:t>sec</a:t>
            </a:r>
          </a:p>
        </p:txBody>
      </p:sp>
      <p:grpSp>
        <p:nvGrpSpPr>
          <p:cNvPr id="205" name="Gruppo 204"/>
          <p:cNvGrpSpPr/>
          <p:nvPr/>
        </p:nvGrpSpPr>
        <p:grpSpPr>
          <a:xfrm>
            <a:off x="5173003" y="4754773"/>
            <a:ext cx="1460882" cy="612437"/>
            <a:chOff x="4236857" y="4975990"/>
            <a:chExt cx="1947843" cy="816583"/>
          </a:xfrm>
        </p:grpSpPr>
        <p:grpSp>
          <p:nvGrpSpPr>
            <p:cNvPr id="87" name="Gruppo 86"/>
            <p:cNvGrpSpPr/>
            <p:nvPr/>
          </p:nvGrpSpPr>
          <p:grpSpPr>
            <a:xfrm>
              <a:off x="5596923" y="5259665"/>
              <a:ext cx="587777" cy="532908"/>
              <a:chOff x="5191370" y="4883798"/>
              <a:chExt cx="587777" cy="532908"/>
            </a:xfrm>
          </p:grpSpPr>
          <p:sp>
            <p:nvSpPr>
              <p:cNvPr id="80" name="Ovale 79"/>
              <p:cNvSpPr/>
              <p:nvPr/>
            </p:nvSpPr>
            <p:spPr>
              <a:xfrm>
                <a:off x="5191370" y="5207627"/>
                <a:ext cx="587777" cy="209079"/>
              </a:xfrm>
              <a:prstGeom prst="ellipse">
                <a:avLst/>
              </a:prstGeom>
              <a:solidFill>
                <a:srgbClr val="7EDA84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81" name="Ovale 80"/>
              <p:cNvSpPr/>
              <p:nvPr/>
            </p:nvSpPr>
            <p:spPr>
              <a:xfrm>
                <a:off x="5191370" y="5153654"/>
                <a:ext cx="587777" cy="209079"/>
              </a:xfrm>
              <a:prstGeom prst="ellipse">
                <a:avLst/>
              </a:prstGeom>
              <a:solidFill>
                <a:srgbClr val="7EDA84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82" name="Ovale 81"/>
              <p:cNvSpPr/>
              <p:nvPr/>
            </p:nvSpPr>
            <p:spPr>
              <a:xfrm>
                <a:off x="5191370" y="5099682"/>
                <a:ext cx="587777" cy="209079"/>
              </a:xfrm>
              <a:prstGeom prst="ellipse">
                <a:avLst/>
              </a:prstGeom>
              <a:solidFill>
                <a:srgbClr val="7EDA84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83" name="Ovale 82"/>
              <p:cNvSpPr/>
              <p:nvPr/>
            </p:nvSpPr>
            <p:spPr>
              <a:xfrm>
                <a:off x="5191370" y="5045711"/>
                <a:ext cx="587777" cy="209079"/>
              </a:xfrm>
              <a:prstGeom prst="ellipse">
                <a:avLst/>
              </a:prstGeom>
              <a:solidFill>
                <a:srgbClr val="7EDA84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84" name="Ovale 83"/>
              <p:cNvSpPr/>
              <p:nvPr/>
            </p:nvSpPr>
            <p:spPr>
              <a:xfrm>
                <a:off x="5191370" y="4991740"/>
                <a:ext cx="587777" cy="209079"/>
              </a:xfrm>
              <a:prstGeom prst="ellipse">
                <a:avLst/>
              </a:prstGeom>
              <a:solidFill>
                <a:srgbClr val="7EDA84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85" name="Ovale 84"/>
              <p:cNvSpPr/>
              <p:nvPr/>
            </p:nvSpPr>
            <p:spPr>
              <a:xfrm>
                <a:off x="5191370" y="4937769"/>
                <a:ext cx="587777" cy="209079"/>
              </a:xfrm>
              <a:prstGeom prst="ellipse">
                <a:avLst/>
              </a:prstGeom>
              <a:solidFill>
                <a:srgbClr val="7EDA84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86" name="Ovale 85"/>
              <p:cNvSpPr/>
              <p:nvPr/>
            </p:nvSpPr>
            <p:spPr>
              <a:xfrm>
                <a:off x="5191370" y="4883798"/>
                <a:ext cx="587777" cy="209079"/>
              </a:xfrm>
              <a:prstGeom prst="ellipse">
                <a:avLst/>
              </a:prstGeom>
              <a:solidFill>
                <a:srgbClr val="7EDA84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</p:grpSp>
        <p:sp>
          <p:nvSpPr>
            <p:cNvPr id="88" name="Ovale 87"/>
            <p:cNvSpPr/>
            <p:nvPr/>
          </p:nvSpPr>
          <p:spPr>
            <a:xfrm>
              <a:off x="4236857" y="4975990"/>
              <a:ext cx="1064693" cy="524346"/>
            </a:xfrm>
            <a:prstGeom prst="ellipse">
              <a:avLst/>
            </a:prstGeom>
            <a:solidFill>
              <a:srgbClr val="B1F4FF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050" dirty="0">
                  <a:solidFill>
                    <a:schemeClr val="tx1"/>
                  </a:solidFill>
                  <a:latin typeface="Arial Rounded MT Bold"/>
                  <a:cs typeface="Arial Rounded MT Bold"/>
                </a:rPr>
                <a:t>TIER0</a:t>
              </a:r>
            </a:p>
          </p:txBody>
        </p:sp>
      </p:grpSp>
      <p:sp>
        <p:nvSpPr>
          <p:cNvPr id="91" name="Ovale 90"/>
          <p:cNvSpPr/>
          <p:nvPr/>
        </p:nvSpPr>
        <p:spPr>
          <a:xfrm>
            <a:off x="5414763" y="5711004"/>
            <a:ext cx="874034" cy="369148"/>
          </a:xfrm>
          <a:prstGeom prst="ellipse">
            <a:avLst/>
          </a:prstGeom>
          <a:solidFill>
            <a:srgbClr val="8CC2CB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 err="1">
                <a:solidFill>
                  <a:schemeClr val="tx1"/>
                </a:solidFill>
                <a:latin typeface="Arial Rounded MT Bold"/>
                <a:cs typeface="Arial Rounded MT Bold"/>
              </a:rPr>
              <a:t>Wigner</a:t>
            </a:r>
            <a:endParaRPr lang="it-IT" sz="900" dirty="0">
              <a:solidFill>
                <a:schemeClr val="tx1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93" name="Immagine 92" descr="temp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65" y="4214188"/>
            <a:ext cx="1949227" cy="1878005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3000"/>
              </a:prstClr>
            </a:outerShdw>
          </a:effectLst>
        </p:spPr>
      </p:pic>
      <p:sp>
        <p:nvSpPr>
          <p:cNvPr id="94" name="CasellaDiTesto 93"/>
          <p:cNvSpPr txBox="1"/>
          <p:nvPr/>
        </p:nvSpPr>
        <p:spPr>
          <a:xfrm>
            <a:off x="7025566" y="1798915"/>
            <a:ext cx="1824346" cy="3000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3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t-IT" sz="1350" dirty="0">
                <a:latin typeface="Arial Rounded MT Bold"/>
                <a:cs typeface="Arial Rounded MT Bold"/>
              </a:rPr>
              <a:t>Rivelatori   O(100M)</a:t>
            </a:r>
          </a:p>
        </p:txBody>
      </p:sp>
      <p:cxnSp>
        <p:nvCxnSpPr>
          <p:cNvPr id="96" name="Connettore 1 95"/>
          <p:cNvCxnSpPr>
            <a:stCxn id="16" idx="2"/>
            <a:endCxn id="18" idx="0"/>
          </p:cNvCxnSpPr>
          <p:nvPr/>
        </p:nvCxnSpPr>
        <p:spPr>
          <a:xfrm>
            <a:off x="6288421" y="2022646"/>
            <a:ext cx="1" cy="8852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CasellaDiTesto 96"/>
          <p:cNvSpPr txBox="1"/>
          <p:nvPr/>
        </p:nvSpPr>
        <p:spPr>
          <a:xfrm>
            <a:off x="7184236" y="2027485"/>
            <a:ext cx="1336135" cy="3000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3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t-IT" sz="1350" dirty="0">
                <a:latin typeface="Arial Rounded MT Bold"/>
                <a:cs typeface="Arial Rounded MT Bold"/>
              </a:rPr>
              <a:t>Digitalizzatori</a:t>
            </a:r>
          </a:p>
        </p:txBody>
      </p:sp>
      <p:sp>
        <p:nvSpPr>
          <p:cNvPr id="98" name="CasellaDiTesto 97"/>
          <p:cNvSpPr txBox="1"/>
          <p:nvPr/>
        </p:nvSpPr>
        <p:spPr>
          <a:xfrm>
            <a:off x="6903954" y="2376689"/>
            <a:ext cx="1854803" cy="4847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3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it-IT" sz="1350" dirty="0">
                <a:latin typeface="Arial Rounded MT Bold"/>
                <a:cs typeface="Arial Rounded MT Bold"/>
              </a:rPr>
              <a:t>Pipeline di front end</a:t>
            </a:r>
          </a:p>
          <a:p>
            <a:pPr algn="ctr"/>
            <a:r>
              <a:rPr lang="it-IT" sz="1200" dirty="0">
                <a:latin typeface="Arial Rounded MT Bold"/>
                <a:cs typeface="Arial Rounded MT Bold"/>
              </a:rPr>
              <a:t>(40 MHz sincroni)</a:t>
            </a:r>
          </a:p>
        </p:txBody>
      </p:sp>
      <p:cxnSp>
        <p:nvCxnSpPr>
          <p:cNvPr id="99" name="Connettore 1 98"/>
          <p:cNvCxnSpPr>
            <a:endCxn id="19" idx="0"/>
          </p:cNvCxnSpPr>
          <p:nvPr/>
        </p:nvCxnSpPr>
        <p:spPr>
          <a:xfrm>
            <a:off x="6287630" y="2273410"/>
            <a:ext cx="0" cy="6865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Connettore 1 103"/>
          <p:cNvCxnSpPr>
            <a:stCxn id="35" idx="6"/>
            <a:endCxn id="22" idx="1"/>
          </p:cNvCxnSpPr>
          <p:nvPr/>
        </p:nvCxnSpPr>
        <p:spPr>
          <a:xfrm>
            <a:off x="5914827" y="2633896"/>
            <a:ext cx="222563" cy="12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Connettore 4 108"/>
          <p:cNvCxnSpPr>
            <a:stCxn id="35" idx="4"/>
          </p:cNvCxnSpPr>
          <p:nvPr/>
        </p:nvCxnSpPr>
        <p:spPr>
          <a:xfrm rot="16200000" flipH="1">
            <a:off x="5845649" y="2535158"/>
            <a:ext cx="112688" cy="772855"/>
          </a:xfrm>
          <a:prstGeom prst="bentConnector2">
            <a:avLst/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Connettore 1 111"/>
          <p:cNvCxnSpPr>
            <a:stCxn id="19" idx="2"/>
            <a:endCxn id="37" idx="0"/>
          </p:cNvCxnSpPr>
          <p:nvPr/>
        </p:nvCxnSpPr>
        <p:spPr>
          <a:xfrm flipH="1">
            <a:off x="6287339" y="2913820"/>
            <a:ext cx="291" cy="1071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CasellaDiTesto 114"/>
          <p:cNvSpPr txBox="1"/>
          <p:nvPr/>
        </p:nvSpPr>
        <p:spPr>
          <a:xfrm>
            <a:off x="6984007" y="3015062"/>
            <a:ext cx="1694695" cy="4847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3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it-IT" sz="1350" dirty="0">
                <a:latin typeface="Arial Rounded MT Bold"/>
                <a:cs typeface="Arial Rounded MT Bold"/>
              </a:rPr>
              <a:t>Memorie tampone</a:t>
            </a:r>
          </a:p>
          <a:p>
            <a:pPr algn="ctr"/>
            <a:r>
              <a:rPr lang="it-IT" sz="1200" dirty="0">
                <a:latin typeface="Arial Rounded MT Bold"/>
                <a:cs typeface="Arial Rounded MT Bold"/>
              </a:rPr>
              <a:t>(100 kHz a-sincroni)</a:t>
            </a:r>
          </a:p>
        </p:txBody>
      </p:sp>
      <p:sp>
        <p:nvSpPr>
          <p:cNvPr id="117" name="CasellaDiTesto 116"/>
          <p:cNvSpPr txBox="1"/>
          <p:nvPr/>
        </p:nvSpPr>
        <p:spPr>
          <a:xfrm>
            <a:off x="7166238" y="3477938"/>
            <a:ext cx="1330236" cy="4847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3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it-IT" sz="1350" dirty="0">
                <a:latin typeface="Arial Rounded MT Bold"/>
                <a:cs typeface="Arial Rounded MT Bold"/>
              </a:rPr>
              <a:t>Switch di rete</a:t>
            </a:r>
          </a:p>
          <a:p>
            <a:pPr algn="ctr"/>
            <a:r>
              <a:rPr lang="it-IT" sz="1200" dirty="0">
                <a:latin typeface="Arial Rounded MT Bold"/>
                <a:cs typeface="Arial Rounded MT Bold"/>
              </a:rPr>
              <a:t>(1 </a:t>
            </a:r>
            <a:r>
              <a:rPr lang="it-IT" sz="1200" dirty="0" err="1">
                <a:latin typeface="Arial Rounded MT Bold"/>
                <a:cs typeface="Arial Rounded MT Bold"/>
              </a:rPr>
              <a:t>Tbit</a:t>
            </a:r>
            <a:r>
              <a:rPr lang="it-IT" sz="1200" dirty="0">
                <a:latin typeface="Arial Rounded MT Bold"/>
                <a:cs typeface="Arial Rounded MT Bold"/>
              </a:rPr>
              <a:t> / sec)</a:t>
            </a:r>
          </a:p>
        </p:txBody>
      </p:sp>
      <p:cxnSp>
        <p:nvCxnSpPr>
          <p:cNvPr id="118" name="Connettore 1 117"/>
          <p:cNvCxnSpPr>
            <a:endCxn id="66" idx="0"/>
          </p:cNvCxnSpPr>
          <p:nvPr/>
        </p:nvCxnSpPr>
        <p:spPr>
          <a:xfrm>
            <a:off x="6296864" y="3513394"/>
            <a:ext cx="0" cy="825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5" name="Gruppo 164"/>
          <p:cNvGrpSpPr/>
          <p:nvPr/>
        </p:nvGrpSpPr>
        <p:grpSpPr>
          <a:xfrm>
            <a:off x="5526975" y="3950027"/>
            <a:ext cx="1424569" cy="528139"/>
            <a:chOff x="5000435" y="3672597"/>
            <a:chExt cx="1899425" cy="704185"/>
          </a:xfrm>
        </p:grpSpPr>
        <p:grpSp>
          <p:nvGrpSpPr>
            <p:cNvPr id="67" name="Gruppo 66"/>
            <p:cNvGrpSpPr/>
            <p:nvPr/>
          </p:nvGrpSpPr>
          <p:grpSpPr>
            <a:xfrm>
              <a:off x="5000435" y="3719024"/>
              <a:ext cx="455995" cy="656505"/>
              <a:chOff x="2791318" y="2702262"/>
              <a:chExt cx="1749137" cy="1153581"/>
            </a:xfrm>
            <a:solidFill>
              <a:srgbClr val="FF6A38"/>
            </a:solidFill>
          </p:grpSpPr>
          <p:sp>
            <p:nvSpPr>
              <p:cNvPr id="68" name="Rettangolo arrotondato 67"/>
              <p:cNvSpPr/>
              <p:nvPr/>
            </p:nvSpPr>
            <p:spPr>
              <a:xfrm>
                <a:off x="2791318" y="2702262"/>
                <a:ext cx="1749137" cy="1153581"/>
              </a:xfrm>
              <a:prstGeom prst="roundRect">
                <a:avLst>
                  <a:gd name="adj" fmla="val 5491"/>
                </a:avLst>
              </a:prstGeom>
              <a:grpFill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 dirty="0">
                  <a:latin typeface="Arial Rounded MT Bold"/>
                  <a:cs typeface="Arial Rounded MT Bold"/>
                </a:endParaRPr>
              </a:p>
            </p:txBody>
          </p:sp>
          <p:grpSp>
            <p:nvGrpSpPr>
              <p:cNvPr id="69" name="Gruppo 68"/>
              <p:cNvGrpSpPr/>
              <p:nvPr/>
            </p:nvGrpSpPr>
            <p:grpSpPr>
              <a:xfrm>
                <a:off x="2897485" y="2813928"/>
                <a:ext cx="1520990" cy="958849"/>
                <a:chOff x="2897485" y="2813928"/>
                <a:chExt cx="1520990" cy="958849"/>
              </a:xfrm>
              <a:grpFill/>
            </p:grpSpPr>
            <p:sp>
              <p:nvSpPr>
                <p:cNvPr id="70" name="Rettangolo 69"/>
                <p:cNvSpPr/>
                <p:nvPr/>
              </p:nvSpPr>
              <p:spPr>
                <a:xfrm>
                  <a:off x="2897485" y="2814519"/>
                  <a:ext cx="1520990" cy="958257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cxnSp>
              <p:nvCxnSpPr>
                <p:cNvPr id="71" name="Connettore 1 70"/>
                <p:cNvCxnSpPr/>
                <p:nvPr/>
              </p:nvCxnSpPr>
              <p:spPr>
                <a:xfrm>
                  <a:off x="2897485" y="3127974"/>
                  <a:ext cx="1520990" cy="0"/>
                </a:xfrm>
                <a:prstGeom prst="line">
                  <a:avLst/>
                </a:prstGeom>
                <a:grpFill/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Connettore 1 71"/>
                <p:cNvCxnSpPr/>
                <p:nvPr/>
              </p:nvCxnSpPr>
              <p:spPr>
                <a:xfrm>
                  <a:off x="2897485" y="3318403"/>
                  <a:ext cx="1520990" cy="0"/>
                </a:xfrm>
                <a:prstGeom prst="line">
                  <a:avLst/>
                </a:prstGeom>
                <a:grpFill/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Connettore 1 72"/>
                <p:cNvCxnSpPr/>
                <p:nvPr/>
              </p:nvCxnSpPr>
              <p:spPr>
                <a:xfrm>
                  <a:off x="2897485" y="3482109"/>
                  <a:ext cx="1520990" cy="0"/>
                </a:xfrm>
                <a:prstGeom prst="line">
                  <a:avLst/>
                </a:prstGeom>
                <a:grpFill/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Connettore 1 73"/>
                <p:cNvCxnSpPr/>
                <p:nvPr/>
              </p:nvCxnSpPr>
              <p:spPr>
                <a:xfrm>
                  <a:off x="2897485" y="3605723"/>
                  <a:ext cx="1520990" cy="0"/>
                </a:xfrm>
                <a:prstGeom prst="line">
                  <a:avLst/>
                </a:prstGeom>
                <a:grpFill/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Connettore 1 74"/>
                <p:cNvCxnSpPr/>
                <p:nvPr/>
              </p:nvCxnSpPr>
              <p:spPr>
                <a:xfrm>
                  <a:off x="2897485" y="3702612"/>
                  <a:ext cx="1520990" cy="0"/>
                </a:xfrm>
                <a:prstGeom prst="line">
                  <a:avLst/>
                </a:prstGeom>
                <a:grpFill/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Connettore 1 75"/>
                <p:cNvCxnSpPr/>
                <p:nvPr/>
              </p:nvCxnSpPr>
              <p:spPr>
                <a:xfrm>
                  <a:off x="2897485" y="3772777"/>
                  <a:ext cx="1520990" cy="0"/>
                </a:xfrm>
                <a:prstGeom prst="line">
                  <a:avLst/>
                </a:prstGeom>
                <a:grpFill/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Connettore 1 76"/>
                <p:cNvCxnSpPr/>
                <p:nvPr/>
              </p:nvCxnSpPr>
              <p:spPr>
                <a:xfrm>
                  <a:off x="2897485" y="2813928"/>
                  <a:ext cx="1520990" cy="0"/>
                </a:xfrm>
                <a:prstGeom prst="line">
                  <a:avLst/>
                </a:prstGeom>
                <a:grpFill/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1" name="Gruppo 120"/>
            <p:cNvGrpSpPr/>
            <p:nvPr/>
          </p:nvGrpSpPr>
          <p:grpSpPr>
            <a:xfrm>
              <a:off x="5554696" y="3720277"/>
              <a:ext cx="455995" cy="656505"/>
              <a:chOff x="2791318" y="2702262"/>
              <a:chExt cx="1749137" cy="1153581"/>
            </a:xfrm>
            <a:solidFill>
              <a:srgbClr val="FF6A38"/>
            </a:solidFill>
          </p:grpSpPr>
          <p:sp>
            <p:nvSpPr>
              <p:cNvPr id="122" name="Rettangolo arrotondato 121"/>
              <p:cNvSpPr/>
              <p:nvPr/>
            </p:nvSpPr>
            <p:spPr>
              <a:xfrm>
                <a:off x="2791318" y="2702262"/>
                <a:ext cx="1749137" cy="1153581"/>
              </a:xfrm>
              <a:prstGeom prst="roundRect">
                <a:avLst>
                  <a:gd name="adj" fmla="val 5491"/>
                </a:avLst>
              </a:prstGeom>
              <a:grpFill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 dirty="0">
                  <a:latin typeface="Arial Rounded MT Bold"/>
                  <a:cs typeface="Arial Rounded MT Bold"/>
                </a:endParaRPr>
              </a:p>
            </p:txBody>
          </p:sp>
          <p:grpSp>
            <p:nvGrpSpPr>
              <p:cNvPr id="123" name="Gruppo 122"/>
              <p:cNvGrpSpPr/>
              <p:nvPr/>
            </p:nvGrpSpPr>
            <p:grpSpPr>
              <a:xfrm>
                <a:off x="2897485" y="2813928"/>
                <a:ext cx="1520990" cy="958849"/>
                <a:chOff x="2897485" y="2813928"/>
                <a:chExt cx="1520990" cy="958849"/>
              </a:xfrm>
              <a:grpFill/>
            </p:grpSpPr>
            <p:sp>
              <p:nvSpPr>
                <p:cNvPr id="124" name="Rettangolo 123"/>
                <p:cNvSpPr/>
                <p:nvPr/>
              </p:nvSpPr>
              <p:spPr>
                <a:xfrm>
                  <a:off x="2897485" y="2814519"/>
                  <a:ext cx="1520990" cy="958257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cxnSp>
              <p:nvCxnSpPr>
                <p:cNvPr id="125" name="Connettore 1 124"/>
                <p:cNvCxnSpPr/>
                <p:nvPr/>
              </p:nvCxnSpPr>
              <p:spPr>
                <a:xfrm>
                  <a:off x="2897485" y="3127974"/>
                  <a:ext cx="1520990" cy="0"/>
                </a:xfrm>
                <a:prstGeom prst="line">
                  <a:avLst/>
                </a:prstGeom>
                <a:grpFill/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Connettore 1 125"/>
                <p:cNvCxnSpPr/>
                <p:nvPr/>
              </p:nvCxnSpPr>
              <p:spPr>
                <a:xfrm>
                  <a:off x="2897485" y="3318403"/>
                  <a:ext cx="1520990" cy="0"/>
                </a:xfrm>
                <a:prstGeom prst="line">
                  <a:avLst/>
                </a:prstGeom>
                <a:grpFill/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Connettore 1 126"/>
                <p:cNvCxnSpPr/>
                <p:nvPr/>
              </p:nvCxnSpPr>
              <p:spPr>
                <a:xfrm>
                  <a:off x="2897485" y="3482109"/>
                  <a:ext cx="1520990" cy="0"/>
                </a:xfrm>
                <a:prstGeom prst="line">
                  <a:avLst/>
                </a:prstGeom>
                <a:grpFill/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Connettore 1 127"/>
                <p:cNvCxnSpPr/>
                <p:nvPr/>
              </p:nvCxnSpPr>
              <p:spPr>
                <a:xfrm>
                  <a:off x="2897485" y="3605723"/>
                  <a:ext cx="1520990" cy="0"/>
                </a:xfrm>
                <a:prstGeom prst="line">
                  <a:avLst/>
                </a:prstGeom>
                <a:grpFill/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Connettore 1 128"/>
                <p:cNvCxnSpPr/>
                <p:nvPr/>
              </p:nvCxnSpPr>
              <p:spPr>
                <a:xfrm>
                  <a:off x="2897485" y="3702612"/>
                  <a:ext cx="1520990" cy="0"/>
                </a:xfrm>
                <a:prstGeom prst="line">
                  <a:avLst/>
                </a:prstGeom>
                <a:grpFill/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Connettore 1 129"/>
                <p:cNvCxnSpPr/>
                <p:nvPr/>
              </p:nvCxnSpPr>
              <p:spPr>
                <a:xfrm>
                  <a:off x="2897485" y="3772777"/>
                  <a:ext cx="1520990" cy="0"/>
                </a:xfrm>
                <a:prstGeom prst="line">
                  <a:avLst/>
                </a:prstGeom>
                <a:grpFill/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Connettore 1 130"/>
                <p:cNvCxnSpPr/>
                <p:nvPr/>
              </p:nvCxnSpPr>
              <p:spPr>
                <a:xfrm>
                  <a:off x="2897485" y="2813928"/>
                  <a:ext cx="1520990" cy="0"/>
                </a:xfrm>
                <a:prstGeom prst="line">
                  <a:avLst/>
                </a:prstGeom>
                <a:grpFill/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2" name="Gruppo 131"/>
            <p:cNvGrpSpPr/>
            <p:nvPr/>
          </p:nvGrpSpPr>
          <p:grpSpPr>
            <a:xfrm>
              <a:off x="6443865" y="3709900"/>
              <a:ext cx="455995" cy="656505"/>
              <a:chOff x="2791318" y="2702262"/>
              <a:chExt cx="1749137" cy="1153581"/>
            </a:xfrm>
            <a:solidFill>
              <a:srgbClr val="FF6A38"/>
            </a:solidFill>
          </p:grpSpPr>
          <p:sp>
            <p:nvSpPr>
              <p:cNvPr id="133" name="Rettangolo arrotondato 132"/>
              <p:cNvSpPr/>
              <p:nvPr/>
            </p:nvSpPr>
            <p:spPr>
              <a:xfrm>
                <a:off x="2791318" y="2702262"/>
                <a:ext cx="1749137" cy="1153581"/>
              </a:xfrm>
              <a:prstGeom prst="roundRect">
                <a:avLst>
                  <a:gd name="adj" fmla="val 5491"/>
                </a:avLst>
              </a:prstGeom>
              <a:grpFill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 dirty="0">
                  <a:latin typeface="Arial Rounded MT Bold"/>
                  <a:cs typeface="Arial Rounded MT Bold"/>
                </a:endParaRPr>
              </a:p>
            </p:txBody>
          </p:sp>
          <p:grpSp>
            <p:nvGrpSpPr>
              <p:cNvPr id="134" name="Gruppo 133"/>
              <p:cNvGrpSpPr/>
              <p:nvPr/>
            </p:nvGrpSpPr>
            <p:grpSpPr>
              <a:xfrm>
                <a:off x="2897485" y="2813928"/>
                <a:ext cx="1520990" cy="958849"/>
                <a:chOff x="2897485" y="2813928"/>
                <a:chExt cx="1520990" cy="958849"/>
              </a:xfrm>
              <a:grpFill/>
            </p:grpSpPr>
            <p:sp>
              <p:nvSpPr>
                <p:cNvPr id="135" name="Rettangolo 134"/>
                <p:cNvSpPr/>
                <p:nvPr/>
              </p:nvSpPr>
              <p:spPr>
                <a:xfrm>
                  <a:off x="2897485" y="2814519"/>
                  <a:ext cx="1520990" cy="958257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/>
                </a:p>
              </p:txBody>
            </p:sp>
            <p:cxnSp>
              <p:nvCxnSpPr>
                <p:cNvPr id="136" name="Connettore 1 135"/>
                <p:cNvCxnSpPr/>
                <p:nvPr/>
              </p:nvCxnSpPr>
              <p:spPr>
                <a:xfrm>
                  <a:off x="2897485" y="3127974"/>
                  <a:ext cx="1520990" cy="0"/>
                </a:xfrm>
                <a:prstGeom prst="line">
                  <a:avLst/>
                </a:prstGeom>
                <a:grpFill/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Connettore 1 136"/>
                <p:cNvCxnSpPr/>
                <p:nvPr/>
              </p:nvCxnSpPr>
              <p:spPr>
                <a:xfrm>
                  <a:off x="2897485" y="3318403"/>
                  <a:ext cx="1520990" cy="0"/>
                </a:xfrm>
                <a:prstGeom prst="line">
                  <a:avLst/>
                </a:prstGeom>
                <a:grpFill/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Connettore 1 137"/>
                <p:cNvCxnSpPr/>
                <p:nvPr/>
              </p:nvCxnSpPr>
              <p:spPr>
                <a:xfrm>
                  <a:off x="2897485" y="3482109"/>
                  <a:ext cx="1520990" cy="0"/>
                </a:xfrm>
                <a:prstGeom prst="line">
                  <a:avLst/>
                </a:prstGeom>
                <a:grpFill/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Connettore 1 138"/>
                <p:cNvCxnSpPr/>
                <p:nvPr/>
              </p:nvCxnSpPr>
              <p:spPr>
                <a:xfrm>
                  <a:off x="2897485" y="3605723"/>
                  <a:ext cx="1520990" cy="0"/>
                </a:xfrm>
                <a:prstGeom prst="line">
                  <a:avLst/>
                </a:prstGeom>
                <a:grpFill/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Connettore 1 139"/>
                <p:cNvCxnSpPr/>
                <p:nvPr/>
              </p:nvCxnSpPr>
              <p:spPr>
                <a:xfrm>
                  <a:off x="2897485" y="3702612"/>
                  <a:ext cx="1520990" cy="0"/>
                </a:xfrm>
                <a:prstGeom prst="line">
                  <a:avLst/>
                </a:prstGeom>
                <a:grpFill/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Connettore 1 140"/>
                <p:cNvCxnSpPr/>
                <p:nvPr/>
              </p:nvCxnSpPr>
              <p:spPr>
                <a:xfrm>
                  <a:off x="2897485" y="3772777"/>
                  <a:ext cx="1520990" cy="0"/>
                </a:xfrm>
                <a:prstGeom prst="line">
                  <a:avLst/>
                </a:prstGeom>
                <a:grpFill/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Connettore 1 141"/>
                <p:cNvCxnSpPr/>
                <p:nvPr/>
              </p:nvCxnSpPr>
              <p:spPr>
                <a:xfrm>
                  <a:off x="2897485" y="2813928"/>
                  <a:ext cx="1520990" cy="0"/>
                </a:xfrm>
                <a:prstGeom prst="line">
                  <a:avLst/>
                </a:prstGeom>
                <a:grpFill/>
                <a:ln w="127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43" name="CasellaDiTesto 142"/>
            <p:cNvSpPr txBox="1"/>
            <p:nvPr/>
          </p:nvSpPr>
          <p:spPr>
            <a:xfrm>
              <a:off x="5966289" y="3672597"/>
              <a:ext cx="605293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100" dirty="0">
                  <a:latin typeface="Arial Rounded MT Bold"/>
                  <a:cs typeface="Arial Rounded MT Bold"/>
                </a:rPr>
                <a:t>…</a:t>
              </a:r>
            </a:p>
          </p:txBody>
        </p:sp>
      </p:grpSp>
      <p:grpSp>
        <p:nvGrpSpPr>
          <p:cNvPr id="169" name="Gruppo 168"/>
          <p:cNvGrpSpPr/>
          <p:nvPr/>
        </p:nvGrpSpPr>
        <p:grpSpPr>
          <a:xfrm>
            <a:off x="5697974" y="3721073"/>
            <a:ext cx="1082562" cy="273864"/>
            <a:chOff x="5073568" y="3367320"/>
            <a:chExt cx="1443415" cy="365148"/>
          </a:xfrm>
        </p:grpSpPr>
        <p:cxnSp>
          <p:nvCxnSpPr>
            <p:cNvPr id="145" name="Connettore 4 144"/>
            <p:cNvCxnSpPr>
              <a:stCxn id="66" idx="1"/>
              <a:endCxn id="68" idx="0"/>
            </p:cNvCxnSpPr>
            <p:nvPr/>
          </p:nvCxnSpPr>
          <p:spPr>
            <a:xfrm rot="10800000" flipV="1">
              <a:off x="5073554" y="3367328"/>
              <a:ext cx="570523" cy="363888"/>
            </a:xfrm>
            <a:prstGeom prst="bentConnector2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nettore 4 152"/>
            <p:cNvCxnSpPr>
              <a:stCxn id="66" idx="2"/>
              <a:endCxn id="122" idx="0"/>
            </p:cNvCxnSpPr>
            <p:nvPr/>
          </p:nvCxnSpPr>
          <p:spPr>
            <a:xfrm rot="5400000">
              <a:off x="5644673" y="3505067"/>
              <a:ext cx="210543" cy="244260"/>
            </a:xfrm>
            <a:prstGeom prst="bentConnector3">
              <a:avLst>
                <a:gd name="adj1" fmla="val 50000"/>
              </a:avLst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Connettore 4 158"/>
            <p:cNvCxnSpPr>
              <a:stCxn id="66" idx="3"/>
              <a:endCxn id="133" idx="0"/>
            </p:cNvCxnSpPr>
            <p:nvPr/>
          </p:nvCxnSpPr>
          <p:spPr>
            <a:xfrm>
              <a:off x="6100071" y="3367328"/>
              <a:ext cx="416912" cy="354764"/>
            </a:xfrm>
            <a:prstGeom prst="bentConnector2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3" name="Connettore 1 162"/>
          <p:cNvCxnSpPr>
            <a:stCxn id="79" idx="6"/>
            <a:endCxn id="68" idx="1"/>
          </p:cNvCxnSpPr>
          <p:nvPr/>
        </p:nvCxnSpPr>
        <p:spPr>
          <a:xfrm>
            <a:off x="5165148" y="3746612"/>
            <a:ext cx="361828" cy="4844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6" name="CasellaDiTesto 165"/>
          <p:cNvSpPr txBox="1"/>
          <p:nvPr/>
        </p:nvSpPr>
        <p:spPr>
          <a:xfrm>
            <a:off x="6942136" y="4001264"/>
            <a:ext cx="1778437" cy="4847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3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it-IT" sz="1350" dirty="0">
                <a:latin typeface="Arial Rounded MT Bold"/>
                <a:cs typeface="Arial Rounded MT Bold"/>
              </a:rPr>
              <a:t>Farm dedicata</a:t>
            </a:r>
          </a:p>
          <a:p>
            <a:pPr algn="ctr"/>
            <a:r>
              <a:rPr lang="it-IT" sz="1200" dirty="0">
                <a:latin typeface="Arial Rounded MT Bold"/>
                <a:cs typeface="Arial Rounded MT Bold"/>
              </a:rPr>
              <a:t>(ordine dei </a:t>
            </a:r>
            <a:r>
              <a:rPr lang="it-IT" sz="1200" dirty="0" err="1">
                <a:latin typeface="Arial Rounded MT Bold"/>
                <a:cs typeface="Arial Rounded MT Bold"/>
              </a:rPr>
              <a:t>Teraflops</a:t>
            </a:r>
            <a:r>
              <a:rPr lang="it-IT" sz="1200" dirty="0">
                <a:latin typeface="Arial Rounded MT Bold"/>
                <a:cs typeface="Arial Rounded MT Bold"/>
              </a:rPr>
              <a:t>)</a:t>
            </a:r>
          </a:p>
        </p:txBody>
      </p:sp>
      <p:grpSp>
        <p:nvGrpSpPr>
          <p:cNvPr id="188" name="Gruppo 187"/>
          <p:cNvGrpSpPr/>
          <p:nvPr/>
        </p:nvGrpSpPr>
        <p:grpSpPr>
          <a:xfrm>
            <a:off x="6100875" y="4483186"/>
            <a:ext cx="645324" cy="724663"/>
            <a:chOff x="5656551" y="4330048"/>
            <a:chExt cx="860433" cy="966220"/>
          </a:xfrm>
        </p:grpSpPr>
        <p:cxnSp>
          <p:nvCxnSpPr>
            <p:cNvPr id="171" name="Connettore 4 170"/>
            <p:cNvCxnSpPr>
              <a:stCxn id="78" idx="3"/>
              <a:endCxn id="82" idx="6"/>
            </p:cNvCxnSpPr>
            <p:nvPr/>
          </p:nvCxnSpPr>
          <p:spPr>
            <a:xfrm>
              <a:off x="6301553" y="4761714"/>
              <a:ext cx="65675" cy="534544"/>
            </a:xfrm>
            <a:prstGeom prst="bentConnector3">
              <a:avLst>
                <a:gd name="adj1" fmla="val 331590"/>
              </a:avLst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ttore 4 171"/>
            <p:cNvCxnSpPr>
              <a:endCxn id="78" idx="0"/>
            </p:cNvCxnSpPr>
            <p:nvPr/>
          </p:nvCxnSpPr>
          <p:spPr>
            <a:xfrm>
              <a:off x="5656551" y="4330048"/>
              <a:ext cx="327255" cy="208685"/>
            </a:xfrm>
            <a:prstGeom prst="bentConnector2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ttore 4 172"/>
            <p:cNvCxnSpPr>
              <a:endCxn id="78" idx="3"/>
            </p:cNvCxnSpPr>
            <p:nvPr/>
          </p:nvCxnSpPr>
          <p:spPr>
            <a:xfrm rot="5400000">
              <a:off x="6216802" y="4461532"/>
              <a:ext cx="384933" cy="215430"/>
            </a:xfrm>
            <a:prstGeom prst="bentConnector2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9" name="CasellaDiTesto 188"/>
          <p:cNvSpPr txBox="1"/>
          <p:nvPr/>
        </p:nvSpPr>
        <p:spPr>
          <a:xfrm>
            <a:off x="6836410" y="4477870"/>
            <a:ext cx="2016258" cy="66941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3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it-IT" sz="1350" dirty="0">
                <a:latin typeface="Arial Rounded MT Bold"/>
                <a:cs typeface="Arial Rounded MT Bold"/>
              </a:rPr>
              <a:t>Mass Storage</a:t>
            </a:r>
          </a:p>
          <a:p>
            <a:pPr algn="ctr"/>
            <a:r>
              <a:rPr lang="it-IT" sz="1200" dirty="0">
                <a:latin typeface="Arial Rounded MT Bold"/>
                <a:cs typeface="Arial Rounded MT Bold"/>
              </a:rPr>
              <a:t>(dischi e nastri, ~100 Hz,</a:t>
            </a:r>
          </a:p>
          <a:p>
            <a:pPr algn="ctr"/>
            <a:r>
              <a:rPr lang="it-IT" sz="1200" dirty="0">
                <a:latin typeface="Arial Rounded MT Bold"/>
                <a:cs typeface="Arial Rounded MT Bold"/>
              </a:rPr>
              <a:t>ordine dei 10-100 PB)</a:t>
            </a:r>
          </a:p>
        </p:txBody>
      </p:sp>
      <p:pic>
        <p:nvPicPr>
          <p:cNvPr id="190" name="Immagine 1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71" y="1098487"/>
            <a:ext cx="3992325" cy="3025763"/>
          </a:xfrm>
          <a:prstGeom prst="rect">
            <a:avLst/>
          </a:prstGeom>
          <a:ln w="44450">
            <a:solidFill>
              <a:srgbClr val="8CC2CB"/>
            </a:solidFill>
          </a:ln>
          <a:effectLst>
            <a:outerShdw blurRad="127000" dist="1524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92" name="Connettore 1 191"/>
          <p:cNvCxnSpPr>
            <a:stCxn id="68" idx="2"/>
            <a:endCxn id="78" idx="1"/>
          </p:cNvCxnSpPr>
          <p:nvPr/>
        </p:nvCxnSpPr>
        <p:spPr>
          <a:xfrm>
            <a:off x="5697974" y="4477225"/>
            <a:ext cx="410033" cy="32971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0" name="Gruppo 209"/>
          <p:cNvGrpSpPr/>
          <p:nvPr/>
        </p:nvGrpSpPr>
        <p:grpSpPr>
          <a:xfrm>
            <a:off x="4252503" y="4342441"/>
            <a:ext cx="803309" cy="1309502"/>
            <a:chOff x="3167338" y="4707626"/>
            <a:chExt cx="1071079" cy="1746002"/>
          </a:xfrm>
        </p:grpSpPr>
        <p:sp>
          <p:nvSpPr>
            <p:cNvPr id="89" name="Ovale 88"/>
            <p:cNvSpPr/>
            <p:nvPr/>
          </p:nvSpPr>
          <p:spPr>
            <a:xfrm>
              <a:off x="3443025" y="4707626"/>
              <a:ext cx="714053" cy="386765"/>
            </a:xfrm>
            <a:prstGeom prst="ellipse">
              <a:avLst/>
            </a:prstGeom>
            <a:solidFill>
              <a:srgbClr val="8CC2CB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050" dirty="0">
                  <a:solidFill>
                    <a:schemeClr val="tx1"/>
                  </a:solidFill>
                  <a:latin typeface="Arial Rounded MT Bold"/>
                  <a:cs typeface="Arial Rounded MT Bold"/>
                </a:rPr>
                <a:t>T1</a:t>
              </a:r>
            </a:p>
          </p:txBody>
        </p:sp>
        <p:sp>
          <p:nvSpPr>
            <p:cNvPr id="90" name="Ovale 89"/>
            <p:cNvSpPr/>
            <p:nvPr/>
          </p:nvSpPr>
          <p:spPr>
            <a:xfrm>
              <a:off x="3167338" y="5174224"/>
              <a:ext cx="714053" cy="386765"/>
            </a:xfrm>
            <a:prstGeom prst="ellipse">
              <a:avLst/>
            </a:prstGeom>
            <a:solidFill>
              <a:srgbClr val="8CC2CB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050" dirty="0">
                  <a:solidFill>
                    <a:schemeClr val="tx1"/>
                  </a:solidFill>
                  <a:latin typeface="Arial Rounded MT Bold"/>
                  <a:cs typeface="Arial Rounded MT Bold"/>
                </a:rPr>
                <a:t>T1</a:t>
              </a:r>
            </a:p>
          </p:txBody>
        </p:sp>
        <p:sp>
          <p:nvSpPr>
            <p:cNvPr id="196" name="Ovale 195"/>
            <p:cNvSpPr/>
            <p:nvPr/>
          </p:nvSpPr>
          <p:spPr>
            <a:xfrm>
              <a:off x="3524364" y="6066863"/>
              <a:ext cx="714053" cy="386765"/>
            </a:xfrm>
            <a:prstGeom prst="ellipse">
              <a:avLst/>
            </a:prstGeom>
            <a:solidFill>
              <a:srgbClr val="8CC2CB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050" dirty="0">
                  <a:solidFill>
                    <a:schemeClr val="tx1"/>
                  </a:solidFill>
                  <a:latin typeface="Arial Rounded MT Bold"/>
                  <a:cs typeface="Arial Rounded MT Bold"/>
                </a:rPr>
                <a:t>T1</a:t>
              </a:r>
            </a:p>
          </p:txBody>
        </p:sp>
        <p:sp>
          <p:nvSpPr>
            <p:cNvPr id="200" name="CasellaDiTesto 199"/>
            <p:cNvSpPr txBox="1"/>
            <p:nvPr/>
          </p:nvSpPr>
          <p:spPr>
            <a:xfrm>
              <a:off x="3337651" y="5523748"/>
              <a:ext cx="605294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100" dirty="0">
                  <a:latin typeface="Arial Rounded MT Bold"/>
                  <a:cs typeface="Arial Rounded MT Bold"/>
                </a:rPr>
                <a:t>…</a:t>
              </a:r>
            </a:p>
          </p:txBody>
        </p:sp>
      </p:grpSp>
      <p:grpSp>
        <p:nvGrpSpPr>
          <p:cNvPr id="211" name="Gruppo 210"/>
          <p:cNvGrpSpPr/>
          <p:nvPr/>
        </p:nvGrpSpPr>
        <p:grpSpPr>
          <a:xfrm>
            <a:off x="3226110" y="4019177"/>
            <a:ext cx="837548" cy="1876622"/>
            <a:chOff x="2326295" y="4439344"/>
            <a:chExt cx="1116730" cy="2502162"/>
          </a:xfrm>
        </p:grpSpPr>
        <p:sp>
          <p:nvSpPr>
            <p:cNvPr id="197" name="Ovale 196"/>
            <p:cNvSpPr/>
            <p:nvPr/>
          </p:nvSpPr>
          <p:spPr>
            <a:xfrm>
              <a:off x="2877497" y="4439344"/>
              <a:ext cx="565528" cy="259295"/>
            </a:xfrm>
            <a:prstGeom prst="ellipse">
              <a:avLst/>
            </a:prstGeom>
            <a:solidFill>
              <a:schemeClr val="accent2">
                <a:lumMod val="10000"/>
                <a:lumOff val="9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600" dirty="0">
                  <a:solidFill>
                    <a:schemeClr val="tx1"/>
                  </a:solidFill>
                  <a:latin typeface="Arial Rounded MT Bold"/>
                  <a:cs typeface="Arial Rounded MT Bold"/>
                </a:rPr>
                <a:t>T2</a:t>
              </a:r>
            </a:p>
          </p:txBody>
        </p:sp>
        <p:sp>
          <p:nvSpPr>
            <p:cNvPr id="201" name="Ovale 200"/>
            <p:cNvSpPr/>
            <p:nvPr/>
          </p:nvSpPr>
          <p:spPr>
            <a:xfrm>
              <a:off x="2483580" y="4660667"/>
              <a:ext cx="586869" cy="286261"/>
            </a:xfrm>
            <a:prstGeom prst="ellipse">
              <a:avLst/>
            </a:prstGeom>
            <a:solidFill>
              <a:schemeClr val="accent2">
                <a:lumMod val="10000"/>
                <a:lumOff val="9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600" dirty="0">
                  <a:solidFill>
                    <a:schemeClr val="tx1"/>
                  </a:solidFill>
                  <a:latin typeface="Arial Rounded MT Bold"/>
                  <a:cs typeface="Arial Rounded MT Bold"/>
                </a:rPr>
                <a:t>T2</a:t>
              </a:r>
            </a:p>
          </p:txBody>
        </p:sp>
        <p:sp>
          <p:nvSpPr>
            <p:cNvPr id="202" name="Ovale 201"/>
            <p:cNvSpPr/>
            <p:nvPr/>
          </p:nvSpPr>
          <p:spPr>
            <a:xfrm>
              <a:off x="2326295" y="5079269"/>
              <a:ext cx="551202" cy="257693"/>
            </a:xfrm>
            <a:prstGeom prst="ellipse">
              <a:avLst/>
            </a:prstGeom>
            <a:solidFill>
              <a:schemeClr val="accent2">
                <a:lumMod val="10000"/>
                <a:lumOff val="9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600" dirty="0">
                  <a:solidFill>
                    <a:schemeClr val="tx1"/>
                  </a:solidFill>
                  <a:latin typeface="Arial Rounded MT Bold"/>
                  <a:cs typeface="Arial Rounded MT Bold"/>
                </a:rPr>
                <a:t>T2</a:t>
              </a:r>
            </a:p>
          </p:txBody>
        </p:sp>
        <p:sp>
          <p:nvSpPr>
            <p:cNvPr id="203" name="Ovale 202"/>
            <p:cNvSpPr/>
            <p:nvPr/>
          </p:nvSpPr>
          <p:spPr>
            <a:xfrm>
              <a:off x="2432862" y="5422909"/>
              <a:ext cx="523494" cy="256965"/>
            </a:xfrm>
            <a:prstGeom prst="ellipse">
              <a:avLst/>
            </a:prstGeom>
            <a:solidFill>
              <a:schemeClr val="accent2">
                <a:lumMod val="10000"/>
                <a:lumOff val="9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600" dirty="0">
                  <a:solidFill>
                    <a:schemeClr val="tx1"/>
                  </a:solidFill>
                  <a:latin typeface="Arial Rounded MT Bold"/>
                  <a:cs typeface="Arial Rounded MT Bold"/>
                </a:rPr>
                <a:t>T2</a:t>
              </a:r>
            </a:p>
          </p:txBody>
        </p:sp>
        <p:sp>
          <p:nvSpPr>
            <p:cNvPr id="204" name="Ovale 203"/>
            <p:cNvSpPr/>
            <p:nvPr/>
          </p:nvSpPr>
          <p:spPr>
            <a:xfrm>
              <a:off x="2664289" y="6709367"/>
              <a:ext cx="584133" cy="232139"/>
            </a:xfrm>
            <a:prstGeom prst="ellipse">
              <a:avLst/>
            </a:prstGeom>
            <a:solidFill>
              <a:schemeClr val="accent2">
                <a:lumMod val="10000"/>
                <a:lumOff val="9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600" dirty="0">
                  <a:solidFill>
                    <a:schemeClr val="tx1"/>
                  </a:solidFill>
                  <a:latin typeface="Arial Rounded MT Bold"/>
                  <a:cs typeface="Arial Rounded MT Bold"/>
                </a:rPr>
                <a:t>T2</a:t>
              </a:r>
            </a:p>
          </p:txBody>
        </p:sp>
      </p:grpSp>
      <p:cxnSp>
        <p:nvCxnSpPr>
          <p:cNvPr id="207" name="Connettore 4 206"/>
          <p:cNvCxnSpPr>
            <a:stCxn id="83" idx="2"/>
            <a:endCxn id="88" idx="6"/>
          </p:cNvCxnSpPr>
          <p:nvPr/>
        </p:nvCxnSpPr>
        <p:spPr>
          <a:xfrm rot="10800000">
            <a:off x="5971523" y="4951404"/>
            <a:ext cx="221530" cy="215966"/>
          </a:xfrm>
          <a:prstGeom prst="bentConnector3">
            <a:avLst/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" name="Connettore 1 208"/>
          <p:cNvCxnSpPr>
            <a:stCxn id="88" idx="4"/>
            <a:endCxn id="91" idx="0"/>
          </p:cNvCxnSpPr>
          <p:nvPr/>
        </p:nvCxnSpPr>
        <p:spPr>
          <a:xfrm>
            <a:off x="5572263" y="5148032"/>
            <a:ext cx="279517" cy="5629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8" name="Gruppo 217"/>
          <p:cNvGrpSpPr/>
          <p:nvPr/>
        </p:nvGrpSpPr>
        <p:grpSpPr>
          <a:xfrm>
            <a:off x="4788040" y="4487478"/>
            <a:ext cx="501902" cy="874395"/>
            <a:chOff x="3860311" y="4389197"/>
            <a:chExt cx="669203" cy="1165858"/>
          </a:xfrm>
        </p:grpSpPr>
        <p:cxnSp>
          <p:nvCxnSpPr>
            <p:cNvPr id="213" name="Connettore 1 212"/>
            <p:cNvCxnSpPr>
              <a:stCxn id="88" idx="1"/>
              <a:endCxn id="89" idx="6"/>
            </p:cNvCxnSpPr>
            <p:nvPr/>
          </p:nvCxnSpPr>
          <p:spPr>
            <a:xfrm flipH="1" flipV="1">
              <a:off x="4135998" y="4389201"/>
              <a:ext cx="393514" cy="43318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nettore 1 214"/>
            <p:cNvCxnSpPr>
              <a:stCxn id="88" idx="2"/>
              <a:endCxn id="90" idx="6"/>
            </p:cNvCxnSpPr>
            <p:nvPr/>
          </p:nvCxnSpPr>
          <p:spPr>
            <a:xfrm flipH="1" flipV="1">
              <a:off x="3860311" y="4855799"/>
              <a:ext cx="513280" cy="15196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nettore 1 216"/>
            <p:cNvCxnSpPr>
              <a:stCxn id="88" idx="3"/>
              <a:endCxn id="196" idx="0"/>
            </p:cNvCxnSpPr>
            <p:nvPr/>
          </p:nvCxnSpPr>
          <p:spPr>
            <a:xfrm flipH="1">
              <a:off x="3860311" y="5193150"/>
              <a:ext cx="669201" cy="36190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0" name="Gruppo 229"/>
          <p:cNvGrpSpPr/>
          <p:nvPr/>
        </p:nvGrpSpPr>
        <p:grpSpPr>
          <a:xfrm>
            <a:off x="3639513" y="4185165"/>
            <a:ext cx="898185" cy="1623583"/>
            <a:chOff x="2328936" y="3986119"/>
            <a:chExt cx="1197578" cy="2164779"/>
          </a:xfrm>
        </p:grpSpPr>
        <p:cxnSp>
          <p:nvCxnSpPr>
            <p:cNvPr id="220" name="Connettore 1 219"/>
            <p:cNvCxnSpPr>
              <a:stCxn id="89" idx="1"/>
              <a:endCxn id="197" idx="5"/>
            </p:cNvCxnSpPr>
            <p:nvPr/>
          </p:nvCxnSpPr>
          <p:spPr>
            <a:xfrm flipH="1" flipV="1">
              <a:off x="2811644" y="3986119"/>
              <a:ext cx="714870" cy="2663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nettore 1 221"/>
            <p:cNvCxnSpPr>
              <a:stCxn id="89" idx="2"/>
              <a:endCxn id="201" idx="6"/>
            </p:cNvCxnSpPr>
            <p:nvPr/>
          </p:nvCxnSpPr>
          <p:spPr>
            <a:xfrm flipH="1" flipV="1">
              <a:off x="2521888" y="4129251"/>
              <a:ext cx="900055" cy="25994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ttore 1 223"/>
            <p:cNvCxnSpPr>
              <a:stCxn id="90" idx="1"/>
              <a:endCxn id="202" idx="6"/>
            </p:cNvCxnSpPr>
            <p:nvPr/>
          </p:nvCxnSpPr>
          <p:spPr>
            <a:xfrm flipH="1" flipV="1">
              <a:off x="2328936" y="4533570"/>
              <a:ext cx="921891" cy="1854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ttore 1 225"/>
            <p:cNvCxnSpPr>
              <a:stCxn id="90" idx="2"/>
              <a:endCxn id="203" idx="6"/>
            </p:cNvCxnSpPr>
            <p:nvPr/>
          </p:nvCxnSpPr>
          <p:spPr>
            <a:xfrm flipH="1">
              <a:off x="2407795" y="4855799"/>
              <a:ext cx="738462" cy="2104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nettore 1 227"/>
            <p:cNvCxnSpPr>
              <a:stCxn id="196" idx="2"/>
              <a:endCxn id="204" idx="6"/>
            </p:cNvCxnSpPr>
            <p:nvPr/>
          </p:nvCxnSpPr>
          <p:spPr>
            <a:xfrm flipH="1">
              <a:off x="2699859" y="5748443"/>
              <a:ext cx="803420" cy="40245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asellaDiTesto 2"/>
          <p:cNvSpPr txBox="1"/>
          <p:nvPr/>
        </p:nvSpPr>
        <p:spPr>
          <a:xfrm>
            <a:off x="3615840" y="3132775"/>
            <a:ext cx="22532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>
                <a:latin typeface="Arial Rounded MT Bold"/>
                <a:cs typeface="Arial Rounded MT Bold"/>
              </a:rPr>
              <a:t>Timestamp</a:t>
            </a:r>
            <a:r>
              <a:rPr lang="it-IT" sz="1200" dirty="0">
                <a:latin typeface="Arial Rounded MT Bold"/>
                <a:cs typeface="Arial Rounded MT Bold"/>
              </a:rPr>
              <a:t> e </a:t>
            </a:r>
            <a:r>
              <a:rPr lang="it-IT" sz="1200" dirty="0" err="1">
                <a:latin typeface="Arial Rounded MT Bold"/>
                <a:cs typeface="Arial Rounded MT Bold"/>
              </a:rPr>
              <a:t>Event</a:t>
            </a:r>
            <a:r>
              <a:rPr lang="it-IT" sz="1200" dirty="0">
                <a:latin typeface="Arial Rounded MT Bold"/>
                <a:cs typeface="Arial Rounded MT Bold"/>
              </a:rPr>
              <a:t> Building</a:t>
            </a:r>
          </a:p>
        </p:txBody>
      </p:sp>
      <p:sp>
        <p:nvSpPr>
          <p:cNvPr id="144" name="Rectangle 143"/>
          <p:cNvSpPr/>
          <p:nvPr/>
        </p:nvSpPr>
        <p:spPr>
          <a:xfrm>
            <a:off x="2632921" y="-22987"/>
            <a:ext cx="3543279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spc="38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Il </a:t>
            </a:r>
            <a:r>
              <a:rPr lang="en-US" sz="4050" b="1" spc="38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filtro</a:t>
            </a:r>
            <a:r>
              <a:rPr lang="en-US" sz="4050" b="1" spc="38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(trigger)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04/06/2015</a:t>
            </a:r>
            <a:endParaRPr lang="it-IT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Nuovi modelli per il calcolo scientifico: l’esperienza dell’INFN (D. Menasce)</a:t>
            </a:r>
            <a:endParaRPr lang="it-IT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3611-9DD7-4961-B8CC-62EB7CF6ADAF}" type="slidenum">
              <a:rPr lang="it-IT" smtClean="0"/>
              <a:t>15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16409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2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5" dur="2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9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00"/>
                            </p:stCondLst>
                            <p:childTnLst>
                              <p:par>
                                <p:cTn id="16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0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79" grpId="0" animBg="1"/>
      <p:bldP spid="91" grpId="0" animBg="1"/>
      <p:bldP spid="97" grpId="0"/>
      <p:bldP spid="98" grpId="0"/>
      <p:bldP spid="115" grpId="0"/>
      <p:bldP spid="117" grpId="0"/>
      <p:bldP spid="166" grpId="0"/>
      <p:bldP spid="189" grpId="0"/>
      <p:bldP spid="3" grpId="0"/>
      <p:bldP spid="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04/06/2015</a:t>
            </a:r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Nuovi modelli per il calcolo scientifico: l’esperienza dell’INFN (D. Menasce)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3611-9DD7-4961-B8CC-62EB7CF6ADAF}" type="slidenum">
              <a:rPr lang="it-IT" smtClean="0"/>
              <a:t>16</a:t>
            </a:fld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82" y="3102428"/>
            <a:ext cx="4199078" cy="34438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26807" y="-5130"/>
            <a:ext cx="278076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spc="38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CPU Servers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864" y="3563904"/>
            <a:ext cx="4794938" cy="2927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564" y="814073"/>
            <a:ext cx="9022802" cy="22467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it-IT" sz="2000" dirty="0"/>
              <a:t>Sistema molto potente, ma stiamo raggiungendo dei limiti: esiste una forchetta di indeterminazione di un fattore due sulla caduta del fattore costo/prestazioni dei server, ma, nel caso migliore, assumendo una diminuzione del 20% annuo, sia avrà un miglioramento del rapporto di solo un fattore 7.5 (rispetto ai 14 necessari) </a:t>
            </a:r>
          </a:p>
          <a:p>
            <a:pPr algn="just"/>
            <a:endParaRPr lang="it-IT" sz="2000" dirty="0"/>
          </a:p>
          <a:p>
            <a:pPr algn="just"/>
            <a:r>
              <a:rPr lang="it-IT" sz="2000" dirty="0"/>
              <a:t>Per LHC siamo fuori, ottimisticamente, di un fattore due rispetto al necessario, assumendo bugdet costante.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8927901" y="5454771"/>
            <a:ext cx="0" cy="460094"/>
          </a:xfrm>
          <a:prstGeom prst="straightConnector1">
            <a:avLst/>
          </a:prstGeom>
          <a:ln w="22225">
            <a:solidFill>
              <a:srgbClr val="FF0000"/>
            </a:solidFill>
            <a:headEnd type="arrow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2715" y="4202419"/>
            <a:ext cx="5010393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dirty="0"/>
              <a:t>Discorsi analoghi valgono per lo storage: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dirty="0"/>
              <a:t>Disks: costi in discesa ma con slope insufficiente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dirty="0"/>
              <a:t>Tapes: la curva di sviluppo pare ancora solidamente in </a:t>
            </a:r>
            <a:r>
              <a:rPr lang="it-IT" dirty="0" smtClean="0"/>
              <a:t>crescita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dirty="0" smtClean="0"/>
              <a:t>Rete: anch’essa con margini di miglioramento notevoli, ma inadeguati a questo scopo specifico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4300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31902" y="872393"/>
            <a:ext cx="8895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Un </a:t>
            </a:r>
            <a:r>
              <a:rPr lang="en-US" sz="2400" dirty="0" err="1" smtClean="0"/>
              <a:t>esempio</a:t>
            </a:r>
            <a:r>
              <a:rPr lang="en-US" sz="2400" dirty="0" smtClean="0"/>
              <a:t> </a:t>
            </a:r>
            <a:r>
              <a:rPr lang="en-US" sz="2400" dirty="0" err="1" smtClean="0"/>
              <a:t>critico</a:t>
            </a:r>
            <a:r>
              <a:rPr lang="en-US" sz="2400" dirty="0" smtClean="0"/>
              <a:t>: la </a:t>
            </a:r>
            <a:r>
              <a:rPr lang="en-US" sz="2400" dirty="0" err="1"/>
              <a:t>ricostruzione</a:t>
            </a:r>
            <a:r>
              <a:rPr lang="en-US" sz="2400" dirty="0"/>
              <a:t> </a:t>
            </a:r>
            <a:r>
              <a:rPr lang="en-US" sz="2400" dirty="0" err="1"/>
              <a:t>delle</a:t>
            </a:r>
            <a:r>
              <a:rPr lang="en-US" sz="2400" dirty="0"/>
              <a:t> </a:t>
            </a:r>
            <a:r>
              <a:rPr lang="en-US" sz="2400" dirty="0" err="1"/>
              <a:t>tracce</a:t>
            </a:r>
            <a:r>
              <a:rPr lang="en-US" sz="2400" dirty="0"/>
              <a:t> in </a:t>
            </a:r>
            <a:r>
              <a:rPr lang="en-US" sz="2400" dirty="0" smtClean="0"/>
              <a:t>LHC. Si </a:t>
            </a:r>
            <a:r>
              <a:rPr lang="en-US" sz="2400" dirty="0" err="1" smtClean="0"/>
              <a:t>tratta</a:t>
            </a:r>
            <a:r>
              <a:rPr lang="en-US" sz="2400" dirty="0" smtClean="0"/>
              <a:t> di  un </a:t>
            </a:r>
            <a:r>
              <a:rPr lang="en-US" sz="2400" dirty="0" err="1"/>
              <a:t>problema</a:t>
            </a:r>
            <a:r>
              <a:rPr lang="en-US" sz="2400" dirty="0"/>
              <a:t> </a:t>
            </a:r>
            <a:r>
              <a:rPr lang="en-US" sz="2400" dirty="0" err="1" smtClean="0"/>
              <a:t>altamente</a:t>
            </a:r>
            <a:r>
              <a:rPr lang="en-US" sz="2400" dirty="0" smtClean="0"/>
              <a:t> CPU </a:t>
            </a:r>
            <a:r>
              <a:rPr lang="en-US" sz="2400" dirty="0"/>
              <a:t>intensive:</a:t>
            </a:r>
          </a:p>
        </p:txBody>
      </p:sp>
      <p:cxnSp>
        <p:nvCxnSpPr>
          <p:cNvPr id="17" name="Connettore 1 16"/>
          <p:cNvCxnSpPr/>
          <p:nvPr/>
        </p:nvCxnSpPr>
        <p:spPr>
          <a:xfrm>
            <a:off x="767506" y="3552930"/>
            <a:ext cx="2656695" cy="17625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/>
          <p:cNvGrpSpPr/>
          <p:nvPr/>
        </p:nvGrpSpPr>
        <p:grpSpPr>
          <a:xfrm>
            <a:off x="890621" y="3637171"/>
            <a:ext cx="2014106" cy="1351540"/>
            <a:chOff x="647975" y="3706560"/>
            <a:chExt cx="2685474" cy="1802053"/>
          </a:xfrm>
        </p:grpSpPr>
        <p:sp>
          <p:nvSpPr>
            <p:cNvPr id="18" name="Ovale 17"/>
            <p:cNvSpPr/>
            <p:nvPr/>
          </p:nvSpPr>
          <p:spPr>
            <a:xfrm>
              <a:off x="1290827" y="4099321"/>
              <a:ext cx="51840" cy="5184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19" name="Ovale 18"/>
            <p:cNvSpPr/>
            <p:nvPr/>
          </p:nvSpPr>
          <p:spPr>
            <a:xfrm>
              <a:off x="1826751" y="4495591"/>
              <a:ext cx="51840" cy="5184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15" name="Ovale 14"/>
            <p:cNvSpPr/>
            <p:nvPr/>
          </p:nvSpPr>
          <p:spPr>
            <a:xfrm>
              <a:off x="647975" y="3706560"/>
              <a:ext cx="51840" cy="5184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20" name="Ovale 19"/>
            <p:cNvSpPr/>
            <p:nvPr/>
          </p:nvSpPr>
          <p:spPr>
            <a:xfrm>
              <a:off x="2576787" y="4953314"/>
              <a:ext cx="51840" cy="5184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21" name="Ovale 20"/>
            <p:cNvSpPr/>
            <p:nvPr/>
          </p:nvSpPr>
          <p:spPr>
            <a:xfrm>
              <a:off x="3281609" y="5456773"/>
              <a:ext cx="51840" cy="5184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</p:grpSp>
      <p:grpSp>
        <p:nvGrpSpPr>
          <p:cNvPr id="33" name="Gruppo 32"/>
          <p:cNvGrpSpPr/>
          <p:nvPr/>
        </p:nvGrpSpPr>
        <p:grpSpPr>
          <a:xfrm>
            <a:off x="929503" y="3408854"/>
            <a:ext cx="1886165" cy="1564805"/>
            <a:chOff x="699815" y="3402139"/>
            <a:chExt cx="2514887" cy="2086406"/>
          </a:xfrm>
        </p:grpSpPr>
        <p:sp>
          <p:nvSpPr>
            <p:cNvPr id="24" name="Ovale 23"/>
            <p:cNvSpPr/>
            <p:nvPr/>
          </p:nvSpPr>
          <p:spPr>
            <a:xfrm>
              <a:off x="699815" y="4716914"/>
              <a:ext cx="51840" cy="51840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25" name="Ovale 24"/>
            <p:cNvSpPr/>
            <p:nvPr/>
          </p:nvSpPr>
          <p:spPr>
            <a:xfrm>
              <a:off x="3162862" y="3654720"/>
              <a:ext cx="51840" cy="51840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26" name="Ovale 25"/>
            <p:cNvSpPr/>
            <p:nvPr/>
          </p:nvSpPr>
          <p:spPr>
            <a:xfrm>
              <a:off x="1407888" y="3402139"/>
              <a:ext cx="51840" cy="51840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27" name="Ovale 26"/>
            <p:cNvSpPr/>
            <p:nvPr/>
          </p:nvSpPr>
          <p:spPr>
            <a:xfrm>
              <a:off x="2042573" y="5436705"/>
              <a:ext cx="51840" cy="51840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28" name="Ovale 27"/>
            <p:cNvSpPr/>
            <p:nvPr/>
          </p:nvSpPr>
          <p:spPr>
            <a:xfrm>
              <a:off x="2861061" y="5359687"/>
              <a:ext cx="51840" cy="51840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</p:grpSp>
      <p:cxnSp>
        <p:nvCxnSpPr>
          <p:cNvPr id="30" name="Connettore 1 29"/>
          <p:cNvCxnSpPr/>
          <p:nvPr/>
        </p:nvCxnSpPr>
        <p:spPr>
          <a:xfrm flipV="1">
            <a:off x="910061" y="2859966"/>
            <a:ext cx="1994666" cy="79797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/>
          <p:cNvCxnSpPr>
            <a:stCxn id="15" idx="6"/>
          </p:cNvCxnSpPr>
          <p:nvPr/>
        </p:nvCxnSpPr>
        <p:spPr>
          <a:xfrm flipV="1">
            <a:off x="929501" y="3598290"/>
            <a:ext cx="2730717" cy="5832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36"/>
          <p:cNvCxnSpPr/>
          <p:nvPr/>
        </p:nvCxnSpPr>
        <p:spPr>
          <a:xfrm>
            <a:off x="908567" y="3661168"/>
            <a:ext cx="1066883" cy="629422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/>
          <p:cNvCxnSpPr/>
          <p:nvPr/>
        </p:nvCxnSpPr>
        <p:spPr>
          <a:xfrm>
            <a:off x="902442" y="3661167"/>
            <a:ext cx="1560289" cy="100614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1 45"/>
          <p:cNvCxnSpPr/>
          <p:nvPr/>
        </p:nvCxnSpPr>
        <p:spPr>
          <a:xfrm>
            <a:off x="910062" y="3657941"/>
            <a:ext cx="2042689" cy="1361582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1 48"/>
          <p:cNvCxnSpPr/>
          <p:nvPr/>
        </p:nvCxnSpPr>
        <p:spPr>
          <a:xfrm flipV="1">
            <a:off x="618472" y="4097250"/>
            <a:ext cx="952523" cy="147744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CasellaDiTesto 49"/>
          <p:cNvSpPr txBox="1"/>
          <p:nvPr/>
        </p:nvSpPr>
        <p:spPr>
          <a:xfrm>
            <a:off x="842878" y="5213264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+mj-lt"/>
                <a:ea typeface="Lucida Grande"/>
                <a:cs typeface="Lucida Grande"/>
              </a:rPr>
              <a:t>ϑ</a:t>
            </a:r>
            <a:r>
              <a:rPr lang="it-IT" dirty="0">
                <a:latin typeface="+mj-lt"/>
                <a:ea typeface="Lucida Grande"/>
                <a:cs typeface="Lucida Grande"/>
              </a:rPr>
              <a:t> = </a:t>
            </a:r>
            <a:r>
              <a:rPr lang="it-IT" sz="1500" dirty="0">
                <a:latin typeface="Arial Rounded MT Bold"/>
                <a:ea typeface="Lucida Grande"/>
                <a:cs typeface="Arial Rounded MT Bold"/>
              </a:rPr>
              <a:t>51</a:t>
            </a:r>
            <a:r>
              <a:rPr lang="it-IT" sz="1500" baseline="30000" dirty="0">
                <a:latin typeface="Arial Rounded MT Bold"/>
                <a:ea typeface="Lucida Grande"/>
                <a:cs typeface="Arial Rounded MT Bold"/>
              </a:rPr>
              <a:t>0</a:t>
            </a:r>
            <a:r>
              <a:rPr lang="it-IT" dirty="0"/>
              <a:t> </a:t>
            </a:r>
          </a:p>
        </p:txBody>
      </p:sp>
      <p:sp>
        <p:nvSpPr>
          <p:cNvPr id="51" name="CasellaDiTesto 50"/>
          <p:cNvSpPr txBox="1"/>
          <p:nvPr/>
        </p:nvSpPr>
        <p:spPr>
          <a:xfrm>
            <a:off x="1130105" y="464246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ρ</a:t>
            </a:r>
            <a:r>
              <a:rPr lang="it-IT" dirty="0"/>
              <a:t>= </a:t>
            </a:r>
            <a:r>
              <a:rPr lang="it-IT" sz="1500" dirty="0">
                <a:latin typeface="Arial Rounded MT Bold"/>
                <a:cs typeface="Arial Rounded MT Bold"/>
              </a:rPr>
              <a:t>12</a:t>
            </a:r>
          </a:p>
        </p:txBody>
      </p:sp>
      <p:sp>
        <p:nvSpPr>
          <p:cNvPr id="54" name="Figura a mano libera 53"/>
          <p:cNvSpPr/>
          <p:nvPr/>
        </p:nvSpPr>
        <p:spPr>
          <a:xfrm>
            <a:off x="742779" y="5386388"/>
            <a:ext cx="100100" cy="190500"/>
          </a:xfrm>
          <a:custGeom>
            <a:avLst/>
            <a:gdLst>
              <a:gd name="connsiteX0" fmla="*/ 0 w 133467"/>
              <a:gd name="connsiteY0" fmla="*/ 0 h 254000"/>
              <a:gd name="connsiteX1" fmla="*/ 60325 w 133467"/>
              <a:gd name="connsiteY1" fmla="*/ 44450 h 254000"/>
              <a:gd name="connsiteX2" fmla="*/ 107950 w 133467"/>
              <a:gd name="connsiteY2" fmla="*/ 107950 h 254000"/>
              <a:gd name="connsiteX3" fmla="*/ 130175 w 133467"/>
              <a:gd name="connsiteY3" fmla="*/ 165100 h 254000"/>
              <a:gd name="connsiteX4" fmla="*/ 133350 w 133467"/>
              <a:gd name="connsiteY4" fmla="*/ 212725 h 254000"/>
              <a:gd name="connsiteX5" fmla="*/ 130175 w 133467"/>
              <a:gd name="connsiteY5" fmla="*/ 254000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3467" h="254000">
                <a:moveTo>
                  <a:pt x="0" y="0"/>
                </a:moveTo>
                <a:cubicBezTo>
                  <a:pt x="21166" y="13229"/>
                  <a:pt x="42333" y="26458"/>
                  <a:pt x="60325" y="44450"/>
                </a:cubicBezTo>
                <a:cubicBezTo>
                  <a:pt x="78317" y="62442"/>
                  <a:pt x="96308" y="87842"/>
                  <a:pt x="107950" y="107950"/>
                </a:cubicBezTo>
                <a:cubicBezTo>
                  <a:pt x="119592" y="128058"/>
                  <a:pt x="125942" y="147638"/>
                  <a:pt x="130175" y="165100"/>
                </a:cubicBezTo>
                <a:cubicBezTo>
                  <a:pt x="134408" y="182562"/>
                  <a:pt x="133350" y="197908"/>
                  <a:pt x="133350" y="212725"/>
                </a:cubicBezTo>
                <a:cubicBezTo>
                  <a:pt x="133350" y="227542"/>
                  <a:pt x="130175" y="254000"/>
                  <a:pt x="130175" y="254000"/>
                </a:cubicBezTo>
              </a:path>
            </a:pathLst>
          </a:cu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grpSp>
        <p:nvGrpSpPr>
          <p:cNvPr id="67" name="Gruppo 66"/>
          <p:cNvGrpSpPr/>
          <p:nvPr/>
        </p:nvGrpSpPr>
        <p:grpSpPr>
          <a:xfrm>
            <a:off x="310725" y="3171920"/>
            <a:ext cx="3154108" cy="2702851"/>
            <a:chOff x="-1109702" y="3086227"/>
            <a:chExt cx="4205478" cy="3603800"/>
          </a:xfrm>
        </p:grpSpPr>
        <p:sp>
          <p:nvSpPr>
            <p:cNvPr id="55" name="CasellaDiTesto 54"/>
            <p:cNvSpPr txBox="1"/>
            <p:nvPr/>
          </p:nvSpPr>
          <p:spPr>
            <a:xfrm>
              <a:off x="2729864" y="6289918"/>
              <a:ext cx="365912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350" dirty="0">
                  <a:latin typeface="Arial Rounded MT Bold"/>
                  <a:cs typeface="Arial Rounded MT Bold"/>
                </a:rPr>
                <a:t>x</a:t>
              </a:r>
            </a:p>
          </p:txBody>
        </p:sp>
        <p:sp>
          <p:nvSpPr>
            <p:cNvPr id="56" name="CasellaDiTesto 55"/>
            <p:cNvSpPr txBox="1"/>
            <p:nvPr/>
          </p:nvSpPr>
          <p:spPr>
            <a:xfrm>
              <a:off x="-1109702" y="3086227"/>
              <a:ext cx="37232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350" dirty="0">
                  <a:latin typeface="Arial Rounded MT Bold"/>
                  <a:cs typeface="Arial Rounded MT Bold"/>
                </a:rPr>
                <a:t>y</a:t>
              </a:r>
            </a:p>
          </p:txBody>
        </p:sp>
      </p:grpSp>
      <p:grpSp>
        <p:nvGrpSpPr>
          <p:cNvPr id="57" name="Gruppo 56"/>
          <p:cNvGrpSpPr/>
          <p:nvPr/>
        </p:nvGrpSpPr>
        <p:grpSpPr>
          <a:xfrm>
            <a:off x="618472" y="3171920"/>
            <a:ext cx="2883486" cy="2410560"/>
            <a:chOff x="285109" y="3075840"/>
            <a:chExt cx="3844648" cy="3214080"/>
          </a:xfrm>
        </p:grpSpPr>
        <p:cxnSp>
          <p:nvCxnSpPr>
            <p:cNvPr id="58" name="Connettore 2 57"/>
            <p:cNvCxnSpPr/>
            <p:nvPr/>
          </p:nvCxnSpPr>
          <p:spPr>
            <a:xfrm>
              <a:off x="285109" y="6289920"/>
              <a:ext cx="3844648" cy="0"/>
            </a:xfrm>
            <a:prstGeom prst="straightConnector1">
              <a:avLst/>
            </a:prstGeom>
            <a:ln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2 58"/>
            <p:cNvCxnSpPr/>
            <p:nvPr/>
          </p:nvCxnSpPr>
          <p:spPr>
            <a:xfrm flipV="1">
              <a:off x="285109" y="3075840"/>
              <a:ext cx="0" cy="3214080"/>
            </a:xfrm>
            <a:prstGeom prst="straightConnector1">
              <a:avLst/>
            </a:prstGeom>
            <a:ln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uppo 65"/>
          <p:cNvGrpSpPr/>
          <p:nvPr/>
        </p:nvGrpSpPr>
        <p:grpSpPr>
          <a:xfrm>
            <a:off x="4834987" y="3171921"/>
            <a:ext cx="3813497" cy="2797390"/>
            <a:chOff x="4449079" y="3075840"/>
            <a:chExt cx="5084662" cy="3729854"/>
          </a:xfrm>
        </p:grpSpPr>
        <p:sp>
          <p:nvSpPr>
            <p:cNvPr id="60" name="CasellaDiTesto 59"/>
            <p:cNvSpPr txBox="1"/>
            <p:nvPr/>
          </p:nvSpPr>
          <p:spPr>
            <a:xfrm>
              <a:off x="9153062" y="6313251"/>
              <a:ext cx="38067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>
                  <a:latin typeface="+mj-lt"/>
                  <a:ea typeface="Lucida Grande"/>
                  <a:cs typeface="Lucida Grande"/>
                </a:rPr>
                <a:t>ϑ</a:t>
              </a:r>
              <a:r>
                <a:rPr lang="it-IT" dirty="0"/>
                <a:t> </a:t>
              </a:r>
            </a:p>
          </p:txBody>
        </p:sp>
        <p:sp>
          <p:nvSpPr>
            <p:cNvPr id="61" name="CasellaDiTesto 60"/>
            <p:cNvSpPr txBox="1"/>
            <p:nvPr/>
          </p:nvSpPr>
          <p:spPr>
            <a:xfrm>
              <a:off x="4449079" y="3075840"/>
              <a:ext cx="40224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/>
                <a:t>ρ</a:t>
              </a:r>
              <a:endParaRPr lang="it-IT" dirty="0"/>
            </a:p>
          </p:txBody>
        </p:sp>
      </p:grpSp>
      <p:sp>
        <p:nvSpPr>
          <p:cNvPr id="64" name="Ovale 63"/>
          <p:cNvSpPr/>
          <p:nvPr/>
        </p:nvSpPr>
        <p:spPr>
          <a:xfrm>
            <a:off x="6449495" y="5049080"/>
            <a:ext cx="34289" cy="34289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65" name="CasellaDiTesto 64"/>
          <p:cNvSpPr txBox="1"/>
          <p:nvPr/>
        </p:nvSpPr>
        <p:spPr>
          <a:xfrm>
            <a:off x="1206574" y="1877381"/>
            <a:ext cx="6472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Occorre esplorare un combinatorio imponente.</a:t>
            </a:r>
          </a:p>
          <a:p>
            <a:pPr algn="ctr"/>
            <a:r>
              <a:rPr lang="it-IT" sz="2400" dirty="0"/>
              <a:t>Ci viene in aiuto la </a:t>
            </a:r>
            <a:r>
              <a:rPr lang="it-IT" sz="2400" b="1" i="1" dirty="0">
                <a:solidFill>
                  <a:srgbClr val="0000FF"/>
                </a:solidFill>
              </a:rPr>
              <a:t>trasformata di </a:t>
            </a:r>
            <a:r>
              <a:rPr lang="it-IT" sz="2400" b="1" i="1" dirty="0" err="1">
                <a:solidFill>
                  <a:srgbClr val="0000FF"/>
                </a:solidFill>
              </a:rPr>
              <a:t>Hough</a:t>
            </a:r>
            <a:endParaRPr lang="it-IT" sz="2400" b="1" i="1" dirty="0">
              <a:solidFill>
                <a:srgbClr val="0000FF"/>
              </a:solidFill>
            </a:endParaRPr>
          </a:p>
        </p:txBody>
      </p:sp>
      <p:grpSp>
        <p:nvGrpSpPr>
          <p:cNvPr id="68" name="Gruppo 67"/>
          <p:cNvGrpSpPr/>
          <p:nvPr/>
        </p:nvGrpSpPr>
        <p:grpSpPr>
          <a:xfrm>
            <a:off x="616132" y="3176060"/>
            <a:ext cx="2883486" cy="2410560"/>
            <a:chOff x="285109" y="3075840"/>
            <a:chExt cx="3844648" cy="3214080"/>
          </a:xfrm>
        </p:grpSpPr>
        <p:cxnSp>
          <p:nvCxnSpPr>
            <p:cNvPr id="69" name="Connettore 2 68"/>
            <p:cNvCxnSpPr/>
            <p:nvPr/>
          </p:nvCxnSpPr>
          <p:spPr>
            <a:xfrm>
              <a:off x="285109" y="6289920"/>
              <a:ext cx="3844648" cy="0"/>
            </a:xfrm>
            <a:prstGeom prst="straightConnector1">
              <a:avLst/>
            </a:prstGeom>
            <a:ln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2 69"/>
            <p:cNvCxnSpPr/>
            <p:nvPr/>
          </p:nvCxnSpPr>
          <p:spPr>
            <a:xfrm flipV="1">
              <a:off x="285109" y="3075840"/>
              <a:ext cx="0" cy="3214080"/>
            </a:xfrm>
            <a:prstGeom prst="straightConnector1">
              <a:avLst/>
            </a:prstGeom>
            <a:ln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" name="Connettore 1 77"/>
          <p:cNvCxnSpPr/>
          <p:nvPr/>
        </p:nvCxnSpPr>
        <p:spPr>
          <a:xfrm>
            <a:off x="742779" y="3339091"/>
            <a:ext cx="2917441" cy="4557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1" name="Gruppo 70"/>
          <p:cNvGrpSpPr/>
          <p:nvPr/>
        </p:nvGrpSpPr>
        <p:grpSpPr>
          <a:xfrm>
            <a:off x="884305" y="3353018"/>
            <a:ext cx="2720887" cy="445811"/>
            <a:chOff x="704327" y="3348742"/>
            <a:chExt cx="3627849" cy="594415"/>
          </a:xfrm>
          <a:solidFill>
            <a:srgbClr val="FC00FF"/>
          </a:solidFill>
        </p:grpSpPr>
        <p:sp>
          <p:nvSpPr>
            <p:cNvPr id="72" name="Ovale 71"/>
            <p:cNvSpPr/>
            <p:nvPr/>
          </p:nvSpPr>
          <p:spPr>
            <a:xfrm>
              <a:off x="1461649" y="3462962"/>
              <a:ext cx="51840" cy="5184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73" name="Ovale 72"/>
            <p:cNvSpPr/>
            <p:nvPr/>
          </p:nvSpPr>
          <p:spPr>
            <a:xfrm>
              <a:off x="2107348" y="3558558"/>
              <a:ext cx="51840" cy="5184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74" name="Ovale 73"/>
            <p:cNvSpPr/>
            <p:nvPr/>
          </p:nvSpPr>
          <p:spPr>
            <a:xfrm>
              <a:off x="704327" y="3348742"/>
              <a:ext cx="51840" cy="5184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75" name="Ovale 74"/>
            <p:cNvSpPr/>
            <p:nvPr/>
          </p:nvSpPr>
          <p:spPr>
            <a:xfrm>
              <a:off x="3225674" y="3727373"/>
              <a:ext cx="51840" cy="5184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76" name="Ovale 75"/>
            <p:cNvSpPr/>
            <p:nvPr/>
          </p:nvSpPr>
          <p:spPr>
            <a:xfrm>
              <a:off x="4286457" y="3897438"/>
              <a:ext cx="45719" cy="45719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</p:grpSp>
      <p:cxnSp>
        <p:nvCxnSpPr>
          <p:cNvPr id="80" name="Connettore 1 79"/>
          <p:cNvCxnSpPr>
            <a:endCxn id="74" idx="7"/>
          </p:cNvCxnSpPr>
          <p:nvPr/>
        </p:nvCxnSpPr>
        <p:spPr>
          <a:xfrm flipV="1">
            <a:off x="618473" y="3358712"/>
            <a:ext cx="299018" cy="222791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CasellaDiTesto 82"/>
          <p:cNvSpPr txBox="1"/>
          <p:nvPr/>
        </p:nvSpPr>
        <p:spPr>
          <a:xfrm>
            <a:off x="857761" y="388269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ρ</a:t>
            </a:r>
            <a:r>
              <a:rPr lang="it-IT" dirty="0"/>
              <a:t>= </a:t>
            </a:r>
            <a:r>
              <a:rPr lang="it-IT" sz="1500" dirty="0">
                <a:latin typeface="Arial Rounded MT Bold"/>
                <a:cs typeface="Arial Rounded MT Bold"/>
              </a:rPr>
              <a:t>16</a:t>
            </a:r>
          </a:p>
        </p:txBody>
      </p:sp>
      <p:sp>
        <p:nvSpPr>
          <p:cNvPr id="84" name="CasellaDiTesto 83"/>
          <p:cNvSpPr txBox="1"/>
          <p:nvPr/>
        </p:nvSpPr>
        <p:spPr>
          <a:xfrm>
            <a:off x="721062" y="5154439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+mj-lt"/>
                <a:ea typeface="Lucida Grande"/>
                <a:cs typeface="Lucida Grande"/>
              </a:rPr>
              <a:t>ϑ</a:t>
            </a:r>
            <a:r>
              <a:rPr lang="it-IT" dirty="0">
                <a:latin typeface="+mj-lt"/>
                <a:ea typeface="Lucida Grande"/>
                <a:cs typeface="Lucida Grande"/>
              </a:rPr>
              <a:t> = </a:t>
            </a:r>
            <a:r>
              <a:rPr lang="it-IT" sz="1500" dirty="0">
                <a:latin typeface="Arial Rounded MT Bold"/>
                <a:ea typeface="Lucida Grande"/>
                <a:cs typeface="Arial Rounded MT Bold"/>
              </a:rPr>
              <a:t>82</a:t>
            </a:r>
            <a:r>
              <a:rPr lang="it-IT" sz="1500" baseline="30000" dirty="0">
                <a:latin typeface="Arial Rounded MT Bold"/>
                <a:ea typeface="Lucida Grande"/>
                <a:cs typeface="Arial Rounded MT Bold"/>
              </a:rPr>
              <a:t>0</a:t>
            </a:r>
            <a:r>
              <a:rPr lang="it-IT" dirty="0"/>
              <a:t> </a:t>
            </a:r>
          </a:p>
        </p:txBody>
      </p:sp>
      <p:sp>
        <p:nvSpPr>
          <p:cNvPr id="85" name="Ovale 84"/>
          <p:cNvSpPr/>
          <p:nvPr/>
        </p:nvSpPr>
        <p:spPr>
          <a:xfrm>
            <a:off x="7622613" y="4721474"/>
            <a:ext cx="34289" cy="34289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-9242" y="6564868"/>
            <a:ext cx="977625" cy="273844"/>
          </a:xfrm>
        </p:spPr>
        <p:txBody>
          <a:bodyPr/>
          <a:lstStyle/>
          <a:p>
            <a:r>
              <a:rPr lang="it-IT" smtClean="0"/>
              <a:t>04/06/2015</a:t>
            </a:r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Nuovi modelli per il calcolo scientifico: l’esperienza dell’INFN (D. Menasce)</a:t>
            </a:r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3611-9DD7-4961-B8CC-62EB7CF6ADAF}" type="slidenum">
              <a:rPr lang="it-IT" smtClean="0"/>
              <a:t>17</a:t>
            </a:fld>
            <a:endParaRPr lang="it-IT" dirty="0"/>
          </a:p>
        </p:txBody>
      </p:sp>
      <p:sp>
        <p:nvSpPr>
          <p:cNvPr id="62" name="Rectangle 61"/>
          <p:cNvSpPr/>
          <p:nvPr/>
        </p:nvSpPr>
        <p:spPr>
          <a:xfrm>
            <a:off x="2589317" y="-5617"/>
            <a:ext cx="360406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spc="38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Nuove</a:t>
            </a:r>
            <a:r>
              <a:rPr lang="en-US" sz="4050" b="1" spc="38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4050" b="1" spc="38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strategie</a:t>
            </a:r>
            <a:endParaRPr lang="en-US" sz="4050" b="1" spc="38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67657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2167E-6 -3.76302E-6 L 0.52449 -3.76302E-6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500"/>
                            </p:stCondLst>
                            <p:childTnLst>
                              <p:par>
                                <p:cTn id="13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500"/>
                            </p:stCondLst>
                            <p:childTnLst>
                              <p:par>
                                <p:cTn id="15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44444E-6 L 0.38777 0.05209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88" y="2593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9639 0.08077 " pathEditMode="relative" ptsTypes="AA">
                                      <p:cBhvr>
                                        <p:cTn id="15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000"/>
                            </p:stCondLst>
                            <p:childTnLst>
                              <p:par>
                                <p:cTn id="1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000"/>
                            </p:stCondLst>
                            <p:childTnLst>
                              <p:par>
                                <p:cTn id="19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8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" decel="100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" decel="100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42734 0.12014 " pathEditMode="relative" rAng="0" ptsTypes="AA">
                                      <p:cBhvr>
                                        <p:cTn id="24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67" y="5995"/>
                                    </p:animMotion>
                                  </p:childTnLst>
                                </p:cTn>
                              </p:par>
                              <p:par>
                                <p:cTn id="24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0.72409 0.07523 " pathEditMode="relative" rAng="0" ptsTypes="AA">
                                      <p:cBhvr>
                                        <p:cTn id="243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98" y="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0" grpId="0"/>
      <p:bldP spid="50" grpId="1"/>
      <p:bldP spid="50" grpId="2"/>
      <p:bldP spid="51" grpId="0"/>
      <p:bldP spid="51" grpId="1"/>
      <p:bldP spid="51" grpId="2"/>
      <p:bldP spid="54" grpId="0" animBg="1"/>
      <p:bldP spid="54" grpId="1" animBg="1"/>
      <p:bldP spid="64" grpId="0" animBg="1"/>
      <p:bldP spid="65" grpId="0"/>
      <p:bldP spid="83" grpId="0"/>
      <p:bldP spid="83" grpId="1"/>
      <p:bldP spid="84" grpId="0"/>
      <p:bldP spid="84" grpId="1"/>
      <p:bldP spid="8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9483" y="1363326"/>
            <a:ext cx="8779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/>
              <a:buChar char="•"/>
            </a:pPr>
            <a:r>
              <a:rPr lang="it-IT" sz="2400" dirty="0"/>
              <a:t>Si suddivide lo </a:t>
            </a:r>
            <a:r>
              <a:rPr lang="it-IT" sz="2400" b="1" i="1" dirty="0">
                <a:solidFill>
                  <a:srgbClr val="0000FF"/>
                </a:solidFill>
              </a:rPr>
              <a:t>spazio di Hough </a:t>
            </a:r>
            <a:r>
              <a:rPr lang="it-IT" sz="2400" dirty="0"/>
              <a:t>in </a:t>
            </a:r>
            <a:r>
              <a:rPr lang="it-IT" sz="2400" dirty="0" smtClean="0"/>
              <a:t>celle (con granularità opportuna)</a:t>
            </a:r>
            <a:endParaRPr lang="it-IT" sz="2400" dirty="0"/>
          </a:p>
        </p:txBody>
      </p:sp>
      <p:grpSp>
        <p:nvGrpSpPr>
          <p:cNvPr id="7" name="Gruppo 6"/>
          <p:cNvGrpSpPr/>
          <p:nvPr/>
        </p:nvGrpSpPr>
        <p:grpSpPr>
          <a:xfrm>
            <a:off x="1393372" y="3342316"/>
            <a:ext cx="2883486" cy="2410560"/>
            <a:chOff x="285109" y="3075840"/>
            <a:chExt cx="3844648" cy="3214080"/>
          </a:xfrm>
        </p:grpSpPr>
        <p:cxnSp>
          <p:nvCxnSpPr>
            <p:cNvPr id="8" name="Connettore 2 7"/>
            <p:cNvCxnSpPr/>
            <p:nvPr/>
          </p:nvCxnSpPr>
          <p:spPr>
            <a:xfrm>
              <a:off x="285109" y="6289920"/>
              <a:ext cx="3844648" cy="0"/>
            </a:xfrm>
            <a:prstGeom prst="straightConnector1">
              <a:avLst/>
            </a:prstGeom>
            <a:ln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2 8"/>
            <p:cNvCxnSpPr/>
            <p:nvPr/>
          </p:nvCxnSpPr>
          <p:spPr>
            <a:xfrm flipV="1">
              <a:off x="285109" y="3075840"/>
              <a:ext cx="0" cy="3214080"/>
            </a:xfrm>
            <a:prstGeom prst="straightConnector1">
              <a:avLst/>
            </a:prstGeom>
            <a:ln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CasellaDiTesto 12"/>
          <p:cNvSpPr txBox="1"/>
          <p:nvPr/>
        </p:nvSpPr>
        <p:spPr>
          <a:xfrm>
            <a:off x="5724180" y="2954546"/>
            <a:ext cx="13115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/>
              <a:t>Spazio di </a:t>
            </a:r>
            <a:r>
              <a:rPr lang="it-IT" sz="1350" dirty="0" err="1"/>
              <a:t>Hough</a:t>
            </a:r>
            <a:endParaRPr lang="it-IT" sz="135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2067268" y="2954546"/>
            <a:ext cx="13268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/>
              <a:t>Spazio ordinario</a:t>
            </a:r>
          </a:p>
        </p:txBody>
      </p:sp>
      <p:grpSp>
        <p:nvGrpSpPr>
          <p:cNvPr id="10" name="Gruppo 9"/>
          <p:cNvGrpSpPr/>
          <p:nvPr/>
        </p:nvGrpSpPr>
        <p:grpSpPr>
          <a:xfrm>
            <a:off x="4916016" y="3342316"/>
            <a:ext cx="2883486" cy="2410560"/>
            <a:chOff x="285109" y="3075840"/>
            <a:chExt cx="3844648" cy="3214080"/>
          </a:xfrm>
        </p:grpSpPr>
        <p:cxnSp>
          <p:nvCxnSpPr>
            <p:cNvPr id="11" name="Connettore 2 10"/>
            <p:cNvCxnSpPr/>
            <p:nvPr/>
          </p:nvCxnSpPr>
          <p:spPr>
            <a:xfrm>
              <a:off x="285109" y="6289920"/>
              <a:ext cx="3844648" cy="0"/>
            </a:xfrm>
            <a:prstGeom prst="straightConnector1">
              <a:avLst/>
            </a:prstGeom>
            <a:ln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2 11"/>
            <p:cNvCxnSpPr/>
            <p:nvPr/>
          </p:nvCxnSpPr>
          <p:spPr>
            <a:xfrm flipV="1">
              <a:off x="285109" y="3075840"/>
              <a:ext cx="0" cy="3214080"/>
            </a:xfrm>
            <a:prstGeom prst="straightConnector1">
              <a:avLst/>
            </a:prstGeom>
            <a:ln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uppo 69"/>
          <p:cNvGrpSpPr/>
          <p:nvPr/>
        </p:nvGrpSpPr>
        <p:grpSpPr>
          <a:xfrm>
            <a:off x="1596581" y="4023747"/>
            <a:ext cx="2014106" cy="1351540"/>
            <a:chOff x="647975" y="3706560"/>
            <a:chExt cx="2685474" cy="1802053"/>
          </a:xfrm>
        </p:grpSpPr>
        <p:sp>
          <p:nvSpPr>
            <p:cNvPr id="71" name="Ovale 70"/>
            <p:cNvSpPr/>
            <p:nvPr/>
          </p:nvSpPr>
          <p:spPr>
            <a:xfrm>
              <a:off x="1290827" y="4099321"/>
              <a:ext cx="51840" cy="5184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72" name="Ovale 71"/>
            <p:cNvSpPr/>
            <p:nvPr/>
          </p:nvSpPr>
          <p:spPr>
            <a:xfrm>
              <a:off x="1826751" y="4495591"/>
              <a:ext cx="51840" cy="5184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73" name="Ovale 72"/>
            <p:cNvSpPr/>
            <p:nvPr/>
          </p:nvSpPr>
          <p:spPr>
            <a:xfrm>
              <a:off x="647975" y="3706560"/>
              <a:ext cx="51840" cy="5184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74" name="Ovale 73"/>
            <p:cNvSpPr/>
            <p:nvPr/>
          </p:nvSpPr>
          <p:spPr>
            <a:xfrm>
              <a:off x="2576787" y="4953314"/>
              <a:ext cx="51840" cy="5184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75" name="Ovale 74"/>
            <p:cNvSpPr/>
            <p:nvPr/>
          </p:nvSpPr>
          <p:spPr>
            <a:xfrm>
              <a:off x="3281609" y="5456773"/>
              <a:ext cx="51840" cy="5184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</p:grpSp>
      <p:grpSp>
        <p:nvGrpSpPr>
          <p:cNvPr id="76" name="Gruppo 75"/>
          <p:cNvGrpSpPr/>
          <p:nvPr/>
        </p:nvGrpSpPr>
        <p:grpSpPr>
          <a:xfrm>
            <a:off x="1785554" y="3795430"/>
            <a:ext cx="1886165" cy="1564805"/>
            <a:chOff x="699815" y="3402139"/>
            <a:chExt cx="2514887" cy="2086406"/>
          </a:xfrm>
        </p:grpSpPr>
        <p:sp>
          <p:nvSpPr>
            <p:cNvPr id="77" name="Ovale 76"/>
            <p:cNvSpPr/>
            <p:nvPr/>
          </p:nvSpPr>
          <p:spPr>
            <a:xfrm>
              <a:off x="699815" y="4716914"/>
              <a:ext cx="51840" cy="51840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78" name="Ovale 77"/>
            <p:cNvSpPr/>
            <p:nvPr/>
          </p:nvSpPr>
          <p:spPr>
            <a:xfrm>
              <a:off x="3162862" y="3654720"/>
              <a:ext cx="51840" cy="51840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79" name="Ovale 78"/>
            <p:cNvSpPr/>
            <p:nvPr/>
          </p:nvSpPr>
          <p:spPr>
            <a:xfrm>
              <a:off x="1407888" y="3402139"/>
              <a:ext cx="51840" cy="51840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80" name="Ovale 79"/>
            <p:cNvSpPr/>
            <p:nvPr/>
          </p:nvSpPr>
          <p:spPr>
            <a:xfrm>
              <a:off x="2042573" y="5436705"/>
              <a:ext cx="51840" cy="51840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81" name="Ovale 80"/>
            <p:cNvSpPr/>
            <p:nvPr/>
          </p:nvSpPr>
          <p:spPr>
            <a:xfrm>
              <a:off x="2861061" y="5359687"/>
              <a:ext cx="51840" cy="51840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</p:grpSp>
      <p:grpSp>
        <p:nvGrpSpPr>
          <p:cNvPr id="82" name="Gruppo 81"/>
          <p:cNvGrpSpPr/>
          <p:nvPr/>
        </p:nvGrpSpPr>
        <p:grpSpPr>
          <a:xfrm>
            <a:off x="1590265" y="3739594"/>
            <a:ext cx="2720887" cy="445811"/>
            <a:chOff x="704327" y="3348742"/>
            <a:chExt cx="3627849" cy="594415"/>
          </a:xfrm>
          <a:solidFill>
            <a:srgbClr val="FC00FF"/>
          </a:solidFill>
        </p:grpSpPr>
        <p:sp>
          <p:nvSpPr>
            <p:cNvPr id="83" name="Ovale 82"/>
            <p:cNvSpPr/>
            <p:nvPr/>
          </p:nvSpPr>
          <p:spPr>
            <a:xfrm>
              <a:off x="1461649" y="3462962"/>
              <a:ext cx="51840" cy="5184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84" name="Ovale 83"/>
            <p:cNvSpPr/>
            <p:nvPr/>
          </p:nvSpPr>
          <p:spPr>
            <a:xfrm>
              <a:off x="2107348" y="3558558"/>
              <a:ext cx="51840" cy="5184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85" name="Ovale 84"/>
            <p:cNvSpPr/>
            <p:nvPr/>
          </p:nvSpPr>
          <p:spPr>
            <a:xfrm>
              <a:off x="704327" y="3348742"/>
              <a:ext cx="51840" cy="5184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86" name="Ovale 85"/>
            <p:cNvSpPr/>
            <p:nvPr/>
          </p:nvSpPr>
          <p:spPr>
            <a:xfrm>
              <a:off x="3225674" y="3727373"/>
              <a:ext cx="51840" cy="5184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87" name="Ovale 86"/>
            <p:cNvSpPr/>
            <p:nvPr/>
          </p:nvSpPr>
          <p:spPr>
            <a:xfrm>
              <a:off x="4286457" y="3897438"/>
              <a:ext cx="45719" cy="45719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</p:grpSp>
      <p:grpSp>
        <p:nvGrpSpPr>
          <p:cNvPr id="159" name="Gruppo 158"/>
          <p:cNvGrpSpPr/>
          <p:nvPr/>
        </p:nvGrpSpPr>
        <p:grpSpPr>
          <a:xfrm>
            <a:off x="4142728" y="4812256"/>
            <a:ext cx="2726253" cy="1309952"/>
            <a:chOff x="3999637" y="5051667"/>
            <a:chExt cx="3635004" cy="1746603"/>
          </a:xfrm>
        </p:grpSpPr>
        <p:sp>
          <p:nvSpPr>
            <p:cNvPr id="91" name="CasellaDiTesto 90"/>
            <p:cNvSpPr txBox="1"/>
            <p:nvPr/>
          </p:nvSpPr>
          <p:spPr>
            <a:xfrm>
              <a:off x="3999637" y="5051667"/>
              <a:ext cx="93016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/>
                <a:t>ρ</a:t>
              </a:r>
              <a:r>
                <a:rPr lang="it-IT" dirty="0"/>
                <a:t>= </a:t>
              </a:r>
              <a:r>
                <a:rPr lang="it-IT" sz="1500" dirty="0">
                  <a:latin typeface="Arial Rounded MT Bold"/>
                  <a:cs typeface="Arial Rounded MT Bold"/>
                </a:rPr>
                <a:t>14</a:t>
              </a:r>
            </a:p>
          </p:txBody>
        </p:sp>
        <p:sp>
          <p:nvSpPr>
            <p:cNvPr id="92" name="CasellaDiTesto 91"/>
            <p:cNvSpPr txBox="1"/>
            <p:nvPr/>
          </p:nvSpPr>
          <p:spPr>
            <a:xfrm>
              <a:off x="6445853" y="6305827"/>
              <a:ext cx="118878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>
                  <a:latin typeface="+mj-lt"/>
                  <a:ea typeface="Lucida Grande"/>
                  <a:cs typeface="Lucida Grande"/>
                </a:rPr>
                <a:t>ϑ</a:t>
              </a:r>
              <a:r>
                <a:rPr lang="it-IT" dirty="0">
                  <a:latin typeface="+mj-lt"/>
                  <a:ea typeface="Lucida Grande"/>
                  <a:cs typeface="Lucida Grande"/>
                </a:rPr>
                <a:t> = </a:t>
              </a:r>
              <a:r>
                <a:rPr lang="it-IT" sz="1500" dirty="0">
                  <a:latin typeface="Arial Rounded MT Bold"/>
                  <a:ea typeface="Lucida Grande"/>
                  <a:cs typeface="Arial Rounded MT Bold"/>
                </a:rPr>
                <a:t>53</a:t>
              </a:r>
              <a:r>
                <a:rPr lang="it-IT" sz="1500" baseline="30000" dirty="0">
                  <a:latin typeface="Arial Rounded MT Bold"/>
                  <a:ea typeface="Lucida Grande"/>
                  <a:cs typeface="Arial Rounded MT Bold"/>
                </a:rPr>
                <a:t>0</a:t>
              </a:r>
              <a:r>
                <a:rPr lang="it-IT" dirty="0"/>
                <a:t> </a:t>
              </a:r>
            </a:p>
          </p:txBody>
        </p:sp>
      </p:grpSp>
      <p:grpSp>
        <p:nvGrpSpPr>
          <p:cNvPr id="93" name="Gruppo 92"/>
          <p:cNvGrpSpPr/>
          <p:nvPr/>
        </p:nvGrpSpPr>
        <p:grpSpPr>
          <a:xfrm>
            <a:off x="4479811" y="3330387"/>
            <a:ext cx="3380318" cy="2787682"/>
            <a:chOff x="4449079" y="3075840"/>
            <a:chExt cx="4507091" cy="3716910"/>
          </a:xfrm>
        </p:grpSpPr>
        <p:sp>
          <p:nvSpPr>
            <p:cNvPr id="94" name="CasellaDiTesto 93"/>
            <p:cNvSpPr txBox="1"/>
            <p:nvPr/>
          </p:nvSpPr>
          <p:spPr>
            <a:xfrm>
              <a:off x="8468429" y="6300307"/>
              <a:ext cx="48774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>
                  <a:latin typeface="+mj-lt"/>
                  <a:ea typeface="Lucida Grande"/>
                  <a:cs typeface="Lucida Grande"/>
                </a:rPr>
                <a:t>ϑ</a:t>
              </a:r>
              <a:r>
                <a:rPr lang="it-IT" dirty="0"/>
                <a:t> </a:t>
              </a:r>
            </a:p>
          </p:txBody>
        </p:sp>
        <p:sp>
          <p:nvSpPr>
            <p:cNvPr id="95" name="CasellaDiTesto 94"/>
            <p:cNvSpPr txBox="1"/>
            <p:nvPr/>
          </p:nvSpPr>
          <p:spPr>
            <a:xfrm>
              <a:off x="4449079" y="3075840"/>
              <a:ext cx="40224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/>
                <a:t>ρ</a:t>
              </a:r>
              <a:endParaRPr lang="it-IT" dirty="0"/>
            </a:p>
          </p:txBody>
        </p:sp>
      </p:grpSp>
      <p:cxnSp>
        <p:nvCxnSpPr>
          <p:cNvPr id="97" name="Connettore 1 96"/>
          <p:cNvCxnSpPr/>
          <p:nvPr/>
        </p:nvCxnSpPr>
        <p:spPr>
          <a:xfrm>
            <a:off x="1466987" y="3721451"/>
            <a:ext cx="2675741" cy="1064488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Connettore 1 97"/>
          <p:cNvCxnSpPr/>
          <p:nvPr/>
        </p:nvCxnSpPr>
        <p:spPr>
          <a:xfrm flipV="1">
            <a:off x="1395712" y="3984866"/>
            <a:ext cx="721889" cy="1768014"/>
          </a:xfrm>
          <a:prstGeom prst="line">
            <a:avLst/>
          </a:prstGeom>
          <a:ln>
            <a:solidFill>
              <a:srgbClr val="008000"/>
            </a:solidFill>
            <a:headEnd type="oval" w="lg" len="lg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CasellaDiTesto 105"/>
          <p:cNvSpPr txBox="1"/>
          <p:nvPr/>
        </p:nvSpPr>
        <p:spPr>
          <a:xfrm>
            <a:off x="30704" y="1876931"/>
            <a:ext cx="8921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/>
              <a:buChar char="•"/>
            </a:pPr>
            <a:r>
              <a:rPr lang="it-IT" sz="2400" dirty="0"/>
              <a:t>Per ogni cella si verifica se esistono almeno tre punti allineati nello spazio </a:t>
            </a:r>
            <a:r>
              <a:rPr lang="it-IT" sz="2400" dirty="0" smtClean="0"/>
              <a:t>ordinario (sostanzialmente una look-up table)</a:t>
            </a:r>
            <a:endParaRPr lang="it-IT" sz="2400" dirty="0"/>
          </a:p>
        </p:txBody>
      </p:sp>
      <p:grpSp>
        <p:nvGrpSpPr>
          <p:cNvPr id="108" name="Gruppo 107"/>
          <p:cNvGrpSpPr/>
          <p:nvPr/>
        </p:nvGrpSpPr>
        <p:grpSpPr>
          <a:xfrm>
            <a:off x="4916016" y="3342316"/>
            <a:ext cx="2410560" cy="2410560"/>
            <a:chOff x="5030688" y="3091747"/>
            <a:chExt cx="3214080" cy="3214080"/>
          </a:xfrm>
        </p:grpSpPr>
        <p:cxnSp>
          <p:nvCxnSpPr>
            <p:cNvPr id="109" name="Connettore 1 108"/>
            <p:cNvCxnSpPr/>
            <p:nvPr/>
          </p:nvCxnSpPr>
          <p:spPr>
            <a:xfrm>
              <a:off x="5183796" y="3091747"/>
              <a:ext cx="0" cy="321408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ttore 1 109"/>
            <p:cNvCxnSpPr/>
            <p:nvPr/>
          </p:nvCxnSpPr>
          <p:spPr>
            <a:xfrm>
              <a:off x="5336196" y="3091747"/>
              <a:ext cx="0" cy="321408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ttore 1 110"/>
            <p:cNvCxnSpPr/>
            <p:nvPr/>
          </p:nvCxnSpPr>
          <p:spPr>
            <a:xfrm>
              <a:off x="5488596" y="3091747"/>
              <a:ext cx="0" cy="321408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ttore 1 111"/>
            <p:cNvCxnSpPr/>
            <p:nvPr/>
          </p:nvCxnSpPr>
          <p:spPr>
            <a:xfrm>
              <a:off x="5640996" y="3091747"/>
              <a:ext cx="0" cy="321408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ttore 1 112"/>
            <p:cNvCxnSpPr/>
            <p:nvPr/>
          </p:nvCxnSpPr>
          <p:spPr>
            <a:xfrm>
              <a:off x="5793396" y="3091747"/>
              <a:ext cx="0" cy="321408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ttore 1 113"/>
            <p:cNvCxnSpPr/>
            <p:nvPr/>
          </p:nvCxnSpPr>
          <p:spPr>
            <a:xfrm>
              <a:off x="5945796" y="3091747"/>
              <a:ext cx="0" cy="321408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ttore 1 114"/>
            <p:cNvCxnSpPr/>
            <p:nvPr/>
          </p:nvCxnSpPr>
          <p:spPr>
            <a:xfrm>
              <a:off x="6098196" y="3091747"/>
              <a:ext cx="0" cy="321408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ttore 1 115"/>
            <p:cNvCxnSpPr/>
            <p:nvPr/>
          </p:nvCxnSpPr>
          <p:spPr>
            <a:xfrm>
              <a:off x="6250596" y="3091747"/>
              <a:ext cx="0" cy="321408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ttore 1 116"/>
            <p:cNvCxnSpPr/>
            <p:nvPr/>
          </p:nvCxnSpPr>
          <p:spPr>
            <a:xfrm>
              <a:off x="6402996" y="3091747"/>
              <a:ext cx="0" cy="321408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ttore 1 117"/>
            <p:cNvCxnSpPr/>
            <p:nvPr/>
          </p:nvCxnSpPr>
          <p:spPr>
            <a:xfrm>
              <a:off x="6555396" y="3091747"/>
              <a:ext cx="0" cy="321408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ttore 1 118"/>
            <p:cNvCxnSpPr/>
            <p:nvPr/>
          </p:nvCxnSpPr>
          <p:spPr>
            <a:xfrm>
              <a:off x="6707796" y="3091747"/>
              <a:ext cx="0" cy="321408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ttore 1 119"/>
            <p:cNvCxnSpPr/>
            <p:nvPr/>
          </p:nvCxnSpPr>
          <p:spPr>
            <a:xfrm>
              <a:off x="6860196" y="3091747"/>
              <a:ext cx="0" cy="321408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ttore 1 120"/>
            <p:cNvCxnSpPr/>
            <p:nvPr/>
          </p:nvCxnSpPr>
          <p:spPr>
            <a:xfrm>
              <a:off x="7012596" y="3091747"/>
              <a:ext cx="0" cy="321408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ttore 1 121"/>
            <p:cNvCxnSpPr/>
            <p:nvPr/>
          </p:nvCxnSpPr>
          <p:spPr>
            <a:xfrm>
              <a:off x="7164996" y="3091747"/>
              <a:ext cx="0" cy="321408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ttore 1 122"/>
            <p:cNvCxnSpPr/>
            <p:nvPr/>
          </p:nvCxnSpPr>
          <p:spPr>
            <a:xfrm>
              <a:off x="7317396" y="3091747"/>
              <a:ext cx="0" cy="321408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nettore 1 123"/>
            <p:cNvCxnSpPr/>
            <p:nvPr/>
          </p:nvCxnSpPr>
          <p:spPr>
            <a:xfrm>
              <a:off x="7469796" y="3091747"/>
              <a:ext cx="0" cy="321408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ttore 1 124"/>
            <p:cNvCxnSpPr/>
            <p:nvPr/>
          </p:nvCxnSpPr>
          <p:spPr>
            <a:xfrm>
              <a:off x="7622196" y="3091747"/>
              <a:ext cx="0" cy="321408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ttore 1 125"/>
            <p:cNvCxnSpPr/>
            <p:nvPr/>
          </p:nvCxnSpPr>
          <p:spPr>
            <a:xfrm>
              <a:off x="7774596" y="3091747"/>
              <a:ext cx="0" cy="321408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ttore 1 126"/>
            <p:cNvCxnSpPr/>
            <p:nvPr/>
          </p:nvCxnSpPr>
          <p:spPr>
            <a:xfrm>
              <a:off x="7926996" y="3091747"/>
              <a:ext cx="0" cy="321408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ttore 1 127"/>
            <p:cNvCxnSpPr/>
            <p:nvPr/>
          </p:nvCxnSpPr>
          <p:spPr>
            <a:xfrm>
              <a:off x="8079396" y="3091747"/>
              <a:ext cx="0" cy="321408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ttore 1 128"/>
            <p:cNvCxnSpPr/>
            <p:nvPr/>
          </p:nvCxnSpPr>
          <p:spPr>
            <a:xfrm>
              <a:off x="8231796" y="3091747"/>
              <a:ext cx="0" cy="321408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0" name="Gruppo 129"/>
            <p:cNvGrpSpPr/>
            <p:nvPr/>
          </p:nvGrpSpPr>
          <p:grpSpPr>
            <a:xfrm>
              <a:off x="5030688" y="3091747"/>
              <a:ext cx="3214080" cy="3200400"/>
              <a:chOff x="884793" y="3360419"/>
              <a:chExt cx="3214080" cy="3200400"/>
            </a:xfrm>
          </p:grpSpPr>
          <p:cxnSp>
            <p:nvCxnSpPr>
              <p:cNvPr id="131" name="Connettore 1 130"/>
              <p:cNvCxnSpPr/>
              <p:nvPr/>
            </p:nvCxnSpPr>
            <p:spPr>
              <a:xfrm rot="16200000">
                <a:off x="2491833" y="4953779"/>
                <a:ext cx="0" cy="321408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Connettore 1 131"/>
              <p:cNvCxnSpPr/>
              <p:nvPr/>
            </p:nvCxnSpPr>
            <p:spPr>
              <a:xfrm rot="16200000">
                <a:off x="2491833" y="4801379"/>
                <a:ext cx="0" cy="321408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Connettore 1 132"/>
              <p:cNvCxnSpPr/>
              <p:nvPr/>
            </p:nvCxnSpPr>
            <p:spPr>
              <a:xfrm rot="16200000">
                <a:off x="2491833" y="4648979"/>
                <a:ext cx="0" cy="321408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Connettore 1 133"/>
              <p:cNvCxnSpPr/>
              <p:nvPr/>
            </p:nvCxnSpPr>
            <p:spPr>
              <a:xfrm rot="16200000">
                <a:off x="2491833" y="4496579"/>
                <a:ext cx="0" cy="321408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Connettore 1 134"/>
              <p:cNvCxnSpPr/>
              <p:nvPr/>
            </p:nvCxnSpPr>
            <p:spPr>
              <a:xfrm rot="16200000">
                <a:off x="2491833" y="4344179"/>
                <a:ext cx="0" cy="321408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Connettore 1 135"/>
              <p:cNvCxnSpPr/>
              <p:nvPr/>
            </p:nvCxnSpPr>
            <p:spPr>
              <a:xfrm rot="16200000">
                <a:off x="2491833" y="4191779"/>
                <a:ext cx="0" cy="321408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Connettore 1 136"/>
              <p:cNvCxnSpPr/>
              <p:nvPr/>
            </p:nvCxnSpPr>
            <p:spPr>
              <a:xfrm rot="16200000">
                <a:off x="2491833" y="4039379"/>
                <a:ext cx="0" cy="321408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Connettore 1 137"/>
              <p:cNvCxnSpPr/>
              <p:nvPr/>
            </p:nvCxnSpPr>
            <p:spPr>
              <a:xfrm rot="16200000">
                <a:off x="2491833" y="3886979"/>
                <a:ext cx="0" cy="321408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Connettore 1 138"/>
              <p:cNvCxnSpPr/>
              <p:nvPr/>
            </p:nvCxnSpPr>
            <p:spPr>
              <a:xfrm rot="16200000">
                <a:off x="2491833" y="3734579"/>
                <a:ext cx="0" cy="321408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Connettore 1 139"/>
              <p:cNvCxnSpPr/>
              <p:nvPr/>
            </p:nvCxnSpPr>
            <p:spPr>
              <a:xfrm rot="16200000">
                <a:off x="2491833" y="3582179"/>
                <a:ext cx="0" cy="321408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Connettore 1 140"/>
              <p:cNvCxnSpPr/>
              <p:nvPr/>
            </p:nvCxnSpPr>
            <p:spPr>
              <a:xfrm rot="16200000">
                <a:off x="2491833" y="3429779"/>
                <a:ext cx="0" cy="321408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Connettore 1 141"/>
              <p:cNvCxnSpPr/>
              <p:nvPr/>
            </p:nvCxnSpPr>
            <p:spPr>
              <a:xfrm rot="16200000">
                <a:off x="2491833" y="3277379"/>
                <a:ext cx="0" cy="321408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Connettore 1 142"/>
              <p:cNvCxnSpPr/>
              <p:nvPr/>
            </p:nvCxnSpPr>
            <p:spPr>
              <a:xfrm rot="16200000">
                <a:off x="2491833" y="3124979"/>
                <a:ext cx="0" cy="321408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Connettore 1 143"/>
              <p:cNvCxnSpPr/>
              <p:nvPr/>
            </p:nvCxnSpPr>
            <p:spPr>
              <a:xfrm rot="16200000">
                <a:off x="2491833" y="2972579"/>
                <a:ext cx="0" cy="321408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Connettore 1 144"/>
              <p:cNvCxnSpPr/>
              <p:nvPr/>
            </p:nvCxnSpPr>
            <p:spPr>
              <a:xfrm rot="16200000">
                <a:off x="2491833" y="2820179"/>
                <a:ext cx="0" cy="321408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Connettore 1 145"/>
              <p:cNvCxnSpPr/>
              <p:nvPr/>
            </p:nvCxnSpPr>
            <p:spPr>
              <a:xfrm rot="16200000">
                <a:off x="2491833" y="2667779"/>
                <a:ext cx="0" cy="321408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Connettore 1 146"/>
              <p:cNvCxnSpPr/>
              <p:nvPr/>
            </p:nvCxnSpPr>
            <p:spPr>
              <a:xfrm rot="16200000">
                <a:off x="2491833" y="2515379"/>
                <a:ext cx="0" cy="321408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Connettore 1 147"/>
              <p:cNvCxnSpPr/>
              <p:nvPr/>
            </p:nvCxnSpPr>
            <p:spPr>
              <a:xfrm rot="16200000">
                <a:off x="2491833" y="2362979"/>
                <a:ext cx="0" cy="321408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Connettore 1 148"/>
              <p:cNvCxnSpPr/>
              <p:nvPr/>
            </p:nvCxnSpPr>
            <p:spPr>
              <a:xfrm rot="16200000">
                <a:off x="2491833" y="2210579"/>
                <a:ext cx="0" cy="321408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Connettore 1 149"/>
              <p:cNvCxnSpPr/>
              <p:nvPr/>
            </p:nvCxnSpPr>
            <p:spPr>
              <a:xfrm rot="16200000">
                <a:off x="2491833" y="2058179"/>
                <a:ext cx="0" cy="321408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Connettore 1 150"/>
              <p:cNvCxnSpPr/>
              <p:nvPr/>
            </p:nvCxnSpPr>
            <p:spPr>
              <a:xfrm rot="16200000">
                <a:off x="2491833" y="1905779"/>
                <a:ext cx="0" cy="321408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Connettore 1 151"/>
              <p:cNvCxnSpPr/>
              <p:nvPr/>
            </p:nvCxnSpPr>
            <p:spPr>
              <a:xfrm rot="16200000">
                <a:off x="2491833" y="1753379"/>
                <a:ext cx="0" cy="321408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0" name="Rettangolo 89"/>
          <p:cNvSpPr/>
          <p:nvPr/>
        </p:nvSpPr>
        <p:spPr>
          <a:xfrm>
            <a:off x="6288147" y="4942518"/>
            <a:ext cx="114300" cy="1142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cxnSp>
        <p:nvCxnSpPr>
          <p:cNvPr id="153" name="Connettore 1 152"/>
          <p:cNvCxnSpPr/>
          <p:nvPr/>
        </p:nvCxnSpPr>
        <p:spPr>
          <a:xfrm flipV="1">
            <a:off x="1395712" y="4485315"/>
            <a:ext cx="861804" cy="1267565"/>
          </a:xfrm>
          <a:prstGeom prst="line">
            <a:avLst/>
          </a:prstGeom>
          <a:ln>
            <a:solidFill>
              <a:srgbClr val="008000"/>
            </a:solidFill>
            <a:headEnd type="oval" w="lg" len="lg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Connettore 1 156"/>
          <p:cNvCxnSpPr/>
          <p:nvPr/>
        </p:nvCxnSpPr>
        <p:spPr>
          <a:xfrm>
            <a:off x="1469698" y="3966098"/>
            <a:ext cx="2459594" cy="1567488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0" name="Gruppo 159"/>
          <p:cNvGrpSpPr/>
          <p:nvPr/>
        </p:nvGrpSpPr>
        <p:grpSpPr>
          <a:xfrm>
            <a:off x="4142729" y="5019221"/>
            <a:ext cx="2513668" cy="1102990"/>
            <a:chOff x="3847237" y="5175221"/>
            <a:chExt cx="3351557" cy="1470654"/>
          </a:xfrm>
        </p:grpSpPr>
        <p:sp>
          <p:nvSpPr>
            <p:cNvPr id="161" name="CasellaDiTesto 160"/>
            <p:cNvSpPr txBox="1"/>
            <p:nvPr/>
          </p:nvSpPr>
          <p:spPr>
            <a:xfrm>
              <a:off x="3847237" y="5175221"/>
              <a:ext cx="93016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/>
                <a:t>ρ</a:t>
              </a:r>
              <a:r>
                <a:rPr lang="it-IT" dirty="0"/>
                <a:t>= </a:t>
              </a:r>
              <a:r>
                <a:rPr lang="it-IT" sz="1500" dirty="0">
                  <a:latin typeface="Arial Rounded MT Bold"/>
                  <a:cs typeface="Arial Rounded MT Bold"/>
                </a:rPr>
                <a:t>12</a:t>
              </a:r>
            </a:p>
          </p:txBody>
        </p:sp>
        <p:sp>
          <p:nvSpPr>
            <p:cNvPr id="162" name="CasellaDiTesto 161"/>
            <p:cNvSpPr txBox="1"/>
            <p:nvPr/>
          </p:nvSpPr>
          <p:spPr>
            <a:xfrm>
              <a:off x="6010006" y="6153432"/>
              <a:ext cx="118878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>
                  <a:latin typeface="+mj-lt"/>
                  <a:ea typeface="Lucida Grande"/>
                  <a:cs typeface="Lucida Grande"/>
                </a:rPr>
                <a:t>ϑ</a:t>
              </a:r>
              <a:r>
                <a:rPr lang="it-IT" dirty="0">
                  <a:latin typeface="+mj-lt"/>
                  <a:ea typeface="Lucida Grande"/>
                  <a:cs typeface="Lucida Grande"/>
                </a:rPr>
                <a:t> = </a:t>
              </a:r>
              <a:r>
                <a:rPr lang="it-IT" sz="1500" dirty="0">
                  <a:latin typeface="Arial Rounded MT Bold"/>
                  <a:ea typeface="Lucida Grande"/>
                  <a:cs typeface="Arial Rounded MT Bold"/>
                </a:rPr>
                <a:t>51</a:t>
              </a:r>
              <a:r>
                <a:rPr lang="it-IT" sz="1500" baseline="30000" dirty="0">
                  <a:latin typeface="Arial Rounded MT Bold"/>
                  <a:ea typeface="Lucida Grande"/>
                  <a:cs typeface="Arial Rounded MT Bold"/>
                </a:rPr>
                <a:t>0</a:t>
              </a:r>
              <a:r>
                <a:rPr lang="it-IT" dirty="0"/>
                <a:t> </a:t>
              </a:r>
            </a:p>
          </p:txBody>
        </p:sp>
      </p:grpSp>
      <p:cxnSp>
        <p:nvCxnSpPr>
          <p:cNvPr id="163" name="Connettore 1 162"/>
          <p:cNvCxnSpPr/>
          <p:nvPr/>
        </p:nvCxnSpPr>
        <p:spPr>
          <a:xfrm>
            <a:off x="1466989" y="3966098"/>
            <a:ext cx="2459594" cy="1567488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4" name="CasellaDiTesto 163"/>
          <p:cNvSpPr txBox="1"/>
          <p:nvPr/>
        </p:nvSpPr>
        <p:spPr>
          <a:xfrm>
            <a:off x="2717022" y="3721338"/>
            <a:ext cx="585417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t-IT" sz="6000" dirty="0">
                <a:solidFill>
                  <a:srgbClr val="FF0000"/>
                </a:solidFill>
                <a:latin typeface="Arial Rounded MT Bold"/>
                <a:cs typeface="Arial Rounded MT Bold"/>
              </a:rPr>
              <a:t>x</a:t>
            </a:r>
          </a:p>
        </p:txBody>
      </p:sp>
      <p:sp>
        <p:nvSpPr>
          <p:cNvPr id="165" name="CasellaDiTesto 164"/>
          <p:cNvSpPr txBox="1"/>
          <p:nvPr/>
        </p:nvSpPr>
        <p:spPr>
          <a:xfrm>
            <a:off x="3256396" y="4485317"/>
            <a:ext cx="530915" cy="7155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t-IT" sz="4050" dirty="0">
                <a:latin typeface="Arial Rounded MT Bold"/>
                <a:cs typeface="Arial Rounded MT Bold"/>
              </a:rPr>
              <a:t>!!</a:t>
            </a:r>
          </a:p>
        </p:txBody>
      </p:sp>
      <p:sp>
        <p:nvSpPr>
          <p:cNvPr id="96" name="CasellaDiTesto 95"/>
          <p:cNvSpPr txBox="1"/>
          <p:nvPr/>
        </p:nvSpPr>
        <p:spPr>
          <a:xfrm>
            <a:off x="29483" y="829359"/>
            <a:ext cx="6453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Come si usano le proprietà dello </a:t>
            </a:r>
            <a:r>
              <a:rPr lang="it-IT" sz="2400" b="1" i="1" dirty="0">
                <a:solidFill>
                  <a:srgbClr val="0000FF"/>
                </a:solidFill>
              </a:rPr>
              <a:t>spazio di </a:t>
            </a:r>
            <a:r>
              <a:rPr lang="it-IT" sz="2400" b="1" i="1" dirty="0" err="1">
                <a:solidFill>
                  <a:srgbClr val="0000FF"/>
                </a:solidFill>
              </a:rPr>
              <a:t>Hough</a:t>
            </a:r>
            <a:r>
              <a:rPr lang="it-IT" sz="2400" dirty="0"/>
              <a:t>?</a:t>
            </a:r>
          </a:p>
        </p:txBody>
      </p:sp>
      <p:grpSp>
        <p:nvGrpSpPr>
          <p:cNvPr id="99" name="Gruppo 98"/>
          <p:cNvGrpSpPr/>
          <p:nvPr/>
        </p:nvGrpSpPr>
        <p:grpSpPr>
          <a:xfrm>
            <a:off x="1143001" y="3330386"/>
            <a:ext cx="3164402" cy="2710642"/>
            <a:chOff x="0" y="3075840"/>
            <a:chExt cx="4219203" cy="3614188"/>
          </a:xfrm>
        </p:grpSpPr>
        <p:sp>
          <p:nvSpPr>
            <p:cNvPr id="100" name="CasellaDiTesto 99"/>
            <p:cNvSpPr txBox="1"/>
            <p:nvPr/>
          </p:nvSpPr>
          <p:spPr>
            <a:xfrm>
              <a:off x="3853291" y="6289919"/>
              <a:ext cx="365912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350" dirty="0">
                  <a:latin typeface="Arial Rounded MT Bold"/>
                  <a:cs typeface="Arial Rounded MT Bold"/>
                </a:rPr>
                <a:t>x</a:t>
              </a:r>
            </a:p>
          </p:txBody>
        </p:sp>
        <p:sp>
          <p:nvSpPr>
            <p:cNvPr id="101" name="CasellaDiTesto 100"/>
            <p:cNvSpPr txBox="1"/>
            <p:nvPr/>
          </p:nvSpPr>
          <p:spPr>
            <a:xfrm>
              <a:off x="0" y="3075840"/>
              <a:ext cx="37232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350" dirty="0">
                  <a:latin typeface="Arial Rounded MT Bold"/>
                  <a:cs typeface="Arial Rounded MT Bold"/>
                </a:rPr>
                <a:t>y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04/06/2015</a:t>
            </a:r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Nuovi modelli per il calcolo scientifico: l’esperienza dell’INFN (D. Menasce)</a:t>
            </a:r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3611-9DD7-4961-B8CC-62EB7CF6ADAF}" type="slidenum">
              <a:rPr lang="it-IT" smtClean="0"/>
              <a:t>18</a:t>
            </a:fld>
            <a:endParaRPr lang="it-IT" dirty="0"/>
          </a:p>
        </p:txBody>
      </p:sp>
      <p:sp>
        <p:nvSpPr>
          <p:cNvPr id="103" name="Rectangle 102"/>
          <p:cNvSpPr/>
          <p:nvPr/>
        </p:nvSpPr>
        <p:spPr>
          <a:xfrm>
            <a:off x="2606536" y="-4222"/>
            <a:ext cx="360406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spc="38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Nuove</a:t>
            </a:r>
            <a:r>
              <a:rPr lang="en-US" sz="4050" b="1" spc="38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4050" b="1" spc="38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strategie</a:t>
            </a:r>
            <a:endParaRPr lang="en-US" sz="4050" b="1" spc="38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738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81481E-6 L -0.04895 0.049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8" y="245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decel="100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2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800" decel="100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6" grpId="0"/>
      <p:bldP spid="90" grpId="0" animBg="1"/>
      <p:bldP spid="90" grpId="1" animBg="1"/>
      <p:bldP spid="164" grpId="0"/>
      <p:bldP spid="164" grpId="1"/>
      <p:bldP spid="165" grpId="0"/>
      <p:bldP spid="9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17435" y="967955"/>
            <a:ext cx="89181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/>
              <a:buChar char="•"/>
            </a:pPr>
            <a:r>
              <a:rPr lang="it-IT" sz="2400" dirty="0"/>
              <a:t>Questo tipo di ricerca è ancora un combinatorio, ma a dimensione molto più ridotta rispetto alla ricerca eseguita nello spazio ordinario</a:t>
            </a:r>
          </a:p>
        </p:txBody>
      </p:sp>
      <p:grpSp>
        <p:nvGrpSpPr>
          <p:cNvPr id="7" name="Gruppo 6"/>
          <p:cNvGrpSpPr/>
          <p:nvPr/>
        </p:nvGrpSpPr>
        <p:grpSpPr>
          <a:xfrm>
            <a:off x="1393372" y="3342316"/>
            <a:ext cx="2883486" cy="2410560"/>
            <a:chOff x="285109" y="3075840"/>
            <a:chExt cx="3844648" cy="3214080"/>
          </a:xfrm>
        </p:grpSpPr>
        <p:cxnSp>
          <p:nvCxnSpPr>
            <p:cNvPr id="8" name="Connettore 2 7"/>
            <p:cNvCxnSpPr/>
            <p:nvPr/>
          </p:nvCxnSpPr>
          <p:spPr>
            <a:xfrm>
              <a:off x="285109" y="6289920"/>
              <a:ext cx="3844648" cy="0"/>
            </a:xfrm>
            <a:prstGeom prst="straightConnector1">
              <a:avLst/>
            </a:prstGeom>
            <a:ln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2 8"/>
            <p:cNvCxnSpPr/>
            <p:nvPr/>
          </p:nvCxnSpPr>
          <p:spPr>
            <a:xfrm flipV="1">
              <a:off x="285109" y="3075840"/>
              <a:ext cx="0" cy="3214080"/>
            </a:xfrm>
            <a:prstGeom prst="straightConnector1">
              <a:avLst/>
            </a:prstGeom>
            <a:ln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CasellaDiTesto 12"/>
          <p:cNvSpPr txBox="1"/>
          <p:nvPr/>
        </p:nvSpPr>
        <p:spPr>
          <a:xfrm>
            <a:off x="5724180" y="2954546"/>
            <a:ext cx="13115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/>
              <a:t>Spazio di </a:t>
            </a:r>
            <a:r>
              <a:rPr lang="it-IT" sz="1350" dirty="0" err="1"/>
              <a:t>Hough</a:t>
            </a:r>
            <a:endParaRPr lang="it-IT" sz="135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2067268" y="2954546"/>
            <a:ext cx="13268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/>
              <a:t>Spazio ordinario</a:t>
            </a:r>
          </a:p>
        </p:txBody>
      </p:sp>
      <p:grpSp>
        <p:nvGrpSpPr>
          <p:cNvPr id="10" name="Gruppo 9"/>
          <p:cNvGrpSpPr/>
          <p:nvPr/>
        </p:nvGrpSpPr>
        <p:grpSpPr>
          <a:xfrm>
            <a:off x="4916016" y="3342316"/>
            <a:ext cx="2883486" cy="2410560"/>
            <a:chOff x="285109" y="3075840"/>
            <a:chExt cx="3844648" cy="3214080"/>
          </a:xfrm>
        </p:grpSpPr>
        <p:cxnSp>
          <p:nvCxnSpPr>
            <p:cNvPr id="11" name="Connettore 2 10"/>
            <p:cNvCxnSpPr/>
            <p:nvPr/>
          </p:nvCxnSpPr>
          <p:spPr>
            <a:xfrm>
              <a:off x="285109" y="6289920"/>
              <a:ext cx="3844648" cy="0"/>
            </a:xfrm>
            <a:prstGeom prst="straightConnector1">
              <a:avLst/>
            </a:prstGeom>
            <a:ln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2 11"/>
            <p:cNvCxnSpPr/>
            <p:nvPr/>
          </p:nvCxnSpPr>
          <p:spPr>
            <a:xfrm flipV="1">
              <a:off x="285109" y="3075840"/>
              <a:ext cx="0" cy="3214080"/>
            </a:xfrm>
            <a:prstGeom prst="straightConnector1">
              <a:avLst/>
            </a:prstGeom>
            <a:ln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uppo 69"/>
          <p:cNvGrpSpPr/>
          <p:nvPr/>
        </p:nvGrpSpPr>
        <p:grpSpPr>
          <a:xfrm>
            <a:off x="1596581" y="4023747"/>
            <a:ext cx="2014106" cy="1351540"/>
            <a:chOff x="647975" y="3706560"/>
            <a:chExt cx="2685474" cy="1802053"/>
          </a:xfrm>
        </p:grpSpPr>
        <p:sp>
          <p:nvSpPr>
            <p:cNvPr id="71" name="Ovale 70"/>
            <p:cNvSpPr/>
            <p:nvPr/>
          </p:nvSpPr>
          <p:spPr>
            <a:xfrm>
              <a:off x="1290827" y="4099321"/>
              <a:ext cx="51840" cy="5184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72" name="Ovale 71"/>
            <p:cNvSpPr/>
            <p:nvPr/>
          </p:nvSpPr>
          <p:spPr>
            <a:xfrm>
              <a:off x="1826751" y="4495591"/>
              <a:ext cx="51840" cy="5184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73" name="Ovale 72"/>
            <p:cNvSpPr/>
            <p:nvPr/>
          </p:nvSpPr>
          <p:spPr>
            <a:xfrm>
              <a:off x="647975" y="3706560"/>
              <a:ext cx="51840" cy="5184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74" name="Ovale 73"/>
            <p:cNvSpPr/>
            <p:nvPr/>
          </p:nvSpPr>
          <p:spPr>
            <a:xfrm>
              <a:off x="2576787" y="4953314"/>
              <a:ext cx="51840" cy="5184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75" name="Ovale 74"/>
            <p:cNvSpPr/>
            <p:nvPr/>
          </p:nvSpPr>
          <p:spPr>
            <a:xfrm>
              <a:off x="3281609" y="5456773"/>
              <a:ext cx="51840" cy="5184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</p:grpSp>
      <p:grpSp>
        <p:nvGrpSpPr>
          <p:cNvPr id="76" name="Gruppo 75"/>
          <p:cNvGrpSpPr/>
          <p:nvPr/>
        </p:nvGrpSpPr>
        <p:grpSpPr>
          <a:xfrm>
            <a:off x="1758601" y="3796406"/>
            <a:ext cx="1886165" cy="1564805"/>
            <a:chOff x="699815" y="3402139"/>
            <a:chExt cx="2514887" cy="2086406"/>
          </a:xfrm>
        </p:grpSpPr>
        <p:sp>
          <p:nvSpPr>
            <p:cNvPr id="77" name="Ovale 76"/>
            <p:cNvSpPr/>
            <p:nvPr/>
          </p:nvSpPr>
          <p:spPr>
            <a:xfrm>
              <a:off x="699815" y="4716914"/>
              <a:ext cx="51840" cy="51840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78" name="Ovale 77"/>
            <p:cNvSpPr/>
            <p:nvPr/>
          </p:nvSpPr>
          <p:spPr>
            <a:xfrm>
              <a:off x="3162862" y="3654720"/>
              <a:ext cx="51840" cy="51840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79" name="Ovale 78"/>
            <p:cNvSpPr/>
            <p:nvPr/>
          </p:nvSpPr>
          <p:spPr>
            <a:xfrm>
              <a:off x="1407888" y="3402139"/>
              <a:ext cx="51840" cy="51840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80" name="Ovale 79"/>
            <p:cNvSpPr/>
            <p:nvPr/>
          </p:nvSpPr>
          <p:spPr>
            <a:xfrm>
              <a:off x="2042573" y="5436705"/>
              <a:ext cx="51840" cy="51840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81" name="Ovale 80"/>
            <p:cNvSpPr/>
            <p:nvPr/>
          </p:nvSpPr>
          <p:spPr>
            <a:xfrm>
              <a:off x="2861061" y="5359687"/>
              <a:ext cx="51840" cy="51840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</p:grpSp>
      <p:grpSp>
        <p:nvGrpSpPr>
          <p:cNvPr id="82" name="Gruppo 81"/>
          <p:cNvGrpSpPr/>
          <p:nvPr/>
        </p:nvGrpSpPr>
        <p:grpSpPr>
          <a:xfrm>
            <a:off x="1590265" y="3739594"/>
            <a:ext cx="2720887" cy="445811"/>
            <a:chOff x="704327" y="3348742"/>
            <a:chExt cx="3627849" cy="594415"/>
          </a:xfrm>
          <a:solidFill>
            <a:srgbClr val="FC00FF"/>
          </a:solidFill>
        </p:grpSpPr>
        <p:sp>
          <p:nvSpPr>
            <p:cNvPr id="83" name="Ovale 82"/>
            <p:cNvSpPr/>
            <p:nvPr/>
          </p:nvSpPr>
          <p:spPr>
            <a:xfrm>
              <a:off x="1461649" y="3462962"/>
              <a:ext cx="51840" cy="5184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84" name="Ovale 83"/>
            <p:cNvSpPr/>
            <p:nvPr/>
          </p:nvSpPr>
          <p:spPr>
            <a:xfrm>
              <a:off x="2107348" y="3558558"/>
              <a:ext cx="51840" cy="5184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85" name="Ovale 84"/>
            <p:cNvSpPr/>
            <p:nvPr/>
          </p:nvSpPr>
          <p:spPr>
            <a:xfrm>
              <a:off x="704327" y="3348742"/>
              <a:ext cx="51840" cy="5184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86" name="Ovale 85"/>
            <p:cNvSpPr/>
            <p:nvPr/>
          </p:nvSpPr>
          <p:spPr>
            <a:xfrm>
              <a:off x="3225674" y="3727373"/>
              <a:ext cx="51840" cy="5184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87" name="Ovale 86"/>
            <p:cNvSpPr/>
            <p:nvPr/>
          </p:nvSpPr>
          <p:spPr>
            <a:xfrm>
              <a:off x="4286457" y="3897438"/>
              <a:ext cx="45719" cy="45719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</p:grpSp>
      <p:grpSp>
        <p:nvGrpSpPr>
          <p:cNvPr id="93" name="Gruppo 92"/>
          <p:cNvGrpSpPr/>
          <p:nvPr/>
        </p:nvGrpSpPr>
        <p:grpSpPr>
          <a:xfrm>
            <a:off x="4479811" y="3330387"/>
            <a:ext cx="3380318" cy="2787682"/>
            <a:chOff x="4449079" y="3075840"/>
            <a:chExt cx="4507091" cy="3716910"/>
          </a:xfrm>
        </p:grpSpPr>
        <p:sp>
          <p:nvSpPr>
            <p:cNvPr id="94" name="CasellaDiTesto 93"/>
            <p:cNvSpPr txBox="1"/>
            <p:nvPr/>
          </p:nvSpPr>
          <p:spPr>
            <a:xfrm>
              <a:off x="8468429" y="6300307"/>
              <a:ext cx="48774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>
                  <a:latin typeface="+mj-lt"/>
                  <a:ea typeface="Lucida Grande"/>
                  <a:cs typeface="Lucida Grande"/>
                </a:rPr>
                <a:t>ϑ</a:t>
              </a:r>
              <a:r>
                <a:rPr lang="it-IT" dirty="0"/>
                <a:t> </a:t>
              </a:r>
            </a:p>
          </p:txBody>
        </p:sp>
        <p:sp>
          <p:nvSpPr>
            <p:cNvPr id="95" name="CasellaDiTesto 94"/>
            <p:cNvSpPr txBox="1"/>
            <p:nvPr/>
          </p:nvSpPr>
          <p:spPr>
            <a:xfrm>
              <a:off x="4449079" y="3075840"/>
              <a:ext cx="40224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/>
                <a:t>ρ</a:t>
              </a:r>
              <a:endParaRPr lang="it-IT" dirty="0"/>
            </a:p>
          </p:txBody>
        </p:sp>
      </p:grpSp>
      <p:sp>
        <p:nvSpPr>
          <p:cNvPr id="106" name="CasellaDiTesto 105"/>
          <p:cNvSpPr txBox="1"/>
          <p:nvPr/>
        </p:nvSpPr>
        <p:spPr>
          <a:xfrm>
            <a:off x="117435" y="1919980"/>
            <a:ext cx="89181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/>
              <a:buChar char="•"/>
            </a:pPr>
            <a:r>
              <a:rPr lang="it-IT" sz="2400" dirty="0"/>
              <a:t>Ma, cosa fondamentale, si presta molto bene ad un calcolo parallelo (vettoriale) mediante utilizzo di GPGPU</a:t>
            </a:r>
          </a:p>
        </p:txBody>
      </p:sp>
      <p:grpSp>
        <p:nvGrpSpPr>
          <p:cNvPr id="108" name="Gruppo 107"/>
          <p:cNvGrpSpPr/>
          <p:nvPr/>
        </p:nvGrpSpPr>
        <p:grpSpPr>
          <a:xfrm>
            <a:off x="4916016" y="3342316"/>
            <a:ext cx="2410560" cy="2410560"/>
            <a:chOff x="5030688" y="3091747"/>
            <a:chExt cx="3214080" cy="3214080"/>
          </a:xfrm>
        </p:grpSpPr>
        <p:cxnSp>
          <p:nvCxnSpPr>
            <p:cNvPr id="109" name="Connettore 1 108"/>
            <p:cNvCxnSpPr/>
            <p:nvPr/>
          </p:nvCxnSpPr>
          <p:spPr>
            <a:xfrm>
              <a:off x="5183796" y="3091747"/>
              <a:ext cx="0" cy="321408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ttore 1 109"/>
            <p:cNvCxnSpPr/>
            <p:nvPr/>
          </p:nvCxnSpPr>
          <p:spPr>
            <a:xfrm>
              <a:off x="5336196" y="3091747"/>
              <a:ext cx="0" cy="321408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ttore 1 110"/>
            <p:cNvCxnSpPr/>
            <p:nvPr/>
          </p:nvCxnSpPr>
          <p:spPr>
            <a:xfrm>
              <a:off x="5488596" y="3091747"/>
              <a:ext cx="0" cy="321408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ttore 1 111"/>
            <p:cNvCxnSpPr/>
            <p:nvPr/>
          </p:nvCxnSpPr>
          <p:spPr>
            <a:xfrm>
              <a:off x="5640996" y="3091747"/>
              <a:ext cx="0" cy="321408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ttore 1 112"/>
            <p:cNvCxnSpPr/>
            <p:nvPr/>
          </p:nvCxnSpPr>
          <p:spPr>
            <a:xfrm>
              <a:off x="5793396" y="3091747"/>
              <a:ext cx="0" cy="321408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ttore 1 113"/>
            <p:cNvCxnSpPr/>
            <p:nvPr/>
          </p:nvCxnSpPr>
          <p:spPr>
            <a:xfrm>
              <a:off x="5945796" y="3091747"/>
              <a:ext cx="0" cy="321408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ttore 1 114"/>
            <p:cNvCxnSpPr/>
            <p:nvPr/>
          </p:nvCxnSpPr>
          <p:spPr>
            <a:xfrm>
              <a:off x="6098196" y="3091747"/>
              <a:ext cx="0" cy="321408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ttore 1 115"/>
            <p:cNvCxnSpPr/>
            <p:nvPr/>
          </p:nvCxnSpPr>
          <p:spPr>
            <a:xfrm>
              <a:off x="6250596" y="3091747"/>
              <a:ext cx="0" cy="321408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ttore 1 116"/>
            <p:cNvCxnSpPr/>
            <p:nvPr/>
          </p:nvCxnSpPr>
          <p:spPr>
            <a:xfrm>
              <a:off x="6402996" y="3091747"/>
              <a:ext cx="0" cy="321408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ttore 1 117"/>
            <p:cNvCxnSpPr/>
            <p:nvPr/>
          </p:nvCxnSpPr>
          <p:spPr>
            <a:xfrm>
              <a:off x="6555396" y="3091747"/>
              <a:ext cx="0" cy="321408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ttore 1 118"/>
            <p:cNvCxnSpPr/>
            <p:nvPr/>
          </p:nvCxnSpPr>
          <p:spPr>
            <a:xfrm>
              <a:off x="6707796" y="3091747"/>
              <a:ext cx="0" cy="321408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ttore 1 119"/>
            <p:cNvCxnSpPr/>
            <p:nvPr/>
          </p:nvCxnSpPr>
          <p:spPr>
            <a:xfrm>
              <a:off x="6860196" y="3091747"/>
              <a:ext cx="0" cy="321408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ttore 1 120"/>
            <p:cNvCxnSpPr/>
            <p:nvPr/>
          </p:nvCxnSpPr>
          <p:spPr>
            <a:xfrm>
              <a:off x="7012596" y="3091747"/>
              <a:ext cx="0" cy="321408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ttore 1 121"/>
            <p:cNvCxnSpPr/>
            <p:nvPr/>
          </p:nvCxnSpPr>
          <p:spPr>
            <a:xfrm>
              <a:off x="7164996" y="3091747"/>
              <a:ext cx="0" cy="321408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ttore 1 122"/>
            <p:cNvCxnSpPr/>
            <p:nvPr/>
          </p:nvCxnSpPr>
          <p:spPr>
            <a:xfrm>
              <a:off x="7317396" y="3091747"/>
              <a:ext cx="0" cy="321408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nettore 1 123"/>
            <p:cNvCxnSpPr/>
            <p:nvPr/>
          </p:nvCxnSpPr>
          <p:spPr>
            <a:xfrm>
              <a:off x="7469796" y="3091747"/>
              <a:ext cx="0" cy="321408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ttore 1 124"/>
            <p:cNvCxnSpPr/>
            <p:nvPr/>
          </p:nvCxnSpPr>
          <p:spPr>
            <a:xfrm>
              <a:off x="7622196" y="3091747"/>
              <a:ext cx="0" cy="321408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ttore 1 125"/>
            <p:cNvCxnSpPr/>
            <p:nvPr/>
          </p:nvCxnSpPr>
          <p:spPr>
            <a:xfrm>
              <a:off x="7774596" y="3091747"/>
              <a:ext cx="0" cy="321408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ttore 1 126"/>
            <p:cNvCxnSpPr/>
            <p:nvPr/>
          </p:nvCxnSpPr>
          <p:spPr>
            <a:xfrm>
              <a:off x="7926996" y="3091747"/>
              <a:ext cx="0" cy="321408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ttore 1 127"/>
            <p:cNvCxnSpPr/>
            <p:nvPr/>
          </p:nvCxnSpPr>
          <p:spPr>
            <a:xfrm>
              <a:off x="8079396" y="3091747"/>
              <a:ext cx="0" cy="321408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ttore 1 128"/>
            <p:cNvCxnSpPr/>
            <p:nvPr/>
          </p:nvCxnSpPr>
          <p:spPr>
            <a:xfrm>
              <a:off x="8231796" y="3091747"/>
              <a:ext cx="0" cy="321408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0" name="Gruppo 129"/>
            <p:cNvGrpSpPr/>
            <p:nvPr/>
          </p:nvGrpSpPr>
          <p:grpSpPr>
            <a:xfrm>
              <a:off x="5030688" y="3091747"/>
              <a:ext cx="3214080" cy="3200400"/>
              <a:chOff x="884793" y="3360419"/>
              <a:chExt cx="3214080" cy="3200400"/>
            </a:xfrm>
          </p:grpSpPr>
          <p:cxnSp>
            <p:nvCxnSpPr>
              <p:cNvPr id="131" name="Connettore 1 130"/>
              <p:cNvCxnSpPr/>
              <p:nvPr/>
            </p:nvCxnSpPr>
            <p:spPr>
              <a:xfrm rot="16200000">
                <a:off x="2491833" y="4953779"/>
                <a:ext cx="0" cy="321408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Connettore 1 131"/>
              <p:cNvCxnSpPr/>
              <p:nvPr/>
            </p:nvCxnSpPr>
            <p:spPr>
              <a:xfrm rot="16200000">
                <a:off x="2491833" y="4801379"/>
                <a:ext cx="0" cy="321408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Connettore 1 132"/>
              <p:cNvCxnSpPr/>
              <p:nvPr/>
            </p:nvCxnSpPr>
            <p:spPr>
              <a:xfrm rot="16200000">
                <a:off x="2491833" y="4648979"/>
                <a:ext cx="0" cy="321408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Connettore 1 133"/>
              <p:cNvCxnSpPr/>
              <p:nvPr/>
            </p:nvCxnSpPr>
            <p:spPr>
              <a:xfrm rot="16200000">
                <a:off x="2491833" y="4496579"/>
                <a:ext cx="0" cy="321408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Connettore 1 134"/>
              <p:cNvCxnSpPr/>
              <p:nvPr/>
            </p:nvCxnSpPr>
            <p:spPr>
              <a:xfrm rot="16200000">
                <a:off x="2491833" y="4344179"/>
                <a:ext cx="0" cy="321408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Connettore 1 135"/>
              <p:cNvCxnSpPr/>
              <p:nvPr/>
            </p:nvCxnSpPr>
            <p:spPr>
              <a:xfrm rot="16200000">
                <a:off x="2491833" y="4191779"/>
                <a:ext cx="0" cy="321408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Connettore 1 136"/>
              <p:cNvCxnSpPr/>
              <p:nvPr/>
            </p:nvCxnSpPr>
            <p:spPr>
              <a:xfrm rot="16200000">
                <a:off x="2491833" y="4039379"/>
                <a:ext cx="0" cy="321408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Connettore 1 137"/>
              <p:cNvCxnSpPr/>
              <p:nvPr/>
            </p:nvCxnSpPr>
            <p:spPr>
              <a:xfrm rot="16200000">
                <a:off x="2491833" y="3886979"/>
                <a:ext cx="0" cy="321408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Connettore 1 138"/>
              <p:cNvCxnSpPr/>
              <p:nvPr/>
            </p:nvCxnSpPr>
            <p:spPr>
              <a:xfrm rot="16200000">
                <a:off x="2491833" y="3734579"/>
                <a:ext cx="0" cy="321408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Connettore 1 139"/>
              <p:cNvCxnSpPr/>
              <p:nvPr/>
            </p:nvCxnSpPr>
            <p:spPr>
              <a:xfrm rot="16200000">
                <a:off x="2491833" y="3582179"/>
                <a:ext cx="0" cy="321408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Connettore 1 140"/>
              <p:cNvCxnSpPr/>
              <p:nvPr/>
            </p:nvCxnSpPr>
            <p:spPr>
              <a:xfrm rot="16200000">
                <a:off x="2491833" y="3429779"/>
                <a:ext cx="0" cy="321408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Connettore 1 141"/>
              <p:cNvCxnSpPr/>
              <p:nvPr/>
            </p:nvCxnSpPr>
            <p:spPr>
              <a:xfrm rot="16200000">
                <a:off x="2491833" y="3277379"/>
                <a:ext cx="0" cy="321408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Connettore 1 142"/>
              <p:cNvCxnSpPr/>
              <p:nvPr/>
            </p:nvCxnSpPr>
            <p:spPr>
              <a:xfrm rot="16200000">
                <a:off x="2491833" y="3124979"/>
                <a:ext cx="0" cy="321408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Connettore 1 143"/>
              <p:cNvCxnSpPr/>
              <p:nvPr/>
            </p:nvCxnSpPr>
            <p:spPr>
              <a:xfrm rot="16200000">
                <a:off x="2491833" y="2972579"/>
                <a:ext cx="0" cy="321408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Connettore 1 144"/>
              <p:cNvCxnSpPr/>
              <p:nvPr/>
            </p:nvCxnSpPr>
            <p:spPr>
              <a:xfrm rot="16200000">
                <a:off x="2491833" y="2820179"/>
                <a:ext cx="0" cy="321408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Connettore 1 145"/>
              <p:cNvCxnSpPr/>
              <p:nvPr/>
            </p:nvCxnSpPr>
            <p:spPr>
              <a:xfrm rot="16200000">
                <a:off x="2491833" y="2667779"/>
                <a:ext cx="0" cy="321408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Connettore 1 146"/>
              <p:cNvCxnSpPr/>
              <p:nvPr/>
            </p:nvCxnSpPr>
            <p:spPr>
              <a:xfrm rot="16200000">
                <a:off x="2491833" y="2515379"/>
                <a:ext cx="0" cy="321408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Connettore 1 147"/>
              <p:cNvCxnSpPr/>
              <p:nvPr/>
            </p:nvCxnSpPr>
            <p:spPr>
              <a:xfrm rot="16200000">
                <a:off x="2491833" y="2362979"/>
                <a:ext cx="0" cy="321408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Connettore 1 148"/>
              <p:cNvCxnSpPr/>
              <p:nvPr/>
            </p:nvCxnSpPr>
            <p:spPr>
              <a:xfrm rot="16200000">
                <a:off x="2491833" y="2210579"/>
                <a:ext cx="0" cy="321408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Connettore 1 149"/>
              <p:cNvCxnSpPr/>
              <p:nvPr/>
            </p:nvCxnSpPr>
            <p:spPr>
              <a:xfrm rot="16200000">
                <a:off x="2491833" y="2058179"/>
                <a:ext cx="0" cy="321408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Connettore 1 150"/>
              <p:cNvCxnSpPr/>
              <p:nvPr/>
            </p:nvCxnSpPr>
            <p:spPr>
              <a:xfrm rot="16200000">
                <a:off x="2491833" y="1905779"/>
                <a:ext cx="0" cy="321408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Connettore 1 151"/>
              <p:cNvCxnSpPr/>
              <p:nvPr/>
            </p:nvCxnSpPr>
            <p:spPr>
              <a:xfrm rot="16200000">
                <a:off x="2491833" y="1753379"/>
                <a:ext cx="0" cy="321408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0" name="Rettangolo 89"/>
          <p:cNvSpPr/>
          <p:nvPr/>
        </p:nvSpPr>
        <p:spPr>
          <a:xfrm>
            <a:off x="5942907" y="5171117"/>
            <a:ext cx="114300" cy="1142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cxnSp>
        <p:nvCxnSpPr>
          <p:cNvPr id="157" name="Connettore 1 156"/>
          <p:cNvCxnSpPr/>
          <p:nvPr/>
        </p:nvCxnSpPr>
        <p:spPr>
          <a:xfrm>
            <a:off x="1469698" y="3966098"/>
            <a:ext cx="2459594" cy="1567488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0" name="Gruppo 159"/>
          <p:cNvGrpSpPr/>
          <p:nvPr/>
        </p:nvGrpSpPr>
        <p:grpSpPr>
          <a:xfrm>
            <a:off x="4142729" y="5019221"/>
            <a:ext cx="2513668" cy="1102990"/>
            <a:chOff x="3847237" y="5175221"/>
            <a:chExt cx="3351557" cy="1470654"/>
          </a:xfrm>
        </p:grpSpPr>
        <p:sp>
          <p:nvSpPr>
            <p:cNvPr id="161" name="CasellaDiTesto 160"/>
            <p:cNvSpPr txBox="1"/>
            <p:nvPr/>
          </p:nvSpPr>
          <p:spPr>
            <a:xfrm>
              <a:off x="3847237" y="5175221"/>
              <a:ext cx="93016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/>
                <a:t>ρ</a:t>
              </a:r>
              <a:r>
                <a:rPr lang="it-IT" dirty="0"/>
                <a:t>= </a:t>
              </a:r>
              <a:r>
                <a:rPr lang="it-IT" sz="1500" dirty="0">
                  <a:latin typeface="Arial Rounded MT Bold"/>
                  <a:cs typeface="Arial Rounded MT Bold"/>
                </a:rPr>
                <a:t>12</a:t>
              </a:r>
            </a:p>
          </p:txBody>
        </p:sp>
        <p:sp>
          <p:nvSpPr>
            <p:cNvPr id="162" name="CasellaDiTesto 161"/>
            <p:cNvSpPr txBox="1"/>
            <p:nvPr/>
          </p:nvSpPr>
          <p:spPr>
            <a:xfrm>
              <a:off x="6010006" y="6153432"/>
              <a:ext cx="118878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>
                  <a:latin typeface="+mj-lt"/>
                  <a:ea typeface="Lucida Grande"/>
                  <a:cs typeface="Lucida Grande"/>
                </a:rPr>
                <a:t>ϑ</a:t>
              </a:r>
              <a:r>
                <a:rPr lang="it-IT" dirty="0">
                  <a:latin typeface="+mj-lt"/>
                  <a:ea typeface="Lucida Grande"/>
                  <a:cs typeface="Lucida Grande"/>
                </a:rPr>
                <a:t> = </a:t>
              </a:r>
              <a:r>
                <a:rPr lang="it-IT" sz="1500" dirty="0">
                  <a:latin typeface="Arial Rounded MT Bold"/>
                  <a:ea typeface="Lucida Grande"/>
                  <a:cs typeface="Arial Rounded MT Bold"/>
                </a:rPr>
                <a:t>51</a:t>
              </a:r>
              <a:r>
                <a:rPr lang="it-IT" sz="1500" baseline="30000" dirty="0">
                  <a:latin typeface="Arial Rounded MT Bold"/>
                  <a:ea typeface="Lucida Grande"/>
                  <a:cs typeface="Arial Rounded MT Bold"/>
                </a:rPr>
                <a:t>0</a:t>
              </a:r>
              <a:r>
                <a:rPr lang="it-IT" dirty="0"/>
                <a:t> </a:t>
              </a:r>
            </a:p>
          </p:txBody>
        </p:sp>
      </p:grpSp>
      <p:cxnSp>
        <p:nvCxnSpPr>
          <p:cNvPr id="163" name="Connettore 1 162"/>
          <p:cNvCxnSpPr/>
          <p:nvPr/>
        </p:nvCxnSpPr>
        <p:spPr>
          <a:xfrm>
            <a:off x="1466989" y="3966098"/>
            <a:ext cx="2459594" cy="1567488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8" name="Gruppo 87"/>
          <p:cNvGrpSpPr/>
          <p:nvPr/>
        </p:nvGrpSpPr>
        <p:grpSpPr>
          <a:xfrm>
            <a:off x="1143001" y="3330386"/>
            <a:ext cx="3164402" cy="2710642"/>
            <a:chOff x="0" y="3075840"/>
            <a:chExt cx="4219203" cy="3614188"/>
          </a:xfrm>
        </p:grpSpPr>
        <p:sp>
          <p:nvSpPr>
            <p:cNvPr id="89" name="CasellaDiTesto 88"/>
            <p:cNvSpPr txBox="1"/>
            <p:nvPr/>
          </p:nvSpPr>
          <p:spPr>
            <a:xfrm>
              <a:off x="3853291" y="6289919"/>
              <a:ext cx="365912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350" dirty="0">
                  <a:latin typeface="Arial Rounded MT Bold"/>
                  <a:cs typeface="Arial Rounded MT Bold"/>
                </a:rPr>
                <a:t>x</a:t>
              </a:r>
            </a:p>
          </p:txBody>
        </p:sp>
        <p:sp>
          <p:nvSpPr>
            <p:cNvPr id="91" name="CasellaDiTesto 90"/>
            <p:cNvSpPr txBox="1"/>
            <p:nvPr/>
          </p:nvSpPr>
          <p:spPr>
            <a:xfrm>
              <a:off x="0" y="3075840"/>
              <a:ext cx="37232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350" dirty="0">
                  <a:latin typeface="Arial Rounded MT Bold"/>
                  <a:cs typeface="Arial Rounded MT Bold"/>
                </a:rPr>
                <a:t>y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04/06/2015</a:t>
            </a:r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Nuovi modelli per il calcolo scientifico: l’esperienza dell’INFN (D. Menasce)</a:t>
            </a:r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3611-9DD7-4961-B8CC-62EB7CF6ADAF}" type="slidenum">
              <a:rPr lang="it-IT" smtClean="0"/>
              <a:t>19</a:t>
            </a:fld>
            <a:endParaRPr lang="it-IT" dirty="0"/>
          </a:p>
        </p:txBody>
      </p:sp>
      <p:sp>
        <p:nvSpPr>
          <p:cNvPr id="96" name="Rectangle 95"/>
          <p:cNvSpPr/>
          <p:nvPr/>
        </p:nvSpPr>
        <p:spPr>
          <a:xfrm>
            <a:off x="2661971" y="-24065"/>
            <a:ext cx="360406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spc="38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Nuove</a:t>
            </a:r>
            <a:r>
              <a:rPr lang="en-US" sz="4050" b="1" spc="38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4050" b="1" spc="38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strategie</a:t>
            </a:r>
            <a:endParaRPr lang="en-US" sz="4050" b="1" spc="38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799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2782" y="1337079"/>
            <a:ext cx="7722628" cy="311623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it-IT" sz="66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</a:rPr>
              <a:t>Nuovi modelli per il </a:t>
            </a:r>
          </a:p>
          <a:p>
            <a:pPr algn="ctr"/>
            <a:r>
              <a:rPr lang="it-IT" sz="66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</a:rPr>
              <a:t>calcolo scientifico: </a:t>
            </a:r>
          </a:p>
          <a:p>
            <a:pPr algn="ctr"/>
            <a:r>
              <a:rPr lang="it-IT" sz="66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</a:rPr>
              <a:t>l’esperienza dell’INFN</a:t>
            </a:r>
            <a:endParaRPr lang="en-US" sz="6600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82709" y="5641203"/>
            <a:ext cx="2778582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it-IT" sz="3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</a:rPr>
              <a:t>Dario Menasce</a:t>
            </a:r>
          </a:p>
          <a:p>
            <a:pPr algn="ctr"/>
            <a:r>
              <a:rPr lang="it-IT" sz="24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</a:rPr>
              <a:t>INFN Milano-Bicocca</a:t>
            </a:r>
            <a:endParaRPr lang="en-US" sz="2400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11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04/06/2015</a:t>
            </a:r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Nuovi modelli per il calcolo scientifico: l’esperienza dell’INFN (D. Menasce)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3611-9DD7-4961-B8CC-62EB7CF6ADAF}" type="slidenum">
              <a:rPr lang="it-IT" smtClean="0"/>
              <a:t>20</a:t>
            </a:fld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122761" y="955108"/>
            <a:ext cx="9021239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Ecco quindi che si delineano all’orizzonte i </a:t>
            </a:r>
            <a:r>
              <a:rPr lang="it-IT" sz="2400" i="1" dirty="0"/>
              <a:t>main drivers </a:t>
            </a:r>
            <a:r>
              <a:rPr lang="it-IT" sz="2400" dirty="0"/>
              <a:t>del cambiamento di paradigma:</a:t>
            </a:r>
          </a:p>
          <a:p>
            <a:endParaRPr lang="it-IT" sz="24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sz="2400" dirty="0"/>
              <a:t>Utilizzo di nuove tecnologie per il processamento dei dati</a:t>
            </a:r>
          </a:p>
          <a:p>
            <a:pPr marL="600075" lvl="1" indent="-257175">
              <a:buFont typeface="Wingdings" panose="05000000000000000000" pitchFamily="2" charset="2"/>
              <a:buChar char="ü"/>
            </a:pPr>
            <a:r>
              <a:rPr lang="it-IT" sz="2000" dirty="0"/>
              <a:t>GPU, alto parallelismo (anche di tipo semi-triviale)</a:t>
            </a:r>
          </a:p>
          <a:p>
            <a:pPr marL="600075" lvl="1" indent="-257175">
              <a:buFont typeface="Wingdings" panose="05000000000000000000" pitchFamily="2" charset="2"/>
              <a:buChar char="ü"/>
            </a:pPr>
            <a:r>
              <a:rPr lang="it-IT" sz="2000" dirty="0"/>
              <a:t>Nuovo HW ma rifattorizzazione (non banale) dei codici: da seriali a paralleli</a:t>
            </a:r>
          </a:p>
          <a:p>
            <a:pPr marL="600075" lvl="1" indent="-257175">
              <a:buFont typeface="Wingdings" panose="05000000000000000000" pitchFamily="2" charset="2"/>
              <a:buChar char="ü"/>
            </a:pPr>
            <a:r>
              <a:rPr lang="it-IT" sz="2000" dirty="0"/>
              <a:t>Peraltro con limiti: componente seriale non comprimibile a zero (nove donne in un mese non fanno un bambino) </a:t>
            </a:r>
            <a:endParaRPr lang="it-IT" sz="2000" dirty="0" smtClean="0"/>
          </a:p>
          <a:p>
            <a:pPr marL="600075" lvl="1" indent="-257175">
              <a:buFont typeface="Wingdings" panose="05000000000000000000" pitchFamily="2" charset="2"/>
              <a:buChar char="ü"/>
            </a:pPr>
            <a:endParaRPr lang="it-IT" sz="2000" dirty="0"/>
          </a:p>
          <a:p>
            <a:pPr marL="228600" indent="-342900">
              <a:buFont typeface="Arial" panose="020B0604020202020204" pitchFamily="34" charset="0"/>
              <a:buChar char="•"/>
            </a:pPr>
            <a:r>
              <a:rPr lang="it-IT" sz="2400" dirty="0" smtClean="0"/>
              <a:t>Modifica del modello di calcolo distribuito</a:t>
            </a:r>
          </a:p>
          <a:p>
            <a:pPr marL="685800" lvl="1" indent="-342900">
              <a:buFont typeface="Wingdings" panose="05000000000000000000" pitchFamily="2" charset="2"/>
              <a:buChar char="ü"/>
            </a:pPr>
            <a:r>
              <a:rPr lang="it-IT" sz="2000" dirty="0" smtClean="0"/>
              <a:t>Allentamento del rigido modello gerarchico originale (MONARC)</a:t>
            </a:r>
            <a:endParaRPr lang="it-IT" sz="2000" dirty="0"/>
          </a:p>
        </p:txBody>
      </p:sp>
      <p:sp>
        <p:nvSpPr>
          <p:cNvPr id="6" name="Rectangle 5"/>
          <p:cNvSpPr/>
          <p:nvPr/>
        </p:nvSpPr>
        <p:spPr>
          <a:xfrm>
            <a:off x="2128259" y="0"/>
            <a:ext cx="4398640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spc="38" dirty="0" err="1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Cambi</a:t>
            </a:r>
            <a:r>
              <a:rPr lang="en-US" sz="4050" b="1" spc="38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di </a:t>
            </a:r>
            <a:r>
              <a:rPr lang="en-US" sz="4050" b="1" spc="38" dirty="0" err="1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paradigmi</a:t>
            </a:r>
            <a:endParaRPr lang="en-US" sz="4050" b="1" spc="38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58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04/06/2015</a:t>
            </a:r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Nuovi modelli per il calcolo scientifico: l’esperienza dell’INFN (D. Menasce)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3611-9DD7-4961-B8CC-62EB7CF6ADAF}" type="slidenum">
              <a:rPr lang="it-IT" smtClean="0"/>
              <a:t>21</a:t>
            </a:fld>
            <a:endParaRPr lang="it-IT" dirty="0"/>
          </a:p>
        </p:txBody>
      </p:sp>
      <p:sp>
        <p:nvSpPr>
          <p:cNvPr id="6" name="Rectangle 5"/>
          <p:cNvSpPr/>
          <p:nvPr/>
        </p:nvSpPr>
        <p:spPr>
          <a:xfrm>
            <a:off x="1875595" y="0"/>
            <a:ext cx="490397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spc="38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MONARC and beyond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595" y="901300"/>
            <a:ext cx="5440129" cy="5382378"/>
          </a:xfrm>
          <a:prstGeom prst="rect">
            <a:avLst/>
          </a:prstGeom>
          <a:effectLst>
            <a:outerShdw blurRad="101600" dist="101600" dir="30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971" y="1454991"/>
            <a:ext cx="5454488" cy="2845379"/>
          </a:xfrm>
          <a:prstGeom prst="rect">
            <a:avLst/>
          </a:prstGeom>
          <a:effectLst>
            <a:outerShdw blurRad="101600" dist="101600" dir="36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181864" y="4691987"/>
            <a:ext cx="88187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Attività di calcolo distribuito in modo non gerarchico ma sostanzialmente caotico resa possibile dal significativo aumento delle prestazioni di rete in generale e della costituzione di LHCONE in particolare, rete appositamente dedicata allo scopo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709777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04/06/2015</a:t>
            </a:r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Nuovi modelli per il calcolo scientifico: l’esperienza dell’INFN (D. Menasce)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3611-9DD7-4961-B8CC-62EB7CF6ADAF}" type="slidenum">
              <a:rPr lang="it-IT" smtClean="0"/>
              <a:t>22</a:t>
            </a:fld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122761" y="955108"/>
            <a:ext cx="9021239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>
                    <a:lumMod val="75000"/>
                  </a:schemeClr>
                </a:solidFill>
              </a:rPr>
              <a:t>Ecco quindi che si delineano all’orizzonte i </a:t>
            </a:r>
            <a:r>
              <a:rPr lang="it-IT" sz="2400" i="1" dirty="0">
                <a:solidFill>
                  <a:schemeClr val="bg1">
                    <a:lumMod val="75000"/>
                  </a:schemeClr>
                </a:solidFill>
              </a:rPr>
              <a:t>main drivers </a:t>
            </a:r>
            <a:r>
              <a:rPr lang="it-IT" sz="2400" dirty="0">
                <a:solidFill>
                  <a:schemeClr val="bg1">
                    <a:lumMod val="75000"/>
                  </a:schemeClr>
                </a:solidFill>
              </a:rPr>
              <a:t>del cambiamento di paradigma:</a:t>
            </a:r>
          </a:p>
          <a:p>
            <a:endParaRPr lang="it-IT" sz="2400" dirty="0">
              <a:solidFill>
                <a:schemeClr val="bg1">
                  <a:lumMod val="75000"/>
                </a:schemeClr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1">
                    <a:lumMod val="75000"/>
                  </a:schemeClr>
                </a:solidFill>
              </a:rPr>
              <a:t>Utilizzo di nuove tecnologie per il processamento dei dati</a:t>
            </a:r>
          </a:p>
          <a:p>
            <a:pPr marL="600075" lvl="1" indent="-257175">
              <a:buFont typeface="Wingdings" panose="05000000000000000000" pitchFamily="2" charset="2"/>
              <a:buChar char="ü"/>
            </a:pPr>
            <a:r>
              <a:rPr lang="it-IT" sz="2000" dirty="0">
                <a:solidFill>
                  <a:schemeClr val="bg1">
                    <a:lumMod val="75000"/>
                  </a:schemeClr>
                </a:solidFill>
              </a:rPr>
              <a:t>GPU, alto parallelismo (anche di tipo semi-triviale)</a:t>
            </a:r>
          </a:p>
          <a:p>
            <a:pPr marL="600075" lvl="1" indent="-257175">
              <a:buFont typeface="Wingdings" panose="05000000000000000000" pitchFamily="2" charset="2"/>
              <a:buChar char="ü"/>
            </a:pPr>
            <a:r>
              <a:rPr lang="it-IT" sz="2000" dirty="0">
                <a:solidFill>
                  <a:schemeClr val="bg1">
                    <a:lumMod val="75000"/>
                  </a:schemeClr>
                </a:solidFill>
              </a:rPr>
              <a:t>Nuovo HW ma rifattorizzazione (non banale) dei codici: da seriali a paralleli</a:t>
            </a:r>
          </a:p>
          <a:p>
            <a:pPr marL="600075" lvl="1" indent="-257175">
              <a:buFont typeface="Wingdings" panose="05000000000000000000" pitchFamily="2" charset="2"/>
              <a:buChar char="ü"/>
            </a:pPr>
            <a:r>
              <a:rPr lang="it-IT" sz="2000" dirty="0">
                <a:solidFill>
                  <a:schemeClr val="bg1">
                    <a:lumMod val="75000"/>
                  </a:schemeClr>
                </a:solidFill>
              </a:rPr>
              <a:t>Peraltro con limiti: componente seriale non comprimibile a zero (nove donne in un mese non fanno un bambino) </a:t>
            </a:r>
            <a:endParaRPr lang="it-IT" sz="20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600075" lvl="1" indent="-257175">
              <a:buFont typeface="Wingdings" panose="05000000000000000000" pitchFamily="2" charset="2"/>
              <a:buChar char="ü"/>
            </a:pPr>
            <a:endParaRPr lang="it-IT" sz="2000" dirty="0">
              <a:solidFill>
                <a:schemeClr val="bg1">
                  <a:lumMod val="75000"/>
                </a:schemeClr>
              </a:solidFill>
            </a:endParaRPr>
          </a:p>
          <a:p>
            <a:pPr marL="228600" indent="-342900"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chemeClr val="bg1">
                    <a:lumMod val="75000"/>
                  </a:schemeClr>
                </a:solidFill>
              </a:rPr>
              <a:t>Modifica del modello di calcolo distribuito</a:t>
            </a:r>
          </a:p>
          <a:p>
            <a:pPr marL="685800" lvl="1" indent="-342900">
              <a:buFont typeface="Wingdings" panose="05000000000000000000" pitchFamily="2" charset="2"/>
              <a:buChar char="ü"/>
            </a:pPr>
            <a:r>
              <a:rPr lang="it-IT" sz="2000" dirty="0" smtClean="0">
                <a:solidFill>
                  <a:schemeClr val="bg1">
                    <a:lumMod val="75000"/>
                  </a:schemeClr>
                </a:solidFill>
              </a:rPr>
              <a:t>Allentamento del rigido modello gerarchico originale (MONARC)</a:t>
            </a:r>
            <a:endParaRPr lang="it-IT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28259" y="41564"/>
            <a:ext cx="4398640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spc="38" dirty="0" err="1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Cambi</a:t>
            </a:r>
            <a:r>
              <a:rPr lang="en-US" sz="4050" b="1" spc="38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di </a:t>
            </a:r>
            <a:r>
              <a:rPr lang="en-US" sz="4050" b="1" spc="38" dirty="0" err="1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paradigmi</a:t>
            </a:r>
            <a:endParaRPr lang="en-US" sz="4050" b="1" spc="38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4692" y="4668418"/>
            <a:ext cx="90212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1" indent="-342900">
              <a:buFont typeface="Wingdings" panose="05000000000000000000" pitchFamily="2" charset="2"/>
              <a:buChar char="ü"/>
            </a:pPr>
            <a:r>
              <a:rPr lang="it-IT" sz="2000" dirty="0"/>
              <a:t>Sviluppo di </a:t>
            </a:r>
            <a:r>
              <a:rPr lang="it-IT" sz="2000" dirty="0" smtClean="0"/>
              <a:t>nuove metodologie di accesso ai dati (xrootd</a:t>
            </a:r>
            <a:r>
              <a:rPr lang="it-IT" sz="2000" dirty="0"/>
              <a:t>)</a:t>
            </a:r>
          </a:p>
          <a:p>
            <a:pPr marL="685800" lvl="1" indent="-342900">
              <a:buFont typeface="Wingdings" panose="05000000000000000000" pitchFamily="2" charset="2"/>
              <a:buChar char="ü"/>
            </a:pPr>
            <a:r>
              <a:rPr lang="it-IT" sz="2000" dirty="0" smtClean="0"/>
              <a:t>Aumentato utilizzo di risorse opportunistiche (Amazon, Cloud Private, cms@home, atlas@home, HLT farm,…)</a:t>
            </a:r>
          </a:p>
          <a:p>
            <a:pPr marL="685800" lvl="1" indent="-342900">
              <a:buFont typeface="Wingdings" panose="05000000000000000000" pitchFamily="2" charset="2"/>
              <a:buChar char="ü"/>
            </a:pPr>
            <a:r>
              <a:rPr lang="it-IT" sz="2000" dirty="0" smtClean="0"/>
              <a:t>Possibilità di economia di scala: dal middleware (CLOUD, sostenuto da una vastissima comunità Open Source) all’HW (nuove architetture di calcolo distribuito)</a:t>
            </a:r>
            <a:endParaRPr lang="it-IT" sz="2000" dirty="0" smtClean="0"/>
          </a:p>
          <a:p>
            <a:pPr marL="685800" lvl="1" indent="-342900">
              <a:buFont typeface="Wingdings" panose="05000000000000000000" pitchFamily="2" charset="2"/>
              <a:buChar char="ü"/>
            </a:pP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085123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04/06/2015</a:t>
            </a:r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Nuovi modelli per il calcolo scientifico: l’esperienza dell’INFN (D. Menasce)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3611-9DD7-4961-B8CC-62EB7CF6ADAF}" type="slidenum">
              <a:rPr lang="it-IT" smtClean="0"/>
              <a:t>23</a:t>
            </a:fld>
            <a:endParaRPr lang="it-IT" dirty="0"/>
          </a:p>
        </p:txBody>
      </p:sp>
      <p:sp>
        <p:nvSpPr>
          <p:cNvPr id="7" name="Rectangle 6"/>
          <p:cNvSpPr/>
          <p:nvPr/>
        </p:nvSpPr>
        <p:spPr>
          <a:xfrm>
            <a:off x="1059316" y="41564"/>
            <a:ext cx="653653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spc="38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Come </a:t>
            </a:r>
            <a:r>
              <a:rPr lang="en-US" sz="4050" b="1" spc="38" dirty="0" err="1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gestire</a:t>
            </a:r>
            <a:r>
              <a:rPr lang="en-US" sz="4050" b="1" spc="38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4050" b="1" spc="38" dirty="0" err="1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il</a:t>
            </a:r>
            <a:r>
              <a:rPr lang="en-US" sz="4050" b="1" spc="38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4050" b="1" spc="38" dirty="0" err="1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cambiamento</a:t>
            </a:r>
            <a:endParaRPr lang="en-US" sz="4050" b="1" spc="38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2761" y="734061"/>
            <a:ext cx="902123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Entrambe le linee di sviluppo si basano su tecnologie </a:t>
            </a:r>
            <a:r>
              <a:rPr lang="it-IT" sz="2400" i="1" dirty="0" smtClean="0">
                <a:solidFill>
                  <a:srgbClr val="FF0000"/>
                </a:solidFill>
              </a:rPr>
              <a:t>complesse</a:t>
            </a:r>
            <a:r>
              <a:rPr lang="it-IT" sz="2400" dirty="0" smtClean="0"/>
              <a:t> e in </a:t>
            </a:r>
            <a:r>
              <a:rPr lang="it-IT" sz="2400" i="1" dirty="0" smtClean="0">
                <a:solidFill>
                  <a:srgbClr val="FF0000"/>
                </a:solidFill>
              </a:rPr>
              <a:t>rapida</a:t>
            </a:r>
            <a:r>
              <a:rPr lang="it-IT" sz="2400" dirty="0" smtClean="0"/>
              <a:t> quanto </a:t>
            </a:r>
            <a:r>
              <a:rPr lang="it-IT" sz="2400" i="1" dirty="0" smtClean="0">
                <a:solidFill>
                  <a:srgbClr val="FF0000"/>
                </a:solidFill>
              </a:rPr>
              <a:t>continua</a:t>
            </a:r>
            <a:r>
              <a:rPr lang="it-IT" sz="2400" dirty="0" smtClean="0">
                <a:solidFill>
                  <a:srgbClr val="FF0000"/>
                </a:solidFill>
              </a:rPr>
              <a:t> </a:t>
            </a:r>
            <a:r>
              <a:rPr lang="it-IT" sz="2400" dirty="0" smtClean="0"/>
              <a:t>evoluzione.</a:t>
            </a:r>
          </a:p>
          <a:p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smtClean="0"/>
              <a:t>Occorre personale con competenze specifiche, tecniche ma di altissimo livello: bisogna valorizzarne le competenze e creare favorevoli opportunità di carriera (migliorare capacità di attrazione)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smtClean="0"/>
              <a:t>I ricercatori stessi devono in grado in parte di seguire e in parte di guidare questa evoluzione: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it-IT" sz="2000" dirty="0" smtClean="0"/>
              <a:t>Le soluzioni devono essere implementate studiate a seguito di una reale necessità, non </a:t>
            </a:r>
            <a:r>
              <a:rPr lang="it-IT" sz="2000" b="1" i="1" dirty="0" smtClean="0"/>
              <a:t>di per sé</a:t>
            </a:r>
            <a:r>
              <a:rPr lang="it-IT" sz="2000" dirty="0" smtClean="0"/>
              <a:t>: sono i ricercatori che devono saper specificare cosa loro occorre e aver voce in capitolo.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it-IT" sz="2000" dirty="0" smtClean="0"/>
              <a:t>Occorre potenziare (</a:t>
            </a:r>
            <a:r>
              <a:rPr lang="it-IT" sz="2000" b="1" i="1" u="sng" dirty="0" smtClean="0"/>
              <a:t>e di molto</a:t>
            </a:r>
            <a:r>
              <a:rPr lang="it-IT" sz="2000" dirty="0" smtClean="0"/>
              <a:t>) la preparazione informatica dei giovani ricercatori, particolarmente sul calcolo scientifico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it-IT" sz="2000" dirty="0" smtClean="0"/>
              <a:t>Linguaggi (compilati e scripting)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it-IT" sz="2000" dirty="0" smtClean="0"/>
              <a:t>Calcolo avanzato (vettorializzazione, parallelismo, ottimizzazione algoritmica, processi matematici, allocazione di memoria,…)</a:t>
            </a:r>
          </a:p>
        </p:txBody>
      </p:sp>
    </p:spTree>
    <p:extLst>
      <p:ext uri="{BB962C8B-B14F-4D97-AF65-F5344CB8AC3E}">
        <p14:creationId xmlns:p14="http://schemas.microsoft.com/office/powerpoint/2010/main" val="112203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3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04/06/2015</a:t>
            </a:r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Nuovi modelli per il calcolo scientifico: l’esperienza dell’INFN (D. Menasce)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3611-9DD7-4961-B8CC-62EB7CF6ADAF}" type="slidenum">
              <a:rPr lang="it-IT" smtClean="0"/>
              <a:t>24</a:t>
            </a:fld>
            <a:endParaRPr lang="it-IT" dirty="0"/>
          </a:p>
        </p:txBody>
      </p:sp>
      <p:sp>
        <p:nvSpPr>
          <p:cNvPr id="7" name="Rectangle 6"/>
          <p:cNvSpPr/>
          <p:nvPr/>
        </p:nvSpPr>
        <p:spPr>
          <a:xfrm>
            <a:off x="1059316" y="41564"/>
            <a:ext cx="653653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spc="38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Come </a:t>
            </a:r>
            <a:r>
              <a:rPr lang="en-US" sz="4050" b="1" spc="38" dirty="0" err="1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gestire</a:t>
            </a:r>
            <a:r>
              <a:rPr lang="en-US" sz="4050" b="1" spc="38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4050" b="1" spc="38" dirty="0" err="1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il</a:t>
            </a:r>
            <a:r>
              <a:rPr lang="en-US" sz="4050" b="1" spc="38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4050" b="1" spc="38" dirty="0" err="1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cambiamento</a:t>
            </a:r>
            <a:endParaRPr lang="en-US" sz="4050" b="1" spc="38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2761" y="952271"/>
            <a:ext cx="902123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smtClean="0"/>
              <a:t>La Hep Software Foundation tenta di rispondere alla necessità di economia di scala nello sviluppo di software comune a differenti </a:t>
            </a:r>
            <a:r>
              <a:rPr lang="it-IT" sz="2400" dirty="0"/>
              <a:t>comunità scientifiche </a:t>
            </a:r>
            <a:r>
              <a:rPr lang="it-IT" sz="2400" dirty="0" smtClean="0"/>
              <a:t>     </a:t>
            </a:r>
            <a:r>
              <a:rPr lang="it-IT" dirty="0" smtClean="0"/>
              <a:t>(</a:t>
            </a:r>
            <a:r>
              <a:rPr lang="it-IT" dirty="0" smtClean="0">
                <a:hlinkClick r:id="rId2"/>
              </a:rPr>
              <a:t>http</a:t>
            </a:r>
            <a:r>
              <a:rPr lang="it-IT" dirty="0">
                <a:hlinkClick r:id="rId2"/>
              </a:rPr>
              <a:t>://hepsoftwarefoundation.org</a:t>
            </a:r>
            <a:r>
              <a:rPr lang="it-IT" dirty="0" smtClean="0">
                <a:hlinkClick r:id="rId2"/>
              </a:rPr>
              <a:t>/</a:t>
            </a:r>
            <a:r>
              <a:rPr lang="it-IT" dirty="0" smtClean="0"/>
              <a:t>)</a:t>
            </a:r>
            <a:endParaRPr lang="it-IT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353" y="2460376"/>
            <a:ext cx="7115417" cy="3792703"/>
          </a:xfrm>
          <a:prstGeom prst="rect">
            <a:avLst/>
          </a:prstGeom>
          <a:effectLst>
            <a:outerShdw blurRad="139700" dist="101600" dir="240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7276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04/06/2015</a:t>
            </a:r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Nuovi modelli per il calcolo scientifico: l’esperienza dell’INFN (D. Menasce)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3611-9DD7-4961-B8CC-62EB7CF6ADAF}" type="slidenum">
              <a:rPr lang="it-IT" smtClean="0"/>
              <a:t>25</a:t>
            </a:fld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122761" y="902130"/>
            <a:ext cx="902123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Un altro problema che affligge la ricerca è la fonte di finanziamento per la sostenibilità delle infrastrutture.</a:t>
            </a:r>
          </a:p>
          <a:p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smtClean="0"/>
              <a:t>H2020 è una parziale risposta e questa necessità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it-IT" sz="2000" dirty="0" smtClean="0"/>
              <a:t>L’INFN partecipa da anni con ottimo successo ai bandi Europei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it-IT" sz="2000" dirty="0" smtClean="0"/>
              <a:t>Recentemente vinti tre bandi (nel campo del computing)</a:t>
            </a:r>
          </a:p>
          <a:p>
            <a:pPr lvl="1"/>
            <a:endParaRPr lang="it-IT" sz="2000" dirty="0" smtClean="0"/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it-IT" sz="2000" dirty="0" smtClean="0"/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it-IT" sz="2000" dirty="0"/>
          </a:p>
        </p:txBody>
      </p:sp>
      <p:sp>
        <p:nvSpPr>
          <p:cNvPr id="6" name="Rectangle 5"/>
          <p:cNvSpPr/>
          <p:nvPr/>
        </p:nvSpPr>
        <p:spPr>
          <a:xfrm>
            <a:off x="2518710" y="0"/>
            <a:ext cx="353462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spc="38" dirty="0" err="1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Progetti</a:t>
            </a:r>
            <a:r>
              <a:rPr lang="en-US" sz="4050" b="1" spc="38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4050" b="1" spc="38" dirty="0" err="1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esterni</a:t>
            </a:r>
            <a:endParaRPr lang="en-US" sz="4050" b="1" spc="38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109" y="3034146"/>
            <a:ext cx="8351693" cy="87413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10590" y="3241091"/>
            <a:ext cx="902123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ü"/>
            </a:pPr>
            <a:endParaRPr lang="it-IT" sz="2000" dirty="0" smtClean="0"/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smtClean="0"/>
              <a:t>La CCR agisce da fulcro per lo sviluppo coordinato dei progetti che vedono il computing come elemento cardine della ricerca.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it-IT" sz="2000" dirty="0" smtClean="0"/>
              <a:t>Coordina ed armonizza i progetti esterni (H2020, PON, POR,…)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it-IT" sz="2000" dirty="0" smtClean="0"/>
              <a:t>Mette in relazione i customers (grandi e piccoli esperimenti, ricercatori, tecnologi…) con i produttori/gestori delle infrastrutture dai calcolo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it-IT" sz="2000" dirty="0" smtClean="0"/>
              <a:t>Questo compito di comunicazione ed armonizzazione è particolarmente complesso in ambiti di ricerca che richiedono soluzioni su scale molto diverse tra loro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40964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/>
      <p:bldP spid="8" grpId="0" build="p" bldLvl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04/06/2015</a:t>
            </a:r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Nuovi modelli per il calcolo scientifico: l’esperienza dell’INFN (D. Menasce)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3611-9DD7-4961-B8CC-62EB7CF6ADAF}" type="slidenum">
              <a:rPr lang="it-IT" smtClean="0"/>
              <a:t>26</a:t>
            </a:fld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0" y="870957"/>
            <a:ext cx="9021239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smtClean="0"/>
              <a:t>Le necessità di calcolo dei gruppi di ricerca, grandi e piccoli, sono in fortissima crescita.</a:t>
            </a:r>
          </a:p>
          <a:p>
            <a:endParaRPr lang="it-IT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smtClean="0"/>
              <a:t>D’altro canto la tecnologia sta facendo progressi in settori complessi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it-IT" sz="2000" dirty="0" smtClean="0"/>
              <a:t>Per un planning efficace occorre però tener conto della rapida obsolescenza delle possibili soluzioni </a:t>
            </a:r>
            <a:r>
              <a:rPr lang="it-IT" sz="2000" smtClean="0"/>
              <a:t>adottabili (early development but late </a:t>
            </a:r>
            <a:r>
              <a:rPr lang="it-IT" sz="2000" dirty="0" smtClean="0"/>
              <a:t>deployment)</a:t>
            </a:r>
            <a:endParaRPr lang="it-IT" sz="2000" dirty="0"/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it-IT" sz="2000" dirty="0" smtClean="0"/>
              <a:t>Occorrono competenze sempre più specialistiche e capacità di relazione con comunità sempre più eterogenee per essere </a:t>
            </a:r>
            <a:r>
              <a:rPr lang="it-IT" sz="2000" i="1" dirty="0" smtClean="0"/>
              <a:t>cutting-edge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it-IT" sz="2000" dirty="0" smtClean="0"/>
              <a:t>Per costruire la massa critica occorre investire nelle competenze di settore, tenendo ben forte il legame con la comunità degli utenti (i ricercatori) ma anche con quella degli sviluppatori</a:t>
            </a:r>
          </a:p>
          <a:p>
            <a:pPr lvl="1"/>
            <a:endParaRPr lang="it-IT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smtClean="0"/>
              <a:t>La CCR ha una consolidata tradizione in questo campo: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it-IT" sz="2000" dirty="0" smtClean="0"/>
              <a:t>Grazie al forte legame tra i laboratori nazionali ed internazionali da un lato e le Università dall’altro agisce da volano nella competenza tecnologica in quei settori che sono critici per le attività di sostegno infrastrutturale nel campo del calcolo scientifico.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it-IT" sz="2000" dirty="0"/>
          </a:p>
        </p:txBody>
      </p:sp>
      <p:sp>
        <p:nvSpPr>
          <p:cNvPr id="6" name="Rectangle 5"/>
          <p:cNvSpPr/>
          <p:nvPr/>
        </p:nvSpPr>
        <p:spPr>
          <a:xfrm>
            <a:off x="2884325" y="0"/>
            <a:ext cx="280339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spc="38" dirty="0" err="1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Conclusione</a:t>
            </a:r>
            <a:endParaRPr lang="en-US" sz="4050" b="1" spc="38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0764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04/06/2015</a:t>
            </a:r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Nuovi modelli per il calcolo scientifico: l’esperienza dell’INFN (D. Menasce)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3611-9DD7-4961-B8CC-62EB7CF6ADAF}" type="slidenum">
              <a:rPr lang="it-IT" smtClean="0"/>
              <a:t>3</a:t>
            </a:fld>
            <a:endParaRPr lang="it-IT" dirty="0"/>
          </a:p>
        </p:txBody>
      </p:sp>
      <p:sp>
        <p:nvSpPr>
          <p:cNvPr id="5" name="Rectangle 4"/>
          <p:cNvSpPr/>
          <p:nvPr/>
        </p:nvSpPr>
        <p:spPr>
          <a:xfrm>
            <a:off x="1205772" y="0"/>
            <a:ext cx="6783908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spc="38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La </a:t>
            </a:r>
            <a:r>
              <a:rPr lang="en-US" sz="4050" b="1" spc="38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Commissione</a:t>
            </a:r>
            <a:r>
              <a:rPr lang="en-US" sz="4050" b="1" spc="38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4050" b="1" spc="38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Calcolo</a:t>
            </a:r>
            <a:r>
              <a:rPr lang="en-US" sz="4050" b="1" spc="38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e </a:t>
            </a:r>
            <a:r>
              <a:rPr lang="en-US" sz="4050" b="1" spc="38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Reti</a:t>
            </a:r>
            <a:endParaRPr lang="en-US" sz="4050" b="1" spc="38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236437"/>
            <a:ext cx="3969328" cy="40044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39091" y="1496972"/>
            <a:ext cx="530490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dirty="0"/>
              <a:t>Coordinamento e proposta dei finanziamenti per la manutenzione ed il potenziamento delle infrastrutture e dei servizi di calcolo e rete delle UU.OO.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dirty="0"/>
              <a:t>Promozione dell'innovazione e del coordinamento tecnologico delle risorse di calcolo e rete delle UU.OO.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dirty="0"/>
              <a:t>Sviluppo ed armonizzazione dei servizio per il calcolo offerti nelle sezioni, attraverso la valutazione e l'adozione dei più appropriati strumenti e tecnologie.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dirty="0"/>
              <a:t>Coordinamento dell'implementazione dei centri di calcolo degli esperimenti ed in particolare quelli di primo, secondo e terzo livello degli esperimenti all'LHC.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dirty="0"/>
              <a:t>Partecipazione alle attività dei comitati nazionali ed internazionali di coordinamento che operano nei settori di interesse della Commissione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8" name="Rectangle 7"/>
          <p:cNvSpPr/>
          <p:nvPr/>
        </p:nvSpPr>
        <p:spPr>
          <a:xfrm>
            <a:off x="90232" y="3833423"/>
            <a:ext cx="966079" cy="3444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9" name="TextBox 8"/>
          <p:cNvSpPr txBox="1"/>
          <p:nvPr/>
        </p:nvSpPr>
        <p:spPr>
          <a:xfrm>
            <a:off x="300611" y="893015"/>
            <a:ext cx="80778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Nell’INFN le problematiche inerenti al Computing sono gestite nell’ambito della CCR 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661364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04/06/2015</a:t>
            </a:r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Nuovi modelli per il calcolo scientifico: l’esperienza dell’INFN (D. Menasce)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3611-9DD7-4961-B8CC-62EB7CF6ADAF}" type="slidenum">
              <a:rPr lang="it-IT" smtClean="0"/>
              <a:t>4</a:t>
            </a:fld>
            <a:endParaRPr lang="it-IT" dirty="0"/>
          </a:p>
        </p:txBody>
      </p:sp>
      <p:sp>
        <p:nvSpPr>
          <p:cNvPr id="5" name="Rectangle 4"/>
          <p:cNvSpPr/>
          <p:nvPr/>
        </p:nvSpPr>
        <p:spPr>
          <a:xfrm>
            <a:off x="1399574" y="-224"/>
            <a:ext cx="649985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spc="38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Il panorama del </a:t>
            </a:r>
            <a:r>
              <a:rPr lang="en-US" sz="4050" b="1" spc="38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Calcolo</a:t>
            </a:r>
            <a:r>
              <a:rPr lang="en-US" sz="4050" b="1" spc="38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INFN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87" y="1052777"/>
            <a:ext cx="2609093" cy="1298034"/>
          </a:xfrm>
          <a:prstGeom prst="rect">
            <a:avLst/>
          </a:prstGeom>
          <a:effectLst>
            <a:outerShdw blurRad="152400" dist="152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129" t="1359" r="-1"/>
          <a:stretch/>
        </p:blipFill>
        <p:spPr>
          <a:xfrm>
            <a:off x="6357857" y="4334764"/>
            <a:ext cx="2566168" cy="1761260"/>
          </a:xfrm>
          <a:prstGeom prst="rect">
            <a:avLst/>
          </a:prstGeom>
          <a:effectLst>
            <a:outerShdw blurRad="152400" dist="152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426"/>
          <a:stretch/>
        </p:blipFill>
        <p:spPr>
          <a:xfrm>
            <a:off x="2962273" y="2459668"/>
            <a:ext cx="3130962" cy="2265418"/>
          </a:xfrm>
          <a:prstGeom prst="rect">
            <a:avLst/>
          </a:prstGeom>
          <a:effectLst>
            <a:outerShdw blurRad="1524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2836578" y="1073144"/>
            <a:ext cx="3543086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600" b="1" spc="38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La </a:t>
            </a:r>
            <a:r>
              <a:rPr lang="en-US" sz="3600" b="1" spc="38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Fisica</a:t>
            </a:r>
            <a:r>
              <a:rPr lang="en-US" sz="3600" b="1" spc="38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: </a:t>
            </a:r>
          </a:p>
          <a:p>
            <a:pPr algn="ctr"/>
            <a:r>
              <a:rPr lang="en-US" sz="3600" b="1" spc="38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soggetto</a:t>
            </a:r>
            <a:r>
              <a:rPr lang="en-US" sz="3600" b="1" spc="38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3600" b="1" spc="38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centrale</a:t>
            </a:r>
            <a:endParaRPr lang="en-US" sz="3600" b="1" spc="38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422" y="4333851"/>
            <a:ext cx="2637011" cy="1762173"/>
          </a:xfrm>
          <a:prstGeom prst="rect">
            <a:avLst/>
          </a:prstGeom>
          <a:effectLst>
            <a:outerShdw blurRad="1397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9965" y="1204741"/>
            <a:ext cx="1166203" cy="178040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921946" y="1059754"/>
            <a:ext cx="3455113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600" b="1" spc="38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Le </a:t>
            </a:r>
            <a:r>
              <a:rPr lang="en-US" sz="3600" b="1" spc="38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infrastrutture</a:t>
            </a:r>
            <a:r>
              <a:rPr lang="en-US" sz="3600" b="1" spc="38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en-US" sz="3600" b="1" spc="38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nelle</a:t>
            </a:r>
            <a:r>
              <a:rPr lang="en-US" sz="3600" b="1" spc="38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3600" b="1" spc="38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sedi</a:t>
            </a:r>
            <a:endParaRPr lang="en-US" sz="3600" b="1" spc="38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80139" y="1046364"/>
            <a:ext cx="3113096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600" b="1" spc="38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Calcolo</a:t>
            </a:r>
            <a:endParaRPr lang="en-US" sz="3600" b="1" spc="38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n-US" sz="3600" b="1" spc="38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amministrativo</a:t>
            </a:r>
            <a:endParaRPr lang="en-US" sz="3600" b="1" spc="38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95389" y="1046364"/>
            <a:ext cx="2625463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600" b="1" spc="38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Connessione</a:t>
            </a:r>
            <a:endParaRPr lang="en-US" sz="3600" b="1" spc="38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n-US" sz="3600" b="1" spc="38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alla</a:t>
            </a:r>
            <a:r>
              <a:rPr lang="en-US" sz="3600" b="1" spc="38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rete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800433" y="1059754"/>
            <a:ext cx="4349973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600" b="1" spc="38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Ma </a:t>
            </a:r>
            <a:r>
              <a:rPr lang="en-US" sz="3600" b="1" spc="38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anche</a:t>
            </a:r>
            <a:endParaRPr lang="en-US" sz="3600" b="1" spc="38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n-US" sz="3600" b="1" spc="38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PI, </a:t>
            </a:r>
            <a:r>
              <a:rPr lang="en-US" sz="3600" b="1" spc="38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progetti</a:t>
            </a:r>
            <a:r>
              <a:rPr lang="en-US" sz="3600" b="1" spc="38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3600" b="1" spc="38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esterni</a:t>
            </a:r>
            <a:r>
              <a:rPr lang="en-US" sz="3600" b="1" spc="38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69092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  <p:bldP spid="14" grpId="1"/>
      <p:bldP spid="15" grpId="0"/>
      <p:bldP spid="15" grpId="1"/>
      <p:bldP spid="16" grpId="0"/>
      <p:bldP spid="16" grpId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04/06/2015</a:t>
            </a:r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Nuovi modelli per il calcolo scientifico: l’esperienza dell’INFN (D. Menasce)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3611-9DD7-4961-B8CC-62EB7CF6ADAF}" type="slidenum">
              <a:rPr lang="it-IT" smtClean="0"/>
              <a:t>5</a:t>
            </a:fld>
            <a:endParaRPr lang="it-IT" dirty="0"/>
          </a:p>
        </p:txBody>
      </p:sp>
      <p:sp>
        <p:nvSpPr>
          <p:cNvPr id="5" name="Rectangle 4"/>
          <p:cNvSpPr/>
          <p:nvPr/>
        </p:nvSpPr>
        <p:spPr>
          <a:xfrm>
            <a:off x="1938596" y="0"/>
            <a:ext cx="519360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spc="38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Calcolo</a:t>
            </a:r>
            <a:r>
              <a:rPr lang="en-US" sz="4050" b="1" spc="38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4050" b="1" spc="38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amministrativo</a:t>
            </a:r>
            <a:endParaRPr lang="en-US" sz="4050" b="1" spc="38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b="1404"/>
          <a:stretch/>
        </p:blipFill>
        <p:spPr>
          <a:xfrm>
            <a:off x="0" y="1749787"/>
            <a:ext cx="9125025" cy="47422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805644"/>
            <a:ext cx="893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Il funzionamento di un ente complesso come l’INFN richiede un software </a:t>
            </a:r>
            <a:r>
              <a:rPr lang="it-IT" sz="2400" dirty="0" smtClean="0"/>
              <a:t>specifico, integrato, distribuito </a:t>
            </a:r>
            <a:r>
              <a:rPr lang="it-IT" sz="2400" dirty="0"/>
              <a:t>ed </a:t>
            </a:r>
            <a:r>
              <a:rPr lang="it-IT" sz="2400" dirty="0" smtClean="0"/>
              <a:t>efficiente</a:t>
            </a:r>
            <a:endParaRPr lang="it-IT" sz="2400" dirty="0"/>
          </a:p>
        </p:txBody>
      </p:sp>
      <p:sp>
        <p:nvSpPr>
          <p:cNvPr id="8" name="Rectangle 7"/>
          <p:cNvSpPr/>
          <p:nvPr/>
        </p:nvSpPr>
        <p:spPr>
          <a:xfrm rot="19842360">
            <a:off x="-394259" y="3428439"/>
            <a:ext cx="9724714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Il SI (Sistema </a:t>
            </a:r>
            <a:r>
              <a:rPr lang="en-US" sz="72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Informativo</a:t>
            </a:r>
            <a:r>
              <a:rPr lang="en-US" sz="7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)</a:t>
            </a:r>
            <a:endParaRPr lang="en-US" sz="7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5720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7" presetClass="exit" presetSubtype="0" fill="hold" grpId="0" nodeType="after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  <p:bldP spid="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04/06/2015</a:t>
            </a:r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Nuovi modelli per il calcolo scientifico: l’esperienza dell’INFN (D. Menasce)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3611-9DD7-4961-B8CC-62EB7CF6ADAF}" type="slidenum">
              <a:rPr lang="it-IT" smtClean="0"/>
              <a:t>6</a:t>
            </a:fld>
            <a:endParaRPr lang="it-IT" dirty="0"/>
          </a:p>
        </p:txBody>
      </p:sp>
      <p:sp>
        <p:nvSpPr>
          <p:cNvPr id="5" name="Rectangle 4"/>
          <p:cNvSpPr/>
          <p:nvPr/>
        </p:nvSpPr>
        <p:spPr>
          <a:xfrm>
            <a:off x="2199198" y="0"/>
            <a:ext cx="4630819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spc="38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Peculiarità</a:t>
            </a:r>
            <a:r>
              <a:rPr lang="en-US" sz="4050" b="1" spc="38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4050" b="1" spc="38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dell’INFN</a:t>
            </a:r>
            <a:endParaRPr lang="en-US" sz="4050" b="1" spc="38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105585"/>
            <a:ext cx="4794850" cy="48320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64336" y="1064021"/>
            <a:ext cx="527318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2200" dirty="0"/>
              <a:t>Ampia distribuzione di sedi sul territorio nazionale</a:t>
            </a:r>
          </a:p>
          <a:p>
            <a:pPr marL="557213" lvl="1" indent="-214313">
              <a:buFont typeface="Wingdings" panose="05000000000000000000" pitchFamily="2" charset="2"/>
              <a:buChar char="ü"/>
            </a:pPr>
            <a:r>
              <a:rPr lang="it-IT" sz="2200" dirty="0"/>
              <a:t>20 sedi (gestione delle risorse locali)</a:t>
            </a:r>
          </a:p>
          <a:p>
            <a:pPr marL="557213" lvl="1" indent="-214313">
              <a:buFont typeface="Wingdings" panose="05000000000000000000" pitchFamily="2" charset="2"/>
              <a:buChar char="ü"/>
            </a:pPr>
            <a:r>
              <a:rPr lang="it-IT" sz="2200" dirty="0"/>
              <a:t>4 Laboratori Nazionali</a:t>
            </a:r>
          </a:p>
          <a:p>
            <a:pPr marL="557213" lvl="1" indent="-214313">
              <a:buFont typeface="Wingdings" panose="05000000000000000000" pitchFamily="2" charset="2"/>
              <a:buChar char="ü"/>
            </a:pPr>
            <a:r>
              <a:rPr lang="it-IT" sz="2200" dirty="0"/>
              <a:t>11 sedi associate</a:t>
            </a:r>
          </a:p>
          <a:p>
            <a:pPr marL="557213" lvl="1" indent="-214313">
              <a:buFont typeface="Wingdings" panose="05000000000000000000" pitchFamily="2" charset="2"/>
              <a:buChar char="ü"/>
            </a:pPr>
            <a:r>
              <a:rPr lang="it-IT" sz="2200" dirty="0"/>
              <a:t>3 sedi speciali</a:t>
            </a:r>
          </a:p>
          <a:p>
            <a:pPr marL="557213" lvl="1" indent="-214313">
              <a:buFont typeface="Wingdings" panose="05000000000000000000" pitchFamily="2" charset="2"/>
              <a:buChar char="ü"/>
            </a:pPr>
            <a:endParaRPr lang="it-IT" sz="22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2200" dirty="0"/>
              <a:t>Forte connessione col mondo universitario</a:t>
            </a:r>
          </a:p>
          <a:p>
            <a:pPr marL="600075" lvl="1" indent="-257175">
              <a:buFont typeface="Wingdings" panose="05000000000000000000" pitchFamily="2" charset="2"/>
              <a:buChar char="ü"/>
            </a:pPr>
            <a:r>
              <a:rPr lang="it-IT" sz="2200" dirty="0"/>
              <a:t>Apposite </a:t>
            </a:r>
            <a:r>
              <a:rPr lang="it-IT" sz="2200" dirty="0" smtClean="0"/>
              <a:t>convenzioni</a:t>
            </a:r>
          </a:p>
          <a:p>
            <a:pPr marL="342900" lvl="1"/>
            <a:endParaRPr lang="it-IT" sz="2200" dirty="0"/>
          </a:p>
          <a:p>
            <a:pPr marL="342900" lvl="1"/>
            <a:endParaRPr lang="it-IT" sz="2200" dirty="0"/>
          </a:p>
          <a:p>
            <a:pPr marL="600075" lvl="1" indent="-257175">
              <a:buFont typeface="Wingdings" panose="05000000000000000000" pitchFamily="2" charset="2"/>
              <a:buChar char="ü"/>
            </a:pPr>
            <a:endParaRPr lang="it-IT" sz="22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sz="2200" dirty="0"/>
              <a:t>Importanti connessioni internazionali</a:t>
            </a:r>
          </a:p>
          <a:p>
            <a:pPr marL="600075" lvl="1" indent="-257175">
              <a:buFont typeface="Wingdings" panose="05000000000000000000" pitchFamily="2" charset="2"/>
              <a:buChar char="ü"/>
            </a:pPr>
            <a:r>
              <a:rPr lang="it-IT" sz="2200" dirty="0"/>
              <a:t>Laboratori</a:t>
            </a:r>
          </a:p>
          <a:p>
            <a:pPr marL="600075" lvl="1" indent="-257175">
              <a:buFont typeface="Wingdings" panose="05000000000000000000" pitchFamily="2" charset="2"/>
              <a:buChar char="ü"/>
            </a:pPr>
            <a:r>
              <a:rPr lang="it-IT" sz="2200" dirty="0"/>
              <a:t>Centri di ricerca</a:t>
            </a:r>
          </a:p>
        </p:txBody>
      </p:sp>
    </p:spTree>
    <p:extLst>
      <p:ext uri="{BB962C8B-B14F-4D97-AF65-F5344CB8AC3E}">
        <p14:creationId xmlns:p14="http://schemas.microsoft.com/office/powerpoint/2010/main" val="3637556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04/06/2015</a:t>
            </a:r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Nuovi modelli per il calcolo scientifico: l’esperienza dell’INFN (D. Menasce)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3611-9DD7-4961-B8CC-62EB7CF6ADAF}" type="slidenum">
              <a:rPr lang="it-IT" smtClean="0"/>
              <a:t>7</a:t>
            </a:fld>
            <a:endParaRPr lang="it-IT" dirty="0"/>
          </a:p>
        </p:txBody>
      </p:sp>
      <p:sp>
        <p:nvSpPr>
          <p:cNvPr id="5" name="Rectangle 4"/>
          <p:cNvSpPr/>
          <p:nvPr/>
        </p:nvSpPr>
        <p:spPr>
          <a:xfrm>
            <a:off x="1377095" y="18234"/>
            <a:ext cx="652441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spc="38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Evoluzione</a:t>
            </a:r>
            <a:r>
              <a:rPr lang="en-US" sz="4050" b="1" spc="38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4050" b="1" spc="38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calcolo</a:t>
            </a:r>
            <a:r>
              <a:rPr lang="en-US" sz="4050" b="1" spc="38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4050" b="1" spc="38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scientifico</a:t>
            </a:r>
            <a:endParaRPr lang="en-US" sz="4050" b="1" spc="38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2" y="939252"/>
            <a:ext cx="2293028" cy="1841789"/>
          </a:xfrm>
          <a:prstGeom prst="rect">
            <a:avLst/>
          </a:prstGeom>
          <a:effectLst>
            <a:outerShdw blurRad="1397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522" y="2097664"/>
            <a:ext cx="3213139" cy="2453554"/>
          </a:xfrm>
          <a:prstGeom prst="rect">
            <a:avLst/>
          </a:prstGeom>
          <a:effectLst>
            <a:outerShdw blurRad="1397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6910" y="4243813"/>
            <a:ext cx="3178830" cy="2010776"/>
          </a:xfrm>
          <a:prstGeom prst="rect">
            <a:avLst/>
          </a:prstGeom>
          <a:effectLst>
            <a:outerShdw blurRad="1397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311227" y="2978192"/>
            <a:ext cx="1813317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spc="38" dirty="0" err="1">
                <a:ln w="0">
                  <a:solidFill>
                    <a:schemeClr val="tx1"/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Passato</a:t>
            </a:r>
            <a:endParaRPr lang="en-US" sz="4050" b="1" spc="38" dirty="0">
              <a:ln w="0">
                <a:solidFill>
                  <a:schemeClr val="tx1"/>
                </a:solidFill>
              </a:ln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47034" y="4556704"/>
            <a:ext cx="2069669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spc="38" dirty="0" err="1">
                <a:ln w="0">
                  <a:solidFill>
                    <a:schemeClr val="tx1"/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Presente</a:t>
            </a:r>
            <a:endParaRPr lang="en-US" sz="4050" b="1" spc="38" dirty="0">
              <a:ln w="0">
                <a:solidFill>
                  <a:schemeClr val="tx1"/>
                </a:solidFill>
              </a:ln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35881" y="3532524"/>
            <a:ext cx="1600887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spc="38" dirty="0" err="1">
                <a:ln w="0">
                  <a:solidFill>
                    <a:schemeClr val="tx1"/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Futuro</a:t>
            </a:r>
            <a:endParaRPr lang="en-US" sz="4050" b="1" spc="38" dirty="0">
              <a:ln w="0">
                <a:solidFill>
                  <a:schemeClr val="tx1"/>
                </a:solidFill>
              </a:ln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1288" r="1"/>
          <a:stretch/>
        </p:blipFill>
        <p:spPr>
          <a:xfrm>
            <a:off x="5846910" y="1027229"/>
            <a:ext cx="3178830" cy="1687564"/>
          </a:xfrm>
          <a:prstGeom prst="rect">
            <a:avLst/>
          </a:prstGeom>
          <a:effectLst>
            <a:outerShdw blurRad="139700" dist="101600" dir="27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67317" y="5194334"/>
            <a:ext cx="5359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Il main driver di questa evoluzione, nel campo della Ricerca è stato l’LHC tramite i suoi grandi esperimenti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4133346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04/06/2015</a:t>
            </a:r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Nuovi modelli per il calcolo scientifico: l’esperienza dell’INFN (D. Menasce)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3611-9DD7-4961-B8CC-62EB7CF6ADAF}" type="slidenum">
              <a:rPr lang="it-IT" smtClean="0"/>
              <a:t>8</a:t>
            </a:fld>
            <a:endParaRPr lang="it-IT" dirty="0"/>
          </a:p>
        </p:txBody>
      </p:sp>
      <p:sp>
        <p:nvSpPr>
          <p:cNvPr id="6" name="Rectangle 5"/>
          <p:cNvSpPr/>
          <p:nvPr/>
        </p:nvSpPr>
        <p:spPr>
          <a:xfrm>
            <a:off x="2326312" y="0"/>
            <a:ext cx="431945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spc="38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 </a:t>
            </a:r>
            <a:r>
              <a:rPr lang="en-US" sz="4050" b="1" spc="38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modelli</a:t>
            </a:r>
            <a:r>
              <a:rPr lang="en-US" sz="4050" b="1" spc="38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di </a:t>
            </a:r>
            <a:r>
              <a:rPr lang="en-US" sz="4050" b="1" spc="38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Calcolo</a:t>
            </a:r>
            <a:endParaRPr lang="en-US" sz="4050" b="1" spc="38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0" name="CasellaDiTesto 3"/>
          <p:cNvSpPr txBox="1"/>
          <p:nvPr/>
        </p:nvSpPr>
        <p:spPr>
          <a:xfrm>
            <a:off x="202979" y="1535198"/>
            <a:ext cx="856611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/>
              <a:buChar char="•"/>
            </a:pPr>
            <a:r>
              <a:rPr lang="it-IT" sz="2400" dirty="0"/>
              <a:t>I fasci collidono ad un frequenza di </a:t>
            </a:r>
            <a:r>
              <a:rPr lang="it-IT" sz="2400" dirty="0">
                <a:solidFill>
                  <a:srgbClr val="FF0000"/>
                </a:solidFill>
              </a:rPr>
              <a:t>40 MHz </a:t>
            </a:r>
            <a:r>
              <a:rPr lang="it-IT" sz="2400" dirty="0"/>
              <a:t>(pacchetti con </a:t>
            </a:r>
            <a:r>
              <a:rPr lang="it-IT" sz="2400" dirty="0">
                <a:solidFill>
                  <a:srgbClr val="FF0000"/>
                </a:solidFill>
              </a:rPr>
              <a:t>10</a:t>
            </a:r>
            <a:r>
              <a:rPr lang="it-IT" sz="2400" i="1" baseline="30000" dirty="0">
                <a:solidFill>
                  <a:srgbClr val="FF0000"/>
                </a:solidFill>
              </a:rPr>
              <a:t>11</a:t>
            </a:r>
            <a:r>
              <a:rPr lang="it-IT" sz="2400" dirty="0"/>
              <a:t> protoni)</a:t>
            </a:r>
          </a:p>
          <a:p>
            <a:pPr marL="214313" indent="-214313">
              <a:buFont typeface="Arial"/>
              <a:buChar char="•"/>
            </a:pPr>
            <a:r>
              <a:rPr lang="it-IT" sz="2400" dirty="0"/>
              <a:t>Ogni collisione (sovrapposizione di pacchetti) produce </a:t>
            </a:r>
            <a:r>
              <a:rPr lang="it-IT" sz="2400" dirty="0">
                <a:latin typeface="Arial"/>
                <a:cs typeface="Arial"/>
              </a:rPr>
              <a:t>~</a:t>
            </a:r>
            <a:r>
              <a:rPr lang="it-IT" sz="2400" dirty="0"/>
              <a:t>20 interazioni protone-protone (</a:t>
            </a:r>
            <a:r>
              <a:rPr lang="it-IT" sz="2400" dirty="0">
                <a:solidFill>
                  <a:srgbClr val="FF0000"/>
                </a:solidFill>
                <a:latin typeface="Arial"/>
                <a:cs typeface="Arial"/>
              </a:rPr>
              <a:t>~</a:t>
            </a:r>
            <a:r>
              <a:rPr lang="it-IT" sz="2400" dirty="0">
                <a:solidFill>
                  <a:srgbClr val="FF0000"/>
                </a:solidFill>
              </a:rPr>
              <a:t>1 miliardo di interazioni/secondo</a:t>
            </a:r>
            <a:r>
              <a:rPr lang="it-IT" sz="2400" dirty="0"/>
              <a:t>)</a:t>
            </a:r>
          </a:p>
          <a:p>
            <a:pPr marL="214313" indent="-214313">
              <a:buFont typeface="Arial"/>
              <a:buChar char="•"/>
            </a:pPr>
            <a:r>
              <a:rPr lang="it-IT" sz="2400" dirty="0"/>
              <a:t>Ogni interazione (</a:t>
            </a:r>
            <a:r>
              <a:rPr lang="it-IT" sz="2400" i="1" dirty="0"/>
              <a:t>evento</a:t>
            </a:r>
            <a:r>
              <a:rPr lang="it-IT" sz="2400" dirty="0"/>
              <a:t>) genera </a:t>
            </a:r>
            <a:r>
              <a:rPr lang="it-IT" sz="2400" dirty="0">
                <a:solidFill>
                  <a:srgbClr val="FF0000"/>
                </a:solidFill>
                <a:latin typeface="Arial"/>
                <a:cs typeface="Arial"/>
              </a:rPr>
              <a:t>~</a:t>
            </a:r>
            <a:r>
              <a:rPr lang="it-IT" sz="2400" dirty="0">
                <a:solidFill>
                  <a:srgbClr val="FF0000"/>
                </a:solidFill>
              </a:rPr>
              <a:t>500</a:t>
            </a:r>
            <a:r>
              <a:rPr lang="it-IT" sz="2400" dirty="0"/>
              <a:t> particelle (tracce, sciami)</a:t>
            </a:r>
          </a:p>
          <a:p>
            <a:pPr marL="214313" indent="-214313">
              <a:buFont typeface="Arial"/>
              <a:buChar char="•"/>
            </a:pPr>
            <a:r>
              <a:rPr lang="it-IT" sz="2400" dirty="0"/>
              <a:t>Le particelle attraversano un insieme di </a:t>
            </a:r>
            <a:r>
              <a:rPr lang="it-IT" sz="2400" dirty="0">
                <a:solidFill>
                  <a:srgbClr val="FF0000"/>
                </a:solidFill>
                <a:latin typeface="Arial"/>
                <a:cs typeface="Arial"/>
              </a:rPr>
              <a:t>~</a:t>
            </a:r>
            <a:r>
              <a:rPr lang="it-IT" sz="2400" dirty="0">
                <a:solidFill>
                  <a:srgbClr val="FF0000"/>
                </a:solidFill>
              </a:rPr>
              <a:t>100 milioni </a:t>
            </a:r>
            <a:r>
              <a:rPr lang="it-IT" sz="2400" dirty="0"/>
              <a:t>di componenti elettroniche attive, ognuna capace di generare un segnale.</a:t>
            </a:r>
          </a:p>
          <a:p>
            <a:pPr marL="214313" indent="-214313">
              <a:buFont typeface="Arial"/>
              <a:buChar char="•"/>
            </a:pPr>
            <a:r>
              <a:rPr lang="it-IT" sz="2400" dirty="0"/>
              <a:t>Ogni interazione genera </a:t>
            </a:r>
            <a:r>
              <a:rPr lang="it-IT" sz="2400" dirty="0">
                <a:latin typeface="Arial"/>
                <a:cs typeface="Arial"/>
              </a:rPr>
              <a:t>~</a:t>
            </a:r>
            <a:r>
              <a:rPr lang="it-IT" sz="2400" dirty="0"/>
              <a:t>1MB di dati. Globalmente vengono prodotti </a:t>
            </a:r>
            <a:r>
              <a:rPr lang="it-IT" sz="2400" u="sng" dirty="0">
                <a:solidFill>
                  <a:srgbClr val="FF0000"/>
                </a:solidFill>
                <a:latin typeface="Arial"/>
                <a:cs typeface="Arial"/>
              </a:rPr>
              <a:t>~</a:t>
            </a:r>
            <a:r>
              <a:rPr lang="it-IT" sz="2400" u="sng" dirty="0">
                <a:solidFill>
                  <a:srgbClr val="FF0000"/>
                </a:solidFill>
              </a:rPr>
              <a:t>1 PB/sec </a:t>
            </a:r>
            <a:r>
              <a:rPr lang="it-IT" sz="2400" dirty="0"/>
              <a:t>di dati, una mole chiaramente ingovernabile….</a:t>
            </a:r>
          </a:p>
          <a:p>
            <a:pPr marL="214313" indent="-214313">
              <a:buFont typeface="Arial"/>
              <a:buChar char="•"/>
            </a:pPr>
            <a:r>
              <a:rPr lang="it-IT" sz="2400" dirty="0"/>
              <a:t>Per poter gestire i dati occorre ridurre il flusso di questi da 40 MHz a circa 200 Hz (corrispondenti a </a:t>
            </a:r>
            <a:r>
              <a:rPr lang="it-IT" sz="2400" dirty="0">
                <a:solidFill>
                  <a:srgbClr val="FF0000"/>
                </a:solidFill>
                <a:latin typeface="Arial"/>
                <a:cs typeface="Arial"/>
              </a:rPr>
              <a:t>~</a:t>
            </a:r>
            <a:r>
              <a:rPr lang="it-IT" sz="2400" dirty="0">
                <a:solidFill>
                  <a:srgbClr val="FF0000"/>
                </a:solidFill>
              </a:rPr>
              <a:t>200 MB/sec</a:t>
            </a:r>
            <a:r>
              <a:rPr lang="it-IT" sz="2400" dirty="0"/>
              <a:t>) e questo va fatto in tempo reale, con una latenza trascurabile. </a:t>
            </a:r>
          </a:p>
        </p:txBody>
      </p:sp>
      <p:sp>
        <p:nvSpPr>
          <p:cNvPr id="11" name="CasellaDiTesto 4"/>
          <p:cNvSpPr txBox="1"/>
          <p:nvPr/>
        </p:nvSpPr>
        <p:spPr>
          <a:xfrm>
            <a:off x="715592" y="883771"/>
            <a:ext cx="7540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000099"/>
                </a:solidFill>
              </a:rPr>
              <a:t>Qualche numero per mettere in prospettiva il problema</a:t>
            </a:r>
          </a:p>
        </p:txBody>
      </p:sp>
    </p:spTree>
    <p:extLst>
      <p:ext uri="{BB962C8B-B14F-4D97-AF65-F5344CB8AC3E}">
        <p14:creationId xmlns:p14="http://schemas.microsoft.com/office/powerpoint/2010/main" val="364885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426" y="2060869"/>
            <a:ext cx="6651624" cy="4431611"/>
          </a:xfrm>
          <a:prstGeom prst="rect">
            <a:avLst/>
          </a:prstGeom>
          <a:effectLst>
            <a:outerShdw blurRad="762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asellaDiTesto 5"/>
          <p:cNvSpPr txBox="1"/>
          <p:nvPr/>
        </p:nvSpPr>
        <p:spPr>
          <a:xfrm>
            <a:off x="113869" y="860541"/>
            <a:ext cx="8676840" cy="1200329"/>
          </a:xfrm>
          <a:prstGeom prst="rect">
            <a:avLst/>
          </a:prstGeom>
          <a:solidFill>
            <a:srgbClr val="FFE7B1"/>
          </a:solidFill>
          <a:ln w="381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Infatti non tutte le interazioni presentano un interesse </a:t>
            </a:r>
            <a:r>
              <a:rPr lang="it-IT" sz="2400" dirty="0" smtClean="0"/>
              <a:t>fisico. </a:t>
            </a:r>
            <a:endParaRPr lang="it-IT" sz="2400" dirty="0"/>
          </a:p>
          <a:p>
            <a:pPr algn="ctr"/>
            <a:r>
              <a:rPr lang="it-IT" sz="2400" dirty="0"/>
              <a:t>U</a:t>
            </a:r>
            <a:r>
              <a:rPr lang="it-IT" sz="2400" dirty="0" smtClean="0"/>
              <a:t>n possibile esempio </a:t>
            </a:r>
            <a:r>
              <a:rPr lang="it-IT" sz="2400" dirty="0"/>
              <a:t>di interazione </a:t>
            </a:r>
            <a:r>
              <a:rPr lang="it-IT" sz="2400" b="1" dirty="0">
                <a:solidFill>
                  <a:srgbClr val="0000FF"/>
                </a:solidFill>
              </a:rPr>
              <a:t>interessante</a:t>
            </a:r>
            <a:r>
              <a:rPr lang="it-IT" sz="2400" dirty="0"/>
              <a:t>:</a:t>
            </a:r>
          </a:p>
          <a:p>
            <a:pPr algn="ctr"/>
            <a:r>
              <a:rPr lang="it-IT" sz="2400" dirty="0"/>
              <a:t>un bosone di Higgs che decade in quattro mesoni </a:t>
            </a:r>
            <a:r>
              <a:rPr lang="it-IT" sz="2400" dirty="0">
                <a:latin typeface="Symbol" charset="2"/>
                <a:cs typeface="Symbol" charset="2"/>
              </a:rPr>
              <a:t>m </a:t>
            </a:r>
            <a:r>
              <a:rPr lang="it-IT" sz="2400" dirty="0">
                <a:cs typeface="Symbol" charset="2"/>
              </a:rPr>
              <a:t>(muoni)</a:t>
            </a:r>
            <a:endParaRPr lang="it-IT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04/06/2015</a:t>
            </a:r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Nuovi modelli per il calcolo scientifico: l’esperienza dell’INFN (D. Menasce)</a:t>
            </a:r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3611-9DD7-4961-B8CC-62EB7CF6ADAF}" type="slidenum">
              <a:rPr lang="it-IT" smtClean="0"/>
              <a:t>9</a:t>
            </a:fld>
            <a:endParaRPr lang="it-IT" dirty="0"/>
          </a:p>
        </p:txBody>
      </p:sp>
      <p:sp>
        <p:nvSpPr>
          <p:cNvPr id="8" name="Rectangle 7"/>
          <p:cNvSpPr/>
          <p:nvPr/>
        </p:nvSpPr>
        <p:spPr>
          <a:xfrm>
            <a:off x="2456122" y="0"/>
            <a:ext cx="420012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spc="38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Eventi</a:t>
            </a:r>
            <a:r>
              <a:rPr lang="en-US" sz="4050" b="1" spc="38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4050" b="1" spc="38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interessanti</a:t>
            </a:r>
            <a:endParaRPr lang="en-US" sz="4050" b="1" spc="38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126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3684</TotalTime>
  <Words>2120</Words>
  <Application>Microsoft Office PowerPoint</Application>
  <PresentationFormat>On-screen Show (4:3)</PresentationFormat>
  <Paragraphs>294</Paragraphs>
  <Slides>26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Arial Rounded MT Bold</vt:lpstr>
      <vt:lpstr>Calibri</vt:lpstr>
      <vt:lpstr>Calibri Light</vt:lpstr>
      <vt:lpstr>Courier New</vt:lpstr>
      <vt:lpstr>Lucida Grande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Dario</dc:creator>
  <cp:lastModifiedBy>Dario</cp:lastModifiedBy>
  <cp:revision>115</cp:revision>
  <dcterms:created xsi:type="dcterms:W3CDTF">2015-05-30T16:53:20Z</dcterms:created>
  <dcterms:modified xsi:type="dcterms:W3CDTF">2015-06-03T21:16:32Z</dcterms:modified>
</cp:coreProperties>
</file>