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>
  <p:sldMasterIdLst>
    <p:sldMasterId id="2147483649" r:id="rId1"/>
  </p:sldMasterIdLst>
  <p:notesMasterIdLst>
    <p:notesMasterId r:id="rId15"/>
  </p:notesMasterIdLst>
  <p:handoutMasterIdLst>
    <p:handoutMasterId r:id="rId16"/>
  </p:handoutMasterIdLst>
  <p:sldIdLst>
    <p:sldId id="256" r:id="rId2"/>
    <p:sldId id="273" r:id="rId3"/>
    <p:sldId id="288" r:id="rId4"/>
    <p:sldId id="289" r:id="rId5"/>
    <p:sldId id="290" r:id="rId6"/>
    <p:sldId id="291" r:id="rId7"/>
    <p:sldId id="292" r:id="rId8"/>
    <p:sldId id="294" r:id="rId9"/>
    <p:sldId id="293" r:id="rId10"/>
    <p:sldId id="296" r:id="rId11"/>
    <p:sldId id="298" r:id="rId12"/>
    <p:sldId id="297" r:id="rId13"/>
    <p:sldId id="287" r:id="rId14"/>
  </p:sldIdLst>
  <p:sldSz cx="9144000" cy="6858000" type="letter"/>
  <p:notesSz cx="6400800" cy="8686800"/>
  <p:embeddedFontLst>
    <p:embeddedFont>
      <p:font typeface="Comic Sans MS" panose="030F0702030302020204" pitchFamily="66" charset="0"/>
      <p:regular r:id="rId17"/>
      <p:bold r:id="rId18"/>
    </p:embeddedFont>
    <p:embeddedFont>
      <p:font typeface="Arial Narrow" panose="020B0606020202030204" pitchFamily="34" charset="0"/>
      <p:regular r:id="rId19"/>
      <p:bold r:id="rId20"/>
      <p:italic r:id="rId21"/>
      <p:boldItalic r:id="rId22"/>
    </p:embeddedFont>
    <p:embeddedFont>
      <p:font typeface="Impact" panose="020B0806030902050204" pitchFamily="34" charset="0"/>
      <p:regular r:id="rId23"/>
    </p:embeddedFont>
    <p:embeddedFont>
      <p:font typeface="Tahoma" panose="020B0604030504040204" pitchFamily="34" charset="0"/>
      <p:regular r:id="rId24"/>
      <p:bold r:id="rId25"/>
    </p:embeddedFont>
  </p:embeddedFontLst>
  <p:defaultTextStyle>
    <a:defPPr>
      <a:defRPr lang="en-US"/>
    </a:defPPr>
    <a:lvl1pPr algn="l" rtl="0" eaLnBrk="0" fontAlgn="base" hangingPunct="0">
      <a:lnSpc>
        <a:spcPct val="90000"/>
      </a:lnSpc>
      <a:spcBef>
        <a:spcPct val="20000"/>
      </a:spcBef>
      <a:spcAft>
        <a:spcPct val="0"/>
      </a:spcAft>
      <a:buClr>
        <a:schemeClr val="accent1"/>
      </a:buClr>
      <a:buSzPct val="75000"/>
      <a:buFont typeface="Monotype Sorts" pitchFamily="2" charset="2"/>
      <a:buChar char="b"/>
      <a:defRPr kumimoji="1"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20000"/>
      </a:spcBef>
      <a:spcAft>
        <a:spcPct val="0"/>
      </a:spcAft>
      <a:buClr>
        <a:schemeClr val="accent1"/>
      </a:buClr>
      <a:buSzPct val="75000"/>
      <a:buFont typeface="Monotype Sorts" pitchFamily="2" charset="2"/>
      <a:buChar char="b"/>
      <a:defRPr kumimoji="1"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20000"/>
      </a:spcBef>
      <a:spcAft>
        <a:spcPct val="0"/>
      </a:spcAft>
      <a:buClr>
        <a:schemeClr val="accent1"/>
      </a:buClr>
      <a:buSzPct val="75000"/>
      <a:buFont typeface="Monotype Sorts" pitchFamily="2" charset="2"/>
      <a:buChar char="b"/>
      <a:defRPr kumimoji="1"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20000"/>
      </a:spcBef>
      <a:spcAft>
        <a:spcPct val="0"/>
      </a:spcAft>
      <a:buClr>
        <a:schemeClr val="accent1"/>
      </a:buClr>
      <a:buSzPct val="75000"/>
      <a:buFont typeface="Monotype Sorts" pitchFamily="2" charset="2"/>
      <a:buChar char="b"/>
      <a:defRPr kumimoji="1"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20000"/>
      </a:spcBef>
      <a:spcAft>
        <a:spcPct val="0"/>
      </a:spcAft>
      <a:buClr>
        <a:schemeClr val="accent1"/>
      </a:buClr>
      <a:buSzPct val="75000"/>
      <a:buFont typeface="Monotype Sorts" pitchFamily="2" charset="2"/>
      <a:buChar char="b"/>
      <a:defRPr kumimoji="1"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2787" autoAdjust="0"/>
    <p:restoredTop sz="90909" autoAdjust="0"/>
  </p:normalViewPr>
  <p:slideViewPr>
    <p:cSldViewPr>
      <p:cViewPr>
        <p:scale>
          <a:sx n="73" d="100"/>
          <a:sy n="73" d="100"/>
        </p:scale>
        <p:origin x="-696" y="-1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02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2" d="100"/>
          <a:sy n="72" d="100"/>
        </p:scale>
        <p:origin x="-2790" y="-96"/>
      </p:cViewPr>
      <p:guideLst>
        <p:guide orient="horz" pos="2734"/>
        <p:guide pos="201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2.fntdata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font" Target="fonts/font5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5" Type="http://schemas.openxmlformats.org/officeDocument/2006/relationships/font" Target="fonts/font9.fntdata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font" Target="fonts/font4.fntdata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8.fntdata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font" Target="fonts/font7.fntdata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6.fntdata"/><Relationship Id="rId27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747963" cy="40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369" tIns="43184" rIns="86369" bIns="43184" numCol="1" anchor="t" anchorCtr="0" compatLnSpc="1">
            <a:prstTxWarp prst="textNoShape">
              <a:avLst/>
            </a:prstTxWarp>
          </a:bodyPr>
          <a:lstStyle>
            <a:lvl1pPr defTabSz="862013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614738" y="0"/>
            <a:ext cx="2820987" cy="40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369" tIns="43184" rIns="86369" bIns="43184" numCol="1" anchor="t" anchorCtr="0" compatLnSpc="1">
            <a:prstTxWarp prst="textNoShape">
              <a:avLst/>
            </a:prstTxWarp>
          </a:bodyPr>
          <a:lstStyle>
            <a:lvl1pPr algn="r" defTabSz="862013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42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264525"/>
            <a:ext cx="2747963" cy="40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369" tIns="43184" rIns="86369" bIns="43184" numCol="1" anchor="b" anchorCtr="0" compatLnSpc="1">
            <a:prstTxWarp prst="textNoShape">
              <a:avLst/>
            </a:prstTxWarp>
          </a:bodyPr>
          <a:lstStyle>
            <a:lvl1pPr defTabSz="862013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42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614738" y="8264525"/>
            <a:ext cx="2820987" cy="40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369" tIns="43184" rIns="86369" bIns="43184" numCol="1" anchor="b" anchorCtr="0" compatLnSpc="1">
            <a:prstTxWarp prst="textNoShape">
              <a:avLst/>
            </a:prstTxWarp>
          </a:bodyPr>
          <a:lstStyle>
            <a:lvl1pPr algn="r" defTabSz="862013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defRPr>
            </a:lvl1pPr>
          </a:lstStyle>
          <a:p>
            <a:pPr>
              <a:defRPr/>
            </a:pPr>
            <a:fld id="{7E59F3C9-EA63-4033-B691-A6BE56489F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3030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776538" cy="43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363" tIns="43182" rIns="86363" bIns="43182" numCol="1" anchor="b" anchorCtr="0" compatLnSpc="1">
            <a:prstTxWarp prst="textNoShape">
              <a:avLst/>
            </a:prstTxWarp>
          </a:bodyPr>
          <a:lstStyle>
            <a:lvl1pPr defTabSz="862013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624263" y="0"/>
            <a:ext cx="2776537" cy="43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363" tIns="43182" rIns="86363" bIns="43182" numCol="1" anchor="b" anchorCtr="0" compatLnSpc="1">
            <a:prstTxWarp prst="textNoShape">
              <a:avLst/>
            </a:prstTxWarp>
          </a:bodyPr>
          <a:lstStyle>
            <a:lvl1pPr algn="r" defTabSz="862013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31875" y="650875"/>
            <a:ext cx="4343400" cy="32575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55663" y="4125913"/>
            <a:ext cx="4689475" cy="3910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363" tIns="43182" rIns="86363" bIns="43182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 smtClean="0"/>
              <a:t>Click to edit Master text styles</a:t>
            </a:r>
          </a:p>
          <a:p>
            <a:pPr lvl="1"/>
            <a:r>
              <a:rPr lang="it-IT" noProof="0" smtClean="0"/>
              <a:t>Second level</a:t>
            </a:r>
          </a:p>
          <a:p>
            <a:pPr lvl="2"/>
            <a:r>
              <a:rPr lang="it-IT" noProof="0" smtClean="0"/>
              <a:t>Third level</a:t>
            </a:r>
          </a:p>
          <a:p>
            <a:pPr lvl="3"/>
            <a:r>
              <a:rPr lang="it-IT" noProof="0" smtClean="0"/>
              <a:t>Fourth level</a:t>
            </a:r>
          </a:p>
          <a:p>
            <a:pPr lvl="4"/>
            <a:r>
              <a:rPr lang="it-IT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251825"/>
            <a:ext cx="2776538" cy="43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363" tIns="43182" rIns="86363" bIns="43182" numCol="1" anchor="b" anchorCtr="0" compatLnSpc="1">
            <a:prstTxWarp prst="textNoShape">
              <a:avLst/>
            </a:prstTxWarp>
          </a:bodyPr>
          <a:lstStyle>
            <a:lvl1pPr defTabSz="862013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624263" y="8251825"/>
            <a:ext cx="2776537" cy="43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363" tIns="43182" rIns="86363" bIns="43182" numCol="1" anchor="b" anchorCtr="0" compatLnSpc="1">
            <a:prstTxWarp prst="textNoShape">
              <a:avLst/>
            </a:prstTxWarp>
          </a:bodyPr>
          <a:lstStyle>
            <a:lvl1pPr algn="r" defTabSz="862013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defRPr>
            </a:lvl1pPr>
          </a:lstStyle>
          <a:p>
            <a:pPr>
              <a:defRPr/>
            </a:pPr>
            <a:fld id="{FA5BDA2C-DD94-4D63-8BEA-AA1AC5F828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1717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0AE96FC-9569-4F61-8869-DFA78BED3CB2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A5BDA2C-DD94-4D63-8BEA-AA1AC5F828B8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5760" cy="535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0" y="3147"/>
              <a:ext cx="5760" cy="1173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7" name="Group 10"/>
          <p:cNvGrpSpPr>
            <a:grpSpLocks/>
          </p:cNvGrpSpPr>
          <p:nvPr/>
        </p:nvGrpSpPr>
        <p:grpSpPr bwMode="auto">
          <a:xfrm>
            <a:off x="152400" y="314325"/>
            <a:ext cx="849313" cy="6543675"/>
            <a:chOff x="96" y="198"/>
            <a:chExt cx="534" cy="4122"/>
          </a:xfrm>
        </p:grpSpPr>
        <p:sp>
          <p:nvSpPr>
            <p:cNvPr id="8" name="AutoShape 11"/>
            <p:cNvSpPr>
              <a:spLocks noChangeArrowheads="1"/>
            </p:cNvSpPr>
            <p:nvPr/>
          </p:nvSpPr>
          <p:spPr bwMode="auto">
            <a:xfrm rot="5400000" flipH="1">
              <a:off x="81" y="1994"/>
              <a:ext cx="564" cy="533"/>
            </a:xfrm>
            <a:prstGeom prst="parallelogram">
              <a:avLst>
                <a:gd name="adj" fmla="val 56034"/>
              </a:avLst>
            </a:prstGeom>
            <a:gradFill rotWithShape="0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AutoShape 12"/>
            <p:cNvSpPr>
              <a:spLocks noChangeArrowheads="1"/>
            </p:cNvSpPr>
            <p:nvPr/>
          </p:nvSpPr>
          <p:spPr bwMode="auto">
            <a:xfrm rot="5400000" flipH="1">
              <a:off x="81" y="2588"/>
              <a:ext cx="564" cy="533"/>
            </a:xfrm>
            <a:prstGeom prst="parallelogram">
              <a:avLst>
                <a:gd name="adj" fmla="val 56034"/>
              </a:avLst>
            </a:prstGeom>
            <a:gradFill rotWithShape="0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AutoShape 13"/>
            <p:cNvSpPr>
              <a:spLocks noChangeArrowheads="1"/>
            </p:cNvSpPr>
            <p:nvPr/>
          </p:nvSpPr>
          <p:spPr bwMode="auto">
            <a:xfrm rot="5400000" flipH="1">
              <a:off x="81" y="3181"/>
              <a:ext cx="564" cy="533"/>
            </a:xfrm>
            <a:prstGeom prst="parallelogram">
              <a:avLst>
                <a:gd name="adj" fmla="val 56034"/>
              </a:avLst>
            </a:prstGeom>
            <a:gradFill rotWithShape="0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AutoShape 14"/>
            <p:cNvSpPr>
              <a:spLocks noChangeArrowheads="1"/>
            </p:cNvSpPr>
            <p:nvPr/>
          </p:nvSpPr>
          <p:spPr bwMode="auto">
            <a:xfrm rot="5400000" flipH="1">
              <a:off x="84" y="3774"/>
              <a:ext cx="558" cy="533"/>
            </a:xfrm>
            <a:prstGeom prst="parallelogram">
              <a:avLst>
                <a:gd name="adj" fmla="val 55437"/>
              </a:avLst>
            </a:prstGeom>
            <a:gradFill rotWithShape="0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AutoShape 15"/>
            <p:cNvSpPr>
              <a:spLocks noChangeArrowheads="1"/>
            </p:cNvSpPr>
            <p:nvPr/>
          </p:nvSpPr>
          <p:spPr bwMode="auto">
            <a:xfrm rot="5400000" flipH="1">
              <a:off x="81" y="213"/>
              <a:ext cx="564" cy="533"/>
            </a:xfrm>
            <a:prstGeom prst="parallelogram">
              <a:avLst>
                <a:gd name="adj" fmla="val 56034"/>
              </a:avLst>
            </a:prstGeom>
            <a:gradFill rotWithShape="0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AutoShape 16"/>
            <p:cNvSpPr>
              <a:spLocks noChangeArrowheads="1"/>
            </p:cNvSpPr>
            <p:nvPr/>
          </p:nvSpPr>
          <p:spPr bwMode="auto">
            <a:xfrm rot="5400000" flipH="1">
              <a:off x="81" y="803"/>
              <a:ext cx="564" cy="533"/>
            </a:xfrm>
            <a:prstGeom prst="parallelogram">
              <a:avLst>
                <a:gd name="adj" fmla="val 56034"/>
              </a:avLst>
            </a:prstGeom>
            <a:gradFill rotWithShape="0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AutoShape 17"/>
            <p:cNvSpPr>
              <a:spLocks noChangeArrowheads="1"/>
            </p:cNvSpPr>
            <p:nvPr/>
          </p:nvSpPr>
          <p:spPr bwMode="auto">
            <a:xfrm rot="5400000" flipH="1">
              <a:off x="81" y="1399"/>
              <a:ext cx="564" cy="533"/>
            </a:xfrm>
            <a:prstGeom prst="parallelogram">
              <a:avLst>
                <a:gd name="adj" fmla="val 56034"/>
              </a:avLst>
            </a:prstGeom>
            <a:gradFill rotWithShape="0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5" name="Rectangle 18"/>
          <p:cNvSpPr>
            <a:spLocks noChangeArrowheads="1"/>
          </p:cNvSpPr>
          <p:nvPr/>
        </p:nvSpPr>
        <p:spPr bwMode="auto">
          <a:xfrm>
            <a:off x="442913" y="0"/>
            <a:ext cx="274637" cy="68580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50000">
                <a:schemeClr val="folHlink"/>
              </a:gs>
              <a:gs pos="100000">
                <a:schemeClr val="bg2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6" name="AutoShape 19"/>
          <p:cNvSpPr>
            <a:spLocks noChangeArrowheads="1"/>
          </p:cNvSpPr>
          <p:nvPr/>
        </p:nvSpPr>
        <p:spPr bwMode="auto">
          <a:xfrm flipH="1">
            <a:off x="547688" y="2717800"/>
            <a:ext cx="8596312" cy="254000"/>
          </a:xfrm>
          <a:prstGeom prst="homePlate">
            <a:avLst>
              <a:gd name="adj" fmla="val 58913"/>
            </a:avLst>
          </a:prstGeom>
          <a:gradFill rotWithShape="0">
            <a:gsLst>
              <a:gs pos="0">
                <a:schemeClr val="bg2"/>
              </a:gs>
              <a:gs pos="50000">
                <a:schemeClr val="folHlink"/>
              </a:gs>
              <a:gs pos="100000">
                <a:schemeClr val="bg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7" name="Oval 20"/>
          <p:cNvSpPr>
            <a:spLocks noChangeArrowheads="1"/>
          </p:cNvSpPr>
          <p:nvPr/>
        </p:nvSpPr>
        <p:spPr bwMode="auto">
          <a:xfrm>
            <a:off x="433388" y="2697163"/>
            <a:ext cx="295275" cy="274637"/>
          </a:xfrm>
          <a:prstGeom prst="ellipse">
            <a:avLst/>
          </a:prstGeom>
          <a:gradFill rotWithShape="0">
            <a:gsLst>
              <a:gs pos="0">
                <a:srgbClr val="FEFFFF"/>
              </a:gs>
              <a:gs pos="100000">
                <a:schemeClr val="folHlink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8" name="Rectangle 21"/>
          <p:cNvSpPr>
            <a:spLocks noChangeArrowheads="1"/>
          </p:cNvSpPr>
          <p:nvPr/>
        </p:nvSpPr>
        <p:spPr bwMode="auto">
          <a:xfrm>
            <a:off x="463550" y="2700338"/>
            <a:ext cx="161925" cy="415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9" name="Oval 22"/>
          <p:cNvSpPr>
            <a:spLocks noChangeArrowheads="1"/>
          </p:cNvSpPr>
          <p:nvPr/>
        </p:nvSpPr>
        <p:spPr bwMode="auto">
          <a:xfrm>
            <a:off x="9237663" y="2697163"/>
            <a:ext cx="303212" cy="274637"/>
          </a:xfrm>
          <a:prstGeom prst="ellipse">
            <a:avLst/>
          </a:prstGeom>
          <a:gradFill rotWithShape="0">
            <a:gsLst>
              <a:gs pos="0">
                <a:srgbClr val="FEFFFF"/>
              </a:gs>
              <a:gs pos="100000">
                <a:schemeClr val="folHlink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" name="Rectangle 23"/>
          <p:cNvSpPr>
            <a:spLocks noChangeArrowheads="1"/>
          </p:cNvSpPr>
          <p:nvPr/>
        </p:nvSpPr>
        <p:spPr bwMode="auto">
          <a:xfrm>
            <a:off x="485775" y="2760663"/>
            <a:ext cx="8751888" cy="19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grpSp>
        <p:nvGrpSpPr>
          <p:cNvPr id="21" name="Group 24"/>
          <p:cNvGrpSpPr>
            <a:grpSpLocks/>
          </p:cNvGrpSpPr>
          <p:nvPr/>
        </p:nvGrpSpPr>
        <p:grpSpPr bwMode="auto">
          <a:xfrm>
            <a:off x="150813" y="0"/>
            <a:ext cx="850900" cy="6858000"/>
            <a:chOff x="95" y="0"/>
            <a:chExt cx="535" cy="4320"/>
          </a:xfrm>
        </p:grpSpPr>
        <p:sp>
          <p:nvSpPr>
            <p:cNvPr id="22" name="AutoShape 25"/>
            <p:cNvSpPr>
              <a:spLocks noChangeArrowheads="1"/>
            </p:cNvSpPr>
            <p:nvPr/>
          </p:nvSpPr>
          <p:spPr bwMode="auto">
            <a:xfrm rot="-5400000">
              <a:off x="81" y="2291"/>
              <a:ext cx="564" cy="533"/>
            </a:xfrm>
            <a:prstGeom prst="parallelogram">
              <a:avLst>
                <a:gd name="adj" fmla="val 56034"/>
              </a:avLst>
            </a:prstGeom>
            <a:gradFill rotWithShape="0"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AutoShape 26"/>
            <p:cNvSpPr>
              <a:spLocks noChangeArrowheads="1"/>
            </p:cNvSpPr>
            <p:nvPr/>
          </p:nvSpPr>
          <p:spPr bwMode="auto">
            <a:xfrm rot="-5400000">
              <a:off x="81" y="2886"/>
              <a:ext cx="565" cy="533"/>
            </a:xfrm>
            <a:prstGeom prst="parallelogram">
              <a:avLst>
                <a:gd name="adj" fmla="val 56133"/>
              </a:avLst>
            </a:prstGeom>
            <a:gradFill rotWithShape="0"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" name="AutoShape 27"/>
            <p:cNvSpPr>
              <a:spLocks noChangeArrowheads="1"/>
            </p:cNvSpPr>
            <p:nvPr/>
          </p:nvSpPr>
          <p:spPr bwMode="auto">
            <a:xfrm rot="-5400000">
              <a:off x="81" y="3479"/>
              <a:ext cx="564" cy="533"/>
            </a:xfrm>
            <a:prstGeom prst="parallelogram">
              <a:avLst>
                <a:gd name="adj" fmla="val 56034"/>
              </a:avLst>
            </a:prstGeom>
            <a:gradFill rotWithShape="0"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5" name="AutoShape 28"/>
            <p:cNvSpPr>
              <a:spLocks noChangeArrowheads="1"/>
            </p:cNvSpPr>
            <p:nvPr/>
          </p:nvSpPr>
          <p:spPr bwMode="auto">
            <a:xfrm rot="-5400000">
              <a:off x="81" y="508"/>
              <a:ext cx="565" cy="533"/>
            </a:xfrm>
            <a:prstGeom prst="parallelogram">
              <a:avLst>
                <a:gd name="adj" fmla="val 56133"/>
              </a:avLst>
            </a:prstGeom>
            <a:gradFill rotWithShape="0"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" name="AutoShape 29"/>
            <p:cNvSpPr>
              <a:spLocks noChangeArrowheads="1"/>
            </p:cNvSpPr>
            <p:nvPr/>
          </p:nvSpPr>
          <p:spPr bwMode="auto">
            <a:xfrm rot="-5400000">
              <a:off x="81" y="1101"/>
              <a:ext cx="564" cy="533"/>
            </a:xfrm>
            <a:prstGeom prst="parallelogram">
              <a:avLst>
                <a:gd name="adj" fmla="val 56034"/>
              </a:avLst>
            </a:prstGeom>
            <a:gradFill rotWithShape="0"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7" name="AutoShape 30"/>
            <p:cNvSpPr>
              <a:spLocks noChangeArrowheads="1"/>
            </p:cNvSpPr>
            <p:nvPr/>
          </p:nvSpPr>
          <p:spPr bwMode="auto">
            <a:xfrm rot="-5400000">
              <a:off x="81" y="1697"/>
              <a:ext cx="564" cy="533"/>
            </a:xfrm>
            <a:prstGeom prst="parallelogram">
              <a:avLst>
                <a:gd name="adj" fmla="val 56034"/>
              </a:avLst>
            </a:prstGeom>
            <a:gradFill rotWithShape="0"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Freeform 31"/>
            <p:cNvSpPr>
              <a:spLocks/>
            </p:cNvSpPr>
            <p:nvPr/>
          </p:nvSpPr>
          <p:spPr bwMode="auto">
            <a:xfrm>
              <a:off x="98" y="0"/>
              <a:ext cx="532" cy="465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0" y="166"/>
                </a:cxn>
                <a:cxn ang="0">
                  <a:pos x="532" y="465"/>
                </a:cxn>
                <a:cxn ang="0">
                  <a:pos x="532" y="201"/>
                </a:cxn>
                <a:cxn ang="0">
                  <a:pos x="172" y="0"/>
                </a:cxn>
                <a:cxn ang="0">
                  <a:pos x="1" y="0"/>
                </a:cxn>
              </a:cxnLst>
              <a:rect l="0" t="0" r="r" b="b"/>
              <a:pathLst>
                <a:path w="532" h="465">
                  <a:moveTo>
                    <a:pt x="1" y="0"/>
                  </a:moveTo>
                  <a:lnTo>
                    <a:pt x="0" y="166"/>
                  </a:lnTo>
                  <a:lnTo>
                    <a:pt x="532" y="465"/>
                  </a:lnTo>
                  <a:lnTo>
                    <a:pt x="532" y="201"/>
                  </a:lnTo>
                  <a:lnTo>
                    <a:pt x="172" y="0"/>
                  </a:lnTo>
                  <a:lnTo>
                    <a:pt x="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0" scaled="1"/>
            </a:gradFill>
            <a:ln w="9525" cap="flat" cmpd="sng">
              <a:noFill/>
              <a:prstDash val="solid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9" name="Freeform 32"/>
            <p:cNvSpPr>
              <a:spLocks/>
            </p:cNvSpPr>
            <p:nvPr/>
          </p:nvSpPr>
          <p:spPr bwMode="auto">
            <a:xfrm>
              <a:off x="95" y="4060"/>
              <a:ext cx="457" cy="260"/>
            </a:xfrm>
            <a:custGeom>
              <a:avLst/>
              <a:gdLst/>
              <a:ahLst/>
              <a:cxnLst>
                <a:cxn ang="0">
                  <a:pos x="457" y="260"/>
                </a:cxn>
                <a:cxn ang="0">
                  <a:pos x="1" y="0"/>
                </a:cxn>
                <a:cxn ang="0">
                  <a:pos x="0" y="264"/>
                </a:cxn>
                <a:cxn ang="0">
                  <a:pos x="457" y="260"/>
                </a:cxn>
              </a:cxnLst>
              <a:rect l="0" t="0" r="r" b="b"/>
              <a:pathLst>
                <a:path w="457" h="264">
                  <a:moveTo>
                    <a:pt x="457" y="260"/>
                  </a:moveTo>
                  <a:lnTo>
                    <a:pt x="1" y="0"/>
                  </a:lnTo>
                  <a:lnTo>
                    <a:pt x="0" y="264"/>
                  </a:lnTo>
                  <a:lnTo>
                    <a:pt x="457" y="26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0" scaled="1"/>
            </a:gradFill>
            <a:ln w="9525" cap="flat" cmpd="sng">
              <a:noFill/>
              <a:prstDash val="solid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077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295400" y="1524000"/>
            <a:ext cx="7772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>
              <a:buFont typeface="Monotype Sort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" name="Rectangle 7"/>
          <p:cNvSpPr>
            <a:spLocks noGrp="1" noChangeArrowheads="1"/>
          </p:cNvSpPr>
          <p:nvPr>
            <p:ph type="dt" sz="half" idx="10"/>
          </p:nvPr>
        </p:nvSpPr>
        <p:spPr>
          <a:xfrm>
            <a:off x="1295400" y="6248400"/>
            <a:ext cx="1905000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" name="Rectangle 8"/>
          <p:cNvSpPr>
            <a:spLocks noGrp="1" noChangeArrowheads="1"/>
          </p:cNvSpPr>
          <p:nvPr>
            <p:ph type="ftr" sz="quarter" idx="11"/>
          </p:nvPr>
        </p:nvSpPr>
        <p:spPr>
          <a:xfrm>
            <a:off x="3733800" y="6248400"/>
            <a:ext cx="2895600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 smtClean="0"/>
              <a:t>Benjamin Oberhof Marcello Piccolo</a:t>
            </a:r>
            <a:endParaRPr lang="en-US"/>
          </a:p>
        </p:txBody>
      </p:sp>
      <p:sp>
        <p:nvSpPr>
          <p:cNvPr id="32" name="Rectangle 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162800" y="6248400"/>
            <a:ext cx="1905000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E1FB208B-CED3-4C72-A9F6-A0138E8A98E3}" type="slidenum">
              <a:rPr lang="en-US"/>
              <a:pPr>
                <a:defRPr/>
              </a:pPr>
              <a:t>‹#›</a:t>
            </a:fld>
            <a:r>
              <a:rPr lang="en-US"/>
              <a:t>1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9" grpId="0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Benjamin Oberhof Marcello Piccolo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ABE49E-A0EE-409E-B2CF-B7B7A2C95D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Benjamin Oberhof Marcello Piccolo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1B6E06-4615-4207-A319-30B79E8FEA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419100"/>
            <a:ext cx="1981200" cy="57546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200" y="419100"/>
            <a:ext cx="5791200" cy="57546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Benjamin Oberhof Marcello Piccolo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167614-9F74-403E-8D76-FE412FC962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Benjamin Oberhof Marcello Piccolo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D72EC9-74C8-47AE-8A82-FD201919943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Benjamin Oberhof Marcello Piccolo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D72EC9-74C8-47AE-8A82-FD201919943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Benjamin Oberhof Marcello Piccolo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D72EC9-74C8-47AE-8A82-FD201919943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Benjamin Oberhof Marcello Piccolo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56D598-9B46-43CF-943D-FF224339D1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057400"/>
            <a:ext cx="3810000" cy="41163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0" y="2057400"/>
            <a:ext cx="3810000" cy="41163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Benjamin Oberhof Marcello Piccolo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B1A595-CC15-4FF1-99F5-81C4E437D2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Benjamin Oberhof Marcello Piccolo</a:t>
            </a: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6A39C-815C-426E-AA6A-FA53F596DF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Benjamin Oberhof Marcello Piccolo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568BBC-6043-4590-8489-96206D6B28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Benjamin Oberhof Marcello Piccolo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D3D35D-E004-4AE0-BDF4-977AC80267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Benjamin Oberhof Marcello Piccolo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436C18-F661-44D6-AD1E-F9F2C099C9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19200" y="4191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1600" y="2057400"/>
            <a:ext cx="7772400" cy="411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2555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  <a:defRPr kumimoji="0" sz="1400">
                <a:effectLst/>
                <a:latin typeface="Arial Narrow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6395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  <a:defRPr kumimoji="0" sz="1400">
                <a:effectLst/>
                <a:latin typeface="Arial Narrow" pitchFamily="34" charset="0"/>
              </a:defRPr>
            </a:lvl1pPr>
          </a:lstStyle>
          <a:p>
            <a:pPr>
              <a:defRPr/>
            </a:pPr>
            <a:r>
              <a:rPr lang="en-US" smtClean="0"/>
              <a:t>Benjamin Oberhof Marcello Piccolo</a:t>
            </a:r>
            <a:endParaRPr lang="en-US" dirty="0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295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  <a:defRPr kumimoji="0" sz="1400">
                <a:effectLst/>
                <a:latin typeface="Arial Narrow" pitchFamily="34" charset="0"/>
              </a:defRPr>
            </a:lvl1pPr>
          </a:lstStyle>
          <a:p>
            <a:pPr>
              <a:defRPr/>
            </a:pPr>
            <a:fld id="{9AD72EC9-74C8-47AE-8A82-FD20191994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9223" name="Group 7"/>
          <p:cNvGrpSpPr>
            <a:grpSpLocks/>
          </p:cNvGrpSpPr>
          <p:nvPr/>
        </p:nvGrpSpPr>
        <p:grpSpPr bwMode="auto">
          <a:xfrm>
            <a:off x="152400" y="314325"/>
            <a:ext cx="849313" cy="6543675"/>
            <a:chOff x="96" y="198"/>
            <a:chExt cx="534" cy="4122"/>
          </a:xfrm>
        </p:grpSpPr>
        <p:sp>
          <p:nvSpPr>
            <p:cNvPr id="2056" name="AutoShape 8"/>
            <p:cNvSpPr>
              <a:spLocks noChangeArrowheads="1"/>
            </p:cNvSpPr>
            <p:nvPr/>
          </p:nvSpPr>
          <p:spPr bwMode="auto">
            <a:xfrm rot="5400000" flipH="1">
              <a:off x="81" y="1994"/>
              <a:ext cx="564" cy="533"/>
            </a:xfrm>
            <a:prstGeom prst="parallelogram">
              <a:avLst>
                <a:gd name="adj" fmla="val 56034"/>
              </a:avLst>
            </a:prstGeom>
            <a:gradFill rotWithShape="0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57" name="AutoShape 9"/>
            <p:cNvSpPr>
              <a:spLocks noChangeArrowheads="1"/>
            </p:cNvSpPr>
            <p:nvPr/>
          </p:nvSpPr>
          <p:spPr bwMode="auto">
            <a:xfrm rot="5400000" flipH="1">
              <a:off x="81" y="2588"/>
              <a:ext cx="564" cy="533"/>
            </a:xfrm>
            <a:prstGeom prst="parallelogram">
              <a:avLst>
                <a:gd name="adj" fmla="val 56034"/>
              </a:avLst>
            </a:prstGeom>
            <a:gradFill rotWithShape="0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58" name="AutoShape 10"/>
            <p:cNvSpPr>
              <a:spLocks noChangeArrowheads="1"/>
            </p:cNvSpPr>
            <p:nvPr/>
          </p:nvSpPr>
          <p:spPr bwMode="auto">
            <a:xfrm rot="5400000" flipH="1">
              <a:off x="81" y="3181"/>
              <a:ext cx="564" cy="533"/>
            </a:xfrm>
            <a:prstGeom prst="parallelogram">
              <a:avLst>
                <a:gd name="adj" fmla="val 56034"/>
              </a:avLst>
            </a:prstGeom>
            <a:gradFill rotWithShape="0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59" name="AutoShape 11"/>
            <p:cNvSpPr>
              <a:spLocks noChangeArrowheads="1"/>
            </p:cNvSpPr>
            <p:nvPr/>
          </p:nvSpPr>
          <p:spPr bwMode="auto">
            <a:xfrm rot="5400000" flipH="1">
              <a:off x="84" y="3774"/>
              <a:ext cx="558" cy="533"/>
            </a:xfrm>
            <a:prstGeom prst="parallelogram">
              <a:avLst>
                <a:gd name="adj" fmla="val 55437"/>
              </a:avLst>
            </a:prstGeom>
            <a:gradFill rotWithShape="0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0" name="AutoShape 12"/>
            <p:cNvSpPr>
              <a:spLocks noChangeArrowheads="1"/>
            </p:cNvSpPr>
            <p:nvPr/>
          </p:nvSpPr>
          <p:spPr bwMode="auto">
            <a:xfrm rot="5400000" flipH="1">
              <a:off x="81" y="213"/>
              <a:ext cx="564" cy="533"/>
            </a:xfrm>
            <a:prstGeom prst="parallelogram">
              <a:avLst>
                <a:gd name="adj" fmla="val 56034"/>
              </a:avLst>
            </a:prstGeom>
            <a:gradFill rotWithShape="0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1" name="AutoShape 13"/>
            <p:cNvSpPr>
              <a:spLocks noChangeArrowheads="1"/>
            </p:cNvSpPr>
            <p:nvPr/>
          </p:nvSpPr>
          <p:spPr bwMode="auto">
            <a:xfrm rot="5400000" flipH="1">
              <a:off x="81" y="803"/>
              <a:ext cx="564" cy="533"/>
            </a:xfrm>
            <a:prstGeom prst="parallelogram">
              <a:avLst>
                <a:gd name="adj" fmla="val 56034"/>
              </a:avLst>
            </a:prstGeom>
            <a:gradFill rotWithShape="0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2" name="AutoShape 14"/>
            <p:cNvSpPr>
              <a:spLocks noChangeArrowheads="1"/>
            </p:cNvSpPr>
            <p:nvPr/>
          </p:nvSpPr>
          <p:spPr bwMode="auto">
            <a:xfrm rot="5400000" flipH="1">
              <a:off x="81" y="1399"/>
              <a:ext cx="564" cy="533"/>
            </a:xfrm>
            <a:prstGeom prst="parallelogram">
              <a:avLst>
                <a:gd name="adj" fmla="val 56034"/>
              </a:avLst>
            </a:prstGeom>
            <a:gradFill rotWithShape="0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063" name="Rectangle 15"/>
          <p:cNvSpPr>
            <a:spLocks noChangeArrowheads="1"/>
          </p:cNvSpPr>
          <p:nvPr/>
        </p:nvSpPr>
        <p:spPr bwMode="auto">
          <a:xfrm>
            <a:off x="442913" y="0"/>
            <a:ext cx="274637" cy="68580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50000">
                <a:schemeClr val="folHlink"/>
              </a:gs>
              <a:gs pos="100000">
                <a:schemeClr val="bg2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64" name="AutoShape 16"/>
          <p:cNvSpPr>
            <a:spLocks noChangeArrowheads="1"/>
          </p:cNvSpPr>
          <p:nvPr/>
        </p:nvSpPr>
        <p:spPr bwMode="auto">
          <a:xfrm flipH="1">
            <a:off x="547688" y="1703388"/>
            <a:ext cx="8596312" cy="254000"/>
          </a:xfrm>
          <a:prstGeom prst="homePlate">
            <a:avLst>
              <a:gd name="adj" fmla="val 58913"/>
            </a:avLst>
          </a:prstGeom>
          <a:gradFill rotWithShape="0">
            <a:gsLst>
              <a:gs pos="0">
                <a:schemeClr val="bg2"/>
              </a:gs>
              <a:gs pos="50000">
                <a:schemeClr val="folHlink"/>
              </a:gs>
              <a:gs pos="100000">
                <a:schemeClr val="bg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65" name="Oval 17"/>
          <p:cNvSpPr>
            <a:spLocks noChangeArrowheads="1"/>
          </p:cNvSpPr>
          <p:nvPr/>
        </p:nvSpPr>
        <p:spPr bwMode="auto">
          <a:xfrm>
            <a:off x="461963" y="1706563"/>
            <a:ext cx="293687" cy="274637"/>
          </a:xfrm>
          <a:prstGeom prst="ellipse">
            <a:avLst/>
          </a:prstGeom>
          <a:gradFill rotWithShape="0">
            <a:gsLst>
              <a:gs pos="0">
                <a:srgbClr val="FEFFFF"/>
              </a:gs>
              <a:gs pos="100000">
                <a:schemeClr val="folHlink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66" name="Rectangle 18"/>
          <p:cNvSpPr>
            <a:spLocks noChangeArrowheads="1"/>
          </p:cNvSpPr>
          <p:nvPr/>
        </p:nvSpPr>
        <p:spPr bwMode="auto">
          <a:xfrm>
            <a:off x="463550" y="1912938"/>
            <a:ext cx="190500" cy="4678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67" name="Oval 19"/>
          <p:cNvSpPr>
            <a:spLocks noChangeArrowheads="1"/>
          </p:cNvSpPr>
          <p:nvPr/>
        </p:nvSpPr>
        <p:spPr bwMode="auto">
          <a:xfrm>
            <a:off x="9210675" y="1676400"/>
            <a:ext cx="304800" cy="274638"/>
          </a:xfrm>
          <a:prstGeom prst="ellipse">
            <a:avLst/>
          </a:prstGeom>
          <a:gradFill rotWithShape="0">
            <a:gsLst>
              <a:gs pos="0">
                <a:srgbClr val="FEFFFF"/>
              </a:gs>
              <a:gs pos="100000">
                <a:schemeClr val="folHlink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68" name="Rectangle 20"/>
          <p:cNvSpPr>
            <a:spLocks noChangeArrowheads="1"/>
          </p:cNvSpPr>
          <p:nvPr/>
        </p:nvSpPr>
        <p:spPr bwMode="auto">
          <a:xfrm>
            <a:off x="457200" y="1739900"/>
            <a:ext cx="8753475" cy="19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grpSp>
        <p:nvGrpSpPr>
          <p:cNvPr id="9230" name="Group 21"/>
          <p:cNvGrpSpPr>
            <a:grpSpLocks/>
          </p:cNvGrpSpPr>
          <p:nvPr/>
        </p:nvGrpSpPr>
        <p:grpSpPr bwMode="auto">
          <a:xfrm>
            <a:off x="150813" y="0"/>
            <a:ext cx="850900" cy="6858000"/>
            <a:chOff x="95" y="0"/>
            <a:chExt cx="535" cy="4320"/>
          </a:xfrm>
        </p:grpSpPr>
        <p:sp>
          <p:nvSpPr>
            <p:cNvPr id="2070" name="AutoShape 22"/>
            <p:cNvSpPr>
              <a:spLocks noChangeArrowheads="1"/>
            </p:cNvSpPr>
            <p:nvPr/>
          </p:nvSpPr>
          <p:spPr bwMode="auto">
            <a:xfrm rot="-5400000">
              <a:off x="81" y="2291"/>
              <a:ext cx="564" cy="533"/>
            </a:xfrm>
            <a:prstGeom prst="parallelogram">
              <a:avLst>
                <a:gd name="adj" fmla="val 56034"/>
              </a:avLst>
            </a:prstGeom>
            <a:gradFill rotWithShape="0"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71" name="AutoShape 23"/>
            <p:cNvSpPr>
              <a:spLocks noChangeArrowheads="1"/>
            </p:cNvSpPr>
            <p:nvPr/>
          </p:nvSpPr>
          <p:spPr bwMode="auto">
            <a:xfrm rot="-5400000">
              <a:off x="81" y="2886"/>
              <a:ext cx="565" cy="533"/>
            </a:xfrm>
            <a:prstGeom prst="parallelogram">
              <a:avLst>
                <a:gd name="adj" fmla="val 56133"/>
              </a:avLst>
            </a:prstGeom>
            <a:gradFill rotWithShape="0"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72" name="AutoShape 24"/>
            <p:cNvSpPr>
              <a:spLocks noChangeArrowheads="1"/>
            </p:cNvSpPr>
            <p:nvPr/>
          </p:nvSpPr>
          <p:spPr bwMode="auto">
            <a:xfrm rot="-5400000">
              <a:off x="81" y="3479"/>
              <a:ext cx="564" cy="533"/>
            </a:xfrm>
            <a:prstGeom prst="parallelogram">
              <a:avLst>
                <a:gd name="adj" fmla="val 56034"/>
              </a:avLst>
            </a:prstGeom>
            <a:gradFill rotWithShape="0"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73" name="AutoShape 25"/>
            <p:cNvSpPr>
              <a:spLocks noChangeArrowheads="1"/>
            </p:cNvSpPr>
            <p:nvPr/>
          </p:nvSpPr>
          <p:spPr bwMode="auto">
            <a:xfrm rot="-5400000">
              <a:off x="81" y="508"/>
              <a:ext cx="565" cy="533"/>
            </a:xfrm>
            <a:prstGeom prst="parallelogram">
              <a:avLst>
                <a:gd name="adj" fmla="val 56133"/>
              </a:avLst>
            </a:prstGeom>
            <a:gradFill rotWithShape="0"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74" name="AutoShape 26"/>
            <p:cNvSpPr>
              <a:spLocks noChangeArrowheads="1"/>
            </p:cNvSpPr>
            <p:nvPr/>
          </p:nvSpPr>
          <p:spPr bwMode="auto">
            <a:xfrm rot="-5400000">
              <a:off x="81" y="1101"/>
              <a:ext cx="564" cy="533"/>
            </a:xfrm>
            <a:prstGeom prst="parallelogram">
              <a:avLst>
                <a:gd name="adj" fmla="val 56034"/>
              </a:avLst>
            </a:prstGeom>
            <a:gradFill rotWithShape="0"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75" name="AutoShape 27"/>
            <p:cNvSpPr>
              <a:spLocks noChangeArrowheads="1"/>
            </p:cNvSpPr>
            <p:nvPr/>
          </p:nvSpPr>
          <p:spPr bwMode="auto">
            <a:xfrm rot="-5400000">
              <a:off x="81" y="1697"/>
              <a:ext cx="564" cy="533"/>
            </a:xfrm>
            <a:prstGeom prst="parallelogram">
              <a:avLst>
                <a:gd name="adj" fmla="val 56034"/>
              </a:avLst>
            </a:prstGeom>
            <a:gradFill rotWithShape="0"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76" name="Freeform 28"/>
            <p:cNvSpPr>
              <a:spLocks/>
            </p:cNvSpPr>
            <p:nvPr/>
          </p:nvSpPr>
          <p:spPr bwMode="auto">
            <a:xfrm>
              <a:off x="98" y="0"/>
              <a:ext cx="532" cy="465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0" y="166"/>
                </a:cxn>
                <a:cxn ang="0">
                  <a:pos x="532" y="465"/>
                </a:cxn>
                <a:cxn ang="0">
                  <a:pos x="532" y="201"/>
                </a:cxn>
                <a:cxn ang="0">
                  <a:pos x="172" y="0"/>
                </a:cxn>
                <a:cxn ang="0">
                  <a:pos x="1" y="0"/>
                </a:cxn>
              </a:cxnLst>
              <a:rect l="0" t="0" r="r" b="b"/>
              <a:pathLst>
                <a:path w="532" h="465">
                  <a:moveTo>
                    <a:pt x="1" y="0"/>
                  </a:moveTo>
                  <a:lnTo>
                    <a:pt x="0" y="166"/>
                  </a:lnTo>
                  <a:lnTo>
                    <a:pt x="532" y="465"/>
                  </a:lnTo>
                  <a:lnTo>
                    <a:pt x="532" y="201"/>
                  </a:lnTo>
                  <a:lnTo>
                    <a:pt x="172" y="0"/>
                  </a:lnTo>
                  <a:lnTo>
                    <a:pt x="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0" scaled="1"/>
            </a:gradFill>
            <a:ln w="9525" cap="flat" cmpd="sng">
              <a:noFill/>
              <a:prstDash val="solid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77" name="Freeform 29"/>
            <p:cNvSpPr>
              <a:spLocks/>
            </p:cNvSpPr>
            <p:nvPr/>
          </p:nvSpPr>
          <p:spPr bwMode="auto">
            <a:xfrm>
              <a:off x="95" y="4060"/>
              <a:ext cx="457" cy="260"/>
            </a:xfrm>
            <a:custGeom>
              <a:avLst/>
              <a:gdLst/>
              <a:ahLst/>
              <a:cxnLst>
                <a:cxn ang="0">
                  <a:pos x="457" y="260"/>
                </a:cxn>
                <a:cxn ang="0">
                  <a:pos x="1" y="0"/>
                </a:cxn>
                <a:cxn ang="0">
                  <a:pos x="0" y="264"/>
                </a:cxn>
                <a:cxn ang="0">
                  <a:pos x="457" y="260"/>
                </a:cxn>
              </a:cxnLst>
              <a:rect l="0" t="0" r="r" b="b"/>
              <a:pathLst>
                <a:path w="457" h="264">
                  <a:moveTo>
                    <a:pt x="457" y="260"/>
                  </a:moveTo>
                  <a:lnTo>
                    <a:pt x="1" y="0"/>
                  </a:lnTo>
                  <a:lnTo>
                    <a:pt x="0" y="264"/>
                  </a:lnTo>
                  <a:lnTo>
                    <a:pt x="457" y="26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0" scaled="1"/>
            </a:gradFill>
            <a:ln w="9525" cap="flat" cmpd="sng">
              <a:noFill/>
              <a:prstDash val="solid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58" r:id="rId2"/>
    <p:sldLayoutId id="2147483770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  <p:sldLayoutId id="2147483767" r:id="rId12"/>
    <p:sldLayoutId id="2147483769" r:id="rId13"/>
    <p:sldLayoutId id="2147483771" r:id="rId14"/>
  </p:sldLayoutIdLst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5" grpId="0" animBg="1"/>
      <p:bldP spid="2067" grpId="0" animBg="1"/>
    </p:bld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Monotype Sorts" pitchFamily="2" charset="2"/>
        <a:buChar char="b"/>
        <a:defRPr kumimoji="1"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kumimoji="1" sz="2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6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gi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16000" y="1003300"/>
            <a:ext cx="7772400" cy="1143000"/>
          </a:xfrm>
        </p:spPr>
        <p:txBody>
          <a:bodyPr anchor="t"/>
          <a:lstStyle/>
          <a:p>
            <a:pPr algn="ctr">
              <a:defRPr/>
            </a:pPr>
            <a:r>
              <a:rPr lang="en-US" sz="3600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Che</a:t>
            </a:r>
            <a:r>
              <a:rPr lang="en-US" sz="36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3600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calorimetro</a:t>
            </a:r>
            <a:r>
              <a:rPr lang="en-US" sz="36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3600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adopereremo</a:t>
            </a:r>
            <a:r>
              <a:rPr lang="en-US" sz="36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en-US" sz="36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sz="3600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alla</a:t>
            </a:r>
            <a:r>
              <a:rPr lang="en-US" sz="36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3600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presa</a:t>
            </a:r>
            <a:r>
              <a:rPr lang="en-US" sz="36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3600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dati</a:t>
            </a:r>
            <a:r>
              <a:rPr lang="en-US" sz="36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? (cont.)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22400" y="5540375"/>
            <a:ext cx="6400800" cy="1127125"/>
          </a:xfrm>
        </p:spPr>
        <p:txBody>
          <a:bodyPr/>
          <a:lstStyle/>
          <a:p>
            <a:pPr algn="ctr">
              <a:defRPr/>
            </a:pPr>
            <a:endParaRPr lang="en-US" sz="1600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defRPr/>
            </a:pPr>
            <a:r>
              <a:rPr lang="en-US" sz="1600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Benjamin Oberhof Marcello Piccolo</a:t>
            </a:r>
          </a:p>
          <a:p>
            <a:pPr algn="ctr">
              <a:defRPr/>
            </a:pPr>
            <a:r>
              <a:rPr lang="en-US" sz="16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1600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Aprile</a:t>
            </a:r>
            <a:r>
              <a:rPr lang="en-US" sz="16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 2015</a:t>
            </a:r>
            <a:endParaRPr lang="en-US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utoUpdateAnimBg="0"/>
      <p:bldP spid="4099" grpId="0" build="p" autoUpdateAnimBg="0" advAuto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Il </a:t>
            </a:r>
            <a:r>
              <a:rPr lang="en-US" dirty="0" err="1" smtClean="0"/>
              <a:t>termine</a:t>
            </a:r>
            <a:r>
              <a:rPr lang="en-US" dirty="0" smtClean="0"/>
              <a:t> ‘</a:t>
            </a:r>
            <a:r>
              <a:rPr lang="en-US" dirty="0" err="1" smtClean="0"/>
              <a:t>stocastico</a:t>
            </a:r>
            <a:r>
              <a:rPr lang="en-US" dirty="0" smtClean="0"/>
              <a:t>’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1800" dirty="0" err="1" smtClean="0"/>
              <a:t>Nel</a:t>
            </a:r>
            <a:r>
              <a:rPr lang="en-US" sz="1800" dirty="0" smtClean="0"/>
              <a:t> </a:t>
            </a:r>
            <a:r>
              <a:rPr lang="en-US" sz="1800" dirty="0" err="1" smtClean="0"/>
              <a:t>caso</a:t>
            </a:r>
            <a:r>
              <a:rPr lang="en-US" sz="1800" dirty="0" smtClean="0"/>
              <a:t> di 0 pile-up </a:t>
            </a:r>
            <a:r>
              <a:rPr lang="en-US" sz="1800" dirty="0" err="1" smtClean="0"/>
              <a:t>sottraendo</a:t>
            </a:r>
            <a:r>
              <a:rPr lang="en-US" sz="1800" dirty="0" smtClean="0"/>
              <a:t> in </a:t>
            </a:r>
            <a:r>
              <a:rPr lang="en-US" sz="1800" dirty="0" err="1" smtClean="0"/>
              <a:t>quadratura</a:t>
            </a:r>
            <a:r>
              <a:rPr lang="en-US" sz="1800" dirty="0" smtClean="0"/>
              <a:t> </a:t>
            </a:r>
            <a:r>
              <a:rPr lang="en-US" sz="1800" dirty="0" err="1" smtClean="0"/>
              <a:t>dalla</a:t>
            </a:r>
            <a:r>
              <a:rPr lang="en-US" sz="1800" dirty="0" smtClean="0"/>
              <a:t> </a:t>
            </a:r>
            <a:r>
              <a:rPr lang="en-US" sz="1800" dirty="0" err="1" smtClean="0"/>
              <a:t>risoluzione</a:t>
            </a:r>
            <a:r>
              <a:rPr lang="en-US" sz="1800" dirty="0" smtClean="0"/>
              <a:t> </a:t>
            </a:r>
            <a:r>
              <a:rPr lang="en-US" sz="1800" dirty="0" err="1" smtClean="0"/>
              <a:t>l’ENE</a:t>
            </a:r>
            <a:r>
              <a:rPr lang="en-US" sz="1800" dirty="0" smtClean="0"/>
              <a:t> </a:t>
            </a:r>
            <a:r>
              <a:rPr lang="en-US" sz="1800" dirty="0" err="1" smtClean="0"/>
              <a:t>si</a:t>
            </a:r>
            <a:r>
              <a:rPr lang="en-US" sz="1800" dirty="0" smtClean="0"/>
              <a:t> </a:t>
            </a:r>
            <a:r>
              <a:rPr lang="en-US" sz="1800" dirty="0" err="1" smtClean="0"/>
              <a:t>ottiene</a:t>
            </a:r>
            <a:r>
              <a:rPr lang="en-US" sz="1800" dirty="0" smtClean="0"/>
              <a:t> </a:t>
            </a:r>
            <a:r>
              <a:rPr lang="en-US" sz="1800" dirty="0" err="1" smtClean="0"/>
              <a:t>il</a:t>
            </a:r>
            <a:r>
              <a:rPr lang="en-US" sz="1800" dirty="0" smtClean="0"/>
              <a:t> </a:t>
            </a:r>
            <a:r>
              <a:rPr lang="en-US" sz="1800" dirty="0" err="1" smtClean="0"/>
              <a:t>termine</a:t>
            </a:r>
            <a:r>
              <a:rPr lang="en-US" sz="1800" dirty="0" smtClean="0"/>
              <a:t> </a:t>
            </a:r>
            <a:r>
              <a:rPr lang="en-US" sz="1800" dirty="0" err="1" smtClean="0"/>
              <a:t>stocastico</a:t>
            </a:r>
            <a:r>
              <a:rPr lang="en-US" sz="1800" dirty="0" smtClean="0"/>
              <a:t> </a:t>
            </a:r>
            <a:r>
              <a:rPr lang="en-US" sz="1800" dirty="0" err="1" smtClean="0"/>
              <a:t>della</a:t>
            </a:r>
            <a:r>
              <a:rPr lang="en-US" sz="1800" dirty="0" smtClean="0"/>
              <a:t> </a:t>
            </a:r>
            <a:r>
              <a:rPr lang="en-US" sz="1800" dirty="0" err="1" smtClean="0"/>
              <a:t>risoluzione</a:t>
            </a:r>
            <a:r>
              <a:rPr lang="en-US" sz="1800" dirty="0" smtClean="0"/>
              <a:t>.</a:t>
            </a:r>
          </a:p>
          <a:p>
            <a:pPr>
              <a:buNone/>
            </a:pPr>
            <a:r>
              <a:rPr lang="en-US" sz="1800" dirty="0" smtClean="0"/>
              <a:t>Non </a:t>
            </a:r>
            <a:r>
              <a:rPr lang="en-US" sz="1800" dirty="0" err="1" smtClean="0"/>
              <a:t>appena</a:t>
            </a:r>
            <a:r>
              <a:rPr lang="en-US" sz="1800" dirty="0" smtClean="0"/>
              <a:t> </a:t>
            </a:r>
            <a:r>
              <a:rPr lang="en-US" sz="1800" dirty="0" err="1" smtClean="0"/>
              <a:t>il</a:t>
            </a:r>
            <a:r>
              <a:rPr lang="en-US" sz="1800" dirty="0" smtClean="0"/>
              <a:t> </a:t>
            </a:r>
            <a:r>
              <a:rPr lang="en-US" sz="1800" dirty="0" err="1" smtClean="0"/>
              <a:t>fenomeno</a:t>
            </a:r>
            <a:r>
              <a:rPr lang="en-US" sz="1800" dirty="0" smtClean="0"/>
              <a:t>  del pile-up  </a:t>
            </a:r>
            <a:r>
              <a:rPr lang="en-US" sz="1800" dirty="0" err="1" smtClean="0"/>
              <a:t>diventa</a:t>
            </a:r>
            <a:r>
              <a:rPr lang="en-US" sz="1800" dirty="0" smtClean="0"/>
              <a:t> </a:t>
            </a:r>
            <a:r>
              <a:rPr lang="en-US" sz="1800" dirty="0" err="1" smtClean="0"/>
              <a:t>rilevante</a:t>
            </a:r>
            <a:r>
              <a:rPr lang="en-US" sz="1800" dirty="0" smtClean="0"/>
              <a:t>, </a:t>
            </a:r>
            <a:r>
              <a:rPr lang="en-US" sz="1800" dirty="0" err="1" smtClean="0"/>
              <a:t>il</a:t>
            </a:r>
            <a:r>
              <a:rPr lang="en-US" sz="1800" dirty="0" smtClean="0"/>
              <a:t> </a:t>
            </a:r>
            <a:r>
              <a:rPr lang="en-US" sz="1800" dirty="0" err="1" smtClean="0"/>
              <a:t>termine</a:t>
            </a:r>
            <a:r>
              <a:rPr lang="en-US" sz="1800" dirty="0" smtClean="0"/>
              <a:t> di ENE </a:t>
            </a:r>
            <a:r>
              <a:rPr lang="en-US" sz="1800" dirty="0" err="1" smtClean="0"/>
              <a:t>deve</a:t>
            </a:r>
            <a:r>
              <a:rPr lang="en-US" sz="1800" dirty="0" smtClean="0"/>
              <a:t> </a:t>
            </a:r>
            <a:r>
              <a:rPr lang="en-US" sz="1800" dirty="0" err="1" smtClean="0"/>
              <a:t>essere</a:t>
            </a:r>
            <a:r>
              <a:rPr lang="en-US" sz="1800" dirty="0" smtClean="0"/>
              <a:t> </a:t>
            </a:r>
            <a:r>
              <a:rPr lang="en-US" sz="1800" dirty="0" err="1" smtClean="0"/>
              <a:t>affiancato</a:t>
            </a:r>
            <a:r>
              <a:rPr lang="en-US" sz="1800" dirty="0" smtClean="0"/>
              <a:t> </a:t>
            </a:r>
            <a:r>
              <a:rPr lang="en-US" sz="1800" dirty="0" err="1" smtClean="0"/>
              <a:t>da</a:t>
            </a:r>
            <a:r>
              <a:rPr lang="en-US" sz="1800" dirty="0" smtClean="0"/>
              <a:t> un </a:t>
            </a:r>
            <a:r>
              <a:rPr lang="en-US" sz="1800" dirty="0" err="1" smtClean="0"/>
              <a:t>secondo</a:t>
            </a:r>
            <a:r>
              <a:rPr lang="en-US" sz="1800" dirty="0" smtClean="0"/>
              <a:t> </a:t>
            </a:r>
            <a:r>
              <a:rPr lang="en-US" sz="1800" dirty="0" err="1" smtClean="0"/>
              <a:t>termine</a:t>
            </a:r>
            <a:r>
              <a:rPr lang="en-US" sz="1800" dirty="0" smtClean="0"/>
              <a:t> </a:t>
            </a:r>
            <a:r>
              <a:rPr lang="en-US" sz="1800" dirty="0" err="1" smtClean="0"/>
              <a:t>dello</a:t>
            </a:r>
            <a:r>
              <a:rPr lang="en-US" sz="1800" dirty="0" smtClean="0"/>
              <a:t> </a:t>
            </a:r>
            <a:r>
              <a:rPr lang="en-US" sz="1800" dirty="0" err="1" smtClean="0"/>
              <a:t>stesso</a:t>
            </a:r>
            <a:r>
              <a:rPr lang="en-US" sz="1800" dirty="0" smtClean="0"/>
              <a:t> </a:t>
            </a:r>
            <a:r>
              <a:rPr lang="en-US" sz="1800" dirty="0" err="1" smtClean="0"/>
              <a:t>tipo</a:t>
            </a:r>
            <a:r>
              <a:rPr lang="en-US" sz="1800" dirty="0" smtClean="0"/>
              <a:t> , </a:t>
            </a:r>
            <a:r>
              <a:rPr lang="en-US" sz="1800" dirty="0" err="1" smtClean="0"/>
              <a:t>che</a:t>
            </a:r>
            <a:r>
              <a:rPr lang="en-US" sz="1800" dirty="0" smtClean="0"/>
              <a:t> </a:t>
            </a:r>
            <a:r>
              <a:rPr lang="en-US" sz="1800" dirty="0" err="1" smtClean="0"/>
              <a:t>rispecchia</a:t>
            </a:r>
            <a:r>
              <a:rPr lang="en-US" sz="1800" dirty="0" smtClean="0"/>
              <a:t> </a:t>
            </a:r>
            <a:r>
              <a:rPr lang="en-US" sz="1800" dirty="0" err="1" smtClean="0"/>
              <a:t>il</a:t>
            </a:r>
            <a:r>
              <a:rPr lang="en-US" sz="1800" dirty="0" smtClean="0"/>
              <a:t> </a:t>
            </a:r>
            <a:r>
              <a:rPr lang="en-US" sz="1800" dirty="0" err="1" smtClean="0"/>
              <a:t>fatto</a:t>
            </a:r>
            <a:r>
              <a:rPr lang="en-US" sz="1800" dirty="0" smtClean="0"/>
              <a:t> </a:t>
            </a:r>
            <a:r>
              <a:rPr lang="en-US" sz="1800" dirty="0" err="1" smtClean="0"/>
              <a:t>che</a:t>
            </a:r>
            <a:r>
              <a:rPr lang="en-US" sz="1800" dirty="0" smtClean="0"/>
              <a:t> la </a:t>
            </a:r>
            <a:r>
              <a:rPr lang="en-US" sz="1800" dirty="0" err="1" smtClean="0"/>
              <a:t>fluttuazione</a:t>
            </a:r>
            <a:r>
              <a:rPr lang="en-US" sz="1800" dirty="0" smtClean="0"/>
              <a:t> </a:t>
            </a:r>
            <a:r>
              <a:rPr lang="en-US" sz="1800" dirty="0" err="1" smtClean="0"/>
              <a:t>della</a:t>
            </a:r>
            <a:r>
              <a:rPr lang="en-US" sz="1800" dirty="0" smtClean="0"/>
              <a:t> baseline </a:t>
            </a:r>
            <a:r>
              <a:rPr lang="en-US" sz="1800" dirty="0" err="1" smtClean="0"/>
              <a:t>dipende</a:t>
            </a:r>
            <a:r>
              <a:rPr lang="en-US" sz="1800" dirty="0" smtClean="0"/>
              <a:t> </a:t>
            </a:r>
            <a:r>
              <a:rPr lang="en-US" sz="1800" dirty="0" err="1" smtClean="0"/>
              <a:t>dal</a:t>
            </a:r>
            <a:r>
              <a:rPr lang="en-US" sz="1800" dirty="0" smtClean="0"/>
              <a:t> tempo.</a:t>
            </a:r>
          </a:p>
          <a:p>
            <a:pPr>
              <a:buNone/>
            </a:pPr>
            <a:r>
              <a:rPr lang="en-US" sz="1800" dirty="0" err="1" smtClean="0"/>
              <a:t>Fortunatamente</a:t>
            </a:r>
            <a:r>
              <a:rPr lang="en-US" sz="1800" dirty="0" smtClean="0"/>
              <a:t> </a:t>
            </a:r>
            <a:r>
              <a:rPr lang="en-US" sz="1800" dirty="0" err="1" smtClean="0"/>
              <a:t>tutti</a:t>
            </a:r>
            <a:r>
              <a:rPr lang="en-US" sz="1800" dirty="0" smtClean="0"/>
              <a:t> e due </a:t>
            </a:r>
            <a:r>
              <a:rPr lang="en-US" sz="1800" dirty="0" err="1" smtClean="0"/>
              <a:t>questi</a:t>
            </a:r>
            <a:r>
              <a:rPr lang="en-US" sz="1800" dirty="0" smtClean="0"/>
              <a:t> termini non </a:t>
            </a:r>
            <a:r>
              <a:rPr lang="en-US" sz="1800" dirty="0" err="1" smtClean="0"/>
              <a:t>dipendono</a:t>
            </a:r>
            <a:r>
              <a:rPr lang="en-US" sz="1800" dirty="0" smtClean="0"/>
              <a:t> </a:t>
            </a:r>
            <a:r>
              <a:rPr lang="en-US" sz="1800" dirty="0" err="1" smtClean="0"/>
              <a:t>dall’energia</a:t>
            </a:r>
            <a:r>
              <a:rPr lang="en-US" sz="1800" dirty="0" smtClean="0"/>
              <a:t> e </a:t>
            </a:r>
            <a:r>
              <a:rPr lang="en-US" sz="1800" dirty="0" err="1" smtClean="0"/>
              <a:t>quindi</a:t>
            </a:r>
            <a:r>
              <a:rPr lang="en-US" sz="1800" dirty="0" smtClean="0"/>
              <a:t> </a:t>
            </a:r>
            <a:r>
              <a:rPr lang="en-US" sz="1800" dirty="0" err="1" smtClean="0"/>
              <a:t>il</a:t>
            </a:r>
            <a:r>
              <a:rPr lang="en-US" sz="1800" dirty="0" smtClean="0"/>
              <a:t> </a:t>
            </a:r>
            <a:r>
              <a:rPr lang="en-US" sz="1800" dirty="0" err="1" smtClean="0"/>
              <a:t>loro</a:t>
            </a:r>
            <a:r>
              <a:rPr lang="en-US" sz="1800" dirty="0" smtClean="0"/>
              <a:t> peso </a:t>
            </a:r>
            <a:r>
              <a:rPr lang="en-US" sz="1800" dirty="0" err="1" smtClean="0"/>
              <a:t>cala</a:t>
            </a:r>
            <a:r>
              <a:rPr lang="en-US" sz="1800" dirty="0" smtClean="0"/>
              <a:t> </a:t>
            </a:r>
            <a:r>
              <a:rPr lang="en-US" sz="1800" dirty="0" err="1" smtClean="0"/>
              <a:t>all’aumentare</a:t>
            </a:r>
            <a:r>
              <a:rPr lang="en-US" sz="1800" dirty="0" smtClean="0"/>
              <a:t> </a:t>
            </a:r>
            <a:r>
              <a:rPr lang="en-US" sz="1800" dirty="0" err="1" smtClean="0"/>
              <a:t>dell’energia</a:t>
            </a:r>
            <a:r>
              <a:rPr lang="en-US" sz="1800" dirty="0" smtClean="0"/>
              <a:t>.</a:t>
            </a:r>
          </a:p>
          <a:p>
            <a:pPr>
              <a:buNone/>
            </a:pPr>
            <a:r>
              <a:rPr lang="en-US" sz="1800" dirty="0" smtClean="0"/>
              <a:t>In </a:t>
            </a:r>
            <a:r>
              <a:rPr lang="en-US" sz="1800" dirty="0" err="1" smtClean="0"/>
              <a:t>formule</a:t>
            </a:r>
            <a:r>
              <a:rPr lang="en-US" sz="1800" dirty="0" smtClean="0"/>
              <a:t>:</a:t>
            </a:r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endParaRPr lang="en-US" sz="18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3663950" y="6248400"/>
            <a:ext cx="2895600" cy="457200"/>
          </a:xfrm>
        </p:spPr>
        <p:txBody>
          <a:bodyPr/>
          <a:lstStyle/>
          <a:p>
            <a:pPr>
              <a:defRPr/>
            </a:pPr>
            <a:r>
              <a:rPr lang="en-US" smtClean="0"/>
              <a:t>Benjamin Oberhof Marcello Piccolo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092950" y="6248400"/>
            <a:ext cx="1905000" cy="457200"/>
          </a:xfrm>
        </p:spPr>
        <p:txBody>
          <a:bodyPr/>
          <a:lstStyle/>
          <a:p>
            <a:pPr>
              <a:defRPr/>
            </a:pPr>
            <a:fld id="{28CACA4A-3AFB-4570-95AA-7AFB031730BE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graphicFrame>
        <p:nvGraphicFramePr>
          <p:cNvPr id="26633" name="Object 9"/>
          <p:cNvGraphicFramePr>
            <a:graphicFrameLocks noChangeAspect="1"/>
          </p:cNvGraphicFramePr>
          <p:nvPr/>
        </p:nvGraphicFramePr>
        <p:xfrm>
          <a:off x="2667000" y="4724400"/>
          <a:ext cx="3757613" cy="811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4" name="Equation" r:id="rId3" imgW="2057400" imgH="444240" progId="Equation.3">
                  <p:embed/>
                </p:oleObj>
              </mc:Choice>
              <mc:Fallback>
                <p:oleObj name="Equation" r:id="rId3" imgW="2057400" imgH="44424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4724400"/>
                        <a:ext cx="3757613" cy="811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rand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Il </a:t>
            </a:r>
            <a:r>
              <a:rPr lang="en-US" dirty="0" err="1" smtClean="0"/>
              <a:t>termine</a:t>
            </a:r>
            <a:r>
              <a:rPr lang="en-US" dirty="0" smtClean="0"/>
              <a:t> ‘</a:t>
            </a:r>
            <a:r>
              <a:rPr lang="en-US" dirty="0" err="1" smtClean="0"/>
              <a:t>stocastico</a:t>
            </a:r>
            <a:r>
              <a:rPr lang="en-US" dirty="0" smtClean="0"/>
              <a:t>’ (cont)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1800" dirty="0" smtClean="0"/>
              <a:t>Ad </a:t>
            </a:r>
            <a:r>
              <a:rPr lang="en-US" sz="1800" dirty="0" err="1" smtClean="0"/>
              <a:t>esempio</a:t>
            </a:r>
            <a:r>
              <a:rPr lang="en-US" sz="1800" dirty="0" smtClean="0"/>
              <a:t> a 100 </a:t>
            </a:r>
            <a:r>
              <a:rPr lang="en-US" sz="1800" dirty="0" err="1" smtClean="0"/>
              <a:t>MeV</a:t>
            </a:r>
            <a:r>
              <a:rPr lang="en-US" sz="1800" dirty="0" smtClean="0"/>
              <a:t> </a:t>
            </a:r>
            <a:r>
              <a:rPr lang="en-US" sz="1800" dirty="0" err="1" smtClean="0"/>
              <a:t>avremo</a:t>
            </a:r>
            <a:r>
              <a:rPr lang="en-US" sz="1800" dirty="0" smtClean="0"/>
              <a:t> con shaping </a:t>
            </a:r>
            <a:r>
              <a:rPr lang="en-US" sz="1800" dirty="0" err="1" smtClean="0"/>
              <a:t>nominale</a:t>
            </a:r>
            <a:r>
              <a:rPr lang="en-US" sz="1800" dirty="0" smtClean="0"/>
              <a:t> (500 ns) :</a:t>
            </a:r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Per </a:t>
            </a:r>
            <a:r>
              <a:rPr lang="en-US" sz="1800" dirty="0" err="1" smtClean="0"/>
              <a:t>confronto</a:t>
            </a:r>
            <a:r>
              <a:rPr lang="en-US" sz="1800" dirty="0" smtClean="0"/>
              <a:t> un </a:t>
            </a:r>
            <a:r>
              <a:rPr lang="en-US" sz="1800" dirty="0" err="1" smtClean="0"/>
              <a:t>sistema</a:t>
            </a:r>
            <a:r>
              <a:rPr lang="en-US" sz="1800" dirty="0" smtClean="0"/>
              <a:t> (</a:t>
            </a:r>
            <a:r>
              <a:rPr lang="en-US" sz="1800" dirty="0" err="1" smtClean="0"/>
              <a:t>CsI</a:t>
            </a:r>
            <a:r>
              <a:rPr lang="en-US" sz="1800" dirty="0" smtClean="0"/>
              <a:t>) </a:t>
            </a:r>
            <a:r>
              <a:rPr lang="en-US" sz="1800" dirty="0" err="1" smtClean="0"/>
              <a:t>puro</a:t>
            </a:r>
            <a:r>
              <a:rPr lang="en-US" sz="1800" dirty="0" smtClean="0"/>
              <a:t> </a:t>
            </a:r>
            <a:r>
              <a:rPr lang="en-US" sz="1800" dirty="0" err="1" smtClean="0"/>
              <a:t>che</a:t>
            </a:r>
            <a:r>
              <a:rPr lang="en-US" sz="1800" dirty="0" smtClean="0"/>
              <a:t> </a:t>
            </a:r>
            <a:r>
              <a:rPr lang="en-US" sz="1800" dirty="0" err="1" smtClean="0"/>
              <a:t>fornisca</a:t>
            </a:r>
            <a:r>
              <a:rPr lang="en-US" sz="1800" dirty="0" smtClean="0"/>
              <a:t> 5 </a:t>
            </a:r>
            <a:r>
              <a:rPr lang="en-US" sz="1800" dirty="0" err="1" smtClean="0"/>
              <a:t>primari</a:t>
            </a:r>
            <a:r>
              <a:rPr lang="en-US" sz="1800" dirty="0" smtClean="0"/>
              <a:t>/</a:t>
            </a:r>
            <a:r>
              <a:rPr lang="en-US" sz="1800" dirty="0" err="1" smtClean="0"/>
              <a:t>MeV</a:t>
            </a:r>
            <a:r>
              <a:rPr lang="en-US" sz="1800" dirty="0" smtClean="0"/>
              <a:t>,</a:t>
            </a:r>
          </a:p>
          <a:p>
            <a:pPr>
              <a:buNone/>
            </a:pPr>
            <a:r>
              <a:rPr lang="en-US" sz="1800" dirty="0" err="1" smtClean="0"/>
              <a:t>supponendo</a:t>
            </a:r>
            <a:r>
              <a:rPr lang="en-US" sz="1800" dirty="0" smtClean="0"/>
              <a:t> </a:t>
            </a:r>
            <a:r>
              <a:rPr lang="en-US" sz="1800" dirty="0" err="1" smtClean="0"/>
              <a:t>trascurabili</a:t>
            </a:r>
            <a:r>
              <a:rPr lang="en-US" sz="1800" dirty="0" smtClean="0"/>
              <a:t> </a:t>
            </a:r>
            <a:r>
              <a:rPr lang="en-US" sz="1800" dirty="0" err="1" smtClean="0"/>
              <a:t>i</a:t>
            </a:r>
            <a:r>
              <a:rPr lang="en-US" sz="1800" dirty="0" smtClean="0"/>
              <a:t> due termini di pileup , </a:t>
            </a:r>
            <a:r>
              <a:rPr lang="en-US" sz="1800" dirty="0" err="1" smtClean="0"/>
              <a:t>darebbe</a:t>
            </a:r>
            <a:r>
              <a:rPr lang="en-US" sz="1800" dirty="0" smtClean="0"/>
              <a:t>:</a:t>
            </a:r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Il break-even point </a:t>
            </a:r>
            <a:r>
              <a:rPr lang="en-US" sz="1800" dirty="0" err="1" smtClean="0"/>
              <a:t>sarebbe</a:t>
            </a:r>
            <a:r>
              <a:rPr lang="en-US" sz="1800" dirty="0" smtClean="0"/>
              <a:t> </a:t>
            </a:r>
            <a:r>
              <a:rPr lang="en-US" sz="1800" dirty="0" err="1" smtClean="0"/>
              <a:t>appena</a:t>
            </a:r>
            <a:r>
              <a:rPr lang="en-US" sz="1800" dirty="0" smtClean="0"/>
              <a:t> al di </a:t>
            </a:r>
            <a:r>
              <a:rPr lang="en-US" sz="1800" dirty="0" err="1" smtClean="0"/>
              <a:t>sopra</a:t>
            </a:r>
            <a:r>
              <a:rPr lang="en-US" sz="1800" dirty="0" smtClean="0"/>
              <a:t> di 10 </a:t>
            </a:r>
            <a:r>
              <a:rPr lang="en-US" sz="1800" dirty="0" err="1" smtClean="0"/>
              <a:t>primari</a:t>
            </a:r>
            <a:r>
              <a:rPr lang="en-US" sz="1800" dirty="0" smtClean="0"/>
              <a:t>/</a:t>
            </a:r>
            <a:r>
              <a:rPr lang="en-US" sz="1800" dirty="0" err="1" smtClean="0"/>
              <a:t>MeV</a:t>
            </a:r>
            <a:r>
              <a:rPr lang="en-US" sz="1800" dirty="0" smtClean="0"/>
              <a:t>.</a:t>
            </a:r>
          </a:p>
          <a:p>
            <a:pPr>
              <a:buNone/>
            </a:pPr>
            <a:r>
              <a:rPr lang="en-US" sz="1800" dirty="0" smtClean="0"/>
              <a:t>Con shaping times </a:t>
            </a:r>
            <a:r>
              <a:rPr lang="en-US" sz="1800" dirty="0" err="1" smtClean="0"/>
              <a:t>piu</a:t>
            </a:r>
            <a:r>
              <a:rPr lang="en-US" sz="1800" dirty="0" smtClean="0"/>
              <a:t>’ </a:t>
            </a:r>
            <a:r>
              <a:rPr lang="en-US" sz="1800" dirty="0" err="1" smtClean="0"/>
              <a:t>piccoli</a:t>
            </a:r>
            <a:r>
              <a:rPr lang="en-US" sz="1800" dirty="0" smtClean="0"/>
              <a:t> la </a:t>
            </a:r>
            <a:r>
              <a:rPr lang="en-US" sz="1800" dirty="0" err="1" smtClean="0"/>
              <a:t>situazione</a:t>
            </a:r>
            <a:r>
              <a:rPr lang="en-US" sz="1800" dirty="0" smtClean="0"/>
              <a:t> per </a:t>
            </a:r>
            <a:r>
              <a:rPr lang="en-US" sz="1800" dirty="0" err="1" smtClean="0"/>
              <a:t>il</a:t>
            </a:r>
            <a:r>
              <a:rPr lang="en-US" sz="1800" dirty="0" smtClean="0"/>
              <a:t> </a:t>
            </a:r>
            <a:r>
              <a:rPr lang="en-US" sz="1800" dirty="0" err="1" smtClean="0"/>
              <a:t>CsI</a:t>
            </a:r>
            <a:r>
              <a:rPr lang="en-US" sz="1800" dirty="0" smtClean="0"/>
              <a:t>(</a:t>
            </a:r>
            <a:r>
              <a:rPr lang="en-US" sz="1800" dirty="0" err="1" smtClean="0"/>
              <a:t>Tl</a:t>
            </a:r>
            <a:r>
              <a:rPr lang="en-US" sz="1800" dirty="0" smtClean="0"/>
              <a:t>) </a:t>
            </a:r>
            <a:r>
              <a:rPr lang="en-US" sz="1800" dirty="0" err="1" smtClean="0"/>
              <a:t>migliora</a:t>
            </a:r>
            <a:r>
              <a:rPr lang="en-US" sz="1800" dirty="0" smtClean="0"/>
              <a:t>.</a:t>
            </a:r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endParaRPr lang="en-US" sz="18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3663950" y="6248400"/>
            <a:ext cx="2895600" cy="457200"/>
          </a:xfrm>
        </p:spPr>
        <p:txBody>
          <a:bodyPr/>
          <a:lstStyle/>
          <a:p>
            <a:pPr>
              <a:defRPr/>
            </a:pPr>
            <a:r>
              <a:rPr lang="en-US" smtClean="0"/>
              <a:t>Benjamin Oberhof Marcello Piccolo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092950" y="6248400"/>
            <a:ext cx="1905000" cy="457200"/>
          </a:xfrm>
        </p:spPr>
        <p:txBody>
          <a:bodyPr/>
          <a:lstStyle/>
          <a:p>
            <a:pPr>
              <a:defRPr/>
            </a:pPr>
            <a:fld id="{28CACA4A-3AFB-4570-95AA-7AFB031730BE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2667000" y="2438400"/>
          <a:ext cx="3962400" cy="7177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6" name="Equation" r:id="rId3" imgW="2590560" imgH="469800" progId="Equation.3">
                  <p:embed/>
                </p:oleObj>
              </mc:Choice>
              <mc:Fallback>
                <p:oleObj name="Equation" r:id="rId3" imgW="2590560" imgH="4698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2438400"/>
                        <a:ext cx="3962400" cy="71777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4"/>
          <p:cNvGraphicFramePr>
            <a:graphicFrameLocks noChangeAspect="1"/>
          </p:cNvGraphicFramePr>
          <p:nvPr/>
        </p:nvGraphicFramePr>
        <p:xfrm>
          <a:off x="2362200" y="4114800"/>
          <a:ext cx="4267200" cy="751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7" name="Equation" r:id="rId5" imgW="2666880" imgH="469800" progId="Equation.3">
                  <p:embed/>
                </p:oleObj>
              </mc:Choice>
              <mc:Fallback>
                <p:oleObj name="Equation" r:id="rId5" imgW="2666880" imgH="4698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4114800"/>
                        <a:ext cx="4267200" cy="7510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rand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Una</a:t>
            </a:r>
            <a:r>
              <a:rPr lang="en-US" dirty="0" smtClean="0"/>
              <a:t> prima </a:t>
            </a:r>
            <a:r>
              <a:rPr lang="en-US" dirty="0" err="1" smtClean="0"/>
              <a:t>occhiata</a:t>
            </a:r>
            <a:r>
              <a:rPr lang="en-US" dirty="0" smtClean="0"/>
              <a:t> </a:t>
            </a:r>
            <a:r>
              <a:rPr lang="en-US" dirty="0" err="1" smtClean="0"/>
              <a:t>alla</a:t>
            </a:r>
            <a:r>
              <a:rPr lang="en-US" dirty="0" smtClean="0"/>
              <a:t> </a:t>
            </a:r>
            <a:r>
              <a:rPr lang="en-US" dirty="0" err="1" smtClean="0"/>
              <a:t>situazione</a:t>
            </a:r>
            <a:r>
              <a:rPr lang="en-US" dirty="0" smtClean="0"/>
              <a:t> </a:t>
            </a:r>
            <a:r>
              <a:rPr lang="en-US" dirty="0" err="1" smtClean="0"/>
              <a:t>tipo</a:t>
            </a:r>
            <a:r>
              <a:rPr lang="en-US" dirty="0" smtClean="0"/>
              <a:t> </a:t>
            </a:r>
            <a:r>
              <a:rPr lang="en-US" dirty="0" err="1" smtClean="0"/>
              <a:t>cristallo</a:t>
            </a:r>
            <a:r>
              <a:rPr lang="en-US" dirty="0" smtClean="0"/>
              <a:t> 5</a:t>
            </a:r>
            <a:endParaRPr lang="en-US" dirty="0"/>
          </a:p>
        </p:txBody>
      </p:sp>
      <p:pic>
        <p:nvPicPr>
          <p:cNvPr id="6" name="Content Placeholder 5" descr="ene_tot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990600" y="1981200"/>
            <a:ext cx="2286000" cy="2286000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3663950" y="6248400"/>
            <a:ext cx="2895600" cy="457200"/>
          </a:xfrm>
        </p:spPr>
        <p:txBody>
          <a:bodyPr/>
          <a:lstStyle/>
          <a:p>
            <a:pPr>
              <a:defRPr/>
            </a:pPr>
            <a:r>
              <a:rPr lang="en-US" smtClean="0"/>
              <a:t>Benjamin Oberhof Marcello Piccolo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092950" y="6248400"/>
            <a:ext cx="1905000" cy="457200"/>
          </a:xfrm>
        </p:spPr>
        <p:txBody>
          <a:bodyPr/>
          <a:lstStyle/>
          <a:p>
            <a:pPr>
              <a:defRPr/>
            </a:pPr>
            <a:fld id="{28CACA4A-3AFB-4570-95AA-7AFB031730BE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pic>
        <p:nvPicPr>
          <p:cNvPr id="7" name="Picture 6" descr="rel_e_res_tot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24600" y="2057400"/>
            <a:ext cx="2286000" cy="2286000"/>
          </a:xfrm>
          <a:prstGeom prst="rect">
            <a:avLst/>
          </a:prstGeom>
        </p:spPr>
      </p:pic>
      <p:pic>
        <p:nvPicPr>
          <p:cNvPr id="8" name="Picture 7" descr="stoc_tot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505200" y="3352800"/>
            <a:ext cx="2286000" cy="22860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524000" y="4191000"/>
            <a:ext cx="736099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dirty="0" smtClean="0"/>
              <a:t>ENE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858000" y="4572000"/>
            <a:ext cx="1530547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dirty="0" smtClean="0"/>
              <a:t>Rel. </a:t>
            </a:r>
            <a:r>
              <a:rPr lang="en-US" dirty="0" err="1" smtClean="0"/>
              <a:t>resol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191000" y="5638800"/>
            <a:ext cx="1160895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dirty="0" err="1" smtClean="0"/>
              <a:t>Stocas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ransition>
    <p:rand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Concludendo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000" dirty="0" smtClean="0"/>
              <a:t>Il </a:t>
            </a:r>
            <a:r>
              <a:rPr lang="en-US" sz="2000" dirty="0" err="1" smtClean="0"/>
              <a:t>peggioramento</a:t>
            </a:r>
            <a:r>
              <a:rPr lang="en-US" sz="2000" dirty="0" smtClean="0"/>
              <a:t> </a:t>
            </a:r>
            <a:r>
              <a:rPr lang="en-US" sz="2000" dirty="0" err="1" smtClean="0"/>
              <a:t>delle</a:t>
            </a:r>
            <a:r>
              <a:rPr lang="en-US" sz="2000" dirty="0" smtClean="0"/>
              <a:t> </a:t>
            </a:r>
            <a:r>
              <a:rPr lang="en-US" sz="2000" dirty="0" err="1" smtClean="0"/>
              <a:t>prestazioni</a:t>
            </a:r>
            <a:r>
              <a:rPr lang="en-US" sz="2000" dirty="0" smtClean="0"/>
              <a:t> del </a:t>
            </a:r>
            <a:r>
              <a:rPr lang="en-US" sz="2000" dirty="0" err="1" smtClean="0"/>
              <a:t>calorimetro</a:t>
            </a:r>
            <a:r>
              <a:rPr lang="en-US" sz="2000" dirty="0" smtClean="0"/>
              <a:t> </a:t>
            </a:r>
            <a:r>
              <a:rPr lang="en-US" sz="2000" dirty="0" err="1" smtClean="0"/>
              <a:t>causa</a:t>
            </a:r>
            <a:r>
              <a:rPr lang="en-US" sz="2000" dirty="0" smtClean="0"/>
              <a:t> pile-up e’ </a:t>
            </a:r>
            <a:r>
              <a:rPr lang="en-US" sz="2000" dirty="0" err="1" smtClean="0"/>
              <a:t>sostanziale</a:t>
            </a:r>
            <a:r>
              <a:rPr lang="en-US" sz="2000" dirty="0" smtClean="0"/>
              <a:t>.</a:t>
            </a:r>
          </a:p>
          <a:p>
            <a:pPr>
              <a:buNone/>
            </a:pPr>
            <a:r>
              <a:rPr lang="en-US" sz="2000" dirty="0" smtClean="0"/>
              <a:t>Il </a:t>
            </a:r>
            <a:r>
              <a:rPr lang="en-US" sz="2000" dirty="0" err="1" smtClean="0"/>
              <a:t>cambiamento</a:t>
            </a:r>
            <a:r>
              <a:rPr lang="en-US" sz="2000" dirty="0" smtClean="0"/>
              <a:t> </a:t>
            </a:r>
            <a:r>
              <a:rPr lang="en-US" sz="2000" dirty="0" err="1" smtClean="0"/>
              <a:t>dello</a:t>
            </a:r>
            <a:r>
              <a:rPr lang="en-US" sz="2000" dirty="0" smtClean="0"/>
              <a:t> shaping time </a:t>
            </a:r>
            <a:r>
              <a:rPr lang="en-US" sz="2000" dirty="0" err="1" smtClean="0"/>
              <a:t>permette</a:t>
            </a:r>
            <a:r>
              <a:rPr lang="en-US" sz="2000" dirty="0" smtClean="0"/>
              <a:t> di </a:t>
            </a:r>
            <a:r>
              <a:rPr lang="en-US" sz="2000" dirty="0" err="1" smtClean="0"/>
              <a:t>ridurne</a:t>
            </a:r>
            <a:r>
              <a:rPr lang="en-US" sz="2000" dirty="0" smtClean="0"/>
              <a:t> </a:t>
            </a:r>
            <a:r>
              <a:rPr lang="en-US" sz="2000" dirty="0" err="1" smtClean="0"/>
              <a:t>gli</a:t>
            </a:r>
            <a:r>
              <a:rPr lang="en-US" sz="2000" dirty="0" smtClean="0"/>
              <a:t> </a:t>
            </a:r>
            <a:r>
              <a:rPr lang="en-US" sz="2000" dirty="0" err="1" smtClean="0"/>
              <a:t>effetti</a:t>
            </a:r>
            <a:r>
              <a:rPr lang="en-US" sz="2000" dirty="0" smtClean="0"/>
              <a:t> </a:t>
            </a:r>
            <a:r>
              <a:rPr lang="en-US" sz="2000" dirty="0" err="1" smtClean="0"/>
              <a:t>anche</a:t>
            </a:r>
            <a:r>
              <a:rPr lang="en-US" sz="2000" dirty="0" smtClean="0"/>
              <a:t> se non e’ </a:t>
            </a:r>
            <a:r>
              <a:rPr lang="en-US" sz="2000" dirty="0" err="1" smtClean="0"/>
              <a:t>possibile</a:t>
            </a:r>
            <a:r>
              <a:rPr lang="en-US" sz="2000" dirty="0" smtClean="0"/>
              <a:t> </a:t>
            </a:r>
            <a:r>
              <a:rPr lang="en-US" sz="2000" dirty="0" err="1" smtClean="0"/>
              <a:t>ritornare</a:t>
            </a:r>
            <a:r>
              <a:rPr lang="en-US" sz="2000" dirty="0" smtClean="0"/>
              <a:t> </a:t>
            </a:r>
            <a:r>
              <a:rPr lang="en-US" sz="2000" dirty="0" err="1" smtClean="0"/>
              <a:t>alle</a:t>
            </a:r>
            <a:r>
              <a:rPr lang="en-US" sz="2000" dirty="0" smtClean="0"/>
              <a:t> </a:t>
            </a:r>
            <a:r>
              <a:rPr lang="en-US" sz="2000" dirty="0" err="1" smtClean="0"/>
              <a:t>prestazioni</a:t>
            </a:r>
            <a:r>
              <a:rPr lang="en-US" sz="2000" dirty="0" smtClean="0"/>
              <a:t> </a:t>
            </a:r>
            <a:r>
              <a:rPr lang="en-US" sz="2000" dirty="0" err="1" smtClean="0"/>
              <a:t>originarie</a:t>
            </a:r>
            <a:r>
              <a:rPr lang="en-US" sz="2000" dirty="0" smtClean="0"/>
              <a:t>.</a:t>
            </a:r>
          </a:p>
          <a:p>
            <a:pPr>
              <a:buNone/>
            </a:pPr>
            <a:r>
              <a:rPr lang="en-US" sz="2000" dirty="0" smtClean="0"/>
              <a:t>A </a:t>
            </a:r>
            <a:r>
              <a:rPr lang="en-US" sz="2000" dirty="0" err="1" smtClean="0"/>
              <a:t>bassa</a:t>
            </a:r>
            <a:r>
              <a:rPr lang="en-US" sz="2000" dirty="0" smtClean="0"/>
              <a:t> </a:t>
            </a:r>
            <a:r>
              <a:rPr lang="en-US" sz="2000" dirty="0" err="1" smtClean="0"/>
              <a:t>energia</a:t>
            </a:r>
            <a:r>
              <a:rPr lang="en-US" sz="2000" dirty="0" smtClean="0"/>
              <a:t> (100 </a:t>
            </a:r>
            <a:r>
              <a:rPr lang="en-US" sz="2000" dirty="0" err="1" smtClean="0"/>
              <a:t>MeV</a:t>
            </a:r>
            <a:r>
              <a:rPr lang="en-US" sz="2000" dirty="0" smtClean="0"/>
              <a:t>) </a:t>
            </a:r>
            <a:r>
              <a:rPr lang="en-US" sz="2000" dirty="0" err="1" smtClean="0"/>
              <a:t>dovrebbe</a:t>
            </a:r>
            <a:r>
              <a:rPr lang="en-US" sz="2000" dirty="0" smtClean="0"/>
              <a:t> </a:t>
            </a:r>
            <a:r>
              <a:rPr lang="en-US" sz="2000" dirty="0" err="1" smtClean="0"/>
              <a:t>essere</a:t>
            </a:r>
            <a:r>
              <a:rPr lang="en-US" sz="2000" dirty="0" smtClean="0"/>
              <a:t> </a:t>
            </a:r>
            <a:r>
              <a:rPr lang="en-US" sz="2000" dirty="0" err="1" smtClean="0"/>
              <a:t>possibile</a:t>
            </a:r>
            <a:r>
              <a:rPr lang="en-US" sz="2000" dirty="0" smtClean="0"/>
              <a:t> </a:t>
            </a:r>
            <a:r>
              <a:rPr lang="en-US" sz="2000" dirty="0" err="1" smtClean="0"/>
              <a:t>ottenere</a:t>
            </a:r>
            <a:r>
              <a:rPr lang="en-US" sz="2000" dirty="0" smtClean="0"/>
              <a:t> </a:t>
            </a:r>
            <a:r>
              <a:rPr lang="en-US" sz="2000" dirty="0" err="1" smtClean="0"/>
              <a:t>una</a:t>
            </a:r>
            <a:r>
              <a:rPr lang="en-US" sz="2000" dirty="0" smtClean="0"/>
              <a:t> </a:t>
            </a:r>
            <a:r>
              <a:rPr lang="en-US" sz="2000" dirty="0" err="1" smtClean="0"/>
              <a:t>risoluzione</a:t>
            </a:r>
            <a:r>
              <a:rPr lang="en-US" sz="2000" dirty="0" smtClean="0"/>
              <a:t> </a:t>
            </a:r>
            <a:r>
              <a:rPr lang="en-US" sz="2000" i="1" dirty="0" err="1" smtClean="0"/>
              <a:t>limite</a:t>
            </a:r>
            <a:r>
              <a:rPr lang="en-US" sz="2000" dirty="0" smtClean="0"/>
              <a:t> </a:t>
            </a:r>
            <a:r>
              <a:rPr lang="en-US" sz="2000" dirty="0" err="1" smtClean="0"/>
              <a:t>dell’ordine</a:t>
            </a:r>
            <a:r>
              <a:rPr lang="en-US" sz="2000" dirty="0" smtClean="0"/>
              <a:t> del 2.5-3 %.</a:t>
            </a:r>
          </a:p>
          <a:p>
            <a:pPr>
              <a:buNone/>
            </a:pPr>
            <a:r>
              <a:rPr lang="en-US" sz="2000" dirty="0" smtClean="0"/>
              <a:t>Ad </a:t>
            </a:r>
            <a:r>
              <a:rPr lang="en-US" sz="2000" dirty="0" err="1" smtClean="0"/>
              <a:t>una</a:t>
            </a:r>
            <a:r>
              <a:rPr lang="en-US" sz="2000" dirty="0" smtClean="0"/>
              <a:t> prima </a:t>
            </a:r>
            <a:r>
              <a:rPr lang="en-US" sz="2000" dirty="0" err="1" smtClean="0"/>
              <a:t>occhiata</a:t>
            </a:r>
            <a:r>
              <a:rPr lang="en-US" sz="2000" dirty="0" smtClean="0"/>
              <a:t>, </a:t>
            </a:r>
            <a:r>
              <a:rPr lang="en-US" sz="2000" dirty="0" err="1" smtClean="0"/>
              <a:t>i</a:t>
            </a:r>
            <a:r>
              <a:rPr lang="en-US" sz="2000" dirty="0" smtClean="0"/>
              <a:t> </a:t>
            </a:r>
            <a:r>
              <a:rPr lang="en-US" sz="2000" dirty="0" err="1" smtClean="0"/>
              <a:t>fondi</a:t>
            </a:r>
            <a:r>
              <a:rPr lang="en-US" sz="2000" dirty="0" smtClean="0"/>
              <a:t> </a:t>
            </a:r>
            <a:r>
              <a:rPr lang="en-US" sz="2000" dirty="0" err="1" smtClean="0"/>
              <a:t>dell’ultima</a:t>
            </a:r>
            <a:r>
              <a:rPr lang="en-US" sz="2000" dirty="0" smtClean="0"/>
              <a:t> </a:t>
            </a:r>
            <a:r>
              <a:rPr lang="en-US" sz="2000" smtClean="0"/>
              <a:t>campagna </a:t>
            </a:r>
            <a:r>
              <a:rPr lang="en-US" sz="2000" dirty="0" err="1" smtClean="0"/>
              <a:t>darebbero</a:t>
            </a:r>
            <a:r>
              <a:rPr lang="en-US" sz="2000" dirty="0" smtClean="0"/>
              <a:t>    un </a:t>
            </a:r>
            <a:r>
              <a:rPr lang="en-US" sz="2000" dirty="0" err="1" smtClean="0"/>
              <a:t>effetto</a:t>
            </a:r>
            <a:r>
              <a:rPr lang="en-US" sz="2000" dirty="0" smtClean="0"/>
              <a:t> di pile-up </a:t>
            </a:r>
            <a:r>
              <a:rPr lang="en-US" sz="2000" dirty="0" err="1" smtClean="0"/>
              <a:t>dell’anello</a:t>
            </a:r>
            <a:r>
              <a:rPr lang="en-US" sz="2000" dirty="0" smtClean="0"/>
              <a:t> </a:t>
            </a:r>
            <a:r>
              <a:rPr lang="en-US" sz="2000" dirty="0" err="1" smtClean="0"/>
              <a:t>piu</a:t>
            </a:r>
            <a:r>
              <a:rPr lang="en-US" sz="2000" dirty="0" smtClean="0"/>
              <a:t>’ </a:t>
            </a:r>
            <a:r>
              <a:rPr lang="en-US" sz="2000" dirty="0" err="1" smtClean="0"/>
              <a:t>interno</a:t>
            </a:r>
            <a:r>
              <a:rPr lang="en-US" sz="2000" dirty="0" smtClean="0"/>
              <a:t>, non  molto </a:t>
            </a:r>
            <a:r>
              <a:rPr lang="en-US" sz="2000" dirty="0" err="1" smtClean="0"/>
              <a:t>peggio</a:t>
            </a:r>
            <a:r>
              <a:rPr lang="en-US" sz="2000" dirty="0" smtClean="0"/>
              <a:t>  (</a:t>
            </a:r>
            <a:r>
              <a:rPr lang="en-US" sz="2000" dirty="0" err="1" smtClean="0"/>
              <a:t>forse</a:t>
            </a:r>
            <a:r>
              <a:rPr lang="en-US" sz="2000" dirty="0" smtClean="0"/>
              <a:t> </a:t>
            </a:r>
            <a:r>
              <a:rPr lang="en-US" sz="2000" dirty="0" err="1" smtClean="0"/>
              <a:t>meglio</a:t>
            </a:r>
            <a:r>
              <a:rPr lang="en-US" sz="2000" dirty="0" smtClean="0"/>
              <a:t>)  di </a:t>
            </a:r>
            <a:r>
              <a:rPr lang="en-US" sz="2000" dirty="0" err="1" smtClean="0"/>
              <a:t>quello</a:t>
            </a:r>
            <a:r>
              <a:rPr lang="en-US" sz="2000" dirty="0" smtClean="0"/>
              <a:t> del </a:t>
            </a:r>
            <a:r>
              <a:rPr lang="en-US" sz="2000" dirty="0" err="1" smtClean="0"/>
              <a:t>secondo</a:t>
            </a:r>
            <a:r>
              <a:rPr lang="en-US" sz="2000" dirty="0" smtClean="0"/>
              <a:t> </a:t>
            </a:r>
            <a:r>
              <a:rPr lang="en-US" sz="2000" dirty="0" err="1" smtClean="0"/>
              <a:t>anello</a:t>
            </a:r>
            <a:r>
              <a:rPr lang="en-US" sz="2000" dirty="0" smtClean="0"/>
              <a:t>.</a:t>
            </a:r>
          </a:p>
          <a:p>
            <a:pPr>
              <a:buNone/>
            </a:pPr>
            <a:r>
              <a:rPr lang="en-US" sz="2000" dirty="0" err="1" smtClean="0">
                <a:solidFill>
                  <a:srgbClr val="FF0000"/>
                </a:solidFill>
              </a:rPr>
              <a:t>Questo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</a:rPr>
              <a:t>fenomeno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</a:rPr>
              <a:t>va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</a:rPr>
              <a:t>capito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</a:rPr>
              <a:t>piu</a:t>
            </a:r>
            <a:r>
              <a:rPr lang="en-US" sz="2000" dirty="0" smtClean="0">
                <a:solidFill>
                  <a:srgbClr val="FF0000"/>
                </a:solidFill>
              </a:rPr>
              <a:t>’ in </a:t>
            </a:r>
            <a:r>
              <a:rPr lang="en-US" sz="2000" dirty="0" err="1" smtClean="0">
                <a:solidFill>
                  <a:srgbClr val="FF0000"/>
                </a:solidFill>
              </a:rPr>
              <a:t>dettaglio</a:t>
            </a:r>
            <a:r>
              <a:rPr lang="en-US" sz="2000" dirty="0" smtClean="0">
                <a:solidFill>
                  <a:srgbClr val="FF0000"/>
                </a:solidFill>
              </a:rPr>
              <a:t>.</a:t>
            </a:r>
          </a:p>
          <a:p>
            <a:pPr>
              <a:buNone/>
            </a:pPr>
            <a:r>
              <a:rPr lang="en-US" sz="2000" dirty="0" smtClean="0"/>
              <a:t>……Stay tuned….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3663950" y="6248400"/>
            <a:ext cx="2895600" cy="457200"/>
          </a:xfrm>
        </p:spPr>
        <p:txBody>
          <a:bodyPr/>
          <a:lstStyle/>
          <a:p>
            <a:pPr>
              <a:defRPr/>
            </a:pPr>
            <a:r>
              <a:rPr lang="en-US" smtClean="0"/>
              <a:t>Benjamin Oberhof Marcello Piccolo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092950" y="6248400"/>
            <a:ext cx="1905000" cy="457200"/>
          </a:xfrm>
        </p:spPr>
        <p:txBody>
          <a:bodyPr/>
          <a:lstStyle/>
          <a:p>
            <a:pPr>
              <a:defRPr/>
            </a:pPr>
            <a:fld id="{28CACA4A-3AFB-4570-95AA-7AFB031730BE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400" dirty="0" smtClean="0"/>
              <a:t> </a:t>
            </a:r>
            <a:r>
              <a:rPr lang="en-US" sz="2400" dirty="0" err="1" smtClean="0"/>
              <a:t>Aggiunte</a:t>
            </a:r>
            <a:r>
              <a:rPr lang="en-US" sz="2400" dirty="0" smtClean="0"/>
              <a:t> </a:t>
            </a:r>
            <a:r>
              <a:rPr lang="en-US" sz="2400" dirty="0" err="1" smtClean="0"/>
              <a:t>alla</a:t>
            </a:r>
            <a:r>
              <a:rPr lang="en-US" sz="2400" dirty="0" smtClean="0"/>
              <a:t> “</a:t>
            </a:r>
            <a:r>
              <a:rPr lang="en-US" sz="2400" dirty="0" err="1" smtClean="0"/>
              <a:t>simulazione</a:t>
            </a:r>
            <a:r>
              <a:rPr lang="en-US" sz="2400" dirty="0" smtClean="0"/>
              <a:t>” con </a:t>
            </a:r>
            <a:r>
              <a:rPr lang="en-US" sz="2400" dirty="0" err="1" smtClean="0"/>
              <a:t>cosmici</a:t>
            </a:r>
            <a:r>
              <a:rPr lang="en-US" sz="2400" dirty="0" smtClean="0"/>
              <a:t> le </a:t>
            </a:r>
            <a:r>
              <a:rPr lang="en-US" sz="2400" dirty="0" err="1" smtClean="0"/>
              <a:t>informazioni</a:t>
            </a:r>
            <a:r>
              <a:rPr lang="en-US" sz="2400" dirty="0" smtClean="0"/>
              <a:t> del  Monte Carlo </a:t>
            </a:r>
            <a:r>
              <a:rPr lang="en-US" sz="2400" dirty="0" err="1" smtClean="0"/>
              <a:t>ufficiale</a:t>
            </a:r>
            <a:r>
              <a:rPr lang="en-US" sz="2400" dirty="0" smtClean="0"/>
              <a:t>.</a:t>
            </a:r>
          </a:p>
          <a:p>
            <a:pPr>
              <a:buNone/>
            </a:pPr>
            <a:r>
              <a:rPr lang="en-US" sz="2400" dirty="0" err="1" smtClean="0"/>
              <a:t>Risultati</a:t>
            </a:r>
            <a:r>
              <a:rPr lang="en-US" sz="2400" dirty="0" smtClean="0"/>
              <a:t> </a:t>
            </a:r>
            <a:r>
              <a:rPr lang="en-US" sz="2400" dirty="0" err="1" smtClean="0"/>
              <a:t>forniti</a:t>
            </a:r>
            <a:r>
              <a:rPr lang="en-US" sz="2400" dirty="0" smtClean="0"/>
              <a:t> </a:t>
            </a:r>
            <a:r>
              <a:rPr lang="en-US" sz="2400" dirty="0" err="1" smtClean="0"/>
              <a:t>da</a:t>
            </a:r>
            <a:r>
              <a:rPr lang="en-US" sz="2400" dirty="0" smtClean="0"/>
              <a:t> </a:t>
            </a:r>
            <a:r>
              <a:rPr lang="en-US" sz="2400" dirty="0" err="1" smtClean="0"/>
              <a:t>Bejamin</a:t>
            </a:r>
            <a:r>
              <a:rPr lang="en-US" sz="2400" dirty="0" smtClean="0"/>
              <a:t> </a:t>
            </a:r>
            <a:r>
              <a:rPr lang="en-US" sz="2400" dirty="0" err="1" smtClean="0"/>
              <a:t>su</a:t>
            </a:r>
            <a:r>
              <a:rPr lang="en-US" sz="2400" dirty="0" smtClean="0"/>
              <a:t> due </a:t>
            </a:r>
            <a:r>
              <a:rPr lang="en-US" sz="2400" dirty="0" err="1" smtClean="0"/>
              <a:t>differenti</a:t>
            </a:r>
            <a:r>
              <a:rPr lang="en-US" sz="2400" dirty="0" smtClean="0"/>
              <a:t> </a:t>
            </a:r>
            <a:r>
              <a:rPr lang="en-US" sz="2400" dirty="0" err="1" smtClean="0"/>
              <a:t>cristalli</a:t>
            </a:r>
            <a:r>
              <a:rPr lang="en-US" sz="2400" dirty="0" smtClean="0"/>
              <a:t> (</a:t>
            </a:r>
            <a:r>
              <a:rPr lang="en-US" sz="2400" dirty="0" err="1" smtClean="0"/>
              <a:t>cristallo</a:t>
            </a:r>
            <a:r>
              <a:rPr lang="en-US" sz="2400" dirty="0" smtClean="0"/>
              <a:t> # 80 e </a:t>
            </a:r>
            <a:r>
              <a:rPr lang="en-US" sz="2400" dirty="0" err="1" smtClean="0"/>
              <a:t>cristallo</a:t>
            </a:r>
            <a:r>
              <a:rPr lang="en-US" sz="2400" dirty="0" smtClean="0"/>
              <a:t> # 5) </a:t>
            </a:r>
            <a:r>
              <a:rPr lang="en-US" sz="2400" dirty="0" err="1" smtClean="0"/>
              <a:t>della</a:t>
            </a:r>
            <a:r>
              <a:rPr lang="en-US" sz="2400" dirty="0" smtClean="0"/>
              <a:t> E.C. con le </a:t>
            </a:r>
            <a:r>
              <a:rPr lang="en-US" sz="2400" dirty="0" err="1" smtClean="0"/>
              <a:t>simulazioni</a:t>
            </a:r>
            <a:r>
              <a:rPr lang="en-US" sz="2400" dirty="0" smtClean="0"/>
              <a:t> </a:t>
            </a:r>
            <a:r>
              <a:rPr lang="en-US" sz="2400" dirty="0" err="1" smtClean="0"/>
              <a:t>dell’ultima</a:t>
            </a:r>
            <a:r>
              <a:rPr lang="en-US" sz="2400" dirty="0" smtClean="0"/>
              <a:t> </a:t>
            </a:r>
            <a:r>
              <a:rPr lang="en-US" sz="2400" dirty="0" err="1" smtClean="0"/>
              <a:t>campagna</a:t>
            </a:r>
            <a:r>
              <a:rPr lang="en-US" sz="2400" dirty="0" smtClean="0"/>
              <a:t> per </a:t>
            </a:r>
            <a:r>
              <a:rPr lang="en-US" sz="2400" dirty="0" err="1" smtClean="0"/>
              <a:t>i</a:t>
            </a:r>
            <a:r>
              <a:rPr lang="en-US" sz="2400" dirty="0" smtClean="0"/>
              <a:t> </a:t>
            </a:r>
            <a:r>
              <a:rPr lang="en-US" sz="2400" dirty="0" err="1" smtClean="0"/>
              <a:t>fondi</a:t>
            </a:r>
            <a:r>
              <a:rPr lang="en-US" sz="2400" dirty="0" smtClean="0"/>
              <a:t>.</a:t>
            </a:r>
          </a:p>
          <a:p>
            <a:pPr>
              <a:buNone/>
            </a:pPr>
            <a:r>
              <a:rPr lang="en-US" sz="2400" dirty="0" smtClean="0"/>
              <a:t>Software di </a:t>
            </a:r>
            <a:r>
              <a:rPr lang="en-US" sz="2400" dirty="0" err="1" smtClean="0"/>
              <a:t>analisi</a:t>
            </a:r>
            <a:r>
              <a:rPr lang="en-US" sz="2400" dirty="0" smtClean="0"/>
              <a:t> </a:t>
            </a:r>
            <a:r>
              <a:rPr lang="en-US" sz="2400" dirty="0" err="1" smtClean="0"/>
              <a:t>permette</a:t>
            </a:r>
            <a:r>
              <a:rPr lang="en-US" sz="2400" dirty="0" smtClean="0"/>
              <a:t> di </a:t>
            </a:r>
            <a:r>
              <a:rPr lang="en-US" sz="2400" dirty="0" err="1" smtClean="0"/>
              <a:t>implementare</a:t>
            </a:r>
            <a:r>
              <a:rPr lang="en-US" sz="2400" dirty="0" smtClean="0"/>
              <a:t> pile-up con </a:t>
            </a:r>
            <a:r>
              <a:rPr lang="en-US" sz="2400" dirty="0" err="1" smtClean="0"/>
              <a:t>differenti</a:t>
            </a:r>
            <a:r>
              <a:rPr lang="en-US" sz="2400" dirty="0" smtClean="0"/>
              <a:t> </a:t>
            </a:r>
            <a:r>
              <a:rPr lang="en-US" sz="2400" dirty="0" err="1" smtClean="0"/>
              <a:t>numeri</a:t>
            </a:r>
            <a:r>
              <a:rPr lang="en-US" sz="2400" dirty="0" smtClean="0"/>
              <a:t> di hits in </a:t>
            </a:r>
            <a:r>
              <a:rPr lang="en-US" sz="2400" dirty="0" err="1" smtClean="0"/>
              <a:t>una</a:t>
            </a:r>
            <a:r>
              <a:rPr lang="en-US" sz="2400" dirty="0" smtClean="0"/>
              <a:t> data </a:t>
            </a:r>
            <a:r>
              <a:rPr lang="en-US" sz="2400" dirty="0" err="1" smtClean="0"/>
              <a:t>finestra</a:t>
            </a:r>
            <a:r>
              <a:rPr lang="en-US" sz="2400" dirty="0" smtClean="0"/>
              <a:t> </a:t>
            </a:r>
            <a:r>
              <a:rPr lang="en-US" sz="2400" dirty="0" err="1" smtClean="0"/>
              <a:t>temporale</a:t>
            </a:r>
            <a:r>
              <a:rPr lang="en-US" sz="2400" dirty="0" smtClean="0"/>
              <a:t>.</a:t>
            </a:r>
          </a:p>
          <a:p>
            <a:pPr>
              <a:buNone/>
            </a:pPr>
            <a:r>
              <a:rPr lang="en-US" sz="2400" dirty="0" err="1" smtClean="0"/>
              <a:t>Risultati</a:t>
            </a:r>
            <a:r>
              <a:rPr lang="en-US" sz="2400" dirty="0" smtClean="0"/>
              <a:t>  con </a:t>
            </a:r>
            <a:r>
              <a:rPr lang="en-US" sz="2400" dirty="0" err="1" smtClean="0"/>
              <a:t>statistica</a:t>
            </a:r>
            <a:r>
              <a:rPr lang="en-US" sz="2400" dirty="0" smtClean="0"/>
              <a:t> </a:t>
            </a:r>
            <a:r>
              <a:rPr lang="en-US" sz="2400" dirty="0" err="1" smtClean="0"/>
              <a:t>completa</a:t>
            </a:r>
            <a:r>
              <a:rPr lang="en-US" sz="2400" dirty="0" smtClean="0"/>
              <a:t> per </a:t>
            </a:r>
            <a:r>
              <a:rPr lang="en-US" sz="2400" dirty="0" err="1" smtClean="0"/>
              <a:t>situazione</a:t>
            </a:r>
            <a:r>
              <a:rPr lang="en-US" sz="2400" dirty="0" smtClean="0"/>
              <a:t> pile-up </a:t>
            </a:r>
            <a:r>
              <a:rPr lang="en-US" sz="2400" dirty="0" err="1" smtClean="0"/>
              <a:t>tipo</a:t>
            </a:r>
            <a:r>
              <a:rPr lang="en-US" sz="2400" dirty="0" smtClean="0"/>
              <a:t> </a:t>
            </a:r>
            <a:r>
              <a:rPr lang="en-US" sz="2400" dirty="0" err="1" smtClean="0"/>
              <a:t>cristallo</a:t>
            </a:r>
            <a:r>
              <a:rPr lang="en-US" sz="2400" dirty="0" smtClean="0"/>
              <a:t> #80. </a:t>
            </a:r>
          </a:p>
          <a:p>
            <a:pPr>
              <a:buNone/>
            </a:pPr>
            <a:r>
              <a:rPr lang="en-US" sz="2400" dirty="0" smtClean="0"/>
              <a:t> 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3663950" y="6248400"/>
            <a:ext cx="2895600" cy="457200"/>
          </a:xfrm>
        </p:spPr>
        <p:txBody>
          <a:bodyPr/>
          <a:lstStyle/>
          <a:p>
            <a:pPr>
              <a:defRPr/>
            </a:pPr>
            <a:r>
              <a:rPr lang="en-US" smtClean="0"/>
              <a:t>Benjamin Oberhof Marcello Piccolo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092950" y="6248400"/>
            <a:ext cx="1905000" cy="457200"/>
          </a:xfrm>
        </p:spPr>
        <p:txBody>
          <a:bodyPr/>
          <a:lstStyle/>
          <a:p>
            <a:pPr>
              <a:defRPr/>
            </a:pPr>
            <a:fld id="{28CACA4A-3AFB-4570-95AA-7AFB031730BE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Rispetto</a:t>
            </a:r>
            <a:r>
              <a:rPr lang="en-US" dirty="0" smtClean="0"/>
              <a:t> a due </a:t>
            </a:r>
            <a:r>
              <a:rPr lang="en-US" dirty="0" err="1" smtClean="0"/>
              <a:t>settimane</a:t>
            </a:r>
            <a:r>
              <a:rPr lang="en-US" dirty="0" smtClean="0"/>
              <a:t> </a:t>
            </a:r>
            <a:r>
              <a:rPr lang="en-US" dirty="0" err="1" smtClean="0"/>
              <a:t>fa</a:t>
            </a:r>
            <a:r>
              <a:rPr lang="en-US" dirty="0" smtClean="0"/>
              <a:t>….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Benjamin  ha </a:t>
            </a:r>
            <a:r>
              <a:rPr lang="en-US" dirty="0" err="1" smtClean="0"/>
              <a:t>girato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M.C. </a:t>
            </a:r>
            <a:r>
              <a:rPr lang="en-US" dirty="0" err="1" smtClean="0"/>
              <a:t>ufficiale</a:t>
            </a:r>
            <a:r>
              <a:rPr lang="en-US" dirty="0" smtClean="0"/>
              <a:t> </a:t>
            </a:r>
            <a:r>
              <a:rPr lang="en-US" dirty="0" err="1" smtClean="0"/>
              <a:t>ottenendo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energia</a:t>
            </a:r>
            <a:r>
              <a:rPr lang="en-US" dirty="0" smtClean="0"/>
              <a:t> media </a:t>
            </a:r>
            <a:r>
              <a:rPr lang="en-US" dirty="0" err="1" smtClean="0"/>
              <a:t>depositata</a:t>
            </a:r>
            <a:r>
              <a:rPr lang="en-US" dirty="0" smtClean="0"/>
              <a:t> e # di hit per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cristalli</a:t>
            </a:r>
            <a:r>
              <a:rPr lang="en-US" dirty="0" smtClean="0"/>
              <a:t> 5 , 80 con </a:t>
            </a:r>
            <a:r>
              <a:rPr lang="en-US" dirty="0" err="1" smtClean="0"/>
              <a:t>tre</a:t>
            </a:r>
            <a:r>
              <a:rPr lang="en-US" dirty="0" smtClean="0"/>
              <a:t> </a:t>
            </a:r>
            <a:r>
              <a:rPr lang="en-US" dirty="0" err="1" smtClean="0"/>
              <a:t>differenti</a:t>
            </a:r>
            <a:r>
              <a:rPr lang="en-US" dirty="0" smtClean="0"/>
              <a:t> </a:t>
            </a:r>
            <a:r>
              <a:rPr lang="en-US" dirty="0" err="1" smtClean="0"/>
              <a:t>soglie</a:t>
            </a:r>
            <a:r>
              <a:rPr lang="en-US" dirty="0" smtClean="0"/>
              <a:t> in </a:t>
            </a:r>
            <a:r>
              <a:rPr lang="en-US" dirty="0" err="1" smtClean="0"/>
              <a:t>energia</a:t>
            </a:r>
            <a:r>
              <a:rPr lang="en-US" dirty="0" smtClean="0"/>
              <a:t> : 0. 0.1 e 0.5 </a:t>
            </a:r>
            <a:r>
              <a:rPr lang="en-US" dirty="0" err="1" smtClean="0"/>
              <a:t>MeV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I </a:t>
            </a:r>
            <a:r>
              <a:rPr lang="en-US" dirty="0" err="1" smtClean="0"/>
              <a:t>risultati</a:t>
            </a:r>
            <a:r>
              <a:rPr lang="en-US" dirty="0" smtClean="0"/>
              <a:t> </a:t>
            </a:r>
            <a:r>
              <a:rPr lang="en-US" dirty="0" err="1" smtClean="0"/>
              <a:t>ottenuti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Benjamin </a:t>
            </a:r>
            <a:r>
              <a:rPr lang="en-US" dirty="0" err="1" smtClean="0"/>
              <a:t>corroborano</a:t>
            </a:r>
            <a:r>
              <a:rPr lang="en-US" dirty="0" smtClean="0"/>
              <a:t> </a:t>
            </a:r>
            <a:r>
              <a:rPr lang="en-US" dirty="0" err="1" smtClean="0"/>
              <a:t>l’ipotesi</a:t>
            </a:r>
            <a:r>
              <a:rPr lang="en-US" dirty="0" smtClean="0"/>
              <a:t> </a:t>
            </a:r>
            <a:r>
              <a:rPr lang="en-US" dirty="0" err="1" smtClean="0"/>
              <a:t>che</a:t>
            </a:r>
            <a:r>
              <a:rPr lang="en-US" dirty="0" smtClean="0"/>
              <a:t> per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cristallo</a:t>
            </a:r>
            <a:r>
              <a:rPr lang="en-US" dirty="0" smtClean="0"/>
              <a:t> #80 </a:t>
            </a:r>
            <a:r>
              <a:rPr lang="en-US" dirty="0" err="1" smtClean="0"/>
              <a:t>l’energia</a:t>
            </a:r>
            <a:r>
              <a:rPr lang="en-US" dirty="0" smtClean="0"/>
              <a:t>/</a:t>
            </a:r>
            <a:r>
              <a:rPr lang="en-US" dirty="0" err="1" smtClean="0">
                <a:latin typeface="Symbol" pitchFamily="18" charset="2"/>
              </a:rPr>
              <a:t>m</a:t>
            </a:r>
            <a:r>
              <a:rPr lang="en-US" dirty="0" err="1" smtClean="0"/>
              <a:t>sec</a:t>
            </a:r>
            <a:r>
              <a:rPr lang="en-US" dirty="0" smtClean="0"/>
              <a:t> e’ </a:t>
            </a:r>
            <a:r>
              <a:rPr lang="en-US" dirty="0" err="1" smtClean="0"/>
              <a:t>attorno</a:t>
            </a:r>
            <a:r>
              <a:rPr lang="en-US" dirty="0" smtClean="0"/>
              <a:t> </a:t>
            </a:r>
            <a:r>
              <a:rPr lang="en-US" dirty="0" err="1" smtClean="0"/>
              <a:t>ai</a:t>
            </a:r>
            <a:r>
              <a:rPr lang="en-US" dirty="0" smtClean="0"/>
              <a:t> 5 </a:t>
            </a:r>
            <a:r>
              <a:rPr lang="en-US" dirty="0" err="1" smtClean="0"/>
              <a:t>Mev</a:t>
            </a:r>
            <a:r>
              <a:rPr lang="en-US" dirty="0" smtClean="0"/>
              <a:t> </a:t>
            </a:r>
            <a:r>
              <a:rPr lang="en-US" dirty="0" err="1" smtClean="0"/>
              <a:t>frazionata</a:t>
            </a:r>
            <a:r>
              <a:rPr lang="en-US" dirty="0" smtClean="0"/>
              <a:t> in ~ 3 hits.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3663950" y="6248400"/>
            <a:ext cx="2895600" cy="457200"/>
          </a:xfrm>
        </p:spPr>
        <p:txBody>
          <a:bodyPr/>
          <a:lstStyle/>
          <a:p>
            <a:pPr>
              <a:defRPr/>
            </a:pPr>
            <a:r>
              <a:rPr lang="en-US" smtClean="0"/>
              <a:t>Benjamin Oberhof Marcello Piccolo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092950" y="6248400"/>
            <a:ext cx="1905000" cy="457200"/>
          </a:xfrm>
        </p:spPr>
        <p:txBody>
          <a:bodyPr/>
          <a:lstStyle/>
          <a:p>
            <a:pPr>
              <a:defRPr/>
            </a:pPr>
            <a:fld id="{28CACA4A-3AFB-4570-95AA-7AFB031730BE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 </a:t>
            </a:r>
            <a:r>
              <a:rPr lang="en-US" dirty="0" err="1" smtClean="0"/>
              <a:t>risultati</a:t>
            </a:r>
            <a:r>
              <a:rPr lang="en-US" dirty="0" smtClean="0"/>
              <a:t> del MC</a:t>
            </a: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</p:nvPr>
        </p:nvGraphicFramePr>
        <p:xfrm>
          <a:off x="1371600" y="2057400"/>
          <a:ext cx="7772401" cy="19812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110343"/>
                <a:gridCol w="1110343"/>
                <a:gridCol w="1110343"/>
                <a:gridCol w="1110343"/>
                <a:gridCol w="1110343"/>
                <a:gridCol w="1110343"/>
                <a:gridCol w="1110343"/>
              </a:tblGrid>
              <a:tr h="990600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Cristallo</a:t>
                      </a:r>
                      <a:endParaRPr lang="en-US" sz="1400" dirty="0"/>
                    </a:p>
                  </a:txBody>
                  <a:tcPr marL="104503" marR="104503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# hits</a:t>
                      </a:r>
                    </a:p>
                    <a:p>
                      <a:r>
                        <a:rPr lang="en-US" sz="1600" dirty="0" smtClean="0"/>
                        <a:t>No</a:t>
                      </a:r>
                      <a:r>
                        <a:rPr lang="en-US" sz="1600" baseline="0" dirty="0" smtClean="0"/>
                        <a:t> cut</a:t>
                      </a:r>
                      <a:endParaRPr lang="en-US" sz="1600" dirty="0"/>
                    </a:p>
                  </a:txBody>
                  <a:tcPr marL="104503" marR="104503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# 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dirty="0" smtClean="0"/>
                        <a:t>hits</a:t>
                      </a:r>
                    </a:p>
                    <a:p>
                      <a:r>
                        <a:rPr lang="en-US" sz="1600" dirty="0" smtClean="0"/>
                        <a:t>&gt; 0.1 </a:t>
                      </a:r>
                      <a:r>
                        <a:rPr lang="en-US" sz="1600" dirty="0" err="1" smtClean="0"/>
                        <a:t>MeV</a:t>
                      </a:r>
                      <a:endParaRPr lang="en-US" sz="1600" dirty="0"/>
                    </a:p>
                  </a:txBody>
                  <a:tcPr marL="104503" marR="104503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#</a:t>
                      </a:r>
                      <a:r>
                        <a:rPr lang="en-US" sz="1600" baseline="0" dirty="0" smtClean="0"/>
                        <a:t> hits </a:t>
                      </a:r>
                      <a:r>
                        <a:rPr lang="en-US" sz="1600" dirty="0" smtClean="0"/>
                        <a:t>&gt;0.5 </a:t>
                      </a:r>
                      <a:r>
                        <a:rPr lang="en-US" sz="1600" dirty="0" err="1" smtClean="0"/>
                        <a:t>MeV</a:t>
                      </a:r>
                      <a:endParaRPr lang="en-US" sz="1600" dirty="0"/>
                    </a:p>
                  </a:txBody>
                  <a:tcPr marL="104503" marR="104503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&lt;E&gt;</a:t>
                      </a:r>
                    </a:p>
                    <a:p>
                      <a:r>
                        <a:rPr lang="en-US" dirty="0" err="1" smtClean="0"/>
                        <a:t>MeV</a:t>
                      </a:r>
                      <a:endParaRPr lang="en-US" dirty="0"/>
                    </a:p>
                  </a:txBody>
                  <a:tcPr marL="104503" marR="104503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&lt;E&gt;</a:t>
                      </a:r>
                    </a:p>
                    <a:p>
                      <a:r>
                        <a:rPr lang="en-US" dirty="0" smtClean="0"/>
                        <a:t>&gt;0.1 </a:t>
                      </a:r>
                      <a:r>
                        <a:rPr lang="en-US" dirty="0" err="1" smtClean="0"/>
                        <a:t>MeV</a:t>
                      </a:r>
                      <a:endParaRPr lang="en-US" dirty="0"/>
                    </a:p>
                  </a:txBody>
                  <a:tcPr marL="104503" marR="104503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&lt;</a:t>
                      </a:r>
                      <a:r>
                        <a:rPr lang="en-US" i="1" dirty="0" smtClean="0"/>
                        <a:t>E</a:t>
                      </a:r>
                      <a:r>
                        <a:rPr lang="en-US" dirty="0" smtClean="0"/>
                        <a:t>&gt;</a:t>
                      </a:r>
                    </a:p>
                    <a:p>
                      <a:r>
                        <a:rPr lang="en-US" dirty="0" smtClean="0"/>
                        <a:t>&gt;0.5 </a:t>
                      </a:r>
                      <a:r>
                        <a:rPr lang="en-US" dirty="0" err="1" smtClean="0"/>
                        <a:t>MeV</a:t>
                      </a:r>
                      <a:endParaRPr lang="en-US" dirty="0"/>
                    </a:p>
                  </a:txBody>
                  <a:tcPr marL="104503" marR="104503"/>
                </a:tc>
              </a:tr>
              <a:tr h="396240">
                <a:tc>
                  <a:txBody>
                    <a:bodyPr/>
                    <a:lstStyle/>
                    <a:p>
                      <a:r>
                        <a:rPr lang="en-US" dirty="0" smtClean="0"/>
                        <a:t>80</a:t>
                      </a:r>
                      <a:endParaRPr lang="en-US" dirty="0"/>
                    </a:p>
                  </a:txBody>
                  <a:tcPr marL="104503" marR="104503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5.5</a:t>
                      </a:r>
                      <a:endParaRPr lang="en-US" dirty="0"/>
                    </a:p>
                  </a:txBody>
                  <a:tcPr marL="104503" marR="104503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4.5</a:t>
                      </a:r>
                      <a:endParaRPr lang="en-US" dirty="0"/>
                    </a:p>
                  </a:txBody>
                  <a:tcPr marL="104503" marR="104503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</a:t>
                      </a:r>
                      <a:endParaRPr lang="en-US" dirty="0"/>
                    </a:p>
                  </a:txBody>
                  <a:tcPr marL="104503" marR="104503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5.61</a:t>
                      </a:r>
                      <a:endParaRPr lang="en-US" dirty="0"/>
                    </a:p>
                  </a:txBody>
                  <a:tcPr marL="104503" marR="104503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5.6</a:t>
                      </a:r>
                      <a:endParaRPr lang="en-US" dirty="0"/>
                    </a:p>
                  </a:txBody>
                  <a:tcPr marL="104503" marR="104503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5.15</a:t>
                      </a:r>
                      <a:endParaRPr lang="en-US" dirty="0"/>
                    </a:p>
                  </a:txBody>
                  <a:tcPr marL="104503" marR="104503"/>
                </a:tc>
              </a:tr>
              <a:tr h="594360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marL="104503" marR="104503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13.5</a:t>
                      </a:r>
                      <a:endParaRPr lang="en-US" dirty="0"/>
                    </a:p>
                  </a:txBody>
                  <a:tcPr marL="104503" marR="104503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10.9</a:t>
                      </a:r>
                      <a:endParaRPr lang="en-US" dirty="0"/>
                    </a:p>
                  </a:txBody>
                  <a:tcPr marL="104503" marR="104503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5.6</a:t>
                      </a:r>
                      <a:endParaRPr lang="en-US" dirty="0"/>
                    </a:p>
                  </a:txBody>
                  <a:tcPr marL="104503" marR="104503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10.0</a:t>
                      </a:r>
                      <a:endParaRPr lang="en-US" dirty="0"/>
                    </a:p>
                  </a:txBody>
                  <a:tcPr marL="104503" marR="104503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9.95</a:t>
                      </a:r>
                      <a:endParaRPr lang="en-US" dirty="0"/>
                    </a:p>
                  </a:txBody>
                  <a:tcPr marL="104503" marR="104503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8.6</a:t>
                      </a:r>
                      <a:endParaRPr lang="en-US" dirty="0"/>
                    </a:p>
                  </a:txBody>
                  <a:tcPr marL="104503" marR="104503"/>
                </a:tc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3663950" y="6248400"/>
            <a:ext cx="2895600" cy="457200"/>
          </a:xfrm>
        </p:spPr>
        <p:txBody>
          <a:bodyPr/>
          <a:lstStyle/>
          <a:p>
            <a:pPr>
              <a:defRPr/>
            </a:pPr>
            <a:r>
              <a:rPr lang="en-US" smtClean="0"/>
              <a:t>Benjamin Oberhof Marcello Piccolo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092950" y="6248400"/>
            <a:ext cx="1905000" cy="457200"/>
          </a:xfrm>
        </p:spPr>
        <p:txBody>
          <a:bodyPr/>
          <a:lstStyle/>
          <a:p>
            <a:pPr>
              <a:defRPr/>
            </a:pPr>
            <a:fld id="{28CACA4A-3AFB-4570-95AA-7AFB031730BE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371600" y="4419600"/>
            <a:ext cx="7194855" cy="12372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dirty="0" err="1" smtClean="0"/>
              <a:t>Ottenuti</a:t>
            </a:r>
            <a:r>
              <a:rPr lang="en-US" dirty="0" smtClean="0"/>
              <a:t> con 100 </a:t>
            </a:r>
            <a:r>
              <a:rPr lang="en-US" dirty="0" err="1" smtClean="0"/>
              <a:t>eventi</a:t>
            </a:r>
            <a:r>
              <a:rPr lang="en-US" dirty="0" smtClean="0"/>
              <a:t> di </a:t>
            </a:r>
            <a:r>
              <a:rPr lang="en-US" dirty="0" err="1" smtClean="0"/>
              <a:t>fondo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circa 24 </a:t>
            </a:r>
            <a:r>
              <a:rPr lang="en-US" dirty="0" err="1" smtClean="0">
                <a:latin typeface="Symbol" pitchFamily="18" charset="2"/>
              </a:rPr>
              <a:t>m</a:t>
            </a:r>
            <a:r>
              <a:rPr lang="en-US" dirty="0" err="1" smtClean="0"/>
              <a:t>sec</a:t>
            </a:r>
            <a:r>
              <a:rPr lang="en-US" dirty="0" smtClean="0"/>
              <a:t> di</a:t>
            </a:r>
          </a:p>
          <a:p>
            <a:pPr>
              <a:buNone/>
            </a:pPr>
            <a:r>
              <a:rPr lang="en-US" dirty="0" smtClean="0"/>
              <a:t> base di tempo.</a:t>
            </a:r>
          </a:p>
          <a:p>
            <a:pPr>
              <a:buNone/>
            </a:pPr>
            <a:r>
              <a:rPr lang="en-US" dirty="0" err="1" smtClean="0"/>
              <a:t>Gli</a:t>
            </a:r>
            <a:r>
              <a:rPr lang="en-US" dirty="0" smtClean="0"/>
              <a:t> </a:t>
            </a:r>
            <a:r>
              <a:rPr lang="en-US" dirty="0" err="1" smtClean="0"/>
              <a:t>errori</a:t>
            </a:r>
            <a:r>
              <a:rPr lang="en-US" dirty="0" smtClean="0"/>
              <a:t> </a:t>
            </a:r>
            <a:r>
              <a:rPr lang="en-US" dirty="0" err="1" smtClean="0"/>
              <a:t>sono</a:t>
            </a:r>
            <a:r>
              <a:rPr lang="en-US" dirty="0" smtClean="0"/>
              <a:t> </a:t>
            </a:r>
            <a:r>
              <a:rPr lang="en-US" dirty="0" err="1" smtClean="0"/>
              <a:t>ancora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capire</a:t>
            </a:r>
            <a:r>
              <a:rPr lang="en-US" dirty="0" smtClean="0"/>
              <a:t>…..</a:t>
            </a:r>
            <a:endParaRPr lang="en-US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Ora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2057400"/>
            <a:ext cx="7772400" cy="3657600"/>
          </a:xfrm>
        </p:spPr>
        <p:txBody>
          <a:bodyPr/>
          <a:lstStyle/>
          <a:p>
            <a:pPr>
              <a:buNone/>
            </a:pPr>
            <a:r>
              <a:rPr lang="en-US" sz="2000" dirty="0" smtClean="0"/>
              <a:t>Come </a:t>
            </a:r>
            <a:r>
              <a:rPr lang="en-US" sz="2000" dirty="0" err="1" smtClean="0"/>
              <a:t>si</a:t>
            </a:r>
            <a:r>
              <a:rPr lang="en-US" sz="2000" dirty="0" smtClean="0"/>
              <a:t> </a:t>
            </a:r>
            <a:r>
              <a:rPr lang="en-US" sz="2000" dirty="0" err="1" smtClean="0"/>
              <a:t>puo</a:t>
            </a:r>
            <a:r>
              <a:rPr lang="en-US" sz="2000" dirty="0" smtClean="0"/>
              <a:t>’ </a:t>
            </a:r>
            <a:r>
              <a:rPr lang="en-US" sz="2000" dirty="0" err="1" smtClean="0"/>
              <a:t>evincere</a:t>
            </a:r>
            <a:r>
              <a:rPr lang="en-US" sz="2000" dirty="0" smtClean="0"/>
              <a:t> </a:t>
            </a:r>
            <a:r>
              <a:rPr lang="en-US" sz="2000" dirty="0" err="1" smtClean="0"/>
              <a:t>dai</a:t>
            </a:r>
            <a:r>
              <a:rPr lang="en-US" sz="2000" dirty="0" smtClean="0"/>
              <a:t> </a:t>
            </a:r>
            <a:r>
              <a:rPr lang="en-US" sz="2000" dirty="0" err="1" smtClean="0"/>
              <a:t>risultati</a:t>
            </a:r>
            <a:r>
              <a:rPr lang="en-US" sz="2000" dirty="0" smtClean="0"/>
              <a:t> del Monte Carlo, </a:t>
            </a:r>
            <a:r>
              <a:rPr lang="en-US" sz="2000" dirty="0" err="1" smtClean="0"/>
              <a:t>il</a:t>
            </a:r>
            <a:r>
              <a:rPr lang="en-US" sz="2000" dirty="0" smtClean="0"/>
              <a:t> </a:t>
            </a:r>
            <a:r>
              <a:rPr lang="en-US" sz="2000" dirty="0" err="1" smtClean="0"/>
              <a:t>numero</a:t>
            </a:r>
            <a:r>
              <a:rPr lang="en-US" sz="2000" dirty="0" smtClean="0"/>
              <a:t> di hits ha </a:t>
            </a:r>
            <a:r>
              <a:rPr lang="en-US" sz="2000" dirty="0" err="1" smtClean="0"/>
              <a:t>una</a:t>
            </a:r>
            <a:r>
              <a:rPr lang="en-US" sz="2000" dirty="0" smtClean="0"/>
              <a:t> forte </a:t>
            </a:r>
            <a:r>
              <a:rPr lang="en-US" sz="2000" dirty="0" err="1" smtClean="0"/>
              <a:t>dipendenza</a:t>
            </a:r>
            <a:r>
              <a:rPr lang="en-US" sz="2000" dirty="0" smtClean="0"/>
              <a:t> </a:t>
            </a:r>
            <a:r>
              <a:rPr lang="en-US" sz="2000" dirty="0" err="1" smtClean="0"/>
              <a:t>dall’energia</a:t>
            </a:r>
            <a:r>
              <a:rPr lang="en-US" sz="2000" dirty="0" smtClean="0"/>
              <a:t>.</a:t>
            </a:r>
          </a:p>
          <a:p>
            <a:pPr>
              <a:buNone/>
            </a:pPr>
            <a:r>
              <a:rPr lang="en-US" sz="2000" dirty="0" smtClean="0"/>
              <a:t>	La </a:t>
            </a:r>
            <a:r>
              <a:rPr lang="en-US" sz="2000" dirty="0" err="1" smtClean="0"/>
              <a:t>popolazione</a:t>
            </a:r>
            <a:r>
              <a:rPr lang="en-US" sz="2000" dirty="0" smtClean="0"/>
              <a:t> e’ </a:t>
            </a:r>
            <a:r>
              <a:rPr lang="en-US" sz="2000" dirty="0" err="1" smtClean="0"/>
              <a:t>folta</a:t>
            </a:r>
            <a:r>
              <a:rPr lang="en-US" sz="2000" dirty="0" smtClean="0"/>
              <a:t> a </a:t>
            </a:r>
            <a:r>
              <a:rPr lang="en-US" sz="2000" dirty="0" err="1" smtClean="0"/>
              <a:t>bassa</a:t>
            </a:r>
            <a:r>
              <a:rPr lang="en-US" sz="2000" dirty="0" smtClean="0"/>
              <a:t>  </a:t>
            </a:r>
            <a:r>
              <a:rPr lang="en-US" sz="2000" dirty="0" err="1" smtClean="0"/>
              <a:t>energia</a:t>
            </a:r>
            <a:r>
              <a:rPr lang="en-US" sz="2000" dirty="0" smtClean="0"/>
              <a:t>, </a:t>
            </a:r>
            <a:r>
              <a:rPr lang="en-US" sz="2000" dirty="0" err="1" smtClean="0"/>
              <a:t>rada</a:t>
            </a:r>
            <a:r>
              <a:rPr lang="en-US" sz="2000" dirty="0" smtClean="0"/>
              <a:t> ad </a:t>
            </a:r>
            <a:r>
              <a:rPr lang="en-US" sz="2000" dirty="0" err="1" smtClean="0"/>
              <a:t>alta</a:t>
            </a:r>
            <a:r>
              <a:rPr lang="en-US" sz="2000" dirty="0" smtClean="0"/>
              <a:t> </a:t>
            </a:r>
            <a:r>
              <a:rPr lang="en-US" sz="2000" dirty="0" err="1" smtClean="0"/>
              <a:t>energia</a:t>
            </a:r>
            <a:r>
              <a:rPr lang="en-US" sz="2000" dirty="0" smtClean="0"/>
              <a:t>, </a:t>
            </a:r>
            <a:r>
              <a:rPr lang="en-US" sz="2000" dirty="0" err="1" smtClean="0"/>
              <a:t>tuttavia</a:t>
            </a:r>
            <a:r>
              <a:rPr lang="en-US" sz="2000" dirty="0" smtClean="0"/>
              <a:t> </a:t>
            </a:r>
            <a:r>
              <a:rPr lang="en-US" sz="2000" dirty="0" err="1" smtClean="0"/>
              <a:t>gli</a:t>
            </a:r>
            <a:r>
              <a:rPr lang="en-US" sz="2000" dirty="0" smtClean="0"/>
              <a:t> hits </a:t>
            </a:r>
            <a:r>
              <a:rPr lang="en-US" sz="2000" dirty="0" err="1" smtClean="0"/>
              <a:t>rilevanti</a:t>
            </a:r>
            <a:r>
              <a:rPr lang="en-US" sz="2000" dirty="0" smtClean="0"/>
              <a:t> </a:t>
            </a:r>
            <a:r>
              <a:rPr lang="en-US" sz="2000" dirty="0" err="1" smtClean="0"/>
              <a:t>sono</a:t>
            </a:r>
            <a:r>
              <a:rPr lang="en-US" sz="2000" dirty="0" smtClean="0"/>
              <a:t> </a:t>
            </a:r>
            <a:r>
              <a:rPr lang="en-US" sz="2000" dirty="0" err="1" smtClean="0"/>
              <a:t>questi</a:t>
            </a:r>
            <a:r>
              <a:rPr lang="en-US" sz="2000" dirty="0" smtClean="0"/>
              <a:t> </a:t>
            </a:r>
            <a:r>
              <a:rPr lang="en-US" sz="2000" dirty="0" err="1" smtClean="0"/>
              <a:t>ultimi</a:t>
            </a:r>
            <a:r>
              <a:rPr lang="en-US" sz="2000" dirty="0" smtClean="0"/>
              <a:t>, </a:t>
            </a:r>
            <a:r>
              <a:rPr lang="en-US" sz="2000" dirty="0" err="1" smtClean="0"/>
              <a:t>che</a:t>
            </a:r>
            <a:r>
              <a:rPr lang="en-US" sz="2000" dirty="0" smtClean="0"/>
              <a:t> </a:t>
            </a:r>
            <a:r>
              <a:rPr lang="en-US" sz="2000" dirty="0" err="1" smtClean="0"/>
              <a:t>provocano</a:t>
            </a:r>
            <a:r>
              <a:rPr lang="en-US" sz="2000" dirty="0" smtClean="0"/>
              <a:t> le </a:t>
            </a:r>
            <a:r>
              <a:rPr lang="en-US" sz="2000" dirty="0" err="1" smtClean="0"/>
              <a:t>fluttuazioni</a:t>
            </a:r>
            <a:r>
              <a:rPr lang="en-US" sz="2000" dirty="0" smtClean="0"/>
              <a:t> ‘</a:t>
            </a:r>
            <a:r>
              <a:rPr lang="en-US" sz="2000" dirty="0" err="1" smtClean="0"/>
              <a:t>cattive</a:t>
            </a:r>
            <a:r>
              <a:rPr lang="en-US" sz="2000" dirty="0" smtClean="0"/>
              <a:t>’.</a:t>
            </a:r>
          </a:p>
          <a:p>
            <a:pPr>
              <a:buNone/>
            </a:pPr>
            <a:r>
              <a:rPr lang="en-US" sz="2000" dirty="0" smtClean="0"/>
              <a:t>Al </a:t>
            </a:r>
            <a:r>
              <a:rPr lang="en-US" sz="2000" dirty="0" err="1" smtClean="0"/>
              <a:t>momento</a:t>
            </a:r>
            <a:r>
              <a:rPr lang="en-US" sz="2000" dirty="0" smtClean="0"/>
              <a:t> </a:t>
            </a:r>
            <a:r>
              <a:rPr lang="en-US" sz="2000" dirty="0" err="1" smtClean="0"/>
              <a:t>i</a:t>
            </a:r>
            <a:r>
              <a:rPr lang="en-US" sz="2000" dirty="0" smtClean="0"/>
              <a:t> </a:t>
            </a:r>
            <a:r>
              <a:rPr lang="en-US" sz="2000" dirty="0" err="1" smtClean="0"/>
              <a:t>dati</a:t>
            </a:r>
            <a:r>
              <a:rPr lang="en-US" sz="2000" dirty="0" smtClean="0"/>
              <a:t> </a:t>
            </a:r>
            <a:r>
              <a:rPr lang="en-US" sz="2000" dirty="0" err="1" smtClean="0"/>
              <a:t>vengono</a:t>
            </a:r>
            <a:r>
              <a:rPr lang="en-US" sz="2000" dirty="0" smtClean="0"/>
              <a:t> </a:t>
            </a:r>
            <a:r>
              <a:rPr lang="en-US" sz="2000" dirty="0" err="1" smtClean="0"/>
              <a:t>trattati</a:t>
            </a:r>
            <a:r>
              <a:rPr lang="en-US" sz="2000" dirty="0" smtClean="0"/>
              <a:t> con </a:t>
            </a:r>
            <a:r>
              <a:rPr lang="en-US" sz="2000" dirty="0" err="1" smtClean="0"/>
              <a:t>una</a:t>
            </a:r>
            <a:r>
              <a:rPr lang="en-US" sz="2000" dirty="0" smtClean="0"/>
              <a:t> </a:t>
            </a:r>
            <a:r>
              <a:rPr lang="en-US" sz="2000" dirty="0" err="1" smtClean="0"/>
              <a:t>distribuzione</a:t>
            </a:r>
            <a:r>
              <a:rPr lang="en-US" sz="2000" dirty="0" smtClean="0"/>
              <a:t> di </a:t>
            </a:r>
            <a:r>
              <a:rPr lang="en-US" sz="2000" dirty="0" err="1" smtClean="0"/>
              <a:t>energia</a:t>
            </a:r>
            <a:r>
              <a:rPr lang="en-US" sz="2000" dirty="0" smtClean="0"/>
              <a:t> </a:t>
            </a:r>
            <a:r>
              <a:rPr lang="en-US" sz="2000" dirty="0" err="1" smtClean="0"/>
              <a:t>piatta</a:t>
            </a:r>
            <a:r>
              <a:rPr lang="en-US" sz="2000" dirty="0" smtClean="0"/>
              <a:t> </a:t>
            </a:r>
            <a:r>
              <a:rPr lang="en-US" sz="2000" dirty="0" err="1" smtClean="0"/>
              <a:t>degli</a:t>
            </a:r>
            <a:r>
              <a:rPr lang="en-US" sz="2000" dirty="0" smtClean="0"/>
              <a:t> hits; con </a:t>
            </a:r>
            <a:r>
              <a:rPr lang="en-US" sz="2000" dirty="0" err="1" smtClean="0"/>
              <a:t>il</a:t>
            </a:r>
            <a:r>
              <a:rPr lang="en-US" sz="2000" dirty="0" smtClean="0"/>
              <a:t> </a:t>
            </a:r>
            <a:r>
              <a:rPr lang="en-US" sz="2000" dirty="0" err="1" smtClean="0"/>
              <a:t>prossimo</a:t>
            </a:r>
            <a:r>
              <a:rPr lang="en-US" sz="2000" dirty="0" smtClean="0"/>
              <a:t> upgrade </a:t>
            </a:r>
            <a:r>
              <a:rPr lang="en-US" sz="2000" dirty="0" err="1" smtClean="0"/>
              <a:t>della</a:t>
            </a:r>
            <a:r>
              <a:rPr lang="en-US" sz="2000" dirty="0" smtClean="0"/>
              <a:t> </a:t>
            </a:r>
            <a:r>
              <a:rPr lang="en-US" sz="2000" dirty="0" err="1" smtClean="0"/>
              <a:t>analisi</a:t>
            </a:r>
            <a:r>
              <a:rPr lang="en-US" sz="2000" dirty="0" smtClean="0"/>
              <a:t> </a:t>
            </a:r>
            <a:r>
              <a:rPr lang="en-US" sz="2000" dirty="0" err="1" smtClean="0"/>
              <a:t>dei</a:t>
            </a:r>
            <a:r>
              <a:rPr lang="en-US" sz="2000" dirty="0" smtClean="0"/>
              <a:t> </a:t>
            </a:r>
            <a:r>
              <a:rPr lang="en-US" sz="2000" dirty="0" err="1" smtClean="0"/>
              <a:t>cosmici</a:t>
            </a:r>
            <a:r>
              <a:rPr lang="en-US" sz="2000" dirty="0" smtClean="0"/>
              <a:t> </a:t>
            </a:r>
            <a:r>
              <a:rPr lang="en-US" sz="2000" dirty="0" err="1" smtClean="0"/>
              <a:t>implementero</a:t>
            </a:r>
            <a:r>
              <a:rPr lang="en-US" sz="2000" dirty="0" smtClean="0"/>
              <a:t>’ </a:t>
            </a:r>
            <a:r>
              <a:rPr lang="en-US" sz="2000" dirty="0" err="1" smtClean="0"/>
              <a:t>una</a:t>
            </a:r>
            <a:r>
              <a:rPr lang="en-US" sz="2000" dirty="0" smtClean="0"/>
              <a:t> </a:t>
            </a:r>
            <a:r>
              <a:rPr lang="en-US" sz="2000" dirty="0" err="1" smtClean="0"/>
              <a:t>distribuzione</a:t>
            </a:r>
            <a:r>
              <a:rPr lang="en-US" sz="2000" dirty="0" smtClean="0"/>
              <a:t> </a:t>
            </a:r>
            <a:r>
              <a:rPr lang="en-US" sz="2000" dirty="0" err="1" smtClean="0"/>
              <a:t>degli</a:t>
            </a:r>
            <a:r>
              <a:rPr lang="en-US" sz="2000" dirty="0" smtClean="0"/>
              <a:t> hits </a:t>
            </a:r>
            <a:r>
              <a:rPr lang="en-US" sz="2000" dirty="0" err="1" smtClean="0"/>
              <a:t>decrescente</a:t>
            </a:r>
            <a:r>
              <a:rPr lang="en-US" sz="2000" dirty="0" smtClean="0"/>
              <a:t> con </a:t>
            </a:r>
            <a:r>
              <a:rPr lang="en-US" sz="2000" dirty="0" err="1" smtClean="0"/>
              <a:t>l’energia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I </a:t>
            </a:r>
            <a:r>
              <a:rPr lang="en-US" sz="2000" dirty="0" err="1" smtClean="0"/>
              <a:t>risultati</a:t>
            </a:r>
            <a:r>
              <a:rPr lang="en-US" sz="2000" dirty="0" smtClean="0"/>
              <a:t>, </a:t>
            </a:r>
            <a:r>
              <a:rPr lang="en-US" sz="2000" dirty="0" err="1" smtClean="0"/>
              <a:t>penso</a:t>
            </a:r>
            <a:r>
              <a:rPr lang="en-US" sz="2000" dirty="0" smtClean="0"/>
              <a:t>, con la </a:t>
            </a:r>
            <a:r>
              <a:rPr lang="en-US" sz="2000" dirty="0" err="1" smtClean="0"/>
              <a:t>distribuzione</a:t>
            </a:r>
            <a:r>
              <a:rPr lang="en-US" sz="2000" dirty="0" smtClean="0"/>
              <a:t> </a:t>
            </a:r>
            <a:r>
              <a:rPr lang="en-US" sz="2000" dirty="0" err="1" smtClean="0"/>
              <a:t>piatta</a:t>
            </a:r>
            <a:r>
              <a:rPr lang="en-US" sz="2000" dirty="0" smtClean="0"/>
              <a:t> </a:t>
            </a:r>
            <a:r>
              <a:rPr lang="en-US" sz="2000" dirty="0" err="1" smtClean="0"/>
              <a:t>sono</a:t>
            </a:r>
            <a:r>
              <a:rPr lang="en-US" sz="2000" dirty="0" smtClean="0"/>
              <a:t> </a:t>
            </a:r>
            <a:r>
              <a:rPr lang="en-US" sz="2000" dirty="0" err="1" smtClean="0"/>
              <a:t>probabilmente</a:t>
            </a:r>
            <a:r>
              <a:rPr lang="en-US" sz="2000" dirty="0" smtClean="0"/>
              <a:t> </a:t>
            </a:r>
            <a:r>
              <a:rPr lang="en-US" sz="2000" dirty="0" err="1" smtClean="0"/>
              <a:t>una</a:t>
            </a:r>
            <a:r>
              <a:rPr lang="en-US" sz="2000" dirty="0" smtClean="0"/>
              <a:t> </a:t>
            </a:r>
            <a:r>
              <a:rPr lang="en-US" sz="2000" dirty="0" err="1" smtClean="0"/>
              <a:t>stima</a:t>
            </a:r>
            <a:r>
              <a:rPr lang="en-US" sz="2000" dirty="0" smtClean="0"/>
              <a:t> </a:t>
            </a:r>
            <a:r>
              <a:rPr lang="en-US" sz="2000" dirty="0" err="1" smtClean="0"/>
              <a:t>pessimista</a:t>
            </a:r>
            <a:r>
              <a:rPr lang="en-US" sz="2000" dirty="0" smtClean="0"/>
              <a:t> </a:t>
            </a:r>
            <a:r>
              <a:rPr lang="en-US" sz="2000" dirty="0" err="1" smtClean="0"/>
              <a:t>della</a:t>
            </a:r>
            <a:r>
              <a:rPr lang="en-US" sz="2000" dirty="0" smtClean="0"/>
              <a:t> </a:t>
            </a:r>
            <a:r>
              <a:rPr lang="en-US" sz="2000" dirty="0" err="1" smtClean="0"/>
              <a:t>realta</a:t>
            </a:r>
            <a:r>
              <a:rPr lang="en-US" sz="2000" dirty="0" smtClean="0"/>
              <a:t>’.</a:t>
            </a:r>
          </a:p>
          <a:p>
            <a:pPr>
              <a:buNone/>
            </a:pPr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3663950" y="6248400"/>
            <a:ext cx="2895600" cy="457200"/>
          </a:xfrm>
        </p:spPr>
        <p:txBody>
          <a:bodyPr/>
          <a:lstStyle/>
          <a:p>
            <a:pPr>
              <a:defRPr/>
            </a:pPr>
            <a:r>
              <a:rPr lang="en-US" smtClean="0"/>
              <a:t>Benjamin Oberhof Marcello Piccolo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092950" y="6248400"/>
            <a:ext cx="1905000" cy="457200"/>
          </a:xfrm>
        </p:spPr>
        <p:txBody>
          <a:bodyPr/>
          <a:lstStyle/>
          <a:p>
            <a:pPr>
              <a:defRPr/>
            </a:pPr>
            <a:fld id="{28CACA4A-3AFB-4570-95AA-7AFB031730BE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Confronto</a:t>
            </a:r>
            <a:r>
              <a:rPr lang="en-US" dirty="0" smtClean="0"/>
              <a:t> con/</a:t>
            </a:r>
            <a:r>
              <a:rPr lang="en-US" dirty="0" err="1" smtClean="0"/>
              <a:t>senza</a:t>
            </a:r>
            <a:r>
              <a:rPr lang="en-US" dirty="0" smtClean="0"/>
              <a:t> pile-up</a:t>
            </a:r>
            <a:br>
              <a:rPr lang="en-US" dirty="0" smtClean="0"/>
            </a:br>
            <a:r>
              <a:rPr lang="en-US" dirty="0" err="1" smtClean="0"/>
              <a:t>Cristallo</a:t>
            </a:r>
            <a:r>
              <a:rPr lang="en-US" dirty="0" smtClean="0"/>
              <a:t> </a:t>
            </a:r>
            <a:r>
              <a:rPr lang="en-US" dirty="0" err="1" smtClean="0"/>
              <a:t>tipo</a:t>
            </a:r>
            <a:r>
              <a:rPr lang="en-US" dirty="0" smtClean="0"/>
              <a:t> 80</a:t>
            </a:r>
            <a:endParaRPr lang="en-US" dirty="0"/>
          </a:p>
        </p:txBody>
      </p:sp>
      <p:pic>
        <p:nvPicPr>
          <p:cNvPr id="6" name="Content Placeholder 5" descr="compar_pileup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066800" y="2057400"/>
            <a:ext cx="4116388" cy="4116388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3663950" y="6248400"/>
            <a:ext cx="2895600" cy="457200"/>
          </a:xfrm>
        </p:spPr>
        <p:txBody>
          <a:bodyPr/>
          <a:lstStyle/>
          <a:p>
            <a:pPr>
              <a:defRPr/>
            </a:pPr>
            <a:r>
              <a:rPr lang="en-US" smtClean="0"/>
              <a:t>Benjamin Oberhof Marcello Piccolo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092950" y="6248400"/>
            <a:ext cx="1905000" cy="457200"/>
          </a:xfrm>
        </p:spPr>
        <p:txBody>
          <a:bodyPr/>
          <a:lstStyle/>
          <a:p>
            <a:pPr>
              <a:defRPr/>
            </a:pPr>
            <a:fld id="{28CACA4A-3AFB-4570-95AA-7AFB031730BE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181600" y="2362200"/>
            <a:ext cx="3578993" cy="37548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2000" dirty="0" smtClean="0"/>
              <a:t>Plot </a:t>
            </a:r>
            <a:r>
              <a:rPr lang="en-US" sz="2000" dirty="0" err="1" smtClean="0"/>
              <a:t>superiori</a:t>
            </a:r>
            <a:r>
              <a:rPr lang="en-US" sz="2000" dirty="0" smtClean="0"/>
              <a:t> con pile-up</a:t>
            </a:r>
          </a:p>
          <a:p>
            <a:pPr>
              <a:buNone/>
            </a:pPr>
            <a:r>
              <a:rPr lang="en-US" sz="2000" dirty="0" smtClean="0"/>
              <a:t> </a:t>
            </a:r>
            <a:r>
              <a:rPr lang="en-US" sz="2000" dirty="0" err="1" smtClean="0"/>
              <a:t>quelli</a:t>
            </a:r>
            <a:r>
              <a:rPr lang="en-US" sz="2000" dirty="0" smtClean="0"/>
              <a:t> </a:t>
            </a:r>
            <a:r>
              <a:rPr lang="en-US" sz="2000" dirty="0" err="1" smtClean="0"/>
              <a:t>inferiori</a:t>
            </a:r>
            <a:r>
              <a:rPr lang="en-US" sz="2000" dirty="0" smtClean="0"/>
              <a:t> </a:t>
            </a:r>
            <a:r>
              <a:rPr lang="en-US" sz="2000" dirty="0" err="1" smtClean="0"/>
              <a:t>senza</a:t>
            </a:r>
            <a:r>
              <a:rPr lang="en-US" sz="2000" dirty="0" smtClean="0"/>
              <a:t>.</a:t>
            </a:r>
          </a:p>
          <a:p>
            <a:pPr>
              <a:buNone/>
            </a:pPr>
            <a:r>
              <a:rPr lang="en-US" sz="2000" dirty="0" smtClean="0"/>
              <a:t>A </a:t>
            </a:r>
            <a:r>
              <a:rPr lang="en-US" sz="2000" dirty="0" err="1" smtClean="0"/>
              <a:t>sinistra</a:t>
            </a:r>
            <a:r>
              <a:rPr lang="en-US" sz="2000" dirty="0" smtClean="0"/>
              <a:t> </a:t>
            </a:r>
            <a:r>
              <a:rPr lang="en-US" sz="2000" dirty="0" err="1" smtClean="0"/>
              <a:t>spettri</a:t>
            </a:r>
            <a:r>
              <a:rPr lang="en-US" sz="2000" dirty="0" smtClean="0"/>
              <a:t> di </a:t>
            </a:r>
            <a:r>
              <a:rPr lang="en-US" sz="2000" dirty="0" err="1" smtClean="0"/>
              <a:t>ampiezza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A </a:t>
            </a:r>
            <a:r>
              <a:rPr lang="en-US" sz="2000" dirty="0" err="1" smtClean="0"/>
              <a:t>destra</a:t>
            </a:r>
            <a:r>
              <a:rPr lang="en-US" sz="2000" dirty="0" smtClean="0"/>
              <a:t> </a:t>
            </a:r>
            <a:r>
              <a:rPr lang="en-US" sz="2000" dirty="0" err="1" smtClean="0"/>
              <a:t>differenza</a:t>
            </a:r>
            <a:r>
              <a:rPr lang="en-US" sz="2000" dirty="0" smtClean="0"/>
              <a:t> di </a:t>
            </a:r>
          </a:p>
          <a:p>
            <a:pPr>
              <a:buNone/>
            </a:pPr>
            <a:r>
              <a:rPr lang="en-US" sz="2000" dirty="0" smtClean="0"/>
              <a:t> </a:t>
            </a:r>
            <a:r>
              <a:rPr lang="en-US" sz="2000" dirty="0" err="1" smtClean="0"/>
              <a:t>ampiezza</a:t>
            </a:r>
            <a:r>
              <a:rPr lang="en-US" sz="2000" dirty="0" smtClean="0"/>
              <a:t> </a:t>
            </a:r>
            <a:r>
              <a:rPr lang="en-US" sz="2000" dirty="0" err="1" smtClean="0"/>
              <a:t>dei</a:t>
            </a:r>
            <a:r>
              <a:rPr lang="en-US" sz="2000" dirty="0" smtClean="0"/>
              <a:t> due PIN.</a:t>
            </a:r>
          </a:p>
          <a:p>
            <a:pPr>
              <a:buNone/>
            </a:pPr>
            <a:r>
              <a:rPr lang="en-US" sz="2000" dirty="0" smtClean="0"/>
              <a:t>Il </a:t>
            </a:r>
            <a:r>
              <a:rPr lang="en-US" sz="2000" dirty="0" err="1" smtClean="0"/>
              <a:t>deterioramento</a:t>
            </a:r>
            <a:r>
              <a:rPr lang="en-US" sz="2000" dirty="0" smtClean="0"/>
              <a:t> in </a:t>
            </a:r>
            <a:r>
              <a:rPr lang="en-US" sz="2000" dirty="0" err="1" smtClean="0"/>
              <a:t>larghezza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e’ </a:t>
            </a:r>
            <a:r>
              <a:rPr lang="en-US" sz="2000" dirty="0" err="1" smtClean="0"/>
              <a:t>evidente</a:t>
            </a:r>
            <a:r>
              <a:rPr lang="en-US" sz="2000" dirty="0" smtClean="0"/>
              <a:t>.</a:t>
            </a:r>
          </a:p>
          <a:p>
            <a:pPr>
              <a:buNone/>
            </a:pPr>
            <a:r>
              <a:rPr lang="en-US" sz="2000" dirty="0" smtClean="0"/>
              <a:t>Come </a:t>
            </a:r>
            <a:r>
              <a:rPr lang="en-US" sz="2000" dirty="0" err="1" smtClean="0"/>
              <a:t>vedremo</a:t>
            </a:r>
            <a:r>
              <a:rPr lang="en-US" sz="2000" dirty="0" smtClean="0"/>
              <a:t> NON </a:t>
            </a:r>
            <a:r>
              <a:rPr lang="en-US" sz="2000" dirty="0" err="1" smtClean="0"/>
              <a:t>viene</a:t>
            </a:r>
            <a:endParaRPr lang="en-US" sz="2000" dirty="0" smtClean="0"/>
          </a:p>
          <a:p>
            <a:pPr>
              <a:buNone/>
            </a:pPr>
            <a:r>
              <a:rPr lang="en-US" sz="2000" dirty="0" err="1" smtClean="0"/>
              <a:t>soltanto</a:t>
            </a:r>
            <a:r>
              <a:rPr lang="en-US" sz="2000" dirty="0" smtClean="0"/>
              <a:t> </a:t>
            </a:r>
            <a:r>
              <a:rPr lang="en-US" sz="2000" dirty="0" err="1" smtClean="0"/>
              <a:t>dall’allargamento</a:t>
            </a:r>
            <a:r>
              <a:rPr lang="en-US" sz="2000" dirty="0" smtClean="0"/>
              <a:t> del</a:t>
            </a:r>
          </a:p>
          <a:p>
            <a:pPr>
              <a:buNone/>
            </a:pPr>
            <a:r>
              <a:rPr lang="en-US" sz="2000" dirty="0" err="1" smtClean="0"/>
              <a:t>piedistallo</a:t>
            </a:r>
            <a:r>
              <a:rPr lang="en-US" sz="2000" dirty="0" smtClean="0"/>
              <a:t>.</a:t>
            </a:r>
          </a:p>
          <a:p>
            <a:pPr>
              <a:buNone/>
            </a:pPr>
            <a:r>
              <a:rPr lang="en-US" sz="2000" dirty="0" smtClean="0"/>
              <a:t> </a:t>
            </a:r>
            <a:endParaRPr lang="en-US" sz="2000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L’ENE in </a:t>
            </a:r>
            <a:r>
              <a:rPr lang="en-US" dirty="0" err="1" smtClean="0"/>
              <a:t>funzione</a:t>
            </a:r>
            <a:r>
              <a:rPr lang="en-US" dirty="0" smtClean="0"/>
              <a:t> del tempo del </a:t>
            </a:r>
            <a:r>
              <a:rPr lang="en-US" dirty="0" err="1" smtClean="0"/>
              <a:t>filtro</a:t>
            </a:r>
            <a:endParaRPr lang="en-US" dirty="0"/>
          </a:p>
        </p:txBody>
      </p:sp>
      <p:pic>
        <p:nvPicPr>
          <p:cNvPr id="6" name="Content Placeholder 5" descr="ene_6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219200" y="1981200"/>
            <a:ext cx="4116388" cy="4116388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3663950" y="6248400"/>
            <a:ext cx="2895600" cy="457200"/>
          </a:xfrm>
        </p:spPr>
        <p:txBody>
          <a:bodyPr/>
          <a:lstStyle/>
          <a:p>
            <a:pPr>
              <a:defRPr/>
            </a:pPr>
            <a:r>
              <a:rPr lang="en-US" smtClean="0"/>
              <a:t>Benjamin Oberhof Marcello Piccolo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092950" y="6248400"/>
            <a:ext cx="1905000" cy="457200"/>
          </a:xfrm>
        </p:spPr>
        <p:txBody>
          <a:bodyPr/>
          <a:lstStyle/>
          <a:p>
            <a:pPr>
              <a:defRPr/>
            </a:pPr>
            <a:fld id="{28CACA4A-3AFB-4570-95AA-7AFB031730BE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752600" y="2743200"/>
            <a:ext cx="768159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dirty="0" err="1" smtClean="0"/>
              <a:t>MeV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191000" y="5867400"/>
            <a:ext cx="838200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800" dirty="0" err="1" smtClean="0"/>
              <a:t>nsec</a:t>
            </a:r>
            <a:r>
              <a:rPr lang="en-US" sz="1800" dirty="0" smtClean="0"/>
              <a:t>.</a:t>
            </a:r>
            <a:endParaRPr lang="en-US" sz="1800" dirty="0"/>
          </a:p>
        </p:txBody>
      </p:sp>
      <p:sp>
        <p:nvSpPr>
          <p:cNvPr id="9" name="TextBox 8"/>
          <p:cNvSpPr txBox="1"/>
          <p:nvPr/>
        </p:nvSpPr>
        <p:spPr>
          <a:xfrm>
            <a:off x="3200400" y="3048000"/>
            <a:ext cx="802014" cy="3139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600" dirty="0" smtClean="0"/>
              <a:t>Pile-up</a:t>
            </a:r>
            <a:endParaRPr lang="en-US" sz="1600" dirty="0"/>
          </a:p>
        </p:txBody>
      </p:sp>
      <p:sp>
        <p:nvSpPr>
          <p:cNvPr id="10" name="TextBox 9"/>
          <p:cNvSpPr txBox="1"/>
          <p:nvPr/>
        </p:nvSpPr>
        <p:spPr>
          <a:xfrm>
            <a:off x="3429000" y="4724400"/>
            <a:ext cx="1114601" cy="3139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600" dirty="0" smtClean="0"/>
              <a:t>No pile-up</a:t>
            </a:r>
            <a:endParaRPr lang="en-US" sz="1600" dirty="0"/>
          </a:p>
        </p:txBody>
      </p:sp>
      <p:sp>
        <p:nvSpPr>
          <p:cNvPr id="11" name="TextBox 10"/>
          <p:cNvSpPr txBox="1"/>
          <p:nvPr/>
        </p:nvSpPr>
        <p:spPr>
          <a:xfrm>
            <a:off x="5334000" y="3048000"/>
            <a:ext cx="3182538" cy="20497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dirty="0" err="1" smtClean="0"/>
              <a:t>Fondo</a:t>
            </a:r>
            <a:r>
              <a:rPr lang="en-US" dirty="0" smtClean="0"/>
              <a:t> </a:t>
            </a:r>
            <a:r>
              <a:rPr lang="en-US" dirty="0" err="1" smtClean="0"/>
              <a:t>tipo</a:t>
            </a:r>
            <a:r>
              <a:rPr lang="en-US" dirty="0" smtClean="0"/>
              <a:t> </a:t>
            </a:r>
            <a:r>
              <a:rPr lang="en-US" dirty="0" err="1" smtClean="0"/>
              <a:t>cristallo</a:t>
            </a:r>
            <a:r>
              <a:rPr lang="en-US" dirty="0" smtClean="0"/>
              <a:t> 80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3 hits/</a:t>
            </a:r>
            <a:r>
              <a:rPr lang="en-US" dirty="0" err="1" smtClean="0">
                <a:latin typeface="Symbol" pitchFamily="18" charset="2"/>
              </a:rPr>
              <a:t>m</a:t>
            </a:r>
            <a:r>
              <a:rPr lang="en-US" dirty="0" err="1" smtClean="0"/>
              <a:t>sec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5 </a:t>
            </a:r>
            <a:r>
              <a:rPr lang="en-US" dirty="0" err="1" smtClean="0"/>
              <a:t>MeV</a:t>
            </a:r>
            <a:r>
              <a:rPr lang="en-US" dirty="0" smtClean="0"/>
              <a:t>/</a:t>
            </a:r>
            <a:r>
              <a:rPr lang="en-US" dirty="0" err="1" smtClean="0">
                <a:latin typeface="Symbol" pitchFamily="18" charset="2"/>
              </a:rPr>
              <a:t>m</a:t>
            </a:r>
            <a:r>
              <a:rPr lang="en-US" dirty="0" err="1" smtClean="0"/>
              <a:t>sec</a:t>
            </a:r>
            <a:endParaRPr lang="en-US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Risoluzione</a:t>
            </a:r>
            <a:r>
              <a:rPr lang="en-US" dirty="0" smtClean="0"/>
              <a:t> </a:t>
            </a:r>
            <a:r>
              <a:rPr lang="en-US" dirty="0" err="1" smtClean="0"/>
              <a:t>relativa</a:t>
            </a:r>
            <a:r>
              <a:rPr lang="en-US" dirty="0" smtClean="0"/>
              <a:t> in </a:t>
            </a:r>
            <a:r>
              <a:rPr lang="en-US" dirty="0" err="1" smtClean="0"/>
              <a:t>funzione</a:t>
            </a:r>
            <a:r>
              <a:rPr lang="en-US" dirty="0" smtClean="0"/>
              <a:t> del tempo del </a:t>
            </a:r>
            <a:r>
              <a:rPr lang="en-US" dirty="0" err="1" smtClean="0"/>
              <a:t>filtro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3663950" y="6248400"/>
            <a:ext cx="2895600" cy="457200"/>
          </a:xfrm>
        </p:spPr>
        <p:txBody>
          <a:bodyPr/>
          <a:lstStyle/>
          <a:p>
            <a:pPr>
              <a:defRPr/>
            </a:pPr>
            <a:r>
              <a:rPr lang="en-US" smtClean="0"/>
              <a:t>Benjamin Oberhof Marcello Piccolo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092950" y="6248400"/>
            <a:ext cx="1905000" cy="457200"/>
          </a:xfrm>
        </p:spPr>
        <p:txBody>
          <a:bodyPr/>
          <a:lstStyle/>
          <a:p>
            <a:pPr>
              <a:defRPr/>
            </a:pPr>
            <a:fld id="{28CACA4A-3AFB-4570-95AA-7AFB031730BE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334000" y="3048000"/>
            <a:ext cx="3182538" cy="20497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dirty="0" err="1" smtClean="0"/>
              <a:t>Fondo</a:t>
            </a:r>
            <a:r>
              <a:rPr lang="en-US" dirty="0" smtClean="0"/>
              <a:t> </a:t>
            </a:r>
            <a:r>
              <a:rPr lang="en-US" dirty="0" err="1" smtClean="0"/>
              <a:t>tipo</a:t>
            </a:r>
            <a:r>
              <a:rPr lang="en-US" dirty="0" smtClean="0"/>
              <a:t> </a:t>
            </a:r>
            <a:r>
              <a:rPr lang="en-US" dirty="0" err="1" smtClean="0"/>
              <a:t>cristallo</a:t>
            </a:r>
            <a:r>
              <a:rPr lang="en-US" dirty="0" smtClean="0"/>
              <a:t> 80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3 hits/</a:t>
            </a:r>
            <a:r>
              <a:rPr lang="en-US" dirty="0" err="1" smtClean="0">
                <a:latin typeface="Symbol" pitchFamily="18" charset="2"/>
              </a:rPr>
              <a:t>m</a:t>
            </a:r>
            <a:r>
              <a:rPr lang="en-US" dirty="0" err="1" smtClean="0"/>
              <a:t>sec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5 </a:t>
            </a:r>
            <a:r>
              <a:rPr lang="en-US" dirty="0" err="1" smtClean="0"/>
              <a:t>MeV</a:t>
            </a:r>
            <a:r>
              <a:rPr lang="en-US" dirty="0" smtClean="0"/>
              <a:t>/</a:t>
            </a:r>
            <a:r>
              <a:rPr lang="en-US" dirty="0" err="1" smtClean="0">
                <a:latin typeface="Symbol" pitchFamily="18" charset="2"/>
              </a:rPr>
              <a:t>m</a:t>
            </a:r>
            <a:r>
              <a:rPr lang="en-US" dirty="0" err="1" smtClean="0"/>
              <a:t>sec</a:t>
            </a:r>
            <a:endParaRPr lang="en-US" dirty="0"/>
          </a:p>
        </p:txBody>
      </p:sp>
      <p:pic>
        <p:nvPicPr>
          <p:cNvPr id="13" name="Content Placeholder 12" descr="rel_e_res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 rot="10800000" flipH="1" flipV="1">
            <a:off x="1066800" y="2057400"/>
            <a:ext cx="4114800" cy="4198776"/>
          </a:xfrm>
        </p:spPr>
      </p:pic>
      <p:sp>
        <p:nvSpPr>
          <p:cNvPr id="14" name="TextBox 13"/>
          <p:cNvSpPr txBox="1"/>
          <p:nvPr/>
        </p:nvSpPr>
        <p:spPr>
          <a:xfrm>
            <a:off x="3429000" y="4876800"/>
            <a:ext cx="1114601" cy="3139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600" dirty="0" smtClean="0"/>
              <a:t>No pile-up</a:t>
            </a:r>
            <a:endParaRPr lang="en-US" sz="1600" dirty="0"/>
          </a:p>
        </p:txBody>
      </p:sp>
      <p:sp>
        <p:nvSpPr>
          <p:cNvPr id="15" name="TextBox 14"/>
          <p:cNvSpPr txBox="1"/>
          <p:nvPr/>
        </p:nvSpPr>
        <p:spPr>
          <a:xfrm>
            <a:off x="2590800" y="3276600"/>
            <a:ext cx="802014" cy="3139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600" dirty="0" smtClean="0"/>
              <a:t>Pile-up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800" dirty="0" err="1" smtClean="0"/>
              <a:t>Deconv</a:t>
            </a:r>
            <a:r>
              <a:rPr lang="en-US" sz="2800" dirty="0" smtClean="0"/>
              <a:t>. </a:t>
            </a:r>
            <a:r>
              <a:rPr lang="en-US" sz="2800" dirty="0" err="1" smtClean="0"/>
              <a:t>Risoluzione</a:t>
            </a:r>
            <a:r>
              <a:rPr lang="en-US" sz="2800" dirty="0" smtClean="0"/>
              <a:t> </a:t>
            </a:r>
            <a:r>
              <a:rPr lang="en-US" sz="2800" dirty="0" err="1" smtClean="0"/>
              <a:t>energia</a:t>
            </a:r>
            <a:r>
              <a:rPr lang="en-US" sz="2800" dirty="0" smtClean="0"/>
              <a:t> / ENE in </a:t>
            </a:r>
            <a:r>
              <a:rPr lang="en-US" sz="2800" dirty="0" err="1" smtClean="0"/>
              <a:t>funzione</a:t>
            </a:r>
            <a:r>
              <a:rPr lang="en-US" sz="2800" dirty="0" smtClean="0"/>
              <a:t> del tempo del</a:t>
            </a:r>
            <a:r>
              <a:rPr lang="en-US" dirty="0" smtClean="0"/>
              <a:t> </a:t>
            </a:r>
            <a:r>
              <a:rPr lang="en-US" sz="3200" dirty="0" err="1" smtClean="0"/>
              <a:t>filtro</a:t>
            </a:r>
            <a:endParaRPr lang="en-US" sz="3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3663950" y="6248400"/>
            <a:ext cx="2895600" cy="457200"/>
          </a:xfrm>
        </p:spPr>
        <p:txBody>
          <a:bodyPr/>
          <a:lstStyle/>
          <a:p>
            <a:pPr>
              <a:defRPr/>
            </a:pPr>
            <a:r>
              <a:rPr lang="en-US" smtClean="0"/>
              <a:t>Benjamin Oberhof Marcello Piccolo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092950" y="6248400"/>
            <a:ext cx="1905000" cy="457200"/>
          </a:xfrm>
        </p:spPr>
        <p:txBody>
          <a:bodyPr/>
          <a:lstStyle/>
          <a:p>
            <a:pPr>
              <a:defRPr/>
            </a:pPr>
            <a:fld id="{28CACA4A-3AFB-4570-95AA-7AFB031730BE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191000" y="5867400"/>
            <a:ext cx="838200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800" dirty="0" err="1" smtClean="0"/>
              <a:t>nsec</a:t>
            </a:r>
            <a:r>
              <a:rPr lang="en-US" sz="1800" dirty="0" smtClean="0"/>
              <a:t>.</a:t>
            </a:r>
            <a:endParaRPr lang="en-US" sz="1800" dirty="0"/>
          </a:p>
        </p:txBody>
      </p:sp>
      <p:sp>
        <p:nvSpPr>
          <p:cNvPr id="11" name="TextBox 10"/>
          <p:cNvSpPr txBox="1"/>
          <p:nvPr/>
        </p:nvSpPr>
        <p:spPr>
          <a:xfrm>
            <a:off x="5334000" y="3048000"/>
            <a:ext cx="3182538" cy="20497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dirty="0" err="1" smtClean="0"/>
              <a:t>Fondo</a:t>
            </a:r>
            <a:r>
              <a:rPr lang="en-US" dirty="0" smtClean="0"/>
              <a:t> </a:t>
            </a:r>
            <a:r>
              <a:rPr lang="en-US" dirty="0" err="1" smtClean="0"/>
              <a:t>tipo</a:t>
            </a:r>
            <a:r>
              <a:rPr lang="en-US" dirty="0" smtClean="0"/>
              <a:t> </a:t>
            </a:r>
            <a:r>
              <a:rPr lang="en-US" dirty="0" err="1" smtClean="0"/>
              <a:t>cristallo</a:t>
            </a:r>
            <a:r>
              <a:rPr lang="en-US" dirty="0" smtClean="0"/>
              <a:t> 80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3 hits/</a:t>
            </a:r>
            <a:r>
              <a:rPr lang="en-US" dirty="0" err="1" smtClean="0">
                <a:latin typeface="Symbol" pitchFamily="18" charset="2"/>
              </a:rPr>
              <a:t>m</a:t>
            </a:r>
            <a:r>
              <a:rPr lang="en-US" dirty="0" err="1" smtClean="0"/>
              <a:t>sec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5 </a:t>
            </a:r>
            <a:r>
              <a:rPr lang="en-US" dirty="0" err="1" smtClean="0"/>
              <a:t>MeV</a:t>
            </a:r>
            <a:r>
              <a:rPr lang="en-US" dirty="0" smtClean="0"/>
              <a:t>/</a:t>
            </a:r>
            <a:r>
              <a:rPr lang="en-US" dirty="0" err="1" smtClean="0">
                <a:latin typeface="Symbol" pitchFamily="18" charset="2"/>
              </a:rPr>
              <a:t>m</a:t>
            </a:r>
            <a:r>
              <a:rPr lang="en-US" dirty="0" err="1" smtClean="0"/>
              <a:t>sec</a:t>
            </a:r>
            <a:endParaRPr lang="en-US" dirty="0"/>
          </a:p>
        </p:txBody>
      </p:sp>
      <p:pic>
        <p:nvPicPr>
          <p:cNvPr id="14" name="Content Placeholder 13" descr="stokastic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990600" y="2057400"/>
            <a:ext cx="4114800" cy="4114800"/>
          </a:xfrm>
        </p:spPr>
      </p:pic>
      <p:sp>
        <p:nvSpPr>
          <p:cNvPr id="15" name="TextBox 14"/>
          <p:cNvSpPr txBox="1"/>
          <p:nvPr/>
        </p:nvSpPr>
        <p:spPr>
          <a:xfrm>
            <a:off x="1600200" y="2819400"/>
            <a:ext cx="572593" cy="3139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600" dirty="0" err="1" smtClean="0"/>
              <a:t>MeV</a:t>
            </a:r>
            <a:endParaRPr lang="en-US" sz="1600" dirty="0"/>
          </a:p>
        </p:txBody>
      </p:sp>
      <p:sp>
        <p:nvSpPr>
          <p:cNvPr id="16" name="TextBox 15"/>
          <p:cNvSpPr txBox="1"/>
          <p:nvPr/>
        </p:nvSpPr>
        <p:spPr>
          <a:xfrm>
            <a:off x="2895600" y="3276600"/>
            <a:ext cx="802014" cy="3139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600" dirty="0" smtClean="0"/>
              <a:t>Pile-up</a:t>
            </a:r>
            <a:endParaRPr lang="en-US" sz="1600" dirty="0"/>
          </a:p>
        </p:txBody>
      </p:sp>
      <p:sp>
        <p:nvSpPr>
          <p:cNvPr id="17" name="TextBox 16"/>
          <p:cNvSpPr txBox="1"/>
          <p:nvPr/>
        </p:nvSpPr>
        <p:spPr>
          <a:xfrm>
            <a:off x="3429000" y="4953000"/>
            <a:ext cx="1114601" cy="3139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600" dirty="0" smtClean="0"/>
              <a:t>No pile-up</a:t>
            </a:r>
            <a:endParaRPr lang="en-US" sz="1600" dirty="0"/>
          </a:p>
        </p:txBody>
      </p:sp>
      <p:sp>
        <p:nvSpPr>
          <p:cNvPr id="18" name="TextBox 17"/>
          <p:cNvSpPr txBox="1"/>
          <p:nvPr/>
        </p:nvSpPr>
        <p:spPr>
          <a:xfrm>
            <a:off x="3962400" y="5943600"/>
            <a:ext cx="596638" cy="2862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400" dirty="0" err="1" smtClean="0"/>
              <a:t>nsec</a:t>
            </a:r>
            <a:r>
              <a:rPr lang="en-US" sz="1400" dirty="0" smtClean="0"/>
              <a:t>.</a:t>
            </a:r>
            <a:endParaRPr lang="en-US" sz="1400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igh voltage">
  <a:themeElements>
    <a:clrScheme name="">
      <a:dk1>
        <a:srgbClr val="0000FF"/>
      </a:dk1>
      <a:lt1>
        <a:srgbClr val="F6FBFE"/>
      </a:lt1>
      <a:dk2>
        <a:srgbClr val="CC00CC"/>
      </a:dk2>
      <a:lt2>
        <a:srgbClr val="001932"/>
      </a:lt2>
      <a:accent1>
        <a:srgbClr val="CCFFFF"/>
      </a:accent1>
      <a:accent2>
        <a:srgbClr val="01B0FF"/>
      </a:accent2>
      <a:accent3>
        <a:srgbClr val="FAFDFE"/>
      </a:accent3>
      <a:accent4>
        <a:srgbClr val="0000DA"/>
      </a:accent4>
      <a:accent5>
        <a:srgbClr val="E2FFFF"/>
      </a:accent5>
      <a:accent6>
        <a:srgbClr val="019FE7"/>
      </a:accent6>
      <a:hlink>
        <a:srgbClr val="6666FF"/>
      </a:hlink>
      <a:folHlink>
        <a:srgbClr val="1C6D9A"/>
      </a:folHlink>
    </a:clrScheme>
    <a:fontScheme name="high voltage">
      <a:majorFont>
        <a:latin typeface="Comic Sans MS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90000"/>
          </a:lnSpc>
          <a:spcBef>
            <a:spcPct val="20000"/>
          </a:spcBef>
          <a:spcAft>
            <a:spcPct val="0"/>
          </a:spcAft>
          <a:buClr>
            <a:schemeClr val="accent1"/>
          </a:buClr>
          <a:buSzPct val="75000"/>
          <a:buFont typeface="Monotype Sorts" pitchFamily="2" charset="2"/>
          <a:buChar char="b"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90000"/>
          </a:lnSpc>
          <a:spcBef>
            <a:spcPct val="20000"/>
          </a:spcBef>
          <a:spcAft>
            <a:spcPct val="0"/>
          </a:spcAft>
          <a:buClr>
            <a:schemeClr val="accent1"/>
          </a:buClr>
          <a:buSzPct val="75000"/>
          <a:buFont typeface="Monotype Sorts" pitchFamily="2" charset="2"/>
          <a:buChar char="b"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ahoma" pitchFamily="34" charset="0"/>
          </a:defRPr>
        </a:defPPr>
      </a:lstStyle>
    </a:lnDef>
  </a:objectDefaults>
  <a:extraClrSchemeLst>
    <a:extraClrScheme>
      <a:clrScheme name="high voltage 1">
        <a:dk1>
          <a:srgbClr val="001932"/>
        </a:dk1>
        <a:lt1>
          <a:srgbClr val="FFFFFF"/>
        </a:lt1>
        <a:dk2>
          <a:srgbClr val="2181B7"/>
        </a:dk2>
        <a:lt2>
          <a:srgbClr val="CCFFFF"/>
        </a:lt2>
        <a:accent1>
          <a:srgbClr val="99FFCC"/>
        </a:accent1>
        <a:accent2>
          <a:srgbClr val="01B0FF"/>
        </a:accent2>
        <a:accent3>
          <a:srgbClr val="ABC1D8"/>
        </a:accent3>
        <a:accent4>
          <a:srgbClr val="DADADA"/>
        </a:accent4>
        <a:accent5>
          <a:srgbClr val="CAFFE2"/>
        </a:accent5>
        <a:accent6>
          <a:srgbClr val="019FE7"/>
        </a:accent6>
        <a:hlink>
          <a:srgbClr val="6666FF"/>
        </a:hlink>
        <a:folHlink>
          <a:srgbClr val="1C6D9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igh voltage 2">
        <a:dk1>
          <a:srgbClr val="000000"/>
        </a:dk1>
        <a:lt1>
          <a:srgbClr val="FFFFFF"/>
        </a:lt1>
        <a:dk2>
          <a:srgbClr val="000066"/>
        </a:dk2>
        <a:lt2>
          <a:srgbClr val="969696"/>
        </a:lt2>
        <a:accent1>
          <a:srgbClr val="666699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B8B8CA"/>
        </a:accent5>
        <a:accent6>
          <a:srgbClr val="B9B9E7"/>
        </a:accent6>
        <a:hlink>
          <a:srgbClr val="CC00CC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igh voltage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igh voltage 4">
        <a:dk1>
          <a:srgbClr val="000000"/>
        </a:dk1>
        <a:lt1>
          <a:srgbClr val="FFFFCC"/>
        </a:lt1>
        <a:dk2>
          <a:srgbClr val="FF6600"/>
        </a:dk2>
        <a:lt2>
          <a:srgbClr val="333300"/>
        </a:lt2>
        <a:accent1>
          <a:srgbClr val="800000"/>
        </a:accent1>
        <a:accent2>
          <a:srgbClr val="CC6600"/>
        </a:accent2>
        <a:accent3>
          <a:srgbClr val="FFFFE2"/>
        </a:accent3>
        <a:accent4>
          <a:srgbClr val="000000"/>
        </a:accent4>
        <a:accent5>
          <a:srgbClr val="C0AAAA"/>
        </a:accent5>
        <a:accent6>
          <a:srgbClr val="B95C00"/>
        </a:accent6>
        <a:hlink>
          <a:srgbClr val="8080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igh voltage 5">
        <a:dk1>
          <a:srgbClr val="1C3956"/>
        </a:dk1>
        <a:lt1>
          <a:srgbClr val="FFFFFF"/>
        </a:lt1>
        <a:dk2>
          <a:srgbClr val="003366"/>
        </a:dk2>
        <a:lt2>
          <a:srgbClr val="DDDDDD"/>
        </a:lt2>
        <a:accent1>
          <a:srgbClr val="3D7CBB"/>
        </a:accent1>
        <a:accent2>
          <a:srgbClr val="00152A"/>
        </a:accent2>
        <a:accent3>
          <a:srgbClr val="AAADB8"/>
        </a:accent3>
        <a:accent4>
          <a:srgbClr val="DADADA"/>
        </a:accent4>
        <a:accent5>
          <a:srgbClr val="AFBFDA"/>
        </a:accent5>
        <a:accent6>
          <a:srgbClr val="001225"/>
        </a:accent6>
        <a:hlink>
          <a:srgbClr val="33CCCC"/>
        </a:hlink>
        <a:folHlink>
          <a:srgbClr val="96B9D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igh voltage 6">
        <a:dk1>
          <a:srgbClr val="000000"/>
        </a:dk1>
        <a:lt1>
          <a:srgbClr val="FFFFFF"/>
        </a:lt1>
        <a:dk2>
          <a:srgbClr val="440044"/>
        </a:dk2>
        <a:lt2>
          <a:srgbClr val="491D49"/>
        </a:lt2>
        <a:accent1>
          <a:srgbClr val="9D9DBD"/>
        </a:accent1>
        <a:accent2>
          <a:srgbClr val="14213C"/>
        </a:accent2>
        <a:accent3>
          <a:srgbClr val="FFFFFF"/>
        </a:accent3>
        <a:accent4>
          <a:srgbClr val="000000"/>
        </a:accent4>
        <a:accent5>
          <a:srgbClr val="CCCCDB"/>
        </a:accent5>
        <a:accent6>
          <a:srgbClr val="111D35"/>
        </a:accent6>
        <a:hlink>
          <a:srgbClr val="666699"/>
        </a:hlink>
        <a:folHlink>
          <a:srgbClr val="DBDBF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igh voltage 7">
        <a:dk1>
          <a:srgbClr val="000000"/>
        </a:dk1>
        <a:lt1>
          <a:srgbClr val="FFFFFF"/>
        </a:lt1>
        <a:dk2>
          <a:srgbClr val="000000"/>
        </a:dk2>
        <a:lt2>
          <a:srgbClr val="001A00"/>
        </a:lt2>
        <a:accent1>
          <a:srgbClr val="339966"/>
        </a:accent1>
        <a:accent2>
          <a:srgbClr val="003300"/>
        </a:accent2>
        <a:accent3>
          <a:srgbClr val="FFFFFF"/>
        </a:accent3>
        <a:accent4>
          <a:srgbClr val="000000"/>
        </a:accent4>
        <a:accent5>
          <a:srgbClr val="ADCAB8"/>
        </a:accent5>
        <a:accent6>
          <a:srgbClr val="002D00"/>
        </a:accent6>
        <a:hlink>
          <a:srgbClr val="FF9933"/>
        </a:hlink>
        <a:folHlink>
          <a:srgbClr val="AFE9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igh voltage 8">
        <a:dk1>
          <a:srgbClr val="000000"/>
        </a:dk1>
        <a:lt1>
          <a:srgbClr val="FFFFFF"/>
        </a:lt1>
        <a:dk2>
          <a:srgbClr val="000000"/>
        </a:dk2>
        <a:lt2>
          <a:srgbClr val="FFCC00"/>
        </a:lt2>
        <a:accent1>
          <a:srgbClr val="FF9900"/>
        </a:accent1>
        <a:accent2>
          <a:srgbClr val="D60093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C20085"/>
        </a:accent6>
        <a:hlink>
          <a:srgbClr val="9966FF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igh voltage 9">
        <a:dk1>
          <a:srgbClr val="0000FF"/>
        </a:dk1>
        <a:lt1>
          <a:srgbClr val="E6F4FC"/>
        </a:lt1>
        <a:dk2>
          <a:srgbClr val="CC00CC"/>
        </a:dk2>
        <a:lt2>
          <a:srgbClr val="001932"/>
        </a:lt2>
        <a:accent1>
          <a:srgbClr val="FBFFFF"/>
        </a:accent1>
        <a:accent2>
          <a:srgbClr val="01B0FF"/>
        </a:accent2>
        <a:accent3>
          <a:srgbClr val="F0F8FD"/>
        </a:accent3>
        <a:accent4>
          <a:srgbClr val="0000DA"/>
        </a:accent4>
        <a:accent5>
          <a:srgbClr val="FDFFFF"/>
        </a:accent5>
        <a:accent6>
          <a:srgbClr val="019FE7"/>
        </a:accent6>
        <a:hlink>
          <a:srgbClr val="6666FF"/>
        </a:hlink>
        <a:folHlink>
          <a:srgbClr val="1C6D9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0000FF"/>
    </a:dk1>
    <a:lt1>
      <a:srgbClr val="E6F4FC"/>
    </a:lt1>
    <a:dk2>
      <a:srgbClr val="CC00CC"/>
    </a:dk2>
    <a:lt2>
      <a:srgbClr val="001932"/>
    </a:lt2>
    <a:accent1>
      <a:srgbClr val="F0FCFE"/>
    </a:accent1>
    <a:accent2>
      <a:srgbClr val="01B0FF"/>
    </a:accent2>
    <a:accent3>
      <a:srgbClr val="F0F8FD"/>
    </a:accent3>
    <a:accent4>
      <a:srgbClr val="0000DA"/>
    </a:accent4>
    <a:accent5>
      <a:srgbClr val="F6FDFE"/>
    </a:accent5>
    <a:accent6>
      <a:srgbClr val="019FE7"/>
    </a:accent6>
    <a:hlink>
      <a:srgbClr val="6666FF"/>
    </a:hlink>
    <a:folHlink>
      <a:srgbClr val="1C6D9A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Designs\high voltage.pot</Template>
  <TotalTime>20563</TotalTime>
  <Words>640</Words>
  <Application>Microsoft Office PowerPoint</Application>
  <PresentationFormat>Letter Paper (8.5x11 in)</PresentationFormat>
  <Paragraphs>154</Paragraphs>
  <Slides>13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3" baseType="lpstr">
      <vt:lpstr>Arial</vt:lpstr>
      <vt:lpstr>Comic Sans MS</vt:lpstr>
      <vt:lpstr>Arial Narrow</vt:lpstr>
      <vt:lpstr>Impact</vt:lpstr>
      <vt:lpstr>Tahoma</vt:lpstr>
      <vt:lpstr>Symbol</vt:lpstr>
      <vt:lpstr>Times New Roman</vt:lpstr>
      <vt:lpstr>Monotype Sorts</vt:lpstr>
      <vt:lpstr>high voltage</vt:lpstr>
      <vt:lpstr>Equation</vt:lpstr>
      <vt:lpstr>Che calorimetro adopereremo alla presa dati ? (cont.)</vt:lpstr>
      <vt:lpstr>Agenda</vt:lpstr>
      <vt:lpstr>Rispetto a due settimane fa….</vt:lpstr>
      <vt:lpstr>I risultati del MC</vt:lpstr>
      <vt:lpstr>Ora i dati</vt:lpstr>
      <vt:lpstr>Confronto con/senza pile-up Cristallo tipo 80</vt:lpstr>
      <vt:lpstr>L’ENE in funzione del tempo del filtro</vt:lpstr>
      <vt:lpstr>Risoluzione relativa in funzione del tempo del filtro</vt:lpstr>
      <vt:lpstr>Deconv. Risoluzione energia / ENE in funzione del tempo del filtro</vt:lpstr>
      <vt:lpstr>Il termine ‘stocastico’ </vt:lpstr>
      <vt:lpstr>Il termine ‘stocastico’ (cont)</vt:lpstr>
      <vt:lpstr>Una prima occhiata alla situazione tipo cristallo 5</vt:lpstr>
      <vt:lpstr>Concludendo</vt:lpstr>
    </vt:vector>
  </TitlesOfParts>
  <Company>lnf-infn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 Detector Update</dc:title>
  <dc:creator>mxp</dc:creator>
  <cp:lastModifiedBy>SLAC</cp:lastModifiedBy>
  <cp:revision>158</cp:revision>
  <cp:lastPrinted>1999-04-27T21:45:42Z</cp:lastPrinted>
  <dcterms:created xsi:type="dcterms:W3CDTF">1999-03-17T16:58:04Z</dcterms:created>
  <dcterms:modified xsi:type="dcterms:W3CDTF">2015-05-07T08:20:53Z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2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3</vt:i4>
  </property>
  <property fmtid="{D5CDD505-2E9C-101B-9397-08002B2CF9AE}" pid="6" name="ScreenUsage">
    <vt:i4>1</vt:i4>
  </property>
  <property fmtid="{D5CDD505-2E9C-101B-9397-08002B2CF9AE}" pid="7" name="MailAddress">
    <vt:lpwstr/>
  </property>
  <property fmtid="{D5CDD505-2E9C-101B-9397-08002B2CF9AE}" pid="8" name="HomePage">
    <vt:lpwstr/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1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D:\mxp'sTalks\lincoll</vt:lpwstr>
  </property>
</Properties>
</file>