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82" r:id="rId4"/>
    <p:sldId id="287" r:id="rId5"/>
    <p:sldId id="284" r:id="rId6"/>
    <p:sldId id="285" r:id="rId7"/>
    <p:sldId id="271" r:id="rId8"/>
    <p:sldId id="273" r:id="rId9"/>
    <p:sldId id="272" r:id="rId10"/>
    <p:sldId id="280" r:id="rId11"/>
    <p:sldId id="275" r:id="rId12"/>
    <p:sldId id="288" r:id="rId13"/>
  </p:sldIdLst>
  <p:sldSz cx="9144000" cy="6858000" type="screen4x3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9956" autoAdjust="0"/>
    <p:restoredTop sz="94684" autoAdjust="0"/>
  </p:normalViewPr>
  <p:slideViewPr>
    <p:cSldViewPr>
      <p:cViewPr>
        <p:scale>
          <a:sx n="75" d="100"/>
          <a:sy n="75" d="100"/>
        </p:scale>
        <p:origin x="-99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726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16F5-0445-47B0-8788-644F6BD03602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F0E-0488-4B41-9AE1-8301BCEC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34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16F5-0445-47B0-8788-644F6BD03602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F0E-0488-4B41-9AE1-8301BCEC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53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16F5-0445-47B0-8788-644F6BD03602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F0E-0488-4B41-9AE1-8301BCEC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21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16F5-0445-47B0-8788-644F6BD03602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F0E-0488-4B41-9AE1-8301BCEC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85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16F5-0445-47B0-8788-644F6BD03602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F0E-0488-4B41-9AE1-8301BCEC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432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16F5-0445-47B0-8788-644F6BD03602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F0E-0488-4B41-9AE1-8301BCEC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93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16F5-0445-47B0-8788-644F6BD03602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F0E-0488-4B41-9AE1-8301BCEC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911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16F5-0445-47B0-8788-644F6BD03602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F0E-0488-4B41-9AE1-8301BCEC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92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16F5-0445-47B0-8788-644F6BD03602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F0E-0488-4B41-9AE1-8301BCEC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113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16F5-0445-47B0-8788-644F6BD03602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F0E-0488-4B41-9AE1-8301BCEC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157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16F5-0445-47B0-8788-644F6BD03602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6F0E-0488-4B41-9AE1-8301BCEC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16F5-0445-47B0-8788-644F6BD03602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C6F0E-0488-4B41-9AE1-8301BCEC954E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5" descr="D:\Dropbox\work\UNESCO\KIT\logo_and_stationery\LOGO unitwin_ch_ict_wh_lugano_en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765878"/>
            <a:ext cx="2699792" cy="10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si-intestazione-cort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69701"/>
            <a:ext cx="1280919" cy="108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30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genda.infn.it/conferenceDisplay.py/getPic?picId=18&amp;confId=96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088" y="-9624"/>
            <a:ext cx="4415825" cy="588689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7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Information and Communication Technologies, </a:t>
            </a:r>
            <a:r>
              <a:rPr lang="en-US" dirty="0" err="1" smtClean="0"/>
              <a:t>Cultura</a:t>
            </a:r>
            <a:r>
              <a:rPr lang="en-US" dirty="0" smtClean="0"/>
              <a:t> e </a:t>
            </a:r>
            <a:r>
              <a:rPr lang="en-US" dirty="0" err="1" smtClean="0"/>
              <a:t>Formazione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89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22 </a:t>
            </a:r>
            <a:r>
              <a:rPr lang="en-US" sz="2400" dirty="0" err="1" smtClean="0">
                <a:solidFill>
                  <a:schemeClr val="tx1"/>
                </a:solidFill>
              </a:rPr>
              <a:t>ottobre</a:t>
            </a:r>
            <a:r>
              <a:rPr lang="en-US" sz="2400" dirty="0" smtClean="0">
                <a:solidFill>
                  <a:schemeClr val="tx1"/>
                </a:solidFill>
              </a:rPr>
              <a:t> 2015</a:t>
            </a:r>
            <a:endParaRPr lang="fr-CH" sz="2400" dirty="0" smtClean="0">
              <a:solidFill>
                <a:schemeClr val="tx1"/>
              </a:solidFill>
            </a:endParaRPr>
          </a:p>
          <a:p>
            <a:r>
              <a:rPr lang="fr-CH" sz="2400" dirty="0" smtClean="0">
                <a:solidFill>
                  <a:schemeClr val="tx1"/>
                </a:solidFill>
              </a:rPr>
              <a:t>prof. Lorenzo Cantoni, PhD</a:t>
            </a:r>
          </a:p>
          <a:p>
            <a:r>
              <a:rPr lang="fr-CH" sz="2400" dirty="0" smtClean="0">
                <a:solidFill>
                  <a:schemeClr val="tx1"/>
                </a:solidFill>
              </a:rPr>
              <a:t>USI – </a:t>
            </a:r>
            <a:r>
              <a:rPr lang="fr-CH" sz="2400" dirty="0" err="1" smtClean="0">
                <a:solidFill>
                  <a:schemeClr val="tx1"/>
                </a:solidFill>
              </a:rPr>
              <a:t>Università</a:t>
            </a:r>
            <a:r>
              <a:rPr lang="fr-CH" sz="2400" dirty="0" smtClean="0">
                <a:solidFill>
                  <a:schemeClr val="tx1"/>
                </a:solidFill>
              </a:rPr>
              <a:t> </a:t>
            </a:r>
            <a:r>
              <a:rPr lang="fr-CH" sz="2400" dirty="0" err="1" smtClean="0">
                <a:solidFill>
                  <a:schemeClr val="tx1"/>
                </a:solidFill>
              </a:rPr>
              <a:t>della</a:t>
            </a:r>
            <a:r>
              <a:rPr lang="fr-CH" sz="2400" dirty="0" smtClean="0">
                <a:solidFill>
                  <a:schemeClr val="tx1"/>
                </a:solidFill>
              </a:rPr>
              <a:t> Svizzera </a:t>
            </a:r>
            <a:r>
              <a:rPr lang="fr-CH" sz="2400" dirty="0" err="1" smtClean="0">
                <a:solidFill>
                  <a:schemeClr val="tx1"/>
                </a:solidFill>
              </a:rPr>
              <a:t>italiana</a:t>
            </a:r>
            <a:endParaRPr lang="fr-CH" sz="2400" dirty="0" smtClean="0">
              <a:solidFill>
                <a:schemeClr val="tx1"/>
              </a:solidFill>
            </a:endParaRPr>
          </a:p>
          <a:p>
            <a:r>
              <a:rPr lang="fr-CH" sz="2400" dirty="0" smtClean="0">
                <a:solidFill>
                  <a:schemeClr val="tx1"/>
                </a:solidFill>
              </a:rPr>
              <a:t>lorenzo.cantoni@usi.ch ¦ @</a:t>
            </a:r>
            <a:r>
              <a:rPr lang="fr-CH" sz="2400" dirty="0" err="1" smtClean="0">
                <a:solidFill>
                  <a:schemeClr val="tx1"/>
                </a:solidFill>
              </a:rPr>
              <a:t>lorenzocantoni</a:t>
            </a:r>
            <a:r>
              <a:rPr lang="fr-CH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1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L’eLearning</a:t>
            </a:r>
            <a:r>
              <a:rPr lang="en-US" dirty="0" smtClean="0"/>
              <a:t> come strategia_2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N.B.: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realistici</a:t>
            </a:r>
            <a:r>
              <a:rPr lang="en-US" dirty="0"/>
              <a:t> e </a:t>
            </a:r>
            <a:r>
              <a:rPr lang="en-US" dirty="0" err="1"/>
              <a:t>progettare</a:t>
            </a:r>
            <a:r>
              <a:rPr lang="en-US" dirty="0"/>
              <a:t> </a:t>
            </a:r>
            <a:r>
              <a:rPr lang="en-US" dirty="0" err="1"/>
              <a:t>l’esperienza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dettaglio</a:t>
            </a:r>
            <a:endParaRPr lang="en-US" dirty="0"/>
          </a:p>
          <a:p>
            <a:r>
              <a:rPr lang="en-US" dirty="0" err="1" smtClean="0"/>
              <a:t>Sperimentare</a:t>
            </a:r>
            <a:r>
              <a:rPr lang="en-US" dirty="0" smtClean="0"/>
              <a:t>, </a:t>
            </a:r>
            <a:r>
              <a:rPr lang="en-US" dirty="0" err="1" smtClean="0"/>
              <a:t>valutare</a:t>
            </a:r>
            <a:r>
              <a:rPr lang="en-US" dirty="0" smtClean="0"/>
              <a:t> e </a:t>
            </a:r>
            <a:r>
              <a:rPr lang="en-US" dirty="0" err="1" smtClean="0"/>
              <a:t>condividere</a:t>
            </a:r>
            <a:endParaRPr lang="en-US" dirty="0" smtClean="0"/>
          </a:p>
          <a:p>
            <a:r>
              <a:rPr lang="en-US" dirty="0" err="1" smtClean="0"/>
              <a:t>Avvalersi</a:t>
            </a:r>
            <a:r>
              <a:rPr lang="en-US" dirty="0" smtClean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competenze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studenti</a:t>
            </a:r>
            <a:endParaRPr lang="en-US" dirty="0"/>
          </a:p>
          <a:p>
            <a:pPr lvl="1"/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siete</a:t>
            </a:r>
            <a:r>
              <a:rPr lang="en-US" dirty="0"/>
              <a:t> </a:t>
            </a:r>
            <a:r>
              <a:rPr lang="en-US" dirty="0" err="1"/>
              <a:t>esperte</a:t>
            </a:r>
            <a:r>
              <a:rPr lang="en-US" dirty="0"/>
              <a:t>/</a:t>
            </a:r>
            <a:r>
              <a:rPr lang="en-US" dirty="0" err="1"/>
              <a:t>i</a:t>
            </a:r>
            <a:r>
              <a:rPr lang="en-US" dirty="0"/>
              <a:t> dei </a:t>
            </a:r>
            <a:r>
              <a:rPr lang="en-US" dirty="0" err="1"/>
              <a:t>contenuti</a:t>
            </a:r>
            <a:r>
              <a:rPr lang="en-US" dirty="0"/>
              <a:t>, non </a:t>
            </a:r>
            <a:r>
              <a:rPr lang="en-US" dirty="0" err="1"/>
              <a:t>necessariamente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 smtClean="0"/>
              <a:t>tecnologie</a:t>
            </a:r>
            <a:endParaRPr lang="en-US" dirty="0" smtClean="0"/>
          </a:p>
          <a:p>
            <a:r>
              <a:rPr lang="en-US" dirty="0" err="1"/>
              <a:t>Promuovere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dieta</a:t>
            </a:r>
            <a:r>
              <a:rPr lang="en-US" dirty="0"/>
              <a:t> </a:t>
            </a:r>
            <a:r>
              <a:rPr lang="en-US" dirty="0" err="1"/>
              <a:t>ricca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 smtClean="0"/>
              <a:t>equilibrata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32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non </a:t>
            </a:r>
            <a:r>
              <a:rPr lang="en-US" dirty="0" err="1" smtClean="0"/>
              <a:t>dimenticare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Nessuna</a:t>
            </a:r>
            <a:r>
              <a:rPr lang="en-US" dirty="0" smtClean="0"/>
              <a:t> “</a:t>
            </a:r>
            <a:r>
              <a:rPr lang="en-US" dirty="0" err="1" smtClean="0"/>
              <a:t>ricetta</a:t>
            </a:r>
            <a:r>
              <a:rPr lang="en-US" dirty="0" smtClean="0"/>
              <a:t> </a:t>
            </a:r>
            <a:r>
              <a:rPr lang="en-US" dirty="0" err="1" smtClean="0"/>
              <a:t>miracolosa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siete</a:t>
            </a:r>
            <a:r>
              <a:rPr lang="en-US" dirty="0" smtClean="0"/>
              <a:t> lo </a:t>
            </a:r>
            <a:r>
              <a:rPr lang="en-US" dirty="0" err="1" smtClean="0"/>
              <a:t>strumento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multimediale</a:t>
            </a:r>
            <a:r>
              <a:rPr lang="en-US" dirty="0" smtClean="0"/>
              <a:t> e </a:t>
            </a:r>
            <a:r>
              <a:rPr lang="en-US" dirty="0" err="1" smtClean="0"/>
              <a:t>interattivo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creato</a:t>
            </a:r>
            <a:endParaRPr lang="en-US" dirty="0" smtClean="0"/>
          </a:p>
          <a:p>
            <a:r>
              <a:rPr lang="en-US" dirty="0" err="1" smtClean="0"/>
              <a:t>Insegnare</a:t>
            </a:r>
            <a:r>
              <a:rPr lang="en-US" dirty="0" smtClean="0"/>
              <a:t>/</a:t>
            </a:r>
            <a:r>
              <a:rPr lang="en-US" dirty="0" err="1" smtClean="0"/>
              <a:t>imparare</a:t>
            </a:r>
            <a:r>
              <a:rPr lang="en-US" dirty="0" smtClean="0"/>
              <a:t> è </a:t>
            </a:r>
            <a:r>
              <a:rPr lang="en-US" dirty="0" err="1" smtClean="0"/>
              <a:t>sempre</a:t>
            </a:r>
            <a:r>
              <a:rPr lang="en-US" dirty="0" smtClean="0"/>
              <a:t> (</a:t>
            </a:r>
            <a:r>
              <a:rPr lang="en-US" dirty="0" err="1" smtClean="0"/>
              <a:t>stato</a:t>
            </a:r>
            <a:r>
              <a:rPr lang="en-US" dirty="0" smtClean="0"/>
              <a:t>)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relazione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persone</a:t>
            </a:r>
            <a:r>
              <a:rPr lang="en-US" dirty="0" smtClean="0"/>
              <a:t>, </a:t>
            </a:r>
            <a:r>
              <a:rPr lang="en-US" dirty="0" err="1" smtClean="0"/>
              <a:t>generazioni</a:t>
            </a:r>
            <a:r>
              <a:rPr lang="en-US" dirty="0" smtClean="0"/>
              <a:t>, </a:t>
            </a:r>
            <a:r>
              <a:rPr lang="en-US" dirty="0" err="1" smtClean="0"/>
              <a:t>stili</a:t>
            </a:r>
            <a:r>
              <a:rPr lang="en-US" dirty="0" smtClean="0"/>
              <a:t>, </a:t>
            </a:r>
            <a:r>
              <a:rPr lang="en-US" dirty="0" err="1" smtClean="0"/>
              <a:t>tecnologie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03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genda.infn.it/conferenceDisplay.py/getPic?picId=18&amp;confId=96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088" y="-9624"/>
            <a:ext cx="4415825" cy="588689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7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Information and Communication Technologies, </a:t>
            </a:r>
            <a:r>
              <a:rPr lang="en-US" dirty="0" err="1" smtClean="0"/>
              <a:t>Cultura</a:t>
            </a:r>
            <a:r>
              <a:rPr lang="en-US" dirty="0" smtClean="0"/>
              <a:t> e </a:t>
            </a:r>
            <a:r>
              <a:rPr lang="en-US" dirty="0" err="1" smtClean="0"/>
              <a:t>Formazione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89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22 </a:t>
            </a:r>
            <a:r>
              <a:rPr lang="en-US" sz="2400" dirty="0" err="1" smtClean="0">
                <a:solidFill>
                  <a:schemeClr val="tx1"/>
                </a:solidFill>
              </a:rPr>
              <a:t>ottobre</a:t>
            </a:r>
            <a:r>
              <a:rPr lang="en-US" sz="2400" dirty="0" smtClean="0">
                <a:solidFill>
                  <a:schemeClr val="tx1"/>
                </a:solidFill>
              </a:rPr>
              <a:t> 2015</a:t>
            </a:r>
            <a:endParaRPr lang="fr-CH" sz="2400" dirty="0" smtClean="0">
              <a:solidFill>
                <a:schemeClr val="tx1"/>
              </a:solidFill>
            </a:endParaRPr>
          </a:p>
          <a:p>
            <a:r>
              <a:rPr lang="fr-CH" sz="2400" dirty="0" smtClean="0">
                <a:solidFill>
                  <a:schemeClr val="tx1"/>
                </a:solidFill>
              </a:rPr>
              <a:t>prof. Lorenzo Cantoni, PhD</a:t>
            </a:r>
          </a:p>
          <a:p>
            <a:r>
              <a:rPr lang="fr-CH" sz="2400" dirty="0" smtClean="0">
                <a:solidFill>
                  <a:schemeClr val="tx1"/>
                </a:solidFill>
              </a:rPr>
              <a:t>USI – </a:t>
            </a:r>
            <a:r>
              <a:rPr lang="fr-CH" sz="2400" dirty="0" err="1" smtClean="0">
                <a:solidFill>
                  <a:schemeClr val="tx1"/>
                </a:solidFill>
              </a:rPr>
              <a:t>Università</a:t>
            </a:r>
            <a:r>
              <a:rPr lang="fr-CH" sz="2400" dirty="0" smtClean="0">
                <a:solidFill>
                  <a:schemeClr val="tx1"/>
                </a:solidFill>
              </a:rPr>
              <a:t> </a:t>
            </a:r>
            <a:r>
              <a:rPr lang="fr-CH" sz="2400" dirty="0" err="1" smtClean="0">
                <a:solidFill>
                  <a:schemeClr val="tx1"/>
                </a:solidFill>
              </a:rPr>
              <a:t>della</a:t>
            </a:r>
            <a:r>
              <a:rPr lang="fr-CH" sz="2400" dirty="0" smtClean="0">
                <a:solidFill>
                  <a:schemeClr val="tx1"/>
                </a:solidFill>
              </a:rPr>
              <a:t> Svizzera </a:t>
            </a:r>
            <a:r>
              <a:rPr lang="fr-CH" sz="2400" dirty="0" err="1" smtClean="0">
                <a:solidFill>
                  <a:schemeClr val="tx1"/>
                </a:solidFill>
              </a:rPr>
              <a:t>italiana</a:t>
            </a:r>
            <a:endParaRPr lang="fr-CH" sz="2400" dirty="0" smtClean="0">
              <a:solidFill>
                <a:schemeClr val="tx1"/>
              </a:solidFill>
            </a:endParaRPr>
          </a:p>
          <a:p>
            <a:r>
              <a:rPr lang="fr-CH" sz="2400" dirty="0" smtClean="0">
                <a:solidFill>
                  <a:schemeClr val="tx1"/>
                </a:solidFill>
              </a:rPr>
              <a:t>lorenzo.cantoni@usi.ch ¦ @</a:t>
            </a:r>
            <a:r>
              <a:rPr lang="fr-CH" sz="2400" dirty="0" err="1" smtClean="0">
                <a:solidFill>
                  <a:schemeClr val="tx1"/>
                </a:solidFill>
              </a:rPr>
              <a:t>lorenzocantoni</a:t>
            </a:r>
            <a:r>
              <a:rPr lang="fr-CH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0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“Tecnologie </a:t>
            </a:r>
            <a:r>
              <a:rPr lang="it-IT" dirty="0"/>
              <a:t>della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parola</a:t>
            </a:r>
            <a:r>
              <a:rPr lang="it-IT" dirty="0"/>
              <a:t>”, scienza ed </a:t>
            </a:r>
            <a:r>
              <a:rPr lang="it-IT" dirty="0" smtClean="0"/>
              <a:t>educazione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L’oralità</a:t>
            </a:r>
            <a:r>
              <a:rPr lang="en-US" dirty="0" smtClean="0"/>
              <a:t> </a:t>
            </a:r>
            <a:r>
              <a:rPr lang="en-US" dirty="0" err="1" smtClean="0"/>
              <a:t>primaria</a:t>
            </a:r>
            <a:endParaRPr lang="en-US" dirty="0" smtClean="0"/>
          </a:p>
          <a:p>
            <a:r>
              <a:rPr lang="en-US" dirty="0"/>
              <a:t>Il </a:t>
            </a:r>
            <a:r>
              <a:rPr lang="en-US" dirty="0" err="1"/>
              <a:t>contesto</a:t>
            </a:r>
            <a:r>
              <a:rPr lang="en-US" dirty="0"/>
              <a:t> socio-</a:t>
            </a:r>
            <a:r>
              <a:rPr lang="en-US" dirty="0" err="1"/>
              <a:t>cognitivo</a:t>
            </a:r>
            <a:endParaRPr lang="en-US" dirty="0"/>
          </a:p>
          <a:p>
            <a:r>
              <a:rPr lang="en-US" dirty="0" smtClean="0"/>
              <a:t>Per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storia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comunicazione</a:t>
            </a:r>
            <a:r>
              <a:rPr lang="en-US" dirty="0" smtClean="0"/>
              <a:t> e dei </a:t>
            </a:r>
            <a:r>
              <a:rPr lang="en-US" dirty="0" err="1" smtClean="0"/>
              <a:t>suoi</a:t>
            </a:r>
            <a:r>
              <a:rPr lang="en-US" dirty="0" smtClean="0"/>
              <a:t> media</a:t>
            </a:r>
          </a:p>
        </p:txBody>
      </p:sp>
      <p:pic>
        <p:nvPicPr>
          <p:cNvPr id="2050" name="Picture 2" descr="D:\Dropbox\_work\DFA\varia\exultet\i400\ba_05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596" b="25549"/>
          <a:stretch/>
        </p:blipFill>
        <p:spPr bwMode="auto">
          <a:xfrm>
            <a:off x="6444208" y="1736"/>
            <a:ext cx="2699792" cy="494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10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determinismo</a:t>
            </a:r>
            <a:r>
              <a:rPr lang="en-US" dirty="0" smtClean="0"/>
              <a:t> </a:t>
            </a:r>
            <a:r>
              <a:rPr lang="en-US" dirty="0" err="1" smtClean="0"/>
              <a:t>tecnologico</a:t>
            </a:r>
            <a:r>
              <a:rPr lang="en-US" dirty="0" smtClean="0"/>
              <a:t> </a:t>
            </a:r>
            <a:r>
              <a:rPr lang="en-US" i="1" dirty="0" smtClean="0"/>
              <a:t>vs.</a:t>
            </a:r>
            <a:r>
              <a:rPr lang="en-US" dirty="0" smtClean="0"/>
              <a:t> </a:t>
            </a:r>
            <a:r>
              <a:rPr lang="en-US" dirty="0" err="1" smtClean="0"/>
              <a:t>strumentalismo</a:t>
            </a:r>
            <a:r>
              <a:rPr lang="en-US" dirty="0" smtClean="0"/>
              <a:t> _1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Una </a:t>
            </a:r>
            <a:r>
              <a:rPr lang="en-US" dirty="0" err="1" smtClean="0"/>
              <a:t>storia</a:t>
            </a:r>
            <a:r>
              <a:rPr lang="en-US" dirty="0" smtClean="0"/>
              <a:t> </a:t>
            </a:r>
            <a:r>
              <a:rPr lang="en-US" dirty="0" err="1" smtClean="0"/>
              <a:t>potente</a:t>
            </a:r>
            <a:r>
              <a:rPr lang="en-US" dirty="0" smtClean="0"/>
              <a:t> e </a:t>
            </a:r>
            <a:r>
              <a:rPr lang="en-US" dirty="0" err="1" smtClean="0"/>
              <a:t>affascinante</a:t>
            </a:r>
            <a:endParaRPr lang="en-US" dirty="0" smtClean="0"/>
          </a:p>
          <a:p>
            <a:r>
              <a:rPr lang="en-US" dirty="0" smtClean="0"/>
              <a:t>Ma non </a:t>
            </a:r>
            <a:r>
              <a:rPr lang="en-US" dirty="0" err="1" smtClean="0"/>
              <a:t>lineare</a:t>
            </a:r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ecologico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34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196" t="40400" r="17194" b="1968"/>
          <a:stretch/>
        </p:blipFill>
        <p:spPr bwMode="auto">
          <a:xfrm>
            <a:off x="949573" y="0"/>
            <a:ext cx="7067066" cy="681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2" descr="http://www.anorak.co.uk/wp-content/uploads/2012/06/pet-piran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41438"/>
            <a:ext cx="42862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4787900" y="4077072"/>
            <a:ext cx="43561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latin typeface="Calibri" pitchFamily="34" charset="0"/>
              </a:rPr>
              <a:t>http://www.anorak.co.uk/wp-content/uploads/2012/06/pet-piranha.jpg</a:t>
            </a:r>
          </a:p>
        </p:txBody>
      </p:sp>
      <p:pic>
        <p:nvPicPr>
          <p:cNvPr id="12295" name="Picture 5" descr="http://www.gpofishing.it/public/specie_ittiche_agone_cheppia_alo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59"/>
          <a:stretch>
            <a:fillRect/>
          </a:stretch>
        </p:blipFill>
        <p:spPr bwMode="auto">
          <a:xfrm>
            <a:off x="0" y="5595620"/>
            <a:ext cx="2627784" cy="121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0" y="662305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latin typeface="Calibri" pitchFamily="34" charset="0"/>
              </a:rPr>
              <a:t>http://www.gpofishing.it/public/specie_ittiche_agone_cheppia_alosa.jpg</a:t>
            </a:r>
          </a:p>
        </p:txBody>
      </p:sp>
    </p:spTree>
    <p:extLst>
      <p:ext uri="{BB962C8B-B14F-4D97-AF65-F5344CB8AC3E}">
        <p14:creationId xmlns:p14="http://schemas.microsoft.com/office/powerpoint/2010/main" xmlns="" val="166478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determinismo</a:t>
            </a:r>
            <a:r>
              <a:rPr lang="en-US" dirty="0" smtClean="0"/>
              <a:t> </a:t>
            </a:r>
            <a:r>
              <a:rPr lang="en-US" dirty="0" err="1" smtClean="0"/>
              <a:t>tecnologico</a:t>
            </a:r>
            <a:r>
              <a:rPr lang="en-US" dirty="0" smtClean="0"/>
              <a:t> </a:t>
            </a:r>
            <a:r>
              <a:rPr lang="en-US" i="1" dirty="0" smtClean="0"/>
              <a:t>vs.</a:t>
            </a:r>
            <a:r>
              <a:rPr lang="en-US" dirty="0" smtClean="0"/>
              <a:t> </a:t>
            </a:r>
            <a:r>
              <a:rPr lang="en-US" dirty="0" err="1" smtClean="0"/>
              <a:t>strumentalismo</a:t>
            </a:r>
            <a:r>
              <a:rPr lang="en-US" dirty="0" smtClean="0"/>
              <a:t> _2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Aspetti</a:t>
            </a:r>
            <a:r>
              <a:rPr lang="en-US" dirty="0" smtClean="0"/>
              <a:t> </a:t>
            </a:r>
            <a:r>
              <a:rPr lang="en-US" dirty="0" err="1" smtClean="0"/>
              <a:t>tecnologici</a:t>
            </a:r>
            <a:r>
              <a:rPr lang="en-US" dirty="0" smtClean="0"/>
              <a:t> ¦ </a:t>
            </a:r>
            <a:r>
              <a:rPr lang="en-US" dirty="0" err="1" smtClean="0"/>
              <a:t>economici</a:t>
            </a:r>
            <a:r>
              <a:rPr lang="en-US" dirty="0" smtClean="0"/>
              <a:t> </a:t>
            </a:r>
            <a:r>
              <a:rPr lang="en-US" dirty="0" smtClean="0"/>
              <a:t>¦ </a:t>
            </a:r>
            <a:r>
              <a:rPr lang="en-US" dirty="0" err="1" smtClean="0"/>
              <a:t>giuridici</a:t>
            </a:r>
            <a:r>
              <a:rPr lang="en-US" dirty="0" smtClean="0"/>
              <a:t> ¦ </a:t>
            </a:r>
            <a:r>
              <a:rPr lang="en-US" dirty="0" err="1" smtClean="0"/>
              <a:t>psico</a:t>
            </a:r>
            <a:r>
              <a:rPr lang="en-US" dirty="0" smtClean="0"/>
              <a:t>-socio-</a:t>
            </a:r>
            <a:r>
              <a:rPr lang="en-US" dirty="0" err="1" smtClean="0"/>
              <a:t>culturali</a:t>
            </a:r>
            <a:endParaRPr lang="en-US" dirty="0" smtClean="0"/>
          </a:p>
          <a:p>
            <a:r>
              <a:rPr lang="en-US" dirty="0" smtClean="0"/>
              <a:t>La “mediamorfosi”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Nativi</a:t>
            </a:r>
            <a:r>
              <a:rPr lang="en-US" dirty="0" smtClean="0"/>
              <a:t> </a:t>
            </a:r>
            <a:r>
              <a:rPr lang="en-US" dirty="0" err="1" smtClean="0"/>
              <a:t>digitali</a:t>
            </a:r>
            <a:r>
              <a:rPr lang="en-US" dirty="0"/>
              <a:t>”, </a:t>
            </a:r>
            <a:r>
              <a:rPr lang="en-US" dirty="0" err="1" smtClean="0"/>
              <a:t>panici</a:t>
            </a:r>
            <a:r>
              <a:rPr lang="en-US" dirty="0" smtClean="0"/>
              <a:t> </a:t>
            </a:r>
            <a:r>
              <a:rPr lang="en-US" dirty="0" err="1"/>
              <a:t>morali</a:t>
            </a:r>
            <a:r>
              <a:rPr lang="en-US" dirty="0"/>
              <a:t> e </a:t>
            </a:r>
            <a:r>
              <a:rPr lang="en-US" dirty="0" err="1"/>
              <a:t>aneddotica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63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esempio</a:t>
            </a:r>
            <a:r>
              <a:rPr lang="en-US" dirty="0" smtClean="0"/>
              <a:t>: ICT</a:t>
            </a:r>
            <a:r>
              <a:rPr lang="en-US" cap="small" dirty="0" smtClean="0"/>
              <a:t>s</a:t>
            </a:r>
            <a:r>
              <a:rPr lang="en-US" dirty="0" smtClean="0"/>
              <a:t> e </a:t>
            </a:r>
            <a:r>
              <a:rPr lang="en-US" dirty="0" err="1" smtClean="0"/>
              <a:t>scienza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comunità</a:t>
            </a:r>
            <a:r>
              <a:rPr lang="en-US" dirty="0" smtClean="0"/>
              <a:t> </a:t>
            </a:r>
            <a:r>
              <a:rPr lang="en-US" dirty="0" err="1" smtClean="0"/>
              <a:t>scientifica</a:t>
            </a:r>
            <a:endParaRPr lang="en-US" dirty="0" smtClean="0"/>
          </a:p>
          <a:p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cosa</a:t>
            </a:r>
            <a:r>
              <a:rPr lang="en-US" dirty="0" smtClean="0"/>
              <a:t> </a:t>
            </a:r>
            <a:r>
              <a:rPr lang="en-US" dirty="0" err="1" smtClean="0"/>
              <a:t>significa</a:t>
            </a:r>
            <a:r>
              <a:rPr lang="en-US" dirty="0" smtClean="0"/>
              <a:t> “</a:t>
            </a:r>
            <a:r>
              <a:rPr lang="en-US" dirty="0" err="1" smtClean="0"/>
              <a:t>pubblicare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Open Access / CC / OER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93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L’eLearning</a:t>
            </a:r>
            <a:r>
              <a:rPr lang="en-US" dirty="0" smtClean="0"/>
              <a:t> come contesto_1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 “</a:t>
            </a:r>
            <a:r>
              <a:rPr lang="en-US" dirty="0" err="1" smtClean="0"/>
              <a:t>storia</a:t>
            </a:r>
            <a:r>
              <a:rPr lang="en-US" dirty="0" smtClean="0"/>
              <a:t> </a:t>
            </a:r>
            <a:r>
              <a:rPr lang="en-US" dirty="0" err="1" smtClean="0"/>
              <a:t>naturale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nostre</a:t>
            </a:r>
            <a:r>
              <a:rPr lang="en-US" dirty="0" smtClean="0"/>
              <a:t> </a:t>
            </a:r>
            <a:r>
              <a:rPr lang="en-US" dirty="0" err="1" smtClean="0"/>
              <a:t>conoscenze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Saper</a:t>
            </a:r>
            <a:r>
              <a:rPr lang="en-US" dirty="0" smtClean="0"/>
              <a:t> </a:t>
            </a:r>
            <a:r>
              <a:rPr lang="en-US" dirty="0" err="1" smtClean="0"/>
              <a:t>usare</a:t>
            </a:r>
            <a:r>
              <a:rPr lang="en-US" dirty="0" smtClean="0"/>
              <a:t> le ICTs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competente</a:t>
            </a:r>
            <a:endParaRPr lang="en-US" dirty="0" smtClean="0"/>
          </a:p>
          <a:p>
            <a:pPr lvl="1"/>
            <a:r>
              <a:rPr lang="en-US" dirty="0" smtClean="0"/>
              <a:t>… </a:t>
            </a:r>
            <a:r>
              <a:rPr lang="en-US" dirty="0" err="1" smtClean="0"/>
              <a:t>responsabile</a:t>
            </a:r>
            <a:endParaRPr lang="en-US" dirty="0" smtClean="0"/>
          </a:p>
          <a:p>
            <a:pPr lvl="1"/>
            <a:r>
              <a:rPr lang="en-US" dirty="0" smtClean="0"/>
              <a:t>… </a:t>
            </a:r>
            <a:r>
              <a:rPr lang="en-US" dirty="0" err="1" smtClean="0"/>
              <a:t>consapevole</a:t>
            </a:r>
            <a:endParaRPr lang="en-US" dirty="0" smtClean="0"/>
          </a:p>
          <a:p>
            <a:r>
              <a:rPr lang="en-US" dirty="0" smtClean="0"/>
              <a:t>Come </a:t>
            </a:r>
            <a:r>
              <a:rPr lang="en-US" dirty="0" err="1" smtClean="0"/>
              <a:t>docente</a:t>
            </a:r>
            <a:r>
              <a:rPr lang="en-US" dirty="0" smtClean="0"/>
              <a:t> e come </a:t>
            </a:r>
            <a:r>
              <a:rPr lang="en-US" dirty="0" err="1" smtClean="0"/>
              <a:t>studente</a:t>
            </a:r>
            <a:endParaRPr lang="en-US" dirty="0" smtClean="0"/>
          </a:p>
          <a:p>
            <a:r>
              <a:rPr lang="en-US" dirty="0" err="1"/>
              <a:t>Imparare</a:t>
            </a:r>
            <a:r>
              <a:rPr lang="en-US" dirty="0"/>
              <a:t> a </a:t>
            </a:r>
            <a:r>
              <a:rPr lang="en-US" dirty="0" err="1"/>
              <a:t>imparare</a:t>
            </a:r>
            <a:r>
              <a:rPr lang="en-US" dirty="0"/>
              <a:t> online (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esempio</a:t>
            </a:r>
            <a:r>
              <a:rPr lang="en-US" dirty="0"/>
              <a:t> di </a:t>
            </a:r>
            <a:r>
              <a:rPr lang="en-US" i="1" dirty="0"/>
              <a:t>lifelong learning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P.es.: </a:t>
            </a:r>
            <a:r>
              <a:rPr lang="en-US" dirty="0" smtClean="0"/>
              <a:t>MOOC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2080617"/>
            <a:ext cx="9144000" cy="2725246"/>
            <a:chOff x="0" y="2080617"/>
            <a:chExt cx="9144000" cy="27252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2080617"/>
              <a:ext cx="9144000" cy="269676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07704" y="4221088"/>
              <a:ext cx="48965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www.iversity.org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4618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L’eLearning</a:t>
            </a:r>
            <a:r>
              <a:rPr lang="en-US" dirty="0" smtClean="0"/>
              <a:t> come contesto_2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esercizi</a:t>
            </a:r>
            <a:r>
              <a:rPr lang="en-US" dirty="0" smtClean="0"/>
              <a:t> </a:t>
            </a:r>
            <a:r>
              <a:rPr lang="en-US" dirty="0" err="1" smtClean="0"/>
              <a:t>utili</a:t>
            </a:r>
            <a:endParaRPr lang="en-US" dirty="0" smtClean="0"/>
          </a:p>
          <a:p>
            <a:pPr lvl="1"/>
            <a:r>
              <a:rPr lang="en-US" dirty="0" smtClean="0"/>
              <a:t>Fare </a:t>
            </a:r>
            <a:r>
              <a:rPr lang="en-US" dirty="0" err="1" smtClean="0"/>
              <a:t>esercizi</a:t>
            </a:r>
            <a:r>
              <a:rPr lang="en-US" dirty="0" smtClean="0"/>
              <a:t> di </a:t>
            </a:r>
            <a:r>
              <a:rPr lang="en-US" dirty="0" err="1" smtClean="0"/>
              <a:t>ricerca</a:t>
            </a:r>
            <a:r>
              <a:rPr lang="en-US" dirty="0" smtClean="0"/>
              <a:t> </a:t>
            </a:r>
            <a:r>
              <a:rPr lang="en-US" dirty="0" err="1" smtClean="0"/>
              <a:t>d’informazioni</a:t>
            </a:r>
            <a:r>
              <a:rPr lang="en-US" dirty="0" smtClean="0"/>
              <a:t> </a:t>
            </a:r>
            <a:r>
              <a:rPr lang="en-US" dirty="0" err="1" smtClean="0"/>
              <a:t>chiaramente</a:t>
            </a:r>
            <a:r>
              <a:rPr lang="en-US" dirty="0" smtClean="0"/>
              <a:t> </a:t>
            </a:r>
            <a:r>
              <a:rPr lang="en-US" dirty="0" err="1" smtClean="0"/>
              <a:t>finalizzati</a:t>
            </a:r>
            <a:endParaRPr lang="en-US" dirty="0" smtClean="0"/>
          </a:p>
          <a:p>
            <a:pPr lvl="1"/>
            <a:r>
              <a:rPr lang="en-US" dirty="0" err="1" smtClean="0"/>
              <a:t>Avere</a:t>
            </a:r>
            <a:r>
              <a:rPr lang="en-US" dirty="0" smtClean="0"/>
              <a:t> </a:t>
            </a:r>
            <a:r>
              <a:rPr lang="en-US" dirty="0" err="1" smtClean="0"/>
              <a:t>criteri</a:t>
            </a:r>
            <a:r>
              <a:rPr lang="en-US" dirty="0" smtClean="0"/>
              <a:t> di </a:t>
            </a:r>
            <a:r>
              <a:rPr lang="en-US" dirty="0" err="1" smtClean="0"/>
              <a:t>analisi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qualità</a:t>
            </a:r>
            <a:r>
              <a:rPr lang="en-US" dirty="0" smtClean="0"/>
              <a:t> </a:t>
            </a:r>
            <a:r>
              <a:rPr lang="en-US" dirty="0" err="1" smtClean="0"/>
              <a:t>dell’informazione</a:t>
            </a:r>
            <a:endParaRPr lang="en-US" dirty="0" smtClean="0"/>
          </a:p>
          <a:p>
            <a:pPr lvl="2"/>
            <a:r>
              <a:rPr lang="en-US" dirty="0" smtClean="0"/>
              <a:t>Per </a:t>
            </a:r>
            <a:r>
              <a:rPr lang="en-US" dirty="0" err="1" smtClean="0"/>
              <a:t>es</a:t>
            </a:r>
            <a:r>
              <a:rPr lang="en-US" dirty="0" smtClean="0"/>
              <a:t>.: </a:t>
            </a:r>
            <a:r>
              <a:rPr lang="en-US" dirty="0" err="1" smtClean="0"/>
              <a:t>accuratezza</a:t>
            </a:r>
            <a:r>
              <a:rPr lang="en-US" dirty="0" smtClean="0"/>
              <a:t>, </a:t>
            </a:r>
            <a:r>
              <a:rPr lang="en-US" dirty="0" err="1" smtClean="0"/>
              <a:t>autorevolezza</a:t>
            </a:r>
            <a:r>
              <a:rPr lang="en-US" dirty="0" smtClean="0"/>
              <a:t>, aggiornamento, </a:t>
            </a:r>
            <a:r>
              <a:rPr lang="en-US" dirty="0" err="1" smtClean="0"/>
              <a:t>ambito</a:t>
            </a:r>
            <a:r>
              <a:rPr lang="en-US" dirty="0" smtClean="0"/>
              <a:t>, </a:t>
            </a:r>
            <a:r>
              <a:rPr lang="en-US" dirty="0" err="1" smtClean="0"/>
              <a:t>obiettività</a:t>
            </a:r>
          </a:p>
          <a:p>
            <a:pPr lvl="1"/>
            <a:r>
              <a:rPr lang="en-US" dirty="0" err="1" smtClean="0"/>
              <a:t>Usare</a:t>
            </a:r>
            <a:r>
              <a:rPr lang="en-US" dirty="0" smtClean="0"/>
              <a:t> opportunità di </a:t>
            </a:r>
            <a:r>
              <a:rPr lang="en-US" dirty="0" err="1" smtClean="0"/>
              <a:t>apprendimento</a:t>
            </a:r>
            <a:r>
              <a:rPr lang="en-US" dirty="0" smtClean="0"/>
              <a:t> </a:t>
            </a:r>
            <a:r>
              <a:rPr lang="en-US" dirty="0" err="1" smtClean="0"/>
              <a:t>informale</a:t>
            </a:r>
            <a:r>
              <a:rPr lang="en-US" dirty="0" smtClean="0"/>
              <a:t> (</a:t>
            </a:r>
            <a:r>
              <a:rPr lang="en-US" dirty="0" err="1" smtClean="0"/>
              <a:t>viaggio</a:t>
            </a:r>
            <a:r>
              <a:rPr lang="en-US" dirty="0" smtClean="0"/>
              <a:t>, </a:t>
            </a:r>
            <a:r>
              <a:rPr lang="en-US" dirty="0" err="1" smtClean="0"/>
              <a:t>gioco</a:t>
            </a:r>
            <a:r>
              <a:rPr lang="en-US" dirty="0" smtClean="0"/>
              <a:t>, </a:t>
            </a:r>
            <a:r>
              <a:rPr lang="en-US" dirty="0" err="1" smtClean="0"/>
              <a:t>lavoro</a:t>
            </a:r>
            <a:r>
              <a:rPr lang="en-US" dirty="0" smtClean="0"/>
              <a:t>…)</a:t>
            </a:r>
          </a:p>
          <a:p>
            <a:pPr lvl="1"/>
            <a:r>
              <a:rPr lang="en-US" dirty="0" err="1" smtClean="0"/>
              <a:t>Comprendere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c’è</a:t>
            </a:r>
            <a:r>
              <a:rPr lang="en-US" dirty="0" smtClean="0"/>
              <a:t> </a:t>
            </a:r>
            <a:r>
              <a:rPr lang="en-US" dirty="0" err="1" smtClean="0"/>
              <a:t>tutto</a:t>
            </a:r>
            <a:r>
              <a:rPr lang="en-US" dirty="0" smtClean="0"/>
              <a:t> un </a:t>
            </a:r>
            <a:r>
              <a:rPr lang="en-US" dirty="0" err="1" smtClean="0"/>
              <a:t>mondo</a:t>
            </a:r>
            <a:r>
              <a:rPr lang="en-US" dirty="0" smtClean="0"/>
              <a:t> </a:t>
            </a:r>
            <a:r>
              <a:rPr lang="en-US" dirty="0" err="1" smtClean="0"/>
              <a:t>fuori</a:t>
            </a:r>
            <a:r>
              <a:rPr lang="en-US" dirty="0" smtClean="0"/>
              <a:t> da internet</a:t>
            </a:r>
          </a:p>
          <a:p>
            <a:pPr lvl="1"/>
            <a:r>
              <a:rPr lang="en-US" dirty="0" err="1" smtClean="0"/>
              <a:t>Riflettere</a:t>
            </a:r>
            <a:r>
              <a:rPr lang="en-US" dirty="0" smtClean="0"/>
              <a:t> </a:t>
            </a:r>
            <a:r>
              <a:rPr lang="en-US" dirty="0" err="1" smtClean="0"/>
              <a:t>sulle</a:t>
            </a:r>
            <a:r>
              <a:rPr lang="en-US" dirty="0" smtClean="0"/>
              <a:t> </a:t>
            </a:r>
            <a:r>
              <a:rPr lang="en-US" dirty="0" err="1" smtClean="0"/>
              <a:t>pratiche</a:t>
            </a:r>
            <a:r>
              <a:rPr lang="en-US" dirty="0" smtClean="0"/>
              <a:t> </a:t>
            </a:r>
            <a:r>
              <a:rPr lang="en-US" dirty="0" err="1" smtClean="0"/>
              <a:t>comunicative</a:t>
            </a:r>
            <a:r>
              <a:rPr lang="en-US" dirty="0" smtClean="0"/>
              <a:t>, 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potenziali</a:t>
            </a:r>
            <a:r>
              <a:rPr lang="en-US" dirty="0" smtClean="0"/>
              <a:t> </a:t>
            </a:r>
            <a:r>
              <a:rPr lang="en-US" dirty="0" err="1" smtClean="0"/>
              <a:t>effetti</a:t>
            </a:r>
            <a:r>
              <a:rPr lang="en-US" dirty="0" smtClean="0"/>
              <a:t> non </a:t>
            </a:r>
            <a:r>
              <a:rPr lang="en-US" dirty="0" err="1" smtClean="0"/>
              <a:t>intesi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87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L’eLearning come strategia_1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Arricchire l’esperienza didattica</a:t>
            </a:r>
          </a:p>
          <a:p>
            <a:pPr lvl="1"/>
            <a:r>
              <a:rPr lang="en-US" smtClean="0"/>
              <a:t>Suoni / immagini / video</a:t>
            </a:r>
          </a:p>
          <a:p>
            <a:pPr lvl="1"/>
            <a:r>
              <a:rPr lang="en-US" smtClean="0"/>
              <a:t>Materiali autentici</a:t>
            </a:r>
          </a:p>
          <a:p>
            <a:pPr lvl="1"/>
            <a:r>
              <a:rPr lang="en-US" smtClean="0"/>
              <a:t>Simulazioni </a:t>
            </a:r>
          </a:p>
          <a:p>
            <a:pPr lvl="1"/>
            <a:r>
              <a:rPr lang="en-US" smtClean="0"/>
              <a:t>Condivisione e collaborazione online</a:t>
            </a:r>
          </a:p>
          <a:p>
            <a:pPr lvl="1"/>
            <a:r>
              <a:rPr lang="en-US" smtClean="0"/>
              <a:t>N.B.: non è “virtualizzazione”, ma maggiore concretezza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113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350</Words>
  <Application>Microsoft Office PowerPoint</Application>
  <PresentationFormat>Presentazione su schermo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Office Theme</vt:lpstr>
      <vt:lpstr>Information and Communication Technologies, Cultura e Formazione</vt:lpstr>
      <vt:lpstr>“Tecnologie della  parola”, scienza ed educazione</vt:lpstr>
      <vt:lpstr>determinismo tecnologico vs. strumentalismo _1</vt:lpstr>
      <vt:lpstr>Diapositiva 4</vt:lpstr>
      <vt:lpstr>determinismo tecnologico vs. strumentalismo _2</vt:lpstr>
      <vt:lpstr>Un esempio: ICTs e scienza</vt:lpstr>
      <vt:lpstr>L’eLearning come contesto_1</vt:lpstr>
      <vt:lpstr>L’eLearning come contesto_2</vt:lpstr>
      <vt:lpstr>L’eLearning come strategia_1</vt:lpstr>
      <vt:lpstr>L’eLearning come strategia_2</vt:lpstr>
      <vt:lpstr>Da non dimenticare</vt:lpstr>
      <vt:lpstr>Information and Communication Technologies, Cultura e Formazione</vt:lpstr>
    </vt:vector>
  </TitlesOfParts>
  <Company>USI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lorenzo cantoni</dc:creator>
  <cp:lastModifiedBy>Utente</cp:lastModifiedBy>
  <cp:revision>339</cp:revision>
  <dcterms:created xsi:type="dcterms:W3CDTF">2014-10-15T11:45:45Z</dcterms:created>
  <dcterms:modified xsi:type="dcterms:W3CDTF">2015-10-22T09:25:50Z</dcterms:modified>
</cp:coreProperties>
</file>