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367" r:id="rId3"/>
    <p:sldId id="368" r:id="rId4"/>
    <p:sldId id="369" r:id="rId5"/>
    <p:sldId id="371" r:id="rId6"/>
    <p:sldId id="372" r:id="rId7"/>
    <p:sldId id="370" r:id="rId8"/>
    <p:sldId id="386" r:id="rId9"/>
    <p:sldId id="387" r:id="rId10"/>
    <p:sldId id="373" r:id="rId11"/>
    <p:sldId id="375" r:id="rId12"/>
    <p:sldId id="374" r:id="rId13"/>
    <p:sldId id="376" r:id="rId14"/>
    <p:sldId id="380" r:id="rId15"/>
    <p:sldId id="381" r:id="rId16"/>
    <p:sldId id="382" r:id="rId17"/>
    <p:sldId id="383" r:id="rId18"/>
    <p:sldId id="377" r:id="rId19"/>
    <p:sldId id="384" r:id="rId20"/>
    <p:sldId id="385" r:id="rId21"/>
    <p:sldId id="378" r:id="rId22"/>
    <p:sldId id="389" r:id="rId23"/>
    <p:sldId id="390" r:id="rId24"/>
    <p:sldId id="391" r:id="rId25"/>
    <p:sldId id="392" r:id="rId26"/>
    <p:sldId id="393" r:id="rId27"/>
    <p:sldId id="394" r:id="rId28"/>
    <p:sldId id="395" r:id="rId29"/>
    <p:sldId id="396" r:id="rId30"/>
    <p:sldId id="402" r:id="rId31"/>
    <p:sldId id="403" r:id="rId32"/>
    <p:sldId id="379" r:id="rId33"/>
    <p:sldId id="397" r:id="rId34"/>
    <p:sldId id="398" r:id="rId35"/>
    <p:sldId id="399" r:id="rId36"/>
    <p:sldId id="400" r:id="rId37"/>
    <p:sldId id="401" r:id="rId38"/>
    <p:sldId id="405" r:id="rId39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11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9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82F865-DDE1-2048-AE19-1921967CA386}" type="datetimeFigureOut">
              <a:rPr lang="de-DE" smtClean="0"/>
              <a:pPr/>
              <a:t>11/06/15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24C36-4767-9B42-BAB2-966741F00E75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04475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21F4C4-9C60-E343-93D3-22CB62C4B236}" type="datetimeFigureOut">
              <a:rPr lang="de-DE" smtClean="0"/>
              <a:pPr/>
              <a:t>11/06/15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DAE9A-4EB9-AA4E-B050-793EE695BEE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07847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02/06/2015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C. Schwanda, Vertex 2015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02/06/2015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C. Schwanda, Vertex 2015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7" name="Gerade Verbindung 6"/>
          <p:cNvCxnSpPr/>
          <p:nvPr userDrawn="1"/>
        </p:nvCxnSpPr>
        <p:spPr>
          <a:xfrm>
            <a:off x="457200" y="1059289"/>
            <a:ext cx="8229600" cy="1588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02/06/2015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C. Schwanda, Vertex 2015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79500"/>
            <a:ext cx="8229600" cy="5276851"/>
          </a:xfrm>
        </p:spPr>
        <p:txBody>
          <a:bodyPr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02/06/2015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C. Schwanda, Vertex 2015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253029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err="1" smtClean="0"/>
              <a:t>Mastertitelformat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103011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 smtClean="0"/>
              <a:t>Mastertextformat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02/06/2015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C. Schwanda, Vertex 2015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7" name="Gerade Verbindung 6"/>
          <p:cNvCxnSpPr/>
          <p:nvPr userDrawn="1"/>
        </p:nvCxnSpPr>
        <p:spPr>
          <a:xfrm>
            <a:off x="457200" y="3892374"/>
            <a:ext cx="8229600" cy="1588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130300"/>
            <a:ext cx="4038600" cy="499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130302"/>
            <a:ext cx="4038600" cy="4995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 smtClean="0"/>
              <a:t>Mastertextformat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02/06/2015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C. Schwanda, Vertex 2015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066801"/>
            <a:ext cx="4040188" cy="8194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err="1" smtClean="0"/>
              <a:t>Mastertextformat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066801"/>
            <a:ext cx="4041775" cy="8194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err="1" smtClean="0"/>
              <a:t>Mastertextformat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02/06/2015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C. Schwanda, Vertex 2015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02/06/2015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C. Schwanda, Vertex 2015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02/06/2015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C. Schwanda, Vertex 2015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02/06/2015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C. Schwanda, Vertex 2015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02/06/2015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C. Schwanda, Vertex 2015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0411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 smtClean="0"/>
              <a:t>Mastertitelformat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054100"/>
            <a:ext cx="8229600" cy="5302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 smtClean="0"/>
              <a:t>Mastertextformat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02/06/2015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C. Schwanda, Vertex 2015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0556B-8668-8944-B12C-A275F28C2D28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1F497D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.t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jpeg"/><Relationship Id="rId8" Type="http://schemas.openxmlformats.org/officeDocument/2006/relationships/image" Target="../media/image11.jpeg"/><Relationship Id="rId9" Type="http://schemas.openxmlformats.org/officeDocument/2006/relationships/image" Target="../media/image12.jpeg"/><Relationship Id="rId10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4656211"/>
            <a:ext cx="9144000" cy="1395741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03223" y="1526031"/>
            <a:ext cx="5457610" cy="1320375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pPr algn="l"/>
            <a:r>
              <a:rPr lang="en-US" sz="3200" b="1" dirty="0" err="1" smtClean="0"/>
              <a:t>Workpackage</a:t>
            </a:r>
            <a:r>
              <a:rPr lang="en-US" sz="3200" b="1" dirty="0" smtClean="0"/>
              <a:t> 1 presentation</a:t>
            </a:r>
            <a:endParaRPr lang="en-US" sz="3200" b="1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831840" y="2734448"/>
            <a:ext cx="4057822" cy="1223675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Christoph Schwanda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i="1" dirty="0" smtClean="0">
                <a:solidFill>
                  <a:schemeClr val="tx1"/>
                </a:solidFill>
              </a:rPr>
              <a:t>Institute of High Energy Physics</a:t>
            </a:r>
            <a:br>
              <a:rPr lang="en-US" sz="2400" i="1" dirty="0" smtClean="0">
                <a:solidFill>
                  <a:schemeClr val="tx1"/>
                </a:solidFill>
              </a:rPr>
            </a:br>
            <a:r>
              <a:rPr lang="en-US" sz="2400" i="1" dirty="0" smtClean="0">
                <a:solidFill>
                  <a:schemeClr val="tx1"/>
                </a:solidFill>
              </a:rPr>
              <a:t>Austrian Academy of Sciences</a:t>
            </a: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764954" y="4838533"/>
            <a:ext cx="512470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JENNIFER Consortium General Meeting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INFN Roma </a:t>
            </a:r>
            <a:r>
              <a:rPr lang="en-US" sz="2400" dirty="0" err="1" smtClean="0">
                <a:solidFill>
                  <a:schemeClr val="bg1"/>
                </a:solidFill>
              </a:rPr>
              <a:t>Tre</a:t>
            </a:r>
            <a:r>
              <a:rPr lang="en-US" sz="2400" dirty="0" smtClean="0">
                <a:solidFill>
                  <a:schemeClr val="bg1"/>
                </a:solidFill>
              </a:rPr>
              <a:t>, June 10-12, 2015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" name="Bild 7" descr="belle2-logo.eps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995582" y="684479"/>
            <a:ext cx="894080" cy="7308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jennifer-sakura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24" y="4809308"/>
            <a:ext cx="3144205" cy="1060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Objectives of JENNIFER WP1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Develop, implement and optimize the software tools and algorithms needed for performing physics analysis at the Belle II </a:t>
            </a:r>
            <a:r>
              <a:rPr lang="en-US" dirty="0" smtClean="0"/>
              <a:t>experiment</a:t>
            </a:r>
            <a:endParaRPr lang="en-US" dirty="0"/>
          </a:p>
          <a:p>
            <a:r>
              <a:rPr lang="en-US" dirty="0" smtClean="0"/>
              <a:t>Re</a:t>
            </a:r>
            <a:r>
              <a:rPr lang="en-US" dirty="0"/>
              <a:t>-examine and strengthen the physics case of the Belle II experiment through collaboration with </a:t>
            </a:r>
            <a:r>
              <a:rPr lang="en-US" dirty="0" smtClean="0"/>
              <a:t>theorists</a:t>
            </a:r>
            <a:endParaRPr lang="en-US" dirty="0"/>
          </a:p>
          <a:p>
            <a:r>
              <a:rPr lang="en-US" dirty="0" smtClean="0"/>
              <a:t>Share </a:t>
            </a:r>
            <a:r>
              <a:rPr lang="en-US" dirty="0"/>
              <a:t>knowledge about software tools and physics opportunities at Belle II amongst participants, provide training for ESRs on these topics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4758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Tasks in WP1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11</a:t>
            </a:fld>
            <a:endParaRPr lang="de-D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100"/>
            <a:ext cx="9144000" cy="472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7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Partners in WP1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12</a:t>
            </a:fld>
            <a:endParaRPr lang="de-DE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4028"/>
              </p:ext>
            </p:extLst>
          </p:nvPr>
        </p:nvGraphicFramePr>
        <p:xfrm>
          <a:off x="1524000" y="1774950"/>
          <a:ext cx="6096000" cy="33375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405217"/>
                <a:gridCol w="2690783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Person months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OEAW-HEPHY</a:t>
                      </a:r>
                      <a:r>
                        <a:rPr lang="en-US" baseline="0" dirty="0" smtClean="0"/>
                        <a:t> (LB)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INFN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DESY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IFJ PAN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UKP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JSI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METU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CNRS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5445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Offline software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8120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avour1_Hec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4711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15</a:t>
            </a:fld>
            <a:endParaRPr lang="de-DE"/>
          </a:p>
        </p:txBody>
      </p:sp>
      <p:pic>
        <p:nvPicPr>
          <p:cNvPr id="3" name="Picture 2" descr="Flavour1_Hec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92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16</a:t>
            </a:fld>
            <a:endParaRPr lang="de-DE"/>
          </a:p>
        </p:txBody>
      </p:sp>
      <p:pic>
        <p:nvPicPr>
          <p:cNvPr id="4" name="Picture 3" descr="Flavour1_Hec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37128" y="5533275"/>
            <a:ext cx="438489" cy="56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147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17</a:t>
            </a:fld>
            <a:endParaRPr lang="de-DE"/>
          </a:p>
        </p:txBody>
      </p:sp>
      <p:pic>
        <p:nvPicPr>
          <p:cNvPr id="3" name="Picture 2" descr="Flavour1_Hec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437128" y="5472803"/>
            <a:ext cx="438489" cy="56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45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Physics analysis tools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9348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19</a:t>
            </a:fld>
            <a:endParaRPr lang="de-DE"/>
          </a:p>
        </p:txBody>
      </p:sp>
      <p:pic>
        <p:nvPicPr>
          <p:cNvPr id="3" name="Picture 2" descr="Flavour1_Hec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437128" y="5442567"/>
            <a:ext cx="438489" cy="56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644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Introduction to the Belle II and WP1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Belle II offline software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Physics analysis tools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 The Belle II physics case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Deliverables and milestones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7819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20</a:t>
            </a:fld>
            <a:endParaRPr lang="de-DE"/>
          </a:p>
        </p:txBody>
      </p:sp>
      <p:pic>
        <p:nvPicPr>
          <p:cNvPr id="3" name="Picture 2" descr="Flavour1_Hec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437128" y="5503039"/>
            <a:ext cx="438489" cy="56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568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Belle ii physics and The belle ii theory interface platform (b2tip)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9348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Physics during phase 2 commissioning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22</a:t>
            </a:fld>
            <a:endParaRPr lang="de-DE"/>
          </a:p>
        </p:txBody>
      </p:sp>
      <p:pic>
        <p:nvPicPr>
          <p:cNvPr id="4" name="Picture 3" descr="Flavour1_Hec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2552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12728" y="5472803"/>
            <a:ext cx="438489" cy="56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907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23</a:t>
            </a:fld>
            <a:endParaRPr lang="de-DE"/>
          </a:p>
        </p:txBody>
      </p:sp>
      <p:pic>
        <p:nvPicPr>
          <p:cNvPr id="3" name="Picture 2" descr="Flavour1_Hec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437128" y="5563511"/>
            <a:ext cx="438489" cy="56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41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24</a:t>
            </a:fld>
            <a:endParaRPr lang="de-DE"/>
          </a:p>
        </p:txBody>
      </p:sp>
      <p:pic>
        <p:nvPicPr>
          <p:cNvPr id="3" name="Picture 2" descr="Flavour1_Hec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016"/>
            <a:ext cx="9144000" cy="57222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437128" y="5442567"/>
            <a:ext cx="438489" cy="56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71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25</a:t>
            </a:fld>
            <a:endParaRPr lang="de-DE"/>
          </a:p>
        </p:txBody>
      </p:sp>
      <p:pic>
        <p:nvPicPr>
          <p:cNvPr id="3" name="Picture 2" descr="Flavour1_Hec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074"/>
            <a:ext cx="9144000" cy="55710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437128" y="5382095"/>
            <a:ext cx="438489" cy="56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452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26</a:t>
            </a:fld>
            <a:endParaRPr lang="de-DE"/>
          </a:p>
        </p:txBody>
      </p:sp>
      <p:pic>
        <p:nvPicPr>
          <p:cNvPr id="3" name="Picture 2" descr="Flavour1_Hec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81"/>
            <a:ext cx="9144000" cy="55106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437128" y="5427449"/>
            <a:ext cx="438489" cy="56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374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ysics_Report_BPA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67700" y="6289637"/>
            <a:ext cx="8127162" cy="56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151203" y="30238"/>
            <a:ext cx="627492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B2TIP timeline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6958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ysics_Report_BPA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67700" y="6289637"/>
            <a:ext cx="8127162" cy="56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6372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ysics_Report_BPA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67700" y="6455935"/>
            <a:ext cx="8127162" cy="56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133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avour1_Hec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437128" y="6153113"/>
            <a:ext cx="438489" cy="56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448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wp1 </a:t>
            </a:r>
            <a:r>
              <a:rPr lang="en-US" dirty="0" err="1" smtClean="0"/>
              <a:t>secondments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9942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31</a:t>
            </a:fld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000"/>
            <a:ext cx="9144000" cy="33728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0654" y="4852949"/>
            <a:ext cx="7786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Two </a:t>
            </a:r>
            <a:r>
              <a:rPr lang="en-US" sz="3600" dirty="0" err="1" smtClean="0"/>
              <a:t>secondments</a:t>
            </a:r>
            <a:r>
              <a:rPr lang="en-US" sz="3600" dirty="0" smtClean="0"/>
              <a:t> (OEAW-HEPHY,</a:t>
            </a:r>
            <a:br>
              <a:rPr lang="en-US" sz="3600" dirty="0" smtClean="0"/>
            </a:br>
            <a:r>
              <a:rPr lang="en-US" sz="3600" dirty="0" smtClean="0"/>
              <a:t>IFJ PAN) now about to start in June 2015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46252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Deliverables and milestones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2504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D1.1: “Offline workshop”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“</a:t>
            </a:r>
            <a:r>
              <a:rPr lang="en-US" dirty="0"/>
              <a:t>Annual workshops amongst the participants to discuss the status of offline software, outstanding issues and possible improvements, and to exchange knowledge amongst involved researchers (months 12,24,36,48</a:t>
            </a:r>
            <a:r>
              <a:rPr lang="en-US" dirty="0" smtClean="0"/>
              <a:t>)”</a:t>
            </a:r>
          </a:p>
          <a:p>
            <a:r>
              <a:rPr lang="en-US" dirty="0" smtClean="0"/>
              <a:t>Due: Apr 2016</a:t>
            </a:r>
          </a:p>
          <a:p>
            <a:r>
              <a:rPr lang="en-US" dirty="0" smtClean="0"/>
              <a:t>Status: </a:t>
            </a:r>
            <a:r>
              <a:rPr lang="en-US" dirty="0"/>
              <a:t>Usually we have two workshops per year, one in spring and one attached to the autumn B2GM (but </a:t>
            </a:r>
            <a:r>
              <a:rPr lang="en-US" dirty="0" smtClean="0"/>
              <a:t>not </a:t>
            </a:r>
            <a:r>
              <a:rPr lang="en-US" dirty="0"/>
              <a:t>sure </a:t>
            </a:r>
            <a:r>
              <a:rPr lang="en-US" dirty="0" smtClean="0"/>
              <a:t>we </a:t>
            </a:r>
            <a:r>
              <a:rPr lang="en-US" dirty="0"/>
              <a:t>will have one this year in October). </a:t>
            </a:r>
            <a:r>
              <a:rPr lang="en-US" dirty="0"/>
              <a:t>L</a:t>
            </a:r>
            <a:r>
              <a:rPr lang="en-US" dirty="0" smtClean="0"/>
              <a:t>ist </a:t>
            </a:r>
            <a:r>
              <a:rPr lang="en-US" dirty="0"/>
              <a:t>of previous </a:t>
            </a:r>
            <a:r>
              <a:rPr lang="en-US" dirty="0" smtClean="0"/>
              <a:t>workshops: </a:t>
            </a:r>
            <a:r>
              <a:rPr lang="en-US" u="sng" dirty="0"/>
              <a:t>http://kds.kek.jp/categoryDisplay.py?categId=</a:t>
            </a:r>
            <a:r>
              <a:rPr lang="en-US" u="sng" dirty="0" smtClean="0"/>
              <a:t>502</a:t>
            </a:r>
            <a:r>
              <a:rPr lang="en-US" dirty="0"/>
              <a:t>.</a:t>
            </a:r>
            <a:r>
              <a:rPr lang="en-US" dirty="0" smtClean="0"/>
              <a:t> In May 2016 we will have a workshop at PNNL.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8368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D1.2: “Belle II Tutorials”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“Tutorial </a:t>
            </a:r>
            <a:r>
              <a:rPr lang="en-US" dirty="0"/>
              <a:t>courses for Belle II </a:t>
            </a:r>
            <a:r>
              <a:rPr lang="en-US" dirty="0" smtClean="0"/>
              <a:t>members (</a:t>
            </a:r>
            <a:r>
              <a:rPr lang="en-US" dirty="0"/>
              <a:t>especially ESRs) attached to Belle II collaboration meetings, to demonstrate </a:t>
            </a:r>
            <a:r>
              <a:rPr lang="en-US" dirty="0" smtClean="0"/>
              <a:t>the use </a:t>
            </a:r>
            <a:r>
              <a:rPr lang="en-US" dirty="0"/>
              <a:t>of physics analysis tools (months 12, 24, 36, 48)</a:t>
            </a:r>
            <a:r>
              <a:rPr lang="en-US" dirty="0" smtClean="0"/>
              <a:t>.”</a:t>
            </a:r>
          </a:p>
          <a:p>
            <a:r>
              <a:rPr lang="en-US" dirty="0" smtClean="0"/>
              <a:t>Due: Apr 2016</a:t>
            </a:r>
          </a:p>
          <a:p>
            <a:r>
              <a:rPr lang="en-US" dirty="0" smtClean="0"/>
              <a:t>Status: </a:t>
            </a:r>
            <a:r>
              <a:rPr lang="en-US" dirty="0"/>
              <a:t>Tutorial are held at least once a year. </a:t>
            </a:r>
            <a:r>
              <a:rPr lang="en-US" dirty="0" smtClean="0"/>
              <a:t>Most of them are in: </a:t>
            </a:r>
            <a:r>
              <a:rPr lang="en-US" u="sng" dirty="0"/>
              <a:t>http://kds.kek.jp/categoryDisplay.py?categId=</a:t>
            </a:r>
            <a:r>
              <a:rPr lang="en-US" u="sng" dirty="0" smtClean="0"/>
              <a:t>503</a:t>
            </a:r>
            <a:r>
              <a:rPr lang="en-US" dirty="0" smtClean="0"/>
              <a:t>. The next one is in two weeks at the B2GM.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6375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D1.3: “Reference guide”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/>
              <a:t>Writing and maintaining a reference data reconstruction and analysis tools guide (months 36, 48)</a:t>
            </a:r>
            <a:r>
              <a:rPr lang="en-US" dirty="0" smtClean="0"/>
              <a:t>.”</a:t>
            </a:r>
          </a:p>
          <a:p>
            <a:r>
              <a:rPr lang="en-US" dirty="0" smtClean="0"/>
              <a:t>Due: Apr 2018</a:t>
            </a:r>
          </a:p>
          <a:p>
            <a:r>
              <a:rPr lang="en-US" dirty="0" smtClean="0"/>
              <a:t>Status: </a:t>
            </a:r>
            <a:r>
              <a:rPr lang="en-US" dirty="0"/>
              <a:t>Ideas exist, but </a:t>
            </a:r>
            <a:r>
              <a:rPr lang="en-US" dirty="0" smtClean="0"/>
              <a:t>no </a:t>
            </a:r>
            <a:r>
              <a:rPr lang="en-US" dirty="0"/>
              <a:t>fixed </a:t>
            </a:r>
            <a:r>
              <a:rPr lang="en-US" dirty="0" smtClean="0"/>
              <a:t>plans in the software group. </a:t>
            </a:r>
            <a:r>
              <a:rPr lang="en-US" dirty="0"/>
              <a:t>Apr 2018 seems a good target date. The main components of the software should be more or less ready by that date and a guide would be useful for the preparation of data taking.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7153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D1.4: “B2 Yellow Report”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“Belle </a:t>
            </a:r>
            <a:r>
              <a:rPr lang="en-US" dirty="0"/>
              <a:t>II Yellow </a:t>
            </a:r>
            <a:r>
              <a:rPr lang="en-US" dirty="0" smtClean="0"/>
              <a:t>Report </a:t>
            </a:r>
            <a:r>
              <a:rPr lang="en-US" dirty="0"/>
              <a:t>summarizing all important observables and including </a:t>
            </a:r>
            <a:r>
              <a:rPr lang="en-US" dirty="0" smtClean="0"/>
              <a:t>a milestone table, </a:t>
            </a:r>
            <a:r>
              <a:rPr lang="en-US" dirty="0"/>
              <a:t>clarifying the targets for the first 5/</a:t>
            </a:r>
            <a:r>
              <a:rPr lang="en-US" dirty="0" err="1"/>
              <a:t>ab</a:t>
            </a:r>
            <a:r>
              <a:rPr lang="en-US" dirty="0"/>
              <a:t>, 10/</a:t>
            </a:r>
            <a:r>
              <a:rPr lang="en-US" dirty="0" err="1"/>
              <a:t>ab</a:t>
            </a:r>
            <a:r>
              <a:rPr lang="en-US" dirty="0"/>
              <a:t> as well as for the final goal at 50/ab</a:t>
            </a:r>
            <a:r>
              <a:rPr lang="en-US" dirty="0" smtClean="0"/>
              <a:t>.”</a:t>
            </a:r>
          </a:p>
          <a:p>
            <a:r>
              <a:rPr lang="en-US" dirty="0" smtClean="0"/>
              <a:t>Due: Apr 2017</a:t>
            </a:r>
          </a:p>
          <a:p>
            <a:r>
              <a:rPr lang="en-US" dirty="0" smtClean="0"/>
              <a:t>Status: This corresponds exactly to the B2TIP effort which is expected to converge (in a report) by the end of 2016. The due date thus is realistic.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9011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MS2: “</a:t>
            </a:r>
            <a:r>
              <a:rPr lang="en-US" dirty="0"/>
              <a:t>Belle-II Yellow Report”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Due: Apr 2017</a:t>
            </a:r>
          </a:p>
          <a:p>
            <a:r>
              <a:rPr lang="en-US" dirty="0" smtClean="0"/>
              <a:t>Corresponds exactly to D1.4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1958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WP1 deals with Belle II offline software, physics analysis tools and physics preparations for Belle II</a:t>
            </a:r>
          </a:p>
          <a:p>
            <a:r>
              <a:rPr lang="en-US" dirty="0" err="1" smtClean="0"/>
              <a:t>Secondments</a:t>
            </a:r>
            <a:r>
              <a:rPr lang="en-US" dirty="0" smtClean="0"/>
              <a:t> are reconfirmed, at least for the first year of JENNIFER.</a:t>
            </a:r>
          </a:p>
          <a:p>
            <a:r>
              <a:rPr lang="en-US" dirty="0" smtClean="0"/>
              <a:t>There is a plan for the preparation of the deliverables/milestone. Due dates appear to be realistic at </a:t>
            </a:r>
            <a:r>
              <a:rPr lang="en-US" smtClean="0"/>
              <a:t>this point.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4754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avour1_Hec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76648" y="6168231"/>
            <a:ext cx="438489" cy="56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98450" y="469883"/>
            <a:ext cx="3830350" cy="6791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83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 Ring4.JPG                                                      04FFC802Macintosh HD                   C12DDCCD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536575"/>
            <a:ext cx="84582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5753100"/>
            <a:ext cx="198437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20"/>
          <p:cNvSpPr>
            <a:spLocks/>
          </p:cNvSpPr>
          <p:nvPr/>
        </p:nvSpPr>
        <p:spPr bwMode="auto">
          <a:xfrm>
            <a:off x="4305300" y="1298575"/>
            <a:ext cx="579438" cy="215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40638" bIns="0">
            <a:spAutoFit/>
          </a:bodyPr>
          <a:lstStyle/>
          <a:p>
            <a:pPr>
              <a:defRPr/>
            </a:pPr>
            <a:r>
              <a:rPr lang="en-US" altLang="ja-JP" sz="1400" dirty="0" err="1">
                <a:solidFill>
                  <a:srgbClr val="0000FF"/>
                </a:solidFill>
                <a:latin typeface="+mn-lt"/>
                <a:ea typeface="ＭＳ Ｐゴシック" charset="-128"/>
                <a:cs typeface="ＭＳ Ｐゴシック" charset="-128"/>
              </a:rPr>
              <a:t>e</a:t>
            </a:r>
            <a:r>
              <a:rPr lang="en-US" altLang="ja-JP" sz="1400" baseline="30000" dirty="0">
                <a:solidFill>
                  <a:srgbClr val="0000FF"/>
                </a:solidFill>
                <a:latin typeface="+mn-lt"/>
                <a:ea typeface="ＭＳ Ｐゴシック" charset="-128"/>
                <a:cs typeface="ＭＳ Ｐゴシック" charset="-128"/>
              </a:rPr>
              <a:t>-</a:t>
            </a:r>
            <a:r>
              <a:rPr lang="en-US" altLang="ja-JP" sz="1400" dirty="0">
                <a:solidFill>
                  <a:srgbClr val="0000FF"/>
                </a:solidFill>
                <a:latin typeface="+mn-lt"/>
                <a:ea typeface="ＭＳ Ｐゴシック" charset="-128"/>
                <a:cs typeface="ＭＳ Ｐゴシック" charset="-128"/>
              </a:rPr>
              <a:t> 2.6 A</a:t>
            </a:r>
          </a:p>
        </p:txBody>
      </p:sp>
      <p:sp>
        <p:nvSpPr>
          <p:cNvPr id="15365" name="Rectangle 21"/>
          <p:cNvSpPr>
            <a:spLocks/>
          </p:cNvSpPr>
          <p:nvPr/>
        </p:nvSpPr>
        <p:spPr bwMode="auto">
          <a:xfrm>
            <a:off x="5829300" y="1908175"/>
            <a:ext cx="604838" cy="215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40638" bIns="0">
            <a:spAutoFit/>
          </a:bodyPr>
          <a:lstStyle/>
          <a:p>
            <a:pPr>
              <a:defRPr/>
            </a:pPr>
            <a:r>
              <a:rPr lang="en-US" altLang="ja-JP" sz="1400" dirty="0" err="1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e</a:t>
            </a:r>
            <a:r>
              <a:rPr lang="en-US" altLang="ja-JP" sz="1400" baseline="30000" dirty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+</a:t>
            </a:r>
            <a:r>
              <a:rPr lang="en-US" altLang="ja-JP" sz="1400" dirty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 3.6 A</a:t>
            </a:r>
          </a:p>
        </p:txBody>
      </p:sp>
      <p:sp>
        <p:nvSpPr>
          <p:cNvPr id="14" name="円/楕円 13"/>
          <p:cNvSpPr/>
          <p:nvPr/>
        </p:nvSpPr>
        <p:spPr>
          <a:xfrm>
            <a:off x="4159250" y="2493963"/>
            <a:ext cx="1219200" cy="533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srgbClr val="FFFFFF"/>
              </a:solidFill>
            </a:endParaRPr>
          </a:p>
        </p:txBody>
      </p:sp>
      <p:cxnSp>
        <p:nvCxnSpPr>
          <p:cNvPr id="15" name="直線矢印コネクタ 14"/>
          <p:cNvCxnSpPr>
            <a:cxnSpLocks noChangeShapeType="1"/>
          </p:cNvCxnSpPr>
          <p:nvPr/>
        </p:nvCxnSpPr>
        <p:spPr bwMode="auto">
          <a:xfrm>
            <a:off x="4838700" y="1222375"/>
            <a:ext cx="457200" cy="7620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pic>
        <p:nvPicPr>
          <p:cNvPr id="22536" name="図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688" y="1041400"/>
            <a:ext cx="15621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直線矢印コネクタ 18"/>
          <p:cNvCxnSpPr>
            <a:cxnSpLocks noChangeShapeType="1"/>
          </p:cNvCxnSpPr>
          <p:nvPr/>
        </p:nvCxnSpPr>
        <p:spPr bwMode="auto">
          <a:xfrm flipH="1" flipV="1">
            <a:off x="8269288" y="1481138"/>
            <a:ext cx="342900" cy="123825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0" name="直線矢印コネクタ 19"/>
          <p:cNvCxnSpPr>
            <a:cxnSpLocks noChangeShapeType="1"/>
          </p:cNvCxnSpPr>
          <p:nvPr/>
        </p:nvCxnSpPr>
        <p:spPr bwMode="auto">
          <a:xfrm flipV="1">
            <a:off x="7507288" y="1481138"/>
            <a:ext cx="381000" cy="7620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5374" name="Rectangle 16"/>
          <p:cNvSpPr>
            <a:spLocks/>
          </p:cNvSpPr>
          <p:nvPr/>
        </p:nvSpPr>
        <p:spPr bwMode="auto">
          <a:xfrm>
            <a:off x="7507288" y="923925"/>
            <a:ext cx="1066800" cy="15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/>
          <a:lstStyle/>
          <a:p>
            <a:pPr>
              <a:defRPr/>
            </a:pPr>
            <a:r>
              <a:rPr lang="en-US" altLang="ja-JP" sz="1000">
                <a:latin typeface="+mn-lt"/>
                <a:ea typeface="ＭＳ Ｐゴシック" charset="-128"/>
                <a:cs typeface="ＭＳ Ｐゴシック" charset="-128"/>
              </a:rPr>
              <a:t>Colliding bunches</a:t>
            </a:r>
          </a:p>
        </p:txBody>
      </p:sp>
      <p:pic>
        <p:nvPicPr>
          <p:cNvPr id="22540" name="図 5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4175"/>
            <a:ext cx="16049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2284413"/>
            <a:ext cx="12096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直線矢印コネクタ 23"/>
          <p:cNvCxnSpPr>
            <a:cxnSpLocks noChangeShapeType="1"/>
          </p:cNvCxnSpPr>
          <p:nvPr/>
        </p:nvCxnSpPr>
        <p:spPr bwMode="auto">
          <a:xfrm rot="16200000" flipH="1">
            <a:off x="657225" y="2320925"/>
            <a:ext cx="1676400" cy="0"/>
          </a:xfrm>
          <a:prstGeom prst="straightConnector1">
            <a:avLst/>
          </a:prstGeom>
          <a:noFill/>
          <a:ln w="1905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pic>
        <p:nvPicPr>
          <p:cNvPr id="22543" name="Picture 330" descr="OHO_TiN_After"/>
          <p:cNvPicPr>
            <a:picLocks noChangeAspect="1" noChangeArrowheads="1"/>
          </p:cNvPicPr>
          <p:nvPr/>
        </p:nvPicPr>
        <p:blipFill>
          <a:blip r:embed="rId7">
            <a:lum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7"/>
          <a:stretch>
            <a:fillRect/>
          </a:stretch>
        </p:blipFill>
        <p:spPr bwMode="auto">
          <a:xfrm>
            <a:off x="2103438" y="5799138"/>
            <a:ext cx="1363662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33" descr="&#10;ARES のコピー                                                  0004FF1BMacintosh HD                   C12DDCCD: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3471863"/>
            <a:ext cx="144938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0" name="Text Box 34"/>
          <p:cNvSpPr txBox="1">
            <a:spLocks noChangeArrowheads="1"/>
          </p:cNvSpPr>
          <p:nvPr/>
        </p:nvSpPr>
        <p:spPr bwMode="auto">
          <a:xfrm>
            <a:off x="2476500" y="4473575"/>
            <a:ext cx="9445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000">
                <a:latin typeface="+mn-lt"/>
                <a:ea typeface="ＭＳ Ｐゴシック" charset="-128"/>
                <a:cs typeface="ＭＳ Ｐゴシック" charset="-128"/>
              </a:rPr>
              <a:t>Damping ring</a:t>
            </a:r>
          </a:p>
        </p:txBody>
      </p:sp>
      <p:sp>
        <p:nvSpPr>
          <p:cNvPr id="15381" name="Line 35"/>
          <p:cNvSpPr>
            <a:spLocks noChangeShapeType="1"/>
          </p:cNvSpPr>
          <p:nvPr/>
        </p:nvSpPr>
        <p:spPr bwMode="auto">
          <a:xfrm flipH="1">
            <a:off x="2552700" y="4727575"/>
            <a:ext cx="838200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ja-JP" altLang="en-US" sz="1800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82" name="Line 36"/>
          <p:cNvSpPr>
            <a:spLocks noChangeShapeType="1"/>
          </p:cNvSpPr>
          <p:nvPr/>
        </p:nvSpPr>
        <p:spPr bwMode="auto">
          <a:xfrm flipH="1">
            <a:off x="4305300" y="4956175"/>
            <a:ext cx="228600" cy="38100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ja-JP" altLang="en-US" sz="1800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83" name="Text Box 37"/>
          <p:cNvSpPr txBox="1">
            <a:spLocks noChangeArrowheads="1"/>
          </p:cNvSpPr>
          <p:nvPr/>
        </p:nvSpPr>
        <p:spPr bwMode="auto">
          <a:xfrm>
            <a:off x="3462338" y="5337175"/>
            <a:ext cx="12652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000">
                <a:latin typeface="+mn-lt"/>
                <a:ea typeface="ＭＳ Ｐゴシック" charset="-128"/>
                <a:cs typeface="ＭＳ Ｐゴシック" charset="-128"/>
              </a:rPr>
              <a:t>Low emittance gun</a:t>
            </a:r>
          </a:p>
        </p:txBody>
      </p:sp>
      <p:sp>
        <p:nvSpPr>
          <p:cNvPr id="15384" name="Line 38"/>
          <p:cNvSpPr>
            <a:spLocks noChangeShapeType="1"/>
          </p:cNvSpPr>
          <p:nvPr/>
        </p:nvSpPr>
        <p:spPr bwMode="auto">
          <a:xfrm flipH="1">
            <a:off x="3619500" y="5337175"/>
            <a:ext cx="685800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ja-JP" altLang="en-US" sz="1800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85" name="Text Box 39"/>
          <p:cNvSpPr txBox="1">
            <a:spLocks noChangeArrowheads="1"/>
          </p:cNvSpPr>
          <p:nvPr/>
        </p:nvSpPr>
        <p:spPr bwMode="auto">
          <a:xfrm>
            <a:off x="5524500" y="4308475"/>
            <a:ext cx="10779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000">
                <a:latin typeface="+mn-lt"/>
                <a:ea typeface="ＭＳ Ｐゴシック" charset="-128"/>
                <a:cs typeface="ＭＳ Ｐゴシック" charset="-128"/>
              </a:rPr>
              <a:t>Positron source</a:t>
            </a:r>
          </a:p>
        </p:txBody>
      </p:sp>
      <p:sp>
        <p:nvSpPr>
          <p:cNvPr id="15386" name="Line 40"/>
          <p:cNvSpPr>
            <a:spLocks noChangeShapeType="1"/>
          </p:cNvSpPr>
          <p:nvPr/>
        </p:nvSpPr>
        <p:spPr bwMode="auto">
          <a:xfrm>
            <a:off x="5524500" y="4552950"/>
            <a:ext cx="1143000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ja-JP" altLang="en-US" sz="1800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87" name="Text Box 41"/>
          <p:cNvSpPr txBox="1">
            <a:spLocks noChangeArrowheads="1"/>
          </p:cNvSpPr>
          <p:nvPr/>
        </p:nvSpPr>
        <p:spPr bwMode="auto">
          <a:xfrm>
            <a:off x="2476500" y="1755775"/>
            <a:ext cx="10763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000">
                <a:latin typeface="+mn-lt"/>
                <a:ea typeface="ＭＳ Ｐゴシック" charset="-128"/>
                <a:cs typeface="ＭＳ Ｐゴシック" charset="-128"/>
              </a:rPr>
              <a:t>New beam pipe</a:t>
            </a:r>
          </a:p>
          <a:p>
            <a:pPr>
              <a:defRPr/>
            </a:pPr>
            <a:r>
              <a:rPr lang="en-US" altLang="ja-JP" sz="1000">
                <a:latin typeface="+mn-lt"/>
                <a:ea typeface="ＭＳ Ｐゴシック" charset="-128"/>
                <a:cs typeface="ＭＳ Ｐゴシック" charset="-128"/>
              </a:rPr>
              <a:t>&amp; bellows</a:t>
            </a:r>
          </a:p>
        </p:txBody>
      </p:sp>
      <p:sp>
        <p:nvSpPr>
          <p:cNvPr id="15388" name="Line 42"/>
          <p:cNvSpPr>
            <a:spLocks noChangeShapeType="1"/>
          </p:cNvSpPr>
          <p:nvPr/>
        </p:nvSpPr>
        <p:spPr bwMode="auto">
          <a:xfrm>
            <a:off x="2476500" y="2136775"/>
            <a:ext cx="990600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ja-JP" altLang="en-US" sz="1800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89" name="Text Box 43"/>
          <p:cNvSpPr txBox="1">
            <a:spLocks noChangeArrowheads="1"/>
          </p:cNvSpPr>
          <p:nvPr/>
        </p:nvSpPr>
        <p:spPr bwMode="auto">
          <a:xfrm>
            <a:off x="6329363" y="825500"/>
            <a:ext cx="5889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000">
                <a:latin typeface="+mn-lt"/>
                <a:ea typeface="ＭＳ Ｐゴシック" charset="-128"/>
                <a:cs typeface="ＭＳ Ｐゴシック" charset="-128"/>
              </a:rPr>
              <a:t>Belle II</a:t>
            </a:r>
          </a:p>
        </p:txBody>
      </p:sp>
      <p:sp>
        <p:nvSpPr>
          <p:cNvPr id="15390" name="Line 44"/>
          <p:cNvSpPr>
            <a:spLocks noChangeShapeType="1"/>
          </p:cNvSpPr>
          <p:nvPr/>
        </p:nvSpPr>
        <p:spPr bwMode="auto">
          <a:xfrm flipV="1">
            <a:off x="6210300" y="1069975"/>
            <a:ext cx="762000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ja-JP" altLang="en-US" sz="1800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91" name="Text Box 45"/>
          <p:cNvSpPr txBox="1">
            <a:spLocks noChangeArrowheads="1"/>
          </p:cNvSpPr>
          <p:nvPr/>
        </p:nvSpPr>
        <p:spPr bwMode="auto">
          <a:xfrm>
            <a:off x="6591300" y="1155700"/>
            <a:ext cx="5969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000">
                <a:latin typeface="+mn-lt"/>
                <a:ea typeface="ＭＳ Ｐゴシック" charset="-128"/>
                <a:cs typeface="ＭＳ Ｐゴシック" charset="-128"/>
              </a:rPr>
              <a:t>New IR</a:t>
            </a:r>
          </a:p>
        </p:txBody>
      </p:sp>
      <p:sp>
        <p:nvSpPr>
          <p:cNvPr id="15392" name="Line 46"/>
          <p:cNvSpPr>
            <a:spLocks noChangeShapeType="1"/>
          </p:cNvSpPr>
          <p:nvPr/>
        </p:nvSpPr>
        <p:spPr bwMode="auto">
          <a:xfrm flipV="1">
            <a:off x="6396038" y="1374775"/>
            <a:ext cx="762000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ja-JP" altLang="en-US" sz="1800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93" name="Line 47"/>
          <p:cNvSpPr>
            <a:spLocks noChangeShapeType="1"/>
          </p:cNvSpPr>
          <p:nvPr/>
        </p:nvSpPr>
        <p:spPr bwMode="auto">
          <a:xfrm flipH="1">
            <a:off x="2247900" y="1222375"/>
            <a:ext cx="533400" cy="304800"/>
          </a:xfrm>
          <a:prstGeom prst="line">
            <a:avLst/>
          </a:prstGeom>
          <a:noFill/>
          <a:ln w="38100">
            <a:solidFill>
              <a:srgbClr val="F7020B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>
              <a:defRPr/>
            </a:pPr>
            <a:endParaRPr lang="ja-JP" altLang="en-US" sz="1800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94" name="Line 48"/>
          <p:cNvSpPr>
            <a:spLocks noChangeShapeType="1"/>
          </p:cNvSpPr>
          <p:nvPr/>
        </p:nvSpPr>
        <p:spPr bwMode="auto">
          <a:xfrm flipH="1" flipV="1">
            <a:off x="5067300" y="917575"/>
            <a:ext cx="457200" cy="76200"/>
          </a:xfrm>
          <a:prstGeom prst="line">
            <a:avLst/>
          </a:prstGeom>
          <a:noFill/>
          <a:ln w="38100">
            <a:solidFill>
              <a:srgbClr val="F7020B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>
              <a:defRPr/>
            </a:pPr>
            <a:endParaRPr lang="ja-JP" altLang="en-US" sz="1800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95" name="Line 49"/>
          <p:cNvSpPr>
            <a:spLocks noChangeShapeType="1"/>
          </p:cNvSpPr>
          <p:nvPr/>
        </p:nvSpPr>
        <p:spPr bwMode="auto">
          <a:xfrm flipH="1" flipV="1">
            <a:off x="6210300" y="1679575"/>
            <a:ext cx="381000" cy="228600"/>
          </a:xfrm>
          <a:prstGeom prst="line">
            <a:avLst/>
          </a:prstGeom>
          <a:noFill/>
          <a:ln w="38100">
            <a:solidFill>
              <a:srgbClr val="F7020B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>
              <a:defRPr/>
            </a:pPr>
            <a:endParaRPr lang="ja-JP" altLang="en-US" sz="1800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96" name="Line 50"/>
          <p:cNvSpPr>
            <a:spLocks noChangeShapeType="1"/>
          </p:cNvSpPr>
          <p:nvPr/>
        </p:nvSpPr>
        <p:spPr bwMode="auto">
          <a:xfrm flipH="1">
            <a:off x="6286500" y="2974975"/>
            <a:ext cx="533400" cy="304800"/>
          </a:xfrm>
          <a:prstGeom prst="line">
            <a:avLst/>
          </a:prstGeom>
          <a:noFill/>
          <a:ln w="38100">
            <a:solidFill>
              <a:srgbClr val="000BF7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>
              <a:defRPr/>
            </a:pPr>
            <a:endParaRPr lang="ja-JP" altLang="en-US" sz="1800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97" name="Line 51"/>
          <p:cNvSpPr>
            <a:spLocks noChangeShapeType="1"/>
          </p:cNvSpPr>
          <p:nvPr/>
        </p:nvSpPr>
        <p:spPr bwMode="auto">
          <a:xfrm>
            <a:off x="6591300" y="1476375"/>
            <a:ext cx="381000" cy="152400"/>
          </a:xfrm>
          <a:prstGeom prst="line">
            <a:avLst/>
          </a:prstGeom>
          <a:noFill/>
          <a:ln w="38100">
            <a:solidFill>
              <a:srgbClr val="000BF7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pPr>
              <a:defRPr/>
            </a:pPr>
            <a:endParaRPr lang="ja-JP" altLang="en-US" sz="1800">
              <a:latin typeface="+mn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2563" name="Picture 1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88" y="5006975"/>
            <a:ext cx="9779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99" name="テキスト ボックス 46"/>
          <p:cNvSpPr txBox="1">
            <a:spLocks noChangeArrowheads="1"/>
          </p:cNvSpPr>
          <p:nvPr/>
        </p:nvSpPr>
        <p:spPr bwMode="auto">
          <a:xfrm>
            <a:off x="792163" y="5324475"/>
            <a:ext cx="18748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200">
                <a:latin typeface="+mn-lt"/>
                <a:ea typeface="ＭＳ Ｐゴシック" charset="-128"/>
                <a:cs typeface="ＭＳ Ｐゴシック" charset="-128"/>
              </a:rPr>
              <a:t>TiN-coated beam pipe with antechambers</a:t>
            </a:r>
          </a:p>
        </p:txBody>
      </p:sp>
      <p:sp>
        <p:nvSpPr>
          <p:cNvPr id="15400" name="テキスト ボックス 47"/>
          <p:cNvSpPr txBox="1">
            <a:spLocks noChangeArrowheads="1"/>
          </p:cNvSpPr>
          <p:nvPr/>
        </p:nvSpPr>
        <p:spPr bwMode="auto">
          <a:xfrm>
            <a:off x="38100" y="4524375"/>
            <a:ext cx="2438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200" dirty="0">
                <a:latin typeface="+mn-lt"/>
                <a:ea typeface="ＭＳ Ｐゴシック" charset="-128"/>
                <a:cs typeface="ＭＳ Ｐゴシック" charset="-128"/>
              </a:rPr>
              <a:t>Redesign the lattices of HER &amp; LER to squeeze the </a:t>
            </a:r>
            <a:r>
              <a:rPr lang="en-US" altLang="ja-JP" sz="1200" dirty="0" err="1">
                <a:latin typeface="+mn-lt"/>
                <a:ea typeface="ＭＳ Ｐゴシック" charset="-128"/>
                <a:cs typeface="ＭＳ Ｐゴシック" charset="-128"/>
              </a:rPr>
              <a:t>emittance</a:t>
            </a:r>
            <a:r>
              <a:rPr lang="en-US" altLang="ja-JP" sz="1200" dirty="0">
                <a:latin typeface="+mn-lt"/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15401" name="テキスト ボックス 48"/>
          <p:cNvSpPr txBox="1">
            <a:spLocks noChangeArrowheads="1"/>
          </p:cNvSpPr>
          <p:nvPr/>
        </p:nvSpPr>
        <p:spPr bwMode="auto">
          <a:xfrm>
            <a:off x="5626100" y="3486150"/>
            <a:ext cx="19129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200" dirty="0">
                <a:latin typeface="+mn-lt"/>
                <a:ea typeface="ＭＳ Ｐゴシック" charset="-128"/>
                <a:cs typeface="ＭＳ Ｐゴシック" charset="-128"/>
              </a:rPr>
              <a:t>Add / modify RF systems for higher beam current</a:t>
            </a:r>
          </a:p>
        </p:txBody>
      </p:sp>
      <p:sp>
        <p:nvSpPr>
          <p:cNvPr id="15402" name="テキスト ボックス 49"/>
          <p:cNvSpPr txBox="1">
            <a:spLocks noChangeArrowheads="1"/>
          </p:cNvSpPr>
          <p:nvPr/>
        </p:nvSpPr>
        <p:spPr bwMode="auto">
          <a:xfrm>
            <a:off x="5638800" y="4556125"/>
            <a:ext cx="1790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200">
                <a:latin typeface="+mn-lt"/>
                <a:ea typeface="ＭＳ Ｐゴシック" charset="-128"/>
                <a:cs typeface="ＭＳ Ｐゴシック" charset="-128"/>
              </a:rPr>
              <a:t>New positron target / capture section</a:t>
            </a:r>
          </a:p>
        </p:txBody>
      </p:sp>
      <p:sp>
        <p:nvSpPr>
          <p:cNvPr id="15403" name="テキスト ボックス 50"/>
          <p:cNvSpPr txBox="1">
            <a:spLocks noChangeArrowheads="1"/>
          </p:cNvSpPr>
          <p:nvPr/>
        </p:nvSpPr>
        <p:spPr bwMode="auto">
          <a:xfrm>
            <a:off x="7240588" y="1636713"/>
            <a:ext cx="20843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200" dirty="0">
                <a:latin typeface="+mn-lt"/>
                <a:ea typeface="ＭＳ Ｐゴシック" charset="-128"/>
                <a:cs typeface="ＭＳ Ｐゴシック" charset="-128"/>
              </a:rPr>
              <a:t>New superconducting /permanent final focusing </a:t>
            </a:r>
          </a:p>
          <a:p>
            <a:pPr>
              <a:defRPr/>
            </a:pPr>
            <a:r>
              <a:rPr lang="en-US" altLang="ja-JP" sz="1200" dirty="0">
                <a:latin typeface="+mn-lt"/>
                <a:ea typeface="ＭＳ Ｐゴシック" charset="-128"/>
                <a:cs typeface="ＭＳ Ｐゴシック" charset="-128"/>
              </a:rPr>
              <a:t>quads near the IP</a:t>
            </a:r>
          </a:p>
        </p:txBody>
      </p:sp>
      <p:sp>
        <p:nvSpPr>
          <p:cNvPr id="15404" name="テキスト ボックス 51"/>
          <p:cNvSpPr txBox="1">
            <a:spLocks noChangeArrowheads="1"/>
          </p:cNvSpPr>
          <p:nvPr/>
        </p:nvSpPr>
        <p:spPr bwMode="auto">
          <a:xfrm>
            <a:off x="3622675" y="5541963"/>
            <a:ext cx="1771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200" dirty="0">
                <a:latin typeface="+mn-lt"/>
                <a:ea typeface="ＭＳ Ｐゴシック" charset="-128"/>
                <a:cs typeface="ＭＳ Ｐゴシック" charset="-128"/>
              </a:rPr>
              <a:t>Low </a:t>
            </a:r>
            <a:r>
              <a:rPr lang="en-US" altLang="ja-JP" sz="1200" dirty="0" err="1">
                <a:latin typeface="+mn-lt"/>
                <a:ea typeface="ＭＳ Ｐゴシック" charset="-128"/>
                <a:cs typeface="ＭＳ Ｐゴシック" charset="-128"/>
              </a:rPr>
              <a:t>emittance</a:t>
            </a:r>
            <a:r>
              <a:rPr lang="en-US" altLang="ja-JP" sz="1200" dirty="0">
                <a:latin typeface="+mn-lt"/>
                <a:ea typeface="ＭＳ Ｐゴシック" charset="-128"/>
                <a:cs typeface="ＭＳ Ｐゴシック" charset="-128"/>
              </a:rPr>
              <a:t> electrons to inject</a:t>
            </a:r>
          </a:p>
        </p:txBody>
      </p:sp>
      <p:sp>
        <p:nvSpPr>
          <p:cNvPr id="15405" name="テキスト ボックス 52"/>
          <p:cNvSpPr txBox="1">
            <a:spLocks noChangeArrowheads="1"/>
          </p:cNvSpPr>
          <p:nvPr/>
        </p:nvSpPr>
        <p:spPr bwMode="auto">
          <a:xfrm>
            <a:off x="2976563" y="4021138"/>
            <a:ext cx="1771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200" dirty="0">
                <a:latin typeface="+mn-lt"/>
                <a:ea typeface="ＭＳ Ｐゴシック" charset="-128"/>
                <a:cs typeface="ＭＳ Ｐゴシック" charset="-128"/>
              </a:rPr>
              <a:t>Low </a:t>
            </a:r>
            <a:r>
              <a:rPr lang="en-US" altLang="ja-JP" sz="1200" dirty="0" err="1">
                <a:latin typeface="+mn-lt"/>
                <a:ea typeface="ＭＳ Ｐゴシック" charset="-128"/>
                <a:cs typeface="ＭＳ Ｐゴシック" charset="-128"/>
              </a:rPr>
              <a:t>emittance</a:t>
            </a:r>
            <a:r>
              <a:rPr lang="en-US" altLang="ja-JP" sz="1200" dirty="0">
                <a:latin typeface="+mn-lt"/>
                <a:ea typeface="ＭＳ Ｐゴシック" charset="-128"/>
                <a:cs typeface="ＭＳ Ｐゴシック" charset="-128"/>
              </a:rPr>
              <a:t> positrons to inject</a:t>
            </a:r>
          </a:p>
        </p:txBody>
      </p:sp>
      <p:sp>
        <p:nvSpPr>
          <p:cNvPr id="15406" name="テキスト ボックス 45"/>
          <p:cNvSpPr txBox="1">
            <a:spLocks noChangeArrowheads="1"/>
          </p:cNvSpPr>
          <p:nvPr/>
        </p:nvSpPr>
        <p:spPr bwMode="auto">
          <a:xfrm>
            <a:off x="-20638" y="2659063"/>
            <a:ext cx="17668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200" dirty="0">
                <a:latin typeface="+mn-lt"/>
                <a:ea typeface="ＭＳ Ｐゴシック" charset="-128"/>
                <a:cs typeface="ＭＳ Ｐゴシック" charset="-128"/>
              </a:rPr>
              <a:t>Replace short  dipoles with longer ones (LER)</a:t>
            </a:r>
          </a:p>
        </p:txBody>
      </p:sp>
      <p:grpSp>
        <p:nvGrpSpPr>
          <p:cNvPr id="22572" name="図形グループ 71"/>
          <p:cNvGrpSpPr>
            <a:grpSpLocks/>
          </p:cNvGrpSpPr>
          <p:nvPr/>
        </p:nvGrpSpPr>
        <p:grpSpPr bwMode="auto">
          <a:xfrm>
            <a:off x="184150" y="3159125"/>
            <a:ext cx="2405063" cy="1273175"/>
            <a:chOff x="184906" y="2927590"/>
            <a:chExt cx="2404238" cy="1272404"/>
          </a:xfrm>
        </p:grpSpPr>
        <p:pic>
          <p:nvPicPr>
            <p:cNvPr id="22577" name="図 67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06" y="3666554"/>
              <a:ext cx="2404238" cy="533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78" name="図 68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08" y="2927590"/>
              <a:ext cx="2362164" cy="51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" name="下矢印 69"/>
            <p:cNvSpPr/>
            <p:nvPr/>
          </p:nvSpPr>
          <p:spPr>
            <a:xfrm>
              <a:off x="1211667" y="3443216"/>
              <a:ext cx="365000" cy="217355"/>
            </a:xfrm>
            <a:prstGeom prst="downArrow">
              <a:avLst/>
            </a:prstGeom>
            <a:solidFill>
              <a:srgbClr val="CCFFC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800"/>
            </a:p>
          </p:txBody>
        </p:sp>
      </p:grpSp>
      <p:sp>
        <p:nvSpPr>
          <p:cNvPr id="22573" name="タイトル 54"/>
          <p:cNvSpPr>
            <a:spLocks noGrp="1"/>
          </p:cNvSpPr>
          <p:nvPr>
            <p:ph type="title"/>
          </p:nvPr>
        </p:nvSpPr>
        <p:spPr>
          <a:xfrm>
            <a:off x="-36513" y="-44876"/>
            <a:ext cx="9164638" cy="703263"/>
          </a:xfrm>
        </p:spPr>
        <p:txBody>
          <a:bodyPr/>
          <a:lstStyle/>
          <a:p>
            <a:pPr algn="ctr"/>
            <a:r>
              <a:rPr kumimoji="1" lang="en-US" altLang="ja-JP" sz="3600" dirty="0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rPr>
              <a:t>From KEKB to </a:t>
            </a:r>
            <a:r>
              <a:rPr kumimoji="1" lang="en-US" altLang="ja-JP" sz="3600" dirty="0" err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rPr>
              <a:t>SuperKEKB</a:t>
            </a:r>
            <a:endParaRPr kumimoji="1" lang="ja-JP" altLang="en-US" sz="2400" dirty="0">
              <a:solidFill>
                <a:schemeClr val="tx2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2574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0"/>
            <a:ext cx="14763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" name="Gerade Verbindung 50"/>
          <p:cNvCxnSpPr/>
          <p:nvPr/>
        </p:nvCxnSpPr>
        <p:spPr>
          <a:xfrm rot="5400000">
            <a:off x="4067969" y="3515519"/>
            <a:ext cx="0" cy="179388"/>
          </a:xfrm>
          <a:prstGeom prst="line">
            <a:avLst/>
          </a:prstGeom>
          <a:ln w="44450">
            <a:solidFill>
              <a:srgbClr val="FA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4188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49224" y="849314"/>
            <a:ext cx="8651875" cy="5817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6" name="Titel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59055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SuperKEKB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machine parameters</a:t>
            </a:r>
          </a:p>
        </p:txBody>
      </p:sp>
      <p:sp>
        <p:nvSpPr>
          <p:cNvPr id="21507" name="Inhaltsplatzhalter 2"/>
          <p:cNvSpPr>
            <a:spLocks noGrp="1"/>
          </p:cNvSpPr>
          <p:nvPr>
            <p:ph idx="1"/>
          </p:nvPr>
        </p:nvSpPr>
        <p:spPr>
          <a:xfrm>
            <a:off x="457200" y="5535613"/>
            <a:ext cx="8229600" cy="1301750"/>
          </a:xfrm>
        </p:spPr>
        <p:txBody>
          <a:bodyPr/>
          <a:lstStyle/>
          <a:p>
            <a:r>
              <a:rPr lang="en-US" sz="2400">
                <a:latin typeface="Calibri" charset="0"/>
                <a:ea typeface="ＭＳ Ｐゴシック" charset="0"/>
                <a:cs typeface="ＭＳ Ｐゴシック" charset="0"/>
              </a:rPr>
              <a:t>Small beam size (“nano-beam”) and</a:t>
            </a:r>
            <a:br>
              <a:rPr lang="en-US" sz="240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400">
                <a:latin typeface="Calibri" charset="0"/>
                <a:ea typeface="ＭＳ Ｐゴシック" charset="0"/>
                <a:cs typeface="ＭＳ Ｐゴシック" charset="0"/>
              </a:rPr>
              <a:t>higher currents to increase luminosity</a:t>
            </a:r>
          </a:p>
          <a:p>
            <a:r>
              <a:rPr lang="en-US" sz="2400">
                <a:latin typeface="Calibri" charset="0"/>
                <a:ea typeface="ＭＳ Ｐゴシック" charset="0"/>
                <a:cs typeface="ＭＳ Ｐゴシック" charset="0"/>
              </a:rPr>
              <a:t>Smaller boost to improve LER lifetime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5F70458-B4B8-834D-97A4-F6F1948306A6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graphicFrame>
        <p:nvGraphicFramePr>
          <p:cNvPr id="6" name="Group 2"/>
          <p:cNvGraphicFramePr>
            <a:graphicFrameLocks noGrp="1"/>
          </p:cNvGraphicFramePr>
          <p:nvPr/>
        </p:nvGraphicFramePr>
        <p:xfrm>
          <a:off x="149225" y="849313"/>
          <a:ext cx="8805863" cy="4485212"/>
        </p:xfrm>
        <a:graphic>
          <a:graphicData uri="http://schemas.openxmlformats.org/drawingml/2006/table">
            <a:tbl>
              <a:tblPr/>
              <a:tblGrid>
                <a:gridCol w="2636838"/>
                <a:gridCol w="882650"/>
                <a:gridCol w="1103312"/>
                <a:gridCol w="1101725"/>
                <a:gridCol w="1103313"/>
                <a:gridCol w="1103312"/>
                <a:gridCol w="874713"/>
              </a:tblGrid>
              <a:tr h="422275"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parameters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KEKB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SuperKEKB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units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275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LER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HER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LER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HER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2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Beam energy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E</a:t>
                      </a:r>
                      <a:r>
                        <a:rPr kumimoji="0" lang="en-US" altLang="ja-JP" sz="2000" b="0" i="0" u="none" strike="noStrike" cap="none" normalizeH="0" baseline="-6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b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3.5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8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4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7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GeV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Half crossing angle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φ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11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41.5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mrad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Horizontal emittance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ε</a:t>
                      </a:r>
                      <a:r>
                        <a:rPr kumimoji="0" lang="en-US" altLang="ja-JP" sz="2000" b="0" i="0" u="none" strike="noStrike" cap="none" normalizeH="0" baseline="-6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x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18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24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3.2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5.0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nm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422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Emittance ratio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charset="0"/>
                          <a:ea typeface="MS PGothic" charset="0"/>
                          <a:cs typeface="MS PGothic" charset="0"/>
                          <a:sym typeface="Constantia" charset="0"/>
                        </a:rPr>
                        <a:t>κ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0.88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0.66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0.27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0.25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%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4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Beta functions at IP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β</a:t>
                      </a:r>
                      <a:r>
                        <a:rPr kumimoji="0" lang="en-US" altLang="ja-JP" sz="2000" b="0" i="0" u="none" strike="noStrike" cap="none" normalizeH="0" baseline="-6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x</a:t>
                      </a:r>
                      <a:r>
                        <a:rPr kumimoji="0" lang="en-US" altLang="ja-JP" sz="2000" b="0" i="0" u="none" strike="noStrike" cap="none" normalizeH="0" baseline="32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*</a:t>
                      </a: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/β</a:t>
                      </a:r>
                      <a:r>
                        <a:rPr kumimoji="0" lang="en-US" altLang="ja-JP" sz="2000" b="0" i="0" u="none" strike="noStrike" cap="none" normalizeH="0" baseline="-6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y</a:t>
                      </a:r>
                      <a:r>
                        <a:rPr kumimoji="0" lang="en-US" altLang="ja-JP" sz="2000" b="0" i="0" u="none" strike="noStrike" cap="none" normalizeH="0" baseline="32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*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1200/5.9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32/0.27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25/0.31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mm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414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Beam currents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I</a:t>
                      </a:r>
                      <a:r>
                        <a:rPr kumimoji="0" lang="en-US" altLang="ja-JP" sz="2000" b="0" i="0" u="none" strike="noStrike" cap="none" normalizeH="0" baseline="-6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b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1.64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1.19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3.60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2.60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A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beam-beam parameter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ξ</a:t>
                      </a:r>
                      <a:r>
                        <a:rPr kumimoji="0" lang="en-US" altLang="ja-JP" sz="2000" b="0" i="0" u="none" strike="noStrike" cap="none" normalizeH="0" baseline="-6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y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0.129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0.090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0.0886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0.0830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altLang="ja-JP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arker Felt" charset="0"/>
                        <a:ea typeface="MS PGothic" charset="0"/>
                        <a:cs typeface="MS PGothic" charset="0"/>
                        <a:sym typeface="Marker Felt" charset="0"/>
                      </a:endParaRP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Luminosity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L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2.1 x 10</a:t>
                      </a:r>
                      <a:r>
                        <a:rPr kumimoji="0" lang="en-US" altLang="ja-JP" sz="2000" b="1" i="0" u="none" strike="noStrike" cap="none" normalizeH="0" baseline="32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34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8 x 10</a:t>
                      </a:r>
                      <a:r>
                        <a:rPr kumimoji="0" lang="en-US" altLang="ja-JP" sz="2000" b="1" i="0" u="none" strike="noStrike" cap="none" normalizeH="0" baseline="32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35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7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cm</a:t>
                      </a:r>
                      <a:r>
                        <a:rPr kumimoji="0" lang="en-US" altLang="ja-JP" sz="1800" b="1" i="0" u="none" strike="noStrike" cap="none" normalizeH="0" baseline="32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-2</a:t>
                      </a: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s</a:t>
                      </a:r>
                      <a:r>
                        <a:rPr kumimoji="0" lang="en-US" altLang="ja-JP" sz="1800" b="1" i="0" u="none" strike="noStrike" cap="none" normalizeH="0" baseline="32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arker Felt" charset="0"/>
                          <a:ea typeface="MS PGothic" charset="0"/>
                          <a:cs typeface="MS PGothic" charset="0"/>
                          <a:sym typeface="Marker Felt" charset="0"/>
                        </a:rPr>
                        <a:t>-1</a:t>
                      </a:r>
                    </a:p>
                  </a:txBody>
                  <a:tcPr marL="37568" marR="37568" marT="37568" marB="37568" anchor="ctr" horzOverflow="overflow">
                    <a:lnL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17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21591" name="TextBox 11"/>
          <p:cNvSpPr txBox="1">
            <a:spLocks noChangeArrowheads="1"/>
          </p:cNvSpPr>
          <p:nvPr/>
        </p:nvSpPr>
        <p:spPr bwMode="auto">
          <a:xfrm>
            <a:off x="6227763" y="5408613"/>
            <a:ext cx="144462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sl-SI" sz="1400">
                <a:solidFill>
                  <a:schemeClr val="accent2"/>
                </a:solidFill>
                <a:latin typeface="Tahoma" charset="0"/>
                <a:ea typeface="MS PGothic" charset="0"/>
                <a:cs typeface="Tahoma" charset="0"/>
              </a:rPr>
              <a:t>-</a:t>
            </a:r>
          </a:p>
        </p:txBody>
      </p:sp>
      <p:pic>
        <p:nvPicPr>
          <p:cNvPr id="21592" name="Picture 13" descr="nanobe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8" y="5524500"/>
            <a:ext cx="2122487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93" name="TextBox 22"/>
          <p:cNvSpPr txBox="1">
            <a:spLocks noChangeArrowheads="1"/>
          </p:cNvSpPr>
          <p:nvPr/>
        </p:nvSpPr>
        <p:spPr bwMode="auto">
          <a:xfrm>
            <a:off x="5746750" y="5765800"/>
            <a:ext cx="422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sl-SI" sz="1800">
                <a:solidFill>
                  <a:srgbClr val="C00000"/>
                </a:solidFill>
                <a:latin typeface="Tahoma" charset="0"/>
                <a:ea typeface="MS PGothic" charset="0"/>
                <a:cs typeface="Tahoma" charset="0"/>
              </a:rPr>
              <a:t>e</a:t>
            </a:r>
            <a:r>
              <a:rPr lang="sl-SI" sz="1800" baseline="30000">
                <a:solidFill>
                  <a:srgbClr val="C00000"/>
                </a:solidFill>
                <a:latin typeface="Tahoma" charset="0"/>
                <a:ea typeface="MS PGothic" charset="0"/>
                <a:cs typeface="Tahoma" charset="0"/>
              </a:rPr>
              <a:t>-</a:t>
            </a:r>
          </a:p>
        </p:txBody>
      </p:sp>
      <p:sp>
        <p:nvSpPr>
          <p:cNvPr id="21594" name="TextBox 23"/>
          <p:cNvSpPr txBox="1">
            <a:spLocks noChangeArrowheads="1"/>
          </p:cNvSpPr>
          <p:nvPr/>
        </p:nvSpPr>
        <p:spPr bwMode="auto">
          <a:xfrm>
            <a:off x="8305800" y="6524625"/>
            <a:ext cx="495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sl-SI" sz="1800">
                <a:solidFill>
                  <a:srgbClr val="006600"/>
                </a:solidFill>
                <a:latin typeface="Tahoma" charset="0"/>
                <a:ea typeface="MS PGothic" charset="0"/>
                <a:cs typeface="Tahoma" charset="0"/>
              </a:rPr>
              <a:t>e</a:t>
            </a:r>
            <a:r>
              <a:rPr lang="sl-SI" sz="1800" baseline="30000">
                <a:solidFill>
                  <a:srgbClr val="006600"/>
                </a:solidFill>
                <a:latin typeface="Tahoma" charset="0"/>
                <a:ea typeface="MS PGothic" charset="0"/>
                <a:cs typeface="Tahoma" charset="0"/>
              </a:rPr>
              <a:t>+</a:t>
            </a:r>
          </a:p>
        </p:txBody>
      </p:sp>
      <p:cxnSp>
        <p:nvCxnSpPr>
          <p:cNvPr id="21595" name="Straight Connector 24"/>
          <p:cNvCxnSpPr>
            <a:cxnSpLocks noChangeShapeType="1"/>
          </p:cNvCxnSpPr>
          <p:nvPr/>
        </p:nvCxnSpPr>
        <p:spPr bwMode="auto">
          <a:xfrm flipH="1" flipV="1">
            <a:off x="6300788" y="5273675"/>
            <a:ext cx="1978025" cy="15636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96" name="Straight Connector 25"/>
          <p:cNvCxnSpPr>
            <a:cxnSpLocks noChangeShapeType="1"/>
          </p:cNvCxnSpPr>
          <p:nvPr/>
        </p:nvCxnSpPr>
        <p:spPr bwMode="auto">
          <a:xfrm flipV="1">
            <a:off x="5724525" y="6065838"/>
            <a:ext cx="2879725" cy="1444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TextBox 29"/>
          <p:cNvSpPr txBox="1">
            <a:spLocks noChangeArrowheads="1"/>
          </p:cNvSpPr>
          <p:nvPr/>
        </p:nvSpPr>
        <p:spPr bwMode="auto">
          <a:xfrm>
            <a:off x="7019925" y="5362575"/>
            <a:ext cx="2016125" cy="3063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Symbol" charset="0"/>
                <a:ea typeface="MS PGothic" charset="0"/>
              </a:rPr>
              <a:t>s</a:t>
            </a:r>
            <a:r>
              <a:rPr lang="sl-SI" sz="1400" baseline="-25000">
                <a:latin typeface="Calibri" charset="0"/>
                <a:ea typeface="MS PGothic" charset="0"/>
                <a:cs typeface="Tahoma" charset="0"/>
              </a:rPr>
              <a:t>x</a:t>
            </a:r>
            <a:r>
              <a:rPr lang="en-US" sz="1400">
                <a:latin typeface="Calibri" charset="0"/>
                <a:ea typeface="MS PGothic" charset="0"/>
                <a:cs typeface="MS PGothic" charset="0"/>
              </a:rPr>
              <a:t>~10</a:t>
            </a:r>
            <a:r>
              <a:rPr lang="en-US" sz="1400">
                <a:latin typeface="Symbol" charset="0"/>
                <a:ea typeface="MS PGothic" charset="0"/>
                <a:cs typeface="MS PGothic" charset="0"/>
              </a:rPr>
              <a:t>m</a:t>
            </a:r>
            <a:r>
              <a:rPr lang="en-US" sz="1400">
                <a:latin typeface="Calibri" charset="0"/>
                <a:ea typeface="MS PGothic" charset="0"/>
                <a:cs typeface="MS PGothic" charset="0"/>
              </a:rPr>
              <a:t>m,</a:t>
            </a:r>
            <a:r>
              <a:rPr lang="en-US" sz="1400">
                <a:latin typeface="Symbol" charset="0"/>
                <a:ea typeface="MS PGothic" charset="0"/>
                <a:cs typeface="MS PGothic" charset="0"/>
              </a:rPr>
              <a:t>s</a:t>
            </a:r>
            <a:r>
              <a:rPr lang="en-US" sz="1400" baseline="-25000">
                <a:latin typeface="Calibri" charset="0"/>
                <a:ea typeface="MS PGothic" charset="0"/>
                <a:cs typeface="MS PGothic" charset="0"/>
              </a:rPr>
              <a:t>y</a:t>
            </a:r>
            <a:r>
              <a:rPr lang="en-US" sz="1400">
                <a:latin typeface="Calibri" charset="0"/>
                <a:ea typeface="MS PGothic" charset="0"/>
                <a:cs typeface="MS PGothic" charset="0"/>
              </a:rPr>
              <a:t>~</a:t>
            </a:r>
            <a:r>
              <a:rPr lang="sl-SI" sz="1400">
                <a:latin typeface="Calibri" charset="0"/>
                <a:ea typeface="MS PGothic" charset="0"/>
                <a:cs typeface="MS PGothic" charset="0"/>
              </a:rPr>
              <a:t>60nm</a:t>
            </a:r>
            <a:endParaRPr lang="en-US" sz="140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14" name="Rectangle 1"/>
          <p:cNvSpPr/>
          <p:nvPr/>
        </p:nvSpPr>
        <p:spPr>
          <a:xfrm>
            <a:off x="6196013" y="5741988"/>
            <a:ext cx="514350" cy="26193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sl-SI" sz="1100">
                <a:latin typeface="Calibri" charset="0"/>
                <a:ea typeface="MS PGothic" charset="0"/>
                <a:cs typeface="MS PGothic" charset="0"/>
              </a:rPr>
              <a:t>60nm</a:t>
            </a:r>
            <a:endParaRPr lang="en-US" sz="110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8278813" y="6127750"/>
            <a:ext cx="865187" cy="2619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 sz="1100">
                <a:latin typeface="Tahoma" charset="0"/>
                <a:cs typeface="Tahoma" charset="0"/>
              </a:rPr>
              <a:t> </a:t>
            </a:r>
            <a:r>
              <a:rPr lang="en-US" sz="1100">
                <a:latin typeface="Calibri" charset="0"/>
                <a:ea typeface="Tahoma" charset="0"/>
              </a:rPr>
              <a:t>10</a:t>
            </a:r>
            <a:r>
              <a:rPr lang="en-US" sz="1100">
                <a:latin typeface="Symbol" charset="0"/>
                <a:ea typeface="MS PGothic" charset="0"/>
              </a:rPr>
              <a:t>m</a:t>
            </a:r>
            <a:r>
              <a:rPr lang="en-US" sz="1100">
                <a:latin typeface="Calibri" charset="0"/>
                <a:ea typeface="MS PGothic" charset="0"/>
              </a:rPr>
              <a:t>m</a:t>
            </a:r>
            <a:endParaRPr lang="sl-SI" sz="1100">
              <a:latin typeface="Calibri" charset="0"/>
              <a:cs typeface="Symbol" charset="0"/>
            </a:endParaRPr>
          </a:p>
        </p:txBody>
      </p:sp>
      <p:cxnSp>
        <p:nvCxnSpPr>
          <p:cNvPr id="16" name="Straight Arrow Connector 5"/>
          <p:cNvCxnSpPr/>
          <p:nvPr/>
        </p:nvCxnSpPr>
        <p:spPr>
          <a:xfrm flipH="1" flipV="1">
            <a:off x="8308975" y="5957888"/>
            <a:ext cx="150813" cy="19685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8686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avour1_Hec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184"/>
            <a:ext cx="9144000" cy="64644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694168" y="6168231"/>
            <a:ext cx="438489" cy="56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4793134" y="468665"/>
            <a:ext cx="3901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®</a:t>
            </a:r>
            <a:r>
              <a:rPr lang="en-US" dirty="0" smtClean="0">
                <a:solidFill>
                  <a:srgbClr val="FF0000"/>
                </a:solidFill>
              </a:rPr>
              <a:t> See presentation on WP2 by HGM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001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avour1_Hec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437128" y="6122877"/>
            <a:ext cx="438489" cy="56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3907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556B-8668-8944-B12C-A275F28C2D28}" type="slidenum">
              <a:rPr lang="de-DE" smtClean="0"/>
              <a:pPr/>
              <a:t>9</a:t>
            </a:fld>
            <a:endParaRPr lang="de-DE"/>
          </a:p>
        </p:txBody>
      </p:sp>
      <p:pic>
        <p:nvPicPr>
          <p:cNvPr id="3" name="Picture 2" descr="Flavour1_Hec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437128" y="5487921"/>
            <a:ext cx="438489" cy="56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00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843</Words>
  <Application>Microsoft Macintosh PowerPoint</Application>
  <PresentationFormat>On-screen Show (4:3)</PresentationFormat>
  <Paragraphs>189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Office-Design</vt:lpstr>
      <vt:lpstr>Workpackage 1 presentation</vt:lpstr>
      <vt:lpstr>Outline</vt:lpstr>
      <vt:lpstr>PowerPoint Presentation</vt:lpstr>
      <vt:lpstr>PowerPoint Presentation</vt:lpstr>
      <vt:lpstr>From KEKB to SuperKEKB</vt:lpstr>
      <vt:lpstr>SuperKEKB machine parameters</vt:lpstr>
      <vt:lpstr>PowerPoint Presentation</vt:lpstr>
      <vt:lpstr>PowerPoint Presentation</vt:lpstr>
      <vt:lpstr>PowerPoint Presentation</vt:lpstr>
      <vt:lpstr>Objectives of JENNIFER WP1</vt:lpstr>
      <vt:lpstr>Tasks in WP1</vt:lpstr>
      <vt:lpstr>Partners in WP1</vt:lpstr>
      <vt:lpstr> Offline software</vt:lpstr>
      <vt:lpstr>PowerPoint Presentation</vt:lpstr>
      <vt:lpstr>PowerPoint Presentation</vt:lpstr>
      <vt:lpstr>PowerPoint Presentation</vt:lpstr>
      <vt:lpstr>PowerPoint Presentation</vt:lpstr>
      <vt:lpstr> Physics analysis tools</vt:lpstr>
      <vt:lpstr>PowerPoint Presentation</vt:lpstr>
      <vt:lpstr>PowerPoint Presentation</vt:lpstr>
      <vt:lpstr>Belle ii physics and The belle ii theory interface platform (b2tip)</vt:lpstr>
      <vt:lpstr>Physics during phase 2 commissioning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wp1 secondments</vt:lpstr>
      <vt:lpstr>PowerPoint Presentation</vt:lpstr>
      <vt:lpstr> Deliverables and milestones</vt:lpstr>
      <vt:lpstr>D1.1: “Offline workshop”</vt:lpstr>
      <vt:lpstr>D1.2: “Belle II Tutorials”</vt:lpstr>
      <vt:lpstr>D1.3: “Reference guide”</vt:lpstr>
      <vt:lpstr>D1.4: “B2 Yellow Report”</vt:lpstr>
      <vt:lpstr>MS2: “Belle-II Yellow Report”</vt:lpstr>
      <vt:lpstr>Summary</vt:lpstr>
    </vt:vector>
  </TitlesOfParts>
  <Company>Hephy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Semileptonic and leptonic B/Bs decays</dc:title>
  <dc:creator>Christoph Schwanda</dc:creator>
  <cp:lastModifiedBy>Christoph Schwanda</cp:lastModifiedBy>
  <cp:revision>128</cp:revision>
  <dcterms:created xsi:type="dcterms:W3CDTF">2015-06-02T13:38:15Z</dcterms:created>
  <dcterms:modified xsi:type="dcterms:W3CDTF">2015-06-11T07:24:55Z</dcterms:modified>
</cp:coreProperties>
</file>