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19"/>
  </p:notesMasterIdLst>
  <p:sldIdLst>
    <p:sldId id="475" r:id="rId2"/>
    <p:sldId id="575" r:id="rId3"/>
    <p:sldId id="619" r:id="rId4"/>
    <p:sldId id="560" r:id="rId5"/>
    <p:sldId id="620" r:id="rId6"/>
    <p:sldId id="582" r:id="rId7"/>
    <p:sldId id="583" r:id="rId8"/>
    <p:sldId id="622" r:id="rId9"/>
    <p:sldId id="574" r:id="rId10"/>
    <p:sldId id="639" r:id="rId11"/>
    <p:sldId id="634" r:id="rId12"/>
    <p:sldId id="635" r:id="rId13"/>
    <p:sldId id="637" r:id="rId14"/>
    <p:sldId id="628" r:id="rId15"/>
    <p:sldId id="638" r:id="rId16"/>
    <p:sldId id="636" r:id="rId17"/>
    <p:sldId id="631" r:id="rId18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000000"/>
    <a:srgbClr val="FFFF00"/>
    <a:srgbClr val="FF6600"/>
    <a:srgbClr val="3399FF"/>
    <a:srgbClr val="FF5050"/>
    <a:srgbClr val="FFFF71"/>
    <a:srgbClr val="333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7" autoAdjust="0"/>
    <p:restoredTop sz="99492" autoAdjust="0"/>
  </p:normalViewPr>
  <p:slideViewPr>
    <p:cSldViewPr>
      <p:cViewPr varScale="1">
        <p:scale>
          <a:sx n="72" d="100"/>
          <a:sy n="72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38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64FE3-6EEA-43CE-BADA-756C43F34E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07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6A82ED-5430-46B0-893D-3DC37883A382}" type="slidenum">
              <a:rPr lang="ja-JP" altLang="en-US"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2008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FF78-044D-41DA-9A54-A86A756EFE1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97650"/>
            <a:ext cx="53975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FF78-044D-41DA-9A54-A86A756EFE1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‹Nr.›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20398"/>
            <a:ext cx="5646188" cy="80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623774"/>
            <a:ext cx="46666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2"/>
                </a:solidFill>
              </a:rPr>
              <a:t>H.-G.</a:t>
            </a:r>
            <a:r>
              <a:rPr lang="en-US" sz="1100" b="1" baseline="0" dirty="0" smtClean="0">
                <a:solidFill>
                  <a:schemeClr val="accent2"/>
                </a:solidFill>
              </a:rPr>
              <a:t> Moser, Jennifer Consortium Meeting, Rome, June 10-12, 2015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pic>
        <p:nvPicPr>
          <p:cNvPr id="9" name="Picture 9" descr="MPP_os_logo_cmyk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792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04" y="20398"/>
            <a:ext cx="2418708" cy="8163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6" r:id="rId2"/>
    <p:sldLayoutId id="2147483757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250" y="6597650"/>
            <a:ext cx="53975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FF78-044D-41DA-9A54-A86A756EFE10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  <p:pic>
        <p:nvPicPr>
          <p:cNvPr id="22529" name="Picture 1" descr="file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1556792"/>
            <a:ext cx="5981125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 factories</a:t>
            </a:r>
          </a:p>
          <a:p>
            <a:r>
              <a:rPr lang="en-US" dirty="0" smtClean="0"/>
              <a:t> - results and motivation for upgrade</a:t>
            </a:r>
          </a:p>
          <a:p>
            <a:endParaRPr lang="en-US" b="1" dirty="0" smtClean="0"/>
          </a:p>
          <a:p>
            <a:r>
              <a:rPr lang="en-US" b="1" dirty="0" err="1" smtClean="0"/>
              <a:t>SuperKEB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- how to reach 40x more luminosity</a:t>
            </a:r>
          </a:p>
          <a:p>
            <a:endParaRPr lang="en-US" b="1" dirty="0" smtClean="0"/>
          </a:p>
          <a:p>
            <a:r>
              <a:rPr lang="en-US" b="1" dirty="0" smtClean="0"/>
              <a:t>Belle II</a:t>
            </a:r>
          </a:p>
          <a:p>
            <a:r>
              <a:rPr lang="en-US" dirty="0" smtClean="0"/>
              <a:t>- upgrade of the Belle detector to cope with 40x more luminosity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Jennifer WP2: tasks and deliverables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Tracking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Particle ID (Alessandro Gaz)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Forward electromagnetic calorimeter (Claudia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Cecchi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Luminosity monitors (Cecile Rimbaud)</a:t>
            </a:r>
          </a:p>
          <a:p>
            <a:endParaRPr lang="en-US" dirty="0"/>
          </a:p>
          <a:p>
            <a:r>
              <a:rPr lang="en-US" b="1" dirty="0" err="1" smtClean="0"/>
              <a:t>Organisation</a:t>
            </a:r>
            <a:r>
              <a:rPr lang="en-US" b="1" dirty="0" smtClean="0"/>
              <a:t>/Schedule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Jennifer Activities: WP2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88640"/>
            <a:ext cx="7200800" cy="6400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SVD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90575"/>
            <a:ext cx="3888433" cy="40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3038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572000" y="1340768"/>
            <a:ext cx="4506362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layers of double sided silicon detectors</a:t>
            </a:r>
          </a:p>
          <a:p>
            <a:endParaRPr lang="en-GB" dirty="0"/>
          </a:p>
          <a:p>
            <a:r>
              <a:rPr lang="en-GB" dirty="0" smtClean="0"/>
              <a:t>P-strips 50 – 75 µm pitch</a:t>
            </a:r>
          </a:p>
          <a:p>
            <a:r>
              <a:rPr lang="en-GB" dirty="0" smtClean="0"/>
              <a:t>N-strips: 240 µm pitch</a:t>
            </a:r>
          </a:p>
          <a:p>
            <a:endParaRPr lang="en-GB" dirty="0"/>
          </a:p>
          <a:p>
            <a:r>
              <a:rPr lang="en-GB" dirty="0" smtClean="0"/>
              <a:t>Backside side readout signal routed to </a:t>
            </a:r>
            <a:r>
              <a:rPr lang="en-GB" dirty="0" err="1" smtClean="0"/>
              <a:t>frontside</a:t>
            </a:r>
            <a:endParaRPr lang="en-GB" dirty="0" smtClean="0"/>
          </a:p>
          <a:p>
            <a:r>
              <a:rPr lang="en-GB" dirty="0" smtClean="0"/>
              <a:t>by a flex circuit</a:t>
            </a:r>
          </a:p>
          <a:p>
            <a:r>
              <a:rPr lang="en-GB" dirty="0" smtClean="0"/>
              <a:t>Low material budget (0.58% X0 /Layer)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Readout chip: APV (originally for CMS)</a:t>
            </a:r>
          </a:p>
          <a:p>
            <a:r>
              <a:rPr lang="en-GB" dirty="0" smtClean="0"/>
              <a:t>Very fast readout to cope with occupancy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1243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5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DEPFET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52144" y="1227479"/>
            <a:ext cx="2808288" cy="2089150"/>
            <a:chOff x="3362" y="2047"/>
            <a:chExt cx="2113" cy="1829"/>
          </a:xfrm>
        </p:grpSpPr>
        <p:pic>
          <p:nvPicPr>
            <p:cNvPr id="1032" name="Picture 4" descr="depmos_lin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362" y="2047"/>
              <a:ext cx="2113" cy="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5" descr="pdrain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836" y="2358"/>
              <a:ext cx="39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6" descr="psource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390" y="2217"/>
              <a:ext cx="503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107503" y="1116027"/>
            <a:ext cx="591610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Each pixel is a p-channel FET on a completely depleted bulk</a:t>
            </a:r>
          </a:p>
          <a:p>
            <a:endParaRPr lang="en-US" sz="1200" dirty="0"/>
          </a:p>
          <a:p>
            <a:r>
              <a:rPr lang="en-US" sz="1200" dirty="0"/>
              <a:t>Signal electrons accumulate in the internal gate and modulate the transistor current (</a:t>
            </a:r>
            <a:r>
              <a:rPr lang="en-US" sz="1200" dirty="0" err="1"/>
              <a:t>g</a:t>
            </a:r>
            <a:r>
              <a:rPr lang="en-US" sz="1200" baseline="-25000" dirty="0" err="1"/>
              <a:t>q</a:t>
            </a:r>
            <a:r>
              <a:rPr lang="en-US" sz="1200" dirty="0"/>
              <a:t> ~ 400 </a:t>
            </a:r>
            <a:r>
              <a:rPr lang="en-US" sz="1200" dirty="0" err="1"/>
              <a:t>pA</a:t>
            </a:r>
            <a:r>
              <a:rPr lang="en-US" sz="1200" dirty="0"/>
              <a:t>/e</a:t>
            </a:r>
            <a:r>
              <a:rPr lang="en-US" sz="1200" baseline="30000" dirty="0"/>
              <a:t>-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dirty="0"/>
              <a:t>Fully depleted: </a:t>
            </a:r>
            <a:r>
              <a:rPr lang="en-US" sz="1200" dirty="0" smtClean="0"/>
              <a:t>large </a:t>
            </a:r>
            <a:r>
              <a:rPr lang="en-US" sz="1200" dirty="0"/>
              <a:t>signal, fast signal collection</a:t>
            </a:r>
          </a:p>
          <a:p>
            <a:pPr>
              <a:buFont typeface="Symbol" pitchFamily="18" charset="2"/>
              <a:buChar char="Þ"/>
            </a:pPr>
            <a:endParaRPr lang="en-US" sz="1200" dirty="0"/>
          </a:p>
          <a:p>
            <a:r>
              <a:rPr lang="en-US" sz="1200" dirty="0"/>
              <a:t>Low </a:t>
            </a:r>
            <a:r>
              <a:rPr lang="en-US" sz="1200" dirty="0" smtClean="0"/>
              <a:t>capacitance, internal </a:t>
            </a:r>
            <a:r>
              <a:rPr lang="en-US" sz="1200" dirty="0"/>
              <a:t>amplification: =&gt; low noise</a:t>
            </a:r>
          </a:p>
          <a:p>
            <a:endParaRPr lang="en-US" sz="1200" dirty="0"/>
          </a:p>
          <a:p>
            <a:r>
              <a:rPr lang="en-US" sz="1200" dirty="0"/>
              <a:t>Rolling shutter </a:t>
            </a:r>
            <a:r>
              <a:rPr lang="en-US" sz="1200" dirty="0" smtClean="0"/>
              <a:t>mode (column parallel): 20 </a:t>
            </a:r>
            <a:r>
              <a:rPr lang="en-US" sz="1200" dirty="0"/>
              <a:t>µs </a:t>
            </a:r>
            <a:r>
              <a:rPr lang="en-US" sz="1200" dirty="0" smtClean="0"/>
              <a:t>frame readout time </a:t>
            </a:r>
          </a:p>
          <a:p>
            <a:endParaRPr lang="en-US" sz="1200" dirty="0"/>
          </a:p>
          <a:p>
            <a:r>
              <a:rPr lang="en-US" sz="1200" dirty="0" smtClean="0"/>
              <a:t>Sensitive area thinned to 75 µm with a rigid support frame (all silicon module)</a:t>
            </a:r>
          </a:p>
          <a:p>
            <a:endParaRPr lang="en-US" sz="1200" dirty="0"/>
          </a:p>
          <a:p>
            <a:r>
              <a:rPr lang="en-US" sz="1200" dirty="0" smtClean="0"/>
              <a:t>Low power consumption within sensitive area (air cooling) </a:t>
            </a:r>
          </a:p>
          <a:p>
            <a:endParaRPr lang="en-US" sz="1200" dirty="0"/>
          </a:p>
          <a:p>
            <a:r>
              <a:rPr lang="en-US" sz="1200" dirty="0" smtClean="0"/>
              <a:t>Low material to reduce multiple scattering (0.21% X</a:t>
            </a:r>
            <a:r>
              <a:rPr lang="en-US" sz="1200" baseline="-25000" dirty="0" smtClean="0"/>
              <a:t>0</a:t>
            </a:r>
            <a:r>
              <a:rPr lang="en-US" sz="1200" dirty="0" smtClean="0"/>
              <a:t>)</a:t>
            </a:r>
          </a:p>
        </p:txBody>
      </p:sp>
      <p:sp>
        <p:nvSpPr>
          <p:cNvPr id="27" name="Slide Number Placeholder 36"/>
          <p:cNvSpPr>
            <a:spLocks noGrp="1"/>
          </p:cNvSpPr>
          <p:nvPr>
            <p:ph type="sldNum" sz="quarter" idx="10"/>
          </p:nvPr>
        </p:nvSpPr>
        <p:spPr>
          <a:xfrm>
            <a:off x="8604250" y="6597650"/>
            <a:ext cx="539750" cy="260350"/>
          </a:xfrm>
        </p:spPr>
        <p:txBody>
          <a:bodyPr/>
          <a:lstStyle/>
          <a:p>
            <a:pPr>
              <a:defRPr/>
            </a:pPr>
            <a:fld id="{BBC68DE6-A16F-473F-B7F9-0E72B4FE7B6E}" type="slidenum">
              <a:rPr lang="sl-SI" smtClean="0"/>
              <a:pPr>
                <a:defRPr/>
              </a:pPr>
              <a:t>11</a:t>
            </a:fld>
            <a:endParaRPr lang="sl-SI" dirty="0"/>
          </a:p>
        </p:txBody>
      </p:sp>
      <p:pic>
        <p:nvPicPr>
          <p:cNvPr id="28" name="Grafik 27" descr="Microsoft Excel - rad-laenge.xls  [Kompatibilitätsmodus]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4342603"/>
            <a:ext cx="3154925" cy="23267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41" y="3429000"/>
            <a:ext cx="3218491" cy="33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7668344" y="3501008"/>
            <a:ext cx="108012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9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WP2 Tasks and Deliverables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1043608" y="1052736"/>
            <a:ext cx="73448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WP2 - Belle-II detector construction and </a:t>
            </a:r>
            <a:r>
              <a:rPr lang="en-GB" b="1" dirty="0" smtClean="0"/>
              <a:t>test </a:t>
            </a:r>
            <a:r>
              <a:rPr lang="en-GB" dirty="0" smtClean="0"/>
              <a:t>[Months</a:t>
            </a:r>
            <a:r>
              <a:rPr lang="en-GB" dirty="0"/>
              <a:t>: 1-48</a:t>
            </a:r>
            <a:r>
              <a:rPr lang="en-GB" dirty="0" smtClean="0"/>
              <a:t>]</a:t>
            </a:r>
          </a:p>
          <a:p>
            <a:endParaRPr lang="en-GB" dirty="0" smtClean="0"/>
          </a:p>
          <a:p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Task 2.1: Forward Electromagnetic Calorimeter [INFN, KEK]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GB" b="1" dirty="0" smtClean="0"/>
          </a:p>
          <a:p>
            <a:r>
              <a:rPr lang="en-GB" b="1" dirty="0" smtClean="0"/>
              <a:t>Task </a:t>
            </a:r>
            <a:r>
              <a:rPr lang="en-GB" b="1" dirty="0"/>
              <a:t>2.2: Tracking detectors [DESY, HEPHY, INFN, METU, IFJ, UKP, KEK]</a:t>
            </a:r>
            <a:endParaRPr lang="de-DE" dirty="0"/>
          </a:p>
          <a:p>
            <a:endParaRPr lang="en-GB" b="1" dirty="0" smtClean="0"/>
          </a:p>
          <a:p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Task </a:t>
            </a:r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2.3: Particle Identification [INFN, JSI, KEK]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GB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GB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Task </a:t>
            </a:r>
            <a:r>
              <a:rPr lang="en-GB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2.4: Luminosity monitor [CNRS, KEK]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07504" y="3501008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Number 	</a:t>
            </a:r>
            <a:r>
              <a:rPr lang="en-GB" b="1" dirty="0" smtClean="0"/>
              <a:t>	Deliverable </a:t>
            </a:r>
            <a:r>
              <a:rPr lang="en-GB" b="1" dirty="0"/>
              <a:t>			Lead beneficiary 	 Due Date </a:t>
            </a:r>
            <a:r>
              <a:rPr lang="en-GB" b="1" dirty="0" smtClean="0"/>
              <a:t>								(</a:t>
            </a:r>
            <a:r>
              <a:rPr lang="en-GB" b="1" dirty="0"/>
              <a:t>in months) </a:t>
            </a:r>
            <a:endParaRPr lang="de-DE" dirty="0"/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D2.1 		FW ECL TDR 1 			INFN 		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(10) Jan 2016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D2.2		Commissioning Report FW ECL	INFN 		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(48) Mar 2019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GB" dirty="0"/>
              <a:t>D2.3 		CDC commissioning 		METU		</a:t>
            </a:r>
            <a:r>
              <a:rPr lang="en-GB" dirty="0" smtClean="0"/>
              <a:t>(14) May 2016</a:t>
            </a:r>
            <a:endParaRPr lang="de-DE" dirty="0"/>
          </a:p>
          <a:p>
            <a:r>
              <a:rPr lang="en-GB" dirty="0"/>
              <a:t>D2.4 		PXD White-book 2		</a:t>
            </a:r>
            <a:r>
              <a:rPr lang="en-GB" dirty="0" smtClean="0"/>
              <a:t>	DESY </a:t>
            </a:r>
            <a:r>
              <a:rPr lang="en-GB" dirty="0"/>
              <a:t>		</a:t>
            </a:r>
            <a:r>
              <a:rPr lang="en-GB" dirty="0" smtClean="0"/>
              <a:t>(20) Nov 2016</a:t>
            </a:r>
            <a:endParaRPr lang="de-DE" dirty="0"/>
          </a:p>
          <a:p>
            <a:r>
              <a:rPr lang="en-GB" dirty="0"/>
              <a:t>D2.5 		SVD+PXD </a:t>
            </a:r>
            <a:r>
              <a:rPr lang="en-GB" dirty="0" smtClean="0"/>
              <a:t>full commissioning </a:t>
            </a:r>
            <a:r>
              <a:rPr lang="en-GB" dirty="0"/>
              <a:t>	</a:t>
            </a:r>
            <a:r>
              <a:rPr lang="en-GB" dirty="0" smtClean="0"/>
              <a:t>	DESY</a:t>
            </a:r>
            <a:r>
              <a:rPr lang="en-GB" dirty="0"/>
              <a:t>		</a:t>
            </a:r>
            <a:r>
              <a:rPr lang="en-GB" dirty="0" smtClean="0"/>
              <a:t>(30) Sep 2017</a:t>
            </a:r>
            <a:endParaRPr lang="de-DE" dirty="0"/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D2.6		TOP commissioning 		INFN 		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(36) Mar 2018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D2.7		ARICH				JSI		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(26) May 2017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D2.8		Diamond sensor			CNRS		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(36) Mar 2018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1520" y="6165304"/>
            <a:ext cx="4368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WP2: 227 months of secondments (~20 FTE)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1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2.2 Tracking Detectors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93231" y="980728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Task 2.2 </a:t>
            </a:r>
            <a:r>
              <a:rPr lang="en-GB" b="1" dirty="0" smtClean="0"/>
              <a:t>Tracking Detectors</a:t>
            </a:r>
          </a:p>
          <a:p>
            <a:endParaRPr lang="de-DE" dirty="0"/>
          </a:p>
          <a:p>
            <a:r>
              <a:rPr lang="en-GB" dirty="0"/>
              <a:t>Full CDC </a:t>
            </a:r>
            <a:r>
              <a:rPr lang="en-GB" dirty="0" smtClean="0"/>
              <a:t>commissioning:						(14</a:t>
            </a:r>
            <a:r>
              <a:rPr lang="en-GB" dirty="0"/>
              <a:t>)</a:t>
            </a:r>
            <a:r>
              <a:rPr lang="en-GB" dirty="0" smtClean="0"/>
              <a:t> May 2016</a:t>
            </a:r>
          </a:p>
          <a:p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Cosmic </a:t>
            </a:r>
            <a:r>
              <a:rPr lang="en-GB" dirty="0"/>
              <a:t>ray test of CDC modules in the </a:t>
            </a:r>
            <a:r>
              <a:rPr lang="en-GB" dirty="0" smtClean="0"/>
              <a:t>Belle II </a:t>
            </a:r>
            <a:r>
              <a:rPr lang="en-GB" dirty="0"/>
              <a:t>area 			</a:t>
            </a:r>
            <a:r>
              <a:rPr lang="en-GB" dirty="0" smtClean="0"/>
              <a:t>(6) Sep 2015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Installation </a:t>
            </a:r>
            <a:r>
              <a:rPr lang="en-GB" dirty="0"/>
              <a:t>of CDC chambers in </a:t>
            </a:r>
            <a:r>
              <a:rPr lang="en-GB" dirty="0" smtClean="0"/>
              <a:t>Belle II </a:t>
            </a:r>
            <a:r>
              <a:rPr lang="en-GB" dirty="0"/>
              <a:t>				</a:t>
            </a:r>
            <a:r>
              <a:rPr lang="en-GB" dirty="0" smtClean="0"/>
              <a:t>(10</a:t>
            </a:r>
            <a:r>
              <a:rPr lang="en-GB" dirty="0"/>
              <a:t>)</a:t>
            </a:r>
            <a:r>
              <a:rPr lang="en-GB" dirty="0" smtClean="0"/>
              <a:t> Feb 2106 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CDC </a:t>
            </a:r>
            <a:r>
              <a:rPr lang="en-GB" dirty="0"/>
              <a:t>cosmic ray test inside </a:t>
            </a:r>
            <a:r>
              <a:rPr lang="en-GB" dirty="0" smtClean="0"/>
              <a:t>Belle II</a:t>
            </a:r>
            <a:r>
              <a:rPr lang="en-GB" dirty="0"/>
              <a:t>, with and without magnetic field 		</a:t>
            </a:r>
            <a:r>
              <a:rPr lang="en-GB" dirty="0" smtClean="0"/>
              <a:t>(12) Mar 2916 </a:t>
            </a:r>
            <a:endParaRPr lang="de-DE" dirty="0"/>
          </a:p>
          <a:p>
            <a:r>
              <a:rPr lang="en-GB" dirty="0"/>
              <a:t> </a:t>
            </a:r>
            <a:endParaRPr lang="de-DE" dirty="0"/>
          </a:p>
          <a:p>
            <a:r>
              <a:rPr lang="en-GB" dirty="0"/>
              <a:t>PXD </a:t>
            </a:r>
            <a:r>
              <a:rPr lang="en-GB" dirty="0" err="1"/>
              <a:t>Whitebook</a:t>
            </a:r>
            <a:r>
              <a:rPr lang="en-GB" dirty="0"/>
              <a:t>, “PXD technology, procedure and operation” 		</a:t>
            </a:r>
            <a:r>
              <a:rPr lang="en-GB" dirty="0" smtClean="0"/>
              <a:t>(</a:t>
            </a:r>
            <a:r>
              <a:rPr lang="en-GB" dirty="0"/>
              <a:t>20) </a:t>
            </a:r>
            <a:r>
              <a:rPr lang="en-GB" dirty="0" smtClean="0"/>
              <a:t>Nov 2016</a:t>
            </a:r>
            <a:endParaRPr lang="de-DE" dirty="0"/>
          </a:p>
          <a:p>
            <a:r>
              <a:rPr lang="en-GB" dirty="0"/>
              <a:t> </a:t>
            </a:r>
            <a:endParaRPr lang="de-DE" dirty="0"/>
          </a:p>
          <a:p>
            <a:r>
              <a:rPr lang="en-GB" dirty="0"/>
              <a:t>Full integration and commissioning of SVD+PXD inside </a:t>
            </a:r>
            <a:r>
              <a:rPr lang="en-GB" dirty="0" smtClean="0"/>
              <a:t>Belle II detector: </a:t>
            </a:r>
            <a:r>
              <a:rPr lang="en-GB" dirty="0"/>
              <a:t>	</a:t>
            </a:r>
            <a:r>
              <a:rPr lang="en-GB" dirty="0" smtClean="0"/>
              <a:t>(</a:t>
            </a:r>
            <a:r>
              <a:rPr lang="en-GB" dirty="0"/>
              <a:t>30</a:t>
            </a:r>
            <a:r>
              <a:rPr lang="en-GB" dirty="0" smtClean="0"/>
              <a:t>) Sep 2017</a:t>
            </a:r>
            <a:endParaRPr lang="de-DE" dirty="0"/>
          </a:p>
          <a:p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First </a:t>
            </a:r>
            <a:r>
              <a:rPr lang="en-GB" dirty="0"/>
              <a:t>data with 1 VXD (4 SVD+ 2 PXD) Sector 				(14) </a:t>
            </a:r>
            <a:r>
              <a:rPr lang="en-GB" dirty="0" smtClean="0"/>
              <a:t>May 2016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First </a:t>
            </a:r>
            <a:r>
              <a:rPr lang="en-GB" dirty="0"/>
              <a:t>cosmic data with SVD+PXD 					(16) </a:t>
            </a:r>
            <a:r>
              <a:rPr lang="en-GB" dirty="0" smtClean="0"/>
              <a:t>Jul 2016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First </a:t>
            </a:r>
            <a:r>
              <a:rPr lang="en-GB" dirty="0"/>
              <a:t>beam data with SVD+PXD and all other </a:t>
            </a:r>
            <a:r>
              <a:rPr lang="en-GB" dirty="0" smtClean="0"/>
              <a:t>Belle II sub-detectors</a:t>
            </a:r>
            <a:r>
              <a:rPr lang="en-GB" dirty="0"/>
              <a:t>		(20</a:t>
            </a:r>
            <a:r>
              <a:rPr lang="en-GB" dirty="0" smtClean="0"/>
              <a:t>) Nov 2016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 </a:t>
            </a:r>
            <a:r>
              <a:rPr lang="en-GB" dirty="0"/>
              <a:t>4-layer DSSD </a:t>
            </a:r>
            <a:r>
              <a:rPr lang="en-GB" dirty="0" smtClean="0"/>
              <a:t>Vertex </a:t>
            </a:r>
            <a:r>
              <a:rPr lang="en-GB" dirty="0"/>
              <a:t>Detector integrated in the </a:t>
            </a:r>
            <a:r>
              <a:rPr lang="en-GB" dirty="0" smtClean="0"/>
              <a:t>Belle II </a:t>
            </a:r>
            <a:r>
              <a:rPr lang="en-GB" dirty="0"/>
              <a:t>tracking system </a:t>
            </a:r>
            <a:r>
              <a:rPr lang="en-GB" dirty="0" smtClean="0"/>
              <a:t>	(</a:t>
            </a:r>
            <a:r>
              <a:rPr lang="en-GB" dirty="0"/>
              <a:t>24</a:t>
            </a:r>
            <a:r>
              <a:rPr lang="en-GB" dirty="0" smtClean="0"/>
              <a:t>) Mar 2017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Environmental </a:t>
            </a:r>
            <a:r>
              <a:rPr lang="en-GB" dirty="0"/>
              <a:t>monitoring for SVD and </a:t>
            </a:r>
            <a:r>
              <a:rPr lang="en-GB" dirty="0" smtClean="0"/>
              <a:t>Belle II </a:t>
            </a:r>
            <a:r>
              <a:rPr lang="en-GB" dirty="0"/>
              <a:t>radiation protection system 	</a:t>
            </a:r>
            <a:r>
              <a:rPr lang="en-GB" dirty="0" smtClean="0"/>
              <a:t>(</a:t>
            </a:r>
            <a:r>
              <a:rPr lang="en-GB" dirty="0"/>
              <a:t>24) </a:t>
            </a:r>
            <a:r>
              <a:rPr lang="en-GB" dirty="0" smtClean="0"/>
              <a:t>Mar 2017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dirty="0" smtClean="0"/>
              <a:t>Jennifer Institutes: </a:t>
            </a:r>
          </a:p>
          <a:p>
            <a:r>
              <a:rPr lang="en-GB" dirty="0" smtClean="0"/>
              <a:t>HEPHY (Austria), INFN (Italy), METU (Turkey), IFJ (Poland), UKP (Czech), DESY [DESY, </a:t>
            </a:r>
            <a:r>
              <a:rPr lang="en-GB" dirty="0" err="1" smtClean="0"/>
              <a:t>Uni</a:t>
            </a:r>
            <a:r>
              <a:rPr lang="en-GB" dirty="0" smtClean="0"/>
              <a:t> Bonn, </a:t>
            </a:r>
            <a:r>
              <a:rPr lang="en-GB" dirty="0" err="1" smtClean="0"/>
              <a:t>Uni</a:t>
            </a:r>
            <a:r>
              <a:rPr lang="en-GB" dirty="0" smtClean="0"/>
              <a:t> Giessen, </a:t>
            </a:r>
            <a:r>
              <a:rPr lang="en-GB" dirty="0" err="1" smtClean="0"/>
              <a:t>Uni</a:t>
            </a:r>
            <a:r>
              <a:rPr lang="en-GB" dirty="0" smtClean="0"/>
              <a:t> Heidelberg, MPI] (Germany)</a:t>
            </a:r>
          </a:p>
          <a:p>
            <a:endParaRPr lang="en-GB" dirty="0"/>
          </a:p>
          <a:p>
            <a:r>
              <a:rPr lang="en-GB" dirty="0" smtClean="0"/>
              <a:t>135 months of secondments for 2.2</a:t>
            </a:r>
            <a:endParaRPr lang="de-DE" dirty="0"/>
          </a:p>
          <a:p>
            <a:r>
              <a:rPr lang="en-GB" dirty="0"/>
              <a:t>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71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Beast II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395536" y="4739660"/>
            <a:ext cx="4802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Main purpose of Beast II: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Beam conditioning to start collisions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Background measurements and mitigation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Belle II commissioning with </a:t>
            </a:r>
            <a:r>
              <a:rPr lang="en-GB" dirty="0" smtClean="0">
                <a:solidFill>
                  <a:srgbClr val="FF0000"/>
                </a:solidFill>
              </a:rPr>
              <a:t>partial VXD sensors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Optimization of interlock system</a:t>
            </a:r>
          </a:p>
          <a:p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2" y="1727831"/>
            <a:ext cx="3087500" cy="292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436097" y="4869159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Installation of</a:t>
            </a:r>
          </a:p>
          <a:p>
            <a:r>
              <a:rPr lang="en-GB" dirty="0" smtClean="0"/>
              <a:t>2 PXD &amp; 4 SVD layers</a:t>
            </a:r>
          </a:p>
          <a:p>
            <a:r>
              <a:rPr lang="en-GB" dirty="0" smtClean="0"/>
              <a:t>(&amp; other specific sensors for background determination)</a:t>
            </a:r>
          </a:p>
          <a:p>
            <a:endParaRPr lang="en-GB" dirty="0"/>
          </a:p>
          <a:p>
            <a:r>
              <a:rPr lang="en-GB" dirty="0" smtClean="0"/>
              <a:t>Beast II: May – December 2017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1033380"/>
            <a:ext cx="580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Subtask 2.2.1:  </a:t>
            </a:r>
            <a:r>
              <a:rPr lang="en-GB" dirty="0"/>
              <a:t>First data with 1 VXD (4 SVD+ 2 PXD) Sector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89633"/>
            <a:ext cx="4206240" cy="30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SuperKEKB</a:t>
            </a:r>
            <a:r>
              <a:rPr lang="en-GB" dirty="0" smtClean="0"/>
              <a:t> </a:t>
            </a:r>
            <a:r>
              <a:rPr lang="en-GB" dirty="0" err="1" smtClean="0"/>
              <a:t>Cchedule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19225"/>
            <a:ext cx="76390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251520" y="4869160"/>
            <a:ext cx="500955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755576" y="5805264"/>
            <a:ext cx="7341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budget problems up to 1 year delay (especially VXD installation and physics)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8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for Jennifer 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08504" cy="359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523635" y="4581128"/>
            <a:ext cx="61975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Schedule changes: </a:t>
            </a:r>
            <a:endParaRPr lang="en-GB" sz="1400" dirty="0" smtClean="0"/>
          </a:p>
          <a:p>
            <a:r>
              <a:rPr lang="en-GB" sz="1200" dirty="0" smtClean="0"/>
              <a:t>CDC cosmic ray tests (Jennifer Sept. 2015) 		=&gt; May 2016?</a:t>
            </a:r>
          </a:p>
          <a:p>
            <a:r>
              <a:rPr lang="en-GB" sz="1200" dirty="0" smtClean="0"/>
              <a:t>CDC installation (Jennifer: January 2016) 		=&gt; August 2016</a:t>
            </a:r>
          </a:p>
          <a:p>
            <a:r>
              <a:rPr lang="en-GB" sz="1200" dirty="0" smtClean="0"/>
              <a:t>CDC cosmic ray tests in Belle II (Jennifer: March 2016) 	=&gt; December 2016</a:t>
            </a:r>
          </a:p>
          <a:p>
            <a:r>
              <a:rPr lang="en-GB" sz="1200" dirty="0" smtClean="0"/>
              <a:t>CDC fully commissioning (Jennifer May 2016) 		=&gt; March 2017 ?</a:t>
            </a:r>
          </a:p>
          <a:p>
            <a:endParaRPr lang="en-GB" sz="1200" dirty="0" smtClean="0"/>
          </a:p>
          <a:p>
            <a:r>
              <a:rPr lang="en-GB" sz="1200" dirty="0" smtClean="0"/>
              <a:t>VXD sector test (Beast II) (Jennifer: May 2016) 		=&gt; May 2017 ?</a:t>
            </a:r>
          </a:p>
          <a:p>
            <a:r>
              <a:rPr lang="en-GB" sz="1200" dirty="0" smtClean="0"/>
              <a:t>Full VXD cosmic test (Jennifer: July 2016) 		=&gt; 2</a:t>
            </a:r>
            <a:r>
              <a:rPr lang="en-GB" sz="1200" baseline="30000" dirty="0" smtClean="0"/>
              <a:t>nd</a:t>
            </a:r>
            <a:r>
              <a:rPr lang="en-GB" sz="1200" dirty="0" smtClean="0"/>
              <a:t> half of 2017 ?</a:t>
            </a:r>
          </a:p>
          <a:p>
            <a:r>
              <a:rPr lang="en-GB" sz="1200" dirty="0" smtClean="0"/>
              <a:t>1</a:t>
            </a:r>
            <a:r>
              <a:rPr lang="en-GB" sz="1200" baseline="30000" dirty="0" smtClean="0"/>
              <a:t>st</a:t>
            </a:r>
            <a:r>
              <a:rPr lang="en-GB" sz="1200" dirty="0" smtClean="0"/>
              <a:t> beam with VXD in Belle II </a:t>
            </a:r>
            <a:r>
              <a:rPr lang="en-GB" sz="1200" dirty="0"/>
              <a:t>(</a:t>
            </a:r>
            <a:r>
              <a:rPr lang="en-GB" sz="1200" dirty="0" smtClean="0"/>
              <a:t>Jennifer: November 2017) 	=&gt; October 2018</a:t>
            </a:r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For other tasks (PID, ECL, </a:t>
            </a:r>
            <a:r>
              <a:rPr lang="en-GB" sz="1400" dirty="0" err="1" smtClean="0"/>
              <a:t>lumi</a:t>
            </a:r>
            <a:r>
              <a:rPr lang="en-GB" sz="1400" dirty="0" smtClean="0"/>
              <a:t>): see next talks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3995936" y="2564904"/>
            <a:ext cx="165624" cy="720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feil nach rechts 6"/>
          <p:cNvSpPr/>
          <p:nvPr/>
        </p:nvSpPr>
        <p:spPr>
          <a:xfrm>
            <a:off x="4572000" y="2678087"/>
            <a:ext cx="165624" cy="720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feil nach rechts 7"/>
          <p:cNvSpPr/>
          <p:nvPr/>
        </p:nvSpPr>
        <p:spPr>
          <a:xfrm>
            <a:off x="5054448" y="2780928"/>
            <a:ext cx="165624" cy="720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feil nach rechts 8"/>
          <p:cNvSpPr/>
          <p:nvPr/>
        </p:nvSpPr>
        <p:spPr>
          <a:xfrm>
            <a:off x="5364088" y="2852936"/>
            <a:ext cx="165624" cy="720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feil nach rechts 10"/>
          <p:cNvSpPr/>
          <p:nvPr/>
        </p:nvSpPr>
        <p:spPr>
          <a:xfrm>
            <a:off x="5796136" y="3212976"/>
            <a:ext cx="165624" cy="720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feil nach rechts 11"/>
          <p:cNvSpPr/>
          <p:nvPr/>
        </p:nvSpPr>
        <p:spPr>
          <a:xfrm>
            <a:off x="5940152" y="3320988"/>
            <a:ext cx="165624" cy="720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feil nach rechts 12"/>
          <p:cNvSpPr/>
          <p:nvPr/>
        </p:nvSpPr>
        <p:spPr>
          <a:xfrm>
            <a:off x="8006776" y="3392996"/>
            <a:ext cx="165624" cy="720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feil nach rechts 13"/>
          <p:cNvSpPr/>
          <p:nvPr/>
        </p:nvSpPr>
        <p:spPr>
          <a:xfrm>
            <a:off x="8301061" y="3748673"/>
            <a:ext cx="165624" cy="7200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Gerade Verbindung 14"/>
          <p:cNvCxnSpPr>
            <a:endCxn id="5" idx="1"/>
          </p:cNvCxnSpPr>
          <p:nvPr/>
        </p:nvCxnSpPr>
        <p:spPr>
          <a:xfrm>
            <a:off x="3347864" y="2600908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endCxn id="7" idx="1"/>
          </p:cNvCxnSpPr>
          <p:nvPr/>
        </p:nvCxnSpPr>
        <p:spPr>
          <a:xfrm>
            <a:off x="3884674" y="2714091"/>
            <a:ext cx="6873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078748" y="2816932"/>
            <a:ext cx="975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388388" y="2888940"/>
            <a:ext cx="975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endCxn id="11" idx="1"/>
          </p:cNvCxnSpPr>
          <p:nvPr/>
        </p:nvCxnSpPr>
        <p:spPr>
          <a:xfrm>
            <a:off x="4388388" y="3248980"/>
            <a:ext cx="14077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604412" y="3356992"/>
            <a:ext cx="14077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endCxn id="13" idx="1"/>
          </p:cNvCxnSpPr>
          <p:nvPr/>
        </p:nvCxnSpPr>
        <p:spPr>
          <a:xfrm>
            <a:off x="5148064" y="3429000"/>
            <a:ext cx="28587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6372200" y="3789040"/>
            <a:ext cx="19226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251520" y="1628800"/>
            <a:ext cx="665502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Belle II will be a key player in flavour physics and CP violation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Very challenging upgrade program of the detector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Jennifer supports essential parts of the detector upgrade program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227 months of secondments (20 FTE !)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Due to the latest schedule changes of </a:t>
            </a:r>
            <a:r>
              <a:rPr lang="en-GB" dirty="0" err="1" smtClean="0"/>
              <a:t>superKEKB</a:t>
            </a:r>
            <a:r>
              <a:rPr lang="en-GB" dirty="0" smtClean="0"/>
              <a:t>/Belle </a:t>
            </a:r>
            <a:r>
              <a:rPr lang="en-GB" dirty="0" smtClean="0"/>
              <a:t>II some adaptations of the Jennifer deliverables (dates) are needed (mostly tracking detectors)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52481"/>
          <a:stretch/>
        </p:blipFill>
        <p:spPr bwMode="auto">
          <a:xfrm>
            <a:off x="7157331" y="1124744"/>
            <a:ext cx="1468875" cy="144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3" descr="Bell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707943"/>
            <a:ext cx="1918788" cy="128018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988127"/>
            <a:ext cx="1366547" cy="12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41" y="5445224"/>
            <a:ext cx="2201963" cy="8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2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B-factory Detectors – </a:t>
            </a:r>
            <a:br>
              <a:rPr lang="en-US" dirty="0" smtClean="0"/>
            </a:br>
            <a:r>
              <a:rPr lang="en-US" dirty="0" smtClean="0"/>
              <a:t>a huge success!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8DE6-A16F-473F-B7F9-0E72B4FE7B6E}" type="slidenum">
              <a:rPr lang="sl-SI" smtClean="0"/>
              <a:pPr>
                <a:defRPr/>
              </a:pPr>
              <a:t>2</a:t>
            </a:fld>
            <a:endParaRPr lang="sl-SI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117504" y="1214422"/>
            <a:ext cx="5606624" cy="5256212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50000"/>
              </a:spcBef>
              <a:buClr>
                <a:schemeClr val="accent2"/>
              </a:buClr>
              <a:buSzPct val="140000"/>
            </a:pPr>
            <a:r>
              <a:rPr kumimoji="1" lang="sl-SI" dirty="0" smtClean="0">
                <a:solidFill>
                  <a:schemeClr val="tx1"/>
                </a:solidFill>
              </a:rPr>
              <a:t>Measurements of </a:t>
            </a:r>
            <a:r>
              <a:rPr kumimoji="1" lang="sl-SI" dirty="0" smtClean="0"/>
              <a:t>CKM</a:t>
            </a:r>
            <a:r>
              <a:rPr kumimoji="1" lang="sl-SI" dirty="0" smtClean="0">
                <a:solidFill>
                  <a:schemeClr val="tx1"/>
                </a:solidFill>
              </a:rPr>
              <a:t> matrix elements                                               and </a:t>
            </a:r>
            <a:r>
              <a:rPr kumimoji="1" lang="sl-SI" dirty="0" smtClean="0"/>
              <a:t>angles</a:t>
            </a:r>
            <a:r>
              <a:rPr kumimoji="1" lang="sl-SI" dirty="0" smtClean="0">
                <a:solidFill>
                  <a:schemeClr val="tx1"/>
                </a:solidFill>
              </a:rPr>
              <a:t> of the unitarity triangle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40000"/>
            </a:pPr>
            <a:r>
              <a:rPr kumimoji="1" lang="sl-SI" dirty="0" smtClean="0">
                <a:solidFill>
                  <a:schemeClr val="tx1"/>
                </a:solidFill>
              </a:rPr>
              <a:t>Observation of </a:t>
            </a:r>
            <a:r>
              <a:rPr kumimoji="1" lang="sl-SI" dirty="0" smtClean="0"/>
              <a:t>direct</a:t>
            </a:r>
            <a:r>
              <a:rPr kumimoji="1" lang="sl-SI" dirty="0" smtClean="0">
                <a:solidFill>
                  <a:schemeClr val="tx1"/>
                </a:solidFill>
              </a:rPr>
              <a:t> CP violation in B decays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chemeClr val="accent2"/>
              </a:buClr>
              <a:buSzPct val="140000"/>
            </a:pPr>
            <a:r>
              <a:rPr lang="sl-SI" dirty="0" smtClean="0">
                <a:solidFill>
                  <a:schemeClr val="tx1"/>
                </a:solidFill>
              </a:rPr>
              <a:t>Measurements of rare decays (e.g., </a:t>
            </a:r>
            <a:r>
              <a:rPr lang="sl-SI" dirty="0" smtClean="0"/>
              <a:t>B</a:t>
            </a:r>
            <a:r>
              <a:rPr lang="sl-SI" dirty="0" smtClean="0">
                <a:sym typeface="Wingdings" pitchFamily="2" charset="2"/>
              </a:rPr>
              <a:t></a:t>
            </a:r>
            <a:r>
              <a:rPr lang="sl-SI" b="1" dirty="0" smtClean="0">
                <a:latin typeface="Symbol" pitchFamily="18" charset="2"/>
                <a:sym typeface="Wingdings" pitchFamily="2" charset="2"/>
              </a:rPr>
              <a:t>tn</a:t>
            </a:r>
            <a:r>
              <a:rPr lang="sl-SI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sl-SI" dirty="0" smtClean="0">
                <a:sym typeface="Wingdings" pitchFamily="2" charset="2"/>
              </a:rPr>
              <a:t>D</a:t>
            </a:r>
            <a:r>
              <a:rPr lang="sl-SI" b="1" dirty="0" smtClean="0">
                <a:latin typeface="Symbol" pitchFamily="18" charset="2"/>
                <a:sym typeface="Wingdings" pitchFamily="2" charset="2"/>
              </a:rPr>
              <a:t>tn</a:t>
            </a:r>
            <a:r>
              <a:rPr lang="sl-SI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endParaRPr lang="sl-SI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140000"/>
            </a:pPr>
            <a:r>
              <a:rPr lang="en-GB" dirty="0" smtClean="0"/>
              <a:t>b</a:t>
            </a:r>
            <a:r>
              <a:rPr kumimoji="1" lang="en-US" altLang="ja-JP" dirty="0" smtClean="0">
                <a:ea typeface="MS PGothic" pitchFamily="34" charset="-128"/>
                <a:sym typeface="Wingdings" pitchFamily="2" charset="2"/>
              </a:rPr>
              <a:t></a:t>
            </a:r>
            <a:r>
              <a:rPr lang="en-GB" dirty="0" smtClean="0"/>
              <a:t>s</a:t>
            </a:r>
            <a:r>
              <a:rPr lang="sl-SI" dirty="0" smtClean="0">
                <a:solidFill>
                  <a:schemeClr val="tx1"/>
                </a:solidFill>
              </a:rPr>
              <a:t> transitions: probe for new sources of CPV and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constraints from the </a:t>
            </a:r>
            <a:r>
              <a:rPr lang="en-GB" dirty="0" smtClean="0"/>
              <a:t>b</a:t>
            </a:r>
            <a:r>
              <a:rPr kumimoji="1" lang="en-US" altLang="ja-JP" dirty="0" smtClean="0">
                <a:ea typeface="MS PGothic" pitchFamily="34" charset="-128"/>
                <a:sym typeface="Wingdings" pitchFamily="2" charset="2"/>
              </a:rPr>
              <a:t></a:t>
            </a:r>
            <a:r>
              <a:rPr lang="en-GB" dirty="0" smtClean="0"/>
              <a:t>s</a:t>
            </a:r>
            <a:r>
              <a:rPr lang="sl-SI" dirty="0" smtClean="0">
                <a:latin typeface="Symbol" pitchFamily="18" charset="2"/>
              </a:rPr>
              <a:t>g </a:t>
            </a:r>
            <a:r>
              <a:rPr lang="sl-SI" dirty="0" smtClean="0">
                <a:solidFill>
                  <a:schemeClr val="tx1"/>
                </a:solidFill>
                <a:cs typeface="Tahoma" pitchFamily="34" charset="0"/>
              </a:rPr>
              <a:t>branching fraction</a:t>
            </a:r>
            <a:r>
              <a:rPr lang="sl-SI" dirty="0" smtClean="0">
                <a:latin typeface="Symbol" pitchFamily="18" charset="2"/>
              </a:rPr>
              <a:t> </a:t>
            </a:r>
            <a:endParaRPr kumimoji="1" lang="sl-SI" dirty="0" smtClean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chemeClr val="accent2"/>
              </a:buClr>
              <a:buSzPct val="140000"/>
            </a:pPr>
            <a:r>
              <a:rPr kumimoji="1" lang="sl-SI" dirty="0" smtClean="0">
                <a:solidFill>
                  <a:schemeClr val="tx1"/>
                </a:solidFill>
              </a:rPr>
              <a:t>Forward-backward</a:t>
            </a:r>
            <a:r>
              <a:rPr kumimoji="1" lang="en-US" dirty="0" smtClean="0">
                <a:solidFill>
                  <a:schemeClr val="tx1"/>
                </a:solidFill>
              </a:rPr>
              <a:t> </a:t>
            </a:r>
            <a:r>
              <a:rPr kumimoji="1" lang="en-US" dirty="0" err="1" smtClean="0">
                <a:solidFill>
                  <a:schemeClr val="tx1"/>
                </a:solidFill>
              </a:rPr>
              <a:t>asymmetr</a:t>
            </a:r>
            <a:r>
              <a:rPr kumimoji="1" lang="sl-SI" dirty="0" smtClean="0">
                <a:solidFill>
                  <a:schemeClr val="tx1"/>
                </a:solidFill>
              </a:rPr>
              <a:t>y</a:t>
            </a:r>
            <a:r>
              <a:rPr kumimoji="1" lang="en-US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kumimoji="1" lang="sl-SI" dirty="0" smtClean="0">
                <a:solidFill>
                  <a:schemeClr val="tx1"/>
                </a:solidFill>
              </a:rPr>
              <a:t>A</a:t>
            </a:r>
            <a:r>
              <a:rPr kumimoji="1" lang="sl-SI" baseline="-25000" dirty="0" smtClean="0">
                <a:solidFill>
                  <a:schemeClr val="tx1"/>
                </a:solidFill>
              </a:rPr>
              <a:t>FB</a:t>
            </a:r>
            <a:r>
              <a:rPr kumimoji="1" lang="sl-SI" dirty="0" smtClean="0">
                <a:solidFill>
                  <a:schemeClr val="tx1"/>
                </a:solidFill>
              </a:rPr>
              <a:t>) in </a:t>
            </a:r>
            <a:r>
              <a:rPr lang="en-GB" dirty="0" smtClean="0"/>
              <a:t>b</a:t>
            </a:r>
            <a:r>
              <a:rPr kumimoji="1" lang="en-US" altLang="ja-JP" dirty="0" smtClean="0">
                <a:ea typeface="MS PGothic" pitchFamily="34" charset="-128"/>
                <a:sym typeface="Wingdings" pitchFamily="2" charset="2"/>
              </a:rPr>
              <a:t></a:t>
            </a:r>
            <a:r>
              <a:rPr lang="en-GB" dirty="0" err="1" smtClean="0"/>
              <a:t>s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has become a powerfull tool to search for physics beyond SM.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chemeClr val="accent2"/>
              </a:buClr>
              <a:buSzPct val="140000"/>
            </a:pPr>
            <a:r>
              <a:rPr lang="sl-SI" dirty="0" smtClean="0">
                <a:solidFill>
                  <a:schemeClr val="tx1"/>
                </a:solidFill>
              </a:rPr>
              <a:t>Observation of</a:t>
            </a:r>
            <a:r>
              <a:rPr lang="sl-SI" dirty="0" smtClean="0"/>
              <a:t> D mixing</a:t>
            </a:r>
            <a:r>
              <a:rPr kumimoji="1" lang="sl-SI" dirty="0" smtClean="0"/>
              <a:t> 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chemeClr val="accent2"/>
              </a:buClr>
              <a:buSzPct val="140000"/>
            </a:pPr>
            <a:r>
              <a:rPr kumimoji="1" lang="sl-SI" dirty="0" smtClean="0">
                <a:solidFill>
                  <a:schemeClr val="tx1"/>
                </a:solidFill>
              </a:rPr>
              <a:t>Searches for </a:t>
            </a:r>
            <a:r>
              <a:rPr kumimoji="1" lang="sl-SI" dirty="0" smtClean="0"/>
              <a:t>rare </a:t>
            </a:r>
            <a:r>
              <a:rPr lang="sl-SI" b="1" dirty="0" smtClean="0">
                <a:latin typeface="Symbol" pitchFamily="18" charset="2"/>
                <a:sym typeface="Wingdings" pitchFamily="2" charset="2"/>
              </a:rPr>
              <a:t>t </a:t>
            </a:r>
            <a:r>
              <a:rPr lang="sl-SI" dirty="0" smtClean="0">
                <a:cs typeface="Tahoma" pitchFamily="34" charset="0"/>
                <a:sym typeface="Wingdings" pitchFamily="2" charset="2"/>
              </a:rPr>
              <a:t>decays</a:t>
            </a:r>
            <a:endParaRPr lang="sl-SI" dirty="0" smtClean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chemeClr val="accent2"/>
              </a:buClr>
              <a:buSzPct val="140000"/>
            </a:pPr>
            <a:r>
              <a:rPr kumimoji="1" lang="sl-SI" altLang="ja-JP" dirty="0" smtClean="0">
                <a:solidFill>
                  <a:schemeClr val="tx1"/>
                </a:solidFill>
              </a:rPr>
              <a:t>Observation of </a:t>
            </a:r>
            <a:r>
              <a:rPr kumimoji="1" lang="sl-SI" altLang="ja-JP" dirty="0" smtClean="0"/>
              <a:t>n</a:t>
            </a:r>
            <a:r>
              <a:rPr kumimoji="1" lang="en-US" altLang="ja-JP" dirty="0" err="1" smtClean="0">
                <a:ea typeface="MS PGothic" pitchFamily="34" charset="-128"/>
              </a:rPr>
              <a:t>ew</a:t>
            </a:r>
            <a:r>
              <a:rPr kumimoji="1" lang="en-US" altLang="ja-JP" dirty="0" smtClean="0">
                <a:ea typeface="MS PGothic" pitchFamily="34" charset="-128"/>
              </a:rPr>
              <a:t> </a:t>
            </a:r>
            <a:r>
              <a:rPr kumimoji="1" lang="sl-SI" altLang="ja-JP" dirty="0" smtClean="0"/>
              <a:t>h</a:t>
            </a:r>
            <a:r>
              <a:rPr kumimoji="1" lang="en-US" altLang="ja-JP" dirty="0" err="1" smtClean="0">
                <a:ea typeface="MS PGothic" pitchFamily="34" charset="-128"/>
              </a:rPr>
              <a:t>adrons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chemeClr val="accent2"/>
              </a:buClr>
              <a:buSzPct val="140000"/>
            </a:pPr>
            <a:endParaRPr lang="sl-SI" sz="200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96136" y="4077072"/>
            <a:ext cx="2928958" cy="2594500"/>
            <a:chOff x="783" y="1438"/>
            <a:chExt cx="2460" cy="2809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3" y="1448"/>
              <a:ext cx="2460" cy="2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247" y="2750"/>
              <a:ext cx="1905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kumimoji="1" lang="en-US" altLang="ja-JP" sz="2000">
                  <a:latin typeface="Arial" pitchFamily="34" charset="0"/>
                  <a:ea typeface="MS PGothic" pitchFamily="34" charset="-128"/>
                </a:rPr>
                <a:t> </a:t>
              </a: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426" y="1438"/>
              <a:ext cx="635" cy="599"/>
              <a:chOff x="1247" y="3296"/>
              <a:chExt cx="635" cy="542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429" y="3566"/>
                <a:ext cx="453" cy="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1" lang="en-US" altLang="ja-JP" sz="2000" dirty="0">
                    <a:solidFill>
                      <a:srgbClr val="0000FF"/>
                    </a:solidFill>
                    <a:latin typeface="Arial" pitchFamily="34" charset="0"/>
                    <a:ea typeface="MS PGothic" pitchFamily="34" charset="-128"/>
                  </a:rPr>
                  <a:t>B</a:t>
                </a:r>
                <a:r>
                  <a:rPr kumimoji="1" lang="en-US" altLang="ja-JP" sz="2000" baseline="30000" dirty="0">
                    <a:solidFill>
                      <a:srgbClr val="0000FF"/>
                    </a:solidFill>
                    <a:latin typeface="Arial" pitchFamily="34" charset="0"/>
                    <a:ea typeface="MS PGothic" pitchFamily="34" charset="-128"/>
                  </a:rPr>
                  <a:t>0</a:t>
                </a:r>
                <a:r>
                  <a:rPr kumimoji="1" lang="en-US" altLang="ja-JP" sz="2000" dirty="0">
                    <a:solidFill>
                      <a:srgbClr val="0000FF"/>
                    </a:solidFill>
                    <a:latin typeface="Arial" pitchFamily="34" charset="0"/>
                    <a:ea typeface="MS PGothic" pitchFamily="34" charset="-128"/>
                  </a:rPr>
                  <a:t> tag</a:t>
                </a: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247" y="3296"/>
                <a:ext cx="227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kumimoji="1" lang="en-US" altLang="ja-JP" sz="2000">
                    <a:solidFill>
                      <a:srgbClr val="0000FF"/>
                    </a:solidFill>
                    <a:latin typeface="Arial" pitchFamily="34" charset="0"/>
                    <a:ea typeface="MS PGothic" pitchFamily="34" charset="-128"/>
                  </a:rPr>
                  <a:t>_</a:t>
                </a:r>
              </a:p>
            </p:txBody>
          </p:sp>
        </p:grp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562" y="1525"/>
              <a:ext cx="544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1" lang="en-US" altLang="ja-JP" sz="2000" dirty="0">
                  <a:solidFill>
                    <a:srgbClr val="FF0000"/>
                  </a:solidFill>
                  <a:latin typeface="Arial" pitchFamily="34" charset="0"/>
                  <a:ea typeface="MS PGothic" pitchFamily="34" charset="-128"/>
                </a:rPr>
                <a:t>B</a:t>
              </a:r>
              <a:r>
                <a:rPr kumimoji="1" lang="en-US" altLang="ja-JP" sz="2000" baseline="30000" dirty="0">
                  <a:solidFill>
                    <a:srgbClr val="FF0000"/>
                  </a:solidFill>
                  <a:latin typeface="Arial" pitchFamily="34" charset="0"/>
                  <a:ea typeface="MS PGothic" pitchFamily="34" charset="-128"/>
                </a:rPr>
                <a:t>0</a:t>
              </a:r>
              <a:r>
                <a:rPr kumimoji="1" lang="en-US" altLang="ja-JP" sz="2000" dirty="0">
                  <a:solidFill>
                    <a:srgbClr val="FF0000"/>
                  </a:solidFill>
                  <a:latin typeface="Arial" pitchFamily="34" charset="0"/>
                  <a:ea typeface="MS PGothic" pitchFamily="34" charset="-128"/>
                </a:rPr>
                <a:t> tag</a:t>
              </a:r>
              <a:endParaRPr kumimoji="1" lang="en-US" altLang="ja-JP" sz="2000" dirty="0">
                <a:solidFill>
                  <a:srgbClr val="0000FF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3" cstate="print"/>
          <a:srcRect l="3173" t="7948" r="3235"/>
          <a:stretch>
            <a:fillRect/>
          </a:stretch>
        </p:blipFill>
        <p:spPr bwMode="auto">
          <a:xfrm>
            <a:off x="5796136" y="1126648"/>
            <a:ext cx="2786050" cy="27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</a:t>
            </a:r>
            <a:r>
              <a:rPr lang="en-US" dirty="0" smtClean="0"/>
              <a:t>Upgrade</a:t>
            </a:r>
            <a:endParaRPr lang="en-US" dirty="0"/>
          </a:p>
        </p:txBody>
      </p:sp>
      <p:pic>
        <p:nvPicPr>
          <p:cNvPr id="320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275"/>
            <a:ext cx="770413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1259632" y="1168400"/>
            <a:ext cx="45640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Measure CKM elements as precisely as possible</a:t>
            </a:r>
          </a:p>
          <a:p>
            <a:r>
              <a:rPr lang="en-US" sz="1600" dirty="0" err="1"/>
              <a:t>Overconstrain</a:t>
            </a:r>
            <a:r>
              <a:rPr lang="en-US" sz="1600" dirty="0"/>
              <a:t> </a:t>
            </a:r>
            <a:r>
              <a:rPr lang="en-US" sz="1600" dirty="0" err="1"/>
              <a:t>unitarity</a:t>
            </a:r>
            <a:r>
              <a:rPr lang="en-US" sz="1600" dirty="0"/>
              <a:t> triangle</a:t>
            </a:r>
          </a:p>
          <a:p>
            <a:r>
              <a:rPr lang="en-US" sz="1600" dirty="0"/>
              <a:t>Look for deviations from SM</a:t>
            </a:r>
          </a:p>
          <a:p>
            <a:endParaRPr lang="en-US" sz="1600" dirty="0"/>
          </a:p>
          <a:p>
            <a:r>
              <a:rPr lang="en-US" sz="1600" dirty="0"/>
              <a:t>=&gt; Need about 50 ab</a:t>
            </a:r>
            <a:r>
              <a:rPr lang="en-US" sz="1600" baseline="30000" dirty="0"/>
              <a:t>-1</a:t>
            </a:r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6280150" y="1309688"/>
            <a:ext cx="18684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F</a:t>
            </a:r>
            <a:r>
              <a:rPr lang="en-US" sz="1600" baseline="-25000">
                <a:latin typeface="Symbol" pitchFamily="18" charset="2"/>
              </a:rPr>
              <a:t>1</a:t>
            </a:r>
            <a:r>
              <a:rPr lang="en-US" sz="1600">
                <a:latin typeface="Symbol" pitchFamily="18" charset="2"/>
              </a:rPr>
              <a:t>/b = (</a:t>
            </a:r>
            <a:r>
              <a:rPr lang="en-US" sz="1600"/>
              <a:t>21.</a:t>
            </a:r>
            <a:r>
              <a:rPr lang="en-US" sz="1600">
                <a:cs typeface="Arial" charset="0"/>
              </a:rPr>
              <a:t>±</a:t>
            </a:r>
            <a:r>
              <a:rPr lang="en-US" sz="1600"/>
              <a:t>1 0.9)</a:t>
            </a:r>
            <a:r>
              <a:rPr lang="en-US" sz="1600" baseline="30000"/>
              <a:t>o</a:t>
            </a:r>
          </a:p>
          <a:p>
            <a:r>
              <a:rPr lang="en-US" sz="1600">
                <a:latin typeface="Symbol" pitchFamily="18" charset="2"/>
              </a:rPr>
              <a:t>F</a:t>
            </a:r>
            <a:r>
              <a:rPr lang="en-US" sz="1600" baseline="-25000">
                <a:latin typeface="Symbol" pitchFamily="18" charset="2"/>
              </a:rPr>
              <a:t>2</a:t>
            </a:r>
            <a:r>
              <a:rPr lang="en-US" sz="1600">
                <a:latin typeface="Symbol" pitchFamily="18" charset="2"/>
              </a:rPr>
              <a:t>/a = (</a:t>
            </a:r>
            <a:r>
              <a:rPr lang="en-US" sz="1600"/>
              <a:t>88.4 </a:t>
            </a:r>
            <a:r>
              <a:rPr lang="en-US" sz="1600">
                <a:cs typeface="Arial" charset="0"/>
              </a:rPr>
              <a:t>±</a:t>
            </a:r>
            <a:r>
              <a:rPr lang="en-US" sz="1600"/>
              <a:t>5.6)</a:t>
            </a:r>
            <a:r>
              <a:rPr lang="en-US" sz="1600" baseline="30000"/>
              <a:t>o</a:t>
            </a:r>
          </a:p>
          <a:p>
            <a:r>
              <a:rPr lang="en-US" sz="1600">
                <a:latin typeface="Symbol" pitchFamily="18" charset="2"/>
              </a:rPr>
              <a:t>F</a:t>
            </a:r>
            <a:r>
              <a:rPr lang="en-US" sz="1600" baseline="-25000">
                <a:latin typeface="Symbol" pitchFamily="18" charset="2"/>
              </a:rPr>
              <a:t>3</a:t>
            </a:r>
            <a:r>
              <a:rPr lang="en-US" sz="1600">
                <a:latin typeface="Symbol" pitchFamily="18" charset="2"/>
              </a:rPr>
              <a:t>/g = (</a:t>
            </a:r>
            <a:r>
              <a:rPr lang="en-US" sz="1600"/>
              <a:t>70 </a:t>
            </a:r>
            <a:r>
              <a:rPr lang="en-US" sz="1600">
                <a:cs typeface="Arial" charset="0"/>
              </a:rPr>
              <a:t>±</a:t>
            </a:r>
            <a:r>
              <a:rPr lang="en-US" sz="1600"/>
              <a:t>29)</a:t>
            </a:r>
            <a:r>
              <a:rPr lang="en-US" sz="1600" baseline="30000"/>
              <a:t>o</a:t>
            </a:r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2105216" y="6188794"/>
            <a:ext cx="1242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Babar/Belle</a:t>
            </a:r>
            <a:endParaRPr lang="en-US" sz="1600" dirty="0"/>
          </a:p>
        </p:txBody>
      </p:sp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5076056" y="6188794"/>
            <a:ext cx="3279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With 50 ab</a:t>
            </a:r>
            <a:r>
              <a:rPr lang="en-US" sz="1600" baseline="30000" dirty="0"/>
              <a:t>-1</a:t>
            </a:r>
            <a:r>
              <a:rPr lang="en-US" sz="1600" dirty="0"/>
              <a:t> (same central values)</a:t>
            </a:r>
          </a:p>
        </p:txBody>
      </p:sp>
      <p:sp>
        <p:nvSpPr>
          <p:cNvPr id="8" name="Slide Number Placeholder 36"/>
          <p:cNvSpPr>
            <a:spLocks noGrp="1"/>
          </p:cNvSpPr>
          <p:nvPr>
            <p:ph type="sldNum" sz="quarter" idx="4294967295"/>
          </p:nvPr>
        </p:nvSpPr>
        <p:spPr>
          <a:xfrm>
            <a:off x="8676456" y="6597352"/>
            <a:ext cx="467544" cy="1886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C68DE6-A16F-473F-B7F9-0E72B4FE7B6E}" type="slidenum">
              <a:rPr lang="sl-SI" sz="1200" smtClean="0">
                <a:solidFill>
                  <a:schemeClr val="accent2"/>
                </a:solidFill>
              </a:rPr>
              <a:pPr>
                <a:defRPr/>
              </a:pPr>
              <a:t>3</a:t>
            </a:fld>
            <a:endParaRPr lang="sl-SI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Ring4.JPG                                                      04FFC802Macintosh HD                   C12DDCC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922" y="1080012"/>
            <a:ext cx="7472163" cy="558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8272"/>
            <a:ext cx="1984375" cy="1081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20"/>
          <p:cNvSpPr>
            <a:spLocks/>
          </p:cNvSpPr>
          <p:nvPr/>
        </p:nvSpPr>
        <p:spPr bwMode="auto">
          <a:xfrm>
            <a:off x="4090632" y="1114526"/>
            <a:ext cx="657935" cy="2154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8" bIns="0">
            <a:spAutoFit/>
          </a:bodyPr>
          <a:lstStyle/>
          <a:p>
            <a:r>
              <a:rPr lang="en-US" altLang="ja-JP" sz="1400">
                <a:solidFill>
                  <a:srgbClr val="0000FF"/>
                </a:solidFill>
                <a:latin typeface="Futura" charset="0"/>
              </a:rPr>
              <a:t>e- 2.6 A</a:t>
            </a:r>
          </a:p>
        </p:txBody>
      </p:sp>
      <p:sp>
        <p:nvSpPr>
          <p:cNvPr id="7" name="Rectangle 21"/>
          <p:cNvSpPr>
            <a:spLocks/>
          </p:cNvSpPr>
          <p:nvPr/>
        </p:nvSpPr>
        <p:spPr bwMode="auto">
          <a:xfrm>
            <a:off x="6490642" y="1504975"/>
            <a:ext cx="702819" cy="2154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8" bIns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Futura" charset="0"/>
              </a:rPr>
              <a:t>e+ 3.6 A</a:t>
            </a:r>
          </a:p>
        </p:txBody>
      </p:sp>
      <p:sp>
        <p:nvSpPr>
          <p:cNvPr id="8" name="Rectangle 23"/>
          <p:cNvSpPr>
            <a:spLocks/>
          </p:cNvSpPr>
          <p:nvPr/>
        </p:nvSpPr>
        <p:spPr bwMode="auto">
          <a:xfrm>
            <a:off x="3569320" y="6165304"/>
            <a:ext cx="5463540" cy="516890"/>
          </a:xfrm>
          <a:prstGeom prst="rect">
            <a:avLst/>
          </a:prstGeom>
          <a:solidFill>
            <a:srgbClr val="FFCCC9"/>
          </a:solidFill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algn="ctr"/>
            <a:r>
              <a:rPr lang="en-US" altLang="ja-JP" sz="2800" b="1" i="1" dirty="0" smtClean="0">
                <a:latin typeface="+mj-lt"/>
              </a:rPr>
              <a:t>To get x40 higher luminosity</a:t>
            </a:r>
            <a:endParaRPr lang="ja-JP" altLang="en-US" sz="2800" b="1" i="1" dirty="0">
              <a:latin typeface="+mj-lt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838700" y="1222248"/>
            <a:ext cx="457200" cy="76200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5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6404" y="1256879"/>
            <a:ext cx="15621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矢印コネクタ 10"/>
          <p:cNvCxnSpPr>
            <a:cxnSpLocks noChangeShapeType="1"/>
          </p:cNvCxnSpPr>
          <p:nvPr/>
        </p:nvCxnSpPr>
        <p:spPr bwMode="auto">
          <a:xfrm flipH="1" flipV="1">
            <a:off x="8621588" y="1504975"/>
            <a:ext cx="342900" cy="1238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直線矢印コネクタ 11"/>
          <p:cNvCxnSpPr>
            <a:cxnSpLocks noChangeShapeType="1"/>
          </p:cNvCxnSpPr>
          <p:nvPr/>
        </p:nvCxnSpPr>
        <p:spPr bwMode="auto">
          <a:xfrm flipV="1">
            <a:off x="7556770" y="1552600"/>
            <a:ext cx="381000" cy="762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3" name="Rectangle 16"/>
          <p:cNvSpPr>
            <a:spLocks/>
          </p:cNvSpPr>
          <p:nvPr/>
        </p:nvSpPr>
        <p:spPr bwMode="auto">
          <a:xfrm>
            <a:off x="7753672" y="1044352"/>
            <a:ext cx="10668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r>
              <a:rPr lang="en-US" altLang="ja-JP" sz="1000" dirty="0">
                <a:latin typeface="Helvetica Neue"/>
                <a:cs typeface="Helvetica Neue"/>
              </a:rPr>
              <a:t>Colliding bunches</a:t>
            </a:r>
          </a:p>
        </p:txBody>
      </p:sp>
      <p:pic>
        <p:nvPicPr>
          <p:cNvPr id="14" name="図 5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73" y="1429532"/>
            <a:ext cx="1808239" cy="257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0" descr="OHO_TiN_After"/>
          <p:cNvPicPr>
            <a:picLocks noChangeAspect="1" noChangeArrowheads="1"/>
          </p:cNvPicPr>
          <p:nvPr/>
        </p:nvPicPr>
        <p:blipFill>
          <a:blip r:embed="rId7" cstate="print">
            <a:lum contrast="-18000"/>
          </a:blip>
          <a:srcRect b="8067"/>
          <a:stretch>
            <a:fillRect/>
          </a:stretch>
        </p:blipFill>
        <p:spPr bwMode="auto">
          <a:xfrm>
            <a:off x="2123728" y="5661248"/>
            <a:ext cx="13636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3" descr="&#10;ARES のコピー                                                  0004FF1BMacintosh HD                   C12DDCCD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12907" y="3356992"/>
            <a:ext cx="1492994" cy="210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2860111" y="4293096"/>
            <a:ext cx="1135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dirty="0" err="1" smtClean="0">
                <a:latin typeface="Helvetica Neue"/>
                <a:cs typeface="Helvetica Neue"/>
              </a:rPr>
              <a:t>e</a:t>
            </a:r>
            <a:r>
              <a:rPr lang="en-US" altLang="ja-JP" sz="1000" dirty="0" smtClean="0">
                <a:latin typeface="Helvetica Neue"/>
                <a:cs typeface="Helvetica Neue"/>
              </a:rPr>
              <a:t>+ Damping </a:t>
            </a:r>
            <a:r>
              <a:rPr lang="en-US" altLang="ja-JP" sz="1000" dirty="0">
                <a:latin typeface="Helvetica Neue"/>
                <a:cs typeface="Helvetica Neue"/>
              </a:rPr>
              <a:t>ring</a:t>
            </a:r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 flipH="1">
            <a:off x="4305300" y="4956048"/>
            <a:ext cx="228600" cy="38100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triangl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 flipH="1">
            <a:off x="3619500" y="5337048"/>
            <a:ext cx="685800" cy="0"/>
          </a:xfrm>
          <a:prstGeom prst="line">
            <a:avLst/>
          </a:prstGeom>
          <a:noFill/>
          <a:ln w="28575">
            <a:solidFill>
              <a:srgbClr val="B8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1879804" y="1429532"/>
            <a:ext cx="1275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Helvetica Neue"/>
                <a:cs typeface="Helvetica Neue"/>
              </a:rPr>
              <a:t>New beam </a:t>
            </a:r>
            <a:r>
              <a:rPr lang="en-US" altLang="ja-JP" sz="1000" dirty="0" smtClean="0">
                <a:latin typeface="Helvetica Neue"/>
                <a:cs typeface="Helvetica Neue"/>
              </a:rPr>
              <a:t>pipes</a:t>
            </a:r>
          </a:p>
          <a:p>
            <a:r>
              <a:rPr lang="en-US" altLang="ja-JP" sz="1000" dirty="0">
                <a:latin typeface="Helvetica Neue"/>
                <a:cs typeface="Helvetica Neue"/>
              </a:rPr>
              <a:t>&amp; bellows</a:t>
            </a:r>
          </a:p>
        </p:txBody>
      </p:sp>
      <p:sp>
        <p:nvSpPr>
          <p:cNvPr id="30" name="Line 49"/>
          <p:cNvSpPr>
            <a:spLocks noChangeShapeType="1"/>
          </p:cNvSpPr>
          <p:nvPr/>
        </p:nvSpPr>
        <p:spPr bwMode="auto">
          <a:xfrm flipH="1" flipV="1">
            <a:off x="6210300" y="1679448"/>
            <a:ext cx="381000" cy="228600"/>
          </a:xfrm>
          <a:prstGeom prst="line">
            <a:avLst/>
          </a:prstGeom>
          <a:noFill/>
          <a:ln w="38100">
            <a:solidFill>
              <a:srgbClr val="F7020B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3" name="Picture 1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00" y="4897159"/>
            <a:ext cx="906961" cy="68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テキスト ボックス 46"/>
          <p:cNvSpPr txBox="1">
            <a:spLocks noChangeArrowheads="1"/>
          </p:cNvSpPr>
          <p:nvPr/>
        </p:nvSpPr>
        <p:spPr bwMode="auto">
          <a:xfrm>
            <a:off x="-36512" y="5085184"/>
            <a:ext cx="2919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Helvetica Neue"/>
                <a:cs typeface="Helvetica Neue"/>
              </a:rPr>
              <a:t>Replace beam pipes to suppress electron cloud (</a:t>
            </a:r>
            <a:r>
              <a:rPr lang="en-US" altLang="ja-JP" sz="1000" dirty="0" err="1" smtClean="0">
                <a:latin typeface="Helvetica Neue"/>
                <a:cs typeface="Helvetica Neue"/>
              </a:rPr>
              <a:t>TiN</a:t>
            </a:r>
            <a:r>
              <a:rPr lang="en-US" altLang="ja-JP" sz="1000" dirty="0">
                <a:latin typeface="Helvetica Neue"/>
                <a:cs typeface="Helvetica Neue"/>
              </a:rPr>
              <a:t>-coated beam pipe with </a:t>
            </a:r>
            <a:r>
              <a:rPr lang="en-US" altLang="ja-JP" sz="1000" dirty="0" smtClean="0">
                <a:latin typeface="Helvetica Neue"/>
                <a:cs typeface="Helvetica Neue"/>
              </a:rPr>
              <a:t>antechambers)</a:t>
            </a:r>
            <a:endParaRPr lang="en-US" altLang="ja-JP" sz="1000" dirty="0">
              <a:latin typeface="Helvetica Neue"/>
              <a:cs typeface="Helvetica Neue"/>
            </a:endParaRPr>
          </a:p>
        </p:txBody>
      </p:sp>
      <p:sp>
        <p:nvSpPr>
          <p:cNvPr id="35" name="テキスト ボックス 47"/>
          <p:cNvSpPr txBox="1">
            <a:spLocks noChangeArrowheads="1"/>
          </p:cNvSpPr>
          <p:nvPr/>
        </p:nvSpPr>
        <p:spPr bwMode="auto">
          <a:xfrm>
            <a:off x="79375" y="4365104"/>
            <a:ext cx="243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Helvetica Neue"/>
                <a:cs typeface="Helvetica Neue"/>
              </a:rPr>
              <a:t>Redesign the </a:t>
            </a:r>
            <a:r>
              <a:rPr lang="en-US" altLang="ja-JP" sz="1000" dirty="0" smtClean="0">
                <a:latin typeface="Helvetica Neue"/>
                <a:cs typeface="Helvetica Neue"/>
              </a:rPr>
              <a:t>lattice </a:t>
            </a:r>
            <a:r>
              <a:rPr lang="en-US" altLang="ja-JP" sz="1000" dirty="0">
                <a:latin typeface="Helvetica Neue"/>
                <a:cs typeface="Helvetica Neue"/>
              </a:rPr>
              <a:t>to squeeze the </a:t>
            </a:r>
            <a:r>
              <a:rPr lang="en-US" altLang="ja-JP" sz="1000" dirty="0" err="1" smtClean="0">
                <a:latin typeface="Helvetica Neue"/>
                <a:cs typeface="Helvetica Neue"/>
              </a:rPr>
              <a:t>emittance</a:t>
            </a:r>
            <a:r>
              <a:rPr lang="en-US" altLang="ja-JP" sz="1000" dirty="0" smtClean="0">
                <a:latin typeface="Helvetica Neue"/>
                <a:cs typeface="Helvetica Neue"/>
              </a:rPr>
              <a:t> (replace short dipoles with longer ones, increase wiggler cycles)</a:t>
            </a:r>
            <a:endParaRPr lang="en-US" altLang="ja-JP" sz="1000" dirty="0">
              <a:latin typeface="Helvetica Neue"/>
              <a:cs typeface="Helvetica Neue"/>
            </a:endParaRPr>
          </a:p>
        </p:txBody>
      </p:sp>
      <p:sp>
        <p:nvSpPr>
          <p:cNvPr id="36" name="テキスト ボックス 48"/>
          <p:cNvSpPr txBox="1">
            <a:spLocks noChangeArrowheads="1"/>
          </p:cNvSpPr>
          <p:nvPr/>
        </p:nvSpPr>
        <p:spPr bwMode="auto">
          <a:xfrm>
            <a:off x="5636808" y="3501008"/>
            <a:ext cx="1912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000" dirty="0" smtClean="0">
                <a:latin typeface="Helvetica Neue"/>
                <a:cs typeface="Helvetica Neue"/>
              </a:rPr>
              <a:t>Reinforce </a:t>
            </a:r>
            <a:r>
              <a:rPr lang="en-US" altLang="ja-JP" sz="1000" dirty="0">
                <a:latin typeface="Helvetica Neue"/>
                <a:cs typeface="Helvetica Neue"/>
              </a:rPr>
              <a:t>RF systems for higher beam </a:t>
            </a:r>
            <a:r>
              <a:rPr lang="en-US" altLang="ja-JP" sz="1000" dirty="0" smtClean="0">
                <a:latin typeface="Helvetica Neue"/>
                <a:cs typeface="Helvetica Neue"/>
              </a:rPr>
              <a:t>currents</a:t>
            </a:r>
            <a:endParaRPr lang="en-US" altLang="ja-JP" sz="1000" dirty="0">
              <a:latin typeface="Helvetica Neue"/>
              <a:cs typeface="Helvetica Neue"/>
            </a:endParaRPr>
          </a:p>
        </p:txBody>
      </p:sp>
      <p:sp>
        <p:nvSpPr>
          <p:cNvPr id="37" name="テキスト ボックス 49"/>
          <p:cNvSpPr txBox="1">
            <a:spLocks noChangeArrowheads="1"/>
          </p:cNvSpPr>
          <p:nvPr/>
        </p:nvSpPr>
        <p:spPr bwMode="auto">
          <a:xfrm>
            <a:off x="5614059" y="4481775"/>
            <a:ext cx="1181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Helvetica Neue"/>
                <a:cs typeface="Helvetica Neue"/>
              </a:rPr>
              <a:t>New positron</a:t>
            </a:r>
            <a:r>
              <a:rPr lang="en-US" altLang="ja-JP" sz="1000" dirty="0" smtClean="0">
                <a:latin typeface="Helvetica Neue"/>
                <a:cs typeface="Helvetica Neue"/>
              </a:rPr>
              <a:t>  </a:t>
            </a:r>
            <a:r>
              <a:rPr lang="en-US" altLang="ja-JP" sz="1000" dirty="0">
                <a:latin typeface="Helvetica Neue"/>
                <a:cs typeface="Helvetica Neue"/>
              </a:rPr>
              <a:t>capture section</a:t>
            </a:r>
          </a:p>
        </p:txBody>
      </p:sp>
      <p:sp>
        <p:nvSpPr>
          <p:cNvPr id="38" name="テキスト ボックス 50"/>
          <p:cNvSpPr txBox="1">
            <a:spLocks noChangeArrowheads="1"/>
          </p:cNvSpPr>
          <p:nvPr/>
        </p:nvSpPr>
        <p:spPr bwMode="auto">
          <a:xfrm>
            <a:off x="7240588" y="1772816"/>
            <a:ext cx="1903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Helvetica Neue"/>
                <a:cs typeface="Helvetica Neue"/>
              </a:rPr>
              <a:t>New </a:t>
            </a:r>
            <a:r>
              <a:rPr lang="en-US" altLang="ja-JP" sz="1000" dirty="0" smtClean="0">
                <a:latin typeface="Helvetica Neue"/>
                <a:cs typeface="Helvetica Neue"/>
              </a:rPr>
              <a:t>superconducting final focusing magnets near the IP</a:t>
            </a:r>
            <a:endParaRPr lang="en-US" altLang="ja-JP" sz="1000" dirty="0">
              <a:latin typeface="Helvetica Neue"/>
              <a:cs typeface="Helvetica Neue"/>
            </a:endParaRPr>
          </a:p>
        </p:txBody>
      </p:sp>
      <p:sp>
        <p:nvSpPr>
          <p:cNvPr id="39" name="テキスト ボックス 51"/>
          <p:cNvSpPr txBox="1">
            <a:spLocks noChangeArrowheads="1"/>
          </p:cNvSpPr>
          <p:nvPr/>
        </p:nvSpPr>
        <p:spPr bwMode="auto">
          <a:xfrm>
            <a:off x="2843808" y="5337048"/>
            <a:ext cx="17955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Helvetica Neue"/>
                <a:cs typeface="Helvetica Neue"/>
              </a:rPr>
              <a:t>Low </a:t>
            </a:r>
            <a:r>
              <a:rPr lang="en-US" altLang="ja-JP" sz="1000" dirty="0" err="1">
                <a:latin typeface="Helvetica Neue"/>
                <a:cs typeface="Helvetica Neue"/>
              </a:rPr>
              <a:t>emittance</a:t>
            </a:r>
            <a:r>
              <a:rPr lang="en-US" altLang="ja-JP" sz="1000" dirty="0">
                <a:latin typeface="Helvetica Neue"/>
                <a:cs typeface="Helvetica Neue"/>
              </a:rPr>
              <a:t> </a:t>
            </a:r>
            <a:r>
              <a:rPr lang="en-US" altLang="ja-JP" sz="1000" dirty="0" smtClean="0">
                <a:latin typeface="Helvetica Neue"/>
                <a:cs typeface="Helvetica Neue"/>
              </a:rPr>
              <a:t>electron gun</a:t>
            </a:r>
            <a:endParaRPr lang="en-US" altLang="ja-JP" sz="1000" dirty="0">
              <a:latin typeface="Helvetica Neue"/>
              <a:cs typeface="Helvetica Neue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547664" y="94516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  <a:latin typeface="Osaka"/>
                <a:ea typeface="Osaka"/>
                <a:cs typeface="Osaka"/>
              </a:rPr>
              <a:t>KEKB to </a:t>
            </a:r>
            <a:r>
              <a:rPr kumimoji="1" lang="en-US" altLang="ja-JP" sz="3600" b="1" dirty="0" err="1" smtClean="0">
                <a:solidFill>
                  <a:srgbClr val="FF0000"/>
                </a:solidFill>
                <a:latin typeface="Osaka"/>
                <a:ea typeface="Osaka"/>
                <a:cs typeface="Osaka"/>
              </a:rPr>
              <a:t>SuperKEKB</a:t>
            </a:r>
            <a:endParaRPr kumimoji="1" lang="ja-JP" altLang="en-US" sz="3600" b="1" dirty="0">
              <a:solidFill>
                <a:srgbClr val="FF0000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45" name="テキスト ボックス 48"/>
          <p:cNvSpPr txBox="1">
            <a:spLocks noChangeArrowheads="1"/>
          </p:cNvSpPr>
          <p:nvPr/>
        </p:nvSpPr>
        <p:spPr bwMode="auto">
          <a:xfrm>
            <a:off x="5636808" y="3915506"/>
            <a:ext cx="1529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Helvetica Neue"/>
                <a:cs typeface="Helvetica Neue"/>
              </a:rPr>
              <a:t>Improve beam monitors and control system</a:t>
            </a:r>
            <a:endParaRPr lang="en-US" altLang="ja-JP" sz="1000" dirty="0">
              <a:latin typeface="Helvetica Neue"/>
              <a:cs typeface="Helvetica Neue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50" y="2205038"/>
            <a:ext cx="1455738" cy="11096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56" name="スライド番号プレースホルダ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Luminosity Upgrade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5FF78-044D-41DA-9A54-A86A756EFE1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2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ddbg01_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6" y="939803"/>
            <a:ext cx="29527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1" y="76200"/>
            <a:ext cx="6434158" cy="685800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ea typeface="MS PGothic" pitchFamily="34" charset="-128"/>
              </a:rPr>
              <a:t>Requirements for the  B</a:t>
            </a:r>
            <a:r>
              <a:rPr lang="sl-SI" altLang="ja-JP" sz="2800" dirty="0" smtClean="0">
                <a:ea typeface="MS PGothic" pitchFamily="34" charset="-128"/>
              </a:rPr>
              <a:t>elle II</a:t>
            </a:r>
            <a:r>
              <a:rPr lang="en-US" altLang="ja-JP" sz="2800" dirty="0" smtClean="0">
                <a:ea typeface="MS PGothic" pitchFamily="34" charset="-128"/>
              </a:rPr>
              <a:t> detector</a:t>
            </a:r>
          </a:p>
        </p:txBody>
      </p:sp>
      <p:pic>
        <p:nvPicPr>
          <p:cNvPr id="40964" name="Picture 4" descr="addbg20_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3911600"/>
            <a:ext cx="29527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57224" y="4540919"/>
            <a:ext cx="4286280" cy="646331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Tx/>
              <a:buChar char="-"/>
            </a:pPr>
            <a:r>
              <a:rPr kumimoji="1" lang="en-US" altLang="ja-JP" sz="1800" dirty="0" smtClean="0">
                <a:latin typeface="Helvetica" pitchFamily="34" charset="0"/>
                <a:ea typeface="MS PGothic" pitchFamily="34" charset="-128"/>
              </a:rPr>
              <a:t>- </a:t>
            </a:r>
            <a:r>
              <a:rPr kumimoji="1" lang="en-US" altLang="ja-JP" sz="1800" dirty="0" err="1" smtClean="0">
                <a:latin typeface="Symbol" pitchFamily="18" charset="2"/>
                <a:ea typeface="MS PGothic" pitchFamily="34" charset="-128"/>
              </a:rPr>
              <a:t>gb</a:t>
            </a:r>
            <a:r>
              <a:rPr kumimoji="1" lang="en-US" altLang="ja-JP" sz="1800" dirty="0" smtClean="0">
                <a:latin typeface="Helvetica" pitchFamily="34" charset="0"/>
                <a:ea typeface="MS PGothic" pitchFamily="34" charset="-128"/>
              </a:rPr>
              <a:t> reduced by a factor of 2: compensated by improved </a:t>
            </a:r>
            <a:r>
              <a:rPr kumimoji="1" lang="en-US" altLang="ja-JP" sz="1800" dirty="0" err="1" smtClean="0">
                <a:latin typeface="Helvetica" pitchFamily="34" charset="0"/>
                <a:ea typeface="MS PGothic" pitchFamily="34" charset="-128"/>
              </a:rPr>
              <a:t>vertexing</a:t>
            </a:r>
            <a:endParaRPr kumimoji="1" lang="en-US" altLang="ja-JP" sz="1800" dirty="0"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811213" y="2078693"/>
            <a:ext cx="4760919" cy="95103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Tx/>
              <a:buChar char="-"/>
            </a:pPr>
            <a:r>
              <a:rPr kumimoji="1" lang="en-US" altLang="ja-JP" sz="1800" dirty="0">
                <a:latin typeface="Helvetica" pitchFamily="34" charset="0"/>
                <a:ea typeface="MS PGothic" pitchFamily="34" charset="-128"/>
              </a:rPr>
              <a:t> radiation damage and occupancy</a:t>
            </a:r>
          </a:p>
          <a:p>
            <a:pPr>
              <a:spcBef>
                <a:spcPct val="10000"/>
              </a:spcBef>
              <a:buFontTx/>
              <a:buChar char="-"/>
            </a:pPr>
            <a:r>
              <a:rPr kumimoji="1" lang="en-US" altLang="ja-JP" sz="1800" dirty="0">
                <a:latin typeface="Helvetica" pitchFamily="34" charset="0"/>
                <a:ea typeface="MS PGothic" pitchFamily="34" charset="-128"/>
              </a:rPr>
              <a:t> fake hits and pile-up noise in the </a:t>
            </a:r>
            <a:r>
              <a:rPr kumimoji="1" lang="en-US" altLang="ja-JP" sz="1800" dirty="0" smtClean="0">
                <a:latin typeface="Helvetica" pitchFamily="34" charset="0"/>
                <a:ea typeface="MS PGothic" pitchFamily="34" charset="-128"/>
              </a:rPr>
              <a:t>EM Calorimeter</a:t>
            </a:r>
            <a:endParaRPr kumimoji="1" lang="en-US" altLang="ja-JP" sz="1800" dirty="0"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57224" y="3469349"/>
            <a:ext cx="3960812" cy="646331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800" dirty="0">
                <a:latin typeface="Helvetica" pitchFamily="34" charset="0"/>
                <a:ea typeface="MS PGothic" pitchFamily="34" charset="-128"/>
              </a:rPr>
              <a:t>- higher rate trigger, DAQ and computing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57158" y="1143000"/>
            <a:ext cx="4600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000" b="1" dirty="0">
                <a:latin typeface="Arial" pitchFamily="34" charset="0"/>
                <a:ea typeface="MS PGothic" pitchFamily="34" charset="-128"/>
              </a:rPr>
              <a:t>Critical </a:t>
            </a:r>
            <a:r>
              <a:rPr kumimoji="1" lang="sl-SI" altLang="ja-JP" sz="2000" b="1" dirty="0">
                <a:latin typeface="Arial" pitchFamily="34" charset="0"/>
              </a:rPr>
              <a:t>i</a:t>
            </a:r>
            <a:r>
              <a:rPr kumimoji="1" lang="en-US" altLang="ja-JP" sz="2000" b="1" dirty="0" err="1">
                <a:latin typeface="Arial" pitchFamily="34" charset="0"/>
                <a:ea typeface="MS PGothic" pitchFamily="34" charset="-128"/>
              </a:rPr>
              <a:t>ssues</a:t>
            </a:r>
            <a:r>
              <a:rPr kumimoji="1" lang="en-US" altLang="ja-JP" sz="2000" b="1" dirty="0">
                <a:latin typeface="Arial" pitchFamily="34" charset="0"/>
                <a:ea typeface="MS PGothic" pitchFamily="34" charset="-128"/>
              </a:rPr>
              <a:t> at L= </a:t>
            </a:r>
            <a:r>
              <a:rPr kumimoji="1" lang="sl-SI" altLang="ja-JP" sz="2000" b="1" dirty="0">
                <a:latin typeface="Arial" pitchFamily="34" charset="0"/>
                <a:ea typeface="MS PGothic" pitchFamily="34" charset="-128"/>
              </a:rPr>
              <a:t>8</a:t>
            </a:r>
            <a:r>
              <a:rPr kumimoji="1" lang="en-US" altLang="ja-JP" sz="2000" b="1" dirty="0">
                <a:latin typeface="Arial" pitchFamily="34" charset="0"/>
                <a:ea typeface="MS PGothic" pitchFamily="34" charset="-128"/>
              </a:rPr>
              <a:t> x 10</a:t>
            </a:r>
            <a:r>
              <a:rPr kumimoji="1" lang="en-US" altLang="ja-JP" sz="2000" b="1" baseline="30000" dirty="0">
                <a:latin typeface="Arial" pitchFamily="34" charset="0"/>
                <a:ea typeface="MS PGothic" pitchFamily="34" charset="-128"/>
              </a:rPr>
              <a:t>35</a:t>
            </a:r>
            <a:r>
              <a:rPr kumimoji="1" lang="en-US" altLang="ja-JP" sz="2000" b="1" dirty="0">
                <a:latin typeface="Arial" pitchFamily="34" charset="0"/>
                <a:ea typeface="MS PGothic" pitchFamily="34" charset="-128"/>
              </a:rPr>
              <a:t>/cm</a:t>
            </a:r>
            <a:r>
              <a:rPr kumimoji="1" lang="en-US" altLang="ja-JP" sz="2000" b="1" baseline="30000" dirty="0">
                <a:latin typeface="Arial" pitchFamily="34" charset="0"/>
                <a:ea typeface="MS PGothic" pitchFamily="34" charset="-128"/>
              </a:rPr>
              <a:t>2</a:t>
            </a:r>
            <a:r>
              <a:rPr kumimoji="1" lang="en-US" altLang="ja-JP" sz="2000" b="1" dirty="0">
                <a:latin typeface="Arial" pitchFamily="34" charset="0"/>
                <a:ea typeface="MS PGothic" pitchFamily="34" charset="-128"/>
              </a:rPr>
              <a:t>/sec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60375" y="1667537"/>
            <a:ext cx="3535363" cy="288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latin typeface="Webdings" pitchFamily="18" charset="2"/>
                <a:ea typeface="MS PGothic" pitchFamily="34" charset="-128"/>
              </a:rPr>
              <a:t>4</a:t>
            </a:r>
            <a:r>
              <a:rPr kumimoji="1" lang="en-US" altLang="ja-JP" sz="1600" dirty="0">
                <a:latin typeface="Helvetica" pitchFamily="34" charset="0"/>
                <a:ea typeface="MS PGothic" pitchFamily="34" charset="-128"/>
              </a:rPr>
              <a:t> </a:t>
            </a:r>
            <a:r>
              <a:rPr kumimoji="1" lang="en-US" altLang="ja-JP" sz="1800" b="1" dirty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</a:rPr>
              <a:t>Higher background ( </a:t>
            </a:r>
            <a:r>
              <a:rPr kumimoji="1" lang="en-US" altLang="ja-JP" sz="1800" b="1" dirty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  <a:sym typeface="Symbol" pitchFamily="18" charset="2"/>
              </a:rPr>
              <a:t></a:t>
            </a:r>
            <a:r>
              <a:rPr kumimoji="1" lang="sl-SI" altLang="ja-JP" sz="1800" b="1" dirty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  <a:sym typeface="Symbol" pitchFamily="18" charset="2"/>
              </a:rPr>
              <a:t>10-</a:t>
            </a:r>
            <a:r>
              <a:rPr kumimoji="1" lang="en-US" altLang="ja-JP" sz="1800" b="1" dirty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  <a:sym typeface="Symbol" pitchFamily="18" charset="2"/>
              </a:rPr>
              <a:t>20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kumimoji="1" lang="en-US" altLang="ja-JP" sz="1800" b="1" dirty="0" smtClean="0">
                <a:solidFill>
                  <a:srgbClr val="CC0000"/>
                </a:solidFill>
                <a:latin typeface="Helvetica" pitchFamily="34" charset="0"/>
                <a:ea typeface="MS PGothic" pitchFamily="34" charset="-128"/>
              </a:rPr>
              <a:t> </a:t>
            </a:r>
            <a:endParaRPr kumimoji="1" lang="en-US" altLang="ja-JP" sz="1800" b="1" dirty="0">
              <a:solidFill>
                <a:srgbClr val="CC0000"/>
              </a:solidFill>
              <a:latin typeface="Helvetica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kumimoji="1" lang="en-US" altLang="ja-JP" sz="1800" b="1" dirty="0">
              <a:solidFill>
                <a:srgbClr val="CC0000"/>
              </a:solidFill>
              <a:latin typeface="Helvetica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kumimoji="1" lang="en-US" altLang="ja-JP" sz="700" dirty="0">
              <a:latin typeface="Webdings" pitchFamily="18" charset="2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r>
              <a:rPr kumimoji="1" lang="en-US" altLang="ja-JP" sz="1800" dirty="0">
                <a:latin typeface="Webdings" pitchFamily="18" charset="2"/>
                <a:ea typeface="MS PGothic" pitchFamily="34" charset="-128"/>
              </a:rPr>
              <a:t>4</a:t>
            </a:r>
            <a:r>
              <a:rPr kumimoji="1" lang="en-US" altLang="ja-JP" sz="1800" dirty="0">
                <a:solidFill>
                  <a:srgbClr val="CC0000"/>
                </a:solidFill>
                <a:latin typeface="Helvetica" pitchFamily="34" charset="0"/>
                <a:ea typeface="MS PGothic" pitchFamily="34" charset="-128"/>
              </a:rPr>
              <a:t> </a:t>
            </a:r>
            <a:r>
              <a:rPr kumimoji="1" lang="en-US" altLang="ja-JP" sz="1800" b="1" dirty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</a:rPr>
              <a:t>Higher event rate ( </a:t>
            </a:r>
            <a:r>
              <a:rPr kumimoji="1" lang="en-US" altLang="ja-JP" sz="1800" b="1" dirty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  <a:sym typeface="Symbol" pitchFamily="18" charset="2"/>
              </a:rPr>
              <a:t>10)</a:t>
            </a:r>
          </a:p>
          <a:p>
            <a:pPr>
              <a:spcBef>
                <a:spcPct val="50000"/>
              </a:spcBef>
            </a:pPr>
            <a:endParaRPr kumimoji="1" lang="en-US" altLang="ja-JP" sz="1000" b="1" dirty="0" smtClean="0">
              <a:latin typeface="Webdings" pitchFamily="18" charset="2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kumimoji="1" lang="en-US" altLang="ja-JP" sz="1000" b="1" dirty="0" smtClean="0">
              <a:latin typeface="Webdings" pitchFamily="18" charset="2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kumimoji="1" lang="en-US" altLang="ja-JP" sz="1000" b="1" dirty="0">
              <a:latin typeface="Webdings" pitchFamily="18" charset="2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r>
              <a:rPr kumimoji="1" lang="en-US" altLang="ja-JP" sz="1800" dirty="0">
                <a:latin typeface="Webdings" pitchFamily="18" charset="2"/>
                <a:ea typeface="MS PGothic" pitchFamily="34" charset="-128"/>
              </a:rPr>
              <a:t>4</a:t>
            </a:r>
            <a:r>
              <a:rPr kumimoji="1" lang="en-US" altLang="ja-JP" sz="1800" dirty="0">
                <a:latin typeface="Helvetica" pitchFamily="34" charset="0"/>
                <a:ea typeface="MS PGothic" pitchFamily="34" charset="-128"/>
              </a:rPr>
              <a:t> 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Helvetica" pitchFamily="34" charset="0"/>
                <a:ea typeface="MS PGothic" pitchFamily="34" charset="-128"/>
              </a:rPr>
              <a:t>Special features required</a:t>
            </a:r>
            <a:endParaRPr kumimoji="1" lang="en-US" altLang="ja-JP" sz="1800" b="1" dirty="0">
              <a:solidFill>
                <a:srgbClr val="FF0000"/>
              </a:solidFill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 rot="8220238">
            <a:off x="8208963" y="3573463"/>
            <a:ext cx="790575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68DE6-A16F-473F-B7F9-0E72B4FE7B6E}" type="slidenum">
              <a:rPr lang="sl-SI" smtClean="0"/>
              <a:pPr>
                <a:defRPr/>
              </a:pPr>
              <a:t>6</a:t>
            </a:fld>
            <a:endParaRPr lang="sl-SI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928662" y="5753417"/>
            <a:ext cx="3986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Result:  significant upgrade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6192688" y="5288340"/>
            <a:ext cx="3275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Arial" pitchFamily="34" charset="0"/>
                <a:cs typeface="Arial" pitchFamily="34" charset="0"/>
              </a:rPr>
              <a:t>Time-of-Flight, Aerogel</a:t>
            </a:r>
            <a:endParaRPr lang="sl-SI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sz="1600" dirty="0" smtClean="0">
                <a:latin typeface="Arial" pitchFamily="34" charset="0"/>
                <a:cs typeface="Arial" pitchFamily="34" charset="0"/>
              </a:rPr>
              <a:t>Cherenkov Counter →</a:t>
            </a:r>
          </a:p>
          <a:p>
            <a:r>
              <a:rPr lang="sl-SI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Time-of-Propagation counter</a:t>
            </a:r>
          </a:p>
          <a:p>
            <a:r>
              <a:rPr lang="sl-SI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(barrel),  </a:t>
            </a:r>
          </a:p>
          <a:p>
            <a:r>
              <a:rPr lang="sl-SI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prox. focusing Aerogel RICH</a:t>
            </a:r>
          </a:p>
          <a:p>
            <a:r>
              <a:rPr lang="sl-SI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(forward)</a:t>
            </a:r>
            <a:endParaRPr lang="sl-SI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Belle II</a:t>
            </a:r>
            <a:endParaRPr lang="en-US" altLang="ja-JP" sz="4000" dirty="0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724525" y="1762125"/>
            <a:ext cx="3419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kumimoji="1" lang="ja-JP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8676456" y="6525344"/>
            <a:ext cx="396106" cy="3326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00AE0D-ACA8-8A46-9BDC-9A47C6CCCD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4" name="Picture 43" descr="Bell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8137585" cy="5429264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rot="5400000" flipH="1" flipV="1">
            <a:off x="2280842" y="1233090"/>
            <a:ext cx="417576" cy="3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6507876" y="1431210"/>
            <a:ext cx="417576" cy="3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500298" y="1244142"/>
            <a:ext cx="4214842" cy="256032"/>
          </a:xfrm>
          <a:prstGeom prst="line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438826" y="88866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Arial" pitchFamily="34" charset="0"/>
                <a:cs typeface="Arial" pitchFamily="34" charset="0"/>
              </a:rPr>
              <a:t>7.4 m</a:t>
            </a: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Arrow Connector 49"/>
          <p:cNvCxnSpPr>
            <a:stCxn id="56" idx="0"/>
          </p:cNvCxnSpPr>
          <p:nvPr/>
        </p:nvCxnSpPr>
        <p:spPr>
          <a:xfrm flipH="1" flipV="1">
            <a:off x="4682232" y="3357562"/>
            <a:ext cx="3148384" cy="19307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6" idx="0"/>
          </p:cNvCxnSpPr>
          <p:nvPr/>
        </p:nvCxnSpPr>
        <p:spPr>
          <a:xfrm flipH="1" flipV="1">
            <a:off x="4945728" y="4491636"/>
            <a:ext cx="2884888" cy="7967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7" idx="1"/>
          </p:cNvCxnSpPr>
          <p:nvPr/>
        </p:nvCxnSpPr>
        <p:spPr>
          <a:xfrm flipH="1">
            <a:off x="5707041" y="1487045"/>
            <a:ext cx="1276046" cy="14133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80429" y="1799055"/>
            <a:ext cx="2663571" cy="2726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286512" y="6000768"/>
            <a:ext cx="2714644" cy="4286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6572266" y="4286255"/>
            <a:ext cx="4429155" cy="3"/>
          </a:xfrm>
          <a:prstGeom prst="line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983087" y="1071546"/>
            <a:ext cx="2108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latin typeface="Arial" pitchFamily="34" charset="0"/>
              </a:rPr>
              <a:t>RPC </a:t>
            </a:r>
            <a:r>
              <a:rPr lang="de-DE" sz="1600" dirty="0" smtClean="0">
                <a:latin typeface="Arial" pitchFamily="34" charset="0"/>
              </a:rPr>
              <a:t>µ</a:t>
            </a:r>
            <a:r>
              <a:rPr lang="sl-SI" sz="1600" dirty="0" smtClean="0">
                <a:latin typeface="Arial" pitchFamily="34" charset="0"/>
              </a:rPr>
              <a:t> &amp; K</a:t>
            </a:r>
            <a:r>
              <a:rPr lang="sl-SI" sz="1600" baseline="-25000" dirty="0" smtClean="0">
                <a:latin typeface="Arial" pitchFamily="34" charset="0"/>
              </a:rPr>
              <a:t>L</a:t>
            </a:r>
            <a:r>
              <a:rPr lang="sl-SI" sz="1600" dirty="0" smtClean="0">
                <a:latin typeface="Arial" pitchFamily="34" charset="0"/>
              </a:rPr>
              <a:t> counter: </a:t>
            </a:r>
          </a:p>
          <a:p>
            <a:r>
              <a:rPr lang="sl-SI" sz="1600" dirty="0" smtClean="0">
                <a:solidFill>
                  <a:srgbClr val="006600"/>
                </a:solidFill>
                <a:latin typeface="Arial" pitchFamily="34" charset="0"/>
              </a:rPr>
              <a:t>scintillator + Si-PM </a:t>
            </a:r>
          </a:p>
          <a:p>
            <a:r>
              <a:rPr lang="sl-SI" sz="1600" dirty="0" smtClean="0">
                <a:solidFill>
                  <a:srgbClr val="006600"/>
                </a:solidFill>
                <a:latin typeface="Arial" pitchFamily="34" charset="0"/>
              </a:rPr>
              <a:t>for end-caps</a:t>
            </a:r>
            <a:endParaRPr lang="sl-SI" sz="1600" dirty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15338" y="3643314"/>
            <a:ext cx="699230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dirty="0"/>
              <a:t>8</a:t>
            </a:r>
            <a:r>
              <a:rPr lang="sl-SI" dirty="0" smtClean="0"/>
              <a:t>.0 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m</a:t>
            </a: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994460"/>
            <a:ext cx="23535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latin typeface="Arial" pitchFamily="34" charset="0"/>
                <a:cs typeface="Arial" pitchFamily="34" charset="0"/>
              </a:rPr>
              <a:t>CsI(Tl) EM calorimeter: </a:t>
            </a:r>
          </a:p>
          <a:p>
            <a:r>
              <a:rPr lang="sl-SI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waveform sampling </a:t>
            </a:r>
          </a:p>
          <a:p>
            <a:r>
              <a:rPr lang="sl-SI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electronics</a:t>
            </a:r>
            <a:r>
              <a:rPr lang="sl-SI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pure CsI </a:t>
            </a:r>
          </a:p>
          <a:p>
            <a:r>
              <a:rPr lang="sl-SI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end-caps</a:t>
            </a:r>
            <a:endParaRPr lang="sl-SI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>
            <a:stCxn id="75" idx="2"/>
          </p:cNvCxnSpPr>
          <p:nvPr/>
        </p:nvCxnSpPr>
        <p:spPr>
          <a:xfrm rot="16200000" flipH="1">
            <a:off x="2017126" y="1231316"/>
            <a:ext cx="1071572" cy="275229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0" y="3286124"/>
            <a:ext cx="25442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latin typeface="Arial" pitchFamily="34" charset="0"/>
                <a:cs typeface="Arial" pitchFamily="34" charset="0"/>
              </a:rPr>
              <a:t>4 layers DS Si Vertex </a:t>
            </a:r>
          </a:p>
          <a:p>
            <a:r>
              <a:rPr lang="sl-SI" sz="1600" dirty="0" smtClean="0">
                <a:latin typeface="Arial" pitchFamily="34" charset="0"/>
                <a:cs typeface="Arial" pitchFamily="34" charset="0"/>
              </a:rPr>
              <a:t>Detector → </a:t>
            </a:r>
          </a:p>
          <a:p>
            <a:r>
              <a:rPr lang="sl-SI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layers PXD (DEPFET), </a:t>
            </a:r>
          </a:p>
          <a:p>
            <a:r>
              <a:rPr lang="sl-SI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layers DSSD </a:t>
            </a:r>
          </a:p>
        </p:txBody>
      </p:sp>
      <p:cxnSp>
        <p:nvCxnSpPr>
          <p:cNvPr id="78" name="Straight Arrow Connector 77"/>
          <p:cNvCxnSpPr>
            <a:stCxn id="77" idx="3"/>
          </p:cNvCxnSpPr>
          <p:nvPr/>
        </p:nvCxnSpPr>
        <p:spPr>
          <a:xfrm flipV="1">
            <a:off x="2544286" y="3714753"/>
            <a:ext cx="1384772" cy="1099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44032" y="5759041"/>
            <a:ext cx="2444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Central Drift Chamber: </a:t>
            </a:r>
          </a:p>
          <a:p>
            <a:r>
              <a:rPr lang="sl-SI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smaller cell size, </a:t>
            </a:r>
          </a:p>
          <a:p>
            <a:r>
              <a:rPr lang="sl-SI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 lever arm</a:t>
            </a:r>
            <a:endParaRPr lang="sl-SI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0" name="Straight Arrow Connector 79"/>
          <p:cNvCxnSpPr>
            <a:stCxn id="79" idx="0"/>
          </p:cNvCxnSpPr>
          <p:nvPr/>
        </p:nvCxnSpPr>
        <p:spPr>
          <a:xfrm flipV="1">
            <a:off x="1566482" y="4071944"/>
            <a:ext cx="2434014" cy="168709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4" name="Textfeld 3"/>
          <p:cNvSpPr txBox="1"/>
          <p:nvPr/>
        </p:nvSpPr>
        <p:spPr>
          <a:xfrm>
            <a:off x="1551020" y="260648"/>
            <a:ext cx="611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0000"/>
                </a:solidFill>
                <a:latin typeface="Arial Rounded MT Bold" pitchFamily="34" charset="0"/>
              </a:rPr>
              <a:t>CDC</a:t>
            </a:r>
            <a:endParaRPr lang="de-DE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8720"/>
            <a:ext cx="913002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3599" y="6237312"/>
            <a:ext cx="7386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Smaller Cell size (1-20mm =&gt; 6-9 mm)     all 51456 wires strung by last summer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9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45818"/>
            <a:ext cx="359568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5316"/>
            <a:ext cx="37084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" name="Text Box 28"/>
          <p:cNvSpPr txBox="1">
            <a:spLocks noChangeArrowheads="1"/>
          </p:cNvSpPr>
          <p:nvPr/>
        </p:nvSpPr>
        <p:spPr bwMode="auto">
          <a:xfrm>
            <a:off x="4820327" y="3140968"/>
            <a:ext cx="3280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Significant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improvement</a:t>
            </a:r>
            <a:r>
              <a:rPr lang="de-DE" sz="1200" dirty="0">
                <a:solidFill>
                  <a:srgbClr val="0000FF"/>
                </a:solidFill>
              </a:rPr>
              <a:t> in z-vertex </a:t>
            </a:r>
            <a:r>
              <a:rPr lang="de-DE" sz="1200" dirty="0" err="1">
                <a:solidFill>
                  <a:srgbClr val="0000FF"/>
                </a:solidFill>
              </a:rPr>
              <a:t>resolution</a:t>
            </a:r>
            <a:endParaRPr lang="de-DE" sz="1200" dirty="0">
              <a:solidFill>
                <a:srgbClr val="0000FF"/>
              </a:solidFill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751017" y="1844824"/>
            <a:ext cx="5489570" cy="1200150"/>
            <a:chOff x="2245" y="856"/>
            <a:chExt cx="3458" cy="756"/>
          </a:xfrm>
        </p:grpSpPr>
        <p:sp>
          <p:nvSpPr>
            <p:cNvPr id="1154" name="Text Box 29"/>
            <p:cNvSpPr txBox="1">
              <a:spLocks noChangeArrowheads="1"/>
            </p:cNvSpPr>
            <p:nvPr/>
          </p:nvSpPr>
          <p:spPr bwMode="auto">
            <a:xfrm>
              <a:off x="2368" y="856"/>
              <a:ext cx="333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smtClean="0"/>
                <a:t>PXD: 2 </a:t>
              </a:r>
              <a:r>
                <a:rPr lang="de-DE" dirty="0"/>
                <a:t>layer Si pixel detector  (DEPFET technology)</a:t>
              </a:r>
              <a:br>
                <a:rPr lang="de-DE" dirty="0"/>
              </a:br>
              <a:r>
                <a:rPr lang="de-DE" sz="1400" dirty="0"/>
                <a:t>(R = </a:t>
              </a:r>
              <a:r>
                <a:rPr lang="de-DE" sz="1400" dirty="0" smtClean="0"/>
                <a:t>1.4, </a:t>
              </a:r>
              <a:r>
                <a:rPr lang="de-DE" sz="1400" dirty="0"/>
                <a:t>2.2 cm)                   </a:t>
              </a:r>
              <a:endParaRPr lang="de-DE" sz="1400" dirty="0" smtClean="0"/>
            </a:p>
            <a:p>
              <a:r>
                <a:rPr lang="de-DE" sz="1400" dirty="0" smtClean="0"/>
                <a:t>monolithic </a:t>
              </a:r>
              <a:r>
                <a:rPr lang="de-DE" sz="1400" dirty="0"/>
                <a:t>sensor </a:t>
              </a:r>
            </a:p>
            <a:p>
              <a:r>
                <a:rPr lang="de-DE" sz="1400" dirty="0"/>
                <a:t>thickness </a:t>
              </a:r>
              <a:r>
                <a:rPr lang="de-DE" sz="1400" dirty="0" smtClean="0"/>
                <a:t>75 </a:t>
              </a:r>
              <a:r>
                <a:rPr lang="de-DE" sz="1400" dirty="0"/>
                <a:t>µm (!), </a:t>
              </a:r>
              <a:endParaRPr lang="de-DE" sz="1400" dirty="0" smtClean="0"/>
            </a:p>
            <a:p>
              <a:r>
                <a:rPr lang="de-DE" sz="1400" dirty="0" smtClean="0"/>
                <a:t>pixel </a:t>
              </a:r>
              <a:r>
                <a:rPr lang="de-DE" sz="1400" dirty="0"/>
                <a:t>size </a:t>
              </a:r>
              <a:r>
                <a:rPr lang="de-DE" sz="1400" dirty="0" smtClean="0"/>
                <a:t>50 </a:t>
              </a:r>
              <a:r>
                <a:rPr lang="de-DE" sz="1400" dirty="0"/>
                <a:t>x </a:t>
              </a:r>
              <a:r>
                <a:rPr lang="de-DE" sz="1400" dirty="0" smtClean="0"/>
                <a:t>55 </a:t>
              </a:r>
              <a:r>
                <a:rPr lang="de-DE" sz="1400" dirty="0"/>
                <a:t>µm² </a:t>
              </a:r>
              <a:r>
                <a:rPr lang="de-DE" sz="1400" dirty="0" smtClean="0"/>
                <a:t>to  50 x 85µm² (depending on layer and z)</a:t>
              </a:r>
            </a:p>
          </p:txBody>
        </p:sp>
        <p:sp>
          <p:nvSpPr>
            <p:cNvPr id="1155" name="Oval 30"/>
            <p:cNvSpPr>
              <a:spLocks noChangeArrowheads="1"/>
            </p:cNvSpPr>
            <p:nvPr/>
          </p:nvSpPr>
          <p:spPr bwMode="auto">
            <a:xfrm>
              <a:off x="2245" y="935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756373" y="1052736"/>
            <a:ext cx="3798889" cy="554038"/>
            <a:chOff x="2245" y="1321"/>
            <a:chExt cx="2393" cy="349"/>
          </a:xfrm>
        </p:grpSpPr>
        <p:sp>
          <p:nvSpPr>
            <p:cNvPr id="1152" name="Oval 31"/>
            <p:cNvSpPr>
              <a:spLocks noChangeArrowheads="1"/>
            </p:cNvSpPr>
            <p:nvPr/>
          </p:nvSpPr>
          <p:spPr bwMode="auto">
            <a:xfrm>
              <a:off x="2245" y="138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3" name="Text Box 33"/>
            <p:cNvSpPr txBox="1">
              <a:spLocks noChangeArrowheads="1"/>
            </p:cNvSpPr>
            <p:nvPr/>
          </p:nvSpPr>
          <p:spPr bwMode="auto">
            <a:xfrm>
              <a:off x="2381" y="1321"/>
              <a:ext cx="225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smtClean="0"/>
                <a:t>SVD: 4 </a:t>
              </a:r>
              <a:r>
                <a:rPr lang="de-DE" dirty="0"/>
                <a:t>layer Si strip detector (DSSD)</a:t>
              </a:r>
              <a:br>
                <a:rPr lang="de-DE" dirty="0"/>
              </a:br>
              <a:r>
                <a:rPr lang="de-DE" sz="1400" dirty="0"/>
                <a:t>(R = 3.8, 8.0, 11.5, 14.0 cm)</a:t>
              </a:r>
              <a:endParaRPr lang="de-DE" dirty="0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3977010" y="3573016"/>
            <a:ext cx="4843462" cy="2889250"/>
            <a:chOff x="2608" y="2387"/>
            <a:chExt cx="3051" cy="1820"/>
          </a:xfrm>
        </p:grpSpPr>
        <p:sp>
          <p:nvSpPr>
            <p:cNvPr id="1132" name="テキスト ボックス 12"/>
            <p:cNvSpPr txBox="1">
              <a:spLocks noChangeArrowheads="1"/>
            </p:cNvSpPr>
            <p:nvPr/>
          </p:nvSpPr>
          <p:spPr bwMode="auto">
            <a:xfrm>
              <a:off x="5132" y="3566"/>
              <a:ext cx="5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3366FF"/>
                  </a:solidFill>
                  <a:latin typeface="Arial Black" pitchFamily="34" charset="0"/>
                </a:rPr>
                <a:t>15</a:t>
              </a:r>
              <a:r>
                <a:rPr lang="en-US" altLang="ja-JP" i="1">
                  <a:solidFill>
                    <a:srgbClr val="3366FF"/>
                  </a:solidFill>
                  <a:latin typeface="Symbol" pitchFamily="18" charset="2"/>
                </a:rPr>
                <a:t>m</a:t>
              </a:r>
              <a:r>
                <a:rPr lang="en-US" altLang="ja-JP" i="1">
                  <a:solidFill>
                    <a:srgbClr val="3366FF"/>
                  </a:solidFill>
                  <a:latin typeface="Arial" charset="0"/>
                  <a:cs typeface="Arial" charset="0"/>
                </a:rPr>
                <a:t>m</a:t>
              </a:r>
              <a:endParaRPr lang="ja-JP" altLang="en-US" i="1">
                <a:solidFill>
                  <a:srgbClr val="3366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3" name="テキスト ボックス 13"/>
            <p:cNvSpPr txBox="1">
              <a:spLocks noChangeArrowheads="1"/>
            </p:cNvSpPr>
            <p:nvPr/>
          </p:nvSpPr>
          <p:spPr bwMode="auto">
            <a:xfrm>
              <a:off x="5148" y="3290"/>
              <a:ext cx="5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FF33CC"/>
                  </a:solidFill>
                  <a:latin typeface="Arial Black" pitchFamily="34" charset="0"/>
                </a:rPr>
                <a:t>30</a:t>
              </a:r>
              <a:r>
                <a:rPr lang="en-US" altLang="ja-JP" i="1">
                  <a:solidFill>
                    <a:srgbClr val="FF33CC"/>
                  </a:solidFill>
                  <a:latin typeface="Symbol" pitchFamily="18" charset="2"/>
                </a:rPr>
                <a:t>m</a:t>
              </a:r>
              <a:r>
                <a:rPr lang="en-US" altLang="ja-JP" i="1">
                  <a:solidFill>
                    <a:srgbClr val="FF33CC"/>
                  </a:solidFill>
                  <a:latin typeface="Arial" charset="0"/>
                  <a:cs typeface="Arial" charset="0"/>
                </a:rPr>
                <a:t>m</a:t>
              </a:r>
              <a:endParaRPr lang="ja-JP" altLang="en-US" i="1">
                <a:solidFill>
                  <a:srgbClr val="FF33CC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2608" y="2387"/>
              <a:ext cx="2645" cy="1820"/>
              <a:chOff x="2576" y="2387"/>
              <a:chExt cx="2645" cy="1820"/>
            </a:xfrm>
          </p:grpSpPr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3097" y="2387"/>
                <a:ext cx="2084" cy="1452"/>
                <a:chOff x="1111" y="2432"/>
                <a:chExt cx="2084" cy="1452"/>
              </a:xfrm>
            </p:grpSpPr>
            <p:pic>
              <p:nvPicPr>
                <p:cNvPr id="1149" name="Picture 3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111" y="2432"/>
                  <a:ext cx="2084" cy="1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50" name="テキスト ボックス 9"/>
                <p:cNvSpPr txBox="1">
                  <a:spLocks noChangeArrowheads="1"/>
                </p:cNvSpPr>
                <p:nvPr/>
              </p:nvSpPr>
              <p:spPr bwMode="auto">
                <a:xfrm>
                  <a:off x="1837" y="2931"/>
                  <a:ext cx="51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i="1" dirty="0">
                      <a:solidFill>
                        <a:srgbClr val="FF33CC"/>
                      </a:solidFill>
                      <a:latin typeface="Arial Black" pitchFamily="34" charset="0"/>
                    </a:rPr>
                    <a:t>Belle</a:t>
                  </a:r>
                  <a:endParaRPr lang="ja-JP" altLang="en-US" i="1" dirty="0">
                    <a:solidFill>
                      <a:srgbClr val="FF33CC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151" name="テキスト ボックス 20"/>
                <p:cNvSpPr txBox="1">
                  <a:spLocks noChangeArrowheads="1"/>
                </p:cNvSpPr>
                <p:nvPr/>
              </p:nvSpPr>
              <p:spPr bwMode="auto">
                <a:xfrm>
                  <a:off x="2204" y="3475"/>
                  <a:ext cx="67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i="1">
                      <a:solidFill>
                        <a:srgbClr val="3366FF"/>
                      </a:solidFill>
                      <a:latin typeface="Arial Black" pitchFamily="34" charset="0"/>
                    </a:rPr>
                    <a:t>Belle</a:t>
                  </a:r>
                  <a:r>
                    <a:rPr lang="ja-JP" altLang="en-US" i="1">
                      <a:solidFill>
                        <a:srgbClr val="3366FF"/>
                      </a:solidFill>
                      <a:latin typeface="Arial Black" pitchFamily="34" charset="0"/>
                    </a:rPr>
                    <a:t> </a:t>
                  </a:r>
                  <a:r>
                    <a:rPr lang="en-US" altLang="ja-JP" i="1">
                      <a:solidFill>
                        <a:srgbClr val="3366FF"/>
                      </a:solidFill>
                      <a:latin typeface="Arial Black" pitchFamily="34" charset="0"/>
                    </a:rPr>
                    <a:t>II</a:t>
                  </a:r>
                  <a:endParaRPr lang="ja-JP" altLang="en-US" i="1">
                    <a:solidFill>
                      <a:srgbClr val="3366FF"/>
                    </a:solidFill>
                    <a:latin typeface="Arial Black" pitchFamily="34" charset="0"/>
                  </a:endParaRPr>
                </a:p>
              </p:txBody>
            </p:sp>
          </p:grp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3006" y="3813"/>
                <a:ext cx="2215" cy="394"/>
                <a:chOff x="3006" y="3813"/>
                <a:chExt cx="2215" cy="394"/>
              </a:xfrm>
            </p:grpSpPr>
            <p:sp>
              <p:nvSpPr>
                <p:cNvPr id="1142" name="テキスト ボックス 18"/>
                <p:cNvSpPr txBox="1">
                  <a:spLocks noChangeArrowheads="1"/>
                </p:cNvSpPr>
                <p:nvPr/>
              </p:nvSpPr>
              <p:spPr bwMode="auto">
                <a:xfrm>
                  <a:off x="3606" y="3995"/>
                  <a:ext cx="1099" cy="21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 b="1" i="1">
                      <a:latin typeface="Arial" charset="0"/>
                      <a:cs typeface="Arial" charset="0"/>
                    </a:rPr>
                    <a:t>p</a:t>
                  </a:r>
                  <a:r>
                    <a:rPr lang="en-US" altLang="ja-JP" sz="1600" b="1" i="1">
                      <a:latin typeface="Symbol" pitchFamily="18" charset="2"/>
                    </a:rPr>
                    <a:t>b</a:t>
                  </a:r>
                  <a:r>
                    <a:rPr lang="en-US" altLang="ja-JP" sz="1600" b="1" i="1">
                      <a:latin typeface="Arial" charset="0"/>
                      <a:cs typeface="Arial" charset="0"/>
                    </a:rPr>
                    <a:t>sin(</a:t>
                  </a:r>
                  <a:r>
                    <a:rPr lang="en-US" altLang="ja-JP" sz="1600" b="1" i="1">
                      <a:latin typeface="Symbol" pitchFamily="18" charset="2"/>
                    </a:rPr>
                    <a:t>q</a:t>
                  </a:r>
                  <a:r>
                    <a:rPr lang="en-US" altLang="ja-JP" sz="1600" b="1" i="1">
                      <a:latin typeface="Arial" charset="0"/>
                      <a:cs typeface="Arial" charset="0"/>
                    </a:rPr>
                    <a:t>)</a:t>
                  </a:r>
                  <a:r>
                    <a:rPr lang="en-US" altLang="ja-JP" sz="1100" b="1">
                      <a:latin typeface="Arial" charset="0"/>
                    </a:rPr>
                    <a:t>  </a:t>
                  </a:r>
                  <a:r>
                    <a:rPr lang="en-US" altLang="ja-JP" sz="1600" b="1">
                      <a:latin typeface="Arial" charset="0"/>
                    </a:rPr>
                    <a:t>[GeV/c]</a:t>
                  </a:r>
                  <a:endParaRPr lang="ja-JP" altLang="en-US" sz="1600" b="1">
                    <a:latin typeface="Arial" charset="0"/>
                  </a:endParaRPr>
                </a:p>
              </p:txBody>
            </p:sp>
            <p:sp>
              <p:nvSpPr>
                <p:cNvPr id="1143" name="テキスト ボックス 10"/>
                <p:cNvSpPr txBox="1">
                  <a:spLocks noChangeArrowheads="1"/>
                </p:cNvSpPr>
                <p:nvPr/>
              </p:nvSpPr>
              <p:spPr bwMode="auto">
                <a:xfrm>
                  <a:off x="3339" y="3813"/>
                  <a:ext cx="3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0.4</a:t>
                  </a:r>
                  <a:endParaRPr lang="ja-JP" altLang="en-US"/>
                </a:p>
              </p:txBody>
            </p:sp>
            <p:sp>
              <p:nvSpPr>
                <p:cNvPr id="1144" name="テキスト ボックス 11"/>
                <p:cNvSpPr txBox="1">
                  <a:spLocks noChangeArrowheads="1"/>
                </p:cNvSpPr>
                <p:nvPr/>
              </p:nvSpPr>
              <p:spPr bwMode="auto">
                <a:xfrm>
                  <a:off x="4888" y="3813"/>
                  <a:ext cx="3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2.0</a:t>
                  </a:r>
                  <a:endParaRPr lang="ja-JP" altLang="en-US"/>
                </a:p>
              </p:txBody>
            </p:sp>
            <p:sp>
              <p:nvSpPr>
                <p:cNvPr id="1145" name="テキスト ボックス 17"/>
                <p:cNvSpPr txBox="1">
                  <a:spLocks noChangeArrowheads="1"/>
                </p:cNvSpPr>
                <p:nvPr/>
              </p:nvSpPr>
              <p:spPr bwMode="auto">
                <a:xfrm>
                  <a:off x="3006" y="3813"/>
                  <a:ext cx="20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0</a:t>
                  </a:r>
                  <a:endParaRPr lang="ja-JP" altLang="en-US"/>
                </a:p>
              </p:txBody>
            </p:sp>
            <p:sp>
              <p:nvSpPr>
                <p:cNvPr id="1146" name="テキスト ボックス 10"/>
                <p:cNvSpPr txBox="1">
                  <a:spLocks noChangeArrowheads="1"/>
                </p:cNvSpPr>
                <p:nvPr/>
              </p:nvSpPr>
              <p:spPr bwMode="auto">
                <a:xfrm>
                  <a:off x="3738" y="3813"/>
                  <a:ext cx="3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0.8</a:t>
                  </a:r>
                  <a:endParaRPr lang="ja-JP" altLang="en-US"/>
                </a:p>
              </p:txBody>
            </p:sp>
            <p:sp>
              <p:nvSpPr>
                <p:cNvPr id="1147" name="テキスト ボックス 11"/>
                <p:cNvSpPr txBox="1">
                  <a:spLocks noChangeArrowheads="1"/>
                </p:cNvSpPr>
                <p:nvPr/>
              </p:nvSpPr>
              <p:spPr bwMode="auto">
                <a:xfrm>
                  <a:off x="4117" y="3813"/>
                  <a:ext cx="3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1.2</a:t>
                  </a:r>
                  <a:endParaRPr lang="ja-JP" altLang="en-US"/>
                </a:p>
              </p:txBody>
            </p:sp>
            <p:sp>
              <p:nvSpPr>
                <p:cNvPr id="1148" name="テキスト ボックス 11"/>
                <p:cNvSpPr txBox="1">
                  <a:spLocks noChangeArrowheads="1"/>
                </p:cNvSpPr>
                <p:nvPr/>
              </p:nvSpPr>
              <p:spPr bwMode="auto">
                <a:xfrm>
                  <a:off x="4489" y="3813"/>
                  <a:ext cx="3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/>
                    <a:t>1.6</a:t>
                  </a:r>
                  <a:endParaRPr lang="ja-JP" altLang="en-US"/>
                </a:p>
              </p:txBody>
            </p:sp>
          </p:grpSp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2576" y="2432"/>
                <a:ext cx="576" cy="1259"/>
                <a:chOff x="2530" y="2432"/>
                <a:chExt cx="576" cy="1259"/>
              </a:xfrm>
            </p:grpSpPr>
            <p:sp>
              <p:nvSpPr>
                <p:cNvPr id="113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685" y="2852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/>
                    <a:t>100</a:t>
                  </a:r>
                </a:p>
              </p:txBody>
            </p:sp>
            <p:sp>
              <p:nvSpPr>
                <p:cNvPr id="113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780" y="3460"/>
                  <a:ext cx="2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/>
                    <a:t>20</a:t>
                  </a:r>
                </a:p>
              </p:txBody>
            </p:sp>
            <p:sp>
              <p:nvSpPr>
                <p:cNvPr id="114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673" y="3131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de-DE">
                      <a:latin typeface="Arial Black" pitchFamily="34" charset="0"/>
                    </a:rPr>
                    <a:t>  </a:t>
                  </a:r>
                  <a:r>
                    <a:rPr lang="de-DE"/>
                    <a:t>50</a:t>
                  </a:r>
                </a:p>
              </p:txBody>
            </p:sp>
            <p:sp>
              <p:nvSpPr>
                <p:cNvPr id="114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530" y="2432"/>
                  <a:ext cx="5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2000" b="1">
                      <a:latin typeface="Arial" charset="0"/>
                      <a:cs typeface="Arial" charset="0"/>
                    </a:rPr>
                    <a:t>σ</a:t>
                  </a:r>
                  <a:r>
                    <a:rPr lang="de-DE" sz="2000" b="1">
                      <a:latin typeface="Arial" charset="0"/>
                      <a:cs typeface="Arial" charset="0"/>
                    </a:rPr>
                    <a:t> </a:t>
                  </a:r>
                  <a:r>
                    <a:rPr lang="de-DE" b="1">
                      <a:latin typeface="Arial" charset="0"/>
                      <a:cs typeface="Arial" charset="0"/>
                    </a:rPr>
                    <a:t>[µm]</a:t>
                  </a:r>
                  <a:endParaRPr lang="el-GR" b="1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1100" name="Line 61"/>
          <p:cNvSpPr>
            <a:spLocks noChangeShapeType="1"/>
          </p:cNvSpPr>
          <p:nvPr/>
        </p:nvSpPr>
        <p:spPr bwMode="auto">
          <a:xfrm flipH="1">
            <a:off x="2339752" y="4149080"/>
            <a:ext cx="432048" cy="576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02" name="Text Box 59"/>
          <p:cNvSpPr txBox="1">
            <a:spLocks noChangeArrowheads="1"/>
          </p:cNvSpPr>
          <p:nvPr/>
        </p:nvSpPr>
        <p:spPr bwMode="auto">
          <a:xfrm>
            <a:off x="2487315" y="3789040"/>
            <a:ext cx="64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PXD</a:t>
            </a:r>
          </a:p>
        </p:txBody>
      </p:sp>
      <p:sp>
        <p:nvSpPr>
          <p:cNvPr id="1109" name="Text Box 81"/>
          <p:cNvSpPr txBox="1">
            <a:spLocks noChangeArrowheads="1"/>
          </p:cNvSpPr>
          <p:nvPr/>
        </p:nvSpPr>
        <p:spPr bwMode="auto">
          <a:xfrm>
            <a:off x="6804025" y="3962400"/>
            <a:ext cx="12573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PXD+SVD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51020" y="260648"/>
            <a:ext cx="611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 Rounded MT Bold" pitchFamily="34" charset="0"/>
              </a:rPr>
              <a:t>Silicon Tracking System @ Belle II</a:t>
            </a:r>
            <a:endParaRPr lang="de-DE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4" name="Line 61"/>
          <p:cNvSpPr>
            <a:spLocks noChangeShapeType="1"/>
          </p:cNvSpPr>
          <p:nvPr/>
        </p:nvSpPr>
        <p:spPr bwMode="auto">
          <a:xfrm flipH="1" flipV="1">
            <a:off x="1907704" y="2852936"/>
            <a:ext cx="864096" cy="8640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7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757492" y="6572968"/>
            <a:ext cx="363538" cy="236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3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960</Words>
  <Application>Microsoft Office PowerPoint</Application>
  <PresentationFormat>Bildschirmpräsentation (4:3)</PresentationFormat>
  <Paragraphs>266</Paragraphs>
  <Slides>17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2_Standarddesign</vt:lpstr>
      <vt:lpstr>Jennifer Activities: WP2</vt:lpstr>
      <vt:lpstr>B-factory Detectors –  a huge success!</vt:lpstr>
      <vt:lpstr>Motivation for Upgrade</vt:lpstr>
      <vt:lpstr>PowerPoint-Präsentation</vt:lpstr>
      <vt:lpstr>Luminosity Upgrade</vt:lpstr>
      <vt:lpstr>Requirements for the  Belle II detector</vt:lpstr>
      <vt:lpstr>Belle II</vt:lpstr>
      <vt:lpstr>PowerPoint-Präsentation</vt:lpstr>
      <vt:lpstr>PowerPoint-Präsentation</vt:lpstr>
      <vt:lpstr>PowerPoint-Präsentation</vt:lpstr>
      <vt:lpstr>DEPFET</vt:lpstr>
      <vt:lpstr>WP2 Tasks and Deliverables</vt:lpstr>
      <vt:lpstr>Task 2.2 Tracking Detectors</vt:lpstr>
      <vt:lpstr>Beast II</vt:lpstr>
      <vt:lpstr>SuperKEKB Cchedule</vt:lpstr>
      <vt:lpstr>Implications for Jennifer 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2012-12-17T14:23:56Z</dcterms:created>
  <dcterms:modified xsi:type="dcterms:W3CDTF">2015-06-11T13:39:30Z</dcterms:modified>
</cp:coreProperties>
</file>