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9" r:id="rId5"/>
    <p:sldId id="390" r:id="rId6"/>
    <p:sldId id="432" r:id="rId7"/>
    <p:sldId id="436" r:id="rId8"/>
    <p:sldId id="433" r:id="rId9"/>
    <p:sldId id="434" r:id="rId10"/>
    <p:sldId id="435" r:id="rId11"/>
    <p:sldId id="43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989C"/>
    <a:srgbClr val="399EB1"/>
    <a:srgbClr val="0F9EE6"/>
    <a:srgbClr val="5BC1E6"/>
    <a:srgbClr val="0089B5"/>
    <a:srgbClr val="005872"/>
    <a:srgbClr val="284579"/>
    <a:srgbClr val="9CB0D5"/>
    <a:srgbClr val="3861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415" autoAdjust="0"/>
    <p:restoredTop sz="99211" autoAdjust="0"/>
  </p:normalViewPr>
  <p:slideViewPr>
    <p:cSldViewPr snapToGrid="0">
      <p:cViewPr varScale="1">
        <p:scale>
          <a:sx n="75" d="100"/>
          <a:sy n="75" d="100"/>
        </p:scale>
        <p:origin x="-18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8CEFB-8C43-2F45-97FB-19956E5AFCE5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D9D77-501E-DE4F-AA14-90BDBB939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942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90C3B-B744-6043-8485-A2D683C1C44D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587FC-C697-B644-9775-D3938ED39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892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30" y="600683"/>
            <a:ext cx="3212628" cy="15473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626856"/>
            <a:ext cx="8229599" cy="1487944"/>
          </a:xfrm>
        </p:spPr>
        <p:txBody>
          <a:bodyPr/>
          <a:lstStyle>
            <a:lvl1pPr algn="l">
              <a:lnSpc>
                <a:spcPct val="100000"/>
              </a:lnSpc>
              <a:defRPr b="1" i="0">
                <a:solidFill>
                  <a:srgbClr val="005872"/>
                </a:solidFill>
                <a:effectLst>
                  <a:outerShdw blurRad="63500" dist="31750" dir="2700000" algn="tl" rotWithShape="0">
                    <a:srgbClr val="9CB0D5">
                      <a:alpha val="5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114800"/>
            <a:ext cx="8229600" cy="1426389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801742" y="600683"/>
            <a:ext cx="0" cy="1786759"/>
          </a:xfrm>
          <a:prstGeom prst="line">
            <a:avLst/>
          </a:prstGeom>
          <a:ln>
            <a:solidFill>
              <a:srgbClr val="5BC1E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679455" y="5699308"/>
            <a:ext cx="76836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The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HiLumi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LHC Design Study (a sub-system of HL-LHC) is co-funded by the European Commission within the Framework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Programme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7 Capacities Specific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Programme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, Grant Agreement 284404. Fermi Research Alliance, LLC operates Fermilab under Contract DE-AC02-07CH11359 with the US Department of Energy. This work was partially supported by the US LHC Accelerator Research Program (LARP).</a:t>
            </a:r>
          </a:p>
          <a:p>
            <a:pPr algn="ctr"/>
            <a:endParaRPr lang="en-GB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30" y="6147097"/>
            <a:ext cx="493025" cy="4018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290" y="6207140"/>
            <a:ext cx="417381" cy="281731"/>
          </a:xfrm>
          <a:prstGeom prst="rect">
            <a:avLst/>
          </a:prstGeom>
        </p:spPr>
      </p:pic>
      <p:pic>
        <p:nvPicPr>
          <p:cNvPr id="10" name="Picture 3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678" y="600683"/>
            <a:ext cx="1437843" cy="193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879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Apr.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DAFNE Beam-Beam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56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Apr.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DAFNE Beam-Beam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1189037"/>
            <a:ext cx="8229600" cy="534924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4000" baseline="0">
                <a:solidFill>
                  <a:srgbClr val="005872"/>
                </a:solidFill>
                <a:effectLst>
                  <a:outerShdw blurRad="63500" dist="63500" dir="2700000" algn="tl" rotWithShape="0">
                    <a:srgbClr val="9CB0D5">
                      <a:alpha val="50000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126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Apr.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DAFNE Beam-Beam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8"/>
            <a:ext cx="4038600" cy="5348922"/>
          </a:xfrm>
        </p:spPr>
        <p:txBody>
          <a:bodyPr/>
          <a:lstStyle>
            <a:lvl1pPr>
              <a:defRPr sz="3200"/>
            </a:lvl1pPr>
            <a:lvl2pPr marL="346075" indent="-228600">
              <a:defRPr sz="3200"/>
            </a:lvl2pPr>
            <a:lvl3pPr marL="452438" indent="-228600">
              <a:defRPr sz="2800"/>
            </a:lvl3pPr>
            <a:lvl4pPr marL="569913" indent="-228600">
              <a:defRPr sz="2800"/>
            </a:lvl4pPr>
            <a:lvl5pPr marL="685800" indent="-228600"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8"/>
            <a:ext cx="4038600" cy="5348922"/>
          </a:xfrm>
        </p:spPr>
        <p:txBody>
          <a:bodyPr/>
          <a:lstStyle>
            <a:lvl1pPr>
              <a:defRPr sz="3200"/>
            </a:lvl1pPr>
            <a:lvl2pPr marL="346075" indent="-228600">
              <a:defRPr sz="3200"/>
            </a:lvl2pPr>
            <a:lvl3pPr marL="452438" indent="-228600">
              <a:defRPr sz="2800"/>
            </a:lvl3pPr>
            <a:lvl4pPr marL="569913" indent="-228600">
              <a:defRPr sz="2800"/>
            </a:lvl4pPr>
            <a:lvl5pPr marL="685800" indent="-228600"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144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Apr.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DAFNE Beam-Beam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95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Apr.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DAFNE Beam-Beam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274638"/>
            <a:ext cx="8229600" cy="6263639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4000" baseline="0">
                <a:solidFill>
                  <a:srgbClr val="005872"/>
                </a:solidFill>
                <a:effectLst>
                  <a:outerShdw blurRad="63500" dist="63500" dir="2700000" algn="tl" rotWithShape="0">
                    <a:srgbClr val="9CB0D5">
                      <a:alpha val="50000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57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Apr.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DAFNE Beam-Beam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51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-1"/>
            <a:ext cx="9157855" cy="6977413"/>
          </a:xfrm>
          <a:prstGeom prst="rect">
            <a:avLst/>
          </a:prstGeom>
        </p:spPr>
      </p:pic>
      <p:pic>
        <p:nvPicPr>
          <p:cNvPr id="3" name="Picture 7" descr="Picture 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80" y="2989894"/>
            <a:ext cx="1058369" cy="104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2914925" y="6254496"/>
            <a:ext cx="119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73989C"/>
                </a:solidFill>
                <a:latin typeface="Consolas"/>
                <a:cs typeface="Consolas"/>
              </a:rPr>
              <a:t>fnal.gov</a:t>
            </a:r>
            <a:endParaRPr lang="en-US" sz="1800" dirty="0">
              <a:solidFill>
                <a:srgbClr val="73989C"/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127985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41411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5769864" y="3154680"/>
            <a:ext cx="6537962" cy="228600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l">
              <a:defRPr sz="10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23 Apr.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537960"/>
            <a:ext cx="4114800" cy="320040"/>
          </a:xfrm>
          <a:prstGeom prst="rect">
            <a:avLst/>
          </a:prstGeom>
        </p:spPr>
        <p:txBody>
          <a:bodyPr vert="horz" lIns="91440" tIns="0" rIns="91440" bIns="0" rtlCol="0" anchor="ctr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A.Valishev, DAFNE Beam-Beam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537960"/>
            <a:ext cx="457200" cy="320040"/>
          </a:xfrm>
          <a:prstGeom prst="rect">
            <a:avLst/>
          </a:prstGeom>
        </p:spPr>
        <p:txBody>
          <a:bodyPr vert="horz" lIns="91440" tIns="0" rIns="91440" bIns="0" rtlCol="0" anchor="ctr" anchorCtr="0"/>
          <a:lstStyle>
            <a:lvl1pPr algn="r"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FA004B2-1541-5046-B6F2-22AF565857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8719"/>
            <a:ext cx="8229600" cy="5349240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 descr="2011-10-04_logoHiLumi561px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2626"/>
            <a:ext cx="777850" cy="374952"/>
          </a:xfrm>
          <a:prstGeom prst="rect">
            <a:avLst/>
          </a:prstGeom>
        </p:spPr>
      </p:pic>
      <p:pic>
        <p:nvPicPr>
          <p:cNvPr id="9" name="Picture 31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" y="5715000"/>
            <a:ext cx="387649" cy="52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95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0" r:id="rId2"/>
    <p:sldLayoutId id="2147483659" r:id="rId3"/>
    <p:sldLayoutId id="2147483657" r:id="rId4"/>
    <p:sldLayoutId id="2147483654" r:id="rId5"/>
    <p:sldLayoutId id="2147483658" r:id="rId6"/>
    <p:sldLayoutId id="2147483655" r:id="rId7"/>
    <p:sldLayoutId id="2147483660" r:id="rId8"/>
    <p:sldLayoutId id="2147483661" r:id="rId9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kern="1200" baseline="0">
          <a:solidFill>
            <a:schemeClr val="tx1">
              <a:lumMod val="75000"/>
              <a:lumOff val="25000"/>
            </a:schemeClr>
          </a:solidFill>
          <a:effectLst>
            <a:outerShdw blurRad="63500" dist="63500" dir="2700000" algn="tl" rotWithShape="0">
              <a:schemeClr val="bg1">
                <a:lumMod val="75000"/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lnSpc>
          <a:spcPct val="120000"/>
        </a:lnSpc>
        <a:spcBef>
          <a:spcPts val="600"/>
        </a:spcBef>
        <a:buClr>
          <a:srgbClr val="0089B5"/>
        </a:buClr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effectLst>
            <a:outerShdw blurRad="63500" dist="63500" dir="2700000" algn="tl" rotWithShape="0">
              <a:schemeClr val="bg1">
                <a:lumMod val="75000"/>
                <a:alpha val="50000"/>
              </a:schemeClr>
            </a:outerShdw>
          </a:effectLst>
          <a:latin typeface="+mn-lt"/>
          <a:ea typeface="+mn-ea"/>
          <a:cs typeface="+mn-cs"/>
        </a:defRPr>
      </a:lvl1pPr>
      <a:lvl2pPr marL="457200" indent="-228600" algn="l" defTabSz="457200" rtl="0" eaLnBrk="1" latinLnBrk="0" hangingPunct="1">
        <a:lnSpc>
          <a:spcPct val="120000"/>
        </a:lnSpc>
        <a:spcBef>
          <a:spcPts val="400"/>
        </a:spcBef>
        <a:buClr>
          <a:srgbClr val="0089B5"/>
        </a:buClr>
        <a:buSzPct val="95000"/>
        <a:buFont typeface="Arial"/>
        <a:buChar char="•"/>
        <a:defRPr sz="3200" kern="1200" baseline="0">
          <a:solidFill>
            <a:schemeClr val="tx1">
              <a:lumMod val="75000"/>
              <a:lumOff val="25000"/>
            </a:schemeClr>
          </a:solidFill>
          <a:effectLst>
            <a:outerShdw blurRad="63500" dist="63500" dir="2700000" algn="tl" rotWithShape="0">
              <a:schemeClr val="bg1">
                <a:lumMod val="75000"/>
                <a:alpha val="50000"/>
              </a:schemeClr>
            </a:outerShdw>
          </a:effectLst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lnSpc>
          <a:spcPct val="120000"/>
        </a:lnSpc>
        <a:spcBef>
          <a:spcPts val="200"/>
        </a:spcBef>
        <a:buClr>
          <a:srgbClr val="0089B5"/>
        </a:buClr>
        <a:buSzPct val="90000"/>
        <a:buFont typeface="Arial"/>
        <a:buChar char="•"/>
        <a:defRPr sz="2800" kern="1200" baseline="0">
          <a:solidFill>
            <a:schemeClr val="tx1">
              <a:lumMod val="75000"/>
              <a:lumOff val="25000"/>
            </a:schemeClr>
          </a:solidFill>
          <a:effectLst>
            <a:outerShdw blurRad="63500" dist="63500" dir="2700000" algn="tl" rotWithShape="0">
              <a:schemeClr val="bg1">
                <a:lumMod val="75000"/>
                <a:alpha val="50000"/>
              </a:schemeClr>
            </a:outerShdw>
          </a:effectLst>
          <a:latin typeface="+mn-lt"/>
          <a:ea typeface="+mn-ea"/>
          <a:cs typeface="+mn-cs"/>
        </a:defRPr>
      </a:lvl3pPr>
      <a:lvl4pPr marL="914400" indent="-228600" algn="l" defTabSz="457200" rtl="0" eaLnBrk="1" latinLnBrk="0" hangingPunct="1">
        <a:lnSpc>
          <a:spcPct val="120000"/>
        </a:lnSpc>
        <a:spcBef>
          <a:spcPts val="200"/>
        </a:spcBef>
        <a:buClr>
          <a:srgbClr val="0089B5"/>
        </a:buClr>
        <a:buSzPct val="90000"/>
        <a:buFont typeface="Arial"/>
        <a:buChar char="•"/>
        <a:defRPr sz="2800" kern="1200" baseline="0">
          <a:solidFill>
            <a:schemeClr val="tx1">
              <a:lumMod val="75000"/>
              <a:lumOff val="25000"/>
            </a:schemeClr>
          </a:solidFill>
          <a:effectLst>
            <a:outerShdw blurRad="63500" dist="63500" dir="2700000" algn="tl" rotWithShape="0">
              <a:schemeClr val="bg1">
                <a:lumMod val="75000"/>
                <a:alpha val="50000"/>
              </a:schemeClr>
            </a:outerShdw>
          </a:effectLst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lnSpc>
          <a:spcPct val="120000"/>
        </a:lnSpc>
        <a:spcBef>
          <a:spcPts val="0"/>
        </a:spcBef>
        <a:buClr>
          <a:schemeClr val="bg1">
            <a:lumMod val="50000"/>
          </a:schemeClr>
        </a:buClr>
        <a:buSzPct val="90000"/>
        <a:buFont typeface="Arial"/>
        <a:buChar char="•"/>
        <a:defRPr sz="2800" kern="1200" baseline="0">
          <a:solidFill>
            <a:schemeClr val="tx1">
              <a:lumMod val="50000"/>
              <a:lumOff val="50000"/>
            </a:schemeClr>
          </a:solidFill>
          <a:effectLst>
            <a:outerShdw blurRad="63500" dist="63500" dir="2700000" algn="tl" rotWithShape="0">
              <a:schemeClr val="bg1">
                <a:lumMod val="75000"/>
                <a:alpha val="5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019" y="3017205"/>
            <a:ext cx="8521980" cy="1011154"/>
          </a:xfrm>
        </p:spPr>
        <p:txBody>
          <a:bodyPr/>
          <a:lstStyle/>
          <a:p>
            <a:r>
              <a:rPr lang="en-US" dirty="0" smtClean="0"/>
              <a:t>Beam</a:t>
            </a:r>
            <a:r>
              <a:rPr lang="en-US" dirty="0"/>
              <a:t>-Beam Simulations to Optimize DA</a:t>
            </a:r>
            <a:r>
              <a:rPr lang="en-US" dirty="0">
                <a:latin typeface="Symbol" charset="2"/>
                <a:cs typeface="Symbol" charset="2"/>
              </a:rPr>
              <a:t>F</a:t>
            </a:r>
            <a:r>
              <a:rPr lang="en-US" dirty="0"/>
              <a:t>NE e- Working </a:t>
            </a:r>
            <a:r>
              <a:rPr lang="en-US" dirty="0" smtClean="0"/>
              <a:t>Point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894" y="4680174"/>
            <a:ext cx="8776229" cy="1112033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D.Shatilov</a:t>
            </a:r>
            <a:r>
              <a:rPr lang="en-US" sz="2000" dirty="0" smtClean="0"/>
              <a:t> (BINP), </a:t>
            </a:r>
            <a:r>
              <a:rPr lang="en-US" sz="2000" dirty="0" err="1" smtClean="0"/>
              <a:t>M.Zobov</a:t>
            </a:r>
            <a:r>
              <a:rPr lang="en-US" sz="2000" dirty="0" smtClean="0"/>
              <a:t>, </a:t>
            </a:r>
            <a:r>
              <a:rPr lang="en-US" sz="2000" dirty="0" err="1" smtClean="0"/>
              <a:t>C.Milardi</a:t>
            </a:r>
            <a:r>
              <a:rPr lang="en-US" sz="2000" dirty="0" smtClean="0"/>
              <a:t> (INFN/LNF), </a:t>
            </a:r>
            <a:r>
              <a:rPr lang="en-US" sz="2000" dirty="0" err="1" smtClean="0"/>
              <a:t>A.Valishev</a:t>
            </a:r>
            <a:r>
              <a:rPr lang="en-US" sz="2000" dirty="0" smtClean="0"/>
              <a:t> (FNAL)</a:t>
            </a:r>
          </a:p>
          <a:p>
            <a:endParaRPr lang="en-US" sz="1200" dirty="0" smtClean="0"/>
          </a:p>
          <a:p>
            <a:r>
              <a:rPr lang="en-US" sz="2000" dirty="0" smtClean="0"/>
              <a:t>April 23, 2015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05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Apr.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DAFNE Beam-Beam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3075" y="0"/>
            <a:ext cx="8229600" cy="914400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34719"/>
            <a:ext cx="8229600" cy="5349240"/>
          </a:xfrm>
        </p:spPr>
        <p:txBody>
          <a:bodyPr>
            <a:normAutofit fontScale="92500"/>
          </a:bodyPr>
          <a:lstStyle/>
          <a:p>
            <a:r>
              <a:rPr lang="en-US" dirty="0"/>
              <a:t>Collider performance is affected by interplay of beam-beam and machine optics features</a:t>
            </a:r>
          </a:p>
          <a:p>
            <a:pPr lvl="1"/>
            <a:r>
              <a:rPr lang="en-US" dirty="0"/>
              <a:t>Nonlinearities</a:t>
            </a:r>
          </a:p>
          <a:p>
            <a:pPr lvl="1"/>
            <a:r>
              <a:rPr lang="en-US" dirty="0"/>
              <a:t>Coupling (including IR with </a:t>
            </a:r>
            <a:r>
              <a:rPr lang="en-US" dirty="0" err="1"/>
              <a:t>solenoidal</a:t>
            </a:r>
            <a:r>
              <a:rPr lang="en-US" dirty="0"/>
              <a:t> field)</a:t>
            </a:r>
          </a:p>
          <a:p>
            <a:pPr lvl="1"/>
            <a:r>
              <a:rPr lang="en-US" dirty="0"/>
              <a:t>Chromaticity</a:t>
            </a:r>
          </a:p>
          <a:p>
            <a:pPr lvl="1"/>
            <a:r>
              <a:rPr lang="en-US" dirty="0"/>
              <a:t>Imperfections</a:t>
            </a:r>
          </a:p>
          <a:p>
            <a:r>
              <a:rPr lang="en-US" dirty="0"/>
              <a:t>Our goal was to implement the complete model of DA</a:t>
            </a:r>
            <a:r>
              <a:rPr lang="en-US" dirty="0">
                <a:latin typeface="Symbol" charset="2"/>
                <a:cs typeface="Symbol" charset="2"/>
              </a:rPr>
              <a:t>F</a:t>
            </a:r>
            <a:r>
              <a:rPr lang="en-US" dirty="0"/>
              <a:t>NE in weak-strong beam-beam simulation in order to guide parameter optimization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754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Apr.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DAFNE Beam-Beam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3075" y="0"/>
            <a:ext cx="8229600" cy="914400"/>
          </a:xfrm>
        </p:spPr>
        <p:txBody>
          <a:bodyPr/>
          <a:lstStyle/>
          <a:p>
            <a:r>
              <a:rPr lang="en-US" dirty="0" smtClean="0"/>
              <a:t>Model Development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34719"/>
            <a:ext cx="8229600" cy="534924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In 2013-2014, </a:t>
            </a:r>
            <a:r>
              <a:rPr lang="en-US" dirty="0" err="1"/>
              <a:t>Lifetrac</a:t>
            </a:r>
            <a:r>
              <a:rPr lang="en-US" dirty="0"/>
              <a:t> functionality was expanded to include the full treatment of machine </a:t>
            </a:r>
            <a:r>
              <a:rPr lang="en-US" dirty="0" smtClean="0"/>
              <a:t>lattice</a:t>
            </a:r>
          </a:p>
          <a:p>
            <a:pPr lvl="1"/>
            <a:r>
              <a:rPr lang="en-US" dirty="0" smtClean="0"/>
              <a:t>Tracking </a:t>
            </a:r>
            <a:r>
              <a:rPr lang="en-US" dirty="0"/>
              <a:t>through arcs is performed element-by element</a:t>
            </a:r>
          </a:p>
          <a:p>
            <a:pPr lvl="1"/>
            <a:r>
              <a:rPr lang="en-US" dirty="0"/>
              <a:t>Lattice is imported directly from MAD-X model</a:t>
            </a:r>
          </a:p>
          <a:p>
            <a:pPr lvl="1"/>
            <a:r>
              <a:rPr lang="en-US" dirty="0"/>
              <a:t>All main magnets + </a:t>
            </a:r>
            <a:r>
              <a:rPr lang="en-US" dirty="0" err="1"/>
              <a:t>multipoles</a:t>
            </a:r>
            <a:r>
              <a:rPr lang="en-US" dirty="0"/>
              <a:t>, solenoids, fringe fields, orbit</a:t>
            </a:r>
          </a:p>
          <a:p>
            <a:pPr lvl="1"/>
            <a:r>
              <a:rPr lang="en-US" dirty="0"/>
              <a:t>Main IP inside of a solenoid</a:t>
            </a:r>
          </a:p>
          <a:p>
            <a:r>
              <a:rPr lang="en-US" dirty="0"/>
              <a:t>We compare the full treatment of machine with previously used approach (arcs=linear maps)</a:t>
            </a:r>
          </a:p>
          <a:p>
            <a:r>
              <a:rPr lang="en-US" dirty="0"/>
              <a:t>Analysis tools – FMA, DA, Specific Luminosity and Beam Lifetime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286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Apr.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DAFNE Beam-Beam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4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1325" y="0"/>
            <a:ext cx="8229600" cy="914400"/>
          </a:xfrm>
        </p:spPr>
        <p:txBody>
          <a:bodyPr/>
          <a:lstStyle/>
          <a:p>
            <a:r>
              <a:rPr lang="en-US" dirty="0"/>
              <a:t>e</a:t>
            </a:r>
            <a:r>
              <a:rPr lang="en-US" baseline="30000" dirty="0" smtClean="0"/>
              <a:t>+</a:t>
            </a:r>
            <a:r>
              <a:rPr lang="en-US" dirty="0" smtClean="0"/>
              <a:t> Working Point Scan</a:t>
            </a:r>
            <a:endParaRPr lang="en-US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987675" y="5961063"/>
            <a:ext cx="3384550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dirty="0" smtClean="0">
                <a:solidFill>
                  <a:srgbClr val="FF0000"/>
                </a:solidFill>
              </a:rPr>
              <a:t>e</a:t>
            </a:r>
            <a:r>
              <a:rPr lang="it-IT" sz="2400" dirty="0">
                <a:solidFill>
                  <a:srgbClr val="FF0000"/>
                </a:solidFill>
              </a:rPr>
              <a:t>+</a:t>
            </a:r>
            <a:r>
              <a:rPr lang="it-IT" dirty="0">
                <a:solidFill>
                  <a:srgbClr val="0000CC"/>
                </a:solidFill>
              </a:rPr>
              <a:t>   </a:t>
            </a:r>
            <a:r>
              <a:rPr lang="it-IT" dirty="0" err="1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it-IT" dirty="0" err="1">
                <a:solidFill>
                  <a:srgbClr val="FF0000"/>
                </a:solidFill>
              </a:rPr>
              <a:t>Qx</a:t>
            </a:r>
            <a:r>
              <a:rPr lang="it-IT" dirty="0">
                <a:solidFill>
                  <a:srgbClr val="FF0000"/>
                </a:solidFill>
              </a:rPr>
              <a:t>=0.0980; </a:t>
            </a:r>
            <a:r>
              <a:rPr lang="it-IT" dirty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Qx</a:t>
            </a:r>
            <a:r>
              <a:rPr lang="it-IT" dirty="0">
                <a:solidFill>
                  <a:srgbClr val="FF0000"/>
                </a:solidFill>
              </a:rPr>
              <a:t>=0.1305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Picture 14" descr="dafne_p_nonlin_lum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25" y="1631951"/>
            <a:ext cx="3589638" cy="3162300"/>
          </a:xfrm>
          <a:prstGeom prst="rect">
            <a:avLst/>
          </a:prstGeom>
        </p:spPr>
      </p:pic>
      <p:pic>
        <p:nvPicPr>
          <p:cNvPr id="16" name="Picture 15" descr="dafne_p_nonlin_siz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075" y="1631950"/>
            <a:ext cx="3589638" cy="31623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860699" y="1231840"/>
            <a:ext cx="636875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         </a:t>
            </a:r>
            <a:r>
              <a:rPr lang="en-US" sz="2000" b="1" dirty="0" smtClean="0"/>
              <a:t>Luminosity                                 Inverse beam sizes</a:t>
            </a:r>
            <a:endParaRPr lang="ru-RU" sz="2000" b="1" dirty="0"/>
          </a:p>
        </p:txBody>
      </p:sp>
      <p:sp>
        <p:nvSpPr>
          <p:cNvPr id="18" name="5-Point Star 17"/>
          <p:cNvSpPr/>
          <p:nvPr/>
        </p:nvSpPr>
        <p:spPr>
          <a:xfrm>
            <a:off x="6778624" y="3405186"/>
            <a:ext cx="333375" cy="301625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2867024" y="3414711"/>
            <a:ext cx="333375" cy="301625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74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Apr.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DAFNE Beam-Beam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5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Ring Dynamical Aperture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73238"/>
            <a:ext cx="313213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1844675"/>
            <a:ext cx="307181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75" y="1773238"/>
            <a:ext cx="314325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sellaDiTesto 5"/>
          <p:cNvSpPr txBox="1">
            <a:spLocks noChangeArrowheads="1"/>
          </p:cNvSpPr>
          <p:nvPr/>
        </p:nvSpPr>
        <p:spPr bwMode="auto">
          <a:xfrm>
            <a:off x="1116013" y="4365625"/>
            <a:ext cx="10795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latin typeface="Calibri" pitchFamily="34" charset="0"/>
              </a:rPr>
              <a:t>A</a:t>
            </a:r>
            <a:r>
              <a:rPr lang="it-IT" sz="2000">
                <a:latin typeface="Calibri" pitchFamily="34" charset="0"/>
              </a:rPr>
              <a:t>s</a:t>
            </a:r>
            <a:r>
              <a:rPr lang="it-IT" sz="2400">
                <a:latin typeface="Calibri" pitchFamily="34" charset="0"/>
              </a:rPr>
              <a:t>=1</a:t>
            </a:r>
          </a:p>
        </p:txBody>
      </p:sp>
      <p:sp>
        <p:nvSpPr>
          <p:cNvPr id="12" name="Rettangolo 7"/>
          <p:cNvSpPr>
            <a:spLocks noChangeArrowheads="1"/>
          </p:cNvSpPr>
          <p:nvPr/>
        </p:nvSpPr>
        <p:spPr bwMode="auto">
          <a:xfrm>
            <a:off x="4140200" y="4437063"/>
            <a:ext cx="7921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>
                <a:latin typeface="Calibri" pitchFamily="34" charset="0"/>
              </a:rPr>
              <a:t>As=5</a:t>
            </a:r>
          </a:p>
        </p:txBody>
      </p:sp>
      <p:sp>
        <p:nvSpPr>
          <p:cNvPr id="13" name="Rettangolo 8"/>
          <p:cNvSpPr>
            <a:spLocks noChangeArrowheads="1"/>
          </p:cNvSpPr>
          <p:nvPr/>
        </p:nvSpPr>
        <p:spPr bwMode="auto">
          <a:xfrm>
            <a:off x="7092950" y="4437063"/>
            <a:ext cx="7921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>
                <a:latin typeface="Calibri" pitchFamily="34" charset="0"/>
              </a:rPr>
              <a:t>As=9</a:t>
            </a:r>
          </a:p>
        </p:txBody>
      </p:sp>
    </p:spTree>
    <p:extLst>
      <p:ext uri="{BB962C8B-B14F-4D97-AF65-F5344CB8AC3E}">
        <p14:creationId xmlns:p14="http://schemas.microsoft.com/office/powerpoint/2010/main" val="314277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Apr.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DAFNE Beam-Beam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1325" y="0"/>
            <a:ext cx="8229600" cy="914400"/>
          </a:xfrm>
        </p:spPr>
        <p:txBody>
          <a:bodyPr/>
          <a:lstStyle/>
          <a:p>
            <a:r>
              <a:rPr lang="en-US" dirty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Tune Scan</a:t>
            </a:r>
            <a:endParaRPr lang="en-US" dirty="0"/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3780000"/>
            <a:ext cx="3200400" cy="2819400"/>
          </a:xfrm>
          <a:prstGeom prst="rect">
            <a:avLst/>
          </a:prstGeom>
        </p:spPr>
      </p:pic>
      <p:pic>
        <p:nvPicPr>
          <p:cNvPr id="7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0" y="3780000"/>
            <a:ext cx="3200400" cy="2819400"/>
          </a:xfrm>
          <a:prstGeom prst="rect">
            <a:avLst/>
          </a:prstGeom>
        </p:spPr>
      </p:pic>
      <p:pic>
        <p:nvPicPr>
          <p:cNvPr id="8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0" y="720000"/>
            <a:ext cx="3200400" cy="2819400"/>
          </a:xfrm>
          <a:prstGeom prst="rect">
            <a:avLst/>
          </a:prstGeom>
        </p:spPr>
      </p:pic>
      <p:pic>
        <p:nvPicPr>
          <p:cNvPr id="9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720000"/>
            <a:ext cx="3200400" cy="2819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26345" y="3474765"/>
            <a:ext cx="636875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         </a:t>
            </a:r>
            <a:r>
              <a:rPr lang="en-US" sz="2000" b="1" dirty="0" smtClean="0"/>
              <a:t>Luminosity                                 Inverse beam sizes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1929645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Linear model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4989645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Nonlinear model</a:t>
            </a:r>
            <a:endParaRPr lang="ru-RU" sz="2000" b="1" dirty="0"/>
          </a:p>
        </p:txBody>
      </p:sp>
      <p:sp>
        <p:nvSpPr>
          <p:cNvPr id="13" name="5-конечная звезда 11"/>
          <p:cNvSpPr>
            <a:spLocks noChangeAspect="1"/>
          </p:cNvSpPr>
          <p:nvPr/>
        </p:nvSpPr>
        <p:spPr>
          <a:xfrm>
            <a:off x="7416000" y="4788000"/>
            <a:ext cx="86410" cy="72290"/>
          </a:xfrm>
          <a:prstGeom prst="star5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2"/>
          <p:cNvSpPr/>
          <p:nvPr/>
        </p:nvSpPr>
        <p:spPr>
          <a:xfrm>
            <a:off x="7416000" y="1728000"/>
            <a:ext cx="72008" cy="72290"/>
          </a:xfrm>
          <a:prstGeom prst="star5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3"/>
          <p:cNvSpPr/>
          <p:nvPr/>
        </p:nvSpPr>
        <p:spPr>
          <a:xfrm>
            <a:off x="3996000" y="1728000"/>
            <a:ext cx="72008" cy="72290"/>
          </a:xfrm>
          <a:prstGeom prst="star5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4"/>
          <p:cNvSpPr/>
          <p:nvPr/>
        </p:nvSpPr>
        <p:spPr>
          <a:xfrm>
            <a:off x="3996000" y="4788000"/>
            <a:ext cx="72008" cy="72290"/>
          </a:xfrm>
          <a:prstGeom prst="star5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5"/>
          <p:cNvSpPr>
            <a:spLocks noChangeAspect="1"/>
          </p:cNvSpPr>
          <p:nvPr/>
        </p:nvSpPr>
        <p:spPr>
          <a:xfrm>
            <a:off x="6588000" y="5076000"/>
            <a:ext cx="86410" cy="72290"/>
          </a:xfrm>
          <a:prstGeom prst="star5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6"/>
          <p:cNvSpPr>
            <a:spLocks noChangeAspect="1"/>
          </p:cNvSpPr>
          <p:nvPr/>
        </p:nvSpPr>
        <p:spPr>
          <a:xfrm>
            <a:off x="3168000" y="2016000"/>
            <a:ext cx="86410" cy="72290"/>
          </a:xfrm>
          <a:prstGeom prst="star5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5-конечная звезда 17"/>
          <p:cNvSpPr>
            <a:spLocks noChangeAspect="1"/>
          </p:cNvSpPr>
          <p:nvPr/>
        </p:nvSpPr>
        <p:spPr>
          <a:xfrm>
            <a:off x="6588000" y="2016000"/>
            <a:ext cx="86410" cy="72290"/>
          </a:xfrm>
          <a:prstGeom prst="star5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5-конечная звезда 18"/>
          <p:cNvSpPr>
            <a:spLocks noChangeAspect="1"/>
          </p:cNvSpPr>
          <p:nvPr/>
        </p:nvSpPr>
        <p:spPr>
          <a:xfrm>
            <a:off x="3168000" y="5076000"/>
            <a:ext cx="86410" cy="72290"/>
          </a:xfrm>
          <a:prstGeom prst="star5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772025" y="1922117"/>
            <a:ext cx="1010336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en-US" sz="1200" dirty="0" smtClean="0"/>
              <a:t>(0.088, 0.152)</a:t>
            </a:r>
            <a:endParaRPr lang="ru-RU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7965441" y="1620000"/>
            <a:ext cx="997583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200" dirty="0" smtClean="0"/>
              <a:t>(0.130, 0.170)</a:t>
            </a:r>
            <a:endParaRPr lang="ru-RU" sz="1200" dirty="0"/>
          </a:p>
        </p:txBody>
      </p:sp>
      <p:cxnSp>
        <p:nvCxnSpPr>
          <p:cNvPr id="23" name="Прямая со стрелкой 36"/>
          <p:cNvCxnSpPr>
            <a:stCxn id="21" idx="3"/>
          </p:cNvCxnSpPr>
          <p:nvPr/>
        </p:nvCxnSpPr>
        <p:spPr>
          <a:xfrm flipV="1">
            <a:off x="5782361" y="2050801"/>
            <a:ext cx="767391" cy="1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46"/>
          <p:cNvCxnSpPr/>
          <p:nvPr/>
        </p:nvCxnSpPr>
        <p:spPr>
          <a:xfrm>
            <a:off x="7542766" y="1764000"/>
            <a:ext cx="422675" cy="1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61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Apr.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DAFNE Beam-Beam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7</a:t>
            </a:fld>
            <a:endParaRPr lang="en-US"/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864000"/>
            <a:ext cx="2051685" cy="2737485"/>
          </a:xfrm>
          <a:prstGeom prst="rect">
            <a:avLst/>
          </a:prstGeom>
        </p:spPr>
      </p:pic>
      <p:pic>
        <p:nvPicPr>
          <p:cNvPr id="7" name="Рисунок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000" y="863999"/>
            <a:ext cx="2051685" cy="27374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000" y="503113"/>
            <a:ext cx="8676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BB Off                              BB On                                     BB Off                             BB On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50414" y="6434903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       FMA for A</a:t>
            </a:r>
            <a:r>
              <a:rPr lang="en-US" baseline="-25000" dirty="0" smtClean="0"/>
              <a:t>s</a:t>
            </a:r>
            <a:r>
              <a:rPr lang="en-US" dirty="0" smtClean="0"/>
              <a:t> = 2 sigma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115880" y="116632"/>
            <a:ext cx="2160240" cy="369332"/>
          </a:xfrm>
          <a:prstGeom prst="rect">
            <a:avLst/>
          </a:prstGeom>
          <a:solidFill>
            <a:schemeClr val="accent1">
              <a:alpha val="63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(0.088, 0.152)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735887" y="133781"/>
            <a:ext cx="2160240" cy="369332"/>
          </a:xfrm>
          <a:prstGeom prst="rect">
            <a:avLst/>
          </a:prstGeom>
          <a:solidFill>
            <a:schemeClr val="accent1">
              <a:alpha val="63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(0.130, 0.170)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925013" y="1177312"/>
            <a:ext cx="1195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L</a:t>
            </a:r>
            <a:r>
              <a:rPr lang="en-US" sz="1400" baseline="-25000" dirty="0" err="1" smtClean="0"/>
              <a:t>p</a:t>
            </a:r>
            <a:r>
              <a:rPr lang="en-US" sz="1400" dirty="0" smtClean="0"/>
              <a:t> = 7.26</a:t>
            </a:r>
            <a:r>
              <a:rPr lang="en-US" sz="1400" dirty="0" smtClean="0">
                <a:sym typeface="Symbol"/>
              </a:rPr>
              <a:t></a:t>
            </a:r>
            <a:r>
              <a:rPr lang="en-US" sz="1400" dirty="0" smtClean="0"/>
              <a:t>10</a:t>
            </a:r>
            <a:r>
              <a:rPr lang="en-US" sz="1400" baseline="30000" dirty="0" smtClean="0"/>
              <a:t>13</a:t>
            </a:r>
            <a:endParaRPr lang="ru-RU" sz="1400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7524328" y="1177312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L</a:t>
            </a:r>
            <a:r>
              <a:rPr lang="en-US" sz="1400" baseline="-25000" dirty="0" err="1" smtClean="0"/>
              <a:t>p</a:t>
            </a:r>
            <a:r>
              <a:rPr lang="en-US" sz="1400" dirty="0" smtClean="0"/>
              <a:t> = 7.47</a:t>
            </a:r>
            <a:r>
              <a:rPr lang="en-US" sz="1400" dirty="0" smtClean="0">
                <a:sym typeface="Symbol"/>
              </a:rPr>
              <a:t></a:t>
            </a:r>
            <a:r>
              <a:rPr lang="en-US" sz="1400" dirty="0" smtClean="0"/>
              <a:t>10</a:t>
            </a:r>
            <a:r>
              <a:rPr lang="en-US" sz="1400" baseline="30000" dirty="0" smtClean="0"/>
              <a:t>13</a:t>
            </a:r>
            <a:endParaRPr lang="ru-RU" sz="1400" baseline="30000" dirty="0"/>
          </a:p>
        </p:txBody>
      </p:sp>
      <p:pic>
        <p:nvPicPr>
          <p:cNvPr id="14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864000"/>
            <a:ext cx="2051685" cy="2737485"/>
          </a:xfrm>
          <a:prstGeom prst="rect">
            <a:avLst/>
          </a:prstGeom>
        </p:spPr>
      </p:pic>
      <p:pic>
        <p:nvPicPr>
          <p:cNvPr id="15" name="Рисунок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00" y="864000"/>
            <a:ext cx="2051685" cy="2737485"/>
          </a:xfrm>
          <a:prstGeom prst="rect">
            <a:avLst/>
          </a:prstGeom>
        </p:spPr>
      </p:pic>
      <p:pic>
        <p:nvPicPr>
          <p:cNvPr id="16" name="Рисунок 2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3960000"/>
            <a:ext cx="2040255" cy="2353151"/>
          </a:xfrm>
          <a:prstGeom prst="rect">
            <a:avLst/>
          </a:prstGeom>
        </p:spPr>
      </p:pic>
      <p:pic>
        <p:nvPicPr>
          <p:cNvPr id="17" name="Рисунок 2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000" y="3960000"/>
            <a:ext cx="2040255" cy="235315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00" y="3959996"/>
            <a:ext cx="2040255" cy="235315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00" y="3959995"/>
            <a:ext cx="2040255" cy="235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33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Apr.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A.Valishev, DAFNE Beam-Beam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simulated e- Dynamical Aperture is similar to that simulated and measured in previous KLOE run.</a:t>
            </a:r>
          </a:p>
          <a:p>
            <a:r>
              <a:rPr lang="en-US" dirty="0" smtClean="0"/>
              <a:t>The simulation using complete machine model indicates that the present e+ working point is optimal.</a:t>
            </a:r>
          </a:p>
          <a:p>
            <a:r>
              <a:rPr lang="en-US" dirty="0" smtClean="0"/>
              <a:t>For the e- ring, we suggest to move the working point to higher tunes:</a:t>
            </a:r>
          </a:p>
          <a:p>
            <a:pPr lvl="1"/>
            <a:r>
              <a:rPr lang="en-US" dirty="0" smtClean="0"/>
              <a:t>Moderate increase in luminosity is possible (up to 5%)</a:t>
            </a:r>
          </a:p>
          <a:p>
            <a:pPr lvl="1"/>
            <a:r>
              <a:rPr lang="en-US" dirty="0" smtClean="0"/>
              <a:t>More importantly, the DA will increase, which will result in better beam lifetime, injection efficiency, and background.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638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iLumiLHC_Presentatio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65F00B9AFF9D4DB8D423D62D364FE5" ma:contentTypeVersion="0" ma:contentTypeDescription="Create a new document." ma:contentTypeScope="" ma:versionID="1f5c5222447e6795847028ce554a3f6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7ED259-6AEE-4E24-A95A-9729541A61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553D58-F42B-43B9-BDA1-90638D0CBA0D}">
  <ds:schemaRefs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82125E1-CCB4-4909-BE88-A72A822A6F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HiLumiLHC_PresentationTemplate</Template>
  <TotalTime>38617</TotalTime>
  <Words>373</Words>
  <Application>Microsoft Office PowerPoint</Application>
  <PresentationFormat>Экран (4:3)</PresentationFormat>
  <Paragraphs>65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HiLumiLHC_PresentationTemplate</vt:lpstr>
      <vt:lpstr>Beam-Beam Simulations to Optimize DAFNE e- Working Point  </vt:lpstr>
      <vt:lpstr>Motivation</vt:lpstr>
      <vt:lpstr>Model Development</vt:lpstr>
      <vt:lpstr>e+ Working Point Scan</vt:lpstr>
      <vt:lpstr>Electron Ring Dynamical Aperture</vt:lpstr>
      <vt:lpstr>e- Tune Scan</vt:lpstr>
      <vt:lpstr>Презентация PowerPoint</vt:lpstr>
      <vt:lpstr>Summary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Cecile Noels</dc:creator>
  <cp:lastModifiedBy>Shatilov</cp:lastModifiedBy>
  <cp:revision>522</cp:revision>
  <dcterms:created xsi:type="dcterms:W3CDTF">2011-12-13T14:40:13Z</dcterms:created>
  <dcterms:modified xsi:type="dcterms:W3CDTF">2015-04-23T13:49:56Z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0x0101003D65F00B9AFF9D4DB8D423D62D364FE5</vt:lpwstr>
  </property>
</Properties>
</file>