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9" r:id="rId5"/>
    <p:sldId id="262" r:id="rId6"/>
    <p:sldId id="260" r:id="rId7"/>
    <p:sldId id="261" r:id="rId8"/>
    <p:sldId id="263" r:id="rId9"/>
    <p:sldId id="268" r:id="rId10"/>
    <p:sldId id="264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AD6D-6DA7-0647-A81A-0C18864ACFAF}" type="datetimeFigureOut">
              <a:rPr lang="en-US" smtClean="0"/>
              <a:t>15/5/15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83-901F-064F-8A4A-9F96977C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4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AD6D-6DA7-0647-A81A-0C18864ACFAF}" type="datetimeFigureOut">
              <a:rPr lang="en-US" smtClean="0"/>
              <a:t>15/5/15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83-901F-064F-8A4A-9F96977C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9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AD6D-6DA7-0647-A81A-0C18864ACFAF}" type="datetimeFigureOut">
              <a:rPr lang="en-US" smtClean="0"/>
              <a:t>15/5/15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83-901F-064F-8A4A-9F96977C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1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AD6D-6DA7-0647-A81A-0C18864ACFAF}" type="datetimeFigureOut">
              <a:rPr lang="en-US" smtClean="0"/>
              <a:t>15/5/15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83-901F-064F-8A4A-9F96977C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8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AD6D-6DA7-0647-A81A-0C18864ACFAF}" type="datetimeFigureOut">
              <a:rPr lang="en-US" smtClean="0"/>
              <a:t>15/5/15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83-901F-064F-8A4A-9F96977C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28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AD6D-6DA7-0647-A81A-0C18864ACFAF}" type="datetimeFigureOut">
              <a:rPr lang="en-US" smtClean="0"/>
              <a:t>15/5/15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83-901F-064F-8A4A-9F96977C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3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AD6D-6DA7-0647-A81A-0C18864ACFAF}" type="datetimeFigureOut">
              <a:rPr lang="en-US" smtClean="0"/>
              <a:t>15/5/15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83-901F-064F-8A4A-9F96977C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8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AD6D-6DA7-0647-A81A-0C18864ACFAF}" type="datetimeFigureOut">
              <a:rPr lang="en-US" smtClean="0"/>
              <a:t>15/5/15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83-901F-064F-8A4A-9F96977C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6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AD6D-6DA7-0647-A81A-0C18864ACFAF}" type="datetimeFigureOut">
              <a:rPr lang="en-US" smtClean="0"/>
              <a:t>15/5/15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83-901F-064F-8A4A-9F96977C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2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AD6D-6DA7-0647-A81A-0C18864ACFAF}" type="datetimeFigureOut">
              <a:rPr lang="en-US" smtClean="0"/>
              <a:t>15/5/15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83-901F-064F-8A4A-9F96977C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4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AD6D-6DA7-0647-A81A-0C18864ACFAF}" type="datetimeFigureOut">
              <a:rPr lang="en-US" smtClean="0"/>
              <a:t>15/5/15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1E83-901F-064F-8A4A-9F96977C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9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AD6D-6DA7-0647-A81A-0C18864ACFAF}" type="datetimeFigureOut">
              <a:rPr lang="en-US" smtClean="0"/>
              <a:t>15/5/15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B1E83-901F-064F-8A4A-9F96977C0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4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Comunicazioni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Riunione</a:t>
            </a:r>
            <a:r>
              <a:rPr lang="en-US" dirty="0" smtClean="0"/>
              <a:t> ATLAS-Italia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15.5.2015</a:t>
            </a:r>
          </a:p>
          <a:p>
            <a:r>
              <a:rPr lang="en-US" dirty="0" smtClean="0"/>
              <a:t>Anna Di Ciaccio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72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Concorsi</a:t>
            </a:r>
            <a:r>
              <a:rPr lang="en-US" dirty="0" smtClean="0"/>
              <a:t> </a:t>
            </a:r>
            <a:r>
              <a:rPr lang="en-US" dirty="0" err="1" smtClean="0"/>
              <a:t>dottorato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Scambi</a:t>
            </a:r>
            <a:r>
              <a:rPr lang="en-US" dirty="0" smtClean="0"/>
              <a:t> di </a:t>
            </a:r>
            <a:r>
              <a:rPr lang="en-US" dirty="0" err="1" smtClean="0"/>
              <a:t>informazioni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I </a:t>
            </a:r>
            <a:r>
              <a:rPr lang="en-US" dirty="0" err="1" smtClean="0"/>
              <a:t>vari</a:t>
            </a:r>
            <a:r>
              <a:rPr lang="en-US" dirty="0"/>
              <a:t> </a:t>
            </a:r>
            <a:r>
              <a:rPr lang="en-US" dirty="0" err="1" smtClean="0"/>
              <a:t>gruppi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Scadenza</a:t>
            </a:r>
            <a:r>
              <a:rPr lang="en-US" dirty="0" smtClean="0"/>
              <a:t> </a:t>
            </a:r>
            <a:r>
              <a:rPr lang="en-US" dirty="0" err="1" smtClean="0"/>
              <a:t>bandi</a:t>
            </a:r>
            <a:r>
              <a:rPr lang="en-US" dirty="0" smtClean="0"/>
              <a:t> </a:t>
            </a:r>
            <a:r>
              <a:rPr lang="en-US" dirty="0" err="1" smtClean="0"/>
              <a:t>nelle</a:t>
            </a:r>
            <a:r>
              <a:rPr lang="en-US" dirty="0" smtClean="0"/>
              <a:t> </a:t>
            </a:r>
            <a:r>
              <a:rPr lang="en-US" dirty="0" err="1" smtClean="0"/>
              <a:t>varie</a:t>
            </a:r>
            <a:r>
              <a:rPr lang="en-US" dirty="0" smtClean="0"/>
              <a:t> </a:t>
            </a:r>
            <a:r>
              <a:rPr lang="en-US" dirty="0" err="1" smtClean="0"/>
              <a:t>sedi</a:t>
            </a:r>
            <a:r>
              <a:rPr lang="en-US" dirty="0" smtClean="0"/>
              <a:t> ATLAS</a:t>
            </a:r>
          </a:p>
          <a:p>
            <a:pPr lvl="1"/>
            <a:r>
              <a:rPr lang="en-US" dirty="0" err="1" smtClean="0"/>
              <a:t>Candidati</a:t>
            </a:r>
            <a:r>
              <a:rPr lang="en-US" dirty="0" smtClean="0"/>
              <a:t> da </a:t>
            </a:r>
            <a:r>
              <a:rPr lang="en-US" dirty="0" err="1" smtClean="0"/>
              <a:t>proporre</a:t>
            </a:r>
            <a:r>
              <a:rPr lang="en-US" dirty="0" smtClean="0"/>
              <a:t> per </a:t>
            </a:r>
            <a:r>
              <a:rPr lang="en-US" dirty="0" err="1" smtClean="0"/>
              <a:t>altre</a:t>
            </a:r>
            <a:r>
              <a:rPr lang="en-US" dirty="0" smtClean="0"/>
              <a:t> </a:t>
            </a:r>
            <a:r>
              <a:rPr lang="en-US" dirty="0" err="1" smtClean="0"/>
              <a:t>sedi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i.e. </a:t>
            </a:r>
            <a:r>
              <a:rPr lang="en-US" dirty="0" err="1" smtClean="0"/>
              <a:t>Genova</a:t>
            </a:r>
            <a:r>
              <a:rPr lang="en-US" dirty="0" smtClean="0"/>
              <a:t> ha 2 </a:t>
            </a:r>
            <a:r>
              <a:rPr lang="en-US" dirty="0" err="1" smtClean="0"/>
              <a:t>candidati</a:t>
            </a:r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OGGI </a:t>
            </a:r>
            <a:r>
              <a:rPr lang="en-US" dirty="0" err="1" smtClean="0"/>
              <a:t>scadenza</a:t>
            </a:r>
            <a:r>
              <a:rPr lang="en-US" dirty="0" smtClean="0"/>
              <a:t> SF con </a:t>
            </a:r>
            <a:r>
              <a:rPr lang="en-US" dirty="0" err="1" smtClean="0"/>
              <a:t>partenza</a:t>
            </a:r>
            <a:r>
              <a:rPr lang="en-US" dirty="0" smtClean="0"/>
              <a:t> 1 </a:t>
            </a:r>
            <a:r>
              <a:rPr lang="en-US" dirty="0" err="1" smtClean="0"/>
              <a:t>luglio</a:t>
            </a:r>
            <a:r>
              <a:rPr lang="en-US" dirty="0" smtClean="0"/>
              <a:t>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28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Prossime</a:t>
            </a:r>
            <a:r>
              <a:rPr lang="en-US" dirty="0" smtClean="0"/>
              <a:t> </a:t>
            </a:r>
            <a:r>
              <a:rPr lang="en-US" dirty="0" err="1" smtClean="0"/>
              <a:t>riunioni</a:t>
            </a:r>
            <a:r>
              <a:rPr lang="en-US" dirty="0" smtClean="0"/>
              <a:t> ATLAS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0798" cy="4525963"/>
          </a:xfrm>
        </p:spPr>
        <p:txBody>
          <a:bodyPr/>
          <a:lstStyle/>
          <a:p>
            <a:r>
              <a:rPr lang="en-US" dirty="0" err="1" smtClean="0"/>
              <a:t>Breve</a:t>
            </a:r>
            <a:r>
              <a:rPr lang="en-US" dirty="0" smtClean="0"/>
              <a:t> </a:t>
            </a:r>
            <a:r>
              <a:rPr lang="en-US" dirty="0" err="1" smtClean="0"/>
              <a:t>riunione</a:t>
            </a:r>
            <a:r>
              <a:rPr lang="en-US" dirty="0" smtClean="0"/>
              <a:t> di ATLAS- Italia </a:t>
            </a:r>
            <a:r>
              <a:rPr lang="en-US" dirty="0" err="1" smtClean="0"/>
              <a:t>durante</a:t>
            </a:r>
            <a:r>
              <a:rPr lang="en-US" dirty="0" smtClean="0"/>
              <a:t> </a:t>
            </a:r>
            <a:r>
              <a:rPr lang="en-US" dirty="0" err="1" smtClean="0"/>
              <a:t>l’ATLAS</a:t>
            </a:r>
            <a:r>
              <a:rPr lang="en-US" dirty="0" smtClean="0"/>
              <a:t> week (15-19 </a:t>
            </a:r>
            <a:r>
              <a:rPr lang="en-US" dirty="0" err="1" smtClean="0"/>
              <a:t>giugno</a:t>
            </a:r>
            <a:r>
              <a:rPr lang="en-US" dirty="0" smtClean="0"/>
              <a:t>)</a:t>
            </a:r>
          </a:p>
          <a:p>
            <a:r>
              <a:rPr lang="en-US" dirty="0" smtClean="0"/>
              <a:t>ATLAS-week a Lecce ( 5-9 </a:t>
            </a:r>
            <a:r>
              <a:rPr lang="en-US" dirty="0" err="1" smtClean="0"/>
              <a:t>ottobre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Proposta</a:t>
            </a:r>
            <a:r>
              <a:rPr lang="en-US" dirty="0" smtClean="0"/>
              <a:t> di  un Workshop  sui </a:t>
            </a:r>
            <a:r>
              <a:rPr lang="en-US" dirty="0" err="1" smtClean="0"/>
              <a:t>primi</a:t>
            </a:r>
            <a:r>
              <a:rPr lang="en-US" dirty="0" smtClean="0"/>
              <a:t> </a:t>
            </a:r>
            <a:r>
              <a:rPr lang="en-US" dirty="0" err="1" smtClean="0"/>
              <a:t>risultati</a:t>
            </a:r>
            <a:r>
              <a:rPr lang="en-US" dirty="0" smtClean="0"/>
              <a:t> di  </a:t>
            </a:r>
            <a:r>
              <a:rPr lang="en-US" dirty="0" err="1" smtClean="0"/>
              <a:t>fisica</a:t>
            </a:r>
            <a:r>
              <a:rPr lang="en-US" dirty="0" smtClean="0"/>
              <a:t> per </a:t>
            </a:r>
            <a:r>
              <a:rPr lang="en-US" dirty="0" err="1" smtClean="0"/>
              <a:t>fase</a:t>
            </a:r>
            <a:r>
              <a:rPr lang="en-US" dirty="0" smtClean="0"/>
              <a:t> 2 </a:t>
            </a:r>
          </a:p>
          <a:p>
            <a:pPr lvl="1"/>
            <a:r>
              <a:rPr lang="en-US" dirty="0" smtClean="0"/>
              <a:t>( </a:t>
            </a:r>
            <a:r>
              <a:rPr lang="en-US" dirty="0" err="1" smtClean="0"/>
              <a:t>sede</a:t>
            </a:r>
            <a:r>
              <a:rPr lang="en-US" dirty="0" smtClean="0"/>
              <a:t> e data da </a:t>
            </a:r>
            <a:r>
              <a:rPr lang="en-US" dirty="0" err="1" smtClean="0"/>
              <a:t>definire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597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Prime </a:t>
            </a:r>
            <a:r>
              <a:rPr lang="en-US" dirty="0" err="1" smtClean="0"/>
              <a:t>collisioni</a:t>
            </a:r>
            <a:r>
              <a:rPr lang="en-US" dirty="0" smtClean="0"/>
              <a:t> (900 </a:t>
            </a:r>
            <a:r>
              <a:rPr lang="en-US" dirty="0" err="1" smtClean="0"/>
              <a:t>GeV</a:t>
            </a:r>
            <a:r>
              <a:rPr lang="en-US" dirty="0" smtClean="0"/>
              <a:t>)  la </a:t>
            </a:r>
            <a:r>
              <a:rPr lang="en-US" dirty="0" err="1" smtClean="0"/>
              <a:t>scorsa</a:t>
            </a:r>
            <a:r>
              <a:rPr lang="en-US" dirty="0" smtClean="0"/>
              <a:t> </a:t>
            </a:r>
            <a:r>
              <a:rPr lang="en-US" dirty="0" err="1" smtClean="0"/>
              <a:t>settimana</a:t>
            </a:r>
            <a:r>
              <a:rPr lang="en-US" dirty="0" smtClean="0"/>
              <a:t> con l’ IBL </a:t>
            </a:r>
            <a:r>
              <a:rPr lang="en-US" dirty="0" err="1" smtClean="0"/>
              <a:t>accesso</a:t>
            </a:r>
            <a:r>
              <a:rPr lang="en-US" dirty="0" smtClean="0"/>
              <a:t>!!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8820"/>
            <a:ext cx="9144000" cy="527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87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Agenda </a:t>
            </a:r>
            <a:r>
              <a:rPr lang="en-US" dirty="0" err="1" smtClean="0"/>
              <a:t>riunione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66" y="1282254"/>
            <a:ext cx="9144000" cy="495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7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167" y="1398305"/>
            <a:ext cx="91440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ATLAS </a:t>
            </a:r>
            <a:r>
              <a:rPr lang="en-US" b="1" dirty="0" smtClean="0"/>
              <a:t>phase 2 UPGRADE: next steps toward a  scoping document</a:t>
            </a:r>
          </a:p>
          <a:p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ATLAS </a:t>
            </a:r>
            <a:r>
              <a:rPr lang="en-US" dirty="0"/>
              <a:t>will provide a document focusing on the upgrade cost range </a:t>
            </a:r>
            <a:r>
              <a:rPr lang="en-US" dirty="0" smtClean="0"/>
              <a:t>between 200 </a:t>
            </a:r>
            <a:r>
              <a:rPr lang="en-US" dirty="0"/>
              <a:t>MCHF and 275 MCHF with a point also at 235 MCHF.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ATLAS is preparing the Scoping Document for these three funding scenarios and will submit it during summer 2015.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goal is to understand the </a:t>
            </a:r>
            <a:r>
              <a:rPr lang="en-US" dirty="0" smtClean="0"/>
              <a:t>physics performance </a:t>
            </a:r>
            <a:r>
              <a:rPr lang="en-US" dirty="0"/>
              <a:t>versus upgrade cost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>
                <a:solidFill>
                  <a:srgbClr val="FF0000"/>
                </a:solidFill>
              </a:rPr>
              <a:t>draft version of the ATLAS Phase-</a:t>
            </a:r>
            <a:r>
              <a:rPr lang="en-US" dirty="0" smtClean="0">
                <a:solidFill>
                  <a:srgbClr val="FF0000"/>
                </a:solidFill>
              </a:rPr>
              <a:t>2 Scoping </a:t>
            </a:r>
            <a:r>
              <a:rPr lang="en-US" dirty="0">
                <a:solidFill>
                  <a:srgbClr val="FF0000"/>
                </a:solidFill>
              </a:rPr>
              <a:t>Document is scheduled for submission to the LHCC prior to its June 2015 </a:t>
            </a:r>
            <a:r>
              <a:rPr lang="en-US" dirty="0" smtClean="0">
                <a:solidFill>
                  <a:srgbClr val="FF0000"/>
                </a:solidFill>
              </a:rPr>
              <a:t>meeting</a:t>
            </a:r>
            <a:r>
              <a:rPr lang="en-US" dirty="0"/>
              <a:t> </a:t>
            </a:r>
            <a:r>
              <a:rPr lang="en-US" dirty="0" smtClean="0"/>
              <a:t>(3-4 June)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The LHCC </a:t>
            </a:r>
            <a:r>
              <a:rPr lang="en-US" dirty="0">
                <a:solidFill>
                  <a:srgbClr val="FF0000"/>
                </a:solidFill>
              </a:rPr>
              <a:t>will present its recommendations for the Scoping Documents at its session in </a:t>
            </a:r>
            <a:r>
              <a:rPr lang="en-US" dirty="0" smtClean="0">
                <a:solidFill>
                  <a:srgbClr val="FF0000"/>
                </a:solidFill>
              </a:rPr>
              <a:t>September 2015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Deliberation </a:t>
            </a:r>
            <a:r>
              <a:rPr lang="en-US" dirty="0">
                <a:solidFill>
                  <a:srgbClr val="FF0000"/>
                </a:solidFill>
              </a:rPr>
              <a:t>at the Research Board is scheduled for its meeting prior to the October </a:t>
            </a:r>
            <a:r>
              <a:rPr lang="en-US" dirty="0" smtClean="0">
                <a:solidFill>
                  <a:srgbClr val="FF0000"/>
                </a:solidFill>
              </a:rPr>
              <a:t>2015 sessions </a:t>
            </a:r>
            <a:r>
              <a:rPr lang="en-US" dirty="0">
                <a:solidFill>
                  <a:srgbClr val="FF0000"/>
                </a:solidFill>
              </a:rPr>
              <a:t>of the Resources Review Boards (RRBs</a:t>
            </a:r>
            <a:r>
              <a:rPr lang="en-US" dirty="0"/>
              <a:t>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Scoping document: </a:t>
            </a:r>
            <a:r>
              <a:rPr lang="en-US" dirty="0" err="1" smtClean="0"/>
              <a:t>definizione</a:t>
            </a:r>
            <a:r>
              <a:rPr lang="en-US" dirty="0" smtClean="0"/>
              <a:t> del </a:t>
            </a:r>
            <a:r>
              <a:rPr lang="en-US" dirty="0" err="1" smtClean="0"/>
              <a:t>costo</a:t>
            </a:r>
            <a:r>
              <a:rPr lang="en-US" dirty="0" smtClean="0"/>
              <a:t> del </a:t>
            </a:r>
            <a:r>
              <a:rPr lang="en-US" dirty="0" err="1" smtClean="0"/>
              <a:t>rivelatore</a:t>
            </a:r>
            <a:r>
              <a:rPr lang="en-US" dirty="0" smtClean="0"/>
              <a:t> di </a:t>
            </a:r>
            <a:r>
              <a:rPr lang="en-US" dirty="0" err="1" smtClean="0"/>
              <a:t>fase</a:t>
            </a:r>
            <a:r>
              <a:rPr lang="en-US" dirty="0" smtClean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82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08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573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979" y="3581499"/>
            <a:ext cx="8854002" cy="777417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7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1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RRB e CORE di </a:t>
            </a:r>
            <a:r>
              <a:rPr lang="en-US" dirty="0" err="1" smtClean="0"/>
              <a:t>fase</a:t>
            </a:r>
            <a:r>
              <a:rPr lang="en-US" dirty="0" smtClean="0"/>
              <a:t> 2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166" y="896133"/>
            <a:ext cx="8433634" cy="576237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Fornito</a:t>
            </a:r>
            <a:r>
              <a:rPr lang="en-US" dirty="0" smtClean="0"/>
              <a:t> da ATLAS all’ ultimo RRB  (28.4.2015) un </a:t>
            </a:r>
            <a:r>
              <a:rPr lang="en-US" dirty="0" err="1" smtClean="0"/>
              <a:t>documento</a:t>
            </a:r>
            <a:r>
              <a:rPr lang="en-US" dirty="0" smtClean="0"/>
              <a:t> in cui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specifica</a:t>
            </a:r>
            <a:r>
              <a:rPr lang="en-US" dirty="0" smtClean="0"/>
              <a:t> le </a:t>
            </a:r>
            <a:r>
              <a:rPr lang="en-US" dirty="0" err="1" smtClean="0"/>
              <a:t>varie</a:t>
            </a:r>
            <a:r>
              <a:rPr lang="en-US" dirty="0" smtClean="0"/>
              <a:t> </a:t>
            </a:r>
            <a:r>
              <a:rPr lang="en-US" dirty="0" err="1" smtClean="0"/>
              <a:t>attivita</a:t>
            </a:r>
            <a:r>
              <a:rPr lang="en-US" dirty="0" smtClean="0"/>
              <a:t>’ di R&amp;D </a:t>
            </a:r>
            <a:r>
              <a:rPr lang="en-US" dirty="0" err="1" smtClean="0"/>
              <a:t>finalizzate</a:t>
            </a:r>
            <a:r>
              <a:rPr lang="en-US" dirty="0" smtClean="0"/>
              <a:t> </a:t>
            </a:r>
            <a:r>
              <a:rPr lang="en-US" dirty="0" err="1" smtClean="0"/>
              <a:t>all’upgrade</a:t>
            </a:r>
            <a:r>
              <a:rPr lang="en-US" dirty="0" smtClean="0"/>
              <a:t> di </a:t>
            </a:r>
            <a:r>
              <a:rPr lang="en-US" dirty="0" err="1" smtClean="0"/>
              <a:t>fase</a:t>
            </a:r>
            <a:r>
              <a:rPr lang="en-US" dirty="0" smtClean="0"/>
              <a:t> 2 e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suo</a:t>
            </a:r>
            <a:r>
              <a:rPr lang="en-US" dirty="0" smtClean="0"/>
              <a:t> </a:t>
            </a:r>
            <a:r>
              <a:rPr lang="en-US" dirty="0" err="1" smtClean="0"/>
              <a:t>sviluppo</a:t>
            </a:r>
            <a:r>
              <a:rPr lang="en-US" dirty="0" smtClean="0"/>
              <a:t> </a:t>
            </a:r>
            <a:r>
              <a:rPr lang="en-US" dirty="0" err="1" smtClean="0"/>
              <a:t>temporale</a:t>
            </a:r>
            <a:r>
              <a:rPr lang="en-US" dirty="0" smtClean="0"/>
              <a:t>( TDRs). </a:t>
            </a:r>
          </a:p>
          <a:p>
            <a:pPr lvl="2"/>
            <a:r>
              <a:rPr lang="en-US" dirty="0" err="1" smtClean="0"/>
              <a:t>rivelatori</a:t>
            </a:r>
            <a:r>
              <a:rPr lang="en-US" dirty="0" smtClean="0"/>
              <a:t>, </a:t>
            </a:r>
            <a:r>
              <a:rPr lang="en-US" dirty="0" err="1" smtClean="0"/>
              <a:t>istituti</a:t>
            </a:r>
            <a:r>
              <a:rPr lang="en-US" dirty="0" smtClean="0"/>
              <a:t> </a:t>
            </a:r>
            <a:r>
              <a:rPr lang="en-US" dirty="0" err="1" smtClean="0"/>
              <a:t>partecipanti</a:t>
            </a:r>
            <a:r>
              <a:rPr lang="en-US" dirty="0" smtClean="0"/>
              <a:t>, manpower</a:t>
            </a:r>
          </a:p>
          <a:p>
            <a:pPr lvl="2"/>
            <a:r>
              <a:rPr lang="en-US" dirty="0" err="1" smtClean="0"/>
              <a:t>Richiesta</a:t>
            </a:r>
            <a:r>
              <a:rPr lang="en-US" dirty="0" smtClean="0"/>
              <a:t> </a:t>
            </a:r>
            <a:r>
              <a:rPr lang="en-US" dirty="0" err="1" smtClean="0"/>
              <a:t>specifica</a:t>
            </a:r>
            <a:r>
              <a:rPr lang="en-US" dirty="0" smtClean="0"/>
              <a:t> di manpower </a:t>
            </a:r>
            <a:r>
              <a:rPr lang="en-US" dirty="0" err="1" smtClean="0"/>
              <a:t>addizionale</a:t>
            </a:r>
            <a:r>
              <a:rPr lang="en-US" dirty="0" smtClean="0"/>
              <a:t>  (</a:t>
            </a:r>
            <a:r>
              <a:rPr lang="en-US" dirty="0" err="1" smtClean="0"/>
              <a:t>ingegneri</a:t>
            </a:r>
            <a:r>
              <a:rPr lang="en-US" dirty="0" smtClean="0"/>
              <a:t> </a:t>
            </a:r>
            <a:r>
              <a:rPr lang="en-US" dirty="0" err="1" smtClean="0"/>
              <a:t>meccanici</a:t>
            </a:r>
            <a:r>
              <a:rPr lang="en-US" dirty="0" smtClean="0"/>
              <a:t>) per ITK</a:t>
            </a:r>
          </a:p>
          <a:p>
            <a:pPr lvl="2"/>
            <a:r>
              <a:rPr lang="en-US" dirty="0" smtClean="0"/>
              <a:t>Molto </a:t>
            </a:r>
            <a:r>
              <a:rPr lang="en-US" dirty="0" err="1" smtClean="0"/>
              <a:t>apprezzato</a:t>
            </a:r>
            <a:r>
              <a:rPr lang="en-US" dirty="0" smtClean="0"/>
              <a:t> </a:t>
            </a:r>
            <a:r>
              <a:rPr lang="en-US" dirty="0" err="1" smtClean="0"/>
              <a:t>dalle</a:t>
            </a:r>
            <a:r>
              <a:rPr lang="en-US" dirty="0" smtClean="0"/>
              <a:t> FA </a:t>
            </a:r>
          </a:p>
          <a:p>
            <a:r>
              <a:rPr lang="en-US" dirty="0" smtClean="0"/>
              <a:t>Il CERN (S. </a:t>
            </a:r>
            <a:r>
              <a:rPr lang="en-US" dirty="0" err="1" smtClean="0"/>
              <a:t>Bertolucci</a:t>
            </a:r>
            <a:r>
              <a:rPr lang="en-US" dirty="0" smtClean="0"/>
              <a:t>)  ha </a:t>
            </a:r>
            <a:r>
              <a:rPr lang="en-US" dirty="0" err="1" smtClean="0"/>
              <a:t>scritto</a:t>
            </a:r>
            <a:r>
              <a:rPr lang="en-US" dirty="0" smtClean="0"/>
              <a:t>( </a:t>
            </a:r>
            <a:r>
              <a:rPr lang="en-US" dirty="0" err="1" smtClean="0"/>
              <a:t>insieme</a:t>
            </a:r>
            <a:r>
              <a:rPr lang="en-US" dirty="0" smtClean="0"/>
              <a:t> </a:t>
            </a:r>
            <a:r>
              <a:rPr lang="en-US" dirty="0" err="1" smtClean="0"/>
              <a:t>agli</a:t>
            </a:r>
            <a:r>
              <a:rPr lang="en-US" dirty="0" smtClean="0"/>
              <a:t> SP di ATLAS&amp;CMS) un </a:t>
            </a:r>
            <a:r>
              <a:rPr lang="en-US" dirty="0" err="1" smtClean="0"/>
              <a:t>documento</a:t>
            </a:r>
            <a:r>
              <a:rPr lang="en-US" dirty="0" smtClean="0"/>
              <a:t> </a:t>
            </a:r>
            <a:r>
              <a:rPr lang="en-US" dirty="0" err="1" smtClean="0"/>
              <a:t>formale</a:t>
            </a:r>
            <a:r>
              <a:rPr lang="en-US" dirty="0" smtClean="0"/>
              <a:t> </a:t>
            </a:r>
            <a:r>
              <a:rPr lang="en-US" dirty="0" err="1" smtClean="0"/>
              <a:t>dettagliato</a:t>
            </a:r>
            <a:r>
              <a:rPr lang="en-US" dirty="0" smtClean="0"/>
              <a:t> sui </a:t>
            </a:r>
            <a:r>
              <a:rPr lang="en-US" dirty="0" err="1" smtClean="0"/>
              <a:t>vari</a:t>
            </a:r>
            <a:r>
              <a:rPr lang="en-US" dirty="0" smtClean="0"/>
              <a:t> </a:t>
            </a:r>
            <a:r>
              <a:rPr lang="en-US" dirty="0" err="1" smtClean="0"/>
              <a:t>passi</a:t>
            </a:r>
            <a:r>
              <a:rPr lang="en-US" dirty="0" smtClean="0"/>
              <a:t> per </a:t>
            </a:r>
            <a:r>
              <a:rPr lang="en-US" dirty="0" err="1" smtClean="0"/>
              <a:t>arrivare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definizione</a:t>
            </a:r>
            <a:r>
              <a:rPr lang="en-US" dirty="0" smtClean="0"/>
              <a:t> del </a:t>
            </a:r>
            <a:r>
              <a:rPr lang="en-US" dirty="0" err="1" smtClean="0"/>
              <a:t>costo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rivelatore</a:t>
            </a:r>
            <a:r>
              <a:rPr lang="en-US" dirty="0" smtClean="0"/>
              <a:t> di </a:t>
            </a:r>
            <a:r>
              <a:rPr lang="en-US" dirty="0" err="1" smtClean="0"/>
              <a:t>fase</a:t>
            </a:r>
            <a:r>
              <a:rPr lang="en-US" dirty="0" smtClean="0"/>
              <a:t> 2</a:t>
            </a:r>
          </a:p>
          <a:p>
            <a:pPr lvl="2"/>
            <a:r>
              <a:rPr lang="en-US" dirty="0" err="1" smtClean="0"/>
              <a:t>Inviato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FA e </a:t>
            </a:r>
            <a:r>
              <a:rPr lang="en-US" dirty="0" err="1" smtClean="0"/>
              <a:t>richiesto</a:t>
            </a:r>
            <a:r>
              <a:rPr lang="en-US" dirty="0" smtClean="0"/>
              <a:t> feedback </a:t>
            </a:r>
            <a:r>
              <a:rPr lang="en-US" dirty="0" err="1" smtClean="0"/>
              <a:t>entro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22 </a:t>
            </a:r>
            <a:r>
              <a:rPr lang="en-US" dirty="0" err="1" smtClean="0"/>
              <a:t>mmaggio</a:t>
            </a:r>
            <a:endParaRPr lang="en-US" dirty="0" smtClean="0"/>
          </a:p>
          <a:p>
            <a:r>
              <a:rPr lang="en-US" dirty="0" smtClean="0"/>
              <a:t>La  CSN1 di </a:t>
            </a:r>
            <a:r>
              <a:rPr lang="en-US" dirty="0" err="1" smtClean="0"/>
              <a:t>luglio</a:t>
            </a:r>
            <a:r>
              <a:rPr lang="en-US" dirty="0" smtClean="0"/>
              <a:t>  </a:t>
            </a:r>
            <a:r>
              <a:rPr lang="en-US" dirty="0" err="1" smtClean="0"/>
              <a:t>sara</a:t>
            </a:r>
            <a:r>
              <a:rPr lang="en-US" dirty="0" smtClean="0"/>
              <a:t>’ </a:t>
            </a:r>
            <a:r>
              <a:rPr lang="en-US" dirty="0" err="1" smtClean="0"/>
              <a:t>dedicata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discussione</a:t>
            </a:r>
            <a:r>
              <a:rPr lang="en-US" dirty="0" smtClean="0"/>
              <a:t> </a:t>
            </a:r>
            <a:r>
              <a:rPr lang="en-US" dirty="0" err="1" smtClean="0"/>
              <a:t>sullo</a:t>
            </a:r>
            <a:r>
              <a:rPr lang="en-US" dirty="0" smtClean="0"/>
              <a:t>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dell’arte</a:t>
            </a:r>
            <a:r>
              <a:rPr lang="en-US" dirty="0" smtClean="0"/>
              <a:t> </a:t>
            </a:r>
            <a:r>
              <a:rPr lang="en-US" dirty="0" err="1" smtClean="0"/>
              <a:t>dell’R&amp;D</a:t>
            </a:r>
            <a:r>
              <a:rPr lang="en-US" dirty="0" smtClean="0"/>
              <a:t> di </a:t>
            </a:r>
            <a:r>
              <a:rPr lang="en-US" dirty="0" err="1" smtClean="0"/>
              <a:t>fase</a:t>
            </a:r>
            <a:r>
              <a:rPr lang="en-US" dirty="0" smtClean="0"/>
              <a:t> 2  e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definizione</a:t>
            </a:r>
            <a:r>
              <a:rPr lang="en-US" dirty="0" smtClean="0"/>
              <a:t> del CORE </a:t>
            </a:r>
            <a:r>
              <a:rPr lang="en-US" dirty="0" err="1" smtClean="0"/>
              <a:t>sull’upgrade</a:t>
            </a:r>
            <a:r>
              <a:rPr lang="en-US" dirty="0" smtClean="0"/>
              <a:t> di </a:t>
            </a:r>
            <a:r>
              <a:rPr lang="en-US" dirty="0" err="1" smtClean="0"/>
              <a:t>fase</a:t>
            </a:r>
            <a:r>
              <a:rPr lang="en-US" dirty="0" smtClean="0"/>
              <a:t> 2 per ATLAS&amp;CMS</a:t>
            </a:r>
          </a:p>
          <a:p>
            <a:pPr lvl="2"/>
            <a:r>
              <a:rPr lang="en-US" dirty="0" err="1" smtClean="0"/>
              <a:t>Richiesta</a:t>
            </a:r>
            <a:r>
              <a:rPr lang="en-US" dirty="0" smtClean="0"/>
              <a:t> </a:t>
            </a:r>
            <a:r>
              <a:rPr lang="en-US" dirty="0" err="1" smtClean="0"/>
              <a:t>ufficiosa</a:t>
            </a:r>
            <a:r>
              <a:rPr lang="en-US" dirty="0" smtClean="0"/>
              <a:t> ad ATLAS di 22MCHF (al </a:t>
            </a:r>
            <a:r>
              <a:rPr lang="en-US" dirty="0" err="1" smtClean="0"/>
              <a:t>vecchio</a:t>
            </a:r>
            <a:r>
              <a:rPr lang="en-US" dirty="0" smtClean="0"/>
              <a:t> </a:t>
            </a:r>
            <a:r>
              <a:rPr lang="en-US" dirty="0" err="1" smtClean="0"/>
              <a:t>cambio</a:t>
            </a:r>
            <a:r>
              <a:rPr lang="en-US" dirty="0" smtClean="0"/>
              <a:t> 18Meuro)</a:t>
            </a:r>
          </a:p>
          <a:p>
            <a:pPr lvl="2"/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contributo</a:t>
            </a:r>
            <a:r>
              <a:rPr lang="en-US" dirty="0" smtClean="0"/>
              <a:t> INFN per ATLAS+CMS  (CSN1+ extra </a:t>
            </a:r>
            <a:r>
              <a:rPr lang="en-US" dirty="0" err="1" smtClean="0"/>
              <a:t>fondi</a:t>
            </a:r>
            <a:r>
              <a:rPr lang="en-US" dirty="0" smtClean="0"/>
              <a:t>)  di 35Meuro?</a:t>
            </a:r>
          </a:p>
          <a:p>
            <a:pPr lvl="3"/>
            <a:r>
              <a:rPr lang="en-US" dirty="0" err="1" smtClean="0"/>
              <a:t>Importante</a:t>
            </a:r>
            <a:r>
              <a:rPr lang="en-US" dirty="0" smtClean="0"/>
              <a:t> I </a:t>
            </a:r>
            <a:r>
              <a:rPr lang="en-US" dirty="0" err="1" smtClean="0"/>
              <a:t>premiali</a:t>
            </a:r>
            <a:r>
              <a:rPr lang="en-US" dirty="0" smtClean="0"/>
              <a:t>!!!</a:t>
            </a:r>
          </a:p>
          <a:p>
            <a:pPr marL="914400" lvl="2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0495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RRB  e </a:t>
            </a:r>
            <a:r>
              <a:rPr lang="en-US" dirty="0" err="1" smtClean="0"/>
              <a:t>problema</a:t>
            </a:r>
            <a:r>
              <a:rPr lang="en-US" dirty="0" smtClean="0"/>
              <a:t> </a:t>
            </a:r>
            <a:r>
              <a:rPr lang="en-US" dirty="0" err="1" smtClean="0"/>
              <a:t>aumento</a:t>
            </a:r>
            <a:r>
              <a:rPr lang="en-US" dirty="0" smtClean="0"/>
              <a:t> MOF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33634" cy="517222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Richiesta</a:t>
            </a:r>
            <a:r>
              <a:rPr lang="en-US" dirty="0"/>
              <a:t>  </a:t>
            </a:r>
            <a:r>
              <a:rPr lang="en-US" dirty="0" smtClean="0"/>
              <a:t>(da parte di </a:t>
            </a:r>
            <a:r>
              <a:rPr lang="en-US" dirty="0" err="1"/>
              <a:t>varie</a:t>
            </a:r>
            <a:r>
              <a:rPr lang="en-US" dirty="0"/>
              <a:t> </a:t>
            </a:r>
            <a:r>
              <a:rPr lang="en-US" dirty="0" smtClean="0"/>
              <a:t>FA) </a:t>
            </a:r>
            <a:r>
              <a:rPr lang="en-US" dirty="0"/>
              <a:t>al </a:t>
            </a:r>
            <a:r>
              <a:rPr lang="en-US" dirty="0" smtClean="0"/>
              <a:t>CERN e </a:t>
            </a:r>
            <a:r>
              <a:rPr lang="en-US" dirty="0" err="1" smtClean="0"/>
              <a:t>allo</a:t>
            </a:r>
            <a:r>
              <a:rPr lang="en-US" dirty="0" smtClean="0"/>
              <a:t> Scrutiny group di </a:t>
            </a:r>
            <a:r>
              <a:rPr lang="en-US" dirty="0" err="1" smtClean="0"/>
              <a:t>revisione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costi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MOF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luce</a:t>
            </a:r>
            <a:r>
              <a:rPr lang="en-US" dirty="0" smtClean="0"/>
              <a:t> del </a:t>
            </a:r>
            <a:r>
              <a:rPr lang="en-US" dirty="0" err="1" smtClean="0"/>
              <a:t>nuovo</a:t>
            </a:r>
            <a:r>
              <a:rPr lang="en-US" dirty="0" smtClean="0"/>
              <a:t> </a:t>
            </a:r>
            <a:r>
              <a:rPr lang="en-US" dirty="0" err="1" smtClean="0"/>
              <a:t>cambio</a:t>
            </a:r>
            <a:r>
              <a:rPr lang="en-US" dirty="0" smtClean="0"/>
              <a:t> CHF/euro</a:t>
            </a:r>
          </a:p>
          <a:p>
            <a:r>
              <a:rPr lang="en-US" dirty="0" err="1" smtClean="0"/>
              <a:t>Sia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CERN </a:t>
            </a:r>
            <a:r>
              <a:rPr lang="en-US" dirty="0" err="1" smtClean="0"/>
              <a:t>che</a:t>
            </a:r>
            <a:r>
              <a:rPr lang="en-US" dirty="0" smtClean="0"/>
              <a:t> lo SG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promesso</a:t>
            </a:r>
            <a:r>
              <a:rPr lang="en-US" dirty="0" smtClean="0"/>
              <a:t> </a:t>
            </a:r>
            <a:r>
              <a:rPr lang="en-US" dirty="0" err="1" smtClean="0"/>
              <a:t>un’esame</a:t>
            </a:r>
            <a:r>
              <a:rPr lang="en-US" dirty="0" smtClean="0"/>
              <a:t> </a:t>
            </a:r>
            <a:r>
              <a:rPr lang="en-US" dirty="0" err="1" smtClean="0"/>
              <a:t>piu</a:t>
            </a:r>
            <a:r>
              <a:rPr lang="en-US" dirty="0" smtClean="0"/>
              <a:t>’ </a:t>
            </a:r>
            <a:r>
              <a:rPr lang="en-US" dirty="0" err="1" smtClean="0"/>
              <a:t>dettagliato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spese</a:t>
            </a:r>
            <a:r>
              <a:rPr lang="en-US" dirty="0" smtClean="0"/>
              <a:t> CERN in CHF e Euro </a:t>
            </a:r>
          </a:p>
          <a:p>
            <a:pPr lvl="1"/>
            <a:r>
              <a:rPr lang="en-US" dirty="0" smtClean="0"/>
              <a:t>INFN&amp;IN2P3 </a:t>
            </a:r>
            <a:r>
              <a:rPr lang="en-US" dirty="0" err="1" smtClean="0"/>
              <a:t>hanno</a:t>
            </a:r>
            <a:r>
              <a:rPr lang="en-US" dirty="0" smtClean="0"/>
              <a:t> </a:t>
            </a:r>
            <a:r>
              <a:rPr lang="en-US" dirty="0" err="1" smtClean="0"/>
              <a:t>sottoscritto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lettera</a:t>
            </a:r>
            <a:r>
              <a:rPr lang="en-US" dirty="0" smtClean="0"/>
              <a:t> </a:t>
            </a:r>
            <a:r>
              <a:rPr lang="en-US" dirty="0" err="1" smtClean="0"/>
              <a:t>formale</a:t>
            </a:r>
            <a:r>
              <a:rPr lang="en-US" dirty="0" smtClean="0"/>
              <a:t> 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richiesta</a:t>
            </a:r>
            <a:r>
              <a:rPr lang="en-US" dirty="0" smtClean="0"/>
              <a:t> al CERN e </a:t>
            </a:r>
            <a:r>
              <a:rPr lang="en-US" dirty="0" err="1" smtClean="0"/>
              <a:t>agli</a:t>
            </a:r>
            <a:r>
              <a:rPr lang="en-US" dirty="0" smtClean="0"/>
              <a:t> </a:t>
            </a:r>
            <a:r>
              <a:rPr lang="en-US" dirty="0" err="1" smtClean="0"/>
              <a:t>esperimenti</a:t>
            </a:r>
            <a:r>
              <a:rPr lang="en-US" dirty="0" smtClean="0"/>
              <a:t> LHC in cui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chiede</a:t>
            </a:r>
            <a:r>
              <a:rPr lang="en-US" dirty="0" smtClean="0"/>
              <a:t> di </a:t>
            </a:r>
            <a:r>
              <a:rPr lang="en-US" dirty="0" err="1" smtClean="0"/>
              <a:t>trovare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soluzione</a:t>
            </a:r>
            <a:r>
              <a:rPr lang="en-US" dirty="0" smtClean="0"/>
              <a:t> per </a:t>
            </a:r>
            <a:r>
              <a:rPr lang="en-US" dirty="0" err="1" smtClean="0"/>
              <a:t>l’aumento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MOF  (+20%, + 1 </a:t>
            </a:r>
            <a:r>
              <a:rPr lang="en-US" dirty="0" err="1" smtClean="0"/>
              <a:t>Meuro</a:t>
            </a:r>
            <a:r>
              <a:rPr lang="en-US" dirty="0" smtClean="0"/>
              <a:t> per </a:t>
            </a:r>
            <a:r>
              <a:rPr lang="en-US" dirty="0" err="1" smtClean="0"/>
              <a:t>l’INFN</a:t>
            </a:r>
            <a:r>
              <a:rPr lang="en-US" dirty="0" smtClean="0"/>
              <a:t>) </a:t>
            </a:r>
            <a:r>
              <a:rPr lang="en-US" dirty="0" err="1" smtClean="0"/>
              <a:t>gia</a:t>
            </a:r>
            <a:r>
              <a:rPr lang="en-US" dirty="0" smtClean="0"/>
              <a:t>’ per </a:t>
            </a:r>
            <a:r>
              <a:rPr lang="en-US" dirty="0" err="1" smtClean="0"/>
              <a:t>il</a:t>
            </a:r>
            <a:r>
              <a:rPr lang="en-US" dirty="0" smtClean="0"/>
              <a:t> 2015</a:t>
            </a:r>
          </a:p>
          <a:p>
            <a:pPr lvl="2"/>
            <a:r>
              <a:rPr lang="en-US" dirty="0" err="1" smtClean="0"/>
              <a:t>Sembra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non </a:t>
            </a:r>
            <a:r>
              <a:rPr lang="en-US" dirty="0" err="1" smtClean="0"/>
              <a:t>sia</a:t>
            </a:r>
            <a:r>
              <a:rPr lang="en-US" dirty="0" smtClean="0"/>
              <a:t> 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riduzione</a:t>
            </a:r>
            <a:r>
              <a:rPr lang="en-US" dirty="0" smtClean="0"/>
              <a:t> per </a:t>
            </a:r>
            <a:r>
              <a:rPr lang="en-US" dirty="0" err="1" smtClean="0"/>
              <a:t>quest’anno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dimunizione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2016 </a:t>
            </a:r>
          </a:p>
          <a:p>
            <a:pPr lvl="2"/>
            <a:r>
              <a:rPr lang="en-US" dirty="0" smtClean="0"/>
              <a:t>INFN </a:t>
            </a:r>
            <a:r>
              <a:rPr lang="en-US" dirty="0" err="1" smtClean="0"/>
              <a:t>va</a:t>
            </a:r>
            <a:r>
              <a:rPr lang="en-US" dirty="0" smtClean="0"/>
              <a:t> in </a:t>
            </a:r>
            <a:r>
              <a:rPr lang="en-US" dirty="0" err="1" smtClean="0"/>
              <a:t>rosso</a:t>
            </a:r>
            <a:r>
              <a:rPr lang="en-US" dirty="0" smtClean="0"/>
              <a:t> con I MOF  </a:t>
            </a:r>
            <a:r>
              <a:rPr lang="en-US" dirty="0" err="1" smtClean="0"/>
              <a:t>nel</a:t>
            </a:r>
            <a:r>
              <a:rPr lang="en-US" dirty="0" smtClean="0"/>
              <a:t> 2015?.. </a:t>
            </a:r>
            <a:r>
              <a:rPr lang="en-US" dirty="0" err="1" smtClean="0"/>
              <a:t>Stiamo</a:t>
            </a:r>
            <a:r>
              <a:rPr lang="en-US" dirty="0" smtClean="0"/>
              <a:t> </a:t>
            </a:r>
            <a:r>
              <a:rPr lang="en-US" dirty="0" err="1" smtClean="0"/>
              <a:t>cercando</a:t>
            </a:r>
            <a:r>
              <a:rPr lang="en-US" dirty="0" smtClean="0"/>
              <a:t> </a:t>
            </a:r>
            <a:r>
              <a:rPr lang="en-US" dirty="0" err="1" smtClean="0"/>
              <a:t>soluzioni</a:t>
            </a:r>
            <a:r>
              <a:rPr lang="en-US" dirty="0" smtClean="0"/>
              <a:t>..</a:t>
            </a:r>
            <a:r>
              <a:rPr lang="en-US" dirty="0" err="1" smtClean="0"/>
              <a:t>inkind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Circa -250 </a:t>
            </a:r>
            <a:r>
              <a:rPr lang="en-US" smtClean="0"/>
              <a:t>kCHF</a:t>
            </a:r>
            <a:endParaRPr lang="en-US" dirty="0" smtClean="0"/>
          </a:p>
          <a:p>
            <a:pPr lvl="3"/>
            <a:r>
              <a:rPr lang="en-US" dirty="0" smtClean="0"/>
              <a:t>Se ne </a:t>
            </a:r>
            <a:r>
              <a:rPr lang="en-US" dirty="0" err="1" smtClean="0"/>
              <a:t>discutera</a:t>
            </a:r>
            <a:r>
              <a:rPr lang="en-US" dirty="0" smtClean="0"/>
              <a:t>’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prossima</a:t>
            </a:r>
            <a:r>
              <a:rPr lang="en-US" dirty="0" smtClean="0"/>
              <a:t> CSN1 (3-4 </a:t>
            </a:r>
            <a:r>
              <a:rPr lang="en-US" dirty="0" err="1" smtClean="0"/>
              <a:t>giugno</a:t>
            </a:r>
            <a:r>
              <a:rPr lang="en-US" dirty="0" smtClean="0"/>
              <a:t>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9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Prossima</a:t>
            </a:r>
            <a:r>
              <a:rPr lang="en-US" smtClean="0"/>
              <a:t> CSN1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Richiesta</a:t>
            </a:r>
            <a:r>
              <a:rPr lang="en-US" dirty="0" smtClean="0"/>
              <a:t> di </a:t>
            </a:r>
            <a:r>
              <a:rPr lang="en-US" dirty="0" err="1" smtClean="0"/>
              <a:t>Sblocco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smtClean="0"/>
              <a:t>107.5keu  </a:t>
            </a:r>
            <a:r>
              <a:rPr lang="en-US" dirty="0" err="1" smtClean="0"/>
              <a:t>sj</a:t>
            </a:r>
            <a:r>
              <a:rPr lang="en-US" dirty="0" smtClean="0"/>
              <a:t> a Roma2 </a:t>
            </a:r>
            <a:r>
              <a:rPr lang="en-US" dirty="0" err="1" smtClean="0"/>
              <a:t>alla</a:t>
            </a:r>
            <a:r>
              <a:rPr lang="en-US" dirty="0" smtClean="0"/>
              <a:t> CSN1 di </a:t>
            </a:r>
            <a:r>
              <a:rPr lang="en-US" dirty="0" err="1" smtClean="0"/>
              <a:t>giugno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Mandatemi</a:t>
            </a:r>
            <a:r>
              <a:rPr lang="en-US" dirty="0" smtClean="0"/>
              <a:t> feedback </a:t>
            </a:r>
            <a:r>
              <a:rPr lang="en-US" dirty="0" err="1" smtClean="0"/>
              <a:t>svp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Vi </a:t>
            </a:r>
            <a:r>
              <a:rPr lang="en-US" dirty="0" err="1" smtClean="0"/>
              <a:t>ricordo</a:t>
            </a:r>
            <a:r>
              <a:rPr lang="en-US" dirty="0" smtClean="0"/>
              <a:t> </a:t>
            </a:r>
            <a:r>
              <a:rPr lang="en-US" dirty="0" err="1" smtClean="0"/>
              <a:t>inoltre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CSN1 di </a:t>
            </a:r>
            <a:r>
              <a:rPr lang="en-US" dirty="0" err="1" smtClean="0"/>
              <a:t>giugno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vota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prossimo</a:t>
            </a:r>
            <a:r>
              <a:rPr lang="en-US" dirty="0" smtClean="0"/>
              <a:t> </a:t>
            </a:r>
            <a:r>
              <a:rPr lang="en-US" dirty="0" err="1" smtClean="0"/>
              <a:t>presidente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CSN1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06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Premiali</a:t>
            </a:r>
            <a:r>
              <a:rPr lang="en-US" dirty="0" smtClean="0"/>
              <a:t> (</a:t>
            </a:r>
            <a:r>
              <a:rPr lang="en-US" dirty="0" err="1" smtClean="0"/>
              <a:t>uscita</a:t>
            </a:r>
            <a:r>
              <a:rPr lang="en-US" dirty="0" smtClean="0"/>
              <a:t> </a:t>
            </a:r>
            <a:r>
              <a:rPr lang="en-US" dirty="0" err="1" smtClean="0"/>
              <a:t>bando</a:t>
            </a:r>
            <a:r>
              <a:rPr lang="en-US" dirty="0" smtClean="0"/>
              <a:t> </a:t>
            </a:r>
            <a:r>
              <a:rPr lang="en-US" dirty="0" err="1" smtClean="0"/>
              <a:t>luglio</a:t>
            </a:r>
            <a:r>
              <a:rPr lang="en-US" dirty="0" smtClean="0"/>
              <a:t> 2015)?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Alcune</a:t>
            </a:r>
            <a:r>
              <a:rPr lang="en-US" dirty="0" smtClean="0"/>
              <a:t> </a:t>
            </a:r>
            <a:r>
              <a:rPr lang="en-US" dirty="0" err="1" smtClean="0"/>
              <a:t>idee</a:t>
            </a:r>
            <a:r>
              <a:rPr lang="en-US" dirty="0" smtClean="0"/>
              <a:t>  </a:t>
            </a:r>
            <a:r>
              <a:rPr lang="en-US" dirty="0" err="1" smtClean="0"/>
              <a:t>discusse</a:t>
            </a:r>
            <a:r>
              <a:rPr lang="en-US" dirty="0" smtClean="0"/>
              <a:t> con CMS da </a:t>
            </a:r>
            <a:r>
              <a:rPr lang="en-US" dirty="0" err="1" smtClean="0"/>
              <a:t>sviluppare</a:t>
            </a:r>
            <a:endParaRPr lang="en-US" dirty="0" smtClean="0"/>
          </a:p>
          <a:p>
            <a:pPr lvl="1"/>
            <a:r>
              <a:rPr lang="en-US" dirty="0" err="1"/>
              <a:t>Calcolo</a:t>
            </a:r>
            <a:r>
              <a:rPr lang="en-US" dirty="0"/>
              <a:t> per HL_LHC (cloud computing) in </a:t>
            </a:r>
            <a:r>
              <a:rPr lang="en-US" dirty="0" err="1"/>
              <a:t>collaborazione</a:t>
            </a:r>
            <a:r>
              <a:rPr lang="en-US" dirty="0"/>
              <a:t> con ASI e INAF (</a:t>
            </a:r>
            <a:r>
              <a:rPr lang="en-US" dirty="0" err="1"/>
              <a:t>progetto</a:t>
            </a:r>
            <a:r>
              <a:rPr lang="en-US" dirty="0"/>
              <a:t> </a:t>
            </a:r>
            <a:r>
              <a:rPr lang="en-US" dirty="0" err="1" smtClean="0"/>
              <a:t>pilota</a:t>
            </a:r>
            <a:r>
              <a:rPr lang="en-US" dirty="0" smtClean="0"/>
              <a:t> INFN-CTA a LNF)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lvl="1"/>
            <a:r>
              <a:rPr lang="en-US" dirty="0" err="1" smtClean="0"/>
              <a:t>Ricerche</a:t>
            </a:r>
            <a:r>
              <a:rPr lang="en-US" dirty="0" smtClean="0"/>
              <a:t> </a:t>
            </a:r>
            <a:r>
              <a:rPr lang="en-US" dirty="0" err="1" smtClean="0"/>
              <a:t>complementar</a:t>
            </a:r>
            <a:r>
              <a:rPr lang="en-US" dirty="0" smtClean="0"/>
              <a:t> </a:t>
            </a:r>
            <a:r>
              <a:rPr lang="en-US" dirty="0" err="1" smtClean="0"/>
              <a:t>idi</a:t>
            </a:r>
            <a:r>
              <a:rPr lang="en-US" dirty="0" smtClean="0"/>
              <a:t> </a:t>
            </a:r>
            <a:r>
              <a:rPr lang="en-US" dirty="0" err="1"/>
              <a:t>candidati</a:t>
            </a:r>
            <a:r>
              <a:rPr lang="en-US" dirty="0"/>
              <a:t> Dark-matter </a:t>
            </a:r>
            <a:r>
              <a:rPr lang="en-US" dirty="0" smtClean="0"/>
              <a:t>CSN1-</a:t>
            </a:r>
            <a:r>
              <a:rPr lang="en-US" dirty="0"/>
              <a:t>CNS2-ASI-INAF </a:t>
            </a:r>
            <a:r>
              <a:rPr lang="en-US" dirty="0" err="1"/>
              <a:t>su</a:t>
            </a:r>
            <a:r>
              <a:rPr lang="en-US" dirty="0"/>
              <a:t> LHC-AMS-Fermi </a:t>
            </a:r>
            <a:r>
              <a:rPr lang="en-US" dirty="0" err="1"/>
              <a:t>etc</a:t>
            </a:r>
            <a:r>
              <a:rPr lang="en-US" dirty="0"/>
              <a:t> </a:t>
            </a:r>
            <a:r>
              <a:rPr lang="en-US" dirty="0" err="1" smtClean="0"/>
              <a:t>etc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lvl="1"/>
            <a:r>
              <a:rPr lang="en-US" dirty="0" err="1" smtClean="0"/>
              <a:t>Sviluppi</a:t>
            </a:r>
            <a:r>
              <a:rPr lang="en-US" dirty="0" smtClean="0"/>
              <a:t> di </a:t>
            </a:r>
            <a:r>
              <a:rPr lang="en-US" dirty="0" err="1" smtClean="0"/>
              <a:t>elettronica</a:t>
            </a:r>
            <a:r>
              <a:rPr lang="en-US" dirty="0" smtClean="0"/>
              <a:t> </a:t>
            </a:r>
            <a:r>
              <a:rPr lang="en-US" dirty="0" err="1" smtClean="0"/>
              <a:t>peri</a:t>
            </a:r>
            <a:r>
              <a:rPr lang="en-US" dirty="0" smtClean="0"/>
              <a:t> </a:t>
            </a:r>
            <a:r>
              <a:rPr lang="en-US" dirty="0" err="1" smtClean="0"/>
              <a:t>rivelatori</a:t>
            </a:r>
            <a:r>
              <a:rPr lang="en-US" dirty="0" smtClean="0"/>
              <a:t> per HL-LHC  in </a:t>
            </a:r>
            <a:r>
              <a:rPr lang="en-US" dirty="0" err="1" smtClean="0"/>
              <a:t>collaborazione</a:t>
            </a:r>
            <a:r>
              <a:rPr lang="en-US" dirty="0" smtClean="0"/>
              <a:t> con  </a:t>
            </a:r>
            <a:r>
              <a:rPr lang="en-US" dirty="0" err="1" smtClean="0"/>
              <a:t>istituti</a:t>
            </a:r>
            <a:r>
              <a:rPr lang="en-US" dirty="0" smtClean="0"/>
              <a:t> CNR (</a:t>
            </a:r>
            <a:r>
              <a:rPr lang="en-US" dirty="0" err="1" smtClean="0"/>
              <a:t>progetto</a:t>
            </a:r>
            <a:r>
              <a:rPr lang="en-US" dirty="0" smtClean="0"/>
              <a:t> </a:t>
            </a:r>
            <a:r>
              <a:rPr lang="en-US" dirty="0" err="1" smtClean="0"/>
              <a:t>pilota</a:t>
            </a:r>
            <a:r>
              <a:rPr lang="en-US" dirty="0" smtClean="0"/>
              <a:t> INFN-Perugia)</a:t>
            </a:r>
          </a:p>
          <a:p>
            <a:pPr lvl="1"/>
            <a:r>
              <a:rPr lang="en-US" dirty="0" err="1" smtClean="0"/>
              <a:t>Altre</a:t>
            </a:r>
            <a:r>
              <a:rPr lang="en-US" dirty="0" smtClean="0"/>
              <a:t> </a:t>
            </a:r>
            <a:r>
              <a:rPr lang="en-US" dirty="0" err="1" smtClean="0"/>
              <a:t>idee</a:t>
            </a:r>
            <a:r>
              <a:rPr lang="en-US" dirty="0" smtClean="0"/>
              <a:t>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9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</TotalTime>
  <Words>650</Words>
  <Application>Microsoft Macintosh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Comunicazioni Riunione ATLAS-Italia </vt:lpstr>
      <vt:lpstr>Agenda riunione</vt:lpstr>
      <vt:lpstr>Scoping document: definizione del costo del rivelatore di fase 2</vt:lpstr>
      <vt:lpstr>PowerPoint Presentation</vt:lpstr>
      <vt:lpstr>PowerPoint Presentation</vt:lpstr>
      <vt:lpstr>RRB e CORE di fase 2  </vt:lpstr>
      <vt:lpstr>RRB  e problema aumento MOF</vt:lpstr>
      <vt:lpstr>Prossima CSN1</vt:lpstr>
      <vt:lpstr>Premiali (uscita bando luglio 2015)?</vt:lpstr>
      <vt:lpstr>Concorsi dottorato</vt:lpstr>
      <vt:lpstr>Prossime riunioni ATLAS</vt:lpstr>
      <vt:lpstr>Prime collisioni (900 GeV)  la scorsa settimana con l’ IBL accesso!!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Di Ciaccio</dc:creator>
  <cp:lastModifiedBy>Anna Di Ciaccio</cp:lastModifiedBy>
  <cp:revision>36</cp:revision>
  <dcterms:created xsi:type="dcterms:W3CDTF">2015-05-05T15:46:46Z</dcterms:created>
  <dcterms:modified xsi:type="dcterms:W3CDTF">2015-05-15T14:00:17Z</dcterms:modified>
</cp:coreProperties>
</file>