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bin" ContentType="application/vnd.openxmlformats-officedocument.presentationml.printerSettings"/>
  <Default Extension="wmf" ContentType="image/x-wm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AD9C5-95EE-FC49-8459-CB4E6860A5E9}" type="datetimeFigureOut">
              <a:rPr lang="en-US" smtClean="0"/>
              <a:pPr/>
              <a:t>2/15/09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37F47-FEEB-754A-9FE5-2CE11A2E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F337-8012-BD41-8D2E-9D29DC6EDB64}" type="datetimeFigureOut">
              <a:rPr lang="en-US" smtClean="0"/>
              <a:pPr/>
              <a:t>2/15/09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4001-42FA-0248-9D8C-A30E189D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43A3-4F1D-FB4B-8E44-ED5F78B3AC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9" descr="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</p:spPr>
      </p:pic>
      <p:pic>
        <p:nvPicPr>
          <p:cNvPr id="9" name="Picture 20" descr="INFNLogoPG.gif                                                 000819E9Macintosh HD                   C06AB517: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0600" cy="800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3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!OLE_LINK1" TargetMode="Externa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!OLE_LINK2" TargetMode="Externa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09750"/>
            <a:ext cx="8229600" cy="192405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/>
              <a:t>STATUS OF MECHANICAL STUDIES FOR THE FORWARD LYSO CALORIMETER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391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C. Cecchi University of Perugia and INFN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15-18 2009, </a:t>
            </a:r>
            <a:r>
              <a:rPr lang="en-US" dirty="0" err="1" smtClean="0"/>
              <a:t>Orsay</a:t>
            </a:r>
            <a:r>
              <a:rPr lang="en-US" dirty="0" smtClean="0"/>
              <a:t> Paris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Claudia Cecchi University of Perugia and INFN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21861"/>
            <a:ext cx="8991600" cy="68542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067800" cy="66667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85"/>
            <a:ext cx="9131300" cy="67213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99" y="57460"/>
            <a:ext cx="9230199" cy="6800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pic>
        <p:nvPicPr>
          <p:cNvPr id="4" name="Picture 3" descr="GeoComp_e_sigma_vs_E_log_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19"/>
            <a:ext cx="9144000" cy="6192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dirty="0"/>
              <a:t>Test to measure elastic properties along cut direction.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Non destructive measurement of the elastic module</a:t>
            </a:r>
            <a:r>
              <a:rPr lang="en-US" sz="2400" dirty="0" smtClean="0"/>
              <a:t> 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 typeface="Times" charset="0"/>
              <a:buAutoNum type="arabicParenR"/>
            </a:pPr>
            <a:r>
              <a:rPr lang="en-US" sz="2400" dirty="0"/>
              <a:t>Via ultrasounds qualitative investigation of crystals</a:t>
            </a:r>
            <a:r>
              <a:rPr lang="en-US" sz="2400" dirty="0" smtClean="0"/>
              <a:t> high </a:t>
            </a:r>
            <a:r>
              <a:rPr lang="en-US" sz="2400" dirty="0"/>
              <a:t>anisotropy has been observed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February 15-18 2009, </a:t>
            </a:r>
            <a:r>
              <a:rPr lang="en-US" dirty="0" err="1" smtClean="0"/>
              <a:t>Orsay</a:t>
            </a:r>
            <a:r>
              <a:rPr lang="en-US" dirty="0" smtClean="0"/>
              <a:t> Paris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Claudia Cecchi University of Perugia and INFN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119284"/>
            <a:ext cx="4267200" cy="3205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85799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sz="2400" dirty="0" smtClean="0"/>
              <a:t>2) Quantitative measurements with Laser </a:t>
            </a:r>
            <a:r>
              <a:rPr lang="en-US" sz="2400" dirty="0" err="1" smtClean="0"/>
              <a:t>vibrometer</a:t>
            </a:r>
            <a:r>
              <a:rPr lang="en-US" sz="2400" dirty="0" smtClean="0"/>
              <a:t> for Laser Doppler </a:t>
            </a:r>
            <a:r>
              <a:rPr lang="en-US" sz="2400" dirty="0" err="1" smtClean="0"/>
              <a:t>Vibrometry</a:t>
            </a:r>
            <a:r>
              <a:rPr lang="en-US" sz="2400" dirty="0" smtClean="0"/>
              <a:t> (LDV) Hammer with charge amplifier</a:t>
            </a:r>
          </a:p>
          <a:p>
            <a:pPr marL="914400" lvl="1" indent="-457200">
              <a:buFont typeface="Times" charset="0"/>
              <a:buNone/>
            </a:pPr>
            <a:r>
              <a:rPr lang="en-US" sz="2400" dirty="0" smtClean="0"/>
              <a:t>Measurement of the velocity of the propagation of the perturbation induced by the hammer along the longitudinal dimension of the crystal</a:t>
            </a:r>
          </a:p>
          <a:p>
            <a:pPr marL="914400" lvl="1" indent="-457200">
              <a:buFont typeface="Times" charset="0"/>
              <a:buNone/>
            </a:pPr>
            <a:endParaRPr lang="en-US" sz="2400" dirty="0" smtClean="0"/>
          </a:p>
          <a:p>
            <a:pPr marL="914400" lvl="1" indent="-457200">
              <a:buFont typeface="Times" charset="0"/>
              <a:buNone/>
            </a:pPr>
            <a:r>
              <a:rPr lang="en-US" sz="2400" dirty="0" smtClean="0"/>
              <a:t>                         4200m/s --&gt;           </a:t>
            </a:r>
            <a:r>
              <a:rPr lang="en-US" sz="2400" dirty="0" smtClean="0">
                <a:solidFill>
                  <a:srgbClr val="FF0000"/>
                </a:solidFill>
              </a:rPr>
              <a:t>131 </a:t>
            </a:r>
            <a:r>
              <a:rPr lang="en-US" sz="2400" dirty="0" smtClean="0">
                <a:solidFill>
                  <a:srgbClr val="FF0000"/>
                </a:solidFill>
                <a:sym typeface="Symbol" charset="2"/>
              </a:rPr>
              <a:t>12 </a:t>
            </a:r>
            <a:r>
              <a:rPr lang="en-US" sz="2400" dirty="0" err="1" smtClean="0">
                <a:solidFill>
                  <a:srgbClr val="FF0000"/>
                </a:solidFill>
                <a:sym typeface="Symbol" charset="2"/>
              </a:rPr>
              <a:t>GPa</a:t>
            </a:r>
            <a:r>
              <a:rPr lang="en-US" sz="2400" dirty="0" smtClean="0">
                <a:solidFill>
                  <a:srgbClr val="FF0000"/>
                </a:solidFill>
                <a:sym typeface="Symbol" charset="2"/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38200" y="2775595"/>
          <a:ext cx="1066800" cy="884238"/>
        </p:xfrm>
        <a:graphic>
          <a:graphicData uri="http://schemas.openxmlformats.org/presentationml/2006/ole">
            <p:oleObj spid="_x0000_s18434" name="Equation" r:id="rId3" imgW="520700" imgH="4318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832481"/>
            <a:ext cx="3276601" cy="252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886200"/>
            <a:ext cx="3276600" cy="2452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Compression tests</a:t>
            </a:r>
            <a:endParaRPr lang="en-US" sz="3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361238" cy="5314950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432675" y="2895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Foam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432675" y="35814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crystal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3492500" y="3124200"/>
            <a:ext cx="3816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563938" y="3810000"/>
            <a:ext cx="3816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880" y="838200"/>
            <a:ext cx="54352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3600" y="76200"/>
            <a:ext cx="44193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LSO orientation unknown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3149550"/>
            <a:ext cx="5624512" cy="37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19200" y="-1295400"/>
          <a:ext cx="6848475" cy="6848475"/>
        </p:xfrm>
        <a:graphic>
          <a:graphicData uri="http://schemas.openxmlformats.org/presentationml/2006/ole">
            <p:oleObj spid="_x0000_s21506" name="Document" r:id="rId3" imgW="5270500" imgH="52705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334000"/>
            <a:ext cx="4095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ULTIMATE STRENGTH: 300 </a:t>
            </a:r>
            <a:r>
              <a:rPr lang="en-US" sz="2400" dirty="0" err="1" smtClean="0">
                <a:solidFill>
                  <a:srgbClr val="FF0000"/>
                </a:solidFill>
              </a:rPr>
              <a:t>MPa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11" y="5830669"/>
            <a:ext cx="4846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ELASTIC MODULE </a:t>
            </a:r>
            <a:r>
              <a:rPr lang="it-IT" sz="2400" dirty="0">
                <a:solidFill>
                  <a:srgbClr val="FF0000"/>
                </a:solidFill>
              </a:rPr>
              <a:t>E = </a:t>
            </a:r>
            <a:r>
              <a:rPr lang="it-IT" sz="2400" dirty="0" smtClean="0">
                <a:solidFill>
                  <a:srgbClr val="FF0000"/>
                </a:solidFill>
              </a:rPr>
              <a:t>3.98 - 4.05 </a:t>
            </a:r>
            <a:r>
              <a:rPr lang="it-IT" sz="2400" dirty="0" err="1">
                <a:solidFill>
                  <a:srgbClr val="FF0000"/>
                </a:solidFill>
              </a:rPr>
              <a:t>GPa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066800" y="-1295400"/>
          <a:ext cx="6848475" cy="6848475"/>
        </p:xfrm>
        <a:graphic>
          <a:graphicData uri="http://schemas.openxmlformats.org/presentationml/2006/ole">
            <p:oleObj spid="_x0000_s22530" name="Document" r:id="rId3" imgW="5270500" imgH="52705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334000"/>
            <a:ext cx="4095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ULTIMATE STRENGTH: 407 </a:t>
            </a:r>
            <a:r>
              <a:rPr lang="en-US" sz="2400" dirty="0" err="1" smtClean="0">
                <a:solidFill>
                  <a:srgbClr val="FF0000"/>
                </a:solidFill>
              </a:rPr>
              <a:t>MPa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11" y="5830669"/>
            <a:ext cx="483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ELASTIC MODULE </a:t>
            </a:r>
            <a:r>
              <a:rPr lang="it-IT" sz="2400" dirty="0">
                <a:solidFill>
                  <a:srgbClr val="FF0000"/>
                </a:solidFill>
              </a:rPr>
              <a:t>E =</a:t>
            </a:r>
            <a:r>
              <a:rPr lang="it-IT" sz="2400" dirty="0" smtClean="0">
                <a:solidFill>
                  <a:srgbClr val="FF0000"/>
                </a:solidFill>
              </a:rPr>
              <a:t> 5.44 </a:t>
            </a:r>
            <a:r>
              <a:rPr lang="en-US" sz="2400" dirty="0" smtClean="0">
                <a:solidFill>
                  <a:srgbClr val="FF0000"/>
                </a:solidFill>
              </a:rPr>
              <a:t>–</a:t>
            </a:r>
            <a:r>
              <a:rPr lang="it-IT" sz="2400" dirty="0" smtClean="0">
                <a:solidFill>
                  <a:srgbClr val="FF0000"/>
                </a:solidFill>
              </a:rPr>
              <a:t> 5.48 </a:t>
            </a:r>
            <a:r>
              <a:rPr lang="it-IT" sz="2400" dirty="0" err="1">
                <a:solidFill>
                  <a:srgbClr val="FF0000"/>
                </a:solidFill>
              </a:rPr>
              <a:t>GPa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Claudia Cecchi University of Perugia and INFN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384280"/>
            <a:ext cx="87356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Comparison with </a:t>
            </a:r>
            <a:r>
              <a:rPr lang="en-US" sz="2400" b="1" dirty="0" err="1" smtClean="0"/>
              <a:t>PbWO</a:t>
            </a:r>
            <a:r>
              <a:rPr lang="en-US" sz="2400" b="1" dirty="0" smtClean="0"/>
              <a:t>:</a:t>
            </a:r>
          </a:p>
          <a:p>
            <a:r>
              <a:rPr lang="en-US" sz="2400" u="sng" dirty="0" err="1" smtClean="0"/>
              <a:t>Ultimathe</a:t>
            </a:r>
            <a:r>
              <a:rPr lang="en-US" sz="2400" u="sng" dirty="0" smtClean="0"/>
              <a:t> strength:</a:t>
            </a:r>
            <a:r>
              <a:rPr lang="en-US" sz="2400" dirty="0" smtClean="0"/>
              <a:t> is 1 order of magnitude less in </a:t>
            </a:r>
            <a:r>
              <a:rPr lang="en-US" sz="2400" dirty="0" err="1" smtClean="0"/>
              <a:t>PbWO</a:t>
            </a:r>
            <a:r>
              <a:rPr lang="en-US" sz="2400" dirty="0" smtClean="0"/>
              <a:t> than in</a:t>
            </a:r>
          </a:p>
          <a:p>
            <a:r>
              <a:rPr lang="en-US" sz="2400" dirty="0" smtClean="0"/>
              <a:t> LSO (18 – 30 </a:t>
            </a:r>
            <a:r>
              <a:rPr lang="en-US" sz="2400" dirty="0" err="1" smtClean="0"/>
              <a:t>MPa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But the used technique is different (bending test).</a:t>
            </a:r>
          </a:p>
          <a:p>
            <a:r>
              <a:rPr lang="en-US" sz="2400" dirty="0" smtClean="0"/>
              <a:t>This test is not possible on long sample such as the two used crystals </a:t>
            </a:r>
          </a:p>
          <a:p>
            <a:r>
              <a:rPr lang="en-US" sz="2400" dirty="0" smtClean="0"/>
              <a:t>(20 cm long).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Elastic module</a:t>
            </a:r>
            <a:r>
              <a:rPr lang="en-US" sz="2400" dirty="0" smtClean="0"/>
              <a:t>: </a:t>
            </a:r>
            <a:r>
              <a:rPr lang="en-US" sz="2400" dirty="0" err="1" smtClean="0"/>
              <a:t>PbWO</a:t>
            </a:r>
            <a:r>
              <a:rPr lang="en-US" sz="2400" dirty="0" smtClean="0"/>
              <a:t> </a:t>
            </a:r>
            <a:r>
              <a:rPr lang="en-US" sz="2400" dirty="0" err="1" smtClean="0"/>
              <a:t>litterature</a:t>
            </a:r>
            <a:r>
              <a:rPr lang="en-US" sz="2400" dirty="0" smtClean="0"/>
              <a:t> 70/80 </a:t>
            </a:r>
            <a:r>
              <a:rPr lang="en-US" sz="2400" dirty="0" err="1" smtClean="0"/>
              <a:t>Gpa</a:t>
            </a:r>
            <a:endParaRPr lang="en-US" sz="2400" dirty="0" smtClean="0"/>
          </a:p>
          <a:p>
            <a:r>
              <a:rPr lang="en-US" sz="2400" dirty="0" smtClean="0"/>
              <a:t>						  measured 130 </a:t>
            </a:r>
            <a:r>
              <a:rPr lang="en-US" sz="2400" dirty="0" err="1" smtClean="0"/>
              <a:t>GPa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15-18 2009, Orsay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Claudia Cecchi University of Perugia and INFN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16" y="587276"/>
            <a:ext cx="91862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LSO seems to be very hard crystal even with a very low elastic module.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only conclusion: they have a good resistance to compression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New test on bigger sample: 13 </a:t>
            </a:r>
            <a:r>
              <a:rPr lang="en-US" sz="2400" b="1" dirty="0" err="1" smtClean="0"/>
              <a:t>pcs</a:t>
            </a:r>
            <a:r>
              <a:rPr lang="en-US" sz="2400" b="1" dirty="0" smtClean="0"/>
              <a:t> with known orientation to be </a:t>
            </a:r>
          </a:p>
          <a:p>
            <a:r>
              <a:rPr lang="en-US" sz="2400" b="1" dirty="0" smtClean="0"/>
              <a:t>delivered on February 20.</a:t>
            </a:r>
            <a:endParaRPr lang="en-US" sz="2400" b="1" dirty="0"/>
          </a:p>
        </p:txBody>
      </p:sp>
      <p:pic>
        <p:nvPicPr>
          <p:cNvPr id="7" name="Picture 6" descr="annea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67200" y="502024"/>
            <a:ext cx="5029200" cy="6508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25669"/>
            <a:ext cx="43812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Start with</a:t>
            </a:r>
            <a:r>
              <a:rPr lang="en-US" sz="2400" b="1" dirty="0" smtClean="0"/>
              <a:t> </a:t>
            </a:r>
            <a:r>
              <a:rPr lang="en-US" sz="2400" b="1" dirty="0" smtClean="0"/>
              <a:t>annealing on a sample </a:t>
            </a:r>
          </a:p>
          <a:p>
            <a:r>
              <a:rPr lang="en-US" sz="2400" b="1" dirty="0" smtClean="0"/>
              <a:t>of them @ ENEA </a:t>
            </a:r>
            <a:r>
              <a:rPr lang="en-US" sz="2400" b="1" dirty="0" err="1" smtClean="0"/>
              <a:t>Casaccia</a:t>
            </a:r>
            <a:endParaRPr lang="en-US" sz="2400" b="1" dirty="0" smtClean="0"/>
          </a:p>
          <a:p>
            <a:r>
              <a:rPr lang="en-US" sz="2400" b="1" dirty="0" smtClean="0"/>
              <a:t>by the end of February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8679</TotalTime>
  <Words>472</Words>
  <Application>Microsoft Macintosh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!OLE_LINK1</vt:lpstr>
      <vt:lpstr>!OLE_LINK2</vt:lpstr>
      <vt:lpstr>Equation</vt:lpstr>
      <vt:lpstr>STATUS OF MECHANICAL STUDIES FOR THE FORWARD LYSO CALORIMETER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INFN Sezione di Perugia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MECHANICAL STUDIES FOR THE FORWARD LYSO CALORIMETER</dc:title>
  <dc:creator>Claudia Cecchi</dc:creator>
  <cp:lastModifiedBy>Claudia Cecchi</cp:lastModifiedBy>
  <cp:revision>29</cp:revision>
  <dcterms:created xsi:type="dcterms:W3CDTF">2009-02-15T14:00:34Z</dcterms:created>
  <dcterms:modified xsi:type="dcterms:W3CDTF">2009-02-15T16:30:50Z</dcterms:modified>
</cp:coreProperties>
</file>