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Layouts/slideLayout19.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 id="2147483660" r:id="rId2"/>
  </p:sldMasterIdLst>
  <p:notesMasterIdLst>
    <p:notesMasterId r:id="rId45"/>
  </p:notesMasterIdLst>
  <p:handoutMasterIdLst>
    <p:handoutMasterId r:id="rId46"/>
  </p:handoutMasterIdLst>
  <p:sldIdLst>
    <p:sldId id="256" r:id="rId3"/>
    <p:sldId id="257" r:id="rId4"/>
    <p:sldId id="267" r:id="rId5"/>
    <p:sldId id="258" r:id="rId6"/>
    <p:sldId id="259" r:id="rId7"/>
    <p:sldId id="260" r:id="rId8"/>
    <p:sldId id="281" r:id="rId9"/>
    <p:sldId id="282" r:id="rId10"/>
    <p:sldId id="262" r:id="rId11"/>
    <p:sldId id="263" r:id="rId12"/>
    <p:sldId id="264" r:id="rId13"/>
    <p:sldId id="265" r:id="rId14"/>
    <p:sldId id="266" r:id="rId15"/>
    <p:sldId id="268" r:id="rId16"/>
    <p:sldId id="269" r:id="rId17"/>
    <p:sldId id="271" r:id="rId18"/>
    <p:sldId id="273" r:id="rId19"/>
    <p:sldId id="274" r:id="rId20"/>
    <p:sldId id="275" r:id="rId21"/>
    <p:sldId id="276" r:id="rId22"/>
    <p:sldId id="283" r:id="rId23"/>
    <p:sldId id="277" r:id="rId24"/>
    <p:sldId id="299" r:id="rId25"/>
    <p:sldId id="278" r:id="rId26"/>
    <p:sldId id="279" r:id="rId27"/>
    <p:sldId id="280" r:id="rId28"/>
    <p:sldId id="284" r:id="rId29"/>
    <p:sldId id="285" r:id="rId30"/>
    <p:sldId id="286" r:id="rId31"/>
    <p:sldId id="287" r:id="rId32"/>
    <p:sldId id="288" r:id="rId33"/>
    <p:sldId id="289" r:id="rId34"/>
    <p:sldId id="300" r:id="rId35"/>
    <p:sldId id="290" r:id="rId36"/>
    <p:sldId id="291" r:id="rId37"/>
    <p:sldId id="292" r:id="rId38"/>
    <p:sldId id="293" r:id="rId39"/>
    <p:sldId id="294" r:id="rId40"/>
    <p:sldId id="295" r:id="rId41"/>
    <p:sldId id="296" r:id="rId42"/>
    <p:sldId id="298" r:id="rId43"/>
    <p:sldId id="29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75" d="100"/>
          <a:sy n="75" d="100"/>
        </p:scale>
        <p:origin x="-1304" y="-2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7.xml"/><Relationship Id="rId7" Type="http://schemas.openxmlformats.org/officeDocument/2006/relationships/slide" Target="slides/slide5.xml"/><Relationship Id="rId43" Type="http://schemas.openxmlformats.org/officeDocument/2006/relationships/slide" Target="slides/slide41.xml"/><Relationship Id="rId25" Type="http://schemas.openxmlformats.org/officeDocument/2006/relationships/slide" Target="slides/slide23.xml"/><Relationship Id="rId10" Type="http://schemas.openxmlformats.org/officeDocument/2006/relationships/slide" Target="slides/slide8.xml"/><Relationship Id="rId50" Type="http://schemas.openxmlformats.org/officeDocument/2006/relationships/theme" Target="theme/theme1.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27" Type="http://schemas.openxmlformats.org/officeDocument/2006/relationships/slide" Target="slides/slide25.xml"/><Relationship Id="rId14" Type="http://schemas.openxmlformats.org/officeDocument/2006/relationships/slide" Target="slides/slide12.xml"/><Relationship Id="rId4" Type="http://schemas.openxmlformats.org/officeDocument/2006/relationships/slide" Target="slides/slide2.xml"/><Relationship Id="rId28" Type="http://schemas.openxmlformats.org/officeDocument/2006/relationships/slide" Target="slides/slide26.xml"/><Relationship Id="rId45" Type="http://schemas.openxmlformats.org/officeDocument/2006/relationships/notesMaster" Target="notesMasters/notesMaster1.xml"/><Relationship Id="rId42" Type="http://schemas.openxmlformats.org/officeDocument/2006/relationships/slide" Target="slides/slide40.xml"/><Relationship Id="rId6" Type="http://schemas.openxmlformats.org/officeDocument/2006/relationships/slide" Target="slides/slide4.xml"/><Relationship Id="rId49" Type="http://schemas.openxmlformats.org/officeDocument/2006/relationships/viewProps" Target="viewProps.xml"/><Relationship Id="rId44" Type="http://schemas.openxmlformats.org/officeDocument/2006/relationships/slide" Target="slides/slide42.xml"/><Relationship Id="rId19" Type="http://schemas.openxmlformats.org/officeDocument/2006/relationships/slide" Target="slides/slide17.xml"/><Relationship Id="rId38" Type="http://schemas.openxmlformats.org/officeDocument/2006/relationships/slide" Target="slides/slide36.xml"/><Relationship Id="rId20" Type="http://schemas.openxmlformats.org/officeDocument/2006/relationships/slide" Target="slides/slide18.xml"/><Relationship Id="rId2" Type="http://schemas.openxmlformats.org/officeDocument/2006/relationships/slideMaster" Target="slideMasters/slideMaster2.xml"/><Relationship Id="rId46" Type="http://schemas.openxmlformats.org/officeDocument/2006/relationships/handoutMaster" Target="handoutMasters/handoutMaster1.xml"/><Relationship Id="rId35" Type="http://schemas.openxmlformats.org/officeDocument/2006/relationships/slide" Target="slides/slide33.xml"/><Relationship Id="rId51" Type="http://schemas.openxmlformats.org/officeDocument/2006/relationships/tableStyles" Target="tableStyles.xml"/><Relationship Id="rId31" Type="http://schemas.openxmlformats.org/officeDocument/2006/relationships/slide" Target="slides/slide29.xml"/><Relationship Id="rId34" Type="http://schemas.openxmlformats.org/officeDocument/2006/relationships/slide" Target="slides/slide32.xml"/><Relationship Id="rId40" Type="http://schemas.openxmlformats.org/officeDocument/2006/relationships/slide" Target="slides/slide38.xml"/><Relationship Id="rId36" Type="http://schemas.openxmlformats.org/officeDocument/2006/relationships/slide" Target="slides/slide34.xml"/><Relationship Id="rId1" Type="http://schemas.openxmlformats.org/officeDocument/2006/relationships/slideMaster" Target="slideMasters/slideMaster1.xml"/><Relationship Id="rId24" Type="http://schemas.openxmlformats.org/officeDocument/2006/relationships/slide" Target="slides/slide22.xml"/><Relationship Id="rId47" Type="http://schemas.openxmlformats.org/officeDocument/2006/relationships/printerSettings" Target="printerSettings/printerSettings1.bin"/><Relationship Id="rId48" Type="http://schemas.openxmlformats.org/officeDocument/2006/relationships/presProps" Target="presProps.xml"/><Relationship Id="rId8" Type="http://schemas.openxmlformats.org/officeDocument/2006/relationships/slide" Target="slides/slide6.xml"/><Relationship Id="rId13" Type="http://schemas.openxmlformats.org/officeDocument/2006/relationships/slide" Target="slides/slide11.xml"/><Relationship Id="rId32" Type="http://schemas.openxmlformats.org/officeDocument/2006/relationships/slide" Target="slides/slide30.xml"/><Relationship Id="rId37" Type="http://schemas.openxmlformats.org/officeDocument/2006/relationships/slide" Target="slides/slide35.xml"/><Relationship Id="rId12" Type="http://schemas.openxmlformats.org/officeDocument/2006/relationships/slide" Target="slides/slide10.xml"/><Relationship Id="rId3" Type="http://schemas.openxmlformats.org/officeDocument/2006/relationships/slide" Target="slides/slide1.xml"/><Relationship Id="rId23" Type="http://schemas.openxmlformats.org/officeDocument/2006/relationships/slide" Target="slides/slide21.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slide" Target="slides/slide39.xml"/><Relationship Id="rId5" Type="http://schemas.openxmlformats.org/officeDocument/2006/relationships/slide" Target="slides/slide3.xml"/><Relationship Id="rId15" Type="http://schemas.openxmlformats.org/officeDocument/2006/relationships/slide" Target="slides/slide13.xml"/><Relationship Id="rId22" Type="http://schemas.openxmlformats.org/officeDocument/2006/relationships/slide" Target="slides/slide20.xml"/><Relationship Id="rId2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34B2FE-0D5A-644C-AABD-8EB34500F53F}" type="datetime1">
              <a:rPr lang="en-US" smtClean="0"/>
              <a:pPr/>
              <a:t>2/15/09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C5CA14-499E-BD41-A736-14708B170EA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676D3-AC3B-5846-9261-E0C2C01A673E}" type="datetime1">
              <a:rPr lang="en-US" smtClean="0"/>
              <a:pPr/>
              <a:t>2/15/09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6AA2F-E7D0-BB41-8A28-39878A1F81E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D6AA2F-E7D0-BB41-8A28-39878A1F81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EBD9F-6C61-5A47-88AD-5C34DB602A3E}" type="slidenum">
              <a:rPr lang="it-IT"/>
              <a:pPr/>
              <a:t>24</a:t>
            </a:fld>
            <a:endParaRPr lang="it-IT"/>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DFE0C-054A-1741-9528-F869C6DEE12F}" type="slidenum">
              <a:rPr lang="it-IT"/>
              <a:pPr/>
              <a:t>25</a:t>
            </a:fld>
            <a:endParaRPr 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A6076-B9CE-A24D-9AA6-05BC9A41C87E}" type="slidenum">
              <a:rPr lang="en-US"/>
              <a:pPr/>
              <a:t>33</a:t>
            </a:fld>
            <a:endParaRPr lang="en-US"/>
          </a:p>
        </p:txBody>
      </p:sp>
      <p:sp>
        <p:nvSpPr>
          <p:cNvPr id="1746946" name="Rectangle 2"/>
          <p:cNvSpPr>
            <a:spLocks noChangeArrowheads="1" noTextEdit="1"/>
          </p:cNvSpPr>
          <p:nvPr>
            <p:ph type="sldImg"/>
          </p:nvPr>
        </p:nvSpPr>
        <p:spPr>
          <a:ln/>
        </p:spPr>
      </p:sp>
      <p:sp>
        <p:nvSpPr>
          <p:cNvPr id="1746947" name="Rectangle 3"/>
          <p:cNvSpPr>
            <a:spLocks noGrp="1" noChangeArrowheads="1"/>
          </p:cNvSpPr>
          <p:nvPr>
            <p:ph type="body" idx="1"/>
          </p:nvPr>
        </p:nvSpPr>
        <p:spPr>
          <a:xfrm>
            <a:off x="914400" y="4343400"/>
            <a:ext cx="896541" cy="366184"/>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53C20-BE76-3749-AA82-5B1C39E40951}" type="slidenum">
              <a:rPr lang="en-US"/>
              <a:pPr/>
              <a:t>41</a:t>
            </a:fld>
            <a:endParaRPr lang="en-US"/>
          </a:p>
        </p:txBody>
      </p:sp>
      <p:sp>
        <p:nvSpPr>
          <p:cNvPr id="1732610" name="Rectangle 2"/>
          <p:cNvSpPr>
            <a:spLocks noChangeArrowheads="1" noTextEdit="1"/>
          </p:cNvSpPr>
          <p:nvPr>
            <p:ph type="sldImg"/>
          </p:nvPr>
        </p:nvSpPr>
        <p:spPr>
          <a:ln/>
        </p:spPr>
      </p:sp>
      <p:sp>
        <p:nvSpPr>
          <p:cNvPr id="1732611" name="Rectangle 3"/>
          <p:cNvSpPr>
            <a:spLocks noGrp="1" noChangeArrowheads="1"/>
          </p:cNvSpPr>
          <p:nvPr>
            <p:ph type="body" idx="1"/>
          </p:nvPr>
        </p:nvSpPr>
        <p:spPr>
          <a:xfrm>
            <a:off x="914400" y="4343400"/>
            <a:ext cx="896541" cy="366184"/>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FA504-6EDB-F449-972C-FC7DCA198801}" type="slidenum">
              <a:rPr lang="it-IT"/>
              <a:pPr/>
              <a:t>15</a:t>
            </a:fld>
            <a:endParaRPr lang="it-IT"/>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CB93D-A930-1E40-9CEB-AAA18BB12C79}" type="slidenum">
              <a:rPr lang="it-IT"/>
              <a:pPr/>
              <a:t>17</a:t>
            </a:fld>
            <a:endParaRPr lang="it-IT"/>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3FD2E-7552-FF48-B76E-0F97D0330870}" type="slidenum">
              <a:rPr lang="it-IT"/>
              <a:pPr/>
              <a:t>18</a:t>
            </a:fld>
            <a:endParaRPr lang="it-IT"/>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4C4E6-E7AC-6644-AD5A-8996913F11F3}" type="slidenum">
              <a:rPr lang="it-IT"/>
              <a:pPr/>
              <a:t>19</a:t>
            </a:fld>
            <a:endParaRPr lang="it-IT"/>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56FF4-F92C-9042-946E-F7859053BB6C}" type="slidenum">
              <a:rPr lang="it-IT"/>
              <a:pPr/>
              <a:t>20</a:t>
            </a:fld>
            <a:endParaRPr lang="it-IT"/>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EDB1C-BF04-0B48-9F29-9ABA6348078B}" type="slidenum">
              <a:rPr lang="it-IT"/>
              <a:pPr/>
              <a:t>21</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A564F-CE60-934D-A893-1D9892FD1BB8}" type="slidenum">
              <a:rPr lang="it-IT"/>
              <a:pPr/>
              <a:t>22</a:t>
            </a:fld>
            <a:endParaRPr lang="it-IT"/>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815" y="4343713"/>
            <a:ext cx="5028370" cy="4113862"/>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938A8-C140-5E45-8091-3DF44064AAEF}" type="slidenum">
              <a:rPr lang="en-US"/>
              <a:pPr/>
              <a:t>23</a:t>
            </a:fld>
            <a:endParaRPr lang="en-US"/>
          </a:p>
        </p:txBody>
      </p:sp>
      <p:sp>
        <p:nvSpPr>
          <p:cNvPr id="1751042" name="Rectangle 1026"/>
          <p:cNvSpPr>
            <a:spLocks noChangeArrowheads="1" noTextEdit="1"/>
          </p:cNvSpPr>
          <p:nvPr>
            <p:ph type="sldImg"/>
          </p:nvPr>
        </p:nvSpPr>
        <p:spPr>
          <a:ln/>
        </p:spPr>
      </p:sp>
      <p:sp>
        <p:nvSpPr>
          <p:cNvPr id="1751043" name="Rectangle 1027"/>
          <p:cNvSpPr>
            <a:spLocks noGrp="1" noChangeArrowheads="1"/>
          </p:cNvSpPr>
          <p:nvPr>
            <p:ph type="body" idx="1"/>
          </p:nvPr>
        </p:nvSpPr>
        <p:spPr>
          <a:xfrm>
            <a:off x="914400" y="4343400"/>
            <a:ext cx="896541" cy="366184"/>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Slide Number Placeholder 4"/>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SuperB workshop, Orsay 15-18/2/09</a:t>
            </a:r>
            <a:endParaRPr lang="en-US"/>
          </a:p>
        </p:txBody>
      </p:sp>
      <p:sp>
        <p:nvSpPr>
          <p:cNvPr id="8" name="Footer Placeholder 7"/>
          <p:cNvSpPr>
            <a:spLocks noGrp="1"/>
          </p:cNvSpPr>
          <p:nvPr>
            <p:ph type="ftr" sz="quarter" idx="11"/>
          </p:nvPr>
        </p:nvSpPr>
        <p:spPr/>
        <p:txBody>
          <a:bodyPr/>
          <a:lstStyle/>
          <a:p>
            <a:r>
              <a:rPr lang="en-US" smtClean="0"/>
              <a:t>Claudia Cecchi</a:t>
            </a:r>
            <a:endParaRPr lang="en-US"/>
          </a:p>
        </p:txBody>
      </p:sp>
      <p:sp>
        <p:nvSpPr>
          <p:cNvPr id="9" name="Slide Number Placeholder 8"/>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Slide Number Placeholder 4"/>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SuperB workshop, Orsay 15-18/2/09</a:t>
            </a:r>
            <a:endParaRPr lang="en-US"/>
          </a:p>
        </p:txBody>
      </p:sp>
      <p:sp>
        <p:nvSpPr>
          <p:cNvPr id="3" name="Footer Placeholder 2"/>
          <p:cNvSpPr>
            <a:spLocks noGrp="1"/>
          </p:cNvSpPr>
          <p:nvPr>
            <p:ph type="ftr" sz="quarter" idx="11"/>
          </p:nvPr>
        </p:nvSpPr>
        <p:spPr/>
        <p:txBody>
          <a:bodyPr/>
          <a:lstStyle/>
          <a:p>
            <a:r>
              <a:rPr lang="en-US" smtClean="0"/>
              <a:t>Claudia Cecchi</a:t>
            </a:r>
            <a:endParaRPr lang="en-US"/>
          </a:p>
        </p:txBody>
      </p:sp>
      <p:sp>
        <p:nvSpPr>
          <p:cNvPr id="4" name="Slide Number Placeholder 3"/>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Slide Number Placeholder 5"/>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SuperB workshop, Orsay 15-18/2/09</a:t>
            </a:r>
            <a:endParaRPr lang="en-US"/>
          </a:p>
        </p:txBody>
      </p:sp>
      <p:sp>
        <p:nvSpPr>
          <p:cNvPr id="8" name="Footer Placeholder 7"/>
          <p:cNvSpPr>
            <a:spLocks noGrp="1"/>
          </p:cNvSpPr>
          <p:nvPr>
            <p:ph type="ftr" sz="quarter" idx="11"/>
          </p:nvPr>
        </p:nvSpPr>
        <p:spPr/>
        <p:txBody>
          <a:bodyPr/>
          <a:lstStyle/>
          <a:p>
            <a:r>
              <a:rPr lang="en-US" smtClean="0"/>
              <a:t>Claudia Cecchi</a:t>
            </a:r>
            <a:endParaRPr lang="en-US"/>
          </a:p>
        </p:txBody>
      </p:sp>
      <p:sp>
        <p:nvSpPr>
          <p:cNvPr id="9" name="Slide Number Placeholder 8"/>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Slide Number Placeholder 4"/>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SuperB workshop, Orsay 15-18/2/09</a:t>
            </a:r>
            <a:endParaRPr lang="en-US"/>
          </a:p>
        </p:txBody>
      </p:sp>
      <p:sp>
        <p:nvSpPr>
          <p:cNvPr id="3" name="Footer Placeholder 2"/>
          <p:cNvSpPr>
            <a:spLocks noGrp="1"/>
          </p:cNvSpPr>
          <p:nvPr>
            <p:ph type="ftr" sz="quarter" idx="11"/>
          </p:nvPr>
        </p:nvSpPr>
        <p:spPr/>
        <p:txBody>
          <a:bodyPr/>
          <a:lstStyle/>
          <a:p>
            <a:r>
              <a:rPr lang="en-US" smtClean="0"/>
              <a:t>Claudia Cecchi</a:t>
            </a:r>
            <a:endParaRPr lang="en-US"/>
          </a:p>
        </p:txBody>
      </p:sp>
      <p:sp>
        <p:nvSpPr>
          <p:cNvPr id="4" name="Slide Number Placeholder 3"/>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SuperB workshop, Orsay 15-18/2/09</a:t>
            </a:r>
            <a:endParaRPr lang="en-US"/>
          </a:p>
        </p:txBody>
      </p:sp>
      <p:sp>
        <p:nvSpPr>
          <p:cNvPr id="6" name="Footer Placeholder 5"/>
          <p:cNvSpPr>
            <a:spLocks noGrp="1"/>
          </p:cNvSpPr>
          <p:nvPr>
            <p:ph type="ftr" sz="quarter" idx="11"/>
          </p:nvPr>
        </p:nvSpPr>
        <p:spPr/>
        <p:txBody>
          <a:bodyPr/>
          <a:lstStyle/>
          <a:p>
            <a:r>
              <a:rPr lang="en-US" smtClean="0"/>
              <a:t>Claudia Cecchi</a:t>
            </a:r>
            <a:endParaRPr lang="en-US"/>
          </a:p>
        </p:txBody>
      </p:sp>
      <p:sp>
        <p:nvSpPr>
          <p:cNvPr id="7" name="Slide Number Placeholder 6"/>
          <p:cNvSpPr>
            <a:spLocks noGrp="1"/>
          </p:cNvSpPr>
          <p:nvPr>
            <p:ph type="sldNum" sz="quarter" idx="12"/>
          </p:nvPr>
        </p:nvSpPr>
        <p:spPr/>
        <p:txBody>
          <a:bodyPr/>
          <a:lstStyle/>
          <a:p>
            <a:fld id="{6C1D43A3-4F1D-FB4B-8E44-ED5F78B3AC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image" Target="../media/image1.png"/><Relationship Id="rId10" Type="http://schemas.openxmlformats.org/officeDocument/2006/relationships/slideLayout" Target="../slideLayouts/slideLayout22.xml"/><Relationship Id="rId5"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SuperB workshop, Orsay 15-18/2/09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Claudia Cecchi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43A3-4F1D-FB4B-8E44-ED5F78B3AC2D}" type="slidenum">
              <a:rPr lang="en-US" smtClean="0"/>
              <a:pPr/>
              <a:t>‹#›</a:t>
            </a:fld>
            <a:endParaRPr lang="en-US"/>
          </a:p>
        </p:txBody>
      </p:sp>
      <p:pic>
        <p:nvPicPr>
          <p:cNvPr id="8" name="Picture 19" descr="logo"/>
          <p:cNvPicPr>
            <a:picLocks noChangeAspect="1" noChangeArrowheads="1"/>
          </p:cNvPicPr>
          <p:nvPr userDrawn="1"/>
        </p:nvPicPr>
        <p:blipFill>
          <a:blip r:embed="rId14"/>
          <a:srcRect/>
          <a:stretch>
            <a:fillRect/>
          </a:stretch>
        </p:blipFill>
        <p:spPr bwMode="auto">
          <a:xfrm>
            <a:off x="8458200" y="0"/>
            <a:ext cx="685800" cy="685800"/>
          </a:xfrm>
          <a:prstGeom prst="rect">
            <a:avLst/>
          </a:prstGeom>
          <a:noFill/>
        </p:spPr>
      </p:pic>
      <p:pic>
        <p:nvPicPr>
          <p:cNvPr id="9" name="Picture 20" descr="INFNLogoPG.gif                                                 000819E9Macintosh HD                   C06AB517:"/>
          <p:cNvPicPr>
            <a:picLocks noChangeAspect="1" noChangeArrowheads="1"/>
          </p:cNvPicPr>
          <p:nvPr userDrawn="1"/>
        </p:nvPicPr>
        <p:blipFill>
          <a:blip r:embed="rId15"/>
          <a:srcRect/>
          <a:stretch>
            <a:fillRect/>
          </a:stretch>
        </p:blipFill>
        <p:spPr bwMode="auto">
          <a:xfrm>
            <a:off x="0" y="0"/>
            <a:ext cx="990600" cy="8001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SuperB workshop, Orsay 15-18/2/09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Claudia Cecchi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43A3-4F1D-FB4B-8E44-ED5F78B3AC2D}" type="slidenum">
              <a:rPr lang="en-US" smtClean="0"/>
              <a:pPr/>
              <a:t>‹#›</a:t>
            </a:fld>
            <a:endParaRPr lang="en-US"/>
          </a:p>
        </p:txBody>
      </p:sp>
      <p:pic>
        <p:nvPicPr>
          <p:cNvPr id="8" name="Picture 19" descr="logo"/>
          <p:cNvPicPr>
            <a:picLocks noChangeAspect="1" noChangeArrowheads="1"/>
          </p:cNvPicPr>
          <p:nvPr userDrawn="1"/>
        </p:nvPicPr>
        <p:blipFill>
          <a:blip r:embed="rId13"/>
          <a:srcRect/>
          <a:stretch>
            <a:fillRect/>
          </a:stretch>
        </p:blipFill>
        <p:spPr bwMode="auto">
          <a:xfrm>
            <a:off x="8458200" y="0"/>
            <a:ext cx="685800" cy="685800"/>
          </a:xfrm>
          <a:prstGeom prst="rect">
            <a:avLst/>
          </a:prstGeom>
          <a:noFill/>
        </p:spPr>
      </p:pic>
      <p:pic>
        <p:nvPicPr>
          <p:cNvPr id="9" name="Picture 20" descr="INFNLogoPG.gif                                                 000819E9Macintosh HD                   C06AB517:"/>
          <p:cNvPicPr>
            <a:picLocks noChangeAspect="1" noChangeArrowheads="1"/>
          </p:cNvPicPr>
          <p:nvPr userDrawn="1"/>
        </p:nvPicPr>
        <p:blipFill>
          <a:blip r:embed="rId14"/>
          <a:srcRect/>
          <a:stretch>
            <a:fillRect/>
          </a:stretch>
        </p:blipFill>
        <p:spPr bwMode="auto">
          <a:xfrm>
            <a:off x="0" y="0"/>
            <a:ext cx="990600" cy="8001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image" Target="../media/image26.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3.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8.jpeg"/><Relationship Id="rId5" Type="http://schemas.openxmlformats.org/officeDocument/2006/relationships/image" Target="../media/image30.jpeg"/></Relationships>
</file>

<file path=ppt/slides/_rels/slide2.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jpeg"/><Relationship Id="rId5" Type="http://schemas.openxmlformats.org/officeDocument/2006/relationships/hyperlink" Target="http://www.lnf.infn.it/acceleratori/btf/" TargetMode="External"/></Relationships>
</file>

<file path=ppt/slides/_rels/slide21.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hyperlink" Target="mailto:cxm@mail.cern.ch" TargetMode="External"/><Relationship Id="rId4" Type="http://schemas.openxmlformats.org/officeDocument/2006/relationships/image" Target="../media/image40.png"/><Relationship Id="rId10" Type="http://schemas.openxmlformats.org/officeDocument/2006/relationships/hyperlink" Target="mailto:passeri@roma3.infn.it" TargetMode="External"/><Relationship Id="rId5" Type="http://schemas.openxmlformats.org/officeDocument/2006/relationships/image" Target="../media/image41.png"/><Relationship Id="rId7" Type="http://schemas.openxmlformats.org/officeDocument/2006/relationships/hyperlink" Target="mailto:Flavio.Gatti@ge.infn.it" TargetMode="External"/><Relationship Id="rId11" Type="http://schemas.openxmlformats.org/officeDocument/2006/relationships/hyperlink" Target="mailto:Paolo.Valente@lnf.infn.it" TargetMode="External"/><Relationship Id="rId12" Type="http://schemas.openxmlformats.org/officeDocument/2006/relationships/hyperlink" Target="mailto:btfsupport@lnf.infn.i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9" Type="http://schemas.openxmlformats.org/officeDocument/2006/relationships/hyperlink" Target="mailto:Giovanni.Mazzitelli@lnf.infn.it" TargetMode="External"/><Relationship Id="rId3" Type="http://schemas.openxmlformats.org/officeDocument/2006/relationships/image" Target="../media/image39.png"/><Relationship Id="rId6" Type="http://schemas.openxmlformats.org/officeDocument/2006/relationships/hyperlink" Target="mailto:pasquale.dinezza@lnf.infn.it" TargetMode="External"/></Relationships>
</file>

<file path=ppt/slides/_rels/slide25.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6" Type="http://schemas.openxmlformats.org/officeDocument/2006/relationships/image" Target="../media/image51.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3"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3" Type="http://schemas.openxmlformats.org/officeDocument/2006/relationships/image" Target="../media/image5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3"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3" Type="http://schemas.openxmlformats.org/officeDocument/2006/relationships/hyperlink" Target="http://www.ihep.ac.cn/english/enews/080409.htm"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1650"/>
          </a:xfrm>
        </p:spPr>
        <p:txBody>
          <a:bodyPr>
            <a:normAutofit fontScale="90000"/>
          </a:bodyPr>
          <a:lstStyle/>
          <a:p>
            <a:r>
              <a:rPr lang="en-US" b="1" dirty="0" smtClean="0"/>
              <a:t>OVERVIEW for a possible </a:t>
            </a:r>
            <a:br>
              <a:rPr lang="en-US" b="1" dirty="0" smtClean="0"/>
            </a:br>
            <a:r>
              <a:rPr lang="en-US" b="1" dirty="0" smtClean="0"/>
              <a:t>BEAM TEST </a:t>
            </a:r>
            <a:br>
              <a:rPr lang="en-US" b="1" dirty="0" smtClean="0"/>
            </a:br>
            <a:r>
              <a:rPr lang="en-US" b="1" dirty="0" smtClean="0"/>
              <a:t>site for EMC forward</a:t>
            </a:r>
            <a:endParaRPr lang="en-US" b="1" dirty="0"/>
          </a:p>
        </p:txBody>
      </p:sp>
      <p:sp>
        <p:nvSpPr>
          <p:cNvPr id="3" name="Subtitle 2"/>
          <p:cNvSpPr>
            <a:spLocks noGrp="1"/>
          </p:cNvSpPr>
          <p:nvPr>
            <p:ph type="subTitle" idx="1"/>
          </p:nvPr>
        </p:nvSpPr>
        <p:spPr/>
        <p:txBody>
          <a:bodyPr>
            <a:normAutofit/>
          </a:bodyPr>
          <a:lstStyle/>
          <a:p>
            <a:r>
              <a:rPr lang="en-US" sz="2000" dirty="0" smtClean="0"/>
              <a:t>Claudia Cecchi</a:t>
            </a:r>
          </a:p>
          <a:p>
            <a:r>
              <a:rPr lang="en-US" sz="2000" dirty="0" smtClean="0"/>
              <a:t>University of Perugia and INFN</a:t>
            </a:r>
            <a:endParaRPr lang="en-US" sz="2000" dirty="0"/>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Nicola Mazziotta, INFN-Pisa May 17, 2006</a:t>
            </a:r>
          </a:p>
        </p:txBody>
      </p:sp>
      <p:sp>
        <p:nvSpPr>
          <p:cNvPr id="10" name="Slide Number Placeholder 4"/>
          <p:cNvSpPr>
            <a:spLocks noGrp="1"/>
          </p:cNvSpPr>
          <p:nvPr>
            <p:ph type="sldNum" sz="quarter" idx="11"/>
          </p:nvPr>
        </p:nvSpPr>
        <p:spPr/>
        <p:txBody>
          <a:bodyPr/>
          <a:lstStyle/>
          <a:p>
            <a:fld id="{384EA50B-88B9-F146-A9A5-EC1599F9D021}" type="slidenum">
              <a:rPr lang="en-US"/>
              <a:pPr/>
              <a:t>10</a:t>
            </a:fld>
            <a:endParaRPr lang="en-US"/>
          </a:p>
        </p:txBody>
      </p:sp>
      <p:pic>
        <p:nvPicPr>
          <p:cNvPr id="110604" name="Picture 12" descr="fnegt9"/>
          <p:cNvPicPr>
            <a:picLocks noChangeAspect="1" noChangeArrowheads="1"/>
          </p:cNvPicPr>
          <p:nvPr/>
        </p:nvPicPr>
        <p:blipFill>
          <a:blip r:embed="rId2"/>
          <a:srcRect/>
          <a:stretch>
            <a:fillRect/>
          </a:stretch>
        </p:blipFill>
        <p:spPr bwMode="auto">
          <a:xfrm>
            <a:off x="134938" y="3621088"/>
            <a:ext cx="4437062" cy="2870200"/>
          </a:xfrm>
          <a:prstGeom prst="rect">
            <a:avLst/>
          </a:prstGeom>
          <a:noFill/>
        </p:spPr>
      </p:pic>
      <p:pic>
        <p:nvPicPr>
          <p:cNvPr id="110603" name="Picture 11" descr="fpost9"/>
          <p:cNvPicPr>
            <a:picLocks noChangeAspect="1" noChangeArrowheads="1"/>
          </p:cNvPicPr>
          <p:nvPr/>
        </p:nvPicPr>
        <p:blipFill>
          <a:blip r:embed="rId3"/>
          <a:srcRect/>
          <a:stretch>
            <a:fillRect/>
          </a:stretch>
        </p:blipFill>
        <p:spPr bwMode="auto">
          <a:xfrm>
            <a:off x="12700" y="755650"/>
            <a:ext cx="4572000" cy="2981325"/>
          </a:xfrm>
          <a:prstGeom prst="rect">
            <a:avLst/>
          </a:prstGeom>
          <a:noFill/>
        </p:spPr>
      </p:pic>
      <p:pic>
        <p:nvPicPr>
          <p:cNvPr id="110602" name="Picture 10" descr="fnegt9h"/>
          <p:cNvPicPr>
            <a:picLocks noChangeAspect="1" noChangeArrowheads="1"/>
          </p:cNvPicPr>
          <p:nvPr/>
        </p:nvPicPr>
        <p:blipFill>
          <a:blip r:embed="rId4"/>
          <a:srcRect/>
          <a:stretch>
            <a:fillRect/>
          </a:stretch>
        </p:blipFill>
        <p:spPr bwMode="auto">
          <a:xfrm>
            <a:off x="4533900" y="3594100"/>
            <a:ext cx="4572000" cy="2921000"/>
          </a:xfrm>
          <a:prstGeom prst="rect">
            <a:avLst/>
          </a:prstGeom>
          <a:noFill/>
        </p:spPr>
      </p:pic>
      <p:pic>
        <p:nvPicPr>
          <p:cNvPr id="110601" name="Picture 9" descr="fpost9h"/>
          <p:cNvPicPr>
            <a:picLocks noChangeAspect="1" noChangeArrowheads="1"/>
          </p:cNvPicPr>
          <p:nvPr/>
        </p:nvPicPr>
        <p:blipFill>
          <a:blip r:embed="rId5"/>
          <a:srcRect/>
          <a:stretch>
            <a:fillRect/>
          </a:stretch>
        </p:blipFill>
        <p:spPr bwMode="auto">
          <a:xfrm>
            <a:off x="4545013" y="712788"/>
            <a:ext cx="4573587" cy="2932112"/>
          </a:xfrm>
          <a:prstGeom prst="rect">
            <a:avLst/>
          </a:prstGeom>
          <a:noFill/>
        </p:spPr>
      </p:pic>
      <p:sp>
        <p:nvSpPr>
          <p:cNvPr id="110594" name="Rectangle 2"/>
          <p:cNvSpPr>
            <a:spLocks noGrp="1" noChangeArrowheads="1"/>
          </p:cNvSpPr>
          <p:nvPr>
            <p:ph type="title"/>
          </p:nvPr>
        </p:nvSpPr>
        <p:spPr>
          <a:xfrm>
            <a:off x="457200" y="76200"/>
            <a:ext cx="8229600" cy="1143000"/>
          </a:xfrm>
        </p:spPr>
        <p:txBody>
          <a:bodyPr/>
          <a:lstStyle/>
          <a:p>
            <a:r>
              <a:rPr lang="en-US" sz="2800" dirty="0"/>
              <a:t>T9 Particle type and fraction</a:t>
            </a:r>
            <a:endParaRPr lang="en-US" sz="2800" b="0" dirty="0"/>
          </a:p>
        </p:txBody>
      </p:sp>
      <p:sp>
        <p:nvSpPr>
          <p:cNvPr id="110599" name="Text Box 7"/>
          <p:cNvSpPr txBox="1">
            <a:spLocks noChangeArrowheads="1"/>
          </p:cNvSpPr>
          <p:nvPr/>
        </p:nvSpPr>
        <p:spPr bwMode="auto">
          <a:xfrm>
            <a:off x="1155700" y="511175"/>
            <a:ext cx="2455863" cy="3667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a:latin typeface="Arial" charset="0"/>
              </a:rPr>
              <a:t>Electron target</a:t>
            </a:r>
          </a:p>
        </p:txBody>
      </p:sp>
      <p:sp>
        <p:nvSpPr>
          <p:cNvPr id="110600" name="Text Box 8"/>
          <p:cNvSpPr txBox="1">
            <a:spLocks noChangeArrowheads="1"/>
          </p:cNvSpPr>
          <p:nvPr/>
        </p:nvSpPr>
        <p:spPr bwMode="auto">
          <a:xfrm>
            <a:off x="5511800" y="487363"/>
            <a:ext cx="2455863" cy="3667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a:latin typeface="Arial" charset="0"/>
              </a:rPr>
              <a:t>Hadron target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114300" y="103277"/>
            <a:ext cx="8953500" cy="66785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0" y="0"/>
            <a:ext cx="9144001" cy="6772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0" y="635000"/>
            <a:ext cx="9131300" cy="558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TextBox 5"/>
          <p:cNvSpPr txBox="1"/>
          <p:nvPr/>
        </p:nvSpPr>
        <p:spPr>
          <a:xfrm>
            <a:off x="838200" y="-152400"/>
            <a:ext cx="7696200" cy="1569660"/>
          </a:xfrm>
          <a:prstGeom prst="rect">
            <a:avLst/>
          </a:prstGeom>
          <a:noFill/>
        </p:spPr>
        <p:txBody>
          <a:bodyPr wrap="square" rtlCol="0">
            <a:spAutoFit/>
          </a:bodyPr>
          <a:lstStyle/>
          <a:p>
            <a:r>
              <a:rPr lang="en-US" sz="9600" b="1" dirty="0" smtClean="0"/>
              <a:t>BTF FRASCATI</a:t>
            </a:r>
            <a:endParaRPr lang="en-US" sz="9600" b="1" dirty="0"/>
          </a:p>
        </p:txBody>
      </p:sp>
      <p:sp>
        <p:nvSpPr>
          <p:cNvPr id="7" name="Rectangle 2"/>
          <p:cNvSpPr txBox="1">
            <a:spLocks noChangeArrowheads="1"/>
          </p:cNvSpPr>
          <p:nvPr/>
        </p:nvSpPr>
        <p:spPr bwMode="auto">
          <a:xfrm>
            <a:off x="228600" y="762000"/>
            <a:ext cx="8610600" cy="2609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accent2"/>
                </a:solidFill>
                <a:effectLst/>
                <a:uLnTx/>
                <a:uFillTx/>
                <a:latin typeface="+mj-lt"/>
                <a:ea typeface="+mj-ea"/>
                <a:cs typeface="+mj-cs"/>
              </a:rPr>
              <a:t>BTF @ LNF</a:t>
            </a:r>
            <a:br>
              <a:rPr kumimoji="0" lang="en-US" sz="4000" b="1" i="0" u="none" strike="noStrike" kern="0" cap="none" spc="0" normalizeH="0" baseline="0" noProof="0" smtClean="0">
                <a:ln>
                  <a:noFill/>
                </a:ln>
                <a:solidFill>
                  <a:schemeClr val="accent2"/>
                </a:solidFill>
                <a:effectLst/>
                <a:uLnTx/>
                <a:uFillTx/>
                <a:latin typeface="+mj-lt"/>
                <a:ea typeface="+mj-ea"/>
                <a:cs typeface="+mj-cs"/>
              </a:rPr>
            </a:br>
            <a:r>
              <a:rPr kumimoji="0" lang="en-US" sz="4000" b="1" i="0" u="none" strike="noStrike" kern="0" cap="none" spc="0" normalizeH="0" baseline="0" noProof="0" smtClean="0">
                <a:ln>
                  <a:noFill/>
                </a:ln>
                <a:solidFill>
                  <a:schemeClr val="accent2"/>
                </a:solidFill>
                <a:effectLst/>
                <a:uLnTx/>
                <a:uFillTx/>
                <a:latin typeface="+mj-lt"/>
                <a:ea typeface="+mj-ea"/>
                <a:cs typeface="+mj-cs"/>
              </a:rPr>
              <a:t> </a:t>
            </a:r>
            <a:r>
              <a:rPr kumimoji="0" lang="en-US" sz="2400" b="1" i="0" u="none" strike="noStrike" kern="0" cap="none" spc="0" normalizeH="0" baseline="0" noProof="0" smtClean="0">
                <a:ln>
                  <a:noFill/>
                </a:ln>
                <a:solidFill>
                  <a:schemeClr val="accent2"/>
                </a:solidFill>
                <a:effectLst/>
                <a:uLnTx/>
                <a:uFillTx/>
                <a:latin typeface="+mj-lt"/>
                <a:ea typeface="+mj-ea"/>
                <a:cs typeface="+mj-cs"/>
              </a:rPr>
              <a:t>DAFNE Beam Test Facility (BTF).</a:t>
            </a:r>
            <a:r>
              <a:rPr kumimoji="0" lang="en-US" sz="4000" b="1" i="0" u="none" strike="noStrike" kern="0" cap="none" spc="0" normalizeH="0" baseline="0" noProof="0" smtClean="0">
                <a:ln>
                  <a:noFill/>
                </a:ln>
                <a:solidFill>
                  <a:schemeClr val="accent2"/>
                </a:solidFill>
                <a:effectLst/>
                <a:uLnTx/>
                <a:uFillTx/>
                <a:latin typeface="+mj-lt"/>
                <a:ea typeface="+mj-ea"/>
                <a:cs typeface="+mj-cs"/>
              </a:rPr>
              <a:t> </a:t>
            </a:r>
            <a:br>
              <a:rPr kumimoji="0" lang="en-US" sz="4000" b="1" i="0" u="none" strike="noStrike" kern="0" cap="none" spc="0" normalizeH="0" baseline="0" noProof="0" smtClean="0">
                <a:ln>
                  <a:noFill/>
                </a:ln>
                <a:solidFill>
                  <a:schemeClr val="accent2"/>
                </a:solidFill>
                <a:effectLst/>
                <a:uLnTx/>
                <a:uFillTx/>
                <a:latin typeface="+mj-lt"/>
                <a:ea typeface="+mj-ea"/>
                <a:cs typeface="+mj-cs"/>
              </a:rPr>
            </a:br>
            <a:r>
              <a:rPr kumimoji="0" lang="en-US" sz="2400" b="1" i="0" u="none" strike="noStrike" kern="0" cap="none" spc="0" normalizeH="0" baseline="0" noProof="0" smtClean="0">
                <a:ln>
                  <a:noFill/>
                </a:ln>
                <a:solidFill>
                  <a:schemeClr val="accent2"/>
                </a:solidFill>
                <a:effectLst/>
                <a:uLnTx/>
                <a:uFillTx/>
                <a:latin typeface="+mj-lt"/>
                <a:ea typeface="+mj-ea"/>
                <a:cs typeface="+mj-cs"/>
              </a:rPr>
              <a:t>From single up to 10</a:t>
            </a:r>
            <a:r>
              <a:rPr kumimoji="0" lang="en-US" sz="2400" b="1" i="0" u="none" strike="noStrike" kern="0" cap="none" spc="0" normalizeH="0" baseline="30000" noProof="0" smtClean="0">
                <a:ln>
                  <a:noFill/>
                </a:ln>
                <a:solidFill>
                  <a:schemeClr val="accent2"/>
                </a:solidFill>
                <a:effectLst/>
                <a:uLnTx/>
                <a:uFillTx/>
                <a:latin typeface="+mj-lt"/>
                <a:ea typeface="+mj-ea"/>
                <a:cs typeface="+mj-cs"/>
              </a:rPr>
              <a:t>10</a:t>
            </a:r>
            <a:r>
              <a:rPr kumimoji="0" lang="en-US" sz="2400" b="1" i="0" u="none" strike="noStrike" kern="0" cap="none" spc="0" normalizeH="0" baseline="0" noProof="0" smtClean="0">
                <a:ln>
                  <a:noFill/>
                </a:ln>
                <a:solidFill>
                  <a:schemeClr val="accent2"/>
                </a:solidFill>
                <a:effectLst/>
                <a:uLnTx/>
                <a:uFillTx/>
                <a:latin typeface="+mj-lt"/>
                <a:ea typeface="+mj-ea"/>
                <a:cs typeface="+mj-cs"/>
              </a:rPr>
              <a:t> e</a:t>
            </a:r>
            <a:r>
              <a:rPr kumimoji="0" lang="en-US" sz="2400" b="1" i="0" u="none" strike="noStrike" kern="0" cap="none" spc="0" normalizeH="0" baseline="30000" noProof="0" smtClean="0">
                <a:ln>
                  <a:noFill/>
                </a:ln>
                <a:solidFill>
                  <a:schemeClr val="accent2"/>
                </a:solidFill>
                <a:effectLst/>
                <a:uLnTx/>
                <a:uFillTx/>
                <a:latin typeface="+mj-lt"/>
                <a:ea typeface="+mj-ea"/>
                <a:cs typeface="+mj-cs"/>
              </a:rPr>
              <a:t>-</a:t>
            </a:r>
            <a:r>
              <a:rPr kumimoji="0" lang="en-US" sz="2400" b="1" i="0" u="none" strike="noStrike" kern="0" cap="none" spc="0" normalizeH="0" baseline="0" noProof="0" smtClean="0">
                <a:ln>
                  <a:noFill/>
                </a:ln>
                <a:solidFill>
                  <a:schemeClr val="accent2"/>
                </a:solidFill>
                <a:effectLst/>
                <a:uLnTx/>
                <a:uFillTx/>
                <a:latin typeface="+mj-lt"/>
                <a:ea typeface="+mj-ea"/>
                <a:cs typeface="+mj-cs"/>
              </a:rPr>
              <a:t>/e</a:t>
            </a:r>
            <a:r>
              <a:rPr kumimoji="0" lang="en-US" sz="2400" b="1" i="0" u="none" strike="noStrike" kern="0" cap="none" spc="0" normalizeH="0" baseline="30000" noProof="0" smtClean="0">
                <a:ln>
                  <a:noFill/>
                </a:ln>
                <a:solidFill>
                  <a:schemeClr val="accent2"/>
                </a:solidFill>
                <a:effectLst/>
                <a:uLnTx/>
                <a:uFillTx/>
                <a:latin typeface="+mj-lt"/>
                <a:ea typeface="+mj-ea"/>
                <a:cs typeface="+mj-cs"/>
              </a:rPr>
              <a:t>+</a:t>
            </a:r>
            <a:r>
              <a:rPr kumimoji="0" lang="en-US" sz="2400" b="1" i="0" u="none" strike="noStrike" kern="0" cap="none" spc="0" normalizeH="0" baseline="0" noProof="0" smtClean="0">
                <a:ln>
                  <a:noFill/>
                </a:ln>
                <a:solidFill>
                  <a:schemeClr val="accent2"/>
                </a:solidFill>
                <a:effectLst/>
                <a:uLnTx/>
                <a:uFillTx/>
                <a:latin typeface="+mj-lt"/>
                <a:ea typeface="+mj-ea"/>
                <a:cs typeface="+mj-cs"/>
              </a:rPr>
              <a:t>, </a:t>
            </a:r>
            <a:r>
              <a:rPr kumimoji="0" lang="en-US" sz="2400" b="1" i="0" u="none" strike="noStrike" kern="0" cap="none" spc="0" normalizeH="0" baseline="0" noProof="0" smtClean="0">
                <a:ln>
                  <a:noFill/>
                </a:ln>
                <a:solidFill>
                  <a:schemeClr val="accent2"/>
                </a:solidFill>
                <a:effectLst/>
                <a:uLnTx/>
                <a:uFillTx/>
                <a:latin typeface="Symbol" charset="2"/>
                <a:ea typeface="+mj-ea"/>
                <a:cs typeface="+mj-cs"/>
              </a:rPr>
              <a:t>g </a:t>
            </a:r>
            <a:r>
              <a:rPr kumimoji="0" lang="en-US" sz="2400" b="1" i="0" u="none" strike="noStrike" kern="0" cap="none" spc="0" normalizeH="0" baseline="0" noProof="0" smtClean="0">
                <a:ln>
                  <a:noFill/>
                </a:ln>
                <a:solidFill>
                  <a:schemeClr val="accent2"/>
                </a:solidFill>
                <a:effectLst/>
                <a:uLnTx/>
                <a:uFillTx/>
                <a:latin typeface="+mj-lt"/>
                <a:ea typeface="+mj-ea"/>
                <a:cs typeface="+mj-cs"/>
              </a:rPr>
              <a:t>and neutrons</a:t>
            </a:r>
            <a:endParaRPr kumimoji="0" lang="en-US" sz="2400" b="1" i="0" u="none" strike="noStrike" kern="0" cap="none" spc="0" normalizeH="0" baseline="0" noProof="0" dirty="0">
              <a:ln>
                <a:noFill/>
              </a:ln>
              <a:solidFill>
                <a:schemeClr val="accent2"/>
              </a:solidFill>
              <a:effectLst/>
              <a:uLnTx/>
              <a:uFillTx/>
              <a:latin typeface="+mj-lt"/>
              <a:ea typeface="+mj-ea"/>
              <a:cs typeface="+mj-cs"/>
            </a:endParaRPr>
          </a:p>
        </p:txBody>
      </p:sp>
      <p:pic>
        <p:nvPicPr>
          <p:cNvPr id="8" name="Picture 4" descr="Stitched_001"/>
          <p:cNvPicPr>
            <a:picLocks noChangeAspect="1" noChangeArrowheads="1"/>
          </p:cNvPicPr>
          <p:nvPr/>
        </p:nvPicPr>
        <p:blipFill>
          <a:blip r:embed="rId2"/>
          <a:srcRect/>
          <a:stretch>
            <a:fillRect/>
          </a:stretch>
        </p:blipFill>
        <p:spPr bwMode="auto">
          <a:xfrm>
            <a:off x="762000" y="3276600"/>
            <a:ext cx="7629525" cy="2066925"/>
          </a:xfrm>
          <a:prstGeom prst="rect">
            <a:avLst/>
          </a:prstGeom>
          <a:noFill/>
        </p:spPr>
      </p:pic>
      <p:sp>
        <p:nvSpPr>
          <p:cNvPr id="9" name="Text Box 6"/>
          <p:cNvSpPr txBox="1">
            <a:spLocks noChangeArrowheads="1"/>
          </p:cNvSpPr>
          <p:nvPr/>
        </p:nvSpPr>
        <p:spPr bwMode="auto">
          <a:xfrm>
            <a:off x="1884363" y="5532437"/>
            <a:ext cx="5451475" cy="639763"/>
          </a:xfrm>
          <a:prstGeom prst="rect">
            <a:avLst/>
          </a:prstGeom>
          <a:noFill/>
          <a:ln w="9525">
            <a:noFill/>
            <a:miter lim="800000"/>
            <a:headEnd/>
            <a:tailEnd/>
          </a:ln>
          <a:effectLst/>
        </p:spPr>
        <p:txBody>
          <a:bodyPr wrap="none">
            <a:prstTxWarp prst="textNoShape">
              <a:avLst/>
            </a:prstTxWarp>
            <a:spAutoFit/>
          </a:bodyPr>
          <a:lstStyle/>
          <a:p>
            <a:pPr algn="ctr"/>
            <a:r>
              <a:rPr lang="en-US" sz="1200" dirty="0"/>
              <a:t>B. </a:t>
            </a:r>
            <a:r>
              <a:rPr lang="en-US" sz="1200" dirty="0" err="1"/>
              <a:t>Buonomo</a:t>
            </a:r>
            <a:r>
              <a:rPr lang="en-US" sz="1200" dirty="0"/>
              <a:t>, G. </a:t>
            </a:r>
            <a:r>
              <a:rPr lang="en-US" sz="1200" dirty="0" err="1"/>
              <a:t>Mazzitelli</a:t>
            </a:r>
            <a:r>
              <a:rPr lang="en-US" sz="1200" dirty="0"/>
              <a:t>, L. </a:t>
            </a:r>
            <a:r>
              <a:rPr lang="en-US" sz="1200" dirty="0" err="1"/>
              <a:t>Quintieri</a:t>
            </a:r>
            <a:r>
              <a:rPr lang="en-US" sz="1200" dirty="0"/>
              <a:t>, P. </a:t>
            </a:r>
            <a:r>
              <a:rPr lang="en-US" sz="1200" dirty="0" err="1"/>
              <a:t>Valente</a:t>
            </a:r>
            <a:r>
              <a:rPr lang="en-US" sz="1200" dirty="0"/>
              <a:t>,</a:t>
            </a:r>
            <a:br>
              <a:rPr lang="en-US" sz="1200" dirty="0"/>
            </a:br>
            <a:r>
              <a:rPr lang="en-US" sz="1200" dirty="0"/>
              <a:t>with the support of the DAFNE operators and accelerator division staff</a:t>
            </a:r>
            <a:br>
              <a:rPr lang="en-US" sz="1200" dirty="0"/>
            </a:br>
            <a:r>
              <a:rPr lang="en-US" sz="1200" dirty="0"/>
              <a:t>and all the users who help us developing diagnostic and improving the facility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t>G. Mazzitelli – CSN1 La Sapienza -28 Jan. 2009</a:t>
            </a:r>
          </a:p>
        </p:txBody>
      </p:sp>
      <p:pic>
        <p:nvPicPr>
          <p:cNvPr id="7170" name="Picture 2" descr="LNF00606"/>
          <p:cNvPicPr>
            <a:picLocks noChangeAspect="1" noChangeArrowheads="1"/>
          </p:cNvPicPr>
          <p:nvPr/>
        </p:nvPicPr>
        <p:blipFill>
          <a:blip r:embed="rId3">
            <a:lum bright="6000" contrast="-12000"/>
          </a:blip>
          <a:srcRect t="10312" r="26280"/>
          <a:stretch>
            <a:fillRect/>
          </a:stretch>
        </p:blipFill>
        <p:spPr bwMode="auto">
          <a:xfrm>
            <a:off x="152400" y="685800"/>
            <a:ext cx="4767263" cy="3654425"/>
          </a:xfrm>
          <a:prstGeom prst="rect">
            <a:avLst/>
          </a:prstGeom>
          <a:noFill/>
          <a:ln w="12700">
            <a:solidFill>
              <a:srgbClr val="006666"/>
            </a:solidFill>
            <a:miter lim="800000"/>
            <a:headEnd/>
            <a:tailEnd/>
          </a:ln>
        </p:spPr>
      </p:pic>
      <p:sp>
        <p:nvSpPr>
          <p:cNvPr id="7171" name="Rectangle 3"/>
          <p:cNvSpPr>
            <a:spLocks noGrp="1" noChangeArrowheads="1"/>
          </p:cNvSpPr>
          <p:nvPr>
            <p:ph type="title"/>
          </p:nvPr>
        </p:nvSpPr>
        <p:spPr>
          <a:xfrm>
            <a:off x="228600" y="-152400"/>
            <a:ext cx="8534400" cy="609600"/>
          </a:xfrm>
        </p:spPr>
        <p:txBody>
          <a:bodyPr/>
          <a:lstStyle/>
          <a:p>
            <a:r>
              <a:rPr lang="en-US" dirty="0"/>
              <a:t>The DA</a:t>
            </a:r>
            <a:r>
              <a:rPr lang="en-US" dirty="0">
                <a:latin typeface="Symbol" charset="2"/>
              </a:rPr>
              <a:t>F</a:t>
            </a:r>
            <a:r>
              <a:rPr lang="en-US" dirty="0"/>
              <a:t>NE BTF</a:t>
            </a:r>
            <a:endParaRPr lang="it-IT" dirty="0"/>
          </a:p>
        </p:txBody>
      </p:sp>
      <p:sp>
        <p:nvSpPr>
          <p:cNvPr id="7172" name="Rectangle 4"/>
          <p:cNvSpPr>
            <a:spLocks noChangeArrowheads="1"/>
          </p:cNvSpPr>
          <p:nvPr/>
        </p:nvSpPr>
        <p:spPr bwMode="auto">
          <a:xfrm>
            <a:off x="76200" y="4494213"/>
            <a:ext cx="4267200" cy="641350"/>
          </a:xfrm>
          <a:prstGeom prst="rect">
            <a:avLst/>
          </a:prstGeom>
          <a:noFill/>
          <a:ln w="9525">
            <a:noFill/>
            <a:miter lim="800000"/>
            <a:headEnd/>
            <a:tailEnd/>
          </a:ln>
          <a:effectLst/>
        </p:spPr>
        <p:txBody>
          <a:bodyPr>
            <a:prstTxWarp prst="textNoShape">
              <a:avLst/>
            </a:prstTxWarp>
            <a:spAutoFit/>
          </a:bodyPr>
          <a:lstStyle/>
          <a:p>
            <a:pPr eaLnBrk="0" hangingPunct="0">
              <a:buClr>
                <a:srgbClr val="006666"/>
              </a:buClr>
              <a:buFont typeface="Wingdings" charset="2"/>
              <a:buNone/>
            </a:pPr>
            <a:r>
              <a:rPr kumimoji="1" lang="en-US">
                <a:solidFill>
                  <a:srgbClr val="006666"/>
                </a:solidFill>
              </a:rPr>
              <a:t>The </a:t>
            </a:r>
            <a:r>
              <a:rPr kumimoji="1" lang="en-US" b="1">
                <a:solidFill>
                  <a:srgbClr val="006666"/>
                </a:solidFill>
              </a:rPr>
              <a:t>BTF</a:t>
            </a:r>
            <a:r>
              <a:rPr kumimoji="1" lang="en-US">
                <a:solidFill>
                  <a:srgbClr val="006666"/>
                </a:solidFill>
              </a:rPr>
              <a:t> is a e</a:t>
            </a:r>
            <a:r>
              <a:rPr kumimoji="1" lang="en-US" baseline="30000">
                <a:solidFill>
                  <a:srgbClr val="006666"/>
                </a:solidFill>
                <a:latin typeface="Symbol" charset="2"/>
              </a:rPr>
              <a:t>-</a:t>
            </a:r>
            <a:r>
              <a:rPr kumimoji="1" lang="en-US">
                <a:solidFill>
                  <a:srgbClr val="006666"/>
                </a:solidFill>
              </a:rPr>
              <a:t>/e</a:t>
            </a:r>
            <a:r>
              <a:rPr kumimoji="1" lang="en-US" baseline="30000">
                <a:solidFill>
                  <a:srgbClr val="006666"/>
                </a:solidFill>
                <a:latin typeface="Symbol" charset="2"/>
              </a:rPr>
              <a:t>+</a:t>
            </a:r>
            <a:r>
              <a:rPr kumimoji="1" lang="en-US">
                <a:solidFill>
                  <a:srgbClr val="006666"/>
                </a:solidFill>
              </a:rPr>
              <a:t> </a:t>
            </a:r>
            <a:r>
              <a:rPr kumimoji="1" lang="en-US" b="1">
                <a:solidFill>
                  <a:srgbClr val="006666"/>
                </a:solidFill>
              </a:rPr>
              <a:t>test-beam facility</a:t>
            </a:r>
            <a:r>
              <a:rPr kumimoji="1" lang="en-US">
                <a:solidFill>
                  <a:srgbClr val="006666"/>
                </a:solidFill>
              </a:rPr>
              <a:t> in the Frascati DA</a:t>
            </a:r>
            <a:r>
              <a:rPr kumimoji="1" lang="en-US">
                <a:solidFill>
                  <a:srgbClr val="006666"/>
                </a:solidFill>
                <a:latin typeface="Symbol" charset="2"/>
              </a:rPr>
              <a:t>F</a:t>
            </a:r>
            <a:r>
              <a:rPr kumimoji="1" lang="en-US">
                <a:solidFill>
                  <a:srgbClr val="006666"/>
                </a:solidFill>
              </a:rPr>
              <a:t>NE collider complex</a:t>
            </a:r>
          </a:p>
        </p:txBody>
      </p:sp>
      <p:grpSp>
        <p:nvGrpSpPr>
          <p:cNvPr id="2" name="Group 5"/>
          <p:cNvGrpSpPr>
            <a:grpSpLocks/>
          </p:cNvGrpSpPr>
          <p:nvPr/>
        </p:nvGrpSpPr>
        <p:grpSpPr bwMode="auto">
          <a:xfrm>
            <a:off x="152400" y="685800"/>
            <a:ext cx="4767263" cy="3654425"/>
            <a:chOff x="227" y="680"/>
            <a:chExt cx="3003" cy="2302"/>
          </a:xfrm>
        </p:grpSpPr>
        <p:pic>
          <p:nvPicPr>
            <p:cNvPr id="7174" name="Picture 6" descr="LNF00606"/>
            <p:cNvPicPr>
              <a:picLocks noChangeAspect="1" noChangeArrowheads="1"/>
            </p:cNvPicPr>
            <p:nvPr/>
          </p:nvPicPr>
          <p:blipFill>
            <a:blip r:embed="rId3">
              <a:lum bright="44000" contrast="-74000"/>
            </a:blip>
            <a:srcRect t="10312" r="26280"/>
            <a:stretch>
              <a:fillRect/>
            </a:stretch>
          </p:blipFill>
          <p:spPr bwMode="auto">
            <a:xfrm>
              <a:off x="227" y="680"/>
              <a:ext cx="3003" cy="2302"/>
            </a:xfrm>
            <a:prstGeom prst="rect">
              <a:avLst/>
            </a:prstGeom>
            <a:noFill/>
            <a:ln w="12700">
              <a:solidFill>
                <a:srgbClr val="006666"/>
              </a:solidFill>
              <a:miter lim="800000"/>
              <a:headEnd/>
              <a:tailEnd/>
            </a:ln>
          </p:spPr>
        </p:pic>
        <p:sp>
          <p:nvSpPr>
            <p:cNvPr id="7175" name="Arc 7"/>
            <p:cNvSpPr>
              <a:spLocks noChangeAspect="1"/>
            </p:cNvSpPr>
            <p:nvPr/>
          </p:nvSpPr>
          <p:spPr bwMode="auto">
            <a:xfrm>
              <a:off x="1205" y="832"/>
              <a:ext cx="778" cy="346"/>
            </a:xfrm>
            <a:custGeom>
              <a:avLst/>
              <a:gdLst>
                <a:gd name="G0" fmla="+- 21600 0 0"/>
                <a:gd name="G1" fmla="+- 21600 0 0"/>
                <a:gd name="G2" fmla="+- 21600 0 0"/>
                <a:gd name="T0" fmla="*/ 19361 w 43200"/>
                <a:gd name="T1" fmla="*/ 116 h 43200"/>
                <a:gd name="T2" fmla="*/ 14459 w 43200"/>
                <a:gd name="T3" fmla="*/ 1215 h 43200"/>
                <a:gd name="T4" fmla="*/ 21600 w 43200"/>
                <a:gd name="T5" fmla="*/ 21600 h 43200"/>
              </a:gdLst>
              <a:ahLst/>
              <a:cxnLst>
                <a:cxn ang="0">
                  <a:pos x="T0" y="T1"/>
                </a:cxn>
                <a:cxn ang="0">
                  <a:pos x="T2" y="T3"/>
                </a:cxn>
                <a:cxn ang="0">
                  <a:pos x="T4" y="T5"/>
                </a:cxn>
              </a:cxnLst>
              <a:rect l="0" t="0" r="r" b="b"/>
              <a:pathLst>
                <a:path w="43200" h="43200" fill="none" extrusionOk="0">
                  <a:moveTo>
                    <a:pt x="19361" y="116"/>
                  </a:moveTo>
                  <a:cubicBezTo>
                    <a:pt x="20104" y="38"/>
                    <a:pt x="20852" y="-1"/>
                    <a:pt x="21600" y="-1"/>
                  </a:cubicBezTo>
                  <a:cubicBezTo>
                    <a:pt x="33529" y="0"/>
                    <a:pt x="43200" y="9670"/>
                    <a:pt x="43200" y="21600"/>
                  </a:cubicBezTo>
                  <a:cubicBezTo>
                    <a:pt x="43200" y="33529"/>
                    <a:pt x="33529" y="43200"/>
                    <a:pt x="21600" y="43200"/>
                  </a:cubicBezTo>
                  <a:cubicBezTo>
                    <a:pt x="9670" y="43200"/>
                    <a:pt x="0" y="33529"/>
                    <a:pt x="0" y="21600"/>
                  </a:cubicBezTo>
                  <a:cubicBezTo>
                    <a:pt x="0" y="12423"/>
                    <a:pt x="5798" y="4248"/>
                    <a:pt x="14458" y="1214"/>
                  </a:cubicBezTo>
                </a:path>
                <a:path w="43200" h="43200" stroke="0" extrusionOk="0">
                  <a:moveTo>
                    <a:pt x="19361" y="116"/>
                  </a:moveTo>
                  <a:cubicBezTo>
                    <a:pt x="20104" y="38"/>
                    <a:pt x="20852" y="-1"/>
                    <a:pt x="21600" y="-1"/>
                  </a:cubicBezTo>
                  <a:cubicBezTo>
                    <a:pt x="33529" y="0"/>
                    <a:pt x="43200" y="9670"/>
                    <a:pt x="43200" y="21600"/>
                  </a:cubicBezTo>
                  <a:cubicBezTo>
                    <a:pt x="43200" y="33529"/>
                    <a:pt x="33529" y="43200"/>
                    <a:pt x="21600" y="43200"/>
                  </a:cubicBezTo>
                  <a:cubicBezTo>
                    <a:pt x="9670" y="43200"/>
                    <a:pt x="0" y="33529"/>
                    <a:pt x="0" y="21600"/>
                  </a:cubicBezTo>
                  <a:cubicBezTo>
                    <a:pt x="0" y="12423"/>
                    <a:pt x="5798" y="4248"/>
                    <a:pt x="14458" y="1214"/>
                  </a:cubicBezTo>
                  <a:lnTo>
                    <a:pt x="21600" y="21600"/>
                  </a:lnTo>
                  <a:close/>
                </a:path>
              </a:pathLst>
            </a:custGeom>
            <a:noFill/>
            <a:ln w="28575">
              <a:solidFill>
                <a:srgbClr val="FF0066"/>
              </a:solidFill>
              <a:round/>
              <a:headEnd type="triangle" w="sm" len="med"/>
              <a:tailEnd/>
            </a:ln>
            <a:effectLst/>
          </p:spPr>
          <p:txBody>
            <a:bodyPr wrap="none" anchor="ctr">
              <a:prstTxWarp prst="textNoShape">
                <a:avLst/>
              </a:prstTxWarp>
            </a:bodyPr>
            <a:lstStyle/>
            <a:p>
              <a:endParaRPr lang="en-US"/>
            </a:p>
          </p:txBody>
        </p:sp>
        <p:sp>
          <p:nvSpPr>
            <p:cNvPr id="7176" name="Arc 8"/>
            <p:cNvSpPr>
              <a:spLocks noChangeAspect="1"/>
            </p:cNvSpPr>
            <p:nvPr/>
          </p:nvSpPr>
          <p:spPr bwMode="auto">
            <a:xfrm flipH="1">
              <a:off x="1161" y="800"/>
              <a:ext cx="778" cy="346"/>
            </a:xfrm>
            <a:custGeom>
              <a:avLst/>
              <a:gdLst>
                <a:gd name="G0" fmla="+- 21600 0 0"/>
                <a:gd name="G1" fmla="+- 21600 0 0"/>
                <a:gd name="G2" fmla="+- 21600 0 0"/>
                <a:gd name="T0" fmla="*/ 19361 w 43200"/>
                <a:gd name="T1" fmla="*/ 116 h 43200"/>
                <a:gd name="T2" fmla="*/ 14459 w 43200"/>
                <a:gd name="T3" fmla="*/ 1215 h 43200"/>
                <a:gd name="T4" fmla="*/ 21600 w 43200"/>
                <a:gd name="T5" fmla="*/ 21600 h 43200"/>
              </a:gdLst>
              <a:ahLst/>
              <a:cxnLst>
                <a:cxn ang="0">
                  <a:pos x="T0" y="T1"/>
                </a:cxn>
                <a:cxn ang="0">
                  <a:pos x="T2" y="T3"/>
                </a:cxn>
                <a:cxn ang="0">
                  <a:pos x="T4" y="T5"/>
                </a:cxn>
              </a:cxnLst>
              <a:rect l="0" t="0" r="r" b="b"/>
              <a:pathLst>
                <a:path w="43200" h="43200" fill="none" extrusionOk="0">
                  <a:moveTo>
                    <a:pt x="19361" y="116"/>
                  </a:moveTo>
                  <a:cubicBezTo>
                    <a:pt x="20104" y="38"/>
                    <a:pt x="20852" y="-1"/>
                    <a:pt x="21600" y="-1"/>
                  </a:cubicBezTo>
                  <a:cubicBezTo>
                    <a:pt x="33529" y="0"/>
                    <a:pt x="43200" y="9670"/>
                    <a:pt x="43200" y="21600"/>
                  </a:cubicBezTo>
                  <a:cubicBezTo>
                    <a:pt x="43200" y="33529"/>
                    <a:pt x="33529" y="43200"/>
                    <a:pt x="21600" y="43200"/>
                  </a:cubicBezTo>
                  <a:cubicBezTo>
                    <a:pt x="9670" y="43200"/>
                    <a:pt x="0" y="33529"/>
                    <a:pt x="0" y="21600"/>
                  </a:cubicBezTo>
                  <a:cubicBezTo>
                    <a:pt x="0" y="12423"/>
                    <a:pt x="5798" y="4248"/>
                    <a:pt x="14458" y="1214"/>
                  </a:cubicBezTo>
                </a:path>
                <a:path w="43200" h="43200" stroke="0" extrusionOk="0">
                  <a:moveTo>
                    <a:pt x="19361" y="116"/>
                  </a:moveTo>
                  <a:cubicBezTo>
                    <a:pt x="20104" y="38"/>
                    <a:pt x="20852" y="-1"/>
                    <a:pt x="21600" y="-1"/>
                  </a:cubicBezTo>
                  <a:cubicBezTo>
                    <a:pt x="33529" y="0"/>
                    <a:pt x="43200" y="9670"/>
                    <a:pt x="43200" y="21600"/>
                  </a:cubicBezTo>
                  <a:cubicBezTo>
                    <a:pt x="43200" y="33529"/>
                    <a:pt x="33529" y="43200"/>
                    <a:pt x="21600" y="43200"/>
                  </a:cubicBezTo>
                  <a:cubicBezTo>
                    <a:pt x="9670" y="43200"/>
                    <a:pt x="0" y="33529"/>
                    <a:pt x="0" y="21600"/>
                  </a:cubicBezTo>
                  <a:cubicBezTo>
                    <a:pt x="0" y="12423"/>
                    <a:pt x="5798" y="4248"/>
                    <a:pt x="14458" y="1214"/>
                  </a:cubicBezTo>
                  <a:lnTo>
                    <a:pt x="21600" y="21600"/>
                  </a:lnTo>
                  <a:close/>
                </a:path>
              </a:pathLst>
            </a:custGeom>
            <a:noFill/>
            <a:ln w="28575">
              <a:solidFill>
                <a:srgbClr val="0066FF"/>
              </a:solidFill>
              <a:round/>
              <a:headEnd type="triangle" w="sm" len="med"/>
              <a:tailEnd/>
            </a:ln>
            <a:effectLst/>
          </p:spPr>
          <p:txBody>
            <a:bodyPr wrap="none" anchor="ctr">
              <a:prstTxWarp prst="textNoShape">
                <a:avLst/>
              </a:prstTxWarp>
            </a:bodyPr>
            <a:lstStyle/>
            <a:p>
              <a:endParaRPr lang="en-US"/>
            </a:p>
          </p:txBody>
        </p:sp>
        <p:sp>
          <p:nvSpPr>
            <p:cNvPr id="7177" name="Arc 9"/>
            <p:cNvSpPr>
              <a:spLocks noChangeAspect="1"/>
            </p:cNvSpPr>
            <p:nvPr/>
          </p:nvSpPr>
          <p:spPr bwMode="auto">
            <a:xfrm>
              <a:off x="466" y="1358"/>
              <a:ext cx="389" cy="130"/>
            </a:xfrm>
            <a:custGeom>
              <a:avLst/>
              <a:gdLst>
                <a:gd name="G0" fmla="+- 21600 0 0"/>
                <a:gd name="G1" fmla="+- 21600 0 0"/>
                <a:gd name="G2" fmla="+- 21600 0 0"/>
                <a:gd name="T0" fmla="*/ 41207 w 43200"/>
                <a:gd name="T1" fmla="*/ 30661 h 43200"/>
                <a:gd name="T2" fmla="*/ 43004 w 43200"/>
                <a:gd name="T3" fmla="*/ 24506 h 43200"/>
                <a:gd name="T4" fmla="*/ 21600 w 43200"/>
                <a:gd name="T5" fmla="*/ 21600 h 43200"/>
              </a:gdLst>
              <a:ahLst/>
              <a:cxnLst>
                <a:cxn ang="0">
                  <a:pos x="T0" y="T1"/>
                </a:cxn>
                <a:cxn ang="0">
                  <a:pos x="T2" y="T3"/>
                </a:cxn>
                <a:cxn ang="0">
                  <a:pos x="T4" y="T5"/>
                </a:cxn>
              </a:cxnLst>
              <a:rect l="0" t="0" r="r" b="b"/>
              <a:pathLst>
                <a:path w="43200" h="43200" fill="none" extrusionOk="0">
                  <a:moveTo>
                    <a:pt x="41207" y="30661"/>
                  </a:moveTo>
                  <a:cubicBezTo>
                    <a:pt x="37674" y="38305"/>
                    <a:pt x="30021" y="43199"/>
                    <a:pt x="21600" y="43199"/>
                  </a:cubicBezTo>
                  <a:cubicBezTo>
                    <a:pt x="9670" y="43200"/>
                    <a:pt x="0" y="33529"/>
                    <a:pt x="0" y="21600"/>
                  </a:cubicBezTo>
                  <a:cubicBezTo>
                    <a:pt x="0" y="9670"/>
                    <a:pt x="9670" y="0"/>
                    <a:pt x="21600" y="0"/>
                  </a:cubicBezTo>
                  <a:cubicBezTo>
                    <a:pt x="33529" y="0"/>
                    <a:pt x="43200" y="9670"/>
                    <a:pt x="43200" y="21600"/>
                  </a:cubicBezTo>
                  <a:cubicBezTo>
                    <a:pt x="43199" y="22571"/>
                    <a:pt x="43134" y="23542"/>
                    <a:pt x="43003" y="24505"/>
                  </a:cubicBezTo>
                </a:path>
                <a:path w="43200" h="43200" stroke="0" extrusionOk="0">
                  <a:moveTo>
                    <a:pt x="41207" y="30661"/>
                  </a:moveTo>
                  <a:cubicBezTo>
                    <a:pt x="37674" y="38305"/>
                    <a:pt x="30021" y="43199"/>
                    <a:pt x="21600" y="43199"/>
                  </a:cubicBezTo>
                  <a:cubicBezTo>
                    <a:pt x="9670" y="43200"/>
                    <a:pt x="0" y="33529"/>
                    <a:pt x="0" y="21600"/>
                  </a:cubicBezTo>
                  <a:cubicBezTo>
                    <a:pt x="0" y="9670"/>
                    <a:pt x="9670" y="0"/>
                    <a:pt x="21600" y="0"/>
                  </a:cubicBezTo>
                  <a:cubicBezTo>
                    <a:pt x="33529" y="0"/>
                    <a:pt x="43200" y="9670"/>
                    <a:pt x="43200" y="21600"/>
                  </a:cubicBezTo>
                  <a:cubicBezTo>
                    <a:pt x="43199" y="22571"/>
                    <a:pt x="43134" y="23542"/>
                    <a:pt x="43003" y="24505"/>
                  </a:cubicBezTo>
                  <a:lnTo>
                    <a:pt x="21600" y="21600"/>
                  </a:lnTo>
                  <a:close/>
                </a:path>
              </a:pathLst>
            </a:custGeom>
            <a:noFill/>
            <a:ln w="28575">
              <a:solidFill>
                <a:srgbClr val="FF0066"/>
              </a:solidFill>
              <a:round/>
              <a:headEnd type="triangle" w="sm" len="med"/>
              <a:tailEnd/>
            </a:ln>
            <a:effectLst/>
          </p:spPr>
          <p:txBody>
            <a:bodyPr wrap="none" anchor="ctr">
              <a:prstTxWarp prst="textNoShape">
                <a:avLst/>
              </a:prstTxWarp>
            </a:bodyPr>
            <a:lstStyle/>
            <a:p>
              <a:endParaRPr lang="en-US"/>
            </a:p>
          </p:txBody>
        </p:sp>
        <p:sp>
          <p:nvSpPr>
            <p:cNvPr id="7178" name="Arc 10"/>
            <p:cNvSpPr>
              <a:spLocks noChangeAspect="1"/>
            </p:cNvSpPr>
            <p:nvPr/>
          </p:nvSpPr>
          <p:spPr bwMode="auto">
            <a:xfrm flipH="1">
              <a:off x="472" y="1314"/>
              <a:ext cx="389" cy="129"/>
            </a:xfrm>
            <a:custGeom>
              <a:avLst/>
              <a:gdLst>
                <a:gd name="G0" fmla="+- 21600 0 0"/>
                <a:gd name="G1" fmla="+- 21600 0 0"/>
                <a:gd name="G2" fmla="+- 21600 0 0"/>
                <a:gd name="T0" fmla="*/ 41207 w 43200"/>
                <a:gd name="T1" fmla="*/ 30661 h 43200"/>
                <a:gd name="T2" fmla="*/ 43004 w 43200"/>
                <a:gd name="T3" fmla="*/ 24506 h 43200"/>
                <a:gd name="T4" fmla="*/ 21600 w 43200"/>
                <a:gd name="T5" fmla="*/ 21600 h 43200"/>
              </a:gdLst>
              <a:ahLst/>
              <a:cxnLst>
                <a:cxn ang="0">
                  <a:pos x="T0" y="T1"/>
                </a:cxn>
                <a:cxn ang="0">
                  <a:pos x="T2" y="T3"/>
                </a:cxn>
                <a:cxn ang="0">
                  <a:pos x="T4" y="T5"/>
                </a:cxn>
              </a:cxnLst>
              <a:rect l="0" t="0" r="r" b="b"/>
              <a:pathLst>
                <a:path w="43200" h="43200" fill="none" extrusionOk="0">
                  <a:moveTo>
                    <a:pt x="41207" y="30661"/>
                  </a:moveTo>
                  <a:cubicBezTo>
                    <a:pt x="37674" y="38305"/>
                    <a:pt x="30021" y="43199"/>
                    <a:pt x="21600" y="43199"/>
                  </a:cubicBezTo>
                  <a:cubicBezTo>
                    <a:pt x="9670" y="43200"/>
                    <a:pt x="0" y="33529"/>
                    <a:pt x="0" y="21600"/>
                  </a:cubicBezTo>
                  <a:cubicBezTo>
                    <a:pt x="0" y="9670"/>
                    <a:pt x="9670" y="0"/>
                    <a:pt x="21600" y="0"/>
                  </a:cubicBezTo>
                  <a:cubicBezTo>
                    <a:pt x="33529" y="0"/>
                    <a:pt x="43200" y="9670"/>
                    <a:pt x="43200" y="21600"/>
                  </a:cubicBezTo>
                  <a:cubicBezTo>
                    <a:pt x="43199" y="22571"/>
                    <a:pt x="43134" y="23542"/>
                    <a:pt x="43003" y="24505"/>
                  </a:cubicBezTo>
                </a:path>
                <a:path w="43200" h="43200" stroke="0" extrusionOk="0">
                  <a:moveTo>
                    <a:pt x="41207" y="30661"/>
                  </a:moveTo>
                  <a:cubicBezTo>
                    <a:pt x="37674" y="38305"/>
                    <a:pt x="30021" y="43199"/>
                    <a:pt x="21600" y="43199"/>
                  </a:cubicBezTo>
                  <a:cubicBezTo>
                    <a:pt x="9670" y="43200"/>
                    <a:pt x="0" y="33529"/>
                    <a:pt x="0" y="21600"/>
                  </a:cubicBezTo>
                  <a:cubicBezTo>
                    <a:pt x="0" y="9670"/>
                    <a:pt x="9670" y="0"/>
                    <a:pt x="21600" y="0"/>
                  </a:cubicBezTo>
                  <a:cubicBezTo>
                    <a:pt x="33529" y="0"/>
                    <a:pt x="43200" y="9670"/>
                    <a:pt x="43200" y="21600"/>
                  </a:cubicBezTo>
                  <a:cubicBezTo>
                    <a:pt x="43199" y="22571"/>
                    <a:pt x="43134" y="23542"/>
                    <a:pt x="43003" y="24505"/>
                  </a:cubicBezTo>
                  <a:lnTo>
                    <a:pt x="21600" y="21600"/>
                  </a:lnTo>
                  <a:close/>
                </a:path>
              </a:pathLst>
            </a:custGeom>
            <a:noFill/>
            <a:ln w="28575">
              <a:solidFill>
                <a:srgbClr val="0066FF"/>
              </a:solidFill>
              <a:round/>
              <a:headEnd type="triangle" w="sm" len="med"/>
              <a:tailEnd/>
            </a:ln>
            <a:effectLst/>
          </p:spPr>
          <p:txBody>
            <a:bodyPr wrap="none" anchor="ctr">
              <a:prstTxWarp prst="textNoShape">
                <a:avLst/>
              </a:prstTxWarp>
            </a:bodyPr>
            <a:lstStyle/>
            <a:p>
              <a:endParaRPr lang="en-US"/>
            </a:p>
          </p:txBody>
        </p:sp>
        <p:sp>
          <p:nvSpPr>
            <p:cNvPr id="7179" name="Arc 11"/>
            <p:cNvSpPr>
              <a:spLocks noChangeAspect="1"/>
            </p:cNvSpPr>
            <p:nvPr/>
          </p:nvSpPr>
          <p:spPr bwMode="auto">
            <a:xfrm rot="2035183" flipH="1">
              <a:off x="895" y="1638"/>
              <a:ext cx="765" cy="271"/>
            </a:xfrm>
            <a:custGeom>
              <a:avLst/>
              <a:gdLst>
                <a:gd name="G0" fmla="+- 0 0 0"/>
                <a:gd name="G1" fmla="+- 21050 0 0"/>
                <a:gd name="G2" fmla="+- 21600 0 0"/>
                <a:gd name="T0" fmla="*/ 4844 w 21203"/>
                <a:gd name="T1" fmla="*/ 0 h 21050"/>
                <a:gd name="T2" fmla="*/ 21203 w 21203"/>
                <a:gd name="T3" fmla="*/ 16925 h 21050"/>
                <a:gd name="T4" fmla="*/ 0 w 21203"/>
                <a:gd name="T5" fmla="*/ 21050 h 21050"/>
              </a:gdLst>
              <a:ahLst/>
              <a:cxnLst>
                <a:cxn ang="0">
                  <a:pos x="T0" y="T1"/>
                </a:cxn>
                <a:cxn ang="0">
                  <a:pos x="T2" y="T3"/>
                </a:cxn>
                <a:cxn ang="0">
                  <a:pos x="T4" y="T5"/>
                </a:cxn>
              </a:cxnLst>
              <a:rect l="0" t="0" r="r" b="b"/>
              <a:pathLst>
                <a:path w="21203" h="21050" fill="none" extrusionOk="0">
                  <a:moveTo>
                    <a:pt x="4843" y="0"/>
                  </a:moveTo>
                  <a:cubicBezTo>
                    <a:pt x="13161" y="1914"/>
                    <a:pt x="19572" y="8546"/>
                    <a:pt x="21202" y="16925"/>
                  </a:cubicBezTo>
                </a:path>
                <a:path w="21203" h="21050" stroke="0" extrusionOk="0">
                  <a:moveTo>
                    <a:pt x="4843" y="0"/>
                  </a:moveTo>
                  <a:cubicBezTo>
                    <a:pt x="13161" y="1914"/>
                    <a:pt x="19572" y="8546"/>
                    <a:pt x="21202" y="16925"/>
                  </a:cubicBezTo>
                  <a:lnTo>
                    <a:pt x="0" y="21050"/>
                  </a:lnTo>
                  <a:close/>
                </a:path>
              </a:pathLst>
            </a:custGeom>
            <a:noFill/>
            <a:ln w="28575">
              <a:solidFill>
                <a:srgbClr val="006666"/>
              </a:solidFill>
              <a:round/>
              <a:headEnd/>
              <a:tailEnd type="triangle" w="med" len="sm"/>
            </a:ln>
            <a:effectLst/>
          </p:spPr>
          <p:txBody>
            <a:bodyPr wrap="none" anchor="ctr">
              <a:prstTxWarp prst="textNoShape">
                <a:avLst/>
              </a:prstTxWarp>
            </a:bodyPr>
            <a:lstStyle/>
            <a:p>
              <a:endParaRPr lang="en-US"/>
            </a:p>
          </p:txBody>
        </p:sp>
        <p:sp>
          <p:nvSpPr>
            <p:cNvPr id="7180" name="Rectangle 12"/>
            <p:cNvSpPr>
              <a:spLocks noChangeAspect="1" noChangeArrowheads="1"/>
            </p:cNvSpPr>
            <p:nvPr/>
          </p:nvSpPr>
          <p:spPr bwMode="auto">
            <a:xfrm>
              <a:off x="548" y="1585"/>
              <a:ext cx="396" cy="231"/>
            </a:xfrm>
            <a:prstGeom prst="rect">
              <a:avLst/>
            </a:prstGeom>
            <a:noFill/>
            <a:ln w="28575">
              <a:noFill/>
              <a:miter lim="800000"/>
              <a:headEnd/>
              <a:tailEnd/>
            </a:ln>
            <a:effectLst/>
          </p:spPr>
          <p:txBody>
            <a:bodyPr wrap="none">
              <a:prstTxWarp prst="textNoShape">
                <a:avLst/>
              </a:prstTxWarp>
              <a:spAutoFit/>
            </a:bodyPr>
            <a:lstStyle/>
            <a:p>
              <a:pPr algn="r" eaLnBrk="0" hangingPunct="0"/>
              <a:r>
                <a:rPr kumimoji="1" lang="en-US" b="1" i="1">
                  <a:solidFill>
                    <a:srgbClr val="006666"/>
                  </a:solidFill>
                </a:rPr>
                <a:t>BTF</a:t>
              </a:r>
              <a:endParaRPr kumimoji="1" lang="it-IT" b="1" i="1">
                <a:solidFill>
                  <a:srgbClr val="006666"/>
                </a:solidFill>
              </a:endParaRPr>
            </a:p>
          </p:txBody>
        </p:sp>
        <p:sp>
          <p:nvSpPr>
            <p:cNvPr id="7181" name="Line 13"/>
            <p:cNvSpPr>
              <a:spLocks noChangeAspect="1" noChangeShapeType="1"/>
            </p:cNvSpPr>
            <p:nvPr/>
          </p:nvSpPr>
          <p:spPr bwMode="auto">
            <a:xfrm flipH="1" flipV="1">
              <a:off x="1143" y="1516"/>
              <a:ext cx="1043" cy="739"/>
            </a:xfrm>
            <a:prstGeom prst="line">
              <a:avLst/>
            </a:prstGeom>
            <a:noFill/>
            <a:ln w="28575">
              <a:solidFill>
                <a:srgbClr val="0066FF"/>
              </a:solidFill>
              <a:round/>
              <a:headEnd/>
              <a:tailEnd type="triangle" w="med" len="sm"/>
            </a:ln>
            <a:effectLst/>
          </p:spPr>
          <p:txBody>
            <a:bodyPr wrap="none" anchor="ctr">
              <a:prstTxWarp prst="textNoShape">
                <a:avLst/>
              </a:prstTxWarp>
            </a:bodyPr>
            <a:lstStyle/>
            <a:p>
              <a:endParaRPr lang="en-US"/>
            </a:p>
          </p:txBody>
        </p:sp>
        <p:sp>
          <p:nvSpPr>
            <p:cNvPr id="7182" name="Line 14"/>
            <p:cNvSpPr>
              <a:spLocks noChangeAspect="1" noChangeShapeType="1"/>
            </p:cNvSpPr>
            <p:nvPr/>
          </p:nvSpPr>
          <p:spPr bwMode="auto">
            <a:xfrm flipH="1" flipV="1">
              <a:off x="1057" y="1443"/>
              <a:ext cx="1412" cy="1000"/>
            </a:xfrm>
            <a:prstGeom prst="line">
              <a:avLst/>
            </a:prstGeom>
            <a:noFill/>
            <a:ln w="28575">
              <a:solidFill>
                <a:srgbClr val="FF0066"/>
              </a:solidFill>
              <a:round/>
              <a:headEnd/>
              <a:tailEnd type="triangle" w="med" len="sm"/>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4943475" y="685800"/>
            <a:ext cx="4124325" cy="3735388"/>
            <a:chOff x="3024" y="960"/>
            <a:chExt cx="2598" cy="2353"/>
          </a:xfrm>
        </p:grpSpPr>
        <p:pic>
          <p:nvPicPr>
            <p:cNvPr id="7184" name="Picture 16" descr="hpim0170"/>
            <p:cNvPicPr>
              <a:picLocks noChangeAspect="1" noChangeArrowheads="1"/>
            </p:cNvPicPr>
            <p:nvPr/>
          </p:nvPicPr>
          <p:blipFill>
            <a:blip r:embed="rId4">
              <a:lum contrast="-12000"/>
            </a:blip>
            <a:srcRect/>
            <a:stretch>
              <a:fillRect/>
            </a:stretch>
          </p:blipFill>
          <p:spPr bwMode="auto">
            <a:xfrm>
              <a:off x="3264" y="960"/>
              <a:ext cx="2309" cy="1675"/>
            </a:xfrm>
            <a:prstGeom prst="rect">
              <a:avLst/>
            </a:prstGeom>
            <a:noFill/>
            <a:ln w="12700">
              <a:solidFill>
                <a:srgbClr val="006666"/>
              </a:solidFill>
              <a:miter lim="800000"/>
              <a:headEnd/>
              <a:tailEnd/>
            </a:ln>
          </p:spPr>
        </p:pic>
        <p:sp>
          <p:nvSpPr>
            <p:cNvPr id="7185" name="Rectangle 17"/>
            <p:cNvSpPr>
              <a:spLocks noChangeAspect="1" noChangeArrowheads="1"/>
            </p:cNvSpPr>
            <p:nvPr/>
          </p:nvSpPr>
          <p:spPr bwMode="auto">
            <a:xfrm>
              <a:off x="3024" y="2736"/>
              <a:ext cx="2598" cy="577"/>
            </a:xfrm>
            <a:prstGeom prst="rect">
              <a:avLst/>
            </a:prstGeom>
            <a:noFill/>
            <a:ln w="9525">
              <a:noFill/>
              <a:miter lim="800000"/>
              <a:headEnd/>
              <a:tailEnd/>
            </a:ln>
            <a:effectLst/>
          </p:spPr>
          <p:txBody>
            <a:bodyPr wrap="none">
              <a:prstTxWarp prst="textNoShape">
                <a:avLst/>
              </a:prstTxWarp>
              <a:spAutoFit/>
            </a:bodyPr>
            <a:lstStyle/>
            <a:p>
              <a:pPr eaLnBrk="0" hangingPunct="0"/>
              <a:r>
                <a:rPr kumimoji="1" lang="en-US" b="1">
                  <a:solidFill>
                    <a:schemeClr val="tx2"/>
                  </a:solidFill>
                </a:rPr>
                <a:t>high current</a:t>
              </a:r>
              <a:r>
                <a:rPr kumimoji="1" lang="en-US">
                  <a:solidFill>
                    <a:schemeClr val="tx2"/>
                  </a:solidFill>
                </a:rPr>
                <a:t> Linac:</a:t>
              </a:r>
            </a:p>
            <a:p>
              <a:pPr eaLnBrk="0" hangingPunct="0">
                <a:buFont typeface="Wingdings" charset="2"/>
                <a:buChar char="§"/>
              </a:pPr>
              <a:r>
                <a:rPr kumimoji="1" lang="en-US">
                  <a:solidFill>
                    <a:schemeClr val="tx2"/>
                  </a:solidFill>
                </a:rPr>
                <a:t> 1 </a:t>
              </a:r>
              <a:r>
                <a:rPr kumimoji="1" lang="en-US">
                  <a:solidFill>
                    <a:schemeClr val="tx2"/>
                  </a:solidFill>
                  <a:latin typeface="Symbol" charset="2"/>
                  <a:sym typeface="Symbol" charset="2"/>
                </a:rPr>
                <a:t>-</a:t>
              </a:r>
              <a:r>
                <a:rPr kumimoji="1" lang="en-US">
                  <a:solidFill>
                    <a:schemeClr val="tx2"/>
                  </a:solidFill>
                </a:rPr>
                <a:t> 500 mA e</a:t>
              </a:r>
              <a:r>
                <a:rPr kumimoji="1" lang="en-US" baseline="30000">
                  <a:solidFill>
                    <a:schemeClr val="tx2"/>
                  </a:solidFill>
                  <a:latin typeface="Symbol" charset="2"/>
                </a:rPr>
                <a:t>-</a:t>
              </a:r>
              <a:r>
                <a:rPr kumimoji="1" lang="en-US">
                  <a:solidFill>
                    <a:schemeClr val="tx2"/>
                  </a:solidFill>
                </a:rPr>
                <a:t> 100 mA e</a:t>
              </a:r>
              <a:r>
                <a:rPr kumimoji="1" lang="en-US" baseline="30000">
                  <a:solidFill>
                    <a:schemeClr val="tx2"/>
                  </a:solidFill>
                  <a:latin typeface="Symbol" charset="2"/>
                </a:rPr>
                <a:t>+</a:t>
              </a:r>
              <a:r>
                <a:rPr kumimoji="1" lang="en-US">
                  <a:solidFill>
                    <a:schemeClr val="tx2"/>
                  </a:solidFill>
                </a:rPr>
                <a:t>, </a:t>
              </a:r>
            </a:p>
            <a:p>
              <a:pPr eaLnBrk="0" hangingPunct="0">
                <a:buFont typeface="Wingdings" charset="2"/>
                <a:buChar char="§"/>
              </a:pPr>
              <a:r>
                <a:rPr kumimoji="1" lang="en-US">
                  <a:solidFill>
                    <a:schemeClr val="tx2"/>
                  </a:solidFill>
                </a:rPr>
                <a:t> 1 - 10 ns pulses, at least </a:t>
              </a:r>
              <a:r>
                <a:rPr kumimoji="1" lang="en-US">
                  <a:solidFill>
                    <a:schemeClr val="tx2"/>
                  </a:solidFill>
                  <a:sym typeface="Symbol" charset="2"/>
                </a:rPr>
                <a:t>10</a:t>
              </a:r>
              <a:r>
                <a:rPr kumimoji="1" lang="en-US" baseline="30000">
                  <a:solidFill>
                    <a:schemeClr val="tx2"/>
                  </a:solidFill>
                  <a:sym typeface="Symbol" charset="2"/>
                </a:rPr>
                <a:t>7 </a:t>
              </a:r>
              <a:r>
                <a:rPr kumimoji="1" lang="en-US">
                  <a:solidFill>
                    <a:schemeClr val="tx2"/>
                  </a:solidFill>
                  <a:sym typeface="Symbol" charset="2"/>
                </a:rPr>
                <a:t>particles</a:t>
              </a:r>
            </a:p>
          </p:txBody>
        </p:sp>
      </p:grpSp>
      <p:sp>
        <p:nvSpPr>
          <p:cNvPr id="7187" name="Rectangle 19"/>
          <p:cNvSpPr>
            <a:spLocks noChangeArrowheads="1"/>
          </p:cNvSpPr>
          <p:nvPr/>
        </p:nvSpPr>
        <p:spPr bwMode="auto">
          <a:xfrm>
            <a:off x="990600" y="5105400"/>
            <a:ext cx="7620000" cy="1314450"/>
          </a:xfrm>
          <a:prstGeom prst="rect">
            <a:avLst/>
          </a:prstGeom>
          <a:noFill/>
          <a:ln w="9525">
            <a:noFill/>
            <a:miter lim="800000"/>
            <a:headEnd/>
            <a:tailEnd/>
          </a:ln>
          <a:effectLst>
            <a:outerShdw blurRad="63500" dist="38099" dir="2700000" algn="ctr" rotWithShape="0">
              <a:srgbClr val="C0C0C0">
                <a:alpha val="74998"/>
              </a:srgbClr>
            </a:outerShdw>
          </a:effectLst>
        </p:spPr>
        <p:txBody>
          <a:bodyPr>
            <a:prstTxWarp prst="textNoShape">
              <a:avLst/>
            </a:prstTxWarp>
            <a:spAutoFit/>
          </a:bodyPr>
          <a:lstStyle/>
          <a:p>
            <a:pPr eaLnBrk="0" hangingPunct="0">
              <a:spcBef>
                <a:spcPct val="15000"/>
              </a:spcBef>
              <a:buFont typeface="Wingdings" charset="2"/>
              <a:buNone/>
            </a:pPr>
            <a:r>
              <a:rPr kumimoji="1" lang="en-US" b="1">
                <a:solidFill>
                  <a:srgbClr val="990033"/>
                </a:solidFill>
              </a:rPr>
              <a:t>Need to attenuate the primary beam:</a:t>
            </a:r>
          </a:p>
          <a:p>
            <a:pPr lvl="1" eaLnBrk="0" hangingPunct="0">
              <a:spcBef>
                <a:spcPct val="15000"/>
              </a:spcBef>
              <a:buFont typeface="Wingdings" charset="2"/>
              <a:buChar char="§"/>
            </a:pPr>
            <a:r>
              <a:rPr kumimoji="1" lang="en-US">
                <a:solidFill>
                  <a:srgbClr val="990033"/>
                </a:solidFill>
              </a:rPr>
              <a:t> </a:t>
            </a:r>
            <a:r>
              <a:rPr kumimoji="1" lang="en-US" b="1">
                <a:solidFill>
                  <a:srgbClr val="990033"/>
                </a:solidFill>
              </a:rPr>
              <a:t>Single particle</a:t>
            </a:r>
            <a:r>
              <a:rPr kumimoji="1" lang="en-US">
                <a:solidFill>
                  <a:srgbClr val="990033"/>
                </a:solidFill>
              </a:rPr>
              <a:t> regime is ideal for detector testing purposes</a:t>
            </a:r>
          </a:p>
          <a:p>
            <a:pPr lvl="1" eaLnBrk="0" hangingPunct="0">
              <a:spcBef>
                <a:spcPct val="15000"/>
              </a:spcBef>
              <a:buFont typeface="Wingdings" charset="2"/>
              <a:buChar char="§"/>
            </a:pPr>
            <a:r>
              <a:rPr kumimoji="1" lang="en-US">
                <a:solidFill>
                  <a:srgbClr val="990033"/>
                </a:solidFill>
              </a:rPr>
              <a:t> Allows to tune the beam intensity </a:t>
            </a:r>
          </a:p>
          <a:p>
            <a:pPr lvl="1" eaLnBrk="0" hangingPunct="0">
              <a:spcBef>
                <a:spcPct val="15000"/>
              </a:spcBef>
              <a:buFont typeface="Wingdings" charset="2"/>
              <a:buChar char="§"/>
            </a:pPr>
            <a:r>
              <a:rPr kumimoji="1" lang="en-US">
                <a:solidFill>
                  <a:srgbClr val="990033"/>
                </a:solidFill>
              </a:rPr>
              <a:t> Allows to tune the beam energy</a:t>
            </a:r>
            <a:endParaRPr kumimoji="1" lang="it-IT">
              <a:solidFill>
                <a:srgbClr val="9900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0" y="149083"/>
            <a:ext cx="9144000" cy="64571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Footer Placeholder 2"/>
          <p:cNvSpPr>
            <a:spLocks noGrp="1"/>
          </p:cNvSpPr>
          <p:nvPr>
            <p:ph type="ftr" sz="quarter" idx="10"/>
          </p:nvPr>
        </p:nvSpPr>
        <p:spPr/>
        <p:txBody>
          <a:bodyPr/>
          <a:lstStyle/>
          <a:p>
            <a:r>
              <a:rPr lang="en-US"/>
              <a:t>G. Mazzitelli – CSN1 La Sapienza -28 Jan. 2009</a:t>
            </a:r>
          </a:p>
        </p:txBody>
      </p:sp>
      <p:grpSp>
        <p:nvGrpSpPr>
          <p:cNvPr id="2" name="Group 58"/>
          <p:cNvGrpSpPr>
            <a:grpSpLocks/>
          </p:cNvGrpSpPr>
          <p:nvPr/>
        </p:nvGrpSpPr>
        <p:grpSpPr bwMode="auto">
          <a:xfrm>
            <a:off x="5778500" y="76200"/>
            <a:ext cx="3365500" cy="6218238"/>
            <a:chOff x="3640" y="48"/>
            <a:chExt cx="2120" cy="3917"/>
          </a:xfrm>
        </p:grpSpPr>
        <p:grpSp>
          <p:nvGrpSpPr>
            <p:cNvPr id="3" name="Group 59"/>
            <p:cNvGrpSpPr>
              <a:grpSpLocks/>
            </p:cNvGrpSpPr>
            <p:nvPr/>
          </p:nvGrpSpPr>
          <p:grpSpPr bwMode="auto">
            <a:xfrm>
              <a:off x="3944" y="2496"/>
              <a:ext cx="1728" cy="1469"/>
              <a:chOff x="3944" y="2496"/>
              <a:chExt cx="1728" cy="1469"/>
            </a:xfrm>
          </p:grpSpPr>
          <p:pic>
            <p:nvPicPr>
              <p:cNvPr id="11324" name="Picture 60"/>
              <p:cNvPicPr>
                <a:picLocks noChangeAspect="1" noChangeArrowheads="1"/>
              </p:cNvPicPr>
              <p:nvPr/>
            </p:nvPicPr>
            <p:blipFill>
              <a:blip r:embed="rId3"/>
              <a:srcRect/>
              <a:stretch>
                <a:fillRect/>
              </a:stretch>
            </p:blipFill>
            <p:spPr bwMode="auto">
              <a:xfrm>
                <a:off x="4025" y="2496"/>
                <a:ext cx="1637" cy="1359"/>
              </a:xfrm>
              <a:prstGeom prst="rect">
                <a:avLst/>
              </a:prstGeom>
              <a:noFill/>
              <a:ln w="9525">
                <a:noFill/>
                <a:miter lim="800000"/>
                <a:headEnd/>
                <a:tailEnd/>
              </a:ln>
              <a:effectLst/>
            </p:spPr>
          </p:pic>
          <p:sp>
            <p:nvSpPr>
              <p:cNvPr id="11325" name="Rectangle 61"/>
              <p:cNvSpPr>
                <a:spLocks noChangeArrowheads="1"/>
              </p:cNvSpPr>
              <p:nvPr/>
            </p:nvSpPr>
            <p:spPr bwMode="auto">
              <a:xfrm>
                <a:off x="4414" y="3773"/>
                <a:ext cx="1258" cy="19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spcBef>
                    <a:spcPct val="20000"/>
                  </a:spcBef>
                  <a:buClr>
                    <a:schemeClr val="tx2"/>
                  </a:buClr>
                  <a:buFont typeface="Arial" charset="0"/>
                  <a:buNone/>
                </a:pPr>
                <a:r>
                  <a:rPr kumimoji="1" lang="en-US" sz="1400">
                    <a:solidFill>
                      <a:srgbClr val="3333CC"/>
                    </a:solidFill>
                  </a:rPr>
                  <a:t>Selected energy (MeV)</a:t>
                </a:r>
              </a:p>
            </p:txBody>
          </p:sp>
          <p:sp>
            <p:nvSpPr>
              <p:cNvPr id="11326" name="Rectangle 62"/>
              <p:cNvSpPr>
                <a:spLocks noChangeArrowheads="1"/>
              </p:cNvSpPr>
              <p:nvPr/>
            </p:nvSpPr>
            <p:spPr bwMode="auto">
              <a:xfrm rot="16200000">
                <a:off x="3640" y="2894"/>
                <a:ext cx="799" cy="19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spcBef>
                    <a:spcPct val="20000"/>
                  </a:spcBef>
                  <a:buClr>
                    <a:schemeClr val="tx2"/>
                  </a:buClr>
                  <a:buFont typeface="Arial" charset="0"/>
                  <a:buNone/>
                </a:pPr>
                <a:r>
                  <a:rPr kumimoji="1" lang="en-US" sz="1400">
                    <a:solidFill>
                      <a:srgbClr val="3333CC"/>
                    </a:solidFill>
                  </a:rPr>
                  <a:t>N. of particles</a:t>
                </a:r>
              </a:p>
            </p:txBody>
          </p:sp>
        </p:grpSp>
        <p:sp>
          <p:nvSpPr>
            <p:cNvPr id="11327" name="AutoShape 63"/>
            <p:cNvSpPr>
              <a:spLocks noChangeArrowheads="1"/>
            </p:cNvSpPr>
            <p:nvPr/>
          </p:nvSpPr>
          <p:spPr bwMode="auto">
            <a:xfrm>
              <a:off x="4316" y="1306"/>
              <a:ext cx="864" cy="480"/>
            </a:xfrm>
            <a:prstGeom prst="cube">
              <a:avLst>
                <a:gd name="adj" fmla="val 25000"/>
              </a:avLst>
            </a:prstGeom>
            <a:solidFill>
              <a:schemeClr val="accent1"/>
            </a:solidFill>
            <a:ln w="9525">
              <a:solidFill>
                <a:schemeClr val="tx2"/>
              </a:solidFill>
              <a:miter lim="800000"/>
              <a:headEnd/>
              <a:tailEnd/>
            </a:ln>
            <a:effectLst/>
          </p:spPr>
          <p:txBody>
            <a:bodyPr wrap="none" anchor="ctr">
              <a:prstTxWarp prst="textNoShape">
                <a:avLst/>
              </a:prstTxWarp>
            </a:bodyPr>
            <a:lstStyle/>
            <a:p>
              <a:endParaRPr lang="en-US"/>
            </a:p>
          </p:txBody>
        </p:sp>
        <p:sp>
          <p:nvSpPr>
            <p:cNvPr id="11328" name="Text Box 64"/>
            <p:cNvSpPr txBox="1">
              <a:spLocks noChangeArrowheads="1"/>
            </p:cNvSpPr>
            <p:nvPr/>
          </p:nvSpPr>
          <p:spPr bwMode="auto">
            <a:xfrm>
              <a:off x="4472" y="1056"/>
              <a:ext cx="960" cy="250"/>
            </a:xfrm>
            <a:prstGeom prst="rect">
              <a:avLst/>
            </a:prstGeom>
            <a:noFill/>
            <a:ln w="9525">
              <a:noFill/>
              <a:miter lim="800000"/>
              <a:headEnd/>
              <a:tailEnd/>
            </a:ln>
            <a:effectLst/>
          </p:spPr>
          <p:txBody>
            <a:bodyPr>
              <a:prstTxWarp prst="textNoShape">
                <a:avLst/>
              </a:prstTxWarp>
              <a:spAutoFit/>
            </a:bodyPr>
            <a:lstStyle/>
            <a:p>
              <a:pPr eaLnBrk="0" hangingPunct="0"/>
              <a:r>
                <a:rPr kumimoji="1" lang="en-US" sz="2000">
                  <a:solidFill>
                    <a:schemeClr val="tx2"/>
                  </a:solidFill>
                </a:rPr>
                <a:t>detector</a:t>
              </a:r>
            </a:p>
          </p:txBody>
        </p:sp>
        <p:grpSp>
          <p:nvGrpSpPr>
            <p:cNvPr id="4" name="Group 65"/>
            <p:cNvGrpSpPr>
              <a:grpSpLocks/>
            </p:cNvGrpSpPr>
            <p:nvPr/>
          </p:nvGrpSpPr>
          <p:grpSpPr bwMode="auto">
            <a:xfrm>
              <a:off x="3640" y="48"/>
              <a:ext cx="2120" cy="1008"/>
              <a:chOff x="3640" y="48"/>
              <a:chExt cx="2120" cy="1008"/>
            </a:xfrm>
          </p:grpSpPr>
          <p:pic>
            <p:nvPicPr>
              <p:cNvPr id="11330" name="Picture 66"/>
              <p:cNvPicPr>
                <a:picLocks noChangeAspect="1" noChangeArrowheads="1"/>
              </p:cNvPicPr>
              <p:nvPr/>
            </p:nvPicPr>
            <p:blipFill>
              <a:blip r:embed="rId4"/>
              <a:srcRect/>
              <a:stretch>
                <a:fillRect/>
              </a:stretch>
            </p:blipFill>
            <p:spPr bwMode="auto">
              <a:xfrm>
                <a:off x="3640" y="48"/>
                <a:ext cx="2120" cy="1008"/>
              </a:xfrm>
              <a:prstGeom prst="rect">
                <a:avLst/>
              </a:prstGeom>
              <a:noFill/>
              <a:ln w="9525">
                <a:noFill/>
                <a:miter lim="800000"/>
                <a:headEnd/>
                <a:tailEnd/>
              </a:ln>
              <a:effectLst/>
            </p:spPr>
          </p:pic>
          <p:sp>
            <p:nvSpPr>
              <p:cNvPr id="11331" name="Text Box 67"/>
              <p:cNvSpPr txBox="1">
                <a:spLocks noChangeAspect="1" noChangeArrowheads="1"/>
              </p:cNvSpPr>
              <p:nvPr/>
            </p:nvSpPr>
            <p:spPr bwMode="auto">
              <a:xfrm>
                <a:off x="4183" y="384"/>
                <a:ext cx="301" cy="21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1e-</a:t>
                </a:r>
              </a:p>
            </p:txBody>
          </p:sp>
          <p:sp>
            <p:nvSpPr>
              <p:cNvPr id="11332" name="Text Box 68"/>
              <p:cNvSpPr txBox="1">
                <a:spLocks noChangeAspect="1" noChangeArrowheads="1"/>
              </p:cNvSpPr>
              <p:nvPr/>
            </p:nvSpPr>
            <p:spPr bwMode="auto">
              <a:xfrm>
                <a:off x="4499" y="480"/>
                <a:ext cx="301" cy="21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2e-</a:t>
                </a:r>
              </a:p>
            </p:txBody>
          </p:sp>
          <p:sp>
            <p:nvSpPr>
              <p:cNvPr id="11333" name="Text Box 69"/>
              <p:cNvSpPr txBox="1">
                <a:spLocks noChangeAspect="1" noChangeArrowheads="1"/>
              </p:cNvSpPr>
              <p:nvPr/>
            </p:nvSpPr>
            <p:spPr bwMode="auto">
              <a:xfrm>
                <a:off x="4739" y="576"/>
                <a:ext cx="301" cy="21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3e-</a:t>
                </a:r>
              </a:p>
            </p:txBody>
          </p:sp>
          <p:sp>
            <p:nvSpPr>
              <p:cNvPr id="11334" name="Text Box 70"/>
              <p:cNvSpPr txBox="1">
                <a:spLocks noChangeAspect="1" noChangeArrowheads="1"/>
              </p:cNvSpPr>
              <p:nvPr/>
            </p:nvSpPr>
            <p:spPr bwMode="auto">
              <a:xfrm>
                <a:off x="3893" y="144"/>
                <a:ext cx="187" cy="212"/>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0</a:t>
                </a:r>
              </a:p>
            </p:txBody>
          </p:sp>
        </p:grpSp>
      </p:grpSp>
      <p:sp>
        <p:nvSpPr>
          <p:cNvPr id="11266" name="Rectangle 2"/>
          <p:cNvSpPr>
            <a:spLocks noGrp="1" noChangeArrowheads="1"/>
          </p:cNvSpPr>
          <p:nvPr>
            <p:ph type="title"/>
          </p:nvPr>
        </p:nvSpPr>
        <p:spPr>
          <a:xfrm>
            <a:off x="914400" y="76200"/>
            <a:ext cx="6248400" cy="609600"/>
          </a:xfrm>
        </p:spPr>
        <p:txBody>
          <a:bodyPr/>
          <a:lstStyle/>
          <a:p>
            <a:pPr algn="l"/>
            <a:r>
              <a:rPr lang="en-US" sz="3600" dirty="0"/>
              <a:t>LINAC beam attenuation</a:t>
            </a:r>
            <a:endParaRPr lang="it-IT" sz="3600" dirty="0"/>
          </a:p>
        </p:txBody>
      </p:sp>
      <p:grpSp>
        <p:nvGrpSpPr>
          <p:cNvPr id="5" name="Group 3"/>
          <p:cNvGrpSpPr>
            <a:grpSpLocks/>
          </p:cNvGrpSpPr>
          <p:nvPr/>
        </p:nvGrpSpPr>
        <p:grpSpPr bwMode="auto">
          <a:xfrm>
            <a:off x="6330950" y="2565400"/>
            <a:ext cx="2990850" cy="1463675"/>
            <a:chOff x="3780" y="1392"/>
            <a:chExt cx="1884" cy="922"/>
          </a:xfrm>
        </p:grpSpPr>
        <p:grpSp>
          <p:nvGrpSpPr>
            <p:cNvPr id="6" name="Group 4"/>
            <p:cNvGrpSpPr>
              <a:grpSpLocks/>
            </p:cNvGrpSpPr>
            <p:nvPr/>
          </p:nvGrpSpPr>
          <p:grpSpPr bwMode="auto">
            <a:xfrm>
              <a:off x="3780" y="1632"/>
              <a:ext cx="1200" cy="240"/>
              <a:chOff x="3696" y="2208"/>
              <a:chExt cx="1200" cy="672"/>
            </a:xfrm>
          </p:grpSpPr>
          <p:sp>
            <p:nvSpPr>
              <p:cNvPr id="11269" name="AutoShape 5"/>
              <p:cNvSpPr>
                <a:spLocks noChangeArrowheads="1"/>
              </p:cNvSpPr>
              <p:nvPr/>
            </p:nvSpPr>
            <p:spPr bwMode="auto">
              <a:xfrm>
                <a:off x="3696" y="2208"/>
                <a:ext cx="480" cy="672"/>
              </a:xfrm>
              <a:prstGeom prst="cube">
                <a:avLst>
                  <a:gd name="adj" fmla="val 9375"/>
                </a:avLst>
              </a:prstGeom>
              <a:solidFill>
                <a:srgbClr val="008080"/>
              </a:solidFill>
              <a:ln w="9525">
                <a:solidFill>
                  <a:srgbClr val="008080"/>
                </a:solidFill>
                <a:miter lim="800000"/>
                <a:headEnd/>
                <a:tailEnd/>
              </a:ln>
              <a:effectLst/>
            </p:spPr>
            <p:txBody>
              <a:bodyPr wrap="none" anchor="ctr">
                <a:prstTxWarp prst="textNoShape">
                  <a:avLst/>
                </a:prstTxWarp>
              </a:bodyPr>
              <a:lstStyle/>
              <a:p>
                <a:endParaRPr lang="en-US"/>
              </a:p>
            </p:txBody>
          </p:sp>
          <p:sp>
            <p:nvSpPr>
              <p:cNvPr id="11270" name="AutoShape 6"/>
              <p:cNvSpPr>
                <a:spLocks noChangeArrowheads="1"/>
              </p:cNvSpPr>
              <p:nvPr/>
            </p:nvSpPr>
            <p:spPr bwMode="auto">
              <a:xfrm>
                <a:off x="4416" y="2208"/>
                <a:ext cx="480" cy="672"/>
              </a:xfrm>
              <a:prstGeom prst="cube">
                <a:avLst>
                  <a:gd name="adj" fmla="val 9375"/>
                </a:avLst>
              </a:prstGeom>
              <a:solidFill>
                <a:srgbClr val="008080"/>
              </a:solidFill>
              <a:ln w="9525">
                <a:solidFill>
                  <a:srgbClr val="008080"/>
                </a:solidFill>
                <a:miter lim="800000"/>
                <a:headEnd/>
                <a:tailEnd/>
              </a:ln>
              <a:effectLst/>
            </p:spPr>
            <p:txBody>
              <a:bodyPr wrap="none" anchor="ctr">
                <a:prstTxWarp prst="textNoShape">
                  <a:avLst/>
                </a:prstTxWarp>
              </a:bodyPr>
              <a:lstStyle/>
              <a:p>
                <a:endParaRPr lang="en-US"/>
              </a:p>
            </p:txBody>
          </p:sp>
        </p:grpSp>
        <p:sp>
          <p:nvSpPr>
            <p:cNvPr id="11271" name="Text Box 7"/>
            <p:cNvSpPr txBox="1">
              <a:spLocks noChangeArrowheads="1"/>
            </p:cNvSpPr>
            <p:nvPr/>
          </p:nvSpPr>
          <p:spPr bwMode="auto">
            <a:xfrm>
              <a:off x="4512" y="1872"/>
              <a:ext cx="1152" cy="442"/>
            </a:xfrm>
            <a:prstGeom prst="rect">
              <a:avLst/>
            </a:prstGeom>
            <a:noFill/>
            <a:ln w="9525">
              <a:noFill/>
              <a:miter lim="800000"/>
              <a:headEnd/>
              <a:tailEnd/>
            </a:ln>
            <a:effectLst/>
          </p:spPr>
          <p:txBody>
            <a:bodyPr>
              <a:prstTxWarp prst="textNoShape">
                <a:avLst/>
              </a:prstTxWarp>
              <a:spAutoFit/>
            </a:bodyPr>
            <a:lstStyle/>
            <a:p>
              <a:pPr eaLnBrk="0" hangingPunct="0"/>
              <a:r>
                <a:rPr kumimoji="1" lang="en-US" sz="2000">
                  <a:solidFill>
                    <a:srgbClr val="008080"/>
                  </a:solidFill>
                </a:rPr>
                <a:t>W slits</a:t>
              </a:r>
            </a:p>
            <a:p>
              <a:pPr eaLnBrk="0" hangingPunct="0"/>
              <a:endParaRPr kumimoji="1" lang="en-US" sz="2000">
                <a:solidFill>
                  <a:srgbClr val="008080"/>
                </a:solidFill>
              </a:endParaRPr>
            </a:p>
          </p:txBody>
        </p:sp>
        <p:sp>
          <p:nvSpPr>
            <p:cNvPr id="11272" name="Line 8"/>
            <p:cNvSpPr>
              <a:spLocks noChangeShapeType="1"/>
            </p:cNvSpPr>
            <p:nvPr/>
          </p:nvSpPr>
          <p:spPr bwMode="auto">
            <a:xfrm flipV="1">
              <a:off x="4464" y="1392"/>
              <a:ext cx="144" cy="240"/>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grpSp>
      <p:grpSp>
        <p:nvGrpSpPr>
          <p:cNvPr id="7" name="Group 9"/>
          <p:cNvGrpSpPr>
            <a:grpSpLocks/>
          </p:cNvGrpSpPr>
          <p:nvPr/>
        </p:nvGrpSpPr>
        <p:grpSpPr bwMode="auto">
          <a:xfrm>
            <a:off x="3302000" y="2870200"/>
            <a:ext cx="4419600" cy="2743200"/>
            <a:chOff x="1908" y="1584"/>
            <a:chExt cx="2784" cy="1728"/>
          </a:xfrm>
        </p:grpSpPr>
        <p:sp>
          <p:nvSpPr>
            <p:cNvPr id="11274" name="AutoShape 10"/>
            <p:cNvSpPr>
              <a:spLocks noChangeArrowheads="1"/>
            </p:cNvSpPr>
            <p:nvPr/>
          </p:nvSpPr>
          <p:spPr bwMode="auto">
            <a:xfrm>
              <a:off x="2820" y="2544"/>
              <a:ext cx="720" cy="384"/>
            </a:xfrm>
            <a:prstGeom prst="can">
              <a:avLst>
                <a:gd name="adj" fmla="val 25000"/>
              </a:avLst>
            </a:prstGeom>
            <a:solidFill>
              <a:srgbClr val="3333CC"/>
            </a:solidFill>
            <a:ln w="9525">
              <a:solidFill>
                <a:srgbClr val="000066"/>
              </a:solidFill>
              <a:round/>
              <a:headEnd/>
              <a:tailEnd/>
            </a:ln>
            <a:effectLst/>
          </p:spPr>
          <p:txBody>
            <a:bodyPr wrap="none" anchor="ctr">
              <a:prstTxWarp prst="textNoShape">
                <a:avLst/>
              </a:prstTxWarp>
            </a:bodyPr>
            <a:lstStyle/>
            <a:p>
              <a:endParaRPr lang="en-US"/>
            </a:p>
          </p:txBody>
        </p:sp>
        <p:sp>
          <p:nvSpPr>
            <p:cNvPr id="11275" name="Text Box 11"/>
            <p:cNvSpPr txBox="1">
              <a:spLocks noChangeArrowheads="1"/>
            </p:cNvSpPr>
            <p:nvPr/>
          </p:nvSpPr>
          <p:spPr bwMode="auto">
            <a:xfrm>
              <a:off x="2880" y="3062"/>
              <a:ext cx="1536" cy="250"/>
            </a:xfrm>
            <a:prstGeom prst="rect">
              <a:avLst/>
            </a:prstGeom>
            <a:noFill/>
            <a:ln w="9525">
              <a:noFill/>
              <a:miter lim="800000"/>
              <a:headEnd/>
              <a:tailEnd/>
            </a:ln>
            <a:effectLst/>
          </p:spPr>
          <p:txBody>
            <a:bodyPr>
              <a:prstTxWarp prst="textNoShape">
                <a:avLst/>
              </a:prstTxWarp>
              <a:spAutoFit/>
            </a:bodyPr>
            <a:lstStyle/>
            <a:p>
              <a:pPr eaLnBrk="0" hangingPunct="0"/>
              <a:r>
                <a:rPr kumimoji="1" lang="en-US" sz="2000">
                  <a:solidFill>
                    <a:srgbClr val="3333CC"/>
                  </a:solidFill>
                </a:rPr>
                <a:t>45</a:t>
              </a:r>
              <a:r>
                <a:rPr kumimoji="1" lang="en-US" sz="2000" baseline="30000">
                  <a:solidFill>
                    <a:srgbClr val="3333CC"/>
                  </a:solidFill>
                </a:rPr>
                <a:t>0</a:t>
              </a:r>
              <a:r>
                <a:rPr kumimoji="1" lang="en-US" sz="2000">
                  <a:solidFill>
                    <a:srgbClr val="3333CC"/>
                  </a:solidFill>
                </a:rPr>
                <a:t> magnet</a:t>
              </a:r>
            </a:p>
          </p:txBody>
        </p:sp>
        <p:sp>
          <p:nvSpPr>
            <p:cNvPr id="11276" name="Line 12"/>
            <p:cNvSpPr>
              <a:spLocks noChangeShapeType="1"/>
            </p:cNvSpPr>
            <p:nvPr/>
          </p:nvSpPr>
          <p:spPr bwMode="auto">
            <a:xfrm>
              <a:off x="2964" y="2256"/>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77" name="Line 13"/>
            <p:cNvSpPr>
              <a:spLocks noChangeShapeType="1"/>
            </p:cNvSpPr>
            <p:nvPr/>
          </p:nvSpPr>
          <p:spPr bwMode="auto">
            <a:xfrm>
              <a:off x="3060" y="2208"/>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78" name="Line 14"/>
            <p:cNvSpPr>
              <a:spLocks noChangeShapeType="1"/>
            </p:cNvSpPr>
            <p:nvPr/>
          </p:nvSpPr>
          <p:spPr bwMode="auto">
            <a:xfrm>
              <a:off x="3156" y="2112"/>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79" name="Line 15"/>
            <p:cNvSpPr>
              <a:spLocks noChangeShapeType="1"/>
            </p:cNvSpPr>
            <p:nvPr/>
          </p:nvSpPr>
          <p:spPr bwMode="auto">
            <a:xfrm>
              <a:off x="3252" y="2208"/>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80" name="Line 16"/>
            <p:cNvSpPr>
              <a:spLocks noChangeShapeType="1"/>
            </p:cNvSpPr>
            <p:nvPr/>
          </p:nvSpPr>
          <p:spPr bwMode="auto">
            <a:xfrm>
              <a:off x="3348" y="2160"/>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81" name="Line 17"/>
            <p:cNvSpPr>
              <a:spLocks noChangeShapeType="1"/>
            </p:cNvSpPr>
            <p:nvPr/>
          </p:nvSpPr>
          <p:spPr bwMode="auto">
            <a:xfrm>
              <a:off x="3444" y="2112"/>
              <a:ext cx="0" cy="384"/>
            </a:xfrm>
            <a:prstGeom prst="line">
              <a:avLst/>
            </a:prstGeom>
            <a:noFill/>
            <a:ln w="9525" cap="rnd">
              <a:solidFill>
                <a:schemeClr val="bg2"/>
              </a:solidFill>
              <a:prstDash val="sysDot"/>
              <a:round/>
              <a:headEnd/>
              <a:tailEnd type="triangle" w="med" len="med"/>
            </a:ln>
            <a:effectLst/>
          </p:spPr>
          <p:txBody>
            <a:bodyPr>
              <a:prstTxWarp prst="textNoShape">
                <a:avLst/>
              </a:prstTxWarp>
            </a:bodyPr>
            <a:lstStyle/>
            <a:p>
              <a:endParaRPr lang="en-US"/>
            </a:p>
          </p:txBody>
        </p:sp>
        <p:sp>
          <p:nvSpPr>
            <p:cNvPr id="11282" name="AutoShape 18"/>
            <p:cNvSpPr>
              <a:spLocks noChangeArrowheads="1"/>
            </p:cNvSpPr>
            <p:nvPr/>
          </p:nvSpPr>
          <p:spPr bwMode="auto">
            <a:xfrm>
              <a:off x="2820" y="1872"/>
              <a:ext cx="720" cy="384"/>
            </a:xfrm>
            <a:prstGeom prst="can">
              <a:avLst>
                <a:gd name="adj" fmla="val 25000"/>
              </a:avLst>
            </a:prstGeom>
            <a:solidFill>
              <a:srgbClr val="3333CC"/>
            </a:solidFill>
            <a:ln w="9525">
              <a:solidFill>
                <a:srgbClr val="3333CC"/>
              </a:solidFill>
              <a:round/>
              <a:headEnd/>
              <a:tailEnd/>
            </a:ln>
            <a:effectLst/>
          </p:spPr>
          <p:txBody>
            <a:bodyPr wrap="none" anchor="ctr">
              <a:prstTxWarp prst="textNoShape">
                <a:avLst/>
              </a:prstTxWarp>
            </a:bodyPr>
            <a:lstStyle/>
            <a:p>
              <a:endParaRPr lang="en-US"/>
            </a:p>
          </p:txBody>
        </p:sp>
        <p:grpSp>
          <p:nvGrpSpPr>
            <p:cNvPr id="8" name="Group 19"/>
            <p:cNvGrpSpPr>
              <a:grpSpLocks/>
            </p:cNvGrpSpPr>
            <p:nvPr/>
          </p:nvGrpSpPr>
          <p:grpSpPr bwMode="auto">
            <a:xfrm>
              <a:off x="1908" y="1584"/>
              <a:ext cx="2784" cy="912"/>
              <a:chOff x="1908" y="1584"/>
              <a:chExt cx="2784" cy="912"/>
            </a:xfrm>
          </p:grpSpPr>
          <p:sp>
            <p:nvSpPr>
              <p:cNvPr id="11284" name="Arc 20"/>
              <p:cNvSpPr>
                <a:spLocks/>
              </p:cNvSpPr>
              <p:nvPr/>
            </p:nvSpPr>
            <p:spPr bwMode="auto">
              <a:xfrm flipV="1">
                <a:off x="1924" y="1584"/>
                <a:ext cx="2528" cy="912"/>
              </a:xfrm>
              <a:custGeom>
                <a:avLst/>
                <a:gdLst>
                  <a:gd name="G0" fmla="+- 0 0 0"/>
                  <a:gd name="G1" fmla="+- 21599 0 0"/>
                  <a:gd name="G2" fmla="+- 21600 0 0"/>
                  <a:gd name="T0" fmla="*/ 169 w 21464"/>
                  <a:gd name="T1" fmla="*/ 0 h 21599"/>
                  <a:gd name="T2" fmla="*/ 21464 w 21464"/>
                  <a:gd name="T3" fmla="*/ 19179 h 21599"/>
                  <a:gd name="T4" fmla="*/ 0 w 21464"/>
                  <a:gd name="T5" fmla="*/ 21599 h 21599"/>
                </a:gdLst>
                <a:ahLst/>
                <a:cxnLst>
                  <a:cxn ang="0">
                    <a:pos x="T0" y="T1"/>
                  </a:cxn>
                  <a:cxn ang="0">
                    <a:pos x="T2" y="T3"/>
                  </a:cxn>
                  <a:cxn ang="0">
                    <a:pos x="T4" y="T5"/>
                  </a:cxn>
                </a:cxnLst>
                <a:rect l="0" t="0" r="r" b="b"/>
                <a:pathLst>
                  <a:path w="21464" h="21599" fill="none" extrusionOk="0">
                    <a:moveTo>
                      <a:pt x="169" y="-1"/>
                    </a:moveTo>
                    <a:cubicBezTo>
                      <a:pt x="11097" y="85"/>
                      <a:pt x="20239" y="8319"/>
                      <a:pt x="21464" y="19178"/>
                    </a:cubicBezTo>
                  </a:path>
                  <a:path w="21464" h="21599" stroke="0" extrusionOk="0">
                    <a:moveTo>
                      <a:pt x="169" y="-1"/>
                    </a:moveTo>
                    <a:cubicBezTo>
                      <a:pt x="11097" y="85"/>
                      <a:pt x="20239" y="8319"/>
                      <a:pt x="21464" y="19178"/>
                    </a:cubicBezTo>
                    <a:lnTo>
                      <a:pt x="0" y="21599"/>
                    </a:lnTo>
                    <a:close/>
                  </a:path>
                </a:pathLst>
              </a:custGeom>
              <a:noFill/>
              <a:ln w="12700">
                <a:solidFill>
                  <a:srgbClr val="000099"/>
                </a:solidFill>
                <a:round/>
                <a:headEnd/>
                <a:tailEnd type="triangle" w="med" len="med"/>
              </a:ln>
              <a:effectLst/>
            </p:spPr>
            <p:txBody>
              <a:bodyPr wrap="none" anchor="ctr">
                <a:prstTxWarp prst="textNoShape">
                  <a:avLst/>
                </a:prstTxWarp>
              </a:bodyPr>
              <a:lstStyle/>
              <a:p>
                <a:endParaRPr lang="en-US"/>
              </a:p>
            </p:txBody>
          </p:sp>
          <p:sp>
            <p:nvSpPr>
              <p:cNvPr id="11285" name="Arc 21"/>
              <p:cNvSpPr>
                <a:spLocks/>
              </p:cNvSpPr>
              <p:nvPr/>
            </p:nvSpPr>
            <p:spPr bwMode="auto">
              <a:xfrm flipV="1">
                <a:off x="1956" y="1584"/>
                <a:ext cx="2736" cy="912"/>
              </a:xfrm>
              <a:custGeom>
                <a:avLst/>
                <a:gdLst>
                  <a:gd name="G0" fmla="+- 0 0 0"/>
                  <a:gd name="G1" fmla="+- 21599 0 0"/>
                  <a:gd name="G2" fmla="+- 21600 0 0"/>
                  <a:gd name="T0" fmla="*/ 169 w 21087"/>
                  <a:gd name="T1" fmla="*/ 0 h 21599"/>
                  <a:gd name="T2" fmla="*/ 21087 w 21087"/>
                  <a:gd name="T3" fmla="*/ 16920 h 21599"/>
                  <a:gd name="T4" fmla="*/ 0 w 21087"/>
                  <a:gd name="T5" fmla="*/ 21599 h 21599"/>
                </a:gdLst>
                <a:ahLst/>
                <a:cxnLst>
                  <a:cxn ang="0">
                    <a:pos x="T0" y="T1"/>
                  </a:cxn>
                  <a:cxn ang="0">
                    <a:pos x="T2" y="T3"/>
                  </a:cxn>
                  <a:cxn ang="0">
                    <a:pos x="T4" y="T5"/>
                  </a:cxn>
                </a:cxnLst>
                <a:rect l="0" t="0" r="r" b="b"/>
                <a:pathLst>
                  <a:path w="21087" h="21599" fill="none" extrusionOk="0">
                    <a:moveTo>
                      <a:pt x="169" y="-1"/>
                    </a:moveTo>
                    <a:cubicBezTo>
                      <a:pt x="10231" y="78"/>
                      <a:pt x="18907" y="7095"/>
                      <a:pt x="21087" y="16919"/>
                    </a:cubicBezTo>
                  </a:path>
                  <a:path w="21087" h="21599" stroke="0" extrusionOk="0">
                    <a:moveTo>
                      <a:pt x="169" y="-1"/>
                    </a:moveTo>
                    <a:cubicBezTo>
                      <a:pt x="10231" y="78"/>
                      <a:pt x="18907" y="7095"/>
                      <a:pt x="21087" y="16919"/>
                    </a:cubicBezTo>
                    <a:lnTo>
                      <a:pt x="0" y="21599"/>
                    </a:lnTo>
                    <a:close/>
                  </a:path>
                </a:pathLst>
              </a:custGeom>
              <a:noFill/>
              <a:ln w="12700">
                <a:solidFill>
                  <a:srgbClr val="000099"/>
                </a:solidFill>
                <a:round/>
                <a:headEnd/>
                <a:tailEnd type="triangle" w="med" len="med"/>
              </a:ln>
              <a:effectLst/>
            </p:spPr>
            <p:txBody>
              <a:bodyPr wrap="none" anchor="ctr">
                <a:prstTxWarp prst="textNoShape">
                  <a:avLst/>
                </a:prstTxWarp>
              </a:bodyPr>
              <a:lstStyle/>
              <a:p>
                <a:endParaRPr lang="en-US"/>
              </a:p>
            </p:txBody>
          </p:sp>
          <p:sp>
            <p:nvSpPr>
              <p:cNvPr id="11286" name="Arc 22"/>
              <p:cNvSpPr>
                <a:spLocks/>
              </p:cNvSpPr>
              <p:nvPr/>
            </p:nvSpPr>
            <p:spPr bwMode="auto">
              <a:xfrm flipV="1">
                <a:off x="1908" y="1584"/>
                <a:ext cx="2283" cy="912"/>
              </a:xfrm>
              <a:custGeom>
                <a:avLst/>
                <a:gdLst>
                  <a:gd name="G0" fmla="+- 0 0 0"/>
                  <a:gd name="G1" fmla="+- 21599 0 0"/>
                  <a:gd name="G2" fmla="+- 21600 0 0"/>
                  <a:gd name="T0" fmla="*/ 169 w 21338"/>
                  <a:gd name="T1" fmla="*/ 0 h 21599"/>
                  <a:gd name="T2" fmla="*/ 21338 w 21338"/>
                  <a:gd name="T3" fmla="*/ 18246 h 21599"/>
                  <a:gd name="T4" fmla="*/ 0 w 21338"/>
                  <a:gd name="T5" fmla="*/ 21599 h 21599"/>
                </a:gdLst>
                <a:ahLst/>
                <a:cxnLst>
                  <a:cxn ang="0">
                    <a:pos x="T0" y="T1"/>
                  </a:cxn>
                  <a:cxn ang="0">
                    <a:pos x="T2" y="T3"/>
                  </a:cxn>
                  <a:cxn ang="0">
                    <a:pos x="T4" y="T5"/>
                  </a:cxn>
                </a:cxnLst>
                <a:rect l="0" t="0" r="r" b="b"/>
                <a:pathLst>
                  <a:path w="21338" h="21599" fill="none" extrusionOk="0">
                    <a:moveTo>
                      <a:pt x="169" y="-1"/>
                    </a:moveTo>
                    <a:cubicBezTo>
                      <a:pt x="10739" y="82"/>
                      <a:pt x="19697" y="7803"/>
                      <a:pt x="21338" y="18245"/>
                    </a:cubicBezTo>
                  </a:path>
                  <a:path w="21338" h="21599" stroke="0" extrusionOk="0">
                    <a:moveTo>
                      <a:pt x="169" y="-1"/>
                    </a:moveTo>
                    <a:cubicBezTo>
                      <a:pt x="10739" y="82"/>
                      <a:pt x="19697" y="7803"/>
                      <a:pt x="21338" y="18245"/>
                    </a:cubicBezTo>
                    <a:lnTo>
                      <a:pt x="0" y="21599"/>
                    </a:lnTo>
                    <a:close/>
                  </a:path>
                </a:pathLst>
              </a:custGeom>
              <a:noFill/>
              <a:ln w="12700">
                <a:solidFill>
                  <a:srgbClr val="000099"/>
                </a:solidFill>
                <a:round/>
                <a:headEnd/>
                <a:tailEnd type="triangle" w="med" len="med"/>
              </a:ln>
              <a:effectLst/>
            </p:spPr>
            <p:txBody>
              <a:bodyPr wrap="none" anchor="ctr">
                <a:prstTxWarp prst="textNoShape">
                  <a:avLst/>
                </a:prstTxWarp>
              </a:bodyPr>
              <a:lstStyle/>
              <a:p>
                <a:endParaRPr lang="en-US"/>
              </a:p>
            </p:txBody>
          </p:sp>
        </p:grpSp>
      </p:grpSp>
      <p:pic>
        <p:nvPicPr>
          <p:cNvPr id="11289" name="Picture 25"/>
          <p:cNvPicPr>
            <a:picLocks noChangeAspect="1" noChangeArrowheads="1"/>
          </p:cNvPicPr>
          <p:nvPr/>
        </p:nvPicPr>
        <p:blipFill>
          <a:blip r:embed="rId5"/>
          <a:srcRect/>
          <a:stretch>
            <a:fillRect/>
          </a:stretch>
        </p:blipFill>
        <p:spPr bwMode="auto">
          <a:xfrm>
            <a:off x="25400" y="5299075"/>
            <a:ext cx="2667000" cy="1533525"/>
          </a:xfrm>
          <a:prstGeom prst="rect">
            <a:avLst/>
          </a:prstGeom>
          <a:noFill/>
          <a:ln w="9525">
            <a:noFill/>
            <a:miter lim="800000"/>
            <a:headEnd/>
            <a:tailEnd/>
          </a:ln>
          <a:effectLst/>
        </p:spPr>
      </p:pic>
      <p:sp>
        <p:nvSpPr>
          <p:cNvPr id="11290" name="AutoShape 26"/>
          <p:cNvSpPr>
            <a:spLocks noChangeArrowheads="1"/>
          </p:cNvSpPr>
          <p:nvPr/>
        </p:nvSpPr>
        <p:spPr bwMode="auto">
          <a:xfrm>
            <a:off x="1625600" y="3546475"/>
            <a:ext cx="685800" cy="990600"/>
          </a:xfrm>
          <a:prstGeom prst="cube">
            <a:avLst>
              <a:gd name="adj" fmla="val 75000"/>
            </a:avLst>
          </a:prstGeom>
          <a:solidFill>
            <a:schemeClr val="accent1"/>
          </a:solidFill>
          <a:ln w="9525">
            <a:solidFill>
              <a:schemeClr val="tx2"/>
            </a:solidFill>
            <a:miter lim="800000"/>
            <a:headEnd/>
            <a:tailEnd/>
          </a:ln>
          <a:effectLst/>
        </p:spPr>
        <p:txBody>
          <a:bodyPr wrap="none" anchor="ctr">
            <a:prstTxWarp prst="textNoShape">
              <a:avLst/>
            </a:prstTxWarp>
          </a:bodyPr>
          <a:lstStyle/>
          <a:p>
            <a:pPr algn="ctr"/>
            <a:endParaRPr lang="en-US"/>
          </a:p>
        </p:txBody>
      </p:sp>
      <p:sp>
        <p:nvSpPr>
          <p:cNvPr id="11291" name="Text Box 27"/>
          <p:cNvSpPr txBox="1">
            <a:spLocks noChangeArrowheads="1"/>
          </p:cNvSpPr>
          <p:nvPr/>
        </p:nvSpPr>
        <p:spPr bwMode="auto">
          <a:xfrm>
            <a:off x="101600" y="4918075"/>
            <a:ext cx="2209800" cy="701675"/>
          </a:xfrm>
          <a:prstGeom prst="rect">
            <a:avLst/>
          </a:prstGeom>
          <a:noFill/>
          <a:ln w="9525">
            <a:noFill/>
            <a:miter lim="800000"/>
            <a:headEnd/>
            <a:tailEnd/>
          </a:ln>
          <a:effectLst/>
        </p:spPr>
        <p:txBody>
          <a:bodyPr>
            <a:prstTxWarp prst="textNoShape">
              <a:avLst/>
            </a:prstTxWarp>
            <a:spAutoFit/>
          </a:bodyPr>
          <a:lstStyle/>
          <a:p>
            <a:pPr eaLnBrk="0" hangingPunct="0"/>
            <a:r>
              <a:rPr kumimoji="1" lang="en-US" sz="2000">
                <a:solidFill>
                  <a:schemeClr val="tx2"/>
                </a:solidFill>
              </a:rPr>
              <a:t>tunable Cu target:</a:t>
            </a:r>
          </a:p>
          <a:p>
            <a:pPr eaLnBrk="0" hangingPunct="0"/>
            <a:r>
              <a:rPr kumimoji="1" lang="en-US" sz="2000">
                <a:solidFill>
                  <a:schemeClr val="tx2"/>
                </a:solidFill>
              </a:rPr>
              <a:t>1.7, 2.0, 2.3 X</a:t>
            </a:r>
            <a:r>
              <a:rPr kumimoji="1" lang="en-US" sz="2000" baseline="-25000">
                <a:solidFill>
                  <a:schemeClr val="tx2"/>
                </a:solidFill>
              </a:rPr>
              <a:t>0</a:t>
            </a:r>
            <a:endParaRPr kumimoji="1" lang="en-US" sz="2000">
              <a:solidFill>
                <a:schemeClr val="tx2"/>
              </a:solidFill>
            </a:endParaRPr>
          </a:p>
        </p:txBody>
      </p:sp>
      <p:grpSp>
        <p:nvGrpSpPr>
          <p:cNvPr id="9" name="Group 28"/>
          <p:cNvGrpSpPr>
            <a:grpSpLocks/>
          </p:cNvGrpSpPr>
          <p:nvPr/>
        </p:nvGrpSpPr>
        <p:grpSpPr bwMode="auto">
          <a:xfrm>
            <a:off x="101600" y="2768600"/>
            <a:ext cx="2895600" cy="1539875"/>
            <a:chOff x="0" y="1526"/>
            <a:chExt cx="1824" cy="970"/>
          </a:xfrm>
        </p:grpSpPr>
        <p:sp>
          <p:nvSpPr>
            <p:cNvPr id="11293" name="Line 29"/>
            <p:cNvSpPr>
              <a:spLocks noChangeShapeType="1"/>
            </p:cNvSpPr>
            <p:nvPr/>
          </p:nvSpPr>
          <p:spPr bwMode="auto">
            <a:xfrm>
              <a:off x="336" y="2256"/>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294" name="Text Box 30"/>
            <p:cNvSpPr txBox="1">
              <a:spLocks noChangeArrowheads="1"/>
            </p:cNvSpPr>
            <p:nvPr/>
          </p:nvSpPr>
          <p:spPr bwMode="auto">
            <a:xfrm>
              <a:off x="0" y="1526"/>
              <a:ext cx="1824" cy="250"/>
            </a:xfrm>
            <a:prstGeom prst="rect">
              <a:avLst/>
            </a:prstGeom>
            <a:noFill/>
            <a:ln w="9525">
              <a:noFill/>
              <a:miter lim="800000"/>
              <a:headEnd/>
              <a:tailEnd/>
            </a:ln>
            <a:effectLst/>
          </p:spPr>
          <p:txBody>
            <a:bodyPr>
              <a:prstTxWarp prst="textNoShape">
                <a:avLst/>
              </a:prstTxWarp>
              <a:spAutoFit/>
            </a:bodyPr>
            <a:lstStyle/>
            <a:p>
              <a:pPr eaLnBrk="0" hangingPunct="0"/>
              <a:r>
                <a:rPr kumimoji="1" lang="en-US" sz="2000">
                  <a:solidFill>
                    <a:srgbClr val="000099"/>
                  </a:solidFill>
                </a:rPr>
                <a:t>LINAC Beam 1-500 mA</a:t>
              </a:r>
            </a:p>
          </p:txBody>
        </p:sp>
        <p:sp>
          <p:nvSpPr>
            <p:cNvPr id="11295" name="Line 31"/>
            <p:cNvSpPr>
              <a:spLocks noChangeShapeType="1"/>
            </p:cNvSpPr>
            <p:nvPr/>
          </p:nvSpPr>
          <p:spPr bwMode="auto">
            <a:xfrm>
              <a:off x="336" y="2304"/>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296" name="Line 32"/>
            <p:cNvSpPr>
              <a:spLocks noChangeShapeType="1"/>
            </p:cNvSpPr>
            <p:nvPr/>
          </p:nvSpPr>
          <p:spPr bwMode="auto">
            <a:xfrm>
              <a:off x="336" y="2208"/>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297" name="Line 33"/>
            <p:cNvSpPr>
              <a:spLocks noChangeShapeType="1"/>
            </p:cNvSpPr>
            <p:nvPr/>
          </p:nvSpPr>
          <p:spPr bwMode="auto">
            <a:xfrm>
              <a:off x="336" y="2352"/>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298" name="Line 34"/>
            <p:cNvSpPr>
              <a:spLocks noChangeShapeType="1"/>
            </p:cNvSpPr>
            <p:nvPr/>
          </p:nvSpPr>
          <p:spPr bwMode="auto">
            <a:xfrm>
              <a:off x="240" y="2304"/>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299" name="Line 35"/>
            <p:cNvSpPr>
              <a:spLocks noChangeShapeType="1"/>
            </p:cNvSpPr>
            <p:nvPr/>
          </p:nvSpPr>
          <p:spPr bwMode="auto">
            <a:xfrm>
              <a:off x="240" y="2256"/>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0" name="Line 36"/>
            <p:cNvSpPr>
              <a:spLocks noChangeShapeType="1"/>
            </p:cNvSpPr>
            <p:nvPr/>
          </p:nvSpPr>
          <p:spPr bwMode="auto">
            <a:xfrm>
              <a:off x="240" y="2208"/>
              <a:ext cx="62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grpSp>
      <p:grpSp>
        <p:nvGrpSpPr>
          <p:cNvPr id="10" name="Group 37"/>
          <p:cNvGrpSpPr>
            <a:grpSpLocks/>
          </p:cNvGrpSpPr>
          <p:nvPr/>
        </p:nvGrpSpPr>
        <p:grpSpPr bwMode="auto">
          <a:xfrm>
            <a:off x="1930400" y="3317875"/>
            <a:ext cx="1066800" cy="1600200"/>
            <a:chOff x="1200" y="1872"/>
            <a:chExt cx="672" cy="1008"/>
          </a:xfrm>
        </p:grpSpPr>
        <p:sp>
          <p:nvSpPr>
            <p:cNvPr id="11302" name="Line 38"/>
            <p:cNvSpPr>
              <a:spLocks noChangeShapeType="1"/>
            </p:cNvSpPr>
            <p:nvPr/>
          </p:nvSpPr>
          <p:spPr bwMode="auto">
            <a:xfrm flipV="1">
              <a:off x="1488" y="1872"/>
              <a:ext cx="240" cy="192"/>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3" name="Line 39"/>
            <p:cNvSpPr>
              <a:spLocks noChangeShapeType="1"/>
            </p:cNvSpPr>
            <p:nvPr/>
          </p:nvSpPr>
          <p:spPr bwMode="auto">
            <a:xfrm flipV="1">
              <a:off x="1488" y="2112"/>
              <a:ext cx="38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4" name="Line 40"/>
            <p:cNvSpPr>
              <a:spLocks noChangeShapeType="1"/>
            </p:cNvSpPr>
            <p:nvPr/>
          </p:nvSpPr>
          <p:spPr bwMode="auto">
            <a:xfrm>
              <a:off x="1344" y="2640"/>
              <a:ext cx="144"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5" name="Line 41"/>
            <p:cNvSpPr>
              <a:spLocks noChangeShapeType="1"/>
            </p:cNvSpPr>
            <p:nvPr/>
          </p:nvSpPr>
          <p:spPr bwMode="auto">
            <a:xfrm>
              <a:off x="1248" y="2400"/>
              <a:ext cx="192" cy="144"/>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6" name="Line 42"/>
            <p:cNvSpPr>
              <a:spLocks noChangeShapeType="1"/>
            </p:cNvSpPr>
            <p:nvPr/>
          </p:nvSpPr>
          <p:spPr bwMode="auto">
            <a:xfrm>
              <a:off x="1344" y="2352"/>
              <a:ext cx="336" cy="0"/>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7" name="Line 43"/>
            <p:cNvSpPr>
              <a:spLocks noChangeShapeType="1"/>
            </p:cNvSpPr>
            <p:nvPr/>
          </p:nvSpPr>
          <p:spPr bwMode="auto">
            <a:xfrm flipV="1">
              <a:off x="1344" y="2064"/>
              <a:ext cx="240" cy="96"/>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8" name="Line 44"/>
            <p:cNvSpPr>
              <a:spLocks noChangeShapeType="1"/>
            </p:cNvSpPr>
            <p:nvPr/>
          </p:nvSpPr>
          <p:spPr bwMode="auto">
            <a:xfrm>
              <a:off x="1200" y="2544"/>
              <a:ext cx="240" cy="96"/>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09" name="Line 45"/>
            <p:cNvSpPr>
              <a:spLocks noChangeShapeType="1"/>
            </p:cNvSpPr>
            <p:nvPr/>
          </p:nvSpPr>
          <p:spPr bwMode="auto">
            <a:xfrm flipV="1">
              <a:off x="1200" y="2208"/>
              <a:ext cx="288" cy="48"/>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10" name="Line 46"/>
            <p:cNvSpPr>
              <a:spLocks noChangeShapeType="1"/>
            </p:cNvSpPr>
            <p:nvPr/>
          </p:nvSpPr>
          <p:spPr bwMode="auto">
            <a:xfrm flipV="1">
              <a:off x="1296" y="1920"/>
              <a:ext cx="192" cy="192"/>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11" name="Line 47"/>
            <p:cNvSpPr>
              <a:spLocks noChangeShapeType="1"/>
            </p:cNvSpPr>
            <p:nvPr/>
          </p:nvSpPr>
          <p:spPr bwMode="auto">
            <a:xfrm>
              <a:off x="1200" y="2688"/>
              <a:ext cx="96" cy="192"/>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sp>
          <p:nvSpPr>
            <p:cNvPr id="11312" name="Line 48"/>
            <p:cNvSpPr>
              <a:spLocks noChangeShapeType="1"/>
            </p:cNvSpPr>
            <p:nvPr/>
          </p:nvSpPr>
          <p:spPr bwMode="auto">
            <a:xfrm>
              <a:off x="1440" y="2480"/>
              <a:ext cx="336" cy="0"/>
            </a:xfrm>
            <a:prstGeom prst="line">
              <a:avLst/>
            </a:prstGeom>
            <a:noFill/>
            <a:ln w="12700">
              <a:solidFill>
                <a:srgbClr val="000099"/>
              </a:solidFill>
              <a:round/>
              <a:headEnd/>
              <a:tailEnd type="triangle" w="med" len="med"/>
            </a:ln>
            <a:effectLst/>
          </p:spPr>
          <p:txBody>
            <a:bodyPr>
              <a:prstTxWarp prst="textNoShape">
                <a:avLst/>
              </a:prstTxWarp>
            </a:bodyPr>
            <a:lstStyle/>
            <a:p>
              <a:endParaRPr lang="en-US"/>
            </a:p>
          </p:txBody>
        </p:sp>
      </p:grpSp>
      <p:pic>
        <p:nvPicPr>
          <p:cNvPr id="11313" name="Picture 49"/>
          <p:cNvPicPr>
            <a:picLocks noChangeAspect="1" noChangeArrowheads="1"/>
          </p:cNvPicPr>
          <p:nvPr/>
        </p:nvPicPr>
        <p:blipFill>
          <a:blip r:embed="rId6"/>
          <a:srcRect/>
          <a:stretch>
            <a:fillRect/>
          </a:stretch>
        </p:blipFill>
        <p:spPr bwMode="auto">
          <a:xfrm>
            <a:off x="3209925" y="685800"/>
            <a:ext cx="2346325" cy="2306638"/>
          </a:xfrm>
          <a:prstGeom prst="rect">
            <a:avLst/>
          </a:prstGeom>
          <a:noFill/>
          <a:ln w="9525">
            <a:noFill/>
            <a:miter lim="800000"/>
            <a:headEnd/>
            <a:tailEnd/>
          </a:ln>
          <a:effectLst/>
        </p:spPr>
      </p:pic>
      <p:sp>
        <p:nvSpPr>
          <p:cNvPr id="11314" name="Text Box 50"/>
          <p:cNvSpPr txBox="1">
            <a:spLocks noChangeAspect="1" noChangeArrowheads="1"/>
          </p:cNvSpPr>
          <p:nvPr/>
        </p:nvSpPr>
        <p:spPr bwMode="auto">
          <a:xfrm>
            <a:off x="3284538" y="2778125"/>
            <a:ext cx="296862"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0</a:t>
            </a:r>
          </a:p>
        </p:txBody>
      </p:sp>
      <p:sp>
        <p:nvSpPr>
          <p:cNvPr id="11315" name="Text Box 51"/>
          <p:cNvSpPr txBox="1">
            <a:spLocks noChangeAspect="1" noChangeArrowheads="1"/>
          </p:cNvSpPr>
          <p:nvPr/>
        </p:nvSpPr>
        <p:spPr bwMode="auto">
          <a:xfrm>
            <a:off x="3592513" y="2786063"/>
            <a:ext cx="522287"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100</a:t>
            </a:r>
          </a:p>
        </p:txBody>
      </p:sp>
      <p:sp>
        <p:nvSpPr>
          <p:cNvPr id="11316" name="Text Box 52"/>
          <p:cNvSpPr txBox="1">
            <a:spLocks noChangeAspect="1" noChangeArrowheads="1"/>
          </p:cNvSpPr>
          <p:nvPr/>
        </p:nvSpPr>
        <p:spPr bwMode="auto">
          <a:xfrm>
            <a:off x="4427538" y="2786063"/>
            <a:ext cx="522287"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300</a:t>
            </a:r>
          </a:p>
        </p:txBody>
      </p:sp>
      <p:sp>
        <p:nvSpPr>
          <p:cNvPr id="11317" name="Text Box 53"/>
          <p:cNvSpPr txBox="1">
            <a:spLocks noChangeAspect="1" noChangeArrowheads="1"/>
          </p:cNvSpPr>
          <p:nvPr/>
        </p:nvSpPr>
        <p:spPr bwMode="auto">
          <a:xfrm>
            <a:off x="5178425" y="2787650"/>
            <a:ext cx="522288"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500</a:t>
            </a:r>
          </a:p>
        </p:txBody>
      </p:sp>
      <p:sp>
        <p:nvSpPr>
          <p:cNvPr id="11318" name="Text Box 54"/>
          <p:cNvSpPr txBox="1">
            <a:spLocks noChangeAspect="1" noChangeArrowheads="1"/>
          </p:cNvSpPr>
          <p:nvPr/>
        </p:nvSpPr>
        <p:spPr bwMode="auto">
          <a:xfrm>
            <a:off x="2943225" y="2513013"/>
            <a:ext cx="354013"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 </a:t>
            </a:r>
          </a:p>
        </p:txBody>
      </p:sp>
      <p:sp>
        <p:nvSpPr>
          <p:cNvPr id="11319" name="Text Box 55"/>
          <p:cNvSpPr txBox="1">
            <a:spLocks noChangeAspect="1" noChangeArrowheads="1"/>
          </p:cNvSpPr>
          <p:nvPr/>
        </p:nvSpPr>
        <p:spPr bwMode="auto">
          <a:xfrm>
            <a:off x="2895600" y="2019300"/>
            <a:ext cx="409575"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10</a:t>
            </a:r>
          </a:p>
        </p:txBody>
      </p:sp>
      <p:sp>
        <p:nvSpPr>
          <p:cNvPr id="11320" name="Text Box 56"/>
          <p:cNvSpPr txBox="1">
            <a:spLocks noChangeAspect="1" noChangeArrowheads="1"/>
          </p:cNvSpPr>
          <p:nvPr/>
        </p:nvSpPr>
        <p:spPr bwMode="auto">
          <a:xfrm>
            <a:off x="2895600" y="1463675"/>
            <a:ext cx="487363"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10</a:t>
            </a:r>
            <a:r>
              <a:rPr kumimoji="1" lang="en-US" sz="1600" b="1" baseline="30000">
                <a:solidFill>
                  <a:schemeClr val="bg2"/>
                </a:solidFill>
              </a:rPr>
              <a:t>2</a:t>
            </a:r>
          </a:p>
        </p:txBody>
      </p:sp>
      <p:sp>
        <p:nvSpPr>
          <p:cNvPr id="11321" name="Text Box 57"/>
          <p:cNvSpPr txBox="1">
            <a:spLocks noChangeAspect="1" noChangeArrowheads="1"/>
          </p:cNvSpPr>
          <p:nvPr/>
        </p:nvSpPr>
        <p:spPr bwMode="auto">
          <a:xfrm>
            <a:off x="2895600" y="950913"/>
            <a:ext cx="487363" cy="336550"/>
          </a:xfrm>
          <a:prstGeom prst="rect">
            <a:avLst/>
          </a:prstGeom>
          <a:solidFill>
            <a:schemeClr val="bg1"/>
          </a:solidFill>
          <a:ln w="9525">
            <a:noFill/>
            <a:miter lim="800000"/>
            <a:headEnd/>
            <a:tailEnd/>
          </a:ln>
          <a:effectLst/>
        </p:spPr>
        <p:txBody>
          <a:bodyPr wrap="none">
            <a:prstTxWarp prst="textNoShape">
              <a:avLst/>
            </a:prstTxWarp>
            <a:spAutoFit/>
          </a:bodyPr>
          <a:lstStyle/>
          <a:p>
            <a:pPr eaLnBrk="0" hangingPunct="0"/>
            <a:r>
              <a:rPr kumimoji="1" lang="en-US" sz="1600" b="1">
                <a:solidFill>
                  <a:schemeClr val="bg2"/>
                </a:solidFill>
              </a:rPr>
              <a:t>10</a:t>
            </a:r>
            <a:r>
              <a:rPr kumimoji="1" lang="en-US" sz="1600" b="1" baseline="30000">
                <a:solidFill>
                  <a:schemeClr val="bg2"/>
                </a:solidFill>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G. Mazzitelli – CSN1 La Sapienza -28 Jan. 2009</a:t>
            </a:r>
          </a:p>
        </p:txBody>
      </p:sp>
      <p:sp>
        <p:nvSpPr>
          <p:cNvPr id="13315" name="Rectangle 3"/>
          <p:cNvSpPr>
            <a:spLocks noGrp="1" noChangeArrowheads="1"/>
          </p:cNvSpPr>
          <p:nvPr>
            <p:ph type="body" idx="1"/>
          </p:nvPr>
        </p:nvSpPr>
        <p:spPr>
          <a:xfrm>
            <a:off x="152400" y="1622425"/>
            <a:ext cx="8915400" cy="2873375"/>
          </a:xfrm>
          <a:noFill/>
          <a:ln/>
        </p:spPr>
        <p:txBody>
          <a:bodyPr lIns="92075" tIns="46038" rIns="92075" bIns="46038"/>
          <a:lstStyle/>
          <a:p>
            <a:pPr marL="609600" indent="-609600">
              <a:lnSpc>
                <a:spcPct val="110000"/>
              </a:lnSpc>
              <a:buClr>
                <a:srgbClr val="006666"/>
              </a:buClr>
              <a:buFont typeface="Arial" charset="0"/>
              <a:buNone/>
            </a:pPr>
            <a:r>
              <a:rPr lang="en-US" sz="1800" b="1" i="1">
                <a:solidFill>
                  <a:srgbClr val="006699"/>
                </a:solidFill>
              </a:rPr>
              <a:t>Number</a:t>
            </a:r>
            <a:r>
              <a:rPr lang="en-US" sz="1800" i="1">
                <a:solidFill>
                  <a:srgbClr val="006699"/>
                </a:solidFill>
              </a:rPr>
              <a:t>	 (particles/pulse)	 	1</a:t>
            </a:r>
            <a:r>
              <a:rPr lang="en-US" sz="1800" i="1">
                <a:solidFill>
                  <a:srgbClr val="006699"/>
                </a:solidFill>
                <a:sym typeface="Symbol" charset="2"/>
              </a:rPr>
              <a:t></a:t>
            </a:r>
            <a:r>
              <a:rPr lang="en-US" sz="1800" i="1">
                <a:solidFill>
                  <a:srgbClr val="006699"/>
                </a:solidFill>
              </a:rPr>
              <a:t>10</a:t>
            </a:r>
            <a:r>
              <a:rPr lang="en-US" sz="1800" i="1" baseline="30000">
                <a:solidFill>
                  <a:srgbClr val="006699"/>
                </a:solidFill>
              </a:rPr>
              <a:t>5		</a:t>
            </a:r>
            <a:r>
              <a:rPr lang="en-US" sz="1800" i="1">
                <a:solidFill>
                  <a:srgbClr val="006699"/>
                </a:solidFill>
              </a:rPr>
              <a:t>1</a:t>
            </a:r>
            <a:r>
              <a:rPr lang="en-US" sz="1800" i="1">
                <a:solidFill>
                  <a:srgbClr val="006699"/>
                </a:solidFill>
                <a:sym typeface="Symbol" charset="2"/>
              </a:rPr>
              <a:t></a:t>
            </a:r>
            <a:r>
              <a:rPr lang="en-US" sz="1800" i="1">
                <a:solidFill>
                  <a:srgbClr val="006699"/>
                </a:solidFill>
              </a:rPr>
              <a:t>10</a:t>
            </a:r>
            <a:r>
              <a:rPr lang="en-US" sz="1800" i="1" baseline="30000">
                <a:solidFill>
                  <a:srgbClr val="006699"/>
                </a:solidFill>
              </a:rPr>
              <a:t>10 	</a:t>
            </a:r>
            <a:endParaRPr lang="en-US" sz="1800" i="1">
              <a:solidFill>
                <a:srgbClr val="006699"/>
              </a:solidFill>
            </a:endParaRPr>
          </a:p>
          <a:p>
            <a:pPr marL="609600" indent="-609600">
              <a:lnSpc>
                <a:spcPct val="110000"/>
              </a:lnSpc>
              <a:buClr>
                <a:srgbClr val="006666"/>
              </a:buClr>
              <a:buFont typeface="Arial" charset="0"/>
              <a:buNone/>
            </a:pPr>
            <a:r>
              <a:rPr lang="en-US" sz="1800" b="1" i="1">
                <a:solidFill>
                  <a:srgbClr val="006699"/>
                </a:solidFill>
              </a:rPr>
              <a:t>Energy</a:t>
            </a:r>
            <a:r>
              <a:rPr lang="en-US" sz="1800" i="1">
                <a:solidFill>
                  <a:srgbClr val="006699"/>
                </a:solidFill>
              </a:rPr>
              <a:t>	(MeV)			25-500		25</a:t>
            </a:r>
            <a:r>
              <a:rPr lang="en-US" sz="1800" i="1">
                <a:solidFill>
                  <a:srgbClr val="006699"/>
                </a:solidFill>
                <a:sym typeface="Symbol" charset="2"/>
              </a:rPr>
              <a:t></a:t>
            </a:r>
            <a:r>
              <a:rPr lang="en-US" sz="1800" i="1">
                <a:solidFill>
                  <a:srgbClr val="006699"/>
                </a:solidFill>
              </a:rPr>
              <a:t>750 	</a:t>
            </a:r>
            <a:endParaRPr lang="en-US" sz="1800" i="1" baseline="30000">
              <a:solidFill>
                <a:srgbClr val="006699"/>
              </a:solidFill>
              <a:latin typeface="Symbol" charset="2"/>
            </a:endParaRPr>
          </a:p>
          <a:p>
            <a:pPr marL="609600" indent="-609600">
              <a:lnSpc>
                <a:spcPct val="110000"/>
              </a:lnSpc>
              <a:buClr>
                <a:srgbClr val="006666"/>
              </a:buClr>
              <a:buFont typeface="Arial" charset="0"/>
              <a:buNone/>
            </a:pPr>
            <a:r>
              <a:rPr lang="en-US" sz="1800" b="1" i="1">
                <a:solidFill>
                  <a:srgbClr val="003366"/>
                </a:solidFill>
              </a:rPr>
              <a:t>Repetition rate</a:t>
            </a:r>
            <a:r>
              <a:rPr lang="en-US" sz="1800" i="1">
                <a:solidFill>
                  <a:srgbClr val="003366"/>
                </a:solidFill>
              </a:rPr>
              <a:t> (Hz)		20-50		50 	 	</a:t>
            </a:r>
          </a:p>
          <a:p>
            <a:pPr marL="609600" indent="-609600">
              <a:lnSpc>
                <a:spcPct val="110000"/>
              </a:lnSpc>
              <a:buClr>
                <a:srgbClr val="006666"/>
              </a:buClr>
              <a:buFont typeface="Arial" charset="0"/>
              <a:buNone/>
            </a:pPr>
            <a:r>
              <a:rPr lang="en-US" sz="1800" b="1" i="1">
                <a:solidFill>
                  <a:srgbClr val="006699"/>
                </a:solidFill>
              </a:rPr>
              <a:t>Pulse Duration</a:t>
            </a:r>
            <a:r>
              <a:rPr lang="en-US" sz="1800" i="1">
                <a:solidFill>
                  <a:srgbClr val="006699"/>
                </a:solidFill>
              </a:rPr>
              <a:t> (ns)		10		1 or 10 	</a:t>
            </a:r>
          </a:p>
          <a:p>
            <a:pPr marL="609600" indent="-609600">
              <a:lnSpc>
                <a:spcPct val="110000"/>
              </a:lnSpc>
              <a:buClr>
                <a:srgbClr val="006666"/>
              </a:buClr>
              <a:buFont typeface="Arial" charset="0"/>
              <a:buNone/>
            </a:pPr>
            <a:r>
              <a:rPr lang="en-US" sz="1800" b="1" i="1">
                <a:solidFill>
                  <a:srgbClr val="003366"/>
                </a:solidFill>
              </a:rPr>
              <a:t>p resolution</a:t>
            </a:r>
            <a:r>
              <a:rPr lang="en-US" sz="1800" i="1">
                <a:solidFill>
                  <a:srgbClr val="003366"/>
                </a:solidFill>
              </a:rPr>
              <a:t> 			1%</a:t>
            </a:r>
          </a:p>
          <a:p>
            <a:pPr marL="609600" indent="-609600">
              <a:lnSpc>
                <a:spcPct val="110000"/>
              </a:lnSpc>
              <a:buClr>
                <a:srgbClr val="006666"/>
              </a:buClr>
              <a:buFont typeface="Arial" charset="0"/>
              <a:buNone/>
            </a:pPr>
            <a:r>
              <a:rPr lang="en-US" sz="1800" b="1" i="1">
                <a:solidFill>
                  <a:srgbClr val="006699"/>
                </a:solidFill>
              </a:rPr>
              <a:t>Spot size (</a:t>
            </a:r>
            <a:r>
              <a:rPr lang="en-US" sz="1800" i="1">
                <a:solidFill>
                  <a:srgbClr val="006699"/>
                </a:solidFill>
              </a:rPr>
              <a:t>mm</a:t>
            </a:r>
            <a:r>
              <a:rPr lang="en-US" sz="1800" b="1" i="1">
                <a:solidFill>
                  <a:srgbClr val="006699"/>
                </a:solidFill>
              </a:rPr>
              <a:t>)</a:t>
            </a:r>
            <a:r>
              <a:rPr lang="en-US" sz="1800" i="1">
                <a:solidFill>
                  <a:srgbClr val="006699"/>
                </a:solidFill>
              </a:rPr>
              <a:t>		</a:t>
            </a:r>
            <a:r>
              <a:rPr lang="en-US" sz="1800" i="1">
                <a:solidFill>
                  <a:srgbClr val="006699"/>
                </a:solidFill>
                <a:latin typeface="Symbol" charset="2"/>
              </a:rPr>
              <a:t>s</a:t>
            </a:r>
            <a:r>
              <a:rPr lang="en-US" sz="1800" i="1" baseline="-25000">
                <a:solidFill>
                  <a:srgbClr val="006699"/>
                </a:solidFill>
              </a:rPr>
              <a:t>x,y</a:t>
            </a:r>
            <a:r>
              <a:rPr lang="en-US" sz="1800" i="1">
                <a:solidFill>
                  <a:srgbClr val="006699"/>
                </a:solidFill>
              </a:rPr>
              <a:t> ≈ 2 (single particle) up to 10*10 (high multiplicity)</a:t>
            </a:r>
          </a:p>
          <a:p>
            <a:pPr marL="609600" indent="-609600">
              <a:lnSpc>
                <a:spcPct val="110000"/>
              </a:lnSpc>
              <a:buClr>
                <a:srgbClr val="006666"/>
              </a:buClr>
              <a:buFont typeface="Arial" charset="0"/>
              <a:buNone/>
            </a:pPr>
            <a:r>
              <a:rPr lang="en-US" sz="1800" i="1">
                <a:solidFill>
                  <a:schemeClr val="tx1"/>
                </a:solidFill>
              </a:rPr>
              <a:t>Divergence (mmrad)	 </a:t>
            </a:r>
            <a:r>
              <a:rPr lang="en-US" sz="1800" i="1">
                <a:solidFill>
                  <a:schemeClr val="tx1"/>
                </a:solidFill>
                <a:latin typeface="Symbol" charset="2"/>
              </a:rPr>
              <a:t>s</a:t>
            </a:r>
            <a:r>
              <a:rPr lang="en-US" sz="1800" i="1">
                <a:solidFill>
                  <a:schemeClr val="tx1"/>
                </a:solidFill>
              </a:rPr>
              <a:t>’</a:t>
            </a:r>
            <a:r>
              <a:rPr lang="en-US" sz="1800" i="1" baseline="-25000">
                <a:solidFill>
                  <a:schemeClr val="tx1"/>
                </a:solidFill>
              </a:rPr>
              <a:t>x,y</a:t>
            </a:r>
            <a:r>
              <a:rPr lang="en-US" sz="1800" i="1">
                <a:solidFill>
                  <a:schemeClr val="tx1"/>
                </a:solidFill>
              </a:rPr>
              <a:t> ≈ 2 (single particle) up to 10 (high multiplicity)</a:t>
            </a:r>
          </a:p>
        </p:txBody>
      </p:sp>
      <p:sp>
        <p:nvSpPr>
          <p:cNvPr id="13316" name="Rectangle 4"/>
          <p:cNvSpPr>
            <a:spLocks noGrp="1" noChangeArrowheads="1"/>
          </p:cNvSpPr>
          <p:nvPr>
            <p:ph type="title"/>
          </p:nvPr>
        </p:nvSpPr>
        <p:spPr>
          <a:xfrm>
            <a:off x="762000" y="65088"/>
            <a:ext cx="7391400" cy="544512"/>
          </a:xfrm>
          <a:noFill/>
          <a:ln/>
          <a:effectLst>
            <a:outerShdw blurRad="63500" dist="35921" dir="2700000" algn="ctr" rotWithShape="0">
              <a:schemeClr val="bg2">
                <a:alpha val="74998"/>
              </a:schemeClr>
            </a:outerShdw>
          </a:effectLst>
        </p:spPr>
        <p:txBody>
          <a:bodyPr lIns="92075" tIns="46038" rIns="92075" bIns="46038"/>
          <a:lstStyle/>
          <a:p>
            <a:r>
              <a:rPr lang="en-US" sz="3600"/>
              <a:t>BTF beam characteristic</a:t>
            </a:r>
          </a:p>
        </p:txBody>
      </p:sp>
      <p:sp>
        <p:nvSpPr>
          <p:cNvPr id="13319" name="Rectangle 7"/>
          <p:cNvSpPr>
            <a:spLocks noChangeArrowheads="1"/>
          </p:cNvSpPr>
          <p:nvPr/>
        </p:nvSpPr>
        <p:spPr bwMode="auto">
          <a:xfrm>
            <a:off x="228600" y="652463"/>
            <a:ext cx="8686800" cy="58102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buFont typeface="Wingdings" charset="2"/>
              <a:buNone/>
            </a:pPr>
            <a:r>
              <a:rPr kumimoji="1" lang="en-US" sz="1600">
                <a:solidFill>
                  <a:schemeClr val="accent2"/>
                </a:solidFill>
              </a:rPr>
              <a:t>Beam (e</a:t>
            </a:r>
            <a:r>
              <a:rPr kumimoji="1" lang="en-US" sz="1600" b="1" baseline="30000">
                <a:solidFill>
                  <a:schemeClr val="accent2"/>
                </a:solidFill>
              </a:rPr>
              <a:t>-</a:t>
            </a:r>
            <a:r>
              <a:rPr kumimoji="1" lang="en-US" sz="1600">
                <a:solidFill>
                  <a:schemeClr val="accent2"/>
                </a:solidFill>
              </a:rPr>
              <a:t> or e</a:t>
            </a:r>
            <a:r>
              <a:rPr kumimoji="1" lang="en-US" sz="1600" b="1" baseline="30000">
                <a:solidFill>
                  <a:schemeClr val="accent2"/>
                </a:solidFill>
              </a:rPr>
              <a:t>+</a:t>
            </a:r>
            <a:r>
              <a:rPr kumimoji="1" lang="en-US" sz="1600">
                <a:solidFill>
                  <a:schemeClr val="accent2"/>
                </a:solidFill>
              </a:rPr>
              <a:t>) intensity can be adjusted by means of the </a:t>
            </a:r>
            <a:r>
              <a:rPr kumimoji="1" lang="en-US" sz="1600" b="1">
                <a:solidFill>
                  <a:schemeClr val="accent2"/>
                </a:solidFill>
              </a:rPr>
              <a:t>energy dispersion</a:t>
            </a:r>
            <a:r>
              <a:rPr kumimoji="1" lang="en-US" sz="1600">
                <a:solidFill>
                  <a:schemeClr val="accent2"/>
                </a:solidFill>
              </a:rPr>
              <a:t> and </a:t>
            </a:r>
            <a:r>
              <a:rPr kumimoji="1" lang="en-US" sz="1600" b="1">
                <a:solidFill>
                  <a:schemeClr val="accent2"/>
                </a:solidFill>
              </a:rPr>
              <a:t>collimators</a:t>
            </a:r>
            <a:r>
              <a:rPr kumimoji="1" lang="en-US" sz="1600">
                <a:solidFill>
                  <a:schemeClr val="accent2"/>
                </a:solidFill>
              </a:rPr>
              <a:t>, down to </a:t>
            </a:r>
            <a:r>
              <a:rPr kumimoji="1" lang="en-US" sz="1600" b="1">
                <a:solidFill>
                  <a:schemeClr val="accent2"/>
                </a:solidFill>
              </a:rPr>
              <a:t>single particle</a:t>
            </a:r>
            <a:r>
              <a:rPr kumimoji="1" lang="en-US" sz="1600">
                <a:solidFill>
                  <a:schemeClr val="accent2"/>
                </a:solidFill>
              </a:rPr>
              <a:t> per pulses</a:t>
            </a:r>
          </a:p>
        </p:txBody>
      </p:sp>
      <p:sp>
        <p:nvSpPr>
          <p:cNvPr id="13320" name="Rectangle 8"/>
          <p:cNvSpPr>
            <a:spLocks noChangeArrowheads="1"/>
          </p:cNvSpPr>
          <p:nvPr/>
        </p:nvSpPr>
        <p:spPr bwMode="auto">
          <a:xfrm>
            <a:off x="990600" y="4419600"/>
            <a:ext cx="5638800" cy="2014538"/>
          </a:xfrm>
          <a:prstGeom prst="rect">
            <a:avLst/>
          </a:prstGeom>
          <a:noFill/>
          <a:ln w="9525">
            <a:noFill/>
            <a:miter lim="800000"/>
            <a:headEnd/>
            <a:tailEnd/>
          </a:ln>
          <a:effectLst/>
        </p:spPr>
        <p:txBody>
          <a:bodyPr>
            <a:prstTxWarp prst="textNoShape">
              <a:avLst/>
            </a:prstTxWarp>
            <a:spAutoFit/>
          </a:bodyPr>
          <a:lstStyle/>
          <a:p>
            <a:pPr eaLnBrk="0" hangingPunct="0">
              <a:buClr>
                <a:schemeClr val="tx2"/>
              </a:buClr>
            </a:pPr>
            <a:r>
              <a:rPr kumimoji="1" lang="en-US" b="1">
                <a:solidFill>
                  <a:srgbClr val="FF3300"/>
                </a:solidFill>
              </a:rPr>
              <a:t>Multi-purpose facility: </a:t>
            </a:r>
          </a:p>
          <a:p>
            <a:pPr eaLnBrk="0" hangingPunct="0">
              <a:buClr>
                <a:schemeClr val="tx2"/>
              </a:buClr>
              <a:buFontTx/>
              <a:buChar char="•"/>
            </a:pPr>
            <a:r>
              <a:rPr kumimoji="1" lang="en-US" b="1">
                <a:solidFill>
                  <a:srgbClr val="FF3300"/>
                </a:solidFill>
              </a:rPr>
              <a:t> H.E. detector calibration and setup</a:t>
            </a:r>
          </a:p>
          <a:p>
            <a:pPr eaLnBrk="0" hangingPunct="0">
              <a:buClr>
                <a:schemeClr val="tx2"/>
              </a:buClr>
              <a:buFontTx/>
              <a:buChar char="•"/>
            </a:pPr>
            <a:r>
              <a:rPr kumimoji="1" lang="en-US" b="1">
                <a:solidFill>
                  <a:srgbClr val="FF3300"/>
                </a:solidFill>
              </a:rPr>
              <a:t> Low energy calorimetry &amp; resolution</a:t>
            </a:r>
          </a:p>
          <a:p>
            <a:pPr eaLnBrk="0" hangingPunct="0">
              <a:buClr>
                <a:schemeClr val="tx2"/>
              </a:buClr>
              <a:buFontTx/>
              <a:buChar char="•"/>
            </a:pPr>
            <a:r>
              <a:rPr kumimoji="1" lang="en-US" b="1">
                <a:solidFill>
                  <a:srgbClr val="FF3300"/>
                </a:solidFill>
              </a:rPr>
              <a:t> Low energy electromagnetic interaction studies</a:t>
            </a:r>
          </a:p>
          <a:p>
            <a:pPr eaLnBrk="0" hangingPunct="0">
              <a:buClr>
                <a:schemeClr val="tx2"/>
              </a:buClr>
              <a:buFontTx/>
              <a:buChar char="•"/>
            </a:pPr>
            <a:r>
              <a:rPr kumimoji="1" lang="en-US" b="1">
                <a:solidFill>
                  <a:srgbClr val="FF3300"/>
                </a:solidFill>
              </a:rPr>
              <a:t> High multiplicity efficiency</a:t>
            </a:r>
          </a:p>
          <a:p>
            <a:pPr eaLnBrk="0" hangingPunct="0">
              <a:buClr>
                <a:schemeClr val="tx2"/>
              </a:buClr>
              <a:buFontTx/>
              <a:buChar char="•"/>
            </a:pPr>
            <a:r>
              <a:rPr kumimoji="1" lang="en-US" b="1">
                <a:solidFill>
                  <a:srgbClr val="FF3300"/>
                </a:solidFill>
              </a:rPr>
              <a:t> Detectors aging and efficiency</a:t>
            </a:r>
          </a:p>
          <a:p>
            <a:pPr eaLnBrk="0" hangingPunct="0">
              <a:buClr>
                <a:schemeClr val="tx2"/>
              </a:buClr>
              <a:buFontTx/>
              <a:buChar char="•"/>
            </a:pPr>
            <a:r>
              <a:rPr kumimoji="1" lang="en-US" b="1">
                <a:solidFill>
                  <a:srgbClr val="FF3300"/>
                </a:solidFill>
              </a:rPr>
              <a:t> Beam diagnostics</a:t>
            </a:r>
          </a:p>
        </p:txBody>
      </p:sp>
      <p:pic>
        <p:nvPicPr>
          <p:cNvPr id="13323" name="Picture 11"/>
          <p:cNvPicPr>
            <a:picLocks noChangeAspect="1" noChangeArrowheads="1"/>
          </p:cNvPicPr>
          <p:nvPr/>
        </p:nvPicPr>
        <p:blipFill>
          <a:blip r:embed="rId3"/>
          <a:srcRect/>
          <a:stretch>
            <a:fillRect/>
          </a:stretch>
        </p:blipFill>
        <p:spPr bwMode="auto">
          <a:xfrm>
            <a:off x="6705600" y="1066800"/>
            <a:ext cx="2297113"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 name="Footer Placeholder 2"/>
          <p:cNvSpPr>
            <a:spLocks noGrp="1"/>
          </p:cNvSpPr>
          <p:nvPr>
            <p:ph type="ftr" sz="quarter" idx="10"/>
          </p:nvPr>
        </p:nvSpPr>
        <p:spPr/>
        <p:txBody>
          <a:bodyPr/>
          <a:lstStyle/>
          <a:p>
            <a:r>
              <a:rPr lang="en-US"/>
              <a:t>G. Mazzitelli – CSN1 La Sapienza -28 Jan. 2009</a:t>
            </a:r>
          </a:p>
        </p:txBody>
      </p:sp>
      <p:pic>
        <p:nvPicPr>
          <p:cNvPr id="63490" name="Picture 2" descr="IM000256"/>
          <p:cNvPicPr>
            <a:picLocks noChangeAspect="1" noChangeArrowheads="1"/>
          </p:cNvPicPr>
          <p:nvPr/>
        </p:nvPicPr>
        <p:blipFill>
          <a:blip r:embed="rId3"/>
          <a:srcRect/>
          <a:stretch>
            <a:fillRect/>
          </a:stretch>
        </p:blipFill>
        <p:spPr bwMode="auto">
          <a:xfrm>
            <a:off x="914400" y="304800"/>
            <a:ext cx="3884613" cy="2932113"/>
          </a:xfrm>
          <a:prstGeom prst="rect">
            <a:avLst/>
          </a:prstGeom>
          <a:solidFill>
            <a:schemeClr val="accent1"/>
          </a:solidFill>
        </p:spPr>
      </p:pic>
      <p:sp>
        <p:nvSpPr>
          <p:cNvPr id="63491" name="Rectangle 3"/>
          <p:cNvSpPr>
            <a:spLocks noGrp="1" noChangeArrowheads="1"/>
          </p:cNvSpPr>
          <p:nvPr>
            <p:ph type="title"/>
          </p:nvPr>
        </p:nvSpPr>
        <p:spPr>
          <a:xfrm>
            <a:off x="685800" y="152400"/>
            <a:ext cx="8382000" cy="381000"/>
          </a:xfrm>
          <a:solidFill>
            <a:schemeClr val="bg1"/>
          </a:solidFill>
        </p:spPr>
        <p:txBody>
          <a:bodyPr/>
          <a:lstStyle/>
          <a:p>
            <a:r>
              <a:rPr lang="en-US"/>
              <a:t>Equipment: infrastructure</a:t>
            </a:r>
          </a:p>
        </p:txBody>
      </p:sp>
      <p:grpSp>
        <p:nvGrpSpPr>
          <p:cNvPr id="2" name="Group 4"/>
          <p:cNvGrpSpPr>
            <a:grpSpLocks noChangeAspect="1"/>
          </p:cNvGrpSpPr>
          <p:nvPr/>
        </p:nvGrpSpPr>
        <p:grpSpPr bwMode="auto">
          <a:xfrm>
            <a:off x="3852863" y="1712913"/>
            <a:ext cx="5138737" cy="4459287"/>
            <a:chOff x="1684" y="488"/>
            <a:chExt cx="4048" cy="3513"/>
          </a:xfrm>
        </p:grpSpPr>
        <p:grpSp>
          <p:nvGrpSpPr>
            <p:cNvPr id="3" name="Group 5"/>
            <p:cNvGrpSpPr>
              <a:grpSpLocks noChangeAspect="1"/>
            </p:cNvGrpSpPr>
            <p:nvPr/>
          </p:nvGrpSpPr>
          <p:grpSpPr bwMode="auto">
            <a:xfrm>
              <a:off x="1684" y="488"/>
              <a:ext cx="4048" cy="3448"/>
              <a:chOff x="550" y="12"/>
              <a:chExt cx="4778" cy="4116"/>
            </a:xfrm>
          </p:grpSpPr>
          <p:pic>
            <p:nvPicPr>
              <p:cNvPr id="63494" name="Picture 6"/>
              <p:cNvPicPr>
                <a:picLocks noChangeAspect="1" noChangeArrowheads="1"/>
              </p:cNvPicPr>
              <p:nvPr/>
            </p:nvPicPr>
            <p:blipFill>
              <a:blip r:embed="rId4">
                <a:lum bright="-18000" contrast="30000"/>
                <a:grayscl/>
              </a:blip>
              <a:srcRect l="6671" t="23705" r="14073" b="2200"/>
              <a:stretch>
                <a:fillRect/>
              </a:stretch>
            </p:blipFill>
            <p:spPr bwMode="auto">
              <a:xfrm>
                <a:off x="1610" y="12"/>
                <a:ext cx="3718" cy="3736"/>
              </a:xfrm>
              <a:prstGeom prst="rect">
                <a:avLst/>
              </a:prstGeom>
              <a:noFill/>
              <a:ln w="9525">
                <a:noFill/>
                <a:miter lim="800000"/>
                <a:headEnd/>
                <a:tailEnd/>
              </a:ln>
              <a:effectLst/>
            </p:spPr>
          </p:pic>
          <p:sp>
            <p:nvSpPr>
              <p:cNvPr id="63495" name="Rectangle 7" descr="50%"/>
              <p:cNvSpPr>
                <a:spLocks noChangeAspect="1" noChangeArrowheads="1"/>
              </p:cNvSpPr>
              <p:nvPr/>
            </p:nvSpPr>
            <p:spPr bwMode="auto">
              <a:xfrm>
                <a:off x="2670" y="1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496" name="Rectangle 8" descr="50%"/>
              <p:cNvSpPr>
                <a:spLocks noChangeAspect="1" noChangeArrowheads="1"/>
              </p:cNvSpPr>
              <p:nvPr/>
            </p:nvSpPr>
            <p:spPr bwMode="auto">
              <a:xfrm>
                <a:off x="2669" y="2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497" name="Rectangle 9"/>
              <p:cNvSpPr>
                <a:spLocks noChangeAspect="1" noChangeArrowheads="1"/>
              </p:cNvSpPr>
              <p:nvPr/>
            </p:nvSpPr>
            <p:spPr bwMode="auto">
              <a:xfrm>
                <a:off x="3020" y="3673"/>
                <a:ext cx="416" cy="455"/>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498" name="Rectangle 10"/>
              <p:cNvSpPr>
                <a:spLocks noChangeAspect="1" noChangeArrowheads="1"/>
              </p:cNvSpPr>
              <p:nvPr/>
            </p:nvSpPr>
            <p:spPr bwMode="auto">
              <a:xfrm>
                <a:off x="2052" y="3112"/>
                <a:ext cx="385" cy="781"/>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499" name="Rectangle 11"/>
              <p:cNvSpPr>
                <a:spLocks noChangeAspect="1" noChangeArrowheads="1"/>
              </p:cNvSpPr>
              <p:nvPr/>
            </p:nvSpPr>
            <p:spPr bwMode="auto">
              <a:xfrm>
                <a:off x="2435" y="3112"/>
                <a:ext cx="80" cy="231"/>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500" name="Rectangle 12"/>
              <p:cNvSpPr>
                <a:spLocks noChangeAspect="1" noChangeArrowheads="1"/>
              </p:cNvSpPr>
              <p:nvPr/>
            </p:nvSpPr>
            <p:spPr bwMode="auto">
              <a:xfrm rot="5400000">
                <a:off x="1108" y="2950"/>
                <a:ext cx="385" cy="1502"/>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501" name="Rectangle 13"/>
              <p:cNvSpPr>
                <a:spLocks noChangeAspect="1" noChangeArrowheads="1"/>
              </p:cNvSpPr>
              <p:nvPr/>
            </p:nvSpPr>
            <p:spPr bwMode="auto">
              <a:xfrm>
                <a:off x="2200" y="2792"/>
                <a:ext cx="912" cy="232"/>
              </a:xfrm>
              <a:prstGeom prst="rect">
                <a:avLst/>
              </a:prstGeom>
              <a:solidFill>
                <a:srgbClr val="000000">
                  <a:alpha val="50000"/>
                </a:srgbClr>
              </a:solidFill>
              <a:ln w="9525">
                <a:noFill/>
                <a:miter lim="800000"/>
                <a:headEnd/>
                <a:tailEnd/>
              </a:ln>
              <a:effectLst/>
            </p:spPr>
            <p:txBody>
              <a:bodyPr wrap="none" anchor="ctr">
                <a:prstTxWarp prst="textNoShape">
                  <a:avLst/>
                </a:prstTxWarp>
              </a:bodyPr>
              <a:lstStyle/>
              <a:p>
                <a:endParaRPr lang="en-US"/>
              </a:p>
            </p:txBody>
          </p:sp>
          <p:sp>
            <p:nvSpPr>
              <p:cNvPr id="63502" name="Rectangle 14" descr="50%"/>
              <p:cNvSpPr>
                <a:spLocks noChangeAspect="1" noChangeArrowheads="1"/>
              </p:cNvSpPr>
              <p:nvPr/>
            </p:nvSpPr>
            <p:spPr bwMode="auto">
              <a:xfrm>
                <a:off x="2532" y="2118"/>
                <a:ext cx="138" cy="69"/>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3" name="Rectangle 15" descr="50%"/>
              <p:cNvSpPr>
                <a:spLocks noChangeAspect="1" noChangeArrowheads="1"/>
              </p:cNvSpPr>
              <p:nvPr/>
            </p:nvSpPr>
            <p:spPr bwMode="auto">
              <a:xfrm>
                <a:off x="2532" y="198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4" name="Rectangle 16" descr="50%"/>
              <p:cNvSpPr>
                <a:spLocks noChangeAspect="1" noChangeArrowheads="1"/>
              </p:cNvSpPr>
              <p:nvPr/>
            </p:nvSpPr>
            <p:spPr bwMode="auto">
              <a:xfrm>
                <a:off x="2670" y="1774"/>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5" name="Rectangle 17" descr="50%"/>
              <p:cNvSpPr>
                <a:spLocks noChangeAspect="1" noChangeArrowheads="1"/>
              </p:cNvSpPr>
              <p:nvPr/>
            </p:nvSpPr>
            <p:spPr bwMode="auto">
              <a:xfrm>
                <a:off x="2532" y="184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6" name="Rectangle 18" descr="50%"/>
              <p:cNvSpPr>
                <a:spLocks noChangeAspect="1" noChangeArrowheads="1"/>
              </p:cNvSpPr>
              <p:nvPr/>
            </p:nvSpPr>
            <p:spPr bwMode="auto">
              <a:xfrm>
                <a:off x="2532" y="1706"/>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7" name="Rectangle 19" descr="50%"/>
              <p:cNvSpPr>
                <a:spLocks noChangeAspect="1" noChangeArrowheads="1"/>
              </p:cNvSpPr>
              <p:nvPr/>
            </p:nvSpPr>
            <p:spPr bwMode="auto">
              <a:xfrm>
                <a:off x="2634"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8" name="Rectangle 20" descr="50%"/>
              <p:cNvSpPr>
                <a:spLocks noChangeAspect="1" noChangeArrowheads="1"/>
              </p:cNvSpPr>
              <p:nvPr/>
            </p:nvSpPr>
            <p:spPr bwMode="auto">
              <a:xfrm>
                <a:off x="2772"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09" name="Rectangle 21" descr="50%"/>
              <p:cNvSpPr>
                <a:spLocks noChangeAspect="1" noChangeArrowheads="1"/>
              </p:cNvSpPr>
              <p:nvPr/>
            </p:nvSpPr>
            <p:spPr bwMode="auto">
              <a:xfrm>
                <a:off x="2360"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0" name="Rectangle 22" descr="50%"/>
              <p:cNvSpPr>
                <a:spLocks noChangeAspect="1" noChangeArrowheads="1"/>
              </p:cNvSpPr>
              <p:nvPr/>
            </p:nvSpPr>
            <p:spPr bwMode="auto">
              <a:xfrm>
                <a:off x="2498"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1" name="Rectangle 23" descr="50%"/>
              <p:cNvSpPr>
                <a:spLocks noChangeAspect="1" noChangeArrowheads="1"/>
              </p:cNvSpPr>
              <p:nvPr/>
            </p:nvSpPr>
            <p:spPr bwMode="auto">
              <a:xfrm>
                <a:off x="2670" y="1707"/>
                <a:ext cx="138" cy="69"/>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2" name="Rectangle 24" descr="50%"/>
              <p:cNvSpPr>
                <a:spLocks noChangeAspect="1" noChangeArrowheads="1"/>
              </p:cNvSpPr>
              <p:nvPr/>
            </p:nvSpPr>
            <p:spPr bwMode="auto">
              <a:xfrm>
                <a:off x="2222"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3" name="Rectangle 25" descr="50%"/>
              <p:cNvSpPr>
                <a:spLocks noChangeAspect="1" noChangeArrowheads="1"/>
              </p:cNvSpPr>
              <p:nvPr/>
            </p:nvSpPr>
            <p:spPr bwMode="auto">
              <a:xfrm>
                <a:off x="1948"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4" name="Rectangle 26" descr="50%"/>
              <p:cNvSpPr>
                <a:spLocks noChangeAspect="1" noChangeArrowheads="1"/>
              </p:cNvSpPr>
              <p:nvPr/>
            </p:nvSpPr>
            <p:spPr bwMode="auto">
              <a:xfrm>
                <a:off x="2086" y="157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5" name="Rectangle 27" descr="50%"/>
              <p:cNvSpPr>
                <a:spLocks noChangeAspect="1" noChangeArrowheads="1"/>
              </p:cNvSpPr>
              <p:nvPr/>
            </p:nvSpPr>
            <p:spPr bwMode="auto">
              <a:xfrm>
                <a:off x="1982" y="1960"/>
                <a:ext cx="138" cy="69"/>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6" name="Rectangle 28" descr="50%"/>
              <p:cNvSpPr>
                <a:spLocks noChangeAspect="1" noChangeArrowheads="1"/>
              </p:cNvSpPr>
              <p:nvPr/>
            </p:nvSpPr>
            <p:spPr bwMode="auto">
              <a:xfrm>
                <a:off x="2120" y="196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7" name="Rectangle 29" descr="50%"/>
              <p:cNvSpPr>
                <a:spLocks noChangeAspect="1" noChangeArrowheads="1"/>
              </p:cNvSpPr>
              <p:nvPr/>
            </p:nvSpPr>
            <p:spPr bwMode="auto">
              <a:xfrm>
                <a:off x="1982" y="2028"/>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8" name="Rectangle 30" descr="50%"/>
              <p:cNvSpPr>
                <a:spLocks noChangeAspect="1" noChangeArrowheads="1"/>
              </p:cNvSpPr>
              <p:nvPr/>
            </p:nvSpPr>
            <p:spPr bwMode="auto">
              <a:xfrm>
                <a:off x="2120" y="2098"/>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19" name="Rectangle 31" descr="50%"/>
              <p:cNvSpPr>
                <a:spLocks noChangeAspect="1" noChangeArrowheads="1"/>
              </p:cNvSpPr>
              <p:nvPr/>
            </p:nvSpPr>
            <p:spPr bwMode="auto">
              <a:xfrm>
                <a:off x="1982" y="2166"/>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0" name="Rectangle 32" descr="50%"/>
              <p:cNvSpPr>
                <a:spLocks noChangeAspect="1" noChangeArrowheads="1"/>
              </p:cNvSpPr>
              <p:nvPr/>
            </p:nvSpPr>
            <p:spPr bwMode="auto">
              <a:xfrm>
                <a:off x="2120" y="2236"/>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1" name="Rectangle 33" descr="50%"/>
              <p:cNvSpPr>
                <a:spLocks noChangeAspect="1" noChangeArrowheads="1"/>
              </p:cNvSpPr>
              <p:nvPr/>
            </p:nvSpPr>
            <p:spPr bwMode="auto">
              <a:xfrm>
                <a:off x="1982" y="2304"/>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2" name="Rectangle 34" descr="50%"/>
              <p:cNvSpPr>
                <a:spLocks noChangeAspect="1" noChangeArrowheads="1"/>
              </p:cNvSpPr>
              <p:nvPr/>
            </p:nvSpPr>
            <p:spPr bwMode="auto">
              <a:xfrm>
                <a:off x="2120" y="2374"/>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3" name="Rectangle 35" descr="50%"/>
              <p:cNvSpPr>
                <a:spLocks noChangeAspect="1" noChangeArrowheads="1"/>
              </p:cNvSpPr>
              <p:nvPr/>
            </p:nvSpPr>
            <p:spPr bwMode="auto">
              <a:xfrm>
                <a:off x="1982" y="244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4" name="Rectangle 36" descr="50%"/>
              <p:cNvSpPr>
                <a:spLocks noChangeAspect="1" noChangeArrowheads="1"/>
              </p:cNvSpPr>
              <p:nvPr/>
            </p:nvSpPr>
            <p:spPr bwMode="auto">
              <a:xfrm>
                <a:off x="2120" y="2513"/>
                <a:ext cx="138" cy="69"/>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nvGrpSpPr>
              <p:cNvPr id="4" name="Group 37"/>
              <p:cNvGrpSpPr>
                <a:grpSpLocks noChangeAspect="1"/>
              </p:cNvGrpSpPr>
              <p:nvPr/>
            </p:nvGrpSpPr>
            <p:grpSpPr bwMode="auto">
              <a:xfrm>
                <a:off x="3154" y="1132"/>
                <a:ext cx="276" cy="276"/>
                <a:chOff x="3679" y="912"/>
                <a:chExt cx="276" cy="276"/>
              </a:xfrm>
            </p:grpSpPr>
            <p:sp>
              <p:nvSpPr>
                <p:cNvPr id="63526" name="Rectangle 3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7" name="Rectangle 3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8" name="Rectangle 4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29" name="Rectangle 4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5" name="Group 42"/>
              <p:cNvGrpSpPr>
                <a:grpSpLocks noChangeAspect="1"/>
              </p:cNvGrpSpPr>
              <p:nvPr/>
            </p:nvGrpSpPr>
            <p:grpSpPr bwMode="auto">
              <a:xfrm>
                <a:off x="3154" y="856"/>
                <a:ext cx="276" cy="276"/>
                <a:chOff x="3679" y="912"/>
                <a:chExt cx="276" cy="276"/>
              </a:xfrm>
            </p:grpSpPr>
            <p:sp>
              <p:nvSpPr>
                <p:cNvPr id="63531" name="Rectangle 4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2" name="Rectangle 4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3" name="Rectangle 4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4" name="Rectangle 4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6" name="Group 47"/>
              <p:cNvGrpSpPr>
                <a:grpSpLocks noChangeAspect="1"/>
              </p:cNvGrpSpPr>
              <p:nvPr/>
            </p:nvGrpSpPr>
            <p:grpSpPr bwMode="auto">
              <a:xfrm>
                <a:off x="3154" y="580"/>
                <a:ext cx="276" cy="276"/>
                <a:chOff x="3679" y="912"/>
                <a:chExt cx="276" cy="276"/>
              </a:xfrm>
            </p:grpSpPr>
            <p:sp>
              <p:nvSpPr>
                <p:cNvPr id="63536" name="Rectangle 4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7" name="Rectangle 4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8" name="Rectangle 5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39" name="Rectangle 5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7" name="Group 52"/>
              <p:cNvGrpSpPr>
                <a:grpSpLocks noChangeAspect="1"/>
              </p:cNvGrpSpPr>
              <p:nvPr/>
            </p:nvGrpSpPr>
            <p:grpSpPr bwMode="auto">
              <a:xfrm>
                <a:off x="3430" y="622"/>
                <a:ext cx="276" cy="276"/>
                <a:chOff x="3679" y="912"/>
                <a:chExt cx="276" cy="276"/>
              </a:xfrm>
            </p:grpSpPr>
            <p:sp>
              <p:nvSpPr>
                <p:cNvPr id="63541" name="Rectangle 5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2" name="Rectangle 5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3" name="Rectangle 5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4" name="Rectangle 5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8" name="Group 57"/>
              <p:cNvGrpSpPr>
                <a:grpSpLocks noChangeAspect="1"/>
              </p:cNvGrpSpPr>
              <p:nvPr/>
            </p:nvGrpSpPr>
            <p:grpSpPr bwMode="auto">
              <a:xfrm>
                <a:off x="3650" y="98"/>
                <a:ext cx="276" cy="276"/>
                <a:chOff x="3679" y="912"/>
                <a:chExt cx="276" cy="276"/>
              </a:xfrm>
            </p:grpSpPr>
            <p:sp>
              <p:nvSpPr>
                <p:cNvPr id="63546" name="Rectangle 5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7" name="Rectangle 5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8" name="Rectangle 6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49" name="Rectangle 6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9" name="Group 62"/>
              <p:cNvGrpSpPr>
                <a:grpSpLocks noChangeAspect="1"/>
              </p:cNvGrpSpPr>
              <p:nvPr/>
            </p:nvGrpSpPr>
            <p:grpSpPr bwMode="auto">
              <a:xfrm>
                <a:off x="3926" y="98"/>
                <a:ext cx="276" cy="276"/>
                <a:chOff x="3679" y="912"/>
                <a:chExt cx="276" cy="276"/>
              </a:xfrm>
            </p:grpSpPr>
            <p:sp>
              <p:nvSpPr>
                <p:cNvPr id="63551" name="Rectangle 6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2" name="Rectangle 6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3" name="Rectangle 6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4" name="Rectangle 6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0" name="Group 67"/>
              <p:cNvGrpSpPr>
                <a:grpSpLocks noChangeAspect="1"/>
              </p:cNvGrpSpPr>
              <p:nvPr/>
            </p:nvGrpSpPr>
            <p:grpSpPr bwMode="auto">
              <a:xfrm>
                <a:off x="4202" y="98"/>
                <a:ext cx="276" cy="276"/>
                <a:chOff x="3679" y="912"/>
                <a:chExt cx="276" cy="276"/>
              </a:xfrm>
            </p:grpSpPr>
            <p:sp>
              <p:nvSpPr>
                <p:cNvPr id="63556" name="Rectangle 6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7" name="Rectangle 6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8" name="Rectangle 7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59" name="Rectangle 7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1" name="Group 72"/>
              <p:cNvGrpSpPr>
                <a:grpSpLocks noChangeAspect="1"/>
              </p:cNvGrpSpPr>
              <p:nvPr/>
            </p:nvGrpSpPr>
            <p:grpSpPr bwMode="auto">
              <a:xfrm>
                <a:off x="4478" y="98"/>
                <a:ext cx="276" cy="276"/>
                <a:chOff x="3679" y="912"/>
                <a:chExt cx="276" cy="276"/>
              </a:xfrm>
            </p:grpSpPr>
            <p:sp>
              <p:nvSpPr>
                <p:cNvPr id="63561" name="Rectangle 7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2" name="Rectangle 7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3" name="Rectangle 7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4" name="Rectangle 7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2" name="Group 77"/>
              <p:cNvGrpSpPr>
                <a:grpSpLocks noChangeAspect="1"/>
              </p:cNvGrpSpPr>
              <p:nvPr/>
            </p:nvGrpSpPr>
            <p:grpSpPr bwMode="auto">
              <a:xfrm>
                <a:off x="4754" y="98"/>
                <a:ext cx="276" cy="276"/>
                <a:chOff x="3679" y="912"/>
                <a:chExt cx="276" cy="276"/>
              </a:xfrm>
            </p:grpSpPr>
            <p:sp>
              <p:nvSpPr>
                <p:cNvPr id="63566" name="Rectangle 7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7" name="Rectangle 7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8" name="Rectangle 8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69" name="Rectangle 8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3" name="Group 82"/>
              <p:cNvGrpSpPr>
                <a:grpSpLocks noChangeAspect="1"/>
              </p:cNvGrpSpPr>
              <p:nvPr/>
            </p:nvGrpSpPr>
            <p:grpSpPr bwMode="auto">
              <a:xfrm>
                <a:off x="4754" y="374"/>
                <a:ext cx="276" cy="276"/>
                <a:chOff x="3679" y="912"/>
                <a:chExt cx="276" cy="276"/>
              </a:xfrm>
            </p:grpSpPr>
            <p:sp>
              <p:nvSpPr>
                <p:cNvPr id="63571" name="Rectangle 8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2" name="Rectangle 8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3" name="Rectangle 8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4" name="Rectangle 8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4" name="Group 87"/>
              <p:cNvGrpSpPr>
                <a:grpSpLocks noChangeAspect="1"/>
              </p:cNvGrpSpPr>
              <p:nvPr/>
            </p:nvGrpSpPr>
            <p:grpSpPr bwMode="auto">
              <a:xfrm>
                <a:off x="4754" y="650"/>
                <a:ext cx="276" cy="276"/>
                <a:chOff x="3679" y="912"/>
                <a:chExt cx="276" cy="276"/>
              </a:xfrm>
            </p:grpSpPr>
            <p:sp>
              <p:nvSpPr>
                <p:cNvPr id="63576" name="Rectangle 8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7" name="Rectangle 8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8" name="Rectangle 9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79" name="Rectangle 9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5" name="Group 92"/>
              <p:cNvGrpSpPr>
                <a:grpSpLocks noChangeAspect="1"/>
              </p:cNvGrpSpPr>
              <p:nvPr/>
            </p:nvGrpSpPr>
            <p:grpSpPr bwMode="auto">
              <a:xfrm>
                <a:off x="4752" y="924"/>
                <a:ext cx="276" cy="276"/>
                <a:chOff x="3679" y="912"/>
                <a:chExt cx="276" cy="276"/>
              </a:xfrm>
            </p:grpSpPr>
            <p:sp>
              <p:nvSpPr>
                <p:cNvPr id="63581" name="Rectangle 9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2" name="Rectangle 9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3" name="Rectangle 9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4" name="Rectangle 9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6" name="Group 97"/>
              <p:cNvGrpSpPr>
                <a:grpSpLocks noChangeAspect="1"/>
              </p:cNvGrpSpPr>
              <p:nvPr/>
            </p:nvGrpSpPr>
            <p:grpSpPr bwMode="auto">
              <a:xfrm>
                <a:off x="4752" y="1198"/>
                <a:ext cx="276" cy="276"/>
                <a:chOff x="3679" y="912"/>
                <a:chExt cx="276" cy="276"/>
              </a:xfrm>
            </p:grpSpPr>
            <p:sp>
              <p:nvSpPr>
                <p:cNvPr id="63586" name="Rectangle 98"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7" name="Rectangle 99"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8" name="Rectangle 100"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89" name="Rectangle 101"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grpSp>
            <p:nvGrpSpPr>
              <p:cNvPr id="17" name="Group 102"/>
              <p:cNvGrpSpPr>
                <a:grpSpLocks noChangeAspect="1"/>
              </p:cNvGrpSpPr>
              <p:nvPr/>
            </p:nvGrpSpPr>
            <p:grpSpPr bwMode="auto">
              <a:xfrm>
                <a:off x="5028" y="1940"/>
                <a:ext cx="276" cy="299"/>
                <a:chOff x="3679" y="912"/>
                <a:chExt cx="276" cy="276"/>
              </a:xfrm>
            </p:grpSpPr>
            <p:sp>
              <p:nvSpPr>
                <p:cNvPr id="63591" name="Rectangle 103" descr="50%"/>
                <p:cNvSpPr>
                  <a:spLocks noChangeAspect="1" noChangeArrowheads="1"/>
                </p:cNvSpPr>
                <p:nvPr/>
              </p:nvSpPr>
              <p:spPr bwMode="auto">
                <a:xfrm>
                  <a:off x="3679"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2" name="Rectangle 104" descr="50%"/>
                <p:cNvSpPr>
                  <a:spLocks noChangeAspect="1" noChangeArrowheads="1"/>
                </p:cNvSpPr>
                <p:nvPr/>
              </p:nvSpPr>
              <p:spPr bwMode="auto">
                <a:xfrm>
                  <a:off x="3817" y="10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3" name="Rectangle 105" descr="50%"/>
                <p:cNvSpPr>
                  <a:spLocks noChangeAspect="1" noChangeArrowheads="1"/>
                </p:cNvSpPr>
                <p:nvPr/>
              </p:nvSpPr>
              <p:spPr bwMode="auto">
                <a:xfrm>
                  <a:off x="3679"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4" name="Rectangle 106" descr="50%"/>
                <p:cNvSpPr>
                  <a:spLocks noChangeAspect="1" noChangeArrowheads="1"/>
                </p:cNvSpPr>
                <p:nvPr/>
              </p:nvSpPr>
              <p:spPr bwMode="auto">
                <a:xfrm>
                  <a:off x="3817" y="91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grpSp>
          <p:sp>
            <p:nvSpPr>
              <p:cNvPr id="63595" name="Rectangle 107" descr="50%"/>
              <p:cNvSpPr>
                <a:spLocks noChangeAspect="1" noChangeArrowheads="1"/>
              </p:cNvSpPr>
              <p:nvPr/>
            </p:nvSpPr>
            <p:spPr bwMode="auto">
              <a:xfrm rot="5400000">
                <a:off x="3547" y="270"/>
                <a:ext cx="138" cy="69"/>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6" name="Rectangle 108" descr="50%"/>
              <p:cNvSpPr>
                <a:spLocks noChangeAspect="1" noChangeArrowheads="1"/>
              </p:cNvSpPr>
              <p:nvPr/>
            </p:nvSpPr>
            <p:spPr bwMode="auto">
              <a:xfrm>
                <a:off x="3512" y="98"/>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7" name="Rectangle 109" descr="50%"/>
              <p:cNvSpPr>
                <a:spLocks noChangeAspect="1" noChangeArrowheads="1"/>
              </p:cNvSpPr>
              <p:nvPr/>
            </p:nvSpPr>
            <p:spPr bwMode="auto">
              <a:xfrm rot="2700000">
                <a:off x="4157" y="2658"/>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8" name="Rectangle 110" descr="50%"/>
              <p:cNvSpPr>
                <a:spLocks noChangeAspect="1" noChangeArrowheads="1"/>
              </p:cNvSpPr>
              <p:nvPr/>
            </p:nvSpPr>
            <p:spPr bwMode="auto">
              <a:xfrm rot="2700000">
                <a:off x="4060" y="2756"/>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599" name="Rectangle 111" descr="50%"/>
              <p:cNvSpPr>
                <a:spLocks noChangeAspect="1" noChangeArrowheads="1"/>
              </p:cNvSpPr>
              <p:nvPr/>
            </p:nvSpPr>
            <p:spPr bwMode="auto">
              <a:xfrm rot="2700000">
                <a:off x="3963" y="2852"/>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600" name="Rectangle 112" descr="50%"/>
              <p:cNvSpPr>
                <a:spLocks noChangeAspect="1" noChangeArrowheads="1"/>
              </p:cNvSpPr>
              <p:nvPr/>
            </p:nvSpPr>
            <p:spPr bwMode="auto">
              <a:xfrm rot="2700000">
                <a:off x="3866" y="2950"/>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601" name="Rectangle 113" descr="50%"/>
              <p:cNvSpPr>
                <a:spLocks noChangeAspect="1" noChangeArrowheads="1"/>
              </p:cNvSpPr>
              <p:nvPr/>
            </p:nvSpPr>
            <p:spPr bwMode="auto">
              <a:xfrm rot="2700000">
                <a:off x="3768" y="3048"/>
                <a:ext cx="138" cy="138"/>
              </a:xfrm>
              <a:prstGeom prst="rect">
                <a:avLst/>
              </a:prstGeom>
              <a:pattFill prst="pct50">
                <a:fgClr>
                  <a:srgbClr val="008080"/>
                </a:fgClr>
                <a:bgClr>
                  <a:srgbClr val="FFFFFF"/>
                </a:bgClr>
              </a:pattFill>
              <a:ln w="9525">
                <a:solidFill>
                  <a:schemeClr val="tx2"/>
                </a:solidFill>
                <a:miter lim="800000"/>
                <a:headEnd/>
                <a:tailEnd/>
              </a:ln>
              <a:effectLst/>
            </p:spPr>
            <p:txBody>
              <a:bodyPr wrap="none" anchor="ctr">
                <a:prstTxWarp prst="textNoShape">
                  <a:avLst/>
                </a:prstTxWarp>
              </a:bodyPr>
              <a:lstStyle/>
              <a:p>
                <a:endParaRPr lang="en-US"/>
              </a:p>
            </p:txBody>
          </p:sp>
          <p:sp>
            <p:nvSpPr>
              <p:cNvPr id="63602" name="AutoShape 114"/>
              <p:cNvSpPr>
                <a:spLocks noChangeAspect="1" noChangeArrowheads="1"/>
              </p:cNvSpPr>
              <p:nvPr/>
            </p:nvSpPr>
            <p:spPr bwMode="auto">
              <a:xfrm flipV="1">
                <a:off x="3016" y="3184"/>
                <a:ext cx="413" cy="418"/>
              </a:xfrm>
              <a:prstGeom prst="rtTriangle">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603" name="AutoShape 115"/>
              <p:cNvSpPr>
                <a:spLocks noChangeAspect="1" noChangeArrowheads="1"/>
              </p:cNvSpPr>
              <p:nvPr/>
            </p:nvSpPr>
            <p:spPr bwMode="auto">
              <a:xfrm rot="16200000">
                <a:off x="3022" y="3261"/>
                <a:ext cx="414" cy="418"/>
              </a:xfrm>
              <a:prstGeom prst="rtTriangle">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604" name="AutoShape 116"/>
              <p:cNvSpPr>
                <a:spLocks noChangeAspect="1" noChangeArrowheads="1"/>
              </p:cNvSpPr>
              <p:nvPr/>
            </p:nvSpPr>
            <p:spPr bwMode="auto">
              <a:xfrm rot="18900000">
                <a:off x="2901" y="3404"/>
                <a:ext cx="651" cy="58"/>
              </a:xfrm>
              <a:prstGeom prst="parallelogram">
                <a:avLst>
                  <a:gd name="adj" fmla="val 123673"/>
                </a:avLst>
              </a:prstGeom>
              <a:solidFill>
                <a:schemeClr val="hlink">
                  <a:alpha val="50000"/>
                </a:schemeClr>
              </a:solidFill>
              <a:ln w="3175">
                <a:noFill/>
                <a:miter lim="800000"/>
                <a:headEnd/>
                <a:tailEnd/>
              </a:ln>
              <a:effectLst/>
            </p:spPr>
            <p:txBody>
              <a:bodyPr wrap="none" anchor="ctr">
                <a:prstTxWarp prst="textNoShape">
                  <a:avLst/>
                </a:prstTxWarp>
              </a:bodyPr>
              <a:lstStyle/>
              <a:p>
                <a:endParaRPr lang="en-US"/>
              </a:p>
            </p:txBody>
          </p:sp>
          <p:sp>
            <p:nvSpPr>
              <p:cNvPr id="63605" name="Rectangle 117"/>
              <p:cNvSpPr>
                <a:spLocks noChangeAspect="1" noChangeArrowheads="1"/>
              </p:cNvSpPr>
              <p:nvPr/>
            </p:nvSpPr>
            <p:spPr bwMode="auto">
              <a:xfrm rot="21600000">
                <a:off x="3004" y="2487"/>
                <a:ext cx="155" cy="190"/>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606" name="Rectangle 118"/>
              <p:cNvSpPr>
                <a:spLocks noChangeAspect="1" noChangeArrowheads="1"/>
              </p:cNvSpPr>
              <p:nvPr/>
            </p:nvSpPr>
            <p:spPr bwMode="auto">
              <a:xfrm rot="21600000">
                <a:off x="3154" y="2568"/>
                <a:ext cx="284" cy="544"/>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sp>
            <p:nvSpPr>
              <p:cNvPr id="63607" name="Rectangle 119"/>
              <p:cNvSpPr>
                <a:spLocks noChangeAspect="1" noChangeArrowheads="1"/>
              </p:cNvSpPr>
              <p:nvPr/>
            </p:nvSpPr>
            <p:spPr bwMode="auto">
              <a:xfrm rot="21600000">
                <a:off x="3020" y="3107"/>
                <a:ext cx="415" cy="79"/>
              </a:xfrm>
              <a:prstGeom prst="rect">
                <a:avLst/>
              </a:prstGeom>
              <a:solidFill>
                <a:srgbClr val="000066">
                  <a:alpha val="50000"/>
                </a:srgbClr>
              </a:solidFill>
              <a:ln w="9525">
                <a:noFill/>
                <a:miter lim="800000"/>
                <a:headEnd/>
                <a:tailEnd/>
              </a:ln>
              <a:effectLst/>
            </p:spPr>
            <p:txBody>
              <a:bodyPr wrap="none" anchor="ctr">
                <a:prstTxWarp prst="textNoShape">
                  <a:avLst/>
                </a:prstTxWarp>
              </a:bodyPr>
              <a:lstStyle/>
              <a:p>
                <a:endParaRPr lang="en-US"/>
              </a:p>
            </p:txBody>
          </p:sp>
        </p:grpSp>
        <p:sp>
          <p:nvSpPr>
            <p:cNvPr id="63608" name="Line 120"/>
            <p:cNvSpPr>
              <a:spLocks noChangeAspect="1" noChangeShapeType="1"/>
            </p:cNvSpPr>
            <p:nvPr/>
          </p:nvSpPr>
          <p:spPr bwMode="auto">
            <a:xfrm>
              <a:off x="4121" y="1660"/>
              <a:ext cx="1118" cy="0"/>
            </a:xfrm>
            <a:prstGeom prst="line">
              <a:avLst/>
            </a:prstGeom>
            <a:noFill/>
            <a:ln w="19050" cap="rnd">
              <a:solidFill>
                <a:schemeClr val="tx2"/>
              </a:solidFill>
              <a:prstDash val="sysDot"/>
              <a:round/>
              <a:headEnd type="arrow" w="med" len="med"/>
              <a:tailEnd type="arrow" w="med" len="med"/>
            </a:ln>
            <a:effectLst/>
          </p:spPr>
          <p:txBody>
            <a:bodyPr wrap="none" anchor="ctr">
              <a:prstTxWarp prst="textNoShape">
                <a:avLst/>
              </a:prstTxWarp>
            </a:bodyPr>
            <a:lstStyle/>
            <a:p>
              <a:endParaRPr lang="en-US"/>
            </a:p>
          </p:txBody>
        </p:sp>
        <p:sp>
          <p:nvSpPr>
            <p:cNvPr id="63609" name="Line 121"/>
            <p:cNvSpPr>
              <a:spLocks noChangeAspect="1" noChangeShapeType="1"/>
            </p:cNvSpPr>
            <p:nvPr/>
          </p:nvSpPr>
          <p:spPr bwMode="auto">
            <a:xfrm flipV="1">
              <a:off x="5088" y="793"/>
              <a:ext cx="0" cy="1537"/>
            </a:xfrm>
            <a:prstGeom prst="line">
              <a:avLst/>
            </a:prstGeom>
            <a:noFill/>
            <a:ln w="19050" cap="rnd">
              <a:solidFill>
                <a:schemeClr val="tx2"/>
              </a:solidFill>
              <a:prstDash val="sysDot"/>
              <a:round/>
              <a:headEnd type="arrow" w="med" len="med"/>
              <a:tailEnd type="arrow" w="med" len="med"/>
            </a:ln>
            <a:effectLst/>
          </p:spPr>
          <p:txBody>
            <a:bodyPr wrap="none" anchor="ctr">
              <a:prstTxWarp prst="textNoShape">
                <a:avLst/>
              </a:prstTxWarp>
            </a:bodyPr>
            <a:lstStyle/>
            <a:p>
              <a:endParaRPr lang="en-US"/>
            </a:p>
          </p:txBody>
        </p:sp>
        <p:sp>
          <p:nvSpPr>
            <p:cNvPr id="63610" name="Text Box 122"/>
            <p:cNvSpPr txBox="1">
              <a:spLocks noChangeAspect="1" noChangeArrowheads="1"/>
            </p:cNvSpPr>
            <p:nvPr/>
          </p:nvSpPr>
          <p:spPr bwMode="auto">
            <a:xfrm>
              <a:off x="4498" y="1667"/>
              <a:ext cx="351" cy="217"/>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200" b="1" i="1">
                  <a:solidFill>
                    <a:schemeClr val="tx2"/>
                  </a:solidFill>
                </a:rPr>
                <a:t>4 m</a:t>
              </a:r>
            </a:p>
          </p:txBody>
        </p:sp>
        <p:sp>
          <p:nvSpPr>
            <p:cNvPr id="63611" name="Text Box 123"/>
            <p:cNvSpPr txBox="1">
              <a:spLocks noChangeAspect="1" noChangeArrowheads="1"/>
            </p:cNvSpPr>
            <p:nvPr/>
          </p:nvSpPr>
          <p:spPr bwMode="auto">
            <a:xfrm>
              <a:off x="4600" y="1362"/>
              <a:ext cx="452" cy="217"/>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200" b="1" i="1">
                  <a:solidFill>
                    <a:schemeClr val="tx2"/>
                  </a:solidFill>
                </a:rPr>
                <a:t>5.5 m</a:t>
              </a:r>
            </a:p>
          </p:txBody>
        </p:sp>
        <p:sp>
          <p:nvSpPr>
            <p:cNvPr id="63612" name="Line 124"/>
            <p:cNvSpPr>
              <a:spLocks noChangeAspect="1" noChangeShapeType="1"/>
            </p:cNvSpPr>
            <p:nvPr/>
          </p:nvSpPr>
          <p:spPr bwMode="auto">
            <a:xfrm flipV="1">
              <a:off x="4752" y="2400"/>
              <a:ext cx="159" cy="159"/>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63613" name="Line 125"/>
            <p:cNvSpPr>
              <a:spLocks noChangeAspect="1" noChangeShapeType="1"/>
            </p:cNvSpPr>
            <p:nvPr/>
          </p:nvSpPr>
          <p:spPr bwMode="auto">
            <a:xfrm flipV="1">
              <a:off x="4684" y="2165"/>
              <a:ext cx="0" cy="288"/>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sp>
          <p:nvSpPr>
            <p:cNvPr id="63614" name="Rectangle 126"/>
            <p:cNvSpPr>
              <a:spLocks noChangeAspect="1" noChangeArrowheads="1"/>
            </p:cNvSpPr>
            <p:nvPr/>
          </p:nvSpPr>
          <p:spPr bwMode="auto">
            <a:xfrm>
              <a:off x="2257" y="3760"/>
              <a:ext cx="965" cy="241"/>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400" b="1" i="1">
                  <a:solidFill>
                    <a:srgbClr val="666699"/>
                  </a:solidFill>
                </a:rPr>
                <a:t>Linac tunnel</a:t>
              </a:r>
            </a:p>
          </p:txBody>
        </p:sp>
        <p:sp>
          <p:nvSpPr>
            <p:cNvPr id="63615" name="Line 127"/>
            <p:cNvSpPr>
              <a:spLocks noChangeAspect="1" noChangeShapeType="1"/>
            </p:cNvSpPr>
            <p:nvPr/>
          </p:nvSpPr>
          <p:spPr bwMode="auto">
            <a:xfrm flipV="1">
              <a:off x="3450" y="2724"/>
              <a:ext cx="1136" cy="1136"/>
            </a:xfrm>
            <a:prstGeom prst="line">
              <a:avLst/>
            </a:prstGeom>
            <a:noFill/>
            <a:ln w="9525">
              <a:solidFill>
                <a:schemeClr val="bg2"/>
              </a:solidFill>
              <a:round/>
              <a:headEnd/>
              <a:tailEnd type="triangle" w="med" len="med"/>
            </a:ln>
            <a:effectLst/>
          </p:spPr>
          <p:txBody>
            <a:bodyPr wrap="none" anchor="ctr">
              <a:prstTxWarp prst="textNoShape">
                <a:avLst/>
              </a:prstTxWarp>
            </a:bodyPr>
            <a:lstStyle/>
            <a:p>
              <a:endParaRPr lang="en-US"/>
            </a:p>
          </p:txBody>
        </p:sp>
      </p:grpSp>
      <p:sp>
        <p:nvSpPr>
          <p:cNvPr id="63616" name="Text Box 128"/>
          <p:cNvSpPr txBox="1">
            <a:spLocks noChangeArrowheads="1"/>
          </p:cNvSpPr>
          <p:nvPr/>
        </p:nvSpPr>
        <p:spPr bwMode="auto">
          <a:xfrm>
            <a:off x="1590675" y="2374900"/>
            <a:ext cx="3133725" cy="825500"/>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600" b="1" i="1">
                <a:solidFill>
                  <a:srgbClr val="FFFFCC"/>
                </a:solidFill>
              </a:rPr>
              <a:t>Control room:</a:t>
            </a:r>
          </a:p>
          <a:p>
            <a:pPr algn="r" eaLnBrk="0" hangingPunct="0"/>
            <a:r>
              <a:rPr kumimoji="1" lang="en-US" sz="1600" b="1" i="1">
                <a:solidFill>
                  <a:srgbClr val="FFFFCC"/>
                </a:solidFill>
              </a:rPr>
              <a:t>Pc’s, Controls console, printer</a:t>
            </a:r>
            <a:br>
              <a:rPr kumimoji="1" lang="en-US" sz="1600" b="1" i="1">
                <a:solidFill>
                  <a:srgbClr val="FFFFCC"/>
                </a:solidFill>
              </a:rPr>
            </a:br>
            <a:r>
              <a:rPr kumimoji="1" lang="en-US" sz="1600" b="1" i="1">
                <a:solidFill>
                  <a:srgbClr val="FFFFCC"/>
                </a:solidFill>
              </a:rPr>
              <a:t>cabling, crate and racks, etc</a:t>
            </a:r>
          </a:p>
        </p:txBody>
      </p:sp>
      <p:cxnSp>
        <p:nvCxnSpPr>
          <p:cNvPr id="63617" name="AutoShape 129"/>
          <p:cNvCxnSpPr>
            <a:cxnSpLocks noChangeShapeType="1"/>
          </p:cNvCxnSpPr>
          <p:nvPr/>
        </p:nvCxnSpPr>
        <p:spPr bwMode="auto">
          <a:xfrm rot="10800000">
            <a:off x="4953000" y="1295400"/>
            <a:ext cx="1927225" cy="341313"/>
          </a:xfrm>
          <a:prstGeom prst="bentConnector3">
            <a:avLst>
              <a:gd name="adj1" fmla="val 50000"/>
            </a:avLst>
          </a:prstGeom>
          <a:noFill/>
          <a:ln w="9525">
            <a:solidFill>
              <a:schemeClr val="bg2"/>
            </a:solidFill>
            <a:miter lim="800000"/>
            <a:headEnd/>
            <a:tailEnd type="triangle" w="med" len="med"/>
          </a:ln>
          <a:effectLst/>
        </p:spPr>
      </p:cxnSp>
      <p:pic>
        <p:nvPicPr>
          <p:cNvPr id="63618" name="Picture 130" descr="IM000258"/>
          <p:cNvPicPr>
            <a:picLocks noChangeAspect="1" noChangeArrowheads="1"/>
          </p:cNvPicPr>
          <p:nvPr/>
        </p:nvPicPr>
        <p:blipFill>
          <a:blip r:embed="rId5"/>
          <a:srcRect/>
          <a:stretch>
            <a:fillRect/>
          </a:stretch>
        </p:blipFill>
        <p:spPr bwMode="auto">
          <a:xfrm>
            <a:off x="1219200" y="3886200"/>
            <a:ext cx="3276600" cy="2473325"/>
          </a:xfrm>
          <a:prstGeom prst="rect">
            <a:avLst/>
          </a:prstGeom>
          <a:noFill/>
        </p:spPr>
      </p:pic>
      <p:sp>
        <p:nvSpPr>
          <p:cNvPr id="63619" name="Line 131"/>
          <p:cNvSpPr>
            <a:spLocks noChangeShapeType="1"/>
          </p:cNvSpPr>
          <p:nvPr/>
        </p:nvSpPr>
        <p:spPr bwMode="auto">
          <a:xfrm>
            <a:off x="3886200" y="3657600"/>
            <a:ext cx="990600" cy="0"/>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sp>
        <p:nvSpPr>
          <p:cNvPr id="63620" name="Text Box 132"/>
          <p:cNvSpPr txBox="1">
            <a:spLocks noChangeArrowheads="1"/>
          </p:cNvSpPr>
          <p:nvPr/>
        </p:nvSpPr>
        <p:spPr bwMode="auto">
          <a:xfrm>
            <a:off x="609600" y="3236913"/>
            <a:ext cx="3727450" cy="64135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rPr>
              <a:t>main entrance: radioprotection wall</a:t>
            </a:r>
            <a:br>
              <a:rPr lang="en-US">
                <a:solidFill>
                  <a:schemeClr val="accent2"/>
                </a:solidFill>
              </a:rPr>
            </a:br>
            <a:r>
              <a:rPr lang="en-US">
                <a:solidFill>
                  <a:schemeClr val="accent2"/>
                </a:solidFill>
              </a:rPr>
              <a:t>can be removed on demand</a:t>
            </a:r>
          </a:p>
        </p:txBody>
      </p:sp>
      <p:sp>
        <p:nvSpPr>
          <p:cNvPr id="63621" name="Text Box 133"/>
          <p:cNvSpPr txBox="1">
            <a:spLocks noChangeArrowheads="1"/>
          </p:cNvSpPr>
          <p:nvPr/>
        </p:nvSpPr>
        <p:spPr bwMode="auto">
          <a:xfrm>
            <a:off x="5943600" y="762000"/>
            <a:ext cx="3133725" cy="641350"/>
          </a:xfrm>
          <a:prstGeom prst="rect">
            <a:avLst/>
          </a:prstGeom>
          <a:noFill/>
          <a:ln w="9525">
            <a:noFill/>
            <a:miter lim="800000"/>
            <a:headEnd/>
            <a:tailEnd/>
          </a:ln>
          <a:effectLst/>
        </p:spPr>
        <p:txBody>
          <a:bodyPr wrap="none">
            <a:prstTxWarp prst="textNoShape">
              <a:avLst/>
            </a:prstTxWarp>
            <a:spAutoFit/>
          </a:bodyPr>
          <a:lstStyle/>
          <a:p>
            <a:pPr>
              <a:buFontTx/>
              <a:buChar char="•"/>
            </a:pPr>
            <a:r>
              <a:rPr lang="en-US">
                <a:solidFill>
                  <a:schemeClr val="accent2"/>
                </a:solidFill>
              </a:rPr>
              <a:t> one meeting room (WiFi)</a:t>
            </a:r>
          </a:p>
          <a:p>
            <a:pPr>
              <a:buFontTx/>
              <a:buChar char="•"/>
            </a:pPr>
            <a:r>
              <a:rPr lang="en-US">
                <a:solidFill>
                  <a:schemeClr val="accent2"/>
                </a:solidFill>
              </a:rPr>
              <a:t> one guest office (LAN-WiFi)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20" descr="INFNLogoPG.gif                                                 000819E9Macintosh HD                   C06AB517:"/>
          <p:cNvPicPr>
            <a:picLocks noChangeAspect="1" noChangeArrowheads="1"/>
          </p:cNvPicPr>
          <p:nvPr/>
        </p:nvPicPr>
        <p:blipFill>
          <a:blip r:embed="rId3"/>
          <a:srcRect/>
          <a:stretch>
            <a:fillRect/>
          </a:stretch>
        </p:blipFill>
        <p:spPr bwMode="auto">
          <a:xfrm>
            <a:off x="0" y="0"/>
            <a:ext cx="990600" cy="800100"/>
          </a:xfrm>
          <a:prstGeom prst="rect">
            <a:avLst/>
          </a:prstGeom>
          <a:noFill/>
        </p:spPr>
      </p:pic>
      <p:pic>
        <p:nvPicPr>
          <p:cNvPr id="7" name="Picture 19" descr="logo"/>
          <p:cNvPicPr>
            <a:picLocks noChangeAspect="1" noChangeArrowheads="1"/>
          </p:cNvPicPr>
          <p:nvPr/>
        </p:nvPicPr>
        <p:blipFill>
          <a:blip r:embed="rId4"/>
          <a:srcRect/>
          <a:stretch>
            <a:fillRect/>
          </a:stretch>
        </p:blipFill>
        <p:spPr bwMode="auto">
          <a:xfrm>
            <a:off x="8458200" y="0"/>
            <a:ext cx="685800" cy="685800"/>
          </a:xfrm>
          <a:prstGeom prst="rect">
            <a:avLst/>
          </a:prstGeom>
          <a:noFill/>
        </p:spPr>
      </p:pic>
      <p:sp>
        <p:nvSpPr>
          <p:cNvPr id="8" name="TextBox 7"/>
          <p:cNvSpPr txBox="1"/>
          <p:nvPr/>
        </p:nvSpPr>
        <p:spPr>
          <a:xfrm>
            <a:off x="838200" y="710624"/>
            <a:ext cx="7620000" cy="707886"/>
          </a:xfrm>
          <a:prstGeom prst="rect">
            <a:avLst/>
          </a:prstGeom>
          <a:noFill/>
        </p:spPr>
        <p:txBody>
          <a:bodyPr wrap="square" rtlCol="0">
            <a:spAutoFit/>
          </a:bodyPr>
          <a:lstStyle/>
          <a:p>
            <a:r>
              <a:rPr lang="en-US" sz="4000" b="1" dirty="0" smtClean="0"/>
              <a:t>LIST OF POSSIBLE SITES FOR THE BT</a:t>
            </a:r>
            <a:endParaRPr lang="en-US" sz="4000" b="1" dirty="0"/>
          </a:p>
        </p:txBody>
      </p:sp>
      <p:sp>
        <p:nvSpPr>
          <p:cNvPr id="9" name="TextBox 8"/>
          <p:cNvSpPr txBox="1"/>
          <p:nvPr/>
        </p:nvSpPr>
        <p:spPr>
          <a:xfrm>
            <a:off x="762000" y="2281297"/>
            <a:ext cx="5418270" cy="2062103"/>
          </a:xfrm>
          <a:prstGeom prst="rect">
            <a:avLst/>
          </a:prstGeom>
          <a:noFill/>
        </p:spPr>
        <p:txBody>
          <a:bodyPr wrap="none" rtlCol="0">
            <a:spAutoFit/>
          </a:bodyPr>
          <a:lstStyle/>
          <a:p>
            <a:r>
              <a:rPr lang="en-US" sz="3200" dirty="0" smtClean="0"/>
              <a:t>CERN </a:t>
            </a:r>
          </a:p>
          <a:p>
            <a:r>
              <a:rPr lang="en-US" sz="3200" dirty="0" smtClean="0"/>
              <a:t>FRASCATI</a:t>
            </a:r>
          </a:p>
          <a:p>
            <a:r>
              <a:rPr lang="en-US" sz="3200" dirty="0" smtClean="0"/>
              <a:t>DESY</a:t>
            </a:r>
          </a:p>
          <a:p>
            <a:r>
              <a:rPr lang="en-US" sz="3200" dirty="0" smtClean="0"/>
              <a:t>BEIJING (proposed by </a:t>
            </a:r>
            <a:r>
              <a:rPr lang="en-US" sz="3200" dirty="0" err="1" smtClean="0"/>
              <a:t>Renyuan</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a:t>G. Mazzitelli – CSN1 La Sapienza -28 Jan. 2009</a:t>
            </a:r>
          </a:p>
        </p:txBody>
      </p:sp>
      <p:pic>
        <p:nvPicPr>
          <p:cNvPr id="29698" name="Picture 2" descr="IM000252"/>
          <p:cNvPicPr>
            <a:picLocks noChangeAspect="1" noChangeArrowheads="1"/>
          </p:cNvPicPr>
          <p:nvPr/>
        </p:nvPicPr>
        <p:blipFill>
          <a:blip r:embed="rId3"/>
          <a:srcRect/>
          <a:stretch>
            <a:fillRect/>
          </a:stretch>
        </p:blipFill>
        <p:spPr bwMode="auto">
          <a:xfrm>
            <a:off x="4724400" y="2833688"/>
            <a:ext cx="4387850" cy="3309937"/>
          </a:xfrm>
          <a:prstGeom prst="rect">
            <a:avLst/>
          </a:prstGeom>
          <a:noFill/>
        </p:spPr>
      </p:pic>
      <p:sp>
        <p:nvSpPr>
          <p:cNvPr id="29699" name="Rectangle 3"/>
          <p:cNvSpPr>
            <a:spLocks noGrp="1" noChangeArrowheads="1"/>
          </p:cNvSpPr>
          <p:nvPr>
            <p:ph type="title"/>
          </p:nvPr>
        </p:nvSpPr>
        <p:spPr>
          <a:xfrm>
            <a:off x="914400" y="-139700"/>
            <a:ext cx="7543800" cy="444500"/>
          </a:xfrm>
        </p:spPr>
        <p:txBody>
          <a:bodyPr/>
          <a:lstStyle/>
          <a:p>
            <a:r>
              <a:rPr lang="en-US" dirty="0"/>
              <a:t>Equipment: infrastructure</a:t>
            </a:r>
          </a:p>
        </p:txBody>
      </p:sp>
      <p:pic>
        <p:nvPicPr>
          <p:cNvPr id="29700" name="Picture 4" descr="IM000257"/>
          <p:cNvPicPr>
            <a:picLocks noChangeAspect="1" noChangeArrowheads="1"/>
          </p:cNvPicPr>
          <p:nvPr/>
        </p:nvPicPr>
        <p:blipFill>
          <a:blip r:embed="rId4"/>
          <a:srcRect/>
          <a:stretch>
            <a:fillRect/>
          </a:stretch>
        </p:blipFill>
        <p:spPr bwMode="auto">
          <a:xfrm>
            <a:off x="76200" y="609600"/>
            <a:ext cx="3095625" cy="4267200"/>
          </a:xfrm>
          <a:prstGeom prst="rect">
            <a:avLst/>
          </a:prstGeom>
          <a:noFill/>
        </p:spPr>
      </p:pic>
      <p:sp>
        <p:nvSpPr>
          <p:cNvPr id="29701" name="Line 5"/>
          <p:cNvSpPr>
            <a:spLocks noChangeShapeType="1"/>
          </p:cNvSpPr>
          <p:nvPr/>
        </p:nvSpPr>
        <p:spPr bwMode="auto">
          <a:xfrm>
            <a:off x="5257800" y="2681288"/>
            <a:ext cx="0" cy="1066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2" name="Line 6"/>
          <p:cNvSpPr>
            <a:spLocks noChangeShapeType="1"/>
          </p:cNvSpPr>
          <p:nvPr/>
        </p:nvSpPr>
        <p:spPr bwMode="auto">
          <a:xfrm>
            <a:off x="5791200" y="2681288"/>
            <a:ext cx="0" cy="1066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3" name="Line 7"/>
          <p:cNvSpPr>
            <a:spLocks noChangeShapeType="1"/>
          </p:cNvSpPr>
          <p:nvPr/>
        </p:nvSpPr>
        <p:spPr bwMode="auto">
          <a:xfrm flipH="1">
            <a:off x="6324600" y="2667000"/>
            <a:ext cx="304800" cy="1081088"/>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4" name="Line 8"/>
          <p:cNvSpPr>
            <a:spLocks noChangeShapeType="1"/>
          </p:cNvSpPr>
          <p:nvPr/>
        </p:nvSpPr>
        <p:spPr bwMode="auto">
          <a:xfrm>
            <a:off x="6629400" y="2681288"/>
            <a:ext cx="0" cy="1066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5" name="Line 9"/>
          <p:cNvSpPr>
            <a:spLocks noChangeShapeType="1"/>
          </p:cNvSpPr>
          <p:nvPr/>
        </p:nvSpPr>
        <p:spPr bwMode="auto">
          <a:xfrm>
            <a:off x="6629400" y="2667000"/>
            <a:ext cx="304800" cy="1081088"/>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6" name="Line 10"/>
          <p:cNvSpPr>
            <a:spLocks noChangeShapeType="1"/>
          </p:cNvSpPr>
          <p:nvPr/>
        </p:nvSpPr>
        <p:spPr bwMode="auto">
          <a:xfrm>
            <a:off x="8153400" y="2681288"/>
            <a:ext cx="0" cy="1066800"/>
          </a:xfrm>
          <a:prstGeom prst="line">
            <a:avLst/>
          </a:prstGeom>
          <a:noFill/>
          <a:ln w="28575">
            <a:solidFill>
              <a:schemeClr val="tx2"/>
            </a:solidFill>
            <a:round/>
            <a:headEnd/>
            <a:tailEnd type="triangle" w="med" len="med"/>
          </a:ln>
          <a:effectLst/>
        </p:spPr>
        <p:txBody>
          <a:bodyPr wrap="none" anchor="ctr">
            <a:prstTxWarp prst="textNoShape">
              <a:avLst/>
            </a:prstTxWarp>
          </a:bodyPr>
          <a:lstStyle/>
          <a:p>
            <a:endParaRPr lang="en-US"/>
          </a:p>
        </p:txBody>
      </p:sp>
      <p:sp>
        <p:nvSpPr>
          <p:cNvPr id="29707" name="Text Box 11"/>
          <p:cNvSpPr txBox="1">
            <a:spLocks noChangeArrowheads="1"/>
          </p:cNvSpPr>
          <p:nvPr/>
        </p:nvSpPr>
        <p:spPr bwMode="auto">
          <a:xfrm>
            <a:off x="4903788" y="2414588"/>
            <a:ext cx="709612" cy="336550"/>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600" i="1">
                <a:solidFill>
                  <a:schemeClr val="tx2"/>
                </a:solidFill>
              </a:rPr>
              <a:t>C</a:t>
            </a:r>
            <a:r>
              <a:rPr kumimoji="1" lang="en-US" sz="1600" i="1" baseline="-25000">
                <a:solidFill>
                  <a:schemeClr val="tx2"/>
                </a:solidFill>
              </a:rPr>
              <a:t>4</a:t>
            </a:r>
            <a:r>
              <a:rPr kumimoji="1" lang="en-US" sz="1600" i="1">
                <a:solidFill>
                  <a:schemeClr val="tx2"/>
                </a:solidFill>
              </a:rPr>
              <a:t>H</a:t>
            </a:r>
            <a:r>
              <a:rPr kumimoji="1" lang="en-US" sz="1600" i="1" baseline="-25000">
                <a:solidFill>
                  <a:schemeClr val="tx2"/>
                </a:solidFill>
              </a:rPr>
              <a:t>10</a:t>
            </a:r>
          </a:p>
        </p:txBody>
      </p:sp>
      <p:sp>
        <p:nvSpPr>
          <p:cNvPr id="29708" name="Text Box 12"/>
          <p:cNvSpPr txBox="1">
            <a:spLocks noChangeArrowheads="1"/>
          </p:cNvSpPr>
          <p:nvPr/>
        </p:nvSpPr>
        <p:spPr bwMode="auto">
          <a:xfrm>
            <a:off x="5581650" y="2400300"/>
            <a:ext cx="566738" cy="336550"/>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600" i="1">
                <a:solidFill>
                  <a:schemeClr val="tx2"/>
                </a:solidFill>
              </a:rPr>
              <a:t>CO</a:t>
            </a:r>
            <a:r>
              <a:rPr kumimoji="1" lang="en-US" sz="1600" i="1" baseline="-25000">
                <a:solidFill>
                  <a:schemeClr val="tx2"/>
                </a:solidFill>
              </a:rPr>
              <a:t>2</a:t>
            </a:r>
          </a:p>
        </p:txBody>
      </p:sp>
      <p:sp>
        <p:nvSpPr>
          <p:cNvPr id="29709" name="Text Box 13"/>
          <p:cNvSpPr txBox="1">
            <a:spLocks noChangeArrowheads="1"/>
          </p:cNvSpPr>
          <p:nvPr/>
        </p:nvSpPr>
        <p:spPr bwMode="auto">
          <a:xfrm>
            <a:off x="6238875" y="2386013"/>
            <a:ext cx="1143000" cy="336550"/>
          </a:xfrm>
          <a:prstGeom prst="rect">
            <a:avLst/>
          </a:prstGeom>
          <a:noFill/>
          <a:ln w="9525">
            <a:noFill/>
            <a:miter lim="800000"/>
            <a:headEnd/>
            <a:tailEnd/>
          </a:ln>
          <a:effectLst/>
        </p:spPr>
        <p:txBody>
          <a:bodyPr wrap="none">
            <a:prstTxWarp prst="textNoShape">
              <a:avLst/>
            </a:prstTxWarp>
            <a:spAutoFit/>
          </a:bodyPr>
          <a:lstStyle/>
          <a:p>
            <a:pPr algn="ctr" eaLnBrk="0" hangingPunct="0"/>
            <a:r>
              <a:rPr kumimoji="1" lang="en-US" sz="1600" i="1">
                <a:solidFill>
                  <a:schemeClr val="tx2"/>
                </a:solidFill>
              </a:rPr>
              <a:t>Noble Gas</a:t>
            </a:r>
            <a:endParaRPr kumimoji="1" lang="en-US" sz="1600" i="1" baseline="-25000">
              <a:solidFill>
                <a:schemeClr val="tx2"/>
              </a:solidFill>
            </a:endParaRPr>
          </a:p>
        </p:txBody>
      </p:sp>
      <p:sp>
        <p:nvSpPr>
          <p:cNvPr id="29710" name="Text Box 14"/>
          <p:cNvSpPr txBox="1">
            <a:spLocks noChangeArrowheads="1"/>
          </p:cNvSpPr>
          <p:nvPr/>
        </p:nvSpPr>
        <p:spPr bwMode="auto">
          <a:xfrm>
            <a:off x="7950200" y="2398713"/>
            <a:ext cx="631825" cy="336550"/>
          </a:xfrm>
          <a:prstGeom prst="rect">
            <a:avLst/>
          </a:prstGeom>
          <a:noFill/>
          <a:ln w="9525">
            <a:noFill/>
            <a:miter lim="800000"/>
            <a:headEnd/>
            <a:tailEnd/>
          </a:ln>
          <a:effectLst/>
        </p:spPr>
        <p:txBody>
          <a:bodyPr wrap="none">
            <a:prstTxWarp prst="textNoShape">
              <a:avLst/>
            </a:prstTxWarp>
            <a:spAutoFit/>
          </a:bodyPr>
          <a:lstStyle/>
          <a:p>
            <a:pPr algn="r" eaLnBrk="0" hangingPunct="0"/>
            <a:r>
              <a:rPr kumimoji="1" lang="en-US" sz="1600" i="1">
                <a:solidFill>
                  <a:schemeClr val="tx2"/>
                </a:solidFill>
              </a:rPr>
              <a:t>C</a:t>
            </a:r>
            <a:r>
              <a:rPr kumimoji="1" lang="en-US" sz="1600" i="1" baseline="-25000">
                <a:solidFill>
                  <a:schemeClr val="tx2"/>
                </a:solidFill>
              </a:rPr>
              <a:t>2</a:t>
            </a:r>
            <a:r>
              <a:rPr kumimoji="1" lang="en-US" sz="1600" i="1">
                <a:solidFill>
                  <a:schemeClr val="tx2"/>
                </a:solidFill>
              </a:rPr>
              <a:t>H</a:t>
            </a:r>
            <a:r>
              <a:rPr kumimoji="1" lang="en-US" sz="1600" i="1" baseline="-25000">
                <a:solidFill>
                  <a:schemeClr val="tx2"/>
                </a:solidFill>
              </a:rPr>
              <a:t>6</a:t>
            </a:r>
          </a:p>
        </p:txBody>
      </p:sp>
      <p:sp>
        <p:nvSpPr>
          <p:cNvPr id="29711" name="Text Box 15"/>
          <p:cNvSpPr txBox="1">
            <a:spLocks noChangeArrowheads="1"/>
          </p:cNvSpPr>
          <p:nvPr/>
        </p:nvSpPr>
        <p:spPr bwMode="auto">
          <a:xfrm>
            <a:off x="3200400" y="642938"/>
            <a:ext cx="5562600" cy="1803400"/>
          </a:xfrm>
          <a:prstGeom prst="rect">
            <a:avLst/>
          </a:prstGeom>
          <a:noFill/>
          <a:ln w="9525">
            <a:noFill/>
            <a:miter lim="800000"/>
            <a:headEnd/>
            <a:tailEnd/>
          </a:ln>
          <a:effectLst/>
        </p:spPr>
        <p:txBody>
          <a:bodyPr>
            <a:prstTxWarp prst="textNoShape">
              <a:avLst/>
            </a:prstTxWarp>
            <a:spAutoFit/>
          </a:bodyPr>
          <a:lstStyle/>
          <a:p>
            <a:pPr eaLnBrk="0" hangingPunct="0">
              <a:buFont typeface="Wingdings" charset="2"/>
              <a:buChar char="§"/>
            </a:pPr>
            <a:r>
              <a:rPr kumimoji="1" lang="en-US" sz="1600">
                <a:solidFill>
                  <a:schemeClr val="accent2"/>
                </a:solidFill>
              </a:rPr>
              <a:t> permanent </a:t>
            </a:r>
            <a:r>
              <a:rPr kumimoji="1" lang="en-US" sz="1600" b="1">
                <a:solidFill>
                  <a:schemeClr val="accent2"/>
                </a:solidFill>
              </a:rPr>
              <a:t>DAQ</a:t>
            </a:r>
            <a:r>
              <a:rPr kumimoji="1" lang="en-US" sz="1600">
                <a:solidFill>
                  <a:schemeClr val="accent2"/>
                </a:solidFill>
              </a:rPr>
              <a:t> TDC/QDC/ADC/scaler/disc. available</a:t>
            </a:r>
          </a:p>
          <a:p>
            <a:pPr eaLnBrk="0" hangingPunct="0">
              <a:buFont typeface="Wingdings" charset="2"/>
              <a:buChar char="§"/>
            </a:pPr>
            <a:r>
              <a:rPr kumimoji="1" lang="en-US" sz="1600">
                <a:solidFill>
                  <a:schemeClr val="accent2"/>
                </a:solidFill>
              </a:rPr>
              <a:t> NIM, VME, CAMAC Branch, VME controllers</a:t>
            </a:r>
          </a:p>
          <a:p>
            <a:pPr eaLnBrk="0" hangingPunct="0">
              <a:buFont typeface="Wingdings" charset="2"/>
              <a:buChar char="§"/>
            </a:pPr>
            <a:r>
              <a:rPr kumimoji="1" lang="en-US" sz="1600">
                <a:solidFill>
                  <a:schemeClr val="accent2"/>
                </a:solidFill>
              </a:rPr>
              <a:t> ‘Devil’/VMIC </a:t>
            </a:r>
            <a:r>
              <a:rPr kumimoji="1" lang="en-US" sz="1600" b="1">
                <a:solidFill>
                  <a:schemeClr val="accent2"/>
                </a:solidFill>
              </a:rPr>
              <a:t>VME</a:t>
            </a:r>
            <a:r>
              <a:rPr kumimoji="1" lang="en-US" sz="1600">
                <a:solidFill>
                  <a:schemeClr val="accent2"/>
                </a:solidFill>
              </a:rPr>
              <a:t> and </a:t>
            </a:r>
            <a:r>
              <a:rPr kumimoji="1" lang="en-US" sz="1600" b="1">
                <a:solidFill>
                  <a:schemeClr val="accent2"/>
                </a:solidFill>
              </a:rPr>
              <a:t>CAMAC</a:t>
            </a:r>
            <a:r>
              <a:rPr kumimoji="1" lang="en-US" sz="1600">
                <a:solidFill>
                  <a:schemeClr val="accent2"/>
                </a:solidFill>
              </a:rPr>
              <a:t> </a:t>
            </a:r>
            <a:r>
              <a:rPr kumimoji="1" lang="en-US" sz="1600" b="1">
                <a:solidFill>
                  <a:schemeClr val="accent2"/>
                </a:solidFill>
              </a:rPr>
              <a:t>controller</a:t>
            </a:r>
            <a:r>
              <a:rPr kumimoji="1" lang="en-US" sz="1600">
                <a:solidFill>
                  <a:schemeClr val="accent2"/>
                </a:solidFill>
              </a:rPr>
              <a:t>, </a:t>
            </a:r>
            <a:r>
              <a:rPr kumimoji="1" lang="en-US" sz="1600" b="1">
                <a:solidFill>
                  <a:schemeClr val="accent2"/>
                </a:solidFill>
              </a:rPr>
              <a:t>NIM</a:t>
            </a:r>
            <a:r>
              <a:rPr kumimoji="1" lang="en-US" sz="1600">
                <a:solidFill>
                  <a:schemeClr val="accent2"/>
                </a:solidFill>
              </a:rPr>
              <a:t> modules</a:t>
            </a:r>
          </a:p>
          <a:p>
            <a:pPr eaLnBrk="0" hangingPunct="0">
              <a:buFont typeface="Wingdings" charset="2"/>
              <a:buChar char="§"/>
            </a:pPr>
            <a:r>
              <a:rPr kumimoji="1" lang="en-US" sz="1600">
                <a:solidFill>
                  <a:schemeClr val="accent2"/>
                </a:solidFill>
              </a:rPr>
              <a:t> Remotely controlled </a:t>
            </a:r>
            <a:r>
              <a:rPr kumimoji="1" lang="en-US" sz="1600" b="1">
                <a:solidFill>
                  <a:schemeClr val="accent2"/>
                </a:solidFill>
              </a:rPr>
              <a:t>trolley</a:t>
            </a:r>
          </a:p>
          <a:p>
            <a:pPr eaLnBrk="0" hangingPunct="0">
              <a:buFont typeface="Wingdings" charset="2"/>
              <a:buChar char="§"/>
            </a:pPr>
            <a:r>
              <a:rPr kumimoji="1" lang="en-US" sz="1600">
                <a:solidFill>
                  <a:schemeClr val="accent2"/>
                </a:solidFill>
              </a:rPr>
              <a:t> </a:t>
            </a:r>
            <a:r>
              <a:rPr kumimoji="1" lang="en-US" sz="1600" b="1">
                <a:solidFill>
                  <a:schemeClr val="accent2"/>
                </a:solidFill>
              </a:rPr>
              <a:t>Gas</a:t>
            </a:r>
            <a:r>
              <a:rPr kumimoji="1" lang="en-US" sz="1600">
                <a:solidFill>
                  <a:schemeClr val="accent2"/>
                </a:solidFill>
              </a:rPr>
              <a:t> system</a:t>
            </a:r>
          </a:p>
          <a:p>
            <a:pPr eaLnBrk="0" hangingPunct="0">
              <a:buFont typeface="Wingdings" charset="2"/>
              <a:buChar char="§"/>
            </a:pPr>
            <a:r>
              <a:rPr kumimoji="1" lang="en-US" sz="1600">
                <a:solidFill>
                  <a:schemeClr val="accent2"/>
                </a:solidFill>
              </a:rPr>
              <a:t> </a:t>
            </a:r>
            <a:r>
              <a:rPr kumimoji="1" lang="en-US" sz="1600" b="1">
                <a:solidFill>
                  <a:schemeClr val="accent2"/>
                </a:solidFill>
              </a:rPr>
              <a:t>HV</a:t>
            </a:r>
            <a:r>
              <a:rPr kumimoji="1" lang="en-US" sz="1600">
                <a:solidFill>
                  <a:schemeClr val="accent2"/>
                </a:solidFill>
              </a:rPr>
              <a:t> system…</a:t>
            </a:r>
          </a:p>
          <a:p>
            <a:pPr eaLnBrk="0" hangingPunct="0">
              <a:buFont typeface="Wingdings" charset="2"/>
              <a:buChar char="§"/>
            </a:pPr>
            <a:r>
              <a:rPr kumimoji="1" lang="en-US" sz="1600">
                <a:solidFill>
                  <a:schemeClr val="accent2"/>
                </a:solidFill>
              </a:rPr>
              <a:t> crates, rack, etc.</a:t>
            </a:r>
          </a:p>
        </p:txBody>
      </p:sp>
      <p:sp>
        <p:nvSpPr>
          <p:cNvPr id="29712" name="Text Box 16"/>
          <p:cNvSpPr txBox="1">
            <a:spLocks noChangeArrowheads="1"/>
          </p:cNvSpPr>
          <p:nvPr/>
        </p:nvSpPr>
        <p:spPr bwMode="auto">
          <a:xfrm>
            <a:off x="152400" y="4933950"/>
            <a:ext cx="5105400" cy="1314450"/>
          </a:xfrm>
          <a:prstGeom prst="rect">
            <a:avLst/>
          </a:prstGeom>
          <a:noFill/>
          <a:ln w="9525">
            <a:noFill/>
            <a:miter lim="800000"/>
            <a:headEnd/>
            <a:tailEnd/>
          </a:ln>
          <a:effectLst/>
        </p:spPr>
        <p:txBody>
          <a:bodyPr>
            <a:prstTxWarp prst="textNoShape">
              <a:avLst/>
            </a:prstTxWarp>
            <a:spAutoFit/>
          </a:bodyPr>
          <a:lstStyle/>
          <a:p>
            <a:pPr eaLnBrk="0" hangingPunct="0">
              <a:buFont typeface="Wingdings" charset="2"/>
              <a:buChar char="§"/>
            </a:pPr>
            <a:r>
              <a:rPr kumimoji="1" lang="en-US" sz="1600">
                <a:solidFill>
                  <a:schemeClr val="accent2"/>
                </a:solidFill>
              </a:rPr>
              <a:t> HV SY2527 (3/4KV neg, 3/4KV pos, 15KV pos)</a:t>
            </a:r>
          </a:p>
          <a:p>
            <a:pPr eaLnBrk="0" hangingPunct="0">
              <a:buFont typeface="Wingdings" charset="2"/>
              <a:buChar char="§"/>
            </a:pPr>
            <a:r>
              <a:rPr kumimoji="1" lang="en-US" sz="1600">
                <a:solidFill>
                  <a:schemeClr val="accent2"/>
                </a:solidFill>
              </a:rPr>
              <a:t> 40 ch. CAEN SY127 pos.</a:t>
            </a:r>
          </a:p>
          <a:p>
            <a:pPr eaLnBrk="0" hangingPunct="0">
              <a:buFont typeface="Wingdings" charset="2"/>
              <a:buChar char="§"/>
            </a:pPr>
            <a:r>
              <a:rPr kumimoji="1" lang="en-US" sz="1600">
                <a:solidFill>
                  <a:schemeClr val="accent2"/>
                </a:solidFill>
              </a:rPr>
              <a:t> </a:t>
            </a:r>
            <a:r>
              <a:rPr kumimoji="1" lang="en-US" sz="1600" b="1">
                <a:solidFill>
                  <a:schemeClr val="accent2"/>
                </a:solidFill>
              </a:rPr>
              <a:t>Cabling</a:t>
            </a:r>
            <a:r>
              <a:rPr kumimoji="1" lang="en-US" sz="1600">
                <a:solidFill>
                  <a:schemeClr val="accent2"/>
                </a:solidFill>
              </a:rPr>
              <a:t> BTF HALL-BTF CR </a:t>
            </a:r>
          </a:p>
          <a:p>
            <a:pPr eaLnBrk="0" hangingPunct="0">
              <a:buFont typeface="Wingdings" charset="2"/>
              <a:buChar char="§"/>
            </a:pPr>
            <a:r>
              <a:rPr kumimoji="1" lang="en-US" sz="1600">
                <a:solidFill>
                  <a:schemeClr val="accent2"/>
                </a:solidFill>
              </a:rPr>
              <a:t> </a:t>
            </a:r>
            <a:r>
              <a:rPr kumimoji="1" lang="en-US" sz="1600" b="1">
                <a:solidFill>
                  <a:schemeClr val="accent2"/>
                </a:solidFill>
              </a:rPr>
              <a:t>Network</a:t>
            </a:r>
            <a:r>
              <a:rPr kumimoji="1" lang="en-US" sz="1600">
                <a:solidFill>
                  <a:schemeClr val="accent2"/>
                </a:solidFill>
              </a:rPr>
              <a:t>: Wi-Fi, dedicated-LAN, WAN, printer</a:t>
            </a:r>
          </a:p>
          <a:p>
            <a:pPr eaLnBrk="0" hangingPunct="0">
              <a:buFont typeface="Wingdings" charset="2"/>
              <a:buNone/>
            </a:pPr>
            <a:r>
              <a:rPr kumimoji="1" lang="en-US" sz="1600">
                <a:solidFill>
                  <a:schemeClr val="accent2"/>
                </a:solidFill>
              </a:rPr>
              <a:t>           </a:t>
            </a:r>
            <a:r>
              <a:rPr kumimoji="1" lang="en-US" sz="1600">
                <a:solidFill>
                  <a:schemeClr val="accent2"/>
                </a:solidFill>
                <a:hlinkClick r:id="rId5"/>
              </a:rPr>
              <a:t>http://www.lnf.infn.it/acceleratori/btf/</a:t>
            </a:r>
            <a:endParaRPr kumimoji="1" lang="en-US" sz="1600">
              <a:solidFill>
                <a:schemeClr val="accent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G. Mazzitelli – CSN1 La Sapienza -28 Jan. 2009</a:t>
            </a:r>
          </a:p>
        </p:txBody>
      </p:sp>
      <p:sp>
        <p:nvSpPr>
          <p:cNvPr id="30722" name="Rectangle 2"/>
          <p:cNvSpPr>
            <a:spLocks noGrp="1" noChangeArrowheads="1"/>
          </p:cNvSpPr>
          <p:nvPr>
            <p:ph type="title"/>
          </p:nvPr>
        </p:nvSpPr>
        <p:spPr>
          <a:xfrm>
            <a:off x="457200" y="122238"/>
            <a:ext cx="8229600" cy="639762"/>
          </a:xfrm>
        </p:spPr>
        <p:txBody>
          <a:bodyPr/>
          <a:lstStyle/>
          <a:p>
            <a:r>
              <a:rPr lang="en-US"/>
              <a:t>Equipment: Diagnostics </a:t>
            </a:r>
          </a:p>
        </p:txBody>
      </p:sp>
      <p:sp>
        <p:nvSpPr>
          <p:cNvPr id="30723" name="Rectangle 3"/>
          <p:cNvSpPr>
            <a:spLocks noGrp="1" noChangeArrowheads="1"/>
          </p:cNvSpPr>
          <p:nvPr>
            <p:ph type="body" idx="1"/>
          </p:nvPr>
        </p:nvSpPr>
        <p:spPr>
          <a:xfrm>
            <a:off x="152400" y="914400"/>
            <a:ext cx="8534400" cy="5181600"/>
          </a:xfrm>
        </p:spPr>
        <p:txBody>
          <a:bodyPr/>
          <a:lstStyle/>
          <a:p>
            <a:pPr>
              <a:lnSpc>
                <a:spcPct val="90000"/>
              </a:lnSpc>
              <a:buFontTx/>
              <a:buNone/>
            </a:pPr>
            <a:r>
              <a:rPr lang="en-US"/>
              <a:t>low multiplicity diagnostic (1-100):</a:t>
            </a:r>
          </a:p>
          <a:p>
            <a:pPr algn="ctr">
              <a:lnSpc>
                <a:spcPct val="90000"/>
              </a:lnSpc>
              <a:buFontTx/>
              <a:buNone/>
            </a:pPr>
            <a:r>
              <a:rPr lang="en-US" sz="2000">
                <a:solidFill>
                  <a:srgbClr val="66CCFF"/>
                </a:solidFill>
              </a:rPr>
              <a:t>(back detector)</a:t>
            </a:r>
          </a:p>
          <a:p>
            <a:pPr>
              <a:lnSpc>
                <a:spcPct val="90000"/>
              </a:lnSpc>
            </a:pPr>
            <a:r>
              <a:rPr lang="en-US" sz="2000"/>
              <a:t>lead glass, 5</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5</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35 - 10×10</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35 cm </a:t>
            </a:r>
          </a:p>
          <a:p>
            <a:pPr>
              <a:lnSpc>
                <a:spcPct val="90000"/>
              </a:lnSpc>
            </a:pPr>
            <a:r>
              <a:rPr lang="en-US" sz="2000">
                <a:ea typeface="MS Mincho" pitchFamily="49" charset="-128"/>
                <a:cs typeface="MS Mincho" pitchFamily="49" charset="-128"/>
              </a:rPr>
              <a:t>PbWO</a:t>
            </a:r>
            <a:r>
              <a:rPr lang="en-US" sz="2000" baseline="-25000">
                <a:ea typeface="MS Mincho" pitchFamily="49" charset="-128"/>
                <a:cs typeface="MS Mincho" pitchFamily="49" charset="-128"/>
              </a:rPr>
              <a:t>4 </a:t>
            </a:r>
            <a:r>
              <a:rPr lang="en-US" sz="2000">
                <a:ea typeface="MS Mincho" pitchFamily="49" charset="-128"/>
                <a:cs typeface="MS Mincho" pitchFamily="49" charset="-128"/>
              </a:rPr>
              <a:t>crystal 3*3*11 cm</a:t>
            </a:r>
            <a:endParaRPr lang="en-US" sz="2000" baseline="-25000">
              <a:ea typeface="MS Mincho" pitchFamily="49" charset="-128"/>
              <a:cs typeface="MS Mincho" pitchFamily="49" charset="-128"/>
            </a:endParaRPr>
          </a:p>
          <a:p>
            <a:pPr>
              <a:lnSpc>
                <a:spcPct val="90000"/>
              </a:lnSpc>
            </a:pPr>
            <a:r>
              <a:rPr lang="en-US" sz="2000"/>
              <a:t>lead/scintillator fibers (KLOE type), 25</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50</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30  cm</a:t>
            </a:r>
          </a:p>
          <a:p>
            <a:pPr>
              <a:lnSpc>
                <a:spcPct val="90000"/>
              </a:lnSpc>
            </a:pPr>
            <a:r>
              <a:rPr lang="en-US" sz="2000">
                <a:ea typeface="MS Mincho" pitchFamily="49" charset="-128"/>
                <a:cs typeface="MS Mincho" pitchFamily="49" charset="-128"/>
              </a:rPr>
              <a:t>NaI high resolution </a:t>
            </a:r>
            <a:r>
              <a:rPr lang="en-US" sz="2000"/>
              <a:t>30</a:t>
            </a:r>
            <a:r>
              <a:rPr lang="en-US" sz="2000">
                <a:latin typeface="MS Mincho" pitchFamily="49" charset="-128"/>
                <a:ea typeface="MS Mincho" pitchFamily="49" charset="-128"/>
                <a:cs typeface="MS Mincho" pitchFamily="49" charset="-128"/>
              </a:rPr>
              <a:t>×</a:t>
            </a:r>
            <a:r>
              <a:rPr lang="en-US" sz="2000">
                <a:ea typeface="MS Mincho" pitchFamily="49" charset="-128"/>
                <a:cs typeface="MS Mincho" pitchFamily="49" charset="-128"/>
              </a:rPr>
              <a:t>30 cm</a:t>
            </a:r>
          </a:p>
          <a:p>
            <a:pPr algn="ctr">
              <a:lnSpc>
                <a:spcPct val="90000"/>
              </a:lnSpc>
              <a:buFontTx/>
              <a:buNone/>
            </a:pPr>
            <a:r>
              <a:rPr lang="en-US" sz="2000">
                <a:solidFill>
                  <a:srgbClr val="66CCFF"/>
                </a:solidFill>
                <a:ea typeface="MS Mincho" pitchFamily="49" charset="-128"/>
                <a:cs typeface="MS Mincho" pitchFamily="49" charset="-128"/>
              </a:rPr>
              <a:t>(front/trigger detector</a:t>
            </a:r>
            <a:r>
              <a:rPr lang="en-US" sz="2000">
                <a:solidFill>
                  <a:srgbClr val="66CCFF"/>
                </a:solidFill>
              </a:rPr>
              <a:t>/not destructive/tracking</a:t>
            </a:r>
            <a:r>
              <a:rPr lang="en-US" sz="2000">
                <a:solidFill>
                  <a:srgbClr val="66CCFF"/>
                </a:solidFill>
                <a:ea typeface="MS Mincho" pitchFamily="49" charset="-128"/>
                <a:cs typeface="MS Mincho" pitchFamily="49" charset="-128"/>
              </a:rPr>
              <a:t>)</a:t>
            </a:r>
          </a:p>
          <a:p>
            <a:pPr>
              <a:lnSpc>
                <a:spcPct val="90000"/>
              </a:lnSpc>
            </a:pPr>
            <a:r>
              <a:rPr lang="en-US" sz="2000"/>
              <a:t>multipurpose plastic scintillators 10x10x0.5 cm, 10x30x0.5 cm,</a:t>
            </a:r>
            <a:br>
              <a:rPr lang="en-US" sz="2000"/>
            </a:br>
            <a:r>
              <a:rPr lang="en-US" sz="2000"/>
              <a:t>1x15x0,5 cm</a:t>
            </a:r>
          </a:p>
          <a:p>
            <a:pPr>
              <a:lnSpc>
                <a:spcPct val="90000"/>
              </a:lnSpc>
            </a:pPr>
            <a:r>
              <a:rPr lang="en-US" sz="2000"/>
              <a:t>hodoscope; two bundle of 1 mm fiber for a total active area of 48x48 mm2 </a:t>
            </a:r>
          </a:p>
          <a:p>
            <a:pPr>
              <a:lnSpc>
                <a:spcPct val="90000"/>
              </a:lnSpc>
            </a:pPr>
            <a:r>
              <a:rPr lang="en-US" sz="2000"/>
              <a:t>Silicon tracker (high gain)</a:t>
            </a:r>
          </a:p>
          <a:p>
            <a:pPr>
              <a:lnSpc>
                <a:spcPct val="90000"/>
              </a:lnSpc>
            </a:pPr>
            <a:r>
              <a:rPr lang="en-US" sz="2000"/>
              <a:t>3GEM (Gas Electron Multiplier) </a:t>
            </a:r>
            <a:br>
              <a:rPr lang="en-US" sz="2000"/>
            </a:br>
            <a:r>
              <a:rPr lang="en-US" sz="2000"/>
              <a:t>detector</a:t>
            </a:r>
          </a:p>
        </p:txBody>
      </p:sp>
      <p:pic>
        <p:nvPicPr>
          <p:cNvPr id="30724" name="Picture 4"/>
          <p:cNvPicPr>
            <a:picLocks noGrp="1" noChangeAspect="1" noChangeArrowheads="1"/>
          </p:cNvPicPr>
          <p:nvPr>
            <p:ph sz="half" idx="1"/>
          </p:nvPr>
        </p:nvPicPr>
        <p:blipFill>
          <a:blip r:embed="rId3">
            <a:clrChange>
              <a:clrFrom>
                <a:srgbClr val="FFFFFF"/>
              </a:clrFrom>
              <a:clrTo>
                <a:srgbClr val="FFFFFF">
                  <a:alpha val="0"/>
                </a:srgbClr>
              </a:clrTo>
            </a:clrChange>
          </a:blip>
          <a:srcRect t="50577" r="48779"/>
          <a:stretch>
            <a:fillRect/>
          </a:stretch>
        </p:blipFill>
        <p:spPr>
          <a:xfrm>
            <a:off x="5780088" y="609600"/>
            <a:ext cx="3363912" cy="2655888"/>
          </a:xfrm>
          <a:noFill/>
          <a:ln/>
        </p:spPr>
      </p:pic>
      <p:pic>
        <p:nvPicPr>
          <p:cNvPr id="30725" name="Picture 5"/>
          <p:cNvPicPr>
            <a:picLocks noChangeAspect="1" noChangeArrowheads="1"/>
          </p:cNvPicPr>
          <p:nvPr/>
        </p:nvPicPr>
        <p:blipFill>
          <a:blip r:embed="rId4"/>
          <a:srcRect t="13873" b="12462"/>
          <a:stretch>
            <a:fillRect/>
          </a:stretch>
        </p:blipFill>
        <p:spPr bwMode="auto">
          <a:xfrm>
            <a:off x="4141788" y="4419600"/>
            <a:ext cx="2586037" cy="1905000"/>
          </a:xfrm>
          <a:prstGeom prst="rect">
            <a:avLst/>
          </a:prstGeom>
          <a:noFill/>
          <a:ln w="9525">
            <a:noFill/>
            <a:miter lim="800000"/>
            <a:headEnd/>
            <a:tailEnd/>
          </a:ln>
          <a:effectLst/>
        </p:spPr>
      </p:pic>
      <p:sp>
        <p:nvSpPr>
          <p:cNvPr id="30726" name="Text Box 6"/>
          <p:cNvSpPr txBox="1">
            <a:spLocks noChangeArrowheads="1"/>
          </p:cNvSpPr>
          <p:nvPr/>
        </p:nvSpPr>
        <p:spPr bwMode="auto">
          <a:xfrm>
            <a:off x="6629400" y="4684713"/>
            <a:ext cx="2286000" cy="641350"/>
          </a:xfrm>
          <a:prstGeom prst="rect">
            <a:avLst/>
          </a:prstGeom>
          <a:noFill/>
          <a:ln w="9525">
            <a:noFill/>
            <a:miter lim="800000"/>
            <a:headEnd/>
            <a:tailEnd/>
          </a:ln>
          <a:effectLst/>
        </p:spPr>
        <p:txBody>
          <a:bodyPr wrap="none">
            <a:prstTxWarp prst="textNoShape">
              <a:avLst/>
            </a:prstTxWarp>
            <a:spAutoFit/>
          </a:bodyPr>
          <a:lstStyle/>
          <a:p>
            <a:r>
              <a:rPr lang="en-US"/>
              <a:t>2</a:t>
            </a:r>
            <a:r>
              <a:rPr lang="en-US">
                <a:ea typeface="Arial" charset="0"/>
                <a:cs typeface="Arial" charset="0"/>
              </a:rPr>
              <a:t>×2 mm spot size in </a:t>
            </a:r>
            <a:br>
              <a:rPr lang="en-US">
                <a:ea typeface="Arial" charset="0"/>
                <a:cs typeface="Arial" charset="0"/>
              </a:rPr>
            </a:br>
            <a:r>
              <a:rPr lang="en-US">
                <a:ea typeface="Arial" charset="0"/>
                <a:cs typeface="Arial" charset="0"/>
              </a:rPr>
              <a:t>Silicon XY chamber</a:t>
            </a:r>
          </a:p>
        </p:txBody>
      </p:sp>
      <p:sp>
        <p:nvSpPr>
          <p:cNvPr id="30727" name="Text Box 7"/>
          <p:cNvSpPr txBox="1">
            <a:spLocks noChangeArrowheads="1"/>
          </p:cNvSpPr>
          <p:nvPr/>
        </p:nvSpPr>
        <p:spPr bwMode="auto">
          <a:xfrm>
            <a:off x="6629400" y="2635250"/>
            <a:ext cx="2286000" cy="641350"/>
          </a:xfrm>
          <a:prstGeom prst="rect">
            <a:avLst/>
          </a:prstGeom>
          <a:noFill/>
          <a:ln w="9525">
            <a:noFill/>
            <a:miter lim="800000"/>
            <a:headEnd/>
            <a:tailEnd/>
          </a:ln>
          <a:effectLst/>
        </p:spPr>
        <p:txBody>
          <a:bodyPr wrap="none">
            <a:prstTxWarp prst="textNoShape">
              <a:avLst/>
            </a:prstTxWarp>
            <a:spAutoFit/>
          </a:bodyPr>
          <a:lstStyle/>
          <a:p>
            <a:r>
              <a:rPr lang="en-US"/>
              <a:t>2</a:t>
            </a:r>
            <a:r>
              <a:rPr lang="en-US">
                <a:ea typeface="Arial" charset="0"/>
                <a:cs typeface="Arial" charset="0"/>
              </a:rPr>
              <a:t>×2 mm spot size in </a:t>
            </a:r>
            <a:br>
              <a:rPr lang="en-US">
                <a:ea typeface="Arial" charset="0"/>
                <a:cs typeface="Arial" charset="0"/>
              </a:rPr>
            </a:br>
            <a:r>
              <a:rPr lang="en-US">
                <a:ea typeface="Arial" charset="0"/>
                <a:cs typeface="Arial" charset="0"/>
              </a:rPr>
              <a:t>fiber hodoscope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Footer Placeholder 2"/>
          <p:cNvSpPr>
            <a:spLocks noGrp="1"/>
          </p:cNvSpPr>
          <p:nvPr>
            <p:ph type="ftr" sz="quarter" idx="10"/>
          </p:nvPr>
        </p:nvSpPr>
        <p:spPr/>
        <p:txBody>
          <a:bodyPr/>
          <a:lstStyle/>
          <a:p>
            <a:r>
              <a:rPr lang="en-US"/>
              <a:t>G. Mazzitelli – CSN1 La Sapienza -28 Jan. 2009</a:t>
            </a:r>
          </a:p>
        </p:txBody>
      </p:sp>
      <p:pic>
        <p:nvPicPr>
          <p:cNvPr id="22530" name="Picture 2" descr="agile-in-calibrazione-02c"/>
          <p:cNvPicPr>
            <a:picLocks noChangeAspect="1" noChangeArrowheads="1"/>
          </p:cNvPicPr>
          <p:nvPr/>
        </p:nvPicPr>
        <p:blipFill>
          <a:blip r:embed="rId3"/>
          <a:srcRect/>
          <a:stretch>
            <a:fillRect/>
          </a:stretch>
        </p:blipFill>
        <p:spPr bwMode="auto">
          <a:xfrm>
            <a:off x="5867400" y="935038"/>
            <a:ext cx="2987675" cy="3983037"/>
          </a:xfrm>
          <a:prstGeom prst="rect">
            <a:avLst/>
          </a:prstGeom>
          <a:noFill/>
        </p:spPr>
      </p:pic>
      <p:pic>
        <p:nvPicPr>
          <p:cNvPr id="22531" name="Picture 3"/>
          <p:cNvPicPr>
            <a:picLocks noChangeAspect="1" noChangeArrowheads="1"/>
          </p:cNvPicPr>
          <p:nvPr/>
        </p:nvPicPr>
        <p:blipFill>
          <a:blip r:embed="rId4"/>
          <a:srcRect/>
          <a:stretch>
            <a:fillRect/>
          </a:stretch>
        </p:blipFill>
        <p:spPr bwMode="auto">
          <a:xfrm>
            <a:off x="2362200" y="1906588"/>
            <a:ext cx="3857625" cy="4951412"/>
          </a:xfrm>
          <a:prstGeom prst="rect">
            <a:avLst/>
          </a:prstGeom>
          <a:noFill/>
          <a:ln w="9525">
            <a:noFill/>
            <a:miter lim="800000"/>
            <a:headEnd/>
            <a:tailEnd/>
          </a:ln>
          <a:effectLst/>
        </p:spPr>
      </p:pic>
      <p:sp>
        <p:nvSpPr>
          <p:cNvPr id="22532" name="Rectangle 4"/>
          <p:cNvSpPr>
            <a:spLocks noGrp="1" noChangeArrowheads="1"/>
          </p:cNvSpPr>
          <p:nvPr>
            <p:ph type="title"/>
          </p:nvPr>
        </p:nvSpPr>
        <p:spPr>
          <a:xfrm>
            <a:off x="762000" y="76200"/>
            <a:ext cx="8153400" cy="914400"/>
          </a:xfrm>
        </p:spPr>
        <p:txBody>
          <a:bodyPr/>
          <a:lstStyle/>
          <a:p>
            <a:r>
              <a:rPr lang="en-US" sz="2800"/>
              <a:t>BTF photon tagged source</a:t>
            </a:r>
            <a:br>
              <a:rPr lang="en-US" sz="2800"/>
            </a:br>
            <a:r>
              <a:rPr lang="en-US" sz="2800"/>
              <a:t>AGILE GRID photon calibration</a:t>
            </a:r>
          </a:p>
        </p:txBody>
      </p:sp>
      <p:sp>
        <p:nvSpPr>
          <p:cNvPr id="22533" name="Text Box 5"/>
          <p:cNvSpPr txBox="1">
            <a:spLocks noChangeArrowheads="1"/>
          </p:cNvSpPr>
          <p:nvPr/>
        </p:nvSpPr>
        <p:spPr bwMode="auto">
          <a:xfrm>
            <a:off x="7092950" y="4845050"/>
            <a:ext cx="882650" cy="641350"/>
          </a:xfrm>
          <a:prstGeom prst="rect">
            <a:avLst/>
          </a:prstGeom>
          <a:noFill/>
          <a:ln w="9525">
            <a:noFill/>
            <a:miter lim="800000"/>
            <a:headEnd/>
            <a:tailEnd/>
          </a:ln>
          <a:effectLst/>
        </p:spPr>
        <p:txBody>
          <a:bodyPr wrap="none">
            <a:prstTxWarp prst="textNoShape">
              <a:avLst/>
            </a:prstTxWarp>
            <a:spAutoFit/>
          </a:bodyPr>
          <a:lstStyle/>
          <a:p>
            <a:pPr algn="ctr"/>
            <a:r>
              <a:rPr lang="en-US" b="1">
                <a:solidFill>
                  <a:schemeClr val="tx2"/>
                </a:solidFill>
              </a:rPr>
              <a:t>AGILE</a:t>
            </a:r>
          </a:p>
          <a:p>
            <a:pPr algn="ctr"/>
            <a:r>
              <a:rPr lang="en-US" b="1">
                <a:solidFill>
                  <a:schemeClr val="tx2"/>
                </a:solidFill>
              </a:rPr>
              <a:t>GRID</a:t>
            </a:r>
          </a:p>
        </p:txBody>
      </p:sp>
      <p:sp>
        <p:nvSpPr>
          <p:cNvPr id="22534" name="Line 6"/>
          <p:cNvSpPr>
            <a:spLocks noChangeShapeType="1"/>
          </p:cNvSpPr>
          <p:nvPr/>
        </p:nvSpPr>
        <p:spPr bwMode="auto">
          <a:xfrm>
            <a:off x="4254500" y="4660900"/>
            <a:ext cx="304800" cy="304800"/>
          </a:xfrm>
          <a:prstGeom prst="line">
            <a:avLst/>
          </a:prstGeom>
          <a:noFill/>
          <a:ln w="38100">
            <a:solidFill>
              <a:srgbClr val="CC0000"/>
            </a:solidFill>
            <a:round/>
            <a:headEnd/>
            <a:tailEnd/>
          </a:ln>
          <a:effectLst/>
        </p:spPr>
        <p:txBody>
          <a:bodyPr>
            <a:prstTxWarp prst="textNoShape">
              <a:avLst/>
            </a:prstTxWarp>
          </a:bodyPr>
          <a:lstStyle/>
          <a:p>
            <a:endParaRPr lang="en-US"/>
          </a:p>
        </p:txBody>
      </p:sp>
      <p:sp>
        <p:nvSpPr>
          <p:cNvPr id="22535" name="Line 7"/>
          <p:cNvSpPr>
            <a:spLocks noChangeShapeType="1"/>
          </p:cNvSpPr>
          <p:nvPr/>
        </p:nvSpPr>
        <p:spPr bwMode="auto">
          <a:xfrm flipV="1">
            <a:off x="4648200" y="4419600"/>
            <a:ext cx="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2536" name="Line 8"/>
          <p:cNvSpPr>
            <a:spLocks noChangeShapeType="1"/>
          </p:cNvSpPr>
          <p:nvPr/>
        </p:nvSpPr>
        <p:spPr bwMode="auto">
          <a:xfrm flipV="1">
            <a:off x="4648200" y="43434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37" name="Line 9"/>
          <p:cNvSpPr>
            <a:spLocks noChangeShapeType="1"/>
          </p:cNvSpPr>
          <p:nvPr/>
        </p:nvSpPr>
        <p:spPr bwMode="auto">
          <a:xfrm flipV="1">
            <a:off x="4730750" y="42418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38" name="Line 10"/>
          <p:cNvSpPr>
            <a:spLocks noChangeShapeType="1"/>
          </p:cNvSpPr>
          <p:nvPr/>
        </p:nvSpPr>
        <p:spPr bwMode="auto">
          <a:xfrm flipV="1">
            <a:off x="4813300" y="41402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39" name="Line 11"/>
          <p:cNvSpPr>
            <a:spLocks noChangeShapeType="1"/>
          </p:cNvSpPr>
          <p:nvPr/>
        </p:nvSpPr>
        <p:spPr bwMode="auto">
          <a:xfrm flipV="1">
            <a:off x="4895850" y="40259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0" name="Line 12"/>
          <p:cNvSpPr>
            <a:spLocks noChangeShapeType="1"/>
          </p:cNvSpPr>
          <p:nvPr/>
        </p:nvSpPr>
        <p:spPr bwMode="auto">
          <a:xfrm flipV="1">
            <a:off x="4978400" y="39116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1" name="Line 13"/>
          <p:cNvSpPr>
            <a:spLocks noChangeShapeType="1"/>
          </p:cNvSpPr>
          <p:nvPr/>
        </p:nvSpPr>
        <p:spPr bwMode="auto">
          <a:xfrm flipV="1">
            <a:off x="5029200" y="37973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2" name="Line 14"/>
          <p:cNvSpPr>
            <a:spLocks noChangeShapeType="1"/>
          </p:cNvSpPr>
          <p:nvPr/>
        </p:nvSpPr>
        <p:spPr bwMode="auto">
          <a:xfrm flipV="1">
            <a:off x="5080000" y="36830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3" name="Line 15"/>
          <p:cNvSpPr>
            <a:spLocks noChangeShapeType="1"/>
          </p:cNvSpPr>
          <p:nvPr/>
        </p:nvSpPr>
        <p:spPr bwMode="auto">
          <a:xfrm flipV="1">
            <a:off x="5130800" y="35687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4" name="Line 16"/>
          <p:cNvSpPr>
            <a:spLocks noChangeShapeType="1"/>
          </p:cNvSpPr>
          <p:nvPr/>
        </p:nvSpPr>
        <p:spPr bwMode="auto">
          <a:xfrm flipV="1">
            <a:off x="5175250" y="34544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5" name="Line 17"/>
          <p:cNvSpPr>
            <a:spLocks noChangeShapeType="1"/>
          </p:cNvSpPr>
          <p:nvPr/>
        </p:nvSpPr>
        <p:spPr bwMode="auto">
          <a:xfrm flipV="1">
            <a:off x="5207000" y="333375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6" name="Line 18"/>
          <p:cNvSpPr>
            <a:spLocks noChangeShapeType="1"/>
          </p:cNvSpPr>
          <p:nvPr/>
        </p:nvSpPr>
        <p:spPr bwMode="auto">
          <a:xfrm flipV="1">
            <a:off x="5238750" y="32131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7" name="Line 19"/>
          <p:cNvSpPr>
            <a:spLocks noChangeShapeType="1"/>
          </p:cNvSpPr>
          <p:nvPr/>
        </p:nvSpPr>
        <p:spPr bwMode="auto">
          <a:xfrm flipV="1">
            <a:off x="5264150" y="309245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8" name="Line 20"/>
          <p:cNvSpPr>
            <a:spLocks noChangeShapeType="1"/>
          </p:cNvSpPr>
          <p:nvPr/>
        </p:nvSpPr>
        <p:spPr bwMode="auto">
          <a:xfrm flipV="1">
            <a:off x="5270500" y="29718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49" name="Line 21"/>
          <p:cNvSpPr>
            <a:spLocks noChangeShapeType="1"/>
          </p:cNvSpPr>
          <p:nvPr/>
        </p:nvSpPr>
        <p:spPr bwMode="auto">
          <a:xfrm flipV="1">
            <a:off x="5276850" y="285115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50" name="Line 22"/>
          <p:cNvSpPr>
            <a:spLocks noChangeShapeType="1"/>
          </p:cNvSpPr>
          <p:nvPr/>
        </p:nvSpPr>
        <p:spPr bwMode="auto">
          <a:xfrm flipV="1">
            <a:off x="5283200" y="273050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51" name="Line 23"/>
          <p:cNvSpPr>
            <a:spLocks noChangeShapeType="1"/>
          </p:cNvSpPr>
          <p:nvPr/>
        </p:nvSpPr>
        <p:spPr bwMode="auto">
          <a:xfrm flipV="1">
            <a:off x="5289550" y="2609850"/>
            <a:ext cx="76200" cy="76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22552" name="Oval 24"/>
          <p:cNvSpPr>
            <a:spLocks noChangeArrowheads="1"/>
          </p:cNvSpPr>
          <p:nvPr/>
        </p:nvSpPr>
        <p:spPr bwMode="auto">
          <a:xfrm>
            <a:off x="2311400" y="6788150"/>
            <a:ext cx="114300" cy="1143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22553" name="Line 25"/>
          <p:cNvSpPr>
            <a:spLocks noChangeShapeType="1"/>
          </p:cNvSpPr>
          <p:nvPr/>
        </p:nvSpPr>
        <p:spPr bwMode="auto">
          <a:xfrm flipV="1">
            <a:off x="4419600" y="4648200"/>
            <a:ext cx="152400" cy="152400"/>
          </a:xfrm>
          <a:prstGeom prst="line">
            <a:avLst/>
          </a:prstGeom>
          <a:noFill/>
          <a:ln w="19050">
            <a:solidFill>
              <a:srgbClr val="FF9900"/>
            </a:solidFill>
            <a:round/>
            <a:headEnd/>
            <a:tailEnd type="triangle" w="med" len="med"/>
          </a:ln>
          <a:effectLst/>
        </p:spPr>
        <p:txBody>
          <a:bodyPr>
            <a:prstTxWarp prst="textNoShape">
              <a:avLst/>
            </a:prstTxWarp>
          </a:bodyPr>
          <a:lstStyle/>
          <a:p>
            <a:endParaRPr lang="en-US"/>
          </a:p>
        </p:txBody>
      </p:sp>
      <p:sp>
        <p:nvSpPr>
          <p:cNvPr id="22554" name="Oval 26"/>
          <p:cNvSpPr>
            <a:spLocks noChangeArrowheads="1"/>
          </p:cNvSpPr>
          <p:nvPr/>
        </p:nvSpPr>
        <p:spPr bwMode="auto">
          <a:xfrm>
            <a:off x="4357688" y="4757738"/>
            <a:ext cx="114300" cy="1143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22555" name="Text Box 27"/>
          <p:cNvSpPr txBox="1">
            <a:spLocks noChangeArrowheads="1"/>
          </p:cNvSpPr>
          <p:nvPr/>
        </p:nvSpPr>
        <p:spPr bwMode="auto">
          <a:xfrm>
            <a:off x="3886200" y="2462213"/>
            <a:ext cx="1370013" cy="336550"/>
          </a:xfrm>
          <a:prstGeom prst="rect">
            <a:avLst/>
          </a:prstGeom>
          <a:noFill/>
          <a:ln w="9525">
            <a:noFill/>
            <a:miter lim="800000"/>
            <a:headEnd/>
            <a:tailEnd/>
          </a:ln>
          <a:effectLst/>
        </p:spPr>
        <p:txBody>
          <a:bodyPr wrap="none">
            <a:prstTxWarp prst="textNoShape">
              <a:avLst/>
            </a:prstTxWarp>
            <a:spAutoFit/>
          </a:bodyPr>
          <a:lstStyle/>
          <a:p>
            <a:r>
              <a:rPr lang="en-US" sz="1600"/>
              <a:t>spectrometer</a:t>
            </a:r>
          </a:p>
        </p:txBody>
      </p:sp>
      <p:sp>
        <p:nvSpPr>
          <p:cNvPr id="22556" name="Text Box 28"/>
          <p:cNvSpPr txBox="1">
            <a:spLocks noChangeArrowheads="1"/>
          </p:cNvSpPr>
          <p:nvPr/>
        </p:nvSpPr>
        <p:spPr bwMode="auto">
          <a:xfrm>
            <a:off x="2286000" y="4419600"/>
            <a:ext cx="2047875" cy="336550"/>
          </a:xfrm>
          <a:prstGeom prst="rect">
            <a:avLst/>
          </a:prstGeom>
          <a:noFill/>
          <a:ln w="9525">
            <a:noFill/>
            <a:miter lim="800000"/>
            <a:headEnd/>
            <a:tailEnd/>
          </a:ln>
          <a:effectLst/>
        </p:spPr>
        <p:txBody>
          <a:bodyPr wrap="none">
            <a:prstTxWarp prst="textNoShape">
              <a:avLst/>
            </a:prstTxWarp>
            <a:spAutoFit/>
          </a:bodyPr>
          <a:lstStyle/>
          <a:p>
            <a:r>
              <a:rPr lang="en-US" sz="1600"/>
              <a:t>silicon tagging target</a:t>
            </a:r>
          </a:p>
        </p:txBody>
      </p:sp>
      <p:sp>
        <p:nvSpPr>
          <p:cNvPr id="22557" name="Text Box 29"/>
          <p:cNvSpPr txBox="1">
            <a:spLocks noChangeArrowheads="1"/>
          </p:cNvSpPr>
          <p:nvPr/>
        </p:nvSpPr>
        <p:spPr bwMode="auto">
          <a:xfrm>
            <a:off x="3679825" y="3300413"/>
            <a:ext cx="1539875" cy="336550"/>
          </a:xfrm>
          <a:prstGeom prst="rect">
            <a:avLst/>
          </a:prstGeom>
          <a:noFill/>
          <a:ln w="9525">
            <a:noFill/>
            <a:miter lim="800000"/>
            <a:headEnd/>
            <a:tailEnd/>
          </a:ln>
          <a:effectLst/>
        </p:spPr>
        <p:txBody>
          <a:bodyPr wrap="none">
            <a:prstTxWarp prst="textNoShape">
              <a:avLst/>
            </a:prstTxWarp>
            <a:spAutoFit/>
          </a:bodyPr>
          <a:lstStyle/>
          <a:p>
            <a:r>
              <a:rPr lang="en-US" sz="1600"/>
              <a:t>silicon detector</a:t>
            </a:r>
          </a:p>
        </p:txBody>
      </p:sp>
      <p:sp>
        <p:nvSpPr>
          <p:cNvPr id="22558" name="Text Box 30"/>
          <p:cNvSpPr txBox="1">
            <a:spLocks noChangeArrowheads="1"/>
          </p:cNvSpPr>
          <p:nvPr/>
        </p:nvSpPr>
        <p:spPr bwMode="auto">
          <a:xfrm>
            <a:off x="228600" y="1308100"/>
            <a:ext cx="4114800" cy="17399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rPr>
              <a:t>The AGILE Gamma Ray Imaging Detector calibration at BTF is aimed at obtaining detailed data on all possible geometries and conditions. BTF can provide data in the most significant energy region (20-700 MeV) </a:t>
            </a:r>
          </a:p>
        </p:txBody>
      </p:sp>
      <p:sp>
        <p:nvSpPr>
          <p:cNvPr id="22559" name="Text Box 31"/>
          <p:cNvSpPr txBox="1">
            <a:spLocks noChangeArrowheads="1"/>
          </p:cNvSpPr>
          <p:nvPr/>
        </p:nvSpPr>
        <p:spPr bwMode="auto">
          <a:xfrm>
            <a:off x="4475163" y="5105400"/>
            <a:ext cx="1163637" cy="336550"/>
          </a:xfrm>
          <a:prstGeom prst="rect">
            <a:avLst/>
          </a:prstGeom>
          <a:noFill/>
          <a:ln w="9525">
            <a:noFill/>
            <a:miter lim="800000"/>
            <a:headEnd/>
            <a:tailEnd/>
          </a:ln>
          <a:effectLst/>
        </p:spPr>
        <p:txBody>
          <a:bodyPr wrap="none">
            <a:prstTxWarp prst="textNoShape">
              <a:avLst/>
            </a:prstTxWarp>
            <a:spAutoFit/>
          </a:bodyPr>
          <a:lstStyle/>
          <a:p>
            <a:r>
              <a:rPr lang="en-US" sz="1600"/>
              <a:t>Be window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repeatCount="indefinite" accel="50000" decel="50000" fill="hold" grpId="0" nodeType="withEffect">
                                  <p:stCondLst>
                                    <p:cond delay="0"/>
                                  </p:stCondLst>
                                  <p:childTnLst>
                                    <p:animMotion origin="layout" path="M -0.0257 0.03518 L 0.2243 -0.29815 " pathEditMode="relative" rAng="0" ptsTypes="AA">
                                      <p:cBhvr>
                                        <p:cTn id="6" dur="2000" fill="hold"/>
                                        <p:tgtEl>
                                          <p:spTgt spid="22552"/>
                                        </p:tgtEl>
                                        <p:attrNameLst>
                                          <p:attrName>ppt_x</p:attrName>
                                          <p:attrName>ppt_y</p:attrName>
                                        </p:attrNameLst>
                                      </p:cBhvr>
                                      <p:rCtr x="125" y="-167"/>
                                    </p:animMotion>
                                  </p:childTnLst>
                                </p:cTn>
                              </p:par>
                            </p:childTnLst>
                          </p:cTn>
                        </p:par>
                        <p:par>
                          <p:cTn id="7" fill="hold">
                            <p:stCondLst>
                              <p:cond delay="2000"/>
                            </p:stCondLst>
                            <p:childTnLst>
                              <p:par>
                                <p:cTn id="8" presetID="56" presetClass="path" presetSubtype="0" repeatCount="indefinite" accel="50000" decel="50000" fill="hold" grpId="0" nodeType="afterEffect">
                                  <p:stCondLst>
                                    <p:cond delay="0"/>
                                  </p:stCondLst>
                                  <p:childTnLst>
                                    <p:animMotion origin="layout" path="M 0 0  L 0.25 -0.33333  E" pathEditMode="relative" ptsTypes="">
                                      <p:cBhvr>
                                        <p:cTn id="9" dur="2000" fill="hold"/>
                                        <p:tgtEl>
                                          <p:spTgt spid="22553"/>
                                        </p:tgtEl>
                                        <p:attrNameLst>
                                          <p:attrName>ppt_x</p:attrName>
                                          <p:attrName>ppt_y</p:attrName>
                                        </p:attrNameLst>
                                      </p:cBhvr>
                                    </p:animMotion>
                                  </p:childTnLst>
                                </p:cTn>
                              </p:par>
                              <p:par>
                                <p:cTn id="10" presetID="0" presetClass="path" presetSubtype="0" repeatCount="indefinite" accel="50000" decel="50000" fill="hold" grpId="0" nodeType="withEffect">
                                  <p:stCondLst>
                                    <p:cond delay="0"/>
                                  </p:stCondLst>
                                  <p:childTnLst>
                                    <p:animMotion origin="layout" path="M -4.44444E-6 -2.22222E-6 C 0.02535 -0.03819 0.05087 -0.07616 0.06667 -0.10556 C 0.08247 -0.13495 0.08958 -0.15069 0.09445 -0.17593 C 0.09931 -0.20116 0.09583 -0.24282 0.09583 -0.25741 " pathEditMode="relative" ptsTypes="aaaA">
                                      <p:cBhvr>
                                        <p:cTn id="11" dur="2000" fill="hold"/>
                                        <p:tgtEl>
                                          <p:spTgt spid="225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animBg="1"/>
      <p:bldP spid="22553" grpId="0" animBg="1"/>
      <p:bldP spid="22554"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G. Eigen, SuperB meeting Orsay, 16/02/2009</a:t>
            </a:r>
            <a:endParaRPr lang="en-US"/>
          </a:p>
        </p:txBody>
      </p:sp>
      <p:sp>
        <p:nvSpPr>
          <p:cNvPr id="7" name="Slide Number Placeholder 4"/>
          <p:cNvSpPr>
            <a:spLocks noGrp="1"/>
          </p:cNvSpPr>
          <p:nvPr>
            <p:ph type="sldNum" sz="quarter" idx="11"/>
          </p:nvPr>
        </p:nvSpPr>
        <p:spPr/>
        <p:txBody>
          <a:bodyPr/>
          <a:lstStyle/>
          <a:p>
            <a:fld id="{B59AB6FD-39AB-D24F-BA4E-0418374FEB3D}" type="slidenum">
              <a:rPr lang="en-US"/>
              <a:pPr/>
              <a:t>23</a:t>
            </a:fld>
            <a:endParaRPr lang="en-US"/>
          </a:p>
        </p:txBody>
      </p:sp>
      <p:sp>
        <p:nvSpPr>
          <p:cNvPr id="1750018" name="Rectangle 1026"/>
          <p:cNvSpPr>
            <a:spLocks noGrp="1" noChangeArrowheads="1"/>
          </p:cNvSpPr>
          <p:nvPr>
            <p:ph type="title"/>
          </p:nvPr>
        </p:nvSpPr>
        <p:spPr>
          <a:xfrm>
            <a:off x="1143000" y="-76200"/>
            <a:ext cx="6629400" cy="685800"/>
          </a:xfrm>
        </p:spPr>
        <p:txBody>
          <a:bodyPr/>
          <a:lstStyle/>
          <a:p>
            <a:r>
              <a:rPr lang="en-US" b="0" dirty="0" err="1"/>
              <a:t>Frascati</a:t>
            </a:r>
            <a:r>
              <a:rPr lang="en-US" b="0" dirty="0"/>
              <a:t> Tagged Photons</a:t>
            </a:r>
            <a:endParaRPr lang="en-US" dirty="0"/>
          </a:p>
        </p:txBody>
      </p:sp>
      <p:sp>
        <p:nvSpPr>
          <p:cNvPr id="1750019" name="Rectangle 1027"/>
          <p:cNvSpPr>
            <a:spLocks noGrp="1" noChangeArrowheads="1"/>
          </p:cNvSpPr>
          <p:nvPr>
            <p:ph type="body" idx="1"/>
          </p:nvPr>
        </p:nvSpPr>
        <p:spPr>
          <a:xfrm>
            <a:off x="76200" y="762000"/>
            <a:ext cx="8610600" cy="5715000"/>
          </a:xfrm>
          <a:noFill/>
        </p:spPr>
        <p:txBody>
          <a:bodyPr wrap="none" rIns="0"/>
          <a:lstStyle/>
          <a:p>
            <a:pPr eaLnBrk="0" hangingPunct="0">
              <a:spcBef>
                <a:spcPct val="0"/>
              </a:spcBef>
              <a:buClrTx/>
            </a:pPr>
            <a:r>
              <a:rPr lang="en-US" sz="2400" b="1" dirty="0">
                <a:effectLst/>
                <a:sym typeface="Wingdings" pitchFamily="-107" charset="2"/>
              </a:rPr>
              <a:t>Calculated and measured photon energies are well correlated</a:t>
            </a:r>
          </a:p>
          <a:p>
            <a:pPr eaLnBrk="0" hangingPunct="0">
              <a:lnSpc>
                <a:spcPct val="80000"/>
              </a:lnSpc>
              <a:spcBef>
                <a:spcPct val="0"/>
              </a:spcBef>
              <a:buClrTx/>
            </a:pPr>
            <a:endParaRPr lang="en-US" sz="2400" b="1" dirty="0">
              <a:effectLst/>
              <a:sym typeface="Wingdings" pitchFamily="-107" charset="2"/>
            </a:endParaRPr>
          </a:p>
          <a:p>
            <a:pPr eaLnBrk="0" hangingPunct="0">
              <a:spcBef>
                <a:spcPct val="0"/>
              </a:spcBef>
              <a:buClrTx/>
            </a:pPr>
            <a:r>
              <a:rPr lang="en-US" sz="2400" b="1" dirty="0">
                <a:effectLst/>
                <a:sym typeface="Wingdings" pitchFamily="-107" charset="2"/>
              </a:rPr>
              <a:t>Calculated photon energy should be rather precise, much better</a:t>
            </a:r>
          </a:p>
          <a:p>
            <a:pPr eaLnBrk="0" hangingPunct="0">
              <a:spcBef>
                <a:spcPct val="0"/>
              </a:spcBef>
              <a:buClrTx/>
              <a:buFont typeface="Wingdings" pitchFamily="-107" charset="2"/>
              <a:buNone/>
            </a:pPr>
            <a:r>
              <a:rPr lang="en-US" sz="2400" b="1" dirty="0">
                <a:effectLst/>
                <a:sym typeface="Wingdings" pitchFamily="-107" charset="2"/>
              </a:rPr>
              <a:t>     than their measured resolution of 33 </a:t>
            </a:r>
            <a:r>
              <a:rPr lang="en-US" sz="2400" b="1" dirty="0" err="1">
                <a:effectLst/>
                <a:sym typeface="Wingdings" pitchFamily="-107" charset="2"/>
              </a:rPr>
              <a:t>MeV</a:t>
            </a:r>
            <a:r>
              <a:rPr lang="en-US" sz="2400" b="1" dirty="0">
                <a:effectLst/>
                <a:sym typeface="Wingdings" pitchFamily="-107" charset="2"/>
              </a:rPr>
              <a:t> (7.8%), </a:t>
            </a:r>
          </a:p>
          <a:p>
            <a:pPr eaLnBrk="0" hangingPunct="0">
              <a:lnSpc>
                <a:spcPct val="50000"/>
              </a:lnSpc>
              <a:spcBef>
                <a:spcPct val="0"/>
              </a:spcBef>
              <a:buClrTx/>
              <a:buFont typeface="Wingdings" pitchFamily="-107" charset="2"/>
              <a:buNone/>
            </a:pPr>
            <a:endParaRPr lang="en-US" sz="2400" b="1" dirty="0">
              <a:effectLst/>
              <a:sym typeface="Wingdings" pitchFamily="-107" charset="2"/>
            </a:endParaRPr>
          </a:p>
          <a:p>
            <a:pPr eaLnBrk="0" hangingPunct="0">
              <a:spcBef>
                <a:spcPct val="0"/>
              </a:spcBef>
              <a:buClrTx/>
            </a:pPr>
            <a:r>
              <a:rPr lang="en-US" sz="2400" b="1" dirty="0">
                <a:effectLst/>
                <a:sym typeface="Wingdings" pitchFamily="-107" charset="2"/>
              </a:rPr>
              <a:t> Lowest photon energies seem to be ~50 </a:t>
            </a:r>
            <a:r>
              <a:rPr lang="en-US" sz="2400" b="1" dirty="0" err="1">
                <a:effectLst/>
                <a:sym typeface="Wingdings" pitchFamily="-107" charset="2"/>
              </a:rPr>
              <a:t>MeV</a:t>
            </a:r>
            <a:r>
              <a:rPr lang="en-US" sz="2400" b="1" dirty="0">
                <a:effectLst/>
                <a:sym typeface="Wingdings" pitchFamily="-107" charset="2"/>
              </a:rPr>
              <a:t> </a:t>
            </a:r>
          </a:p>
        </p:txBody>
      </p:sp>
      <p:pic>
        <p:nvPicPr>
          <p:cNvPr id="1750020" name="Picture 1028" descr="taggedg-1"/>
          <p:cNvPicPr>
            <a:picLocks noChangeAspect="1" noChangeArrowheads="1"/>
          </p:cNvPicPr>
          <p:nvPr/>
        </p:nvPicPr>
        <p:blipFill>
          <a:blip r:embed="rId3"/>
          <a:srcRect/>
          <a:stretch>
            <a:fillRect/>
          </a:stretch>
        </p:blipFill>
        <p:spPr bwMode="auto">
          <a:xfrm>
            <a:off x="5105400" y="2909888"/>
            <a:ext cx="3798888" cy="3490912"/>
          </a:xfrm>
          <a:prstGeom prst="rect">
            <a:avLst/>
          </a:prstGeom>
          <a:noFill/>
        </p:spPr>
      </p:pic>
      <p:pic>
        <p:nvPicPr>
          <p:cNvPr id="1750022" name="Picture 1030" descr="taggedg-2"/>
          <p:cNvPicPr>
            <a:picLocks noChangeAspect="1" noChangeArrowheads="1"/>
          </p:cNvPicPr>
          <p:nvPr/>
        </p:nvPicPr>
        <p:blipFill>
          <a:blip r:embed="rId4"/>
          <a:srcRect/>
          <a:stretch>
            <a:fillRect/>
          </a:stretch>
        </p:blipFill>
        <p:spPr bwMode="auto">
          <a:xfrm>
            <a:off x="1244600" y="2895600"/>
            <a:ext cx="3175000" cy="37338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G. Mazzitelli – CSN1 La Sapienza -28 Jan. 2009</a:t>
            </a:r>
          </a:p>
        </p:txBody>
      </p:sp>
      <p:sp>
        <p:nvSpPr>
          <p:cNvPr id="108546" name="Rectangle 2"/>
          <p:cNvSpPr>
            <a:spLocks noGrp="1" noChangeArrowheads="1"/>
          </p:cNvSpPr>
          <p:nvPr>
            <p:ph type="title"/>
          </p:nvPr>
        </p:nvSpPr>
        <p:spPr/>
        <p:txBody>
          <a:bodyPr/>
          <a:lstStyle/>
          <a:p>
            <a:r>
              <a:rPr lang="en-US" sz="3600"/>
              <a:t>Application form to access BTF</a:t>
            </a:r>
          </a:p>
        </p:txBody>
      </p:sp>
      <p:pic>
        <p:nvPicPr>
          <p:cNvPr id="108548" name="Picture 4"/>
          <p:cNvPicPr>
            <a:picLocks noChangeAspect="1" noChangeArrowheads="1"/>
          </p:cNvPicPr>
          <p:nvPr/>
        </p:nvPicPr>
        <p:blipFill>
          <a:blip r:embed="rId3"/>
          <a:srcRect l="624" r="52513"/>
          <a:stretch>
            <a:fillRect/>
          </a:stretch>
        </p:blipFill>
        <p:spPr bwMode="auto">
          <a:xfrm>
            <a:off x="4381500" y="914400"/>
            <a:ext cx="2857500" cy="3810000"/>
          </a:xfrm>
          <a:prstGeom prst="rect">
            <a:avLst/>
          </a:prstGeom>
          <a:noFill/>
          <a:ln w="9525">
            <a:noFill/>
            <a:miter lim="800000"/>
            <a:headEnd/>
            <a:tailEnd/>
          </a:ln>
          <a:effectLst/>
        </p:spPr>
      </p:pic>
      <p:pic>
        <p:nvPicPr>
          <p:cNvPr id="108549" name="Picture 5"/>
          <p:cNvPicPr>
            <a:picLocks noChangeAspect="1" noChangeArrowheads="1"/>
          </p:cNvPicPr>
          <p:nvPr/>
        </p:nvPicPr>
        <p:blipFill>
          <a:blip r:embed="rId4"/>
          <a:srcRect l="1041" r="55011"/>
          <a:stretch>
            <a:fillRect/>
          </a:stretch>
        </p:blipFill>
        <p:spPr bwMode="auto">
          <a:xfrm>
            <a:off x="6388100" y="2438400"/>
            <a:ext cx="2679700" cy="3810000"/>
          </a:xfrm>
          <a:prstGeom prst="rect">
            <a:avLst/>
          </a:prstGeom>
          <a:noFill/>
          <a:ln w="9525">
            <a:noFill/>
            <a:miter lim="800000"/>
            <a:headEnd/>
            <a:tailEnd/>
          </a:ln>
          <a:effectLst/>
        </p:spPr>
      </p:pic>
      <p:pic>
        <p:nvPicPr>
          <p:cNvPr id="108550" name="Picture 6"/>
          <p:cNvPicPr>
            <a:picLocks noChangeAspect="1" noChangeArrowheads="1"/>
          </p:cNvPicPr>
          <p:nvPr/>
        </p:nvPicPr>
        <p:blipFill>
          <a:blip r:embed="rId5"/>
          <a:srcRect r="40016"/>
          <a:stretch>
            <a:fillRect/>
          </a:stretch>
        </p:blipFill>
        <p:spPr bwMode="auto">
          <a:xfrm>
            <a:off x="533400" y="2743200"/>
            <a:ext cx="3657600" cy="3810000"/>
          </a:xfrm>
          <a:prstGeom prst="rect">
            <a:avLst/>
          </a:prstGeom>
          <a:noFill/>
          <a:ln w="9525">
            <a:noFill/>
            <a:miter lim="800000"/>
            <a:headEnd/>
            <a:tailEnd/>
          </a:ln>
          <a:effectLst/>
        </p:spPr>
      </p:pic>
      <p:sp>
        <p:nvSpPr>
          <p:cNvPr id="108551" name="Oval 7"/>
          <p:cNvSpPr>
            <a:spLocks noChangeArrowheads="1"/>
          </p:cNvSpPr>
          <p:nvPr/>
        </p:nvSpPr>
        <p:spPr bwMode="auto">
          <a:xfrm>
            <a:off x="2057400" y="4724400"/>
            <a:ext cx="1066800" cy="38100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8552" name="Oval 8"/>
          <p:cNvSpPr>
            <a:spLocks noChangeArrowheads="1"/>
          </p:cNvSpPr>
          <p:nvPr/>
        </p:nvSpPr>
        <p:spPr bwMode="auto">
          <a:xfrm>
            <a:off x="1219200" y="5105400"/>
            <a:ext cx="609600" cy="38100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8553" name="Text Box 9"/>
          <p:cNvSpPr txBox="1">
            <a:spLocks noChangeArrowheads="1"/>
          </p:cNvSpPr>
          <p:nvPr/>
        </p:nvSpPr>
        <p:spPr bwMode="auto">
          <a:xfrm>
            <a:off x="82550" y="990600"/>
            <a:ext cx="4017963" cy="1581150"/>
          </a:xfrm>
          <a:prstGeom prst="rect">
            <a:avLst/>
          </a:prstGeom>
          <a:noFill/>
          <a:ln w="9525">
            <a:noFill/>
            <a:miter lim="800000"/>
            <a:headEnd/>
            <a:tailEnd/>
          </a:ln>
          <a:effectLst/>
        </p:spPr>
        <p:txBody>
          <a:bodyPr wrap="none">
            <a:prstTxWarp prst="textNoShape">
              <a:avLst/>
            </a:prstTxWarp>
            <a:spAutoFit/>
          </a:bodyPr>
          <a:lstStyle/>
          <a:p>
            <a:r>
              <a:rPr lang="en-US" sz="1400">
                <a:hlinkClick r:id="rId6"/>
              </a:rPr>
              <a:t>Pasquale Di Nezza</a:t>
            </a:r>
            <a:r>
              <a:rPr lang="en-US" sz="1400"/>
              <a:t> - INFN, LNF</a:t>
            </a:r>
          </a:p>
          <a:p>
            <a:r>
              <a:rPr lang="en-US" sz="1400">
                <a:hlinkClick r:id="rId7"/>
              </a:rPr>
              <a:t>Flavio Gatti</a:t>
            </a:r>
            <a:r>
              <a:rPr lang="en-US" sz="1400"/>
              <a:t> - INFN, Genova</a:t>
            </a:r>
          </a:p>
          <a:p>
            <a:r>
              <a:rPr lang="en-US" sz="1400">
                <a:hlinkClick r:id="rId8"/>
              </a:rPr>
              <a:t>Clara Matteuzzi</a:t>
            </a:r>
            <a:r>
              <a:rPr lang="en-US" sz="1400"/>
              <a:t> (Chairperson) - INFN, Milano</a:t>
            </a:r>
          </a:p>
          <a:p>
            <a:r>
              <a:rPr lang="en-US" sz="1400">
                <a:hlinkClick r:id="rId9"/>
              </a:rPr>
              <a:t>Giovanni Mazzitelli</a:t>
            </a:r>
            <a:r>
              <a:rPr lang="en-US" sz="1400"/>
              <a:t> (Responsible) - INFN, LNF</a:t>
            </a:r>
          </a:p>
          <a:p>
            <a:r>
              <a:rPr lang="en-US" sz="1400">
                <a:hlinkClick r:id="rId10"/>
              </a:rPr>
              <a:t>Antonio Passeri</a:t>
            </a:r>
            <a:r>
              <a:rPr lang="en-US" sz="1400"/>
              <a:t> - INFN, Roma III</a:t>
            </a:r>
          </a:p>
          <a:p>
            <a:r>
              <a:rPr lang="en-US" sz="1400">
                <a:hlinkClick r:id="rId11"/>
              </a:rPr>
              <a:t>Paolo Valente</a:t>
            </a:r>
            <a:r>
              <a:rPr lang="en-US" sz="1400"/>
              <a:t> - INFN, Roma I</a:t>
            </a:r>
          </a:p>
          <a:p>
            <a:r>
              <a:rPr lang="en-US" sz="1400">
                <a:hlinkClick r:id="rId12"/>
              </a:rPr>
              <a:t>Beam Test Facility Secretariat:</a:t>
            </a:r>
            <a:r>
              <a:rPr lang="en-US" sz="1400"/>
              <a:t> Annette Donkerlo</a:t>
            </a:r>
          </a:p>
        </p:txBody>
      </p:sp>
      <p:sp>
        <p:nvSpPr>
          <p:cNvPr id="108554" name="Oval 10"/>
          <p:cNvSpPr>
            <a:spLocks noChangeArrowheads="1"/>
          </p:cNvSpPr>
          <p:nvPr/>
        </p:nvSpPr>
        <p:spPr bwMode="auto">
          <a:xfrm>
            <a:off x="1905000" y="5105400"/>
            <a:ext cx="914400" cy="38100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t>G. Mazzitelli – CSN1 La Sapienza -28 Jan. 2009</a:t>
            </a:r>
          </a:p>
        </p:txBody>
      </p:sp>
      <p:pic>
        <p:nvPicPr>
          <p:cNvPr id="32782" name="Picture 14"/>
          <p:cNvPicPr>
            <a:picLocks noChangeAspect="1" noChangeArrowheads="1"/>
          </p:cNvPicPr>
          <p:nvPr/>
        </p:nvPicPr>
        <p:blipFill>
          <a:blip r:embed="rId3"/>
          <a:srcRect l="4073" r="38416" b="4314"/>
          <a:stretch>
            <a:fillRect/>
          </a:stretch>
        </p:blipFill>
        <p:spPr bwMode="auto">
          <a:xfrm>
            <a:off x="1676400" y="1905000"/>
            <a:ext cx="3298825" cy="3429000"/>
          </a:xfrm>
          <a:prstGeom prst="rect">
            <a:avLst/>
          </a:prstGeom>
          <a:noFill/>
          <a:ln w="9525">
            <a:noFill/>
            <a:miter lim="800000"/>
            <a:headEnd/>
            <a:tailEnd/>
          </a:ln>
          <a:effectLst/>
        </p:spPr>
      </p:pic>
      <p:sp>
        <p:nvSpPr>
          <p:cNvPr id="32771" name="Rectangle 3"/>
          <p:cNvSpPr>
            <a:spLocks noGrp="1" noChangeArrowheads="1"/>
          </p:cNvSpPr>
          <p:nvPr>
            <p:ph type="title"/>
          </p:nvPr>
        </p:nvSpPr>
        <p:spPr>
          <a:xfrm>
            <a:off x="3276600" y="0"/>
            <a:ext cx="5791200" cy="685800"/>
          </a:xfrm>
          <a:noFill/>
          <a:ln/>
          <a:effectLst>
            <a:outerShdw blurRad="63500" dist="35921" dir="2700000" algn="ctr" rotWithShape="0">
              <a:schemeClr val="bg2">
                <a:alpha val="74998"/>
              </a:schemeClr>
            </a:outerShdw>
          </a:effectLst>
        </p:spPr>
        <p:txBody>
          <a:bodyPr lIns="92075" tIns="46038" rIns="92075" bIns="46038"/>
          <a:lstStyle/>
          <a:p>
            <a:r>
              <a:rPr lang="en-US"/>
              <a:t>General information</a:t>
            </a:r>
          </a:p>
        </p:txBody>
      </p:sp>
      <p:sp>
        <p:nvSpPr>
          <p:cNvPr id="32772" name="Rectangle 4"/>
          <p:cNvSpPr>
            <a:spLocks noChangeArrowheads="1"/>
          </p:cNvSpPr>
          <p:nvPr/>
        </p:nvSpPr>
        <p:spPr bwMode="auto">
          <a:xfrm>
            <a:off x="641350" y="5399088"/>
            <a:ext cx="8045450" cy="696912"/>
          </a:xfrm>
          <a:prstGeom prst="rect">
            <a:avLst/>
          </a:prstGeom>
          <a:noFill/>
          <a:ln w="9525">
            <a:noFill/>
            <a:miter lim="800000"/>
            <a:headEnd/>
            <a:tailEnd/>
          </a:ln>
          <a:effectLst/>
        </p:spPr>
        <p:txBody>
          <a:bodyPr wrap="none">
            <a:prstTxWarp prst="textNoShape">
              <a:avLst/>
            </a:prstTxWarp>
            <a:spAutoFit/>
          </a:bodyPr>
          <a:lstStyle/>
          <a:p>
            <a:pPr eaLnBrk="0" hangingPunct="0">
              <a:spcBef>
                <a:spcPct val="20000"/>
              </a:spcBef>
              <a:buClr>
                <a:schemeClr val="tx2"/>
              </a:buClr>
              <a:buFont typeface="Arial" charset="0"/>
              <a:buNone/>
            </a:pPr>
            <a:r>
              <a:rPr kumimoji="1" lang="en-US" i="1">
                <a:solidFill>
                  <a:srgbClr val="660066"/>
                </a:solidFill>
              </a:rPr>
              <a:t>The BTF was widely used as a TARI facility in the </a:t>
            </a:r>
            <a:r>
              <a:rPr kumimoji="1" lang="en-US" b="1" i="1">
                <a:solidFill>
                  <a:srgbClr val="660066"/>
                </a:solidFill>
              </a:rPr>
              <a:t>EU</a:t>
            </a:r>
            <a:r>
              <a:rPr kumimoji="1" lang="en-US" i="1">
                <a:solidFill>
                  <a:srgbClr val="660066"/>
                </a:solidFill>
              </a:rPr>
              <a:t> 6</a:t>
            </a:r>
            <a:r>
              <a:rPr kumimoji="1" lang="en-US" i="1" baseline="30000">
                <a:solidFill>
                  <a:srgbClr val="660066"/>
                </a:solidFill>
              </a:rPr>
              <a:t>th</a:t>
            </a:r>
            <a:r>
              <a:rPr kumimoji="1" lang="en-US" i="1">
                <a:solidFill>
                  <a:srgbClr val="660066"/>
                </a:solidFill>
              </a:rPr>
              <a:t> Framework Program</a:t>
            </a:r>
          </a:p>
          <a:p>
            <a:pPr eaLnBrk="0" hangingPunct="0">
              <a:spcBef>
                <a:spcPct val="20000"/>
              </a:spcBef>
              <a:buClr>
                <a:schemeClr val="tx2"/>
              </a:buClr>
              <a:buFont typeface="Arial" charset="0"/>
              <a:buNone/>
            </a:pPr>
            <a:r>
              <a:rPr kumimoji="1" lang="en-US" i="1">
                <a:solidFill>
                  <a:srgbClr val="660066"/>
                </a:solidFill>
              </a:rPr>
              <a:t>…and will be involved in the </a:t>
            </a:r>
            <a:r>
              <a:rPr kumimoji="1" lang="en-US" b="1" i="1">
                <a:solidFill>
                  <a:srgbClr val="660066"/>
                </a:solidFill>
              </a:rPr>
              <a:t>EU</a:t>
            </a:r>
            <a:r>
              <a:rPr kumimoji="1" lang="en-US" i="1">
                <a:solidFill>
                  <a:srgbClr val="660066"/>
                </a:solidFill>
              </a:rPr>
              <a:t> 7</a:t>
            </a:r>
            <a:r>
              <a:rPr kumimoji="1" lang="en-US" i="1" baseline="30000">
                <a:solidFill>
                  <a:srgbClr val="660066"/>
                </a:solidFill>
              </a:rPr>
              <a:t>th</a:t>
            </a:r>
            <a:r>
              <a:rPr kumimoji="1" lang="en-US" i="1">
                <a:solidFill>
                  <a:srgbClr val="660066"/>
                </a:solidFill>
              </a:rPr>
              <a:t> Framework Program </a:t>
            </a:r>
          </a:p>
        </p:txBody>
      </p:sp>
      <p:pic>
        <p:nvPicPr>
          <p:cNvPr id="32775" name="Picture 7" descr="snapshot2"/>
          <p:cNvPicPr>
            <a:picLocks noChangeAspect="1" noChangeArrowheads="1"/>
          </p:cNvPicPr>
          <p:nvPr/>
        </p:nvPicPr>
        <p:blipFill>
          <a:blip r:embed="rId4"/>
          <a:srcRect/>
          <a:stretch>
            <a:fillRect/>
          </a:stretch>
        </p:blipFill>
        <p:spPr bwMode="auto">
          <a:xfrm>
            <a:off x="4572000" y="1387475"/>
            <a:ext cx="3886200" cy="3389313"/>
          </a:xfrm>
          <a:prstGeom prst="rect">
            <a:avLst/>
          </a:prstGeom>
          <a:noFill/>
        </p:spPr>
      </p:pic>
      <p:sp>
        <p:nvSpPr>
          <p:cNvPr id="32776" name="Rectangle 8"/>
          <p:cNvSpPr>
            <a:spLocks noChangeArrowheads="1"/>
          </p:cNvSpPr>
          <p:nvPr/>
        </p:nvSpPr>
        <p:spPr bwMode="auto">
          <a:xfrm>
            <a:off x="152400" y="838200"/>
            <a:ext cx="4191000" cy="1465263"/>
          </a:xfrm>
          <a:prstGeom prst="rect">
            <a:avLst/>
          </a:prstGeom>
          <a:solidFill>
            <a:srgbClr val="FFCC00"/>
          </a:solidFill>
          <a:ln w="9525">
            <a:noFill/>
            <a:miter lim="800000"/>
            <a:headEnd/>
            <a:tailEnd/>
          </a:ln>
          <a:effectLst/>
        </p:spPr>
        <p:txBody>
          <a:bodyPr>
            <a:prstTxWarp prst="textNoShape">
              <a:avLst/>
            </a:prstTxWarp>
            <a:spAutoFit/>
          </a:bodyPr>
          <a:lstStyle/>
          <a:p>
            <a:pPr eaLnBrk="0" hangingPunct="0"/>
            <a:r>
              <a:rPr kumimoji="1" lang="en-US" b="1" i="1">
                <a:solidFill>
                  <a:schemeClr val="accent2"/>
                </a:solidFill>
              </a:rPr>
              <a:t>technical documentation</a:t>
            </a:r>
            <a:r>
              <a:rPr kumimoji="1" lang="en-US" i="1">
                <a:solidFill>
                  <a:schemeClr val="accent2"/>
                </a:solidFill>
              </a:rPr>
              <a:t> for </a:t>
            </a:r>
            <a:r>
              <a:rPr kumimoji="1" lang="en-US" b="1" i="1">
                <a:solidFill>
                  <a:schemeClr val="accent2"/>
                </a:solidFill>
              </a:rPr>
              <a:t>users</a:t>
            </a:r>
            <a:r>
              <a:rPr kumimoji="1" lang="en-US" i="1">
                <a:solidFill>
                  <a:schemeClr val="accent2"/>
                </a:solidFill>
              </a:rPr>
              <a:t> and </a:t>
            </a:r>
            <a:r>
              <a:rPr kumimoji="1" lang="en-US" b="1" i="1">
                <a:solidFill>
                  <a:schemeClr val="accent2"/>
                </a:solidFill>
              </a:rPr>
              <a:t>operators </a:t>
            </a:r>
            <a:r>
              <a:rPr kumimoji="1" lang="en-US" i="1">
                <a:solidFill>
                  <a:schemeClr val="accent2"/>
                </a:solidFill>
              </a:rPr>
              <a:t>is available on the web as well as </a:t>
            </a:r>
            <a:r>
              <a:rPr kumimoji="1" lang="en-US" b="1" i="1">
                <a:solidFill>
                  <a:schemeClr val="accent2"/>
                </a:solidFill>
              </a:rPr>
              <a:t>beam request, shift archive, schedule, documentation, virtual logbook, etc</a:t>
            </a:r>
            <a:endParaRPr kumimoji="1" lang="it-IT" b="1" i="1">
              <a:solidFill>
                <a:schemeClr val="accent2"/>
              </a:solidFill>
            </a:endParaRPr>
          </a:p>
        </p:txBody>
      </p:sp>
      <p:sp>
        <p:nvSpPr>
          <p:cNvPr id="32777" name="Text Box 9"/>
          <p:cNvSpPr txBox="1">
            <a:spLocks noChangeArrowheads="1"/>
          </p:cNvSpPr>
          <p:nvPr/>
        </p:nvSpPr>
        <p:spPr bwMode="auto">
          <a:xfrm rot="-3349504">
            <a:off x="6007100" y="3187700"/>
            <a:ext cx="3794125" cy="346075"/>
          </a:xfrm>
          <a:prstGeom prst="rect">
            <a:avLst/>
          </a:prstGeom>
          <a:solidFill>
            <a:schemeClr val="hlink"/>
          </a:solidFill>
          <a:ln w="9525">
            <a:solidFill>
              <a:schemeClr val="hlink"/>
            </a:solidFill>
            <a:miter lim="800000"/>
            <a:headEnd/>
            <a:tailEnd/>
          </a:ln>
          <a:effectLst/>
        </p:spPr>
        <p:txBody>
          <a:bodyPr>
            <a:prstTxWarp prst="textNoShape">
              <a:avLst/>
            </a:prstTxWarp>
            <a:spAutoFit/>
          </a:bodyPr>
          <a:lstStyle/>
          <a:p>
            <a:pPr eaLnBrk="0" hangingPunct="0"/>
            <a:r>
              <a:rPr kumimoji="1" lang="en-US" sz="1600" b="1" i="1">
                <a:solidFill>
                  <a:schemeClr val="tx2"/>
                </a:solidFill>
              </a:rPr>
              <a:t>http://www.lnf.infn.it/acceleratori/btf/</a:t>
            </a:r>
            <a:endParaRPr kumimoji="1" lang="en-US" sz="1600" b="1"/>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2819400" y="838200"/>
            <a:ext cx="3238067" cy="1569660"/>
          </a:xfrm>
          <a:prstGeom prst="rect">
            <a:avLst/>
          </a:prstGeom>
          <a:noFill/>
        </p:spPr>
        <p:txBody>
          <a:bodyPr wrap="square" rtlCol="0">
            <a:spAutoFit/>
          </a:bodyPr>
          <a:lstStyle/>
          <a:p>
            <a:r>
              <a:rPr lang="en-US" sz="9600" b="1" dirty="0" smtClean="0"/>
              <a:t>DESY</a:t>
            </a:r>
            <a:endParaRPr lang="en-US" sz="9600" b="1" dirty="0"/>
          </a:p>
        </p:txBody>
      </p:sp>
      <p:pic>
        <p:nvPicPr>
          <p:cNvPr id="6" name="Picture 5"/>
          <p:cNvPicPr>
            <a:picLocks noChangeAspect="1"/>
          </p:cNvPicPr>
          <p:nvPr/>
        </p:nvPicPr>
        <p:blipFill>
          <a:blip r:embed="rId2"/>
          <a:stretch>
            <a:fillRect/>
          </a:stretch>
        </p:blipFill>
        <p:spPr>
          <a:xfrm>
            <a:off x="2654300" y="2743200"/>
            <a:ext cx="3441700" cy="2425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096000" cy="1143000"/>
          </a:xfrm>
        </p:spPr>
        <p:txBody>
          <a:bodyPr/>
          <a:lstStyle/>
          <a:p>
            <a:r>
              <a:rPr lang="en-US" b="1" dirty="0" smtClean="0"/>
              <a:t>DESY TEST BEAM</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5778500" y="-152400"/>
            <a:ext cx="3441700" cy="2425700"/>
          </a:xfrm>
          <a:prstGeom prst="rect">
            <a:avLst/>
          </a:prstGeom>
        </p:spPr>
      </p:pic>
      <p:sp>
        <p:nvSpPr>
          <p:cNvPr id="6" name="TextBox 5"/>
          <p:cNvSpPr txBox="1"/>
          <p:nvPr/>
        </p:nvSpPr>
        <p:spPr>
          <a:xfrm>
            <a:off x="0" y="838200"/>
            <a:ext cx="8763000" cy="6370974"/>
          </a:xfrm>
          <a:prstGeom prst="rect">
            <a:avLst/>
          </a:prstGeom>
          <a:noFill/>
        </p:spPr>
        <p:txBody>
          <a:bodyPr wrap="square" rtlCol="0">
            <a:spAutoFit/>
          </a:bodyPr>
          <a:lstStyle/>
          <a:p>
            <a:pPr>
              <a:buFont typeface="Wingdings" charset="2"/>
              <a:buChar char="u"/>
            </a:pPr>
            <a:r>
              <a:rPr lang="en-US" sz="2400" b="1" dirty="0" smtClean="0"/>
              <a:t> Three test beam lines with 1-6 </a:t>
            </a:r>
            <a:r>
              <a:rPr lang="en-US" sz="2400" b="1" dirty="0" err="1" smtClean="0"/>
              <a:t>GeV</a:t>
            </a:r>
            <a:r>
              <a:rPr lang="en-US" sz="2400" b="1" dirty="0" smtClean="0"/>
              <a:t> electrons</a:t>
            </a:r>
          </a:p>
          <a:p>
            <a:pPr>
              <a:buFont typeface="Wingdings" charset="2"/>
              <a:buChar char="u"/>
            </a:pPr>
            <a:r>
              <a:rPr lang="en-US" sz="2400" b="1" dirty="0" smtClean="0"/>
              <a:t> Very simple system, non beam optics, only momentum selection via magnet</a:t>
            </a:r>
          </a:p>
          <a:p>
            <a:pPr>
              <a:buFont typeface="Wingdings" charset="2"/>
              <a:buChar char="u"/>
            </a:pPr>
            <a:r>
              <a:rPr lang="en-US" sz="2400" b="1" dirty="0" err="1" smtClean="0"/>
              <a:t>Bremsstrahlung</a:t>
            </a:r>
            <a:r>
              <a:rPr lang="en-US" sz="2400" b="1" dirty="0" smtClean="0"/>
              <a:t> beam generated by a carbon fiber in the </a:t>
            </a:r>
            <a:r>
              <a:rPr lang="en-US" sz="2400" b="1" dirty="0" err="1" smtClean="0"/>
              <a:t>circulting</a:t>
            </a:r>
            <a:r>
              <a:rPr lang="en-US" sz="2400" b="1" dirty="0" smtClean="0"/>
              <a:t> beam of </a:t>
            </a:r>
            <a:r>
              <a:rPr lang="en-US" sz="2400" b="1" dirty="0" err="1" smtClean="0"/>
              <a:t>electorn</a:t>
            </a:r>
            <a:r>
              <a:rPr lang="en-US" sz="2400" b="1" dirty="0" smtClean="0"/>
              <a:t>/positron synchrotron DESYII</a:t>
            </a:r>
          </a:p>
          <a:p>
            <a:endParaRPr lang="en-US" sz="2400" b="1" dirty="0" smtClean="0"/>
          </a:p>
          <a:p>
            <a:pPr>
              <a:buFont typeface="Wingdings" charset="2"/>
              <a:buChar char="u"/>
            </a:pPr>
            <a:r>
              <a:rPr lang="en-US" sz="2400" b="1" dirty="0" smtClean="0">
                <a:solidFill>
                  <a:srgbClr val="000090"/>
                </a:solidFill>
              </a:rPr>
              <a:t>Photons are converted to electron/positron pairs with a metal plate</a:t>
            </a:r>
          </a:p>
          <a:p>
            <a:pPr>
              <a:buFont typeface="Wingdings" charset="2"/>
              <a:buChar char="u"/>
            </a:pPr>
            <a:r>
              <a:rPr lang="en-US" sz="2400" b="1" dirty="0" smtClean="0">
                <a:solidFill>
                  <a:srgbClr val="000090"/>
                </a:solidFill>
              </a:rPr>
              <a:t>Beam is </a:t>
            </a:r>
            <a:r>
              <a:rPr lang="en-US" sz="2400" b="1" dirty="0" err="1" smtClean="0">
                <a:solidFill>
                  <a:srgbClr val="000090"/>
                </a:solidFill>
              </a:rPr>
              <a:t>psread</a:t>
            </a:r>
            <a:r>
              <a:rPr lang="en-US" sz="2400" b="1" dirty="0" smtClean="0">
                <a:solidFill>
                  <a:srgbClr val="000090"/>
                </a:solidFill>
              </a:rPr>
              <a:t> out into a horizontal fan with a dipole magnet. Collimator cuts out final beam</a:t>
            </a:r>
          </a:p>
          <a:p>
            <a:pPr>
              <a:buFont typeface="Wingdings" charset="2"/>
              <a:buChar char="u"/>
            </a:pPr>
            <a:endParaRPr lang="en-US" sz="2400" b="1" dirty="0" smtClean="0">
              <a:solidFill>
                <a:srgbClr val="000090"/>
              </a:solidFill>
            </a:endParaRPr>
          </a:p>
          <a:p>
            <a:pPr>
              <a:buFont typeface="Wingdings" charset="2"/>
              <a:buChar char="u"/>
            </a:pPr>
            <a:r>
              <a:rPr lang="en-US" sz="2400" b="1" dirty="0" smtClean="0">
                <a:solidFill>
                  <a:srgbClr val="000090"/>
                </a:solidFill>
              </a:rPr>
              <a:t>DESYII: </a:t>
            </a:r>
            <a:r>
              <a:rPr lang="en-US" sz="2400" b="1" dirty="0" err="1" smtClean="0">
                <a:solidFill>
                  <a:srgbClr val="000090"/>
                </a:solidFill>
              </a:rPr>
              <a:t>mainy</a:t>
            </a:r>
            <a:r>
              <a:rPr lang="en-US" sz="2400" b="1" dirty="0" smtClean="0">
                <a:solidFill>
                  <a:srgbClr val="000090"/>
                </a:solidFill>
              </a:rPr>
              <a:t> injector for DORIS and PETRA (synchrotron sources</a:t>
            </a:r>
          </a:p>
          <a:p>
            <a:pPr lvl="1">
              <a:buFont typeface="Wingdings" charset="2"/>
              <a:buChar char="u"/>
            </a:pPr>
            <a:r>
              <a:rPr lang="en-US" sz="2400" b="1" dirty="0" smtClean="0">
                <a:solidFill>
                  <a:srgbClr val="000090"/>
                </a:solidFill>
              </a:rPr>
              <a:t> Test beam </a:t>
            </a:r>
            <a:r>
              <a:rPr lang="en-US" sz="2400" b="1" dirty="0" err="1" smtClean="0">
                <a:solidFill>
                  <a:srgbClr val="000090"/>
                </a:solidFill>
              </a:rPr>
              <a:t>runsin</a:t>
            </a:r>
            <a:r>
              <a:rPr lang="en-US" sz="2400" b="1" dirty="0" smtClean="0">
                <a:solidFill>
                  <a:srgbClr val="000090"/>
                </a:solidFill>
              </a:rPr>
              <a:t> PETRA mode: every fourth cycle (320 ms) single bunches with 3*10</a:t>
            </a:r>
            <a:r>
              <a:rPr lang="en-US" sz="2400" b="1" baseline="30000" dirty="0" smtClean="0">
                <a:solidFill>
                  <a:srgbClr val="000090"/>
                </a:solidFill>
              </a:rPr>
              <a:t>10</a:t>
            </a:r>
            <a:r>
              <a:rPr lang="en-US" sz="2400" b="1" dirty="0" smtClean="0">
                <a:solidFill>
                  <a:srgbClr val="000090"/>
                </a:solidFill>
              </a:rPr>
              <a:t> electrons (1*10</a:t>
            </a:r>
            <a:r>
              <a:rPr lang="en-US" sz="2400" b="1" baseline="30000" dirty="0" smtClean="0">
                <a:solidFill>
                  <a:srgbClr val="000090"/>
                </a:solidFill>
              </a:rPr>
              <a:t>10</a:t>
            </a:r>
            <a:r>
              <a:rPr lang="en-US" sz="2400" b="1" dirty="0" smtClean="0">
                <a:solidFill>
                  <a:srgbClr val="000090"/>
                </a:solidFill>
              </a:rPr>
              <a:t> positrons) at 7 </a:t>
            </a:r>
            <a:r>
              <a:rPr lang="en-US" sz="2400" b="1" dirty="0" err="1" smtClean="0">
                <a:solidFill>
                  <a:srgbClr val="000090"/>
                </a:solidFill>
              </a:rPr>
              <a:t>GeV</a:t>
            </a:r>
            <a:endParaRPr lang="en-US" sz="2400" b="1" dirty="0" smtClean="0">
              <a:solidFill>
                <a:srgbClr val="000090"/>
              </a:solidFill>
            </a:endParaRPr>
          </a:p>
          <a:p>
            <a:pPr>
              <a:buFont typeface="Wingdings" charset="2"/>
              <a:buChar char="u"/>
            </a:pPr>
            <a:r>
              <a:rPr lang="en-US" sz="2400" b="1" dirty="0" smtClean="0">
                <a:solidFill>
                  <a:srgbClr val="000090"/>
                </a:solidFill>
              </a:rPr>
              <a:t> Revolution frequency 1 MHz, the RF frequency 500 MHz, and the bunch length around 30 ps. Average radius 46.6m</a:t>
            </a:r>
          </a:p>
          <a:p>
            <a:pPr>
              <a:buFont typeface="Wingdings" charset="2"/>
              <a:buChar char="u"/>
            </a:pPr>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1143000"/>
          </a:xfrm>
        </p:spPr>
        <p:txBody>
          <a:bodyPr/>
          <a:lstStyle/>
          <a:p>
            <a:pPr algn="l"/>
            <a:r>
              <a:rPr lang="en-US" b="1" dirty="0" smtClean="0"/>
              <a:t>Conversion target (secondary target)</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0" y="1219200"/>
            <a:ext cx="4013200" cy="5346700"/>
          </a:xfrm>
          <a:prstGeom prst="rect">
            <a:avLst/>
          </a:prstGeom>
        </p:spPr>
      </p:pic>
      <p:pic>
        <p:nvPicPr>
          <p:cNvPr id="6" name="Picture 5"/>
          <p:cNvPicPr>
            <a:picLocks noChangeAspect="1"/>
          </p:cNvPicPr>
          <p:nvPr/>
        </p:nvPicPr>
        <p:blipFill>
          <a:blip r:embed="rId3"/>
          <a:stretch>
            <a:fillRect/>
          </a:stretch>
        </p:blipFill>
        <p:spPr>
          <a:xfrm>
            <a:off x="3962400" y="1270000"/>
            <a:ext cx="2590800" cy="1854200"/>
          </a:xfrm>
          <a:prstGeom prst="rect">
            <a:avLst/>
          </a:prstGeom>
        </p:spPr>
      </p:pic>
      <p:sp>
        <p:nvSpPr>
          <p:cNvPr id="7" name="TextBox 6"/>
          <p:cNvSpPr txBox="1"/>
          <p:nvPr/>
        </p:nvSpPr>
        <p:spPr>
          <a:xfrm>
            <a:off x="4114800" y="2902803"/>
            <a:ext cx="4938972" cy="830997"/>
          </a:xfrm>
          <a:prstGeom prst="rect">
            <a:avLst/>
          </a:prstGeom>
          <a:noFill/>
        </p:spPr>
        <p:txBody>
          <a:bodyPr wrap="none" rtlCol="0">
            <a:spAutoFit/>
          </a:bodyPr>
          <a:lstStyle/>
          <a:p>
            <a:r>
              <a:rPr lang="en-US" sz="2400" b="1" dirty="0" smtClean="0"/>
              <a:t>Different conversion targets available </a:t>
            </a:r>
          </a:p>
          <a:p>
            <a:r>
              <a:rPr lang="en-US" sz="2400" b="1" dirty="0" smtClean="0"/>
              <a:t>Cu, Al</a:t>
            </a:r>
            <a:endParaRPr lang="en-US" sz="2400" b="1" dirty="0"/>
          </a:p>
        </p:txBody>
      </p:sp>
      <p:sp>
        <p:nvSpPr>
          <p:cNvPr id="8" name="TextBox 7"/>
          <p:cNvSpPr txBox="1"/>
          <p:nvPr/>
        </p:nvSpPr>
        <p:spPr>
          <a:xfrm>
            <a:off x="4070247" y="4114800"/>
            <a:ext cx="5164094" cy="830997"/>
          </a:xfrm>
          <a:prstGeom prst="rect">
            <a:avLst/>
          </a:prstGeom>
          <a:noFill/>
        </p:spPr>
        <p:txBody>
          <a:bodyPr wrap="none" rtlCol="0">
            <a:spAutoFit/>
          </a:bodyPr>
          <a:lstStyle/>
          <a:p>
            <a:r>
              <a:rPr lang="en-US" sz="2400" b="1" dirty="0" smtClean="0"/>
              <a:t>The selection of the conversion target</a:t>
            </a:r>
          </a:p>
          <a:p>
            <a:r>
              <a:rPr lang="en-US" sz="2400" b="1" dirty="0" smtClean="0"/>
              <a:t> is under control of the teat beam user</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b="1" dirty="0" smtClean="0"/>
              <a:t>Selection magnet location</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457200" y="762000"/>
            <a:ext cx="2959100" cy="2235200"/>
          </a:xfrm>
          <a:prstGeom prst="rect">
            <a:avLst/>
          </a:prstGeom>
        </p:spPr>
      </p:pic>
      <p:pic>
        <p:nvPicPr>
          <p:cNvPr id="6" name="Picture 5"/>
          <p:cNvPicPr>
            <a:picLocks noChangeAspect="1"/>
          </p:cNvPicPr>
          <p:nvPr/>
        </p:nvPicPr>
        <p:blipFill>
          <a:blip r:embed="rId3"/>
          <a:stretch>
            <a:fillRect/>
          </a:stretch>
        </p:blipFill>
        <p:spPr>
          <a:xfrm>
            <a:off x="457200" y="2971800"/>
            <a:ext cx="2222500" cy="1612900"/>
          </a:xfrm>
          <a:prstGeom prst="rect">
            <a:avLst/>
          </a:prstGeom>
        </p:spPr>
      </p:pic>
      <p:pic>
        <p:nvPicPr>
          <p:cNvPr id="7" name="Picture 6"/>
          <p:cNvPicPr>
            <a:picLocks noChangeAspect="1"/>
          </p:cNvPicPr>
          <p:nvPr/>
        </p:nvPicPr>
        <p:blipFill>
          <a:blip r:embed="rId4"/>
          <a:stretch>
            <a:fillRect/>
          </a:stretch>
        </p:blipFill>
        <p:spPr>
          <a:xfrm>
            <a:off x="2654300" y="3276600"/>
            <a:ext cx="2070100" cy="2768600"/>
          </a:xfrm>
          <a:prstGeom prst="rect">
            <a:avLst/>
          </a:prstGeom>
        </p:spPr>
      </p:pic>
      <p:pic>
        <p:nvPicPr>
          <p:cNvPr id="8" name="Picture 7"/>
          <p:cNvPicPr>
            <a:picLocks noChangeAspect="1"/>
          </p:cNvPicPr>
          <p:nvPr/>
        </p:nvPicPr>
        <p:blipFill>
          <a:blip r:embed="rId5"/>
          <a:stretch>
            <a:fillRect/>
          </a:stretch>
        </p:blipFill>
        <p:spPr>
          <a:xfrm>
            <a:off x="5791200" y="1092200"/>
            <a:ext cx="2679700" cy="2032000"/>
          </a:xfrm>
          <a:prstGeom prst="rect">
            <a:avLst/>
          </a:prstGeom>
        </p:spPr>
      </p:pic>
      <p:pic>
        <p:nvPicPr>
          <p:cNvPr id="9" name="Picture 8"/>
          <p:cNvPicPr>
            <a:picLocks noChangeAspect="1"/>
          </p:cNvPicPr>
          <p:nvPr/>
        </p:nvPicPr>
        <p:blipFill>
          <a:blip r:embed="rId6"/>
          <a:stretch>
            <a:fillRect/>
          </a:stretch>
        </p:blipFill>
        <p:spPr>
          <a:xfrm>
            <a:off x="5105400" y="3276600"/>
            <a:ext cx="2324100" cy="3111500"/>
          </a:xfrm>
          <a:prstGeom prst="rect">
            <a:avLst/>
          </a:prstGeom>
        </p:spPr>
      </p:pic>
      <p:sp>
        <p:nvSpPr>
          <p:cNvPr id="10" name="TextBox 9"/>
          <p:cNvSpPr txBox="1"/>
          <p:nvPr/>
        </p:nvSpPr>
        <p:spPr>
          <a:xfrm>
            <a:off x="2590800" y="2907268"/>
            <a:ext cx="1049499" cy="369332"/>
          </a:xfrm>
          <a:prstGeom prst="rect">
            <a:avLst/>
          </a:prstGeom>
          <a:noFill/>
        </p:spPr>
        <p:txBody>
          <a:bodyPr wrap="none" rtlCol="0">
            <a:spAutoFit/>
          </a:bodyPr>
          <a:lstStyle/>
          <a:p>
            <a:r>
              <a:rPr lang="en-US" b="1" dirty="0" smtClean="0"/>
              <a:t>MAGNET</a:t>
            </a:r>
            <a:endParaRPr lang="en-US" b="1" dirty="0"/>
          </a:p>
        </p:txBody>
      </p:sp>
      <p:sp>
        <p:nvSpPr>
          <p:cNvPr id="11" name="TextBox 10"/>
          <p:cNvSpPr txBox="1"/>
          <p:nvPr/>
        </p:nvSpPr>
        <p:spPr>
          <a:xfrm>
            <a:off x="1295400" y="5715000"/>
            <a:ext cx="1435760" cy="369332"/>
          </a:xfrm>
          <a:prstGeom prst="rect">
            <a:avLst/>
          </a:prstGeom>
          <a:noFill/>
        </p:spPr>
        <p:txBody>
          <a:bodyPr wrap="none" rtlCol="0">
            <a:spAutoFit/>
          </a:bodyPr>
          <a:lstStyle/>
          <a:p>
            <a:r>
              <a:rPr lang="en-US" b="1" dirty="0" smtClean="0"/>
              <a:t>COLLIMATOR</a:t>
            </a:r>
            <a:endParaRPr lang="en-US" b="1" dirty="0"/>
          </a:p>
        </p:txBody>
      </p:sp>
      <p:sp>
        <p:nvSpPr>
          <p:cNvPr id="12" name="TextBox 11"/>
          <p:cNvSpPr txBox="1"/>
          <p:nvPr/>
        </p:nvSpPr>
        <p:spPr>
          <a:xfrm>
            <a:off x="3810000" y="1676400"/>
            <a:ext cx="2044963" cy="646331"/>
          </a:xfrm>
          <a:prstGeom prst="rect">
            <a:avLst/>
          </a:prstGeom>
          <a:noFill/>
        </p:spPr>
        <p:txBody>
          <a:bodyPr wrap="none" rtlCol="0">
            <a:spAutoFit/>
          </a:bodyPr>
          <a:lstStyle/>
          <a:p>
            <a:r>
              <a:rPr lang="en-US" b="1" dirty="0" smtClean="0"/>
              <a:t>FINAL COLLIMATOR</a:t>
            </a:r>
          </a:p>
          <a:p>
            <a:r>
              <a:rPr lang="en-US" b="1" dirty="0" smtClean="0"/>
              <a:t>IN AREA</a:t>
            </a:r>
            <a:endParaRPr lang="en-US" b="1" dirty="0"/>
          </a:p>
        </p:txBody>
      </p:sp>
      <p:sp>
        <p:nvSpPr>
          <p:cNvPr id="13" name="TextBox 12"/>
          <p:cNvSpPr txBox="1"/>
          <p:nvPr/>
        </p:nvSpPr>
        <p:spPr>
          <a:xfrm>
            <a:off x="7543800" y="4584700"/>
            <a:ext cx="1697901" cy="369332"/>
          </a:xfrm>
          <a:prstGeom prst="rect">
            <a:avLst/>
          </a:prstGeom>
          <a:noFill/>
        </p:spPr>
        <p:txBody>
          <a:bodyPr wrap="none" rtlCol="0">
            <a:spAutoFit/>
          </a:bodyPr>
          <a:lstStyle/>
          <a:p>
            <a:r>
              <a:rPr lang="en-US" b="1" dirty="0" smtClean="0"/>
              <a:t>BEAM SHUTTER</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
        <p:nvSpPr>
          <p:cNvPr id="6" name="TextBox 5"/>
          <p:cNvSpPr txBox="1"/>
          <p:nvPr/>
        </p:nvSpPr>
        <p:spPr>
          <a:xfrm>
            <a:off x="2819400" y="2011740"/>
            <a:ext cx="3238067" cy="1569660"/>
          </a:xfrm>
          <a:prstGeom prst="rect">
            <a:avLst/>
          </a:prstGeom>
          <a:noFill/>
        </p:spPr>
        <p:txBody>
          <a:bodyPr wrap="square" rtlCol="0">
            <a:spAutoFit/>
          </a:bodyPr>
          <a:lstStyle/>
          <a:p>
            <a:r>
              <a:rPr lang="en-US" sz="9600" b="1" dirty="0" smtClean="0"/>
              <a:t>CERN</a:t>
            </a:r>
            <a:endParaRPr lang="en-US" sz="9600" b="1"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DESY TEST BEAM LAYOUT</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520700" y="1384300"/>
            <a:ext cx="8102600" cy="56261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Facilities for test beam users</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457200" y="1447800"/>
            <a:ext cx="7620000" cy="4154983"/>
          </a:xfrm>
          <a:prstGeom prst="rect">
            <a:avLst/>
          </a:prstGeom>
          <a:noFill/>
        </p:spPr>
        <p:txBody>
          <a:bodyPr wrap="square" rtlCol="0">
            <a:spAutoFit/>
          </a:bodyPr>
          <a:lstStyle/>
          <a:p>
            <a:pPr>
              <a:buFont typeface="Arial"/>
              <a:buChar char="•"/>
            </a:pPr>
            <a:r>
              <a:rPr lang="en-US" sz="2400" b="1" dirty="0" smtClean="0"/>
              <a:t> All three test beam lines have:</a:t>
            </a:r>
          </a:p>
          <a:p>
            <a:pPr lvl="1">
              <a:buFont typeface="Wingdings" charset="2"/>
              <a:buChar char="§"/>
            </a:pPr>
            <a:r>
              <a:rPr lang="en-US" sz="2400" b="1" dirty="0" smtClean="0"/>
              <a:t> Interlock system</a:t>
            </a:r>
          </a:p>
          <a:p>
            <a:pPr lvl="1">
              <a:buFont typeface="Wingdings" charset="2"/>
              <a:buChar char="§"/>
            </a:pPr>
            <a:r>
              <a:rPr lang="en-US" sz="2400" b="1" dirty="0" smtClean="0"/>
              <a:t> magnet control</a:t>
            </a:r>
          </a:p>
          <a:p>
            <a:pPr lvl="1">
              <a:buFont typeface="Wingdings" charset="2"/>
              <a:buChar char="§"/>
            </a:pPr>
            <a:r>
              <a:rPr lang="en-US" sz="2400" b="1" dirty="0" smtClean="0"/>
              <a:t> patch panels with preinstalled cables</a:t>
            </a:r>
          </a:p>
          <a:p>
            <a:pPr lvl="1">
              <a:buFont typeface="Wingdings" charset="2"/>
              <a:buChar char="§"/>
            </a:pPr>
            <a:r>
              <a:rPr lang="en-US" sz="2400" b="1" dirty="0" smtClean="0"/>
              <a:t> Gas warning systems</a:t>
            </a:r>
          </a:p>
          <a:p>
            <a:pPr lvl="1">
              <a:buFont typeface="Wingdings" charset="2"/>
              <a:buChar char="§"/>
            </a:pPr>
            <a:r>
              <a:rPr lang="en-US" sz="2400" b="1" dirty="0" smtClean="0"/>
              <a:t> fast internet connection (DHCP)</a:t>
            </a:r>
          </a:p>
          <a:p>
            <a:pPr>
              <a:buFont typeface="Wingdings" charset="2"/>
              <a:buChar char="§"/>
            </a:pPr>
            <a:r>
              <a:rPr lang="en-US" sz="2400" b="1" dirty="0" smtClean="0"/>
              <a:t> You have to bring</a:t>
            </a:r>
          </a:p>
          <a:p>
            <a:pPr lvl="1">
              <a:buFont typeface="Wingdings" charset="2"/>
              <a:buChar char="§"/>
            </a:pPr>
            <a:r>
              <a:rPr lang="en-US" sz="2400" b="1" dirty="0" smtClean="0"/>
              <a:t> your Data Acquisition incl. computers</a:t>
            </a:r>
          </a:p>
          <a:p>
            <a:pPr lvl="1">
              <a:buFont typeface="Wingdings" charset="2"/>
              <a:buChar char="§"/>
            </a:pPr>
            <a:r>
              <a:rPr lang="en-US" sz="2400" b="1" dirty="0" smtClean="0"/>
              <a:t> trigger </a:t>
            </a:r>
            <a:r>
              <a:rPr lang="en-US" sz="2400" b="1" dirty="0" err="1" smtClean="0"/>
              <a:t>scintillators</a:t>
            </a:r>
            <a:endParaRPr lang="en-US" sz="2400" b="1" dirty="0" smtClean="0"/>
          </a:p>
          <a:p>
            <a:pPr lvl="1">
              <a:buFont typeface="Wingdings" charset="2"/>
              <a:buChar char="§"/>
            </a:pPr>
            <a:endParaRPr lang="en-US" sz="2400" b="1" dirty="0" smtClean="0"/>
          </a:p>
          <a:p>
            <a:pPr>
              <a:buFont typeface="Wingdings" charset="2"/>
              <a:buChar char="§"/>
            </a:pP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AVAILABILITY</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457200" y="838200"/>
            <a:ext cx="8229600" cy="1938992"/>
          </a:xfrm>
          <a:prstGeom prst="rect">
            <a:avLst/>
          </a:prstGeom>
          <a:noFill/>
        </p:spPr>
        <p:txBody>
          <a:bodyPr wrap="square" rtlCol="0">
            <a:spAutoFit/>
          </a:bodyPr>
          <a:lstStyle/>
          <a:p>
            <a:pPr>
              <a:buFont typeface="Arial"/>
              <a:buChar char="•"/>
            </a:pPr>
            <a:r>
              <a:rPr lang="en-US" sz="2400" b="1" dirty="0" smtClean="0"/>
              <a:t> Machine study weeks every 6 weeks planned </a:t>
            </a:r>
            <a:r>
              <a:rPr lang="en-US" sz="2400" b="1" dirty="0" err="1" smtClean="0">
                <a:sym typeface="Wingdings"/>
              </a:rPr>
              <a:t></a:t>
            </a:r>
            <a:r>
              <a:rPr lang="en-US" sz="2400" b="1" dirty="0" smtClean="0">
                <a:sym typeface="Wingdings"/>
              </a:rPr>
              <a:t> detailed schedule available</a:t>
            </a:r>
          </a:p>
          <a:p>
            <a:pPr>
              <a:buFont typeface="Arial"/>
              <a:buChar char="•"/>
            </a:pPr>
            <a:r>
              <a:rPr lang="en-US" sz="2400" b="1" dirty="0" smtClean="0">
                <a:sym typeface="Wingdings"/>
              </a:rPr>
              <a:t> User can apply for beam time through DESY test beam coordinators </a:t>
            </a:r>
            <a:r>
              <a:rPr lang="en-US" sz="2400" b="1" dirty="0" err="1" smtClean="0">
                <a:sym typeface="Wingdings"/>
              </a:rPr>
              <a:t></a:t>
            </a:r>
            <a:r>
              <a:rPr lang="en-US" sz="2400" b="1" dirty="0" smtClean="0">
                <a:sym typeface="Wingdings"/>
              </a:rPr>
              <a:t> up to three weeks possible, longer term negotiable</a:t>
            </a:r>
            <a:endParaRPr lang="en-US" sz="2400" b="1" dirty="0"/>
          </a:p>
        </p:txBody>
      </p:sp>
      <p:pic>
        <p:nvPicPr>
          <p:cNvPr id="6" name="Picture 5"/>
          <p:cNvPicPr>
            <a:picLocks noChangeAspect="1"/>
          </p:cNvPicPr>
          <p:nvPr/>
        </p:nvPicPr>
        <p:blipFill>
          <a:blip r:embed="rId2"/>
          <a:stretch>
            <a:fillRect/>
          </a:stretch>
        </p:blipFill>
        <p:spPr>
          <a:xfrm>
            <a:off x="5448300" y="2362200"/>
            <a:ext cx="3771900" cy="1371600"/>
          </a:xfrm>
          <a:prstGeom prst="rect">
            <a:avLst/>
          </a:prstGeom>
        </p:spPr>
      </p:pic>
      <p:sp>
        <p:nvSpPr>
          <p:cNvPr id="7" name="Rectangle 3"/>
          <p:cNvSpPr txBox="1">
            <a:spLocks noChangeArrowheads="1"/>
          </p:cNvSpPr>
          <p:nvPr/>
        </p:nvSpPr>
        <p:spPr bwMode="auto">
          <a:xfrm>
            <a:off x="76200" y="3657600"/>
            <a:ext cx="8610600" cy="2743200"/>
          </a:xfrm>
          <a:prstGeom prst="rect">
            <a:avLst/>
          </a:prstGeom>
          <a:noFill/>
          <a:ln w="9525">
            <a:noFill/>
            <a:miter lim="800000"/>
            <a:headEnd/>
            <a:tailEnd/>
          </a:ln>
          <a:effectLst/>
        </p:spPr>
        <p:txBody>
          <a:bodyPr vert="horz" wrap="none" lIns="91440" tIns="45720" rIns="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Expect running of 10-11 months in 2010, similarly as in 2009 </a:t>
            </a: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endParaRP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Every 80 ms one burst</a:t>
            </a: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endParaRP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Typically 1 electron/event, 1% probability to have 2</a:t>
            </a: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endParaRP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sym typeface="Wingdings" pitchFamily="-107" charset="2"/>
              </a:rPr>
              <a:t>Nobert</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sym typeface="Wingdings" pitchFamily="-107" charset="2"/>
              </a:rPr>
              <a:t>Meyners</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is in charge of test beams at DESY</a:t>
            </a: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endParaRPr>
          </a:p>
          <a:p>
            <a:pPr marL="342900" marR="0" lvl="0" indent="-342900" algn="l" defTabSz="914400" rtl="0" eaLnBrk="0" fontAlgn="base" latinLnBrk="0" hangingPunct="0">
              <a:lnSpc>
                <a:spcPct val="100000"/>
              </a:lnSpc>
              <a:spcBef>
                <a:spcPct val="0"/>
              </a:spcBef>
              <a:spcAft>
                <a:spcPct val="0"/>
              </a:spcAft>
              <a:buClrTx/>
              <a:buSzTx/>
              <a:buFont typeface="Wingdings" pitchFamily="-107" charset="2"/>
              <a:buBlip>
                <a:blip r:embed="rId3"/>
              </a:buBlip>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107" charset="2"/>
              </a:rPr>
              <a:t> Web page: </a:t>
            </a: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http://</a:t>
            </a:r>
            <a:r>
              <a:rPr kumimoji="0" lang="en-US" sz="2000" b="1" i="0" u="none" strike="noStrike" kern="0" cap="none" spc="0" normalizeH="0" baseline="0" noProof="0" dirty="0" err="1" smtClean="0">
                <a:ln>
                  <a:noFill/>
                </a:ln>
                <a:solidFill>
                  <a:schemeClr val="tx1"/>
                </a:solidFill>
                <a:effectLst>
                  <a:outerShdw blurRad="38100" dist="38100" dir="2700000" algn="tl">
                    <a:srgbClr val="DDDDDD"/>
                  </a:outerShdw>
                </a:effectLst>
                <a:uLnTx/>
                <a:uFillTx/>
                <a:latin typeface="+mn-lt"/>
                <a:ea typeface="+mn-ea"/>
                <a:cs typeface="+mn-cs"/>
              </a:rPr>
              <a:t>adweb.desy.de/~testbeam</a:t>
            </a:r>
            <a:r>
              <a:rPr kumimoji="0" lang="en-US" sz="2000" b="1" i="0" u="none" strike="noStrike" kern="0" cap="none" spc="0" normalizeH="0" baseline="0" noProof="0" dirty="0" smtClean="0">
                <a:ln>
                  <a:noFill/>
                </a:ln>
                <a:solidFill>
                  <a:schemeClr val="tx1"/>
                </a:solidFill>
                <a:effectLst>
                  <a:outerShdw blurRad="38100" dist="38100" dir="2700000" algn="tl">
                    <a:srgbClr val="DDDDDD"/>
                  </a:outerShdw>
                </a:effectLst>
                <a:uLnTx/>
                <a:uFillTx/>
                <a:latin typeface="+mn-lt"/>
                <a:ea typeface="+mn-ea"/>
                <a:cs typeface="+mn-cs"/>
              </a:rPr>
              <a:t>/</a:t>
            </a:r>
            <a:endParaRPr kumimoji="0" lang="en-US" sz="2000" b="1" i="0" u="none" strike="noStrike" kern="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G. Eigen, SuperB meeting Orsay, 16/02/2009</a:t>
            </a:r>
            <a:endParaRPr lang="en-US"/>
          </a:p>
        </p:txBody>
      </p:sp>
      <p:sp>
        <p:nvSpPr>
          <p:cNvPr id="6" name="Slide Number Placeholder 4"/>
          <p:cNvSpPr>
            <a:spLocks noGrp="1"/>
          </p:cNvSpPr>
          <p:nvPr>
            <p:ph type="sldNum" sz="quarter" idx="11"/>
          </p:nvPr>
        </p:nvSpPr>
        <p:spPr/>
        <p:txBody>
          <a:bodyPr/>
          <a:lstStyle/>
          <a:p>
            <a:fld id="{E69AB728-2CA3-F445-9E2C-70AED2B4FF6C}" type="slidenum">
              <a:rPr lang="en-US"/>
              <a:pPr/>
              <a:t>33</a:t>
            </a:fld>
            <a:endParaRPr lang="en-US"/>
          </a:p>
        </p:txBody>
      </p:sp>
      <p:sp>
        <p:nvSpPr>
          <p:cNvPr id="1745922" name="Rectangle 2"/>
          <p:cNvSpPr>
            <a:spLocks noGrp="1" noChangeArrowheads="1"/>
          </p:cNvSpPr>
          <p:nvPr>
            <p:ph type="title"/>
          </p:nvPr>
        </p:nvSpPr>
        <p:spPr>
          <a:xfrm>
            <a:off x="1143000" y="228600"/>
            <a:ext cx="6629400" cy="685800"/>
          </a:xfrm>
        </p:spPr>
        <p:txBody>
          <a:bodyPr/>
          <a:lstStyle/>
          <a:p>
            <a:r>
              <a:rPr lang="en-US" b="0"/>
              <a:t>DESY Test 2009 Schedule </a:t>
            </a:r>
            <a:endParaRPr lang="en-US"/>
          </a:p>
        </p:txBody>
      </p:sp>
      <p:sp>
        <p:nvSpPr>
          <p:cNvPr id="1745923" name="Rectangle 3"/>
          <p:cNvSpPr>
            <a:spLocks noGrp="1" noChangeArrowheads="1"/>
          </p:cNvSpPr>
          <p:nvPr>
            <p:ph type="body" idx="1"/>
          </p:nvPr>
        </p:nvSpPr>
        <p:spPr>
          <a:xfrm>
            <a:off x="457200" y="1143000"/>
            <a:ext cx="8610600" cy="5715000"/>
          </a:xfrm>
          <a:noFill/>
        </p:spPr>
        <p:txBody>
          <a:bodyPr wrap="none" rIns="0"/>
          <a:lstStyle/>
          <a:p>
            <a:pPr eaLnBrk="0" hangingPunct="0">
              <a:spcBef>
                <a:spcPct val="0"/>
              </a:spcBef>
              <a:buClrTx/>
            </a:pPr>
            <a:r>
              <a:rPr lang="en-US" b="0">
                <a:effectLst/>
              </a:rPr>
              <a:t> </a:t>
            </a:r>
            <a:endParaRPr lang="en-US" b="0">
              <a:effectLst/>
              <a:sym typeface="Wingdings" pitchFamily="-107" charset="2"/>
            </a:endParaRPr>
          </a:p>
        </p:txBody>
      </p:sp>
      <p:pic>
        <p:nvPicPr>
          <p:cNvPr id="1745925" name="Picture 5" descr="schedule-2009"/>
          <p:cNvPicPr>
            <a:picLocks noChangeAspect="1" noChangeArrowheads="1"/>
          </p:cNvPicPr>
          <p:nvPr/>
        </p:nvPicPr>
        <p:blipFill>
          <a:blip r:embed="rId3"/>
          <a:srcRect/>
          <a:stretch>
            <a:fillRect/>
          </a:stretch>
        </p:blipFill>
        <p:spPr bwMode="auto">
          <a:xfrm>
            <a:off x="914400" y="1143000"/>
            <a:ext cx="7162800" cy="5597525"/>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0" y="152400"/>
            <a:ext cx="9144000" cy="6001643"/>
          </a:xfrm>
          <a:prstGeom prst="rect">
            <a:avLst/>
          </a:prstGeom>
          <a:noFill/>
        </p:spPr>
        <p:txBody>
          <a:bodyPr wrap="square" rtlCol="0">
            <a:spAutoFit/>
          </a:bodyPr>
          <a:lstStyle/>
          <a:p>
            <a:pPr algn="ctr"/>
            <a:r>
              <a:rPr lang="en-US" sz="9600" b="1" dirty="0" smtClean="0"/>
              <a:t>IHEP</a:t>
            </a:r>
          </a:p>
          <a:p>
            <a:pPr algn="ctr"/>
            <a:r>
              <a:rPr lang="en-US" sz="9600" b="1" dirty="0" smtClean="0"/>
              <a:t>Beijing </a:t>
            </a:r>
          </a:p>
          <a:p>
            <a:pPr algn="ctr"/>
            <a:r>
              <a:rPr lang="en-US" sz="9600" b="1" dirty="0" smtClean="0"/>
              <a:t>Test Beam Facility </a:t>
            </a:r>
            <a:endParaRPr lang="en-US" sz="9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50800" y="1781369"/>
            <a:ext cx="9093200" cy="4314631"/>
          </a:xfrm>
          <a:prstGeom prst="rect">
            <a:avLst/>
          </a:prstGeom>
        </p:spPr>
      </p:pic>
      <p:sp>
        <p:nvSpPr>
          <p:cNvPr id="6" name="TextBox 5"/>
          <p:cNvSpPr txBox="1"/>
          <p:nvPr/>
        </p:nvSpPr>
        <p:spPr>
          <a:xfrm>
            <a:off x="3352800" y="1295400"/>
            <a:ext cx="2767705" cy="461665"/>
          </a:xfrm>
          <a:prstGeom prst="rect">
            <a:avLst/>
          </a:prstGeom>
          <a:noFill/>
        </p:spPr>
        <p:txBody>
          <a:bodyPr wrap="none" rtlCol="0">
            <a:spAutoFit/>
          </a:bodyPr>
          <a:lstStyle/>
          <a:p>
            <a:r>
              <a:rPr lang="en-US" sz="2400" b="1" dirty="0" smtClean="0"/>
              <a:t>Location is in hall 10</a:t>
            </a:r>
            <a:endParaRPr 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165100" y="1752600"/>
            <a:ext cx="4737100" cy="4279900"/>
          </a:xfrm>
          <a:prstGeom prst="rect">
            <a:avLst/>
          </a:prstGeom>
        </p:spPr>
      </p:pic>
      <p:sp>
        <p:nvSpPr>
          <p:cNvPr id="6" name="TextBox 5"/>
          <p:cNvSpPr txBox="1"/>
          <p:nvPr/>
        </p:nvSpPr>
        <p:spPr>
          <a:xfrm>
            <a:off x="4114800" y="1981200"/>
            <a:ext cx="5029200" cy="4154983"/>
          </a:xfrm>
          <a:prstGeom prst="rect">
            <a:avLst/>
          </a:prstGeom>
          <a:noFill/>
        </p:spPr>
        <p:txBody>
          <a:bodyPr wrap="square" rtlCol="0">
            <a:spAutoFit/>
          </a:bodyPr>
          <a:lstStyle/>
          <a:p>
            <a:pPr>
              <a:buFont typeface="Wingdings" charset="2"/>
              <a:buChar char="Ø"/>
            </a:pPr>
            <a:r>
              <a:rPr lang="en-US" sz="2400" b="1" dirty="0" smtClean="0"/>
              <a:t> LINAC beam which has a bend of 22deg into the hall 10. E1 line</a:t>
            </a:r>
          </a:p>
          <a:p>
            <a:pPr>
              <a:buFont typeface="Wingdings" charset="2"/>
              <a:buChar char="Ø"/>
            </a:pPr>
            <a:r>
              <a:rPr lang="en-US" sz="2400" b="1" dirty="0" smtClean="0"/>
              <a:t> two dipole magnets inserted into the E1 line, beam bend by 18.6deg, E2 line</a:t>
            </a:r>
          </a:p>
          <a:p>
            <a:pPr>
              <a:buFont typeface="Wingdings" charset="2"/>
              <a:buChar char="Ø"/>
            </a:pPr>
            <a:r>
              <a:rPr lang="en-US" sz="2400" b="1" dirty="0" smtClean="0"/>
              <a:t> E3 line is a secondary beam produced by electron impinging target. Particles that are at fixed angular acceptance of 15deg enter a spectrometer and are transported to the beam test area.</a:t>
            </a:r>
            <a:endParaRPr 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Basic equipments in hall 10</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4140200" y="990600"/>
            <a:ext cx="5003800" cy="2451100"/>
          </a:xfrm>
          <a:prstGeom prst="rect">
            <a:avLst/>
          </a:prstGeom>
        </p:spPr>
      </p:pic>
      <p:sp>
        <p:nvSpPr>
          <p:cNvPr id="6" name="TextBox 5"/>
          <p:cNvSpPr txBox="1"/>
          <p:nvPr/>
        </p:nvSpPr>
        <p:spPr>
          <a:xfrm>
            <a:off x="457200" y="838200"/>
            <a:ext cx="3266489" cy="830997"/>
          </a:xfrm>
          <a:prstGeom prst="rect">
            <a:avLst/>
          </a:prstGeom>
          <a:noFill/>
        </p:spPr>
        <p:txBody>
          <a:bodyPr wrap="none" rtlCol="0">
            <a:spAutoFit/>
          </a:bodyPr>
          <a:lstStyle/>
          <a:p>
            <a:r>
              <a:rPr lang="en-US" sz="2400" b="1" dirty="0" smtClean="0"/>
              <a:t>In hall 10 equipped area </a:t>
            </a:r>
          </a:p>
          <a:p>
            <a:r>
              <a:rPr lang="en-US" sz="2400" b="1" dirty="0" smtClean="0"/>
              <a:t>of 540 m</a:t>
            </a:r>
            <a:r>
              <a:rPr lang="en-US" sz="2400" b="1" dirty="0"/>
              <a:t>2</a:t>
            </a:r>
          </a:p>
        </p:txBody>
      </p:sp>
      <p:pic>
        <p:nvPicPr>
          <p:cNvPr id="7" name="Picture 6"/>
          <p:cNvPicPr>
            <a:picLocks noChangeAspect="1"/>
          </p:cNvPicPr>
          <p:nvPr/>
        </p:nvPicPr>
        <p:blipFill>
          <a:blip r:embed="rId3"/>
          <a:stretch>
            <a:fillRect/>
          </a:stretch>
        </p:blipFill>
        <p:spPr>
          <a:xfrm>
            <a:off x="241300" y="4419600"/>
            <a:ext cx="8826500" cy="2224468"/>
          </a:xfrm>
          <a:prstGeom prst="rect">
            <a:avLst/>
          </a:prstGeom>
        </p:spPr>
      </p:pic>
      <p:sp>
        <p:nvSpPr>
          <p:cNvPr id="8" name="TextBox 7"/>
          <p:cNvSpPr txBox="1"/>
          <p:nvPr/>
        </p:nvSpPr>
        <p:spPr>
          <a:xfrm>
            <a:off x="76200" y="1665744"/>
            <a:ext cx="4064000" cy="2677656"/>
          </a:xfrm>
          <a:prstGeom prst="rect">
            <a:avLst/>
          </a:prstGeom>
          <a:noFill/>
        </p:spPr>
        <p:txBody>
          <a:bodyPr wrap="square" rtlCol="0">
            <a:spAutoFit/>
          </a:bodyPr>
          <a:lstStyle/>
          <a:p>
            <a:r>
              <a:rPr lang="en-US" sz="2400" b="1" dirty="0" smtClean="0"/>
              <a:t>E1 and E2 electron beam line </a:t>
            </a:r>
          </a:p>
          <a:p>
            <a:r>
              <a:rPr lang="en-US" sz="2400" b="1" dirty="0" smtClean="0"/>
              <a:t>20m, and 29 </a:t>
            </a:r>
            <a:r>
              <a:rPr lang="en-US" sz="2400" b="1" dirty="0" err="1" smtClean="0"/>
              <a:t>m</a:t>
            </a:r>
            <a:r>
              <a:rPr lang="en-US" sz="2400" b="1" dirty="0" smtClean="0"/>
              <a:t> long respectively</a:t>
            </a:r>
          </a:p>
          <a:p>
            <a:endParaRPr lang="en-US" sz="2400" b="1" dirty="0" smtClean="0"/>
          </a:p>
          <a:p>
            <a:r>
              <a:rPr lang="en-US" sz="2400" b="1" dirty="0" smtClean="0"/>
              <a:t>E3 line provided with a spectrometer </a:t>
            </a:r>
          </a:p>
          <a:p>
            <a:r>
              <a:rPr lang="en-US" sz="2400" b="1" dirty="0" smtClean="0"/>
              <a:t>23m long</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b="1" dirty="0" smtClean="0"/>
              <a:t>SPECTROMETER</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pic>
        <p:nvPicPr>
          <p:cNvPr id="5" name="Picture 4"/>
          <p:cNvPicPr>
            <a:picLocks noChangeAspect="1"/>
          </p:cNvPicPr>
          <p:nvPr/>
        </p:nvPicPr>
        <p:blipFill>
          <a:blip r:embed="rId2"/>
          <a:stretch>
            <a:fillRect/>
          </a:stretch>
        </p:blipFill>
        <p:spPr>
          <a:xfrm>
            <a:off x="-38100" y="1066800"/>
            <a:ext cx="9220200" cy="2247900"/>
          </a:xfrm>
          <a:prstGeom prst="rect">
            <a:avLst/>
          </a:prstGeom>
        </p:spPr>
      </p:pic>
      <p:pic>
        <p:nvPicPr>
          <p:cNvPr id="6" name="Picture 5"/>
          <p:cNvPicPr>
            <a:picLocks noChangeAspect="1"/>
          </p:cNvPicPr>
          <p:nvPr/>
        </p:nvPicPr>
        <p:blipFill>
          <a:blip r:embed="rId3"/>
          <a:stretch>
            <a:fillRect/>
          </a:stretch>
        </p:blipFill>
        <p:spPr>
          <a:xfrm>
            <a:off x="0" y="3314700"/>
            <a:ext cx="4013200" cy="2997200"/>
          </a:xfrm>
          <a:prstGeom prst="rect">
            <a:avLst/>
          </a:prstGeom>
        </p:spPr>
      </p:pic>
      <p:sp>
        <p:nvSpPr>
          <p:cNvPr id="7" name="TextBox 6"/>
          <p:cNvSpPr txBox="1"/>
          <p:nvPr/>
        </p:nvSpPr>
        <p:spPr>
          <a:xfrm>
            <a:off x="4038601" y="3505200"/>
            <a:ext cx="5105400" cy="2677656"/>
          </a:xfrm>
          <a:prstGeom prst="rect">
            <a:avLst/>
          </a:prstGeom>
          <a:noFill/>
        </p:spPr>
        <p:txBody>
          <a:bodyPr wrap="square" rtlCol="0">
            <a:spAutoFit/>
          </a:bodyPr>
          <a:lstStyle/>
          <a:p>
            <a:r>
              <a:rPr lang="en-US" sz="2400" b="1" dirty="0" smtClean="0"/>
              <a:t>Magnetic spectrometer on E3 line has a momentum resolution of 1%, two running modes to detect both positive and </a:t>
            </a:r>
            <a:r>
              <a:rPr lang="en-US" sz="2400" b="1" dirty="0"/>
              <a:t>n</a:t>
            </a:r>
            <a:r>
              <a:rPr lang="en-US" sz="2400" b="1" dirty="0" smtClean="0"/>
              <a:t>egative particles.</a:t>
            </a:r>
          </a:p>
          <a:p>
            <a:r>
              <a:rPr lang="en-US" sz="2400" b="1" dirty="0" smtClean="0"/>
              <a:t>In the spectrometer detector contains Cherenkov counters, TOF counters and MWPC.</a:t>
            </a:r>
            <a:endParaRPr lang="en-US"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Detectors and performances</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76200" y="633948"/>
            <a:ext cx="8991600" cy="3785652"/>
          </a:xfrm>
          <a:prstGeom prst="rect">
            <a:avLst/>
          </a:prstGeom>
          <a:noFill/>
        </p:spPr>
        <p:txBody>
          <a:bodyPr wrap="square" rtlCol="0">
            <a:spAutoFit/>
          </a:bodyPr>
          <a:lstStyle/>
          <a:p>
            <a:pPr>
              <a:buFont typeface="Arial"/>
              <a:buChar char="•"/>
            </a:pPr>
            <a:r>
              <a:rPr lang="en-US" sz="2400" b="1" dirty="0" smtClean="0"/>
              <a:t> Cherenkov counter</a:t>
            </a:r>
          </a:p>
          <a:p>
            <a:pPr lvl="1"/>
            <a:r>
              <a:rPr lang="en-US" sz="2400" b="1" dirty="0" smtClean="0"/>
              <a:t>CO2 gas </a:t>
            </a:r>
            <a:r>
              <a:rPr lang="en-US" sz="2400" b="1" dirty="0" err="1" smtClean="0"/>
              <a:t>cherenkov</a:t>
            </a:r>
            <a:r>
              <a:rPr lang="en-US" sz="2400" b="1" dirty="0" smtClean="0"/>
              <a:t> counter provide identification of electrons and </a:t>
            </a:r>
            <a:r>
              <a:rPr lang="en-US" sz="2400" b="1" dirty="0" err="1" smtClean="0"/>
              <a:t>pions</a:t>
            </a:r>
            <a:r>
              <a:rPr lang="en-US" sz="2400" b="1" dirty="0" smtClean="0"/>
              <a:t>. Efficiency of selection 99%.</a:t>
            </a:r>
          </a:p>
          <a:p>
            <a:pPr>
              <a:buFont typeface="Arial"/>
              <a:buChar char="•"/>
            </a:pPr>
            <a:r>
              <a:rPr lang="en-US" sz="2400" b="1" dirty="0" smtClean="0"/>
              <a:t> Three </a:t>
            </a:r>
            <a:r>
              <a:rPr lang="en-US" sz="2400" b="1" dirty="0" err="1" smtClean="0"/>
              <a:t>scintillator</a:t>
            </a:r>
            <a:r>
              <a:rPr lang="en-US" sz="2400" b="1" dirty="0" smtClean="0"/>
              <a:t> counters</a:t>
            </a:r>
          </a:p>
          <a:p>
            <a:pPr lvl="1"/>
            <a:r>
              <a:rPr lang="en-US" sz="2400" b="1" dirty="0" smtClean="0"/>
              <a:t>Time of flight of </a:t>
            </a:r>
            <a:r>
              <a:rPr lang="en-US" sz="2400" b="1" dirty="0" err="1" smtClean="0"/>
              <a:t>particels</a:t>
            </a:r>
            <a:r>
              <a:rPr lang="en-US" sz="2400" b="1" dirty="0" smtClean="0"/>
              <a:t> measured to identify </a:t>
            </a:r>
            <a:r>
              <a:rPr lang="en-US" sz="2400" b="1" dirty="0" err="1" smtClean="0"/>
              <a:t>pions</a:t>
            </a:r>
            <a:r>
              <a:rPr lang="en-US" sz="2400" b="1" dirty="0" smtClean="0"/>
              <a:t> and protons. Time resolution 200ps</a:t>
            </a:r>
          </a:p>
          <a:p>
            <a:pPr>
              <a:buFont typeface="Arial"/>
              <a:buChar char="•"/>
            </a:pPr>
            <a:r>
              <a:rPr lang="en-US" sz="2400" b="1" dirty="0" smtClean="0"/>
              <a:t> Three Multi Wire Proportional Chambers</a:t>
            </a:r>
          </a:p>
          <a:p>
            <a:pPr lvl="1"/>
            <a:r>
              <a:rPr lang="en-US" sz="2400" b="1" dirty="0" smtClean="0"/>
              <a:t>Each chamber has 1 anode side and 2 cathode sides with 32 induced strips. Strip width 4.2 mm. Position resolution less than 300μm. </a:t>
            </a:r>
            <a:r>
              <a:rPr lang="en-US" sz="2400" b="1" dirty="0" err="1" smtClean="0"/>
              <a:t>dE/dx</a:t>
            </a:r>
            <a:r>
              <a:rPr lang="en-US" sz="2400" b="1" dirty="0" smtClean="0"/>
              <a:t> resolution 50%. </a:t>
            </a:r>
            <a:endParaRPr lang="en-US" sz="2400" b="1" dirty="0"/>
          </a:p>
        </p:txBody>
      </p:sp>
      <p:pic>
        <p:nvPicPr>
          <p:cNvPr id="6" name="Picture 5"/>
          <p:cNvPicPr>
            <a:picLocks noChangeAspect="1"/>
          </p:cNvPicPr>
          <p:nvPr/>
        </p:nvPicPr>
        <p:blipFill>
          <a:blip r:embed="rId2"/>
          <a:stretch>
            <a:fillRect/>
          </a:stretch>
        </p:blipFill>
        <p:spPr>
          <a:xfrm>
            <a:off x="279400" y="4622800"/>
            <a:ext cx="8559800" cy="2311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9" name="Picture 8"/>
          <p:cNvPicPr>
            <a:picLocks noChangeAspect="1"/>
          </p:cNvPicPr>
          <p:nvPr/>
        </p:nvPicPr>
        <p:blipFill>
          <a:blip r:embed="rId2"/>
          <a:stretch>
            <a:fillRect/>
          </a:stretch>
        </p:blipFill>
        <p:spPr>
          <a:xfrm>
            <a:off x="-41396" y="685800"/>
            <a:ext cx="9185396" cy="5556250"/>
          </a:xfrm>
          <a:prstGeom prst="rect">
            <a:avLst/>
          </a:prstGeom>
        </p:spPr>
      </p:pic>
      <p:pic>
        <p:nvPicPr>
          <p:cNvPr id="10" name="Picture 9"/>
          <p:cNvPicPr>
            <a:picLocks noChangeAspect="1"/>
          </p:cNvPicPr>
          <p:nvPr/>
        </p:nvPicPr>
        <p:blipFill>
          <a:blip r:embed="rId3"/>
          <a:stretch>
            <a:fillRect/>
          </a:stretch>
        </p:blipFill>
        <p:spPr>
          <a:xfrm>
            <a:off x="1143000" y="152400"/>
            <a:ext cx="3924300" cy="584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49315" y="3363456"/>
            <a:ext cx="6094485" cy="3494544"/>
          </a:xfrm>
          <a:prstGeom prst="rect">
            <a:avLst/>
          </a:prstGeom>
        </p:spPr>
      </p:pic>
      <p:sp>
        <p:nvSpPr>
          <p:cNvPr id="2" name="Title 1"/>
          <p:cNvSpPr>
            <a:spLocks noGrp="1"/>
          </p:cNvSpPr>
          <p:nvPr>
            <p:ph type="title"/>
          </p:nvPr>
        </p:nvSpPr>
        <p:spPr>
          <a:xfrm>
            <a:off x="457200" y="-152400"/>
            <a:ext cx="8229600" cy="1143000"/>
          </a:xfrm>
        </p:spPr>
        <p:txBody>
          <a:bodyPr/>
          <a:lstStyle/>
          <a:p>
            <a:r>
              <a:rPr lang="en-US" b="1" dirty="0" smtClean="0"/>
              <a:t>Operation parameters</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685800" y="609600"/>
            <a:ext cx="8161209" cy="2677656"/>
          </a:xfrm>
          <a:prstGeom prst="rect">
            <a:avLst/>
          </a:prstGeom>
          <a:noFill/>
        </p:spPr>
        <p:txBody>
          <a:bodyPr wrap="none" rtlCol="0">
            <a:spAutoFit/>
          </a:bodyPr>
          <a:lstStyle/>
          <a:p>
            <a:pPr>
              <a:buFont typeface="Arial"/>
              <a:buChar char="•"/>
            </a:pPr>
            <a:r>
              <a:rPr lang="en-US" sz="2400" b="1" dirty="0" smtClean="0"/>
              <a:t> Primary electron beam from LINAC:</a:t>
            </a:r>
          </a:p>
          <a:p>
            <a:pPr lvl="1">
              <a:buFont typeface="Arial"/>
              <a:buChar char="•"/>
            </a:pPr>
            <a:r>
              <a:rPr lang="en-US" sz="2400" b="1" dirty="0" smtClean="0"/>
              <a:t> Intensity 10</a:t>
            </a:r>
            <a:r>
              <a:rPr lang="en-US" sz="2400" b="1" baseline="30000" dirty="0" smtClean="0"/>
              <a:t>10</a:t>
            </a:r>
            <a:r>
              <a:rPr lang="en-US" sz="2400" b="1" dirty="0" smtClean="0"/>
              <a:t> </a:t>
            </a:r>
            <a:r>
              <a:rPr lang="en-US" sz="2400" b="1" dirty="0" err="1" smtClean="0"/>
              <a:t>e</a:t>
            </a:r>
            <a:r>
              <a:rPr lang="en-US" sz="2400" b="1" dirty="0" smtClean="0"/>
              <a:t>/bunch</a:t>
            </a:r>
          </a:p>
          <a:p>
            <a:pPr lvl="1">
              <a:buFont typeface="Arial"/>
              <a:buChar char="•"/>
            </a:pPr>
            <a:r>
              <a:rPr lang="en-US" sz="2400" b="1" dirty="0" smtClean="0"/>
              <a:t> Energy 1.1-1.9 </a:t>
            </a:r>
            <a:r>
              <a:rPr lang="en-US" sz="2400" b="1" dirty="0" err="1" smtClean="0"/>
              <a:t>GeV</a:t>
            </a:r>
            <a:endParaRPr lang="en-US" sz="2400" b="1" dirty="0" smtClean="0"/>
          </a:p>
          <a:p>
            <a:pPr>
              <a:buFont typeface="Arial"/>
              <a:buChar char="•"/>
            </a:pPr>
            <a:r>
              <a:rPr lang="en-US" sz="2400" b="1" dirty="0" smtClean="0"/>
              <a:t> Secondary beam:  </a:t>
            </a:r>
            <a:r>
              <a:rPr lang="en-US" sz="2400" b="1" dirty="0" err="1" smtClean="0"/>
              <a:t>e</a:t>
            </a:r>
            <a:r>
              <a:rPr lang="en-US" sz="2400" b="1" dirty="0" smtClean="0"/>
              <a:t>±, </a:t>
            </a:r>
            <a:r>
              <a:rPr lang="en-US" sz="2400" b="1" dirty="0" err="1" smtClean="0"/>
              <a:t>π</a:t>
            </a:r>
            <a:r>
              <a:rPr lang="en-US" sz="2400" b="1" dirty="0" smtClean="0"/>
              <a:t>±, </a:t>
            </a:r>
            <a:r>
              <a:rPr lang="en-US" sz="2400" b="1" dirty="0" err="1" smtClean="0"/>
              <a:t>p</a:t>
            </a:r>
            <a:r>
              <a:rPr lang="en-US" sz="2400" b="1" dirty="0" smtClean="0"/>
              <a:t> from 300MeV/c up to 1.3 </a:t>
            </a:r>
            <a:r>
              <a:rPr lang="en-US" sz="2400" b="1" dirty="0" err="1" smtClean="0"/>
              <a:t>Gev</a:t>
            </a:r>
            <a:r>
              <a:rPr lang="en-US" sz="2400" b="1" dirty="0" smtClean="0"/>
              <a:t>/C</a:t>
            </a:r>
          </a:p>
          <a:p>
            <a:pPr lvl="1">
              <a:buFont typeface="Arial"/>
              <a:buChar char="•"/>
            </a:pPr>
            <a:r>
              <a:rPr lang="en-US" sz="2400" b="1" dirty="0" smtClean="0"/>
              <a:t> target material: Carbon, </a:t>
            </a:r>
            <a:r>
              <a:rPr lang="en-US" sz="2400" b="1" dirty="0" err="1" smtClean="0"/>
              <a:t>Berillium</a:t>
            </a:r>
            <a:r>
              <a:rPr lang="en-US" sz="2400" b="1" dirty="0" smtClean="0"/>
              <a:t>, Cu</a:t>
            </a:r>
          </a:p>
          <a:p>
            <a:pPr lvl="1">
              <a:buFont typeface="Arial"/>
              <a:buChar char="•"/>
            </a:pPr>
            <a:r>
              <a:rPr lang="en-US" sz="2400" b="1" dirty="0" smtClean="0"/>
              <a:t> derivative angle: fixed forward orientation of 15deg</a:t>
            </a:r>
          </a:p>
          <a:p>
            <a:pPr lvl="1">
              <a:buFont typeface="Arial"/>
              <a:buChar char="•"/>
            </a:pPr>
            <a:r>
              <a:rPr lang="en-US" sz="2400" b="1" dirty="0" smtClean="0"/>
              <a:t>Momentum resolution 1%</a:t>
            </a:r>
            <a:endParaRPr lang="en-US" sz="2400" b="1" dirty="0"/>
          </a:p>
        </p:txBody>
      </p:sp>
      <p:sp>
        <p:nvSpPr>
          <p:cNvPr id="7" name="Title 1"/>
          <p:cNvSpPr txBox="1">
            <a:spLocks/>
          </p:cNvSpPr>
          <p:nvPr/>
        </p:nvSpPr>
        <p:spPr>
          <a:xfrm>
            <a:off x="0" y="3352800"/>
            <a:ext cx="9144000" cy="1828800"/>
          </a:xfrm>
          <a:prstGeom prst="rect">
            <a:avLst/>
          </a:prstGeom>
          <a:solidFill>
            <a:schemeClr val="bg1"/>
          </a:solidFill>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hlinkClick r:id="rId3"/>
              </a:rPr>
              <a:t>http://www.ihep.ac.cn/english/enews/080409.htm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 name="Date Placeholder 3"/>
          <p:cNvSpPr>
            <a:spLocks noGrp="1"/>
          </p:cNvSpPr>
          <p:nvPr>
            <p:ph type="dt" sz="half" idx="10"/>
          </p:nvPr>
        </p:nvSpPr>
        <p:spPr/>
        <p:txBody>
          <a:bodyPr/>
          <a:lstStyle/>
          <a:p>
            <a:r>
              <a:rPr lang="en-US"/>
              <a:t>G. Eigen, SuperB meeting Orsay, 16/02/2009</a:t>
            </a:r>
            <a:endParaRPr lang="en-US"/>
          </a:p>
        </p:txBody>
      </p:sp>
      <p:sp>
        <p:nvSpPr>
          <p:cNvPr id="187" name="Slide Number Placeholder 4"/>
          <p:cNvSpPr>
            <a:spLocks noGrp="1"/>
          </p:cNvSpPr>
          <p:nvPr>
            <p:ph type="sldNum" sz="quarter" idx="11"/>
          </p:nvPr>
        </p:nvSpPr>
        <p:spPr/>
        <p:txBody>
          <a:bodyPr/>
          <a:lstStyle/>
          <a:p>
            <a:fld id="{7C351F57-1717-0D43-A226-E4985E9E87AA}" type="slidenum">
              <a:rPr lang="en-US"/>
              <a:pPr/>
              <a:t>41</a:t>
            </a:fld>
            <a:endParaRPr lang="en-US"/>
          </a:p>
        </p:txBody>
      </p:sp>
      <p:sp>
        <p:nvSpPr>
          <p:cNvPr id="1731586" name="Rectangle 2"/>
          <p:cNvSpPr>
            <a:spLocks noGrp="1" noChangeArrowheads="1"/>
          </p:cNvSpPr>
          <p:nvPr>
            <p:ph type="title"/>
          </p:nvPr>
        </p:nvSpPr>
        <p:spPr>
          <a:xfrm>
            <a:off x="1143000" y="228600"/>
            <a:ext cx="6629400" cy="685800"/>
          </a:xfrm>
        </p:spPr>
        <p:txBody>
          <a:bodyPr/>
          <a:lstStyle/>
          <a:p>
            <a:r>
              <a:rPr lang="en-US" b="0"/>
              <a:t>Comparison of TBFs</a:t>
            </a:r>
            <a:endParaRPr lang="en-US"/>
          </a:p>
        </p:txBody>
      </p:sp>
      <p:graphicFrame>
        <p:nvGraphicFramePr>
          <p:cNvPr id="1732240" name="Group 656"/>
          <p:cNvGraphicFramePr>
            <a:graphicFrameLocks noGrp="1"/>
          </p:cNvGraphicFramePr>
          <p:nvPr/>
        </p:nvGraphicFramePr>
        <p:xfrm>
          <a:off x="76200" y="1219200"/>
          <a:ext cx="9067800" cy="4600893"/>
        </p:xfrm>
        <a:graphic>
          <a:graphicData uri="http://schemas.openxmlformats.org/drawingml/2006/table">
            <a:tbl>
              <a:tblPr/>
              <a:tblGrid>
                <a:gridCol w="990600"/>
                <a:gridCol w="838200"/>
                <a:gridCol w="990600"/>
                <a:gridCol w="381000"/>
                <a:gridCol w="609600"/>
                <a:gridCol w="914400"/>
                <a:gridCol w="914400"/>
                <a:gridCol w="914400"/>
                <a:gridCol w="533400"/>
                <a:gridCol w="838200"/>
                <a:gridCol w="1143000"/>
              </a:tblGrid>
              <a:tr h="4064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Lab</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dirty="0">
                          <a:ln>
                            <a:noFill/>
                          </a:ln>
                          <a:solidFill>
                            <a:schemeClr val="tx1"/>
                          </a:solidFill>
                          <a:effectLst>
                            <a:outerShdw blurRad="38100" dist="38100" dir="2700000" algn="tl">
                              <a:srgbClr val="DDDDDD"/>
                            </a:outerShdw>
                          </a:effectLst>
                          <a:latin typeface="Comic Sans MS" pitchFamily="-107" charset="0"/>
                        </a:rPr>
                        <a:t>Beam</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Momentum [GeV]</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25000">
                          <a:ln>
                            <a:noFill/>
                          </a:ln>
                          <a:solidFill>
                            <a:schemeClr val="tx1"/>
                          </a:solidFill>
                          <a:effectLst>
                            <a:outerShdw blurRad="38100" dist="38100" dir="2700000" algn="tl">
                              <a:srgbClr val="DDDDDD"/>
                            </a:outerShdw>
                          </a:effectLst>
                          <a:latin typeface="Comic Sans MS" pitchFamily="-107" charset="0"/>
                          <a:sym typeface="Symbol" pitchFamily="-107" charset="2"/>
                        </a:rPr>
                        <a:t>p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p spread [%]</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Repetition rate [Hz]</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Particles per pulse</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Pulse length [ns]</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25000">
                          <a:ln>
                            <a:noFill/>
                          </a:ln>
                          <a:solidFill>
                            <a:schemeClr val="tx1"/>
                          </a:solidFill>
                          <a:effectLst>
                            <a:outerShdw blurRad="38100" dist="38100" dir="2700000" algn="tl">
                              <a:srgbClr val="DDDDDD"/>
                            </a:outerShdw>
                          </a:effectLst>
                          <a:latin typeface="Comic Sans MS" pitchFamily="-107" charset="0"/>
                          <a:sym typeface="Symbol" pitchFamily="-107" charset="2"/>
                        </a:rPr>
                        <a:t>x</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 </a:t>
                      </a:r>
                      <a:r>
                        <a:rPr kumimoji="0" lang="en-US" sz="1200" b="1" i="0" u="none" strike="noStrike" cap="none" normalizeH="0" baseline="-25000">
                          <a:ln>
                            <a:noFill/>
                          </a:ln>
                          <a:solidFill>
                            <a:schemeClr val="tx1"/>
                          </a:solidFill>
                          <a:effectLst>
                            <a:outerShdw blurRad="38100" dist="38100" dir="2700000" algn="tl">
                              <a:srgbClr val="DDDDDD"/>
                            </a:outerShdw>
                          </a:effectLst>
                          <a:latin typeface="Comic Sans MS" pitchFamily="-107" charset="0"/>
                          <a:sym typeface="Symbol" pitchFamily="-107" charset="2"/>
                        </a:rPr>
                        <a:t>y</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 [mm]</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Divergence [mrad]</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Availability 2009/2010</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28575"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Frascati</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0.025-0.5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20-50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5</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2x2</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0.002</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0.025-0.75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10</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 or 10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10x10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Tagged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0.02-0.7</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DESY 21</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3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/cm</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2</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25x15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22</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3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/cm</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2</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25x15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 </a:t>
                      </a:r>
                      <a:endPar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24</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3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/cm</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2</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25x15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Yes/yes </a:t>
                      </a:r>
                      <a:endPar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CERN PS T9</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,h</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1-12 (15)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8</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1/cycle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&lt;10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4x10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8</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5x8</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3x3</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Maybe/yes</a:t>
                      </a:r>
                      <a:endPar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T10</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,h</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0.7</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8</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1/cycle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&lt;10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4x10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8</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6x10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4x4</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Maybe/yes</a:t>
                      </a:r>
                      <a:endPar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00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IHEP E1,E2</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Primary e</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1.1-1.89</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&lt;1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5-50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3</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10</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1.2</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E3</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p</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0.3-1.3</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s:4-6,m:20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Single,multi</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s:.4,</a:t>
                      </a:r>
                    </a:p>
                    <a:p>
                      <a:pPr marL="0" marR="0" lvl="0" indent="0" algn="ctr" defTabSz="914400" rtl="0" eaLnBrk="1" fontAlgn="base" latinLnBrk="0" hangingPunct="1">
                        <a:lnSpc>
                          <a:spcPct val="6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m: 3</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SLAC</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e</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13.6</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1-6x10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9</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.1x.1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1-2x10</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rPr>
                        <a:t>-6</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No/maybe</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Novosibirsk</a:t>
                      </a: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?-5.5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 8 months </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12700" cap="flat" cmpd="sng" algn="ctr">
                      <a:solidFill>
                        <a:schemeClr val="tx1"/>
                      </a:solidFill>
                      <a:prstDash val="solid"/>
                      <a:round/>
                      <a:headEnd type="none" w="lg" len="lg"/>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28575"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Tagged  </a:t>
                      </a: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rPr>
                        <a:t></a:t>
                      </a:r>
                      <a:r>
                        <a:rPr kumimoji="0" lang="en-US" sz="1200" b="1" i="0" u="none" strike="noStrike" cap="none" normalizeH="0" baseline="30000">
                          <a:ln>
                            <a:noFill/>
                          </a:ln>
                          <a:solidFill>
                            <a:schemeClr val="tx1"/>
                          </a:solidFill>
                          <a:effectLst>
                            <a:outerShdw blurRad="38100" dist="38100" dir="2700000" algn="tl">
                              <a:srgbClr val="DDDDDD"/>
                            </a:outerShdw>
                          </a:effectLst>
                          <a:latin typeface="Comic Sans MS" pitchFamily="-107" charset="0"/>
                          <a:sym typeface="Symbol" pitchFamily="-107" charset="2"/>
                        </a:rPr>
                        <a:t>**</a:t>
                      </a: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sym typeface="Symbol" pitchFamily="-107" charset="2"/>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0.04-1.5</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&lt;1</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10 k</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rPr>
                        <a:t>20-40</a:t>
                      </a: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endParaRPr kumimoji="0" lang="en-US" sz="1200" b="1" i="0" u="none" strike="noStrike" cap="none" normalizeH="0" baseline="0">
                        <a:ln>
                          <a:noFill/>
                        </a:ln>
                        <a:solidFill>
                          <a:schemeClr val="tx1"/>
                        </a:solidFill>
                        <a:effectLst>
                          <a:outerShdw blurRad="38100" dist="38100" dir="2700000" algn="tl">
                            <a:srgbClr val="DDDDDD"/>
                          </a:outerShdw>
                        </a:effectLst>
                        <a:latin typeface="Comic Sans MS" pitchFamily="-107" charset="0"/>
                      </a:endParaRPr>
                    </a:p>
                  </a:txBody>
                  <a:tcPr marL="0" marR="0" marB="0" horzOverflow="overflow">
                    <a:lnL w="12700" cap="flat" cmpd="sng" algn="ctr">
                      <a:solidFill>
                        <a:schemeClr val="tx1"/>
                      </a:solidFill>
                      <a:prstDash val="solid"/>
                      <a:round/>
                      <a:headEnd type="none" w="lg" len="lg"/>
                      <a:tailEnd type="none" w="med" len="med"/>
                    </a:lnL>
                    <a:lnR w="12700"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itchFamily="-107" charset="2"/>
                        <a:buNone/>
                        <a:tabLst/>
                      </a:pPr>
                      <a:r>
                        <a:rPr kumimoji="0" lang="en-US" sz="1200" b="1" i="0" u="none" strike="noStrike" cap="none" normalizeH="0" baseline="0" dirty="0">
                          <a:ln>
                            <a:noFill/>
                          </a:ln>
                          <a:solidFill>
                            <a:schemeClr val="tx1"/>
                          </a:solidFill>
                          <a:effectLst>
                            <a:outerShdw blurRad="38100" dist="38100" dir="2700000" algn="tl">
                              <a:srgbClr val="DDDDDD"/>
                            </a:outerShdw>
                          </a:effectLst>
                          <a:latin typeface="Comic Sans MS" pitchFamily="-107" charset="0"/>
                        </a:rPr>
                        <a:t>Down </a:t>
                      </a:r>
                    </a:p>
                  </a:txBody>
                  <a:tcPr marL="0" marR="0" marB="0" horzOverflow="overflow">
                    <a:lnL w="12700" cap="flat" cmpd="sng" algn="ctr">
                      <a:solidFill>
                        <a:schemeClr val="tx1"/>
                      </a:solidFill>
                      <a:prstDash val="solid"/>
                      <a:round/>
                      <a:headEnd type="none" w="lg" len="lg"/>
                      <a:tailEnd type="none" w="med" len="med"/>
                    </a:lnL>
                    <a:lnR w="28575" cap="flat" cmpd="sng" algn="ctr">
                      <a:solidFill>
                        <a:schemeClr val="tx1"/>
                      </a:solidFill>
                      <a:prstDash val="solid"/>
                      <a:round/>
                      <a:headEnd type="none" w="lg" len="lg"/>
                      <a:tailEnd type="none" w="med" len="med"/>
                    </a:lnR>
                    <a:lnT w="12700" cap="flat" cmpd="sng" algn="ctr">
                      <a:solidFill>
                        <a:schemeClr val="tx1"/>
                      </a:solidFill>
                      <a:prstDash val="solid"/>
                      <a:round/>
                      <a:headEnd type="none" w="lg" len="lg"/>
                      <a:tailEnd type="none" w="med" len="med"/>
                    </a:lnT>
                    <a:lnB w="28575" cap="flat" cmpd="sng" algn="ctr">
                      <a:solidFill>
                        <a:schemeClr val="tx1"/>
                      </a:solidFill>
                      <a:prstDash val="solid"/>
                      <a:round/>
                      <a:headEnd type="none" w="lg" len="lg"/>
                      <a:tailEnd type="none" w="med" len="med"/>
                    </a:lnB>
                    <a:lnTlToBr>
                      <a:noFill/>
                    </a:lnTlToBr>
                    <a:lnBlToTr>
                      <a:noFill/>
                    </a:lnBlToTr>
                    <a:noFill/>
                  </a:tcPr>
                </a:tc>
              </a:tr>
            </a:tbl>
          </a:graphicData>
        </a:graphic>
      </p:graphicFrame>
      <p:sp>
        <p:nvSpPr>
          <p:cNvPr id="1732181" name="Text Box 597"/>
          <p:cNvSpPr txBox="1">
            <a:spLocks noChangeArrowheads="1"/>
          </p:cNvSpPr>
          <p:nvPr/>
        </p:nvSpPr>
        <p:spPr bwMode="auto">
          <a:xfrm>
            <a:off x="719138" y="6019800"/>
            <a:ext cx="7129462" cy="701675"/>
          </a:xfrm>
          <a:prstGeom prst="rect">
            <a:avLst/>
          </a:prstGeom>
          <a:noFill/>
          <a:ln w="22225">
            <a:noFill/>
            <a:miter lim="800000"/>
            <a:headEnd type="none" w="lg" len="lg"/>
            <a:tailEnd/>
          </a:ln>
          <a:effectLst/>
        </p:spPr>
        <p:txBody>
          <a:bodyPr>
            <a:prstTxWarp prst="textNoShape">
              <a:avLst/>
            </a:prstTxWarp>
            <a:spAutoFit/>
          </a:bodyPr>
          <a:lstStyle/>
          <a:p>
            <a:r>
              <a:rPr lang="en-US" b="0" baseline="30000">
                <a:effectLst>
                  <a:outerShdw blurRad="38100" dist="38100" dir="2700000" algn="tl">
                    <a:srgbClr val="DDDDDD"/>
                  </a:outerShdw>
                </a:effectLst>
              </a:rPr>
              <a:t>*</a:t>
            </a:r>
            <a:r>
              <a:rPr lang="en-US" b="0">
                <a:effectLst>
                  <a:outerShdw blurRad="38100" dist="38100" dir="2700000" algn="tl">
                    <a:srgbClr val="DDDDDD"/>
                  </a:outerShdw>
                </a:effectLst>
              </a:rPr>
              <a:t> A cycle is 33.6-48 sec</a:t>
            </a:r>
          </a:p>
          <a:p>
            <a:r>
              <a:rPr lang="en-US" b="0" baseline="30000">
                <a:effectLst>
                  <a:outerShdw blurRad="38100" dist="38100" dir="2700000" algn="tl">
                    <a:srgbClr val="DDDDDD"/>
                  </a:outerShdw>
                </a:effectLst>
              </a:rPr>
              <a:t>**</a:t>
            </a:r>
            <a:r>
              <a:rPr lang="en-US" b="0">
                <a:effectLst>
                  <a:outerShdw blurRad="38100" dist="38100" dir="2700000" algn="tl">
                    <a:srgbClr val="DDDDDD"/>
                  </a:outerShdw>
                </a:effectLst>
              </a:rPr>
              <a:t>At VEPP 4, photon</a:t>
            </a:r>
            <a:r>
              <a:rPr lang="en-US">
                <a:effectLst>
                  <a:outerShdw blurRad="38100" dist="38100" dir="2700000" algn="tl">
                    <a:srgbClr val="DDDDDD"/>
                  </a:outerShdw>
                </a:effectLst>
              </a:rPr>
              <a:t> </a:t>
            </a:r>
            <a:r>
              <a:rPr lang="en-US" b="0">
                <a:effectLst>
                  <a:outerShdw blurRad="38100" dist="38100" dir="2700000" algn="tl">
                    <a:srgbClr val="DDDDDD"/>
                  </a:outerShdw>
                </a:effectLst>
              </a:rPr>
              <a:t>is produced via Compton scattering</a:t>
            </a:r>
            <a:endParaRPr lang="en-US">
              <a:effectLst>
                <a:outerShdw blurRad="38100" dist="38100" dir="2700000" algn="tl">
                  <a:srgbClr val="DDDDDD"/>
                </a:outerShdw>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Conclusions</a:t>
            </a:r>
            <a:endParaRPr lang="en-US" b="1" dirty="0"/>
          </a:p>
        </p:txBody>
      </p:sp>
      <p:sp>
        <p:nvSpPr>
          <p:cNvPr id="3" name="Date Placeholder 2"/>
          <p:cNvSpPr>
            <a:spLocks noGrp="1"/>
          </p:cNvSpPr>
          <p:nvPr>
            <p:ph type="dt" sz="half" idx="10"/>
          </p:nvPr>
        </p:nvSpPr>
        <p:spPr/>
        <p:txBody>
          <a:bodyPr/>
          <a:lstStyle/>
          <a:p>
            <a:r>
              <a:rPr lang="en-US" smtClean="0"/>
              <a:t>SuperB workshop, Orsay 15-18/2/09</a:t>
            </a:r>
            <a:endParaRPr lang="en-US"/>
          </a:p>
        </p:txBody>
      </p:sp>
      <p:sp>
        <p:nvSpPr>
          <p:cNvPr id="4" name="Footer Placeholder 3"/>
          <p:cNvSpPr>
            <a:spLocks noGrp="1"/>
          </p:cNvSpPr>
          <p:nvPr>
            <p:ph type="ftr" sz="quarter" idx="11"/>
          </p:nvPr>
        </p:nvSpPr>
        <p:spPr/>
        <p:txBody>
          <a:bodyPr/>
          <a:lstStyle/>
          <a:p>
            <a:r>
              <a:rPr lang="en-US" smtClean="0"/>
              <a:t>Claudia Cecchi</a:t>
            </a:r>
            <a:endParaRPr lang="en-US"/>
          </a:p>
        </p:txBody>
      </p:sp>
      <p:sp>
        <p:nvSpPr>
          <p:cNvPr id="5" name="TextBox 4"/>
          <p:cNvSpPr txBox="1"/>
          <p:nvPr/>
        </p:nvSpPr>
        <p:spPr>
          <a:xfrm>
            <a:off x="234575" y="838200"/>
            <a:ext cx="8757025" cy="6001642"/>
          </a:xfrm>
          <a:prstGeom prst="rect">
            <a:avLst/>
          </a:prstGeom>
          <a:noFill/>
        </p:spPr>
        <p:txBody>
          <a:bodyPr wrap="square" rtlCol="0">
            <a:spAutoFit/>
          </a:bodyPr>
          <a:lstStyle/>
          <a:p>
            <a:r>
              <a:rPr lang="en-US" sz="2400" b="1" dirty="0" smtClean="0"/>
              <a:t> </a:t>
            </a:r>
            <a:r>
              <a:rPr lang="en-US" sz="2400" b="1" dirty="0" smtClean="0"/>
              <a:t>L</a:t>
            </a:r>
            <a:r>
              <a:rPr lang="en-US" sz="2400" b="1" dirty="0" smtClean="0"/>
              <a:t>ow energy: BTF in </a:t>
            </a:r>
            <a:r>
              <a:rPr lang="en-US" sz="2400" b="1" dirty="0" err="1" smtClean="0"/>
              <a:t>Frascati</a:t>
            </a:r>
            <a:r>
              <a:rPr lang="en-US" sz="2400" b="1" dirty="0" smtClean="0"/>
              <a:t> seems to be the best option</a:t>
            </a:r>
          </a:p>
          <a:p>
            <a:endParaRPr lang="en-US" sz="2400" b="1" dirty="0" smtClean="0"/>
          </a:p>
          <a:p>
            <a:r>
              <a:rPr lang="en-US" sz="2400" b="1" dirty="0" smtClean="0"/>
              <a:t>Medium and high energy: CERN (DESY) would be the best solution</a:t>
            </a:r>
          </a:p>
          <a:p>
            <a:endParaRPr lang="en-US" sz="2400" b="1" dirty="0" smtClean="0"/>
          </a:p>
          <a:p>
            <a:endParaRPr lang="en-US" sz="2400" b="1" dirty="0" smtClean="0"/>
          </a:p>
          <a:p>
            <a:r>
              <a:rPr lang="en-US" sz="2400" b="1" dirty="0" smtClean="0">
                <a:solidFill>
                  <a:srgbClr val="FF0000"/>
                </a:solidFill>
              </a:rPr>
              <a:t>To be ready for a TB in 2009:</a:t>
            </a:r>
          </a:p>
          <a:p>
            <a:r>
              <a:rPr lang="en-US" sz="2400" b="1" dirty="0" smtClean="0"/>
              <a:t> fix as soon as possible final dimensions</a:t>
            </a:r>
          </a:p>
          <a:p>
            <a:r>
              <a:rPr lang="en-US" sz="2400" b="1" dirty="0" smtClean="0"/>
              <a:t>o</a:t>
            </a:r>
            <a:r>
              <a:rPr lang="en-US" sz="2400" b="1" dirty="0" smtClean="0"/>
              <a:t>f crystals (8 crystals already ordered by Perugia and Rome but not yet in production waiting for the geometry). Procurement of the remaining crystals need a planning.</a:t>
            </a:r>
          </a:p>
          <a:p>
            <a:endParaRPr lang="en-US" sz="2400" b="1" dirty="0" smtClean="0"/>
          </a:p>
          <a:p>
            <a:r>
              <a:rPr lang="en-US" sz="2400" b="1" dirty="0" smtClean="0"/>
              <a:t>Mechanical structure for the BT has to be designed </a:t>
            </a:r>
            <a:r>
              <a:rPr lang="en-US" sz="2400" b="1" dirty="0" smtClean="0">
                <a:sym typeface="Wingdings"/>
              </a:rPr>
              <a:t>after results from mechanical measurements with small pieces</a:t>
            </a:r>
          </a:p>
          <a:p>
            <a:endParaRPr lang="en-US" sz="2400" b="1" dirty="0" smtClean="0">
              <a:sym typeface="Wingdings"/>
            </a:endParaRPr>
          </a:p>
          <a:p>
            <a:r>
              <a:rPr lang="en-US" sz="2400" b="1" dirty="0" smtClean="0">
                <a:sym typeface="Wingdings"/>
              </a:rPr>
              <a:t>Ask for beam time at CERN as soon as possible, schedule in </a:t>
            </a:r>
            <a:r>
              <a:rPr lang="en-US" sz="2400" b="1" dirty="0" err="1" smtClean="0">
                <a:sym typeface="Wingdings"/>
              </a:rPr>
              <a:t>Frascati</a:t>
            </a:r>
            <a:r>
              <a:rPr lang="en-US" sz="2400" b="1" dirty="0" smtClean="0">
                <a:sym typeface="Wingdings"/>
              </a:rPr>
              <a:t> is less crowded</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7" name="Picture 6"/>
          <p:cNvPicPr>
            <a:picLocks noChangeAspect="1"/>
          </p:cNvPicPr>
          <p:nvPr/>
        </p:nvPicPr>
        <p:blipFill>
          <a:blip r:embed="rId2"/>
          <a:stretch>
            <a:fillRect/>
          </a:stretch>
        </p:blipFill>
        <p:spPr>
          <a:xfrm>
            <a:off x="0" y="839360"/>
            <a:ext cx="9144000" cy="6018640"/>
          </a:xfrm>
          <a:prstGeom prst="rect">
            <a:avLst/>
          </a:prstGeom>
        </p:spPr>
      </p:pic>
      <p:pic>
        <p:nvPicPr>
          <p:cNvPr id="8" name="Picture 7"/>
          <p:cNvPicPr>
            <a:picLocks noChangeAspect="1"/>
          </p:cNvPicPr>
          <p:nvPr/>
        </p:nvPicPr>
        <p:blipFill>
          <a:blip r:embed="rId3"/>
          <a:stretch>
            <a:fillRect/>
          </a:stretch>
        </p:blipFill>
        <p:spPr>
          <a:xfrm>
            <a:off x="1143000" y="152400"/>
            <a:ext cx="3924300" cy="58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50800" y="533400"/>
            <a:ext cx="9194800" cy="60272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BEAM CHARACTERISTICS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pic>
        <p:nvPicPr>
          <p:cNvPr id="6" name="Picture 5"/>
          <p:cNvPicPr>
            <a:picLocks noChangeAspect="1"/>
          </p:cNvPicPr>
          <p:nvPr/>
        </p:nvPicPr>
        <p:blipFill>
          <a:blip r:embed="rId2"/>
          <a:stretch>
            <a:fillRect/>
          </a:stretch>
        </p:blipFill>
        <p:spPr>
          <a:xfrm>
            <a:off x="73356" y="1066800"/>
            <a:ext cx="9146844" cy="541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INFRASTRUCTURES</a:t>
            </a:r>
            <a:endParaRPr lang="en-US" b="1" dirty="0"/>
          </a:p>
        </p:txBody>
      </p:sp>
      <p:sp>
        <p:nvSpPr>
          <p:cNvPr id="3" name="Content Placeholder 2"/>
          <p:cNvSpPr>
            <a:spLocks noGrp="1"/>
          </p:cNvSpPr>
          <p:nvPr>
            <p:ph idx="1"/>
          </p:nvPr>
        </p:nvSpPr>
        <p:spPr>
          <a:xfrm>
            <a:off x="457200" y="1219200"/>
            <a:ext cx="8229600" cy="5137150"/>
          </a:xfrm>
        </p:spPr>
        <p:txBody>
          <a:bodyPr/>
          <a:lstStyle/>
          <a:p>
            <a:r>
              <a:rPr lang="en-US" b="1" dirty="0" smtClean="0">
                <a:solidFill>
                  <a:srgbClr val="000090"/>
                </a:solidFill>
              </a:rPr>
              <a:t>What is (could be ) provided</a:t>
            </a:r>
          </a:p>
          <a:p>
            <a:pPr lvl="1"/>
            <a:r>
              <a:rPr lang="en-US" b="1" dirty="0" smtClean="0"/>
              <a:t>Counting houses (barracks) with racks and network connections</a:t>
            </a:r>
          </a:p>
          <a:p>
            <a:pPr lvl="1"/>
            <a:r>
              <a:rPr lang="en-US" b="1" dirty="0" smtClean="0"/>
              <a:t>Beam instrumentation:</a:t>
            </a:r>
          </a:p>
          <a:p>
            <a:pPr lvl="2"/>
            <a:r>
              <a:rPr lang="en-US" b="1" dirty="0" err="1" smtClean="0"/>
              <a:t>Scintillator</a:t>
            </a:r>
            <a:r>
              <a:rPr lang="en-US" b="1" dirty="0" smtClean="0"/>
              <a:t> for beam intensity </a:t>
            </a:r>
            <a:r>
              <a:rPr lang="en-US" b="1" dirty="0" err="1" smtClean="0"/>
              <a:t>measurment</a:t>
            </a:r>
            <a:endParaRPr lang="en-US" b="1" dirty="0" smtClean="0"/>
          </a:p>
          <a:p>
            <a:pPr lvl="2"/>
            <a:r>
              <a:rPr lang="en-US" b="1" dirty="0" smtClean="0"/>
              <a:t>XDWC for beam profile measurement</a:t>
            </a:r>
          </a:p>
          <a:p>
            <a:pPr lvl="2"/>
            <a:r>
              <a:rPr lang="en-US" b="1" dirty="0" smtClean="0"/>
              <a:t>Threshold Cherenkov counter for particle ID</a:t>
            </a:r>
          </a:p>
          <a:p>
            <a:pPr lvl="1"/>
            <a:r>
              <a:rPr lang="en-US" b="1" dirty="0" smtClean="0"/>
              <a:t>Scanning table (XSCA) shared with SPS North Area users</a:t>
            </a:r>
          </a:p>
          <a:p>
            <a:pPr lvl="1"/>
            <a:r>
              <a:rPr lang="en-US" b="1" dirty="0" smtClean="0"/>
              <a:t>Magnets</a:t>
            </a:r>
            <a:endParaRPr lang="en-US" b="1" dirty="0"/>
          </a:p>
        </p:txBody>
      </p:sp>
      <p:sp>
        <p:nvSpPr>
          <p:cNvPr id="4" name="Date Placeholder 3"/>
          <p:cNvSpPr>
            <a:spLocks noGrp="1"/>
          </p:cNvSpPr>
          <p:nvPr>
            <p:ph type="dt" sz="half" idx="10"/>
          </p:nvPr>
        </p:nvSpPr>
        <p:spPr/>
        <p:txBody>
          <a:bodyPr/>
          <a:lstStyle/>
          <a:p>
            <a:r>
              <a:rPr lang="en-US" smtClean="0"/>
              <a:t>SuperB workshop, Orsay 15-18/2/09</a:t>
            </a:r>
            <a:endParaRPr lang="en-US"/>
          </a:p>
        </p:txBody>
      </p:sp>
      <p:sp>
        <p:nvSpPr>
          <p:cNvPr id="5" name="Footer Placeholder 4"/>
          <p:cNvSpPr>
            <a:spLocks noGrp="1"/>
          </p:cNvSpPr>
          <p:nvPr>
            <p:ph type="ftr" sz="quarter" idx="11"/>
          </p:nvPr>
        </p:nvSpPr>
        <p:spPr/>
        <p:txBody>
          <a:bodyPr/>
          <a:lstStyle/>
          <a:p>
            <a:r>
              <a:rPr lang="en-US" smtClean="0"/>
              <a:t>Claudia Cecchi</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Nicola Mazziotta, INFN-Pisa May 17, 2006</a:t>
            </a:r>
          </a:p>
        </p:txBody>
      </p:sp>
      <p:sp>
        <p:nvSpPr>
          <p:cNvPr id="8" name="Slide Number Placeholder 4"/>
          <p:cNvSpPr>
            <a:spLocks noGrp="1"/>
          </p:cNvSpPr>
          <p:nvPr>
            <p:ph type="sldNum" sz="quarter" idx="11"/>
          </p:nvPr>
        </p:nvSpPr>
        <p:spPr/>
        <p:txBody>
          <a:bodyPr/>
          <a:lstStyle/>
          <a:p>
            <a:fld id="{98AE78B8-94BE-6D45-934A-DCB6E2CB9D90}" type="slidenum">
              <a:rPr lang="en-US"/>
              <a:pPr/>
              <a:t>9</a:t>
            </a:fld>
            <a:endParaRPr lang="en-US"/>
          </a:p>
        </p:txBody>
      </p:sp>
      <p:pic>
        <p:nvPicPr>
          <p:cNvPr id="109578" name="Picture 10" descr="negt9h"/>
          <p:cNvPicPr>
            <a:picLocks noChangeAspect="1" noChangeArrowheads="1"/>
          </p:cNvPicPr>
          <p:nvPr/>
        </p:nvPicPr>
        <p:blipFill>
          <a:blip r:embed="rId2"/>
          <a:srcRect/>
          <a:stretch>
            <a:fillRect/>
          </a:stretch>
        </p:blipFill>
        <p:spPr bwMode="auto">
          <a:xfrm>
            <a:off x="4572000" y="3443288"/>
            <a:ext cx="4572000" cy="3100387"/>
          </a:xfrm>
          <a:prstGeom prst="rect">
            <a:avLst/>
          </a:prstGeom>
          <a:noFill/>
        </p:spPr>
      </p:pic>
      <p:pic>
        <p:nvPicPr>
          <p:cNvPr id="109577" name="Picture 9" descr="post9h"/>
          <p:cNvPicPr>
            <a:picLocks noChangeAspect="1" noChangeArrowheads="1"/>
          </p:cNvPicPr>
          <p:nvPr/>
        </p:nvPicPr>
        <p:blipFill>
          <a:blip r:embed="rId3"/>
          <a:srcRect/>
          <a:stretch>
            <a:fillRect/>
          </a:stretch>
        </p:blipFill>
        <p:spPr bwMode="auto">
          <a:xfrm>
            <a:off x="4533900" y="504825"/>
            <a:ext cx="4572000" cy="3100388"/>
          </a:xfrm>
          <a:prstGeom prst="rect">
            <a:avLst/>
          </a:prstGeom>
          <a:noFill/>
        </p:spPr>
      </p:pic>
      <p:sp>
        <p:nvSpPr>
          <p:cNvPr id="109570" name="Rectangle 2"/>
          <p:cNvSpPr>
            <a:spLocks noGrp="1" noChangeArrowheads="1"/>
          </p:cNvSpPr>
          <p:nvPr>
            <p:ph type="title"/>
          </p:nvPr>
        </p:nvSpPr>
        <p:spPr>
          <a:xfrm>
            <a:off x="457200" y="76200"/>
            <a:ext cx="8229600" cy="1143000"/>
          </a:xfrm>
        </p:spPr>
        <p:txBody>
          <a:bodyPr/>
          <a:lstStyle/>
          <a:p>
            <a:r>
              <a:rPr lang="en-US" sz="2800" dirty="0"/>
              <a:t>T9 Particle type and intensity</a:t>
            </a:r>
            <a:endParaRPr lang="en-US" sz="2800" b="0" dirty="0"/>
          </a:p>
        </p:txBody>
      </p:sp>
      <p:pic>
        <p:nvPicPr>
          <p:cNvPr id="109579" name="Picture 11" descr="post9"/>
          <p:cNvPicPr>
            <a:picLocks noChangeAspect="1" noChangeArrowheads="1"/>
          </p:cNvPicPr>
          <p:nvPr/>
        </p:nvPicPr>
        <p:blipFill>
          <a:blip r:embed="rId4"/>
          <a:srcRect/>
          <a:stretch>
            <a:fillRect/>
          </a:stretch>
        </p:blipFill>
        <p:spPr bwMode="auto">
          <a:xfrm>
            <a:off x="130175" y="541338"/>
            <a:ext cx="4441825" cy="2940050"/>
          </a:xfrm>
          <a:prstGeom prst="rect">
            <a:avLst/>
          </a:prstGeom>
          <a:noFill/>
        </p:spPr>
      </p:pic>
      <p:pic>
        <p:nvPicPr>
          <p:cNvPr id="109580" name="Picture 12" descr="negt9"/>
          <p:cNvPicPr>
            <a:picLocks noChangeAspect="1" noChangeArrowheads="1"/>
          </p:cNvPicPr>
          <p:nvPr/>
        </p:nvPicPr>
        <p:blipFill>
          <a:blip r:embed="rId5"/>
          <a:srcRect/>
          <a:stretch>
            <a:fillRect/>
          </a:stretch>
        </p:blipFill>
        <p:spPr bwMode="auto">
          <a:xfrm>
            <a:off x="160338" y="3443288"/>
            <a:ext cx="4411662" cy="3067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4550</TotalTime>
  <Words>2678</Words>
  <Application>Microsoft Macintosh PowerPoint</Application>
  <PresentationFormat>On-screen Show (4:3)</PresentationFormat>
  <Paragraphs>443</Paragraphs>
  <Slides>42</Slides>
  <Notes>13</Notes>
  <HiddenSlides>0</HiddenSlides>
  <MMClips>0</MMClips>
  <ScaleCrop>false</ScaleCrop>
  <HeadingPairs>
    <vt:vector size="4" baseType="variant">
      <vt:variant>
        <vt:lpstr>Design Template</vt:lpstr>
      </vt:variant>
      <vt:variant>
        <vt:i4>2</vt:i4>
      </vt:variant>
      <vt:variant>
        <vt:lpstr>Slide Titles</vt:lpstr>
      </vt:variant>
      <vt:variant>
        <vt:i4>42</vt:i4>
      </vt:variant>
    </vt:vector>
  </HeadingPairs>
  <TitlesOfParts>
    <vt:vector size="44" baseType="lpstr">
      <vt:lpstr>2_Office Theme</vt:lpstr>
      <vt:lpstr>1_Office Theme</vt:lpstr>
      <vt:lpstr>OVERVIEW for a possible  BEAM TEST  site for EMC forward</vt:lpstr>
      <vt:lpstr>Slide 2</vt:lpstr>
      <vt:lpstr>Slide 3</vt:lpstr>
      <vt:lpstr>Slide 4</vt:lpstr>
      <vt:lpstr>Slide 5</vt:lpstr>
      <vt:lpstr>Slide 6</vt:lpstr>
      <vt:lpstr>BEAM CHARACTERISTICS</vt:lpstr>
      <vt:lpstr>INFRASTRUCTURES</vt:lpstr>
      <vt:lpstr>T9 Particle type and intensity</vt:lpstr>
      <vt:lpstr>T9 Particle type and fraction</vt:lpstr>
      <vt:lpstr>Slide 11</vt:lpstr>
      <vt:lpstr>Slide 12</vt:lpstr>
      <vt:lpstr>Slide 13</vt:lpstr>
      <vt:lpstr>Slide 14</vt:lpstr>
      <vt:lpstr>The DAFNE BTF</vt:lpstr>
      <vt:lpstr>Slide 16</vt:lpstr>
      <vt:lpstr>LINAC beam attenuation</vt:lpstr>
      <vt:lpstr>BTF beam characteristic</vt:lpstr>
      <vt:lpstr>Equipment: infrastructure</vt:lpstr>
      <vt:lpstr>Equipment: infrastructure</vt:lpstr>
      <vt:lpstr>Equipment: Diagnostics </vt:lpstr>
      <vt:lpstr>BTF photon tagged source AGILE GRID photon calibration</vt:lpstr>
      <vt:lpstr>Frascati Tagged Photons</vt:lpstr>
      <vt:lpstr>Application form to access BTF</vt:lpstr>
      <vt:lpstr>General information</vt:lpstr>
      <vt:lpstr>Slide 26</vt:lpstr>
      <vt:lpstr>DESY TEST BEAM</vt:lpstr>
      <vt:lpstr>Conversion target (secondary target)</vt:lpstr>
      <vt:lpstr>Selection magnet location</vt:lpstr>
      <vt:lpstr>DESY TEST BEAM LAYOUT</vt:lpstr>
      <vt:lpstr>Facilities for test beam users</vt:lpstr>
      <vt:lpstr>AVAILABILITY</vt:lpstr>
      <vt:lpstr>DESY Test 2009 Schedule </vt:lpstr>
      <vt:lpstr>Slide 34</vt:lpstr>
      <vt:lpstr>Slide 35</vt:lpstr>
      <vt:lpstr>Introduction</vt:lpstr>
      <vt:lpstr>Basic equipments in hall 10</vt:lpstr>
      <vt:lpstr>SPECTROMETER</vt:lpstr>
      <vt:lpstr>Detectors and performances</vt:lpstr>
      <vt:lpstr>Operation parameters</vt:lpstr>
      <vt:lpstr>Comparison of TBFs</vt:lpstr>
      <vt:lpstr>Conclusions</vt:lpstr>
    </vt:vector>
  </TitlesOfParts>
  <Company>INFN Sezione di Perugia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for a possible  BEAM TEST  site for EMC forward</dc:title>
  <dc:creator>Claudia Cecchi</dc:creator>
  <cp:lastModifiedBy>Claudia Cecchi</cp:lastModifiedBy>
  <cp:revision>80</cp:revision>
  <dcterms:created xsi:type="dcterms:W3CDTF">2009-02-15T14:12:57Z</dcterms:created>
  <dcterms:modified xsi:type="dcterms:W3CDTF">2009-02-15T16:50:13Z</dcterms:modified>
</cp:coreProperties>
</file>