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51"/>
  </p:notesMasterIdLst>
  <p:handoutMasterIdLst>
    <p:handoutMasterId r:id="rId52"/>
  </p:handoutMasterIdLst>
  <p:sldIdLst>
    <p:sldId id="1594" r:id="rId2"/>
    <p:sldId id="1666" r:id="rId3"/>
    <p:sldId id="1667" r:id="rId4"/>
    <p:sldId id="1683" r:id="rId5"/>
    <p:sldId id="1684" r:id="rId6"/>
    <p:sldId id="1534" r:id="rId7"/>
    <p:sldId id="1625" r:id="rId8"/>
    <p:sldId id="1650" r:id="rId9"/>
    <p:sldId id="1651" r:id="rId10"/>
    <p:sldId id="1680" r:id="rId11"/>
    <p:sldId id="1629" r:id="rId12"/>
    <p:sldId id="1635" r:id="rId13"/>
    <p:sldId id="1616" r:id="rId14"/>
    <p:sldId id="1670" r:id="rId15"/>
    <p:sldId id="1637" r:id="rId16"/>
    <p:sldId id="1669" r:id="rId17"/>
    <p:sldId id="1638" r:id="rId18"/>
    <p:sldId id="1679" r:id="rId19"/>
    <p:sldId id="1636" r:id="rId20"/>
    <p:sldId id="1649" r:id="rId21"/>
    <p:sldId id="1647" r:id="rId22"/>
    <p:sldId id="1645" r:id="rId23"/>
    <p:sldId id="1648" r:id="rId24"/>
    <p:sldId id="1653" r:id="rId25"/>
    <p:sldId id="1654" r:id="rId26"/>
    <p:sldId id="1658" r:id="rId27"/>
    <p:sldId id="1626" r:id="rId28"/>
    <p:sldId id="1611" r:id="rId29"/>
    <p:sldId id="1612" r:id="rId30"/>
    <p:sldId id="1639" r:id="rId31"/>
    <p:sldId id="1640" r:id="rId32"/>
    <p:sldId id="1607" r:id="rId33"/>
    <p:sldId id="1659" r:id="rId34"/>
    <p:sldId id="1660" r:id="rId35"/>
    <p:sldId id="1662" r:id="rId36"/>
    <p:sldId id="1663" r:id="rId37"/>
    <p:sldId id="1664" r:id="rId38"/>
    <p:sldId id="1643" r:id="rId39"/>
    <p:sldId id="1606" r:id="rId40"/>
    <p:sldId id="1641" r:id="rId41"/>
    <p:sldId id="1681" r:id="rId42"/>
    <p:sldId id="1682" r:id="rId43"/>
    <p:sldId id="1687" r:id="rId44"/>
    <p:sldId id="1688" r:id="rId45"/>
    <p:sldId id="1689" r:id="rId46"/>
    <p:sldId id="1685" r:id="rId47"/>
    <p:sldId id="1510" r:id="rId48"/>
    <p:sldId id="1678" r:id="rId49"/>
    <p:sldId id="1686" r:id="rId50"/>
  </p:sldIdLst>
  <p:sldSz cx="9144000" cy="6858000" type="screen4x3"/>
  <p:notesSz cx="6992938" cy="9278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  <a:srgbClr val="CC99FF"/>
    <a:srgbClr val="66FFFF"/>
    <a:srgbClr val="FF8000"/>
    <a:srgbClr val="FF00FF"/>
    <a:srgbClr val="00FF00"/>
    <a:srgbClr val="9966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9" autoAdjust="0"/>
    <p:restoredTop sz="86369" autoAdjust="0"/>
  </p:normalViewPr>
  <p:slideViewPr>
    <p:cSldViewPr>
      <p:cViewPr varScale="1">
        <p:scale>
          <a:sx n="77" d="100"/>
          <a:sy n="77" d="100"/>
        </p:scale>
        <p:origin x="106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53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at\Downloads\pulsar-fermi%20aggiornato%20(1)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Pat\Downloads\pulsar-fermi%20aggiornato%20(1).xls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2400" dirty="0" smtClean="0">
                <a:solidFill>
                  <a:srgbClr val="FF0000"/>
                </a:solidFill>
              </a:rPr>
              <a:t>Three </a:t>
            </a:r>
            <a:r>
              <a:rPr lang="it-IT" sz="2400" dirty="0" err="1" smtClean="0">
                <a:solidFill>
                  <a:srgbClr val="FF0000"/>
                </a:solidFill>
              </a:rPr>
              <a:t>Neutron</a:t>
            </a:r>
            <a:r>
              <a:rPr lang="it-IT" sz="2400" dirty="0" smtClean="0">
                <a:solidFill>
                  <a:srgbClr val="FF0000"/>
                </a:solidFill>
              </a:rPr>
              <a:t> star families</a:t>
            </a:r>
            <a:r>
              <a:rPr lang="it-IT" sz="2400" baseline="0" dirty="0" smtClean="0">
                <a:solidFill>
                  <a:srgbClr val="FF0000"/>
                </a:solidFill>
              </a:rPr>
              <a:t> of </a:t>
            </a:r>
            <a:r>
              <a:rPr lang="it-IT" sz="2400" baseline="0" dirty="0" err="1" smtClean="0">
                <a:solidFill>
                  <a:srgbClr val="FF0000"/>
                </a:solidFill>
              </a:rPr>
              <a:t>similar</a:t>
            </a:r>
            <a:r>
              <a:rPr lang="it-IT" sz="2400" baseline="0" dirty="0" smtClean="0">
                <a:solidFill>
                  <a:srgbClr val="FF0000"/>
                </a:solidFill>
              </a:rPr>
              <a:t> </a:t>
            </a:r>
            <a:r>
              <a:rPr lang="it-IT" sz="2400" baseline="0" dirty="0" err="1" smtClean="0">
                <a:solidFill>
                  <a:srgbClr val="FF0000"/>
                </a:solidFill>
              </a:rPr>
              <a:t>weight</a:t>
            </a:r>
            <a:r>
              <a:rPr lang="it-IT" sz="2400" baseline="0" dirty="0" smtClean="0">
                <a:solidFill>
                  <a:srgbClr val="FF0000"/>
                </a:solidFill>
              </a:rPr>
              <a:t> </a:t>
            </a:r>
            <a:endParaRPr lang="it-IT" sz="2400" dirty="0">
              <a:solidFill>
                <a:srgbClr val="FF0000"/>
              </a:solidFill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Foglio2!$B$59:$D$59</c:f>
              <c:strCache>
                <c:ptCount val="3"/>
                <c:pt idx="0">
                  <c:v>Radio PSRs</c:v>
                </c:pt>
                <c:pt idx="1">
                  <c:v>radio quiet</c:v>
                </c:pt>
                <c:pt idx="2">
                  <c:v>msec PSRs</c:v>
                </c:pt>
              </c:strCache>
            </c:strRef>
          </c:cat>
          <c:val>
            <c:numRef>
              <c:f>Foglio2!$B$60:$D$60</c:f>
              <c:numCache>
                <c:formatCode>General</c:formatCode>
                <c:ptCount val="3"/>
                <c:pt idx="0">
                  <c:v>41</c:v>
                </c:pt>
                <c:pt idx="1">
                  <c:v>36</c:v>
                </c:pt>
                <c:pt idx="2">
                  <c:v>40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Foglio2!$B$59:$D$59</c:f>
              <c:strCache>
                <c:ptCount val="3"/>
                <c:pt idx="0">
                  <c:v>Radio PSRs</c:v>
                </c:pt>
                <c:pt idx="1">
                  <c:v>radio quiet</c:v>
                </c:pt>
                <c:pt idx="2">
                  <c:v>msec PSRs</c:v>
                </c:pt>
              </c:strCache>
            </c:strRef>
          </c:cat>
          <c:val>
            <c:numRef>
              <c:f>Foglio2!$B$61:$D$61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Foglio1!$A$69:$C$69</c:f>
              <c:strCache>
                <c:ptCount val="3"/>
                <c:pt idx="0">
                  <c:v>Radio PSRs</c:v>
                </c:pt>
                <c:pt idx="1">
                  <c:v>radio quiet</c:v>
                </c:pt>
                <c:pt idx="2">
                  <c:v>msec PSRs</c:v>
                </c:pt>
              </c:strCache>
            </c:strRef>
          </c:cat>
          <c:val>
            <c:numRef>
              <c:f>Foglio1!$A$70:$C$70</c:f>
              <c:numCache>
                <c:formatCode>0%</c:formatCode>
                <c:ptCount val="3"/>
                <c:pt idx="0">
                  <c:v>0.3105590062111801</c:v>
                </c:pt>
                <c:pt idx="1">
                  <c:v>0.2484472049689441</c:v>
                </c:pt>
                <c:pt idx="2">
                  <c:v>0.44099378881987578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Foglio1!$A$69:$C$69</c:f>
              <c:strCache>
                <c:ptCount val="3"/>
                <c:pt idx="0">
                  <c:v>Radio PSRs</c:v>
                </c:pt>
                <c:pt idx="1">
                  <c:v>radio quiet</c:v>
                </c:pt>
                <c:pt idx="2">
                  <c:v>msec PSRs</c:v>
                </c:pt>
              </c:strCache>
            </c:strRef>
          </c:cat>
          <c:val>
            <c:numRef>
              <c:f>Foglio1!$A$70:$C$70</c:f>
              <c:numCache>
                <c:formatCode>0%</c:formatCode>
                <c:ptCount val="3"/>
                <c:pt idx="0">
                  <c:v>0.3105590062111801</c:v>
                </c:pt>
                <c:pt idx="1">
                  <c:v>0.2484472049689441</c:v>
                </c:pt>
                <c:pt idx="2">
                  <c:v>0.44099378881987578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1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Foglio2!$B$59:$D$59</c:f>
              <c:strCache>
                <c:ptCount val="3"/>
                <c:pt idx="0">
                  <c:v>Radio PSRs</c:v>
                </c:pt>
                <c:pt idx="1">
                  <c:v>radio quiet</c:v>
                </c:pt>
                <c:pt idx="2">
                  <c:v>msec PSRs</c:v>
                </c:pt>
              </c:strCache>
            </c:strRef>
          </c:cat>
          <c:val>
            <c:numRef>
              <c:f>Foglio2!$B$61:$D$61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</cdr:x>
      <cdr:y>0.31192</cdr:y>
    </cdr:from>
    <cdr:to>
      <cdr:x>0.74756</cdr:x>
      <cdr:y>0.68145</cdr:y>
    </cdr:to>
    <cdr:cxnSp macro="">
      <cdr:nvCxnSpPr>
        <cdr:cNvPr id="4" name="Connettore 1 3"/>
        <cdr:cNvCxnSpPr/>
      </cdr:nvCxnSpPr>
      <cdr:spPr bwMode="auto">
        <a:xfrm xmlns:a="http://schemas.openxmlformats.org/drawingml/2006/main">
          <a:off x="1487760" y="1415008"/>
          <a:ext cx="3733800" cy="167640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CC99FF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0.18027</cdr:x>
      <cdr:y>0.3791</cdr:y>
    </cdr:from>
    <cdr:to>
      <cdr:x>0.71483</cdr:x>
      <cdr:y>0.74864</cdr:y>
    </cdr:to>
    <cdr:cxnSp macro="">
      <cdr:nvCxnSpPr>
        <cdr:cNvPr id="10" name="Connettore 1 9"/>
        <cdr:cNvCxnSpPr/>
      </cdr:nvCxnSpPr>
      <cdr:spPr bwMode="auto">
        <a:xfrm xmlns:a="http://schemas.openxmlformats.org/drawingml/2006/main">
          <a:off x="1259160" y="1719808"/>
          <a:ext cx="3733800" cy="167640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CC99FF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0.13663</cdr:x>
      <cdr:y>0.46309</cdr:y>
    </cdr:from>
    <cdr:to>
      <cdr:x>0.6712</cdr:x>
      <cdr:y>0.83263</cdr:y>
    </cdr:to>
    <cdr:cxnSp macro="">
      <cdr:nvCxnSpPr>
        <cdr:cNvPr id="11" name="Connettore 1 10"/>
        <cdr:cNvCxnSpPr/>
      </cdr:nvCxnSpPr>
      <cdr:spPr bwMode="auto">
        <a:xfrm xmlns:a="http://schemas.openxmlformats.org/drawingml/2006/main">
          <a:off x="954360" y="2100808"/>
          <a:ext cx="3733800" cy="167640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CC99FF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0.10391</cdr:x>
      <cdr:y>0.56387</cdr:y>
    </cdr:from>
    <cdr:to>
      <cdr:x>0.63847</cdr:x>
      <cdr:y>0.93341</cdr:y>
    </cdr:to>
    <cdr:cxnSp macro="">
      <cdr:nvCxnSpPr>
        <cdr:cNvPr id="12" name="Connettore 1 11"/>
        <cdr:cNvCxnSpPr/>
      </cdr:nvCxnSpPr>
      <cdr:spPr bwMode="auto">
        <a:xfrm xmlns:a="http://schemas.openxmlformats.org/drawingml/2006/main">
          <a:off x="725760" y="2558008"/>
          <a:ext cx="3733800" cy="167640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CC99FF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34" tIns="46566" rIns="93134" bIns="46566" numCol="1" anchor="t" anchorCtr="0" compatLnSpc="1">
            <a:prstTxWarp prst="textNoShape">
              <a:avLst/>
            </a:prstTxWarp>
          </a:bodyPr>
          <a:lstStyle>
            <a:lvl1pPr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34" tIns="46566" rIns="93134" bIns="4656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34" tIns="46566" rIns="93134" bIns="46566" numCol="1" anchor="b" anchorCtr="0" compatLnSpc="1">
            <a:prstTxWarp prst="textNoShape">
              <a:avLst/>
            </a:prstTxWarp>
          </a:bodyPr>
          <a:lstStyle>
            <a:lvl1pPr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1380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34" tIns="46566" rIns="93134" bIns="4656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906532D-F921-EB44-8AB1-937AF415BC6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2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>
            <a:lvl1pPr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28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>
            <a:lvl1pPr algn="r"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0563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87850"/>
            <a:ext cx="5148262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27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867" tIns="45933" rIns="91867" bIns="45933" numCol="1" anchor="b" anchorCtr="0" compatLnSpc="1">
            <a:prstTxWarp prst="textNoShape">
              <a:avLst/>
            </a:prstTxWarp>
          </a:bodyPr>
          <a:lstStyle>
            <a:lvl1pPr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51900"/>
            <a:ext cx="302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867" tIns="45933" rIns="91867" bIns="45933" numCol="1" anchor="b" anchorCtr="0" compatLnSpc="1">
            <a:prstTxWarp prst="textNoShape">
              <a:avLst/>
            </a:prstTxWarp>
          </a:bodyPr>
          <a:lstStyle>
            <a:lvl1pPr algn="r"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DDFF8B2-056C-2C47-8F26-74747676B66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9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Pulsars – more subclasses of a known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830A-EF81-5644-9D4F-BEF818F469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B97AF-3ACB-6846-9491-983530E13913}" type="slidenum">
              <a:rPr lang="en-US"/>
              <a:pPr/>
              <a:t>35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Chandra obs here (Apr 12,13, 14 ,16 ,21)? VLA (Apr 15, 18, 20, 30)?</a:t>
            </a:r>
          </a:p>
        </p:txBody>
      </p:sp>
    </p:spTree>
    <p:extLst>
      <p:ext uri="{BB962C8B-B14F-4D97-AF65-F5344CB8AC3E}">
        <p14:creationId xmlns:p14="http://schemas.microsoft.com/office/powerpoint/2010/main" val="2118911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Pulsars – more subclasses of a known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830A-EF81-5644-9D4F-BEF818F4690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FF8B2-056C-2C47-8F26-74747676B6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56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FF8B2-056C-2C47-8F26-74747676B6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27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4DE76D-6DF6-4029-A978-7A43A3423B3B}" type="slidenum">
              <a:rPr lang="en-US" altLang="it-IT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236547" name="Text Box 1"/>
          <p:cNvSpPr txBox="1">
            <a:spLocks noChangeArrowheads="1"/>
          </p:cNvSpPr>
          <p:nvPr/>
        </p:nvSpPr>
        <p:spPr bwMode="auto">
          <a:xfrm>
            <a:off x="966796" y="695847"/>
            <a:ext cx="5059347" cy="34807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18" tIns="44108" rIns="88218" bIns="44108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>
              <a:solidFill>
                <a:schemeClr val="bg1"/>
              </a:solidFill>
            </a:endParaRPr>
          </a:p>
        </p:txBody>
      </p:sp>
      <p:sp>
        <p:nvSpPr>
          <p:cNvPr id="236548" name="Rectangle 2"/>
          <p:cNvSpPr>
            <a:spLocks noGrp="1" noChangeArrowheads="1"/>
          </p:cNvSpPr>
          <p:nvPr>
            <p:ph type="body"/>
          </p:nvPr>
        </p:nvSpPr>
        <p:spPr>
          <a:xfrm>
            <a:off x="697335" y="4408016"/>
            <a:ext cx="5595004" cy="41750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  <p:sp>
        <p:nvSpPr>
          <p:cNvPr id="236549" name="Text Box 3"/>
          <p:cNvSpPr txBox="1">
            <a:spLocks noChangeArrowheads="1"/>
          </p:cNvSpPr>
          <p:nvPr/>
        </p:nvSpPr>
        <p:spPr bwMode="auto">
          <a:xfrm>
            <a:off x="3958637" y="8813062"/>
            <a:ext cx="3031035" cy="4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55" tIns="45150" rIns="89955" bIns="4515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38706A-9303-4A52-9593-4BC9E3F1EDFF}" type="slidenum">
              <a:rPr lang="en-US" altLang="it-IT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it-IT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32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1AC6E6-D9E4-4D72-BEBF-3D4E2B232029}" type="slidenum">
              <a:rPr lang="en-US" altLang="it-IT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226307" name="Text Box 1"/>
          <p:cNvSpPr txBox="1">
            <a:spLocks noChangeArrowheads="1"/>
          </p:cNvSpPr>
          <p:nvPr/>
        </p:nvSpPr>
        <p:spPr bwMode="auto">
          <a:xfrm>
            <a:off x="966796" y="695847"/>
            <a:ext cx="5059347" cy="34807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18" tIns="44108" rIns="88218" bIns="44108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>
              <a:solidFill>
                <a:schemeClr val="bg1"/>
              </a:solidFill>
            </a:endParaRPr>
          </a:p>
        </p:txBody>
      </p:sp>
      <p:sp>
        <p:nvSpPr>
          <p:cNvPr id="226308" name="Rectangle 2"/>
          <p:cNvSpPr>
            <a:spLocks noGrp="1" noChangeArrowheads="1"/>
          </p:cNvSpPr>
          <p:nvPr>
            <p:ph type="body"/>
          </p:nvPr>
        </p:nvSpPr>
        <p:spPr>
          <a:xfrm>
            <a:off x="697335" y="4408016"/>
            <a:ext cx="5595004" cy="41750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  <p:sp>
        <p:nvSpPr>
          <p:cNvPr id="226309" name="Text Box 3"/>
          <p:cNvSpPr txBox="1">
            <a:spLocks noChangeArrowheads="1"/>
          </p:cNvSpPr>
          <p:nvPr/>
        </p:nvSpPr>
        <p:spPr bwMode="auto">
          <a:xfrm>
            <a:off x="3958637" y="8813062"/>
            <a:ext cx="3031035" cy="4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55" tIns="45150" rIns="89955" bIns="4515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F6D42E-F1FE-4521-B570-4A3CC5269EB5}" type="slidenum">
              <a:rPr lang="en-US" altLang="it-IT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it-IT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2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881063" algn="l"/>
                <a:tab pos="1763713" algn="l"/>
                <a:tab pos="2646363" algn="l"/>
                <a:tab pos="3527425" algn="l"/>
                <a:tab pos="4410075" algn="l"/>
                <a:tab pos="5292725" algn="l"/>
                <a:tab pos="6173788" algn="l"/>
                <a:tab pos="7056438" algn="l"/>
                <a:tab pos="7939088" algn="l"/>
                <a:tab pos="8821738" algn="l"/>
                <a:tab pos="97028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D2A519-07EE-4D3F-83C4-7880B7435131}" type="slidenum">
              <a:rPr lang="en-US" altLang="it-IT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it-IT" smtClean="0">
              <a:solidFill>
                <a:srgbClr val="000000"/>
              </a:solidFill>
            </a:endParaRPr>
          </a:p>
        </p:txBody>
      </p:sp>
      <p:sp>
        <p:nvSpPr>
          <p:cNvPr id="230403" name="Text Box 1"/>
          <p:cNvSpPr txBox="1">
            <a:spLocks noChangeArrowheads="1"/>
          </p:cNvSpPr>
          <p:nvPr/>
        </p:nvSpPr>
        <p:spPr bwMode="auto">
          <a:xfrm>
            <a:off x="966796" y="695847"/>
            <a:ext cx="5059347" cy="34807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18" tIns="44108" rIns="88218" bIns="44108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it-IT" sz="1800">
              <a:solidFill>
                <a:schemeClr val="bg1"/>
              </a:solidFill>
            </a:endParaRPr>
          </a:p>
        </p:txBody>
      </p:sp>
      <p:sp>
        <p:nvSpPr>
          <p:cNvPr id="230404" name="Rectangle 2"/>
          <p:cNvSpPr>
            <a:spLocks noGrp="1" noChangeArrowheads="1"/>
          </p:cNvSpPr>
          <p:nvPr>
            <p:ph type="body"/>
          </p:nvPr>
        </p:nvSpPr>
        <p:spPr>
          <a:xfrm>
            <a:off x="697335" y="4408016"/>
            <a:ext cx="5595004" cy="41750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  <p:sp>
        <p:nvSpPr>
          <p:cNvPr id="230405" name="Text Box 3"/>
          <p:cNvSpPr txBox="1">
            <a:spLocks noChangeArrowheads="1"/>
          </p:cNvSpPr>
          <p:nvPr/>
        </p:nvSpPr>
        <p:spPr bwMode="auto">
          <a:xfrm>
            <a:off x="3958637" y="8813062"/>
            <a:ext cx="3031035" cy="4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55" tIns="45150" rIns="89955" bIns="4515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A9E81F-39A8-4D23-A04D-EF1257BC31AC}" type="slidenum">
              <a:rPr lang="en-US" altLang="it-IT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it-IT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27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FF8B2-056C-2C47-8F26-74747676B66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1"/>
          <p:cNvSpPr txBox="1">
            <a:spLocks noChangeArrowheads="1"/>
          </p:cNvSpPr>
          <p:nvPr/>
        </p:nvSpPr>
        <p:spPr bwMode="auto">
          <a:xfrm>
            <a:off x="1427330" y="927301"/>
            <a:ext cx="4136645" cy="31824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400">
              <a:latin typeface="Times" pitchFamily="18" charset="0"/>
            </a:endParaRPr>
          </a:p>
        </p:txBody>
      </p:sp>
      <p:sp>
        <p:nvSpPr>
          <p:cNvPr id="225283" name="Text Box 2"/>
          <p:cNvSpPr>
            <a:spLocks noGrp="1" noChangeArrowheads="1"/>
          </p:cNvSpPr>
          <p:nvPr>
            <p:ph type="body"/>
          </p:nvPr>
        </p:nvSpPr>
        <p:spPr>
          <a:xfrm>
            <a:off x="1066415" y="4416917"/>
            <a:ext cx="4865007" cy="35296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6200" indent="-76200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it-IT" smtClean="0">
                <a:ea typeface="ＭＳ Ｐゴシック" pitchFamily="34" charset="-128"/>
              </a:rPr>
              <a:t>A time line of events. Timetable of the Astronomer's Telegram releases on the recent Crab Nebula flare in universal time, within 1 month after discovery on 22 September 2010. Corresponding telegram IDs are: 2855, 2856, 2858, 2861, 2866, 2867, 2868, 2872, 2879, 2882, 2889, 2893, 2903, 2921, 2967, 2968.</a:t>
            </a:r>
          </a:p>
        </p:txBody>
      </p:sp>
    </p:spTree>
    <p:extLst>
      <p:ext uri="{BB962C8B-B14F-4D97-AF65-F5344CB8AC3E}">
        <p14:creationId xmlns:p14="http://schemas.microsoft.com/office/powerpoint/2010/main" val="86226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9F16-05EF-E74D-9E56-8EE3627B4B04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0954-6FF7-E947-93FA-278F7AE4251E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2941-3C30-844F-86AA-A02ABF7FCABE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F9DF-DC9A-EA4E-B2F2-E345B39A5E49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386F-6159-FA42-A7B6-05A2C4AA5460}" type="datetime2">
              <a:rPr lang="en-US" smtClean="0"/>
              <a:t>Friday, September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BB55-9AB2-B84D-AF81-4085C9562E52}" type="datetime2">
              <a:rPr lang="en-US" smtClean="0"/>
              <a:t>Friday, September 4,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1472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1903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879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4190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F2AEA3FB-B572-4DB6-BB86-44BB941EC7F7}" type="datetimeFigureOut">
              <a:rPr lang="en-US"/>
              <a:pPr>
                <a:defRPr/>
              </a:pPr>
              <a:t>9/4/2015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62EC0950-009E-4BBE-AF88-25E9749ACD4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1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AB6A-CE78-9F43-BDDD-7C6914E2ED9F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1BEB-ADF0-BD4D-94BB-84DAAA11E35D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6AA-04BC-0140-A468-0604C3720C2C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1E9D-0E61-2F42-B447-8F663D5376D7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53E2-2336-EC43-AFA4-C5A07B3264F3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1A0D-3D6E-0145-A57C-02D1E2A88E73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2DF2-4640-D64D-AC41-30F4935D631E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E70B-9348-094A-93C1-6A2C6A8821B8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fld id="{3DE62859-448A-A943-88CF-369458E877E4}" type="datetime2">
              <a:rPr lang="en-US" smtClean="0"/>
              <a:t>Friday, September 4,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fld id="{1789C0F2-17E0-497A-9BBE-0C73201AAFE3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Arial"/>
        <a:buChar char="•"/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1pPr>
      <a:lvl2pPr marL="685800" indent="-336550" algn="l" defTabSz="914400" rtl="0" eaLnBrk="1" latinLnBrk="0" hangingPunct="1"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2pPr>
      <a:lvl3pPr marL="10350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3pPr>
      <a:lvl4pPr marL="1371600" indent="-3365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4pPr>
      <a:lvl5pPr marL="17208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21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21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21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21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1787" y="5696932"/>
            <a:ext cx="7770813" cy="9457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j-ea"/>
                <a:cs typeface="Calibri"/>
              </a:defRPr>
            </a:lvl1pPr>
          </a:lstStyle>
          <a:p>
            <a:r>
              <a:rPr lang="en-US" b="1" i="1" dirty="0" smtClean="0"/>
              <a:t>Patrizia Caraveo</a:t>
            </a:r>
            <a:endParaRPr lang="en-US" b="1" i="1" dirty="0"/>
          </a:p>
        </p:txBody>
      </p:sp>
      <p:pic>
        <p:nvPicPr>
          <p:cNvPr id="5" name="Picture 2" descr="cmap_mol_48m_gt1000_front_gal_0p1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flipH="1">
            <a:off x="670559" y="193205"/>
            <a:ext cx="7802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FFFF"/>
                </a:solidFill>
                <a:latin typeface="Arial" pitchFamily="1" charset="0"/>
              </a:rPr>
              <a:t>A view of our Galaxy  in </a:t>
            </a:r>
            <a:r>
              <a:rPr lang="en-US" sz="4000" b="1" i="1" dirty="0">
                <a:solidFill>
                  <a:srgbClr val="FFFFFF"/>
                </a:solidFill>
                <a:latin typeface="Symbol" panose="05050102010706020507" pitchFamily="18" charset="2"/>
              </a:rPr>
              <a:t>g</a:t>
            </a:r>
            <a:r>
              <a:rPr lang="en-US" sz="4000" b="1" i="1" dirty="0">
                <a:solidFill>
                  <a:srgbClr val="FFFFFF"/>
                </a:solidFill>
                <a:latin typeface="Arial" pitchFamily="1" charset="0"/>
              </a:rPr>
              <a:t>-rays</a:t>
            </a:r>
            <a:endParaRPr lang="en-US" sz="4000" b="1" dirty="0">
              <a:solidFill>
                <a:srgbClr val="FFFFFF"/>
              </a:solidFill>
              <a:latin typeface="Arial" pitchFamily="1" charset="0"/>
            </a:endParaRPr>
          </a:p>
          <a:p>
            <a:endParaRPr lang="it-IT" sz="2000" dirty="0" smtClean="0">
              <a:latin typeface="Calibri"/>
              <a:cs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85" y="518788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The Fermi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Sky</a:t>
            </a:r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  &gt;1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GeV</a:t>
            </a:r>
            <a:endParaRPr lang="it-IT" sz="24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825" y="404664"/>
            <a:ext cx="80772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 sz="2800" b="1" dirty="0" smtClean="0">
                <a:solidFill>
                  <a:srgbClr val="FFFF00"/>
                </a:solidFill>
                <a:ea typeface="ＭＳ Ｐゴシック" pitchFamily="34" charset="-128"/>
              </a:rPr>
              <a:t>2014</a:t>
            </a:r>
            <a:r>
              <a:rPr lang="it-IT" altLang="it-IT" sz="2800" b="1" dirty="0" smtClean="0">
                <a:ea typeface="ＭＳ Ｐゴシック" pitchFamily="34" charset="-128"/>
              </a:rPr>
              <a:t>: 57 new radio </a:t>
            </a:r>
            <a:r>
              <a:rPr lang="it-IT" altLang="it-IT" sz="2800" b="1" dirty="0" err="1">
                <a:ea typeface="ＭＳ Ｐゴシック" pitchFamily="34" charset="-128"/>
              </a:rPr>
              <a:t>MSPs</a:t>
            </a:r>
            <a:r>
              <a:rPr lang="it-IT" altLang="it-IT" sz="2800" b="1" dirty="0">
                <a:ea typeface="ＭＳ Ｐゴシック" pitchFamily="34" charset="-128"/>
              </a:rPr>
              <a:t> </a:t>
            </a:r>
            <a:r>
              <a:rPr lang="it-IT" altLang="it-IT" sz="2800" b="1" dirty="0" err="1">
                <a:ea typeface="ＭＳ Ｐゴシック" pitchFamily="34" charset="-128"/>
              </a:rPr>
              <a:t>within</a:t>
            </a:r>
            <a:r>
              <a:rPr lang="it-IT" altLang="it-IT" sz="2800" b="1" dirty="0">
                <a:ea typeface="ＭＳ Ｐゴシック" pitchFamily="34" charset="-128"/>
              </a:rPr>
              <a:t> Fermi </a:t>
            </a:r>
            <a:r>
              <a:rPr lang="it-IT" altLang="it-IT" sz="2800" b="1" dirty="0" err="1">
                <a:ea typeface="ＭＳ Ｐゴシック" pitchFamily="34" charset="-128"/>
              </a:rPr>
              <a:t>error</a:t>
            </a:r>
            <a:r>
              <a:rPr lang="it-IT" altLang="it-IT" sz="2800" b="1" dirty="0">
                <a:ea typeface="ＭＳ Ｐゴシック" pitchFamily="34" charset="-128"/>
              </a:rPr>
              <a:t> </a:t>
            </a:r>
            <a:r>
              <a:rPr lang="it-IT" altLang="it-IT" sz="2800" b="1" dirty="0" smtClean="0">
                <a:ea typeface="ＭＳ Ｐゴシック" pitchFamily="34" charset="-128"/>
              </a:rPr>
              <a:t>boxes: a </a:t>
            </a:r>
            <a:r>
              <a:rPr lang="it-IT" altLang="it-IT" sz="2800" b="1" dirty="0" err="1" smtClean="0">
                <a:ea typeface="ＭＳ Ｐゴシック" pitchFamily="34" charset="-128"/>
              </a:rPr>
              <a:t>good</a:t>
            </a:r>
            <a:r>
              <a:rPr lang="it-IT" altLang="it-IT" sz="2800" b="1" dirty="0" smtClean="0">
                <a:ea typeface="ＭＳ Ｐゴシック" pitchFamily="34" charset="-128"/>
              </a:rPr>
              <a:t> </a:t>
            </a:r>
            <a:r>
              <a:rPr lang="it-IT" altLang="it-IT" sz="2800" b="1" dirty="0" err="1" smtClean="0">
                <a:ea typeface="ＭＳ Ｐゴシック" pitchFamily="34" charset="-128"/>
              </a:rPr>
              <a:t>fraction</a:t>
            </a:r>
            <a:r>
              <a:rPr lang="it-IT" altLang="it-IT" sz="2800" b="1" dirty="0" smtClean="0">
                <a:ea typeface="ＭＳ Ｐゴシック" pitchFamily="34" charset="-128"/>
              </a:rPr>
              <a:t> of </a:t>
            </a:r>
            <a:r>
              <a:rPr lang="it-IT" altLang="it-IT" sz="2800" b="1" dirty="0" err="1" smtClean="0">
                <a:ea typeface="ＭＳ Ｐゴシック" pitchFamily="34" charset="-128"/>
              </a:rPr>
              <a:t>all</a:t>
            </a:r>
            <a:r>
              <a:rPr lang="it-IT" altLang="it-IT" sz="2800" b="1" dirty="0" smtClean="0">
                <a:ea typeface="ＭＳ Ｐゴシック" pitchFamily="34" charset="-128"/>
              </a:rPr>
              <a:t> </a:t>
            </a:r>
            <a:r>
              <a:rPr lang="it-IT" altLang="it-IT" sz="2800" b="1" dirty="0" err="1" smtClean="0">
                <a:ea typeface="ＭＳ Ｐゴシック" pitchFamily="34" charset="-128"/>
              </a:rPr>
              <a:t>field</a:t>
            </a:r>
            <a:r>
              <a:rPr lang="it-IT" altLang="it-IT" sz="2800" b="1" dirty="0" smtClean="0">
                <a:ea typeface="ＭＳ Ｐゴシック" pitchFamily="34" charset="-128"/>
              </a:rPr>
              <a:t> </a:t>
            </a:r>
            <a:r>
              <a:rPr lang="it-IT" altLang="it-IT" sz="2800" b="1" dirty="0" err="1" smtClean="0">
                <a:ea typeface="ＭＳ Ｐゴシック" pitchFamily="34" charset="-128"/>
              </a:rPr>
              <a:t>MSPs</a:t>
            </a:r>
            <a:r>
              <a:rPr lang="it-IT" altLang="it-IT" sz="2800" b="1" dirty="0" smtClean="0">
                <a:ea typeface="ＭＳ Ｐゴシック" pitchFamily="34" charset="-128"/>
              </a:rPr>
              <a:t> </a:t>
            </a:r>
            <a:r>
              <a:rPr lang="it-IT" altLang="it-IT" sz="2800" b="1" dirty="0">
                <a:ea typeface="ＭＳ Ｐゴシック" pitchFamily="34" charset="-128"/>
              </a:rPr>
              <a:t/>
            </a:r>
            <a:br>
              <a:rPr lang="it-IT" altLang="it-IT" sz="2800" b="1" dirty="0">
                <a:ea typeface="ＭＳ Ｐゴシック" pitchFamily="34" charset="-128"/>
              </a:rPr>
            </a:br>
            <a:endParaRPr lang="it-IT" sz="2800" b="1" dirty="0">
              <a:cs typeface="+mj-cs"/>
            </a:endParaRPr>
          </a:p>
        </p:txBody>
      </p:sp>
      <p:sp>
        <p:nvSpPr>
          <p:cNvPr id="573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dirty="0" smtClean="0">
              <a:ea typeface="ＭＳ Ｐゴシック" pitchFamily="34" charset="-128"/>
            </a:endParaRPr>
          </a:p>
        </p:txBody>
      </p:sp>
      <p:sp>
        <p:nvSpPr>
          <p:cNvPr id="57348" name="Rettangolo 3"/>
          <p:cNvSpPr>
            <a:spLocks noChangeArrowheads="1"/>
          </p:cNvSpPr>
          <p:nvPr/>
        </p:nvSpPr>
        <p:spPr bwMode="auto">
          <a:xfrm>
            <a:off x="1187450" y="3789363"/>
            <a:ext cx="14446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000" b="1">
                <a:solidFill>
                  <a:srgbClr val="0033C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 b="1">
                <a:solidFill>
                  <a:srgbClr val="0033C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 b="0">
              <a:latin typeface="Times" charset="0"/>
            </a:endParaRPr>
          </a:p>
        </p:txBody>
      </p:sp>
      <p:pic>
        <p:nvPicPr>
          <p:cNvPr id="57349" name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2" y="908720"/>
            <a:ext cx="6985471" cy="36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Immagin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181559"/>
            <a:ext cx="4522216" cy="35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382000" y="3048000"/>
            <a:ext cx="533400" cy="335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</a:rPr>
              <a:t>68</a:t>
            </a:r>
            <a:endParaRPr lang="it-IT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8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alphaModFix amt="0"/>
            <a:duotone>
              <a:schemeClr val="bg1">
                <a:shade val="10000"/>
                <a:satMod val="150000"/>
              </a:schemeClr>
              <a:schemeClr val="bg1">
                <a:tint val="60000"/>
                <a:satMod val="400000"/>
                <a:lumMod val="11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2078038"/>
            <a:ext cx="2644776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0"/>
            <a:ext cx="6113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439738" y="149225"/>
            <a:ext cx="15176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0000"/>
                </a:solidFill>
                <a:latin typeface="Times" pitchFamily="18" charset="0"/>
              </a:rPr>
              <a:t>2000….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0000"/>
                </a:solidFill>
                <a:latin typeface="Times" pitchFamily="18" charset="0"/>
              </a:rPr>
              <a:t>X-rays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196975"/>
            <a:ext cx="19367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724400"/>
            <a:ext cx="203676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3" name="CasellaDiTesto 10"/>
          <p:cNvSpPr txBox="1">
            <a:spLocks noChangeArrowheads="1"/>
          </p:cNvSpPr>
          <p:nvPr/>
        </p:nvSpPr>
        <p:spPr bwMode="auto">
          <a:xfrm>
            <a:off x="2339975" y="6165850"/>
            <a:ext cx="4746625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C00000"/>
                </a:solidFill>
                <a:latin typeface="Times" pitchFamily="18" charset="0"/>
              </a:rPr>
              <a:t>The </a:t>
            </a:r>
            <a:r>
              <a:rPr lang="it-IT" altLang="it-IT" sz="2800" b="1" dirty="0" err="1">
                <a:solidFill>
                  <a:srgbClr val="C00000"/>
                </a:solidFill>
                <a:latin typeface="Times" pitchFamily="18" charset="0"/>
              </a:rPr>
              <a:t>archetipal</a:t>
            </a:r>
            <a:r>
              <a:rPr lang="it-IT" altLang="it-IT" sz="2800" b="1" dirty="0">
                <a:solidFill>
                  <a:srgbClr val="C00000"/>
                </a:solidFill>
                <a:latin typeface="Times" pitchFamily="18" charset="0"/>
              </a:rPr>
              <a:t> radio </a:t>
            </a:r>
            <a:r>
              <a:rPr lang="it-IT" altLang="it-IT" sz="2800" b="1" dirty="0" err="1">
                <a:solidFill>
                  <a:srgbClr val="C00000"/>
                </a:solidFill>
                <a:latin typeface="Times" pitchFamily="18" charset="0"/>
              </a:rPr>
              <a:t>quiet</a:t>
            </a:r>
            <a:r>
              <a:rPr lang="it-IT" altLang="it-IT" sz="2800" b="1" dirty="0">
                <a:solidFill>
                  <a:srgbClr val="C00000"/>
                </a:solidFill>
                <a:latin typeface="Times" pitchFamily="18" charset="0"/>
              </a:rPr>
              <a:t> NS</a:t>
            </a:r>
          </a:p>
        </p:txBody>
      </p:sp>
    </p:spTree>
    <p:extLst>
      <p:ext uri="{BB962C8B-B14F-4D97-AF65-F5344CB8AC3E}">
        <p14:creationId xmlns:p14="http://schemas.microsoft.com/office/powerpoint/2010/main" val="4001378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3" y="609600"/>
            <a:ext cx="901190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14400" y="5105400"/>
            <a:ext cx="2877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Calibri"/>
                <a:cs typeface="Calibri"/>
              </a:rPr>
              <a:t>Two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atin typeface="Calibri"/>
                <a:cs typeface="Calibri"/>
              </a:rPr>
              <a:t>revolutions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</a:p>
          <a:p>
            <a:r>
              <a:rPr lang="it-IT" sz="2400" b="1" dirty="0" smtClean="0">
                <a:latin typeface="Calibri"/>
                <a:cs typeface="Calibri"/>
              </a:rPr>
              <a:t>1-radio </a:t>
            </a:r>
            <a:r>
              <a:rPr lang="it-IT" sz="2400" b="1" dirty="0" err="1" smtClean="0">
                <a:latin typeface="Calibri"/>
                <a:cs typeface="Calibri"/>
              </a:rPr>
              <a:t>quiet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atin typeface="Calibri"/>
                <a:cs typeface="Calibri"/>
              </a:rPr>
              <a:t>pulsars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</a:p>
          <a:p>
            <a:r>
              <a:rPr lang="it-IT" sz="2400" b="1" dirty="0" smtClean="0">
                <a:solidFill>
                  <a:srgbClr val="FFFF00"/>
                </a:solidFill>
                <a:latin typeface="Calibri"/>
                <a:cs typeface="Calibri"/>
              </a:rPr>
              <a:t>2-MSPs</a:t>
            </a:r>
          </a:p>
        </p:txBody>
      </p:sp>
    </p:spTree>
    <p:extLst>
      <p:ext uri="{BB962C8B-B14F-4D97-AF65-F5344CB8AC3E}">
        <p14:creationId xmlns:p14="http://schemas.microsoft.com/office/powerpoint/2010/main" val="24611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1717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161 Gamma-ray Pulsars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770813" cy="94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Young pulsars: 46 radio selected, 40 gamma-selected, 4 x-ray selected</a:t>
            </a:r>
          </a:p>
          <a:p>
            <a:r>
              <a:rPr lang="en-US" dirty="0" smtClean="0"/>
              <a:t>MSP: 70 radio selected, 1 gamma-selected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9144000" cy="4065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8382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https://</a:t>
            </a:r>
            <a:r>
              <a:rPr lang="en-US" sz="2000" dirty="0" err="1">
                <a:latin typeface="Calibri"/>
                <a:cs typeface="Calibri"/>
              </a:rPr>
              <a:t>confluence.slac.stanford.edu</a:t>
            </a:r>
            <a:r>
              <a:rPr lang="en-US" sz="2000" dirty="0">
                <a:latin typeface="Calibri"/>
                <a:cs typeface="Calibri"/>
              </a:rPr>
              <a:t>/display/GLAMCOG/</a:t>
            </a:r>
            <a:r>
              <a:rPr lang="en-US" sz="2000" dirty="0" err="1">
                <a:latin typeface="Calibri"/>
                <a:cs typeface="Calibri"/>
              </a:rPr>
              <a:t>Public+List+of+LAT-Detected+Gamma-Ray+Pulsars</a:t>
            </a:r>
            <a:endParaRPr lang="en-US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8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Three </a:t>
            </a:r>
            <a:r>
              <a:rPr lang="it-IT" dirty="0" err="1" smtClean="0"/>
              <a:t>neutron</a:t>
            </a:r>
            <a:r>
              <a:rPr lang="it-IT" dirty="0" smtClean="0"/>
              <a:t> star families</a:t>
            </a:r>
            <a:endParaRPr lang="it-IT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203759"/>
              </p:ext>
            </p:extLst>
          </p:nvPr>
        </p:nvGraphicFramePr>
        <p:xfrm>
          <a:off x="467544" y="1484784"/>
          <a:ext cx="8208912" cy="473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040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577708"/>
              </p:ext>
            </p:extLst>
          </p:nvPr>
        </p:nvGraphicFramePr>
        <p:xfrm>
          <a:off x="467544" y="1484784"/>
          <a:ext cx="8208912" cy="473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46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161 </a:t>
            </a:r>
            <a:r>
              <a:rPr lang="it-IT" altLang="it-IT" dirty="0" err="1" smtClean="0"/>
              <a:t>Neutron</a:t>
            </a:r>
            <a:r>
              <a:rPr lang="it-IT" altLang="it-IT" dirty="0" smtClean="0"/>
              <a:t> Stars </a:t>
            </a:r>
          </a:p>
        </p:txBody>
      </p:sp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237625"/>
              </p:ext>
            </p:extLst>
          </p:nvPr>
        </p:nvGraphicFramePr>
        <p:xfrm>
          <a:off x="1331640" y="1556792"/>
          <a:ext cx="69847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4692" name="CasellaDiTesto 4"/>
          <p:cNvSpPr txBox="1">
            <a:spLocks noChangeArrowheads="1"/>
          </p:cNvSpPr>
          <p:nvPr/>
        </p:nvSpPr>
        <p:spPr bwMode="auto">
          <a:xfrm>
            <a:off x="323850" y="6165850"/>
            <a:ext cx="835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err="1">
                <a:latin typeface="Times" pitchFamily="18" charset="0"/>
              </a:rPr>
              <a:t>Half</a:t>
            </a:r>
            <a:r>
              <a:rPr lang="it-IT" altLang="it-IT" sz="2800" b="1" dirty="0">
                <a:latin typeface="Times" pitchFamily="18" charset="0"/>
              </a:rPr>
              <a:t> of the </a:t>
            </a:r>
            <a:r>
              <a:rPr lang="it-IT" altLang="it-IT" sz="2800" b="1" dirty="0" smtClean="0">
                <a:latin typeface="Symbol" panose="05050102010706020507" pitchFamily="18" charset="2"/>
              </a:rPr>
              <a:t>g</a:t>
            </a:r>
            <a:r>
              <a:rPr lang="it-IT" altLang="it-IT" sz="2800" b="1" dirty="0" smtClean="0">
                <a:latin typeface="Times" pitchFamily="18" charset="0"/>
              </a:rPr>
              <a:t>-</a:t>
            </a:r>
            <a:r>
              <a:rPr lang="it-IT" altLang="it-IT" sz="2800" b="1" dirty="0" err="1" smtClean="0">
                <a:latin typeface="Times" pitchFamily="18" charset="0"/>
              </a:rPr>
              <a:t>ray</a:t>
            </a:r>
            <a:r>
              <a:rPr lang="it-IT" altLang="it-IT" sz="2800" b="1" dirty="0" smtClean="0">
                <a:latin typeface="Times" pitchFamily="18" charset="0"/>
              </a:rPr>
              <a:t> </a:t>
            </a:r>
            <a:r>
              <a:rPr lang="it-IT" altLang="it-IT" sz="2800" b="1" dirty="0" err="1" smtClean="0">
                <a:latin typeface="Times" pitchFamily="18" charset="0"/>
              </a:rPr>
              <a:t>PSRs</a:t>
            </a:r>
            <a:r>
              <a:rPr lang="it-IT" altLang="it-IT" sz="2800" b="1" dirty="0" smtClean="0">
                <a:latin typeface="Times" pitchFamily="18" charset="0"/>
              </a:rPr>
              <a:t> </a:t>
            </a:r>
            <a:r>
              <a:rPr lang="it-IT" altLang="it-IT" sz="2800" b="1" dirty="0" err="1" smtClean="0">
                <a:latin typeface="Times" pitchFamily="18" charset="0"/>
              </a:rPr>
              <a:t>were</a:t>
            </a:r>
            <a:r>
              <a:rPr lang="it-IT" altLang="it-IT" sz="2800" b="1" dirty="0" smtClean="0">
                <a:latin typeface="Times" pitchFamily="18" charset="0"/>
              </a:rPr>
              <a:t> </a:t>
            </a:r>
            <a:r>
              <a:rPr lang="it-IT" altLang="it-IT" sz="2800" b="1" dirty="0" err="1">
                <a:latin typeface="Times" pitchFamily="18" charset="0"/>
              </a:rPr>
              <a:t>not</a:t>
            </a:r>
            <a:r>
              <a:rPr lang="it-IT" altLang="it-IT" sz="2800" b="1" dirty="0">
                <a:latin typeface="Times" pitchFamily="18" charset="0"/>
              </a:rPr>
              <a:t> </a:t>
            </a:r>
            <a:r>
              <a:rPr lang="it-IT" altLang="it-IT" sz="2800" b="1" dirty="0" err="1">
                <a:latin typeface="Times" pitchFamily="18" charset="0"/>
              </a:rPr>
              <a:t>known</a:t>
            </a:r>
            <a:r>
              <a:rPr lang="it-IT" altLang="it-IT" sz="2800" b="1" dirty="0">
                <a:latin typeface="Times" pitchFamily="18" charset="0"/>
              </a:rPr>
              <a:t> </a:t>
            </a:r>
            <a:r>
              <a:rPr lang="it-IT" altLang="it-IT" sz="2800" b="1" dirty="0" err="1">
                <a:latin typeface="Times" pitchFamily="18" charset="0"/>
              </a:rPr>
              <a:t>before</a:t>
            </a:r>
            <a:r>
              <a:rPr lang="it-IT" altLang="it-IT" sz="2800" b="1" dirty="0">
                <a:latin typeface="Times" pitchFamily="18" charset="0"/>
              </a:rPr>
              <a:t> Fermi </a:t>
            </a:r>
          </a:p>
        </p:txBody>
      </p:sp>
    </p:spTree>
    <p:extLst>
      <p:ext uri="{BB962C8B-B14F-4D97-AF65-F5344CB8AC3E}">
        <p14:creationId xmlns:p14="http://schemas.microsoft.com/office/powerpoint/2010/main" val="1304786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" y="187760"/>
            <a:ext cx="9119899" cy="6449518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541463"/>
            <a:ext cx="53721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380365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CasellaDiTesto 4"/>
          <p:cNvSpPr txBox="1">
            <a:spLocks noChangeArrowheads="1"/>
          </p:cNvSpPr>
          <p:nvPr/>
        </p:nvSpPr>
        <p:spPr bwMode="auto">
          <a:xfrm>
            <a:off x="179388" y="5387975"/>
            <a:ext cx="5143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Times" pitchFamily="18" charset="0"/>
              </a:rPr>
              <a:t>14 more GCs detected by Fermi 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09900"/>
            <a:ext cx="37052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5" name="CasellaDiTesto 5"/>
          <p:cNvSpPr txBox="1">
            <a:spLocks noChangeArrowheads="1"/>
          </p:cNvSpPr>
          <p:nvPr/>
        </p:nvSpPr>
        <p:spPr bwMode="auto">
          <a:xfrm>
            <a:off x="4787900" y="5156200"/>
            <a:ext cx="42656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chemeClr val="bg1"/>
                </a:solidFill>
                <a:latin typeface="Times" pitchFamily="18" charset="0"/>
              </a:rPr>
              <a:t>Energetic</a:t>
            </a:r>
            <a:r>
              <a:rPr lang="it-IT" altLang="it-IT" sz="2400" b="1" dirty="0">
                <a:solidFill>
                  <a:schemeClr val="bg1"/>
                </a:solidFill>
                <a:latin typeface="Times" pitchFamily="18" charset="0"/>
              </a:rPr>
              <a:t> and far </a:t>
            </a:r>
            <a:r>
              <a:rPr lang="it-IT" altLang="it-IT" sz="2400" b="1" dirty="0" err="1">
                <a:solidFill>
                  <a:schemeClr val="bg1"/>
                </a:solidFill>
                <a:latin typeface="Times" pitchFamily="18" charset="0"/>
              </a:rPr>
              <a:t>away</a:t>
            </a:r>
            <a:r>
              <a:rPr lang="it-IT" altLang="it-IT" sz="2400" b="1" dirty="0">
                <a:solidFill>
                  <a:schemeClr val="bg1"/>
                </a:solidFill>
                <a:latin typeface="Times" pitchFamily="18" charset="0"/>
              </a:rPr>
              <a:t> 8.4 </a:t>
            </a:r>
            <a:r>
              <a:rPr lang="it-IT" altLang="it-IT" sz="2400" b="1" dirty="0" err="1">
                <a:solidFill>
                  <a:schemeClr val="bg1"/>
                </a:solidFill>
                <a:latin typeface="Times" pitchFamily="18" charset="0"/>
              </a:rPr>
              <a:t>kpc</a:t>
            </a:r>
            <a:endParaRPr lang="it-IT" altLang="it-IT" sz="2400" b="1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8551" name="CasellaDiTesto 1"/>
          <p:cNvSpPr txBox="1">
            <a:spLocks noChangeArrowheads="1"/>
          </p:cNvSpPr>
          <p:nvPr/>
        </p:nvSpPr>
        <p:spPr bwMode="auto">
          <a:xfrm>
            <a:off x="1547813" y="333375"/>
            <a:ext cx="585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 smtClean="0">
                <a:solidFill>
                  <a:srgbClr val="FF0000"/>
                </a:solidFill>
                <a:latin typeface="Times" pitchFamily="18" charset="0"/>
              </a:rPr>
              <a:t>For </a:t>
            </a:r>
            <a:r>
              <a:rPr lang="it-IT" altLang="it-IT" sz="3600" b="1" dirty="0" err="1" smtClean="0">
                <a:solidFill>
                  <a:srgbClr val="FF0000"/>
                </a:solidFill>
                <a:latin typeface="Times" pitchFamily="18" charset="0"/>
              </a:rPr>
              <a:t>sure</a:t>
            </a:r>
            <a:r>
              <a:rPr lang="it-IT" altLang="it-IT" sz="3600" b="1" dirty="0" smtClean="0">
                <a:solidFill>
                  <a:srgbClr val="FF0000"/>
                </a:solidFill>
                <a:latin typeface="Times" pitchFamily="18" charset="0"/>
              </a:rPr>
              <a:t>, more </a:t>
            </a:r>
            <a:r>
              <a:rPr lang="it-IT" altLang="it-IT" sz="3600" b="1" dirty="0" err="1" smtClean="0">
                <a:solidFill>
                  <a:srgbClr val="FF0000"/>
                </a:solidFill>
                <a:latin typeface="Times" pitchFamily="18" charset="0"/>
              </a:rPr>
              <a:t>MSPs</a:t>
            </a:r>
            <a:r>
              <a:rPr lang="it-IT" altLang="it-IT" sz="3600" b="1" dirty="0" smtClean="0">
                <a:solidFill>
                  <a:srgbClr val="FF0000"/>
                </a:solidFill>
                <a:latin typeface="Times" pitchFamily="18" charset="0"/>
              </a:rPr>
              <a:t> in </a:t>
            </a:r>
            <a:r>
              <a:rPr lang="it-IT" altLang="it-IT" sz="3600" b="1" dirty="0" err="1" smtClean="0">
                <a:solidFill>
                  <a:srgbClr val="FF0000"/>
                </a:solidFill>
                <a:latin typeface="Times" pitchFamily="18" charset="0"/>
              </a:rPr>
              <a:t>GCs</a:t>
            </a:r>
            <a:endParaRPr lang="it-IT" altLang="it-IT" sz="3600" b="1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773113" y="1844675"/>
            <a:ext cx="1192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FF00"/>
                </a:solidFill>
                <a:latin typeface="Times" pitchFamily="18" charset="0"/>
              </a:rPr>
              <a:t>47 Tuc</a:t>
            </a:r>
          </a:p>
        </p:txBody>
      </p:sp>
    </p:spTree>
    <p:extLst>
      <p:ext uri="{BB962C8B-B14F-4D97-AF65-F5344CB8AC3E}">
        <p14:creationId xmlns:p14="http://schemas.microsoft.com/office/powerpoint/2010/main" val="110283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43015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8100"/>
            <a:ext cx="9036496" cy="609600"/>
          </a:xfrm>
        </p:spPr>
        <p:txBody>
          <a:bodyPr/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MSP Bonanza BONUS: </a:t>
            </a:r>
            <a:r>
              <a:rPr lang="it-IT" sz="3200" b="1" dirty="0" err="1" smtClean="0">
                <a:solidFill>
                  <a:srgbClr val="FF0000"/>
                </a:solidFill>
              </a:rPr>
              <a:t>Gravitational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waves</a:t>
            </a:r>
            <a:r>
              <a:rPr lang="it-IT" sz="3200" b="1" dirty="0" smtClean="0">
                <a:solidFill>
                  <a:srgbClr val="FF0000"/>
                </a:solidFill>
              </a:rPr>
              <a:t> ?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236546" name="Picture 2" descr="http://www.nature.com/news/2010/100113/images/463147a-i1.0-L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427"/>
            <a:ext cx="9017040" cy="63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68275" y="46038"/>
            <a:ext cx="8175625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Lessons learned from a Revolution 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2225" y="1735138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>
            <a:lvl1pPr marL="608013" indent="-608013" eaLnBrk="0" hangingPunct="0">
              <a:spcBef>
                <a:spcPct val="20000"/>
              </a:spcBef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914400" eaLnBrk="0" hangingPunct="0">
              <a:spcBef>
                <a:spcPct val="20000"/>
              </a:spcBef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500"/>
              </a:spcBef>
            </a:pPr>
            <a:endParaRPr lang="it-IT" altLang="it-IT" b="1" dirty="0" smtClean="0">
              <a:solidFill>
                <a:srgbClr val="7575D1"/>
              </a:solidFill>
            </a:endParaRPr>
          </a:p>
          <a:p>
            <a:pPr eaLnBrk="1" hangingPunct="1">
              <a:spcBef>
                <a:spcPts val="500"/>
              </a:spcBef>
            </a:pPr>
            <a:r>
              <a:rPr lang="it-IT" altLang="it-IT" b="1" dirty="0" err="1">
                <a:solidFill>
                  <a:srgbClr val="7575D1"/>
                </a:solidFill>
              </a:rPr>
              <a:t>MSPs</a:t>
            </a:r>
            <a:r>
              <a:rPr lang="it-IT" altLang="it-IT" b="1" dirty="0">
                <a:solidFill>
                  <a:srgbClr val="7575D1"/>
                </a:solidFill>
              </a:rPr>
              <a:t> are </a:t>
            </a:r>
            <a:r>
              <a:rPr lang="it-IT" altLang="it-IT" b="1" dirty="0" err="1">
                <a:solidFill>
                  <a:srgbClr val="7575D1"/>
                </a:solidFill>
              </a:rPr>
              <a:t>winning</a:t>
            </a:r>
            <a:r>
              <a:rPr lang="it-IT" altLang="it-IT" b="1" dirty="0">
                <a:solidFill>
                  <a:srgbClr val="7575D1"/>
                </a:solidFill>
              </a:rPr>
              <a:t> in the </a:t>
            </a:r>
            <a:r>
              <a:rPr lang="it-IT" altLang="it-IT" b="1" dirty="0">
                <a:solidFill>
                  <a:srgbClr val="7575D1"/>
                </a:solidFill>
                <a:latin typeface="Symbol" pitchFamily="18" charset="2"/>
              </a:rPr>
              <a:t>g</a:t>
            </a:r>
            <a:r>
              <a:rPr lang="it-IT" altLang="it-IT" b="1" dirty="0">
                <a:solidFill>
                  <a:srgbClr val="7575D1"/>
                </a:solidFill>
              </a:rPr>
              <a:t>-</a:t>
            </a:r>
            <a:r>
              <a:rPr lang="it-IT" altLang="it-IT" b="1" dirty="0" err="1">
                <a:solidFill>
                  <a:srgbClr val="7575D1"/>
                </a:solidFill>
              </a:rPr>
              <a:t>ray</a:t>
            </a:r>
            <a:r>
              <a:rPr lang="it-IT" altLang="it-IT" b="1" dirty="0">
                <a:solidFill>
                  <a:srgbClr val="7575D1"/>
                </a:solidFill>
              </a:rPr>
              <a:t> pulsar </a:t>
            </a:r>
            <a:r>
              <a:rPr lang="it-IT" altLang="it-IT" b="1" dirty="0" smtClean="0">
                <a:solidFill>
                  <a:srgbClr val="7575D1"/>
                </a:solidFill>
              </a:rPr>
              <a:t>race</a:t>
            </a: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7575D1"/>
              </a:solidFill>
            </a:endParaRPr>
          </a:p>
          <a:p>
            <a:pPr eaLnBrk="1" hangingPunct="1">
              <a:spcBef>
                <a:spcPts val="500"/>
              </a:spcBef>
            </a:pPr>
            <a:r>
              <a:rPr lang="it-IT" altLang="it-IT" b="1" dirty="0" err="1" smtClean="0">
                <a:solidFill>
                  <a:srgbClr val="00B050"/>
                </a:solidFill>
              </a:rPr>
              <a:t>INSs</a:t>
            </a:r>
            <a:r>
              <a:rPr lang="it-IT" altLang="it-IT" b="1" dirty="0" smtClean="0">
                <a:solidFill>
                  <a:srgbClr val="00B050"/>
                </a:solidFill>
              </a:rPr>
              <a:t> </a:t>
            </a:r>
            <a:r>
              <a:rPr lang="it-IT" altLang="it-IT" b="1" dirty="0" smtClean="0">
                <a:solidFill>
                  <a:srgbClr val="CC99FF"/>
                </a:solidFill>
              </a:rPr>
              <a:t>(</a:t>
            </a:r>
            <a:r>
              <a:rPr lang="it-IT" altLang="it-IT" b="1" dirty="0" err="1" smtClean="0">
                <a:solidFill>
                  <a:srgbClr val="CC99FF"/>
                </a:solidFill>
              </a:rPr>
              <a:t>MSPs</a:t>
            </a:r>
            <a:r>
              <a:rPr lang="it-IT" altLang="it-IT" b="1" dirty="0" smtClean="0">
                <a:solidFill>
                  <a:srgbClr val="CC99FF"/>
                </a:solidFill>
              </a:rPr>
              <a:t>) </a:t>
            </a:r>
            <a:r>
              <a:rPr lang="it-IT" altLang="it-IT" b="1" dirty="0">
                <a:solidFill>
                  <a:srgbClr val="00B050"/>
                </a:solidFill>
              </a:rPr>
              <a:t>are </a:t>
            </a:r>
            <a:r>
              <a:rPr lang="it-IT" altLang="it-IT" b="1" dirty="0" err="1">
                <a:solidFill>
                  <a:srgbClr val="00B050"/>
                </a:solidFill>
              </a:rPr>
              <a:t>indeed</a:t>
            </a:r>
            <a:r>
              <a:rPr lang="it-IT" altLang="it-IT" b="1" dirty="0">
                <a:solidFill>
                  <a:srgbClr val="00B050"/>
                </a:solidFill>
              </a:rPr>
              <a:t> </a:t>
            </a:r>
            <a:r>
              <a:rPr lang="it-IT" altLang="it-IT" b="1" dirty="0" err="1">
                <a:solidFill>
                  <a:srgbClr val="00B050"/>
                </a:solidFill>
              </a:rPr>
              <a:t>responsible</a:t>
            </a:r>
            <a:r>
              <a:rPr lang="it-IT" altLang="it-IT" b="1" dirty="0">
                <a:solidFill>
                  <a:srgbClr val="00B050"/>
                </a:solidFill>
              </a:rPr>
              <a:t> for A LOT of </a:t>
            </a:r>
            <a:r>
              <a:rPr lang="it-IT" altLang="it-IT" b="1" dirty="0" err="1">
                <a:solidFill>
                  <a:srgbClr val="00B050"/>
                </a:solidFill>
              </a:rPr>
              <a:t>previously</a:t>
            </a:r>
            <a:r>
              <a:rPr lang="it-IT" altLang="it-IT" b="1" dirty="0">
                <a:solidFill>
                  <a:srgbClr val="00B050"/>
                </a:solidFill>
              </a:rPr>
              <a:t> </a:t>
            </a:r>
            <a:r>
              <a:rPr lang="it-IT" altLang="it-IT" b="1" dirty="0" err="1">
                <a:solidFill>
                  <a:srgbClr val="00B050"/>
                </a:solidFill>
              </a:rPr>
              <a:t>unidentified</a:t>
            </a:r>
            <a:r>
              <a:rPr lang="it-IT" altLang="it-IT" b="1" dirty="0">
                <a:solidFill>
                  <a:srgbClr val="00B050"/>
                </a:solidFill>
              </a:rPr>
              <a:t> </a:t>
            </a:r>
            <a:r>
              <a:rPr lang="it-IT" altLang="it-IT" b="1" dirty="0">
                <a:solidFill>
                  <a:srgbClr val="00B050"/>
                </a:solidFill>
                <a:latin typeface="Symbol" pitchFamily="18" charset="2"/>
              </a:rPr>
              <a:t>g</a:t>
            </a:r>
            <a:r>
              <a:rPr lang="it-IT" altLang="it-IT" b="1" dirty="0">
                <a:solidFill>
                  <a:srgbClr val="00B050"/>
                </a:solidFill>
              </a:rPr>
              <a:t>-</a:t>
            </a:r>
            <a:r>
              <a:rPr lang="it-IT" altLang="it-IT" b="1" dirty="0" err="1">
                <a:solidFill>
                  <a:srgbClr val="00B050"/>
                </a:solidFill>
              </a:rPr>
              <a:t>ray</a:t>
            </a:r>
            <a:r>
              <a:rPr lang="it-IT" altLang="it-IT" b="1" dirty="0">
                <a:solidFill>
                  <a:srgbClr val="00B050"/>
                </a:solidFill>
              </a:rPr>
              <a:t> </a:t>
            </a:r>
            <a:r>
              <a:rPr lang="it-IT" altLang="it-IT" b="1" dirty="0" err="1" smtClean="0">
                <a:solidFill>
                  <a:srgbClr val="00B050"/>
                </a:solidFill>
              </a:rPr>
              <a:t>sources</a:t>
            </a:r>
            <a:endParaRPr lang="it-IT" altLang="it-IT" b="1" dirty="0" smtClean="0">
              <a:solidFill>
                <a:srgbClr val="00B050"/>
              </a:solidFill>
            </a:endParaRPr>
          </a:p>
          <a:p>
            <a:pPr marL="0" indent="0" eaLnBrk="1" hangingPunct="1">
              <a:spcBef>
                <a:spcPts val="500"/>
              </a:spcBef>
              <a:buNone/>
            </a:pPr>
            <a:endParaRPr lang="it-IT" altLang="it-IT" b="1" dirty="0" smtClean="0">
              <a:solidFill>
                <a:srgbClr val="7575D1"/>
              </a:solidFill>
            </a:endParaRPr>
          </a:p>
          <a:p>
            <a:pPr eaLnBrk="1" hangingPunct="1">
              <a:spcBef>
                <a:spcPts val="500"/>
              </a:spcBef>
            </a:pPr>
            <a:r>
              <a:rPr lang="it-IT" altLang="it-IT" b="1" dirty="0" smtClean="0">
                <a:solidFill>
                  <a:srgbClr val="FFFF00"/>
                </a:solidFill>
              </a:rPr>
              <a:t>X-</a:t>
            </a:r>
            <a:r>
              <a:rPr lang="it-IT" altLang="it-IT" b="1" dirty="0" err="1" smtClean="0">
                <a:solidFill>
                  <a:srgbClr val="FFFF00"/>
                </a:solidFill>
              </a:rPr>
              <a:t>ray</a:t>
            </a:r>
            <a:r>
              <a:rPr lang="it-IT" altLang="it-IT" b="1" dirty="0" smtClean="0">
                <a:solidFill>
                  <a:srgbClr val="FFFF00"/>
                </a:solidFill>
              </a:rPr>
              <a:t> and radio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coverage</a:t>
            </a:r>
            <a:r>
              <a:rPr lang="it-IT" altLang="it-IT" b="1" dirty="0" smtClean="0">
                <a:solidFill>
                  <a:srgbClr val="FFFF00"/>
                </a:solidFill>
              </a:rPr>
              <a:t> can be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complemented</a:t>
            </a:r>
            <a:r>
              <a:rPr lang="it-IT" altLang="it-IT" b="1" dirty="0" smtClean="0">
                <a:solidFill>
                  <a:srgbClr val="FFFF00"/>
                </a:solidFill>
              </a:rPr>
              <a:t> by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optical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variability</a:t>
            </a:r>
            <a:endParaRPr lang="it-IT" altLang="it-IT" b="1" dirty="0" smtClean="0">
              <a:solidFill>
                <a:srgbClr val="FFFF00"/>
              </a:solidFill>
            </a:endParaRPr>
          </a:p>
          <a:p>
            <a:pPr eaLnBrk="1" hangingPunct="1">
              <a:spcBef>
                <a:spcPts val="500"/>
              </a:spcBef>
            </a:pPr>
            <a:r>
              <a:rPr lang="it-IT" altLang="it-IT" b="1" dirty="0" smtClean="0">
                <a:solidFill>
                  <a:srgbClr val="FFFF00"/>
                </a:solidFill>
              </a:rPr>
              <a:t>… </a:t>
            </a: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7575D1"/>
              </a:solidFill>
            </a:endParaRP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00B050"/>
              </a:solidFill>
            </a:endParaRP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00B050"/>
              </a:solidFill>
            </a:endParaRP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500"/>
              </a:spcBef>
            </a:pPr>
            <a:endParaRPr lang="it-IT" altLang="it-IT" b="1" dirty="0">
              <a:solidFill>
                <a:srgbClr val="7575D1"/>
              </a:solidFill>
            </a:endParaRPr>
          </a:p>
          <a:p>
            <a:pPr marL="0" indent="0" eaLnBrk="1" hangingPunct="1">
              <a:spcBef>
                <a:spcPts val="500"/>
              </a:spcBef>
              <a:buNone/>
            </a:pPr>
            <a:endParaRPr lang="it-IT" altLang="it-IT" b="1" dirty="0">
              <a:solidFill>
                <a:srgbClr val="000000"/>
              </a:solidFill>
            </a:endParaRPr>
          </a:p>
          <a:p>
            <a:pPr lvl="2" indent="0" eaLnBrk="1" hangingPunct="1">
              <a:spcBef>
                <a:spcPts val="500"/>
              </a:spcBef>
            </a:pPr>
            <a:endParaRPr lang="it-IT" altLang="it-IT" dirty="0">
              <a:solidFill>
                <a:srgbClr val="000000"/>
              </a:solidFill>
            </a:endParaRPr>
          </a:p>
          <a:p>
            <a:pPr lvl="2" indent="0" eaLnBrk="1" hangingPunct="1">
              <a:spcBef>
                <a:spcPts val="500"/>
              </a:spcBef>
              <a:buFontTx/>
              <a:buNone/>
            </a:pPr>
            <a:endParaRPr lang="it-IT" altLang="it-IT" dirty="0">
              <a:solidFill>
                <a:schemeClr val="bg1"/>
              </a:solidFill>
            </a:endParaRPr>
          </a:p>
        </p:txBody>
      </p:sp>
      <p:sp>
        <p:nvSpPr>
          <p:cNvPr id="200708" name="Rectangle 3"/>
          <p:cNvSpPr>
            <a:spLocks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200709" name="Rectangle 4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200710" name="Rectangle 5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863600" y="850900"/>
            <a:ext cx="75946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3200" b="1" dirty="0">
                <a:solidFill>
                  <a:schemeClr val="bg1"/>
                </a:solidFill>
              </a:rPr>
              <a:t>FERMI </a:t>
            </a:r>
            <a:r>
              <a:rPr lang="it-IT" altLang="it-IT" sz="3200" b="1" dirty="0" err="1">
                <a:solidFill>
                  <a:schemeClr val="bg1"/>
                </a:solidFill>
              </a:rPr>
              <a:t>is</a:t>
            </a:r>
            <a:r>
              <a:rPr lang="it-IT" altLang="it-IT" sz="3200" b="1" dirty="0">
                <a:solidFill>
                  <a:schemeClr val="bg1"/>
                </a:solidFill>
              </a:rPr>
              <a:t> a </a:t>
            </a:r>
            <a:r>
              <a:rPr lang="it-IT" altLang="it-IT" sz="3200" b="1" dirty="0" err="1">
                <a:solidFill>
                  <a:schemeClr val="bg1"/>
                </a:solidFill>
              </a:rPr>
              <a:t>remarkable</a:t>
            </a:r>
            <a:r>
              <a:rPr lang="it-IT" altLang="it-IT" sz="3200" b="1" dirty="0">
                <a:solidFill>
                  <a:schemeClr val="bg1"/>
                </a:solidFill>
              </a:rPr>
              <a:t> pulsar hunter</a:t>
            </a:r>
          </a:p>
        </p:txBody>
      </p:sp>
    </p:spTree>
    <p:extLst>
      <p:ext uri="{BB962C8B-B14F-4D97-AF65-F5344CB8AC3E}">
        <p14:creationId xmlns:p14="http://schemas.microsoft.com/office/powerpoint/2010/main" val="30878808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1" y="914395"/>
            <a:ext cx="8686818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69358" y="743634"/>
            <a:ext cx="621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atin typeface="Calibri"/>
                <a:cs typeface="Calibri"/>
              </a:rPr>
              <a:t>X-</a:t>
            </a:r>
            <a:r>
              <a:rPr lang="it-IT" sz="3600" b="1" dirty="0" err="1" smtClean="0">
                <a:latin typeface="Calibri"/>
                <a:cs typeface="Calibri"/>
              </a:rPr>
              <a:t>ray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imaging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provides</a:t>
            </a:r>
            <a:r>
              <a:rPr lang="it-IT" sz="3600" b="1" dirty="0" smtClean="0">
                <a:latin typeface="Calibri"/>
                <a:cs typeface="Calibri"/>
              </a:rPr>
              <a:t> position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8600" y="2030817"/>
            <a:ext cx="9096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atin typeface="Calibri"/>
                <a:cs typeface="Calibri"/>
              </a:rPr>
              <a:t>Optical </a:t>
            </a:r>
            <a:r>
              <a:rPr lang="it-IT" sz="3600" b="1" dirty="0" err="1" smtClean="0">
                <a:latin typeface="Calibri"/>
                <a:cs typeface="Calibri"/>
              </a:rPr>
              <a:t>variability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provides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orbital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parameters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3400" y="3505200"/>
            <a:ext cx="6066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1FGL </a:t>
            </a:r>
            <a:r>
              <a:rPr lang="en-US" sz="2000" b="1" dirty="0" smtClean="0">
                <a:latin typeface="Comic Sans MS" panose="030F0702030302020204" pitchFamily="66" charset="0"/>
              </a:rPr>
              <a:t>J1311.7-3429  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gamma</a:t>
            </a:r>
            <a:r>
              <a:rPr lang="it-IT" sz="2000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puls</a:t>
            </a:r>
            <a:r>
              <a:rPr lang="it-IT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it-IT" sz="2000" b="1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radio </a:t>
            </a:r>
            <a:r>
              <a:rPr lang="it-IT" sz="20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puls</a:t>
            </a:r>
            <a:endParaRPr lang="it-IT" sz="2000" b="1" dirty="0" smtClean="0">
              <a:solidFill>
                <a:schemeClr val="tx2">
                  <a:lumMod val="50000"/>
                  <a:lumOff val="50000"/>
                </a:schemeClr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for a while the first radio quiet MSP</a:t>
            </a:r>
            <a:r>
              <a:rPr lang="it-IT" sz="2000" b="1" dirty="0">
                <a:latin typeface="Comic Sans MS" panose="030F0702030302020204" pitchFamily="66" charset="0"/>
                <a:sym typeface="Wingdings" panose="05000000000000000000" pitchFamily="2" charset="2"/>
              </a:rPr>
              <a:t/>
            </a:r>
            <a:br>
              <a:rPr lang="it-IT" sz="20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000" b="1" dirty="0">
                <a:latin typeface="Comic Sans MS" panose="030F0702030302020204" pitchFamily="66" charset="0"/>
              </a:rPr>
              <a:t/>
            </a:r>
            <a:br>
              <a:rPr lang="en-US" sz="2000" b="1" dirty="0">
                <a:latin typeface="Comic Sans MS" panose="030F0702030302020204" pitchFamily="66" charset="0"/>
              </a:rPr>
            </a:br>
            <a:endParaRPr lang="it-IT" sz="2000" dirty="0" smtClean="0">
              <a:latin typeface="Calibri"/>
              <a:cs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85800" y="4828639"/>
            <a:ext cx="6066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1FGL </a:t>
            </a:r>
            <a:r>
              <a:rPr lang="en-US" sz="2000" b="1" dirty="0" smtClean="0"/>
              <a:t>J2339.7-0531  </a:t>
            </a:r>
            <a:r>
              <a:rPr lang="it-IT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radio </a:t>
            </a:r>
            <a:r>
              <a:rPr lang="it-IT" sz="2000" b="1" dirty="0" err="1">
                <a:solidFill>
                  <a:schemeClr val="tx2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puls</a:t>
            </a:r>
            <a:r>
              <a:rPr lang="it-IT" sz="2000" b="1" dirty="0">
                <a:sym typeface="Wingdings" panose="05000000000000000000" pitchFamily="2" charset="2"/>
              </a:rPr>
              <a:t>  </a:t>
            </a:r>
            <a:r>
              <a:rPr lang="it-IT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gamma </a:t>
            </a:r>
            <a:r>
              <a:rPr lang="it-IT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puls</a:t>
            </a:r>
            <a:endParaRPr lang="it-IT" sz="2000" dirty="0" smtClean="0">
              <a:latin typeface="Calibri"/>
              <a:cs typeface="Calibri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228600" y="3886200"/>
            <a:ext cx="304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69358" y="4572000"/>
            <a:ext cx="416442" cy="456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3670" y="609600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sz="1200" i="0" dirty="0">
              <a:solidFill>
                <a:srgbClr val="0000FF"/>
              </a:solidFill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b="1" i="0" dirty="0">
                <a:solidFill>
                  <a:srgbClr val="FFFF00"/>
                </a:solidFill>
              </a:rPr>
              <a:t>P</a:t>
            </a:r>
            <a:r>
              <a:rPr lang="en-US" b="1" i="0" dirty="0" smtClean="0">
                <a:solidFill>
                  <a:srgbClr val="FFFF00"/>
                </a:solidFill>
              </a:rPr>
              <a:t>ossible </a:t>
            </a:r>
            <a:r>
              <a:rPr lang="en-US" b="1" dirty="0" smtClean="0">
                <a:solidFill>
                  <a:srgbClr val="FFFF00"/>
                </a:solidFill>
              </a:rPr>
              <a:t>Chandra</a:t>
            </a:r>
            <a:r>
              <a:rPr lang="en-US" b="1" i="0" dirty="0" smtClean="0">
                <a:solidFill>
                  <a:srgbClr val="FFFF00"/>
                </a:solidFill>
              </a:rPr>
              <a:t> counterpart to </a:t>
            </a:r>
            <a:r>
              <a:rPr lang="en-US" b="1" i="0" dirty="0" smtClean="0">
                <a:solidFill>
                  <a:srgbClr val="FFFF00"/>
                </a:solidFill>
                <a:sym typeface="Wingdings" charset="0"/>
              </a:rPr>
              <a:t>1FGL </a:t>
            </a:r>
            <a:r>
              <a:rPr lang="en-US" b="1" i="0" dirty="0">
                <a:solidFill>
                  <a:srgbClr val="FFFF00"/>
                </a:solidFill>
                <a:sym typeface="Wingdings" charset="0"/>
              </a:rPr>
              <a:t>J1311.7-</a:t>
            </a:r>
            <a:r>
              <a:rPr lang="en-US" b="1" i="0" dirty="0" smtClean="0">
                <a:solidFill>
                  <a:srgbClr val="FFFF00"/>
                </a:solidFill>
                <a:sym typeface="Wingdings" charset="0"/>
              </a:rPr>
              <a:t>3429  </a:t>
            </a:r>
            <a:endParaRPr lang="en-US" b="1" i="0" dirty="0" smtClean="0">
              <a:solidFill>
                <a:srgbClr val="FFFF00"/>
              </a:solidFill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US" sz="1000" b="1" i="0" dirty="0">
              <a:solidFill>
                <a:srgbClr val="FFFF00"/>
              </a:solidFill>
              <a:sym typeface="Wingdings" charset="0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b="1" i="0" dirty="0">
                <a:solidFill>
                  <a:srgbClr val="FFFF00"/>
                </a:solidFill>
                <a:sym typeface="Wingdings" charset="0"/>
              </a:rPr>
              <a:t>Optical counterpart </a:t>
            </a:r>
            <a:r>
              <a:rPr lang="en-US" b="1" i="0" dirty="0" smtClean="0">
                <a:solidFill>
                  <a:srgbClr val="FFFF00"/>
                </a:solidFill>
                <a:sym typeface="Wingdings" charset="0"/>
              </a:rPr>
              <a:t> modulated at an orbital period of 1.56 </a:t>
            </a:r>
            <a:r>
              <a:rPr lang="en-US" b="1" i="0" dirty="0" err="1" smtClean="0">
                <a:solidFill>
                  <a:srgbClr val="FFFF00"/>
                </a:solidFill>
                <a:sym typeface="Wingdings" charset="0"/>
              </a:rPr>
              <a:t>hrs</a:t>
            </a:r>
            <a:r>
              <a:rPr lang="en-US" b="1" i="0" dirty="0">
                <a:solidFill>
                  <a:srgbClr val="FFFF00"/>
                </a:solidFill>
                <a:sym typeface="Wingdings" charset="0"/>
              </a:rPr>
              <a:t> </a:t>
            </a:r>
            <a:r>
              <a:rPr lang="en-US" b="1" i="0" dirty="0" smtClean="0">
                <a:solidFill>
                  <a:srgbClr val="FFFF00"/>
                </a:solidFill>
              </a:rPr>
              <a:t> </a:t>
            </a:r>
            <a:endParaRPr lang="en-US" sz="1000" b="1" i="0" dirty="0">
              <a:solidFill>
                <a:srgbClr val="FFFF00"/>
              </a:solidFill>
              <a:sym typeface="Wingdings" charset="0"/>
            </a:endParaRPr>
          </a:p>
          <a:p>
            <a:pPr>
              <a:defRPr/>
            </a:pPr>
            <a:endParaRPr lang="en-US" sz="1000" i="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i="0" dirty="0" smtClean="0">
                <a:solidFill>
                  <a:srgbClr val="0000FF"/>
                </a:solidFill>
              </a:rPr>
              <a:t>     </a:t>
            </a:r>
            <a:endParaRPr lang="en-US" sz="1000" i="0" dirty="0">
              <a:solidFill>
                <a:srgbClr val="0000FF"/>
              </a:solidFill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56329" name="Picture 10" descr="psrj1311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1555" r="6335" b="18964"/>
          <a:stretch>
            <a:fillRect/>
          </a:stretch>
        </p:blipFill>
        <p:spPr bwMode="auto">
          <a:xfrm>
            <a:off x="4701970" y="2348880"/>
            <a:ext cx="4348572" cy="43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1" descr="psrj1311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r="8043"/>
          <a:stretch>
            <a:fillRect/>
          </a:stretch>
        </p:blipFill>
        <p:spPr bwMode="auto">
          <a:xfrm>
            <a:off x="323528" y="3050363"/>
            <a:ext cx="3600400" cy="262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5"/>
          <p:cNvSpPr txBox="1">
            <a:spLocks noChangeArrowheads="1"/>
          </p:cNvSpPr>
          <p:nvPr/>
        </p:nvSpPr>
        <p:spPr bwMode="auto">
          <a:xfrm>
            <a:off x="539552" y="6021288"/>
            <a:ext cx="1895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Kataoka</a:t>
            </a:r>
            <a:r>
              <a:rPr lang="en-US" sz="1400" dirty="0"/>
              <a:t> et al. (2013)</a:t>
            </a:r>
          </a:p>
        </p:txBody>
      </p:sp>
      <p:sp>
        <p:nvSpPr>
          <p:cNvPr id="56333" name="TextBox 5"/>
          <p:cNvSpPr txBox="1">
            <a:spLocks noChangeArrowheads="1"/>
          </p:cNvSpPr>
          <p:nvPr/>
        </p:nvSpPr>
        <p:spPr bwMode="auto">
          <a:xfrm>
            <a:off x="6876256" y="1697226"/>
            <a:ext cx="185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Romani et al. (2012)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2625" y="0"/>
            <a:ext cx="8353871" cy="76470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1FGL J1311.7-3429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47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663" y="230188"/>
            <a:ext cx="7429500" cy="6572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/>
              <a:t>PSR J1311-3433 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First gamma-</a:t>
            </a:r>
            <a:r>
              <a:rPr lang="it-IT" dirty="0" err="1" smtClean="0"/>
              <a:t>discovered</a:t>
            </a:r>
            <a:r>
              <a:rPr lang="it-IT" dirty="0" smtClean="0"/>
              <a:t> MSP</a:t>
            </a:r>
            <a:endParaRPr lang="it-IT" dirty="0"/>
          </a:p>
        </p:txBody>
      </p:sp>
      <p:pic>
        <p:nvPicPr>
          <p:cNvPr id="153603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35125"/>
            <a:ext cx="7991475" cy="4195763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43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3084513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3492500" y="6092825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imes" pitchFamily="18" charset="0"/>
              </a:rPr>
              <a:t>P=2.5 msec</a:t>
            </a:r>
          </a:p>
        </p:txBody>
      </p:sp>
      <p:pic>
        <p:nvPicPr>
          <p:cNvPr id="10" name="Picture 1" descr="aligned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r="5551" b="2253"/>
          <a:stretch/>
        </p:blipFill>
        <p:spPr>
          <a:xfrm>
            <a:off x="3995812" y="1677194"/>
            <a:ext cx="2981176" cy="4267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184129" y="465313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1" i="0" dirty="0">
                <a:solidFill>
                  <a:srgbClr val="0000FF"/>
                </a:solidFill>
              </a:rPr>
              <a:t>Detection of  </a:t>
            </a:r>
            <a:r>
              <a:rPr lang="en-US" b="1" i="0" dirty="0">
                <a:solidFill>
                  <a:srgbClr val="0000FF"/>
                </a:solidFill>
                <a:sym typeface="Wingdings" charset="0"/>
              </a:rPr>
              <a:t>Radio </a:t>
            </a:r>
          </a:p>
          <a:p>
            <a:pPr>
              <a:defRPr/>
            </a:pPr>
            <a:r>
              <a:rPr lang="en-US" b="1" i="0" dirty="0">
                <a:solidFill>
                  <a:srgbClr val="0000FF"/>
                </a:solidFill>
                <a:sym typeface="Wingdings" charset="0"/>
              </a:rPr>
              <a:t>     Pulsations followed</a:t>
            </a:r>
          </a:p>
          <a:p>
            <a:pPr>
              <a:defRPr/>
            </a:pPr>
            <a:r>
              <a:rPr lang="en-US" b="1" i="0" dirty="0">
                <a:solidFill>
                  <a:srgbClr val="0000FF"/>
                </a:solidFill>
                <a:sym typeface="Wingdings" charset="0"/>
              </a:rPr>
              <a:t>    (Ray+ 2013) </a:t>
            </a:r>
            <a:endParaRPr lang="en-US" b="1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16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5" y="-228600"/>
            <a:ext cx="8489950" cy="1296988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1FGL J2339.7-0531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66804" y="855290"/>
            <a:ext cx="9144000" cy="2285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  <a:defRPr/>
            </a:pPr>
            <a:r>
              <a:rPr lang="en-US" sz="2000" b="1" i="0" dirty="0" smtClean="0">
                <a:solidFill>
                  <a:srgbClr val="FFFF00"/>
                </a:solidFill>
              </a:rPr>
              <a:t>Discovery of a </a:t>
            </a:r>
            <a:r>
              <a:rPr lang="en-US" sz="2000" b="1" dirty="0" smtClean="0">
                <a:solidFill>
                  <a:srgbClr val="FFFF00"/>
                </a:solidFill>
              </a:rPr>
              <a:t>Chandra</a:t>
            </a:r>
            <a:r>
              <a:rPr lang="en-US" sz="2000" b="1" i="0" dirty="0" smtClean="0">
                <a:solidFill>
                  <a:srgbClr val="FFFF00"/>
                </a:solidFill>
              </a:rPr>
              <a:t> source</a:t>
            </a:r>
            <a:r>
              <a:rPr lang="en-US" sz="2000" b="1" dirty="0" smtClean="0">
                <a:solidFill>
                  <a:srgbClr val="FFFF00"/>
                </a:solidFill>
                <a:sym typeface="Wingdings" charset="0"/>
              </a:rPr>
              <a:t>, i</a:t>
            </a:r>
            <a:r>
              <a:rPr lang="en-US" sz="2000" b="1" i="0" dirty="0" smtClean="0">
                <a:solidFill>
                  <a:srgbClr val="FFFF00"/>
                </a:solidFill>
                <a:sym typeface="Wingdings" charset="0"/>
              </a:rPr>
              <a:t>dentified with a variable low-mass star</a:t>
            </a:r>
            <a:endParaRPr lang="en-US" sz="1050" b="1" i="0" dirty="0">
              <a:solidFill>
                <a:srgbClr val="FFFF00"/>
              </a:solidFill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2000" b="1" i="0" dirty="0" smtClean="0">
                <a:solidFill>
                  <a:srgbClr val="FFFF00"/>
                </a:solidFill>
              </a:rPr>
              <a:t>Optical and X-ray </a:t>
            </a:r>
            <a:r>
              <a:rPr lang="en-US" sz="2000" b="1" dirty="0">
                <a:solidFill>
                  <a:srgbClr val="FFFF00"/>
                </a:solidFill>
              </a:rPr>
              <a:t>modulation (4.632 h) </a:t>
            </a:r>
            <a:endParaRPr lang="en-US" sz="2000" b="1" i="0" dirty="0" smtClean="0">
              <a:solidFill>
                <a:srgbClr val="FFFF00"/>
              </a:solidFill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US" sz="1050" b="1" i="0" dirty="0">
              <a:solidFill>
                <a:srgbClr val="FFFF00"/>
              </a:solidFill>
            </a:endParaRPr>
          </a:p>
          <a:p>
            <a:pPr algn="just">
              <a:defRPr/>
            </a:pPr>
            <a:endParaRPr lang="en-US" sz="1400" b="1" i="0" dirty="0" smtClean="0">
              <a:solidFill>
                <a:srgbClr val="FFFF00"/>
              </a:solidFill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2000" b="1" i="0" dirty="0" smtClean="0">
                <a:solidFill>
                  <a:srgbClr val="FFFF00"/>
                </a:solidFill>
              </a:rPr>
              <a:t> Radio detection of PSR </a:t>
            </a:r>
            <a:r>
              <a:rPr lang="cs-CZ" sz="2000" b="1" dirty="0" smtClean="0">
                <a:solidFill>
                  <a:srgbClr val="FFFF00"/>
                </a:solidFill>
              </a:rPr>
              <a:t>J2339-0533</a:t>
            </a:r>
            <a:r>
              <a:rPr lang="en-US" sz="2000" b="1" i="0" dirty="0" smtClean="0">
                <a:solidFill>
                  <a:srgbClr val="FFFF00"/>
                </a:solidFill>
              </a:rPr>
              <a:t> (2.88 </a:t>
            </a:r>
            <a:r>
              <a:rPr lang="en-US" sz="2000" b="1" i="0" dirty="0" err="1" smtClean="0">
                <a:solidFill>
                  <a:srgbClr val="FFFF00"/>
                </a:solidFill>
              </a:rPr>
              <a:t>ms</a:t>
            </a:r>
            <a:r>
              <a:rPr lang="en-US" sz="2000" b="1" i="0" dirty="0" smtClean="0">
                <a:solidFill>
                  <a:srgbClr val="FFFF00"/>
                </a:solidFill>
              </a:rPr>
              <a:t>) </a:t>
            </a:r>
          </a:p>
          <a:p>
            <a:pPr lvl="1" algn="just">
              <a:defRPr/>
            </a:pPr>
            <a:r>
              <a:rPr lang="en-US" sz="2000" b="1" i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000" b="1" i="0" dirty="0" smtClean="0">
                <a:solidFill>
                  <a:srgbClr val="FF0000"/>
                </a:solidFill>
              </a:rPr>
              <a:t>gamma-ray detection</a:t>
            </a:r>
            <a:r>
              <a:rPr lang="it-IT" b="1" dirty="0" smtClean="0">
                <a:solidFill>
                  <a:srgbClr val="FF0000"/>
                </a:solidFill>
                <a:sym typeface="Wingdings"/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6326" name="Picture 7" descr="psrj2339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1407" r="16885" b="19556"/>
          <a:stretch>
            <a:fillRect/>
          </a:stretch>
        </p:blipFill>
        <p:spPr bwMode="auto">
          <a:xfrm>
            <a:off x="76200" y="3520329"/>
            <a:ext cx="2808312" cy="331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8" descr="psrj2339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12741" r="3075" b="19556"/>
          <a:stretch>
            <a:fillRect/>
          </a:stretch>
        </p:blipFill>
        <p:spPr bwMode="auto">
          <a:xfrm>
            <a:off x="2849070" y="3743006"/>
            <a:ext cx="3312253" cy="30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588224" y="4797152"/>
            <a:ext cx="1655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Kong et al. (2012)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115616" y="3933056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Romani &amp; Shaw (2011)</a:t>
            </a:r>
          </a:p>
        </p:txBody>
      </p:sp>
      <p:pic>
        <p:nvPicPr>
          <p:cNvPr id="12" name="Picture 3" descr="FAN4_Fi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13940" r="5719" b="10803"/>
          <a:stretch>
            <a:fillRect/>
          </a:stretch>
        </p:blipFill>
        <p:spPr bwMode="auto">
          <a:xfrm>
            <a:off x="6079951" y="3501009"/>
            <a:ext cx="3064049" cy="335699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387606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143000" y="98425"/>
            <a:ext cx="7543800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FF0000"/>
              </a:buClr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heart of the Cygnus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6200" y="1525588"/>
            <a:ext cx="86868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>
            <a:lvl1pPr marL="608013" indent="-608013" eaLnBrk="0" hangingPunct="0">
              <a:spcBef>
                <a:spcPct val="20000"/>
              </a:spcBef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457200" eaLnBrk="0" hangingPunct="0">
              <a:spcBef>
                <a:spcPct val="20000"/>
              </a:spcBef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914400" eaLnBrk="0" hangingPunct="0">
              <a:spcBef>
                <a:spcPct val="20000"/>
              </a:spcBef>
              <a:buChar char="•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it-IT" sz="1800" b="1" dirty="0"/>
              <a:t>SNR G78.2+2.1 (“Gamma </a:t>
            </a:r>
            <a:r>
              <a:rPr lang="en-US" altLang="it-IT" sz="1800" b="1" dirty="0" err="1"/>
              <a:t>Cygni</a:t>
            </a:r>
            <a:r>
              <a:rPr lang="en-US" altLang="it-IT" sz="1800" b="1" dirty="0"/>
              <a:t>” SNR)</a:t>
            </a:r>
          </a:p>
          <a:p>
            <a:pPr lvl="2" indent="0" eaLnBrk="1" hangingPunct="1">
              <a:spcBef>
                <a:spcPts val="450"/>
              </a:spcBef>
              <a:buFontTx/>
              <a:buNone/>
            </a:pPr>
            <a:r>
              <a:rPr lang="en-US" altLang="it-IT" sz="1800" b="1" dirty="0"/>
              <a:t> 			   </a:t>
            </a:r>
            <a:r>
              <a:rPr lang="en-US" altLang="it-IT" sz="1800" b="1" dirty="0" smtClean="0"/>
              <a:t> </a:t>
            </a:r>
            <a:endParaRPr lang="en-US" altLang="it-IT" sz="1800" b="1" dirty="0"/>
          </a:p>
          <a:p>
            <a:pPr lvl="2" indent="0" eaLnBrk="1" hangingPunct="1">
              <a:spcBef>
                <a:spcPts val="450"/>
              </a:spcBef>
            </a:pPr>
            <a:r>
              <a:rPr lang="en-US" altLang="it-IT" sz="1800" b="1" dirty="0"/>
              <a:t>Extended source, R~0.6°</a:t>
            </a:r>
          </a:p>
          <a:p>
            <a:pPr lvl="2" indent="0" eaLnBrk="1" hangingPunct="1">
              <a:spcBef>
                <a:spcPts val="450"/>
              </a:spcBef>
            </a:pPr>
            <a:r>
              <a:rPr lang="en-US" altLang="it-IT" sz="1800" b="1" dirty="0"/>
              <a:t>Distance ~ 1.5 </a:t>
            </a:r>
            <a:r>
              <a:rPr lang="en-US" altLang="it-IT" sz="1800" b="1" dirty="0" err="1"/>
              <a:t>kpc</a:t>
            </a:r>
            <a:endParaRPr lang="en-US" altLang="it-IT" sz="1800" b="1" dirty="0"/>
          </a:p>
          <a:p>
            <a:pPr lvl="2" indent="0" eaLnBrk="1" hangingPunct="1">
              <a:spcBef>
                <a:spcPts val="450"/>
              </a:spcBef>
            </a:pPr>
            <a:r>
              <a:rPr lang="en-US" altLang="it-IT" sz="1800" b="1" dirty="0"/>
              <a:t>Age ~ 7 </a:t>
            </a:r>
            <a:r>
              <a:rPr lang="en-US" altLang="it-IT" sz="1800" b="1" dirty="0" err="1"/>
              <a:t>kyr</a:t>
            </a:r>
            <a:endParaRPr lang="en-US" altLang="it-IT" sz="1800" b="1" dirty="0"/>
          </a:p>
          <a:p>
            <a:pPr lvl="2" indent="0" eaLnBrk="1" hangingPunct="1">
              <a:spcBef>
                <a:spcPts val="450"/>
              </a:spcBef>
            </a:pPr>
            <a:endParaRPr lang="en-US" altLang="it-IT" sz="1800" b="1" dirty="0"/>
          </a:p>
          <a:p>
            <a:pPr eaLnBrk="1" hangingPunct="1">
              <a:spcBef>
                <a:spcPts val="450"/>
              </a:spcBef>
            </a:pPr>
            <a:r>
              <a:rPr lang="en-US" altLang="it-IT" sz="1800" b="1" dirty="0"/>
              <a:t>VERITAS source VER  J2019+409</a:t>
            </a:r>
          </a:p>
          <a:p>
            <a:pPr lvl="1" indent="0" eaLnBrk="1" hangingPunct="1">
              <a:spcBef>
                <a:spcPts val="450"/>
              </a:spcBef>
              <a:buFontTx/>
              <a:buNone/>
            </a:pPr>
            <a:r>
              <a:rPr lang="en-US" altLang="it-IT" sz="1800" b="1" dirty="0"/>
              <a:t>			   </a:t>
            </a:r>
            <a:r>
              <a:rPr lang="en-US" altLang="it-IT" sz="1800" b="1" dirty="0" smtClean="0"/>
              <a:t> </a:t>
            </a:r>
            <a:endParaRPr lang="en-US" altLang="it-IT" sz="1800" b="1" dirty="0"/>
          </a:p>
          <a:p>
            <a:pPr lvl="1" indent="0" eaLnBrk="1" hangingPunct="1">
              <a:spcBef>
                <a:spcPts val="450"/>
              </a:spcBef>
              <a:buFontTx/>
              <a:buNone/>
            </a:pPr>
            <a:endParaRPr lang="en-US" altLang="it-IT" sz="1800" b="1" dirty="0"/>
          </a:p>
          <a:p>
            <a:pPr eaLnBrk="1" hangingPunct="1">
              <a:spcBef>
                <a:spcPts val="450"/>
              </a:spcBef>
            </a:pPr>
            <a:r>
              <a:rPr lang="en-US" altLang="it-IT" sz="1800" b="1" dirty="0"/>
              <a:t>..and then the (radio-quiet) pulsar PSR J2021+4026 </a:t>
            </a:r>
          </a:p>
          <a:p>
            <a:pPr eaLnBrk="1" hangingPunct="1">
              <a:spcBef>
                <a:spcPts val="450"/>
              </a:spcBef>
              <a:buFontTx/>
              <a:buNone/>
            </a:pPr>
            <a:r>
              <a:rPr lang="en-US" altLang="it-IT" sz="1800" b="1" dirty="0"/>
              <a:t>                                                   </a:t>
            </a:r>
            <a:r>
              <a:rPr lang="en-US" altLang="it-IT" sz="1800" b="1" dirty="0" smtClean="0"/>
              <a:t> </a:t>
            </a:r>
            <a:endParaRPr lang="en-US" altLang="it-IT" sz="1800" b="1" dirty="0"/>
          </a:p>
          <a:p>
            <a:pPr eaLnBrk="1" hangingPunct="1">
              <a:spcBef>
                <a:spcPts val="450"/>
              </a:spcBef>
              <a:buFontTx/>
              <a:buNone/>
            </a:pPr>
            <a:endParaRPr lang="en-US" altLang="it-IT" sz="1800" b="1" dirty="0"/>
          </a:p>
        </p:txBody>
      </p:sp>
      <p:sp>
        <p:nvSpPr>
          <p:cNvPr id="185348" name="Rectangle 3"/>
          <p:cNvSpPr>
            <a:spLocks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185349" name="Rectangle 4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185350" name="Rectangle 5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pic>
        <p:nvPicPr>
          <p:cNvPr id="18535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84250"/>
            <a:ext cx="43497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CasellaDiTesto 3"/>
          <p:cNvSpPr txBox="1">
            <a:spLocks noChangeArrowheads="1"/>
          </p:cNvSpPr>
          <p:nvPr/>
        </p:nvSpPr>
        <p:spPr bwMode="auto">
          <a:xfrm>
            <a:off x="84138" y="5715000"/>
            <a:ext cx="8602662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1" i="1" dirty="0">
                <a:solidFill>
                  <a:srgbClr val="000000"/>
                </a:solidFill>
              </a:rPr>
              <a:t>AGILE team reported variability from 1AGL J2022+4032, </a:t>
            </a:r>
            <a:r>
              <a:rPr lang="en-US" altLang="it-IT" sz="1800" b="1" i="1" dirty="0" err="1">
                <a:solidFill>
                  <a:srgbClr val="000000"/>
                </a:solidFill>
              </a:rPr>
              <a:t>positionally</a:t>
            </a:r>
            <a:r>
              <a:rPr lang="en-US" altLang="it-IT" sz="1800" b="1" i="1" dirty="0">
                <a:solidFill>
                  <a:srgbClr val="000000"/>
                </a:solidFill>
              </a:rPr>
              <a:t> coincident with the PSR  (Nov ’07-Aug ’09), but concluded it was more likely due to another source along the line of  sight </a:t>
            </a:r>
            <a:r>
              <a:rPr lang="en-US" altLang="it-IT" sz="1800" b="1" i="1" dirty="0" smtClean="0">
                <a:solidFill>
                  <a:srgbClr val="000000"/>
                </a:solidFill>
              </a:rPr>
              <a:t> </a:t>
            </a:r>
            <a:endParaRPr lang="it-IT" altLang="it-IT" sz="1800" dirty="0"/>
          </a:p>
        </p:txBody>
      </p:sp>
      <p:sp>
        <p:nvSpPr>
          <p:cNvPr id="185353" name="CasellaDiTesto 1"/>
          <p:cNvSpPr txBox="1">
            <a:spLocks noChangeArrowheads="1"/>
          </p:cNvSpPr>
          <p:nvPr/>
        </p:nvSpPr>
        <p:spPr bwMode="auto">
          <a:xfrm>
            <a:off x="5861050" y="3806825"/>
            <a:ext cx="274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52 months, &gt;2 GeV, front events</a:t>
            </a:r>
          </a:p>
        </p:txBody>
      </p:sp>
    </p:spTree>
    <p:extLst>
      <p:ext uri="{BB962C8B-B14F-4D97-AF65-F5344CB8AC3E}">
        <p14:creationId xmlns:p14="http://schemas.microsoft.com/office/powerpoint/2010/main" val="16189800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-381000"/>
            <a:ext cx="46180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186373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6" y="-411162"/>
            <a:ext cx="4651375" cy="4525962"/>
          </a:xfrm>
          <a:noFill/>
        </p:spPr>
      </p:pic>
      <p:sp>
        <p:nvSpPr>
          <p:cNvPr id="186374" name="AutoShape 4" descr="Immagine in linea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6375" name="AutoShape 6" descr="Immagine in linea 2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86376" name="AutoShape 8" descr="Immagine in linea 2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pic>
        <p:nvPicPr>
          <p:cNvPr id="11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46"/>
          <a:stretch>
            <a:fillRect/>
          </a:stretch>
        </p:blipFill>
        <p:spPr bwMode="auto">
          <a:xfrm>
            <a:off x="4114800" y="3221253"/>
            <a:ext cx="5029200" cy="363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23759" r="48328" b="29813"/>
          <a:stretch>
            <a:fillRect/>
          </a:stretch>
        </p:blipFill>
        <p:spPr bwMode="auto">
          <a:xfrm>
            <a:off x="388938" y="4114800"/>
            <a:ext cx="372586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143000" y="98425"/>
            <a:ext cx="7543800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FF0000"/>
              </a:buClr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varying? </a:t>
            </a:r>
            <a:r>
              <a:rPr lang="ar-S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‏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28600" y="1068388"/>
            <a:ext cx="3962400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/>
          <a:lstStyle>
            <a:lvl1pPr marL="608013" indent="-608013" eaLnBrk="0" hangingPunct="0"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450"/>
              </a:spcBef>
              <a:defRPr/>
            </a:pPr>
            <a:r>
              <a:rPr lang="en-US" sz="2000" b="1" i="1" dirty="0" smtClean="0">
                <a:solidFill>
                  <a:schemeClr val="tx1"/>
                </a:solidFill>
              </a:rPr>
              <a:t>If it’s the pulsar...</a:t>
            </a:r>
          </a:p>
          <a:p>
            <a:pPr marL="0" indent="0" eaLnBrk="1" hangingPunct="1">
              <a:spcBef>
                <a:spcPts val="450"/>
              </a:spcBef>
              <a:defRPr/>
            </a:pPr>
            <a:r>
              <a:rPr lang="en-US" sz="2000" b="1" i="1" dirty="0" smtClean="0">
                <a:solidFill>
                  <a:schemeClr val="tx1"/>
                </a:solidFill>
              </a:rPr>
              <a:t>         …look at the timing </a:t>
            </a:r>
            <a:r>
              <a:rPr lang="en-US" sz="2000" b="1" i="1" dirty="0" smtClean="0">
                <a:solidFill>
                  <a:schemeClr val="accent2"/>
                </a:solidFill>
              </a:rPr>
              <a:t>!</a:t>
            </a:r>
          </a:p>
          <a:p>
            <a:pPr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0000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accent2"/>
              </a:solidFill>
            </a:endParaRPr>
          </a:p>
          <a:p>
            <a:pPr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Decrease in f</a:t>
            </a:r>
            <a:r>
              <a:rPr lang="en-US" b="1" baseline="-25000" dirty="0">
                <a:solidFill>
                  <a:srgbClr val="FFFF00"/>
                </a:solidFill>
                <a:sym typeface="Wingdings" pitchFamily="2" charset="2"/>
              </a:rPr>
              <a:t>1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 !</a:t>
            </a:r>
          </a:p>
          <a:p>
            <a:pPr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Simultaneous with flux drop</a:t>
            </a:r>
          </a:p>
          <a:p>
            <a:pPr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sym typeface="Wingdings" pitchFamily="2" charset="2"/>
            </a:endParaRPr>
          </a:p>
          <a:p>
            <a:pPr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0000"/>
              </a:solidFill>
              <a:sym typeface="Wingdings" pitchFamily="2" charset="2"/>
            </a:endParaRPr>
          </a:p>
          <a:p>
            <a:pPr lvl="5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b="1" dirty="0" smtClean="0">
              <a:solidFill>
                <a:srgbClr val="000000"/>
              </a:solidFill>
              <a:sym typeface="Wingdings" pitchFamily="2" charset="2"/>
            </a:endParaRPr>
          </a:p>
          <a:p>
            <a:pPr lvl="5" eaLnBrk="1" hangingPunct="1"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b="1" dirty="0">
              <a:solidFill>
                <a:srgbClr val="000000"/>
              </a:solidFill>
              <a:sym typeface="Wingdings" pitchFamily="2" charset="2"/>
            </a:endParaRPr>
          </a:p>
          <a:p>
            <a:pPr marL="2286000" lvl="5" indent="0" eaLnBrk="1" hangingPunct="1">
              <a:spcBef>
                <a:spcPts val="450"/>
              </a:spcBef>
              <a:defRPr/>
            </a:pPr>
            <a:endParaRPr lang="en-US" b="1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2286000" lvl="5" indent="0" eaLnBrk="1" hangingPunct="1">
              <a:spcBef>
                <a:spcPts val="450"/>
              </a:spcBef>
              <a:defRPr/>
            </a:pPr>
            <a:endParaRPr lang="en-US" b="1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90468" name="Rectangle 3"/>
          <p:cNvSpPr>
            <a:spLocks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190469" name="Rectangle 4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190470" name="Rectangle 5"/>
          <p:cNvSpPr>
            <a:spLocks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pic>
        <p:nvPicPr>
          <p:cNvPr id="190471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982663"/>
            <a:ext cx="46482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991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recent</a:t>
            </a:r>
            <a:r>
              <a:rPr lang="it-IT" dirty="0" smtClean="0"/>
              <a:t> and the </a:t>
            </a:r>
            <a:r>
              <a:rPr lang="it-IT" dirty="0" err="1" smtClean="0"/>
              <a:t>hardest</a:t>
            </a:r>
            <a:r>
              <a:rPr lang="it-IT" dirty="0" smtClean="0"/>
              <a:t> to </a:t>
            </a:r>
            <a:r>
              <a:rPr lang="it-IT" dirty="0" err="1" smtClean="0"/>
              <a:t>find</a:t>
            </a:r>
            <a:r>
              <a:rPr lang="it-IT" dirty="0" smtClean="0"/>
              <a:t> with E@H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6324600" cy="4219575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04800" y="6172200"/>
            <a:ext cx="7779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Calibri"/>
                <a:cs typeface="Calibri"/>
              </a:rPr>
              <a:t>An </a:t>
            </a:r>
            <a:r>
              <a:rPr lang="it-IT" sz="2400" b="1" dirty="0" err="1" smtClean="0">
                <a:latin typeface="Calibri"/>
                <a:cs typeface="Calibri"/>
              </a:rPr>
              <a:t>energetic</a:t>
            </a:r>
            <a:r>
              <a:rPr lang="it-IT" sz="2400" b="1" dirty="0" smtClean="0">
                <a:latin typeface="Calibri"/>
                <a:cs typeface="Calibri"/>
              </a:rPr>
              <a:t> pulsar: </a:t>
            </a:r>
            <a:r>
              <a:rPr lang="it-IT" sz="2400" b="1" dirty="0" err="1" smtClean="0">
                <a:latin typeface="Calibri"/>
                <a:cs typeface="Calibri"/>
              </a:rPr>
              <a:t>detection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atin typeface="Calibri"/>
                <a:cs typeface="Calibri"/>
              </a:rPr>
              <a:t>complicated</a:t>
            </a:r>
            <a:r>
              <a:rPr lang="it-IT" sz="2400" b="1" dirty="0" smtClean="0">
                <a:latin typeface="Calibri"/>
                <a:cs typeface="Calibri"/>
              </a:rPr>
              <a:t> by a </a:t>
            </a:r>
            <a:r>
              <a:rPr lang="it-IT" sz="2400" b="1" dirty="0" err="1" smtClean="0">
                <a:latin typeface="Calibri"/>
                <a:cs typeface="Calibri"/>
              </a:rPr>
              <a:t>huge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  <a:r>
              <a:rPr lang="it-IT" sz="2400" b="1" dirty="0" err="1" smtClean="0">
                <a:latin typeface="Calibri"/>
                <a:cs typeface="Calibri"/>
              </a:rPr>
              <a:t>glitch</a:t>
            </a:r>
            <a:r>
              <a:rPr lang="it-IT" sz="2400" b="1" dirty="0" smtClean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3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ary_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12301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11238" y="152401"/>
            <a:ext cx="74295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ffectLst/>
                <a:latin typeface="Calibri"/>
                <a:cs typeface="Calibri"/>
              </a:rPr>
              <a:t>MT91 213 + PSR J2032+4127 - Be star/Pulsar binary system </a:t>
            </a:r>
            <a:endParaRPr lang="en-US" dirty="0"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8200" y="6370758"/>
            <a:ext cx="6674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bri"/>
                <a:cs typeface="Calibri"/>
              </a:rPr>
              <a:t>3 </a:t>
            </a:r>
            <a:r>
              <a:rPr lang="it-IT" sz="2000" b="1" dirty="0" err="1" smtClean="0">
                <a:latin typeface="Calibri"/>
                <a:cs typeface="Calibri"/>
              </a:rPr>
              <a:t>systems-this</a:t>
            </a:r>
            <a:r>
              <a:rPr lang="it-IT" sz="2000" b="1" dirty="0" smtClean="0">
                <a:latin typeface="Calibri"/>
                <a:cs typeface="Calibri"/>
              </a:rPr>
              <a:t> </a:t>
            </a:r>
            <a:r>
              <a:rPr lang="it-IT" sz="2000" b="1" dirty="0" err="1" smtClean="0">
                <a:latin typeface="Calibri"/>
                <a:cs typeface="Calibri"/>
              </a:rPr>
              <a:t>is</a:t>
            </a:r>
            <a:r>
              <a:rPr lang="it-IT" sz="2000" b="1" dirty="0" smtClean="0">
                <a:latin typeface="Calibri"/>
                <a:cs typeface="Calibri"/>
              </a:rPr>
              <a:t> the </a:t>
            </a:r>
            <a:r>
              <a:rPr lang="it-IT" sz="2000" b="1" dirty="0" err="1" smtClean="0">
                <a:latin typeface="Calibri"/>
                <a:cs typeface="Calibri"/>
              </a:rPr>
              <a:t>only</a:t>
            </a:r>
            <a:r>
              <a:rPr lang="it-IT" sz="2000" b="1" dirty="0" smtClean="0">
                <a:latin typeface="Calibri"/>
                <a:cs typeface="Calibri"/>
              </a:rPr>
              <a:t> </a:t>
            </a:r>
            <a:r>
              <a:rPr lang="it-IT" sz="2000" b="1" dirty="0" err="1" smtClean="0">
                <a:latin typeface="Calibri"/>
                <a:cs typeface="Calibri"/>
              </a:rPr>
              <a:t>one</a:t>
            </a:r>
            <a:r>
              <a:rPr lang="it-IT" sz="2000" b="1" dirty="0" smtClean="0">
                <a:latin typeface="Calibri"/>
                <a:cs typeface="Calibri"/>
              </a:rPr>
              <a:t> </a:t>
            </a:r>
            <a:r>
              <a:rPr lang="it-IT" sz="2000" b="1" dirty="0" err="1" smtClean="0">
                <a:latin typeface="Calibri"/>
                <a:cs typeface="Calibri"/>
              </a:rPr>
              <a:t>showing</a:t>
            </a:r>
            <a:r>
              <a:rPr lang="it-IT" sz="2000" b="1" dirty="0" smtClean="0">
                <a:latin typeface="Calibri"/>
                <a:cs typeface="Calibri"/>
              </a:rPr>
              <a:t> gamma-</a:t>
            </a:r>
            <a:r>
              <a:rPr lang="it-IT" sz="2000" b="1" dirty="0" err="1" smtClean="0">
                <a:latin typeface="Calibri"/>
                <a:cs typeface="Calibri"/>
              </a:rPr>
              <a:t>ray</a:t>
            </a:r>
            <a:r>
              <a:rPr lang="it-IT" sz="2000" b="1" dirty="0" smtClean="0">
                <a:latin typeface="Calibri"/>
                <a:cs typeface="Calibri"/>
              </a:rPr>
              <a:t>  </a:t>
            </a:r>
            <a:r>
              <a:rPr lang="it-IT" sz="2000" b="1" dirty="0" err="1" smtClean="0">
                <a:latin typeface="Calibri"/>
                <a:cs typeface="Calibri"/>
              </a:rPr>
              <a:t>pulsations</a:t>
            </a:r>
            <a:endParaRPr lang="it-IT" sz="20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56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152401"/>
            <a:ext cx="7429500" cy="844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MT91 213 + PSR J2032+4127 - Be star/Pulsar binary system </a:t>
            </a:r>
            <a:endParaRPr lang="en-US" dirty="0"/>
          </a:p>
        </p:txBody>
      </p:sp>
      <p:pic>
        <p:nvPicPr>
          <p:cNvPr id="3" name="Picture 2" descr="disk_pass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675"/>
            <a:ext cx="9144000" cy="54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magine 124"/>
          <p:cNvPicPr/>
          <p:nvPr/>
        </p:nvPicPr>
        <p:blipFill>
          <a:blip r:embed="rId2"/>
          <a:stretch>
            <a:fillRect/>
          </a:stretch>
        </p:blipFill>
        <p:spPr>
          <a:xfrm>
            <a:off x="3494880" y="1078560"/>
            <a:ext cx="5649840" cy="4767840"/>
          </a:xfrm>
          <a:prstGeom prst="rect">
            <a:avLst/>
          </a:prstGeom>
          <a:ln>
            <a:noFill/>
          </a:ln>
        </p:spPr>
      </p:pic>
      <p:sp>
        <p:nvSpPr>
          <p:cNvPr id="126" name="TextShape 1"/>
          <p:cNvSpPr txBox="1"/>
          <p:nvPr/>
        </p:nvSpPr>
        <p:spPr>
          <a:xfrm>
            <a:off x="107504" y="71280"/>
            <a:ext cx="8580376" cy="620640"/>
          </a:xfrm>
          <a:prstGeom prst="rect">
            <a:avLst/>
          </a:prstGeom>
        </p:spPr>
        <p:txBody>
          <a:bodyPr lIns="100800" tIns="50400" rIns="100800" bIns="5040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PSR B1259-63 with its Be companion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0" y="1033560"/>
            <a:ext cx="3655800" cy="5282280"/>
          </a:xfrm>
          <a:prstGeom prst="rect">
            <a:avLst/>
          </a:prstGeom>
        </p:spPr>
        <p:txBody>
          <a:bodyPr lIns="100800" tIns="50400" rIns="100800" bIns="50400"/>
          <a:lstStyle/>
          <a:p>
            <a:pPr>
              <a:buFont typeface="Arial"/>
              <a:buChar char="•"/>
            </a:pPr>
            <a:r>
              <a:rPr lang="en-US" dirty="0" smtClean="0">
                <a:latin typeface="Arial Rounded MT Bold"/>
              </a:rPr>
              <a:t>the </a:t>
            </a:r>
            <a:r>
              <a:rPr lang="en-US" dirty="0">
                <a:latin typeface="Arial Rounded MT Bold"/>
              </a:rPr>
              <a:t>compact object is a pulsar (P~47 </a:t>
            </a:r>
            <a:r>
              <a:rPr lang="en-US" dirty="0" err="1">
                <a:latin typeface="Arial Rounded MT Bold"/>
              </a:rPr>
              <a:t>ms</a:t>
            </a:r>
            <a:r>
              <a:rPr lang="en-US" dirty="0" smtClean="0">
                <a:latin typeface="Arial Rounded MT Bold"/>
              </a:rPr>
              <a:t>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 Rounded MT Bold"/>
              </a:rPr>
              <a:t>NO gamma-ray pulsations</a:t>
            </a:r>
            <a:endParaRPr dirty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Arial Rounded MT Bold"/>
              </a:rPr>
              <a:t>Highly elliptical orbit (e ~ 0.9) with an orbital period of ~ 3.5 years.</a:t>
            </a:r>
            <a:endParaRPr dirty="0"/>
          </a:p>
          <a:p>
            <a:pPr>
              <a:buFont typeface="Arial"/>
              <a:buChar char="•"/>
            </a:pPr>
            <a:r>
              <a:rPr lang="en-US" dirty="0">
                <a:latin typeface="Arial Rounded MT Bold"/>
              </a:rPr>
              <a:t>The Be massive star has a disk almost perpendicular a the orbital plane</a:t>
            </a:r>
            <a:endParaRPr dirty="0"/>
          </a:p>
          <a:p>
            <a:pPr>
              <a:buFont typeface="Arial"/>
              <a:buChar char="•"/>
            </a:pPr>
            <a:r>
              <a:rPr lang="en-US" dirty="0">
                <a:latin typeface="Arial Rounded MT Bold"/>
              </a:rPr>
              <a:t>An enhancement of radio, X-ray and </a:t>
            </a:r>
            <a:r>
              <a:rPr lang="en-US" dirty="0" err="1">
                <a:latin typeface="Arial Rounded MT Bold"/>
              </a:rPr>
              <a:t>TeV</a:t>
            </a:r>
            <a:r>
              <a:rPr lang="en-US" dirty="0">
                <a:latin typeface="Arial Rounded MT Bold"/>
              </a:rPr>
              <a:t> flux is observed in correspondence of the two passages of the pulsar trough the disk</a:t>
            </a:r>
            <a:endParaRPr dirty="0"/>
          </a:p>
          <a:p>
            <a:pPr>
              <a:buFont typeface="Arial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5769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011240" y="-38520"/>
            <a:ext cx="7415280" cy="7383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MW campaign on 2010</a:t>
            </a:r>
            <a:endParaRPr sz="2800" b="1" dirty="0">
              <a:solidFill>
                <a:srgbClr val="FFFF00"/>
              </a:solidFill>
            </a:endParaRPr>
          </a:p>
        </p:txBody>
      </p:sp>
      <p:pic>
        <p:nvPicPr>
          <p:cNvPr id="129" name="Immagine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324360" y="888840"/>
            <a:ext cx="4172760" cy="5725440"/>
          </a:xfrm>
          <a:prstGeom prst="rect">
            <a:avLst/>
          </a:prstGeom>
          <a:ln>
            <a:noFill/>
          </a:ln>
        </p:spPr>
      </p:pic>
      <p:sp>
        <p:nvSpPr>
          <p:cNvPr id="130" name="TextShape 2"/>
          <p:cNvSpPr txBox="1"/>
          <p:nvPr/>
        </p:nvSpPr>
        <p:spPr>
          <a:xfrm>
            <a:off x="4721760" y="1917360"/>
            <a:ext cx="35661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>
                <a:solidFill>
                  <a:srgbClr val="FFFF00"/>
                </a:solidFill>
              </a:rPr>
              <a:t>HE gamma-rays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4497120" y="1097280"/>
            <a:ext cx="166320" cy="2011680"/>
          </a:xfrm>
          <a:prstGeom prst="rightBrace">
            <a:avLst>
              <a:gd name="adj1" fmla="val 1800"/>
              <a:gd name="adj2" fmla="val 10800"/>
            </a:avLst>
          </a:prstGeom>
          <a:noFill/>
          <a:ln>
            <a:solidFill>
              <a:srgbClr val="3465AF"/>
            </a:solidFill>
          </a:ln>
        </p:spPr>
      </p:sp>
      <p:sp>
        <p:nvSpPr>
          <p:cNvPr id="132" name="TextShape 4"/>
          <p:cNvSpPr txBox="1"/>
          <p:nvPr/>
        </p:nvSpPr>
        <p:spPr>
          <a:xfrm>
            <a:off x="4721760" y="4041360"/>
            <a:ext cx="35661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>
                <a:solidFill>
                  <a:srgbClr val="FFFF00"/>
                </a:solidFill>
              </a:rPr>
              <a:t>X-rays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4497120" y="3185280"/>
            <a:ext cx="166320" cy="2011680"/>
          </a:xfrm>
          <a:prstGeom prst="rightBrace">
            <a:avLst>
              <a:gd name="adj1" fmla="val 1800"/>
              <a:gd name="adj2" fmla="val 10800"/>
            </a:avLst>
          </a:prstGeom>
          <a:noFill/>
          <a:ln>
            <a:solidFill>
              <a:srgbClr val="3465AF"/>
            </a:solidFill>
          </a:ln>
        </p:spPr>
      </p:sp>
      <p:sp>
        <p:nvSpPr>
          <p:cNvPr id="134" name="CustomShape 6"/>
          <p:cNvSpPr/>
          <p:nvPr/>
        </p:nvSpPr>
        <p:spPr>
          <a:xfrm>
            <a:off x="4497120" y="5303520"/>
            <a:ext cx="166320" cy="973440"/>
          </a:xfrm>
          <a:prstGeom prst="rightBrace">
            <a:avLst>
              <a:gd name="adj1" fmla="val 1800"/>
              <a:gd name="adj2" fmla="val 10800"/>
            </a:avLst>
          </a:prstGeom>
          <a:noFill/>
          <a:ln>
            <a:solidFill>
              <a:srgbClr val="3465AF"/>
            </a:solidFill>
          </a:ln>
        </p:spPr>
      </p:sp>
      <p:sp>
        <p:nvSpPr>
          <p:cNvPr id="135" name="TextShape 7"/>
          <p:cNvSpPr txBox="1"/>
          <p:nvPr/>
        </p:nvSpPr>
        <p:spPr>
          <a:xfrm>
            <a:off x="4721760" y="5589360"/>
            <a:ext cx="35661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>
                <a:solidFill>
                  <a:srgbClr val="FFFF00"/>
                </a:solidFill>
              </a:rPr>
              <a:t>VHE gamma-rays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36" name="TextShape 8"/>
          <p:cNvSpPr txBox="1"/>
          <p:nvPr/>
        </p:nvSpPr>
        <p:spPr>
          <a:xfrm>
            <a:off x="5856840" y="2342520"/>
            <a:ext cx="2921760" cy="11037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>
                <a:latin typeface="Arial Rounded MT Bold"/>
              </a:rPr>
              <a:t>In 2010 a flaring activity </a:t>
            </a:r>
            <a:endParaRPr lang="en-US" dirty="0" smtClean="0">
              <a:latin typeface="Arial Rounded MT Bold"/>
            </a:endParaRPr>
          </a:p>
          <a:p>
            <a:r>
              <a:rPr lang="en-US" dirty="0" smtClean="0">
                <a:latin typeface="Arial Rounded MT Bold"/>
              </a:rPr>
              <a:t>was </a:t>
            </a:r>
            <a:r>
              <a:rPr lang="en-US" dirty="0">
                <a:latin typeface="Arial Rounded MT Bold"/>
              </a:rPr>
              <a:t>detected at HE by </a:t>
            </a:r>
            <a:endParaRPr lang="en-US" dirty="0" smtClean="0">
              <a:latin typeface="Arial Rounded MT Bold"/>
            </a:endParaRPr>
          </a:p>
          <a:p>
            <a:r>
              <a:rPr lang="en-US" dirty="0" smtClean="0">
                <a:latin typeface="Arial Rounded MT Bold"/>
              </a:rPr>
              <a:t>Fermi-LAT </a:t>
            </a:r>
            <a:r>
              <a:rPr lang="en-US" dirty="0">
                <a:latin typeface="Arial Rounded MT Bold"/>
              </a:rPr>
              <a:t>only during </a:t>
            </a:r>
            <a:endParaRPr lang="en-US" dirty="0" smtClean="0">
              <a:latin typeface="Arial Rounded MT Bold"/>
            </a:endParaRPr>
          </a:p>
          <a:p>
            <a:r>
              <a:rPr lang="en-US" dirty="0" smtClean="0">
                <a:latin typeface="Arial Rounded MT Bold"/>
              </a:rPr>
              <a:t>the </a:t>
            </a:r>
            <a:r>
              <a:rPr lang="en-US" dirty="0">
                <a:latin typeface="Arial Rounded MT Bold"/>
              </a:rPr>
              <a:t>second passage </a:t>
            </a:r>
            <a:endParaRPr lang="en-US" dirty="0" smtClean="0">
              <a:latin typeface="Arial Rounded MT Bold"/>
            </a:endParaRPr>
          </a:p>
          <a:p>
            <a:r>
              <a:rPr lang="en-US" dirty="0" smtClean="0">
                <a:latin typeface="Arial Rounded MT Bold"/>
              </a:rPr>
              <a:t>trough </a:t>
            </a:r>
            <a:r>
              <a:rPr lang="en-US" dirty="0">
                <a:latin typeface="Arial Rounded MT Bold"/>
              </a:rPr>
              <a:t>the disk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28788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3267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PSR 1023+0018 – a pulsar in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4419600" cy="27432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in June 2013</a:t>
            </a:r>
          </a:p>
          <a:p>
            <a:pPr lvl="1"/>
            <a:r>
              <a:rPr lang="en-US" b="1" dirty="0" smtClean="0"/>
              <a:t>Radio pulsations disappeared</a:t>
            </a:r>
          </a:p>
          <a:p>
            <a:pPr lvl="1"/>
            <a:r>
              <a:rPr lang="en-US" b="1" dirty="0" smtClean="0"/>
              <a:t>Variable flat spectrum radio spectrum suggestive of a jet</a:t>
            </a:r>
          </a:p>
          <a:p>
            <a:pPr lvl="1"/>
            <a:r>
              <a:rPr lang="en-US" b="1" dirty="0" smtClean="0"/>
              <a:t>Gamma-ray flux increased  by a factor of five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NOT pulsating in gamma-rays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 descr="PSR J1023+00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4949"/>
          <a:stretch/>
        </p:blipFill>
        <p:spPr>
          <a:xfrm>
            <a:off x="381000" y="4769317"/>
            <a:ext cx="8153400" cy="1631483"/>
          </a:xfrm>
          <a:prstGeom prst="rect">
            <a:avLst/>
          </a:prstGeom>
        </p:spPr>
      </p:pic>
      <p:pic>
        <p:nvPicPr>
          <p:cNvPr id="6" name="Picture 5" descr="transformer_pulsar_comparison_medres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267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53000" y="3352800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Arial" charset="0"/>
                <a:cs typeface="Arial" charset="0"/>
              </a:rPr>
              <a:t>After (gamma-ray jets)</a:t>
            </a: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4953000" y="1676400"/>
            <a:ext cx="114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  <a:cs typeface="Arial" charset="0"/>
              </a:rPr>
              <a:t>Before (radio</a:t>
            </a:r>
            <a:r>
              <a:rPr lang="en-US" sz="1800" dirty="0" smtClean="0">
                <a:latin typeface="Arial" charset="0"/>
                <a:cs typeface="Arial" charset="0"/>
              </a:rPr>
              <a:t>-pulsar)</a:t>
            </a:r>
            <a:endParaRPr lang="en-US" sz="1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Surprising</a:t>
            </a:r>
            <a:r>
              <a:rPr lang="it-IT" dirty="0" smtClean="0"/>
              <a:t> </a:t>
            </a:r>
            <a:r>
              <a:rPr lang="it-IT" dirty="0" err="1" smtClean="0"/>
              <a:t>variability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825" y="1839913"/>
            <a:ext cx="81343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1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3600" b="1" dirty="0">
                <a:solidFill>
                  <a:srgbClr val="000000"/>
                </a:solidFill>
                <a:latin typeface="Times" pitchFamily="18" charset="0"/>
              </a:rPr>
              <a:t>A time line of events</a:t>
            </a:r>
            <a:r>
              <a:rPr lang="en-GB" altLang="it-IT" sz="1500" b="1" dirty="0">
                <a:solidFill>
                  <a:srgbClr val="000000"/>
                </a:solidFill>
                <a:latin typeface="Times" pitchFamily="18" charset="0"/>
              </a:rPr>
              <a:t>.</a:t>
            </a: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943600"/>
            <a:ext cx="122713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81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562100"/>
            <a:ext cx="78041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8181" name="Text Box 4"/>
          <p:cNvSpPr txBox="1">
            <a:spLocks noChangeArrowheads="1"/>
          </p:cNvSpPr>
          <p:nvPr/>
        </p:nvSpPr>
        <p:spPr bwMode="auto">
          <a:xfrm>
            <a:off x="671513" y="59721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100" b="1">
                <a:solidFill>
                  <a:srgbClr val="000000"/>
                </a:solidFill>
                <a:latin typeface="Times" pitchFamily="18" charset="0"/>
              </a:rPr>
              <a:t>E Bernardini Science 2011;331:686-687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1323975" y="4535488"/>
            <a:ext cx="6634163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marL="76200" indent="-76200"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100"/>
              <a:t>A time line of events. Timetable of the Astronomer's Telegram releases on the recent Crab Nebula flare in universal time, within 1 month after discovery on 22 September 2010. Corresponding telegram IDs are: 2855, 2856, 2858, 2861, 2866, 2867, 2868, 2872, 2879, 2882, 2889, 2893, 2903, 2921, 2967, 2968.</a:t>
            </a:r>
          </a:p>
        </p:txBody>
      </p:sp>
    </p:spTree>
    <p:extLst>
      <p:ext uri="{BB962C8B-B14F-4D97-AF65-F5344CB8AC3E}">
        <p14:creationId xmlns:p14="http://schemas.microsoft.com/office/powerpoint/2010/main" val="350804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0223"/>
            <a:ext cx="7770813" cy="1110877"/>
          </a:xfrm>
        </p:spPr>
        <p:txBody>
          <a:bodyPr>
            <a:normAutofit fontScale="90000"/>
          </a:bodyPr>
          <a:lstStyle/>
          <a:p>
            <a:r>
              <a:rPr lang="en-US" dirty="0"/>
              <a:t>April </a:t>
            </a:r>
            <a:r>
              <a:rPr lang="en-US" dirty="0" smtClean="0"/>
              <a:t>2011, one more Crab Flare</a:t>
            </a:r>
            <a:endParaRPr lang="en-US" dirty="0"/>
          </a:p>
        </p:txBody>
      </p: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533400" y="5410200"/>
            <a:ext cx="2490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Beginning of LAT TOO</a:t>
            </a:r>
          </a:p>
        </p:txBody>
      </p:sp>
      <p:pic>
        <p:nvPicPr>
          <p:cNvPr id="658435" name="Picture 3" descr="clcfl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239000" cy="33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37" name="Line 5"/>
          <p:cNvSpPr>
            <a:spLocks noChangeShapeType="1"/>
          </p:cNvSpPr>
          <p:nvPr/>
        </p:nvSpPr>
        <p:spPr bwMode="auto">
          <a:xfrm flipV="1">
            <a:off x="3124200" y="4800600"/>
            <a:ext cx="228600" cy="609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8443" name="Text Box 11"/>
          <p:cNvSpPr txBox="1">
            <a:spLocks noChangeArrowheads="1"/>
          </p:cNvSpPr>
          <p:nvPr/>
        </p:nvSpPr>
        <p:spPr bwMode="auto">
          <a:xfrm>
            <a:off x="3021013" y="6172200"/>
            <a:ext cx="3101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entury Schoolbook" charset="0"/>
              </a:rPr>
              <a:t>Buehler, R. et al. 2011, ApJ</a:t>
            </a:r>
          </a:p>
        </p:txBody>
      </p:sp>
      <p:sp>
        <p:nvSpPr>
          <p:cNvPr id="658444" name="Text Box 12"/>
          <p:cNvSpPr txBox="1">
            <a:spLocks noChangeArrowheads="1"/>
          </p:cNvSpPr>
          <p:nvPr/>
        </p:nvSpPr>
        <p:spPr bwMode="auto">
          <a:xfrm>
            <a:off x="1524000" y="1370568"/>
            <a:ext cx="5804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Lightcurve</a:t>
            </a:r>
            <a:r>
              <a:rPr lang="en-US" dirty="0">
                <a:latin typeface="Arial"/>
                <a:cs typeface="Arial"/>
              </a:rPr>
              <a:t> in bins of equal exposure (mean 9 minutes!)</a:t>
            </a:r>
          </a:p>
        </p:txBody>
      </p:sp>
      <p:sp>
        <p:nvSpPr>
          <p:cNvPr id="658445" name="Text Box 13"/>
          <p:cNvSpPr txBox="1">
            <a:spLocks noChangeArrowheads="1"/>
          </p:cNvSpPr>
          <p:nvPr/>
        </p:nvSpPr>
        <p:spPr bwMode="auto">
          <a:xfrm>
            <a:off x="4038600" y="5105400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Flux doubling in 8 hours constrains emission region size &lt;0.0003 pc</a:t>
            </a:r>
          </a:p>
        </p:txBody>
      </p:sp>
      <p:sp>
        <p:nvSpPr>
          <p:cNvPr id="658446" name="Text Box 14"/>
          <p:cNvSpPr txBox="1">
            <a:spLocks noChangeArrowheads="1"/>
          </p:cNvSpPr>
          <p:nvPr/>
        </p:nvSpPr>
        <p:spPr bwMode="auto">
          <a:xfrm>
            <a:off x="1689100" y="47625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Apr 9</a:t>
            </a:r>
          </a:p>
        </p:txBody>
      </p:sp>
      <p:sp>
        <p:nvSpPr>
          <p:cNvPr id="658447" name="Text Box 15"/>
          <p:cNvSpPr txBox="1">
            <a:spLocks noChangeArrowheads="1"/>
          </p:cNvSpPr>
          <p:nvPr/>
        </p:nvSpPr>
        <p:spPr bwMode="auto">
          <a:xfrm>
            <a:off x="5118100" y="4751388"/>
            <a:ext cx="938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Apr 19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447800" y="2159000"/>
            <a:ext cx="59436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Flaring Crab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00200" y="1371600"/>
            <a:ext cx="6324600" cy="5029200"/>
            <a:chOff x="4347134" y="1330334"/>
            <a:chExt cx="4183063" cy="3206750"/>
          </a:xfrm>
        </p:grpSpPr>
        <p:pic>
          <p:nvPicPr>
            <p:cNvPr id="4" name="Picture 5" descr="avspec"/>
            <p:cNvPicPr>
              <a:picLocks noChangeAspect="1" noChangeArrowheads="1"/>
            </p:cNvPicPr>
            <p:nvPr/>
          </p:nvPicPr>
          <p:blipFill>
            <a:blip r:embed="rId2">
              <a:lum bright="-16000" contrast="-5000"/>
            </a:blip>
            <a:srcRect/>
            <a:stretch>
              <a:fillRect/>
            </a:stretch>
          </p:blipFill>
          <p:spPr bwMode="auto">
            <a:xfrm>
              <a:off x="4347134" y="1330334"/>
              <a:ext cx="4183063" cy="3206750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234787" y="2092334"/>
              <a:ext cx="931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Pulsar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97877" y="2641827"/>
              <a:ext cx="942223" cy="235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Arial"/>
                  <a:cs typeface="Arial"/>
                </a:rPr>
                <a:t>Nebula</a:t>
              </a:r>
              <a:endParaRPr lang="en-US" dirty="0">
                <a:solidFill>
                  <a:schemeClr val="bg2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40100" y="1570602"/>
              <a:ext cx="1759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Arial"/>
                </a:rPr>
                <a:t>Flaring Nebula</a:t>
              </a:r>
              <a:endParaRPr 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3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618" y="381000"/>
            <a:ext cx="8077200" cy="609600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March 2013, </a:t>
            </a:r>
            <a:r>
              <a:rPr lang="it-IT" sz="3200" b="1" dirty="0" err="1" smtClean="0"/>
              <a:t>yet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another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flare</a:t>
            </a:r>
            <a:endParaRPr lang="it-IT" sz="32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7756"/>
            <a:ext cx="8503096" cy="4910383"/>
          </a:xfrm>
        </p:spPr>
      </p:pic>
      <p:sp>
        <p:nvSpPr>
          <p:cNvPr id="5" name="CasellaDiTesto 4"/>
          <p:cNvSpPr txBox="1"/>
          <p:nvPr/>
        </p:nvSpPr>
        <p:spPr>
          <a:xfrm>
            <a:off x="2987824" y="6189314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March 2013 </a:t>
            </a:r>
            <a:r>
              <a:rPr lang="it-IT" b="1" dirty="0" err="1"/>
              <a:t>flare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43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8215064" cy="609600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/>
              <a:t>More on</a:t>
            </a:r>
            <a:br>
              <a:rPr lang="it-IT" sz="3200" b="1" dirty="0" smtClean="0"/>
            </a:br>
            <a:r>
              <a:rPr lang="it-IT" sz="3200" b="1" dirty="0" err="1" smtClean="0"/>
              <a:t>variable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3200" b="1" dirty="0" err="1" smtClean="0"/>
              <a:t>galactic</a:t>
            </a:r>
            <a:r>
              <a:rPr lang="it-IT" sz="3200" b="1" dirty="0" smtClean="0"/>
              <a:t> </a:t>
            </a:r>
            <a:br>
              <a:rPr lang="it-IT" sz="3200" b="1" dirty="0" smtClean="0"/>
            </a:br>
            <a:r>
              <a:rPr lang="it-IT" sz="3200" b="1" dirty="0" err="1" smtClean="0"/>
              <a:t>sources</a:t>
            </a:r>
            <a:r>
              <a:rPr lang="it-IT" sz="3200" b="1" dirty="0" smtClean="0"/>
              <a:t> </a:t>
            </a:r>
            <a:br>
              <a:rPr lang="it-IT" sz="3200" b="1" dirty="0" smtClean="0"/>
            </a:br>
            <a:r>
              <a:rPr lang="it-IT" sz="3200" b="1" dirty="0"/>
              <a:t/>
            </a:r>
            <a:br>
              <a:rPr lang="it-IT" sz="3200" b="1" dirty="0"/>
            </a:b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1800" y="2564904"/>
            <a:ext cx="5838800" cy="3816846"/>
          </a:xfrm>
        </p:spPr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6629555" cy="35169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453" y="3212976"/>
            <a:ext cx="18918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</a:rPr>
              <a:t>What</a:t>
            </a:r>
            <a:r>
              <a:rPr lang="it-IT" sz="32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it-IT" sz="32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sz="3200" b="1" dirty="0" smtClean="0">
                <a:solidFill>
                  <a:srgbClr val="FF0000"/>
                </a:solidFill>
              </a:rPr>
              <a:t>-</a:t>
            </a:r>
            <a:r>
              <a:rPr lang="it-IT" sz="3200" b="1" dirty="0" err="1" smtClean="0">
                <a:solidFill>
                  <a:srgbClr val="FF0000"/>
                </a:solidFill>
              </a:rPr>
              <a:t>rays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3200" b="1" dirty="0" smtClean="0">
                <a:solidFill>
                  <a:srgbClr val="FF0000"/>
                </a:solidFill>
              </a:rPr>
              <a:t>from </a:t>
            </a:r>
          </a:p>
          <a:p>
            <a:r>
              <a:rPr lang="it-IT" sz="3200" b="1" dirty="0" smtClean="0">
                <a:solidFill>
                  <a:srgbClr val="FF0000"/>
                </a:solidFill>
              </a:rPr>
              <a:t>a Nova?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3286"/>
            <a:ext cx="64389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Stellar Novae Produce High Energy Gamma-rays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953000"/>
            <a:ext cx="7770813" cy="1676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Serendipitous discovery of gamma-ray transient at the time and location of V407 </a:t>
            </a:r>
            <a:r>
              <a:rPr lang="en-US" dirty="0" err="1" smtClean="0"/>
              <a:t>Cyg</a:t>
            </a:r>
            <a:r>
              <a:rPr lang="en-US" dirty="0" smtClean="0"/>
              <a:t> – found something that we were not looking for! </a:t>
            </a:r>
          </a:p>
          <a:p>
            <a:r>
              <a:rPr lang="en-US" dirty="0" smtClean="0"/>
              <a:t>Later found 4 more, largely due to target of opportunity observations… </a:t>
            </a:r>
            <a:r>
              <a:rPr lang="en-US" b="1" dirty="0" smtClean="0">
                <a:solidFill>
                  <a:srgbClr val="FFFF00"/>
                </a:solidFill>
              </a:rPr>
              <a:t>but for 1 case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56010"/>
              </p:ext>
            </p:extLst>
          </p:nvPr>
        </p:nvGraphicFramePr>
        <p:xfrm>
          <a:off x="474783" y="1676400"/>
          <a:ext cx="8185640" cy="286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128"/>
                <a:gridCol w="1637128"/>
                <a:gridCol w="1637128"/>
                <a:gridCol w="1637128"/>
                <a:gridCol w="1637128"/>
              </a:tblGrid>
              <a:tr h="685801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V407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Cyg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2010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V1324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Sco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2012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V959 Mon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2012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V339 Del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2013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V1369 </a:t>
                      </a:r>
                      <a:r>
                        <a:rPr lang="en-US" b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Cen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2013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109030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1090302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Picture 5" descr="map_smooth_NDel_nmin40_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505200"/>
            <a:ext cx="990600" cy="990600"/>
          </a:xfrm>
          <a:prstGeom prst="rect">
            <a:avLst/>
          </a:prstGeom>
        </p:spPr>
      </p:pic>
      <p:pic>
        <p:nvPicPr>
          <p:cNvPr id="7" name="Picture 6" descr="map_NCen2013_3Weeks1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872" y="3505200"/>
            <a:ext cx="987552" cy="987552"/>
          </a:xfrm>
          <a:prstGeom prst="rect">
            <a:avLst/>
          </a:prstGeom>
        </p:spPr>
      </p:pic>
      <p:pic>
        <p:nvPicPr>
          <p:cNvPr id="8" name="Picture 7" descr="map_smooth_NMon_nmin25_tit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505200"/>
            <a:ext cx="987552" cy="987552"/>
          </a:xfrm>
          <a:prstGeom prst="rect">
            <a:avLst/>
          </a:prstGeom>
        </p:spPr>
      </p:pic>
      <p:pic>
        <p:nvPicPr>
          <p:cNvPr id="9" name="Picture 8" descr="map_smooth_NSco_nmin40_title_max4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3505200"/>
            <a:ext cx="987552" cy="987552"/>
          </a:xfrm>
          <a:prstGeom prst="rect">
            <a:avLst/>
          </a:prstGeom>
        </p:spPr>
      </p:pic>
      <p:pic>
        <p:nvPicPr>
          <p:cNvPr id="10" name="Picture 9" descr="map_smooth_NCyg_nmin50_tit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505200"/>
            <a:ext cx="987552" cy="987552"/>
          </a:xfrm>
          <a:prstGeom prst="rect">
            <a:avLst/>
          </a:prstGeom>
        </p:spPr>
      </p:pic>
      <p:pic>
        <p:nvPicPr>
          <p:cNvPr id="11" name="Picture 10" descr="nova_Cyg.png"/>
          <p:cNvPicPr>
            <a:picLocks noChangeAspect="1"/>
          </p:cNvPicPr>
          <p:nvPr/>
        </p:nvPicPr>
        <p:blipFill>
          <a:blip r:embed="rId7"/>
          <a:srcRect t="16667" b="11905"/>
          <a:stretch>
            <a:fillRect/>
          </a:stretch>
        </p:blipFill>
        <p:spPr>
          <a:xfrm>
            <a:off x="609600" y="2514600"/>
            <a:ext cx="1333331" cy="762000"/>
          </a:xfrm>
          <a:prstGeom prst="rect">
            <a:avLst/>
          </a:prstGeom>
        </p:spPr>
      </p:pic>
      <p:pic>
        <p:nvPicPr>
          <p:cNvPr id="12" name="Picture 11" descr="nova_Sco.png"/>
          <p:cNvPicPr>
            <a:picLocks noChangeAspect="1"/>
          </p:cNvPicPr>
          <p:nvPr/>
        </p:nvPicPr>
        <p:blipFill>
          <a:blip r:embed="rId8"/>
          <a:srcRect t="16667" b="11905"/>
          <a:stretch>
            <a:fillRect/>
          </a:stretch>
        </p:blipFill>
        <p:spPr>
          <a:xfrm>
            <a:off x="2286000" y="2514600"/>
            <a:ext cx="1319997" cy="754374"/>
          </a:xfrm>
          <a:prstGeom prst="rect">
            <a:avLst/>
          </a:prstGeom>
        </p:spPr>
      </p:pic>
      <p:pic>
        <p:nvPicPr>
          <p:cNvPr id="13" name="Picture 12" descr="nova_Mon.png"/>
          <p:cNvPicPr>
            <a:picLocks noChangeAspect="1"/>
          </p:cNvPicPr>
          <p:nvPr/>
        </p:nvPicPr>
        <p:blipFill>
          <a:blip r:embed="rId9"/>
          <a:srcRect t="15079" b="11905"/>
          <a:stretch>
            <a:fillRect/>
          </a:stretch>
        </p:blipFill>
        <p:spPr>
          <a:xfrm>
            <a:off x="3886200" y="2514600"/>
            <a:ext cx="1319997" cy="771145"/>
          </a:xfrm>
          <a:prstGeom prst="rect">
            <a:avLst/>
          </a:prstGeom>
        </p:spPr>
      </p:pic>
      <p:pic>
        <p:nvPicPr>
          <p:cNvPr id="14" name="Picture 13" descr="nova_Del.png"/>
          <p:cNvPicPr>
            <a:picLocks noChangeAspect="1"/>
          </p:cNvPicPr>
          <p:nvPr/>
        </p:nvPicPr>
        <p:blipFill>
          <a:blip r:embed="rId10"/>
          <a:srcRect t="15079" b="10318"/>
          <a:stretch>
            <a:fillRect/>
          </a:stretch>
        </p:blipFill>
        <p:spPr>
          <a:xfrm>
            <a:off x="5538003" y="2514600"/>
            <a:ext cx="1319997" cy="787906"/>
          </a:xfrm>
          <a:prstGeom prst="rect">
            <a:avLst/>
          </a:prstGeom>
        </p:spPr>
      </p:pic>
      <p:pic>
        <p:nvPicPr>
          <p:cNvPr id="15" name="Picture 14" descr="nova_Cen.png"/>
          <p:cNvPicPr>
            <a:picLocks noChangeAspect="1"/>
          </p:cNvPicPr>
          <p:nvPr/>
        </p:nvPicPr>
        <p:blipFill>
          <a:blip r:embed="rId11"/>
          <a:srcRect t="16667" b="10317"/>
          <a:stretch>
            <a:fillRect/>
          </a:stretch>
        </p:blipFill>
        <p:spPr>
          <a:xfrm>
            <a:off x="7214403" y="2514600"/>
            <a:ext cx="1319997" cy="7711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45720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libri"/>
                <a:cs typeface="Calibri"/>
              </a:rPr>
              <a:t>Fermi</a:t>
            </a:r>
            <a:r>
              <a:rPr lang="en-US" sz="1400" dirty="0" smtClean="0">
                <a:latin typeface="Calibri"/>
                <a:cs typeface="Calibri"/>
              </a:rPr>
              <a:t>-LAT Collaboration</a:t>
            </a:r>
            <a:r>
              <a:rPr lang="en-US" sz="1400" smtClean="0">
                <a:latin typeface="Calibri"/>
                <a:cs typeface="Calibri"/>
              </a:rPr>
              <a:t>, Science </a:t>
            </a:r>
            <a:r>
              <a:rPr lang="en-US" sz="1400" dirty="0" smtClean="0">
                <a:latin typeface="Calibri"/>
                <a:cs typeface="Calibri"/>
              </a:rPr>
              <a:t>2014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225296" y="3877056"/>
            <a:ext cx="100584" cy="100584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907792" y="3877056"/>
            <a:ext cx="100584" cy="100584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4590288" y="3877056"/>
            <a:ext cx="100584" cy="100584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190488" y="3877056"/>
            <a:ext cx="100584" cy="100584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772400" y="3733800"/>
            <a:ext cx="100584" cy="100584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/>
          <p:cNvSpPr/>
          <p:nvPr/>
        </p:nvSpPr>
        <p:spPr>
          <a:xfrm>
            <a:off x="3758397" y="1295400"/>
            <a:ext cx="1447800" cy="3584377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5" y="1973450"/>
            <a:ext cx="6011813" cy="405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070975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52400" y="151938"/>
            <a:ext cx="90925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/>
              <a:t>SNRs</a:t>
            </a:r>
            <a:r>
              <a:rPr lang="it-IT" sz="3200" b="1" dirty="0" smtClean="0"/>
              <a:t>: </a:t>
            </a:r>
            <a:r>
              <a:rPr lang="it-IT" sz="3200" b="1" dirty="0" err="1" smtClean="0"/>
              <a:t>extended</a:t>
            </a:r>
            <a:r>
              <a:rPr lang="it-IT" sz="3200" b="1" dirty="0" smtClean="0"/>
              <a:t> </a:t>
            </a:r>
            <a:r>
              <a:rPr lang="it-IT" sz="3200" b="1" dirty="0"/>
              <a:t>and (</a:t>
            </a:r>
            <a:r>
              <a:rPr lang="it-IT" sz="3200" b="1" dirty="0" err="1"/>
              <a:t>sometime</a:t>
            </a:r>
            <a:r>
              <a:rPr lang="it-IT" sz="3200" b="1" dirty="0"/>
              <a:t>) </a:t>
            </a:r>
            <a:r>
              <a:rPr lang="it-IT" sz="3200" b="1" dirty="0" err="1"/>
              <a:t>interacting</a:t>
            </a:r>
            <a:r>
              <a:rPr lang="it-IT" sz="3200" b="1" dirty="0"/>
              <a:t> </a:t>
            </a:r>
            <a:endParaRPr lang="it-IT" sz="3200" b="1" dirty="0" smtClean="0"/>
          </a:p>
          <a:p>
            <a:r>
              <a:rPr lang="it-IT" sz="3200" b="1" dirty="0" smtClean="0"/>
              <a:t>with </a:t>
            </a:r>
            <a:r>
              <a:rPr lang="it-IT" sz="3200" b="1" dirty="0" err="1"/>
              <a:t>nearby</a:t>
            </a:r>
            <a:r>
              <a:rPr lang="it-IT" sz="3200" b="1" dirty="0"/>
              <a:t> </a:t>
            </a:r>
            <a:r>
              <a:rPr lang="it-IT" sz="3200" b="1" dirty="0" err="1"/>
              <a:t>molecular</a:t>
            </a:r>
            <a:r>
              <a:rPr lang="it-IT" sz="3200" b="1" dirty="0"/>
              <a:t> </a:t>
            </a:r>
            <a:r>
              <a:rPr lang="it-IT" sz="3200" b="1" dirty="0" err="1"/>
              <a:t>cloud</a:t>
            </a:r>
            <a:endParaRPr lang="it-IT" sz="32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7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1011240" y="-38520"/>
            <a:ext cx="7415280" cy="7383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en-US" sz="2400" b="1" dirty="0"/>
              <a:t>1FGL J1018.6-5856 with </a:t>
            </a:r>
            <a:r>
              <a:rPr lang="en-US" sz="2400" b="1" dirty="0" smtClean="0"/>
              <a:t>Fermi-LAT (</a:t>
            </a:r>
            <a:r>
              <a:rPr lang="en-US" sz="2400" b="1" dirty="0" smtClean="0">
                <a:solidFill>
                  <a:srgbClr val="FF0000"/>
                </a:solidFill>
              </a:rPr>
              <a:t>and Swift</a:t>
            </a:r>
            <a:r>
              <a:rPr lang="en-US" sz="2400" b="1" dirty="0" smtClean="0"/>
              <a:t>)</a:t>
            </a:r>
            <a:endParaRPr sz="2400" b="1" dirty="0"/>
          </a:p>
        </p:txBody>
      </p:sp>
      <p:pic>
        <p:nvPicPr>
          <p:cNvPr id="154" name="Immagin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20" y="1005840"/>
            <a:ext cx="3270240" cy="2548080"/>
          </a:xfrm>
          <a:prstGeom prst="rect">
            <a:avLst/>
          </a:prstGeom>
          <a:ln>
            <a:noFill/>
          </a:ln>
        </p:spPr>
      </p:pic>
      <p:pic>
        <p:nvPicPr>
          <p:cNvPr id="155" name="Immagine 154"/>
          <p:cNvPicPr/>
          <p:nvPr/>
        </p:nvPicPr>
        <p:blipFill>
          <a:blip r:embed="rId3"/>
          <a:stretch>
            <a:fillRect/>
          </a:stretch>
        </p:blipFill>
        <p:spPr>
          <a:xfrm>
            <a:off x="419040" y="3588840"/>
            <a:ext cx="3172320" cy="2985840"/>
          </a:xfrm>
          <a:prstGeom prst="rect">
            <a:avLst/>
          </a:prstGeom>
          <a:ln>
            <a:noFill/>
          </a:ln>
        </p:spPr>
      </p:pic>
      <p:pic>
        <p:nvPicPr>
          <p:cNvPr id="156" name="Immagine 155"/>
          <p:cNvPicPr/>
          <p:nvPr/>
        </p:nvPicPr>
        <p:blipFill>
          <a:blip r:embed="rId4"/>
          <a:stretch>
            <a:fillRect/>
          </a:stretch>
        </p:blipFill>
        <p:spPr>
          <a:xfrm>
            <a:off x="4581000" y="1022400"/>
            <a:ext cx="3900600" cy="1629360"/>
          </a:xfrm>
          <a:prstGeom prst="rect">
            <a:avLst/>
          </a:prstGeom>
          <a:ln>
            <a:noFill/>
          </a:ln>
        </p:spPr>
      </p:pic>
      <p:pic>
        <p:nvPicPr>
          <p:cNvPr id="157" name="Immagine 156"/>
          <p:cNvPicPr/>
          <p:nvPr/>
        </p:nvPicPr>
        <p:blipFill>
          <a:blip r:embed="rId5"/>
          <a:stretch>
            <a:fillRect/>
          </a:stretch>
        </p:blipFill>
        <p:spPr>
          <a:xfrm>
            <a:off x="4190400" y="2670480"/>
            <a:ext cx="4285080" cy="1391760"/>
          </a:xfrm>
          <a:prstGeom prst="rect">
            <a:avLst/>
          </a:prstGeom>
          <a:ln>
            <a:noFill/>
          </a:ln>
        </p:spPr>
      </p:pic>
      <p:sp>
        <p:nvSpPr>
          <p:cNvPr id="158" name="TextShape 2"/>
          <p:cNvSpPr txBox="1"/>
          <p:nvPr/>
        </p:nvSpPr>
        <p:spPr>
          <a:xfrm>
            <a:off x="7132320" y="1080720"/>
            <a:ext cx="1188720" cy="248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Fermi-LAT</a:t>
            </a:r>
            <a:endParaRPr/>
          </a:p>
        </p:txBody>
      </p:sp>
      <p:sp>
        <p:nvSpPr>
          <p:cNvPr id="159" name="TextShape 3"/>
          <p:cNvSpPr txBox="1"/>
          <p:nvPr/>
        </p:nvSpPr>
        <p:spPr>
          <a:xfrm>
            <a:off x="7132320" y="2736720"/>
            <a:ext cx="1188720" cy="248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Swift</a:t>
            </a:r>
            <a:endParaRPr/>
          </a:p>
        </p:txBody>
      </p:sp>
      <p:sp>
        <p:nvSpPr>
          <p:cNvPr id="160" name="TextShape 4"/>
          <p:cNvSpPr txBox="1"/>
          <p:nvPr/>
        </p:nvSpPr>
        <p:spPr>
          <a:xfrm>
            <a:off x="3840480" y="6235560"/>
            <a:ext cx="5039280" cy="292680"/>
          </a:xfrm>
          <a:prstGeom prst="rect">
            <a:avLst/>
          </a:prstGeom>
        </p:spPr>
        <p:txBody>
          <a:bodyPr wrap="none" lIns="9000" tIns="9000" rIns="9000" bIns="9000"/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/>
              </a:rPr>
              <a:t>Fermi LAT Collaboration</a:t>
            </a:r>
            <a:r>
              <a:rPr lang="en-US" sz="1600" dirty="0" smtClean="0">
                <a:latin typeface="Arial"/>
              </a:rPr>
              <a:t>,  </a:t>
            </a:r>
            <a:r>
              <a:rPr lang="en-US" sz="1600" dirty="0">
                <a:latin typeface="Arial"/>
              </a:rPr>
              <a:t>2012,  </a:t>
            </a:r>
            <a:r>
              <a:rPr lang="en-US" sz="1600" dirty="0" err="1">
                <a:latin typeface="Arial"/>
              </a:rPr>
              <a:t>Sci</a:t>
            </a:r>
            <a:r>
              <a:rPr lang="en-US" sz="1600" dirty="0">
                <a:latin typeface="Arial"/>
              </a:rPr>
              <a:t>,  335,  189 </a:t>
            </a:r>
            <a:endParaRPr dirty="0"/>
          </a:p>
        </p:txBody>
      </p:sp>
      <p:sp>
        <p:nvSpPr>
          <p:cNvPr id="161" name="TextShape 5"/>
          <p:cNvSpPr txBox="1"/>
          <p:nvPr/>
        </p:nvSpPr>
        <p:spPr>
          <a:xfrm>
            <a:off x="4206240" y="4389120"/>
            <a:ext cx="4480560" cy="1583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latin typeface="Arial Rounded MT Bold"/>
              </a:rPr>
              <a:t>1FGL J1018.6-5856 is the first </a:t>
            </a:r>
            <a:endParaRPr lang="en-US" dirty="0" smtClean="0">
              <a:latin typeface="Arial Rounded MT Bold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 Rounded MT Bold"/>
              </a:rPr>
              <a:t>(</a:t>
            </a:r>
            <a:r>
              <a:rPr lang="en-US" dirty="0">
                <a:latin typeface="Arial Rounded MT Bold"/>
              </a:rPr>
              <a:t>and so far the only) HMXB </a:t>
            </a:r>
            <a:endParaRPr lang="en-US" dirty="0" smtClean="0">
              <a:latin typeface="Arial Rounded MT Bold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 Rounded MT Bold"/>
              </a:rPr>
              <a:t>discovered  by </a:t>
            </a:r>
            <a:r>
              <a:rPr lang="en-US" dirty="0">
                <a:latin typeface="Arial Rounded MT Bold"/>
              </a:rPr>
              <a:t>Fermi-LAT </a:t>
            </a:r>
            <a:r>
              <a:rPr lang="en-US" dirty="0" smtClean="0">
                <a:latin typeface="Arial Rounded MT Bold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 Rounded MT Bold"/>
              </a:rPr>
              <a:t>It </a:t>
            </a:r>
            <a:r>
              <a:rPr lang="en-US" dirty="0">
                <a:latin typeface="Arial Rounded MT Bold"/>
              </a:rPr>
              <a:t>has an orbital period of ~16 day.</a:t>
            </a:r>
            <a:endParaRPr dirty="0"/>
          </a:p>
        </p:txBody>
      </p:sp>
      <p:pic>
        <p:nvPicPr>
          <p:cNvPr id="162" name="Immagine 161"/>
          <p:cNvPicPr/>
          <p:nvPr/>
        </p:nvPicPr>
        <p:blipFill>
          <a:blip r:embed="rId6"/>
          <a:stretch>
            <a:fillRect/>
          </a:stretch>
        </p:blipFill>
        <p:spPr>
          <a:xfrm>
            <a:off x="4725360" y="4062240"/>
            <a:ext cx="3891600" cy="326880"/>
          </a:xfrm>
          <a:prstGeom prst="rect">
            <a:avLst/>
          </a:prstGeom>
          <a:ln>
            <a:noFill/>
          </a:ln>
        </p:spPr>
      </p:pic>
      <p:sp>
        <p:nvSpPr>
          <p:cNvPr id="163" name="TextShape 6"/>
          <p:cNvSpPr txBox="1"/>
          <p:nvPr/>
        </p:nvSpPr>
        <p:spPr>
          <a:xfrm>
            <a:off x="986431" y="710100"/>
            <a:ext cx="2921760" cy="248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>
                <a:latin typeface="Arial"/>
              </a:rPr>
              <a:t>Power spectrum from LAT data</a:t>
            </a:r>
            <a:endParaRPr dirty="0"/>
          </a:p>
        </p:txBody>
      </p:sp>
      <p:sp>
        <p:nvSpPr>
          <p:cNvPr id="164" name="TextShape 7"/>
          <p:cNvSpPr txBox="1"/>
          <p:nvPr/>
        </p:nvSpPr>
        <p:spPr>
          <a:xfrm>
            <a:off x="590040" y="3678480"/>
            <a:ext cx="2921760" cy="248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>
                <a:solidFill>
                  <a:srgbClr val="FFFFFF"/>
                </a:solidFill>
                <a:latin typeface="Arial"/>
              </a:rPr>
              <a:t>X-ray counterpart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66353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>
                <a:effectLst/>
                <a:latin typeface="Symbol" pitchFamily="18" charset="2"/>
              </a:rPr>
              <a:t>m</a:t>
            </a:r>
            <a:r>
              <a:rPr lang="it-IT" altLang="it-IT" smtClean="0">
                <a:effectLst/>
              </a:rPr>
              <a:t>QUASARS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8612" name="Picture 5" descr="Microquasar_GRO_J1655-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79513"/>
            <a:ext cx="76327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80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/>
              <a:t> Two </a:t>
            </a:r>
            <a:r>
              <a:rPr lang="it-IT" smtClean="0">
                <a:latin typeface="Symbol" pitchFamily="18" charset="2"/>
              </a:rPr>
              <a:t>m</a:t>
            </a:r>
            <a:r>
              <a:rPr lang="it-IT" smtClean="0"/>
              <a:t>quasars</a:t>
            </a: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1862138" y="2014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endParaRPr lang="it-IT" altLang="it-IT"/>
          </a:p>
        </p:txBody>
      </p:sp>
      <p:pic>
        <p:nvPicPr>
          <p:cNvPr id="69636" name="Picture 6" descr="L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0038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LS5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1484313"/>
            <a:ext cx="49657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13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85800" y="1"/>
            <a:ext cx="7770813" cy="1219199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Cyg</a:t>
            </a:r>
            <a:r>
              <a:rPr lang="it-IT" dirty="0" smtClean="0"/>
              <a:t> X3</a:t>
            </a:r>
          </a:p>
        </p:txBody>
      </p:sp>
      <p:pic>
        <p:nvPicPr>
          <p:cNvPr id="49155" name="Picture 2" descr="C:\Documents and Settings\Pat\Desktop\pulsar-le stelle\cygnus x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00125"/>
            <a:ext cx="564356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48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Cyg</a:t>
            </a:r>
            <a:r>
              <a:rPr lang="it-IT" dirty="0" smtClean="0"/>
              <a:t> X3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0" y="1238140"/>
            <a:ext cx="8018592" cy="470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289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143000" y="0"/>
            <a:ext cx="7429500" cy="657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dirty="0" err="1" smtClean="0"/>
              <a:t>Cyg</a:t>
            </a:r>
            <a:r>
              <a:rPr lang="it-IT" dirty="0" smtClean="0"/>
              <a:t> X3- </a:t>
            </a:r>
            <a:r>
              <a:rPr lang="it-IT" dirty="0" err="1" smtClean="0"/>
              <a:t>Variability</a:t>
            </a:r>
            <a:r>
              <a:rPr lang="it-IT" dirty="0" smtClean="0"/>
              <a:t> &amp; </a:t>
            </a:r>
            <a:r>
              <a:rPr lang="it-IT" dirty="0" err="1" smtClean="0"/>
              <a:t>periodicity</a:t>
            </a:r>
            <a:endParaRPr lang="it-IT" dirty="0" smtClean="0"/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7296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705225"/>
            <a:ext cx="56578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5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01787" y="5696932"/>
            <a:ext cx="7770813" cy="9457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j-ea"/>
                <a:cs typeface="Calibri"/>
              </a:defRPr>
            </a:lvl1pPr>
          </a:lstStyle>
          <a:p>
            <a:r>
              <a:rPr lang="en-US" b="1" i="1" dirty="0"/>
              <a:t>s</a:t>
            </a:r>
            <a:r>
              <a:rPr lang="en-US" b="1" i="1" dirty="0" smtClean="0"/>
              <a:t>omething else ?</a:t>
            </a:r>
            <a:endParaRPr lang="en-US" b="1" i="1" dirty="0"/>
          </a:p>
        </p:txBody>
      </p:sp>
      <p:pic>
        <p:nvPicPr>
          <p:cNvPr id="5" name="Picture 2" descr="cmap_mol_48m_gt1000_front_gal_0p1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flipH="1">
            <a:off x="670559" y="193205"/>
            <a:ext cx="7802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FFFF"/>
                </a:solidFill>
                <a:latin typeface="Arial" pitchFamily="1" charset="0"/>
              </a:rPr>
              <a:t>PSRs, </a:t>
            </a:r>
            <a:r>
              <a:rPr lang="en-US" sz="4000" b="1" i="1" dirty="0" err="1" smtClean="0">
                <a:solidFill>
                  <a:srgbClr val="FFFFFF"/>
                </a:solidFill>
                <a:latin typeface="Arial" pitchFamily="1" charset="0"/>
              </a:rPr>
              <a:t>PWNe</a:t>
            </a:r>
            <a:r>
              <a:rPr lang="en-US" sz="4000" b="1" i="1" dirty="0" smtClean="0">
                <a:solidFill>
                  <a:srgbClr val="FFFFFF"/>
                </a:solidFill>
                <a:latin typeface="Arial" pitchFamily="1" charset="0"/>
              </a:rPr>
              <a:t>, SNRs, binaries</a:t>
            </a:r>
            <a:endParaRPr lang="en-US" sz="4000" b="1" dirty="0">
              <a:solidFill>
                <a:srgbClr val="FFFFFF"/>
              </a:solidFill>
              <a:latin typeface="Arial" pitchFamily="1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85" y="518788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The Fermi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Sky</a:t>
            </a:r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  &gt;1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GeV</a:t>
            </a:r>
            <a:endParaRPr lang="it-IT" sz="24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4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67431" y="138410"/>
            <a:ext cx="8786813" cy="79139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Dark matter in the Inner Galaxy?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0" y="1460500"/>
            <a:ext cx="4724400" cy="4483100"/>
          </a:xfrm>
        </p:spPr>
        <p:txBody>
          <a:bodyPr>
            <a:normAutofit/>
          </a:bodyPr>
          <a:lstStyle/>
          <a:p>
            <a:pPr marL="401822" indent="-214305" eaLnBrk="1" hangingPunct="1">
              <a:buSzPct val="125000"/>
              <a:defRPr/>
            </a:pPr>
            <a:r>
              <a:rPr lang="en-US" sz="2000" dirty="0"/>
              <a:t>L</a:t>
            </a:r>
            <a:r>
              <a:rPr lang="en-US" sz="2000" dirty="0" smtClean="0"/>
              <a:t>ikely </a:t>
            </a:r>
            <a:r>
              <a:rPr lang="en-US" sz="2000" dirty="0"/>
              <a:t>the brightest dark matter source in the gamma-ray sky, but...</a:t>
            </a:r>
          </a:p>
          <a:p>
            <a:pPr marL="401822" indent="-214305" eaLnBrk="1" hangingPunct="1">
              <a:buSzPct val="125000"/>
              <a:defRPr/>
            </a:pPr>
            <a:r>
              <a:rPr lang="en-US" sz="2000" dirty="0"/>
              <a:t>E</a:t>
            </a:r>
            <a:r>
              <a:rPr lang="en-US" sz="2000" dirty="0" smtClean="0"/>
              <a:t>mbedded </a:t>
            </a:r>
            <a:r>
              <a:rPr lang="en-US" sz="2000" dirty="0"/>
              <a:t>in large and complicated backgrounds:</a:t>
            </a:r>
          </a:p>
          <a:p>
            <a:pPr marL="937584" lvl="1" eaLnBrk="1" hangingPunct="1">
              <a:buSzPct val="125000"/>
              <a:defRPr/>
            </a:pPr>
            <a:r>
              <a:rPr lang="en-US" dirty="0"/>
              <a:t>resolved sources</a:t>
            </a:r>
          </a:p>
          <a:p>
            <a:pPr marL="937584" lvl="1" eaLnBrk="1" hangingPunct="1">
              <a:spcBef>
                <a:spcPts val="844"/>
              </a:spcBef>
              <a:buSzPct val="125000"/>
              <a:defRPr/>
            </a:pPr>
            <a:r>
              <a:rPr lang="en-US" dirty="0"/>
              <a:t>unresolved sources</a:t>
            </a:r>
          </a:p>
          <a:p>
            <a:pPr marL="937584" lvl="1" eaLnBrk="1" hangingPunct="1">
              <a:spcBef>
                <a:spcPts val="844"/>
              </a:spcBef>
              <a:buSzPct val="125000"/>
              <a:defRPr/>
            </a:pPr>
            <a:r>
              <a:rPr lang="en-US" dirty="0"/>
              <a:t>diffuse emission</a:t>
            </a:r>
          </a:p>
          <a:p>
            <a:pPr marL="401822" indent="-214305" eaLnBrk="1" hangingPunct="1">
              <a:buSzPct val="125000"/>
              <a:defRPr/>
            </a:pPr>
            <a:r>
              <a:rPr lang="en-US" sz="2000" dirty="0" smtClean="0"/>
              <a:t>Several independent studies find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/>
              <a:t>excesses </a:t>
            </a:r>
            <a:r>
              <a:rPr lang="en-US" sz="2000" dirty="0" smtClean="0"/>
              <a:t>above the expected diffuse background </a:t>
            </a:r>
            <a:endParaRPr lang="en-US" sz="2000" dirty="0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4495800" y="4038600"/>
            <a:ext cx="4572000" cy="2590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j-ea"/>
                <a:cs typeface="Calibri"/>
              </a:defRPr>
            </a:lvl1pPr>
          </a:lstStyle>
          <a:p>
            <a:pPr marL="401822" indent="-214305" algn="l">
              <a:buSzPct val="125000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excess at the Galactic center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could be due </a:t>
            </a:r>
          </a:p>
          <a:p>
            <a:pPr marL="401822" indent="-214305" algn="l">
              <a:buSzPct val="125000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t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matter, 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01822" indent="-214305" algn="l">
              <a:buSzPct val="125000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to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sum of unresolved sources (e.g. MSPs)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heatmap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0600"/>
            <a:ext cx="4572000" cy="2713054"/>
          </a:xfrm>
          <a:prstGeom prst="rect">
            <a:avLst/>
          </a:prstGeom>
        </p:spPr>
      </p:pic>
      <p:sp>
        <p:nvSpPr>
          <p:cNvPr id="7173" name="Rectangle 3"/>
          <p:cNvSpPr>
            <a:spLocks/>
          </p:cNvSpPr>
          <p:nvPr/>
        </p:nvSpPr>
        <p:spPr bwMode="auto">
          <a:xfrm>
            <a:off x="6350000" y="3484588"/>
            <a:ext cx="774650" cy="17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tabLst>
                <a:tab pos="250022" algn="l"/>
                <a:tab pos="500045" algn="l"/>
                <a:tab pos="750067" algn="l"/>
                <a:tab pos="1000089" algn="l"/>
                <a:tab pos="1250112" algn="l"/>
                <a:tab pos="1500134" algn="l"/>
                <a:tab pos="1750157" algn="l"/>
                <a:tab pos="2000179" algn="l"/>
                <a:tab pos="2250201" algn="l"/>
                <a:tab pos="2500224" algn="l"/>
                <a:tab pos="2750246" algn="l"/>
                <a:tab pos="3000268" algn="l"/>
              </a:tabLst>
            </a:pPr>
            <a:r>
              <a:rPr lang="en-US" sz="1100" dirty="0">
                <a:latin typeface="Calibri"/>
                <a:cs typeface="Calibri"/>
              </a:rPr>
              <a:t>Daylan+14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://kipac.stanford.edu/kipac/sites/default/files/images/fermi_bu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" y="1412776"/>
            <a:ext cx="90109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5" y="173831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Searching</a:t>
            </a:r>
            <a:r>
              <a:rPr lang="it-IT" sz="3200" b="1" dirty="0" smtClean="0"/>
              <a:t> for DM in the GC, </a:t>
            </a:r>
            <a:r>
              <a:rPr lang="it-IT" sz="3200" b="1" dirty="0" err="1" smtClean="0"/>
              <a:t>we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found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something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funny</a:t>
            </a:r>
            <a:r>
              <a:rPr lang="it-IT" sz="3200" b="1" dirty="0" smtClean="0"/>
              <a:t>…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983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6" y="0"/>
            <a:ext cx="8114427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05600" y="6096000"/>
            <a:ext cx="1497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chemeClr val="bg1"/>
                </a:solidFill>
                <a:latin typeface="Calibri"/>
                <a:cs typeface="Calibri"/>
              </a:rPr>
              <a:t>Rolf</a:t>
            </a:r>
            <a:r>
              <a:rPr lang="it-IT" sz="20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alibri"/>
                <a:cs typeface="Calibri"/>
              </a:rPr>
              <a:t>Buehler</a:t>
            </a:r>
            <a:endParaRPr lang="it-IT" sz="20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it-IT" sz="2000" b="1" dirty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r>
              <a:rPr lang="it-IT" sz="2000" b="1" dirty="0" smtClean="0">
                <a:solidFill>
                  <a:schemeClr val="bg1"/>
                </a:solidFill>
                <a:latin typeface="Calibri"/>
                <a:cs typeface="Calibri"/>
              </a:rPr>
              <a:t>ie chart</a:t>
            </a:r>
          </a:p>
        </p:txBody>
      </p:sp>
    </p:spTree>
    <p:extLst>
      <p:ext uri="{BB962C8B-B14F-4D97-AF65-F5344CB8AC3E}">
        <p14:creationId xmlns:p14="http://schemas.microsoft.com/office/powerpoint/2010/main" val="1347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09817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Exploring SNR as a function of 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438400"/>
            <a:ext cx="4191000" cy="3962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Example: Supernova </a:t>
            </a:r>
            <a:r>
              <a:rPr lang="en-US" sz="2400" dirty="0"/>
              <a:t>Remnants </a:t>
            </a:r>
            <a:endParaRPr lang="en-US" dirty="0" smtClean="0"/>
          </a:p>
          <a:p>
            <a:r>
              <a:rPr lang="en-US" dirty="0" smtClean="0"/>
              <a:t>The measurement of a pion bump in W44 and IC443 is the starting point for a broader population study connecting SNRs to the Galactic cosmic-rays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/>
              <a:t>Middle-aged SNRs have steep spectrum from </a:t>
            </a:r>
            <a:r>
              <a:rPr lang="en-US" dirty="0" err="1"/>
              <a:t>GeV</a:t>
            </a:r>
            <a:r>
              <a:rPr lang="en-US" dirty="0"/>
              <a:t> to </a:t>
            </a:r>
            <a:r>
              <a:rPr lang="en-US" dirty="0" err="1"/>
              <a:t>TeV</a:t>
            </a:r>
            <a:r>
              <a:rPr lang="en-US" dirty="0"/>
              <a:t>;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-rays likely </a:t>
            </a:r>
            <a:r>
              <a:rPr lang="en-US" dirty="0" err="1"/>
              <a:t>hadronic</a:t>
            </a:r>
            <a:r>
              <a:rPr lang="en-US" dirty="0"/>
              <a:t> in origin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/>
              <a:t>Young SNRs have </a:t>
            </a:r>
            <a:r>
              <a:rPr lang="en-US" dirty="0" err="1"/>
              <a:t>nonthermal</a:t>
            </a:r>
            <a:r>
              <a:rPr lang="en-US" dirty="0"/>
              <a:t> synchrotron X-rays, strong </a:t>
            </a:r>
            <a:r>
              <a:rPr lang="en-US" dirty="0" err="1"/>
              <a:t>TeV</a:t>
            </a:r>
            <a:r>
              <a:rPr lang="en-US" dirty="0"/>
              <a:t> detections, X-ray/</a:t>
            </a:r>
            <a:r>
              <a:rPr lang="en-US" dirty="0" err="1"/>
              <a:t>TeV</a:t>
            </a:r>
            <a:r>
              <a:rPr lang="en-US" dirty="0"/>
              <a:t> correlation;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-rays likely </a:t>
            </a:r>
            <a:r>
              <a:rPr lang="en-US" dirty="0" err="1"/>
              <a:t>leptonic</a:t>
            </a:r>
            <a:r>
              <a:rPr lang="en-US" dirty="0"/>
              <a:t> in </a:t>
            </a:r>
            <a:r>
              <a:rPr lang="en-US" dirty="0" smtClean="0"/>
              <a:t>origin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219200"/>
            <a:ext cx="8686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All gamma-ray studies shed light on the nature and acceleration mechanisms for the highest energy particles in a wide range of astrophysical environments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snr_evolution_slide_v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8704" r="7361" b="10370"/>
          <a:stretch/>
        </p:blipFill>
        <p:spPr>
          <a:xfrm>
            <a:off x="4483478" y="2362200"/>
            <a:ext cx="4431922" cy="317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6248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Gamma-ray properties evolve with SNR age</a:t>
            </a:r>
          </a:p>
          <a:p>
            <a:endParaRPr lang="en-US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0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57"/>
          <p:cNvSpPr txBox="1">
            <a:spLocks noChangeArrowheads="1"/>
          </p:cNvSpPr>
          <p:nvPr/>
        </p:nvSpPr>
        <p:spPr bwMode="auto">
          <a:xfrm>
            <a:off x="0" y="914400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Dark Matter searches</a:t>
            </a:r>
            <a:endParaRPr lang="en-US" sz="2000" dirty="0">
              <a:solidFill>
                <a:srgbClr val="FFFFFF"/>
              </a:solidFill>
              <a:latin typeface="Calibri"/>
              <a:ea typeface="Arial" pitchFamily="1" charset="0"/>
              <a:cs typeface="Calibri"/>
            </a:endParaRPr>
          </a:p>
        </p:txBody>
      </p:sp>
      <p:cxnSp>
        <p:nvCxnSpPr>
          <p:cNvPr id="80" name="Straight Connector 79"/>
          <p:cNvCxnSpPr>
            <a:cxnSpLocks noChangeShapeType="1"/>
          </p:cNvCxnSpPr>
          <p:nvPr/>
        </p:nvCxnSpPr>
        <p:spPr bwMode="auto">
          <a:xfrm rot="10800000" flipV="1">
            <a:off x="6967728" y="5237262"/>
            <a:ext cx="804672" cy="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cxnSp>
        <p:nvCxnSpPr>
          <p:cNvPr id="112" name="Straight Connector 111"/>
          <p:cNvCxnSpPr>
            <a:cxnSpLocks noChangeShapeType="1"/>
          </p:cNvCxnSpPr>
          <p:nvPr/>
        </p:nvCxnSpPr>
        <p:spPr bwMode="auto">
          <a:xfrm rot="10800000" flipV="1">
            <a:off x="4343401" y="6153121"/>
            <a:ext cx="338328" cy="63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pic>
        <p:nvPicPr>
          <p:cNvPr id="94" name="Picture 93" descr="Screen shot 2012-02-20 at 11.19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204" y="5911483"/>
            <a:ext cx="715416" cy="59277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6" name="TextBox 57"/>
          <p:cNvSpPr txBox="1">
            <a:spLocks noChangeArrowheads="1"/>
          </p:cNvSpPr>
          <p:nvPr/>
        </p:nvSpPr>
        <p:spPr bwMode="auto">
          <a:xfrm>
            <a:off x="1384701" y="5956241"/>
            <a:ext cx="2958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Terrestrial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γ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-ray Flashes</a:t>
            </a:r>
            <a:endParaRPr lang="en-US" sz="2000" dirty="0">
              <a:solidFill>
                <a:srgbClr val="FFFFFF"/>
              </a:solidFill>
              <a:latin typeface="Calibri"/>
              <a:ea typeface="Arial" pitchFamily="1" charset="0"/>
              <a:cs typeface="Calibri"/>
            </a:endParaRPr>
          </a:p>
        </p:txBody>
      </p:sp>
      <p:cxnSp>
        <p:nvCxnSpPr>
          <p:cNvPr id="110" name="Straight Connector 109"/>
          <p:cNvCxnSpPr>
            <a:cxnSpLocks noChangeShapeType="1"/>
          </p:cNvCxnSpPr>
          <p:nvPr/>
        </p:nvCxnSpPr>
        <p:spPr bwMode="auto">
          <a:xfrm rot="10800000">
            <a:off x="991987" y="6114324"/>
            <a:ext cx="384048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sp>
        <p:nvSpPr>
          <p:cNvPr id="3104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684" y="-54620"/>
            <a:ext cx="7429500" cy="829320"/>
          </a:xfrm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200" i="1" dirty="0" smtClean="0">
                <a:effectLst/>
              </a:rPr>
              <a:t>Fermi </a:t>
            </a:r>
            <a:r>
              <a:rPr lang="en-US" sz="3200" dirty="0" smtClean="0">
                <a:effectLst/>
              </a:rPr>
              <a:t>Highlights and Discoveries</a:t>
            </a:r>
            <a:endParaRPr lang="en-US" sz="3200" dirty="0">
              <a:effectLst/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5471031" y="695320"/>
            <a:ext cx="2658584" cy="889000"/>
            <a:chOff x="5309190" y="5392862"/>
            <a:chExt cx="2658569" cy="889000"/>
          </a:xfrm>
        </p:grpSpPr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6254756" y="5880100"/>
              <a:ext cx="1713003" cy="376238"/>
              <a:chOff x="6432387" y="5981700"/>
              <a:chExt cx="1713181" cy="375673"/>
            </a:xfrm>
          </p:grpSpPr>
          <p:sp>
            <p:nvSpPr>
              <p:cNvPr id="3104773" name="TextBox 105"/>
              <p:cNvSpPr txBox="1">
                <a:spLocks noChangeArrowheads="1"/>
              </p:cNvSpPr>
              <p:nvPr/>
            </p:nvSpPr>
            <p:spPr bwMode="auto">
              <a:xfrm>
                <a:off x="6821364" y="5981700"/>
                <a:ext cx="803355" cy="375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FFFF"/>
                    </a:solidFill>
                    <a:latin typeface="Arial" pitchFamily="1" charset="0"/>
                    <a:ea typeface="Symbol" pitchFamily="1" charset="2"/>
                    <a:cs typeface="Symbol" pitchFamily="1" charset="2"/>
                  </a:rPr>
                  <a:t>GRBs</a:t>
                </a:r>
                <a:endParaRPr lang="en-US" sz="1800" dirty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</a:endParaRPr>
              </a:p>
            </p:txBody>
          </p:sp>
          <p:cxnSp>
            <p:nvCxnSpPr>
              <p:cNvPr id="69" name="Straight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624817" y="6197275"/>
                <a:ext cx="52075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70" name="Straight Connector 69"/>
              <p:cNvCxnSpPr>
                <a:cxnSpLocks noChangeShapeType="1"/>
              </p:cNvCxnSpPr>
              <p:nvPr/>
            </p:nvCxnSpPr>
            <p:spPr bwMode="auto">
              <a:xfrm rot="10800000">
                <a:off x="6432387" y="6197275"/>
                <a:ext cx="41279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</p:grpSp>
        <p:pic>
          <p:nvPicPr>
            <p:cNvPr id="3104776" name="Picture 5"/>
            <p:cNvPicPr>
              <a:picLocks noChangeAspect="1"/>
            </p:cNvPicPr>
            <p:nvPr/>
          </p:nvPicPr>
          <p:blipFill>
            <a:blip r:embed="rId4">
              <a:lum bright="-16000" contrast="24000"/>
            </a:blip>
            <a:srcRect t="35120"/>
            <a:stretch>
              <a:fillRect/>
            </a:stretch>
          </p:blipFill>
          <p:spPr bwMode="auto">
            <a:xfrm>
              <a:off x="5309190" y="5392862"/>
              <a:ext cx="930275" cy="889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724400" y="3536950"/>
            <a:ext cx="4175747" cy="806450"/>
            <a:chOff x="4988333" y="3586558"/>
            <a:chExt cx="4175747" cy="806450"/>
          </a:xfrm>
        </p:grpSpPr>
        <p:cxnSp>
          <p:nvCxnSpPr>
            <p:cNvPr id="93" name="Straight Connector 92"/>
            <p:cNvCxnSpPr>
              <a:cxnSpLocks noChangeShapeType="1"/>
            </p:cNvCxnSpPr>
            <p:nvPr/>
          </p:nvCxnSpPr>
          <p:spPr bwMode="auto">
            <a:xfrm rot="10800000">
              <a:off x="7401386" y="3859669"/>
              <a:ext cx="45720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78" name="TextBox 62"/>
            <p:cNvSpPr txBox="1">
              <a:spLocks noChangeArrowheads="1"/>
            </p:cNvSpPr>
            <p:nvPr/>
          </p:nvSpPr>
          <p:spPr bwMode="auto">
            <a:xfrm>
              <a:off x="5584568" y="3644900"/>
              <a:ext cx="18168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i="1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Fermi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 Bubbles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79" name="Picture 19" descr="fermi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51180" y="3586558"/>
              <a:ext cx="1612900" cy="8064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rot="10800000">
              <a:off x="4988333" y="3848100"/>
              <a:ext cx="604837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152400" y="4545013"/>
            <a:ext cx="2651487" cy="636587"/>
            <a:chOff x="3200335" y="2600632"/>
            <a:chExt cx="2651559" cy="636089"/>
          </a:xfrm>
        </p:grpSpPr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642035" y="2959298"/>
              <a:ext cx="531829" cy="158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3" name="TextBox 63"/>
            <p:cNvSpPr txBox="1">
              <a:spLocks noChangeArrowheads="1"/>
            </p:cNvSpPr>
            <p:nvPr/>
          </p:nvSpPr>
          <p:spPr bwMode="auto">
            <a:xfrm>
              <a:off x="4175448" y="2730877"/>
              <a:ext cx="926080" cy="39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Novae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4" name="Picture 24"/>
            <p:cNvPicPr>
              <a:picLocks noChangeAspect="1"/>
            </p:cNvPicPr>
            <p:nvPr/>
          </p:nvPicPr>
          <p:blipFill>
            <a:blip r:embed="rId6"/>
            <a:srcRect l="11369" t="6087" r="6998" b="9894"/>
            <a:stretch>
              <a:fillRect/>
            </a:stretch>
          </p:blipFill>
          <p:spPr bwMode="auto">
            <a:xfrm>
              <a:off x="3200335" y="2600632"/>
              <a:ext cx="645305" cy="63608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10800000">
              <a:off x="5088857" y="2945021"/>
              <a:ext cx="763037" cy="1427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3" name="Group 102"/>
          <p:cNvGrpSpPr/>
          <p:nvPr/>
        </p:nvGrpSpPr>
        <p:grpSpPr>
          <a:xfrm>
            <a:off x="228600" y="3733800"/>
            <a:ext cx="3383280" cy="669925"/>
            <a:chOff x="-2880505" y="2308083"/>
            <a:chExt cx="3383280" cy="669925"/>
          </a:xfrm>
        </p:grpSpPr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 rot="10800000">
              <a:off x="-2728105" y="2765283"/>
              <a:ext cx="85352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8" name="TextBox 61"/>
            <p:cNvSpPr txBox="1">
              <a:spLocks noChangeArrowheads="1"/>
            </p:cNvSpPr>
            <p:nvPr/>
          </p:nvSpPr>
          <p:spPr bwMode="auto">
            <a:xfrm>
              <a:off x="-1889905" y="2536683"/>
              <a:ext cx="17649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SNRs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 &amp; 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PWN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880505" y="2308083"/>
              <a:ext cx="563503" cy="6699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1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-137305" y="2765283"/>
              <a:ext cx="640080" cy="158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3858989" y="1279390"/>
            <a:ext cx="3532411" cy="797121"/>
            <a:chOff x="3657687" y="5163336"/>
            <a:chExt cx="3532608" cy="797120"/>
          </a:xfrm>
          <a:effectLst/>
        </p:grpSpPr>
        <p:sp>
          <p:nvSpPr>
            <p:cNvPr id="3104793" name="TextBox 105"/>
            <p:cNvSpPr txBox="1">
              <a:spLocks noChangeArrowheads="1"/>
            </p:cNvSpPr>
            <p:nvPr/>
          </p:nvSpPr>
          <p:spPr bwMode="auto">
            <a:xfrm>
              <a:off x="5435304" y="5560346"/>
              <a:ext cx="10691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Blazars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 rot="10800000">
              <a:off x="6531447" y="5764211"/>
              <a:ext cx="658848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795" name="Picture 64" descr="Blazars in radio and gamma-ray collage14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57687" y="5163336"/>
              <a:ext cx="1414666" cy="79586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7" name="Straight Connector 106"/>
            <p:cNvCxnSpPr>
              <a:cxnSpLocks noChangeShapeType="1"/>
            </p:cNvCxnSpPr>
            <p:nvPr/>
          </p:nvCxnSpPr>
          <p:spPr bwMode="auto">
            <a:xfrm rot="10800000">
              <a:off x="5095746" y="5765800"/>
              <a:ext cx="33974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2310575" y="1800880"/>
            <a:ext cx="4401763" cy="771921"/>
            <a:chOff x="2892380" y="4746154"/>
            <a:chExt cx="4401763" cy="772246"/>
          </a:xfrm>
          <a:effectLst/>
        </p:grpSpPr>
        <p:sp>
          <p:nvSpPr>
            <p:cNvPr id="3104798" name="TextBox 102"/>
            <p:cNvSpPr txBox="1">
              <a:spLocks noChangeArrowheads="1"/>
            </p:cNvSpPr>
            <p:nvPr/>
          </p:nvSpPr>
          <p:spPr bwMode="auto">
            <a:xfrm>
              <a:off x="4217987" y="5118122"/>
              <a:ext cx="1926417" cy="400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Radio Galaxies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5" name="Straight Connector 104"/>
            <p:cNvCxnSpPr>
              <a:cxnSpLocks noChangeShapeType="1"/>
            </p:cNvCxnSpPr>
            <p:nvPr/>
          </p:nvCxnSpPr>
          <p:spPr bwMode="auto">
            <a:xfrm rot="10800000">
              <a:off x="6144405" y="5335703"/>
              <a:ext cx="1149738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0" name="Picture 10"/>
            <p:cNvPicPr>
              <a:picLocks noChangeAspect="1"/>
            </p:cNvPicPr>
            <p:nvPr/>
          </p:nvPicPr>
          <p:blipFill>
            <a:blip r:embed="rId9"/>
            <a:srcRect l="17204" t="3679" r="8023" b="19398"/>
            <a:stretch>
              <a:fillRect/>
            </a:stretch>
          </p:blipFill>
          <p:spPr bwMode="auto">
            <a:xfrm>
              <a:off x="2892380" y="4746154"/>
              <a:ext cx="685800" cy="75438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rot="10800000">
              <a:off x="3605833" y="5334113"/>
              <a:ext cx="60483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6" name="Group 115"/>
          <p:cNvGrpSpPr/>
          <p:nvPr/>
        </p:nvGrpSpPr>
        <p:grpSpPr>
          <a:xfrm>
            <a:off x="5638800" y="2649537"/>
            <a:ext cx="3169920" cy="703263"/>
            <a:chOff x="5931088" y="2554944"/>
            <a:chExt cx="3169920" cy="703263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10800000">
              <a:off x="8027512" y="3001887"/>
              <a:ext cx="28346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7" name="Picture 93" descr="LMC_labeled_226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65971" y="2554944"/>
              <a:ext cx="935037" cy="7032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104808" name="TextBox 94"/>
            <p:cNvSpPr txBox="1">
              <a:spLocks noChangeArrowheads="1"/>
            </p:cNvSpPr>
            <p:nvPr/>
          </p:nvSpPr>
          <p:spPr bwMode="auto">
            <a:xfrm>
              <a:off x="6434008" y="2823046"/>
              <a:ext cx="16002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LMC &amp; SMC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 rot="10800000">
              <a:off x="5931088" y="3082282"/>
              <a:ext cx="50292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4" name="Group 113"/>
          <p:cNvGrpSpPr/>
          <p:nvPr/>
        </p:nvGrpSpPr>
        <p:grpSpPr>
          <a:xfrm>
            <a:off x="1202210" y="2317675"/>
            <a:ext cx="4562002" cy="713579"/>
            <a:chOff x="1202210" y="2317675"/>
            <a:chExt cx="4562002" cy="713579"/>
          </a:xfrm>
        </p:grpSpPr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1202210" y="2317675"/>
              <a:ext cx="4562002" cy="713579"/>
              <a:chOff x="1930400" y="4334731"/>
              <a:chExt cx="4562002" cy="713579"/>
            </a:xfrm>
            <a:effectLst/>
          </p:grpSpPr>
          <p:cxnSp>
            <p:nvCxnSpPr>
              <p:cNvPr id="101" name="Straight Connector 100"/>
              <p:cNvCxnSpPr>
                <a:endCxn id="3104805" idx="3"/>
              </p:cNvCxnSpPr>
              <p:nvPr/>
            </p:nvCxnSpPr>
            <p:spPr>
              <a:xfrm rot="10800000">
                <a:off x="5681190" y="4868869"/>
                <a:ext cx="8112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04804" name="Picture 3"/>
              <p:cNvPicPr>
                <a:picLocks noChangeAspect="1"/>
              </p:cNvPicPr>
              <p:nvPr/>
            </p:nvPicPr>
            <p:blipFill>
              <a:blip r:embed="rId11"/>
              <a:srcRect l="15334" t="54388" r="19688" b="5779"/>
              <a:stretch>
                <a:fillRect/>
              </a:stretch>
            </p:blipFill>
            <p:spPr bwMode="auto">
              <a:xfrm>
                <a:off x="1930400" y="4334731"/>
                <a:ext cx="6858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104805" name="TextBox 98"/>
              <p:cNvSpPr txBox="1">
                <a:spLocks noChangeArrowheads="1"/>
              </p:cNvSpPr>
              <p:nvPr/>
            </p:nvSpPr>
            <p:spPr bwMode="auto">
              <a:xfrm>
                <a:off x="3379788" y="4648200"/>
                <a:ext cx="23014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latin typeface="Calibri"/>
                    <a:ea typeface="Symbol" pitchFamily="1" charset="2"/>
                    <a:cs typeface="Calibri"/>
                  </a:rPr>
                  <a:t>Starburst Galaxies</a:t>
                </a:r>
                <a:endParaRPr lang="en-US" sz="2000" dirty="0">
                  <a:latin typeface="Calibri"/>
                  <a:ea typeface="Arial" pitchFamily="1" charset="0"/>
                  <a:cs typeface="Calibri"/>
                </a:endParaRPr>
              </a:p>
            </p:txBody>
          </p:sp>
        </p:grpSp>
        <p:cxnSp>
          <p:nvCxnSpPr>
            <p:cNvPr id="102" name="Straight Connector 101"/>
            <p:cNvCxnSpPr>
              <a:cxnSpLocks noChangeShapeType="1"/>
            </p:cNvCxnSpPr>
            <p:nvPr/>
          </p:nvCxnSpPr>
          <p:spPr bwMode="auto">
            <a:xfrm rot="10800000">
              <a:off x="1934911" y="2848633"/>
              <a:ext cx="71755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0" name="Group 99"/>
          <p:cNvGrpSpPr/>
          <p:nvPr/>
        </p:nvGrpSpPr>
        <p:grpSpPr>
          <a:xfrm>
            <a:off x="2604172" y="4191000"/>
            <a:ext cx="4547515" cy="838200"/>
            <a:chOff x="2372988" y="2089285"/>
            <a:chExt cx="4547515" cy="838200"/>
          </a:xfrm>
        </p:grpSpPr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rot="10800000" flipV="1">
              <a:off x="2372988" y="2651524"/>
              <a:ext cx="977229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4" name="TextBox 60"/>
            <p:cNvSpPr txBox="1">
              <a:spLocks noChangeArrowheads="1"/>
            </p:cNvSpPr>
            <p:nvPr/>
          </p:nvSpPr>
          <p:spPr bwMode="auto">
            <a:xfrm>
              <a:off x="3426416" y="2394085"/>
              <a:ext cx="17743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γ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-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ray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 Binaries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 rot="10800000">
              <a:off x="5102817" y="2622685"/>
              <a:ext cx="1295398" cy="926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15" name="Picture 3" descr="B1259 binary pulsar_pair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636216" y="2089285"/>
              <a:ext cx="1284287" cy="838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066800" y="3200400"/>
            <a:ext cx="3886200" cy="635000"/>
            <a:chOff x="1918129" y="1778000"/>
            <a:chExt cx="3886741" cy="635000"/>
          </a:xfrm>
        </p:grpSpPr>
        <p:cxnSp>
          <p:nvCxnSpPr>
            <p:cNvPr id="84" name="Straight Connector 83"/>
            <p:cNvCxnSpPr>
              <a:cxnSpLocks noChangeShapeType="1"/>
            </p:cNvCxnSpPr>
            <p:nvPr/>
          </p:nvCxnSpPr>
          <p:spPr bwMode="auto">
            <a:xfrm rot="10800000">
              <a:off x="2299182" y="2019301"/>
              <a:ext cx="58529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9" name="TextBox 59"/>
            <p:cNvSpPr txBox="1">
              <a:spLocks noChangeArrowheads="1"/>
            </p:cNvSpPr>
            <p:nvPr/>
          </p:nvSpPr>
          <p:spPr bwMode="auto">
            <a:xfrm>
              <a:off x="2864829" y="1778000"/>
              <a:ext cx="2188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Globular Clusters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20" name="Picture 15"/>
            <p:cNvPicPr>
              <a:picLocks noChangeAspect="1"/>
            </p:cNvPicPr>
            <p:nvPr/>
          </p:nvPicPr>
          <p:blipFill>
            <a:blip r:embed="rId13"/>
            <a:srcRect l="15909" t="4633" r="6818" b="10173"/>
            <a:stretch>
              <a:fillRect/>
            </a:stretch>
          </p:blipFill>
          <p:spPr bwMode="auto">
            <a:xfrm>
              <a:off x="1918129" y="1778000"/>
              <a:ext cx="644480" cy="63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85" name="Straight Connector 84"/>
            <p:cNvCxnSpPr>
              <a:cxnSpLocks noChangeShapeType="1"/>
            </p:cNvCxnSpPr>
            <p:nvPr/>
          </p:nvCxnSpPr>
          <p:spPr bwMode="auto">
            <a:xfrm rot="10800000">
              <a:off x="4955998" y="2004681"/>
              <a:ext cx="848872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9" name="Group 108"/>
          <p:cNvGrpSpPr/>
          <p:nvPr/>
        </p:nvGrpSpPr>
        <p:grpSpPr>
          <a:xfrm>
            <a:off x="1531953" y="5460311"/>
            <a:ext cx="5097447" cy="597978"/>
            <a:chOff x="1181100" y="749300"/>
            <a:chExt cx="5097447" cy="597978"/>
          </a:xfrm>
        </p:grpSpPr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rot="10800000">
              <a:off x="5257467" y="952500"/>
              <a:ext cx="41148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41" name="TextBox 57"/>
            <p:cNvSpPr txBox="1">
              <a:spLocks noChangeArrowheads="1"/>
            </p:cNvSpPr>
            <p:nvPr/>
          </p:nvSpPr>
          <p:spPr bwMode="auto">
            <a:xfrm>
              <a:off x="1777999" y="749300"/>
              <a:ext cx="3509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Sun: flares &amp; CR interactions</a:t>
              </a:r>
            </a:p>
          </p:txBody>
        </p:sp>
        <p:pic>
          <p:nvPicPr>
            <p:cNvPr id="3104842" name="Picture 70" descr="sun_tour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0800000" flipV="1">
              <a:off x="5681647" y="769428"/>
              <a:ext cx="596900" cy="5778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rot="10800000" flipV="1">
              <a:off x="1181100" y="9588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252281" y="4876800"/>
            <a:ext cx="5891622" cy="668338"/>
            <a:chOff x="1816100" y="1144487"/>
            <a:chExt cx="5891622" cy="668338"/>
          </a:xfrm>
        </p:grpSpPr>
        <p:sp>
          <p:nvSpPr>
            <p:cNvPr id="3104846" name="TextBox 58"/>
            <p:cNvSpPr txBox="1">
              <a:spLocks noChangeArrowheads="1"/>
            </p:cNvSpPr>
            <p:nvPr/>
          </p:nvSpPr>
          <p:spPr bwMode="auto">
            <a:xfrm>
              <a:off x="2425700" y="1282700"/>
              <a:ext cx="414851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P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ulsars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: isolated, binaries, &amp; </a:t>
              </a:r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MSPs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47" name="Picture 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18722" y="1144487"/>
              <a:ext cx="889000" cy="6683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2" name="Straight Connector 81"/>
            <p:cNvCxnSpPr>
              <a:cxnSpLocks noChangeShapeType="1"/>
            </p:cNvCxnSpPr>
            <p:nvPr/>
          </p:nvCxnSpPr>
          <p:spPr bwMode="auto">
            <a:xfrm rot="10800000" flipV="1">
              <a:off x="1816100" y="15049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95" name="TextBox 57"/>
          <p:cNvSpPr txBox="1">
            <a:spLocks noChangeArrowheads="1"/>
          </p:cNvSpPr>
          <p:nvPr/>
        </p:nvSpPr>
        <p:spPr bwMode="auto">
          <a:xfrm>
            <a:off x="762000" y="6381690"/>
            <a:ext cx="304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Unidentified Sources</a:t>
            </a:r>
            <a:endParaRPr lang="en-US" dirty="0">
              <a:solidFill>
                <a:srgbClr val="FFFFFF"/>
              </a:solidFill>
              <a:latin typeface="Calibri"/>
              <a:ea typeface="Arial" pitchFamily="1" charset="0"/>
              <a:cs typeface="Calibri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9690626">
            <a:off x="-105537" y="3338141"/>
            <a:ext cx="9424988" cy="736600"/>
          </a:xfrm>
          <a:prstGeom prst="notchedRightArrow">
            <a:avLst>
              <a:gd name="adj1" fmla="val 41250"/>
              <a:gd name="adj2" fmla="val 72874"/>
            </a:avLst>
          </a:prstGeom>
          <a:gradFill flip="none" rotWithShape="1">
            <a:gsLst>
              <a:gs pos="51000">
                <a:srgbClr val="263BFF"/>
              </a:gs>
              <a:gs pos="0">
                <a:srgbClr val="FFFFFF"/>
              </a:gs>
              <a:gs pos="88000">
                <a:srgbClr val="000090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 Antiqu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104839" name="TextBox 55"/>
          <p:cNvSpPr txBox="1">
            <a:spLocks noChangeArrowheads="1"/>
          </p:cNvSpPr>
          <p:nvPr/>
        </p:nvSpPr>
        <p:spPr bwMode="auto">
          <a:xfrm rot="19680000">
            <a:off x="2076750" y="4600350"/>
            <a:ext cx="1367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ea typeface="Arial" pitchFamily="1" charset="0"/>
                <a:cs typeface="Arial" pitchFamily="1" charset="0"/>
              </a:rPr>
              <a:t>Galactic</a:t>
            </a:r>
          </a:p>
        </p:txBody>
      </p:sp>
      <p:sp>
        <p:nvSpPr>
          <p:cNvPr id="3104850" name="TextBox 56"/>
          <p:cNvSpPr txBox="1">
            <a:spLocks noChangeArrowheads="1"/>
          </p:cNvSpPr>
          <p:nvPr/>
        </p:nvSpPr>
        <p:spPr bwMode="auto">
          <a:xfrm rot="19680000">
            <a:off x="5570153" y="2180222"/>
            <a:ext cx="2159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0000FF"/>
                </a:solidFill>
                <a:ea typeface="Arial" pitchFamily="1" charset="0"/>
                <a:cs typeface="Arial" pitchFamily="1" charset="0"/>
              </a:rPr>
              <a:t>E</a:t>
            </a:r>
            <a:r>
              <a:rPr lang="en-US" sz="2400" b="1" dirty="0" smtClean="0">
                <a:solidFill>
                  <a:srgbClr val="0000FF"/>
                </a:solidFill>
                <a:ea typeface="Arial" pitchFamily="1" charset="0"/>
                <a:cs typeface="Arial" pitchFamily="1" charset="0"/>
              </a:rPr>
              <a:t>xtragalactic</a:t>
            </a:r>
            <a:endParaRPr lang="en-US" sz="2400" b="1" dirty="0">
              <a:solidFill>
                <a:srgbClr val="0000FF"/>
              </a:solidFill>
              <a:ea typeface="Arial" pitchFamily="1" charset="0"/>
              <a:cs typeface="Arial" pitchFamily="1" charset="0"/>
            </a:endParaRPr>
          </a:p>
        </p:txBody>
      </p:sp>
      <p:grpSp>
        <p:nvGrpSpPr>
          <p:cNvPr id="18" name="Group 105"/>
          <p:cNvGrpSpPr>
            <a:grpSpLocks/>
          </p:cNvGrpSpPr>
          <p:nvPr/>
        </p:nvGrpSpPr>
        <p:grpSpPr bwMode="auto">
          <a:xfrm>
            <a:off x="7162800" y="5638800"/>
            <a:ext cx="1587152" cy="1076324"/>
            <a:chOff x="152400" y="1892300"/>
            <a:chExt cx="2315603" cy="1604963"/>
          </a:xfrm>
          <a:effectLst/>
        </p:grpSpPr>
        <p:pic>
          <p:nvPicPr>
            <p:cNvPr id="3104853" name="Picture 6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2400" y="1892300"/>
              <a:ext cx="2286000" cy="160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4854" name="TextBox 99"/>
            <p:cNvSpPr txBox="1">
              <a:spLocks noChangeArrowheads="1"/>
            </p:cNvSpPr>
            <p:nvPr/>
          </p:nvSpPr>
          <p:spPr bwMode="auto">
            <a:xfrm>
              <a:off x="319399" y="2869718"/>
              <a:ext cx="2148604" cy="50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+</a:t>
              </a:r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-</a:t>
              </a:r>
              <a:r>
                <a:rPr lang="en-US" sz="16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 spectrum</a:t>
              </a:r>
            </a:p>
          </p:txBody>
        </p: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433" y="1295400"/>
            <a:ext cx="1769567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57"/>
          <p:cNvSpPr txBox="1">
            <a:spLocks noChangeArrowheads="1"/>
          </p:cNvSpPr>
          <p:nvPr/>
        </p:nvSpPr>
        <p:spPr bwMode="auto">
          <a:xfrm>
            <a:off x="6667857" y="2994426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Dark Matter searches</a:t>
            </a:r>
            <a:endParaRPr lang="en-US" sz="2000" dirty="0">
              <a:solidFill>
                <a:srgbClr val="FFFFFF"/>
              </a:solidFill>
              <a:latin typeface="Calibri"/>
              <a:ea typeface="Arial" pitchFamily="1" charset="0"/>
              <a:cs typeface="Calibri"/>
            </a:endParaRPr>
          </a:p>
        </p:txBody>
      </p:sp>
      <p:cxnSp>
        <p:nvCxnSpPr>
          <p:cNvPr id="80" name="Straight Connector 79"/>
          <p:cNvCxnSpPr>
            <a:cxnSpLocks noChangeShapeType="1"/>
          </p:cNvCxnSpPr>
          <p:nvPr/>
        </p:nvCxnSpPr>
        <p:spPr bwMode="auto">
          <a:xfrm rot="10800000" flipV="1">
            <a:off x="6659658" y="5243613"/>
            <a:ext cx="804672" cy="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sp>
        <p:nvSpPr>
          <p:cNvPr id="3104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684" y="-54620"/>
            <a:ext cx="7429500" cy="829320"/>
          </a:xfrm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200" i="1" dirty="0" smtClean="0">
                <a:effectLst/>
              </a:rPr>
              <a:t>Fermi GALACTIC </a:t>
            </a:r>
            <a:r>
              <a:rPr lang="en-US" sz="3200" dirty="0" smtClean="0">
                <a:effectLst/>
              </a:rPr>
              <a:t>Highlights and Discoveries</a:t>
            </a:r>
            <a:endParaRPr lang="en-US" sz="3200" dirty="0">
              <a:effectLst/>
            </a:endParaRPr>
          </a:p>
        </p:txBody>
      </p: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717667" y="3461963"/>
            <a:ext cx="4175747" cy="806450"/>
            <a:chOff x="4988333" y="3586558"/>
            <a:chExt cx="4175747" cy="806450"/>
          </a:xfrm>
        </p:grpSpPr>
        <p:cxnSp>
          <p:nvCxnSpPr>
            <p:cNvPr id="93" name="Straight Connector 92"/>
            <p:cNvCxnSpPr>
              <a:cxnSpLocks noChangeShapeType="1"/>
            </p:cNvCxnSpPr>
            <p:nvPr/>
          </p:nvCxnSpPr>
          <p:spPr bwMode="auto">
            <a:xfrm rot="10800000">
              <a:off x="7222619" y="3859669"/>
              <a:ext cx="45720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78" name="TextBox 62"/>
            <p:cNvSpPr txBox="1">
              <a:spLocks noChangeArrowheads="1"/>
            </p:cNvSpPr>
            <p:nvPr/>
          </p:nvSpPr>
          <p:spPr bwMode="auto">
            <a:xfrm>
              <a:off x="5584568" y="3644900"/>
              <a:ext cx="18168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i="1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Fermi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 Bubbles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79" name="Picture 19" descr="fermi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51180" y="3586558"/>
              <a:ext cx="1612900" cy="8064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rot="10800000">
              <a:off x="4988333" y="3848100"/>
              <a:ext cx="604837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152400" y="4545013"/>
            <a:ext cx="2651487" cy="636587"/>
            <a:chOff x="3200335" y="2600632"/>
            <a:chExt cx="2651559" cy="636089"/>
          </a:xfrm>
        </p:grpSpPr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642035" y="2959298"/>
              <a:ext cx="531829" cy="158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3" name="TextBox 63"/>
            <p:cNvSpPr txBox="1">
              <a:spLocks noChangeArrowheads="1"/>
            </p:cNvSpPr>
            <p:nvPr/>
          </p:nvSpPr>
          <p:spPr bwMode="auto">
            <a:xfrm>
              <a:off x="4175448" y="2730877"/>
              <a:ext cx="846601" cy="39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Novae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4" name="Picture 24"/>
            <p:cNvPicPr>
              <a:picLocks noChangeAspect="1"/>
            </p:cNvPicPr>
            <p:nvPr/>
          </p:nvPicPr>
          <p:blipFill>
            <a:blip r:embed="rId4"/>
            <a:srcRect l="11369" t="6087" r="6998" b="9894"/>
            <a:stretch>
              <a:fillRect/>
            </a:stretch>
          </p:blipFill>
          <p:spPr bwMode="auto">
            <a:xfrm>
              <a:off x="3200335" y="2600632"/>
              <a:ext cx="645305" cy="63608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10800000">
              <a:off x="5088857" y="2945021"/>
              <a:ext cx="763037" cy="1427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3" name="Group 102"/>
          <p:cNvGrpSpPr/>
          <p:nvPr/>
        </p:nvGrpSpPr>
        <p:grpSpPr>
          <a:xfrm>
            <a:off x="3519994" y="4366263"/>
            <a:ext cx="2903477" cy="669925"/>
            <a:chOff x="410889" y="2940546"/>
            <a:chExt cx="2903477" cy="669925"/>
          </a:xfrm>
        </p:grpSpPr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 rot="10800000">
              <a:off x="1851427" y="3260626"/>
              <a:ext cx="85352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8" name="TextBox 61"/>
            <p:cNvSpPr txBox="1">
              <a:spLocks noChangeArrowheads="1"/>
            </p:cNvSpPr>
            <p:nvPr/>
          </p:nvSpPr>
          <p:spPr bwMode="auto">
            <a:xfrm>
              <a:off x="410889" y="3058981"/>
              <a:ext cx="176490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SNRs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 &amp; 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PWN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50863" y="2940546"/>
              <a:ext cx="563503" cy="6699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00" name="Group 99"/>
          <p:cNvGrpSpPr/>
          <p:nvPr/>
        </p:nvGrpSpPr>
        <p:grpSpPr>
          <a:xfrm>
            <a:off x="-1603345" y="3411163"/>
            <a:ext cx="5220301" cy="838200"/>
            <a:chOff x="2372988" y="1943507"/>
            <a:chExt cx="5220301" cy="838200"/>
          </a:xfrm>
        </p:grpSpPr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rot="10800000" flipV="1">
              <a:off x="2372988" y="2651524"/>
              <a:ext cx="977229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4" name="TextBox 60"/>
            <p:cNvSpPr txBox="1">
              <a:spLocks noChangeArrowheads="1"/>
            </p:cNvSpPr>
            <p:nvPr/>
          </p:nvSpPr>
          <p:spPr bwMode="auto">
            <a:xfrm>
              <a:off x="5818978" y="2212596"/>
              <a:ext cx="17743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γ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-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ray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 Binaries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 flipH="1" flipV="1">
              <a:off x="5072875" y="2426918"/>
              <a:ext cx="807423" cy="926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15" name="Picture 3" descr="B1259 binary pulsar_pair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8092" y="1943507"/>
              <a:ext cx="1284287" cy="838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4260751" y="3865257"/>
            <a:ext cx="2876705" cy="635000"/>
            <a:chOff x="5112523" y="2442857"/>
            <a:chExt cx="2877105" cy="635000"/>
          </a:xfrm>
        </p:grpSpPr>
        <p:cxnSp>
          <p:nvCxnSpPr>
            <p:cNvPr id="84" name="Straight Connector 83"/>
            <p:cNvCxnSpPr>
              <a:cxnSpLocks noChangeShapeType="1"/>
            </p:cNvCxnSpPr>
            <p:nvPr/>
          </p:nvCxnSpPr>
          <p:spPr bwMode="auto">
            <a:xfrm rot="10800000">
              <a:off x="7023092" y="2767963"/>
              <a:ext cx="58529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9" name="TextBox 59"/>
            <p:cNvSpPr txBox="1">
              <a:spLocks noChangeArrowheads="1"/>
            </p:cNvSpPr>
            <p:nvPr/>
          </p:nvSpPr>
          <p:spPr bwMode="auto">
            <a:xfrm>
              <a:off x="5112523" y="2560302"/>
              <a:ext cx="2188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Globular Clusters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20" name="Picture 15"/>
            <p:cNvPicPr>
              <a:picLocks noChangeAspect="1"/>
            </p:cNvPicPr>
            <p:nvPr/>
          </p:nvPicPr>
          <p:blipFill>
            <a:blip r:embed="rId7"/>
            <a:srcRect l="15909" t="4633" r="6818" b="10173"/>
            <a:stretch>
              <a:fillRect/>
            </a:stretch>
          </p:blipFill>
          <p:spPr bwMode="auto">
            <a:xfrm>
              <a:off x="7345148" y="2442857"/>
              <a:ext cx="644480" cy="63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441484" y="4862583"/>
            <a:ext cx="5891622" cy="668338"/>
            <a:chOff x="1816100" y="1144487"/>
            <a:chExt cx="5891622" cy="668338"/>
          </a:xfrm>
        </p:grpSpPr>
        <p:sp>
          <p:nvSpPr>
            <p:cNvPr id="3104846" name="TextBox 58"/>
            <p:cNvSpPr txBox="1">
              <a:spLocks noChangeArrowheads="1"/>
            </p:cNvSpPr>
            <p:nvPr/>
          </p:nvSpPr>
          <p:spPr bwMode="auto">
            <a:xfrm>
              <a:off x="2425700" y="1282700"/>
              <a:ext cx="414851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P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ulsars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: isolated, binaries, &amp; </a:t>
              </a:r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MSPs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47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818722" y="1144487"/>
              <a:ext cx="889000" cy="6683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2" name="Straight Connector 81"/>
            <p:cNvCxnSpPr>
              <a:cxnSpLocks noChangeShapeType="1"/>
            </p:cNvCxnSpPr>
            <p:nvPr/>
          </p:nvCxnSpPr>
          <p:spPr bwMode="auto">
            <a:xfrm rot="10800000" flipV="1">
              <a:off x="1816100" y="15049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95" name="TextBox 57"/>
          <p:cNvSpPr txBox="1">
            <a:spLocks noChangeArrowheads="1"/>
          </p:cNvSpPr>
          <p:nvPr/>
        </p:nvSpPr>
        <p:spPr bwMode="auto">
          <a:xfrm>
            <a:off x="762000" y="6381690"/>
            <a:ext cx="304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rPr>
              <a:t>Unidentified Sources</a:t>
            </a:r>
            <a:endParaRPr lang="en-US" dirty="0">
              <a:solidFill>
                <a:srgbClr val="FFFFFF"/>
              </a:solidFill>
              <a:latin typeface="Calibri"/>
              <a:ea typeface="Arial" pitchFamily="1" charset="0"/>
              <a:cs typeface="Calibri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9690626">
            <a:off x="-105537" y="3338141"/>
            <a:ext cx="9424988" cy="736600"/>
          </a:xfrm>
          <a:prstGeom prst="notchedRightArrow">
            <a:avLst>
              <a:gd name="adj1" fmla="val 41250"/>
              <a:gd name="adj2" fmla="val 72874"/>
            </a:avLst>
          </a:prstGeom>
          <a:gradFill flip="none" rotWithShape="1">
            <a:gsLst>
              <a:gs pos="51000">
                <a:srgbClr val="263BFF"/>
              </a:gs>
              <a:gs pos="0">
                <a:srgbClr val="FFFFFF"/>
              </a:gs>
              <a:gs pos="88000">
                <a:srgbClr val="000090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 Antiqu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104839" name="TextBox 55"/>
          <p:cNvSpPr txBox="1">
            <a:spLocks noChangeArrowheads="1"/>
          </p:cNvSpPr>
          <p:nvPr/>
        </p:nvSpPr>
        <p:spPr bwMode="auto">
          <a:xfrm rot="19680000">
            <a:off x="2076750" y="4600350"/>
            <a:ext cx="1367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ea typeface="Arial" pitchFamily="1" charset="0"/>
                <a:cs typeface="Arial" pitchFamily="1" charset="0"/>
              </a:rPr>
              <a:t>Galactic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5539" y="2060848"/>
            <a:ext cx="1769567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81" name="Straight Connector 72"/>
          <p:cNvCxnSpPr>
            <a:cxnSpLocks noChangeShapeType="1"/>
          </p:cNvCxnSpPr>
          <p:nvPr/>
        </p:nvCxnSpPr>
        <p:spPr bwMode="auto">
          <a:xfrm flipH="1">
            <a:off x="3326446" y="4701225"/>
            <a:ext cx="26843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cxnSp>
        <p:nvCxnSpPr>
          <p:cNvPr id="83" name="Straight Connector 72"/>
          <p:cNvCxnSpPr>
            <a:cxnSpLocks noChangeShapeType="1"/>
          </p:cNvCxnSpPr>
          <p:nvPr/>
        </p:nvCxnSpPr>
        <p:spPr bwMode="auto">
          <a:xfrm flipH="1">
            <a:off x="4074969" y="4200839"/>
            <a:ext cx="26843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cxnSp>
        <p:nvCxnSpPr>
          <p:cNvPr id="96" name="Straight Connector 81"/>
          <p:cNvCxnSpPr>
            <a:cxnSpLocks noChangeShapeType="1"/>
          </p:cNvCxnSpPr>
          <p:nvPr/>
        </p:nvCxnSpPr>
        <p:spPr bwMode="auto">
          <a:xfrm rot="10800000" flipV="1">
            <a:off x="3331382" y="3879157"/>
            <a:ext cx="609600" cy="63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sp>
        <p:nvSpPr>
          <p:cNvPr id="2" name="CasellaDiTesto 1"/>
          <p:cNvSpPr txBox="1"/>
          <p:nvPr/>
        </p:nvSpPr>
        <p:spPr>
          <a:xfrm>
            <a:off x="1219200" y="2362200"/>
            <a:ext cx="2590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  <a:latin typeface="Calibri"/>
                <a:cs typeface="Calibri"/>
              </a:rPr>
              <a:t>More </a:t>
            </a:r>
            <a:r>
              <a:rPr lang="it-IT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surprising</a:t>
            </a:r>
            <a:r>
              <a:rPr lang="it-IT" sz="20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results</a:t>
            </a:r>
            <a:endParaRPr lang="it-IT" sz="2000" dirty="0" smtClean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6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283"/>
            <a:ext cx="9144000" cy="42574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62000" y="208746"/>
            <a:ext cx="7045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atin typeface="Calibri"/>
                <a:cs typeface="Calibri"/>
              </a:rPr>
              <a:t>Gamma-</a:t>
            </a:r>
            <a:r>
              <a:rPr lang="it-IT" sz="3600" b="1" dirty="0" err="1">
                <a:latin typeface="Calibri"/>
                <a:cs typeface="Calibri"/>
              </a:rPr>
              <a:t>r</a:t>
            </a:r>
            <a:r>
              <a:rPr lang="it-IT" sz="3600" b="1" dirty="0" err="1" smtClean="0">
                <a:latin typeface="Calibri"/>
                <a:cs typeface="Calibri"/>
              </a:rPr>
              <a:t>ay</a:t>
            </a:r>
            <a:r>
              <a:rPr lang="it-IT" sz="3600" b="1" dirty="0" smtClean="0">
                <a:latin typeface="Calibri"/>
                <a:cs typeface="Calibri"/>
              </a:rPr>
              <a:t> </a:t>
            </a:r>
            <a:r>
              <a:rPr lang="it-IT" sz="3600" b="1" dirty="0" err="1" smtClean="0">
                <a:latin typeface="Calibri"/>
                <a:cs typeface="Calibri"/>
              </a:rPr>
              <a:t>pulsars</a:t>
            </a:r>
            <a:r>
              <a:rPr lang="it-IT" sz="3600" b="1" dirty="0" smtClean="0">
                <a:latin typeface="Calibri"/>
                <a:cs typeface="Calibri"/>
              </a:rPr>
              <a:t>: a </a:t>
            </a:r>
            <a:r>
              <a:rPr lang="it-IT" sz="3600" b="1" dirty="0">
                <a:latin typeface="Calibri"/>
                <a:cs typeface="Calibri"/>
              </a:rPr>
              <a:t>success story </a:t>
            </a:r>
          </a:p>
          <a:p>
            <a:endParaRPr lang="it-IT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2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283"/>
            <a:ext cx="9144000" cy="425743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76400" y="314980"/>
            <a:ext cx="334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Calibri"/>
                <a:cs typeface="Calibri"/>
              </a:rPr>
              <a:t>Quantity</a:t>
            </a:r>
            <a:r>
              <a:rPr lang="it-IT" sz="2800" b="1" dirty="0" smtClean="0">
                <a:latin typeface="Calibri"/>
                <a:cs typeface="Calibri"/>
              </a:rPr>
              <a:t> and </a:t>
            </a:r>
            <a:r>
              <a:rPr lang="it-IT" sz="2800" b="1" dirty="0" err="1" smtClean="0">
                <a:latin typeface="Calibri"/>
                <a:cs typeface="Calibri"/>
              </a:rPr>
              <a:t>quality</a:t>
            </a:r>
            <a:r>
              <a:rPr lang="it-IT" sz="2800" b="1" dirty="0" smtClean="0">
                <a:latin typeface="Calibri"/>
                <a:cs typeface="Calibri"/>
              </a:rPr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92"/>
            <a:ext cx="9144000" cy="6437615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4876800" y="2971800"/>
            <a:ext cx="0" cy="1066800"/>
          </a:xfrm>
          <a:prstGeom prst="line">
            <a:avLst/>
          </a:prstGeom>
          <a:ln w="76200">
            <a:solidFill>
              <a:srgbClr val="CC9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017251" y="4191000"/>
            <a:ext cx="1654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2PC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catalog</a:t>
            </a:r>
            <a:endParaRPr lang="it-IT" sz="24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it-IT" sz="2400" b="1" dirty="0" smtClean="0">
                <a:solidFill>
                  <a:schemeClr val="bg1"/>
                </a:solidFill>
                <a:latin typeface="Calibri"/>
                <a:cs typeface="Calibri"/>
              </a:rPr>
              <a:t>117 </a:t>
            </a:r>
            <a:r>
              <a:rPr lang="it-IT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pulsars</a:t>
            </a:r>
            <a:endParaRPr lang="it-IT" sz="2400" b="1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1633870" y="4606498"/>
            <a:ext cx="0" cy="1066800"/>
          </a:xfrm>
          <a:prstGeom prst="line">
            <a:avLst/>
          </a:prstGeom>
          <a:ln w="76200">
            <a:solidFill>
              <a:srgbClr val="CC9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 descr="sci0814CVRjp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r="-1579"/>
          <a:stretch>
            <a:fillRect/>
          </a:stretch>
        </p:blipFill>
        <p:spPr bwMode="auto">
          <a:xfrm>
            <a:off x="2194607" y="683422"/>
            <a:ext cx="4754786" cy="594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799202"/>
              </p:ext>
            </p:extLst>
          </p:nvPr>
        </p:nvGraphicFramePr>
        <p:xfrm>
          <a:off x="683568" y="1556792"/>
          <a:ext cx="792088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7" name="Connettore 1 6"/>
          <p:cNvCxnSpPr/>
          <p:nvPr/>
        </p:nvCxnSpPr>
        <p:spPr>
          <a:xfrm>
            <a:off x="3048000" y="3200400"/>
            <a:ext cx="3200400" cy="2133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877499" y="3499757"/>
            <a:ext cx="3200400" cy="2133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624209" y="3765494"/>
            <a:ext cx="3200400" cy="21336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0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2" grpId="0">
        <p:bldAsOne/>
      </p:bldGraphic>
      <p:bldGraphic spid="12" grpId="1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3300"/>
    </a:hlink>
    <a:folHlink>
      <a:srgbClr val="FF9900"/>
    </a:folHlink>
  </a:clrScheme>
  <a:fontScheme name="Fermi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ermi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3300"/>
    </a:hlink>
    <a:folHlink>
      <a:srgbClr val="FF9900"/>
    </a:folHlink>
  </a:clrScheme>
  <a:fontScheme name="Fermi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ermi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3300"/>
    </a:hlink>
    <a:folHlink>
      <a:srgbClr val="FF9900"/>
    </a:folHlink>
  </a:clrScheme>
  <a:fontScheme name="Fermi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Fermi 8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3300"/>
    </a:hlink>
    <a:folHlink>
      <a:srgbClr val="FF9900"/>
    </a:folHlink>
  </a:clrScheme>
  <a:fontScheme name="Fermi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86427</TotalTime>
  <Words>1319</Words>
  <Application>Microsoft Office PowerPoint</Application>
  <PresentationFormat>Presentazione su schermo (4:3)</PresentationFormat>
  <Paragraphs>275</Paragraphs>
  <Slides>49</Slides>
  <Notes>10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2" baseType="lpstr">
      <vt:lpstr>ＭＳ Ｐゴシック</vt:lpstr>
      <vt:lpstr>Arial</vt:lpstr>
      <vt:lpstr>Arial Rounded MT Bold</vt:lpstr>
      <vt:lpstr>Book Antiqua</vt:lpstr>
      <vt:lpstr>Calibri</vt:lpstr>
      <vt:lpstr>Calisto MT</vt:lpstr>
      <vt:lpstr>Century Schoolbook</vt:lpstr>
      <vt:lpstr>Comic Sans MS</vt:lpstr>
      <vt:lpstr>Symbol</vt:lpstr>
      <vt:lpstr>Times</vt:lpstr>
      <vt:lpstr>Times New Roman</vt:lpstr>
      <vt:lpstr>Wingdings</vt:lpstr>
      <vt:lpstr>Story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Exploring SNR as a function of Age</vt:lpstr>
      <vt:lpstr>Fermi Highlights and Discoveries</vt:lpstr>
      <vt:lpstr>Fermi GALACTIC Highlights and Discoveries</vt:lpstr>
      <vt:lpstr>Presentazione standard di PowerPoint</vt:lpstr>
      <vt:lpstr>Presentazione standard di PowerPoint</vt:lpstr>
      <vt:lpstr>2014: 57 new radio MSPs within Fermi error boxes: a good fraction of all field MSPs  </vt:lpstr>
      <vt:lpstr>Presentazione standard di PowerPoint</vt:lpstr>
      <vt:lpstr>Presentazione standard di PowerPoint</vt:lpstr>
      <vt:lpstr>161 Gamma-ray Pulsars  </vt:lpstr>
      <vt:lpstr>Three neutron star families</vt:lpstr>
      <vt:lpstr>161 Neutron Stars </vt:lpstr>
      <vt:lpstr>Presentazione standard di PowerPoint</vt:lpstr>
      <vt:lpstr>Presentazione standard di PowerPoint</vt:lpstr>
      <vt:lpstr>MSP Bonanza BONUS: Gravitational waves ?</vt:lpstr>
      <vt:lpstr>Presentazione standard di PowerPoint</vt:lpstr>
      <vt:lpstr>Presentazione standard di PowerPoint</vt:lpstr>
      <vt:lpstr>1FGL J1311.7-3429</vt:lpstr>
      <vt:lpstr>PSR J1311-3433  First gamma-discovered MSP</vt:lpstr>
      <vt:lpstr>1FGL J2339.7-0531</vt:lpstr>
      <vt:lpstr>Presentazione standard di PowerPoint</vt:lpstr>
      <vt:lpstr>Presentazione standard di PowerPoint</vt:lpstr>
      <vt:lpstr>Presentazione standard di PowerPoint</vt:lpstr>
      <vt:lpstr>The most recent and the hardest to find with E@H</vt:lpstr>
      <vt:lpstr>Presentazione standard di PowerPoint</vt:lpstr>
      <vt:lpstr>MT91 213 + PSR J2032+4127 - Be star/Pulsar binary system </vt:lpstr>
      <vt:lpstr>Presentazione standard di PowerPoint</vt:lpstr>
      <vt:lpstr>Presentazione standard di PowerPoint</vt:lpstr>
      <vt:lpstr>PSR 1023+0018 – a pulsar in transition</vt:lpstr>
      <vt:lpstr>Surprising variability</vt:lpstr>
      <vt:lpstr>Presentazione standard di PowerPoint</vt:lpstr>
      <vt:lpstr>April 2011, one more Crab Flare</vt:lpstr>
      <vt:lpstr>Flaring Crab</vt:lpstr>
      <vt:lpstr>March 2013, yet another flare</vt:lpstr>
      <vt:lpstr>More on variable galactic  sources   </vt:lpstr>
      <vt:lpstr>Stellar Novae Produce High Energy Gamma-rays</vt:lpstr>
      <vt:lpstr>Presentazione standard di PowerPoint</vt:lpstr>
      <vt:lpstr>mQUASARS</vt:lpstr>
      <vt:lpstr> Two mquasars</vt:lpstr>
      <vt:lpstr>Cyg X3</vt:lpstr>
      <vt:lpstr>Cyg X3</vt:lpstr>
      <vt:lpstr>Cyg X3- Variability &amp; periodicity</vt:lpstr>
      <vt:lpstr>Presentazione standard di PowerPoint</vt:lpstr>
      <vt:lpstr>Dark matter in the Inner Galaxy?</vt:lpstr>
      <vt:lpstr>Presentazione standard di PowerPoint</vt:lpstr>
      <vt:lpstr>Presentazione standard di PowerPoint</vt:lpstr>
    </vt:vector>
  </TitlesOfParts>
  <Company>GSFC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Ritz</dc:creator>
  <cp:lastModifiedBy>patrizia caraveo</cp:lastModifiedBy>
  <cp:revision>792</cp:revision>
  <cp:lastPrinted>2014-11-11T21:24:53Z</cp:lastPrinted>
  <dcterms:created xsi:type="dcterms:W3CDTF">2008-05-21T22:13:50Z</dcterms:created>
  <dcterms:modified xsi:type="dcterms:W3CDTF">2015-09-04T08:32:46Z</dcterms:modified>
</cp:coreProperties>
</file>