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slides/slide62.xml" ContentType="application/vnd.openxmlformats-officedocument.presentationml.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slides/slide61.xml" ContentType="application/vnd.openxmlformats-officedocument.presentationml.slide+xml"/>
  <Override PartName="/ppt/slides/slide44.xml" ContentType="application/vnd.openxmlformats-officedocument.presentationml.slide+xml"/>
  <Override PartName="/ppt/slides/slide27.xml" ContentType="application/vnd.openxmlformats-officedocument.presentationml.slide+xml"/>
  <Override PartName="/ppt/slides/slide53.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12.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slides/slide43.xml" ContentType="application/vnd.openxmlformats-officedocument.presentationml.slide+xml"/>
  <Override PartName="/ppt/slides/slide59.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66.xml" ContentType="application/vnd.openxmlformats-officedocument.presentationml.slide+xml"/>
  <Override PartName="/ppt/slides/slide11.xml" ContentType="application/vnd.openxmlformats-officedocument.presentationml.slide+xml"/>
  <Override PartName="/ppt/slides/slide49.xml" ContentType="application/vnd.openxmlformats-officedocument.presentationml.slide+xml"/>
  <Override PartName="/ppt/slides/slide42.xml" ContentType="application/vnd.openxmlformats-officedocument.presentationml.slide+xml"/>
  <Override PartName="/ppt/slides/slide58.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65.xml" ContentType="application/vnd.openxmlformats-officedocument.presentationml.slide+xml"/>
  <Override PartName="/ppt/slides/slide10.xml" ContentType="application/vnd.openxmlformats-officedocument.presentationml.slide+xml"/>
  <Override PartName="/docProps/app.xml" ContentType="application/vnd.openxmlformats-officedocument.extended-properties+xml"/>
  <Override PartName="/ppt/slides/slide48.xml" ContentType="application/vnd.openxmlformats-officedocument.presentationml.slide+xml"/>
  <Override PartName="/ppt/slides/slide41.xml" ContentType="application/vnd.openxmlformats-officedocument.presentationml.slide+xml"/>
  <Override PartName="/ppt/slides/slide57.xml" ContentType="application/vnd.openxmlformats-officedocument.presentationml.slide+xml"/>
  <Override PartName="/ppt/slides/slide24.xml" ContentType="application/vnd.openxmlformats-officedocument.presentationml.slide+xml"/>
  <Override PartName="/ppt/slideLayouts/slideLayout12.xml" ContentType="application/vnd.openxmlformats-officedocument.presentationml.slideLayout+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viewProps.xml" ContentType="application/vnd.openxmlformats-officedocument.presentationml.viewProps+xml"/>
  <Override PartName="/ppt/slides/slide64.xml" ContentType="application/vnd.openxmlformats-officedocument.presentationml.slide+xml"/>
  <Default Extension="jpeg" ContentType="image/jpeg"/>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slides/slide56.xml" ContentType="application/vnd.openxmlformats-officedocument.presentationml.slide+xml"/>
  <Override PartName="/ppt/theme/theme2.xml" ContentType="application/vnd.openxmlformats-officedocument.theme+xml"/>
  <Override PartName="/ppt/slides/slide23.xml" ContentType="application/vnd.openxmlformats-officedocument.presentationml.slide+xml"/>
  <Override PartName="/ppt/slides/slide39.xml" ContentType="application/vnd.openxmlformats-officedocument.presentationml.slide+xml"/>
  <Override PartName="/ppt/slideLayouts/slideLayout11.xml" ContentType="application/vnd.openxmlformats-officedocument.presentationml.slideLayout+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slides/slide63.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68"/>
  </p:notesMasterIdLst>
  <p:sldIdLst>
    <p:sldId id="256" r:id="rId2"/>
    <p:sldId id="1130" r:id="rId3"/>
    <p:sldId id="1022" r:id="rId4"/>
    <p:sldId id="1053" r:id="rId5"/>
    <p:sldId id="1030" r:id="rId6"/>
    <p:sldId id="1059" r:id="rId7"/>
    <p:sldId id="1060" r:id="rId8"/>
    <p:sldId id="1101" r:id="rId9"/>
    <p:sldId id="990" r:id="rId10"/>
    <p:sldId id="1061" r:id="rId11"/>
    <p:sldId id="1064" r:id="rId12"/>
    <p:sldId id="1058" r:id="rId13"/>
    <p:sldId id="1062" r:id="rId14"/>
    <p:sldId id="1063" r:id="rId15"/>
    <p:sldId id="1069" r:id="rId16"/>
    <p:sldId id="1070" r:id="rId17"/>
    <p:sldId id="1194" r:id="rId18"/>
    <p:sldId id="1066" r:id="rId19"/>
    <p:sldId id="995" r:id="rId20"/>
    <p:sldId id="999" r:id="rId21"/>
    <p:sldId id="1169" r:id="rId22"/>
    <p:sldId id="1161" r:id="rId23"/>
    <p:sldId id="1162" r:id="rId24"/>
    <p:sldId id="1163" r:id="rId25"/>
    <p:sldId id="1173" r:id="rId26"/>
    <p:sldId id="1171" r:id="rId27"/>
    <p:sldId id="1195" r:id="rId28"/>
    <p:sldId id="1197" r:id="rId29"/>
    <p:sldId id="1187" r:id="rId30"/>
    <p:sldId id="1118" r:id="rId31"/>
    <p:sldId id="1117" r:id="rId32"/>
    <p:sldId id="1116" r:id="rId33"/>
    <p:sldId id="1115" r:id="rId34"/>
    <p:sldId id="1114" r:id="rId35"/>
    <p:sldId id="954" r:id="rId36"/>
    <p:sldId id="1199" r:id="rId37"/>
    <p:sldId id="1188" r:id="rId38"/>
    <p:sldId id="1093" r:id="rId39"/>
    <p:sldId id="1105" r:id="rId40"/>
    <p:sldId id="1106" r:id="rId41"/>
    <p:sldId id="1107" r:id="rId42"/>
    <p:sldId id="1108" r:id="rId43"/>
    <p:sldId id="1109" r:id="rId44"/>
    <p:sldId id="1110" r:id="rId45"/>
    <p:sldId id="1111" r:id="rId46"/>
    <p:sldId id="1112" r:id="rId47"/>
    <p:sldId id="1123" r:id="rId48"/>
    <p:sldId id="1198" r:id="rId49"/>
    <p:sldId id="1145" r:id="rId50"/>
    <p:sldId id="1146" r:id="rId51"/>
    <p:sldId id="1147" r:id="rId52"/>
    <p:sldId id="1148" r:id="rId53"/>
    <p:sldId id="1153" r:id="rId54"/>
    <p:sldId id="1151" r:id="rId55"/>
    <p:sldId id="1155" r:id="rId56"/>
    <p:sldId id="1156" r:id="rId57"/>
    <p:sldId id="1157" r:id="rId58"/>
    <p:sldId id="1178" r:id="rId59"/>
    <p:sldId id="1180" r:id="rId60"/>
    <p:sldId id="1181" r:id="rId61"/>
    <p:sldId id="1179" r:id="rId62"/>
    <p:sldId id="1184" r:id="rId63"/>
    <p:sldId id="1183" r:id="rId64"/>
    <p:sldId id="1185" r:id="rId65"/>
    <p:sldId id="1186" r:id="rId66"/>
    <p:sldId id="1193" r:id="rId67"/>
  </p:sldIdLst>
  <p:sldSz cx="9144000" cy="6858000" type="screen4x3"/>
  <p:notesSz cx="7010400" cy="9296400"/>
  <p:defaultTextStyle>
    <a:defPPr>
      <a:defRPr lang="it-IT"/>
    </a:defPPr>
    <a:lvl1pPr algn="l" rtl="0" fontAlgn="base">
      <a:spcBef>
        <a:spcPct val="0"/>
      </a:spcBef>
      <a:spcAft>
        <a:spcPct val="0"/>
      </a:spcAft>
      <a:defRPr kern="1200">
        <a:solidFill>
          <a:schemeClr val="tx1"/>
        </a:solidFill>
        <a:latin typeface="Comic Sans MS" pitchFamily="-65" charset="0"/>
        <a:ea typeface="+mn-ea"/>
        <a:cs typeface="+mn-cs"/>
      </a:defRPr>
    </a:lvl1pPr>
    <a:lvl2pPr marL="457200" algn="l" rtl="0" fontAlgn="base">
      <a:spcBef>
        <a:spcPct val="0"/>
      </a:spcBef>
      <a:spcAft>
        <a:spcPct val="0"/>
      </a:spcAft>
      <a:defRPr kern="1200">
        <a:solidFill>
          <a:schemeClr val="tx1"/>
        </a:solidFill>
        <a:latin typeface="Comic Sans MS" pitchFamily="-65" charset="0"/>
        <a:ea typeface="+mn-ea"/>
        <a:cs typeface="+mn-cs"/>
      </a:defRPr>
    </a:lvl2pPr>
    <a:lvl3pPr marL="914400" algn="l" rtl="0" fontAlgn="base">
      <a:spcBef>
        <a:spcPct val="0"/>
      </a:spcBef>
      <a:spcAft>
        <a:spcPct val="0"/>
      </a:spcAft>
      <a:defRPr kern="1200">
        <a:solidFill>
          <a:schemeClr val="tx1"/>
        </a:solidFill>
        <a:latin typeface="Comic Sans MS" pitchFamily="-65" charset="0"/>
        <a:ea typeface="+mn-ea"/>
        <a:cs typeface="+mn-cs"/>
      </a:defRPr>
    </a:lvl3pPr>
    <a:lvl4pPr marL="1371600" algn="l" rtl="0" fontAlgn="base">
      <a:spcBef>
        <a:spcPct val="0"/>
      </a:spcBef>
      <a:spcAft>
        <a:spcPct val="0"/>
      </a:spcAft>
      <a:defRPr kern="1200">
        <a:solidFill>
          <a:schemeClr val="tx1"/>
        </a:solidFill>
        <a:latin typeface="Comic Sans MS" pitchFamily="-65" charset="0"/>
        <a:ea typeface="+mn-ea"/>
        <a:cs typeface="+mn-cs"/>
      </a:defRPr>
    </a:lvl4pPr>
    <a:lvl5pPr marL="1828800" algn="l" rtl="0" fontAlgn="base">
      <a:spcBef>
        <a:spcPct val="0"/>
      </a:spcBef>
      <a:spcAft>
        <a:spcPct val="0"/>
      </a:spcAft>
      <a:defRPr kern="1200">
        <a:solidFill>
          <a:schemeClr val="tx1"/>
        </a:solidFill>
        <a:latin typeface="Comic Sans MS" pitchFamily="-65" charset="0"/>
        <a:ea typeface="+mn-ea"/>
        <a:cs typeface="+mn-cs"/>
      </a:defRPr>
    </a:lvl5pPr>
    <a:lvl6pPr marL="2286000" algn="l" defTabSz="457200" rtl="0" eaLnBrk="1" latinLnBrk="0" hangingPunct="1">
      <a:defRPr kern="1200">
        <a:solidFill>
          <a:schemeClr val="tx1"/>
        </a:solidFill>
        <a:latin typeface="Comic Sans MS" pitchFamily="-65" charset="0"/>
        <a:ea typeface="+mn-ea"/>
        <a:cs typeface="+mn-cs"/>
      </a:defRPr>
    </a:lvl6pPr>
    <a:lvl7pPr marL="2743200" algn="l" defTabSz="457200" rtl="0" eaLnBrk="1" latinLnBrk="0" hangingPunct="1">
      <a:defRPr kern="1200">
        <a:solidFill>
          <a:schemeClr val="tx1"/>
        </a:solidFill>
        <a:latin typeface="Comic Sans MS" pitchFamily="-65" charset="0"/>
        <a:ea typeface="+mn-ea"/>
        <a:cs typeface="+mn-cs"/>
      </a:defRPr>
    </a:lvl7pPr>
    <a:lvl8pPr marL="3200400" algn="l" defTabSz="457200" rtl="0" eaLnBrk="1" latinLnBrk="0" hangingPunct="1">
      <a:defRPr kern="1200">
        <a:solidFill>
          <a:schemeClr val="tx1"/>
        </a:solidFill>
        <a:latin typeface="Comic Sans MS" pitchFamily="-65" charset="0"/>
        <a:ea typeface="+mn-ea"/>
        <a:cs typeface="+mn-cs"/>
      </a:defRPr>
    </a:lvl8pPr>
    <a:lvl9pPr marL="3657600" algn="l" defTabSz="457200" rtl="0" eaLnBrk="1" latinLnBrk="0" hangingPunct="1">
      <a:defRPr kern="1200">
        <a:solidFill>
          <a:schemeClr val="tx1"/>
        </a:solidFill>
        <a:latin typeface="Comic Sans MS" pitchFamily="-65"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8F8F8"/>
    <a:srgbClr val="C0C0C0"/>
    <a:srgbClr val="FF0000"/>
    <a:srgbClr val="041336"/>
    <a:srgbClr val="0033CC"/>
    <a:srgbClr val="FFFF99"/>
    <a:srgbClr val="009900"/>
    <a:srgbClr val="00BB0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31" autoAdjust="0"/>
    <p:restoredTop sz="98552" autoAdjust="0"/>
  </p:normalViewPr>
  <p:slideViewPr>
    <p:cSldViewPr showGuides="1">
      <p:cViewPr>
        <p:scale>
          <a:sx n="150" d="100"/>
          <a:sy n="150" d="100"/>
        </p:scale>
        <p:origin x="-88" y="-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printerSettings" Target="printerSettings/printerSettings1.bin"/><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atin typeface="Arial" charset="0"/>
              </a:defRPr>
            </a:lvl1pPr>
          </a:lstStyle>
          <a:p>
            <a:pPr>
              <a:defRPr/>
            </a:pPr>
            <a:endParaRPr lang="it-IT"/>
          </a:p>
        </p:txBody>
      </p:sp>
      <p:sp>
        <p:nvSpPr>
          <p:cNvPr id="43011"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atin typeface="Arial" charset="0"/>
              </a:defRPr>
            </a:lvl1pPr>
          </a:lstStyle>
          <a:p>
            <a:pPr>
              <a:defRPr/>
            </a:pPr>
            <a:endParaRPr lang="it-IT"/>
          </a:p>
        </p:txBody>
      </p:sp>
      <p:sp>
        <p:nvSpPr>
          <p:cNvPr id="1434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43013"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43014"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atin typeface="Arial" charset="0"/>
              </a:defRPr>
            </a:lvl1pPr>
          </a:lstStyle>
          <a:p>
            <a:pPr>
              <a:defRPr/>
            </a:pPr>
            <a:endParaRPr lang="it-IT"/>
          </a:p>
        </p:txBody>
      </p:sp>
      <p:sp>
        <p:nvSpPr>
          <p:cNvPr id="43015"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atin typeface="Arial" charset="0"/>
              </a:defRPr>
            </a:lvl1pPr>
          </a:lstStyle>
          <a:p>
            <a:pPr>
              <a:defRPr/>
            </a:pPr>
            <a:fld id="{6FFD3A2A-E9CC-4443-8910-9C376C2E2B56}" type="slidenum">
              <a:rPr lang="it-IT"/>
              <a:pPr>
                <a:defRPr/>
              </a:pPr>
              <a:t>‹#›</a:t>
            </a:fld>
            <a:endParaRPr 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Slide Image Placeholder 1"/>
          <p:cNvSpPr>
            <a:spLocks noGrp="1" noRot="1" noChangeAspect="1"/>
          </p:cNvSpPr>
          <p:nvPr>
            <p:ph type="sldImg"/>
          </p:nvPr>
        </p:nvSpPr>
        <p:spPr>
          <a:ln/>
        </p:spPr>
      </p:sp>
      <p:sp>
        <p:nvSpPr>
          <p:cNvPr id="16387" name="Notes Placeholder 2"/>
          <p:cNvSpPr>
            <a:spLocks noGrp="1"/>
          </p:cNvSpPr>
          <p:nvPr>
            <p:ph type="body" idx="1"/>
          </p:nvPr>
        </p:nvSpPr>
        <p:spPr>
          <a:noFill/>
          <a:ln/>
        </p:spPr>
        <p:txBody>
          <a:bodyPr/>
          <a:lstStyle/>
          <a:p>
            <a:endParaRPr lang="en-US">
              <a:latin typeface="Arial" pitchFamily="-65" charset="0"/>
              <a:ea typeface="ＭＳ Ｐゴシック" pitchFamily="-65" charset="-128"/>
              <a:cs typeface="ＭＳ Ｐゴシック" pitchFamily="-65" charset="-128"/>
            </a:endParaRPr>
          </a:p>
        </p:txBody>
      </p:sp>
      <p:sp>
        <p:nvSpPr>
          <p:cNvPr id="16388" name="Slide Number Placeholder 3"/>
          <p:cNvSpPr>
            <a:spLocks noGrp="1"/>
          </p:cNvSpPr>
          <p:nvPr>
            <p:ph type="sldNum" sz="quarter" idx="5"/>
          </p:nvPr>
        </p:nvSpPr>
        <p:spPr>
          <a:noFill/>
        </p:spPr>
        <p:txBody>
          <a:bodyPr/>
          <a:lstStyle/>
          <a:p>
            <a:fld id="{1EF4D7A2-14AA-084E-9FE2-8FD7B6AAB881}" type="slidenum">
              <a:rPr lang="it-IT" smtClean="0">
                <a:latin typeface="Arial" pitchFamily="-65" charset="0"/>
              </a:rPr>
              <a:pPr/>
              <a:t>1</a:t>
            </a:fld>
            <a:endParaRPr lang="it-IT" smtClean="0">
              <a:latin typeface="Arial" pitchFamily="-65"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5298" name="Text Box 1"/>
          <p:cNvSpPr txBox="1">
            <a:spLocks noChangeArrowheads="1"/>
          </p:cNvSpPr>
          <p:nvPr/>
        </p:nvSpPr>
        <p:spPr bwMode="auto">
          <a:xfrm>
            <a:off x="1431925" y="930275"/>
            <a:ext cx="4144963" cy="3186113"/>
          </a:xfrm>
          <a:prstGeom prst="rect">
            <a:avLst/>
          </a:prstGeom>
          <a:solidFill>
            <a:srgbClr val="FFFFFF"/>
          </a:solidFill>
          <a:ln w="9525">
            <a:solidFill>
              <a:srgbClr val="000000"/>
            </a:solidFill>
            <a:miter lim="800000"/>
            <a:headEnd/>
            <a:tailEnd/>
          </a:ln>
        </p:spPr>
        <p:txBody>
          <a:bodyPr wrap="none" lIns="83622" tIns="41811" rIns="83622" bIns="41811" anchor="ctr">
            <a:prstTxWarp prst="textNoShape">
              <a:avLst/>
            </a:prstTxWarp>
          </a:bodyPr>
          <a:lstStyle/>
          <a:p>
            <a:endParaRPr lang="en-US"/>
          </a:p>
        </p:txBody>
      </p:sp>
      <p:sp>
        <p:nvSpPr>
          <p:cNvPr id="55299" name="Text Box 2"/>
          <p:cNvSpPr>
            <a:spLocks noGrp="1" noChangeArrowheads="1"/>
          </p:cNvSpPr>
          <p:nvPr>
            <p:ph type="body"/>
          </p:nvPr>
        </p:nvSpPr>
        <p:spPr>
          <a:xfrm>
            <a:off x="1069975" y="4425950"/>
            <a:ext cx="4876800" cy="3816350"/>
          </a:xfrm>
          <a:noFill/>
          <a:ln/>
        </p:spPr>
        <p:txBody>
          <a:bodyPr lIns="0" tIns="0" rIns="0" bIns="0"/>
          <a:lstStyle/>
          <a:p>
            <a:pPr marL="77788" indent="-77788" eaLnBrk="1">
              <a:lnSpc>
                <a:spcPct val="93000"/>
              </a:lnSpc>
              <a:spcBef>
                <a:spcPct val="0"/>
              </a:spcBef>
              <a:buSzPct val="45000"/>
              <a:tabLst>
                <a:tab pos="661988" algn="l"/>
                <a:tab pos="1323975" algn="l"/>
                <a:tab pos="1985963" algn="l"/>
                <a:tab pos="2647950" algn="l"/>
                <a:tab pos="3309938" algn="l"/>
                <a:tab pos="3971925" algn="l"/>
                <a:tab pos="4633913" algn="l"/>
              </a:tabLst>
            </a:pPr>
            <a:r>
              <a:rPr lang="en-GB">
                <a:latin typeface="Arial" pitchFamily="-65" charset="0"/>
                <a:ea typeface="msgothic" charset="0"/>
                <a:cs typeface="msgothic" charset="0"/>
              </a:rPr>
              <a:t>Shows results from the fiducial GRMHD simulation A0.99fc for a BH with spin parameter </a:t>
            </a:r>
            <a:r>
              <a:rPr lang="en-GB" i="1">
                <a:latin typeface="Arial" pitchFamily="-65" charset="0"/>
                <a:ea typeface="msgothic" charset="0"/>
                <a:cs typeface="msgothic" charset="0"/>
              </a:rPr>
              <a:t>a</a:t>
            </a:r>
            <a:r>
              <a:rPr lang="en-GB">
                <a:latin typeface="Arial" pitchFamily="-65" charset="0"/>
                <a:ea typeface="msgothic" charset="0"/>
                <a:cs typeface="msgothic" charset="0"/>
              </a:rPr>
              <a:t> = 0.99; see Supporting Information for the movie. The accreting gas in this simulation settles down to a magnetically arrested state of accretion. (Panels a–d): the top and bottom rows show, respectively, equatorial (</a:t>
            </a:r>
            <a:r>
              <a:rPr lang="en-GB" i="1">
                <a:latin typeface="Arial" pitchFamily="-65" charset="0"/>
                <a:ea typeface="msgothic" charset="0"/>
                <a:cs typeface="msgothic" charset="0"/>
              </a:rPr>
              <a:t>z</a:t>
            </a:r>
            <a:r>
              <a:rPr lang="en-GB">
                <a:latin typeface="Arial" pitchFamily="-65" charset="0"/>
                <a:ea typeface="msgothic" charset="0"/>
                <a:cs typeface="msgothic" charset="0"/>
              </a:rPr>
              <a:t> = 0) and meridional (</a:t>
            </a:r>
            <a:r>
              <a:rPr lang="en-GB" i="1">
                <a:latin typeface="Arial" pitchFamily="-65" charset="0"/>
                <a:ea typeface="msgothic" charset="0"/>
                <a:cs typeface="msgothic" charset="0"/>
              </a:rPr>
              <a:t>y</a:t>
            </a:r>
            <a:r>
              <a:rPr lang="en-GB">
                <a:latin typeface="Arial" pitchFamily="-65" charset="0"/>
                <a:ea typeface="msgothic" charset="0"/>
                <a:cs typeface="msgothic" charset="0"/>
              </a:rPr>
              <a:t> = 0) snapshots of the flow, at the indicated times. Colour represents the logarithm of the fluid‐frame rest‐mass density, log</a:t>
            </a:r>
            <a:r>
              <a:rPr lang="en-GB" baseline="-33000">
                <a:latin typeface="Arial" pitchFamily="-65" charset="0"/>
                <a:ea typeface="msgothic" charset="0"/>
                <a:cs typeface="msgothic" charset="0"/>
              </a:rPr>
              <a:t>10</a:t>
            </a:r>
            <a:r>
              <a:rPr lang="en-GB">
                <a:latin typeface="Arial" pitchFamily="-65" charset="0"/>
                <a:ea typeface="msgothic" charset="0"/>
                <a:cs typeface="msgothic" charset="0"/>
              </a:rPr>
              <a:t>ρ</a:t>
            </a:r>
            <a:r>
              <a:rPr lang="en-GB" i="1">
                <a:latin typeface="Arial" pitchFamily="-65" charset="0"/>
                <a:ea typeface="msgothic" charset="0"/>
                <a:cs typeface="msgothic" charset="0"/>
              </a:rPr>
              <a:t>c</a:t>
            </a:r>
            <a:r>
              <a:rPr lang="en-GB" baseline="33000">
                <a:latin typeface="Arial" pitchFamily="-65" charset="0"/>
                <a:ea typeface="msgothic" charset="0"/>
                <a:cs typeface="msgothic" charset="0"/>
              </a:rPr>
              <a:t>2</a:t>
            </a:r>
            <a:r>
              <a:rPr lang="en-GB">
                <a:latin typeface="Arial" pitchFamily="-65" charset="0"/>
                <a:ea typeface="msgothic" charset="0"/>
                <a:cs typeface="msgothic" charset="0"/>
              </a:rPr>
              <a:t> (red shows high and blue low values; see colour bar), filled black circle shows BH horizon, and black lines show field lines in the image plane. (Panel e): time evolution of the rest‐mass accretion rate, . The fluctuations are due to turbulent accretion and are normal. The long‐term trends, which we show with a Gaussian smoothed (with width τ= 1500</a:t>
            </a:r>
            <a:r>
              <a:rPr lang="en-GB" i="1">
                <a:latin typeface="Arial" pitchFamily="-65" charset="0"/>
                <a:ea typeface="msgothic" charset="0"/>
                <a:cs typeface="msgothic" charset="0"/>
              </a:rPr>
              <a:t>r</a:t>
            </a:r>
            <a:r>
              <a:rPr lang="en-GB" i="1" baseline="-33000">
                <a:latin typeface="Arial" pitchFamily="-65" charset="0"/>
                <a:ea typeface="msgothic" charset="0"/>
                <a:cs typeface="msgothic" charset="0"/>
              </a:rPr>
              <a:t>g</a:t>
            </a:r>
            <a:r>
              <a:rPr lang="en-GB">
                <a:latin typeface="Arial" pitchFamily="-65" charset="0"/>
                <a:ea typeface="msgothic" charset="0"/>
                <a:cs typeface="msgothic" charset="0"/>
              </a:rPr>
              <a:t>/</a:t>
            </a:r>
            <a:r>
              <a:rPr lang="en-GB" i="1">
                <a:latin typeface="Arial" pitchFamily="-65" charset="0"/>
                <a:ea typeface="msgothic" charset="0"/>
                <a:cs typeface="msgothic" charset="0"/>
              </a:rPr>
              <a:t>c</a:t>
            </a:r>
            <a:r>
              <a:rPr lang="en-GB">
                <a:latin typeface="Arial" pitchFamily="-65" charset="0"/>
                <a:ea typeface="msgothic" charset="0"/>
                <a:cs typeface="msgothic" charset="0"/>
              </a:rPr>
              <a:t>) accretion rate, , are small (black dashed line). (Panel f): time evolution of the large‐scale magnetic flux, ϕ</a:t>
            </a:r>
            <a:r>
              <a:rPr lang="en-GB" baseline="-33000">
                <a:latin typeface="Arial" pitchFamily="-65" charset="0"/>
                <a:ea typeface="msgothic" charset="0"/>
                <a:cs typeface="msgothic" charset="0"/>
              </a:rPr>
              <a:t>BH</a:t>
            </a:r>
            <a:r>
              <a:rPr lang="en-GB">
                <a:latin typeface="Arial" pitchFamily="-65" charset="0"/>
                <a:ea typeface="msgothic" charset="0"/>
                <a:cs typeface="msgothic" charset="0"/>
              </a:rPr>
              <a:t>, threading the BH horizon, normalized by . The magnetic flux continues to grow until </a:t>
            </a:r>
            <a:r>
              <a:rPr lang="en-GB" i="1">
                <a:latin typeface="Arial" pitchFamily="-65" charset="0"/>
                <a:ea typeface="msgothic" charset="0"/>
                <a:cs typeface="msgothic" charset="0"/>
              </a:rPr>
              <a:t>t</a:t>
            </a:r>
            <a:r>
              <a:rPr lang="en-GB">
                <a:latin typeface="Arial" pitchFamily="-65" charset="0"/>
                <a:ea typeface="msgothic" charset="0"/>
                <a:cs typeface="msgothic" charset="0"/>
              </a:rPr>
              <a:t> ≈ 6000</a:t>
            </a:r>
            <a:r>
              <a:rPr lang="en-GB" i="1">
                <a:latin typeface="Arial" pitchFamily="-65" charset="0"/>
                <a:ea typeface="msgothic" charset="0"/>
                <a:cs typeface="msgothic" charset="0"/>
              </a:rPr>
              <a:t>r</a:t>
            </a:r>
            <a:r>
              <a:rPr lang="en-GB" i="1" baseline="-33000">
                <a:latin typeface="Arial" pitchFamily="-65" charset="0"/>
                <a:ea typeface="msgothic" charset="0"/>
                <a:cs typeface="msgothic" charset="0"/>
              </a:rPr>
              <a:t>g</a:t>
            </a:r>
            <a:r>
              <a:rPr lang="en-GB">
                <a:latin typeface="Arial" pitchFamily="-65" charset="0"/>
                <a:ea typeface="msgothic" charset="0"/>
                <a:cs typeface="msgothic" charset="0"/>
              </a:rPr>
              <a:t>/</a:t>
            </a:r>
            <a:r>
              <a:rPr lang="en-GB" i="1">
                <a:latin typeface="Arial" pitchFamily="-65" charset="0"/>
                <a:ea typeface="msgothic" charset="0"/>
                <a:cs typeface="msgothic" charset="0"/>
              </a:rPr>
              <a:t>c</a:t>
            </a:r>
            <a:r>
              <a:rPr lang="en-GB">
                <a:latin typeface="Arial" pitchFamily="-65" charset="0"/>
                <a:ea typeface="msgothic" charset="0"/>
                <a:cs typeface="msgothic" charset="0"/>
              </a:rPr>
              <a:t>. Beyond this time, the flux saturates and the accretion is magnetically arrested. (Panels (c) and (d) are during this period). The large amplitude fluctuations are caused by quasi‐periodic accumulation and escape of field line bundles in the vicinity of the BH. (Panel g): time evolution of the energy outflow efficiency η (defined in equation (5) and here normalized to ). Note the large fluctuations in η, which are well correlated with corresponding fluctuations in ϕ</a:t>
            </a:r>
            <a:r>
              <a:rPr lang="en-GB" baseline="-33000">
                <a:latin typeface="Arial" pitchFamily="-65" charset="0"/>
                <a:ea typeface="msgothic" charset="0"/>
                <a:cs typeface="msgothic" charset="0"/>
              </a:rPr>
              <a:t>BH</a:t>
            </a:r>
            <a:r>
              <a:rPr lang="en-GB">
                <a:latin typeface="Arial" pitchFamily="-65" charset="0"/>
                <a:ea typeface="msgothic" charset="0"/>
                <a:cs typeface="msgothic" charset="0"/>
              </a:rPr>
              <a:t>. Dashed lines in panels (f) and (g) indicate time averaged values, 〈ϕ</a:t>
            </a:r>
            <a:r>
              <a:rPr lang="en-GB" baseline="33000">
                <a:latin typeface="Arial" pitchFamily="-65" charset="0"/>
                <a:ea typeface="msgothic" charset="0"/>
                <a:cs typeface="msgothic" charset="0"/>
              </a:rPr>
              <a:t>2</a:t>
            </a:r>
            <a:r>
              <a:rPr lang="en-GB" baseline="-33000">
                <a:latin typeface="Arial" pitchFamily="-65" charset="0"/>
                <a:ea typeface="msgothic" charset="0"/>
                <a:cs typeface="msgothic" charset="0"/>
              </a:rPr>
              <a:t>BH</a:t>
            </a:r>
            <a:r>
              <a:rPr lang="en-GB">
                <a:latin typeface="Arial" pitchFamily="-65" charset="0"/>
                <a:ea typeface="msgothic" charset="0"/>
                <a:cs typeface="msgothic" charset="0"/>
              </a:rPr>
              <a:t>〉</a:t>
            </a:r>
            <a:r>
              <a:rPr lang="en-GB" baseline="33000">
                <a:latin typeface="Arial" pitchFamily="-65" charset="0"/>
                <a:ea typeface="msgothic" charset="0"/>
                <a:cs typeface="msgothic" charset="0"/>
              </a:rPr>
              <a:t>1/2</a:t>
            </a:r>
            <a:r>
              <a:rPr lang="en-GB">
                <a:latin typeface="Arial" pitchFamily="-65" charset="0"/>
                <a:ea typeface="msgothic" charset="0"/>
                <a:cs typeface="msgothic" charset="0"/>
              </a:rPr>
              <a:t> and 〈η〉, respectively. The average η is clearly greater than 100 per cent, indicating that there is a net energy flow out of the BH.</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3250" name="Text Box 1"/>
          <p:cNvSpPr txBox="1">
            <a:spLocks noChangeArrowheads="1"/>
          </p:cNvSpPr>
          <p:nvPr/>
        </p:nvSpPr>
        <p:spPr bwMode="auto">
          <a:xfrm>
            <a:off x="1431925" y="930275"/>
            <a:ext cx="4144963" cy="3186113"/>
          </a:xfrm>
          <a:prstGeom prst="rect">
            <a:avLst/>
          </a:prstGeom>
          <a:solidFill>
            <a:srgbClr val="FFFFFF"/>
          </a:solidFill>
          <a:ln w="9525">
            <a:solidFill>
              <a:srgbClr val="000000"/>
            </a:solidFill>
            <a:miter lim="800000"/>
            <a:headEnd/>
            <a:tailEnd/>
          </a:ln>
        </p:spPr>
        <p:txBody>
          <a:bodyPr wrap="none" lIns="83622" tIns="41811" rIns="83622" bIns="41811" anchor="ctr">
            <a:prstTxWarp prst="textNoShape">
              <a:avLst/>
            </a:prstTxWarp>
          </a:bodyPr>
          <a:lstStyle/>
          <a:p>
            <a:endParaRPr lang="en-US"/>
          </a:p>
        </p:txBody>
      </p:sp>
      <p:sp>
        <p:nvSpPr>
          <p:cNvPr id="53251" name="Text Box 2"/>
          <p:cNvSpPr>
            <a:spLocks noGrp="1" noChangeArrowheads="1"/>
          </p:cNvSpPr>
          <p:nvPr>
            <p:ph type="body"/>
          </p:nvPr>
        </p:nvSpPr>
        <p:spPr>
          <a:xfrm>
            <a:off x="1069975" y="4425950"/>
            <a:ext cx="4876800" cy="3816350"/>
          </a:xfrm>
          <a:noFill/>
          <a:ln/>
        </p:spPr>
        <p:txBody>
          <a:bodyPr lIns="0" tIns="0" rIns="0" bIns="0"/>
          <a:lstStyle/>
          <a:p>
            <a:pPr marL="77788" indent="-77788" eaLnBrk="1">
              <a:lnSpc>
                <a:spcPct val="93000"/>
              </a:lnSpc>
              <a:spcBef>
                <a:spcPct val="0"/>
              </a:spcBef>
              <a:buSzPct val="45000"/>
              <a:tabLst>
                <a:tab pos="661988" algn="l"/>
                <a:tab pos="1323975" algn="l"/>
                <a:tab pos="1985963" algn="l"/>
                <a:tab pos="2647950" algn="l"/>
                <a:tab pos="3309938" algn="l"/>
                <a:tab pos="3971925" algn="l"/>
                <a:tab pos="4633913" algn="l"/>
              </a:tabLst>
            </a:pPr>
            <a:r>
              <a:rPr lang="en-GB">
                <a:latin typeface="Arial" pitchFamily="-65" charset="0"/>
                <a:ea typeface="msgothic" charset="0"/>
                <a:cs typeface="msgothic" charset="0"/>
              </a:rPr>
              <a:t>Shows results from the fiducial GRMHD simulation A0.99fc for a BH with spin parameter </a:t>
            </a:r>
            <a:r>
              <a:rPr lang="en-GB" i="1">
                <a:latin typeface="Arial" pitchFamily="-65" charset="0"/>
                <a:ea typeface="msgothic" charset="0"/>
                <a:cs typeface="msgothic" charset="0"/>
              </a:rPr>
              <a:t>a</a:t>
            </a:r>
            <a:r>
              <a:rPr lang="en-GB">
                <a:latin typeface="Arial" pitchFamily="-65" charset="0"/>
                <a:ea typeface="msgothic" charset="0"/>
                <a:cs typeface="msgothic" charset="0"/>
              </a:rPr>
              <a:t> = 0.99; see Supporting Information for the movie. The accreting gas in this simulation settles down to a magnetically arrested state of accretion. (Panels a–d): the top and bottom rows show, respectively, equatorial (</a:t>
            </a:r>
            <a:r>
              <a:rPr lang="en-GB" i="1">
                <a:latin typeface="Arial" pitchFamily="-65" charset="0"/>
                <a:ea typeface="msgothic" charset="0"/>
                <a:cs typeface="msgothic" charset="0"/>
              </a:rPr>
              <a:t>z</a:t>
            </a:r>
            <a:r>
              <a:rPr lang="en-GB">
                <a:latin typeface="Arial" pitchFamily="-65" charset="0"/>
                <a:ea typeface="msgothic" charset="0"/>
                <a:cs typeface="msgothic" charset="0"/>
              </a:rPr>
              <a:t> = 0) and meridional (</a:t>
            </a:r>
            <a:r>
              <a:rPr lang="en-GB" i="1">
                <a:latin typeface="Arial" pitchFamily="-65" charset="0"/>
                <a:ea typeface="msgothic" charset="0"/>
                <a:cs typeface="msgothic" charset="0"/>
              </a:rPr>
              <a:t>y</a:t>
            </a:r>
            <a:r>
              <a:rPr lang="en-GB">
                <a:latin typeface="Arial" pitchFamily="-65" charset="0"/>
                <a:ea typeface="msgothic" charset="0"/>
                <a:cs typeface="msgothic" charset="0"/>
              </a:rPr>
              <a:t> = 0) snapshots of the flow, at the indicated times. Colour represents the logarithm of the fluid‐frame rest‐mass density, log</a:t>
            </a:r>
            <a:r>
              <a:rPr lang="en-GB" baseline="-33000">
                <a:latin typeface="Arial" pitchFamily="-65" charset="0"/>
                <a:ea typeface="msgothic" charset="0"/>
                <a:cs typeface="msgothic" charset="0"/>
              </a:rPr>
              <a:t>10</a:t>
            </a:r>
            <a:r>
              <a:rPr lang="en-GB">
                <a:latin typeface="Arial" pitchFamily="-65" charset="0"/>
                <a:ea typeface="msgothic" charset="0"/>
                <a:cs typeface="msgothic" charset="0"/>
              </a:rPr>
              <a:t>ρ</a:t>
            </a:r>
            <a:r>
              <a:rPr lang="en-GB" i="1">
                <a:latin typeface="Arial" pitchFamily="-65" charset="0"/>
                <a:ea typeface="msgothic" charset="0"/>
                <a:cs typeface="msgothic" charset="0"/>
              </a:rPr>
              <a:t>c</a:t>
            </a:r>
            <a:r>
              <a:rPr lang="en-GB" baseline="33000">
                <a:latin typeface="Arial" pitchFamily="-65" charset="0"/>
                <a:ea typeface="msgothic" charset="0"/>
                <a:cs typeface="msgothic" charset="0"/>
              </a:rPr>
              <a:t>2</a:t>
            </a:r>
            <a:r>
              <a:rPr lang="en-GB">
                <a:latin typeface="Arial" pitchFamily="-65" charset="0"/>
                <a:ea typeface="msgothic" charset="0"/>
                <a:cs typeface="msgothic" charset="0"/>
              </a:rPr>
              <a:t> (red shows high and blue low values; see colour bar), filled black circle shows BH horizon, and black lines show field lines in the image plane. (Panel e): time evolution of the rest‐mass accretion rate, . The fluctuations are due to turbulent accretion and are normal. The long‐term trends, which we show with a Gaussian smoothed (with width τ= 1500</a:t>
            </a:r>
            <a:r>
              <a:rPr lang="en-GB" i="1">
                <a:latin typeface="Arial" pitchFamily="-65" charset="0"/>
                <a:ea typeface="msgothic" charset="0"/>
                <a:cs typeface="msgothic" charset="0"/>
              </a:rPr>
              <a:t>r</a:t>
            </a:r>
            <a:r>
              <a:rPr lang="en-GB" i="1" baseline="-33000">
                <a:latin typeface="Arial" pitchFamily="-65" charset="0"/>
                <a:ea typeface="msgothic" charset="0"/>
                <a:cs typeface="msgothic" charset="0"/>
              </a:rPr>
              <a:t>g</a:t>
            </a:r>
            <a:r>
              <a:rPr lang="en-GB">
                <a:latin typeface="Arial" pitchFamily="-65" charset="0"/>
                <a:ea typeface="msgothic" charset="0"/>
                <a:cs typeface="msgothic" charset="0"/>
              </a:rPr>
              <a:t>/</a:t>
            </a:r>
            <a:r>
              <a:rPr lang="en-GB" i="1">
                <a:latin typeface="Arial" pitchFamily="-65" charset="0"/>
                <a:ea typeface="msgothic" charset="0"/>
                <a:cs typeface="msgothic" charset="0"/>
              </a:rPr>
              <a:t>c</a:t>
            </a:r>
            <a:r>
              <a:rPr lang="en-GB">
                <a:latin typeface="Arial" pitchFamily="-65" charset="0"/>
                <a:ea typeface="msgothic" charset="0"/>
                <a:cs typeface="msgothic" charset="0"/>
              </a:rPr>
              <a:t>) accretion rate, , are small (black dashed line). (Panel f): time evolution of the large‐scale magnetic flux, ϕ</a:t>
            </a:r>
            <a:r>
              <a:rPr lang="en-GB" baseline="-33000">
                <a:latin typeface="Arial" pitchFamily="-65" charset="0"/>
                <a:ea typeface="msgothic" charset="0"/>
                <a:cs typeface="msgothic" charset="0"/>
              </a:rPr>
              <a:t>BH</a:t>
            </a:r>
            <a:r>
              <a:rPr lang="en-GB">
                <a:latin typeface="Arial" pitchFamily="-65" charset="0"/>
                <a:ea typeface="msgothic" charset="0"/>
                <a:cs typeface="msgothic" charset="0"/>
              </a:rPr>
              <a:t>, threading the BH horizon, normalized by . The magnetic flux continues to grow until </a:t>
            </a:r>
            <a:r>
              <a:rPr lang="en-GB" i="1">
                <a:latin typeface="Arial" pitchFamily="-65" charset="0"/>
                <a:ea typeface="msgothic" charset="0"/>
                <a:cs typeface="msgothic" charset="0"/>
              </a:rPr>
              <a:t>t</a:t>
            </a:r>
            <a:r>
              <a:rPr lang="en-GB">
                <a:latin typeface="Arial" pitchFamily="-65" charset="0"/>
                <a:ea typeface="msgothic" charset="0"/>
                <a:cs typeface="msgothic" charset="0"/>
              </a:rPr>
              <a:t> ≈ 6000</a:t>
            </a:r>
            <a:r>
              <a:rPr lang="en-GB" i="1">
                <a:latin typeface="Arial" pitchFamily="-65" charset="0"/>
                <a:ea typeface="msgothic" charset="0"/>
                <a:cs typeface="msgothic" charset="0"/>
              </a:rPr>
              <a:t>r</a:t>
            </a:r>
            <a:r>
              <a:rPr lang="en-GB" i="1" baseline="-33000">
                <a:latin typeface="Arial" pitchFamily="-65" charset="0"/>
                <a:ea typeface="msgothic" charset="0"/>
                <a:cs typeface="msgothic" charset="0"/>
              </a:rPr>
              <a:t>g</a:t>
            </a:r>
            <a:r>
              <a:rPr lang="en-GB">
                <a:latin typeface="Arial" pitchFamily="-65" charset="0"/>
                <a:ea typeface="msgothic" charset="0"/>
                <a:cs typeface="msgothic" charset="0"/>
              </a:rPr>
              <a:t>/</a:t>
            </a:r>
            <a:r>
              <a:rPr lang="en-GB" i="1">
                <a:latin typeface="Arial" pitchFamily="-65" charset="0"/>
                <a:ea typeface="msgothic" charset="0"/>
                <a:cs typeface="msgothic" charset="0"/>
              </a:rPr>
              <a:t>c</a:t>
            </a:r>
            <a:r>
              <a:rPr lang="en-GB">
                <a:latin typeface="Arial" pitchFamily="-65" charset="0"/>
                <a:ea typeface="msgothic" charset="0"/>
                <a:cs typeface="msgothic" charset="0"/>
              </a:rPr>
              <a:t>. Beyond this time, the flux saturates and the accretion is magnetically arrested. (Panels (c) and (d) are during this period). The large amplitude fluctuations are caused by quasi‐periodic accumulation and escape of field line bundles in the vicinity of the BH. (Panel g): time evolution of the energy outflow efficiency η (defined in equation (5) and here normalized to ). Note the large fluctuations in η, which are well correlated with corresponding fluctuations in ϕ</a:t>
            </a:r>
            <a:r>
              <a:rPr lang="en-GB" baseline="-33000">
                <a:latin typeface="Arial" pitchFamily="-65" charset="0"/>
                <a:ea typeface="msgothic" charset="0"/>
                <a:cs typeface="msgothic" charset="0"/>
              </a:rPr>
              <a:t>BH</a:t>
            </a:r>
            <a:r>
              <a:rPr lang="en-GB">
                <a:latin typeface="Arial" pitchFamily="-65" charset="0"/>
                <a:ea typeface="msgothic" charset="0"/>
                <a:cs typeface="msgothic" charset="0"/>
              </a:rPr>
              <a:t>. Dashed lines in panels (f) and (g) indicate time averaged values, 〈ϕ</a:t>
            </a:r>
            <a:r>
              <a:rPr lang="en-GB" baseline="33000">
                <a:latin typeface="Arial" pitchFamily="-65" charset="0"/>
                <a:ea typeface="msgothic" charset="0"/>
                <a:cs typeface="msgothic" charset="0"/>
              </a:rPr>
              <a:t>2</a:t>
            </a:r>
            <a:r>
              <a:rPr lang="en-GB" baseline="-33000">
                <a:latin typeface="Arial" pitchFamily="-65" charset="0"/>
                <a:ea typeface="msgothic" charset="0"/>
                <a:cs typeface="msgothic" charset="0"/>
              </a:rPr>
              <a:t>BH</a:t>
            </a:r>
            <a:r>
              <a:rPr lang="en-GB">
                <a:latin typeface="Arial" pitchFamily="-65" charset="0"/>
                <a:ea typeface="msgothic" charset="0"/>
                <a:cs typeface="msgothic" charset="0"/>
              </a:rPr>
              <a:t>〉</a:t>
            </a:r>
            <a:r>
              <a:rPr lang="en-GB" baseline="33000">
                <a:latin typeface="Arial" pitchFamily="-65" charset="0"/>
                <a:ea typeface="msgothic" charset="0"/>
                <a:cs typeface="msgothic" charset="0"/>
              </a:rPr>
              <a:t>1/2</a:t>
            </a:r>
            <a:r>
              <a:rPr lang="en-GB">
                <a:latin typeface="Arial" pitchFamily="-65" charset="0"/>
                <a:ea typeface="msgothic" charset="0"/>
                <a:cs typeface="msgothic" charset="0"/>
              </a:rPr>
              <a:t> and 〈η〉, respectively. The average η is clearly greater than 100 per cent, indicating that there is a net energy flow out of the BH.</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2CE5097-B891-9442-853D-84392C3211CD}" type="slidenum">
              <a:rPr lang="it-IT"/>
              <a:pPr>
                <a:defRPr/>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EFE3B47-2C17-3E4A-BA9A-865FC7F8B18D}" type="slidenum">
              <a:rPr lang="it-IT"/>
              <a:pPr>
                <a:defRPr/>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3388525-8E21-E249-8CAD-4C4A2F4E2A96}" type="slidenum">
              <a:rPr lang="it-IT"/>
              <a:pPr>
                <a:defRPr/>
              </a:pPr>
              <a:t>‹#›</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4B48DF7C-2F17-4D44-B40B-3E25B45CED62}" type="slidenum">
              <a:rPr lang="it-IT"/>
              <a:pPr>
                <a:defRPr/>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60C4E0E-DD70-C842-8436-45B8E7724884}" type="slidenum">
              <a:rPr lang="it-IT"/>
              <a:pPr>
                <a:defRPr/>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1D312EB-AA64-1E40-A8D1-224E0BD042B4}" type="slidenum">
              <a:rPr lang="it-IT"/>
              <a:pPr>
                <a:defRPr/>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FA5371B1-6C00-EC4A-A550-9CBF434EFDBC}" type="slidenum">
              <a:rPr lang="it-IT"/>
              <a:pPr>
                <a:defRPr/>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8ACCA705-03F9-D542-884F-280F9121B8F1}" type="slidenum">
              <a:rPr lang="it-IT"/>
              <a:pPr>
                <a:defRPr/>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AB9D343D-D241-FA4F-A6BA-7901B8872DAF}" type="slidenum">
              <a:rPr lang="it-IT"/>
              <a:pPr>
                <a:defRPr/>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0F0F8641-6C53-A140-8E6A-A6EB6E3DEED4}" type="slidenum">
              <a:rPr lang="it-IT"/>
              <a:pPr>
                <a:defRPr/>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49261030-A2D8-6C41-B45B-5232FAE9D104}" type="slidenum">
              <a:rPr lang="it-IT"/>
              <a:pPr>
                <a:defRPr/>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AD5AEF82-7B57-6A48-BBFE-2588B9626EF7}" type="slidenum">
              <a:rPr lang="it-IT"/>
              <a:pPr>
                <a:defRPr/>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E20C84A1-3777-E44B-982D-F29B19D9C263}" type="slidenum">
              <a:rPr lang="it-IT"/>
              <a:pPr>
                <a:defRPr/>
              </a:pPr>
              <a:t>‹#›</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0" y="152400"/>
            <a:ext cx="9144000" cy="1539875"/>
          </a:xfrm>
        </p:spPr>
        <p:txBody>
          <a:bodyPr/>
          <a:lstStyle/>
          <a:p>
            <a:pPr eaLnBrk="1" hangingPunct="1">
              <a:defRPr/>
            </a:pPr>
            <a:r>
              <a:rPr lang="en-US" sz="4800" b="1" dirty="0" smtClean="0">
                <a:solidFill>
                  <a:srgbClr val="FF0000"/>
                </a:solidFill>
                <a:effectLst>
                  <a:outerShdw blurRad="38100" dist="38100" dir="2700000" algn="tl">
                    <a:srgbClr val="000000"/>
                  </a:outerShdw>
                </a:effectLst>
                <a:latin typeface="Comic Sans MS" charset="0"/>
                <a:ea typeface="+mj-ea"/>
                <a:cs typeface="+mj-cs"/>
              </a:rPr>
              <a:t>Fermi for blazars</a:t>
            </a:r>
            <a:endParaRPr lang="it-IT" sz="4800" b="1" dirty="0">
              <a:solidFill>
                <a:srgbClr val="FF0000"/>
              </a:solidFill>
              <a:effectLst>
                <a:outerShdw blurRad="38100" dist="38100" dir="2700000" algn="tl">
                  <a:srgbClr val="000000"/>
                </a:outerShdw>
              </a:effectLst>
              <a:latin typeface="Comic Sans MS" charset="0"/>
              <a:ea typeface="+mj-ea"/>
              <a:cs typeface="+mj-cs"/>
            </a:endParaRPr>
          </a:p>
        </p:txBody>
      </p:sp>
      <p:sp>
        <p:nvSpPr>
          <p:cNvPr id="2064" name="Text Box 16"/>
          <p:cNvSpPr txBox="1">
            <a:spLocks noChangeArrowheads="1"/>
          </p:cNvSpPr>
          <p:nvPr/>
        </p:nvSpPr>
        <p:spPr bwMode="auto">
          <a:xfrm>
            <a:off x="2133600" y="2060575"/>
            <a:ext cx="5410200" cy="1323975"/>
          </a:xfrm>
          <a:prstGeom prst="rect">
            <a:avLst/>
          </a:prstGeom>
          <a:noFill/>
          <a:ln w="9525">
            <a:noFill/>
            <a:miter lim="800000"/>
            <a:headEnd/>
            <a:tailEnd/>
          </a:ln>
          <a:effectLst/>
        </p:spPr>
        <p:txBody>
          <a:bodyPr>
            <a:prstTxWarp prst="textNoShape">
              <a:avLst/>
            </a:prstTxWarp>
            <a:spAutoFit/>
          </a:bodyPr>
          <a:lstStyle/>
          <a:p>
            <a:pPr algn="ctr">
              <a:defRPr/>
            </a:pPr>
            <a:r>
              <a:rPr lang="en-US" sz="2800" b="1">
                <a:latin typeface="Comic Sans MS" charset="0"/>
              </a:rPr>
              <a:t>Gabriele Ghisellini</a:t>
            </a:r>
          </a:p>
          <a:p>
            <a:pPr algn="ctr">
              <a:defRPr/>
            </a:pPr>
            <a:r>
              <a:rPr lang="en-US" sz="2800" b="1">
                <a:solidFill>
                  <a:srgbClr val="3366FF"/>
                </a:solidFill>
                <a:effectLst>
                  <a:outerShdw blurRad="38100" dist="38100" dir="2700000" algn="tl">
                    <a:srgbClr val="DDDDDD"/>
                  </a:outerShdw>
                </a:effectLst>
                <a:latin typeface="Comic Sans MS" charset="0"/>
              </a:rPr>
              <a:t>INAF-Osservatorio di Brera</a:t>
            </a:r>
          </a:p>
          <a:p>
            <a:pPr algn="ctr">
              <a:defRPr/>
            </a:pPr>
            <a:endParaRPr lang="en-US" sz="2400" b="1">
              <a:latin typeface="Comic Sans MS"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2286000" y="533400"/>
            <a:ext cx="4572000" cy="769938"/>
          </a:xfrm>
          <a:prstGeom prst="rect">
            <a:avLst/>
          </a:prstGeom>
          <a:noFill/>
        </p:spPr>
        <p:txBody>
          <a:bodyPr>
            <a:spAutoFit/>
          </a:bodyPr>
          <a:lstStyle/>
          <a:p>
            <a:pPr>
              <a:defRPr/>
            </a:pPr>
            <a:r>
              <a:rPr lang="en-US" sz="4400" dirty="0">
                <a:solidFill>
                  <a:srgbClr val="FF0000"/>
                </a:solidFill>
                <a:effectLst>
                  <a:outerShdw blurRad="50800" dist="38100" dir="2700000">
                    <a:srgbClr val="000000">
                      <a:alpha val="43000"/>
                    </a:srgbClr>
                  </a:outerShdw>
                </a:effectLst>
                <a:latin typeface="Comic Sans MS" charset="0"/>
              </a:rPr>
              <a:t>From </a:t>
            </a:r>
            <a:r>
              <a:rPr lang="en-US" sz="4400" dirty="0" err="1">
                <a:solidFill>
                  <a:srgbClr val="FF0000"/>
                </a:solidFill>
                <a:effectLst>
                  <a:outerShdw blurRad="50800" dist="38100" dir="2700000">
                    <a:srgbClr val="000000">
                      <a:alpha val="43000"/>
                    </a:srgbClr>
                  </a:outerShdw>
                </a:effectLst>
                <a:latin typeface="Comic Sans MS" charset="0"/>
              </a:rPr>
              <a:t>P</a:t>
            </a:r>
            <a:r>
              <a:rPr lang="en-US" sz="5400" baseline="-25000" dirty="0" err="1">
                <a:solidFill>
                  <a:srgbClr val="FF0000"/>
                </a:solidFill>
                <a:effectLst>
                  <a:outerShdw blurRad="50800" dist="38100" dir="2700000">
                    <a:srgbClr val="000000">
                      <a:alpha val="43000"/>
                    </a:srgbClr>
                  </a:outerShdw>
                </a:effectLst>
                <a:latin typeface="Comic Sans MS" charset="0"/>
              </a:rPr>
              <a:t>rad</a:t>
            </a:r>
            <a:r>
              <a:rPr lang="en-US" sz="4400" dirty="0">
                <a:solidFill>
                  <a:srgbClr val="FF0000"/>
                </a:solidFill>
                <a:effectLst>
                  <a:outerShdw blurRad="50800" dist="38100" dir="2700000">
                    <a:srgbClr val="000000">
                      <a:alpha val="43000"/>
                    </a:srgbClr>
                  </a:outerShdw>
                </a:effectLst>
                <a:latin typeface="Comic Sans MS" charset="0"/>
              </a:rPr>
              <a:t> to </a:t>
            </a:r>
            <a:r>
              <a:rPr lang="en-US" sz="4400" dirty="0" err="1">
                <a:solidFill>
                  <a:srgbClr val="FF0000"/>
                </a:solidFill>
                <a:effectLst>
                  <a:outerShdw blurRad="50800" dist="38100" dir="2700000">
                    <a:srgbClr val="000000">
                      <a:alpha val="43000"/>
                    </a:srgbClr>
                  </a:outerShdw>
                </a:effectLst>
                <a:latin typeface="Comic Sans MS" charset="0"/>
              </a:rPr>
              <a:t>P</a:t>
            </a:r>
            <a:r>
              <a:rPr lang="en-US" sz="5400" baseline="-25000" dirty="0" err="1">
                <a:solidFill>
                  <a:srgbClr val="FF0000"/>
                </a:solidFill>
                <a:effectLst>
                  <a:outerShdw blurRad="50800" dist="38100" dir="2700000">
                    <a:srgbClr val="000000">
                      <a:alpha val="43000"/>
                    </a:srgbClr>
                  </a:outerShdw>
                </a:effectLst>
                <a:latin typeface="Comic Sans MS" charset="0"/>
              </a:rPr>
              <a:t>jet</a:t>
            </a:r>
            <a:endParaRPr lang="en-US" sz="4400" baseline="-25000" dirty="0">
              <a:solidFill>
                <a:srgbClr val="FF0000"/>
              </a:solidFill>
              <a:effectLst>
                <a:outerShdw blurRad="50800" dist="38100" dir="2700000">
                  <a:srgbClr val="000000">
                    <a:alpha val="43000"/>
                  </a:srgbClr>
                </a:outerShdw>
              </a:effectLst>
              <a:latin typeface="Comic Sans MS" charset="0"/>
            </a:endParaRPr>
          </a:p>
        </p:txBody>
      </p:sp>
      <p:sp>
        <p:nvSpPr>
          <p:cNvPr id="3" name="TextBox 2"/>
          <p:cNvSpPr txBox="1"/>
          <p:nvPr/>
        </p:nvSpPr>
        <p:spPr>
          <a:xfrm>
            <a:off x="838200" y="2209800"/>
            <a:ext cx="8153400" cy="2246313"/>
          </a:xfrm>
          <a:prstGeom prst="rect">
            <a:avLst/>
          </a:prstGeom>
          <a:noFill/>
        </p:spPr>
        <p:txBody>
          <a:bodyPr>
            <a:spAutoFit/>
          </a:bodyPr>
          <a:lstStyle/>
          <a:p>
            <a:pPr>
              <a:buClr>
                <a:srgbClr val="FF0000"/>
              </a:buClr>
              <a:defRPr/>
            </a:pPr>
            <a:r>
              <a:rPr lang="en-US" sz="3200" b="1" dirty="0" err="1">
                <a:solidFill>
                  <a:srgbClr val="0000FF"/>
                </a:solidFill>
                <a:effectLst>
                  <a:outerShdw blurRad="50800" dist="38100" dir="2700000">
                    <a:srgbClr val="000000">
                      <a:alpha val="75000"/>
                    </a:srgbClr>
                  </a:outerShdw>
                </a:effectLst>
                <a:latin typeface="Symbol" charset="2"/>
                <a:cs typeface="Symbol" charset="2"/>
              </a:rPr>
              <a:t>g</a:t>
            </a:r>
            <a:r>
              <a:rPr lang="en-US" sz="3200" baseline="-25000" dirty="0" err="1">
                <a:solidFill>
                  <a:srgbClr val="0000FF"/>
                </a:solidFill>
                <a:effectLst>
                  <a:outerShdw blurRad="50800" dist="38100" dir="2700000">
                    <a:srgbClr val="000000">
                      <a:alpha val="75000"/>
                    </a:srgbClr>
                  </a:outerShdw>
                </a:effectLst>
                <a:latin typeface="Comic Sans MS" charset="0"/>
              </a:rPr>
              <a:t>min</a:t>
            </a:r>
            <a:r>
              <a:rPr lang="en-US" sz="2400" dirty="0">
                <a:solidFill>
                  <a:srgbClr val="0000FF"/>
                </a:solidFill>
                <a:effectLst>
                  <a:outerShdw blurRad="50800" dist="38100" dir="2700000">
                    <a:srgbClr val="000000">
                      <a:alpha val="75000"/>
                    </a:srgbClr>
                  </a:outerShdw>
                </a:effectLst>
                <a:latin typeface="Comic Sans MS" charset="0"/>
              </a:rPr>
              <a:t> </a:t>
            </a:r>
            <a:r>
              <a:rPr lang="en-US" sz="2400" dirty="0" err="1">
                <a:solidFill>
                  <a:srgbClr val="0000FF"/>
                </a:solidFill>
                <a:effectLst>
                  <a:outerShdw blurRad="50800" dist="38100" dir="2700000">
                    <a:srgbClr val="000000">
                      <a:alpha val="75000"/>
                    </a:srgbClr>
                  </a:outerShdw>
                </a:effectLst>
                <a:latin typeface="Comic Sans MS" charset="0"/>
                <a:sym typeface="Wingdings"/>
              </a:rPr>
              <a:t></a:t>
            </a:r>
            <a:r>
              <a:rPr lang="en-US" sz="2400" dirty="0">
                <a:solidFill>
                  <a:srgbClr val="0000FF"/>
                </a:solidFill>
                <a:effectLst>
                  <a:outerShdw blurRad="50800" dist="38100" dir="2700000">
                    <a:srgbClr val="000000">
                      <a:alpha val="75000"/>
                    </a:srgbClr>
                  </a:outerShdw>
                </a:effectLst>
                <a:latin typeface="Comic Sans MS" charset="0"/>
                <a:sym typeface="Wingdings"/>
              </a:rPr>
              <a:t> total number of </a:t>
            </a:r>
            <a:r>
              <a:rPr lang="en-US" sz="2400" dirty="0" err="1">
                <a:solidFill>
                  <a:srgbClr val="0000FF"/>
                </a:solidFill>
                <a:effectLst>
                  <a:outerShdw blurRad="50800" dist="38100" dir="2700000">
                    <a:srgbClr val="000000">
                      <a:alpha val="75000"/>
                    </a:srgbClr>
                  </a:outerShdw>
                </a:effectLst>
                <a:latin typeface="Comic Sans MS" charset="0"/>
                <a:sym typeface="Wingdings"/>
              </a:rPr>
              <a:t>e</a:t>
            </a:r>
            <a:r>
              <a:rPr lang="en-US" sz="2400" dirty="0">
                <a:solidFill>
                  <a:srgbClr val="0000FF"/>
                </a:solidFill>
                <a:effectLst>
                  <a:outerShdw blurRad="50800" dist="38100" dir="2700000">
                    <a:srgbClr val="000000">
                      <a:alpha val="75000"/>
                    </a:srgbClr>
                  </a:outerShdw>
                </a:effectLst>
                <a:latin typeface="Comic Sans MS" charset="0"/>
                <a:sym typeface="Wingdings"/>
              </a:rPr>
              <a:t>- (and of protons, if no pairs…)</a:t>
            </a:r>
          </a:p>
          <a:p>
            <a:pPr>
              <a:buClr>
                <a:srgbClr val="FF0000"/>
              </a:buClr>
              <a:defRPr/>
            </a:pPr>
            <a:endParaRPr lang="en-US" sz="2000" dirty="0">
              <a:solidFill>
                <a:srgbClr val="0000FF"/>
              </a:solidFill>
              <a:effectLst>
                <a:outerShdw blurRad="50800" dist="38100" dir="2700000">
                  <a:srgbClr val="000000">
                    <a:alpha val="75000"/>
                  </a:srgbClr>
                </a:outerShdw>
              </a:effectLst>
              <a:latin typeface="Comic Sans MS" charset="0"/>
              <a:sym typeface="Wingdings"/>
            </a:endParaRPr>
          </a:p>
          <a:p>
            <a:pPr>
              <a:buClr>
                <a:srgbClr val="FF0000"/>
              </a:buClr>
              <a:defRPr/>
            </a:pPr>
            <a:r>
              <a:rPr lang="en-US" sz="2400" dirty="0">
                <a:solidFill>
                  <a:srgbClr val="0000FF"/>
                </a:solidFill>
                <a:effectLst>
                  <a:outerShdw blurRad="50800" dist="38100" dir="2700000">
                    <a:srgbClr val="000000">
                      <a:alpha val="75000"/>
                    </a:srgbClr>
                  </a:outerShdw>
                </a:effectLst>
                <a:latin typeface="Comic Sans MS" charset="0"/>
                <a:sym typeface="Wingdings"/>
              </a:rPr>
              <a:t>Presence of electron positron pairs</a:t>
            </a:r>
          </a:p>
          <a:p>
            <a:pPr>
              <a:buClr>
                <a:srgbClr val="FF0000"/>
              </a:buClr>
              <a:defRPr/>
            </a:pPr>
            <a:endParaRPr lang="en-US" sz="2000" dirty="0">
              <a:solidFill>
                <a:srgbClr val="FF0000"/>
              </a:solidFill>
              <a:effectLst>
                <a:outerShdw blurRad="50800" dist="38100" dir="2700000">
                  <a:srgbClr val="000000">
                    <a:alpha val="75000"/>
                  </a:srgbClr>
                </a:outerShdw>
              </a:effectLst>
              <a:latin typeface="Comic Sans MS" charset="0"/>
              <a:sym typeface="Wingdings"/>
            </a:endParaRPr>
          </a:p>
          <a:p>
            <a:pPr>
              <a:buClr>
                <a:srgbClr val="FF0000"/>
              </a:buClr>
              <a:defRPr/>
            </a:pPr>
            <a:r>
              <a:rPr lang="en-US" sz="2400" dirty="0">
                <a:solidFill>
                  <a:srgbClr val="0000FF"/>
                </a:solidFill>
                <a:effectLst>
                  <a:outerShdw blurRad="50800" dist="38100" dir="2700000">
                    <a:srgbClr val="000000">
                      <a:alpha val="75000"/>
                    </a:srgbClr>
                  </a:outerShdw>
                </a:effectLst>
                <a:latin typeface="Comic Sans MS" charset="0"/>
                <a:sym typeface="Wingdings"/>
              </a:rPr>
              <a:t>Radiative model: SSC </a:t>
            </a:r>
            <a:r>
              <a:rPr lang="en-US" sz="2400" dirty="0" err="1">
                <a:solidFill>
                  <a:srgbClr val="0000FF"/>
                </a:solidFill>
                <a:effectLst>
                  <a:outerShdw blurRad="50800" dist="38100" dir="2700000">
                    <a:srgbClr val="000000">
                      <a:alpha val="75000"/>
                    </a:srgbClr>
                  </a:outerShdw>
                </a:effectLst>
                <a:latin typeface="Comic Sans MS" charset="0"/>
                <a:sym typeface="Wingdings"/>
              </a:rPr>
              <a:t>vs</a:t>
            </a:r>
            <a:r>
              <a:rPr lang="en-US" sz="2400" dirty="0">
                <a:solidFill>
                  <a:srgbClr val="0000FF"/>
                </a:solidFill>
                <a:effectLst>
                  <a:outerShdw blurRad="50800" dist="38100" dir="2700000">
                    <a:srgbClr val="000000">
                      <a:alpha val="75000"/>
                    </a:srgbClr>
                  </a:outerShdw>
                </a:effectLst>
                <a:latin typeface="Comic Sans MS" charset="0"/>
                <a:sym typeface="Wingdings"/>
              </a:rPr>
              <a:t> EC </a:t>
            </a:r>
            <a:r>
              <a:rPr lang="en-US" sz="2400" dirty="0" err="1">
                <a:solidFill>
                  <a:srgbClr val="0000FF"/>
                </a:solidFill>
                <a:effectLst>
                  <a:outerShdw blurRad="50800" dist="38100" dir="2700000">
                    <a:srgbClr val="000000">
                      <a:alpha val="75000"/>
                    </a:srgbClr>
                  </a:outerShdw>
                </a:effectLst>
                <a:latin typeface="Comic Sans MS" charset="0"/>
                <a:sym typeface="Wingdings"/>
              </a:rPr>
              <a:t>vs</a:t>
            </a:r>
            <a:r>
              <a:rPr lang="en-US" sz="2400" dirty="0">
                <a:solidFill>
                  <a:srgbClr val="0000FF"/>
                </a:solidFill>
                <a:effectLst>
                  <a:outerShdw blurRad="50800" dist="38100" dir="2700000">
                    <a:srgbClr val="000000">
                      <a:alpha val="75000"/>
                    </a:srgbClr>
                  </a:outerShdw>
                </a:effectLst>
                <a:latin typeface="Comic Sans MS" charset="0"/>
                <a:sym typeface="Wingdings"/>
              </a:rPr>
              <a:t> baryons</a:t>
            </a:r>
          </a:p>
          <a:p>
            <a:pPr>
              <a:buFont typeface="Arial"/>
              <a:buChar char="•"/>
              <a:defRPr/>
            </a:pPr>
            <a:endParaRPr lang="en-US" sz="2000" dirty="0">
              <a:latin typeface="Comic Sans MS" charset="0"/>
            </a:endParaRPr>
          </a:p>
        </p:txBody>
      </p:sp>
      <p:sp>
        <p:nvSpPr>
          <p:cNvPr id="4" name="Oval 3"/>
          <p:cNvSpPr/>
          <p:nvPr/>
        </p:nvSpPr>
        <p:spPr>
          <a:xfrm>
            <a:off x="533400" y="3200400"/>
            <a:ext cx="228600" cy="152400"/>
          </a:xfrm>
          <a:prstGeom prst="ellipse">
            <a:avLst/>
          </a:prstGeom>
          <a:solidFill>
            <a:srgbClr val="FF0000"/>
          </a:solidFill>
          <a:ln w="28575" cap="flat" cmpd="sng" algn="ctr">
            <a:solidFill>
              <a:srgbClr val="0000FF"/>
            </a:solidFill>
            <a:prstDash val="solid"/>
            <a:round/>
            <a:headEnd type="none" w="med" len="med"/>
            <a:tailEnd type="none" w="med" len="med"/>
          </a:ln>
          <a:scene3d>
            <a:camera prst="orthographicFront"/>
            <a:lightRig rig="threePt" dir="t"/>
          </a:scene3d>
          <a:sp3d>
            <a:bevelT prst="slope"/>
            <a:bevelB prst="slope"/>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Oval 4"/>
          <p:cNvSpPr/>
          <p:nvPr/>
        </p:nvSpPr>
        <p:spPr>
          <a:xfrm>
            <a:off x="533400" y="3886200"/>
            <a:ext cx="228600" cy="152400"/>
          </a:xfrm>
          <a:prstGeom prst="ellipse">
            <a:avLst/>
          </a:prstGeom>
          <a:solidFill>
            <a:srgbClr val="FF0000"/>
          </a:solidFill>
          <a:ln w="28575" cap="flat" cmpd="sng" algn="ctr">
            <a:solidFill>
              <a:srgbClr val="0000FF"/>
            </a:solidFill>
            <a:prstDash val="solid"/>
            <a:round/>
            <a:headEnd type="none" w="med" len="med"/>
            <a:tailEnd type="none" w="med" len="med"/>
          </a:ln>
          <a:scene3d>
            <a:camera prst="orthographicFront"/>
            <a:lightRig rig="threePt" dir="t"/>
          </a:scene3d>
          <a:sp3d>
            <a:bevelT prst="slope"/>
            <a:bevelB prst="slope"/>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Oval 5"/>
          <p:cNvSpPr/>
          <p:nvPr/>
        </p:nvSpPr>
        <p:spPr>
          <a:xfrm>
            <a:off x="533400" y="2590800"/>
            <a:ext cx="228600" cy="152400"/>
          </a:xfrm>
          <a:prstGeom prst="ellipse">
            <a:avLst/>
          </a:prstGeom>
          <a:solidFill>
            <a:srgbClr val="FF0000"/>
          </a:solidFill>
          <a:ln w="28575" cap="flat" cmpd="sng" algn="ctr">
            <a:solidFill>
              <a:srgbClr val="0000FF"/>
            </a:solidFill>
            <a:prstDash val="solid"/>
            <a:round/>
            <a:headEnd type="none" w="med" len="med"/>
            <a:tailEnd type="none" w="med" len="med"/>
          </a:ln>
          <a:scene3d>
            <a:camera prst="orthographicFront"/>
            <a:lightRig rig="threePt" dir="t"/>
          </a:scene3d>
          <a:sp3d>
            <a:bevelT prst="slope"/>
            <a:bevelB prst="slope"/>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2286000" y="533400"/>
            <a:ext cx="4572000" cy="769938"/>
          </a:xfrm>
          <a:prstGeom prst="rect">
            <a:avLst/>
          </a:prstGeom>
          <a:noFill/>
        </p:spPr>
        <p:txBody>
          <a:bodyPr>
            <a:spAutoFit/>
          </a:bodyPr>
          <a:lstStyle/>
          <a:p>
            <a:pPr>
              <a:defRPr/>
            </a:pPr>
            <a:r>
              <a:rPr lang="en-US" sz="4400" dirty="0">
                <a:solidFill>
                  <a:srgbClr val="FF0000"/>
                </a:solidFill>
                <a:effectLst>
                  <a:outerShdw blurRad="50800" dist="38100" dir="2700000">
                    <a:srgbClr val="000000">
                      <a:alpha val="43000"/>
                    </a:srgbClr>
                  </a:outerShdw>
                </a:effectLst>
                <a:latin typeface="Comic Sans MS" charset="0"/>
              </a:rPr>
              <a:t>From </a:t>
            </a:r>
            <a:r>
              <a:rPr lang="en-US" sz="4400" dirty="0" err="1">
                <a:solidFill>
                  <a:srgbClr val="FF0000"/>
                </a:solidFill>
                <a:effectLst>
                  <a:outerShdw blurRad="50800" dist="38100" dir="2700000">
                    <a:srgbClr val="000000">
                      <a:alpha val="43000"/>
                    </a:srgbClr>
                  </a:outerShdw>
                </a:effectLst>
                <a:latin typeface="Comic Sans MS" charset="0"/>
              </a:rPr>
              <a:t>P</a:t>
            </a:r>
            <a:r>
              <a:rPr lang="en-US" sz="5400" baseline="-25000" dirty="0" err="1">
                <a:solidFill>
                  <a:srgbClr val="FF0000"/>
                </a:solidFill>
                <a:effectLst>
                  <a:outerShdw blurRad="50800" dist="38100" dir="2700000">
                    <a:srgbClr val="000000">
                      <a:alpha val="43000"/>
                    </a:srgbClr>
                  </a:outerShdw>
                </a:effectLst>
                <a:latin typeface="Comic Sans MS" charset="0"/>
              </a:rPr>
              <a:t>rad</a:t>
            </a:r>
            <a:r>
              <a:rPr lang="en-US" sz="4400" dirty="0">
                <a:solidFill>
                  <a:srgbClr val="FF0000"/>
                </a:solidFill>
                <a:effectLst>
                  <a:outerShdw blurRad="50800" dist="38100" dir="2700000">
                    <a:srgbClr val="000000">
                      <a:alpha val="43000"/>
                    </a:srgbClr>
                  </a:outerShdw>
                </a:effectLst>
                <a:latin typeface="Comic Sans MS" charset="0"/>
              </a:rPr>
              <a:t> to </a:t>
            </a:r>
            <a:r>
              <a:rPr lang="en-US" sz="4400" dirty="0" err="1">
                <a:solidFill>
                  <a:srgbClr val="FF0000"/>
                </a:solidFill>
                <a:effectLst>
                  <a:outerShdw blurRad="50800" dist="38100" dir="2700000">
                    <a:srgbClr val="000000">
                      <a:alpha val="43000"/>
                    </a:srgbClr>
                  </a:outerShdw>
                </a:effectLst>
                <a:latin typeface="Comic Sans MS" charset="0"/>
              </a:rPr>
              <a:t>P</a:t>
            </a:r>
            <a:r>
              <a:rPr lang="en-US" sz="5400" baseline="-25000" dirty="0" err="1">
                <a:solidFill>
                  <a:srgbClr val="FF0000"/>
                </a:solidFill>
                <a:effectLst>
                  <a:outerShdw blurRad="50800" dist="38100" dir="2700000">
                    <a:srgbClr val="000000">
                      <a:alpha val="43000"/>
                    </a:srgbClr>
                  </a:outerShdw>
                </a:effectLst>
                <a:latin typeface="Comic Sans MS" charset="0"/>
              </a:rPr>
              <a:t>jet</a:t>
            </a:r>
            <a:endParaRPr lang="en-US" sz="4400" baseline="-25000" dirty="0">
              <a:solidFill>
                <a:srgbClr val="FF0000"/>
              </a:solidFill>
              <a:effectLst>
                <a:outerShdw blurRad="50800" dist="38100" dir="2700000">
                  <a:srgbClr val="000000">
                    <a:alpha val="43000"/>
                  </a:srgbClr>
                </a:outerShdw>
              </a:effectLst>
              <a:latin typeface="Comic Sans MS" charset="0"/>
            </a:endParaRPr>
          </a:p>
        </p:txBody>
      </p:sp>
      <p:sp>
        <p:nvSpPr>
          <p:cNvPr id="3" name="TextBox 2"/>
          <p:cNvSpPr txBox="1"/>
          <p:nvPr/>
        </p:nvSpPr>
        <p:spPr>
          <a:xfrm>
            <a:off x="838200" y="2209800"/>
            <a:ext cx="8153400" cy="2246313"/>
          </a:xfrm>
          <a:prstGeom prst="rect">
            <a:avLst/>
          </a:prstGeom>
          <a:noFill/>
        </p:spPr>
        <p:txBody>
          <a:bodyPr>
            <a:spAutoFit/>
          </a:bodyPr>
          <a:lstStyle/>
          <a:p>
            <a:pPr>
              <a:buClr>
                <a:srgbClr val="FF0000"/>
              </a:buClr>
              <a:defRPr/>
            </a:pPr>
            <a:r>
              <a:rPr lang="en-US" sz="3200" dirty="0" err="1">
                <a:solidFill>
                  <a:srgbClr val="0000FF"/>
                </a:solidFill>
                <a:effectLst>
                  <a:outerShdw blurRad="50800" dist="38100" dir="2700000">
                    <a:srgbClr val="000000">
                      <a:alpha val="75000"/>
                    </a:srgbClr>
                  </a:outerShdw>
                </a:effectLst>
                <a:latin typeface="Symbol" charset="2"/>
                <a:cs typeface="Symbol" charset="2"/>
              </a:rPr>
              <a:t>g</a:t>
            </a:r>
            <a:r>
              <a:rPr lang="en-US" sz="3200" baseline="-25000" dirty="0" err="1">
                <a:solidFill>
                  <a:srgbClr val="0000FF"/>
                </a:solidFill>
                <a:effectLst>
                  <a:outerShdw blurRad="50800" dist="38100" dir="2700000">
                    <a:srgbClr val="000000">
                      <a:alpha val="75000"/>
                    </a:srgbClr>
                  </a:outerShdw>
                </a:effectLst>
                <a:latin typeface="Comic Sans MS" charset="0"/>
              </a:rPr>
              <a:t>min</a:t>
            </a:r>
            <a:r>
              <a:rPr lang="en-US" sz="2400" dirty="0">
                <a:solidFill>
                  <a:srgbClr val="0000FF"/>
                </a:solidFill>
                <a:effectLst>
                  <a:outerShdw blurRad="50800" dist="38100" dir="2700000">
                    <a:srgbClr val="000000">
                      <a:alpha val="75000"/>
                    </a:srgbClr>
                  </a:outerShdw>
                </a:effectLst>
                <a:latin typeface="Comic Sans MS" charset="0"/>
              </a:rPr>
              <a:t> </a:t>
            </a:r>
            <a:r>
              <a:rPr lang="en-US" sz="2400" dirty="0" err="1">
                <a:solidFill>
                  <a:srgbClr val="0000FF"/>
                </a:solidFill>
                <a:effectLst>
                  <a:outerShdw blurRad="50800" dist="38100" dir="2700000">
                    <a:srgbClr val="000000">
                      <a:alpha val="75000"/>
                    </a:srgbClr>
                  </a:outerShdw>
                </a:effectLst>
                <a:latin typeface="Comic Sans MS" charset="0"/>
                <a:sym typeface="Wingdings"/>
              </a:rPr>
              <a:t></a:t>
            </a:r>
            <a:r>
              <a:rPr lang="en-US" sz="2400" dirty="0">
                <a:solidFill>
                  <a:srgbClr val="0000FF"/>
                </a:solidFill>
                <a:effectLst>
                  <a:outerShdw blurRad="50800" dist="38100" dir="2700000">
                    <a:srgbClr val="000000">
                      <a:alpha val="75000"/>
                    </a:srgbClr>
                  </a:outerShdw>
                </a:effectLst>
                <a:latin typeface="Comic Sans MS" charset="0"/>
                <a:sym typeface="Wingdings"/>
              </a:rPr>
              <a:t> total number of </a:t>
            </a:r>
            <a:r>
              <a:rPr lang="en-US" sz="2400" dirty="0" err="1">
                <a:solidFill>
                  <a:srgbClr val="0000FF"/>
                </a:solidFill>
                <a:effectLst>
                  <a:outerShdw blurRad="50800" dist="38100" dir="2700000">
                    <a:srgbClr val="000000">
                      <a:alpha val="75000"/>
                    </a:srgbClr>
                  </a:outerShdw>
                </a:effectLst>
                <a:latin typeface="Comic Sans MS" charset="0"/>
                <a:sym typeface="Wingdings"/>
              </a:rPr>
              <a:t>e</a:t>
            </a:r>
            <a:r>
              <a:rPr lang="en-US" sz="2400" dirty="0">
                <a:solidFill>
                  <a:srgbClr val="0000FF"/>
                </a:solidFill>
                <a:effectLst>
                  <a:outerShdw blurRad="50800" dist="38100" dir="2700000">
                    <a:srgbClr val="000000">
                      <a:alpha val="75000"/>
                    </a:srgbClr>
                  </a:outerShdw>
                </a:effectLst>
                <a:latin typeface="Comic Sans MS" charset="0"/>
                <a:sym typeface="Wingdings"/>
              </a:rPr>
              <a:t>- (and of protons, if no pairs…)</a:t>
            </a:r>
          </a:p>
          <a:p>
            <a:pPr>
              <a:buClr>
                <a:srgbClr val="FF0000"/>
              </a:buClr>
              <a:defRPr/>
            </a:pPr>
            <a:endParaRPr lang="en-US" sz="2000" dirty="0">
              <a:solidFill>
                <a:srgbClr val="0000FF"/>
              </a:solidFill>
              <a:effectLst>
                <a:outerShdw blurRad="50800" dist="38100" dir="2700000">
                  <a:srgbClr val="000000">
                    <a:alpha val="75000"/>
                  </a:srgbClr>
                </a:outerShdw>
              </a:effectLst>
              <a:latin typeface="Comic Sans MS" charset="0"/>
              <a:sym typeface="Wingdings"/>
            </a:endParaRPr>
          </a:p>
          <a:p>
            <a:pPr>
              <a:buClr>
                <a:srgbClr val="FF0000"/>
              </a:buClr>
              <a:defRPr/>
            </a:pPr>
            <a:r>
              <a:rPr lang="en-US" sz="2400" dirty="0">
                <a:solidFill>
                  <a:srgbClr val="0000FF"/>
                </a:solidFill>
                <a:effectLst>
                  <a:outerShdw blurRad="50800" dist="38100" dir="2700000">
                    <a:srgbClr val="000000">
                      <a:alpha val="75000"/>
                    </a:srgbClr>
                  </a:outerShdw>
                </a:effectLst>
                <a:latin typeface="Comic Sans MS" charset="0"/>
                <a:sym typeface="Wingdings"/>
              </a:rPr>
              <a:t>Presence of electron positron pairs</a:t>
            </a:r>
          </a:p>
          <a:p>
            <a:pPr>
              <a:buClr>
                <a:srgbClr val="FF0000"/>
              </a:buClr>
              <a:defRPr/>
            </a:pPr>
            <a:endParaRPr lang="en-US" sz="2000" dirty="0">
              <a:solidFill>
                <a:srgbClr val="FF0000"/>
              </a:solidFill>
              <a:effectLst>
                <a:outerShdw blurRad="50800" dist="38100" dir="2700000">
                  <a:srgbClr val="000000">
                    <a:alpha val="75000"/>
                  </a:srgbClr>
                </a:outerShdw>
              </a:effectLst>
              <a:latin typeface="Comic Sans MS" charset="0"/>
              <a:sym typeface="Wingdings"/>
            </a:endParaRPr>
          </a:p>
          <a:p>
            <a:pPr>
              <a:buClr>
                <a:srgbClr val="FF0000"/>
              </a:buClr>
              <a:defRPr/>
            </a:pPr>
            <a:r>
              <a:rPr lang="en-US" sz="2400" dirty="0">
                <a:solidFill>
                  <a:srgbClr val="0000FF"/>
                </a:solidFill>
                <a:effectLst>
                  <a:outerShdw blurRad="50800" dist="38100" dir="2700000">
                    <a:srgbClr val="000000">
                      <a:alpha val="75000"/>
                    </a:srgbClr>
                  </a:outerShdw>
                </a:effectLst>
                <a:latin typeface="Comic Sans MS" charset="0"/>
                <a:sym typeface="Wingdings"/>
              </a:rPr>
              <a:t>Radiative model: SSC </a:t>
            </a:r>
            <a:r>
              <a:rPr lang="en-US" sz="2400" dirty="0" err="1">
                <a:solidFill>
                  <a:srgbClr val="0000FF"/>
                </a:solidFill>
                <a:effectLst>
                  <a:outerShdw blurRad="50800" dist="38100" dir="2700000">
                    <a:srgbClr val="000000">
                      <a:alpha val="75000"/>
                    </a:srgbClr>
                  </a:outerShdw>
                </a:effectLst>
                <a:latin typeface="Comic Sans MS" charset="0"/>
                <a:sym typeface="Wingdings"/>
              </a:rPr>
              <a:t>vs</a:t>
            </a:r>
            <a:r>
              <a:rPr lang="en-US" sz="2400" dirty="0">
                <a:solidFill>
                  <a:srgbClr val="0000FF"/>
                </a:solidFill>
                <a:effectLst>
                  <a:outerShdw blurRad="50800" dist="38100" dir="2700000">
                    <a:srgbClr val="000000">
                      <a:alpha val="75000"/>
                    </a:srgbClr>
                  </a:outerShdw>
                </a:effectLst>
                <a:latin typeface="Comic Sans MS" charset="0"/>
                <a:sym typeface="Wingdings"/>
              </a:rPr>
              <a:t> EC </a:t>
            </a:r>
            <a:r>
              <a:rPr lang="en-US" sz="2400" dirty="0" err="1">
                <a:solidFill>
                  <a:srgbClr val="0000FF"/>
                </a:solidFill>
                <a:effectLst>
                  <a:outerShdw blurRad="50800" dist="38100" dir="2700000">
                    <a:srgbClr val="000000">
                      <a:alpha val="75000"/>
                    </a:srgbClr>
                  </a:outerShdw>
                </a:effectLst>
                <a:latin typeface="Comic Sans MS" charset="0"/>
                <a:sym typeface="Wingdings"/>
              </a:rPr>
              <a:t>vs</a:t>
            </a:r>
            <a:r>
              <a:rPr lang="en-US" sz="2400" dirty="0">
                <a:solidFill>
                  <a:srgbClr val="0000FF"/>
                </a:solidFill>
                <a:effectLst>
                  <a:outerShdw blurRad="50800" dist="38100" dir="2700000">
                    <a:srgbClr val="000000">
                      <a:alpha val="75000"/>
                    </a:srgbClr>
                  </a:outerShdw>
                </a:effectLst>
                <a:latin typeface="Comic Sans MS" charset="0"/>
                <a:sym typeface="Wingdings"/>
              </a:rPr>
              <a:t> baryons</a:t>
            </a:r>
          </a:p>
          <a:p>
            <a:pPr>
              <a:buFont typeface="Arial"/>
              <a:buChar char="•"/>
              <a:defRPr/>
            </a:pPr>
            <a:endParaRPr lang="en-US" sz="2000" dirty="0">
              <a:latin typeface="Comic Sans MS" charset="0"/>
            </a:endParaRPr>
          </a:p>
        </p:txBody>
      </p:sp>
      <p:sp>
        <p:nvSpPr>
          <p:cNvPr id="4" name="Oval 3"/>
          <p:cNvSpPr/>
          <p:nvPr/>
        </p:nvSpPr>
        <p:spPr>
          <a:xfrm>
            <a:off x="533400" y="3200400"/>
            <a:ext cx="228600" cy="152400"/>
          </a:xfrm>
          <a:prstGeom prst="ellipse">
            <a:avLst/>
          </a:prstGeom>
          <a:solidFill>
            <a:srgbClr val="FF0000"/>
          </a:solidFill>
          <a:ln w="28575" cap="flat" cmpd="sng" algn="ctr">
            <a:solidFill>
              <a:srgbClr val="0000FF"/>
            </a:solidFill>
            <a:prstDash val="solid"/>
            <a:round/>
            <a:headEnd type="none" w="med" len="med"/>
            <a:tailEnd type="none" w="med" len="med"/>
          </a:ln>
          <a:scene3d>
            <a:camera prst="orthographicFront"/>
            <a:lightRig rig="threePt" dir="t"/>
          </a:scene3d>
          <a:sp3d>
            <a:bevelT prst="slope"/>
            <a:bevelB prst="slope"/>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Oval 4"/>
          <p:cNvSpPr/>
          <p:nvPr/>
        </p:nvSpPr>
        <p:spPr>
          <a:xfrm>
            <a:off x="533400" y="3886200"/>
            <a:ext cx="228600" cy="152400"/>
          </a:xfrm>
          <a:prstGeom prst="ellipse">
            <a:avLst/>
          </a:prstGeom>
          <a:solidFill>
            <a:srgbClr val="FF0000"/>
          </a:solidFill>
          <a:ln w="28575" cap="flat" cmpd="sng" algn="ctr">
            <a:solidFill>
              <a:srgbClr val="0000FF"/>
            </a:solidFill>
            <a:prstDash val="solid"/>
            <a:round/>
            <a:headEnd type="none" w="med" len="med"/>
            <a:tailEnd type="none" w="med" len="med"/>
          </a:ln>
          <a:scene3d>
            <a:camera prst="orthographicFront"/>
            <a:lightRig rig="threePt" dir="t"/>
          </a:scene3d>
          <a:sp3d>
            <a:bevelT prst="slope"/>
            <a:bevelB prst="slope"/>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Oval 5"/>
          <p:cNvSpPr/>
          <p:nvPr/>
        </p:nvSpPr>
        <p:spPr>
          <a:xfrm>
            <a:off x="533400" y="2590800"/>
            <a:ext cx="228600" cy="152400"/>
          </a:xfrm>
          <a:prstGeom prst="ellipse">
            <a:avLst/>
          </a:prstGeom>
          <a:solidFill>
            <a:srgbClr val="FF0000"/>
          </a:solidFill>
          <a:ln w="28575" cap="flat" cmpd="sng" algn="ctr">
            <a:solidFill>
              <a:srgbClr val="0000FF"/>
            </a:solidFill>
            <a:prstDash val="solid"/>
            <a:round/>
            <a:headEnd type="none" w="med" len="med"/>
            <a:tailEnd type="none" w="med" len="med"/>
          </a:ln>
          <a:scene3d>
            <a:camera prst="orthographicFront"/>
            <a:lightRig rig="threePt" dir="t"/>
          </a:scene3d>
          <a:sp3d>
            <a:bevelT prst="slope"/>
            <a:bevelB prst="slope"/>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38925" name="Group 14"/>
          <p:cNvGrpSpPr>
            <a:grpSpLocks/>
          </p:cNvGrpSpPr>
          <p:nvPr/>
        </p:nvGrpSpPr>
        <p:grpSpPr bwMode="auto">
          <a:xfrm>
            <a:off x="3352800" y="3657600"/>
            <a:ext cx="685800" cy="457200"/>
            <a:chOff x="3124200" y="5029200"/>
            <a:chExt cx="685800" cy="457200"/>
          </a:xfrm>
        </p:grpSpPr>
        <p:cxnSp>
          <p:nvCxnSpPr>
            <p:cNvPr id="8" name="Straight Connector 7"/>
            <p:cNvCxnSpPr/>
            <p:nvPr/>
          </p:nvCxnSpPr>
          <p:spPr>
            <a:xfrm>
              <a:off x="3124200" y="5029200"/>
              <a:ext cx="685800" cy="4572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3124200" y="5029200"/>
              <a:ext cx="685800" cy="4572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38926" name="Group 15"/>
          <p:cNvGrpSpPr>
            <a:grpSpLocks/>
          </p:cNvGrpSpPr>
          <p:nvPr/>
        </p:nvGrpSpPr>
        <p:grpSpPr bwMode="auto">
          <a:xfrm>
            <a:off x="5486400" y="3733800"/>
            <a:ext cx="685800" cy="457200"/>
            <a:chOff x="3124200" y="5029200"/>
            <a:chExt cx="685800" cy="457200"/>
          </a:xfrm>
        </p:grpSpPr>
        <p:cxnSp>
          <p:nvCxnSpPr>
            <p:cNvPr id="17" name="Straight Connector 16"/>
            <p:cNvCxnSpPr/>
            <p:nvPr/>
          </p:nvCxnSpPr>
          <p:spPr>
            <a:xfrm>
              <a:off x="3124200" y="5029200"/>
              <a:ext cx="685800" cy="4572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3124200" y="5029200"/>
              <a:ext cx="685800" cy="4572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9" name="TextBox 18"/>
          <p:cNvSpPr txBox="1"/>
          <p:nvPr/>
        </p:nvSpPr>
        <p:spPr>
          <a:xfrm>
            <a:off x="2286000" y="4419600"/>
            <a:ext cx="1676400" cy="369888"/>
          </a:xfrm>
          <a:prstGeom prst="rect">
            <a:avLst/>
          </a:prstGeom>
          <a:noFill/>
        </p:spPr>
        <p:txBody>
          <a:bodyPr>
            <a:spAutoFit/>
          </a:bodyPr>
          <a:lstStyle/>
          <a:p>
            <a:pPr>
              <a:defRPr/>
            </a:pPr>
            <a:r>
              <a:rPr lang="en-US" dirty="0">
                <a:solidFill>
                  <a:srgbClr val="FF0000"/>
                </a:solidFill>
                <a:effectLst>
                  <a:outerShdw blurRad="50800" dist="38100" dir="2700000">
                    <a:srgbClr val="000000">
                      <a:alpha val="43000"/>
                    </a:srgbClr>
                  </a:outerShdw>
                </a:effectLst>
                <a:latin typeface="Comic Sans MS" charset="0"/>
              </a:rPr>
              <a:t>doesn’t fit</a:t>
            </a:r>
          </a:p>
        </p:txBody>
      </p:sp>
      <p:sp>
        <p:nvSpPr>
          <p:cNvPr id="20" name="TextBox 19"/>
          <p:cNvSpPr txBox="1"/>
          <p:nvPr/>
        </p:nvSpPr>
        <p:spPr>
          <a:xfrm>
            <a:off x="5486400" y="4419600"/>
            <a:ext cx="2362200" cy="369888"/>
          </a:xfrm>
          <a:prstGeom prst="rect">
            <a:avLst/>
          </a:prstGeom>
          <a:noFill/>
        </p:spPr>
        <p:txBody>
          <a:bodyPr>
            <a:spAutoFit/>
          </a:bodyPr>
          <a:lstStyle/>
          <a:p>
            <a:pPr>
              <a:defRPr/>
            </a:pPr>
            <a:r>
              <a:rPr lang="en-US" dirty="0">
                <a:solidFill>
                  <a:srgbClr val="FF0000"/>
                </a:solidFill>
                <a:effectLst>
                  <a:outerShdw blurRad="50800" dist="38100" dir="2700000">
                    <a:srgbClr val="000000">
                      <a:alpha val="43000"/>
                    </a:srgbClr>
                  </a:outerShdw>
                </a:effectLst>
                <a:latin typeface="Comic Sans MS" charset="0"/>
              </a:rPr>
              <a:t>even more power</a:t>
            </a:r>
          </a:p>
        </p:txBody>
      </p:sp>
      <p:cxnSp>
        <p:nvCxnSpPr>
          <p:cNvPr id="22" name="Straight Arrow Connector 21"/>
          <p:cNvCxnSpPr/>
          <p:nvPr/>
        </p:nvCxnSpPr>
        <p:spPr>
          <a:xfrm rot="5400000">
            <a:off x="3238500" y="4076700"/>
            <a:ext cx="38100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16200000" flipH="1">
            <a:off x="5791200" y="4114800"/>
            <a:ext cx="381000" cy="381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8" name="Picture 2" descr="0227_369f"/>
          <p:cNvPicPr>
            <a:picLocks noChangeAspect="1" noChangeArrowheads="1"/>
          </p:cNvPicPr>
          <p:nvPr/>
        </p:nvPicPr>
        <p:blipFill>
          <a:blip r:embed="rId2"/>
          <a:srcRect t="4126" b="10315"/>
          <a:stretch>
            <a:fillRect/>
          </a:stretch>
        </p:blipFill>
        <p:spPr bwMode="auto">
          <a:xfrm>
            <a:off x="685800" y="0"/>
            <a:ext cx="8004175" cy="6858000"/>
          </a:xfrm>
          <a:prstGeom prst="rect">
            <a:avLst/>
          </a:prstGeom>
          <a:noFill/>
          <a:ln w="9525">
            <a:noFill/>
            <a:miter lim="800000"/>
            <a:headEnd/>
            <a:tailEnd/>
          </a:ln>
        </p:spPr>
      </p:pic>
      <p:sp>
        <p:nvSpPr>
          <p:cNvPr id="39939" name="Line 11"/>
          <p:cNvSpPr>
            <a:spLocks noChangeShapeType="1"/>
          </p:cNvSpPr>
          <p:nvPr/>
        </p:nvSpPr>
        <p:spPr bwMode="auto">
          <a:xfrm flipV="1">
            <a:off x="3995738" y="3357563"/>
            <a:ext cx="144462" cy="863600"/>
          </a:xfrm>
          <a:prstGeom prst="line">
            <a:avLst/>
          </a:prstGeom>
          <a:noFill/>
          <a:ln w="28575">
            <a:solidFill>
              <a:schemeClr val="tx1"/>
            </a:solidFill>
            <a:round/>
            <a:headEnd/>
            <a:tailEnd type="arrow" w="med" len="med"/>
          </a:ln>
        </p:spPr>
        <p:txBody>
          <a:bodyPr>
            <a:prstTxWarp prst="textNoShape">
              <a:avLst/>
            </a:prstTxWarp>
          </a:bodyPr>
          <a:lstStyle/>
          <a:p>
            <a:endParaRPr lang="en-US"/>
          </a:p>
        </p:txBody>
      </p:sp>
      <p:sp>
        <p:nvSpPr>
          <p:cNvPr id="39940" name="Text Box 12"/>
          <p:cNvSpPr txBox="1">
            <a:spLocks noChangeArrowheads="1"/>
          </p:cNvSpPr>
          <p:nvPr/>
        </p:nvSpPr>
        <p:spPr bwMode="auto">
          <a:xfrm>
            <a:off x="3635375" y="4251325"/>
            <a:ext cx="865188"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b="1"/>
              <a:t>disk</a:t>
            </a:r>
          </a:p>
        </p:txBody>
      </p:sp>
      <p:sp>
        <p:nvSpPr>
          <p:cNvPr id="743438" name="Text Box 14"/>
          <p:cNvSpPr txBox="1">
            <a:spLocks noChangeArrowheads="1"/>
          </p:cNvSpPr>
          <p:nvPr/>
        </p:nvSpPr>
        <p:spPr bwMode="auto">
          <a:xfrm>
            <a:off x="2700338" y="2420938"/>
            <a:ext cx="1223962" cy="396875"/>
          </a:xfrm>
          <a:prstGeom prst="rect">
            <a:avLst/>
          </a:prstGeom>
          <a:noFill/>
          <a:ln w="9525">
            <a:noFill/>
            <a:miter lim="800000"/>
            <a:headEnd/>
            <a:tailEnd/>
          </a:ln>
          <a:effectLst/>
        </p:spPr>
        <p:txBody>
          <a:bodyPr>
            <a:prstTxWarp prst="textNoShape">
              <a:avLst/>
            </a:prstTxWarp>
            <a:spAutoFit/>
          </a:bodyPr>
          <a:lstStyle/>
          <a:p>
            <a:pPr>
              <a:spcBef>
                <a:spcPct val="50000"/>
              </a:spcBef>
              <a:defRPr/>
            </a:pPr>
            <a:r>
              <a:rPr lang="en-US" sz="2000" b="1" dirty="0" err="1">
                <a:solidFill>
                  <a:srgbClr val="008000"/>
                </a:solidFill>
                <a:effectLst>
                  <a:outerShdw blurRad="38100" dist="38100" dir="2700000" algn="tl">
                    <a:srgbClr val="000000"/>
                  </a:outerShdw>
                </a:effectLst>
                <a:latin typeface="Comic Sans MS" charset="0"/>
              </a:rPr>
              <a:t>synchro</a:t>
            </a:r>
            <a:endParaRPr lang="en-US" sz="2000" b="1" dirty="0">
              <a:solidFill>
                <a:srgbClr val="008000"/>
              </a:solidFill>
              <a:effectLst>
                <a:outerShdw blurRad="38100" dist="38100" dir="2700000" algn="tl">
                  <a:srgbClr val="000000"/>
                </a:outerShdw>
              </a:effectLst>
              <a:latin typeface="Comic Sans MS" charset="0"/>
            </a:endParaRPr>
          </a:p>
        </p:txBody>
      </p:sp>
      <p:sp>
        <p:nvSpPr>
          <p:cNvPr id="743439" name="Text Box 15"/>
          <p:cNvSpPr txBox="1">
            <a:spLocks noChangeArrowheads="1"/>
          </p:cNvSpPr>
          <p:nvPr/>
        </p:nvSpPr>
        <p:spPr bwMode="auto">
          <a:xfrm rot="-3516508">
            <a:off x="3437731" y="4490244"/>
            <a:ext cx="1223963" cy="396875"/>
          </a:xfrm>
          <a:prstGeom prst="rect">
            <a:avLst/>
          </a:prstGeom>
          <a:noFill/>
          <a:ln w="9525">
            <a:noFill/>
            <a:miter lim="800000"/>
            <a:headEnd/>
            <a:tailEnd/>
          </a:ln>
          <a:effectLst/>
        </p:spPr>
        <p:txBody>
          <a:bodyPr>
            <a:prstTxWarp prst="textNoShape">
              <a:avLst/>
            </a:prstTxWarp>
            <a:spAutoFit/>
          </a:bodyPr>
          <a:lstStyle/>
          <a:p>
            <a:pPr>
              <a:spcBef>
                <a:spcPct val="50000"/>
              </a:spcBef>
              <a:defRPr/>
            </a:pPr>
            <a:r>
              <a:rPr lang="en-US" sz="2000" b="1">
                <a:solidFill>
                  <a:schemeClr val="bg2"/>
                </a:solidFill>
                <a:effectLst>
                  <a:outerShdw blurRad="38100" dist="38100" dir="2700000" algn="tl">
                    <a:srgbClr val="000000"/>
                  </a:outerShdw>
                </a:effectLst>
                <a:latin typeface="Comic Sans MS" charset="0"/>
              </a:rPr>
              <a:t>SSC</a:t>
            </a:r>
          </a:p>
        </p:txBody>
      </p:sp>
      <p:sp>
        <p:nvSpPr>
          <p:cNvPr id="743440" name="Text Box 16"/>
          <p:cNvSpPr txBox="1">
            <a:spLocks noChangeArrowheads="1"/>
          </p:cNvSpPr>
          <p:nvPr/>
        </p:nvSpPr>
        <p:spPr bwMode="auto">
          <a:xfrm>
            <a:off x="4800600" y="1905000"/>
            <a:ext cx="503238" cy="396875"/>
          </a:xfrm>
          <a:prstGeom prst="rect">
            <a:avLst/>
          </a:prstGeom>
          <a:noFill/>
          <a:ln w="9525">
            <a:noFill/>
            <a:miter lim="800000"/>
            <a:headEnd/>
            <a:tailEnd/>
          </a:ln>
          <a:effectLst/>
        </p:spPr>
        <p:txBody>
          <a:bodyPr>
            <a:prstTxWarp prst="textNoShape">
              <a:avLst/>
            </a:prstTxWarp>
            <a:spAutoFit/>
          </a:bodyPr>
          <a:lstStyle/>
          <a:p>
            <a:pPr>
              <a:spcBef>
                <a:spcPct val="50000"/>
              </a:spcBef>
              <a:defRPr/>
            </a:pPr>
            <a:r>
              <a:rPr lang="en-US" sz="2000" b="1" dirty="0">
                <a:solidFill>
                  <a:srgbClr val="0033CC"/>
                </a:solidFill>
                <a:effectLst>
                  <a:outerShdw blurRad="38100" dist="38100" dir="2700000" algn="tl">
                    <a:srgbClr val="000000"/>
                  </a:outerShdw>
                </a:effectLst>
                <a:latin typeface="Comic Sans MS" charset="0"/>
              </a:rPr>
              <a:t>EC</a:t>
            </a:r>
          </a:p>
        </p:txBody>
      </p:sp>
      <p:sp>
        <p:nvSpPr>
          <p:cNvPr id="49160" name="TextBox 49"/>
          <p:cNvSpPr txBox="1">
            <a:spLocks noChangeArrowheads="1"/>
          </p:cNvSpPr>
          <p:nvPr/>
        </p:nvSpPr>
        <p:spPr bwMode="auto">
          <a:xfrm>
            <a:off x="5181600" y="3581400"/>
            <a:ext cx="1828800" cy="369888"/>
          </a:xfrm>
          <a:prstGeom prst="rect">
            <a:avLst/>
          </a:prstGeom>
          <a:noFill/>
          <a:ln w="9525">
            <a:noFill/>
            <a:miter lim="800000"/>
            <a:headEnd/>
            <a:tailEnd/>
          </a:ln>
        </p:spPr>
        <p:txBody>
          <a:bodyPr>
            <a:prstTxWarp prst="textNoShape">
              <a:avLst/>
            </a:prstTxWarp>
            <a:spAutoFit/>
          </a:bodyPr>
          <a:lstStyle/>
          <a:p>
            <a:pPr>
              <a:defRPr/>
            </a:pPr>
            <a:r>
              <a:rPr lang="en-US" dirty="0">
                <a:solidFill>
                  <a:srgbClr val="0000FF"/>
                </a:solidFill>
                <a:effectLst>
                  <a:outerShdw blurRad="50800" dist="38100" dir="2700000">
                    <a:srgbClr val="000000">
                      <a:alpha val="79000"/>
                    </a:srgbClr>
                  </a:outerShdw>
                </a:effectLst>
                <a:latin typeface="Comic Sans MS" charset="0"/>
              </a:rPr>
              <a:t>Low energy </a:t>
            </a:r>
            <a:r>
              <a:rPr lang="en-US" dirty="0" err="1">
                <a:solidFill>
                  <a:srgbClr val="0000FF"/>
                </a:solidFill>
                <a:effectLst>
                  <a:outerShdw blurRad="50800" dist="38100" dir="2700000">
                    <a:srgbClr val="000000">
                      <a:alpha val="79000"/>
                    </a:srgbClr>
                  </a:outerShdw>
                </a:effectLst>
                <a:latin typeface="Comic Sans MS" charset="0"/>
              </a:rPr>
              <a:t>e</a:t>
            </a:r>
            <a:r>
              <a:rPr lang="en-US" dirty="0">
                <a:solidFill>
                  <a:srgbClr val="0000FF"/>
                </a:solidFill>
                <a:effectLst>
                  <a:outerShdw blurRad="50800" dist="38100" dir="2700000">
                    <a:srgbClr val="000000">
                      <a:alpha val="79000"/>
                    </a:srgbClr>
                  </a:outerShdw>
                </a:effectLst>
                <a:latin typeface="Comic Sans MS" charset="0"/>
              </a:rPr>
              <a:t>- ! </a:t>
            </a:r>
          </a:p>
        </p:txBody>
      </p:sp>
      <p:sp>
        <p:nvSpPr>
          <p:cNvPr id="51" name="Oval 50"/>
          <p:cNvSpPr/>
          <p:nvPr/>
        </p:nvSpPr>
        <p:spPr>
          <a:xfrm rot="1497530">
            <a:off x="4681538" y="3182938"/>
            <a:ext cx="409575" cy="969962"/>
          </a:xfrm>
          <a:prstGeom prst="ellipse">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62" name="Picture 2" descr="0227_369f"/>
          <p:cNvPicPr>
            <a:picLocks noChangeAspect="1" noChangeArrowheads="1"/>
          </p:cNvPicPr>
          <p:nvPr/>
        </p:nvPicPr>
        <p:blipFill>
          <a:blip r:embed="rId2"/>
          <a:srcRect t="4126" b="10315"/>
          <a:stretch>
            <a:fillRect/>
          </a:stretch>
        </p:blipFill>
        <p:spPr bwMode="auto">
          <a:xfrm>
            <a:off x="685800" y="0"/>
            <a:ext cx="8004175" cy="6858000"/>
          </a:xfrm>
          <a:prstGeom prst="rect">
            <a:avLst/>
          </a:prstGeom>
          <a:noFill/>
          <a:ln w="9525">
            <a:noFill/>
            <a:miter lim="800000"/>
            <a:headEnd/>
            <a:tailEnd/>
          </a:ln>
        </p:spPr>
      </p:pic>
      <p:sp>
        <p:nvSpPr>
          <p:cNvPr id="40963" name="Line 11"/>
          <p:cNvSpPr>
            <a:spLocks noChangeShapeType="1"/>
          </p:cNvSpPr>
          <p:nvPr/>
        </p:nvSpPr>
        <p:spPr bwMode="auto">
          <a:xfrm flipV="1">
            <a:off x="3995738" y="3357563"/>
            <a:ext cx="144462" cy="863600"/>
          </a:xfrm>
          <a:prstGeom prst="line">
            <a:avLst/>
          </a:prstGeom>
          <a:noFill/>
          <a:ln w="28575">
            <a:solidFill>
              <a:schemeClr val="tx1"/>
            </a:solidFill>
            <a:round/>
            <a:headEnd/>
            <a:tailEnd type="arrow" w="med" len="med"/>
          </a:ln>
        </p:spPr>
        <p:txBody>
          <a:bodyPr>
            <a:prstTxWarp prst="textNoShape">
              <a:avLst/>
            </a:prstTxWarp>
          </a:bodyPr>
          <a:lstStyle/>
          <a:p>
            <a:endParaRPr lang="en-US"/>
          </a:p>
        </p:txBody>
      </p:sp>
      <p:sp>
        <p:nvSpPr>
          <p:cNvPr id="40964" name="Text Box 12"/>
          <p:cNvSpPr txBox="1">
            <a:spLocks noChangeArrowheads="1"/>
          </p:cNvSpPr>
          <p:nvPr/>
        </p:nvSpPr>
        <p:spPr bwMode="auto">
          <a:xfrm>
            <a:off x="3635375" y="4251325"/>
            <a:ext cx="865188"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b="1"/>
              <a:t>disk</a:t>
            </a:r>
          </a:p>
        </p:txBody>
      </p:sp>
      <p:sp>
        <p:nvSpPr>
          <p:cNvPr id="743438" name="Text Box 14"/>
          <p:cNvSpPr txBox="1">
            <a:spLocks noChangeArrowheads="1"/>
          </p:cNvSpPr>
          <p:nvPr/>
        </p:nvSpPr>
        <p:spPr bwMode="auto">
          <a:xfrm>
            <a:off x="2700338" y="2420938"/>
            <a:ext cx="1223962" cy="396875"/>
          </a:xfrm>
          <a:prstGeom prst="rect">
            <a:avLst/>
          </a:prstGeom>
          <a:noFill/>
          <a:ln w="9525">
            <a:noFill/>
            <a:miter lim="800000"/>
            <a:headEnd/>
            <a:tailEnd/>
          </a:ln>
          <a:effectLst/>
        </p:spPr>
        <p:txBody>
          <a:bodyPr>
            <a:prstTxWarp prst="textNoShape">
              <a:avLst/>
            </a:prstTxWarp>
            <a:spAutoFit/>
          </a:bodyPr>
          <a:lstStyle/>
          <a:p>
            <a:pPr>
              <a:spcBef>
                <a:spcPct val="50000"/>
              </a:spcBef>
              <a:defRPr/>
            </a:pPr>
            <a:r>
              <a:rPr lang="en-US" sz="2000" b="1" dirty="0" err="1">
                <a:solidFill>
                  <a:srgbClr val="008000"/>
                </a:solidFill>
                <a:effectLst>
                  <a:outerShdw blurRad="38100" dist="38100" dir="2700000" algn="tl">
                    <a:srgbClr val="000000"/>
                  </a:outerShdw>
                </a:effectLst>
                <a:latin typeface="Comic Sans MS" charset="0"/>
              </a:rPr>
              <a:t>synchro</a:t>
            </a:r>
            <a:endParaRPr lang="en-US" sz="2000" b="1" dirty="0">
              <a:solidFill>
                <a:srgbClr val="008000"/>
              </a:solidFill>
              <a:effectLst>
                <a:outerShdw blurRad="38100" dist="38100" dir="2700000" algn="tl">
                  <a:srgbClr val="000000"/>
                </a:outerShdw>
              </a:effectLst>
              <a:latin typeface="Comic Sans MS" charset="0"/>
            </a:endParaRPr>
          </a:p>
        </p:txBody>
      </p:sp>
      <p:sp>
        <p:nvSpPr>
          <p:cNvPr id="743439" name="Text Box 15"/>
          <p:cNvSpPr txBox="1">
            <a:spLocks noChangeArrowheads="1"/>
          </p:cNvSpPr>
          <p:nvPr/>
        </p:nvSpPr>
        <p:spPr bwMode="auto">
          <a:xfrm rot="-3516508">
            <a:off x="3437731" y="4490244"/>
            <a:ext cx="1223963" cy="396875"/>
          </a:xfrm>
          <a:prstGeom prst="rect">
            <a:avLst/>
          </a:prstGeom>
          <a:noFill/>
          <a:ln w="9525">
            <a:noFill/>
            <a:miter lim="800000"/>
            <a:headEnd/>
            <a:tailEnd/>
          </a:ln>
          <a:effectLst/>
        </p:spPr>
        <p:txBody>
          <a:bodyPr>
            <a:prstTxWarp prst="textNoShape">
              <a:avLst/>
            </a:prstTxWarp>
            <a:spAutoFit/>
          </a:bodyPr>
          <a:lstStyle/>
          <a:p>
            <a:pPr>
              <a:spcBef>
                <a:spcPct val="50000"/>
              </a:spcBef>
              <a:defRPr/>
            </a:pPr>
            <a:r>
              <a:rPr lang="en-US" sz="2000" b="1">
                <a:solidFill>
                  <a:schemeClr val="bg2"/>
                </a:solidFill>
                <a:effectLst>
                  <a:outerShdw blurRad="38100" dist="38100" dir="2700000" algn="tl">
                    <a:srgbClr val="000000"/>
                  </a:outerShdw>
                </a:effectLst>
                <a:latin typeface="Comic Sans MS" charset="0"/>
              </a:rPr>
              <a:t>SSC</a:t>
            </a:r>
          </a:p>
        </p:txBody>
      </p:sp>
      <p:sp>
        <p:nvSpPr>
          <p:cNvPr id="743440" name="Text Box 16"/>
          <p:cNvSpPr txBox="1">
            <a:spLocks noChangeArrowheads="1"/>
          </p:cNvSpPr>
          <p:nvPr/>
        </p:nvSpPr>
        <p:spPr bwMode="auto">
          <a:xfrm>
            <a:off x="5105400" y="1371600"/>
            <a:ext cx="503238" cy="396875"/>
          </a:xfrm>
          <a:prstGeom prst="rect">
            <a:avLst/>
          </a:prstGeom>
          <a:noFill/>
          <a:ln w="9525">
            <a:noFill/>
            <a:miter lim="800000"/>
            <a:headEnd/>
            <a:tailEnd/>
          </a:ln>
          <a:effectLst/>
        </p:spPr>
        <p:txBody>
          <a:bodyPr>
            <a:prstTxWarp prst="textNoShape">
              <a:avLst/>
            </a:prstTxWarp>
            <a:spAutoFit/>
          </a:bodyPr>
          <a:lstStyle/>
          <a:p>
            <a:pPr>
              <a:spcBef>
                <a:spcPct val="50000"/>
              </a:spcBef>
              <a:defRPr/>
            </a:pPr>
            <a:r>
              <a:rPr lang="en-US" sz="2000" b="1" dirty="0">
                <a:solidFill>
                  <a:srgbClr val="0033CC"/>
                </a:solidFill>
                <a:effectLst>
                  <a:outerShdw blurRad="38100" dist="38100" dir="2700000" algn="tl">
                    <a:srgbClr val="000000"/>
                  </a:outerShdw>
                </a:effectLst>
                <a:latin typeface="Comic Sans MS" charset="0"/>
              </a:rPr>
              <a:t>EC</a:t>
            </a:r>
          </a:p>
        </p:txBody>
      </p:sp>
      <p:sp>
        <p:nvSpPr>
          <p:cNvPr id="50" name="TextBox 49"/>
          <p:cNvSpPr txBox="1"/>
          <p:nvPr/>
        </p:nvSpPr>
        <p:spPr>
          <a:xfrm>
            <a:off x="3657600" y="1981200"/>
            <a:ext cx="1828800" cy="369888"/>
          </a:xfrm>
          <a:prstGeom prst="rect">
            <a:avLst/>
          </a:prstGeom>
          <a:noFill/>
        </p:spPr>
        <p:txBody>
          <a:bodyPr>
            <a:spAutoFit/>
          </a:bodyPr>
          <a:lstStyle/>
          <a:p>
            <a:pPr>
              <a:defRPr/>
            </a:pPr>
            <a:r>
              <a:rPr lang="en-US" dirty="0">
                <a:solidFill>
                  <a:srgbClr val="FF0000"/>
                </a:solidFill>
                <a:effectLst>
                  <a:outerShdw blurRad="50800" dist="38100" dir="2700000">
                    <a:srgbClr val="000000">
                      <a:alpha val="79000"/>
                    </a:srgbClr>
                  </a:outerShdw>
                </a:effectLst>
                <a:latin typeface="Comic Sans MS" charset="0"/>
              </a:rPr>
              <a:t>“X-ray valley”</a:t>
            </a:r>
          </a:p>
        </p:txBody>
      </p:sp>
      <p:cxnSp>
        <p:nvCxnSpPr>
          <p:cNvPr id="11" name="Straight Arrow Connector 10"/>
          <p:cNvCxnSpPr/>
          <p:nvPr/>
        </p:nvCxnSpPr>
        <p:spPr>
          <a:xfrm rot="16200000" flipH="1">
            <a:off x="3733800" y="3124200"/>
            <a:ext cx="1447800" cy="76200"/>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4" name="Freeform 13"/>
          <p:cNvSpPr/>
          <p:nvPr/>
        </p:nvSpPr>
        <p:spPr>
          <a:xfrm>
            <a:off x="6281738" y="754063"/>
            <a:ext cx="1050925" cy="930275"/>
          </a:xfrm>
          <a:custGeom>
            <a:avLst/>
            <a:gdLst>
              <a:gd name="connsiteX0" fmla="*/ 0 w 1049866"/>
              <a:gd name="connsiteY0" fmla="*/ 0 h 931334"/>
              <a:gd name="connsiteX1" fmla="*/ 558800 w 1049866"/>
              <a:gd name="connsiteY1" fmla="*/ 220134 h 931334"/>
              <a:gd name="connsiteX2" fmla="*/ 1049866 w 1049866"/>
              <a:gd name="connsiteY2" fmla="*/ 931334 h 931334"/>
            </a:gdLst>
            <a:ahLst/>
            <a:cxnLst>
              <a:cxn ang="0">
                <a:pos x="connsiteX0" y="connsiteY0"/>
              </a:cxn>
              <a:cxn ang="0">
                <a:pos x="connsiteX1" y="connsiteY1"/>
              </a:cxn>
              <a:cxn ang="0">
                <a:pos x="connsiteX2" y="connsiteY2"/>
              </a:cxn>
            </a:cxnLst>
            <a:rect l="l" t="t" r="r" b="b"/>
            <a:pathLst>
              <a:path w="1049866" h="931334">
                <a:moveTo>
                  <a:pt x="0" y="0"/>
                </a:moveTo>
                <a:cubicBezTo>
                  <a:pt x="191911" y="32456"/>
                  <a:pt x="383822" y="64912"/>
                  <a:pt x="558800" y="220134"/>
                </a:cubicBezTo>
                <a:cubicBezTo>
                  <a:pt x="733778" y="375356"/>
                  <a:pt x="1049866" y="931334"/>
                  <a:pt x="1049866" y="931334"/>
                </a:cubicBezTo>
              </a:path>
            </a:pathLst>
          </a:custGeom>
          <a:ln w="57150" cap="flat" cmpd="sng" algn="ctr">
            <a:solidFill>
              <a:srgbClr val="0000FF"/>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16" name="Straight Connector 15"/>
          <p:cNvCxnSpPr/>
          <p:nvPr/>
        </p:nvCxnSpPr>
        <p:spPr>
          <a:xfrm rot="5400000" flipH="1" flipV="1">
            <a:off x="6591300" y="1028700"/>
            <a:ext cx="228600" cy="15240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flipV="1">
            <a:off x="6667500" y="1181100"/>
            <a:ext cx="304800" cy="22860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flipH="1" flipV="1">
            <a:off x="6819900" y="1333500"/>
            <a:ext cx="304800" cy="22860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flipH="1" flipV="1">
            <a:off x="6896100" y="1562100"/>
            <a:ext cx="304800" cy="22860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endCxn id="14" idx="2"/>
          </p:cNvCxnSpPr>
          <p:nvPr/>
        </p:nvCxnSpPr>
        <p:spPr>
          <a:xfrm rot="5400000" flipH="1" flipV="1">
            <a:off x="7061201" y="1709737"/>
            <a:ext cx="296862" cy="246063"/>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986" name="Picture 2" descr="0227_369f"/>
          <p:cNvPicPr>
            <a:picLocks noChangeAspect="1" noChangeArrowheads="1"/>
          </p:cNvPicPr>
          <p:nvPr/>
        </p:nvPicPr>
        <p:blipFill>
          <a:blip r:embed="rId2"/>
          <a:srcRect t="4126" b="10315"/>
          <a:stretch>
            <a:fillRect/>
          </a:stretch>
        </p:blipFill>
        <p:spPr bwMode="auto">
          <a:xfrm>
            <a:off x="685800" y="0"/>
            <a:ext cx="8004175" cy="6858000"/>
          </a:xfrm>
          <a:prstGeom prst="rect">
            <a:avLst/>
          </a:prstGeom>
          <a:noFill/>
          <a:ln w="9525">
            <a:noFill/>
            <a:miter lim="800000"/>
            <a:headEnd/>
            <a:tailEnd/>
          </a:ln>
        </p:spPr>
      </p:pic>
      <p:sp>
        <p:nvSpPr>
          <p:cNvPr id="41987" name="Line 11"/>
          <p:cNvSpPr>
            <a:spLocks noChangeShapeType="1"/>
          </p:cNvSpPr>
          <p:nvPr/>
        </p:nvSpPr>
        <p:spPr bwMode="auto">
          <a:xfrm flipV="1">
            <a:off x="3995738" y="3357563"/>
            <a:ext cx="144462" cy="863600"/>
          </a:xfrm>
          <a:prstGeom prst="line">
            <a:avLst/>
          </a:prstGeom>
          <a:noFill/>
          <a:ln w="28575">
            <a:solidFill>
              <a:schemeClr val="tx1"/>
            </a:solidFill>
            <a:round/>
            <a:headEnd/>
            <a:tailEnd type="arrow" w="med" len="med"/>
          </a:ln>
        </p:spPr>
        <p:txBody>
          <a:bodyPr>
            <a:prstTxWarp prst="textNoShape">
              <a:avLst/>
            </a:prstTxWarp>
          </a:bodyPr>
          <a:lstStyle/>
          <a:p>
            <a:endParaRPr lang="en-US"/>
          </a:p>
        </p:txBody>
      </p:sp>
      <p:sp>
        <p:nvSpPr>
          <p:cNvPr id="41988" name="Text Box 12"/>
          <p:cNvSpPr txBox="1">
            <a:spLocks noChangeArrowheads="1"/>
          </p:cNvSpPr>
          <p:nvPr/>
        </p:nvSpPr>
        <p:spPr bwMode="auto">
          <a:xfrm>
            <a:off x="3635375" y="4251325"/>
            <a:ext cx="865188"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b="1"/>
              <a:t>disk</a:t>
            </a:r>
          </a:p>
        </p:txBody>
      </p:sp>
      <p:sp>
        <p:nvSpPr>
          <p:cNvPr id="743438" name="Text Box 14"/>
          <p:cNvSpPr txBox="1">
            <a:spLocks noChangeArrowheads="1"/>
          </p:cNvSpPr>
          <p:nvPr/>
        </p:nvSpPr>
        <p:spPr bwMode="auto">
          <a:xfrm>
            <a:off x="2700338" y="2420938"/>
            <a:ext cx="1223962" cy="396875"/>
          </a:xfrm>
          <a:prstGeom prst="rect">
            <a:avLst/>
          </a:prstGeom>
          <a:noFill/>
          <a:ln w="9525">
            <a:noFill/>
            <a:miter lim="800000"/>
            <a:headEnd/>
            <a:tailEnd/>
          </a:ln>
          <a:effectLst/>
        </p:spPr>
        <p:txBody>
          <a:bodyPr>
            <a:prstTxWarp prst="textNoShape">
              <a:avLst/>
            </a:prstTxWarp>
            <a:spAutoFit/>
          </a:bodyPr>
          <a:lstStyle/>
          <a:p>
            <a:pPr>
              <a:spcBef>
                <a:spcPct val="50000"/>
              </a:spcBef>
              <a:defRPr/>
            </a:pPr>
            <a:r>
              <a:rPr lang="en-US" sz="2000" b="1" dirty="0" err="1">
                <a:solidFill>
                  <a:srgbClr val="008000"/>
                </a:solidFill>
                <a:effectLst>
                  <a:outerShdw blurRad="38100" dist="38100" dir="2700000" algn="tl">
                    <a:srgbClr val="000000"/>
                  </a:outerShdw>
                </a:effectLst>
                <a:latin typeface="Comic Sans MS" charset="0"/>
              </a:rPr>
              <a:t>synchro</a:t>
            </a:r>
            <a:endParaRPr lang="en-US" sz="2000" b="1" dirty="0">
              <a:solidFill>
                <a:srgbClr val="008000"/>
              </a:solidFill>
              <a:effectLst>
                <a:outerShdw blurRad="38100" dist="38100" dir="2700000" algn="tl">
                  <a:srgbClr val="000000"/>
                </a:outerShdw>
              </a:effectLst>
              <a:latin typeface="Comic Sans MS" charset="0"/>
            </a:endParaRPr>
          </a:p>
        </p:txBody>
      </p:sp>
      <p:sp>
        <p:nvSpPr>
          <p:cNvPr id="743439" name="Text Box 15"/>
          <p:cNvSpPr txBox="1">
            <a:spLocks noChangeArrowheads="1"/>
          </p:cNvSpPr>
          <p:nvPr/>
        </p:nvSpPr>
        <p:spPr bwMode="auto">
          <a:xfrm rot="-3516508">
            <a:off x="3437731" y="4490244"/>
            <a:ext cx="1223963" cy="396875"/>
          </a:xfrm>
          <a:prstGeom prst="rect">
            <a:avLst/>
          </a:prstGeom>
          <a:noFill/>
          <a:ln w="9525">
            <a:noFill/>
            <a:miter lim="800000"/>
            <a:headEnd/>
            <a:tailEnd/>
          </a:ln>
          <a:effectLst/>
        </p:spPr>
        <p:txBody>
          <a:bodyPr>
            <a:prstTxWarp prst="textNoShape">
              <a:avLst/>
            </a:prstTxWarp>
            <a:spAutoFit/>
          </a:bodyPr>
          <a:lstStyle/>
          <a:p>
            <a:pPr>
              <a:spcBef>
                <a:spcPct val="50000"/>
              </a:spcBef>
              <a:defRPr/>
            </a:pPr>
            <a:r>
              <a:rPr lang="en-US" sz="2000" b="1">
                <a:solidFill>
                  <a:schemeClr val="bg2"/>
                </a:solidFill>
                <a:effectLst>
                  <a:outerShdw blurRad="38100" dist="38100" dir="2700000" algn="tl">
                    <a:srgbClr val="000000"/>
                  </a:outerShdw>
                </a:effectLst>
                <a:latin typeface="Comic Sans MS" charset="0"/>
              </a:rPr>
              <a:t>SSC</a:t>
            </a:r>
          </a:p>
        </p:txBody>
      </p:sp>
      <p:sp>
        <p:nvSpPr>
          <p:cNvPr id="743440" name="Text Box 16"/>
          <p:cNvSpPr txBox="1">
            <a:spLocks noChangeArrowheads="1"/>
          </p:cNvSpPr>
          <p:nvPr/>
        </p:nvSpPr>
        <p:spPr bwMode="auto">
          <a:xfrm>
            <a:off x="5105400" y="1371600"/>
            <a:ext cx="503238" cy="396875"/>
          </a:xfrm>
          <a:prstGeom prst="rect">
            <a:avLst/>
          </a:prstGeom>
          <a:noFill/>
          <a:ln w="9525">
            <a:noFill/>
            <a:miter lim="800000"/>
            <a:headEnd/>
            <a:tailEnd/>
          </a:ln>
          <a:effectLst/>
        </p:spPr>
        <p:txBody>
          <a:bodyPr>
            <a:prstTxWarp prst="textNoShape">
              <a:avLst/>
            </a:prstTxWarp>
            <a:spAutoFit/>
          </a:bodyPr>
          <a:lstStyle/>
          <a:p>
            <a:pPr>
              <a:spcBef>
                <a:spcPct val="50000"/>
              </a:spcBef>
              <a:defRPr/>
            </a:pPr>
            <a:r>
              <a:rPr lang="en-US" sz="2000" b="1" dirty="0">
                <a:solidFill>
                  <a:srgbClr val="0033CC"/>
                </a:solidFill>
                <a:effectLst>
                  <a:outerShdw blurRad="38100" dist="38100" dir="2700000" algn="tl">
                    <a:srgbClr val="000000"/>
                  </a:outerShdw>
                </a:effectLst>
                <a:latin typeface="Comic Sans MS" charset="0"/>
              </a:rPr>
              <a:t>EC</a:t>
            </a:r>
          </a:p>
        </p:txBody>
      </p:sp>
      <p:sp>
        <p:nvSpPr>
          <p:cNvPr id="50" name="TextBox 49"/>
          <p:cNvSpPr txBox="1"/>
          <p:nvPr/>
        </p:nvSpPr>
        <p:spPr>
          <a:xfrm>
            <a:off x="3657600" y="1981200"/>
            <a:ext cx="1828800" cy="369888"/>
          </a:xfrm>
          <a:prstGeom prst="rect">
            <a:avLst/>
          </a:prstGeom>
          <a:noFill/>
        </p:spPr>
        <p:txBody>
          <a:bodyPr>
            <a:spAutoFit/>
          </a:bodyPr>
          <a:lstStyle/>
          <a:p>
            <a:pPr>
              <a:defRPr/>
            </a:pPr>
            <a:r>
              <a:rPr lang="en-US" dirty="0">
                <a:solidFill>
                  <a:srgbClr val="FF0000"/>
                </a:solidFill>
                <a:effectLst>
                  <a:outerShdw blurRad="50800" dist="38100" dir="2700000">
                    <a:srgbClr val="000000">
                      <a:alpha val="79000"/>
                    </a:srgbClr>
                  </a:outerShdw>
                </a:effectLst>
                <a:latin typeface="Comic Sans MS" charset="0"/>
              </a:rPr>
              <a:t>“X-ray valley”</a:t>
            </a:r>
          </a:p>
        </p:txBody>
      </p:sp>
      <p:cxnSp>
        <p:nvCxnSpPr>
          <p:cNvPr id="11" name="Straight Arrow Connector 10"/>
          <p:cNvCxnSpPr/>
          <p:nvPr/>
        </p:nvCxnSpPr>
        <p:spPr>
          <a:xfrm rot="16200000" flipH="1">
            <a:off x="3733800" y="3124200"/>
            <a:ext cx="1447800" cy="76200"/>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4" name="Freeform 13"/>
          <p:cNvSpPr/>
          <p:nvPr/>
        </p:nvSpPr>
        <p:spPr>
          <a:xfrm>
            <a:off x="6281738" y="754063"/>
            <a:ext cx="1050925" cy="930275"/>
          </a:xfrm>
          <a:custGeom>
            <a:avLst/>
            <a:gdLst>
              <a:gd name="connsiteX0" fmla="*/ 0 w 1049866"/>
              <a:gd name="connsiteY0" fmla="*/ 0 h 931334"/>
              <a:gd name="connsiteX1" fmla="*/ 558800 w 1049866"/>
              <a:gd name="connsiteY1" fmla="*/ 220134 h 931334"/>
              <a:gd name="connsiteX2" fmla="*/ 1049866 w 1049866"/>
              <a:gd name="connsiteY2" fmla="*/ 931334 h 931334"/>
            </a:gdLst>
            <a:ahLst/>
            <a:cxnLst>
              <a:cxn ang="0">
                <a:pos x="connsiteX0" y="connsiteY0"/>
              </a:cxn>
              <a:cxn ang="0">
                <a:pos x="connsiteX1" y="connsiteY1"/>
              </a:cxn>
              <a:cxn ang="0">
                <a:pos x="connsiteX2" y="connsiteY2"/>
              </a:cxn>
            </a:cxnLst>
            <a:rect l="l" t="t" r="r" b="b"/>
            <a:pathLst>
              <a:path w="1049866" h="931334">
                <a:moveTo>
                  <a:pt x="0" y="0"/>
                </a:moveTo>
                <a:cubicBezTo>
                  <a:pt x="191911" y="32456"/>
                  <a:pt x="383822" y="64912"/>
                  <a:pt x="558800" y="220134"/>
                </a:cubicBezTo>
                <a:cubicBezTo>
                  <a:pt x="733778" y="375356"/>
                  <a:pt x="1049866" y="931334"/>
                  <a:pt x="1049866" y="931334"/>
                </a:cubicBezTo>
              </a:path>
            </a:pathLst>
          </a:custGeom>
          <a:ln w="57150" cap="flat" cmpd="sng" algn="ctr">
            <a:solidFill>
              <a:srgbClr val="0000FF"/>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16" name="Straight Connector 15"/>
          <p:cNvCxnSpPr/>
          <p:nvPr/>
        </p:nvCxnSpPr>
        <p:spPr>
          <a:xfrm rot="5400000" flipH="1" flipV="1">
            <a:off x="6591300" y="1028700"/>
            <a:ext cx="228600" cy="15240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flipV="1">
            <a:off x="6667500" y="1181100"/>
            <a:ext cx="304800" cy="22860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flipH="1" flipV="1">
            <a:off x="6819900" y="1333500"/>
            <a:ext cx="304800" cy="22860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flipH="1" flipV="1">
            <a:off x="6896100" y="1562100"/>
            <a:ext cx="304800" cy="22860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endCxn id="14" idx="2"/>
          </p:cNvCxnSpPr>
          <p:nvPr/>
        </p:nvCxnSpPr>
        <p:spPr>
          <a:xfrm rot="5400000" flipH="1" flipV="1">
            <a:off x="7061201" y="1709737"/>
            <a:ext cx="296862" cy="246063"/>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9" name="Curved Connector 28"/>
          <p:cNvCxnSpPr/>
          <p:nvPr/>
        </p:nvCxnSpPr>
        <p:spPr>
          <a:xfrm rot="5400000">
            <a:off x="4724400" y="1066800"/>
            <a:ext cx="1905000" cy="1905000"/>
          </a:xfrm>
          <a:prstGeom prst="curvedConnector3">
            <a:avLst>
              <a:gd name="adj1" fmla="val 50000"/>
            </a:avLst>
          </a:prstGeom>
          <a:ln w="57150" cap="flat" cmpd="sng" algn="ctr">
            <a:gradFill flip="none" rotWithShape="1">
              <a:gsLst>
                <a:gs pos="19000">
                  <a:srgbClr val="0000FF"/>
                </a:gs>
                <a:gs pos="64000">
                  <a:srgbClr val="FF0000"/>
                </a:gs>
              </a:gsLst>
              <a:lin ang="0" scaled="1"/>
              <a:tileRect/>
            </a:gradFill>
            <a:prstDash val="solid"/>
            <a:round/>
            <a:headEnd type="none" w="med" len="med"/>
            <a:tailEnd type="arrow" w="med" len="med"/>
          </a:ln>
          <a:effectLst>
            <a:outerShdw blurRad="40000" dist="20000" dir="5400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5400000" flipH="1" flipV="1">
            <a:off x="4229100" y="2705100"/>
            <a:ext cx="990600" cy="762000"/>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5400000" flipH="1" flipV="1">
            <a:off x="4248150" y="3143250"/>
            <a:ext cx="838200" cy="647700"/>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5400000" flipH="1" flipV="1">
            <a:off x="4248150" y="3448050"/>
            <a:ext cx="838200" cy="647700"/>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010" name="Picture 1" descr="F3.large.jpg"/>
          <p:cNvPicPr>
            <a:picLocks noChangeAspect="1"/>
          </p:cNvPicPr>
          <p:nvPr/>
        </p:nvPicPr>
        <p:blipFill>
          <a:blip r:embed="rId2"/>
          <a:srcRect/>
          <a:stretch>
            <a:fillRect/>
          </a:stretch>
        </p:blipFill>
        <p:spPr bwMode="auto">
          <a:xfrm>
            <a:off x="1333500" y="152400"/>
            <a:ext cx="6438900" cy="6324600"/>
          </a:xfrm>
          <a:prstGeom prst="rect">
            <a:avLst/>
          </a:prstGeom>
          <a:noFill/>
          <a:ln w="9525">
            <a:noFill/>
            <a:miter lim="800000"/>
            <a:headEnd/>
            <a:tailEnd/>
          </a:ln>
        </p:spPr>
      </p:pic>
      <p:sp>
        <p:nvSpPr>
          <p:cNvPr id="7" name="TextBox 6"/>
          <p:cNvSpPr txBox="1"/>
          <p:nvPr/>
        </p:nvSpPr>
        <p:spPr>
          <a:xfrm rot="16200000">
            <a:off x="6585744" y="2863056"/>
            <a:ext cx="2895600" cy="369888"/>
          </a:xfrm>
          <a:prstGeom prst="rect">
            <a:avLst/>
          </a:prstGeom>
          <a:noFill/>
        </p:spPr>
        <p:txBody>
          <a:bodyPr>
            <a:spAutoFit/>
          </a:bodyPr>
          <a:lstStyle/>
          <a:p>
            <a:pPr>
              <a:defRPr/>
            </a:pPr>
            <a:r>
              <a:rPr lang="en-US" b="1" dirty="0" err="1">
                <a:solidFill>
                  <a:srgbClr val="FF0000"/>
                </a:solidFill>
                <a:effectLst>
                  <a:outerShdw blurRad="50800" dist="38100" dir="2700000">
                    <a:srgbClr val="000000">
                      <a:alpha val="43000"/>
                    </a:srgbClr>
                  </a:outerShdw>
                </a:effectLst>
                <a:latin typeface="Comic Sans MS" charset="0"/>
              </a:rPr>
              <a:t>Nemmen</a:t>
            </a:r>
            <a:r>
              <a:rPr lang="en-US" b="1" dirty="0">
                <a:solidFill>
                  <a:srgbClr val="FF0000"/>
                </a:solidFill>
                <a:effectLst>
                  <a:outerShdw blurRad="50800" dist="38100" dir="2700000">
                    <a:srgbClr val="000000">
                      <a:alpha val="43000"/>
                    </a:srgbClr>
                  </a:outerShdw>
                </a:effectLst>
                <a:latin typeface="Comic Sans MS" charset="0"/>
              </a:rPr>
              <a:t>+ Science 2012</a:t>
            </a:r>
          </a:p>
        </p:txBody>
      </p:sp>
      <p:sp>
        <p:nvSpPr>
          <p:cNvPr id="8" name="TextBox 7"/>
          <p:cNvSpPr txBox="1"/>
          <p:nvPr/>
        </p:nvSpPr>
        <p:spPr>
          <a:xfrm>
            <a:off x="2743200" y="2743200"/>
            <a:ext cx="1219200" cy="369888"/>
          </a:xfrm>
          <a:prstGeom prst="rect">
            <a:avLst/>
          </a:prstGeom>
          <a:noFill/>
        </p:spPr>
        <p:txBody>
          <a:bodyPr>
            <a:spAutoFit/>
          </a:bodyPr>
          <a:lstStyle/>
          <a:p>
            <a:pPr>
              <a:defRPr/>
            </a:pPr>
            <a:r>
              <a:rPr lang="en-US" b="1" dirty="0">
                <a:solidFill>
                  <a:srgbClr val="0000FF"/>
                </a:solidFill>
                <a:effectLst>
                  <a:outerShdw blurRad="50800" dist="38100" dir="2700000">
                    <a:srgbClr val="000000">
                      <a:alpha val="43000"/>
                    </a:srgbClr>
                  </a:outerShdw>
                </a:effectLst>
                <a:latin typeface="Comic Sans MS" charset="0"/>
              </a:rPr>
              <a:t>blazars</a:t>
            </a:r>
          </a:p>
        </p:txBody>
      </p:sp>
      <p:sp>
        <p:nvSpPr>
          <p:cNvPr id="9" name="TextBox 8"/>
          <p:cNvSpPr txBox="1"/>
          <p:nvPr/>
        </p:nvSpPr>
        <p:spPr>
          <a:xfrm>
            <a:off x="5181600" y="1066800"/>
            <a:ext cx="1219200" cy="369888"/>
          </a:xfrm>
          <a:prstGeom prst="rect">
            <a:avLst/>
          </a:prstGeom>
          <a:noFill/>
        </p:spPr>
        <p:txBody>
          <a:bodyPr>
            <a:spAutoFit/>
          </a:bodyPr>
          <a:lstStyle/>
          <a:p>
            <a:pPr>
              <a:defRPr/>
            </a:pPr>
            <a:r>
              <a:rPr lang="en-US" b="1" dirty="0">
                <a:solidFill>
                  <a:srgbClr val="FF0000"/>
                </a:solidFill>
                <a:effectLst>
                  <a:outerShdw blurRad="50800" dist="38100" dir="2700000">
                    <a:srgbClr val="000000">
                      <a:alpha val="43000"/>
                    </a:srgbClr>
                  </a:outerShdw>
                </a:effectLst>
                <a:latin typeface="Comic Sans MS" charset="0"/>
              </a:rPr>
              <a:t>GRBs</a:t>
            </a:r>
          </a:p>
        </p:txBody>
      </p:sp>
      <p:cxnSp>
        <p:nvCxnSpPr>
          <p:cNvPr id="11" name="Straight Connector 10"/>
          <p:cNvCxnSpPr/>
          <p:nvPr/>
        </p:nvCxnSpPr>
        <p:spPr>
          <a:xfrm flipV="1">
            <a:off x="2133600" y="1066800"/>
            <a:ext cx="5486400" cy="4876800"/>
          </a:xfrm>
          <a:prstGeom prst="line">
            <a:avLst/>
          </a:prstGeom>
          <a:ln w="76200" cap="flat" cmpd="sng" algn="ctr">
            <a:solidFill>
              <a:srgbClr val="FF0000">
                <a:alpha val="46000"/>
              </a:srgb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133600" y="609600"/>
            <a:ext cx="5486400" cy="4876800"/>
          </a:xfrm>
          <a:prstGeom prst="line">
            <a:avLst/>
          </a:prstGeom>
          <a:ln w="76200" cap="flat" cmpd="sng" algn="ctr">
            <a:solidFill>
              <a:srgbClr val="FF0000">
                <a:alpha val="46000"/>
              </a:srgb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3016" name="TextBox 11"/>
          <p:cNvSpPr txBox="1">
            <a:spLocks noChangeArrowheads="1"/>
          </p:cNvSpPr>
          <p:nvPr/>
        </p:nvSpPr>
        <p:spPr bwMode="auto">
          <a:xfrm>
            <a:off x="3505200" y="6173788"/>
            <a:ext cx="1066800" cy="379412"/>
          </a:xfrm>
          <a:prstGeom prst="rect">
            <a:avLst/>
          </a:prstGeom>
          <a:solidFill>
            <a:schemeClr val="bg1"/>
          </a:solidFill>
          <a:ln w="9525">
            <a:noFill/>
            <a:miter lim="800000"/>
            <a:headEnd/>
            <a:tailEnd/>
          </a:ln>
        </p:spPr>
        <p:txBody>
          <a:bodyPr>
            <a:prstTxWarp prst="textNoShape">
              <a:avLst/>
            </a:prstTxWarp>
            <a:spAutoFit/>
          </a:bodyPr>
          <a:lstStyle/>
          <a:p>
            <a:r>
              <a:rPr lang="en-US"/>
              <a:t>log P</a:t>
            </a:r>
            <a:r>
              <a:rPr lang="en-US" sz="2400" baseline="-25000"/>
              <a:t>rad</a:t>
            </a:r>
            <a:endParaRPr lang="en-US" baseline="-25000"/>
          </a:p>
        </p:txBody>
      </p:sp>
      <p:sp>
        <p:nvSpPr>
          <p:cNvPr id="14" name="TextBox 13"/>
          <p:cNvSpPr txBox="1"/>
          <p:nvPr/>
        </p:nvSpPr>
        <p:spPr>
          <a:xfrm>
            <a:off x="3276600" y="1981200"/>
            <a:ext cx="1828800" cy="400050"/>
          </a:xfrm>
          <a:prstGeom prst="rect">
            <a:avLst/>
          </a:prstGeom>
          <a:solidFill>
            <a:srgbClr val="FFFF00"/>
          </a:solidFill>
          <a:ln w="19050" cap="flat" cmpd="sng" algn="ctr">
            <a:solidFill>
              <a:srgbClr val="0000FF"/>
            </a:solidFill>
            <a:prstDash val="solid"/>
            <a:round/>
            <a:headEnd type="none" w="med" len="med"/>
            <a:tailEnd type="none" w="med" len="med"/>
          </a:ln>
        </p:spPr>
        <p:txBody>
          <a:bodyPr>
            <a:spAutoFit/>
          </a:bodyPr>
          <a:lstStyle/>
          <a:p>
            <a:pPr>
              <a:defRPr/>
            </a:pPr>
            <a:r>
              <a:rPr lang="en-US" sz="2000" dirty="0">
                <a:solidFill>
                  <a:srgbClr val="FF0000"/>
                </a:solidFill>
                <a:effectLst>
                  <a:outerShdw blurRad="50800" dist="38100" dir="2700000">
                    <a:srgbClr val="000000">
                      <a:alpha val="43000"/>
                    </a:srgbClr>
                  </a:outerShdw>
                </a:effectLst>
              </a:rPr>
              <a:t> </a:t>
            </a:r>
            <a:r>
              <a:rPr lang="en-US" sz="2000" dirty="0" err="1">
                <a:solidFill>
                  <a:srgbClr val="FF0000"/>
                </a:solidFill>
                <a:effectLst>
                  <a:outerShdw blurRad="50800" dist="38100" dir="2700000">
                    <a:srgbClr val="000000">
                      <a:alpha val="43000"/>
                    </a:srgbClr>
                  </a:outerShdw>
                </a:effectLst>
              </a:rPr>
              <a:t>P</a:t>
            </a:r>
            <a:r>
              <a:rPr lang="en-US" sz="2800" baseline="-25000" dirty="0" err="1">
                <a:solidFill>
                  <a:srgbClr val="FF0000"/>
                </a:solidFill>
                <a:effectLst>
                  <a:outerShdw blurRad="50800" dist="38100" dir="2700000">
                    <a:srgbClr val="000000">
                      <a:alpha val="43000"/>
                    </a:srgbClr>
                  </a:outerShdw>
                </a:effectLst>
              </a:rPr>
              <a:t>jet</a:t>
            </a:r>
            <a:r>
              <a:rPr lang="en-US" sz="2000" dirty="0">
                <a:solidFill>
                  <a:srgbClr val="FF0000"/>
                </a:solidFill>
                <a:effectLst>
                  <a:outerShdw blurRad="50800" dist="38100" dir="2700000">
                    <a:srgbClr val="000000">
                      <a:alpha val="43000"/>
                    </a:srgbClr>
                  </a:outerShdw>
                </a:effectLst>
              </a:rPr>
              <a:t>=10 </a:t>
            </a:r>
            <a:r>
              <a:rPr lang="en-US" dirty="0" err="1">
                <a:solidFill>
                  <a:srgbClr val="FF0000"/>
                </a:solidFill>
                <a:effectLst>
                  <a:outerShdw blurRad="50800" dist="38100" dir="2700000">
                    <a:srgbClr val="000000">
                      <a:alpha val="43000"/>
                    </a:srgbClr>
                  </a:outerShdw>
                </a:effectLst>
              </a:rPr>
              <a:t>P</a:t>
            </a:r>
            <a:r>
              <a:rPr lang="en-US" sz="2800" baseline="-25000" dirty="0" err="1">
                <a:solidFill>
                  <a:srgbClr val="FF0000"/>
                </a:solidFill>
                <a:effectLst>
                  <a:outerShdw blurRad="50800" dist="38100" dir="2700000">
                    <a:srgbClr val="000000">
                      <a:alpha val="43000"/>
                    </a:srgbClr>
                  </a:outerShdw>
                </a:effectLst>
              </a:rPr>
              <a:t>rad</a:t>
            </a:r>
            <a:endParaRPr lang="en-US" baseline="-25000" dirty="0">
              <a:solidFill>
                <a:srgbClr val="FF0000"/>
              </a:solidFill>
              <a:effectLst>
                <a:outerShdw blurRad="50800" dist="38100" dir="2700000">
                  <a:srgbClr val="000000">
                    <a:alpha val="43000"/>
                  </a:srgbClr>
                </a:outerShdw>
              </a:effectLst>
            </a:endParaRPr>
          </a:p>
        </p:txBody>
      </p:sp>
      <p:cxnSp>
        <p:nvCxnSpPr>
          <p:cNvPr id="16" name="Straight Arrow Connector 15"/>
          <p:cNvCxnSpPr/>
          <p:nvPr/>
        </p:nvCxnSpPr>
        <p:spPr>
          <a:xfrm rot="16200000" flipH="1">
            <a:off x="4191000" y="2438400"/>
            <a:ext cx="609600" cy="609600"/>
          </a:xfrm>
          <a:prstGeom prst="straightConnector1">
            <a:avLst/>
          </a:prstGeom>
          <a:ln w="38100" cap="flat" cmpd="sng" algn="ctr">
            <a:solidFill>
              <a:srgbClr val="FF0000"/>
            </a:solidFill>
            <a:prstDash val="solid"/>
            <a:round/>
            <a:headEnd type="none" w="med" len="med"/>
            <a:tailEnd type="stealth" w="med" len="med"/>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rot="19051651">
            <a:off x="4905375" y="2927350"/>
            <a:ext cx="1828800" cy="400050"/>
          </a:xfrm>
          <a:prstGeom prst="rect">
            <a:avLst/>
          </a:prstGeom>
          <a:noFill/>
          <a:ln w="19050" cap="flat" cmpd="sng" algn="ctr">
            <a:noFill/>
            <a:prstDash val="solid"/>
            <a:round/>
            <a:headEnd type="none" w="med" len="med"/>
            <a:tailEnd type="none" w="med" len="med"/>
          </a:ln>
        </p:spPr>
        <p:txBody>
          <a:bodyPr>
            <a:spAutoFit/>
          </a:bodyPr>
          <a:lstStyle/>
          <a:p>
            <a:pPr>
              <a:defRPr/>
            </a:pPr>
            <a:r>
              <a:rPr lang="en-US" sz="2000" dirty="0">
                <a:solidFill>
                  <a:srgbClr val="FF0000"/>
                </a:solidFill>
                <a:effectLst>
                  <a:outerShdw blurRad="50800" dist="38100" dir="2700000">
                    <a:srgbClr val="000000">
                      <a:alpha val="43000"/>
                    </a:srgbClr>
                  </a:outerShdw>
                </a:effectLst>
              </a:rPr>
              <a:t> </a:t>
            </a:r>
            <a:r>
              <a:rPr lang="en-US" sz="2000" dirty="0" err="1">
                <a:solidFill>
                  <a:srgbClr val="FF0000"/>
                </a:solidFill>
                <a:effectLst>
                  <a:outerShdw blurRad="50800" dist="38100" dir="2700000">
                    <a:srgbClr val="000000">
                      <a:alpha val="43000"/>
                    </a:srgbClr>
                  </a:outerShdw>
                </a:effectLst>
              </a:rPr>
              <a:t>P</a:t>
            </a:r>
            <a:r>
              <a:rPr lang="en-US" sz="2800" baseline="-25000" dirty="0" err="1">
                <a:solidFill>
                  <a:srgbClr val="FF0000"/>
                </a:solidFill>
                <a:effectLst>
                  <a:outerShdw blurRad="50800" dist="38100" dir="2700000">
                    <a:srgbClr val="000000">
                      <a:alpha val="43000"/>
                    </a:srgbClr>
                  </a:outerShdw>
                </a:effectLst>
              </a:rPr>
              <a:t>jet</a:t>
            </a:r>
            <a:r>
              <a:rPr lang="en-US" sz="2000" dirty="0">
                <a:solidFill>
                  <a:srgbClr val="FF0000"/>
                </a:solidFill>
                <a:effectLst>
                  <a:outerShdw blurRad="50800" dist="38100" dir="2700000">
                    <a:srgbClr val="000000">
                      <a:alpha val="43000"/>
                    </a:srgbClr>
                  </a:outerShdw>
                </a:effectLst>
              </a:rPr>
              <a:t> = </a:t>
            </a:r>
            <a:r>
              <a:rPr lang="en-US" dirty="0" err="1">
                <a:solidFill>
                  <a:srgbClr val="FF0000"/>
                </a:solidFill>
                <a:effectLst>
                  <a:outerShdw blurRad="50800" dist="38100" dir="2700000">
                    <a:srgbClr val="000000">
                      <a:alpha val="43000"/>
                    </a:srgbClr>
                  </a:outerShdw>
                </a:effectLst>
              </a:rPr>
              <a:t>P</a:t>
            </a:r>
            <a:r>
              <a:rPr lang="en-US" sz="2800" baseline="-25000" dirty="0" err="1">
                <a:solidFill>
                  <a:srgbClr val="FF0000"/>
                </a:solidFill>
                <a:effectLst>
                  <a:outerShdw blurRad="50800" dist="38100" dir="2700000">
                    <a:srgbClr val="000000">
                      <a:alpha val="43000"/>
                    </a:srgbClr>
                  </a:outerShdw>
                </a:effectLst>
              </a:rPr>
              <a:t>rad</a:t>
            </a:r>
            <a:endParaRPr lang="en-US" baseline="-25000" dirty="0">
              <a:solidFill>
                <a:srgbClr val="FF0000"/>
              </a:solidFill>
              <a:effectLst>
                <a:outerShdw blurRad="50800" dist="38100" dir="2700000">
                  <a:srgbClr val="000000">
                    <a:alpha val="43000"/>
                  </a:srgbClr>
                </a:outerShdw>
              </a:effectLs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034" name="Picture 1" descr="pj_pr.gif"/>
          <p:cNvPicPr>
            <a:picLocks noChangeAspect="1"/>
          </p:cNvPicPr>
          <p:nvPr/>
        </p:nvPicPr>
        <p:blipFill>
          <a:blip r:embed="rId2"/>
          <a:srcRect/>
          <a:stretch>
            <a:fillRect/>
          </a:stretch>
        </p:blipFill>
        <p:spPr bwMode="auto">
          <a:xfrm>
            <a:off x="1143000" y="0"/>
            <a:ext cx="6858000" cy="6858000"/>
          </a:xfrm>
          <a:prstGeom prst="rect">
            <a:avLst/>
          </a:prstGeom>
          <a:noFill/>
          <a:ln w="9525">
            <a:noFill/>
            <a:miter lim="800000"/>
            <a:headEnd/>
            <a:tailEnd/>
          </a:ln>
        </p:spPr>
      </p:pic>
      <p:sp>
        <p:nvSpPr>
          <p:cNvPr id="3" name="TextBox 2"/>
          <p:cNvSpPr txBox="1"/>
          <p:nvPr/>
        </p:nvSpPr>
        <p:spPr>
          <a:xfrm rot="16200000">
            <a:off x="6700044" y="3053556"/>
            <a:ext cx="2362200" cy="369888"/>
          </a:xfrm>
          <a:prstGeom prst="rect">
            <a:avLst/>
          </a:prstGeom>
          <a:noFill/>
        </p:spPr>
        <p:txBody>
          <a:bodyPr>
            <a:spAutoFit/>
          </a:bodyPr>
          <a:lstStyle/>
          <a:p>
            <a:pPr>
              <a:defRPr/>
            </a:pPr>
            <a:r>
              <a:rPr lang="en-US" dirty="0">
                <a:solidFill>
                  <a:srgbClr val="FF0000"/>
                </a:solidFill>
                <a:effectLst>
                  <a:outerShdw blurRad="50800" dist="38100" dir="2700000">
                    <a:srgbClr val="000000">
                      <a:alpha val="43000"/>
                    </a:srgbClr>
                  </a:outerShdw>
                </a:effectLst>
              </a:rPr>
              <a:t>GG+ Nature 2014</a:t>
            </a:r>
          </a:p>
        </p:txBody>
      </p:sp>
      <p:sp>
        <p:nvSpPr>
          <p:cNvPr id="4" name="TextBox 3"/>
          <p:cNvSpPr txBox="1"/>
          <p:nvPr/>
        </p:nvSpPr>
        <p:spPr>
          <a:xfrm>
            <a:off x="5181600" y="2895600"/>
            <a:ext cx="2209800" cy="400050"/>
          </a:xfrm>
          <a:prstGeom prst="rect">
            <a:avLst/>
          </a:prstGeom>
          <a:noFill/>
        </p:spPr>
        <p:txBody>
          <a:bodyPr>
            <a:spAutoFit/>
          </a:bodyPr>
          <a:lstStyle/>
          <a:p>
            <a:pPr>
              <a:defRPr/>
            </a:pPr>
            <a:r>
              <a:rPr lang="en-US" sz="2000" dirty="0">
                <a:solidFill>
                  <a:srgbClr val="FF0000"/>
                </a:solidFill>
                <a:effectLst>
                  <a:outerShdw blurRad="50800" dist="38100" dir="2700000">
                    <a:srgbClr val="000000">
                      <a:alpha val="43000"/>
                    </a:srgbClr>
                  </a:outerShdw>
                </a:effectLst>
              </a:rPr>
              <a:t>If one </a:t>
            </a:r>
            <a:r>
              <a:rPr lang="en-US" sz="2000" dirty="0" err="1">
                <a:solidFill>
                  <a:srgbClr val="FF0000"/>
                </a:solidFill>
                <a:effectLst>
                  <a:outerShdw blurRad="50800" dist="38100" dir="2700000">
                    <a:srgbClr val="000000">
                      <a:alpha val="43000"/>
                    </a:srgbClr>
                  </a:outerShdw>
                </a:effectLst>
              </a:rPr>
              <a:t>p</a:t>
            </a:r>
            <a:r>
              <a:rPr lang="en-US" sz="2000" dirty="0">
                <a:solidFill>
                  <a:srgbClr val="FF0000"/>
                </a:solidFill>
                <a:effectLst>
                  <a:outerShdw blurRad="50800" dist="38100" dir="2700000">
                    <a:srgbClr val="000000">
                      <a:alpha val="43000"/>
                    </a:srgbClr>
                  </a:outerShdw>
                </a:effectLst>
              </a:rPr>
              <a:t> per </a:t>
            </a:r>
            <a:r>
              <a:rPr lang="en-US" sz="2000" dirty="0" err="1">
                <a:solidFill>
                  <a:srgbClr val="FF0000"/>
                </a:solidFill>
                <a:effectLst>
                  <a:outerShdw blurRad="50800" dist="38100" dir="2700000">
                    <a:srgbClr val="000000">
                      <a:alpha val="43000"/>
                    </a:srgbClr>
                  </a:outerShdw>
                </a:effectLst>
              </a:rPr>
              <a:t>e</a:t>
            </a:r>
            <a:r>
              <a:rPr lang="en-US" sz="2000" dirty="0">
                <a:solidFill>
                  <a:srgbClr val="FF0000"/>
                </a:solidFill>
                <a:effectLst>
                  <a:outerShdw blurRad="50800" dist="38100" dir="2700000">
                    <a:srgbClr val="000000">
                      <a:alpha val="43000"/>
                    </a:srgbClr>
                  </a:outerShdw>
                </a:effectLst>
              </a:rPr>
              <a:t>-</a:t>
            </a:r>
          </a:p>
        </p:txBody>
      </p:sp>
      <p:cxnSp>
        <p:nvCxnSpPr>
          <p:cNvPr id="5" name="Straight Connector 4"/>
          <p:cNvCxnSpPr/>
          <p:nvPr/>
        </p:nvCxnSpPr>
        <p:spPr>
          <a:xfrm rot="5400000" flipH="1" flipV="1">
            <a:off x="2400300" y="647700"/>
            <a:ext cx="4267200" cy="4191000"/>
          </a:xfrm>
          <a:prstGeom prst="line">
            <a:avLst/>
          </a:prstGeom>
          <a:ln w="76200" cap="flat" cmpd="sng" algn="ctr">
            <a:solidFill>
              <a:srgbClr val="FF0000">
                <a:alpha val="25000"/>
              </a:srgb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rot="5400000" flipH="1" flipV="1">
            <a:off x="2438400" y="609600"/>
            <a:ext cx="4953000" cy="4953000"/>
          </a:xfrm>
          <a:prstGeom prst="line">
            <a:avLst/>
          </a:prstGeom>
          <a:ln w="76200" cap="flat" cmpd="sng" algn="ctr">
            <a:solidFill>
              <a:srgbClr val="FF0000">
                <a:alpha val="25000"/>
              </a:srgb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5058" name="Picture 1" descr="pj_ld.jpeg"/>
          <p:cNvPicPr>
            <a:picLocks noChangeAspect="1"/>
          </p:cNvPicPr>
          <p:nvPr/>
        </p:nvPicPr>
        <p:blipFill>
          <a:blip r:embed="rId2"/>
          <a:srcRect/>
          <a:stretch>
            <a:fillRect/>
          </a:stretch>
        </p:blipFill>
        <p:spPr bwMode="auto">
          <a:xfrm>
            <a:off x="1143000" y="0"/>
            <a:ext cx="6858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609600" y="762000"/>
            <a:ext cx="7772400" cy="3446463"/>
          </a:xfrm>
          <a:prstGeom prst="rect">
            <a:avLst/>
          </a:prstGeom>
          <a:noFill/>
        </p:spPr>
        <p:txBody>
          <a:bodyPr>
            <a:spAutoFit/>
          </a:bodyPr>
          <a:lstStyle/>
          <a:p>
            <a:pPr algn="ctr">
              <a:defRPr/>
            </a:pPr>
            <a:r>
              <a:rPr lang="en-US" sz="4400" dirty="0">
                <a:solidFill>
                  <a:srgbClr val="0000FF"/>
                </a:solidFill>
                <a:effectLst>
                  <a:outerShdw blurRad="50800" dist="38100" dir="2700000">
                    <a:srgbClr val="000000">
                      <a:alpha val="43000"/>
                    </a:srgbClr>
                  </a:outerShdw>
                </a:effectLst>
                <a:latin typeface="Comic Sans MS" charset="0"/>
              </a:rPr>
              <a:t>Apparent paradox:</a:t>
            </a:r>
          </a:p>
          <a:p>
            <a:pPr>
              <a:defRPr/>
            </a:pPr>
            <a:endParaRPr lang="en-US" dirty="0">
              <a:latin typeface="Comic Sans MS" charset="0"/>
            </a:endParaRPr>
          </a:p>
          <a:p>
            <a:pPr>
              <a:defRPr/>
            </a:pPr>
            <a:endParaRPr lang="en-US" dirty="0">
              <a:latin typeface="Comic Sans MS" charset="0"/>
            </a:endParaRPr>
          </a:p>
          <a:p>
            <a:pPr>
              <a:defRPr/>
            </a:pPr>
            <a:endParaRPr lang="en-US" sz="3600" dirty="0">
              <a:solidFill>
                <a:srgbClr val="FF0000"/>
              </a:solidFill>
              <a:effectLst>
                <a:outerShdw blurRad="50800" dist="38100" dir="2700000">
                  <a:srgbClr val="000000">
                    <a:alpha val="43000"/>
                  </a:srgbClr>
                </a:outerShdw>
              </a:effectLst>
              <a:latin typeface="Comic Sans MS" charset="0"/>
            </a:endParaRPr>
          </a:p>
          <a:p>
            <a:pPr>
              <a:defRPr/>
            </a:pPr>
            <a:r>
              <a:rPr lang="en-US" sz="3400" dirty="0">
                <a:solidFill>
                  <a:srgbClr val="FF0000"/>
                </a:solidFill>
                <a:effectLst>
                  <a:outerShdw blurRad="50800" dist="38100" dir="2700000">
                    <a:srgbClr val="000000">
                      <a:alpha val="43000"/>
                    </a:srgbClr>
                  </a:outerShdw>
                </a:effectLst>
                <a:latin typeface="Comic Sans MS" charset="0"/>
              </a:rPr>
              <a:t>Jet power proportional to accretion</a:t>
            </a:r>
          </a:p>
          <a:p>
            <a:pPr>
              <a:defRPr/>
            </a:pPr>
            <a:endParaRPr lang="en-US" sz="3400" dirty="0">
              <a:solidFill>
                <a:srgbClr val="FF0000"/>
              </a:solidFill>
              <a:effectLst>
                <a:outerShdw blurRad="50800" dist="38100" dir="2700000">
                  <a:srgbClr val="000000">
                    <a:alpha val="43000"/>
                  </a:srgbClr>
                </a:outerShdw>
              </a:effectLst>
              <a:latin typeface="Comic Sans MS" charset="0"/>
            </a:endParaRPr>
          </a:p>
          <a:p>
            <a:pPr>
              <a:defRPr/>
            </a:pPr>
            <a:r>
              <a:rPr lang="en-US" sz="3400" dirty="0">
                <a:solidFill>
                  <a:srgbClr val="FF0000"/>
                </a:solidFill>
                <a:effectLst>
                  <a:outerShdw blurRad="50800" dist="38100" dir="2700000">
                    <a:srgbClr val="000000">
                      <a:alpha val="43000"/>
                    </a:srgbClr>
                  </a:outerShdw>
                </a:effectLst>
                <a:latin typeface="Comic Sans MS" charset="0"/>
              </a:rPr>
              <a:t>And yet it is greater….</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609600" y="381000"/>
            <a:ext cx="7315200" cy="708025"/>
          </a:xfrm>
          <a:prstGeom prst="rect">
            <a:avLst/>
          </a:prstGeom>
          <a:noFill/>
        </p:spPr>
        <p:txBody>
          <a:bodyPr>
            <a:spAutoFit/>
          </a:bodyPr>
          <a:lstStyle/>
          <a:p>
            <a:pPr algn="ctr">
              <a:defRPr/>
            </a:pPr>
            <a:r>
              <a:rPr lang="en-US" sz="4000" b="1" dirty="0">
                <a:solidFill>
                  <a:srgbClr val="FF0000"/>
                </a:solidFill>
                <a:effectLst>
                  <a:outerShdw blurRad="25400" dist="25400" dir="2700000">
                    <a:srgbClr val="000000">
                      <a:alpha val="87000"/>
                    </a:srgbClr>
                  </a:outerShdw>
                </a:effectLst>
                <a:latin typeface="Comic Sans MS" charset="0"/>
              </a:rPr>
              <a:t>Rotation &gt; Accretion</a:t>
            </a:r>
          </a:p>
        </p:txBody>
      </p:sp>
      <p:sp>
        <p:nvSpPr>
          <p:cNvPr id="3" name="TextBox 2"/>
          <p:cNvSpPr txBox="1"/>
          <p:nvPr/>
        </p:nvSpPr>
        <p:spPr>
          <a:xfrm>
            <a:off x="571500" y="1371600"/>
            <a:ext cx="8001000" cy="4801314"/>
          </a:xfrm>
          <a:prstGeom prst="rect">
            <a:avLst/>
          </a:prstGeom>
          <a:noFill/>
        </p:spPr>
        <p:txBody>
          <a:bodyPr wrap="square">
            <a:prstTxWarp prst="textNoShape">
              <a:avLst/>
            </a:prstTxWarp>
            <a:spAutoFit/>
          </a:bodyPr>
          <a:lstStyle/>
          <a:p>
            <a:pPr>
              <a:defRPr/>
            </a:pPr>
            <a:r>
              <a:rPr lang="en-US" sz="2400" b="1" dirty="0">
                <a:solidFill>
                  <a:srgbClr val="0000FF"/>
                </a:solidFill>
                <a:effectLst>
                  <a:outerShdw blurRad="38100" dist="38100" dir="2700000">
                    <a:srgbClr val="000000">
                      <a:alpha val="59000"/>
                    </a:srgbClr>
                  </a:outerShdw>
                </a:effectLst>
              </a:rPr>
              <a:t>B-field amplified by accretion can tap the spin energy of the hole</a:t>
            </a:r>
          </a:p>
          <a:p>
            <a:pPr>
              <a:defRPr/>
            </a:pPr>
            <a:endParaRPr lang="en-US" sz="2400" b="1" dirty="0">
              <a:solidFill>
                <a:srgbClr val="0000FF"/>
              </a:solidFill>
              <a:effectLst>
                <a:outerShdw blurRad="38100" dist="38100" dir="2700000">
                  <a:srgbClr val="000000">
                    <a:alpha val="59000"/>
                  </a:srgbClr>
                </a:outerShdw>
              </a:effectLst>
            </a:endParaRPr>
          </a:p>
          <a:p>
            <a:pPr>
              <a:defRPr/>
            </a:pPr>
            <a:r>
              <a:rPr lang="en-US" sz="2400" b="1" dirty="0">
                <a:solidFill>
                  <a:srgbClr val="0000FF"/>
                </a:solidFill>
                <a:effectLst>
                  <a:outerShdw blurRad="38100" dist="38100" dir="2700000">
                    <a:srgbClr val="000000">
                      <a:alpha val="59000"/>
                    </a:srgbClr>
                  </a:outerShdw>
                </a:effectLst>
              </a:rPr>
              <a:t>This process is very efficient</a:t>
            </a:r>
          </a:p>
          <a:p>
            <a:pPr>
              <a:defRPr/>
            </a:pPr>
            <a:endParaRPr lang="en-US" sz="2400" b="1" dirty="0">
              <a:solidFill>
                <a:srgbClr val="0000FF"/>
              </a:solidFill>
              <a:effectLst>
                <a:outerShdw blurRad="38100" dist="38100" dir="2700000">
                  <a:srgbClr val="000000">
                    <a:alpha val="59000"/>
                  </a:srgbClr>
                </a:outerShdw>
              </a:effectLst>
            </a:endParaRPr>
          </a:p>
          <a:p>
            <a:pPr>
              <a:defRPr/>
            </a:pPr>
            <a:r>
              <a:rPr lang="en-US" sz="2400" b="1" dirty="0">
                <a:solidFill>
                  <a:srgbClr val="0000FF"/>
                </a:solidFill>
                <a:effectLst>
                  <a:outerShdw blurRad="38100" dist="38100" dir="2700000">
                    <a:srgbClr val="000000">
                      <a:alpha val="59000"/>
                    </a:srgbClr>
                  </a:outerShdw>
                </a:effectLst>
              </a:rPr>
              <a:t>The B-field “does not work”, the jet power comes from the BH spin</a:t>
            </a:r>
          </a:p>
          <a:p>
            <a:pPr>
              <a:defRPr/>
            </a:pPr>
            <a:endParaRPr lang="en-US" sz="2400" b="1" dirty="0">
              <a:solidFill>
                <a:srgbClr val="0000FF"/>
              </a:solidFill>
              <a:effectLst>
                <a:outerShdw blurRad="38100" dist="38100" dir="2700000">
                  <a:srgbClr val="000000">
                    <a:alpha val="59000"/>
                  </a:srgbClr>
                </a:outerShdw>
              </a:effectLst>
            </a:endParaRPr>
          </a:p>
          <a:p>
            <a:pPr>
              <a:defRPr/>
            </a:pPr>
            <a:r>
              <a:rPr lang="en-US" sz="2400" b="1" dirty="0">
                <a:solidFill>
                  <a:srgbClr val="0000FF"/>
                </a:solidFill>
                <a:effectLst>
                  <a:outerShdw blurRad="38100" dist="38100" dir="2700000">
                    <a:srgbClr val="000000">
                      <a:alpha val="59000"/>
                    </a:srgbClr>
                  </a:outerShdw>
                </a:effectLst>
              </a:rPr>
              <a:t>Yet it is the catalyst for the process. No B no jet.</a:t>
            </a:r>
          </a:p>
          <a:p>
            <a:pPr>
              <a:defRPr/>
            </a:pPr>
            <a:endParaRPr lang="en-US" sz="2400" b="1" dirty="0">
              <a:solidFill>
                <a:srgbClr val="0000FF"/>
              </a:solidFill>
              <a:effectLst>
                <a:outerShdw blurRad="38100" dist="38100" dir="2700000">
                  <a:srgbClr val="000000">
                    <a:alpha val="59000"/>
                  </a:srgbClr>
                </a:outerShdw>
              </a:effectLst>
            </a:endParaRPr>
          </a:p>
          <a:p>
            <a:pPr>
              <a:defRPr/>
            </a:pPr>
            <a:r>
              <a:rPr lang="en-US" sz="2400" b="1" dirty="0">
                <a:solidFill>
                  <a:srgbClr val="0000FF"/>
                </a:solidFill>
                <a:effectLst>
                  <a:outerShdw blurRad="38100" dist="38100" dir="2700000">
                    <a:srgbClr val="000000">
                      <a:alpha val="59000"/>
                    </a:srgbClr>
                  </a:outerShdw>
                </a:effectLst>
              </a:rPr>
              <a:t>But B is linked to </a:t>
            </a:r>
            <a:r>
              <a:rPr lang="en-US" sz="2400" b="1" dirty="0" smtClean="0">
                <a:solidFill>
                  <a:srgbClr val="0000FF"/>
                </a:solidFill>
                <a:effectLst>
                  <a:outerShdw blurRad="38100" dist="38100" dir="2700000">
                    <a:srgbClr val="000000">
                      <a:alpha val="59000"/>
                    </a:srgbClr>
                  </a:outerShdw>
                </a:effectLst>
              </a:rPr>
              <a:t>accretion: that’s </a:t>
            </a:r>
            <a:r>
              <a:rPr lang="en-US" sz="2400" b="1" dirty="0">
                <a:solidFill>
                  <a:srgbClr val="0000FF"/>
                </a:solidFill>
                <a:effectLst>
                  <a:outerShdw blurRad="38100" dist="38100" dir="2700000">
                    <a:srgbClr val="000000">
                      <a:alpha val="59000"/>
                    </a:srgbClr>
                  </a:outerShdw>
                </a:effectLst>
              </a:rPr>
              <a:t>why </a:t>
            </a:r>
            <a:r>
              <a:rPr lang="en-US" sz="2400" b="1" dirty="0" err="1">
                <a:solidFill>
                  <a:srgbClr val="0000FF"/>
                </a:solidFill>
                <a:effectLst>
                  <a:outerShdw blurRad="38100" dist="38100" dir="2700000">
                    <a:srgbClr val="000000">
                      <a:alpha val="59000"/>
                    </a:srgbClr>
                  </a:outerShdw>
                </a:effectLst>
              </a:rPr>
              <a:t>P</a:t>
            </a:r>
            <a:r>
              <a:rPr lang="en-US" sz="3200" b="1" baseline="-25000" dirty="0" err="1">
                <a:solidFill>
                  <a:srgbClr val="0000FF"/>
                </a:solidFill>
                <a:effectLst>
                  <a:outerShdw blurRad="38100" dist="38100" dir="2700000">
                    <a:srgbClr val="000000">
                      <a:alpha val="59000"/>
                    </a:srgbClr>
                  </a:outerShdw>
                </a:effectLst>
              </a:rPr>
              <a:t>jet</a:t>
            </a:r>
            <a:r>
              <a:rPr lang="en-US" sz="2400" b="1" dirty="0">
                <a:solidFill>
                  <a:srgbClr val="0000FF"/>
                </a:solidFill>
                <a:effectLst>
                  <a:outerShdw blurRad="38100" dist="38100" dir="2700000">
                    <a:srgbClr val="000000">
                      <a:alpha val="59000"/>
                    </a:srgbClr>
                  </a:outerShdw>
                </a:effectLst>
              </a:rPr>
              <a:t> is </a:t>
            </a:r>
            <a:r>
              <a:rPr lang="en-US" sz="2400" b="1" dirty="0" err="1">
                <a:solidFill>
                  <a:srgbClr val="0000FF"/>
                </a:solidFill>
                <a:effectLst>
                  <a:outerShdw blurRad="38100" dist="38100" dir="2700000">
                    <a:srgbClr val="000000">
                      <a:alpha val="59000"/>
                    </a:srgbClr>
                  </a:outerShdw>
                </a:effectLst>
              </a:rPr>
              <a:t>propto</a:t>
            </a:r>
            <a:r>
              <a:rPr lang="en-US" sz="2400" b="1" dirty="0">
                <a:solidFill>
                  <a:srgbClr val="0000FF"/>
                </a:solidFill>
                <a:effectLst>
                  <a:outerShdw blurRad="38100" dist="38100" dir="2700000">
                    <a:srgbClr val="000000">
                      <a:alpha val="59000"/>
                    </a:srgbClr>
                  </a:outerShdw>
                </a:effectLst>
              </a:rPr>
              <a:t> L</a:t>
            </a:r>
            <a:r>
              <a:rPr lang="en-US" sz="3200" b="1" baseline="-25000" dirty="0">
                <a:solidFill>
                  <a:srgbClr val="0000FF"/>
                </a:solidFill>
                <a:effectLst>
                  <a:outerShdw blurRad="38100" dist="38100" dir="2700000">
                    <a:srgbClr val="000000">
                      <a:alpha val="59000"/>
                    </a:srgbClr>
                  </a:outerShdw>
                </a:effectLst>
              </a:rPr>
              <a:t>d</a:t>
            </a:r>
            <a:endParaRPr lang="en-US" sz="2000" b="1" baseline="-25000" dirty="0">
              <a:solidFill>
                <a:srgbClr val="0000FF"/>
              </a:solidFill>
              <a:effectLst>
                <a:outerShdw blurRad="38100" dist="38100" dir="2700000">
                  <a:srgbClr val="000000">
                    <a:alpha val="59000"/>
                  </a:srgbClr>
                </a:outerShdw>
              </a:effectLst>
            </a:endParaRPr>
          </a:p>
          <a:p>
            <a:pPr>
              <a:defRPr/>
            </a:pPr>
            <a:endParaRPr lang="en-US"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extBox 2"/>
          <p:cNvSpPr txBox="1">
            <a:spLocks noChangeArrowheads="1"/>
          </p:cNvSpPr>
          <p:nvPr/>
        </p:nvSpPr>
        <p:spPr bwMode="auto">
          <a:xfrm>
            <a:off x="990600" y="1767007"/>
            <a:ext cx="7772400" cy="1661993"/>
          </a:xfrm>
          <a:prstGeom prst="rect">
            <a:avLst/>
          </a:prstGeom>
          <a:noFill/>
          <a:ln w="9525">
            <a:noFill/>
            <a:miter lim="800000"/>
            <a:headEnd/>
            <a:tailEnd/>
          </a:ln>
        </p:spPr>
        <p:txBody>
          <a:bodyPr wrap="square">
            <a:prstTxWarp prst="textNoShape">
              <a:avLst/>
            </a:prstTxWarp>
            <a:spAutoFit/>
          </a:bodyPr>
          <a:lstStyle/>
          <a:p>
            <a:r>
              <a:rPr lang="en-US" sz="2800" dirty="0" smtClean="0">
                <a:solidFill>
                  <a:srgbClr val="FF0000"/>
                </a:solidFill>
                <a:effectLst>
                  <a:outerShdw blurRad="50800" dist="38100" dir="2700000">
                    <a:srgbClr val="000000">
                      <a:alpha val="43000"/>
                    </a:srgbClr>
                  </a:outerShdw>
                </a:effectLst>
              </a:rPr>
              <a:t>Jet power &gt; disk luminosity</a:t>
            </a:r>
          </a:p>
          <a:p>
            <a:r>
              <a:rPr lang="en-US" sz="2800" dirty="0" smtClean="0"/>
              <a:t>    </a:t>
            </a:r>
          </a:p>
          <a:p>
            <a:r>
              <a:rPr lang="en-US" sz="2800" dirty="0" smtClean="0">
                <a:solidFill>
                  <a:srgbClr val="FF0000"/>
                </a:solidFill>
                <a:effectLst>
                  <a:outerShdw blurRad="50800" dist="38100" dir="2700000">
                    <a:srgbClr val="000000">
                      <a:alpha val="43000"/>
                    </a:srgbClr>
                  </a:outerShdw>
                </a:effectLst>
              </a:rPr>
              <a:t>Two </a:t>
            </a:r>
            <a:r>
              <a:rPr lang="en-US" sz="2800" dirty="0">
                <a:solidFill>
                  <a:srgbClr val="FF0000"/>
                </a:solidFill>
                <a:effectLst>
                  <a:outerShdw blurRad="50800" dist="38100" dir="2700000">
                    <a:srgbClr val="000000">
                      <a:alpha val="43000"/>
                    </a:srgbClr>
                  </a:outerShdw>
                </a:effectLst>
              </a:rPr>
              <a:t>formation </a:t>
            </a:r>
            <a:r>
              <a:rPr lang="en-US" sz="2800" dirty="0" smtClean="0">
                <a:solidFill>
                  <a:srgbClr val="FF0000"/>
                </a:solidFill>
                <a:effectLst>
                  <a:outerShdw blurRad="50800" dist="38100" dir="2700000">
                    <a:srgbClr val="000000">
                      <a:alpha val="43000"/>
                    </a:srgbClr>
                  </a:outerShdw>
                </a:effectLst>
              </a:rPr>
              <a:t>epochs for giant black holes</a:t>
            </a:r>
            <a:endParaRPr lang="en-US" dirty="0" smtClean="0">
              <a:solidFill>
                <a:srgbClr val="FF0000"/>
              </a:solidFill>
              <a:effectLst>
                <a:outerShdw blurRad="50800" dist="38100" dir="2700000">
                  <a:srgbClr val="000000">
                    <a:alpha val="43000"/>
                  </a:srgbClr>
                </a:outerShdw>
              </a:effectLst>
            </a:endParaRPr>
          </a:p>
          <a:p>
            <a:endParaRPr lang="en-US" dirty="0"/>
          </a:p>
        </p:txBody>
      </p:sp>
      <p:sp>
        <p:nvSpPr>
          <p:cNvPr id="3" name="Oval 2"/>
          <p:cNvSpPr/>
          <p:nvPr/>
        </p:nvSpPr>
        <p:spPr bwMode="auto">
          <a:xfrm>
            <a:off x="762000" y="1905000"/>
            <a:ext cx="228600" cy="228559"/>
          </a:xfrm>
          <a:prstGeom prst="ellipse">
            <a:avLst/>
          </a:prstGeom>
          <a:gradFill flip="none" rotWithShape="1">
            <a:gsLst>
              <a:gs pos="0">
                <a:srgbClr val="0000FF"/>
              </a:gs>
              <a:gs pos="69000">
                <a:srgbClr val="FF0000"/>
              </a:gs>
            </a:gsLst>
            <a:path path="circle">
              <a:fillToRect l="50000" t="50000" r="50000" b="50000"/>
            </a:path>
            <a:tileRect/>
          </a:gradFill>
          <a:ln w="190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 name="Oval 3"/>
          <p:cNvSpPr/>
          <p:nvPr/>
        </p:nvSpPr>
        <p:spPr bwMode="auto">
          <a:xfrm>
            <a:off x="762000" y="2819400"/>
            <a:ext cx="228600" cy="228559"/>
          </a:xfrm>
          <a:prstGeom prst="ellipse">
            <a:avLst/>
          </a:prstGeom>
          <a:gradFill flip="none" rotWithShape="1">
            <a:gsLst>
              <a:gs pos="0">
                <a:srgbClr val="0000FF"/>
              </a:gs>
              <a:gs pos="69000">
                <a:srgbClr val="FF0000"/>
              </a:gs>
            </a:gsLst>
            <a:path path="circle">
              <a:fillToRect l="50000" t="50000" r="50000" b="50000"/>
            </a:path>
            <a:tileRect/>
          </a:gradFill>
          <a:ln w="190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Text Box 1"/>
          <p:cNvSpPr txBox="1">
            <a:spLocks noChangeArrowheads="1"/>
          </p:cNvSpPr>
          <p:nvPr/>
        </p:nvSpPr>
        <p:spPr bwMode="auto">
          <a:xfrm>
            <a:off x="325438" y="381000"/>
            <a:ext cx="8493125" cy="415925"/>
          </a:xfrm>
          <a:prstGeom prst="rect">
            <a:avLst/>
          </a:prstGeom>
          <a:noFill/>
          <a:ln w="9525">
            <a:noFill/>
            <a:round/>
            <a:headEnd/>
            <a:tailEnd/>
          </a:ln>
        </p:spPr>
        <p:txBody>
          <a:bodyPr lIns="0" tIns="0" rIns="0" bIns="0">
            <a:prstTxWarp prst="textNoShape">
              <a:avLst/>
            </a:prstTxWarp>
          </a:bodyPr>
          <a:lstStyle/>
          <a:p>
            <a:pPr algn="ct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GB" sz="1500" b="1">
                <a:solidFill>
                  <a:srgbClr val="000000"/>
                </a:solidFill>
                <a:latin typeface="Arial" pitchFamily="-65" charset="0"/>
                <a:ea typeface="msgothic" charset="0"/>
                <a:cs typeface="msgothic" charset="0"/>
              </a:rPr>
              <a:t>Shows results from the fiducial GRMHD simulation A0.99fc for a BH with spin parameter a = 0.99; see Supporting Information for the movie. </a:t>
            </a:r>
          </a:p>
        </p:txBody>
      </p:sp>
      <p:pic>
        <p:nvPicPr>
          <p:cNvPr id="54275" name="Picture 2"/>
          <p:cNvPicPr>
            <a:picLocks noChangeAspect="1" noChangeArrowheads="1"/>
          </p:cNvPicPr>
          <p:nvPr/>
        </p:nvPicPr>
        <p:blipFill>
          <a:blip r:embed="rId3"/>
          <a:srcRect/>
          <a:stretch>
            <a:fillRect/>
          </a:stretch>
        </p:blipFill>
        <p:spPr bwMode="auto">
          <a:xfrm>
            <a:off x="6527800" y="6283325"/>
            <a:ext cx="2533650" cy="504825"/>
          </a:xfrm>
          <a:prstGeom prst="rect">
            <a:avLst/>
          </a:prstGeom>
          <a:noFill/>
          <a:ln w="9525">
            <a:noFill/>
            <a:round/>
            <a:headEnd/>
            <a:tailEnd/>
          </a:ln>
        </p:spPr>
      </p:pic>
      <p:pic>
        <p:nvPicPr>
          <p:cNvPr id="54276" name="Picture 3"/>
          <p:cNvPicPr>
            <a:picLocks noChangeAspect="1" noChangeArrowheads="1"/>
          </p:cNvPicPr>
          <p:nvPr/>
        </p:nvPicPr>
        <p:blipFill>
          <a:blip r:embed="rId4"/>
          <a:srcRect t="81229"/>
          <a:stretch>
            <a:fillRect/>
          </a:stretch>
        </p:blipFill>
        <p:spPr bwMode="auto">
          <a:xfrm>
            <a:off x="1066800" y="2071688"/>
            <a:ext cx="7696200" cy="2062162"/>
          </a:xfrm>
          <a:prstGeom prst="rect">
            <a:avLst/>
          </a:prstGeom>
          <a:noFill/>
          <a:ln w="9525">
            <a:noFill/>
            <a:round/>
            <a:headEnd/>
            <a:tailEnd/>
          </a:ln>
        </p:spPr>
      </p:pic>
      <p:sp>
        <p:nvSpPr>
          <p:cNvPr id="54277" name="Text Box 4"/>
          <p:cNvSpPr txBox="1">
            <a:spLocks noChangeArrowheads="1"/>
          </p:cNvSpPr>
          <p:nvPr/>
        </p:nvSpPr>
        <p:spPr bwMode="auto">
          <a:xfrm>
            <a:off x="1300163" y="5972175"/>
            <a:ext cx="3917950" cy="231775"/>
          </a:xfrm>
          <a:prstGeom prst="rect">
            <a:avLst/>
          </a:prstGeom>
          <a:noFill/>
          <a:ln w="9525">
            <a:noFill/>
            <a:round/>
            <a:headEnd/>
            <a:tailEnd/>
          </a:ln>
        </p:spPr>
        <p:txBody>
          <a:bodyPr lIns="0" tIns="0" rIns="0" bIns="0">
            <a:prstTxWarp prst="textNoShape">
              <a:avLst/>
            </a:prstTxWarp>
          </a:bodyPr>
          <a:lstStyle/>
          <a:p>
            <a:pPr>
              <a:tabLst>
                <a:tab pos="655638" algn="l"/>
                <a:tab pos="1312863" algn="l"/>
                <a:tab pos="1968500" algn="l"/>
                <a:tab pos="2625725" algn="l"/>
                <a:tab pos="3282950" algn="l"/>
              </a:tabLst>
            </a:pPr>
            <a:r>
              <a:rPr lang="en-GB" sz="1100" b="1">
                <a:solidFill>
                  <a:srgbClr val="000000"/>
                </a:solidFill>
                <a:latin typeface="Arial" pitchFamily="-65" charset="0"/>
                <a:ea typeface="msgothic" charset="0"/>
                <a:cs typeface="msgothic" charset="0"/>
              </a:rPr>
              <a:t>Tchekhovskoy A et al. MNRAS 2011;418:L79-L83</a:t>
            </a:r>
          </a:p>
        </p:txBody>
      </p:sp>
      <p:sp>
        <p:nvSpPr>
          <p:cNvPr id="54278" name="Text Box 5"/>
          <p:cNvSpPr txBox="1">
            <a:spLocks noChangeArrowheads="1"/>
          </p:cNvSpPr>
          <p:nvPr/>
        </p:nvSpPr>
        <p:spPr bwMode="auto">
          <a:xfrm>
            <a:off x="98425" y="6450013"/>
            <a:ext cx="4930775" cy="3471862"/>
          </a:xfrm>
          <a:prstGeom prst="rect">
            <a:avLst/>
          </a:prstGeom>
          <a:noFill/>
          <a:ln w="9525">
            <a:noFill/>
            <a:round/>
            <a:headEnd/>
            <a:tailEnd/>
          </a:ln>
        </p:spPr>
        <p:txBody>
          <a:bodyPr lIns="0" tIns="0" rIns="0" bIns="0">
            <a:prstTxWarp prst="textNoShape">
              <a:avLst/>
            </a:prstTxWarp>
          </a:bodyPr>
          <a:lstStyle/>
          <a:p>
            <a:pPr marL="76200" indent="-76200">
              <a:tabLst>
                <a:tab pos="655638" algn="l"/>
                <a:tab pos="1312863" algn="l"/>
                <a:tab pos="1968500" algn="l"/>
                <a:tab pos="2625725" algn="l"/>
                <a:tab pos="3282950" algn="l"/>
                <a:tab pos="3938588" algn="l"/>
                <a:tab pos="4595813" algn="l"/>
              </a:tabLst>
            </a:pPr>
            <a:r>
              <a:rPr lang="en-GB" sz="900">
                <a:solidFill>
                  <a:srgbClr val="000000"/>
                </a:solidFill>
                <a:latin typeface="Arial" pitchFamily="-65" charset="0"/>
                <a:ea typeface="msgothic" charset="0"/>
                <a:cs typeface="msgothic" charset="0"/>
              </a:rPr>
              <a:t>© 2011 The Authors Monthly Notices of the Royal Astronomical Society © 2011 RAS</a:t>
            </a:r>
          </a:p>
        </p:txBody>
      </p:sp>
      <p:grpSp>
        <p:nvGrpSpPr>
          <p:cNvPr id="54279" name="Group 11"/>
          <p:cNvGrpSpPr>
            <a:grpSpLocks/>
          </p:cNvGrpSpPr>
          <p:nvPr/>
        </p:nvGrpSpPr>
        <p:grpSpPr bwMode="auto">
          <a:xfrm>
            <a:off x="0" y="2525713"/>
            <a:ext cx="762000" cy="903287"/>
            <a:chOff x="457200" y="4953000"/>
            <a:chExt cx="762000" cy="902732"/>
          </a:xfrm>
        </p:grpSpPr>
        <p:sp>
          <p:nvSpPr>
            <p:cNvPr id="54281" name="TextBox 6"/>
            <p:cNvSpPr txBox="1">
              <a:spLocks noChangeArrowheads="1"/>
            </p:cNvSpPr>
            <p:nvPr/>
          </p:nvSpPr>
          <p:spPr bwMode="auto">
            <a:xfrm>
              <a:off x="533400" y="4953000"/>
              <a:ext cx="685800" cy="369332"/>
            </a:xfrm>
            <a:prstGeom prst="rect">
              <a:avLst/>
            </a:prstGeom>
            <a:noFill/>
            <a:ln w="9525">
              <a:noFill/>
              <a:miter lim="800000"/>
              <a:headEnd/>
              <a:tailEnd/>
            </a:ln>
          </p:spPr>
          <p:txBody>
            <a:bodyPr>
              <a:prstTxWarp prst="textNoShape">
                <a:avLst/>
              </a:prstTxWarp>
              <a:spAutoFit/>
            </a:bodyPr>
            <a:lstStyle/>
            <a:p>
              <a:r>
                <a:rPr lang="en-US">
                  <a:solidFill>
                    <a:srgbClr val="FF0000"/>
                  </a:solidFill>
                </a:rPr>
                <a:t>P</a:t>
              </a:r>
              <a:r>
                <a:rPr lang="en-US" sz="2400" baseline="-25000">
                  <a:solidFill>
                    <a:srgbClr val="FF0000"/>
                  </a:solidFill>
                </a:rPr>
                <a:t>jet</a:t>
              </a:r>
              <a:r>
                <a:rPr lang="en-US">
                  <a:solidFill>
                    <a:srgbClr val="FF0000"/>
                  </a:solidFill>
                </a:rPr>
                <a:t> </a:t>
              </a:r>
            </a:p>
          </p:txBody>
        </p:sp>
        <p:cxnSp>
          <p:nvCxnSpPr>
            <p:cNvPr id="9" name="Straight Connector 8"/>
            <p:cNvCxnSpPr/>
            <p:nvPr/>
          </p:nvCxnSpPr>
          <p:spPr>
            <a:xfrm>
              <a:off x="457200" y="5409919"/>
              <a:ext cx="762000" cy="158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4283" name="TextBox 9"/>
            <p:cNvSpPr txBox="1">
              <a:spLocks noChangeArrowheads="1"/>
            </p:cNvSpPr>
            <p:nvPr/>
          </p:nvSpPr>
          <p:spPr bwMode="auto">
            <a:xfrm>
              <a:off x="533400" y="5486400"/>
              <a:ext cx="685800" cy="369332"/>
            </a:xfrm>
            <a:prstGeom prst="rect">
              <a:avLst/>
            </a:prstGeom>
            <a:noFill/>
            <a:ln w="9525">
              <a:noFill/>
              <a:miter lim="800000"/>
              <a:headEnd/>
              <a:tailEnd/>
            </a:ln>
          </p:spPr>
          <p:txBody>
            <a:bodyPr>
              <a:prstTxWarp prst="textNoShape">
                <a:avLst/>
              </a:prstTxWarp>
              <a:spAutoFit/>
            </a:bodyPr>
            <a:lstStyle/>
            <a:p>
              <a:r>
                <a:rPr lang="en-US">
                  <a:solidFill>
                    <a:srgbClr val="FF0000"/>
                  </a:solidFill>
                </a:rPr>
                <a:t>Mc</a:t>
              </a:r>
              <a:r>
                <a:rPr lang="en-US" sz="2000" baseline="30000">
                  <a:solidFill>
                    <a:srgbClr val="FF0000"/>
                  </a:solidFill>
                </a:rPr>
                <a:t>2</a:t>
              </a:r>
              <a:endParaRPr lang="en-US" baseline="30000">
                <a:solidFill>
                  <a:srgbClr val="FF0000"/>
                </a:solidFill>
              </a:endParaRPr>
            </a:p>
          </p:txBody>
        </p:sp>
        <p:sp>
          <p:nvSpPr>
            <p:cNvPr id="11" name="Oval 10"/>
            <p:cNvSpPr/>
            <p:nvPr/>
          </p:nvSpPr>
          <p:spPr>
            <a:xfrm>
              <a:off x="685800" y="5486072"/>
              <a:ext cx="76200" cy="76153"/>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13" name="TextBox 12"/>
          <p:cNvSpPr txBox="1"/>
          <p:nvPr/>
        </p:nvSpPr>
        <p:spPr>
          <a:xfrm>
            <a:off x="1219200" y="4343400"/>
            <a:ext cx="6400800" cy="738188"/>
          </a:xfrm>
          <a:prstGeom prst="rect">
            <a:avLst/>
          </a:prstGeom>
          <a:noFill/>
        </p:spPr>
        <p:txBody>
          <a:bodyPr>
            <a:spAutoFit/>
          </a:bodyPr>
          <a:lstStyle/>
          <a:p>
            <a:pPr>
              <a:defRPr/>
            </a:pPr>
            <a:r>
              <a:rPr lang="en-US" sz="2400" dirty="0">
                <a:solidFill>
                  <a:srgbClr val="FF0000"/>
                </a:solidFill>
                <a:effectLst>
                  <a:outerShdw blurRad="25400" dist="25400" dir="2700000">
                    <a:srgbClr val="000000">
                      <a:alpha val="76000"/>
                    </a:srgbClr>
                  </a:outerShdw>
                </a:effectLst>
                <a:latin typeface="Comic Sans MS" charset="0"/>
              </a:rPr>
              <a:t>On average:  1 </a:t>
            </a:r>
            <a:r>
              <a:rPr lang="en-US" sz="2400" dirty="0" err="1">
                <a:solidFill>
                  <a:srgbClr val="FF0000"/>
                </a:solidFill>
                <a:effectLst>
                  <a:outerShdw blurRad="25400" dist="25400" dir="2700000">
                    <a:srgbClr val="000000">
                      <a:alpha val="76000"/>
                    </a:srgbClr>
                  </a:outerShdw>
                </a:effectLst>
                <a:latin typeface="Comic Sans MS" charset="0"/>
              </a:rPr>
              <a:t>g</a:t>
            </a:r>
            <a:r>
              <a:rPr lang="en-US" sz="2400" dirty="0">
                <a:solidFill>
                  <a:srgbClr val="FF0000"/>
                </a:solidFill>
                <a:effectLst>
                  <a:outerShdw blurRad="25400" dist="25400" dir="2700000">
                    <a:srgbClr val="000000">
                      <a:alpha val="76000"/>
                    </a:srgbClr>
                  </a:outerShdw>
                </a:effectLst>
                <a:latin typeface="Comic Sans MS" charset="0"/>
              </a:rPr>
              <a:t>  in   </a:t>
            </a:r>
            <a:r>
              <a:rPr lang="en-US" sz="2400" dirty="0" err="1">
                <a:solidFill>
                  <a:srgbClr val="FF0000"/>
                </a:solidFill>
                <a:effectLst>
                  <a:outerShdw blurRad="25400" dist="25400" dir="2700000">
                    <a:srgbClr val="000000">
                      <a:alpha val="76000"/>
                    </a:srgbClr>
                  </a:outerShdw>
                </a:effectLst>
                <a:latin typeface="Comic Sans MS" charset="0"/>
                <a:sym typeface="Wingdings"/>
              </a:rPr>
              <a:t></a:t>
            </a:r>
            <a:r>
              <a:rPr lang="en-US" sz="2400" dirty="0">
                <a:solidFill>
                  <a:srgbClr val="FF0000"/>
                </a:solidFill>
                <a:effectLst>
                  <a:outerShdw blurRad="25400" dist="25400" dir="2700000">
                    <a:srgbClr val="000000">
                      <a:alpha val="76000"/>
                    </a:srgbClr>
                  </a:outerShdw>
                </a:effectLst>
                <a:latin typeface="Comic Sans MS" charset="0"/>
                <a:sym typeface="Wingdings"/>
              </a:rPr>
              <a:t>  1.5 c</a:t>
            </a:r>
            <a:r>
              <a:rPr lang="en-US" sz="3200" baseline="30000" dirty="0">
                <a:solidFill>
                  <a:srgbClr val="FF0000"/>
                </a:solidFill>
                <a:effectLst>
                  <a:outerShdw blurRad="25400" dist="25400" dir="2700000">
                    <a:srgbClr val="000000">
                      <a:alpha val="76000"/>
                    </a:srgbClr>
                  </a:outerShdw>
                </a:effectLst>
                <a:latin typeface="Comic Sans MS" charset="0"/>
                <a:sym typeface="Wingdings"/>
              </a:rPr>
              <a:t>2</a:t>
            </a:r>
            <a:r>
              <a:rPr lang="en-US" sz="2400" dirty="0">
                <a:solidFill>
                  <a:srgbClr val="FF0000"/>
                </a:solidFill>
                <a:effectLst>
                  <a:outerShdw blurRad="25400" dist="25400" dir="2700000">
                    <a:srgbClr val="000000">
                      <a:alpha val="76000"/>
                    </a:srgbClr>
                  </a:outerShdw>
                </a:effectLst>
                <a:latin typeface="Comic Sans MS" charset="0"/>
                <a:sym typeface="Wingdings"/>
              </a:rPr>
              <a:t> erg   out</a:t>
            </a:r>
          </a:p>
          <a:p>
            <a:pPr>
              <a:defRPr/>
            </a:pPr>
            <a:endParaRPr lang="en-US" dirty="0">
              <a:latin typeface="Comic Sans MS"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381000" y="2286000"/>
            <a:ext cx="8153400" cy="2616101"/>
          </a:xfrm>
          <a:prstGeom prst="rect">
            <a:avLst/>
          </a:prstGeom>
          <a:noFill/>
        </p:spPr>
        <p:txBody>
          <a:bodyPr wrap="square" rtlCol="0">
            <a:spAutoFit/>
          </a:bodyPr>
          <a:lstStyle/>
          <a:p>
            <a:r>
              <a:rPr lang="en-US" sz="2800" dirty="0" smtClean="0">
                <a:solidFill>
                  <a:srgbClr val="0000FF"/>
                </a:solidFill>
                <a:effectLst>
                  <a:outerShdw blurRad="50800" dist="38100" dir="2700000">
                    <a:srgbClr val="000000">
                      <a:alpha val="43000"/>
                    </a:srgbClr>
                  </a:outerShdw>
                </a:effectLst>
              </a:rPr>
              <a:t>Risky, but possibly rewarding. ~ 50 radio-quiet quasars known with </a:t>
            </a:r>
            <a:r>
              <a:rPr lang="en-US" sz="2800" dirty="0" err="1" smtClean="0">
                <a:solidFill>
                  <a:srgbClr val="0000FF"/>
                </a:solidFill>
                <a:effectLst>
                  <a:outerShdw blurRad="50800" dist="38100" dir="2700000">
                    <a:srgbClr val="000000">
                      <a:alpha val="43000"/>
                    </a:srgbClr>
                  </a:outerShdw>
                </a:effectLst>
              </a:rPr>
              <a:t>z</a:t>
            </a:r>
            <a:r>
              <a:rPr lang="en-US" sz="2800" dirty="0" smtClean="0">
                <a:solidFill>
                  <a:srgbClr val="0000FF"/>
                </a:solidFill>
                <a:effectLst>
                  <a:outerShdw blurRad="50800" dist="38100" dir="2700000">
                    <a:srgbClr val="000000">
                      <a:alpha val="43000"/>
                    </a:srgbClr>
                  </a:outerShdw>
                </a:effectLst>
              </a:rPr>
              <a:t>&gt;6, and 1 at z~7, with M~10</a:t>
            </a:r>
            <a:r>
              <a:rPr lang="en-US" sz="3600" baseline="30000" dirty="0" smtClean="0">
                <a:solidFill>
                  <a:srgbClr val="0000FF"/>
                </a:solidFill>
                <a:effectLst>
                  <a:outerShdw blurRad="50800" dist="38100" dir="2700000">
                    <a:srgbClr val="000000">
                      <a:alpha val="43000"/>
                    </a:srgbClr>
                  </a:outerShdw>
                </a:effectLst>
              </a:rPr>
              <a:t>9</a:t>
            </a:r>
            <a:r>
              <a:rPr lang="en-US" sz="2800" dirty="0" smtClean="0">
                <a:solidFill>
                  <a:srgbClr val="0000FF"/>
                </a:solidFill>
                <a:effectLst>
                  <a:outerShdw blurRad="50800" dist="38100" dir="2700000">
                    <a:srgbClr val="000000">
                      <a:alpha val="43000"/>
                    </a:srgbClr>
                  </a:outerShdw>
                </a:effectLst>
              </a:rPr>
              <a:t>M</a:t>
            </a:r>
            <a:r>
              <a:rPr lang="en-US" sz="3600" baseline="-25000" dirty="0" smtClean="0">
                <a:solidFill>
                  <a:srgbClr val="0000FF"/>
                </a:solidFill>
                <a:effectLst>
                  <a:outerShdw blurRad="50800" dist="38100" dir="2700000">
                    <a:srgbClr val="000000">
                      <a:alpha val="43000"/>
                    </a:srgbClr>
                  </a:outerShdw>
                </a:effectLst>
              </a:rPr>
              <a:t>sun</a:t>
            </a:r>
          </a:p>
          <a:p>
            <a:endParaRPr lang="en-US" sz="3600" baseline="-25000" dirty="0" smtClean="0">
              <a:solidFill>
                <a:srgbClr val="0000FF"/>
              </a:solidFill>
              <a:effectLst>
                <a:outerShdw blurRad="50800" dist="38100" dir="2700000">
                  <a:srgbClr val="000000">
                    <a:alpha val="43000"/>
                  </a:srgbClr>
                </a:outerShdw>
              </a:effectLst>
            </a:endParaRPr>
          </a:p>
          <a:p>
            <a:r>
              <a:rPr lang="en-US" sz="2800" dirty="0" smtClean="0">
                <a:solidFill>
                  <a:srgbClr val="0000FF"/>
                </a:solidFill>
                <a:effectLst>
                  <a:outerShdw blurRad="50800" dist="38100" dir="2700000">
                    <a:srgbClr val="000000">
                      <a:alpha val="43000"/>
                    </a:srgbClr>
                  </a:outerShdw>
                </a:effectLst>
              </a:rPr>
              <a:t>Even only  one blazars at </a:t>
            </a:r>
            <a:r>
              <a:rPr lang="en-US" sz="2800" dirty="0" err="1" smtClean="0">
                <a:solidFill>
                  <a:srgbClr val="0000FF"/>
                </a:solidFill>
                <a:effectLst>
                  <a:outerShdw blurRad="50800" dist="38100" dir="2700000">
                    <a:srgbClr val="000000">
                      <a:alpha val="43000"/>
                    </a:srgbClr>
                  </a:outerShdw>
                </a:effectLst>
              </a:rPr>
              <a:t>z</a:t>
            </a:r>
            <a:r>
              <a:rPr lang="en-US" sz="2800" dirty="0" smtClean="0">
                <a:solidFill>
                  <a:srgbClr val="0000FF"/>
                </a:solidFill>
                <a:effectLst>
                  <a:outerShdw blurRad="50800" dist="38100" dir="2700000">
                    <a:srgbClr val="000000">
                      <a:alpha val="43000"/>
                    </a:srgbClr>
                  </a:outerShdw>
                </a:effectLst>
              </a:rPr>
              <a:t>=6 with M&gt;10</a:t>
            </a:r>
            <a:r>
              <a:rPr lang="en-US" sz="3600" baseline="30000" dirty="0" smtClean="0">
                <a:solidFill>
                  <a:srgbClr val="0000FF"/>
                </a:solidFill>
                <a:effectLst>
                  <a:outerShdw blurRad="50800" dist="38100" dir="2700000">
                    <a:srgbClr val="000000">
                      <a:alpha val="43000"/>
                    </a:srgbClr>
                  </a:outerShdw>
                </a:effectLst>
              </a:rPr>
              <a:t>9</a:t>
            </a:r>
            <a:r>
              <a:rPr lang="en-US" sz="2800" dirty="0" smtClean="0">
                <a:solidFill>
                  <a:srgbClr val="0000FF"/>
                </a:solidFill>
                <a:effectLst>
                  <a:outerShdw blurRad="50800" dist="38100" dir="2700000">
                    <a:srgbClr val="000000">
                      <a:alpha val="43000"/>
                    </a:srgbClr>
                  </a:outerShdw>
                </a:effectLst>
              </a:rPr>
              <a:t>M</a:t>
            </a:r>
            <a:r>
              <a:rPr lang="en-US" sz="3600" baseline="-25000" dirty="0" smtClean="0">
                <a:solidFill>
                  <a:srgbClr val="0000FF"/>
                </a:solidFill>
                <a:effectLst>
                  <a:outerShdw blurRad="50800" dist="38100" dir="2700000">
                    <a:srgbClr val="000000">
                      <a:alpha val="43000"/>
                    </a:srgbClr>
                  </a:outerShdw>
                </a:effectLst>
              </a:rPr>
              <a:t>sun</a:t>
            </a:r>
            <a:r>
              <a:rPr lang="en-US" sz="2800" dirty="0" smtClean="0">
                <a:solidFill>
                  <a:srgbClr val="0000FF"/>
                </a:solidFill>
                <a:effectLst>
                  <a:outerShdw blurRad="50800" dist="38100" dir="2700000">
                    <a:srgbClr val="000000">
                      <a:alpha val="43000"/>
                    </a:srgbClr>
                  </a:outerShdw>
                </a:effectLst>
              </a:rPr>
              <a:t>….</a:t>
            </a:r>
            <a:endParaRPr lang="en-US" sz="2000" dirty="0" smtClean="0">
              <a:solidFill>
                <a:srgbClr val="0000FF"/>
              </a:solidFill>
              <a:effectLst>
                <a:outerShdw blurRad="50800" dist="38100" dir="2700000">
                  <a:srgbClr val="000000">
                    <a:alpha val="43000"/>
                  </a:srgbClr>
                </a:outerShdw>
              </a:effectLst>
            </a:endParaRPr>
          </a:p>
          <a:p>
            <a:endParaRPr lang="en-US" sz="2800" dirty="0" smtClean="0">
              <a:solidFill>
                <a:srgbClr val="0000FF"/>
              </a:solidFill>
              <a:effectLst>
                <a:outerShdw blurRad="50800" dist="38100" dir="2700000">
                  <a:srgbClr val="000000">
                    <a:alpha val="43000"/>
                  </a:srgbClr>
                </a:outerShdw>
              </a:effectLst>
            </a:endParaRPr>
          </a:p>
        </p:txBody>
      </p:sp>
      <p:sp>
        <p:nvSpPr>
          <p:cNvPr id="5" name="TextBox 4"/>
          <p:cNvSpPr txBox="1"/>
          <p:nvPr/>
        </p:nvSpPr>
        <p:spPr>
          <a:xfrm>
            <a:off x="0" y="446782"/>
            <a:ext cx="9144000" cy="1077218"/>
          </a:xfrm>
          <a:prstGeom prst="rect">
            <a:avLst/>
          </a:prstGeom>
          <a:solidFill>
            <a:srgbClr val="FFFF00"/>
          </a:solidFill>
          <a:ln w="19050" cap="flat" cmpd="sng" algn="ctr">
            <a:solidFill>
              <a:srgbClr val="0000FF"/>
            </a:solidFill>
            <a:prstDash val="solid"/>
            <a:round/>
            <a:headEnd type="none" w="med" len="med"/>
            <a:tailEnd type="none" w="med" len="med"/>
          </a:ln>
        </p:spPr>
        <p:txBody>
          <a:bodyPr wrap="square" rtlCol="0">
            <a:spAutoFit/>
          </a:bodyPr>
          <a:lstStyle/>
          <a:p>
            <a:pPr algn="ctr"/>
            <a:r>
              <a:rPr lang="en-US" sz="3200" b="1" dirty="0" smtClean="0">
                <a:solidFill>
                  <a:srgbClr val="FF0000"/>
                </a:solidFill>
                <a:effectLst>
                  <a:outerShdw blurRad="50800" dist="38100" dir="2700000">
                    <a:srgbClr val="000000">
                      <a:alpha val="43000"/>
                    </a:srgbClr>
                  </a:outerShdw>
                </a:effectLst>
              </a:rPr>
              <a:t>Seeking the most distant blazars with the heaviest </a:t>
            </a:r>
            <a:r>
              <a:rPr lang="en-US" sz="3200" b="1" i="1" dirty="0" smtClean="0">
                <a:solidFill>
                  <a:srgbClr val="FF0000"/>
                </a:solidFill>
                <a:effectLst>
                  <a:outerShdw blurRad="50800" dist="38100" dir="2700000">
                    <a:srgbClr val="000000">
                      <a:alpha val="43000"/>
                    </a:srgbClr>
                  </a:outerShdw>
                </a:effectLst>
              </a:rPr>
              <a:t>and active </a:t>
            </a:r>
            <a:r>
              <a:rPr lang="en-US" sz="3200" b="1" dirty="0" smtClean="0">
                <a:solidFill>
                  <a:srgbClr val="FF0000"/>
                </a:solidFill>
                <a:effectLst>
                  <a:outerShdw blurRad="50800" dist="38100" dir="2700000">
                    <a:srgbClr val="000000">
                      <a:alpha val="43000"/>
                    </a:srgbClr>
                  </a:outerShdw>
                </a:effectLst>
              </a:rPr>
              <a:t>black holes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2" name="Picture 2" descr="0227_369f"/>
          <p:cNvPicPr>
            <a:picLocks noChangeAspect="1" noChangeArrowheads="1"/>
          </p:cNvPicPr>
          <p:nvPr/>
        </p:nvPicPr>
        <p:blipFill>
          <a:blip r:embed="rId2"/>
          <a:srcRect/>
          <a:stretch>
            <a:fillRect/>
          </a:stretch>
        </p:blipFill>
        <p:spPr bwMode="auto">
          <a:xfrm>
            <a:off x="1304925" y="157163"/>
            <a:ext cx="6534150" cy="6543675"/>
          </a:xfrm>
          <a:prstGeom prst="rect">
            <a:avLst/>
          </a:prstGeom>
          <a:noFill/>
          <a:ln w="9525">
            <a:noFill/>
            <a:miter lim="800000"/>
            <a:headEnd/>
            <a:tailEnd/>
          </a:ln>
        </p:spPr>
      </p:pic>
      <p:sp>
        <p:nvSpPr>
          <p:cNvPr id="743430" name="Text Box 6"/>
          <p:cNvSpPr txBox="1">
            <a:spLocks noChangeArrowheads="1"/>
          </p:cNvSpPr>
          <p:nvPr/>
        </p:nvSpPr>
        <p:spPr bwMode="auto">
          <a:xfrm>
            <a:off x="6084888" y="981075"/>
            <a:ext cx="935037" cy="336550"/>
          </a:xfrm>
          <a:prstGeom prst="rect">
            <a:avLst/>
          </a:prstGeom>
          <a:noFill/>
          <a:ln w="9525">
            <a:noFill/>
            <a:miter lim="800000"/>
            <a:headEnd/>
            <a:tailEnd/>
          </a:ln>
          <a:effectLst/>
        </p:spPr>
        <p:txBody>
          <a:bodyPr>
            <a:prstTxWarp prst="textNoShape">
              <a:avLst/>
            </a:prstTxWarp>
            <a:spAutoFit/>
          </a:bodyPr>
          <a:lstStyle/>
          <a:p>
            <a:pPr>
              <a:spcBef>
                <a:spcPct val="50000"/>
              </a:spcBef>
              <a:defRPr/>
            </a:pPr>
            <a:r>
              <a:rPr lang="en-US" sz="1600" b="1" dirty="0">
                <a:solidFill>
                  <a:srgbClr val="FF0000"/>
                </a:solidFill>
                <a:effectLst>
                  <a:outerShdw blurRad="38100" dist="38100" dir="2700000" algn="tl">
                    <a:srgbClr val="000000"/>
                  </a:outerShdw>
                </a:effectLst>
                <a:latin typeface="Comic Sans MS" charset="0"/>
              </a:rPr>
              <a:t>Fermi</a:t>
            </a:r>
            <a:endParaRPr lang="en-US" b="1" baseline="30000" dirty="0">
              <a:solidFill>
                <a:srgbClr val="FF0000"/>
              </a:solidFill>
              <a:effectLst>
                <a:outerShdw blurRad="38100" dist="38100" dir="2700000" algn="tl">
                  <a:srgbClr val="000000"/>
                </a:outerShdw>
              </a:effectLst>
              <a:latin typeface="Comic Sans MS" charset="0"/>
            </a:endParaRPr>
          </a:p>
        </p:txBody>
      </p:sp>
      <p:sp>
        <p:nvSpPr>
          <p:cNvPr id="17" name="Freeform 16"/>
          <p:cNvSpPr/>
          <p:nvPr/>
        </p:nvSpPr>
        <p:spPr>
          <a:xfrm>
            <a:off x="4719638" y="1042988"/>
            <a:ext cx="1825625" cy="3994150"/>
          </a:xfrm>
          <a:custGeom>
            <a:avLst/>
            <a:gdLst>
              <a:gd name="connsiteX0" fmla="*/ 0 w 1825624"/>
              <a:gd name="connsiteY0" fmla="*/ 2534709 h 3995209"/>
              <a:gd name="connsiteX1" fmla="*/ 433916 w 1825624"/>
              <a:gd name="connsiteY1" fmla="*/ 862542 h 3995209"/>
              <a:gd name="connsiteX2" fmla="*/ 1090083 w 1825624"/>
              <a:gd name="connsiteY2" fmla="*/ 15875 h 3995209"/>
              <a:gd name="connsiteX3" fmla="*/ 1703916 w 1825624"/>
              <a:gd name="connsiteY3" fmla="*/ 957792 h 3995209"/>
              <a:gd name="connsiteX4" fmla="*/ 1820333 w 1825624"/>
              <a:gd name="connsiteY4" fmla="*/ 3995209 h 3995209"/>
              <a:gd name="connsiteX5" fmla="*/ 1820333 w 1825624"/>
              <a:gd name="connsiteY5" fmla="*/ 3995209 h 399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5624" h="3995209">
                <a:moveTo>
                  <a:pt x="0" y="2534709"/>
                </a:moveTo>
                <a:cubicBezTo>
                  <a:pt x="126118" y="1908528"/>
                  <a:pt x="252236" y="1282348"/>
                  <a:pt x="433916" y="862542"/>
                </a:cubicBezTo>
                <a:cubicBezTo>
                  <a:pt x="615596" y="442736"/>
                  <a:pt x="878416" y="0"/>
                  <a:pt x="1090083" y="15875"/>
                </a:cubicBezTo>
                <a:cubicBezTo>
                  <a:pt x="1301750" y="31750"/>
                  <a:pt x="1582208" y="294570"/>
                  <a:pt x="1703916" y="957792"/>
                </a:cubicBezTo>
                <a:cubicBezTo>
                  <a:pt x="1825624" y="1621014"/>
                  <a:pt x="1820333" y="3995209"/>
                  <a:pt x="1820333" y="3995209"/>
                </a:cubicBezTo>
                <a:lnTo>
                  <a:pt x="1820333" y="3995209"/>
                </a:lnTo>
              </a:path>
            </a:pathLst>
          </a:custGeom>
          <a:ln w="762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866" name="Picture 2" descr="0227_369f"/>
          <p:cNvPicPr>
            <a:picLocks noChangeAspect="1" noChangeArrowheads="1"/>
          </p:cNvPicPr>
          <p:nvPr/>
        </p:nvPicPr>
        <p:blipFill>
          <a:blip r:embed="rId2"/>
          <a:srcRect/>
          <a:stretch>
            <a:fillRect/>
          </a:stretch>
        </p:blipFill>
        <p:spPr bwMode="auto">
          <a:xfrm>
            <a:off x="1304925" y="157163"/>
            <a:ext cx="6534150" cy="6543675"/>
          </a:xfrm>
          <a:prstGeom prst="rect">
            <a:avLst/>
          </a:prstGeom>
          <a:noFill/>
          <a:ln w="9525">
            <a:noFill/>
            <a:miter lim="800000"/>
            <a:headEnd/>
            <a:tailEnd/>
          </a:ln>
        </p:spPr>
      </p:pic>
      <p:sp>
        <p:nvSpPr>
          <p:cNvPr id="743430" name="Text Box 6"/>
          <p:cNvSpPr txBox="1">
            <a:spLocks noChangeArrowheads="1"/>
          </p:cNvSpPr>
          <p:nvPr/>
        </p:nvSpPr>
        <p:spPr bwMode="auto">
          <a:xfrm>
            <a:off x="6084888" y="981075"/>
            <a:ext cx="935037" cy="336550"/>
          </a:xfrm>
          <a:prstGeom prst="rect">
            <a:avLst/>
          </a:prstGeom>
          <a:noFill/>
          <a:ln w="9525">
            <a:noFill/>
            <a:miter lim="800000"/>
            <a:headEnd/>
            <a:tailEnd/>
          </a:ln>
          <a:effectLst/>
        </p:spPr>
        <p:txBody>
          <a:bodyPr>
            <a:prstTxWarp prst="textNoShape">
              <a:avLst/>
            </a:prstTxWarp>
            <a:spAutoFit/>
          </a:bodyPr>
          <a:lstStyle/>
          <a:p>
            <a:pPr>
              <a:spcBef>
                <a:spcPct val="50000"/>
              </a:spcBef>
              <a:defRPr/>
            </a:pPr>
            <a:r>
              <a:rPr lang="en-US" sz="1600" b="1" dirty="0">
                <a:solidFill>
                  <a:srgbClr val="FF0000"/>
                </a:solidFill>
                <a:effectLst>
                  <a:outerShdw blurRad="38100" dist="38100" dir="2700000" algn="tl">
                    <a:srgbClr val="000000"/>
                  </a:outerShdw>
                </a:effectLst>
                <a:latin typeface="Comic Sans MS" charset="0"/>
              </a:rPr>
              <a:t>Fermi</a:t>
            </a:r>
            <a:endParaRPr lang="en-US" b="1" baseline="30000" dirty="0">
              <a:solidFill>
                <a:srgbClr val="FF0000"/>
              </a:solidFill>
              <a:effectLst>
                <a:outerShdw blurRad="38100" dist="38100" dir="2700000" algn="tl">
                  <a:srgbClr val="000000"/>
                </a:outerShdw>
              </a:effectLst>
              <a:latin typeface="Comic Sans MS" charset="0"/>
            </a:endParaRPr>
          </a:p>
        </p:txBody>
      </p:sp>
      <p:sp>
        <p:nvSpPr>
          <p:cNvPr id="17" name="Freeform 16"/>
          <p:cNvSpPr/>
          <p:nvPr/>
        </p:nvSpPr>
        <p:spPr>
          <a:xfrm>
            <a:off x="4422775" y="838200"/>
            <a:ext cx="1825625" cy="3994150"/>
          </a:xfrm>
          <a:custGeom>
            <a:avLst/>
            <a:gdLst>
              <a:gd name="connsiteX0" fmla="*/ 0 w 1825624"/>
              <a:gd name="connsiteY0" fmla="*/ 2534709 h 3995209"/>
              <a:gd name="connsiteX1" fmla="*/ 433916 w 1825624"/>
              <a:gd name="connsiteY1" fmla="*/ 862542 h 3995209"/>
              <a:gd name="connsiteX2" fmla="*/ 1090083 w 1825624"/>
              <a:gd name="connsiteY2" fmla="*/ 15875 h 3995209"/>
              <a:gd name="connsiteX3" fmla="*/ 1703916 w 1825624"/>
              <a:gd name="connsiteY3" fmla="*/ 957792 h 3995209"/>
              <a:gd name="connsiteX4" fmla="*/ 1820333 w 1825624"/>
              <a:gd name="connsiteY4" fmla="*/ 3995209 h 3995209"/>
              <a:gd name="connsiteX5" fmla="*/ 1820333 w 1825624"/>
              <a:gd name="connsiteY5" fmla="*/ 3995209 h 399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5624" h="3995209">
                <a:moveTo>
                  <a:pt x="0" y="2534709"/>
                </a:moveTo>
                <a:cubicBezTo>
                  <a:pt x="126118" y="1908528"/>
                  <a:pt x="252236" y="1282348"/>
                  <a:pt x="433916" y="862542"/>
                </a:cubicBezTo>
                <a:cubicBezTo>
                  <a:pt x="615596" y="442736"/>
                  <a:pt x="878416" y="0"/>
                  <a:pt x="1090083" y="15875"/>
                </a:cubicBezTo>
                <a:cubicBezTo>
                  <a:pt x="1301750" y="31750"/>
                  <a:pt x="1582208" y="294570"/>
                  <a:pt x="1703916" y="957792"/>
                </a:cubicBezTo>
                <a:cubicBezTo>
                  <a:pt x="1825624" y="1621014"/>
                  <a:pt x="1820333" y="3995209"/>
                  <a:pt x="1820333" y="3995209"/>
                </a:cubicBezTo>
                <a:lnTo>
                  <a:pt x="1820333" y="3995209"/>
                </a:lnTo>
              </a:path>
            </a:pathLst>
          </a:custGeom>
          <a:ln w="762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8" name="TextBox 7"/>
          <p:cNvSpPr txBox="1"/>
          <p:nvPr/>
        </p:nvSpPr>
        <p:spPr>
          <a:xfrm rot="18375362">
            <a:off x="4121944" y="969169"/>
            <a:ext cx="1447800" cy="338138"/>
          </a:xfrm>
          <a:prstGeom prst="rect">
            <a:avLst/>
          </a:prstGeom>
          <a:noFill/>
        </p:spPr>
        <p:txBody>
          <a:bodyPr>
            <a:spAutoFit/>
          </a:bodyPr>
          <a:lstStyle/>
          <a:p>
            <a:pPr>
              <a:defRPr/>
            </a:pPr>
            <a:r>
              <a:rPr lang="en-US" sz="1600" b="1" dirty="0">
                <a:solidFill>
                  <a:srgbClr val="FF0000"/>
                </a:solidFill>
                <a:effectLst>
                  <a:outerShdw blurRad="50800" dist="38100" dir="2700000">
                    <a:srgbClr val="000000">
                      <a:alpha val="43000"/>
                    </a:srgbClr>
                  </a:outerShdw>
                </a:effectLst>
                <a:latin typeface="Comic Sans MS" charset="0"/>
              </a:rPr>
              <a:t>BAT</a:t>
            </a:r>
          </a:p>
        </p:txBody>
      </p:sp>
      <p:cxnSp>
        <p:nvCxnSpPr>
          <p:cNvPr id="10" name="Straight Arrow Connector 9"/>
          <p:cNvCxnSpPr/>
          <p:nvPr/>
        </p:nvCxnSpPr>
        <p:spPr>
          <a:xfrm rot="5400000">
            <a:off x="6018213" y="1979613"/>
            <a:ext cx="458787" cy="1587"/>
          </a:xfrm>
          <a:prstGeom prst="straightConnector1">
            <a:avLst/>
          </a:prstGeom>
          <a:ln w="57150" cap="flat" cmpd="sng" algn="ctr">
            <a:solidFill>
              <a:srgbClr val="FF0000"/>
            </a:solidFill>
            <a:prstDash val="solid"/>
            <a:round/>
            <a:headEnd type="none" w="med" len="med"/>
            <a:tailEnd type="stealth" w="med" len="med"/>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16200000" flipV="1">
            <a:off x="4953794" y="1523206"/>
            <a:ext cx="457200" cy="1588"/>
          </a:xfrm>
          <a:prstGeom prst="straightConnector1">
            <a:avLst/>
          </a:prstGeom>
          <a:ln w="57150" cap="flat" cmpd="sng" algn="ctr">
            <a:solidFill>
              <a:srgbClr val="FF0000"/>
            </a:solidFill>
            <a:prstDash val="solid"/>
            <a:round/>
            <a:headEnd type="none" w="med" len="med"/>
            <a:tailEnd type="stealth" w="med" len="med"/>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2667000" y="1066800"/>
            <a:ext cx="1066800" cy="685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TextBox 14"/>
          <p:cNvSpPr txBox="1"/>
          <p:nvPr/>
        </p:nvSpPr>
        <p:spPr>
          <a:xfrm>
            <a:off x="2667000" y="990600"/>
            <a:ext cx="1371600" cy="646113"/>
          </a:xfrm>
          <a:prstGeom prst="rect">
            <a:avLst/>
          </a:prstGeom>
          <a:solidFill>
            <a:srgbClr val="FFF8D9"/>
          </a:solidFill>
          <a:ln>
            <a:solidFill>
              <a:srgbClr val="0000FF"/>
            </a:solidFill>
          </a:ln>
        </p:spPr>
        <p:txBody>
          <a:bodyPr>
            <a:spAutoFit/>
          </a:bodyPr>
          <a:lstStyle/>
          <a:p>
            <a:pPr>
              <a:defRPr/>
            </a:pPr>
            <a:r>
              <a:rPr lang="en-US" b="1" dirty="0" err="1">
                <a:solidFill>
                  <a:srgbClr val="FF0000"/>
                </a:solidFill>
                <a:effectLst>
                  <a:outerShdw blurRad="50800" dist="38100" dir="2700000">
                    <a:srgbClr val="000000">
                      <a:alpha val="43000"/>
                    </a:srgbClr>
                  </a:outerShdw>
                </a:effectLst>
                <a:latin typeface="Comic Sans MS" charset="0"/>
              </a:rPr>
              <a:t>Redshift</a:t>
            </a:r>
            <a:r>
              <a:rPr lang="en-US" b="1" dirty="0">
                <a:solidFill>
                  <a:srgbClr val="FF0000"/>
                </a:solidFill>
                <a:effectLst>
                  <a:outerShdw blurRad="50800" dist="38100" dir="2700000">
                    <a:srgbClr val="000000">
                      <a:alpha val="43000"/>
                    </a:srgbClr>
                  </a:outerShdw>
                </a:effectLst>
                <a:latin typeface="Comic Sans MS" charset="0"/>
              </a:rPr>
              <a:t>+</a:t>
            </a:r>
          </a:p>
          <a:p>
            <a:pPr>
              <a:defRPr/>
            </a:pPr>
            <a:r>
              <a:rPr lang="en-US" b="1" dirty="0">
                <a:solidFill>
                  <a:srgbClr val="FF0000"/>
                </a:solidFill>
                <a:effectLst>
                  <a:outerShdw blurRad="50800" dist="38100" dir="2700000">
                    <a:srgbClr val="000000">
                      <a:alpha val="43000"/>
                    </a:srgbClr>
                  </a:outerShdw>
                </a:effectLst>
                <a:latin typeface="Comic Sans MS" charset="0"/>
              </a:rPr>
              <a:t>Sequence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7890" name="Picture 1" descr="225155_0347_lum.gif"/>
          <p:cNvPicPr>
            <a:picLocks noChangeAspect="1"/>
          </p:cNvPicPr>
          <p:nvPr/>
        </p:nvPicPr>
        <p:blipFill>
          <a:blip r:embed="rId2"/>
          <a:srcRect/>
          <a:stretch>
            <a:fillRect/>
          </a:stretch>
        </p:blipFill>
        <p:spPr bwMode="auto">
          <a:xfrm>
            <a:off x="1143000" y="0"/>
            <a:ext cx="6858000" cy="6858000"/>
          </a:xfrm>
          <a:prstGeom prst="rect">
            <a:avLst/>
          </a:prstGeom>
          <a:noFill/>
          <a:ln w="9525">
            <a:noFill/>
            <a:miter lim="800000"/>
            <a:headEnd/>
            <a:tailEnd/>
          </a:ln>
        </p:spPr>
      </p:pic>
      <p:sp>
        <p:nvSpPr>
          <p:cNvPr id="3" name="Rectangle 2"/>
          <p:cNvSpPr/>
          <p:nvPr/>
        </p:nvSpPr>
        <p:spPr>
          <a:xfrm>
            <a:off x="4572000" y="1219200"/>
            <a:ext cx="685800" cy="3048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082" name="Picture 1" descr="1023_25roma14nustar.jpg"/>
          <p:cNvPicPr>
            <a:picLocks noChangeAspect="1"/>
          </p:cNvPicPr>
          <p:nvPr/>
        </p:nvPicPr>
        <p:blipFill>
          <a:blip r:embed="rId2"/>
          <a:srcRect/>
          <a:stretch>
            <a:fillRect/>
          </a:stretch>
        </p:blipFill>
        <p:spPr bwMode="auto">
          <a:xfrm>
            <a:off x="1143000" y="0"/>
            <a:ext cx="6858000" cy="6858000"/>
          </a:xfrm>
          <a:prstGeom prst="rect">
            <a:avLst/>
          </a:prstGeom>
          <a:noFill/>
          <a:ln w="9525">
            <a:noFill/>
            <a:miter lim="800000"/>
            <a:headEnd/>
            <a:tailEnd/>
          </a:ln>
        </p:spPr>
      </p:pic>
      <p:sp>
        <p:nvSpPr>
          <p:cNvPr id="3" name="TextBox 2"/>
          <p:cNvSpPr txBox="1"/>
          <p:nvPr/>
        </p:nvSpPr>
        <p:spPr>
          <a:xfrm rot="16200000">
            <a:off x="7435334" y="3015734"/>
            <a:ext cx="1981200" cy="369332"/>
          </a:xfrm>
          <a:prstGeom prst="rect">
            <a:avLst/>
          </a:prstGeom>
          <a:noFill/>
        </p:spPr>
        <p:txBody>
          <a:bodyPr wrap="square" rtlCol="0">
            <a:spAutoFit/>
          </a:bodyPr>
          <a:lstStyle/>
          <a:p>
            <a:r>
              <a:rPr lang="en-US" dirty="0" smtClean="0">
                <a:solidFill>
                  <a:srgbClr val="FF0000"/>
                </a:solidFill>
                <a:effectLst>
                  <a:outerShdw blurRad="50800" dist="38100" dir="2700000">
                    <a:srgbClr val="000000">
                      <a:alpha val="43000"/>
                    </a:srgbClr>
                  </a:outerShdw>
                </a:effectLst>
              </a:rPr>
              <a:t>Sbarrato+ 2013</a:t>
            </a:r>
            <a:endParaRPr lang="en-US" dirty="0">
              <a:solidFill>
                <a:srgbClr val="FF0000"/>
              </a:solidFill>
              <a:effectLst>
                <a:outerShdw blurRad="50800" dist="38100" dir="2700000">
                  <a:srgbClr val="000000">
                    <a:alpha val="43000"/>
                  </a:srgbClr>
                </a:outerShdw>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1023_multiBB.jpg"/>
          <p:cNvPicPr>
            <a:picLocks noChangeAspect="1"/>
          </p:cNvPicPr>
          <p:nvPr/>
        </p:nvPicPr>
        <p:blipFill>
          <a:blip r:embed="rId2"/>
          <a:srcRect t="10737" b="17895"/>
          <a:stretch>
            <a:fillRect/>
          </a:stretch>
        </p:blipFill>
        <p:spPr>
          <a:xfrm>
            <a:off x="1125013" y="0"/>
            <a:ext cx="7425504" cy="6858000"/>
          </a:xfrm>
          <a:prstGeom prst="rect">
            <a:avLst/>
          </a:prstGeom>
        </p:spPr>
      </p:pic>
      <p:sp>
        <p:nvSpPr>
          <p:cNvPr id="5" name="TextBox 4"/>
          <p:cNvSpPr txBox="1"/>
          <p:nvPr/>
        </p:nvSpPr>
        <p:spPr>
          <a:xfrm>
            <a:off x="6172200" y="990600"/>
            <a:ext cx="685800" cy="369332"/>
          </a:xfrm>
          <a:prstGeom prst="rect">
            <a:avLst/>
          </a:prstGeom>
          <a:noFill/>
        </p:spPr>
        <p:txBody>
          <a:bodyPr wrap="square" rtlCol="0">
            <a:spAutoFit/>
          </a:bodyPr>
          <a:lstStyle/>
          <a:p>
            <a:r>
              <a:rPr lang="en-US" dirty="0" err="1" smtClean="0"/>
              <a:t>Ly</a:t>
            </a:r>
            <a:r>
              <a:rPr lang="en-US" dirty="0" err="1" smtClean="0">
                <a:latin typeface="Symbol" charset="2"/>
                <a:cs typeface="Symbol" charset="2"/>
              </a:rPr>
              <a:t>a</a:t>
            </a:r>
            <a:endParaRPr lang="en-US" dirty="0">
              <a:latin typeface="Symbol" charset="2"/>
              <a:cs typeface="Symbol" charset="2"/>
            </a:endParaRPr>
          </a:p>
        </p:txBody>
      </p:sp>
      <p:sp>
        <p:nvSpPr>
          <p:cNvPr id="6" name="Rectangle 5"/>
          <p:cNvSpPr/>
          <p:nvPr/>
        </p:nvSpPr>
        <p:spPr>
          <a:xfrm>
            <a:off x="6172200" y="609600"/>
            <a:ext cx="381000" cy="228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rot="16200000">
            <a:off x="7042666" y="3015734"/>
            <a:ext cx="1981200" cy="369332"/>
          </a:xfrm>
          <a:prstGeom prst="rect">
            <a:avLst/>
          </a:prstGeom>
          <a:noFill/>
        </p:spPr>
        <p:txBody>
          <a:bodyPr wrap="square" rtlCol="0">
            <a:spAutoFit/>
          </a:bodyPr>
          <a:lstStyle/>
          <a:p>
            <a:r>
              <a:rPr lang="en-US" dirty="0" smtClean="0">
                <a:solidFill>
                  <a:srgbClr val="FF0000"/>
                </a:solidFill>
                <a:effectLst>
                  <a:outerShdw blurRad="50800" dist="38100" dir="2700000">
                    <a:srgbClr val="000000">
                      <a:alpha val="43000"/>
                    </a:srgbClr>
                  </a:outerShdw>
                </a:effectLst>
              </a:rPr>
              <a:t>Sbarrato+ 2012</a:t>
            </a:r>
            <a:endParaRPr lang="en-US" dirty="0">
              <a:solidFill>
                <a:srgbClr val="FF0000"/>
              </a:solidFill>
              <a:effectLst>
                <a:outerShdw blurRad="50800" dist="38100" dir="2700000">
                  <a:srgbClr val="000000">
                    <a:alpha val="43000"/>
                  </a:srgbClr>
                </a:outerShdw>
              </a:effectLst>
            </a:endParaRPr>
          </a:p>
        </p:txBody>
      </p:sp>
      <p:sp>
        <p:nvSpPr>
          <p:cNvPr id="8" name="Text Box 7"/>
          <p:cNvSpPr txBox="1">
            <a:spLocks noChangeArrowheads="1"/>
          </p:cNvSpPr>
          <p:nvPr/>
        </p:nvSpPr>
        <p:spPr bwMode="auto">
          <a:xfrm>
            <a:off x="3013074" y="4491038"/>
            <a:ext cx="2016126" cy="461962"/>
          </a:xfrm>
          <a:prstGeom prst="rect">
            <a:avLst/>
          </a:prstGeom>
          <a:solidFill>
            <a:srgbClr val="FFFF00"/>
          </a:solidFill>
          <a:ln w="28575">
            <a:solidFill>
              <a:srgbClr val="FF0000"/>
            </a:solidFill>
            <a:miter lim="800000"/>
            <a:headEnd/>
            <a:tailEnd/>
          </a:ln>
          <a:effectLst/>
        </p:spPr>
        <p:txBody>
          <a:bodyPr>
            <a:prstTxWarp prst="textNoShape">
              <a:avLst/>
            </a:prstTxWarp>
            <a:spAutoFit/>
          </a:bodyPr>
          <a:lstStyle/>
          <a:p>
            <a:pPr>
              <a:spcBef>
                <a:spcPct val="50000"/>
              </a:spcBef>
              <a:defRPr/>
            </a:pPr>
            <a:r>
              <a:rPr lang="en-US" sz="2400" b="1" dirty="0">
                <a:solidFill>
                  <a:srgbClr val="FF0000"/>
                </a:solidFill>
                <a:effectLst>
                  <a:outerShdw blurRad="38100" dist="38100" dir="2700000" algn="tl">
                    <a:srgbClr val="000000"/>
                  </a:outerShdw>
                </a:effectLst>
                <a:latin typeface="Comic Sans MS" charset="0"/>
              </a:rPr>
              <a:t>M</a:t>
            </a:r>
            <a:r>
              <a:rPr lang="en-US" sz="2800" b="1" baseline="-25000" dirty="0">
                <a:solidFill>
                  <a:srgbClr val="FF0000"/>
                </a:solidFill>
                <a:effectLst>
                  <a:outerShdw blurRad="38100" dist="38100" dir="2700000" algn="tl">
                    <a:srgbClr val="000000"/>
                  </a:outerShdw>
                </a:effectLst>
                <a:latin typeface="Comic Sans MS" charset="0"/>
              </a:rPr>
              <a:t>BH</a:t>
            </a:r>
            <a:r>
              <a:rPr lang="en-US" sz="2400" b="1" dirty="0" smtClean="0">
                <a:solidFill>
                  <a:srgbClr val="FF0000"/>
                </a:solidFill>
                <a:effectLst>
                  <a:outerShdw blurRad="38100" dist="38100" dir="2700000" algn="tl">
                    <a:srgbClr val="000000"/>
                  </a:outerShdw>
                </a:effectLst>
                <a:latin typeface="Comic Sans MS" charset="0"/>
              </a:rPr>
              <a:t>=3x10</a:t>
            </a:r>
            <a:r>
              <a:rPr lang="en-US" sz="2800" b="1" baseline="30000" dirty="0" smtClean="0">
                <a:solidFill>
                  <a:srgbClr val="FF0000"/>
                </a:solidFill>
                <a:effectLst>
                  <a:outerShdw blurRad="38100" dist="38100" dir="2700000" algn="tl">
                    <a:srgbClr val="000000"/>
                  </a:outerShdw>
                </a:effectLst>
                <a:latin typeface="Comic Sans MS" charset="0"/>
              </a:rPr>
              <a:t>9</a:t>
            </a:r>
            <a:endParaRPr lang="en-US" sz="2800" b="1" baseline="30000" dirty="0">
              <a:solidFill>
                <a:srgbClr val="FF0000"/>
              </a:solidFill>
              <a:effectLst>
                <a:outerShdw blurRad="38100" dist="38100" dir="2700000" algn="tl">
                  <a:srgbClr val="000000"/>
                </a:outerShdw>
              </a:effectLst>
              <a:latin typeface="Comic Sans MS"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3490" name="Picture 1" descr="pj_ld_bw_stripes.jpeg"/>
          <p:cNvPicPr>
            <a:picLocks noChangeAspect="1"/>
          </p:cNvPicPr>
          <p:nvPr/>
        </p:nvPicPr>
        <p:blipFill>
          <a:blip r:embed="rId2"/>
          <a:srcRect/>
          <a:stretch>
            <a:fillRect/>
          </a:stretch>
        </p:blipFill>
        <p:spPr bwMode="auto">
          <a:xfrm>
            <a:off x="1143000" y="0"/>
            <a:ext cx="6858000" cy="6858000"/>
          </a:xfrm>
          <a:prstGeom prst="rect">
            <a:avLst/>
          </a:prstGeom>
          <a:noFill/>
          <a:ln w="9525">
            <a:noFill/>
            <a:miter lim="800000"/>
            <a:headEnd/>
            <a:tailEnd/>
          </a:ln>
        </p:spPr>
      </p:pic>
      <p:sp>
        <p:nvSpPr>
          <p:cNvPr id="3" name="TextBox 2"/>
          <p:cNvSpPr txBox="1"/>
          <p:nvPr/>
        </p:nvSpPr>
        <p:spPr>
          <a:xfrm rot="16200000">
            <a:off x="6623844" y="3244056"/>
            <a:ext cx="2514600" cy="369888"/>
          </a:xfrm>
          <a:prstGeom prst="rect">
            <a:avLst/>
          </a:prstGeom>
          <a:noFill/>
        </p:spPr>
        <p:txBody>
          <a:bodyPr>
            <a:prstTxWarp prst="textNoShape">
              <a:avLst/>
            </a:prstTxWarp>
            <a:spAutoFit/>
          </a:bodyPr>
          <a:lstStyle/>
          <a:p>
            <a:pPr>
              <a:defRPr/>
            </a:pPr>
            <a:r>
              <a:rPr lang="en-US" dirty="0">
                <a:solidFill>
                  <a:srgbClr val="FF0000"/>
                </a:solidFill>
                <a:effectLst>
                  <a:outerShdw blurRad="38100" dist="38100" dir="2700000" algn="tl">
                    <a:srgbClr val="DDDDDD"/>
                  </a:outerShdw>
                </a:effectLst>
              </a:rPr>
              <a:t>GG+ Nature, 2014</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j_ld_z5_bw.jpeg"/>
          <p:cNvPicPr>
            <a:picLocks noChangeAspect="1"/>
          </p:cNvPicPr>
          <p:nvPr/>
        </p:nvPicPr>
        <p:blipFill>
          <a:blip r:embed="rId2"/>
          <a:stretch>
            <a:fillRect/>
          </a:stretch>
        </p:blipFill>
        <p:spPr>
          <a:xfrm>
            <a:off x="1143000" y="0"/>
            <a:ext cx="6858000" cy="6858000"/>
          </a:xfrm>
          <a:prstGeom prst="rect">
            <a:avLst/>
          </a:prstGeom>
        </p:spPr>
      </p:pic>
      <p:sp>
        <p:nvSpPr>
          <p:cNvPr id="3" name="TextBox 2"/>
          <p:cNvSpPr txBox="1"/>
          <p:nvPr/>
        </p:nvSpPr>
        <p:spPr>
          <a:xfrm rot="16200000">
            <a:off x="6623844" y="3244334"/>
            <a:ext cx="2514600" cy="369332"/>
          </a:xfrm>
          <a:prstGeom prst="rect">
            <a:avLst/>
          </a:prstGeom>
          <a:noFill/>
        </p:spPr>
        <p:txBody>
          <a:bodyPr>
            <a:prstTxWarp prst="textNoShape">
              <a:avLst/>
            </a:prstTxWarp>
            <a:spAutoFit/>
          </a:bodyPr>
          <a:lstStyle/>
          <a:p>
            <a:pPr>
              <a:defRPr/>
            </a:pPr>
            <a:r>
              <a:rPr lang="en-US" dirty="0" smtClean="0">
                <a:solidFill>
                  <a:srgbClr val="FF0000"/>
                </a:solidFill>
                <a:effectLst>
                  <a:outerShdw blurRad="38100" dist="38100" dir="2700000" algn="tl">
                    <a:srgbClr val="DDDDDD"/>
                  </a:outerShdw>
                </a:effectLst>
              </a:rPr>
              <a:t>Sbarrato+ in prep</a:t>
            </a:r>
            <a:endParaRPr lang="en-US" dirty="0">
              <a:solidFill>
                <a:srgbClr val="FF0000"/>
              </a:solidFill>
              <a:effectLst>
                <a:outerShdw blurRad="38100" dist="38100" dir="2700000" algn="tl">
                  <a:srgbClr val="DDDDDD"/>
                </a:outerShdw>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1556" name="Rectangle 4"/>
          <p:cNvSpPr>
            <a:spLocks noGrp="1" noChangeArrowheads="1"/>
          </p:cNvSpPr>
          <p:nvPr>
            <p:ph type="title"/>
          </p:nvPr>
        </p:nvSpPr>
        <p:spPr>
          <a:xfrm>
            <a:off x="323850" y="1219200"/>
            <a:ext cx="8229600" cy="3886200"/>
          </a:xfrm>
        </p:spPr>
        <p:txBody>
          <a:bodyPr/>
          <a:lstStyle/>
          <a:p>
            <a:pPr eaLnBrk="1" hangingPunct="1">
              <a:defRPr/>
            </a:pPr>
            <a:r>
              <a:rPr lang="en-US" sz="8800" b="1" dirty="0">
                <a:solidFill>
                  <a:srgbClr val="FF0000"/>
                </a:solidFill>
                <a:effectLst>
                  <a:outerShdw blurRad="38100" dist="38100" dir="2700000" algn="tl">
                    <a:srgbClr val="000000"/>
                  </a:outerShdw>
                </a:effectLst>
                <a:latin typeface="Comic Sans MS" charset="0"/>
              </a:rPr>
              <a:t>1=2</a:t>
            </a:r>
            <a:r>
              <a:rPr lang="en-US" sz="11500" b="1" dirty="0">
                <a:solidFill>
                  <a:srgbClr val="FF0000"/>
                </a:solidFill>
                <a:effectLst>
                  <a:outerShdw blurRad="38100" dist="38100" dir="2700000" algn="tl">
                    <a:srgbClr val="000000"/>
                  </a:outerShdw>
                </a:effectLst>
                <a:latin typeface="Symbol" charset="2"/>
              </a:rPr>
              <a:t>G</a:t>
            </a:r>
            <a:r>
              <a:rPr lang="en-US" sz="13800" b="1" baseline="30000" dirty="0">
                <a:solidFill>
                  <a:srgbClr val="FF0000"/>
                </a:solidFill>
                <a:effectLst>
                  <a:outerShdw blurRad="38100" dist="38100" dir="2700000" algn="tl">
                    <a:srgbClr val="000000"/>
                  </a:outerShdw>
                </a:effectLst>
                <a:latin typeface="Comic Sans MS" charset="0"/>
              </a:rPr>
              <a:t>2</a:t>
            </a:r>
            <a:r>
              <a:rPr lang="en-US" sz="9600" b="1" baseline="30000" dirty="0">
                <a:solidFill>
                  <a:srgbClr val="FF0000"/>
                </a:solidFill>
                <a:effectLst>
                  <a:outerShdw blurRad="38100" dist="38100" dir="2700000" algn="tl">
                    <a:srgbClr val="000000"/>
                  </a:outerShdw>
                </a:effectLst>
                <a:latin typeface="Comic Sans MS" charset="0"/>
              </a:rPr>
              <a:t/>
            </a:r>
            <a:br>
              <a:rPr lang="en-US" sz="9600" b="1" baseline="30000" dirty="0">
                <a:solidFill>
                  <a:srgbClr val="FF0000"/>
                </a:solidFill>
                <a:effectLst>
                  <a:outerShdw blurRad="38100" dist="38100" dir="2700000" algn="tl">
                    <a:srgbClr val="000000"/>
                  </a:outerShdw>
                </a:effectLst>
                <a:latin typeface="Comic Sans MS" charset="0"/>
              </a:rPr>
            </a:br>
            <a:r>
              <a:rPr lang="en-US" sz="5400" b="1" dirty="0" smtClean="0">
                <a:solidFill>
                  <a:srgbClr val="FF0000"/>
                </a:solidFill>
                <a:effectLst>
                  <a:outerShdw blurRad="38100" dist="38100" dir="2700000" algn="tl">
                    <a:srgbClr val="000000"/>
                  </a:outerShdw>
                </a:effectLst>
                <a:latin typeface="Comic Sans MS" charset="0"/>
              </a:rPr>
              <a:t>~300-500</a:t>
            </a:r>
            <a:endParaRPr lang="en-US" sz="9600" b="1" dirty="0">
              <a:solidFill>
                <a:srgbClr val="FF0000"/>
              </a:solidFill>
              <a:effectLst>
                <a:outerShdw blurRad="38100" dist="38100" dir="2700000" algn="tl">
                  <a:srgbClr val="000000"/>
                </a:outerShdw>
              </a:effectLst>
              <a:latin typeface="Comic Sans MS"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6" name="Picture 2" descr="jetsites"/>
          <p:cNvPicPr>
            <a:picLocks noGrp="1" noChangeAspect="1" noChangeArrowheads="1"/>
          </p:cNvPicPr>
          <p:nvPr>
            <p:ph/>
          </p:nvPr>
        </p:nvPicPr>
        <p:blipFill>
          <a:blip r:embed="rId2"/>
          <a:srcRect/>
          <a:stretch>
            <a:fillRect/>
          </a:stretch>
        </p:blipFill>
        <p:spPr>
          <a:xfrm>
            <a:off x="323850" y="115888"/>
            <a:ext cx="5410200" cy="6553200"/>
          </a:xfrm>
          <a:noFill/>
        </p:spPr>
      </p:pic>
      <p:sp>
        <p:nvSpPr>
          <p:cNvPr id="428035" name="Text Box 3"/>
          <p:cNvSpPr txBox="1">
            <a:spLocks noChangeArrowheads="1"/>
          </p:cNvSpPr>
          <p:nvPr/>
        </p:nvSpPr>
        <p:spPr bwMode="auto">
          <a:xfrm>
            <a:off x="5724525" y="333375"/>
            <a:ext cx="3311525" cy="1920875"/>
          </a:xfrm>
          <a:prstGeom prst="rect">
            <a:avLst/>
          </a:prstGeom>
          <a:noFill/>
          <a:ln w="9525">
            <a:noFill/>
            <a:miter lim="800000"/>
            <a:headEnd/>
            <a:tailEnd/>
          </a:ln>
          <a:effectLst/>
        </p:spPr>
        <p:txBody>
          <a:bodyPr>
            <a:prstTxWarp prst="textNoShape">
              <a:avLst/>
            </a:prstTxWarp>
            <a:spAutoFit/>
          </a:bodyPr>
          <a:lstStyle/>
          <a:p>
            <a:pPr algn="ctr">
              <a:spcBef>
                <a:spcPct val="50000"/>
              </a:spcBef>
              <a:defRPr/>
            </a:pPr>
            <a:r>
              <a:rPr lang="en-US" sz="4000" b="1">
                <a:solidFill>
                  <a:srgbClr val="FF0000"/>
                </a:solidFill>
                <a:effectLst>
                  <a:outerShdw blurRad="38100" dist="38100" dir="2700000" algn="tl">
                    <a:srgbClr val="000000"/>
                  </a:outerShdw>
                </a:effectLst>
                <a:latin typeface="Comic Sans MS" charset="0"/>
              </a:rPr>
              <a:t>Power of jets in </a:t>
            </a:r>
            <a:r>
              <a:rPr lang="en-US" sz="4000" b="1">
                <a:solidFill>
                  <a:srgbClr val="66FF33"/>
                </a:solidFill>
                <a:effectLst>
                  <a:outerShdw blurRad="38100" dist="38100" dir="2700000" algn="tl">
                    <a:srgbClr val="000000"/>
                  </a:outerShdw>
                </a:effectLst>
                <a:latin typeface="Comic Sans MS" charset="0"/>
              </a:rPr>
              <a:t>blazars</a:t>
            </a:r>
            <a:endParaRPr lang="it-IT" sz="4000" b="1">
              <a:solidFill>
                <a:srgbClr val="66FF33"/>
              </a:solidFill>
              <a:effectLst>
                <a:outerShdw blurRad="38100" dist="38100" dir="2700000" algn="tl">
                  <a:srgbClr val="000000"/>
                </a:outerShdw>
              </a:effectLst>
              <a:latin typeface="Comic Sans MS" charset="0"/>
            </a:endParaRPr>
          </a:p>
        </p:txBody>
      </p:sp>
      <p:sp>
        <p:nvSpPr>
          <p:cNvPr id="26628" name="TextBox 4"/>
          <p:cNvSpPr txBox="1">
            <a:spLocks noChangeArrowheads="1"/>
          </p:cNvSpPr>
          <p:nvPr/>
        </p:nvSpPr>
        <p:spPr bwMode="auto">
          <a:xfrm>
            <a:off x="3352800" y="1981200"/>
            <a:ext cx="1981200" cy="307975"/>
          </a:xfrm>
          <a:prstGeom prst="rect">
            <a:avLst/>
          </a:prstGeom>
          <a:noFill/>
          <a:ln w="9525">
            <a:noFill/>
            <a:miter lim="800000"/>
            <a:headEnd/>
            <a:tailEnd/>
          </a:ln>
        </p:spPr>
        <p:txBody>
          <a:bodyPr>
            <a:prstTxWarp prst="textNoShape">
              <a:avLst/>
            </a:prstTxWarp>
            <a:spAutoFit/>
          </a:bodyPr>
          <a:lstStyle/>
          <a:p>
            <a:r>
              <a:rPr lang="en-US" sz="1400" dirty="0">
                <a:latin typeface="Chalkduster" pitchFamily="-65" charset="0"/>
                <a:ea typeface="Chalkduster" pitchFamily="-65" charset="0"/>
                <a:cs typeface="Chalkduster" pitchFamily="-65" charset="0"/>
              </a:rPr>
              <a:t>X-ray cavities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8370" name="Picture 1" descr="fi18_08_2015_bin1.jpeg"/>
          <p:cNvPicPr>
            <a:picLocks noChangeAspect="1"/>
          </p:cNvPicPr>
          <p:nvPr/>
        </p:nvPicPr>
        <p:blipFill>
          <a:blip r:embed="rId2"/>
          <a:srcRect/>
          <a:stretch>
            <a:fillRect/>
          </a:stretch>
        </p:blipFill>
        <p:spPr bwMode="auto">
          <a:xfrm>
            <a:off x="1143000" y="0"/>
            <a:ext cx="6858000" cy="6858000"/>
          </a:xfrm>
          <a:prstGeom prst="rect">
            <a:avLst/>
          </a:prstGeom>
          <a:noFill/>
          <a:ln w="9525">
            <a:noFill/>
            <a:miter lim="800000"/>
            <a:headEnd/>
            <a:tailEnd/>
          </a:ln>
        </p:spPr>
      </p:pic>
      <p:sp>
        <p:nvSpPr>
          <p:cNvPr id="3" name="TextBox 2"/>
          <p:cNvSpPr txBox="1"/>
          <p:nvPr/>
        </p:nvSpPr>
        <p:spPr>
          <a:xfrm>
            <a:off x="2362200" y="76200"/>
            <a:ext cx="5029200" cy="461665"/>
          </a:xfrm>
          <a:prstGeom prst="rect">
            <a:avLst/>
          </a:prstGeom>
          <a:noFill/>
        </p:spPr>
        <p:txBody>
          <a:bodyPr wrap="square" rtlCol="0">
            <a:spAutoFit/>
          </a:bodyPr>
          <a:lstStyle/>
          <a:p>
            <a:pPr algn="ctr"/>
            <a:r>
              <a:rPr lang="en-US" sz="2400" b="1" dirty="0" smtClean="0">
                <a:solidFill>
                  <a:srgbClr val="FF0000"/>
                </a:solidFill>
                <a:effectLst>
                  <a:outerShdw blurRad="50800" dist="38100" dir="2700000">
                    <a:srgbClr val="000000">
                      <a:alpha val="68000"/>
                    </a:srgbClr>
                  </a:outerShdw>
                </a:effectLst>
              </a:rPr>
              <a:t>Massive AND active black holes </a:t>
            </a:r>
            <a:endParaRPr lang="en-US" sz="2400" b="1" dirty="0">
              <a:solidFill>
                <a:srgbClr val="FF0000"/>
              </a:solidFill>
              <a:effectLst>
                <a:outerShdw blurRad="50800" dist="38100" dir="2700000">
                  <a:srgbClr val="000000">
                    <a:alpha val="68000"/>
                  </a:srgbClr>
                </a:outerShdw>
              </a:effectLs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9394" name="Picture 1" descr="fi18_08_2015_bin2.jpeg"/>
          <p:cNvPicPr>
            <a:picLocks noChangeAspect="1"/>
          </p:cNvPicPr>
          <p:nvPr/>
        </p:nvPicPr>
        <p:blipFill>
          <a:blip r:embed="rId2"/>
          <a:srcRect/>
          <a:stretch>
            <a:fillRect/>
          </a:stretch>
        </p:blipFill>
        <p:spPr bwMode="auto">
          <a:xfrm>
            <a:off x="1143000" y="0"/>
            <a:ext cx="6858000" cy="6858000"/>
          </a:xfrm>
          <a:prstGeom prst="rect">
            <a:avLst/>
          </a:prstGeom>
          <a:noFill/>
          <a:ln w="9525">
            <a:noFill/>
            <a:miter lim="800000"/>
            <a:headEnd/>
            <a:tailEnd/>
          </a:ln>
        </p:spPr>
      </p:pic>
      <p:sp>
        <p:nvSpPr>
          <p:cNvPr id="3" name="TextBox 2"/>
          <p:cNvSpPr txBox="1"/>
          <p:nvPr/>
        </p:nvSpPr>
        <p:spPr>
          <a:xfrm rot="18426454">
            <a:off x="3487738" y="4654550"/>
            <a:ext cx="762000" cy="368300"/>
          </a:xfrm>
          <a:prstGeom prst="rect">
            <a:avLst/>
          </a:prstGeom>
          <a:noFill/>
        </p:spPr>
        <p:txBody>
          <a:bodyPr>
            <a:spAutoFit/>
          </a:bodyPr>
          <a:lstStyle/>
          <a:p>
            <a:pPr>
              <a:defRPr/>
            </a:pPr>
            <a:r>
              <a:rPr lang="en-US" b="1" dirty="0">
                <a:solidFill>
                  <a:srgbClr val="FF0000"/>
                </a:solidFill>
                <a:effectLst>
                  <a:outerShdw blurRad="50800" dist="38100" dir="2700000">
                    <a:srgbClr val="000000">
                      <a:alpha val="43000"/>
                    </a:srgbClr>
                  </a:outerShdw>
                </a:effectLst>
                <a:latin typeface="Comic Sans MS" pitchFamily="-110" charset="0"/>
              </a:rPr>
              <a:t>BAT</a:t>
            </a:r>
          </a:p>
        </p:txBody>
      </p:sp>
      <p:sp>
        <p:nvSpPr>
          <p:cNvPr id="4" name="TextBox 3"/>
          <p:cNvSpPr txBox="1"/>
          <p:nvPr/>
        </p:nvSpPr>
        <p:spPr>
          <a:xfrm>
            <a:off x="2362200" y="76200"/>
            <a:ext cx="5029200" cy="461665"/>
          </a:xfrm>
          <a:prstGeom prst="rect">
            <a:avLst/>
          </a:prstGeom>
          <a:noFill/>
        </p:spPr>
        <p:txBody>
          <a:bodyPr wrap="square" rtlCol="0">
            <a:spAutoFit/>
          </a:bodyPr>
          <a:lstStyle/>
          <a:p>
            <a:pPr algn="ctr"/>
            <a:r>
              <a:rPr lang="en-US" sz="2400" b="1" dirty="0" smtClean="0">
                <a:solidFill>
                  <a:srgbClr val="FF0000"/>
                </a:solidFill>
                <a:effectLst>
                  <a:outerShdw blurRad="50800" dist="38100" dir="2700000">
                    <a:srgbClr val="000000">
                      <a:alpha val="68000"/>
                    </a:srgbClr>
                  </a:outerShdw>
                </a:effectLst>
              </a:rPr>
              <a:t>Massive AND active black holes </a:t>
            </a:r>
            <a:endParaRPr lang="en-US" sz="2400" b="1" dirty="0">
              <a:solidFill>
                <a:srgbClr val="FF0000"/>
              </a:solidFill>
              <a:effectLst>
                <a:outerShdw blurRad="50800" dist="38100" dir="2700000">
                  <a:srgbClr val="000000">
                    <a:alpha val="68000"/>
                  </a:srgbClr>
                </a:outerShdw>
              </a:effectLs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0418" name="Picture 1" descr="fi18_08_2015_bin3.jpeg"/>
          <p:cNvPicPr>
            <a:picLocks noChangeAspect="1"/>
          </p:cNvPicPr>
          <p:nvPr/>
        </p:nvPicPr>
        <p:blipFill>
          <a:blip r:embed="rId2"/>
          <a:srcRect/>
          <a:stretch>
            <a:fillRect/>
          </a:stretch>
        </p:blipFill>
        <p:spPr bwMode="auto">
          <a:xfrm>
            <a:off x="1143000" y="0"/>
            <a:ext cx="6858000" cy="6858000"/>
          </a:xfrm>
          <a:prstGeom prst="rect">
            <a:avLst/>
          </a:prstGeom>
          <a:noFill/>
          <a:ln w="9525">
            <a:noFill/>
            <a:miter lim="800000"/>
            <a:headEnd/>
            <a:tailEnd/>
          </a:ln>
        </p:spPr>
      </p:pic>
      <p:sp>
        <p:nvSpPr>
          <p:cNvPr id="3" name="TextBox 2"/>
          <p:cNvSpPr txBox="1"/>
          <p:nvPr/>
        </p:nvSpPr>
        <p:spPr>
          <a:xfrm rot="18426454">
            <a:off x="3487738" y="4654550"/>
            <a:ext cx="762000" cy="368300"/>
          </a:xfrm>
          <a:prstGeom prst="rect">
            <a:avLst/>
          </a:prstGeom>
          <a:noFill/>
        </p:spPr>
        <p:txBody>
          <a:bodyPr>
            <a:spAutoFit/>
          </a:bodyPr>
          <a:lstStyle/>
          <a:p>
            <a:pPr>
              <a:defRPr/>
            </a:pPr>
            <a:r>
              <a:rPr lang="en-US" b="1" dirty="0">
                <a:solidFill>
                  <a:srgbClr val="FF0000"/>
                </a:solidFill>
                <a:effectLst>
                  <a:outerShdw blurRad="50800" dist="38100" dir="2700000">
                    <a:srgbClr val="000000">
                      <a:alpha val="43000"/>
                    </a:srgbClr>
                  </a:outerShdw>
                </a:effectLst>
                <a:latin typeface="Comic Sans MS" pitchFamily="-110" charset="0"/>
              </a:rPr>
              <a:t>BAT</a:t>
            </a:r>
          </a:p>
        </p:txBody>
      </p:sp>
      <p:sp>
        <p:nvSpPr>
          <p:cNvPr id="4" name="TextBox 3"/>
          <p:cNvSpPr txBox="1"/>
          <p:nvPr/>
        </p:nvSpPr>
        <p:spPr>
          <a:xfrm rot="1496004">
            <a:off x="3086100" y="3060700"/>
            <a:ext cx="863600" cy="368300"/>
          </a:xfrm>
          <a:prstGeom prst="rect">
            <a:avLst/>
          </a:prstGeom>
          <a:noFill/>
        </p:spPr>
        <p:txBody>
          <a:bodyPr>
            <a:spAutoFit/>
          </a:bodyPr>
          <a:lstStyle/>
          <a:p>
            <a:pPr>
              <a:defRPr/>
            </a:pPr>
            <a:r>
              <a:rPr lang="en-US" b="1" dirty="0">
                <a:solidFill>
                  <a:srgbClr val="0000FF"/>
                </a:solidFill>
                <a:effectLst>
                  <a:outerShdw blurRad="50800" dist="38100" dir="2700000">
                    <a:srgbClr val="000000">
                      <a:alpha val="43000"/>
                    </a:srgbClr>
                  </a:outerShdw>
                </a:effectLst>
                <a:latin typeface="Comic Sans MS" pitchFamily="-110" charset="0"/>
              </a:rPr>
              <a:t>Fermi</a:t>
            </a:r>
          </a:p>
        </p:txBody>
      </p:sp>
      <p:sp>
        <p:nvSpPr>
          <p:cNvPr id="5" name="TextBox 4"/>
          <p:cNvSpPr txBox="1"/>
          <p:nvPr/>
        </p:nvSpPr>
        <p:spPr>
          <a:xfrm>
            <a:off x="2362200" y="76200"/>
            <a:ext cx="5029200" cy="461665"/>
          </a:xfrm>
          <a:prstGeom prst="rect">
            <a:avLst/>
          </a:prstGeom>
          <a:noFill/>
        </p:spPr>
        <p:txBody>
          <a:bodyPr wrap="square" rtlCol="0">
            <a:spAutoFit/>
          </a:bodyPr>
          <a:lstStyle/>
          <a:p>
            <a:pPr algn="ctr"/>
            <a:r>
              <a:rPr lang="en-US" sz="2400" b="1" dirty="0" smtClean="0">
                <a:solidFill>
                  <a:srgbClr val="FF0000"/>
                </a:solidFill>
                <a:effectLst>
                  <a:outerShdw blurRad="50800" dist="38100" dir="2700000">
                    <a:srgbClr val="000000">
                      <a:alpha val="68000"/>
                    </a:srgbClr>
                  </a:outerShdw>
                </a:effectLst>
              </a:rPr>
              <a:t>Massive AND active black holes </a:t>
            </a:r>
            <a:endParaRPr lang="en-US" sz="2400" b="1" dirty="0">
              <a:solidFill>
                <a:srgbClr val="FF0000"/>
              </a:solidFill>
              <a:effectLst>
                <a:outerShdw blurRad="50800" dist="38100" dir="2700000">
                  <a:srgbClr val="000000">
                    <a:alpha val="68000"/>
                  </a:srgbClr>
                </a:outerShdw>
              </a:effectLs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42" name="Picture 1" descr="fi18_08_2015_bin4.jpeg"/>
          <p:cNvPicPr>
            <a:picLocks noChangeAspect="1"/>
          </p:cNvPicPr>
          <p:nvPr/>
        </p:nvPicPr>
        <p:blipFill>
          <a:blip r:embed="rId2"/>
          <a:srcRect/>
          <a:stretch>
            <a:fillRect/>
          </a:stretch>
        </p:blipFill>
        <p:spPr bwMode="auto">
          <a:xfrm>
            <a:off x="1143000" y="0"/>
            <a:ext cx="6858000" cy="6858000"/>
          </a:xfrm>
          <a:prstGeom prst="rect">
            <a:avLst/>
          </a:prstGeom>
          <a:noFill/>
          <a:ln w="9525">
            <a:noFill/>
            <a:miter lim="800000"/>
            <a:headEnd/>
            <a:tailEnd/>
          </a:ln>
        </p:spPr>
      </p:pic>
      <p:sp>
        <p:nvSpPr>
          <p:cNvPr id="3" name="TextBox 2"/>
          <p:cNvSpPr txBox="1"/>
          <p:nvPr/>
        </p:nvSpPr>
        <p:spPr>
          <a:xfrm rot="18426454">
            <a:off x="3487738" y="4654550"/>
            <a:ext cx="762000" cy="368300"/>
          </a:xfrm>
          <a:prstGeom prst="rect">
            <a:avLst/>
          </a:prstGeom>
          <a:noFill/>
        </p:spPr>
        <p:txBody>
          <a:bodyPr>
            <a:spAutoFit/>
          </a:bodyPr>
          <a:lstStyle/>
          <a:p>
            <a:pPr>
              <a:defRPr/>
            </a:pPr>
            <a:r>
              <a:rPr lang="en-US" b="1" dirty="0">
                <a:solidFill>
                  <a:srgbClr val="FF0000"/>
                </a:solidFill>
                <a:effectLst>
                  <a:outerShdw blurRad="50800" dist="38100" dir="2700000">
                    <a:srgbClr val="000000">
                      <a:alpha val="43000"/>
                    </a:srgbClr>
                  </a:outerShdw>
                </a:effectLst>
                <a:latin typeface="Comic Sans MS" pitchFamily="-110" charset="0"/>
              </a:rPr>
              <a:t>BAT</a:t>
            </a:r>
          </a:p>
        </p:txBody>
      </p:sp>
      <p:sp>
        <p:nvSpPr>
          <p:cNvPr id="4" name="TextBox 3"/>
          <p:cNvSpPr txBox="1"/>
          <p:nvPr/>
        </p:nvSpPr>
        <p:spPr>
          <a:xfrm rot="1496004">
            <a:off x="3086100" y="3060700"/>
            <a:ext cx="863600" cy="368300"/>
          </a:xfrm>
          <a:prstGeom prst="rect">
            <a:avLst/>
          </a:prstGeom>
          <a:noFill/>
        </p:spPr>
        <p:txBody>
          <a:bodyPr>
            <a:spAutoFit/>
          </a:bodyPr>
          <a:lstStyle/>
          <a:p>
            <a:pPr>
              <a:defRPr/>
            </a:pPr>
            <a:r>
              <a:rPr lang="en-US" b="1" dirty="0">
                <a:solidFill>
                  <a:srgbClr val="0000FF"/>
                </a:solidFill>
                <a:effectLst>
                  <a:outerShdw blurRad="50800" dist="38100" dir="2700000">
                    <a:srgbClr val="000000">
                      <a:alpha val="43000"/>
                    </a:srgbClr>
                  </a:outerShdw>
                </a:effectLst>
                <a:latin typeface="Comic Sans MS" pitchFamily="-110" charset="0"/>
              </a:rPr>
              <a:t>Fermi</a:t>
            </a:r>
          </a:p>
        </p:txBody>
      </p:sp>
      <p:sp>
        <p:nvSpPr>
          <p:cNvPr id="5" name="TextBox 4"/>
          <p:cNvSpPr txBox="1"/>
          <p:nvPr/>
        </p:nvSpPr>
        <p:spPr>
          <a:xfrm>
            <a:off x="2362200" y="76200"/>
            <a:ext cx="5029200" cy="461665"/>
          </a:xfrm>
          <a:prstGeom prst="rect">
            <a:avLst/>
          </a:prstGeom>
          <a:noFill/>
        </p:spPr>
        <p:txBody>
          <a:bodyPr wrap="square" rtlCol="0">
            <a:spAutoFit/>
          </a:bodyPr>
          <a:lstStyle/>
          <a:p>
            <a:pPr algn="ctr"/>
            <a:r>
              <a:rPr lang="en-US" sz="2400" b="1" dirty="0" smtClean="0">
                <a:solidFill>
                  <a:srgbClr val="FF0000"/>
                </a:solidFill>
                <a:effectLst>
                  <a:outerShdw blurRad="50800" dist="38100" dir="2700000">
                    <a:srgbClr val="000000">
                      <a:alpha val="68000"/>
                    </a:srgbClr>
                  </a:outerShdw>
                </a:effectLst>
              </a:rPr>
              <a:t>Massive AND active black holes </a:t>
            </a:r>
            <a:endParaRPr lang="en-US" sz="2400" b="1" dirty="0">
              <a:solidFill>
                <a:srgbClr val="FF0000"/>
              </a:solidFill>
              <a:effectLst>
                <a:outerShdw blurRad="50800" dist="38100" dir="2700000">
                  <a:srgbClr val="000000">
                    <a:alpha val="68000"/>
                  </a:srgbClr>
                </a:outerShdw>
              </a:effectLs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2466" name="Picture 1" descr="fi18_08_2015_bin5.jpeg"/>
          <p:cNvPicPr>
            <a:picLocks noChangeAspect="1"/>
          </p:cNvPicPr>
          <p:nvPr/>
        </p:nvPicPr>
        <p:blipFill>
          <a:blip r:embed="rId2"/>
          <a:srcRect/>
          <a:stretch>
            <a:fillRect/>
          </a:stretch>
        </p:blipFill>
        <p:spPr bwMode="auto">
          <a:xfrm>
            <a:off x="1143000" y="0"/>
            <a:ext cx="6858000" cy="6858000"/>
          </a:xfrm>
          <a:prstGeom prst="rect">
            <a:avLst/>
          </a:prstGeom>
          <a:noFill/>
          <a:ln w="9525">
            <a:noFill/>
            <a:miter lim="800000"/>
            <a:headEnd/>
            <a:tailEnd/>
          </a:ln>
        </p:spPr>
      </p:pic>
      <p:sp>
        <p:nvSpPr>
          <p:cNvPr id="3" name="TextBox 2"/>
          <p:cNvSpPr txBox="1"/>
          <p:nvPr/>
        </p:nvSpPr>
        <p:spPr>
          <a:xfrm rot="18426454">
            <a:off x="3487738" y="4654550"/>
            <a:ext cx="762000" cy="368300"/>
          </a:xfrm>
          <a:prstGeom prst="rect">
            <a:avLst/>
          </a:prstGeom>
          <a:noFill/>
        </p:spPr>
        <p:txBody>
          <a:bodyPr>
            <a:spAutoFit/>
          </a:bodyPr>
          <a:lstStyle/>
          <a:p>
            <a:pPr>
              <a:defRPr/>
            </a:pPr>
            <a:r>
              <a:rPr lang="en-US" b="1" dirty="0">
                <a:solidFill>
                  <a:srgbClr val="FF0000"/>
                </a:solidFill>
                <a:effectLst>
                  <a:outerShdw blurRad="50800" dist="38100" dir="2700000">
                    <a:srgbClr val="000000">
                      <a:alpha val="43000"/>
                    </a:srgbClr>
                  </a:outerShdw>
                </a:effectLst>
                <a:latin typeface="Comic Sans MS" pitchFamily="-110" charset="0"/>
              </a:rPr>
              <a:t>BAT</a:t>
            </a:r>
          </a:p>
        </p:txBody>
      </p:sp>
      <p:sp>
        <p:nvSpPr>
          <p:cNvPr id="4" name="TextBox 3"/>
          <p:cNvSpPr txBox="1"/>
          <p:nvPr/>
        </p:nvSpPr>
        <p:spPr>
          <a:xfrm rot="1496004">
            <a:off x="3086100" y="3060700"/>
            <a:ext cx="863600" cy="368300"/>
          </a:xfrm>
          <a:prstGeom prst="rect">
            <a:avLst/>
          </a:prstGeom>
          <a:noFill/>
        </p:spPr>
        <p:txBody>
          <a:bodyPr>
            <a:spAutoFit/>
          </a:bodyPr>
          <a:lstStyle/>
          <a:p>
            <a:pPr>
              <a:defRPr/>
            </a:pPr>
            <a:r>
              <a:rPr lang="en-US" b="1" dirty="0">
                <a:solidFill>
                  <a:srgbClr val="0000FF"/>
                </a:solidFill>
                <a:effectLst>
                  <a:outerShdw blurRad="50800" dist="38100" dir="2700000">
                    <a:srgbClr val="000000">
                      <a:alpha val="43000"/>
                    </a:srgbClr>
                  </a:outerShdw>
                </a:effectLst>
                <a:latin typeface="Comic Sans MS" pitchFamily="-110" charset="0"/>
              </a:rPr>
              <a:t>Fermi</a:t>
            </a:r>
          </a:p>
        </p:txBody>
      </p:sp>
      <p:sp>
        <p:nvSpPr>
          <p:cNvPr id="5" name="TextBox 4"/>
          <p:cNvSpPr txBox="1"/>
          <p:nvPr/>
        </p:nvSpPr>
        <p:spPr>
          <a:xfrm rot="18414426">
            <a:off x="2521169" y="4711942"/>
            <a:ext cx="1456752" cy="307777"/>
          </a:xfrm>
          <a:prstGeom prst="rect">
            <a:avLst/>
          </a:prstGeom>
          <a:solidFill>
            <a:srgbClr val="FFFF00"/>
          </a:solidFill>
          <a:ln>
            <a:solidFill>
              <a:srgbClr val="0000FF"/>
            </a:solidFill>
          </a:ln>
        </p:spPr>
        <p:txBody>
          <a:bodyPr wrap="square" rtlCol="0">
            <a:spAutoFit/>
          </a:bodyPr>
          <a:lstStyle/>
          <a:p>
            <a:r>
              <a:rPr lang="en-US" sz="1400" dirty="0" smtClean="0">
                <a:solidFill>
                  <a:srgbClr val="FF0000"/>
                </a:solidFill>
                <a:effectLst>
                  <a:outerShdw blurRad="50800" dist="38100" dir="2700000">
                    <a:srgbClr val="000000">
                      <a:alpha val="43000"/>
                    </a:srgbClr>
                  </a:outerShdw>
                </a:effectLst>
              </a:rPr>
              <a:t>Ajello+ 2009</a:t>
            </a:r>
            <a:endParaRPr lang="en-US" sz="1400" dirty="0">
              <a:solidFill>
                <a:srgbClr val="FF0000"/>
              </a:solidFill>
              <a:effectLst>
                <a:outerShdw blurRad="50800" dist="38100" dir="2700000">
                  <a:srgbClr val="000000">
                    <a:alpha val="43000"/>
                  </a:srgbClr>
                </a:outerShdw>
              </a:effectLst>
            </a:endParaRPr>
          </a:p>
        </p:txBody>
      </p:sp>
      <p:sp>
        <p:nvSpPr>
          <p:cNvPr id="6" name="TextBox 5"/>
          <p:cNvSpPr txBox="1"/>
          <p:nvPr/>
        </p:nvSpPr>
        <p:spPr>
          <a:xfrm rot="2931109">
            <a:off x="5012740" y="4064144"/>
            <a:ext cx="1219563" cy="307777"/>
          </a:xfrm>
          <a:prstGeom prst="rect">
            <a:avLst/>
          </a:prstGeom>
          <a:solidFill>
            <a:srgbClr val="FFFF00"/>
          </a:solidFill>
          <a:ln>
            <a:solidFill>
              <a:srgbClr val="0000FF"/>
            </a:solidFill>
          </a:ln>
        </p:spPr>
        <p:txBody>
          <a:bodyPr wrap="square" rtlCol="0">
            <a:spAutoFit/>
          </a:bodyPr>
          <a:lstStyle/>
          <a:p>
            <a:r>
              <a:rPr lang="en-US" sz="1400" dirty="0" smtClean="0">
                <a:solidFill>
                  <a:srgbClr val="0033CC"/>
                </a:solidFill>
                <a:effectLst>
                  <a:outerShdw blurRad="50800" dist="38100" dir="2700000">
                    <a:srgbClr val="000000">
                      <a:alpha val="43000"/>
                    </a:srgbClr>
                  </a:outerShdw>
                </a:effectLst>
              </a:rPr>
              <a:t>Ajello+ 2013</a:t>
            </a:r>
            <a:endParaRPr lang="en-US" sz="1400" dirty="0">
              <a:solidFill>
                <a:srgbClr val="0033CC"/>
              </a:solidFill>
              <a:effectLst>
                <a:outerShdw blurRad="50800" dist="38100" dir="2700000">
                  <a:srgbClr val="000000">
                    <a:alpha val="43000"/>
                  </a:srgbClr>
                </a:outerShdw>
              </a:effectLst>
            </a:endParaRPr>
          </a:p>
        </p:txBody>
      </p:sp>
      <p:sp>
        <p:nvSpPr>
          <p:cNvPr id="7" name="TextBox 6"/>
          <p:cNvSpPr txBox="1"/>
          <p:nvPr/>
        </p:nvSpPr>
        <p:spPr>
          <a:xfrm>
            <a:off x="2362200" y="76200"/>
            <a:ext cx="5029200" cy="461665"/>
          </a:xfrm>
          <a:prstGeom prst="rect">
            <a:avLst/>
          </a:prstGeom>
          <a:noFill/>
        </p:spPr>
        <p:txBody>
          <a:bodyPr wrap="square" rtlCol="0">
            <a:spAutoFit/>
          </a:bodyPr>
          <a:lstStyle/>
          <a:p>
            <a:pPr algn="ctr"/>
            <a:r>
              <a:rPr lang="en-US" sz="2400" b="1" dirty="0" smtClean="0">
                <a:solidFill>
                  <a:srgbClr val="FF0000"/>
                </a:solidFill>
                <a:effectLst>
                  <a:outerShdw blurRad="50800" dist="38100" dir="2700000">
                    <a:srgbClr val="000000">
                      <a:alpha val="68000"/>
                    </a:srgbClr>
                  </a:outerShdw>
                </a:effectLst>
              </a:rPr>
              <a:t> Two formation epochs? </a:t>
            </a:r>
            <a:endParaRPr lang="en-US" sz="2400" b="1" dirty="0">
              <a:solidFill>
                <a:srgbClr val="FF0000"/>
              </a:solidFill>
              <a:effectLst>
                <a:outerShdw blurRad="50800" dist="38100" dir="2700000">
                  <a:srgbClr val="000000">
                    <a:alpha val="68000"/>
                  </a:srgbClr>
                </a:outerShdw>
              </a:effectLs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Title 1"/>
          <p:cNvSpPr>
            <a:spLocks noGrp="1"/>
          </p:cNvSpPr>
          <p:nvPr>
            <p:ph type="title"/>
          </p:nvPr>
        </p:nvSpPr>
        <p:spPr>
          <a:xfrm>
            <a:off x="457200" y="0"/>
            <a:ext cx="8229600" cy="1143000"/>
          </a:xfrm>
        </p:spPr>
        <p:txBody>
          <a:bodyPr/>
          <a:lstStyle/>
          <a:p>
            <a:pPr>
              <a:defRPr/>
            </a:pPr>
            <a:r>
              <a:rPr lang="en-US" b="1" dirty="0" smtClean="0">
                <a:solidFill>
                  <a:srgbClr val="0000FF"/>
                </a:solidFill>
                <a:effectLst>
                  <a:outerShdw blurRad="50800" dist="38100" dir="2700000">
                    <a:srgbClr val="000000">
                      <a:alpha val="43000"/>
                    </a:srgbClr>
                  </a:outerShdw>
                </a:effectLst>
                <a:latin typeface="Comic Sans MS" charset="0"/>
                <a:ea typeface="Comic Sans MS" charset="0"/>
                <a:cs typeface="Comic Sans MS" charset="0"/>
              </a:rPr>
              <a:t>Conclusions</a:t>
            </a:r>
          </a:p>
        </p:txBody>
      </p:sp>
      <p:sp>
        <p:nvSpPr>
          <p:cNvPr id="3" name="Content Placeholder 2"/>
          <p:cNvSpPr>
            <a:spLocks noGrp="1"/>
          </p:cNvSpPr>
          <p:nvPr>
            <p:ph idx="1"/>
          </p:nvPr>
        </p:nvSpPr>
        <p:spPr>
          <a:xfrm>
            <a:off x="4419600" y="1371600"/>
            <a:ext cx="4038600" cy="685800"/>
          </a:xfrm>
        </p:spPr>
        <p:txBody>
          <a:bodyPr wrap="square" numCol="1">
            <a:noAutofit/>
          </a:bodyPr>
          <a:lstStyle/>
          <a:p>
            <a:pPr>
              <a:spcAft>
                <a:spcPts val="0"/>
              </a:spcAft>
              <a:buFontTx/>
              <a:buNone/>
              <a:defRPr/>
            </a:pPr>
            <a:r>
              <a:rPr lang="en-US" sz="2400" dirty="0" err="1" smtClean="0">
                <a:solidFill>
                  <a:srgbClr val="FF0000"/>
                </a:solidFill>
                <a:effectLst>
                  <a:outerShdw blurRad="50800" dist="38100" dir="2700000">
                    <a:srgbClr val="000000"/>
                  </a:outerShdw>
                </a:effectLst>
                <a:latin typeface="Comic Sans MS"/>
                <a:cs typeface="Comic Sans MS"/>
              </a:rPr>
              <a:t>P</a:t>
            </a:r>
            <a:r>
              <a:rPr lang="en-US" sz="2800" baseline="-25000" dirty="0" err="1" smtClean="0">
                <a:solidFill>
                  <a:srgbClr val="FF0000"/>
                </a:solidFill>
                <a:effectLst>
                  <a:outerShdw blurRad="50800" dist="38100" dir="2700000">
                    <a:srgbClr val="000000"/>
                  </a:outerShdw>
                </a:effectLst>
                <a:latin typeface="Comic Sans MS"/>
                <a:cs typeface="Comic Sans MS"/>
              </a:rPr>
              <a:t>jet</a:t>
            </a:r>
            <a:r>
              <a:rPr lang="en-US" sz="2400" dirty="0" smtClean="0">
                <a:solidFill>
                  <a:srgbClr val="FF0000"/>
                </a:solidFill>
                <a:effectLst>
                  <a:outerShdw blurRad="50800" dist="38100" dir="2700000">
                    <a:srgbClr val="000000"/>
                  </a:outerShdw>
                </a:effectLst>
                <a:latin typeface="Comic Sans MS"/>
                <a:cs typeface="Comic Sans MS"/>
              </a:rPr>
              <a:t>  ~ Mc</a:t>
            </a:r>
            <a:r>
              <a:rPr lang="en-US" sz="2800" baseline="30000" dirty="0" smtClean="0">
                <a:solidFill>
                  <a:srgbClr val="FF0000"/>
                </a:solidFill>
                <a:effectLst>
                  <a:outerShdw blurRad="50800" dist="38100" dir="2700000">
                    <a:srgbClr val="000000"/>
                  </a:outerShdw>
                </a:effectLst>
                <a:latin typeface="Comic Sans MS"/>
                <a:cs typeface="Comic Sans MS"/>
              </a:rPr>
              <a:t>2</a:t>
            </a:r>
            <a:r>
              <a:rPr lang="en-US" sz="2800" dirty="0" smtClean="0">
                <a:solidFill>
                  <a:srgbClr val="FF0000"/>
                </a:solidFill>
                <a:effectLst>
                  <a:outerShdw blurRad="50800" dist="38100" dir="2700000">
                    <a:srgbClr val="000000"/>
                  </a:outerShdw>
                </a:effectLst>
                <a:latin typeface="Comic Sans MS"/>
                <a:cs typeface="Comic Sans MS"/>
              </a:rPr>
              <a:t>,</a:t>
            </a:r>
            <a:r>
              <a:rPr lang="en-US" sz="2800" baseline="30000" dirty="0" smtClean="0">
                <a:solidFill>
                  <a:srgbClr val="FF0000"/>
                </a:solidFill>
                <a:effectLst>
                  <a:outerShdw blurRad="50800" dist="38100" dir="2700000">
                    <a:srgbClr val="000000"/>
                  </a:outerShdw>
                </a:effectLst>
                <a:latin typeface="Comic Sans MS"/>
                <a:cs typeface="Comic Sans MS"/>
              </a:rPr>
              <a:t> </a:t>
            </a:r>
            <a:r>
              <a:rPr lang="en-US" sz="2400" dirty="0" smtClean="0">
                <a:solidFill>
                  <a:srgbClr val="FF0000"/>
                </a:solidFill>
                <a:effectLst>
                  <a:outerShdw blurRad="50800" dist="38100" dir="2700000">
                    <a:srgbClr val="000000"/>
                  </a:outerShdw>
                </a:effectLst>
                <a:latin typeface="Comic Sans MS"/>
                <a:cs typeface="Comic Sans MS"/>
                <a:sym typeface="Wingdings"/>
              </a:rPr>
              <a:t>larger than L</a:t>
            </a:r>
            <a:r>
              <a:rPr lang="en-US" sz="2800" baseline="-25000" dirty="0" smtClean="0">
                <a:solidFill>
                  <a:srgbClr val="FF0000"/>
                </a:solidFill>
                <a:effectLst>
                  <a:outerShdw blurRad="50800" dist="38100" dir="2700000">
                    <a:srgbClr val="000000"/>
                  </a:outerShdw>
                </a:effectLst>
                <a:latin typeface="Comic Sans MS"/>
                <a:cs typeface="Comic Sans MS"/>
                <a:sym typeface="Wingdings"/>
              </a:rPr>
              <a:t>d</a:t>
            </a:r>
          </a:p>
          <a:p>
            <a:pPr>
              <a:spcAft>
                <a:spcPts val="0"/>
              </a:spcAft>
              <a:buFontTx/>
              <a:buNone/>
              <a:defRPr/>
            </a:pPr>
            <a:endParaRPr lang="en-US" sz="2000" dirty="0" smtClean="0">
              <a:solidFill>
                <a:srgbClr val="FF0000"/>
              </a:solidFill>
              <a:effectLst>
                <a:outerShdw blurRad="50800" dist="38100" dir="2700000">
                  <a:srgbClr val="000000"/>
                </a:outerShdw>
              </a:effectLst>
              <a:latin typeface="Comic Sans MS"/>
              <a:cs typeface="Comic Sans MS"/>
              <a:sym typeface="Wingdings"/>
            </a:endParaRPr>
          </a:p>
        </p:txBody>
      </p:sp>
      <p:sp>
        <p:nvSpPr>
          <p:cNvPr id="4" name="Oval 3"/>
          <p:cNvSpPr/>
          <p:nvPr/>
        </p:nvSpPr>
        <p:spPr>
          <a:xfrm>
            <a:off x="5562600" y="1447800"/>
            <a:ext cx="76200" cy="76200"/>
          </a:xfrm>
          <a:prstGeom prst="ellipse">
            <a:avLst/>
          </a:prstGeom>
          <a:solidFill>
            <a:srgbClr val="FF0000"/>
          </a:solidFill>
          <a:ln>
            <a:solidFill>
              <a:schemeClr val="tx1"/>
            </a:solid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a:off x="4114800" y="1600200"/>
            <a:ext cx="228600" cy="228559"/>
          </a:xfrm>
          <a:prstGeom prst="ellipse">
            <a:avLst/>
          </a:prstGeom>
          <a:gradFill flip="none" rotWithShape="1">
            <a:gsLst>
              <a:gs pos="0">
                <a:srgbClr val="0000FF"/>
              </a:gs>
              <a:gs pos="69000">
                <a:srgbClr val="FF0000"/>
              </a:gs>
            </a:gsLst>
            <a:path path="circle">
              <a:fillToRect l="50000" t="50000" r="50000" b="50000"/>
            </a:path>
            <a:tileRect/>
          </a:gradFill>
          <a:ln w="190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6" name="Picture 5" descr="pj_ld_z5_bw.jpeg"/>
          <p:cNvPicPr>
            <a:picLocks noChangeAspect="1"/>
          </p:cNvPicPr>
          <p:nvPr/>
        </p:nvPicPr>
        <p:blipFill>
          <a:blip r:embed="rId2"/>
          <a:srcRect t="4942" b="3706"/>
          <a:stretch>
            <a:fillRect/>
          </a:stretch>
        </p:blipFill>
        <p:spPr>
          <a:xfrm>
            <a:off x="304800" y="1219200"/>
            <a:ext cx="3505200" cy="2645147"/>
          </a:xfrm>
          <a:prstGeom prst="rect">
            <a:avLst/>
          </a:prstGeom>
        </p:spPr>
      </p:pic>
      <p:pic>
        <p:nvPicPr>
          <p:cNvPr id="7" name="Picture 1" descr="fi18_08_2015_bin5.jpeg"/>
          <p:cNvPicPr>
            <a:picLocks noChangeAspect="1"/>
          </p:cNvPicPr>
          <p:nvPr/>
        </p:nvPicPr>
        <p:blipFill>
          <a:blip r:embed="rId3"/>
          <a:srcRect t="4942" b="4942"/>
          <a:stretch>
            <a:fillRect/>
          </a:stretch>
        </p:blipFill>
        <p:spPr bwMode="auto">
          <a:xfrm>
            <a:off x="304800" y="3886200"/>
            <a:ext cx="3505200" cy="2609380"/>
          </a:xfrm>
          <a:prstGeom prst="rect">
            <a:avLst/>
          </a:prstGeom>
          <a:noFill/>
          <a:ln w="9525">
            <a:noFill/>
            <a:miter lim="800000"/>
            <a:headEnd/>
            <a:tailEnd/>
          </a:ln>
        </p:spPr>
      </p:pic>
      <p:sp>
        <p:nvSpPr>
          <p:cNvPr id="9" name="TextBox 8"/>
          <p:cNvSpPr txBox="1"/>
          <p:nvPr/>
        </p:nvSpPr>
        <p:spPr>
          <a:xfrm>
            <a:off x="4572000" y="2057400"/>
            <a:ext cx="3581400" cy="1754327"/>
          </a:xfrm>
          <a:prstGeom prst="rect">
            <a:avLst/>
          </a:prstGeom>
          <a:noFill/>
        </p:spPr>
        <p:txBody>
          <a:bodyPr wrap="square" rtlCol="0">
            <a:spAutoFit/>
          </a:bodyPr>
          <a:lstStyle/>
          <a:p>
            <a:r>
              <a:rPr lang="en-US" dirty="0" smtClean="0">
                <a:solidFill>
                  <a:srgbClr val="FF0000"/>
                </a:solidFill>
                <a:effectLst>
                  <a:outerShdw blurRad="50800" dist="38100" dir="2700000">
                    <a:srgbClr val="000000"/>
                  </a:outerShdw>
                </a:effectLst>
                <a:latin typeface="Comic Sans MS"/>
                <a:cs typeface="Comic Sans MS"/>
                <a:sym typeface="Wingdings"/>
              </a:rPr>
              <a:t>The jet uses to energy stored in the rotation of the hole, that was provided by accretion. But it takes it out faster than</a:t>
            </a:r>
            <a:r>
              <a:rPr lang="en-US" baseline="30000" dirty="0" smtClean="0">
                <a:solidFill>
                  <a:srgbClr val="FF0000"/>
                </a:solidFill>
                <a:effectLst>
                  <a:outerShdw blurRad="50800" dist="38100" dir="2700000">
                    <a:srgbClr val="000000"/>
                  </a:outerShdw>
                </a:effectLst>
                <a:latin typeface="Comic Sans MS"/>
                <a:cs typeface="Comic Sans MS"/>
                <a:sym typeface="Wingdings"/>
              </a:rPr>
              <a:t> </a:t>
            </a:r>
            <a:r>
              <a:rPr lang="en-US" dirty="0" smtClean="0">
                <a:solidFill>
                  <a:srgbClr val="FF0000"/>
                </a:solidFill>
                <a:effectLst>
                  <a:outerShdw blurRad="50800" dist="38100" dir="2700000">
                    <a:srgbClr val="000000"/>
                  </a:outerShdw>
                </a:effectLst>
                <a:latin typeface="Comic Sans MS"/>
                <a:cs typeface="Comic Sans MS"/>
                <a:sym typeface="Wingdings"/>
              </a:rPr>
              <a:t>when it was put in.</a:t>
            </a:r>
          </a:p>
          <a:p>
            <a:endParaRPr lang="en-US" dirty="0"/>
          </a:p>
        </p:txBody>
      </p:sp>
      <p:sp>
        <p:nvSpPr>
          <p:cNvPr id="10" name="Oval 9"/>
          <p:cNvSpPr/>
          <p:nvPr/>
        </p:nvSpPr>
        <p:spPr bwMode="auto">
          <a:xfrm>
            <a:off x="4114800" y="4114800"/>
            <a:ext cx="228600" cy="228559"/>
          </a:xfrm>
          <a:prstGeom prst="ellipse">
            <a:avLst/>
          </a:prstGeom>
          <a:gradFill flip="none" rotWithShape="1">
            <a:gsLst>
              <a:gs pos="0">
                <a:srgbClr val="0000FF"/>
              </a:gs>
              <a:gs pos="69000">
                <a:srgbClr val="FF0000"/>
              </a:gs>
            </a:gsLst>
            <a:path path="circle">
              <a:fillToRect l="50000" t="50000" r="50000" b="50000"/>
            </a:path>
            <a:tileRect/>
          </a:gradFill>
          <a:ln w="190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1" name="Content Placeholder 2"/>
          <p:cNvSpPr txBox="1">
            <a:spLocks/>
          </p:cNvSpPr>
          <p:nvPr/>
        </p:nvSpPr>
        <p:spPr bwMode="auto">
          <a:xfrm>
            <a:off x="4419600" y="3962400"/>
            <a:ext cx="40386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marR="0" lvl="0" indent="-342900" algn="l" defTabSz="914400" rtl="0" eaLnBrk="0" fontAlgn="base" latinLnBrk="0" hangingPunct="0">
              <a:lnSpc>
                <a:spcPct val="100000"/>
              </a:lnSpc>
              <a:spcBef>
                <a:spcPct val="20000"/>
              </a:spcBef>
              <a:spcAft>
                <a:spcPts val="0"/>
              </a:spcAft>
              <a:buClrTx/>
              <a:buSzTx/>
              <a:buFontTx/>
              <a:buNone/>
              <a:tabLst/>
              <a:defRPr/>
            </a:pPr>
            <a:r>
              <a:rPr lang="en-US" sz="2400" kern="0" dirty="0" smtClean="0">
                <a:solidFill>
                  <a:srgbClr val="FF0000"/>
                </a:solidFill>
                <a:effectLst>
                  <a:outerShdw blurRad="50800" dist="38100" dir="2700000">
                    <a:srgbClr val="000000"/>
                  </a:outerShdw>
                </a:effectLst>
                <a:latin typeface="Comic Sans MS"/>
                <a:ea typeface="ＭＳ Ｐゴシック" charset="-128"/>
                <a:cs typeface="Comic Sans MS"/>
              </a:rPr>
              <a:t>M&gt;10</a:t>
            </a:r>
            <a:r>
              <a:rPr lang="en-US" sz="2800" kern="0" baseline="30000" dirty="0" smtClean="0">
                <a:solidFill>
                  <a:srgbClr val="FF0000"/>
                </a:solidFill>
                <a:effectLst>
                  <a:outerShdw blurRad="50800" dist="38100" dir="2700000">
                    <a:srgbClr val="000000"/>
                  </a:outerShdw>
                </a:effectLst>
                <a:latin typeface="Comic Sans MS"/>
                <a:ea typeface="ＭＳ Ｐゴシック" charset="-128"/>
                <a:cs typeface="Comic Sans MS"/>
              </a:rPr>
              <a:t>9</a:t>
            </a:r>
            <a:r>
              <a:rPr lang="en-US" sz="2400" kern="0" dirty="0" smtClean="0">
                <a:solidFill>
                  <a:srgbClr val="FF0000"/>
                </a:solidFill>
                <a:effectLst>
                  <a:outerShdw blurRad="50800" dist="38100" dir="2700000">
                    <a:srgbClr val="000000"/>
                  </a:outerShdw>
                </a:effectLst>
                <a:latin typeface="Comic Sans MS"/>
                <a:ea typeface="ＭＳ Ｐゴシック" charset="-128"/>
                <a:cs typeface="Comic Sans MS"/>
              </a:rPr>
              <a:t> M</a:t>
            </a:r>
            <a:r>
              <a:rPr lang="en-US" sz="2800" kern="0" baseline="-25000" dirty="0" smtClean="0">
                <a:solidFill>
                  <a:srgbClr val="FF0000"/>
                </a:solidFill>
                <a:effectLst>
                  <a:outerShdw blurRad="50800" dist="38100" dir="2700000">
                    <a:srgbClr val="000000"/>
                  </a:outerShdw>
                </a:effectLst>
                <a:latin typeface="Comic Sans MS"/>
                <a:ea typeface="ＭＳ Ｐゴシック" charset="-128"/>
                <a:cs typeface="Comic Sans MS"/>
              </a:rPr>
              <a:t>o</a:t>
            </a:r>
            <a:r>
              <a:rPr lang="en-US" sz="2400" kern="0" dirty="0" smtClean="0">
                <a:solidFill>
                  <a:srgbClr val="FF0000"/>
                </a:solidFill>
                <a:effectLst>
                  <a:outerShdw blurRad="50800" dist="38100" dir="2700000">
                    <a:srgbClr val="000000"/>
                  </a:outerShdw>
                </a:effectLst>
                <a:latin typeface="Comic Sans MS"/>
                <a:ea typeface="ＭＳ Ｐゴシック" charset="-128"/>
                <a:cs typeface="Comic Sans MS"/>
              </a:rPr>
              <a:t> BH with jets are born at z~4.</a:t>
            </a:r>
            <a:endParaRPr kumimoji="0" lang="en-US" sz="2800" b="0" i="0" u="none" strike="noStrike" kern="0" cap="none" spc="0" normalizeH="0" baseline="-25000" noProof="0" dirty="0" smtClean="0">
              <a:ln>
                <a:noFill/>
              </a:ln>
              <a:solidFill>
                <a:srgbClr val="FF0000"/>
              </a:solidFill>
              <a:effectLst>
                <a:outerShdw blurRad="50800" dist="38100" dir="2700000">
                  <a:srgbClr val="000000"/>
                </a:outerShdw>
              </a:effectLst>
              <a:uLnTx/>
              <a:uFillTx/>
              <a:latin typeface="Comic Sans MS"/>
              <a:ea typeface="ＭＳ Ｐゴシック" charset="-128"/>
              <a:cs typeface="Comic Sans MS"/>
              <a:sym typeface="Wingdings"/>
            </a:endParaRPr>
          </a:p>
          <a:p>
            <a:pPr marL="342900" marR="0" lvl="0" indent="-342900" algn="l" defTabSz="914400" rtl="0" eaLnBrk="0" fontAlgn="base" latinLnBrk="0" hangingPunct="0">
              <a:lnSpc>
                <a:spcPct val="100000"/>
              </a:lnSpc>
              <a:spcBef>
                <a:spcPct val="20000"/>
              </a:spcBef>
              <a:spcAft>
                <a:spcPts val="0"/>
              </a:spcAft>
              <a:buClrTx/>
              <a:buSzTx/>
              <a:buFontTx/>
              <a:buNone/>
              <a:tabLst/>
              <a:defRPr/>
            </a:pPr>
            <a:endParaRPr kumimoji="0" lang="en-US" sz="2000" b="0" i="0" u="none" strike="noStrike" kern="0" cap="none" spc="0" normalizeH="0" baseline="0" noProof="0" dirty="0" smtClean="0">
              <a:ln>
                <a:noFill/>
              </a:ln>
              <a:solidFill>
                <a:srgbClr val="FF0000"/>
              </a:solidFill>
              <a:effectLst>
                <a:outerShdw blurRad="50800" dist="38100" dir="2700000">
                  <a:srgbClr val="000000"/>
                </a:outerShdw>
              </a:effectLst>
              <a:uLnTx/>
              <a:uFillTx/>
              <a:latin typeface="Comic Sans MS"/>
              <a:ea typeface="ＭＳ Ｐゴシック" charset="-128"/>
              <a:cs typeface="Comic Sans MS"/>
              <a:sym typeface="Wingdings"/>
            </a:endParaRPr>
          </a:p>
        </p:txBody>
      </p:sp>
      <p:sp>
        <p:nvSpPr>
          <p:cNvPr id="12" name="TextBox 11"/>
          <p:cNvSpPr txBox="1"/>
          <p:nvPr/>
        </p:nvSpPr>
        <p:spPr>
          <a:xfrm>
            <a:off x="4572000" y="4847272"/>
            <a:ext cx="3581400" cy="1477328"/>
          </a:xfrm>
          <a:prstGeom prst="rect">
            <a:avLst/>
          </a:prstGeom>
          <a:noFill/>
        </p:spPr>
        <p:txBody>
          <a:bodyPr wrap="square" rtlCol="0">
            <a:spAutoFit/>
          </a:bodyPr>
          <a:lstStyle/>
          <a:p>
            <a:r>
              <a:rPr lang="en-US" dirty="0" smtClean="0">
                <a:solidFill>
                  <a:srgbClr val="FF0000"/>
                </a:solidFill>
                <a:effectLst>
                  <a:outerShdw blurRad="50800" dist="38100" dir="2700000">
                    <a:srgbClr val="000000"/>
                  </a:outerShdw>
                </a:effectLst>
                <a:latin typeface="Comic Sans MS"/>
                <a:cs typeface="Comic Sans MS"/>
                <a:sym typeface="Wingdings"/>
              </a:rPr>
              <a:t>Radio loud fraction changes with </a:t>
            </a:r>
            <a:r>
              <a:rPr lang="en-US" dirty="0" err="1" smtClean="0">
                <a:solidFill>
                  <a:srgbClr val="FF0000"/>
                </a:solidFill>
                <a:effectLst>
                  <a:outerShdw blurRad="50800" dist="38100" dir="2700000">
                    <a:srgbClr val="000000"/>
                  </a:outerShdw>
                </a:effectLst>
                <a:latin typeface="Comic Sans MS"/>
                <a:cs typeface="Comic Sans MS"/>
                <a:sym typeface="Wingdings"/>
              </a:rPr>
              <a:t>z</a:t>
            </a:r>
            <a:r>
              <a:rPr lang="en-US" dirty="0" smtClean="0">
                <a:solidFill>
                  <a:srgbClr val="FF0000"/>
                </a:solidFill>
                <a:effectLst>
                  <a:outerShdw blurRad="50800" dist="38100" dir="2700000">
                    <a:srgbClr val="000000"/>
                  </a:outerShdw>
                </a:effectLst>
                <a:latin typeface="Comic Sans MS"/>
                <a:cs typeface="Comic Sans MS"/>
                <a:sym typeface="Wingdings"/>
              </a:rPr>
              <a:t> (for heavy black holes). Does the jet help to accrete faster? </a:t>
            </a:r>
          </a:p>
          <a:p>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10" name="Picture 10" descr="Kifune"/>
          <p:cNvPicPr>
            <a:picLocks noChangeAspect="1" noChangeArrowheads="1"/>
          </p:cNvPicPr>
          <p:nvPr/>
        </p:nvPicPr>
        <p:blipFill>
          <a:blip r:embed="rId2"/>
          <a:srcRect l="3136" t="10300" r="2351"/>
          <a:stretch>
            <a:fillRect/>
          </a:stretch>
        </p:blipFill>
        <p:spPr bwMode="auto">
          <a:xfrm>
            <a:off x="22225" y="1973263"/>
            <a:ext cx="5240338" cy="4884737"/>
          </a:xfrm>
          <a:prstGeom prst="rect">
            <a:avLst/>
          </a:prstGeom>
          <a:noFill/>
          <a:ln w="9525">
            <a:solidFill>
              <a:schemeClr val="bg1"/>
            </a:solidFill>
            <a:miter lim="800000"/>
            <a:headEnd/>
            <a:tailEnd/>
          </a:ln>
        </p:spPr>
      </p:pic>
      <p:sp>
        <p:nvSpPr>
          <p:cNvPr id="411651" name="Rectangle 3"/>
          <p:cNvSpPr>
            <a:spLocks noGrp="1" noChangeArrowheads="1"/>
          </p:cNvSpPr>
          <p:nvPr>
            <p:ph type="title"/>
          </p:nvPr>
        </p:nvSpPr>
        <p:spPr>
          <a:xfrm>
            <a:off x="1447800" y="304800"/>
            <a:ext cx="6019800" cy="838200"/>
          </a:xfrm>
          <a:solidFill>
            <a:schemeClr val="bg1"/>
          </a:solidFill>
        </p:spPr>
        <p:txBody>
          <a:bodyPr/>
          <a:lstStyle/>
          <a:p>
            <a:pPr algn="l"/>
            <a:r>
              <a:rPr lang="en-US" sz="4000" b="1" dirty="0">
                <a:solidFill>
                  <a:srgbClr val="FF0000"/>
                </a:solidFill>
                <a:effectLst>
                  <a:outerShdw blurRad="50800" dist="38100" dir="2700000">
                    <a:srgbClr val="000000">
                      <a:alpha val="43000"/>
                    </a:srgbClr>
                  </a:outerShdw>
                </a:effectLst>
                <a:latin typeface="Comic Sans MS" pitchFamily="-65" charset="0"/>
                <a:ea typeface="ＭＳ Ｐゴシック" pitchFamily="-65" charset="-128"/>
                <a:cs typeface="ＭＳ Ｐゴシック" pitchFamily="-65" charset="-128"/>
              </a:rPr>
              <a:t>Gamma-ray astronomy</a:t>
            </a:r>
            <a:endParaRPr lang="it-IT" sz="4000" b="1" dirty="0">
              <a:solidFill>
                <a:srgbClr val="FF0000"/>
              </a:solidFill>
              <a:effectLst>
                <a:outerShdw blurRad="50800" dist="38100" dir="2700000">
                  <a:srgbClr val="000000">
                    <a:alpha val="43000"/>
                  </a:srgbClr>
                </a:outerShdw>
              </a:effectLst>
              <a:latin typeface="Comic Sans MS" pitchFamily="-65" charset="0"/>
              <a:ea typeface="ＭＳ Ｐゴシック" pitchFamily="-65" charset="-128"/>
              <a:cs typeface="ＭＳ Ｐゴシック" pitchFamily="-65" charset="-128"/>
            </a:endParaRPr>
          </a:p>
        </p:txBody>
      </p:sp>
      <p:grpSp>
        <p:nvGrpSpPr>
          <p:cNvPr id="2" name="Group 48"/>
          <p:cNvGrpSpPr>
            <a:grpSpLocks/>
          </p:cNvGrpSpPr>
          <p:nvPr/>
        </p:nvGrpSpPr>
        <p:grpSpPr bwMode="auto">
          <a:xfrm>
            <a:off x="3505200" y="2286000"/>
            <a:ext cx="1905000" cy="2057400"/>
            <a:chOff x="3505200" y="2286000"/>
            <a:chExt cx="1905000" cy="2057400"/>
          </a:xfrm>
        </p:grpSpPr>
        <p:sp>
          <p:nvSpPr>
            <p:cNvPr id="411652" name="Text Box 4"/>
            <p:cNvSpPr txBox="1">
              <a:spLocks noChangeArrowheads="1"/>
            </p:cNvSpPr>
            <p:nvPr/>
          </p:nvSpPr>
          <p:spPr bwMode="auto">
            <a:xfrm>
              <a:off x="4114800" y="2286000"/>
              <a:ext cx="1295400" cy="396875"/>
            </a:xfrm>
            <a:prstGeom prst="rect">
              <a:avLst/>
            </a:prstGeom>
            <a:noFill/>
            <a:ln w="9525">
              <a:noFill/>
              <a:miter lim="800000"/>
              <a:headEnd/>
              <a:tailEnd/>
            </a:ln>
            <a:effectLst/>
          </p:spPr>
          <p:txBody>
            <a:bodyPr>
              <a:prstTxWarp prst="textNoShape">
                <a:avLst/>
              </a:prstTxWarp>
              <a:spAutoFit/>
            </a:bodyPr>
            <a:lstStyle/>
            <a:p>
              <a:pPr algn="ctr">
                <a:spcBef>
                  <a:spcPct val="50000"/>
                </a:spcBef>
                <a:defRPr/>
              </a:pPr>
              <a:r>
                <a:rPr lang="en-US" sz="2000" dirty="0">
                  <a:solidFill>
                    <a:srgbClr val="0066FF"/>
                  </a:solidFill>
                  <a:effectLst>
                    <a:outerShdw blurRad="38100" dist="38100" dir="2700000" algn="tl">
                      <a:srgbClr val="000000"/>
                    </a:outerShdw>
                  </a:effectLst>
                  <a:latin typeface="Comic Sans MS" pitchFamily="-110" charset="0"/>
                </a:rPr>
                <a:t>Fermi</a:t>
              </a:r>
              <a:endParaRPr lang="it-IT" sz="2000" dirty="0">
                <a:solidFill>
                  <a:srgbClr val="0066FF"/>
                </a:solidFill>
                <a:effectLst>
                  <a:outerShdw blurRad="38100" dist="38100" dir="2700000" algn="tl">
                    <a:srgbClr val="000000"/>
                  </a:outerShdw>
                </a:effectLst>
                <a:latin typeface="Comic Sans MS" pitchFamily="-110" charset="0"/>
              </a:endParaRPr>
            </a:p>
          </p:txBody>
        </p:sp>
        <p:sp>
          <p:nvSpPr>
            <p:cNvPr id="17417" name="Oval 5"/>
            <p:cNvSpPr>
              <a:spLocks noChangeArrowheads="1"/>
            </p:cNvSpPr>
            <p:nvPr/>
          </p:nvSpPr>
          <p:spPr bwMode="auto">
            <a:xfrm>
              <a:off x="4800600" y="2667000"/>
              <a:ext cx="144463" cy="144462"/>
            </a:xfrm>
            <a:prstGeom prst="ellipse">
              <a:avLst/>
            </a:prstGeom>
            <a:solidFill>
              <a:srgbClr val="0066FF"/>
            </a:solidFill>
            <a:ln w="9525">
              <a:solidFill>
                <a:schemeClr val="tx2"/>
              </a:solidFill>
              <a:round/>
              <a:headEnd/>
              <a:tailEnd/>
            </a:ln>
          </p:spPr>
          <p:txBody>
            <a:bodyPr anchor="ctr">
              <a:prstTxWarp prst="textNoShape">
                <a:avLst/>
              </a:prstTxWarp>
              <a:spAutoFit/>
            </a:bodyPr>
            <a:lstStyle/>
            <a:p>
              <a:endParaRPr lang="en-US"/>
            </a:p>
          </p:txBody>
        </p:sp>
        <p:sp>
          <p:nvSpPr>
            <p:cNvPr id="411655" name="Text Box 7"/>
            <p:cNvSpPr txBox="1">
              <a:spLocks noChangeArrowheads="1"/>
            </p:cNvSpPr>
            <p:nvPr/>
          </p:nvSpPr>
          <p:spPr bwMode="auto">
            <a:xfrm>
              <a:off x="4114800" y="3657600"/>
              <a:ext cx="685800" cy="400050"/>
            </a:xfrm>
            <a:prstGeom prst="rect">
              <a:avLst/>
            </a:prstGeom>
            <a:noFill/>
            <a:ln w="9525">
              <a:noFill/>
              <a:miter lim="800000"/>
              <a:headEnd/>
              <a:tailEnd/>
            </a:ln>
            <a:effectLst/>
          </p:spPr>
          <p:txBody>
            <a:bodyPr>
              <a:prstTxWarp prst="textNoShape">
                <a:avLst/>
              </a:prstTxWarp>
              <a:spAutoFit/>
            </a:bodyPr>
            <a:lstStyle/>
            <a:p>
              <a:pPr algn="ctr">
                <a:spcBef>
                  <a:spcPct val="50000"/>
                </a:spcBef>
                <a:defRPr/>
              </a:pPr>
              <a:r>
                <a:rPr lang="en-US" sz="2000" dirty="0" err="1">
                  <a:solidFill>
                    <a:srgbClr val="FF0000"/>
                  </a:solidFill>
                  <a:effectLst>
                    <a:outerShdw blurRad="38100" dist="38100" dir="2700000" algn="tl">
                      <a:srgbClr val="000000"/>
                    </a:outerShdw>
                  </a:effectLst>
                  <a:latin typeface="Comic Sans MS" pitchFamily="-110" charset="0"/>
                </a:rPr>
                <a:t>TeV</a:t>
              </a:r>
              <a:endParaRPr lang="it-IT" sz="2000" dirty="0">
                <a:solidFill>
                  <a:srgbClr val="FF0000"/>
                </a:solidFill>
                <a:effectLst>
                  <a:outerShdw blurRad="38100" dist="38100" dir="2700000" algn="tl">
                    <a:srgbClr val="000000"/>
                  </a:outerShdw>
                </a:effectLst>
                <a:latin typeface="Comic Sans MS" pitchFamily="-110" charset="0"/>
              </a:endParaRPr>
            </a:p>
          </p:txBody>
        </p:sp>
        <p:cxnSp>
          <p:nvCxnSpPr>
            <p:cNvPr id="18" name="Straight Connector 17"/>
            <p:cNvCxnSpPr/>
            <p:nvPr/>
          </p:nvCxnSpPr>
          <p:spPr>
            <a:xfrm rot="5400000" flipH="1" flipV="1">
              <a:off x="3581400" y="3581400"/>
              <a:ext cx="228600" cy="228600"/>
            </a:xfrm>
            <a:prstGeom prst="line">
              <a:avLst/>
            </a:prstGeom>
            <a:ln w="762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05200" y="2819400"/>
              <a:ext cx="1316038" cy="1066800"/>
            </a:xfrm>
            <a:prstGeom prst="line">
              <a:avLst/>
            </a:prstGeom>
            <a:ln w="25400" cap="flat" cmpd="sng" algn="ctr">
              <a:solidFill>
                <a:srgbClr val="4597A0"/>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flipH="1" flipV="1">
              <a:off x="4305300" y="4076700"/>
              <a:ext cx="381000" cy="152400"/>
            </a:xfrm>
            <a:prstGeom prst="line">
              <a:avLst/>
            </a:prstGeom>
            <a:ln w="762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343400" y="3886200"/>
              <a:ext cx="533400" cy="457200"/>
            </a:xfrm>
            <a:prstGeom prst="line">
              <a:avLst/>
            </a:prstGeom>
            <a:ln w="25400" cap="flat" cmpd="sng" algn="ctr">
              <a:solidFill>
                <a:srgbClr val="FF0000"/>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8" name="Oval 47"/>
            <p:cNvSpPr/>
            <p:nvPr/>
          </p:nvSpPr>
          <p:spPr>
            <a:xfrm>
              <a:off x="4800600" y="3810000"/>
              <a:ext cx="152400" cy="15240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13" name="Oval 12"/>
          <p:cNvSpPr/>
          <p:nvPr/>
        </p:nvSpPr>
        <p:spPr>
          <a:xfrm>
            <a:off x="3505200" y="1295400"/>
            <a:ext cx="76200" cy="76200"/>
          </a:xfrm>
          <a:prstGeom prst="ellipse">
            <a:avLst/>
          </a:prstGeom>
          <a:solidFill>
            <a:srgbClr val="00BB0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5" name="Straight Connector 14"/>
          <p:cNvCxnSpPr>
            <a:stCxn id="13" idx="4"/>
          </p:cNvCxnSpPr>
          <p:nvPr/>
        </p:nvCxnSpPr>
        <p:spPr>
          <a:xfrm rot="5400000">
            <a:off x="2914650" y="1657350"/>
            <a:ext cx="914400" cy="342900"/>
          </a:xfrm>
          <a:prstGeom prst="line">
            <a:avLst/>
          </a:prstGeom>
          <a:ln w="25400" cap="flat" cmpd="sng" algn="ctr">
            <a:solidFill>
              <a:srgbClr val="00BB0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415" name="TextBox 18"/>
          <p:cNvSpPr txBox="1">
            <a:spLocks noChangeArrowheads="1"/>
          </p:cNvSpPr>
          <p:nvPr/>
        </p:nvSpPr>
        <p:spPr bwMode="auto">
          <a:xfrm>
            <a:off x="3505200" y="1219200"/>
            <a:ext cx="609600" cy="276225"/>
          </a:xfrm>
          <a:prstGeom prst="rect">
            <a:avLst/>
          </a:prstGeom>
          <a:noFill/>
          <a:ln w="9525">
            <a:noFill/>
            <a:miter lim="800000"/>
            <a:headEnd/>
            <a:tailEnd/>
          </a:ln>
        </p:spPr>
        <p:txBody>
          <a:bodyPr>
            <a:prstTxWarp prst="textNoShape">
              <a:avLst/>
            </a:prstTxWarp>
            <a:spAutoFit/>
          </a:bodyPr>
          <a:lstStyle/>
          <a:p>
            <a:r>
              <a:rPr lang="en-US" sz="1200" i="1"/>
              <a:t>Rosat</a:t>
            </a:r>
            <a:endParaRPr lang="en-US" i="1"/>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082" name="Picture 8" descr="i_powers.gif"/>
          <p:cNvPicPr>
            <a:picLocks noChangeAspect="1"/>
          </p:cNvPicPr>
          <p:nvPr/>
        </p:nvPicPr>
        <p:blipFill>
          <a:blip r:embed="rId2"/>
          <a:srcRect/>
          <a:stretch>
            <a:fillRect/>
          </a:stretch>
        </p:blipFill>
        <p:spPr bwMode="auto">
          <a:xfrm>
            <a:off x="0" y="0"/>
            <a:ext cx="6858000" cy="6858000"/>
          </a:xfrm>
          <a:prstGeom prst="rect">
            <a:avLst/>
          </a:prstGeom>
          <a:noFill/>
          <a:ln w="9525">
            <a:noFill/>
            <a:miter lim="800000"/>
            <a:headEnd/>
            <a:tailEnd/>
          </a:ln>
        </p:spPr>
      </p:pic>
      <p:sp>
        <p:nvSpPr>
          <p:cNvPr id="3" name="Text Box 3"/>
          <p:cNvSpPr txBox="1">
            <a:spLocks noChangeArrowheads="1"/>
          </p:cNvSpPr>
          <p:nvPr/>
        </p:nvSpPr>
        <p:spPr bwMode="auto">
          <a:xfrm>
            <a:off x="6804025" y="660400"/>
            <a:ext cx="2089150" cy="406400"/>
          </a:xfrm>
          <a:prstGeom prst="rect">
            <a:avLst/>
          </a:prstGeom>
          <a:solidFill>
            <a:srgbClr val="FFFF00"/>
          </a:solidFill>
          <a:ln w="9525">
            <a:solidFill>
              <a:schemeClr val="tx1"/>
            </a:solidFill>
            <a:miter lim="800000"/>
            <a:headEnd/>
            <a:tailEnd/>
          </a:ln>
          <a:effectLst/>
        </p:spPr>
        <p:txBody>
          <a:bodyPr>
            <a:prstTxWarp prst="textNoShape">
              <a:avLst/>
            </a:prstTxWarp>
            <a:spAutoFit/>
          </a:bodyPr>
          <a:lstStyle/>
          <a:p>
            <a:pPr>
              <a:spcBef>
                <a:spcPct val="50000"/>
              </a:spcBef>
              <a:defRPr/>
            </a:pPr>
            <a:r>
              <a:rPr lang="en-US" sz="2000">
                <a:solidFill>
                  <a:srgbClr val="FF0000"/>
                </a:solidFill>
                <a:effectLst>
                  <a:outerShdw blurRad="38100" dist="38100" dir="2700000" algn="tl">
                    <a:srgbClr val="000000"/>
                  </a:outerShdw>
                </a:effectLst>
                <a:latin typeface="Comic Sans MS" charset="0"/>
              </a:rPr>
              <a:t>If one p per e-</a:t>
            </a:r>
          </a:p>
        </p:txBody>
      </p:sp>
      <p:sp>
        <p:nvSpPr>
          <p:cNvPr id="4" name="Text Box 4"/>
          <p:cNvSpPr txBox="1">
            <a:spLocks noChangeArrowheads="1"/>
          </p:cNvSpPr>
          <p:nvPr/>
        </p:nvSpPr>
        <p:spPr bwMode="auto">
          <a:xfrm>
            <a:off x="6804025" y="1828800"/>
            <a:ext cx="2089150" cy="406400"/>
          </a:xfrm>
          <a:prstGeom prst="rect">
            <a:avLst/>
          </a:prstGeom>
          <a:solidFill>
            <a:srgbClr val="FFFF00"/>
          </a:solidFill>
          <a:ln w="9525">
            <a:solidFill>
              <a:schemeClr val="tx1"/>
            </a:solidFill>
            <a:miter lim="800000"/>
            <a:headEnd/>
            <a:tailEnd/>
          </a:ln>
          <a:effectLst/>
        </p:spPr>
        <p:txBody>
          <a:bodyPr>
            <a:prstTxWarp prst="textNoShape">
              <a:avLst/>
            </a:prstTxWarp>
            <a:spAutoFit/>
          </a:bodyPr>
          <a:lstStyle/>
          <a:p>
            <a:pPr>
              <a:spcBef>
                <a:spcPct val="50000"/>
              </a:spcBef>
              <a:defRPr/>
            </a:pPr>
            <a:r>
              <a:rPr lang="en-US" sz="2000">
                <a:solidFill>
                  <a:srgbClr val="FF0000"/>
                </a:solidFill>
                <a:effectLst>
                  <a:outerShdw blurRad="38100" dist="38100" dir="2700000" algn="tl">
                    <a:srgbClr val="000000"/>
                  </a:outerShdw>
                </a:effectLst>
                <a:latin typeface="Comic Sans MS" charset="0"/>
              </a:rPr>
              <a:t>Relat. electrons</a:t>
            </a:r>
          </a:p>
        </p:txBody>
      </p:sp>
      <p:sp>
        <p:nvSpPr>
          <p:cNvPr id="5" name="Text Box 5"/>
          <p:cNvSpPr txBox="1">
            <a:spLocks noChangeArrowheads="1"/>
          </p:cNvSpPr>
          <p:nvPr/>
        </p:nvSpPr>
        <p:spPr bwMode="auto">
          <a:xfrm>
            <a:off x="6804025" y="2971800"/>
            <a:ext cx="2089150" cy="406400"/>
          </a:xfrm>
          <a:prstGeom prst="rect">
            <a:avLst/>
          </a:prstGeom>
          <a:solidFill>
            <a:srgbClr val="FFFF00"/>
          </a:solidFill>
          <a:ln w="9525">
            <a:solidFill>
              <a:schemeClr val="tx1"/>
            </a:solidFill>
            <a:miter lim="800000"/>
            <a:headEnd/>
            <a:tailEnd/>
          </a:ln>
          <a:effectLst/>
        </p:spPr>
        <p:txBody>
          <a:bodyPr>
            <a:prstTxWarp prst="textNoShape">
              <a:avLst/>
            </a:prstTxWarp>
            <a:spAutoFit/>
          </a:bodyPr>
          <a:lstStyle/>
          <a:p>
            <a:pPr>
              <a:spcBef>
                <a:spcPct val="50000"/>
              </a:spcBef>
              <a:defRPr/>
            </a:pPr>
            <a:r>
              <a:rPr lang="en-US" sz="2000">
                <a:solidFill>
                  <a:srgbClr val="FF0000"/>
                </a:solidFill>
                <a:effectLst>
                  <a:outerShdw blurRad="38100" dist="38100" dir="2700000" algn="tl">
                    <a:srgbClr val="000000"/>
                  </a:outerShdw>
                </a:effectLst>
                <a:latin typeface="Comic Sans MS" charset="0"/>
              </a:rPr>
              <a:t>Magnetic Field</a:t>
            </a:r>
          </a:p>
        </p:txBody>
      </p:sp>
      <p:sp>
        <p:nvSpPr>
          <p:cNvPr id="6" name="Text Box 6"/>
          <p:cNvSpPr txBox="1">
            <a:spLocks noChangeArrowheads="1"/>
          </p:cNvSpPr>
          <p:nvPr/>
        </p:nvSpPr>
        <p:spPr bwMode="auto">
          <a:xfrm>
            <a:off x="6804025" y="4191000"/>
            <a:ext cx="2089150" cy="406400"/>
          </a:xfrm>
          <a:prstGeom prst="rect">
            <a:avLst/>
          </a:prstGeom>
          <a:solidFill>
            <a:srgbClr val="FFFF00"/>
          </a:solidFill>
          <a:ln w="9525">
            <a:solidFill>
              <a:schemeClr val="tx1"/>
            </a:solidFill>
            <a:miter lim="800000"/>
            <a:headEnd/>
            <a:tailEnd/>
          </a:ln>
          <a:effectLst/>
        </p:spPr>
        <p:txBody>
          <a:bodyPr>
            <a:prstTxWarp prst="textNoShape">
              <a:avLst/>
            </a:prstTxWarp>
            <a:spAutoFit/>
          </a:bodyPr>
          <a:lstStyle/>
          <a:p>
            <a:pPr>
              <a:spcBef>
                <a:spcPct val="50000"/>
              </a:spcBef>
              <a:defRPr/>
            </a:pPr>
            <a:r>
              <a:rPr lang="en-US" sz="2000" dirty="0">
                <a:solidFill>
                  <a:srgbClr val="FF0000"/>
                </a:solidFill>
                <a:effectLst>
                  <a:outerShdw blurRad="38100" dist="38100" dir="2700000" algn="tl">
                    <a:srgbClr val="000000"/>
                  </a:outerShdw>
                </a:effectLst>
                <a:latin typeface="Comic Sans MS" charset="0"/>
              </a:rPr>
              <a:t>Radiation</a:t>
            </a:r>
          </a:p>
        </p:txBody>
      </p:sp>
      <p:sp>
        <p:nvSpPr>
          <p:cNvPr id="7" name="Text Box 6"/>
          <p:cNvSpPr txBox="1">
            <a:spLocks noChangeArrowheads="1"/>
          </p:cNvSpPr>
          <p:nvPr/>
        </p:nvSpPr>
        <p:spPr bwMode="auto">
          <a:xfrm>
            <a:off x="6804025" y="5232400"/>
            <a:ext cx="2089150" cy="406400"/>
          </a:xfrm>
          <a:prstGeom prst="rect">
            <a:avLst/>
          </a:prstGeom>
          <a:solidFill>
            <a:srgbClr val="FFFF00"/>
          </a:solidFill>
          <a:ln w="9525">
            <a:solidFill>
              <a:schemeClr val="tx1"/>
            </a:solidFill>
            <a:miter lim="800000"/>
            <a:headEnd/>
            <a:tailEnd/>
          </a:ln>
          <a:effectLst/>
        </p:spPr>
        <p:txBody>
          <a:bodyPr>
            <a:prstTxWarp prst="textNoShape">
              <a:avLst/>
            </a:prstTxWarp>
            <a:spAutoFit/>
          </a:bodyPr>
          <a:lstStyle/>
          <a:p>
            <a:pPr>
              <a:spcBef>
                <a:spcPct val="50000"/>
              </a:spcBef>
              <a:defRPr/>
            </a:pPr>
            <a:r>
              <a:rPr lang="en-US" sz="2000" dirty="0">
                <a:solidFill>
                  <a:srgbClr val="FF0000"/>
                </a:solidFill>
                <a:effectLst>
                  <a:outerShdw blurRad="38100" dist="38100" dir="2700000" algn="tl">
                    <a:srgbClr val="000000"/>
                  </a:outerShdw>
                </a:effectLst>
                <a:latin typeface="Comic Sans MS" charset="0"/>
              </a:rPr>
              <a:t>Disk</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67586" name="Group 25"/>
          <p:cNvGrpSpPr>
            <a:grpSpLocks/>
          </p:cNvGrpSpPr>
          <p:nvPr/>
        </p:nvGrpSpPr>
        <p:grpSpPr bwMode="auto">
          <a:xfrm>
            <a:off x="3162300" y="2720975"/>
            <a:ext cx="2819400" cy="1649413"/>
            <a:chOff x="2133600" y="1162735"/>
            <a:chExt cx="2819401" cy="1649462"/>
          </a:xfrm>
        </p:grpSpPr>
        <p:sp>
          <p:nvSpPr>
            <p:cNvPr id="19" name="TextBox 18"/>
            <p:cNvSpPr txBox="1"/>
            <p:nvPr/>
          </p:nvSpPr>
          <p:spPr bwMode="auto">
            <a:xfrm>
              <a:off x="2133600" y="1372291"/>
              <a:ext cx="533400" cy="1322427"/>
            </a:xfrm>
            <a:prstGeom prst="rect">
              <a:avLst/>
            </a:prstGeom>
            <a:noFill/>
          </p:spPr>
          <p:txBody>
            <a:bodyPr>
              <a:spAutoFit/>
            </a:bodyPr>
            <a:lstStyle/>
            <a:p>
              <a:pPr>
                <a:defRPr/>
              </a:pPr>
              <a:r>
                <a:rPr lang="en-US" sz="4800" b="1" dirty="0" err="1">
                  <a:solidFill>
                    <a:srgbClr val="FF0000"/>
                  </a:solidFill>
                  <a:effectLst>
                    <a:outerShdw blurRad="38100" dist="25400" dir="2700000">
                      <a:srgbClr val="000000">
                        <a:alpha val="70000"/>
                      </a:srgbClr>
                    </a:outerShdw>
                  </a:effectLst>
                  <a:latin typeface="Symbol" charset="2"/>
                  <a:cs typeface="Symbol" charset="2"/>
                </a:rPr>
                <a:t>h</a:t>
              </a:r>
              <a:r>
                <a:rPr lang="en-US" sz="3200" dirty="0">
                  <a:latin typeface="Comic Sans MS" charset="0"/>
                </a:rPr>
                <a:t> </a:t>
              </a:r>
              <a:endParaRPr lang="en-US" dirty="0">
                <a:latin typeface="Comic Sans MS" charset="0"/>
              </a:endParaRPr>
            </a:p>
          </p:txBody>
        </p:sp>
        <p:sp>
          <p:nvSpPr>
            <p:cNvPr id="20" name="TextBox 19"/>
            <p:cNvSpPr txBox="1"/>
            <p:nvPr/>
          </p:nvSpPr>
          <p:spPr bwMode="auto">
            <a:xfrm>
              <a:off x="2781300" y="1489770"/>
              <a:ext cx="381000" cy="1108108"/>
            </a:xfrm>
            <a:prstGeom prst="rect">
              <a:avLst/>
            </a:prstGeom>
            <a:noFill/>
          </p:spPr>
          <p:txBody>
            <a:bodyPr>
              <a:spAutoFit/>
            </a:bodyPr>
            <a:lstStyle/>
            <a:p>
              <a:pPr>
                <a:defRPr/>
              </a:pPr>
              <a:r>
                <a:rPr lang="en-US" sz="4800" b="1" dirty="0">
                  <a:solidFill>
                    <a:srgbClr val="FF0000"/>
                  </a:solidFill>
                  <a:effectLst>
                    <a:outerShdw blurRad="25400" dist="25400" dir="2700000">
                      <a:srgbClr val="000000">
                        <a:alpha val="81000"/>
                      </a:srgbClr>
                    </a:outerShdw>
                  </a:effectLst>
                  <a:latin typeface="Comic Sans MS" charset="0"/>
                </a:rPr>
                <a:t>=</a:t>
              </a:r>
              <a:endParaRPr lang="en-US" b="1" dirty="0">
                <a:solidFill>
                  <a:srgbClr val="FF0000"/>
                </a:solidFill>
                <a:effectLst>
                  <a:outerShdw blurRad="25400" dist="25400" dir="2700000">
                    <a:srgbClr val="000000">
                      <a:alpha val="81000"/>
                    </a:srgbClr>
                  </a:outerShdw>
                </a:effectLst>
                <a:latin typeface="Comic Sans MS" charset="0"/>
              </a:endParaRPr>
            </a:p>
          </p:txBody>
        </p:sp>
        <p:sp>
          <p:nvSpPr>
            <p:cNvPr id="21" name="TextBox 20"/>
            <p:cNvSpPr txBox="1"/>
            <p:nvPr/>
          </p:nvSpPr>
          <p:spPr bwMode="auto">
            <a:xfrm>
              <a:off x="3848101" y="1162735"/>
              <a:ext cx="609600" cy="769961"/>
            </a:xfrm>
            <a:prstGeom prst="rect">
              <a:avLst/>
            </a:prstGeom>
            <a:noFill/>
          </p:spPr>
          <p:txBody>
            <a:bodyPr>
              <a:spAutoFit/>
            </a:bodyPr>
            <a:lstStyle/>
            <a:p>
              <a:pPr>
                <a:defRPr/>
              </a:pPr>
              <a:r>
                <a:rPr lang="en-US" sz="4400" b="1" dirty="0">
                  <a:solidFill>
                    <a:srgbClr val="FF0000"/>
                  </a:solidFill>
                  <a:effectLst>
                    <a:outerShdw blurRad="50800" dist="38100" dir="2700000">
                      <a:srgbClr val="000000">
                        <a:alpha val="43000"/>
                      </a:srgbClr>
                    </a:outerShdw>
                  </a:effectLst>
                  <a:latin typeface="Comic Sans MS" charset="0"/>
                </a:rPr>
                <a:t>E</a:t>
              </a:r>
              <a:r>
                <a:rPr lang="en-US" sz="4000" b="1" dirty="0">
                  <a:solidFill>
                    <a:srgbClr val="FF0000"/>
                  </a:solidFill>
                  <a:effectLst>
                    <a:outerShdw blurRad="50800" dist="38100" dir="2700000">
                      <a:srgbClr val="000000">
                        <a:alpha val="43000"/>
                      </a:srgbClr>
                    </a:outerShdw>
                  </a:effectLst>
                  <a:latin typeface="Comic Sans MS" charset="0"/>
                </a:rPr>
                <a:t>  </a:t>
              </a:r>
              <a:endParaRPr lang="en-US" sz="2400" b="1" dirty="0">
                <a:solidFill>
                  <a:srgbClr val="FF0000"/>
                </a:solidFill>
                <a:effectLst>
                  <a:outerShdw blurRad="50800" dist="38100" dir="2700000">
                    <a:srgbClr val="000000">
                      <a:alpha val="43000"/>
                    </a:srgbClr>
                  </a:outerShdw>
                </a:effectLst>
                <a:latin typeface="Comic Sans MS" charset="0"/>
              </a:endParaRPr>
            </a:p>
          </p:txBody>
        </p:sp>
        <p:sp>
          <p:nvSpPr>
            <p:cNvPr id="22" name="TextBox 21"/>
            <p:cNvSpPr txBox="1"/>
            <p:nvPr/>
          </p:nvSpPr>
          <p:spPr bwMode="auto">
            <a:xfrm>
              <a:off x="3581401" y="1981909"/>
              <a:ext cx="1371600" cy="830288"/>
            </a:xfrm>
            <a:prstGeom prst="rect">
              <a:avLst/>
            </a:prstGeom>
            <a:noFill/>
          </p:spPr>
          <p:txBody>
            <a:bodyPr>
              <a:spAutoFit/>
            </a:bodyPr>
            <a:lstStyle/>
            <a:p>
              <a:pPr>
                <a:defRPr/>
              </a:pPr>
              <a:r>
                <a:rPr lang="en-US" sz="4800" b="1" dirty="0">
                  <a:solidFill>
                    <a:srgbClr val="FF0000"/>
                  </a:solidFill>
                  <a:effectLst>
                    <a:outerShdw blurRad="25400" dist="25400" dir="2700000">
                      <a:srgbClr val="000000">
                        <a:alpha val="75000"/>
                      </a:srgbClr>
                    </a:outerShdw>
                  </a:effectLst>
                  <a:latin typeface="Comic Sans MS" charset="0"/>
                </a:rPr>
                <a:t>mc</a:t>
              </a:r>
              <a:r>
                <a:rPr lang="en-US" sz="5400" b="1" baseline="30000" dirty="0">
                  <a:solidFill>
                    <a:srgbClr val="FF0000"/>
                  </a:solidFill>
                  <a:effectLst>
                    <a:outerShdw blurRad="25400" dist="25400" dir="2700000">
                      <a:srgbClr val="000000">
                        <a:alpha val="75000"/>
                      </a:srgbClr>
                    </a:outerShdw>
                  </a:effectLst>
                  <a:latin typeface="Comic Sans MS" charset="0"/>
                </a:rPr>
                <a:t>2</a:t>
              </a:r>
              <a:endParaRPr lang="en-US" sz="3200" b="1" baseline="30000" dirty="0">
                <a:solidFill>
                  <a:srgbClr val="FF0000"/>
                </a:solidFill>
                <a:effectLst>
                  <a:outerShdw blurRad="25400" dist="25400" dir="2700000">
                    <a:srgbClr val="000000">
                      <a:alpha val="75000"/>
                    </a:srgbClr>
                  </a:outerShdw>
                </a:effectLst>
                <a:latin typeface="Comic Sans MS" charset="0"/>
              </a:endParaRPr>
            </a:p>
          </p:txBody>
        </p:sp>
        <p:cxnSp>
          <p:nvCxnSpPr>
            <p:cNvPr id="23" name="Straight Connector 22"/>
            <p:cNvCxnSpPr/>
            <p:nvPr/>
          </p:nvCxnSpPr>
          <p:spPr bwMode="auto">
            <a:xfrm>
              <a:off x="3429000" y="1945396"/>
              <a:ext cx="1371600" cy="1587"/>
            </a:xfrm>
            <a:prstGeom prst="line">
              <a:avLst/>
            </a:prstGeom>
            <a:ln w="57150" cap="flat" cmpd="sng" algn="ctr">
              <a:solidFill>
                <a:srgbClr val="FF362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29" name="TextBox 28"/>
          <p:cNvSpPr txBox="1"/>
          <p:nvPr/>
        </p:nvSpPr>
        <p:spPr>
          <a:xfrm>
            <a:off x="2362200" y="381000"/>
            <a:ext cx="4724400" cy="1108075"/>
          </a:xfrm>
          <a:prstGeom prst="rect">
            <a:avLst/>
          </a:prstGeom>
          <a:noFill/>
        </p:spPr>
        <p:txBody>
          <a:bodyPr>
            <a:spAutoFit/>
          </a:bodyPr>
          <a:lstStyle/>
          <a:p>
            <a:pPr>
              <a:defRPr/>
            </a:pPr>
            <a:r>
              <a:rPr lang="en-US" sz="6600" b="1" dirty="0">
                <a:solidFill>
                  <a:srgbClr val="FF0000"/>
                </a:solidFill>
                <a:effectLst>
                  <a:outerShdw blurRad="50800" dist="38100" dir="2700000">
                    <a:srgbClr val="000000">
                      <a:alpha val="67000"/>
                    </a:srgbClr>
                  </a:outerShdw>
                </a:effectLst>
              </a:rPr>
              <a:t>Efficiency</a:t>
            </a:r>
            <a:endParaRPr lang="en-US" b="1" dirty="0">
              <a:solidFill>
                <a:srgbClr val="FF0000"/>
              </a:solidFill>
              <a:effectLst>
                <a:outerShdw blurRad="50800" dist="38100" dir="2700000">
                  <a:srgbClr val="000000">
                    <a:alpha val="67000"/>
                  </a:srgbClr>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3155" name="Text Box 3"/>
          <p:cNvSpPr txBox="1">
            <a:spLocks noChangeArrowheads="1"/>
          </p:cNvSpPr>
          <p:nvPr/>
        </p:nvSpPr>
        <p:spPr bwMode="auto">
          <a:xfrm>
            <a:off x="5724525" y="333375"/>
            <a:ext cx="3311525" cy="1920875"/>
          </a:xfrm>
          <a:prstGeom prst="rect">
            <a:avLst/>
          </a:prstGeom>
          <a:noFill/>
          <a:ln w="9525">
            <a:noFill/>
            <a:miter lim="800000"/>
            <a:headEnd/>
            <a:tailEnd/>
          </a:ln>
          <a:effectLst/>
        </p:spPr>
        <p:txBody>
          <a:bodyPr>
            <a:prstTxWarp prst="textNoShape">
              <a:avLst/>
            </a:prstTxWarp>
            <a:spAutoFit/>
          </a:bodyPr>
          <a:lstStyle/>
          <a:p>
            <a:pPr algn="ctr">
              <a:spcBef>
                <a:spcPct val="50000"/>
              </a:spcBef>
              <a:defRPr/>
            </a:pPr>
            <a:r>
              <a:rPr lang="en-US" sz="4000" b="1" dirty="0">
                <a:solidFill>
                  <a:srgbClr val="FF0000"/>
                </a:solidFill>
                <a:effectLst>
                  <a:outerShdw blurRad="38100" dist="38100" dir="2700000" algn="tl">
                    <a:srgbClr val="000000"/>
                  </a:outerShdw>
                </a:effectLst>
                <a:latin typeface="Comic Sans MS" charset="0"/>
              </a:rPr>
              <a:t>Power of jets in </a:t>
            </a:r>
            <a:r>
              <a:rPr lang="en-US" sz="4000" b="1" dirty="0">
                <a:solidFill>
                  <a:srgbClr val="66FF33"/>
                </a:solidFill>
                <a:effectLst>
                  <a:outerShdw blurRad="38100" dist="38100" dir="2700000" algn="tl">
                    <a:srgbClr val="000000"/>
                  </a:outerShdw>
                </a:effectLst>
                <a:latin typeface="Comic Sans MS" charset="0"/>
              </a:rPr>
              <a:t>blazars</a:t>
            </a:r>
            <a:endParaRPr lang="it-IT" sz="4000" b="1" dirty="0">
              <a:solidFill>
                <a:srgbClr val="66FF33"/>
              </a:solidFill>
              <a:effectLst>
                <a:outerShdw blurRad="38100" dist="38100" dir="2700000" algn="tl">
                  <a:srgbClr val="000000"/>
                </a:outerShdw>
              </a:effectLst>
              <a:latin typeface="Comic Sans MS" charset="0"/>
            </a:endParaRPr>
          </a:p>
        </p:txBody>
      </p:sp>
      <p:pic>
        <p:nvPicPr>
          <p:cNvPr id="10" name="Picture 2" descr="jetsites"/>
          <p:cNvPicPr>
            <a:picLocks noGrp="1" noChangeAspect="1" noChangeArrowheads="1"/>
          </p:cNvPicPr>
          <p:nvPr>
            <p:ph/>
          </p:nvPr>
        </p:nvPicPr>
        <p:blipFill>
          <a:blip r:embed="rId2"/>
          <a:srcRect/>
          <a:stretch>
            <a:fillRect/>
          </a:stretch>
        </p:blipFill>
        <p:spPr>
          <a:xfrm>
            <a:off x="323850" y="115888"/>
            <a:ext cx="5410200" cy="6553200"/>
          </a:xfrm>
          <a:noFill/>
        </p:spPr>
      </p:pic>
      <p:sp>
        <p:nvSpPr>
          <p:cNvPr id="31748" name="Oval 4"/>
          <p:cNvSpPr>
            <a:spLocks noChangeArrowheads="1"/>
          </p:cNvSpPr>
          <p:nvPr/>
        </p:nvSpPr>
        <p:spPr bwMode="auto">
          <a:xfrm>
            <a:off x="3124200" y="3962400"/>
            <a:ext cx="2663825" cy="687387"/>
          </a:xfrm>
          <a:prstGeom prst="ellipse">
            <a:avLst/>
          </a:prstGeom>
          <a:noFill/>
          <a:ln w="57150">
            <a:solidFill>
              <a:srgbClr val="FF0000"/>
            </a:solidFill>
            <a:round/>
            <a:headEnd/>
            <a:tailEnd/>
          </a:ln>
        </p:spPr>
        <p:txBody>
          <a:bodyPr wrap="none" anchor="ctr">
            <a:prstTxWarp prst="textNoShape">
              <a:avLst/>
            </a:prstTxWarp>
          </a:bodyPr>
          <a:lstStyle/>
          <a:p>
            <a:endParaRPr lang="en-US"/>
          </a:p>
        </p:txBody>
      </p:sp>
      <p:sp>
        <p:nvSpPr>
          <p:cNvPr id="11" name="TextBox 4"/>
          <p:cNvSpPr txBox="1">
            <a:spLocks noChangeArrowheads="1"/>
          </p:cNvSpPr>
          <p:nvPr/>
        </p:nvSpPr>
        <p:spPr bwMode="auto">
          <a:xfrm>
            <a:off x="3352800" y="1981200"/>
            <a:ext cx="1981200" cy="307975"/>
          </a:xfrm>
          <a:prstGeom prst="rect">
            <a:avLst/>
          </a:prstGeom>
          <a:noFill/>
          <a:ln w="9525">
            <a:noFill/>
            <a:miter lim="800000"/>
            <a:headEnd/>
            <a:tailEnd/>
          </a:ln>
        </p:spPr>
        <p:txBody>
          <a:bodyPr>
            <a:prstTxWarp prst="textNoShape">
              <a:avLst/>
            </a:prstTxWarp>
            <a:spAutoFit/>
          </a:bodyPr>
          <a:lstStyle/>
          <a:p>
            <a:r>
              <a:rPr lang="en-US" sz="1400" dirty="0">
                <a:latin typeface="Chalkduster" pitchFamily="-65" charset="0"/>
                <a:ea typeface="Chalkduster" pitchFamily="-65" charset="0"/>
                <a:cs typeface="Chalkduster" pitchFamily="-65" charset="0"/>
              </a:rPr>
              <a:t>X-ray cavities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8610" name="Picture 3"/>
          <p:cNvPicPr>
            <a:picLocks noChangeAspect="1"/>
          </p:cNvPicPr>
          <p:nvPr/>
        </p:nvPicPr>
        <p:blipFill>
          <a:blip r:embed="rId2"/>
          <a:srcRect/>
          <a:stretch>
            <a:fillRect/>
          </a:stretch>
        </p:blipFill>
        <p:spPr bwMode="auto">
          <a:xfrm>
            <a:off x="152400" y="152400"/>
            <a:ext cx="4762500" cy="3276600"/>
          </a:xfrm>
          <a:prstGeom prst="rect">
            <a:avLst/>
          </a:prstGeom>
          <a:noFill/>
          <a:ln w="9525">
            <a:noFill/>
            <a:miter lim="800000"/>
            <a:headEnd/>
            <a:tailEnd/>
          </a:ln>
        </p:spPr>
      </p:pic>
      <p:sp>
        <p:nvSpPr>
          <p:cNvPr id="68611" name="TextBox 4"/>
          <p:cNvSpPr txBox="1">
            <a:spLocks noChangeArrowheads="1"/>
          </p:cNvSpPr>
          <p:nvPr/>
        </p:nvSpPr>
        <p:spPr bwMode="auto">
          <a:xfrm>
            <a:off x="609600" y="3429000"/>
            <a:ext cx="3962400" cy="604838"/>
          </a:xfrm>
          <a:prstGeom prst="rect">
            <a:avLst/>
          </a:prstGeom>
          <a:noFill/>
          <a:ln w="9525">
            <a:noFill/>
            <a:miter lim="800000"/>
            <a:headEnd/>
            <a:tailEnd/>
          </a:ln>
        </p:spPr>
        <p:txBody>
          <a:bodyPr>
            <a:prstTxWarp prst="textNoShape">
              <a:avLst/>
            </a:prstTxWarp>
            <a:spAutoFit/>
          </a:bodyPr>
          <a:lstStyle/>
          <a:p>
            <a:r>
              <a:rPr lang="en-US" sz="2000" b="1"/>
              <a:t>Sugar saccharose   </a:t>
            </a:r>
            <a:r>
              <a:rPr lang="en-US" sz="2000"/>
              <a:t>C</a:t>
            </a:r>
            <a:r>
              <a:rPr lang="en-US" sz="2000" baseline="-25000"/>
              <a:t>12</a:t>
            </a:r>
            <a:r>
              <a:rPr lang="en-US" sz="2000"/>
              <a:t>H</a:t>
            </a:r>
            <a:r>
              <a:rPr lang="en-US" sz="2000" baseline="-25000"/>
              <a:t>22</a:t>
            </a:r>
            <a:r>
              <a:rPr lang="en-US" sz="2000"/>
              <a:t>O</a:t>
            </a:r>
            <a:r>
              <a:rPr lang="en-US" sz="2000" baseline="-25000"/>
              <a:t>11</a:t>
            </a:r>
          </a:p>
          <a:p>
            <a:endParaRPr lang="en-US" sz="2000" baseline="-25000"/>
          </a:p>
        </p:txBody>
      </p:sp>
      <p:pic>
        <p:nvPicPr>
          <p:cNvPr id="68612" name="Picture 6"/>
          <p:cNvPicPr>
            <a:picLocks noChangeAspect="1"/>
          </p:cNvPicPr>
          <p:nvPr/>
        </p:nvPicPr>
        <p:blipFill>
          <a:blip r:embed="rId3"/>
          <a:srcRect r="44882"/>
          <a:stretch>
            <a:fillRect/>
          </a:stretch>
        </p:blipFill>
        <p:spPr bwMode="auto">
          <a:xfrm>
            <a:off x="4800600" y="228600"/>
            <a:ext cx="3836988" cy="3352800"/>
          </a:xfrm>
          <a:prstGeom prst="rect">
            <a:avLst/>
          </a:prstGeom>
          <a:noFill/>
          <a:ln w="9525">
            <a:noFill/>
            <a:miter lim="800000"/>
            <a:headEnd/>
            <a:tailEnd/>
          </a:ln>
        </p:spPr>
      </p:pic>
      <p:sp>
        <p:nvSpPr>
          <p:cNvPr id="8" name="TextBox 7"/>
          <p:cNvSpPr txBox="1"/>
          <p:nvPr/>
        </p:nvSpPr>
        <p:spPr>
          <a:xfrm>
            <a:off x="533400" y="3962400"/>
            <a:ext cx="8001000" cy="400050"/>
          </a:xfrm>
          <a:prstGeom prst="rect">
            <a:avLst/>
          </a:prstGeom>
          <a:noFill/>
        </p:spPr>
        <p:txBody>
          <a:bodyPr>
            <a:prstTxWarp prst="textNoShape">
              <a:avLst/>
            </a:prstTxWarp>
            <a:spAutoFit/>
          </a:bodyPr>
          <a:lstStyle/>
          <a:p>
            <a:pPr>
              <a:defRPr/>
            </a:pPr>
            <a:r>
              <a:rPr lang="en-US" sz="2000" b="1">
                <a:solidFill>
                  <a:srgbClr val="FF0000"/>
                </a:solidFill>
                <a:effectLst>
                  <a:outerShdw blurRad="38100" dist="38100" dir="2700000" algn="tl">
                    <a:srgbClr val="DDDDDD"/>
                  </a:outerShdw>
                </a:effectLst>
              </a:rPr>
              <a:t>1g </a:t>
            </a:r>
            <a:r>
              <a:rPr lang="en-US" sz="2000" b="1">
                <a:solidFill>
                  <a:srgbClr val="FF0000"/>
                </a:solidFill>
                <a:effectLst>
                  <a:outerShdw blurRad="38100" dist="38100" dir="2700000" algn="tl">
                    <a:srgbClr val="DDDDDD"/>
                  </a:outerShdw>
                </a:effectLst>
                <a:sym typeface="Wingdings" pitchFamily="-65" charset="2"/>
              </a:rPr>
              <a:t></a:t>
            </a:r>
            <a:r>
              <a:rPr lang="en-US" sz="2000" b="1">
                <a:solidFill>
                  <a:srgbClr val="FF0000"/>
                </a:solidFill>
                <a:effectLst>
                  <a:outerShdw blurRad="38100" dist="38100" dir="2700000" algn="tl">
                    <a:srgbClr val="DDDDDD"/>
                  </a:outerShdw>
                </a:effectLst>
              </a:rPr>
              <a:t> 4 kcal= 16.2 kJ = 1e23 eV  = 4.7 eV per molecule</a:t>
            </a:r>
          </a:p>
        </p:txBody>
      </p:sp>
      <p:grpSp>
        <p:nvGrpSpPr>
          <p:cNvPr id="68614" name="Group 9"/>
          <p:cNvGrpSpPr>
            <a:grpSpLocks/>
          </p:cNvGrpSpPr>
          <p:nvPr/>
        </p:nvGrpSpPr>
        <p:grpSpPr bwMode="auto">
          <a:xfrm>
            <a:off x="1104900" y="4657725"/>
            <a:ext cx="7265988" cy="1133475"/>
            <a:chOff x="762000" y="914400"/>
            <a:chExt cx="6545182" cy="1132820"/>
          </a:xfrm>
        </p:grpSpPr>
        <p:sp>
          <p:nvSpPr>
            <p:cNvPr id="11" name="TextBox 10"/>
            <p:cNvSpPr txBox="1"/>
            <p:nvPr/>
          </p:nvSpPr>
          <p:spPr>
            <a:xfrm>
              <a:off x="762000" y="1066712"/>
              <a:ext cx="533396" cy="585449"/>
            </a:xfrm>
            <a:prstGeom prst="rect">
              <a:avLst/>
            </a:prstGeom>
            <a:noFill/>
          </p:spPr>
          <p:txBody>
            <a:bodyPr>
              <a:spAutoFit/>
            </a:bodyPr>
            <a:lstStyle/>
            <a:p>
              <a:pPr>
                <a:defRPr/>
              </a:pPr>
              <a:r>
                <a:rPr lang="en-US" sz="3200" b="1" dirty="0" err="1">
                  <a:solidFill>
                    <a:srgbClr val="FF0000"/>
                  </a:solidFill>
                  <a:effectLst>
                    <a:outerShdw blurRad="38100" dist="25400" dir="2700000">
                      <a:srgbClr val="000000">
                        <a:alpha val="70000"/>
                      </a:srgbClr>
                    </a:outerShdw>
                  </a:effectLst>
                  <a:latin typeface="Symbol" charset="2"/>
                  <a:cs typeface="Symbol" charset="2"/>
                </a:rPr>
                <a:t>h</a:t>
              </a:r>
              <a:r>
                <a:rPr lang="en-US" dirty="0">
                  <a:latin typeface="Comic Sans MS" charset="0"/>
                </a:rPr>
                <a:t> </a:t>
              </a:r>
            </a:p>
          </p:txBody>
        </p:sp>
        <p:grpSp>
          <p:nvGrpSpPr>
            <p:cNvPr id="68616" name="Group 18"/>
            <p:cNvGrpSpPr>
              <a:grpSpLocks/>
            </p:cNvGrpSpPr>
            <p:nvPr/>
          </p:nvGrpSpPr>
          <p:grpSpPr bwMode="auto">
            <a:xfrm>
              <a:off x="1676400" y="914400"/>
              <a:ext cx="838200" cy="1132820"/>
              <a:chOff x="1676400" y="914400"/>
              <a:chExt cx="838200" cy="1132820"/>
            </a:xfrm>
          </p:grpSpPr>
          <p:sp>
            <p:nvSpPr>
              <p:cNvPr id="20" name="TextBox 19"/>
              <p:cNvSpPr txBox="1"/>
              <p:nvPr/>
            </p:nvSpPr>
            <p:spPr>
              <a:xfrm>
                <a:off x="1828791" y="914400"/>
                <a:ext cx="457605" cy="523572"/>
              </a:xfrm>
              <a:prstGeom prst="rect">
                <a:avLst/>
              </a:prstGeom>
              <a:noFill/>
            </p:spPr>
            <p:txBody>
              <a:bodyPr>
                <a:spAutoFit/>
              </a:bodyPr>
              <a:lstStyle/>
              <a:p>
                <a:pPr>
                  <a:defRPr/>
                </a:pPr>
                <a:r>
                  <a:rPr lang="en-US" sz="2800" b="1" dirty="0">
                    <a:solidFill>
                      <a:srgbClr val="FF0000"/>
                    </a:solidFill>
                    <a:effectLst>
                      <a:outerShdw blurRad="50800" dist="38100" dir="2700000">
                        <a:srgbClr val="000000">
                          <a:alpha val="43000"/>
                        </a:srgbClr>
                      </a:outerShdw>
                    </a:effectLst>
                    <a:latin typeface="Comic Sans MS" charset="0"/>
                  </a:rPr>
                  <a:t>E</a:t>
                </a:r>
                <a:r>
                  <a:rPr lang="en-US" sz="2400" b="1" dirty="0">
                    <a:solidFill>
                      <a:srgbClr val="FF0000"/>
                    </a:solidFill>
                    <a:effectLst>
                      <a:outerShdw blurRad="50800" dist="38100" dir="2700000">
                        <a:srgbClr val="000000">
                          <a:alpha val="43000"/>
                        </a:srgbClr>
                      </a:outerShdw>
                    </a:effectLst>
                    <a:latin typeface="Comic Sans MS" charset="0"/>
                  </a:rPr>
                  <a:t>  </a:t>
                </a:r>
              </a:p>
            </p:txBody>
          </p:sp>
          <p:cxnSp>
            <p:nvCxnSpPr>
              <p:cNvPr id="21" name="Straight Connector 20"/>
              <p:cNvCxnSpPr/>
              <p:nvPr/>
            </p:nvCxnSpPr>
            <p:spPr>
              <a:xfrm>
                <a:off x="1675780" y="1447492"/>
                <a:ext cx="763628" cy="1587"/>
              </a:xfrm>
              <a:prstGeom prst="line">
                <a:avLst/>
              </a:prstGeom>
              <a:ln w="38100" cap="flat" cmpd="sng" algn="ctr">
                <a:solidFill>
                  <a:srgbClr val="FF362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675780" y="1523648"/>
                <a:ext cx="839419" cy="523572"/>
              </a:xfrm>
              <a:prstGeom prst="rect">
                <a:avLst/>
              </a:prstGeom>
              <a:noFill/>
            </p:spPr>
            <p:txBody>
              <a:bodyPr>
                <a:spAutoFit/>
              </a:bodyPr>
              <a:lstStyle/>
              <a:p>
                <a:pPr>
                  <a:defRPr/>
                </a:pPr>
                <a:r>
                  <a:rPr lang="en-US" sz="2800" b="1" dirty="0">
                    <a:solidFill>
                      <a:srgbClr val="FF0000"/>
                    </a:solidFill>
                    <a:effectLst>
                      <a:outerShdw blurRad="25400" dist="25400" dir="2700000">
                        <a:srgbClr val="000000">
                          <a:alpha val="75000"/>
                        </a:srgbClr>
                      </a:outerShdw>
                    </a:effectLst>
                    <a:latin typeface="Comic Sans MS" charset="0"/>
                  </a:rPr>
                  <a:t>mc</a:t>
                </a:r>
                <a:r>
                  <a:rPr lang="en-US" sz="3200" b="1" baseline="30000" dirty="0">
                    <a:solidFill>
                      <a:srgbClr val="FF0000"/>
                    </a:solidFill>
                    <a:effectLst>
                      <a:outerShdw blurRad="25400" dist="25400" dir="2700000">
                        <a:srgbClr val="000000">
                          <a:alpha val="75000"/>
                        </a:srgbClr>
                      </a:outerShdw>
                    </a:effectLst>
                    <a:latin typeface="Comic Sans MS" charset="0"/>
                  </a:rPr>
                  <a:t>2</a:t>
                </a:r>
                <a:endParaRPr lang="en-US" b="1" baseline="30000" dirty="0">
                  <a:solidFill>
                    <a:srgbClr val="FF0000"/>
                  </a:solidFill>
                  <a:effectLst>
                    <a:outerShdw blurRad="25400" dist="25400" dir="2700000">
                      <a:srgbClr val="000000">
                        <a:alpha val="75000"/>
                      </a:srgbClr>
                    </a:outerShdw>
                  </a:effectLst>
                  <a:latin typeface="Comic Sans MS" charset="0"/>
                </a:endParaRPr>
              </a:p>
            </p:txBody>
          </p:sp>
        </p:grpSp>
        <p:sp>
          <p:nvSpPr>
            <p:cNvPr id="13" name="TextBox 12"/>
            <p:cNvSpPr txBox="1"/>
            <p:nvPr/>
          </p:nvSpPr>
          <p:spPr>
            <a:xfrm>
              <a:off x="1219605" y="1142868"/>
              <a:ext cx="380384" cy="523572"/>
            </a:xfrm>
            <a:prstGeom prst="rect">
              <a:avLst/>
            </a:prstGeom>
            <a:noFill/>
          </p:spPr>
          <p:txBody>
            <a:bodyPr>
              <a:spAutoFit/>
            </a:bodyPr>
            <a:lstStyle/>
            <a:p>
              <a:pPr>
                <a:defRPr/>
              </a:pPr>
              <a:r>
                <a:rPr lang="en-US" sz="2800" b="1" dirty="0">
                  <a:solidFill>
                    <a:srgbClr val="FF0000"/>
                  </a:solidFill>
                  <a:effectLst>
                    <a:outerShdw blurRad="25400" dist="25400" dir="2700000">
                      <a:srgbClr val="000000">
                        <a:alpha val="81000"/>
                      </a:srgbClr>
                    </a:outerShdw>
                  </a:effectLst>
                  <a:latin typeface="Comic Sans MS" charset="0"/>
                </a:rPr>
                <a:t>=</a:t>
              </a:r>
              <a:endParaRPr lang="en-US" b="1" dirty="0">
                <a:solidFill>
                  <a:srgbClr val="FF0000"/>
                </a:solidFill>
                <a:effectLst>
                  <a:outerShdw blurRad="25400" dist="25400" dir="2700000">
                    <a:srgbClr val="000000">
                      <a:alpha val="81000"/>
                    </a:srgbClr>
                  </a:outerShdw>
                </a:effectLst>
                <a:latin typeface="Comic Sans MS" charset="0"/>
              </a:endParaRPr>
            </a:p>
          </p:txBody>
        </p:sp>
        <p:sp>
          <p:nvSpPr>
            <p:cNvPr id="14" name="TextBox 13"/>
            <p:cNvSpPr txBox="1"/>
            <p:nvPr/>
          </p:nvSpPr>
          <p:spPr>
            <a:xfrm>
              <a:off x="2515199" y="1142868"/>
              <a:ext cx="380384" cy="523572"/>
            </a:xfrm>
            <a:prstGeom prst="rect">
              <a:avLst/>
            </a:prstGeom>
            <a:noFill/>
          </p:spPr>
          <p:txBody>
            <a:bodyPr>
              <a:spAutoFit/>
            </a:bodyPr>
            <a:lstStyle/>
            <a:p>
              <a:pPr>
                <a:defRPr/>
              </a:pPr>
              <a:r>
                <a:rPr lang="en-US" sz="2800" b="1" dirty="0">
                  <a:solidFill>
                    <a:srgbClr val="FF0000"/>
                  </a:solidFill>
                  <a:effectLst>
                    <a:outerShdw blurRad="25400" dist="25400" dir="2700000">
                      <a:srgbClr val="000000">
                        <a:alpha val="81000"/>
                      </a:srgbClr>
                    </a:outerShdw>
                  </a:effectLst>
                  <a:latin typeface="Comic Sans MS" charset="0"/>
                </a:rPr>
                <a:t>=</a:t>
              </a:r>
              <a:endParaRPr lang="en-US" b="1" dirty="0">
                <a:solidFill>
                  <a:srgbClr val="FF0000"/>
                </a:solidFill>
                <a:effectLst>
                  <a:outerShdw blurRad="25400" dist="25400" dir="2700000">
                    <a:srgbClr val="000000">
                      <a:alpha val="81000"/>
                    </a:srgbClr>
                  </a:outerShdw>
                </a:effectLst>
                <a:latin typeface="Comic Sans MS" charset="0"/>
              </a:endParaRPr>
            </a:p>
          </p:txBody>
        </p:sp>
        <p:sp>
          <p:nvSpPr>
            <p:cNvPr id="15" name="TextBox 14"/>
            <p:cNvSpPr txBox="1"/>
            <p:nvPr/>
          </p:nvSpPr>
          <p:spPr>
            <a:xfrm>
              <a:off x="3048595" y="914400"/>
              <a:ext cx="2215094" cy="523572"/>
            </a:xfrm>
            <a:prstGeom prst="rect">
              <a:avLst/>
            </a:prstGeom>
            <a:noFill/>
          </p:spPr>
          <p:txBody>
            <a:bodyPr>
              <a:spAutoFit/>
            </a:bodyPr>
            <a:lstStyle/>
            <a:p>
              <a:pPr>
                <a:defRPr/>
              </a:pPr>
              <a:r>
                <a:rPr lang="en-US" sz="2800" b="1" dirty="0">
                  <a:solidFill>
                    <a:srgbClr val="FF0000"/>
                  </a:solidFill>
                  <a:effectLst>
                    <a:outerShdw blurRad="50800" dist="38100" dir="2700000">
                      <a:srgbClr val="000000">
                        <a:alpha val="43000"/>
                      </a:srgbClr>
                    </a:outerShdw>
                  </a:effectLst>
                  <a:latin typeface="Comic Sans MS" charset="0"/>
                </a:rPr>
                <a:t>1.6x10</a:t>
              </a:r>
              <a:r>
                <a:rPr lang="en-US" sz="3200" b="1" baseline="30000" dirty="0">
                  <a:solidFill>
                    <a:srgbClr val="FF0000"/>
                  </a:solidFill>
                  <a:effectLst>
                    <a:outerShdw blurRad="50800" dist="38100" dir="2700000">
                      <a:srgbClr val="000000">
                        <a:alpha val="43000"/>
                      </a:srgbClr>
                    </a:outerShdw>
                  </a:effectLst>
                  <a:latin typeface="Comic Sans MS" charset="0"/>
                </a:rPr>
                <a:t>11</a:t>
              </a:r>
              <a:r>
                <a:rPr lang="en-US" sz="2400" b="1" dirty="0">
                  <a:solidFill>
                    <a:srgbClr val="FF0000"/>
                  </a:solidFill>
                  <a:effectLst>
                    <a:outerShdw blurRad="50800" dist="38100" dir="2700000">
                      <a:srgbClr val="000000">
                        <a:alpha val="43000"/>
                      </a:srgbClr>
                    </a:outerShdw>
                  </a:effectLst>
                  <a:latin typeface="Comic Sans MS" charset="0"/>
                </a:rPr>
                <a:t>erg  </a:t>
              </a:r>
            </a:p>
          </p:txBody>
        </p:sp>
        <p:cxnSp>
          <p:nvCxnSpPr>
            <p:cNvPr id="16" name="Straight Connector 15"/>
            <p:cNvCxnSpPr/>
            <p:nvPr/>
          </p:nvCxnSpPr>
          <p:spPr>
            <a:xfrm flipV="1">
              <a:off x="3048595" y="1437972"/>
              <a:ext cx="2073523" cy="9519"/>
            </a:xfrm>
            <a:prstGeom prst="line">
              <a:avLst/>
            </a:prstGeom>
            <a:ln w="38100" cap="flat" cmpd="sng" algn="ctr">
              <a:solidFill>
                <a:srgbClr val="FF362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048595" y="1523648"/>
              <a:ext cx="2143593" cy="523572"/>
            </a:xfrm>
            <a:prstGeom prst="rect">
              <a:avLst/>
            </a:prstGeom>
            <a:noFill/>
          </p:spPr>
          <p:txBody>
            <a:bodyPr>
              <a:prstTxWarp prst="textNoShape">
                <a:avLst/>
              </a:prstTxWarp>
              <a:spAutoFit/>
            </a:bodyPr>
            <a:lstStyle/>
            <a:p>
              <a:pPr>
                <a:defRPr/>
              </a:pPr>
              <a:r>
                <a:rPr lang="en-US" sz="2800" b="1" dirty="0">
                  <a:solidFill>
                    <a:srgbClr val="FF0000"/>
                  </a:solidFill>
                  <a:effectLst>
                    <a:outerShdw blurRad="50800" dist="38100" dir="2700000">
                      <a:srgbClr val="000000">
                        <a:alpha val="44000"/>
                      </a:srgbClr>
                    </a:outerShdw>
                  </a:effectLst>
                  <a:latin typeface="Comic Sans MS" charset="0"/>
                </a:rPr>
                <a:t> 9x10</a:t>
              </a:r>
              <a:r>
                <a:rPr lang="en-US" sz="3200" b="1" baseline="30000" dirty="0">
                  <a:solidFill>
                    <a:srgbClr val="FF0000"/>
                  </a:solidFill>
                  <a:effectLst>
                    <a:outerShdw blurRad="50800" dist="38100" dir="2700000">
                      <a:srgbClr val="000000">
                        <a:alpha val="44000"/>
                      </a:srgbClr>
                    </a:outerShdw>
                  </a:effectLst>
                  <a:latin typeface="Comic Sans MS" charset="0"/>
                </a:rPr>
                <a:t>20 </a:t>
              </a:r>
              <a:r>
                <a:rPr lang="en-US" sz="2400" b="1" dirty="0">
                  <a:solidFill>
                    <a:srgbClr val="FF0000"/>
                  </a:solidFill>
                  <a:effectLst>
                    <a:outerShdw blurRad="50800" dist="38100" dir="2700000">
                      <a:srgbClr val="000000">
                        <a:alpha val="44000"/>
                      </a:srgbClr>
                    </a:outerShdw>
                  </a:effectLst>
                  <a:latin typeface="Comic Sans MS" charset="0"/>
                </a:rPr>
                <a:t>erg</a:t>
              </a:r>
              <a:endParaRPr lang="en-US" b="1" dirty="0">
                <a:solidFill>
                  <a:srgbClr val="FF0000"/>
                </a:solidFill>
                <a:effectLst>
                  <a:outerShdw blurRad="50800" dist="38100" dir="2700000">
                    <a:srgbClr val="000000">
                      <a:alpha val="44000"/>
                    </a:srgbClr>
                  </a:outerShdw>
                </a:effectLst>
                <a:latin typeface="Comic Sans MS" charset="0"/>
              </a:endParaRPr>
            </a:p>
          </p:txBody>
        </p:sp>
        <p:sp>
          <p:nvSpPr>
            <p:cNvPr id="18" name="TextBox 17"/>
            <p:cNvSpPr txBox="1"/>
            <p:nvPr/>
          </p:nvSpPr>
          <p:spPr>
            <a:xfrm>
              <a:off x="5463891" y="1133348"/>
              <a:ext cx="1843291" cy="523572"/>
            </a:xfrm>
            <a:prstGeom prst="rect">
              <a:avLst/>
            </a:prstGeom>
            <a:noFill/>
          </p:spPr>
          <p:txBody>
            <a:bodyPr>
              <a:spAutoFit/>
            </a:bodyPr>
            <a:lstStyle/>
            <a:p>
              <a:pPr>
                <a:defRPr/>
              </a:pPr>
              <a:r>
                <a:rPr lang="en-US" sz="2800" b="1" dirty="0">
                  <a:solidFill>
                    <a:srgbClr val="FF0000"/>
                  </a:solidFill>
                  <a:effectLst>
                    <a:outerShdw blurRad="50800" dist="38100" dir="2700000">
                      <a:srgbClr val="000000">
                        <a:alpha val="43000"/>
                      </a:srgbClr>
                    </a:outerShdw>
                  </a:effectLst>
                  <a:latin typeface="Comic Sans MS" charset="0"/>
                </a:rPr>
                <a:t>1.8x10</a:t>
              </a:r>
              <a:r>
                <a:rPr lang="en-US" sz="3200" b="1" baseline="30000" dirty="0">
                  <a:solidFill>
                    <a:srgbClr val="FF0000"/>
                  </a:solidFill>
                  <a:effectLst>
                    <a:outerShdw blurRad="50800" dist="38100" dir="2700000">
                      <a:srgbClr val="000000">
                        <a:alpha val="43000"/>
                      </a:srgbClr>
                    </a:outerShdw>
                  </a:effectLst>
                  <a:latin typeface="Comic Sans MS" charset="0"/>
                </a:rPr>
                <a:t>-10</a:t>
              </a:r>
              <a:endParaRPr lang="en-US" sz="2400" b="1" baseline="30000" dirty="0">
                <a:solidFill>
                  <a:srgbClr val="FF0000"/>
                </a:solidFill>
                <a:effectLst>
                  <a:outerShdw blurRad="50800" dist="38100" dir="2700000">
                    <a:srgbClr val="000000">
                      <a:alpha val="43000"/>
                    </a:srgbClr>
                  </a:outerShdw>
                </a:effectLst>
                <a:latin typeface="Comic Sans MS" charset="0"/>
              </a:endParaRPr>
            </a:p>
          </p:txBody>
        </p:sp>
        <p:sp>
          <p:nvSpPr>
            <p:cNvPr id="19" name="TextBox 18"/>
            <p:cNvSpPr txBox="1"/>
            <p:nvPr/>
          </p:nvSpPr>
          <p:spPr>
            <a:xfrm>
              <a:off x="5192188" y="1133348"/>
              <a:ext cx="381815" cy="523572"/>
            </a:xfrm>
            <a:prstGeom prst="rect">
              <a:avLst/>
            </a:prstGeom>
            <a:noFill/>
          </p:spPr>
          <p:txBody>
            <a:bodyPr>
              <a:spAutoFit/>
            </a:bodyPr>
            <a:lstStyle/>
            <a:p>
              <a:pPr>
                <a:defRPr/>
              </a:pPr>
              <a:r>
                <a:rPr lang="en-US" sz="2800" b="1" dirty="0">
                  <a:solidFill>
                    <a:srgbClr val="FF0000"/>
                  </a:solidFill>
                  <a:effectLst>
                    <a:outerShdw blurRad="25400" dist="25400" dir="2700000">
                      <a:srgbClr val="000000">
                        <a:alpha val="81000"/>
                      </a:srgbClr>
                    </a:outerShdw>
                  </a:effectLst>
                  <a:latin typeface="Comic Sans MS" charset="0"/>
                </a:rPr>
                <a:t>=</a:t>
              </a:r>
              <a:endParaRPr lang="en-US" b="1" dirty="0">
                <a:solidFill>
                  <a:srgbClr val="FF0000"/>
                </a:solidFill>
                <a:effectLst>
                  <a:outerShdw blurRad="25400" dist="25400" dir="2700000">
                    <a:srgbClr val="000000">
                      <a:alpha val="81000"/>
                    </a:srgbClr>
                  </a:outerShdw>
                </a:effectLst>
                <a:latin typeface="Comic Sans MS" charset="0"/>
              </a:endParaRPr>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9634" name="Picture 3"/>
          <p:cNvPicPr>
            <a:picLocks noChangeAspect="1"/>
          </p:cNvPicPr>
          <p:nvPr/>
        </p:nvPicPr>
        <p:blipFill>
          <a:blip r:embed="rId2"/>
          <a:srcRect/>
          <a:stretch>
            <a:fillRect/>
          </a:stretch>
        </p:blipFill>
        <p:spPr bwMode="auto">
          <a:xfrm>
            <a:off x="0" y="0"/>
            <a:ext cx="4151313" cy="5486400"/>
          </a:xfrm>
          <a:prstGeom prst="rect">
            <a:avLst/>
          </a:prstGeom>
          <a:noFill/>
          <a:ln w="9525">
            <a:noFill/>
            <a:miter lim="800000"/>
            <a:headEnd/>
            <a:tailEnd/>
          </a:ln>
        </p:spPr>
      </p:pic>
      <p:pic>
        <p:nvPicPr>
          <p:cNvPr id="69635" name="Picture 4"/>
          <p:cNvPicPr>
            <a:picLocks noChangeAspect="1"/>
          </p:cNvPicPr>
          <p:nvPr/>
        </p:nvPicPr>
        <p:blipFill>
          <a:blip r:embed="rId3"/>
          <a:srcRect l="18771" r="18771"/>
          <a:stretch>
            <a:fillRect/>
          </a:stretch>
        </p:blipFill>
        <p:spPr bwMode="auto">
          <a:xfrm>
            <a:off x="4953000" y="0"/>
            <a:ext cx="3592513" cy="4318000"/>
          </a:xfrm>
          <a:prstGeom prst="rect">
            <a:avLst/>
          </a:prstGeom>
          <a:noFill/>
          <a:ln w="9525">
            <a:noFill/>
            <a:miter lim="800000"/>
            <a:headEnd/>
            <a:tailEnd/>
          </a:ln>
        </p:spPr>
      </p:pic>
      <p:grpSp>
        <p:nvGrpSpPr>
          <p:cNvPr id="69636" name="Group 9"/>
          <p:cNvGrpSpPr>
            <a:grpSpLocks/>
          </p:cNvGrpSpPr>
          <p:nvPr/>
        </p:nvGrpSpPr>
        <p:grpSpPr bwMode="auto">
          <a:xfrm>
            <a:off x="1371600" y="5495925"/>
            <a:ext cx="7391400" cy="1133475"/>
            <a:chOff x="762000" y="914400"/>
            <a:chExt cx="6658156" cy="1132820"/>
          </a:xfrm>
        </p:grpSpPr>
        <p:sp>
          <p:nvSpPr>
            <p:cNvPr id="8" name="TextBox 7"/>
            <p:cNvSpPr txBox="1"/>
            <p:nvPr/>
          </p:nvSpPr>
          <p:spPr>
            <a:xfrm>
              <a:off x="762000" y="1066712"/>
              <a:ext cx="533397" cy="585449"/>
            </a:xfrm>
            <a:prstGeom prst="rect">
              <a:avLst/>
            </a:prstGeom>
            <a:noFill/>
          </p:spPr>
          <p:txBody>
            <a:bodyPr>
              <a:spAutoFit/>
            </a:bodyPr>
            <a:lstStyle/>
            <a:p>
              <a:pPr>
                <a:defRPr/>
              </a:pPr>
              <a:r>
                <a:rPr lang="en-US" sz="3200" b="1" dirty="0" err="1">
                  <a:solidFill>
                    <a:srgbClr val="FF0000"/>
                  </a:solidFill>
                  <a:effectLst>
                    <a:outerShdw blurRad="38100" dist="25400" dir="2700000">
                      <a:srgbClr val="000000">
                        <a:alpha val="70000"/>
                      </a:srgbClr>
                    </a:outerShdw>
                  </a:effectLst>
                  <a:latin typeface="Symbol" charset="2"/>
                  <a:cs typeface="Symbol" charset="2"/>
                </a:rPr>
                <a:t>h</a:t>
              </a:r>
              <a:r>
                <a:rPr lang="en-US" dirty="0">
                  <a:latin typeface="Comic Sans MS" charset="0"/>
                </a:rPr>
                <a:t> </a:t>
              </a:r>
            </a:p>
          </p:txBody>
        </p:sp>
        <p:grpSp>
          <p:nvGrpSpPr>
            <p:cNvPr id="69638" name="Group 18"/>
            <p:cNvGrpSpPr>
              <a:grpSpLocks/>
            </p:cNvGrpSpPr>
            <p:nvPr/>
          </p:nvGrpSpPr>
          <p:grpSpPr bwMode="auto">
            <a:xfrm>
              <a:off x="1654330" y="914400"/>
              <a:ext cx="892329" cy="1132820"/>
              <a:chOff x="1654330" y="914400"/>
              <a:chExt cx="892329" cy="1132820"/>
            </a:xfrm>
          </p:grpSpPr>
          <p:sp>
            <p:nvSpPr>
              <p:cNvPr id="17" name="TextBox 16"/>
              <p:cNvSpPr txBox="1"/>
              <p:nvPr/>
            </p:nvSpPr>
            <p:spPr>
              <a:xfrm>
                <a:off x="1654330" y="914400"/>
                <a:ext cx="892330" cy="523572"/>
              </a:xfrm>
              <a:prstGeom prst="rect">
                <a:avLst/>
              </a:prstGeom>
              <a:noFill/>
            </p:spPr>
            <p:txBody>
              <a:bodyPr>
                <a:spAutoFit/>
              </a:bodyPr>
              <a:lstStyle/>
              <a:p>
                <a:pPr>
                  <a:defRPr/>
                </a:pPr>
                <a:r>
                  <a:rPr lang="en-US" sz="2800" b="1" dirty="0" err="1">
                    <a:solidFill>
                      <a:srgbClr val="FF0000"/>
                    </a:solidFill>
                    <a:effectLst>
                      <a:outerShdw blurRad="50800" dist="38100" dir="2700000">
                        <a:srgbClr val="000000">
                          <a:alpha val="43000"/>
                        </a:srgbClr>
                      </a:outerShdw>
                    </a:effectLst>
                    <a:latin typeface="Comic Sans MS" charset="0"/>
                  </a:rPr>
                  <a:t>mgh</a:t>
                </a:r>
                <a:r>
                  <a:rPr lang="en-US" sz="2400" b="1" dirty="0">
                    <a:solidFill>
                      <a:srgbClr val="FF0000"/>
                    </a:solidFill>
                    <a:effectLst>
                      <a:outerShdw blurRad="50800" dist="38100" dir="2700000">
                        <a:srgbClr val="000000">
                          <a:alpha val="43000"/>
                        </a:srgbClr>
                      </a:outerShdw>
                    </a:effectLst>
                    <a:latin typeface="Comic Sans MS" charset="0"/>
                  </a:rPr>
                  <a:t>  </a:t>
                </a:r>
              </a:p>
            </p:txBody>
          </p:sp>
          <p:cxnSp>
            <p:nvCxnSpPr>
              <p:cNvPr id="18" name="Straight Connector 17"/>
              <p:cNvCxnSpPr/>
              <p:nvPr/>
            </p:nvCxnSpPr>
            <p:spPr>
              <a:xfrm>
                <a:off x="1675781" y="1447492"/>
                <a:ext cx="763628" cy="1587"/>
              </a:xfrm>
              <a:prstGeom prst="line">
                <a:avLst/>
              </a:prstGeom>
              <a:ln w="38100" cap="flat" cmpd="sng" algn="ctr">
                <a:solidFill>
                  <a:srgbClr val="FF362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675781" y="1523648"/>
                <a:ext cx="839419" cy="523572"/>
              </a:xfrm>
              <a:prstGeom prst="rect">
                <a:avLst/>
              </a:prstGeom>
              <a:noFill/>
            </p:spPr>
            <p:txBody>
              <a:bodyPr>
                <a:spAutoFit/>
              </a:bodyPr>
              <a:lstStyle/>
              <a:p>
                <a:pPr>
                  <a:defRPr/>
                </a:pPr>
                <a:r>
                  <a:rPr lang="en-US" sz="2800" b="1" dirty="0">
                    <a:solidFill>
                      <a:srgbClr val="FF0000"/>
                    </a:solidFill>
                    <a:effectLst>
                      <a:outerShdw blurRad="25400" dist="25400" dir="2700000">
                        <a:srgbClr val="000000">
                          <a:alpha val="75000"/>
                        </a:srgbClr>
                      </a:outerShdw>
                    </a:effectLst>
                    <a:latin typeface="Comic Sans MS" charset="0"/>
                  </a:rPr>
                  <a:t>mc</a:t>
                </a:r>
                <a:r>
                  <a:rPr lang="en-US" sz="3200" b="1" baseline="30000" dirty="0">
                    <a:solidFill>
                      <a:srgbClr val="FF0000"/>
                    </a:solidFill>
                    <a:effectLst>
                      <a:outerShdw blurRad="25400" dist="25400" dir="2700000">
                        <a:srgbClr val="000000">
                          <a:alpha val="75000"/>
                        </a:srgbClr>
                      </a:outerShdw>
                    </a:effectLst>
                    <a:latin typeface="Comic Sans MS" charset="0"/>
                  </a:rPr>
                  <a:t>2</a:t>
                </a:r>
                <a:endParaRPr lang="en-US" b="1" baseline="30000" dirty="0">
                  <a:solidFill>
                    <a:srgbClr val="FF0000"/>
                  </a:solidFill>
                  <a:effectLst>
                    <a:outerShdw blurRad="25400" dist="25400" dir="2700000">
                      <a:srgbClr val="000000">
                        <a:alpha val="75000"/>
                      </a:srgbClr>
                    </a:outerShdw>
                  </a:effectLst>
                  <a:latin typeface="Comic Sans MS" charset="0"/>
                </a:endParaRPr>
              </a:p>
            </p:txBody>
          </p:sp>
        </p:grpSp>
        <p:sp>
          <p:nvSpPr>
            <p:cNvPr id="10" name="TextBox 9"/>
            <p:cNvSpPr txBox="1"/>
            <p:nvPr/>
          </p:nvSpPr>
          <p:spPr>
            <a:xfrm>
              <a:off x="1219605" y="1142868"/>
              <a:ext cx="380384" cy="523572"/>
            </a:xfrm>
            <a:prstGeom prst="rect">
              <a:avLst/>
            </a:prstGeom>
            <a:noFill/>
          </p:spPr>
          <p:txBody>
            <a:bodyPr>
              <a:spAutoFit/>
            </a:bodyPr>
            <a:lstStyle/>
            <a:p>
              <a:pPr>
                <a:defRPr/>
              </a:pPr>
              <a:r>
                <a:rPr lang="en-US" sz="2800" b="1" dirty="0">
                  <a:solidFill>
                    <a:srgbClr val="FF0000"/>
                  </a:solidFill>
                  <a:effectLst>
                    <a:outerShdw blurRad="25400" dist="25400" dir="2700000">
                      <a:srgbClr val="000000">
                        <a:alpha val="81000"/>
                      </a:srgbClr>
                    </a:outerShdw>
                  </a:effectLst>
                  <a:latin typeface="Comic Sans MS" charset="0"/>
                </a:rPr>
                <a:t>=</a:t>
              </a:r>
              <a:endParaRPr lang="en-US" b="1" dirty="0">
                <a:solidFill>
                  <a:srgbClr val="FF0000"/>
                </a:solidFill>
                <a:effectLst>
                  <a:outerShdw blurRad="25400" dist="25400" dir="2700000">
                    <a:srgbClr val="000000">
                      <a:alpha val="81000"/>
                    </a:srgbClr>
                  </a:outerShdw>
                </a:effectLst>
                <a:latin typeface="Comic Sans MS" charset="0"/>
              </a:endParaRPr>
            </a:p>
          </p:txBody>
        </p:sp>
        <p:sp>
          <p:nvSpPr>
            <p:cNvPr id="11" name="TextBox 10"/>
            <p:cNvSpPr txBox="1"/>
            <p:nvPr/>
          </p:nvSpPr>
          <p:spPr>
            <a:xfrm>
              <a:off x="2515200" y="1142868"/>
              <a:ext cx="380384" cy="523572"/>
            </a:xfrm>
            <a:prstGeom prst="rect">
              <a:avLst/>
            </a:prstGeom>
            <a:noFill/>
          </p:spPr>
          <p:txBody>
            <a:bodyPr>
              <a:spAutoFit/>
            </a:bodyPr>
            <a:lstStyle/>
            <a:p>
              <a:pPr>
                <a:defRPr/>
              </a:pPr>
              <a:r>
                <a:rPr lang="en-US" sz="2800" b="1" dirty="0">
                  <a:solidFill>
                    <a:srgbClr val="FF0000"/>
                  </a:solidFill>
                  <a:effectLst>
                    <a:outerShdw blurRad="25400" dist="25400" dir="2700000">
                      <a:srgbClr val="000000">
                        <a:alpha val="81000"/>
                      </a:srgbClr>
                    </a:outerShdw>
                  </a:effectLst>
                  <a:latin typeface="Comic Sans MS" charset="0"/>
                </a:rPr>
                <a:t>=</a:t>
              </a:r>
              <a:endParaRPr lang="en-US" b="1" dirty="0">
                <a:solidFill>
                  <a:srgbClr val="FF0000"/>
                </a:solidFill>
                <a:effectLst>
                  <a:outerShdw blurRad="25400" dist="25400" dir="2700000">
                    <a:srgbClr val="000000">
                      <a:alpha val="81000"/>
                    </a:srgbClr>
                  </a:outerShdw>
                </a:effectLst>
                <a:latin typeface="Comic Sans MS" charset="0"/>
              </a:endParaRPr>
            </a:p>
          </p:txBody>
        </p:sp>
        <p:sp>
          <p:nvSpPr>
            <p:cNvPr id="12" name="TextBox 11"/>
            <p:cNvSpPr txBox="1"/>
            <p:nvPr/>
          </p:nvSpPr>
          <p:spPr>
            <a:xfrm>
              <a:off x="3048597" y="914400"/>
              <a:ext cx="2930103" cy="523572"/>
            </a:xfrm>
            <a:prstGeom prst="rect">
              <a:avLst/>
            </a:prstGeom>
            <a:noFill/>
          </p:spPr>
          <p:txBody>
            <a:bodyPr>
              <a:spAutoFit/>
            </a:bodyPr>
            <a:lstStyle/>
            <a:p>
              <a:pPr>
                <a:defRPr/>
              </a:pPr>
              <a:r>
                <a:rPr lang="en-US" sz="2800" b="1" dirty="0">
                  <a:solidFill>
                    <a:srgbClr val="FF0000"/>
                  </a:solidFill>
                  <a:effectLst>
                    <a:outerShdw blurRad="38100" dist="38100" dir="2700000">
                      <a:srgbClr val="000000">
                        <a:alpha val="60000"/>
                      </a:srgbClr>
                    </a:outerShdw>
                  </a:effectLst>
                  <a:latin typeface="Comic Sans MS" charset="0"/>
                </a:rPr>
                <a:t>980x10</a:t>
              </a:r>
              <a:r>
                <a:rPr lang="en-US" sz="3200" b="1" baseline="30000" dirty="0">
                  <a:solidFill>
                    <a:srgbClr val="FF0000"/>
                  </a:solidFill>
                  <a:effectLst>
                    <a:outerShdw blurRad="38100" dist="38100" dir="2700000">
                      <a:srgbClr val="000000">
                        <a:alpha val="60000"/>
                      </a:srgbClr>
                    </a:outerShdw>
                  </a:effectLst>
                  <a:latin typeface="Comic Sans MS" charset="0"/>
                </a:rPr>
                <a:t>4 </a:t>
              </a:r>
              <a:r>
                <a:rPr lang="en-US" sz="2400" b="1" dirty="0">
                  <a:solidFill>
                    <a:srgbClr val="FF0000"/>
                  </a:solidFill>
                  <a:effectLst>
                    <a:outerShdw blurRad="38100" dist="38100" dir="2700000">
                      <a:srgbClr val="000000">
                        <a:alpha val="60000"/>
                      </a:srgbClr>
                    </a:outerShdw>
                  </a:effectLst>
                  <a:latin typeface="Comic Sans MS" charset="0"/>
                </a:rPr>
                <a:t>(h/100 </a:t>
              </a:r>
              <a:r>
                <a:rPr lang="en-US" sz="2400" b="1" dirty="0" err="1">
                  <a:solidFill>
                    <a:srgbClr val="FF0000"/>
                  </a:solidFill>
                  <a:effectLst>
                    <a:outerShdw blurRad="38100" dist="38100" dir="2700000">
                      <a:srgbClr val="000000">
                        <a:alpha val="60000"/>
                      </a:srgbClr>
                    </a:outerShdw>
                  </a:effectLst>
                  <a:latin typeface="Comic Sans MS" charset="0"/>
                </a:rPr>
                <a:t>m</a:t>
              </a:r>
              <a:r>
                <a:rPr lang="en-US" sz="2400" b="1" dirty="0">
                  <a:solidFill>
                    <a:srgbClr val="FF0000"/>
                  </a:solidFill>
                  <a:effectLst>
                    <a:outerShdw blurRad="38100" dist="38100" dir="2700000">
                      <a:srgbClr val="000000">
                        <a:alpha val="60000"/>
                      </a:srgbClr>
                    </a:outerShdw>
                  </a:effectLst>
                  <a:latin typeface="Comic Sans MS" charset="0"/>
                </a:rPr>
                <a:t>)</a:t>
              </a:r>
              <a:r>
                <a:rPr lang="en-US" b="1" dirty="0">
                  <a:solidFill>
                    <a:srgbClr val="FF0000"/>
                  </a:solidFill>
                  <a:effectLst>
                    <a:outerShdw blurRad="38100" dist="38100" dir="2700000">
                      <a:srgbClr val="000000">
                        <a:alpha val="60000"/>
                      </a:srgbClr>
                    </a:outerShdw>
                  </a:effectLst>
                  <a:latin typeface="Comic Sans MS" charset="0"/>
                </a:rPr>
                <a:t> </a:t>
              </a:r>
            </a:p>
          </p:txBody>
        </p:sp>
        <p:cxnSp>
          <p:nvCxnSpPr>
            <p:cNvPr id="13" name="Straight Connector 12"/>
            <p:cNvCxnSpPr/>
            <p:nvPr/>
          </p:nvCxnSpPr>
          <p:spPr>
            <a:xfrm flipV="1">
              <a:off x="2889864" y="1437972"/>
              <a:ext cx="3020194" cy="9519"/>
            </a:xfrm>
            <a:prstGeom prst="line">
              <a:avLst/>
            </a:prstGeom>
            <a:ln w="38100" cap="flat" cmpd="sng" algn="ctr">
              <a:solidFill>
                <a:srgbClr val="FF362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048597" y="1523648"/>
              <a:ext cx="2143594" cy="523572"/>
            </a:xfrm>
            <a:prstGeom prst="rect">
              <a:avLst/>
            </a:prstGeom>
            <a:noFill/>
          </p:spPr>
          <p:txBody>
            <a:bodyPr>
              <a:prstTxWarp prst="textNoShape">
                <a:avLst/>
              </a:prstTxWarp>
              <a:spAutoFit/>
            </a:bodyPr>
            <a:lstStyle/>
            <a:p>
              <a:pPr>
                <a:defRPr/>
              </a:pPr>
              <a:r>
                <a:rPr lang="en-US" sz="2800" b="1" dirty="0">
                  <a:solidFill>
                    <a:srgbClr val="FF0000"/>
                  </a:solidFill>
                  <a:effectLst>
                    <a:outerShdw blurRad="50800" dist="38100" dir="2700000">
                      <a:srgbClr val="000000">
                        <a:alpha val="43000"/>
                      </a:srgbClr>
                    </a:outerShdw>
                  </a:effectLst>
                  <a:latin typeface="Comic Sans MS" charset="0"/>
                </a:rPr>
                <a:t> 9x10</a:t>
              </a:r>
              <a:r>
                <a:rPr lang="en-US" sz="3200" b="1" baseline="30000" dirty="0">
                  <a:solidFill>
                    <a:srgbClr val="FF0000"/>
                  </a:solidFill>
                  <a:effectLst>
                    <a:outerShdw blurRad="50800" dist="38100" dir="2700000">
                      <a:srgbClr val="000000">
                        <a:alpha val="43000"/>
                      </a:srgbClr>
                    </a:outerShdw>
                  </a:effectLst>
                  <a:latin typeface="Comic Sans MS" charset="0"/>
                </a:rPr>
                <a:t>20 </a:t>
              </a:r>
              <a:r>
                <a:rPr lang="en-US" sz="2400" b="1" dirty="0">
                  <a:solidFill>
                    <a:srgbClr val="FF0000"/>
                  </a:solidFill>
                  <a:effectLst>
                    <a:outerShdw blurRad="50800" dist="38100" dir="2700000">
                      <a:srgbClr val="000000">
                        <a:alpha val="43000"/>
                      </a:srgbClr>
                    </a:outerShdw>
                  </a:effectLst>
                  <a:latin typeface="Comic Sans MS" charset="0"/>
                </a:rPr>
                <a:t>erg</a:t>
              </a:r>
              <a:endParaRPr lang="en-US" b="1" dirty="0">
                <a:solidFill>
                  <a:srgbClr val="FF0000"/>
                </a:solidFill>
                <a:effectLst>
                  <a:outerShdw blurRad="50800" dist="38100" dir="2700000">
                    <a:srgbClr val="000000">
                      <a:alpha val="43000"/>
                    </a:srgbClr>
                  </a:outerShdw>
                </a:effectLst>
                <a:latin typeface="Comic Sans MS" charset="0"/>
              </a:endParaRPr>
            </a:p>
          </p:txBody>
        </p:sp>
        <p:sp>
          <p:nvSpPr>
            <p:cNvPr id="15" name="TextBox 14"/>
            <p:cNvSpPr txBox="1"/>
            <p:nvPr/>
          </p:nvSpPr>
          <p:spPr>
            <a:xfrm>
              <a:off x="6218942" y="1133348"/>
              <a:ext cx="1201214" cy="523572"/>
            </a:xfrm>
            <a:prstGeom prst="rect">
              <a:avLst/>
            </a:prstGeom>
            <a:noFill/>
          </p:spPr>
          <p:txBody>
            <a:bodyPr>
              <a:prstTxWarp prst="textNoShape">
                <a:avLst/>
              </a:prstTxWarp>
              <a:spAutoFit/>
            </a:bodyPr>
            <a:lstStyle/>
            <a:p>
              <a:pPr>
                <a:defRPr/>
              </a:pPr>
              <a:r>
                <a:rPr lang="en-US" sz="2800" b="1" dirty="0">
                  <a:solidFill>
                    <a:srgbClr val="FF0000"/>
                  </a:solidFill>
                  <a:effectLst>
                    <a:outerShdw blurRad="38100" dist="38100" dir="2700000" algn="tl">
                      <a:srgbClr val="DDDDDD"/>
                    </a:outerShdw>
                  </a:effectLst>
                  <a:latin typeface="Comic Sans MS" charset="0"/>
                </a:rPr>
                <a:t>10</a:t>
              </a:r>
              <a:r>
                <a:rPr lang="en-US" sz="3200" b="1" baseline="30000" dirty="0">
                  <a:solidFill>
                    <a:srgbClr val="FF0000"/>
                  </a:solidFill>
                  <a:effectLst>
                    <a:outerShdw blurRad="38100" dist="38100" dir="2700000" algn="tl">
                      <a:srgbClr val="DDDDDD"/>
                    </a:outerShdw>
                  </a:effectLst>
                  <a:latin typeface="Comic Sans MS" charset="0"/>
                </a:rPr>
                <a:t>-14</a:t>
              </a:r>
              <a:endParaRPr lang="en-US" sz="2400" b="1" baseline="30000" dirty="0">
                <a:solidFill>
                  <a:srgbClr val="FF0000"/>
                </a:solidFill>
                <a:effectLst>
                  <a:outerShdw blurRad="38100" dist="38100" dir="2700000" algn="tl">
                    <a:srgbClr val="DDDDDD"/>
                  </a:outerShdw>
                </a:effectLst>
                <a:latin typeface="Comic Sans MS" charset="0"/>
              </a:endParaRPr>
            </a:p>
          </p:txBody>
        </p:sp>
        <p:sp>
          <p:nvSpPr>
            <p:cNvPr id="16" name="TextBox 15"/>
            <p:cNvSpPr txBox="1"/>
            <p:nvPr/>
          </p:nvSpPr>
          <p:spPr>
            <a:xfrm>
              <a:off x="5978700" y="1133348"/>
              <a:ext cx="381815" cy="523572"/>
            </a:xfrm>
            <a:prstGeom prst="rect">
              <a:avLst/>
            </a:prstGeom>
            <a:noFill/>
          </p:spPr>
          <p:txBody>
            <a:bodyPr>
              <a:spAutoFit/>
            </a:bodyPr>
            <a:lstStyle/>
            <a:p>
              <a:pPr>
                <a:defRPr/>
              </a:pPr>
              <a:r>
                <a:rPr lang="en-US" sz="2800" b="1" dirty="0">
                  <a:solidFill>
                    <a:srgbClr val="FF0000"/>
                  </a:solidFill>
                  <a:effectLst>
                    <a:outerShdw blurRad="25400" dist="25400" dir="2700000">
                      <a:srgbClr val="000000">
                        <a:alpha val="81000"/>
                      </a:srgbClr>
                    </a:outerShdw>
                  </a:effectLst>
                  <a:latin typeface="Comic Sans MS" charset="0"/>
                </a:rPr>
                <a:t>~</a:t>
              </a:r>
              <a:endParaRPr lang="en-US" b="1" dirty="0">
                <a:solidFill>
                  <a:srgbClr val="FF0000"/>
                </a:solidFill>
                <a:effectLst>
                  <a:outerShdw blurRad="25400" dist="25400" dir="2700000">
                    <a:srgbClr val="000000">
                      <a:alpha val="81000"/>
                    </a:srgbClr>
                  </a:outerShdw>
                </a:effectLst>
                <a:latin typeface="Comic Sans MS" charset="0"/>
              </a:endParaRPr>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0658" name="Picture 1"/>
          <p:cNvPicPr>
            <a:picLocks noChangeAspect="1"/>
          </p:cNvPicPr>
          <p:nvPr/>
        </p:nvPicPr>
        <p:blipFill>
          <a:blip r:embed="rId2"/>
          <a:srcRect/>
          <a:stretch>
            <a:fillRect/>
          </a:stretch>
        </p:blipFill>
        <p:spPr bwMode="auto">
          <a:xfrm>
            <a:off x="0" y="0"/>
            <a:ext cx="3429000" cy="5335588"/>
          </a:xfrm>
          <a:prstGeom prst="rect">
            <a:avLst/>
          </a:prstGeom>
          <a:noFill/>
          <a:ln w="9525">
            <a:noFill/>
            <a:miter lim="800000"/>
            <a:headEnd/>
            <a:tailEnd/>
          </a:ln>
        </p:spPr>
      </p:pic>
      <p:pic>
        <p:nvPicPr>
          <p:cNvPr id="70659" name="Picture 2"/>
          <p:cNvPicPr>
            <a:picLocks noChangeAspect="1"/>
          </p:cNvPicPr>
          <p:nvPr/>
        </p:nvPicPr>
        <p:blipFill>
          <a:blip r:embed="rId3"/>
          <a:srcRect/>
          <a:stretch>
            <a:fillRect/>
          </a:stretch>
        </p:blipFill>
        <p:spPr bwMode="auto">
          <a:xfrm>
            <a:off x="3589338" y="0"/>
            <a:ext cx="5554662" cy="3124200"/>
          </a:xfrm>
          <a:prstGeom prst="rect">
            <a:avLst/>
          </a:prstGeom>
          <a:noFill/>
          <a:ln w="9525">
            <a:noFill/>
            <a:miter lim="800000"/>
            <a:headEnd/>
            <a:tailEnd/>
          </a:ln>
        </p:spPr>
      </p:pic>
      <p:grpSp>
        <p:nvGrpSpPr>
          <p:cNvPr id="70660" name="Group 9"/>
          <p:cNvGrpSpPr>
            <a:grpSpLocks/>
          </p:cNvGrpSpPr>
          <p:nvPr/>
        </p:nvGrpSpPr>
        <p:grpSpPr bwMode="auto">
          <a:xfrm>
            <a:off x="914400" y="5038725"/>
            <a:ext cx="8077200" cy="1133475"/>
            <a:chOff x="762000" y="914400"/>
            <a:chExt cx="6891235" cy="1132166"/>
          </a:xfrm>
        </p:grpSpPr>
        <p:sp>
          <p:nvSpPr>
            <p:cNvPr id="5" name="TextBox 4"/>
            <p:cNvSpPr txBox="1"/>
            <p:nvPr/>
          </p:nvSpPr>
          <p:spPr>
            <a:xfrm>
              <a:off x="762000" y="1066624"/>
              <a:ext cx="533637" cy="585111"/>
            </a:xfrm>
            <a:prstGeom prst="rect">
              <a:avLst/>
            </a:prstGeom>
            <a:noFill/>
          </p:spPr>
          <p:txBody>
            <a:bodyPr>
              <a:spAutoFit/>
            </a:bodyPr>
            <a:lstStyle/>
            <a:p>
              <a:pPr>
                <a:defRPr/>
              </a:pPr>
              <a:r>
                <a:rPr lang="en-US" sz="3200" b="1" dirty="0" err="1">
                  <a:solidFill>
                    <a:srgbClr val="FF0000"/>
                  </a:solidFill>
                  <a:effectLst>
                    <a:outerShdw blurRad="38100" dist="25400" dir="2700000">
                      <a:srgbClr val="000000">
                        <a:alpha val="70000"/>
                      </a:srgbClr>
                    </a:outerShdw>
                  </a:effectLst>
                  <a:latin typeface="Symbol" charset="2"/>
                  <a:cs typeface="Symbol" charset="2"/>
                </a:rPr>
                <a:t>h</a:t>
              </a:r>
              <a:r>
                <a:rPr lang="en-US" dirty="0">
                  <a:latin typeface="Comic Sans MS" charset="0"/>
                </a:rPr>
                <a:t> </a:t>
              </a:r>
            </a:p>
          </p:txBody>
        </p:sp>
        <p:grpSp>
          <p:nvGrpSpPr>
            <p:cNvPr id="70666" name="Group 18"/>
            <p:cNvGrpSpPr>
              <a:grpSpLocks/>
            </p:cNvGrpSpPr>
            <p:nvPr/>
          </p:nvGrpSpPr>
          <p:grpSpPr bwMode="auto">
            <a:xfrm>
              <a:off x="1675780" y="914400"/>
              <a:ext cx="1036570" cy="1132166"/>
              <a:chOff x="1675780" y="914400"/>
              <a:chExt cx="1036570" cy="1132166"/>
            </a:xfrm>
          </p:grpSpPr>
          <p:sp>
            <p:nvSpPr>
              <p:cNvPr id="14" name="TextBox 13"/>
              <p:cNvSpPr txBox="1"/>
              <p:nvPr/>
            </p:nvSpPr>
            <p:spPr>
              <a:xfrm>
                <a:off x="1829275" y="914400"/>
                <a:ext cx="818063" cy="523270"/>
              </a:xfrm>
              <a:prstGeom prst="rect">
                <a:avLst/>
              </a:prstGeom>
              <a:noFill/>
            </p:spPr>
            <p:txBody>
              <a:bodyPr>
                <a:spAutoFit/>
              </a:bodyPr>
              <a:lstStyle/>
              <a:p>
                <a:pPr>
                  <a:defRPr/>
                </a:pPr>
                <a:r>
                  <a:rPr lang="en-US" sz="2800" b="1" dirty="0">
                    <a:solidFill>
                      <a:srgbClr val="FF0000"/>
                    </a:solidFill>
                    <a:effectLst>
                      <a:outerShdw blurRad="50800" dist="38100" dir="2700000">
                        <a:srgbClr val="000000">
                          <a:alpha val="43000"/>
                        </a:srgbClr>
                      </a:outerShdw>
                    </a:effectLst>
                    <a:latin typeface="Comic Sans MS" charset="0"/>
                  </a:rPr>
                  <a:t>mv</a:t>
                </a:r>
                <a:r>
                  <a:rPr lang="en-US" sz="2800" b="1" baseline="30000" dirty="0">
                    <a:solidFill>
                      <a:srgbClr val="FF0000"/>
                    </a:solidFill>
                    <a:effectLst>
                      <a:outerShdw blurRad="50800" dist="38100" dir="2700000">
                        <a:srgbClr val="000000">
                          <a:alpha val="43000"/>
                        </a:srgbClr>
                      </a:outerShdw>
                    </a:effectLst>
                    <a:latin typeface="Comic Sans MS" charset="0"/>
                  </a:rPr>
                  <a:t>2</a:t>
                </a:r>
                <a:r>
                  <a:rPr lang="en-US" sz="2400" b="1" dirty="0">
                    <a:solidFill>
                      <a:srgbClr val="FF0000"/>
                    </a:solidFill>
                    <a:effectLst>
                      <a:outerShdw blurRad="50800" dist="38100" dir="2700000">
                        <a:srgbClr val="000000">
                          <a:alpha val="43000"/>
                        </a:srgbClr>
                      </a:outerShdw>
                    </a:effectLst>
                    <a:latin typeface="Comic Sans MS" charset="0"/>
                  </a:rPr>
                  <a:t>  </a:t>
                </a:r>
              </a:p>
            </p:txBody>
          </p:sp>
          <p:cxnSp>
            <p:nvCxnSpPr>
              <p:cNvPr id="15" name="Straight Connector 14"/>
              <p:cNvCxnSpPr/>
              <p:nvPr/>
            </p:nvCxnSpPr>
            <p:spPr>
              <a:xfrm flipV="1">
                <a:off x="1676227" y="1437670"/>
                <a:ext cx="971111" cy="9514"/>
              </a:xfrm>
              <a:prstGeom prst="line">
                <a:avLst/>
              </a:prstGeom>
              <a:ln w="38100" cap="flat" cmpd="sng" algn="ctr">
                <a:solidFill>
                  <a:srgbClr val="FF362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676227" y="1523296"/>
                <a:ext cx="1036123" cy="523270"/>
              </a:xfrm>
              <a:prstGeom prst="rect">
                <a:avLst/>
              </a:prstGeom>
              <a:noFill/>
            </p:spPr>
            <p:txBody>
              <a:bodyPr>
                <a:spAutoFit/>
              </a:bodyPr>
              <a:lstStyle/>
              <a:p>
                <a:pPr>
                  <a:defRPr/>
                </a:pPr>
                <a:r>
                  <a:rPr lang="en-US" sz="2800" b="1" dirty="0">
                    <a:solidFill>
                      <a:srgbClr val="FF0000"/>
                    </a:solidFill>
                    <a:effectLst>
                      <a:outerShdw blurRad="25400" dist="25400" dir="2700000">
                        <a:srgbClr val="000000">
                          <a:alpha val="75000"/>
                        </a:srgbClr>
                      </a:outerShdw>
                    </a:effectLst>
                    <a:latin typeface="Comic Sans MS" charset="0"/>
                  </a:rPr>
                  <a:t>2 mc</a:t>
                </a:r>
                <a:r>
                  <a:rPr lang="en-US" sz="3200" b="1" baseline="30000" dirty="0">
                    <a:solidFill>
                      <a:srgbClr val="FF0000"/>
                    </a:solidFill>
                    <a:effectLst>
                      <a:outerShdw blurRad="25400" dist="25400" dir="2700000">
                        <a:srgbClr val="000000">
                          <a:alpha val="75000"/>
                        </a:srgbClr>
                      </a:outerShdw>
                    </a:effectLst>
                    <a:latin typeface="Comic Sans MS" charset="0"/>
                  </a:rPr>
                  <a:t>2</a:t>
                </a:r>
                <a:endParaRPr lang="en-US" b="1" baseline="30000" dirty="0">
                  <a:solidFill>
                    <a:srgbClr val="FF0000"/>
                  </a:solidFill>
                  <a:effectLst>
                    <a:outerShdw blurRad="25400" dist="25400" dir="2700000">
                      <a:srgbClr val="000000">
                        <a:alpha val="75000"/>
                      </a:srgbClr>
                    </a:outerShdw>
                  </a:effectLst>
                  <a:latin typeface="Comic Sans MS" charset="0"/>
                </a:endParaRPr>
              </a:p>
            </p:txBody>
          </p:sp>
        </p:grpSp>
        <p:sp>
          <p:nvSpPr>
            <p:cNvPr id="7" name="TextBox 6"/>
            <p:cNvSpPr txBox="1"/>
            <p:nvPr/>
          </p:nvSpPr>
          <p:spPr>
            <a:xfrm>
              <a:off x="1219790" y="1142736"/>
              <a:ext cx="380589" cy="523270"/>
            </a:xfrm>
            <a:prstGeom prst="rect">
              <a:avLst/>
            </a:prstGeom>
            <a:noFill/>
          </p:spPr>
          <p:txBody>
            <a:bodyPr>
              <a:spAutoFit/>
            </a:bodyPr>
            <a:lstStyle/>
            <a:p>
              <a:pPr>
                <a:defRPr/>
              </a:pPr>
              <a:r>
                <a:rPr lang="en-US" sz="2800" b="1" dirty="0">
                  <a:solidFill>
                    <a:srgbClr val="FF0000"/>
                  </a:solidFill>
                  <a:effectLst>
                    <a:outerShdw blurRad="25400" dist="25400" dir="2700000">
                      <a:srgbClr val="000000">
                        <a:alpha val="81000"/>
                      </a:srgbClr>
                    </a:outerShdw>
                  </a:effectLst>
                  <a:latin typeface="Comic Sans MS" charset="0"/>
                </a:rPr>
                <a:t>=</a:t>
              </a:r>
              <a:endParaRPr lang="en-US" b="1" dirty="0">
                <a:solidFill>
                  <a:srgbClr val="FF0000"/>
                </a:solidFill>
                <a:effectLst>
                  <a:outerShdw blurRad="25400" dist="25400" dir="2700000">
                    <a:srgbClr val="000000">
                      <a:alpha val="81000"/>
                    </a:srgbClr>
                  </a:outerShdw>
                </a:effectLst>
                <a:latin typeface="Comic Sans MS" charset="0"/>
              </a:endParaRPr>
            </a:p>
          </p:txBody>
        </p:sp>
        <p:sp>
          <p:nvSpPr>
            <p:cNvPr id="8" name="TextBox 7"/>
            <p:cNvSpPr txBox="1"/>
            <p:nvPr/>
          </p:nvSpPr>
          <p:spPr>
            <a:xfrm>
              <a:off x="2721831" y="1142736"/>
              <a:ext cx="380589" cy="523270"/>
            </a:xfrm>
            <a:prstGeom prst="rect">
              <a:avLst/>
            </a:prstGeom>
            <a:noFill/>
          </p:spPr>
          <p:txBody>
            <a:bodyPr>
              <a:spAutoFit/>
            </a:bodyPr>
            <a:lstStyle/>
            <a:p>
              <a:pPr>
                <a:defRPr/>
              </a:pPr>
              <a:r>
                <a:rPr lang="en-US" sz="2800" b="1" dirty="0">
                  <a:solidFill>
                    <a:srgbClr val="FF0000"/>
                  </a:solidFill>
                  <a:effectLst>
                    <a:outerShdw blurRad="25400" dist="25400" dir="2700000">
                      <a:srgbClr val="000000">
                        <a:alpha val="81000"/>
                      </a:srgbClr>
                    </a:outerShdw>
                  </a:effectLst>
                  <a:latin typeface="Comic Sans MS" charset="0"/>
                </a:rPr>
                <a:t>=</a:t>
              </a:r>
              <a:endParaRPr lang="en-US" b="1" dirty="0">
                <a:solidFill>
                  <a:srgbClr val="FF0000"/>
                </a:solidFill>
                <a:effectLst>
                  <a:outerShdw blurRad="25400" dist="25400" dir="2700000">
                    <a:srgbClr val="000000">
                      <a:alpha val="81000"/>
                    </a:srgbClr>
                  </a:outerShdw>
                </a:effectLst>
                <a:latin typeface="Comic Sans MS" charset="0"/>
              </a:endParaRPr>
            </a:p>
          </p:txBody>
        </p:sp>
        <p:sp>
          <p:nvSpPr>
            <p:cNvPr id="9" name="TextBox 8"/>
            <p:cNvSpPr txBox="1"/>
            <p:nvPr/>
          </p:nvSpPr>
          <p:spPr>
            <a:xfrm>
              <a:off x="5637874" y="1133222"/>
              <a:ext cx="2015361" cy="461429"/>
            </a:xfrm>
            <a:prstGeom prst="rect">
              <a:avLst/>
            </a:prstGeom>
            <a:noFill/>
          </p:spPr>
          <p:txBody>
            <a:bodyPr>
              <a:spAutoFit/>
            </a:bodyPr>
            <a:lstStyle/>
            <a:p>
              <a:pPr>
                <a:defRPr/>
              </a:pPr>
              <a:r>
                <a:rPr lang="en-US" sz="2400" b="1" dirty="0">
                  <a:solidFill>
                    <a:srgbClr val="FF0000"/>
                  </a:solidFill>
                  <a:effectLst>
                    <a:outerShdw blurRad="50800" dist="38100" dir="2700000">
                      <a:srgbClr val="000000">
                        <a:alpha val="43000"/>
                      </a:srgbClr>
                    </a:outerShdw>
                  </a:effectLst>
                  <a:latin typeface="Comic Sans MS" charset="0"/>
                </a:rPr>
                <a:t>(v/100 km/h)</a:t>
              </a:r>
              <a:r>
                <a:rPr lang="en-US" sz="3200" b="1" baseline="30000" dirty="0">
                  <a:solidFill>
                    <a:srgbClr val="FF0000"/>
                  </a:solidFill>
                  <a:effectLst>
                    <a:outerShdw blurRad="50800" dist="38100" dir="2700000">
                      <a:srgbClr val="000000">
                        <a:alpha val="43000"/>
                      </a:srgbClr>
                    </a:outerShdw>
                  </a:effectLst>
                  <a:latin typeface="Comic Sans MS" charset="0"/>
                </a:rPr>
                <a:t>2</a:t>
              </a:r>
              <a:r>
                <a:rPr lang="en-US" sz="2400" b="1" dirty="0">
                  <a:solidFill>
                    <a:srgbClr val="FF0000"/>
                  </a:solidFill>
                  <a:effectLst>
                    <a:outerShdw blurRad="50800" dist="38100" dir="2700000">
                      <a:srgbClr val="000000">
                        <a:alpha val="43000"/>
                      </a:srgbClr>
                    </a:outerShdw>
                  </a:effectLst>
                  <a:latin typeface="Comic Sans MS" charset="0"/>
                </a:rPr>
                <a:t> </a:t>
              </a:r>
              <a:endParaRPr lang="en-US" sz="2000" b="1" dirty="0">
                <a:solidFill>
                  <a:srgbClr val="FF0000"/>
                </a:solidFill>
                <a:effectLst>
                  <a:outerShdw blurRad="50800" dist="38100" dir="2700000">
                    <a:srgbClr val="000000">
                      <a:alpha val="43000"/>
                    </a:srgbClr>
                  </a:outerShdw>
                </a:effectLst>
                <a:latin typeface="Comic Sans MS" charset="0"/>
              </a:endParaRPr>
            </a:p>
          </p:txBody>
        </p:sp>
        <p:sp>
          <p:nvSpPr>
            <p:cNvPr id="12" name="TextBox 11"/>
            <p:cNvSpPr txBox="1"/>
            <p:nvPr/>
          </p:nvSpPr>
          <p:spPr>
            <a:xfrm>
              <a:off x="4402652" y="1133222"/>
              <a:ext cx="1495268" cy="521685"/>
            </a:xfrm>
            <a:prstGeom prst="rect">
              <a:avLst/>
            </a:prstGeom>
            <a:noFill/>
          </p:spPr>
          <p:txBody>
            <a:bodyPr>
              <a:spAutoFit/>
            </a:bodyPr>
            <a:lstStyle/>
            <a:p>
              <a:pPr>
                <a:defRPr/>
              </a:pPr>
              <a:r>
                <a:rPr lang="en-US" sz="2800" b="1" dirty="0">
                  <a:solidFill>
                    <a:srgbClr val="FF0000"/>
                  </a:solidFill>
                  <a:effectLst>
                    <a:outerShdw blurRad="50800" dist="38100" dir="2700000">
                      <a:srgbClr val="000000">
                        <a:alpha val="43000"/>
                      </a:srgbClr>
                    </a:outerShdw>
                  </a:effectLst>
                  <a:latin typeface="Comic Sans MS" charset="0"/>
                </a:rPr>
                <a:t>4x10</a:t>
              </a:r>
              <a:r>
                <a:rPr lang="en-US" sz="3200" b="1" baseline="30000" dirty="0">
                  <a:solidFill>
                    <a:srgbClr val="FF0000"/>
                  </a:solidFill>
                  <a:effectLst>
                    <a:outerShdw blurRad="50800" dist="38100" dir="2700000">
                      <a:srgbClr val="000000">
                        <a:alpha val="43000"/>
                      </a:srgbClr>
                    </a:outerShdw>
                  </a:effectLst>
                  <a:latin typeface="Comic Sans MS" charset="0"/>
                </a:rPr>
                <a:t>-15</a:t>
              </a:r>
              <a:endParaRPr lang="en-US" sz="2400" b="1" baseline="30000" dirty="0">
                <a:solidFill>
                  <a:srgbClr val="FF0000"/>
                </a:solidFill>
                <a:effectLst>
                  <a:outerShdw blurRad="50800" dist="38100" dir="2700000">
                    <a:srgbClr val="000000">
                      <a:alpha val="43000"/>
                    </a:srgbClr>
                  </a:outerShdw>
                </a:effectLst>
                <a:latin typeface="Comic Sans MS" charset="0"/>
              </a:endParaRPr>
            </a:p>
          </p:txBody>
        </p:sp>
      </p:grpSp>
      <p:sp>
        <p:nvSpPr>
          <p:cNvPr id="19" name="TextBox 18"/>
          <p:cNvSpPr txBox="1"/>
          <p:nvPr/>
        </p:nvSpPr>
        <p:spPr bwMode="auto">
          <a:xfrm>
            <a:off x="3657600" y="5105400"/>
            <a:ext cx="1066800" cy="461963"/>
          </a:xfrm>
          <a:prstGeom prst="rect">
            <a:avLst/>
          </a:prstGeom>
          <a:noFill/>
        </p:spPr>
        <p:txBody>
          <a:bodyPr>
            <a:spAutoFit/>
          </a:bodyPr>
          <a:lstStyle/>
          <a:p>
            <a:pPr>
              <a:defRPr/>
            </a:pPr>
            <a:r>
              <a:rPr lang="en-US" sz="2400" b="1" dirty="0">
                <a:solidFill>
                  <a:srgbClr val="FF0000"/>
                </a:solidFill>
                <a:effectLst>
                  <a:outerShdw blurRad="50800" dist="38100" dir="2700000">
                    <a:srgbClr val="000000">
                      <a:alpha val="43000"/>
                    </a:srgbClr>
                  </a:outerShdw>
                </a:effectLst>
                <a:latin typeface="Comic Sans MS" charset="0"/>
              </a:rPr>
              <a:t>(v/c)</a:t>
            </a:r>
            <a:r>
              <a:rPr lang="en-US" sz="3200" b="1" baseline="30000" dirty="0">
                <a:solidFill>
                  <a:srgbClr val="FF0000"/>
                </a:solidFill>
                <a:effectLst>
                  <a:outerShdw blurRad="50800" dist="38100" dir="2700000">
                    <a:srgbClr val="000000">
                      <a:alpha val="43000"/>
                    </a:srgbClr>
                  </a:outerShdw>
                </a:effectLst>
                <a:latin typeface="Comic Sans MS" charset="0"/>
              </a:rPr>
              <a:t>2</a:t>
            </a:r>
            <a:r>
              <a:rPr lang="en-US" sz="2400" b="1" dirty="0">
                <a:solidFill>
                  <a:srgbClr val="FF0000"/>
                </a:solidFill>
                <a:effectLst>
                  <a:outerShdw blurRad="50800" dist="38100" dir="2700000">
                    <a:srgbClr val="000000">
                      <a:alpha val="43000"/>
                    </a:srgbClr>
                  </a:outerShdw>
                </a:effectLst>
                <a:latin typeface="Comic Sans MS" charset="0"/>
              </a:rPr>
              <a:t> </a:t>
            </a:r>
            <a:endParaRPr lang="en-US" sz="2000" b="1" dirty="0">
              <a:solidFill>
                <a:srgbClr val="FF0000"/>
              </a:solidFill>
              <a:effectLst>
                <a:outerShdw blurRad="50800" dist="38100" dir="2700000">
                  <a:srgbClr val="000000">
                    <a:alpha val="43000"/>
                  </a:srgbClr>
                </a:outerShdw>
              </a:effectLst>
              <a:latin typeface="Comic Sans MS" charset="0"/>
            </a:endParaRPr>
          </a:p>
        </p:txBody>
      </p:sp>
      <p:cxnSp>
        <p:nvCxnSpPr>
          <p:cNvPr id="20" name="Straight Connector 19"/>
          <p:cNvCxnSpPr/>
          <p:nvPr/>
        </p:nvCxnSpPr>
        <p:spPr bwMode="auto">
          <a:xfrm>
            <a:off x="3657600" y="5562600"/>
            <a:ext cx="914400" cy="1588"/>
          </a:xfrm>
          <a:prstGeom prst="line">
            <a:avLst/>
          </a:prstGeom>
          <a:ln w="38100" cap="flat" cmpd="sng" algn="ctr">
            <a:solidFill>
              <a:srgbClr val="FF362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bwMode="auto">
          <a:xfrm>
            <a:off x="3657600" y="5638800"/>
            <a:ext cx="685800" cy="523875"/>
          </a:xfrm>
          <a:prstGeom prst="rect">
            <a:avLst/>
          </a:prstGeom>
          <a:noFill/>
        </p:spPr>
        <p:txBody>
          <a:bodyPr>
            <a:prstTxWarp prst="textNoShape">
              <a:avLst/>
            </a:prstTxWarp>
            <a:spAutoFit/>
          </a:bodyPr>
          <a:lstStyle/>
          <a:p>
            <a:pPr>
              <a:defRPr/>
            </a:pPr>
            <a:r>
              <a:rPr lang="en-US" sz="2800" b="1" dirty="0">
                <a:solidFill>
                  <a:srgbClr val="FF0000"/>
                </a:solidFill>
                <a:effectLst>
                  <a:outerShdw blurRad="38100" dist="38100" dir="2700000" algn="tl">
                    <a:srgbClr val="DDDDDD"/>
                  </a:outerShdw>
                </a:effectLst>
                <a:latin typeface="Comic Sans MS" charset="0"/>
              </a:rPr>
              <a:t>2</a:t>
            </a:r>
            <a:endParaRPr lang="en-US" sz="2000" b="1" dirty="0">
              <a:solidFill>
                <a:srgbClr val="FF0000"/>
              </a:solidFill>
              <a:effectLst>
                <a:outerShdw blurRad="38100" dist="38100" dir="2700000" algn="tl">
                  <a:srgbClr val="DDDDDD"/>
                </a:outerShdw>
              </a:effectLst>
              <a:latin typeface="Comic Sans MS" charset="0"/>
            </a:endParaRPr>
          </a:p>
        </p:txBody>
      </p:sp>
      <p:sp>
        <p:nvSpPr>
          <p:cNvPr id="23" name="TextBox 22"/>
          <p:cNvSpPr txBox="1"/>
          <p:nvPr/>
        </p:nvSpPr>
        <p:spPr bwMode="auto">
          <a:xfrm>
            <a:off x="4724400" y="5257800"/>
            <a:ext cx="446088" cy="523875"/>
          </a:xfrm>
          <a:prstGeom prst="rect">
            <a:avLst/>
          </a:prstGeom>
          <a:noFill/>
        </p:spPr>
        <p:txBody>
          <a:bodyPr>
            <a:spAutoFit/>
          </a:bodyPr>
          <a:lstStyle/>
          <a:p>
            <a:pPr>
              <a:defRPr/>
            </a:pPr>
            <a:r>
              <a:rPr lang="en-US" sz="2800" b="1" dirty="0">
                <a:solidFill>
                  <a:srgbClr val="FF0000"/>
                </a:solidFill>
                <a:effectLst>
                  <a:outerShdw blurRad="25400" dist="25400" dir="2700000">
                    <a:srgbClr val="000000">
                      <a:alpha val="81000"/>
                    </a:srgbClr>
                  </a:outerShdw>
                </a:effectLst>
                <a:latin typeface="Comic Sans MS" charset="0"/>
              </a:rPr>
              <a:t>=</a:t>
            </a:r>
            <a:endParaRPr lang="en-US" b="1" dirty="0">
              <a:solidFill>
                <a:srgbClr val="FF0000"/>
              </a:solidFill>
              <a:effectLst>
                <a:outerShdw blurRad="25400" dist="25400" dir="2700000">
                  <a:srgbClr val="000000">
                    <a:alpha val="81000"/>
                  </a:srgbClr>
                </a:outerShdw>
              </a:effectLst>
              <a:latin typeface="Comic Sans MS"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682" name="Picture 3"/>
          <p:cNvPicPr>
            <a:picLocks noChangeAspect="1"/>
          </p:cNvPicPr>
          <p:nvPr/>
        </p:nvPicPr>
        <p:blipFill>
          <a:blip r:embed="rId2"/>
          <a:srcRect/>
          <a:stretch>
            <a:fillRect/>
          </a:stretch>
        </p:blipFill>
        <p:spPr bwMode="auto">
          <a:xfrm>
            <a:off x="1600200" y="1066800"/>
            <a:ext cx="5638800" cy="3336925"/>
          </a:xfrm>
          <a:prstGeom prst="rect">
            <a:avLst/>
          </a:prstGeom>
          <a:noFill/>
          <a:ln w="9525">
            <a:noFill/>
            <a:miter lim="800000"/>
            <a:headEnd/>
            <a:tailEnd/>
          </a:ln>
        </p:spPr>
      </p:pic>
      <p:cxnSp>
        <p:nvCxnSpPr>
          <p:cNvPr id="7" name="Straight Arrow Connector 6"/>
          <p:cNvCxnSpPr/>
          <p:nvPr/>
        </p:nvCxnSpPr>
        <p:spPr>
          <a:xfrm flipV="1">
            <a:off x="2362200" y="1828800"/>
            <a:ext cx="3886200" cy="838200"/>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2438400" y="2667000"/>
            <a:ext cx="3581400" cy="1066800"/>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09600" y="152400"/>
            <a:ext cx="3962400" cy="523875"/>
          </a:xfrm>
          <a:prstGeom prst="rect">
            <a:avLst/>
          </a:prstGeom>
          <a:noFill/>
        </p:spPr>
        <p:txBody>
          <a:bodyPr>
            <a:spAutoFit/>
          </a:bodyPr>
          <a:lstStyle/>
          <a:p>
            <a:pPr>
              <a:defRPr/>
            </a:pPr>
            <a:r>
              <a:rPr lang="en-US" sz="2800" dirty="0">
                <a:solidFill>
                  <a:srgbClr val="FF0000"/>
                </a:solidFill>
                <a:effectLst>
                  <a:outerShdw blurRad="38100" dist="38100" dir="2700000">
                    <a:srgbClr val="000000">
                      <a:alpha val="78000"/>
                    </a:srgbClr>
                  </a:outerShdw>
                </a:effectLst>
                <a:latin typeface="Comic Sans MS" charset="0"/>
              </a:rPr>
              <a:t>Nuclear fission</a:t>
            </a:r>
          </a:p>
        </p:txBody>
      </p:sp>
      <p:grpSp>
        <p:nvGrpSpPr>
          <p:cNvPr id="71686" name="Group 9"/>
          <p:cNvGrpSpPr>
            <a:grpSpLocks/>
          </p:cNvGrpSpPr>
          <p:nvPr/>
        </p:nvGrpSpPr>
        <p:grpSpPr bwMode="auto">
          <a:xfrm>
            <a:off x="914400" y="4733925"/>
            <a:ext cx="7900988" cy="1133475"/>
            <a:chOff x="762000" y="914400"/>
            <a:chExt cx="6740218" cy="1132820"/>
          </a:xfrm>
        </p:grpSpPr>
        <p:sp>
          <p:nvSpPr>
            <p:cNvPr id="17" name="TextBox 16"/>
            <p:cNvSpPr txBox="1"/>
            <p:nvPr/>
          </p:nvSpPr>
          <p:spPr>
            <a:xfrm>
              <a:off x="762000" y="1066712"/>
              <a:ext cx="533584" cy="585449"/>
            </a:xfrm>
            <a:prstGeom prst="rect">
              <a:avLst/>
            </a:prstGeom>
            <a:noFill/>
          </p:spPr>
          <p:txBody>
            <a:bodyPr>
              <a:spAutoFit/>
            </a:bodyPr>
            <a:lstStyle/>
            <a:p>
              <a:pPr>
                <a:defRPr/>
              </a:pPr>
              <a:r>
                <a:rPr lang="en-US" sz="3200" b="1" dirty="0" err="1">
                  <a:solidFill>
                    <a:srgbClr val="FF0000"/>
                  </a:solidFill>
                  <a:effectLst>
                    <a:outerShdw blurRad="38100" dist="25400" dir="2700000">
                      <a:srgbClr val="000000">
                        <a:alpha val="70000"/>
                      </a:srgbClr>
                    </a:outerShdw>
                  </a:effectLst>
                  <a:latin typeface="Symbol" charset="2"/>
                  <a:cs typeface="Symbol" charset="2"/>
                </a:rPr>
                <a:t>h</a:t>
              </a:r>
              <a:r>
                <a:rPr lang="en-US" dirty="0">
                  <a:latin typeface="Comic Sans MS" charset="0"/>
                </a:rPr>
                <a:t> </a:t>
              </a:r>
            </a:p>
          </p:txBody>
        </p:sp>
        <p:grpSp>
          <p:nvGrpSpPr>
            <p:cNvPr id="71688" name="Group 18"/>
            <p:cNvGrpSpPr>
              <a:grpSpLocks/>
            </p:cNvGrpSpPr>
            <p:nvPr/>
          </p:nvGrpSpPr>
          <p:grpSpPr bwMode="auto">
            <a:xfrm>
              <a:off x="1675780" y="914400"/>
              <a:ext cx="839419" cy="1132820"/>
              <a:chOff x="1675780" y="914400"/>
              <a:chExt cx="839419" cy="1132820"/>
            </a:xfrm>
          </p:grpSpPr>
          <p:sp>
            <p:nvSpPr>
              <p:cNvPr id="26" name="TextBox 25"/>
              <p:cNvSpPr txBox="1"/>
              <p:nvPr/>
            </p:nvSpPr>
            <p:spPr>
              <a:xfrm>
                <a:off x="1829167" y="914400"/>
                <a:ext cx="457744" cy="523572"/>
              </a:xfrm>
              <a:prstGeom prst="rect">
                <a:avLst/>
              </a:prstGeom>
              <a:noFill/>
            </p:spPr>
            <p:txBody>
              <a:bodyPr>
                <a:spAutoFit/>
              </a:bodyPr>
              <a:lstStyle/>
              <a:p>
                <a:pPr>
                  <a:defRPr/>
                </a:pPr>
                <a:r>
                  <a:rPr lang="en-US" sz="2800" b="1" dirty="0">
                    <a:solidFill>
                      <a:srgbClr val="FF0000"/>
                    </a:solidFill>
                    <a:effectLst>
                      <a:outerShdw blurRad="50800" dist="38100" dir="2700000">
                        <a:srgbClr val="000000">
                          <a:alpha val="43000"/>
                        </a:srgbClr>
                      </a:outerShdw>
                    </a:effectLst>
                    <a:latin typeface="Comic Sans MS" charset="0"/>
                  </a:rPr>
                  <a:t>E</a:t>
                </a:r>
                <a:r>
                  <a:rPr lang="en-US" sz="2400" b="1" dirty="0">
                    <a:solidFill>
                      <a:srgbClr val="FF0000"/>
                    </a:solidFill>
                    <a:effectLst>
                      <a:outerShdw blurRad="50800" dist="38100" dir="2700000">
                        <a:srgbClr val="000000">
                          <a:alpha val="43000"/>
                        </a:srgbClr>
                      </a:outerShdw>
                    </a:effectLst>
                    <a:latin typeface="Comic Sans MS" charset="0"/>
                  </a:rPr>
                  <a:t>  </a:t>
                </a:r>
              </a:p>
            </p:txBody>
          </p:sp>
          <p:cxnSp>
            <p:nvCxnSpPr>
              <p:cNvPr id="27" name="Straight Connector 26"/>
              <p:cNvCxnSpPr/>
              <p:nvPr/>
            </p:nvCxnSpPr>
            <p:spPr>
              <a:xfrm>
                <a:off x="1676135" y="1447492"/>
                <a:ext cx="763810" cy="1587"/>
              </a:xfrm>
              <a:prstGeom prst="line">
                <a:avLst/>
              </a:prstGeom>
              <a:ln w="38100" cap="flat" cmpd="sng" algn="ctr">
                <a:solidFill>
                  <a:srgbClr val="FF362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676135" y="1523648"/>
                <a:ext cx="839649" cy="523572"/>
              </a:xfrm>
              <a:prstGeom prst="rect">
                <a:avLst/>
              </a:prstGeom>
              <a:noFill/>
            </p:spPr>
            <p:txBody>
              <a:bodyPr>
                <a:spAutoFit/>
              </a:bodyPr>
              <a:lstStyle/>
              <a:p>
                <a:pPr>
                  <a:defRPr/>
                </a:pPr>
                <a:r>
                  <a:rPr lang="en-US" sz="2800" b="1" dirty="0">
                    <a:solidFill>
                      <a:srgbClr val="FF0000"/>
                    </a:solidFill>
                    <a:effectLst>
                      <a:outerShdw blurRad="25400" dist="25400" dir="2700000">
                        <a:srgbClr val="000000">
                          <a:alpha val="75000"/>
                        </a:srgbClr>
                      </a:outerShdw>
                    </a:effectLst>
                    <a:latin typeface="Comic Sans MS" charset="0"/>
                  </a:rPr>
                  <a:t>mc</a:t>
                </a:r>
                <a:r>
                  <a:rPr lang="en-US" sz="3200" b="1" baseline="30000" dirty="0">
                    <a:solidFill>
                      <a:srgbClr val="FF0000"/>
                    </a:solidFill>
                    <a:effectLst>
                      <a:outerShdw blurRad="25400" dist="25400" dir="2700000">
                        <a:srgbClr val="000000">
                          <a:alpha val="75000"/>
                        </a:srgbClr>
                      </a:outerShdw>
                    </a:effectLst>
                    <a:latin typeface="Comic Sans MS" charset="0"/>
                  </a:rPr>
                  <a:t>2</a:t>
                </a:r>
                <a:endParaRPr lang="en-US" b="1" baseline="30000" dirty="0">
                  <a:solidFill>
                    <a:srgbClr val="FF0000"/>
                  </a:solidFill>
                  <a:effectLst>
                    <a:outerShdw blurRad="25400" dist="25400" dir="2700000">
                      <a:srgbClr val="000000">
                        <a:alpha val="75000"/>
                      </a:srgbClr>
                    </a:outerShdw>
                  </a:effectLst>
                  <a:latin typeface="Comic Sans MS" charset="0"/>
                </a:endParaRPr>
              </a:p>
            </p:txBody>
          </p:sp>
        </p:grpSp>
        <p:sp>
          <p:nvSpPr>
            <p:cNvPr id="19" name="TextBox 18"/>
            <p:cNvSpPr txBox="1"/>
            <p:nvPr/>
          </p:nvSpPr>
          <p:spPr>
            <a:xfrm>
              <a:off x="1219744" y="1142868"/>
              <a:ext cx="380551" cy="523572"/>
            </a:xfrm>
            <a:prstGeom prst="rect">
              <a:avLst/>
            </a:prstGeom>
            <a:noFill/>
          </p:spPr>
          <p:txBody>
            <a:bodyPr>
              <a:spAutoFit/>
            </a:bodyPr>
            <a:lstStyle/>
            <a:p>
              <a:pPr>
                <a:defRPr/>
              </a:pPr>
              <a:r>
                <a:rPr lang="en-US" sz="2800" b="1" dirty="0">
                  <a:solidFill>
                    <a:srgbClr val="FF0000"/>
                  </a:solidFill>
                  <a:effectLst>
                    <a:outerShdw blurRad="25400" dist="25400" dir="2700000">
                      <a:srgbClr val="000000">
                        <a:alpha val="81000"/>
                      </a:srgbClr>
                    </a:outerShdw>
                  </a:effectLst>
                  <a:latin typeface="Comic Sans MS" charset="0"/>
                </a:rPr>
                <a:t>=</a:t>
              </a:r>
              <a:endParaRPr lang="en-US" b="1" dirty="0">
                <a:solidFill>
                  <a:srgbClr val="FF0000"/>
                </a:solidFill>
                <a:effectLst>
                  <a:outerShdw blurRad="25400" dist="25400" dir="2700000">
                    <a:srgbClr val="000000">
                      <a:alpha val="81000"/>
                    </a:srgbClr>
                  </a:outerShdw>
                </a:effectLst>
                <a:latin typeface="Comic Sans MS" charset="0"/>
              </a:endParaRPr>
            </a:p>
          </p:txBody>
        </p:sp>
        <p:sp>
          <p:nvSpPr>
            <p:cNvPr id="20" name="TextBox 19"/>
            <p:cNvSpPr txBox="1"/>
            <p:nvPr/>
          </p:nvSpPr>
          <p:spPr>
            <a:xfrm>
              <a:off x="2515784" y="1142868"/>
              <a:ext cx="379196" cy="523572"/>
            </a:xfrm>
            <a:prstGeom prst="rect">
              <a:avLst/>
            </a:prstGeom>
            <a:noFill/>
          </p:spPr>
          <p:txBody>
            <a:bodyPr>
              <a:spAutoFit/>
            </a:bodyPr>
            <a:lstStyle/>
            <a:p>
              <a:pPr>
                <a:defRPr/>
              </a:pPr>
              <a:r>
                <a:rPr lang="en-US" sz="2800" b="1" dirty="0">
                  <a:solidFill>
                    <a:srgbClr val="FF0000"/>
                  </a:solidFill>
                  <a:effectLst>
                    <a:outerShdw blurRad="25400" dist="25400" dir="2700000">
                      <a:srgbClr val="000000">
                        <a:alpha val="81000"/>
                      </a:srgbClr>
                    </a:outerShdw>
                  </a:effectLst>
                  <a:latin typeface="Comic Sans MS" charset="0"/>
                </a:rPr>
                <a:t>=</a:t>
              </a:r>
              <a:endParaRPr lang="en-US" b="1" dirty="0">
                <a:solidFill>
                  <a:srgbClr val="FF0000"/>
                </a:solidFill>
                <a:effectLst>
                  <a:outerShdw blurRad="25400" dist="25400" dir="2700000">
                    <a:srgbClr val="000000">
                      <a:alpha val="81000"/>
                    </a:srgbClr>
                  </a:outerShdw>
                </a:effectLst>
                <a:latin typeface="Comic Sans MS" charset="0"/>
              </a:endParaRPr>
            </a:p>
          </p:txBody>
        </p:sp>
        <p:sp>
          <p:nvSpPr>
            <p:cNvPr id="21" name="TextBox 20"/>
            <p:cNvSpPr txBox="1"/>
            <p:nvPr/>
          </p:nvSpPr>
          <p:spPr>
            <a:xfrm>
              <a:off x="3048013" y="914400"/>
              <a:ext cx="2215591" cy="461696"/>
            </a:xfrm>
            <a:prstGeom prst="rect">
              <a:avLst/>
            </a:prstGeom>
            <a:noFill/>
          </p:spPr>
          <p:txBody>
            <a:bodyPr>
              <a:spAutoFit/>
            </a:bodyPr>
            <a:lstStyle/>
            <a:p>
              <a:pPr>
                <a:defRPr/>
              </a:pPr>
              <a:r>
                <a:rPr lang="en-US" sz="2400" b="1" dirty="0">
                  <a:solidFill>
                    <a:srgbClr val="FF0000"/>
                  </a:solidFill>
                  <a:effectLst>
                    <a:outerShdw blurRad="50800" dist="38100" dir="2700000">
                      <a:srgbClr val="000000">
                        <a:alpha val="43000"/>
                      </a:srgbClr>
                    </a:outerShdw>
                  </a:effectLst>
                  <a:latin typeface="Comic Sans MS" charset="0"/>
                </a:rPr>
                <a:t>0.2x10</a:t>
              </a:r>
              <a:r>
                <a:rPr lang="en-US" sz="2800" b="1" baseline="30000" dirty="0">
                  <a:solidFill>
                    <a:srgbClr val="FF0000"/>
                  </a:solidFill>
                  <a:effectLst>
                    <a:outerShdw blurRad="50800" dist="38100" dir="2700000">
                      <a:srgbClr val="000000">
                        <a:alpha val="43000"/>
                      </a:srgbClr>
                    </a:outerShdw>
                  </a:effectLst>
                  <a:latin typeface="Comic Sans MS" charset="0"/>
                </a:rPr>
                <a:t>9</a:t>
              </a:r>
              <a:r>
                <a:rPr lang="en-US" sz="2000" b="1" dirty="0">
                  <a:solidFill>
                    <a:srgbClr val="FF0000"/>
                  </a:solidFill>
                  <a:effectLst>
                    <a:outerShdw blurRad="50800" dist="38100" dir="2700000">
                      <a:srgbClr val="000000">
                        <a:alpha val="43000"/>
                      </a:srgbClr>
                    </a:outerShdw>
                  </a:effectLst>
                  <a:latin typeface="Comic Sans MS" charset="0"/>
                </a:rPr>
                <a:t>eV  </a:t>
              </a:r>
            </a:p>
          </p:txBody>
        </p:sp>
        <p:cxnSp>
          <p:nvCxnSpPr>
            <p:cNvPr id="22" name="Straight Connector 21"/>
            <p:cNvCxnSpPr/>
            <p:nvPr/>
          </p:nvCxnSpPr>
          <p:spPr>
            <a:xfrm>
              <a:off x="3048013" y="1447492"/>
              <a:ext cx="2329350" cy="0"/>
            </a:xfrm>
            <a:prstGeom prst="line">
              <a:avLst/>
            </a:prstGeom>
            <a:ln w="38100" cap="flat" cmpd="sng" algn="ctr">
              <a:solidFill>
                <a:srgbClr val="FF362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936963" y="1523648"/>
              <a:ext cx="2375395" cy="461696"/>
            </a:xfrm>
            <a:prstGeom prst="rect">
              <a:avLst/>
            </a:prstGeom>
            <a:noFill/>
          </p:spPr>
          <p:txBody>
            <a:bodyPr>
              <a:prstTxWarp prst="textNoShape">
                <a:avLst/>
              </a:prstTxWarp>
              <a:spAutoFit/>
            </a:bodyPr>
            <a:lstStyle/>
            <a:p>
              <a:pPr>
                <a:defRPr/>
              </a:pPr>
              <a:r>
                <a:rPr lang="en-US" sz="2400" b="1" dirty="0">
                  <a:solidFill>
                    <a:srgbClr val="FF0000"/>
                  </a:solidFill>
                  <a:effectLst>
                    <a:outerShdw blurRad="38100" dist="38100" dir="2700000">
                      <a:srgbClr val="000000">
                        <a:alpha val="38000"/>
                      </a:srgbClr>
                    </a:outerShdw>
                  </a:effectLst>
                  <a:latin typeface="Comic Sans MS" charset="0"/>
                </a:rPr>
                <a:t> 235x9.4x10</a:t>
              </a:r>
              <a:r>
                <a:rPr lang="en-US" sz="2800" b="1" baseline="30000" dirty="0">
                  <a:solidFill>
                    <a:srgbClr val="FF0000"/>
                  </a:solidFill>
                  <a:effectLst>
                    <a:outerShdw blurRad="38100" dist="38100" dir="2700000">
                      <a:srgbClr val="000000">
                        <a:alpha val="38000"/>
                      </a:srgbClr>
                    </a:outerShdw>
                  </a:effectLst>
                  <a:latin typeface="Comic Sans MS" charset="0"/>
                </a:rPr>
                <a:t>8 </a:t>
              </a:r>
              <a:r>
                <a:rPr lang="en-US" sz="2000" b="1" dirty="0" err="1">
                  <a:solidFill>
                    <a:srgbClr val="FF0000"/>
                  </a:solidFill>
                  <a:effectLst>
                    <a:outerShdw blurRad="38100" dist="38100" dir="2700000">
                      <a:srgbClr val="000000">
                        <a:alpha val="38000"/>
                      </a:srgbClr>
                    </a:outerShdw>
                  </a:effectLst>
                  <a:latin typeface="Comic Sans MS" charset="0"/>
                </a:rPr>
                <a:t>eV</a:t>
              </a:r>
              <a:endParaRPr lang="en-US" sz="1600" b="1" dirty="0">
                <a:solidFill>
                  <a:srgbClr val="FF0000"/>
                </a:solidFill>
                <a:effectLst>
                  <a:outerShdw blurRad="38100" dist="38100" dir="2700000">
                    <a:srgbClr val="000000">
                      <a:alpha val="38000"/>
                    </a:srgbClr>
                  </a:outerShdw>
                </a:effectLst>
                <a:latin typeface="Comic Sans MS" charset="0"/>
              </a:endParaRPr>
            </a:p>
          </p:txBody>
        </p:sp>
        <p:sp>
          <p:nvSpPr>
            <p:cNvPr id="24" name="TextBox 23"/>
            <p:cNvSpPr txBox="1"/>
            <p:nvPr/>
          </p:nvSpPr>
          <p:spPr>
            <a:xfrm>
              <a:off x="5659052" y="1133348"/>
              <a:ext cx="1843166" cy="523572"/>
            </a:xfrm>
            <a:prstGeom prst="rect">
              <a:avLst/>
            </a:prstGeom>
            <a:noFill/>
          </p:spPr>
          <p:txBody>
            <a:bodyPr>
              <a:spAutoFit/>
            </a:bodyPr>
            <a:lstStyle/>
            <a:p>
              <a:pPr>
                <a:defRPr/>
              </a:pPr>
              <a:r>
                <a:rPr lang="en-US" sz="2800" b="1" dirty="0">
                  <a:solidFill>
                    <a:srgbClr val="FF0000"/>
                  </a:solidFill>
                  <a:effectLst>
                    <a:outerShdw blurRad="50800" dist="38100" dir="2700000">
                      <a:srgbClr val="000000">
                        <a:alpha val="43000"/>
                      </a:srgbClr>
                    </a:outerShdw>
                  </a:effectLst>
                  <a:latin typeface="Comic Sans MS" charset="0"/>
                </a:rPr>
                <a:t>9x10</a:t>
              </a:r>
              <a:r>
                <a:rPr lang="en-US" sz="3200" b="1" baseline="30000" dirty="0">
                  <a:solidFill>
                    <a:srgbClr val="FF0000"/>
                  </a:solidFill>
                  <a:effectLst>
                    <a:outerShdw blurRad="50800" dist="38100" dir="2700000">
                      <a:srgbClr val="000000">
                        <a:alpha val="43000"/>
                      </a:srgbClr>
                    </a:outerShdw>
                  </a:effectLst>
                  <a:latin typeface="Comic Sans MS" charset="0"/>
                </a:rPr>
                <a:t>-4</a:t>
              </a:r>
              <a:endParaRPr lang="en-US" sz="2400" b="1" baseline="30000" dirty="0">
                <a:solidFill>
                  <a:srgbClr val="FF0000"/>
                </a:solidFill>
                <a:effectLst>
                  <a:outerShdw blurRad="50800" dist="38100" dir="2700000">
                    <a:srgbClr val="000000">
                      <a:alpha val="43000"/>
                    </a:srgbClr>
                  </a:outerShdw>
                </a:effectLst>
                <a:latin typeface="Comic Sans MS" charset="0"/>
              </a:endParaRPr>
            </a:p>
          </p:txBody>
        </p:sp>
        <p:sp>
          <p:nvSpPr>
            <p:cNvPr id="25" name="TextBox 24"/>
            <p:cNvSpPr txBox="1"/>
            <p:nvPr/>
          </p:nvSpPr>
          <p:spPr>
            <a:xfrm>
              <a:off x="5385489" y="1133348"/>
              <a:ext cx="381905" cy="523572"/>
            </a:xfrm>
            <a:prstGeom prst="rect">
              <a:avLst/>
            </a:prstGeom>
            <a:noFill/>
          </p:spPr>
          <p:txBody>
            <a:bodyPr>
              <a:spAutoFit/>
            </a:bodyPr>
            <a:lstStyle/>
            <a:p>
              <a:pPr>
                <a:defRPr/>
              </a:pPr>
              <a:r>
                <a:rPr lang="en-US" sz="2800" b="1" dirty="0">
                  <a:solidFill>
                    <a:srgbClr val="FF0000"/>
                  </a:solidFill>
                  <a:effectLst>
                    <a:outerShdw blurRad="25400" dist="25400" dir="2700000">
                      <a:srgbClr val="000000">
                        <a:alpha val="81000"/>
                      </a:srgbClr>
                    </a:outerShdw>
                  </a:effectLst>
                  <a:latin typeface="Comic Sans MS" charset="0"/>
                </a:rPr>
                <a:t>~</a:t>
              </a:r>
              <a:endParaRPr lang="en-US" b="1" dirty="0">
                <a:solidFill>
                  <a:srgbClr val="FF0000"/>
                </a:solidFill>
                <a:effectLst>
                  <a:outerShdw blurRad="25400" dist="25400" dir="2700000">
                    <a:srgbClr val="000000">
                      <a:alpha val="81000"/>
                    </a:srgbClr>
                  </a:outerShdw>
                </a:effectLst>
                <a:latin typeface="Comic Sans MS" charset="0"/>
              </a:endParaRPr>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2706" name="Picture 30"/>
          <p:cNvPicPr>
            <a:picLocks noChangeAspect="1"/>
          </p:cNvPicPr>
          <p:nvPr/>
        </p:nvPicPr>
        <p:blipFill>
          <a:blip r:embed="rId2"/>
          <a:srcRect/>
          <a:stretch>
            <a:fillRect/>
          </a:stretch>
        </p:blipFill>
        <p:spPr bwMode="auto">
          <a:xfrm>
            <a:off x="609600" y="101600"/>
            <a:ext cx="7620000" cy="5080000"/>
          </a:xfrm>
          <a:prstGeom prst="rect">
            <a:avLst/>
          </a:prstGeom>
          <a:noFill/>
          <a:ln w="9525">
            <a:noFill/>
            <a:miter lim="800000"/>
            <a:headEnd/>
            <a:tailEnd/>
          </a:ln>
        </p:spPr>
      </p:pic>
      <p:grpSp>
        <p:nvGrpSpPr>
          <p:cNvPr id="72707" name="Group 45"/>
          <p:cNvGrpSpPr>
            <a:grpSpLocks/>
          </p:cNvGrpSpPr>
          <p:nvPr/>
        </p:nvGrpSpPr>
        <p:grpSpPr bwMode="auto">
          <a:xfrm>
            <a:off x="1581150" y="5334000"/>
            <a:ext cx="5981700" cy="609600"/>
            <a:chOff x="914400" y="5410200"/>
            <a:chExt cx="5257800" cy="609029"/>
          </a:xfrm>
        </p:grpSpPr>
        <p:sp>
          <p:nvSpPr>
            <p:cNvPr id="33" name="TextBox 32"/>
            <p:cNvSpPr txBox="1"/>
            <p:nvPr/>
          </p:nvSpPr>
          <p:spPr>
            <a:xfrm>
              <a:off x="914400" y="5410200"/>
              <a:ext cx="533036" cy="583653"/>
            </a:xfrm>
            <a:prstGeom prst="rect">
              <a:avLst/>
            </a:prstGeom>
            <a:noFill/>
          </p:spPr>
          <p:txBody>
            <a:bodyPr>
              <a:spAutoFit/>
            </a:bodyPr>
            <a:lstStyle/>
            <a:p>
              <a:pPr>
                <a:defRPr/>
              </a:pPr>
              <a:r>
                <a:rPr lang="en-US" sz="3200" b="1" dirty="0" err="1">
                  <a:solidFill>
                    <a:srgbClr val="FF0000"/>
                  </a:solidFill>
                  <a:effectLst>
                    <a:outerShdw blurRad="38100" dist="25400" dir="2700000">
                      <a:srgbClr val="000000">
                        <a:alpha val="70000"/>
                      </a:srgbClr>
                    </a:outerShdw>
                  </a:effectLst>
                  <a:latin typeface="Symbol" charset="2"/>
                  <a:cs typeface="Symbol" charset="2"/>
                </a:rPr>
                <a:t>h</a:t>
              </a:r>
              <a:r>
                <a:rPr lang="en-US" dirty="0">
                  <a:latin typeface="Comic Sans MS" charset="0"/>
                </a:rPr>
                <a:t> </a:t>
              </a:r>
            </a:p>
          </p:txBody>
        </p:sp>
        <p:sp>
          <p:nvSpPr>
            <p:cNvPr id="35" name="TextBox 34"/>
            <p:cNvSpPr txBox="1"/>
            <p:nvPr/>
          </p:nvSpPr>
          <p:spPr>
            <a:xfrm>
              <a:off x="1372085" y="5486329"/>
              <a:ext cx="380940" cy="523384"/>
            </a:xfrm>
            <a:prstGeom prst="rect">
              <a:avLst/>
            </a:prstGeom>
            <a:noFill/>
          </p:spPr>
          <p:txBody>
            <a:bodyPr>
              <a:spAutoFit/>
            </a:bodyPr>
            <a:lstStyle/>
            <a:p>
              <a:pPr>
                <a:defRPr/>
              </a:pPr>
              <a:r>
                <a:rPr lang="en-US" sz="2800" b="1" dirty="0">
                  <a:solidFill>
                    <a:srgbClr val="FF0000"/>
                  </a:solidFill>
                  <a:effectLst>
                    <a:outerShdw blurRad="25400" dist="25400" dir="2700000">
                      <a:srgbClr val="000000">
                        <a:alpha val="81000"/>
                      </a:srgbClr>
                    </a:outerShdw>
                  </a:effectLst>
                  <a:latin typeface="Comic Sans MS" charset="0"/>
                </a:rPr>
                <a:t>=</a:t>
              </a:r>
              <a:endParaRPr lang="en-US" b="1" dirty="0">
                <a:solidFill>
                  <a:srgbClr val="FF0000"/>
                </a:solidFill>
                <a:effectLst>
                  <a:outerShdw blurRad="25400" dist="25400" dir="2700000">
                    <a:srgbClr val="000000">
                      <a:alpha val="81000"/>
                    </a:srgbClr>
                  </a:outerShdw>
                </a:effectLst>
                <a:latin typeface="Comic Sans MS" charset="0"/>
              </a:endParaRPr>
            </a:p>
          </p:txBody>
        </p:sp>
        <p:grpSp>
          <p:nvGrpSpPr>
            <p:cNvPr id="72711" name="Group 44"/>
            <p:cNvGrpSpPr>
              <a:grpSpLocks/>
            </p:cNvGrpSpPr>
            <p:nvPr/>
          </p:nvGrpSpPr>
          <p:grpSpPr bwMode="auto">
            <a:xfrm>
              <a:off x="1752600" y="5486410"/>
              <a:ext cx="4419600" cy="532819"/>
              <a:chOff x="1752600" y="5486410"/>
              <a:chExt cx="4419600" cy="532819"/>
            </a:xfrm>
          </p:grpSpPr>
          <p:sp>
            <p:nvSpPr>
              <p:cNvPr id="42" name="TextBox 41"/>
              <p:cNvSpPr txBox="1"/>
              <p:nvPr/>
            </p:nvSpPr>
            <p:spPr>
              <a:xfrm>
                <a:off x="1753025" y="5495845"/>
                <a:ext cx="2210285" cy="523384"/>
              </a:xfrm>
              <a:prstGeom prst="rect">
                <a:avLst/>
              </a:prstGeom>
              <a:noFill/>
            </p:spPr>
            <p:txBody>
              <a:bodyPr>
                <a:prstTxWarp prst="textNoShape">
                  <a:avLst/>
                </a:prstTxWarp>
                <a:spAutoFit/>
              </a:bodyPr>
              <a:lstStyle/>
              <a:p>
                <a:pPr>
                  <a:defRPr/>
                </a:pPr>
                <a:r>
                  <a:rPr lang="en-US" sz="2800" b="1">
                    <a:solidFill>
                      <a:srgbClr val="FF0000"/>
                    </a:solidFill>
                    <a:effectLst>
                      <a:outerShdw blurRad="38100" dist="38100" dir="2700000" algn="tl">
                        <a:srgbClr val="DDDDDD"/>
                      </a:outerShdw>
                    </a:effectLst>
                    <a:latin typeface="Comic Sans MS" charset="0"/>
                  </a:rPr>
                  <a:t>0.008 x 0.1 </a:t>
                </a:r>
                <a:r>
                  <a:rPr lang="en-US" sz="2400" b="1">
                    <a:solidFill>
                      <a:srgbClr val="FF0000"/>
                    </a:solidFill>
                    <a:effectLst>
                      <a:outerShdw blurRad="38100" dist="38100" dir="2700000" algn="tl">
                        <a:srgbClr val="DDDDDD"/>
                      </a:outerShdw>
                    </a:effectLst>
                    <a:latin typeface="Comic Sans MS" charset="0"/>
                  </a:rPr>
                  <a:t>  </a:t>
                </a:r>
              </a:p>
            </p:txBody>
          </p:sp>
          <p:sp>
            <p:nvSpPr>
              <p:cNvPr id="40" name="TextBox 39"/>
              <p:cNvSpPr txBox="1"/>
              <p:nvPr/>
            </p:nvSpPr>
            <p:spPr>
              <a:xfrm>
                <a:off x="3963311" y="5486329"/>
                <a:ext cx="2208889" cy="523384"/>
              </a:xfrm>
              <a:prstGeom prst="rect">
                <a:avLst/>
              </a:prstGeom>
              <a:noFill/>
            </p:spPr>
            <p:txBody>
              <a:bodyPr>
                <a:spAutoFit/>
              </a:bodyPr>
              <a:lstStyle/>
              <a:p>
                <a:pPr>
                  <a:defRPr/>
                </a:pPr>
                <a:r>
                  <a:rPr lang="en-US" sz="2800" b="1" dirty="0">
                    <a:solidFill>
                      <a:srgbClr val="FF0000"/>
                    </a:solidFill>
                    <a:effectLst>
                      <a:outerShdw blurRad="50800" dist="38100" dir="2700000">
                        <a:srgbClr val="000000">
                          <a:alpha val="43000"/>
                        </a:srgbClr>
                      </a:outerShdw>
                    </a:effectLst>
                    <a:latin typeface="Comic Sans MS" charset="0"/>
                  </a:rPr>
                  <a:t>~ 8x10</a:t>
                </a:r>
                <a:r>
                  <a:rPr lang="en-US" sz="3200" b="1" baseline="30000" dirty="0">
                    <a:solidFill>
                      <a:srgbClr val="FF0000"/>
                    </a:solidFill>
                    <a:effectLst>
                      <a:outerShdw blurRad="50800" dist="38100" dir="2700000">
                        <a:srgbClr val="000000">
                          <a:alpha val="43000"/>
                        </a:srgbClr>
                      </a:outerShdw>
                    </a:effectLst>
                    <a:latin typeface="Comic Sans MS" charset="0"/>
                  </a:rPr>
                  <a:t>-4</a:t>
                </a:r>
                <a:endParaRPr lang="en-US" sz="2400" b="1" baseline="30000" dirty="0">
                  <a:solidFill>
                    <a:srgbClr val="FF0000"/>
                  </a:solidFill>
                  <a:effectLst>
                    <a:outerShdw blurRad="50800" dist="38100" dir="2700000">
                      <a:srgbClr val="000000">
                        <a:alpha val="43000"/>
                      </a:srgbClr>
                    </a:outerShdw>
                  </a:effectLst>
                  <a:latin typeface="Comic Sans MS" charset="0"/>
                </a:endParaRPr>
              </a:p>
            </p:txBody>
          </p:sp>
        </p:grpSp>
      </p:grpSp>
      <p:sp>
        <p:nvSpPr>
          <p:cNvPr id="9" name="TextBox 8"/>
          <p:cNvSpPr txBox="1"/>
          <p:nvPr/>
        </p:nvSpPr>
        <p:spPr>
          <a:xfrm>
            <a:off x="381000" y="152400"/>
            <a:ext cx="1295400" cy="523875"/>
          </a:xfrm>
          <a:prstGeom prst="rect">
            <a:avLst/>
          </a:prstGeom>
          <a:noFill/>
        </p:spPr>
        <p:txBody>
          <a:bodyPr>
            <a:spAutoFit/>
          </a:bodyPr>
          <a:lstStyle/>
          <a:p>
            <a:pPr>
              <a:defRPr/>
            </a:pPr>
            <a:r>
              <a:rPr lang="en-US" sz="2800" dirty="0">
                <a:solidFill>
                  <a:srgbClr val="FF0000"/>
                </a:solidFill>
                <a:effectLst>
                  <a:outerShdw blurRad="38100" dist="38100" dir="2700000">
                    <a:srgbClr val="000000">
                      <a:alpha val="78000"/>
                    </a:srgbClr>
                  </a:outerShdw>
                </a:effectLst>
                <a:latin typeface="Comic Sans MS" charset="0"/>
              </a:rPr>
              <a:t>Fusion</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3730" name="Picture 3"/>
          <p:cNvPicPr>
            <a:picLocks noChangeAspect="1"/>
          </p:cNvPicPr>
          <p:nvPr/>
        </p:nvPicPr>
        <p:blipFill>
          <a:blip r:embed="rId2"/>
          <a:srcRect/>
          <a:stretch>
            <a:fillRect/>
          </a:stretch>
        </p:blipFill>
        <p:spPr bwMode="auto">
          <a:xfrm>
            <a:off x="1981200" y="0"/>
            <a:ext cx="4572000" cy="4572000"/>
          </a:xfrm>
          <a:prstGeom prst="rect">
            <a:avLst/>
          </a:prstGeom>
          <a:noFill/>
          <a:ln w="9525">
            <a:noFill/>
            <a:miter lim="800000"/>
            <a:headEnd/>
            <a:tailEnd/>
          </a:ln>
        </p:spPr>
      </p:pic>
      <p:grpSp>
        <p:nvGrpSpPr>
          <p:cNvPr id="73731" name="Group 10"/>
          <p:cNvGrpSpPr>
            <a:grpSpLocks/>
          </p:cNvGrpSpPr>
          <p:nvPr/>
        </p:nvGrpSpPr>
        <p:grpSpPr bwMode="auto">
          <a:xfrm>
            <a:off x="1333500" y="5181600"/>
            <a:ext cx="6819900" cy="915988"/>
            <a:chOff x="1943100" y="5334000"/>
            <a:chExt cx="6819900" cy="916848"/>
          </a:xfrm>
        </p:grpSpPr>
        <p:sp>
          <p:nvSpPr>
            <p:cNvPr id="6" name="TextBox 5"/>
            <p:cNvSpPr txBox="1"/>
            <p:nvPr/>
          </p:nvSpPr>
          <p:spPr>
            <a:xfrm>
              <a:off x="1943100" y="5334000"/>
              <a:ext cx="533400" cy="584748"/>
            </a:xfrm>
            <a:prstGeom prst="rect">
              <a:avLst/>
            </a:prstGeom>
            <a:noFill/>
          </p:spPr>
          <p:txBody>
            <a:bodyPr>
              <a:spAutoFit/>
            </a:bodyPr>
            <a:lstStyle/>
            <a:p>
              <a:pPr>
                <a:defRPr/>
              </a:pPr>
              <a:r>
                <a:rPr lang="en-US" sz="3200" b="1" dirty="0" err="1">
                  <a:solidFill>
                    <a:srgbClr val="FFFF00"/>
                  </a:solidFill>
                  <a:effectLst>
                    <a:outerShdw blurRad="38100" dist="25400" dir="2700000">
                      <a:srgbClr val="000000">
                        <a:alpha val="70000"/>
                      </a:srgbClr>
                    </a:outerShdw>
                  </a:effectLst>
                  <a:latin typeface="Symbol" charset="2"/>
                  <a:cs typeface="Symbol" charset="2"/>
                </a:rPr>
                <a:t>h</a:t>
              </a:r>
              <a:r>
                <a:rPr lang="en-US" dirty="0">
                  <a:solidFill>
                    <a:srgbClr val="FFFF00"/>
                  </a:solidFill>
                  <a:latin typeface="Comic Sans MS" charset="0"/>
                </a:rPr>
                <a:t> </a:t>
              </a:r>
            </a:p>
          </p:txBody>
        </p:sp>
        <p:sp>
          <p:nvSpPr>
            <p:cNvPr id="7" name="TextBox 6"/>
            <p:cNvSpPr txBox="1"/>
            <p:nvPr/>
          </p:nvSpPr>
          <p:spPr>
            <a:xfrm>
              <a:off x="2324100" y="5410272"/>
              <a:ext cx="381000" cy="800851"/>
            </a:xfrm>
            <a:prstGeom prst="rect">
              <a:avLst/>
            </a:prstGeom>
            <a:noFill/>
          </p:spPr>
          <p:txBody>
            <a:bodyPr>
              <a:spAutoFit/>
            </a:bodyPr>
            <a:lstStyle/>
            <a:p>
              <a:pPr>
                <a:defRPr/>
              </a:pPr>
              <a:r>
                <a:rPr lang="en-US" sz="2800" b="1" dirty="0">
                  <a:solidFill>
                    <a:srgbClr val="FFFF00"/>
                  </a:solidFill>
                  <a:effectLst>
                    <a:outerShdw blurRad="25400" dist="25400" dir="2700000">
                      <a:srgbClr val="000000">
                        <a:alpha val="81000"/>
                      </a:srgbClr>
                    </a:outerShdw>
                  </a:effectLst>
                  <a:latin typeface="Comic Sans MS" charset="0"/>
                </a:rPr>
                <a:t>=</a:t>
              </a:r>
              <a:endParaRPr lang="en-US" b="1" dirty="0">
                <a:solidFill>
                  <a:srgbClr val="FFFF00"/>
                </a:solidFill>
                <a:effectLst>
                  <a:outerShdw blurRad="25400" dist="25400" dir="2700000">
                    <a:srgbClr val="000000">
                      <a:alpha val="81000"/>
                    </a:srgbClr>
                  </a:outerShdw>
                </a:effectLst>
                <a:latin typeface="Comic Sans MS" charset="0"/>
              </a:endParaRPr>
            </a:p>
          </p:txBody>
        </p:sp>
        <p:sp>
          <p:nvSpPr>
            <p:cNvPr id="9" name="TextBox 8"/>
            <p:cNvSpPr txBox="1"/>
            <p:nvPr/>
          </p:nvSpPr>
          <p:spPr>
            <a:xfrm>
              <a:off x="2781300" y="5419805"/>
              <a:ext cx="5981700" cy="831043"/>
            </a:xfrm>
            <a:prstGeom prst="rect">
              <a:avLst/>
            </a:prstGeom>
            <a:noFill/>
          </p:spPr>
          <p:txBody>
            <a:bodyPr>
              <a:prstTxWarp prst="textNoShape">
                <a:avLst/>
              </a:prstTxWarp>
              <a:spAutoFit/>
            </a:bodyPr>
            <a:lstStyle/>
            <a:p>
              <a:pPr>
                <a:defRPr/>
              </a:pPr>
              <a:r>
                <a:rPr lang="en-US" sz="2800" b="1" dirty="0">
                  <a:solidFill>
                    <a:srgbClr val="FFFF00"/>
                  </a:solidFill>
                  <a:effectLst>
                    <a:outerShdw blurRad="38100" dist="38100" dir="2700000" algn="tl">
                      <a:srgbClr val="FFFFFF"/>
                    </a:outerShdw>
                  </a:effectLst>
                  <a:latin typeface="Comic Sans MS" charset="0"/>
                </a:rPr>
                <a:t>0.1 up to 0.3 for accreting Kerr </a:t>
              </a:r>
              <a:r>
                <a:rPr lang="en-US" sz="2000" b="1" dirty="0">
                  <a:solidFill>
                    <a:srgbClr val="FFFF00"/>
                  </a:solidFill>
                  <a:effectLst>
                    <a:outerShdw blurRad="38100" dist="38100" dir="2700000" algn="tl">
                      <a:srgbClr val="FFFFFF"/>
                    </a:outerShdw>
                  </a:effectLst>
                  <a:latin typeface="Comic Sans MS" charset="0"/>
                </a:rPr>
                <a:t>(Thorne 1974)  </a:t>
              </a:r>
              <a:r>
                <a:rPr lang="en-US" b="1" dirty="0">
                  <a:solidFill>
                    <a:srgbClr val="FFFF00"/>
                  </a:solidFill>
                  <a:effectLst>
                    <a:outerShdw blurRad="38100" dist="38100" dir="2700000" algn="tl">
                      <a:srgbClr val="FFFFFF"/>
                    </a:outerShdw>
                  </a:effectLst>
                  <a:latin typeface="Comic Sans MS" charset="0"/>
                </a:rPr>
                <a:t>  </a:t>
              </a:r>
              <a:endParaRPr lang="en-US" sz="2400" b="1" dirty="0">
                <a:solidFill>
                  <a:srgbClr val="FFFF00"/>
                </a:solidFill>
                <a:effectLst>
                  <a:outerShdw blurRad="38100" dist="38100" dir="2700000" algn="tl">
                    <a:srgbClr val="FFFFFF"/>
                  </a:outerShdw>
                </a:effectLst>
                <a:latin typeface="Comic Sans MS" charset="0"/>
              </a:endParaRPr>
            </a:p>
          </p:txBody>
        </p:sp>
      </p:grpSp>
      <p:sp>
        <p:nvSpPr>
          <p:cNvPr id="24" name="TextBox 23"/>
          <p:cNvSpPr txBox="1"/>
          <p:nvPr/>
        </p:nvSpPr>
        <p:spPr>
          <a:xfrm>
            <a:off x="5715000" y="4191000"/>
            <a:ext cx="2743200" cy="707886"/>
          </a:xfrm>
          <a:prstGeom prst="rect">
            <a:avLst/>
          </a:prstGeom>
          <a:noFill/>
        </p:spPr>
        <p:txBody>
          <a:bodyPr>
            <a:spAutoFit/>
          </a:bodyPr>
          <a:lstStyle/>
          <a:p>
            <a:pPr>
              <a:defRPr/>
            </a:pPr>
            <a:r>
              <a:rPr lang="en-US" sz="2000" dirty="0">
                <a:ln>
                  <a:solidFill>
                    <a:srgbClr val="FFFF00"/>
                  </a:solidFill>
                </a:ln>
                <a:solidFill>
                  <a:srgbClr val="FFFF00"/>
                </a:solidFill>
                <a:effectLst>
                  <a:outerShdw blurRad="50800" dist="38100" dir="2700000">
                    <a:schemeClr val="bg1">
                      <a:alpha val="73000"/>
                    </a:schemeClr>
                  </a:outerShdw>
                </a:effectLst>
                <a:latin typeface="Comic Sans MS" charset="0"/>
              </a:rPr>
              <a:t>(Newton)  </a:t>
            </a:r>
          </a:p>
          <a:p>
            <a:pPr>
              <a:defRPr/>
            </a:pPr>
            <a:r>
              <a:rPr lang="en-US" sz="2000" dirty="0" err="1">
                <a:ln>
                  <a:solidFill>
                    <a:srgbClr val="FFFF00"/>
                  </a:solidFill>
                </a:ln>
                <a:solidFill>
                  <a:srgbClr val="FFFF00"/>
                </a:solidFill>
                <a:effectLst>
                  <a:outerShdw blurRad="50800" dist="38100" dir="2700000">
                    <a:schemeClr val="bg1">
                      <a:alpha val="73000"/>
                    </a:schemeClr>
                  </a:outerShdw>
                </a:effectLst>
                <a:latin typeface="Comic Sans MS" charset="0"/>
              </a:rPr>
              <a:t>R</a:t>
            </a:r>
            <a:r>
              <a:rPr lang="en-US" sz="2800" baseline="-25000" dirty="0" err="1">
                <a:ln>
                  <a:solidFill>
                    <a:srgbClr val="FFFF00"/>
                  </a:solidFill>
                </a:ln>
                <a:solidFill>
                  <a:srgbClr val="FFFF00"/>
                </a:solidFill>
                <a:effectLst>
                  <a:outerShdw blurRad="50800" dist="38100" dir="2700000">
                    <a:schemeClr val="bg1">
                      <a:alpha val="73000"/>
                    </a:schemeClr>
                  </a:outerShdw>
                </a:effectLst>
                <a:latin typeface="Comic Sans MS" charset="0"/>
              </a:rPr>
              <a:t>min</a:t>
            </a:r>
            <a:r>
              <a:rPr lang="en-US" sz="2000" dirty="0">
                <a:ln>
                  <a:solidFill>
                    <a:srgbClr val="FFFF00"/>
                  </a:solidFill>
                </a:ln>
                <a:solidFill>
                  <a:srgbClr val="FFFF00"/>
                </a:solidFill>
                <a:effectLst>
                  <a:outerShdw blurRad="50800" dist="38100" dir="2700000">
                    <a:schemeClr val="bg1">
                      <a:alpha val="73000"/>
                    </a:schemeClr>
                  </a:outerShdw>
                </a:effectLst>
                <a:latin typeface="Comic Sans MS" charset="0"/>
              </a:rPr>
              <a:t>=</a:t>
            </a:r>
            <a:r>
              <a:rPr lang="en-US" sz="2000" dirty="0" err="1">
                <a:ln>
                  <a:solidFill>
                    <a:srgbClr val="FFFF00"/>
                  </a:solidFill>
                </a:ln>
                <a:solidFill>
                  <a:srgbClr val="FFFF00"/>
                </a:solidFill>
                <a:effectLst>
                  <a:outerShdw blurRad="50800" dist="38100" dir="2700000">
                    <a:schemeClr val="bg1">
                      <a:alpha val="73000"/>
                    </a:schemeClr>
                  </a:outerShdw>
                </a:effectLst>
                <a:latin typeface="Comic Sans MS" charset="0"/>
              </a:rPr>
              <a:t>R</a:t>
            </a:r>
            <a:r>
              <a:rPr lang="en-US" sz="2000" baseline="-25000" dirty="0" err="1">
                <a:ln>
                  <a:solidFill>
                    <a:srgbClr val="FFFF00"/>
                  </a:solidFill>
                </a:ln>
                <a:solidFill>
                  <a:srgbClr val="FFFF00"/>
                </a:solidFill>
                <a:effectLst>
                  <a:outerShdw blurRad="50800" dist="38100" dir="2700000">
                    <a:schemeClr val="bg1">
                      <a:alpha val="73000"/>
                    </a:schemeClr>
                  </a:outerShdw>
                </a:effectLst>
                <a:latin typeface="Comic Sans MS" charset="0"/>
              </a:rPr>
              <a:t>g</a:t>
            </a:r>
            <a:r>
              <a:rPr lang="en-US" sz="2000" dirty="0">
                <a:ln>
                  <a:solidFill>
                    <a:srgbClr val="FFFF00"/>
                  </a:solidFill>
                </a:ln>
                <a:solidFill>
                  <a:srgbClr val="FFFF00"/>
                </a:solidFill>
                <a:effectLst>
                  <a:outerShdw blurRad="50800" dist="38100" dir="2700000">
                    <a:schemeClr val="bg1">
                      <a:alpha val="73000"/>
                    </a:schemeClr>
                  </a:outerShdw>
                </a:effectLst>
                <a:latin typeface="Comic Sans MS" charset="0"/>
              </a:rPr>
              <a:t> for max spin</a:t>
            </a:r>
          </a:p>
        </p:txBody>
      </p:sp>
      <p:grpSp>
        <p:nvGrpSpPr>
          <p:cNvPr id="73733" name="Group 25"/>
          <p:cNvGrpSpPr>
            <a:grpSpLocks/>
          </p:cNvGrpSpPr>
          <p:nvPr/>
        </p:nvGrpSpPr>
        <p:grpSpPr bwMode="auto">
          <a:xfrm>
            <a:off x="838200" y="4075113"/>
            <a:ext cx="4267200" cy="954087"/>
            <a:chOff x="838200" y="4075113"/>
            <a:chExt cx="4267200" cy="954087"/>
          </a:xfrm>
        </p:grpSpPr>
        <p:grpSp>
          <p:nvGrpSpPr>
            <p:cNvPr id="73736" name="Group 10"/>
            <p:cNvGrpSpPr>
              <a:grpSpLocks/>
            </p:cNvGrpSpPr>
            <p:nvPr/>
          </p:nvGrpSpPr>
          <p:grpSpPr bwMode="auto">
            <a:xfrm>
              <a:off x="838200" y="4075113"/>
              <a:ext cx="3119283" cy="954087"/>
              <a:chOff x="1943100" y="5333993"/>
              <a:chExt cx="1142208" cy="443670"/>
            </a:xfrm>
          </p:grpSpPr>
          <p:sp>
            <p:nvSpPr>
              <p:cNvPr id="14" name="TextBox 13"/>
              <p:cNvSpPr txBox="1"/>
              <p:nvPr/>
            </p:nvSpPr>
            <p:spPr>
              <a:xfrm>
                <a:off x="1943100" y="5333993"/>
                <a:ext cx="533638" cy="271665"/>
              </a:xfrm>
              <a:prstGeom prst="rect">
                <a:avLst/>
              </a:prstGeom>
              <a:noFill/>
            </p:spPr>
            <p:txBody>
              <a:bodyPr>
                <a:spAutoFit/>
              </a:bodyPr>
              <a:lstStyle/>
              <a:p>
                <a:pPr>
                  <a:defRPr/>
                </a:pPr>
                <a:r>
                  <a:rPr lang="en-US" sz="3200" b="1" dirty="0" err="1">
                    <a:solidFill>
                      <a:srgbClr val="FFFF00"/>
                    </a:solidFill>
                    <a:effectLst>
                      <a:outerShdw blurRad="38100" dist="25400" dir="2700000">
                        <a:srgbClr val="000000">
                          <a:alpha val="70000"/>
                        </a:srgbClr>
                      </a:outerShdw>
                    </a:effectLst>
                    <a:latin typeface="Symbol" charset="2"/>
                    <a:cs typeface="Symbol" charset="2"/>
                  </a:rPr>
                  <a:t>h</a:t>
                </a:r>
                <a:r>
                  <a:rPr lang="en-US" dirty="0">
                    <a:solidFill>
                      <a:srgbClr val="FFFF00"/>
                    </a:solidFill>
                    <a:latin typeface="Comic Sans MS" charset="0"/>
                  </a:rPr>
                  <a:t> </a:t>
                </a:r>
              </a:p>
            </p:txBody>
          </p:sp>
          <p:sp>
            <p:nvSpPr>
              <p:cNvPr id="15" name="TextBox 14"/>
              <p:cNvSpPr txBox="1"/>
              <p:nvPr/>
            </p:nvSpPr>
            <p:spPr>
              <a:xfrm>
                <a:off x="2138419" y="5404862"/>
                <a:ext cx="139513" cy="372063"/>
              </a:xfrm>
              <a:prstGeom prst="rect">
                <a:avLst/>
              </a:prstGeom>
              <a:noFill/>
            </p:spPr>
            <p:txBody>
              <a:bodyPr>
                <a:spAutoFit/>
              </a:bodyPr>
              <a:lstStyle/>
              <a:p>
                <a:pPr>
                  <a:defRPr/>
                </a:pPr>
                <a:r>
                  <a:rPr lang="en-US" sz="2800" b="1" dirty="0">
                    <a:solidFill>
                      <a:srgbClr val="FFFF00"/>
                    </a:solidFill>
                    <a:effectLst>
                      <a:outerShdw blurRad="25400" dist="25400" dir="2700000">
                        <a:srgbClr val="000000">
                          <a:alpha val="81000"/>
                        </a:srgbClr>
                      </a:outerShdw>
                    </a:effectLst>
                    <a:latin typeface="Comic Sans MS" charset="0"/>
                  </a:rPr>
                  <a:t>=</a:t>
                </a:r>
                <a:endParaRPr lang="en-US" b="1" dirty="0">
                  <a:solidFill>
                    <a:srgbClr val="FFFF00"/>
                  </a:solidFill>
                  <a:effectLst>
                    <a:outerShdw blurRad="25400" dist="25400" dir="2700000">
                      <a:srgbClr val="000000">
                        <a:alpha val="81000"/>
                      </a:srgbClr>
                    </a:outerShdw>
                  </a:effectLst>
                  <a:latin typeface="Comic Sans MS" charset="0"/>
                </a:endParaRPr>
              </a:p>
            </p:txBody>
          </p:sp>
          <p:sp>
            <p:nvSpPr>
              <p:cNvPr id="16" name="TextBox 15"/>
              <p:cNvSpPr txBox="1"/>
              <p:nvPr/>
            </p:nvSpPr>
            <p:spPr>
              <a:xfrm>
                <a:off x="2368034" y="5333993"/>
                <a:ext cx="717331" cy="443670"/>
              </a:xfrm>
              <a:prstGeom prst="rect">
                <a:avLst/>
              </a:prstGeom>
              <a:noFill/>
            </p:spPr>
            <p:txBody>
              <a:bodyPr>
                <a:prstTxWarp prst="textNoShape">
                  <a:avLst/>
                </a:prstTxWarp>
                <a:spAutoFit/>
              </a:bodyPr>
              <a:lstStyle/>
              <a:p>
                <a:pPr>
                  <a:defRPr/>
                </a:pPr>
                <a:r>
                  <a:rPr lang="en-US" sz="2800" b="1">
                    <a:solidFill>
                      <a:srgbClr val="FFFF00"/>
                    </a:solidFill>
                    <a:effectLst>
                      <a:outerShdw blurRad="38100" dist="38100" dir="2700000" algn="tl">
                        <a:srgbClr val="FFFFFF"/>
                      </a:outerShdw>
                    </a:effectLst>
                  </a:rPr>
                  <a:t> GM m </a:t>
                </a:r>
              </a:p>
              <a:p>
                <a:pPr>
                  <a:defRPr/>
                </a:pPr>
                <a:r>
                  <a:rPr lang="en-US" sz="2800" b="1">
                    <a:solidFill>
                      <a:srgbClr val="FFFF00"/>
                    </a:solidFill>
                    <a:effectLst>
                      <a:outerShdw blurRad="38100" dist="38100" dir="2700000" algn="tl">
                        <a:srgbClr val="FFFFFF"/>
                      </a:outerShdw>
                    </a:effectLst>
                  </a:rPr>
                  <a:t> R mc</a:t>
                </a:r>
                <a:r>
                  <a:rPr lang="en-US" sz="3200" b="1" baseline="30000">
                    <a:solidFill>
                      <a:srgbClr val="FFFF00"/>
                    </a:solidFill>
                    <a:effectLst>
                      <a:outerShdw blurRad="38100" dist="38100" dir="2700000" algn="tl">
                        <a:srgbClr val="FFFFFF"/>
                      </a:outerShdw>
                    </a:effectLst>
                  </a:rPr>
                  <a:t>2</a:t>
                </a:r>
                <a:endParaRPr lang="en-US" sz="2400" b="1" baseline="30000">
                  <a:solidFill>
                    <a:srgbClr val="FFFF00"/>
                  </a:solidFill>
                  <a:effectLst>
                    <a:outerShdw blurRad="38100" dist="38100" dir="2700000" algn="tl">
                      <a:srgbClr val="FFFFFF"/>
                    </a:outerShdw>
                  </a:effectLst>
                </a:endParaRPr>
              </a:p>
            </p:txBody>
          </p:sp>
        </p:grpSp>
        <p:cxnSp>
          <p:nvCxnSpPr>
            <p:cNvPr id="19" name="Straight Connector 18"/>
            <p:cNvCxnSpPr/>
            <p:nvPr/>
          </p:nvCxnSpPr>
          <p:spPr>
            <a:xfrm>
              <a:off x="4038600" y="4572000"/>
              <a:ext cx="1066800" cy="1588"/>
            </a:xfrm>
            <a:prstGeom prst="line">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bwMode="auto">
            <a:xfrm>
              <a:off x="3581400" y="4267200"/>
              <a:ext cx="533400" cy="523875"/>
            </a:xfrm>
            <a:prstGeom prst="rect">
              <a:avLst/>
            </a:prstGeom>
            <a:noFill/>
          </p:spPr>
          <p:txBody>
            <a:bodyPr>
              <a:spAutoFit/>
            </a:bodyPr>
            <a:lstStyle/>
            <a:p>
              <a:pPr>
                <a:defRPr/>
              </a:pPr>
              <a:r>
                <a:rPr lang="en-US" sz="2800" b="1" dirty="0">
                  <a:solidFill>
                    <a:srgbClr val="FFFF00"/>
                  </a:solidFill>
                  <a:effectLst>
                    <a:outerShdw blurRad="25400" dist="25400" dir="2700000">
                      <a:srgbClr val="000000">
                        <a:alpha val="81000"/>
                      </a:srgbClr>
                    </a:outerShdw>
                  </a:effectLst>
                  <a:latin typeface="Comic Sans MS" charset="0"/>
                </a:rPr>
                <a:t>=</a:t>
              </a:r>
              <a:endParaRPr lang="en-US" b="1" dirty="0">
                <a:solidFill>
                  <a:srgbClr val="FFFF00"/>
                </a:solidFill>
                <a:effectLst>
                  <a:outerShdw blurRad="25400" dist="25400" dir="2700000">
                    <a:srgbClr val="000000">
                      <a:alpha val="81000"/>
                    </a:srgbClr>
                  </a:outerShdw>
                </a:effectLst>
                <a:latin typeface="Comic Sans MS" charset="0"/>
              </a:endParaRPr>
            </a:p>
          </p:txBody>
        </p:sp>
        <p:cxnSp>
          <p:nvCxnSpPr>
            <p:cNvPr id="23" name="Straight Connector 22"/>
            <p:cNvCxnSpPr/>
            <p:nvPr/>
          </p:nvCxnSpPr>
          <p:spPr>
            <a:xfrm>
              <a:off x="2209800" y="4572000"/>
              <a:ext cx="1066800" cy="1588"/>
            </a:xfrm>
            <a:prstGeom prst="line">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693863" y="4114800"/>
              <a:ext cx="439737" cy="523875"/>
            </a:xfrm>
            <a:prstGeom prst="rect">
              <a:avLst/>
            </a:prstGeom>
            <a:noFill/>
          </p:spPr>
          <p:txBody>
            <a:bodyPr>
              <a:spAutoFit/>
            </a:bodyPr>
            <a:lstStyle/>
            <a:p>
              <a:pPr>
                <a:defRPr/>
              </a:pPr>
              <a:r>
                <a:rPr lang="en-US" sz="2800" b="1" dirty="0">
                  <a:solidFill>
                    <a:srgbClr val="FFFF00"/>
                  </a:solidFill>
                  <a:effectLst>
                    <a:outerShdw blurRad="25400" dist="38100" dir="2700000">
                      <a:schemeClr val="bg1">
                        <a:alpha val="62000"/>
                      </a:schemeClr>
                    </a:outerShdw>
                  </a:effectLst>
                </a:rPr>
                <a:t>1</a:t>
              </a:r>
            </a:p>
          </p:txBody>
        </p:sp>
        <p:cxnSp>
          <p:nvCxnSpPr>
            <p:cNvPr id="18" name="Straight Connector 17"/>
            <p:cNvCxnSpPr/>
            <p:nvPr/>
          </p:nvCxnSpPr>
          <p:spPr>
            <a:xfrm>
              <a:off x="1752600" y="4572000"/>
              <a:ext cx="304800" cy="1588"/>
            </a:xfrm>
            <a:prstGeom prst="line">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693863" y="4495800"/>
              <a:ext cx="439737" cy="523875"/>
            </a:xfrm>
            <a:prstGeom prst="rect">
              <a:avLst/>
            </a:prstGeom>
            <a:noFill/>
          </p:spPr>
          <p:txBody>
            <a:bodyPr>
              <a:spAutoFit/>
            </a:bodyPr>
            <a:lstStyle/>
            <a:p>
              <a:pPr>
                <a:defRPr/>
              </a:pPr>
              <a:r>
                <a:rPr lang="en-US" sz="2800" b="1" dirty="0">
                  <a:solidFill>
                    <a:srgbClr val="FFFF00"/>
                  </a:solidFill>
                  <a:effectLst>
                    <a:outerShdw blurRad="25400" dist="38100" dir="2700000">
                      <a:schemeClr val="bg1">
                        <a:alpha val="69000"/>
                      </a:schemeClr>
                    </a:outerShdw>
                  </a:effectLst>
                </a:rPr>
                <a:t>2</a:t>
              </a:r>
            </a:p>
          </p:txBody>
        </p:sp>
      </p:grpSp>
      <p:sp>
        <p:nvSpPr>
          <p:cNvPr id="27" name="TextBox 26"/>
          <p:cNvSpPr txBox="1"/>
          <p:nvPr/>
        </p:nvSpPr>
        <p:spPr bwMode="auto">
          <a:xfrm>
            <a:off x="4229100" y="3962400"/>
            <a:ext cx="800100" cy="769938"/>
          </a:xfrm>
          <a:prstGeom prst="rect">
            <a:avLst/>
          </a:prstGeom>
          <a:noFill/>
        </p:spPr>
        <p:txBody>
          <a:bodyPr>
            <a:prstTxWarp prst="textNoShape">
              <a:avLst/>
            </a:prstTxWarp>
            <a:spAutoFit/>
          </a:bodyPr>
          <a:lstStyle/>
          <a:p>
            <a:pPr>
              <a:defRPr/>
            </a:pPr>
            <a:r>
              <a:rPr lang="en-US" sz="2800" b="1" dirty="0" err="1">
                <a:solidFill>
                  <a:srgbClr val="FFFF00"/>
                </a:solidFill>
                <a:effectLst>
                  <a:outerShdw blurRad="38100" dist="38100" dir="2700000" algn="tl">
                    <a:srgbClr val="FFFFFF"/>
                  </a:outerShdw>
                </a:effectLst>
                <a:latin typeface="Comic Sans MS" charset="0"/>
              </a:rPr>
              <a:t>R</a:t>
            </a:r>
            <a:r>
              <a:rPr lang="en-US" sz="2800" b="1" baseline="-25000" dirty="0" err="1">
                <a:solidFill>
                  <a:srgbClr val="FFFF00"/>
                </a:solidFill>
                <a:effectLst>
                  <a:outerShdw blurRad="38100" dist="38100" dir="2700000" algn="tl">
                    <a:srgbClr val="FFFFFF"/>
                  </a:outerShdw>
                </a:effectLst>
                <a:latin typeface="Comic Sans MS" charset="0"/>
              </a:rPr>
              <a:t>g</a:t>
            </a:r>
            <a:r>
              <a:rPr lang="en-US" sz="2800" b="1" baseline="-25000" dirty="0">
                <a:solidFill>
                  <a:srgbClr val="FFFF00"/>
                </a:solidFill>
                <a:effectLst>
                  <a:outerShdw blurRad="38100" dist="38100" dir="2700000" algn="tl">
                    <a:srgbClr val="FFFFFF"/>
                  </a:outerShdw>
                </a:effectLst>
                <a:latin typeface="Comic Sans MS" charset="0"/>
              </a:rPr>
              <a:t> </a:t>
            </a:r>
            <a:r>
              <a:rPr lang="en-US" sz="2800" b="1" dirty="0">
                <a:solidFill>
                  <a:srgbClr val="FFFF00"/>
                </a:solidFill>
                <a:effectLst>
                  <a:outerShdw blurRad="38100" dist="38100" dir="2700000" algn="tl">
                    <a:srgbClr val="FFFFFF"/>
                  </a:outerShdw>
                </a:effectLst>
                <a:latin typeface="Comic Sans MS" charset="0"/>
              </a:rPr>
              <a:t> </a:t>
            </a:r>
          </a:p>
          <a:p>
            <a:pPr>
              <a:defRPr/>
            </a:pPr>
            <a:endParaRPr lang="en-US" sz="2400" b="1" baseline="30000" dirty="0">
              <a:solidFill>
                <a:srgbClr val="FFFF00"/>
              </a:solidFill>
              <a:effectLst>
                <a:outerShdw blurRad="38100" dist="38100" dir="2700000" algn="tl">
                  <a:srgbClr val="FFFFFF"/>
                </a:outerShdw>
              </a:effectLst>
              <a:latin typeface="Comic Sans MS" charset="0"/>
            </a:endParaRPr>
          </a:p>
        </p:txBody>
      </p:sp>
      <p:sp>
        <p:nvSpPr>
          <p:cNvPr id="28" name="TextBox 27"/>
          <p:cNvSpPr txBox="1"/>
          <p:nvPr/>
        </p:nvSpPr>
        <p:spPr bwMode="auto">
          <a:xfrm>
            <a:off x="4191000" y="4495800"/>
            <a:ext cx="762000" cy="523875"/>
          </a:xfrm>
          <a:prstGeom prst="rect">
            <a:avLst/>
          </a:prstGeom>
          <a:noFill/>
        </p:spPr>
        <p:txBody>
          <a:bodyPr>
            <a:prstTxWarp prst="textNoShape">
              <a:avLst/>
            </a:prstTxWarp>
            <a:spAutoFit/>
          </a:bodyPr>
          <a:lstStyle/>
          <a:p>
            <a:pPr>
              <a:defRPr/>
            </a:pPr>
            <a:r>
              <a:rPr lang="en-US" sz="2800" b="1" dirty="0">
                <a:solidFill>
                  <a:srgbClr val="FFFF00"/>
                </a:solidFill>
                <a:effectLst>
                  <a:outerShdw blurRad="38100" dist="38100" dir="2700000" algn="tl">
                    <a:srgbClr val="FFFFFF"/>
                  </a:outerShdw>
                </a:effectLst>
                <a:latin typeface="Comic Sans MS" charset="0"/>
              </a:rPr>
              <a:t>2R </a:t>
            </a:r>
            <a:endParaRPr lang="en-US" sz="2400" b="1" baseline="30000" dirty="0">
              <a:solidFill>
                <a:srgbClr val="FFFF00"/>
              </a:solidFill>
              <a:effectLst>
                <a:outerShdw blurRad="38100" dist="38100" dir="2700000" algn="tl">
                  <a:srgbClr val="FFFFFF"/>
                </a:outerShdw>
              </a:effectLst>
              <a:latin typeface="Comic Sans MS"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7" name="TextBox 3"/>
          <p:cNvSpPr txBox="1">
            <a:spLocks noChangeArrowheads="1"/>
          </p:cNvSpPr>
          <p:nvPr/>
        </p:nvSpPr>
        <p:spPr bwMode="auto">
          <a:xfrm>
            <a:off x="1905000" y="228600"/>
            <a:ext cx="6324600" cy="646113"/>
          </a:xfrm>
          <a:prstGeom prst="rect">
            <a:avLst/>
          </a:prstGeom>
          <a:noFill/>
          <a:ln w="9525">
            <a:noFill/>
            <a:miter lim="800000"/>
            <a:headEnd/>
            <a:tailEnd/>
          </a:ln>
        </p:spPr>
        <p:txBody>
          <a:bodyPr>
            <a:prstTxWarp prst="textNoShape">
              <a:avLst/>
            </a:prstTxWarp>
            <a:spAutoFit/>
          </a:bodyPr>
          <a:lstStyle/>
          <a:p>
            <a:pPr algn="ctr">
              <a:defRPr/>
            </a:pPr>
            <a:r>
              <a:rPr lang="en-US" sz="3600" b="1" dirty="0">
                <a:solidFill>
                  <a:srgbClr val="FF0000"/>
                </a:solidFill>
                <a:effectLst>
                  <a:outerShdw blurRad="50800" dist="38100" dir="2700000">
                    <a:srgbClr val="000000">
                      <a:alpha val="43000"/>
                    </a:srgbClr>
                  </a:outerShdw>
                </a:effectLst>
              </a:rPr>
              <a:t>Annihilation</a:t>
            </a:r>
          </a:p>
        </p:txBody>
      </p:sp>
      <p:pic>
        <p:nvPicPr>
          <p:cNvPr id="74755" name="Picture 6"/>
          <p:cNvPicPr>
            <a:picLocks noChangeAspect="1"/>
          </p:cNvPicPr>
          <p:nvPr/>
        </p:nvPicPr>
        <p:blipFill>
          <a:blip r:embed="rId2"/>
          <a:srcRect/>
          <a:stretch>
            <a:fillRect/>
          </a:stretch>
        </p:blipFill>
        <p:spPr bwMode="auto">
          <a:xfrm>
            <a:off x="762000" y="990600"/>
            <a:ext cx="7543800" cy="4953000"/>
          </a:xfrm>
          <a:prstGeom prst="rect">
            <a:avLst/>
          </a:prstGeom>
          <a:noFill/>
          <a:ln w="9525">
            <a:noFill/>
            <a:miter lim="800000"/>
            <a:headEnd/>
            <a:tailEnd/>
          </a:ln>
        </p:spPr>
      </p:pic>
      <p:sp>
        <p:nvSpPr>
          <p:cNvPr id="11" name="TextBox 10"/>
          <p:cNvSpPr txBox="1"/>
          <p:nvPr/>
        </p:nvSpPr>
        <p:spPr bwMode="auto">
          <a:xfrm>
            <a:off x="4400550" y="1066800"/>
            <a:ext cx="1390650" cy="584200"/>
          </a:xfrm>
          <a:prstGeom prst="rect">
            <a:avLst/>
          </a:prstGeom>
          <a:noFill/>
        </p:spPr>
        <p:txBody>
          <a:bodyPr>
            <a:prstTxWarp prst="textNoShape">
              <a:avLst/>
            </a:prstTxWarp>
            <a:spAutoFit/>
          </a:bodyPr>
          <a:lstStyle/>
          <a:p>
            <a:pPr>
              <a:defRPr/>
            </a:pPr>
            <a:r>
              <a:rPr lang="en-US" sz="3200" b="1">
                <a:solidFill>
                  <a:srgbClr val="FF0000"/>
                </a:solidFill>
                <a:effectLst>
                  <a:outerShdw blurRad="38100" dist="38100" dir="2700000" algn="tl">
                    <a:srgbClr val="DDDDDD"/>
                  </a:outerShdw>
                </a:effectLst>
                <a:latin typeface="Symbol" pitchFamily="-65" charset="2"/>
                <a:ea typeface="Symbol" pitchFamily="-65" charset="2"/>
                <a:cs typeface="Symbol" pitchFamily="-65" charset="2"/>
              </a:rPr>
              <a:t>h </a:t>
            </a:r>
            <a:r>
              <a:rPr lang="en-US" sz="3200" b="1">
                <a:solidFill>
                  <a:srgbClr val="FF0000"/>
                </a:solidFill>
                <a:effectLst>
                  <a:outerShdw blurRad="38100" dist="38100" dir="2700000" algn="tl">
                    <a:srgbClr val="DDDDDD"/>
                  </a:outerShdw>
                </a:effectLst>
                <a:ea typeface="Comic Sans MS" pitchFamily="-65" charset="0"/>
                <a:cs typeface="Comic Sans MS" pitchFamily="-65" charset="0"/>
              </a:rPr>
              <a:t>= 1</a:t>
            </a:r>
            <a:r>
              <a:rPr lang="en-US">
                <a:ea typeface="Comic Sans MS" pitchFamily="-65" charset="0"/>
                <a:cs typeface="Comic Sans MS" pitchFamily="-65" charset="0"/>
              </a:rPr>
              <a:t>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5778" name="Picture 3" descr="pj_dotm.gif"/>
          <p:cNvPicPr>
            <a:picLocks noChangeAspect="1"/>
          </p:cNvPicPr>
          <p:nvPr/>
        </p:nvPicPr>
        <p:blipFill>
          <a:blip r:embed="rId2"/>
          <a:srcRect/>
          <a:stretch>
            <a:fillRect/>
          </a:stretch>
        </p:blipFill>
        <p:spPr bwMode="auto">
          <a:xfrm>
            <a:off x="1143000" y="0"/>
            <a:ext cx="6858000" cy="6858000"/>
          </a:xfrm>
          <a:prstGeom prst="rect">
            <a:avLst/>
          </a:prstGeom>
          <a:noFill/>
          <a:ln w="9525">
            <a:noFill/>
            <a:miter lim="800000"/>
            <a:headEnd/>
            <a:tailEnd/>
          </a:ln>
        </p:spPr>
      </p:pic>
      <p:sp>
        <p:nvSpPr>
          <p:cNvPr id="3" name="TextBox 2"/>
          <p:cNvSpPr txBox="1"/>
          <p:nvPr/>
        </p:nvSpPr>
        <p:spPr>
          <a:xfrm>
            <a:off x="2895600" y="76200"/>
            <a:ext cx="4038600" cy="400050"/>
          </a:xfrm>
          <a:prstGeom prst="rect">
            <a:avLst/>
          </a:prstGeom>
          <a:solidFill>
            <a:srgbClr val="FFFF00"/>
          </a:solidFill>
          <a:ln w="19050" cap="flat" cmpd="sng" algn="ctr">
            <a:solidFill>
              <a:srgbClr val="FF0000"/>
            </a:solidFill>
            <a:prstDash val="solid"/>
            <a:round/>
            <a:headEnd type="none" w="med" len="med"/>
            <a:tailEnd type="none" w="med" len="med"/>
          </a:ln>
        </p:spPr>
        <p:txBody>
          <a:bodyPr>
            <a:spAutoFit/>
          </a:bodyPr>
          <a:lstStyle/>
          <a:p>
            <a:pPr>
              <a:defRPr/>
            </a:pPr>
            <a:r>
              <a:rPr lang="en-US" sz="2000" dirty="0">
                <a:solidFill>
                  <a:srgbClr val="FF0000"/>
                </a:solidFill>
                <a:effectLst>
                  <a:outerShdw blurRad="50800" dist="38100" dir="2700000">
                    <a:srgbClr val="000000">
                      <a:alpha val="43000"/>
                    </a:srgbClr>
                  </a:outerShdw>
                </a:effectLst>
                <a:latin typeface="Comic Sans MS" charset="0"/>
              </a:rPr>
              <a:t>1 proton per electron </a:t>
            </a:r>
            <a:r>
              <a:rPr lang="en-US" sz="2000" dirty="0" err="1">
                <a:solidFill>
                  <a:srgbClr val="FF0000"/>
                </a:solidFill>
                <a:effectLst>
                  <a:outerShdw blurRad="50800" dist="38100" dir="2700000">
                    <a:srgbClr val="000000">
                      <a:alpha val="43000"/>
                    </a:srgbClr>
                  </a:outerShdw>
                </a:effectLst>
                <a:latin typeface="Comic Sans MS" charset="0"/>
                <a:sym typeface="Wingdings"/>
              </a:rPr>
              <a:t></a:t>
            </a:r>
            <a:r>
              <a:rPr lang="en-US" sz="2000" dirty="0">
                <a:solidFill>
                  <a:srgbClr val="FF0000"/>
                </a:solidFill>
                <a:effectLst>
                  <a:outerShdw blurRad="50800" dist="38100" dir="2700000">
                    <a:srgbClr val="000000">
                      <a:alpha val="43000"/>
                    </a:srgbClr>
                  </a:outerShdw>
                </a:effectLst>
                <a:latin typeface="Comic Sans MS" charset="0"/>
                <a:sym typeface="Wingdings"/>
              </a:rPr>
              <a:t> no pairs</a:t>
            </a:r>
            <a:endParaRPr lang="en-US" sz="2000" baseline="30000" dirty="0">
              <a:solidFill>
                <a:srgbClr val="FF0000"/>
              </a:solidFill>
              <a:effectLst>
                <a:outerShdw blurRad="50800" dist="38100" dir="2700000">
                  <a:srgbClr val="000000">
                    <a:alpha val="43000"/>
                  </a:srgbClr>
                </a:outerShdw>
              </a:effectLst>
              <a:latin typeface="Comic Sans MS" charset="0"/>
            </a:endParaRPr>
          </a:p>
        </p:txBody>
      </p:sp>
      <p:sp>
        <p:nvSpPr>
          <p:cNvPr id="4" name="TextBox 3"/>
          <p:cNvSpPr txBox="1"/>
          <p:nvPr/>
        </p:nvSpPr>
        <p:spPr>
          <a:xfrm rot="16200000">
            <a:off x="6623844" y="3244056"/>
            <a:ext cx="2514600" cy="369888"/>
          </a:xfrm>
          <a:prstGeom prst="rect">
            <a:avLst/>
          </a:prstGeom>
          <a:noFill/>
        </p:spPr>
        <p:txBody>
          <a:bodyPr>
            <a:prstTxWarp prst="textNoShape">
              <a:avLst/>
            </a:prstTxWarp>
            <a:spAutoFit/>
          </a:bodyPr>
          <a:lstStyle/>
          <a:p>
            <a:pPr>
              <a:defRPr/>
            </a:pPr>
            <a:r>
              <a:rPr lang="en-US" dirty="0">
                <a:solidFill>
                  <a:srgbClr val="FF0000"/>
                </a:solidFill>
                <a:effectLst>
                  <a:outerShdw blurRad="38100" dist="38100" dir="2700000" algn="tl">
                    <a:srgbClr val="DDDDDD"/>
                  </a:outerShdw>
                </a:effectLst>
              </a:rPr>
              <a:t>GG+ Nature, 2014</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6" name="Picture 2"/>
          <p:cNvPicPr>
            <a:picLocks noChangeAspect="1"/>
          </p:cNvPicPr>
          <p:nvPr/>
        </p:nvPicPr>
        <p:blipFill>
          <a:blip r:embed="rId2"/>
          <a:srcRect/>
          <a:stretch>
            <a:fillRect/>
          </a:stretch>
        </p:blipFill>
        <p:spPr bwMode="auto">
          <a:xfrm>
            <a:off x="193675" y="254000"/>
            <a:ext cx="8416925" cy="584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4" name="Picture 2"/>
          <p:cNvPicPr>
            <a:picLocks noChangeAspect="1"/>
          </p:cNvPicPr>
          <p:nvPr/>
        </p:nvPicPr>
        <p:blipFill>
          <a:blip r:embed="rId2"/>
          <a:srcRect/>
          <a:stretch>
            <a:fillRect/>
          </a:stretch>
        </p:blipFill>
        <p:spPr bwMode="auto">
          <a:xfrm>
            <a:off x="193675" y="254000"/>
            <a:ext cx="8416925" cy="5842000"/>
          </a:xfrm>
          <a:prstGeom prst="rect">
            <a:avLst/>
          </a:prstGeom>
          <a:noFill/>
          <a:ln w="9525">
            <a:noFill/>
            <a:miter lim="800000"/>
            <a:headEnd/>
            <a:tailEnd/>
          </a:ln>
        </p:spPr>
      </p:pic>
      <p:sp>
        <p:nvSpPr>
          <p:cNvPr id="3" name="Rectangle 2"/>
          <p:cNvSpPr/>
          <p:nvPr/>
        </p:nvSpPr>
        <p:spPr>
          <a:xfrm>
            <a:off x="2057400" y="1752600"/>
            <a:ext cx="609600" cy="457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p:cNvSpPr/>
          <p:nvPr/>
        </p:nvSpPr>
        <p:spPr>
          <a:xfrm>
            <a:off x="2819400" y="1752600"/>
            <a:ext cx="762000" cy="533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p:cNvSpPr/>
          <p:nvPr/>
        </p:nvSpPr>
        <p:spPr>
          <a:xfrm>
            <a:off x="4800600" y="3429000"/>
            <a:ext cx="838200" cy="304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extBox 5"/>
          <p:cNvSpPr txBox="1"/>
          <p:nvPr/>
        </p:nvSpPr>
        <p:spPr>
          <a:xfrm>
            <a:off x="1905000" y="1219200"/>
            <a:ext cx="6629400" cy="523875"/>
          </a:xfrm>
          <a:prstGeom prst="rect">
            <a:avLst/>
          </a:prstGeom>
          <a:noFill/>
        </p:spPr>
        <p:txBody>
          <a:bodyPr>
            <a:prstTxWarp prst="textNoShape">
              <a:avLst/>
            </a:prstTxWarp>
            <a:spAutoFit/>
          </a:bodyPr>
          <a:lstStyle/>
          <a:p>
            <a:pPr>
              <a:defRPr/>
            </a:pPr>
            <a:r>
              <a:rPr lang="en-US" sz="2400" dirty="0">
                <a:solidFill>
                  <a:srgbClr val="FF0000"/>
                </a:solidFill>
                <a:effectLst>
                  <a:outerShdw blurRad="50800" dist="38100" dir="2700000">
                    <a:srgbClr val="000000">
                      <a:alpha val="43000"/>
                    </a:srgbClr>
                  </a:outerShdw>
                </a:effectLst>
                <a:latin typeface="Comic Sans MS" charset="0"/>
              </a:rPr>
              <a:t>M</a:t>
            </a:r>
            <a:r>
              <a:rPr lang="en-US" sz="2800" baseline="-25000" dirty="0">
                <a:solidFill>
                  <a:srgbClr val="FF0000"/>
                </a:solidFill>
                <a:effectLst>
                  <a:outerShdw blurRad="50800" dist="38100" dir="2700000">
                    <a:srgbClr val="000000">
                      <a:alpha val="43000"/>
                    </a:srgbClr>
                  </a:outerShdw>
                </a:effectLst>
                <a:latin typeface="Comic Sans MS" charset="0"/>
              </a:rPr>
              <a:t>BH</a:t>
            </a:r>
            <a:r>
              <a:rPr lang="en-US" sz="2400" dirty="0">
                <a:solidFill>
                  <a:srgbClr val="FF0000"/>
                </a:solidFill>
                <a:effectLst>
                  <a:outerShdw blurRad="50800" dist="38100" dir="2700000">
                    <a:srgbClr val="000000">
                      <a:alpha val="43000"/>
                    </a:srgbClr>
                  </a:outerShdw>
                </a:effectLst>
                <a:latin typeface="Comic Sans MS" charset="0"/>
              </a:rPr>
              <a:t> = 5x10</a:t>
            </a:r>
            <a:r>
              <a:rPr lang="en-US" sz="2800" baseline="30000" dirty="0">
                <a:solidFill>
                  <a:srgbClr val="FF0000"/>
                </a:solidFill>
                <a:effectLst>
                  <a:outerShdw blurRad="50800" dist="38100" dir="2700000">
                    <a:srgbClr val="000000">
                      <a:alpha val="43000"/>
                    </a:srgbClr>
                  </a:outerShdw>
                </a:effectLst>
                <a:latin typeface="Comic Sans MS" charset="0"/>
              </a:rPr>
              <a:t>-3</a:t>
            </a:r>
            <a:r>
              <a:rPr lang="en-US" sz="2400" dirty="0">
                <a:solidFill>
                  <a:srgbClr val="FF0000"/>
                </a:solidFill>
                <a:effectLst>
                  <a:outerShdw blurRad="50800" dist="38100" dir="2700000">
                    <a:srgbClr val="000000">
                      <a:alpha val="43000"/>
                    </a:srgbClr>
                  </a:outerShdw>
                </a:effectLst>
                <a:latin typeface="Comic Sans MS" charset="0"/>
              </a:rPr>
              <a:t>M</a:t>
            </a:r>
            <a:r>
              <a:rPr lang="en-US" sz="2800" baseline="-25000" dirty="0">
                <a:solidFill>
                  <a:srgbClr val="FF0000"/>
                </a:solidFill>
                <a:effectLst>
                  <a:outerShdw blurRad="50800" dist="38100" dir="2700000">
                    <a:srgbClr val="000000">
                      <a:alpha val="43000"/>
                    </a:srgbClr>
                  </a:outerShdw>
                </a:effectLst>
                <a:latin typeface="Comic Sans MS" charset="0"/>
              </a:rPr>
              <a:t>bulge</a:t>
            </a:r>
            <a:r>
              <a:rPr lang="en-US" sz="2800" dirty="0">
                <a:solidFill>
                  <a:srgbClr val="FF0000"/>
                </a:solidFill>
                <a:effectLst>
                  <a:outerShdw blurRad="50800" dist="38100" dir="2700000">
                    <a:srgbClr val="000000">
                      <a:alpha val="43000"/>
                    </a:srgbClr>
                  </a:outerShdw>
                </a:effectLst>
                <a:latin typeface="Comic Sans MS" charset="0"/>
              </a:rPr>
              <a:t> </a:t>
            </a:r>
            <a:r>
              <a:rPr lang="en-US" sz="2000" dirty="0">
                <a:solidFill>
                  <a:srgbClr val="0000FF"/>
                </a:solidFill>
                <a:effectLst>
                  <a:outerShdw blurRad="50800" dist="38100" dir="2700000">
                    <a:srgbClr val="000000">
                      <a:alpha val="43000"/>
                    </a:srgbClr>
                  </a:outerShdw>
                </a:effectLst>
                <a:latin typeface="Comic Sans MS" charset="0"/>
              </a:rPr>
              <a:t>(</a:t>
            </a:r>
            <a:r>
              <a:rPr lang="en-US" sz="2000" dirty="0" err="1">
                <a:solidFill>
                  <a:srgbClr val="0000FF"/>
                </a:solidFill>
                <a:effectLst>
                  <a:outerShdw blurRad="50800" dist="38100" dir="2700000">
                    <a:srgbClr val="000000">
                      <a:alpha val="43000"/>
                    </a:srgbClr>
                  </a:outerShdw>
                </a:effectLst>
                <a:latin typeface="Comic Sans MS" charset="0"/>
              </a:rPr>
              <a:t>Kormendy</a:t>
            </a:r>
            <a:r>
              <a:rPr lang="en-US" sz="2000" dirty="0">
                <a:solidFill>
                  <a:srgbClr val="0000FF"/>
                </a:solidFill>
                <a:effectLst>
                  <a:outerShdw blurRad="50800" dist="38100" dir="2700000">
                    <a:srgbClr val="000000">
                      <a:alpha val="43000"/>
                    </a:srgbClr>
                  </a:outerShdw>
                </a:effectLst>
                <a:latin typeface="Comic Sans MS" charset="0"/>
              </a:rPr>
              <a:t> &amp; Ho 2013 ARAA)</a:t>
            </a:r>
            <a:endParaRPr lang="en-US" sz="2400" dirty="0">
              <a:solidFill>
                <a:srgbClr val="0000FF"/>
              </a:solidFill>
              <a:effectLst>
                <a:outerShdw blurRad="50800" dist="38100" dir="2700000">
                  <a:srgbClr val="000000">
                    <a:alpha val="43000"/>
                  </a:srgbClr>
                </a:outerShdw>
              </a:effectLst>
              <a:latin typeface="Comic Sans MS" charset="0"/>
            </a:endParaRPr>
          </a:p>
        </p:txBody>
      </p:sp>
      <p:sp>
        <p:nvSpPr>
          <p:cNvPr id="7" name="TextBox 6"/>
          <p:cNvSpPr txBox="1"/>
          <p:nvPr/>
        </p:nvSpPr>
        <p:spPr>
          <a:xfrm>
            <a:off x="4648200" y="3429000"/>
            <a:ext cx="1676400" cy="461963"/>
          </a:xfrm>
          <a:prstGeom prst="rect">
            <a:avLst/>
          </a:prstGeom>
          <a:noFill/>
        </p:spPr>
        <p:txBody>
          <a:bodyPr>
            <a:spAutoFit/>
          </a:bodyPr>
          <a:lstStyle/>
          <a:p>
            <a:pPr>
              <a:defRPr/>
            </a:pPr>
            <a:r>
              <a:rPr lang="en-US" sz="2400" dirty="0">
                <a:solidFill>
                  <a:srgbClr val="FF0000"/>
                </a:solidFill>
                <a:effectLst>
                  <a:outerShdw blurRad="38100" dist="38100" dir="2700000">
                    <a:srgbClr val="000000">
                      <a:alpha val="68000"/>
                    </a:srgbClr>
                  </a:outerShdw>
                </a:effectLst>
                <a:latin typeface="Comic Sans MS" charset="0"/>
              </a:rPr>
              <a:t>Accretion</a:t>
            </a:r>
            <a:endParaRPr lang="en-US" sz="2000" dirty="0">
              <a:solidFill>
                <a:srgbClr val="FF0000"/>
              </a:solidFill>
              <a:effectLst>
                <a:outerShdw blurRad="38100" dist="38100" dir="2700000">
                  <a:srgbClr val="000000">
                    <a:alpha val="68000"/>
                  </a:srgbClr>
                </a:outerShdw>
              </a:effectLst>
              <a:latin typeface="Comic Sans MS" charset="0"/>
            </a:endParaRPr>
          </a:p>
        </p:txBody>
      </p:sp>
      <p:sp>
        <p:nvSpPr>
          <p:cNvPr id="8" name="TextBox 7"/>
          <p:cNvSpPr txBox="1"/>
          <p:nvPr/>
        </p:nvSpPr>
        <p:spPr>
          <a:xfrm>
            <a:off x="7315200" y="4495800"/>
            <a:ext cx="685800" cy="461963"/>
          </a:xfrm>
          <a:prstGeom prst="rect">
            <a:avLst/>
          </a:prstGeom>
          <a:noFill/>
        </p:spPr>
        <p:txBody>
          <a:bodyPr>
            <a:spAutoFit/>
          </a:bodyPr>
          <a:lstStyle/>
          <a:p>
            <a:pPr>
              <a:defRPr/>
            </a:pPr>
            <a:r>
              <a:rPr lang="en-US" sz="2400" dirty="0">
                <a:solidFill>
                  <a:srgbClr val="FF0000"/>
                </a:solidFill>
                <a:effectLst>
                  <a:outerShdw blurRad="38100" dist="38100" dir="2700000">
                    <a:srgbClr val="000000">
                      <a:alpha val="68000"/>
                    </a:srgbClr>
                  </a:outerShdw>
                </a:effectLst>
                <a:latin typeface="Comic Sans MS" charset="0"/>
              </a:rPr>
              <a:t>??</a:t>
            </a:r>
          </a:p>
        </p:txBody>
      </p:sp>
      <p:grpSp>
        <p:nvGrpSpPr>
          <p:cNvPr id="2" name="Group 10"/>
          <p:cNvGrpSpPr>
            <a:grpSpLocks/>
          </p:cNvGrpSpPr>
          <p:nvPr/>
        </p:nvGrpSpPr>
        <p:grpSpPr bwMode="auto">
          <a:xfrm>
            <a:off x="1981200" y="1809750"/>
            <a:ext cx="4876800" cy="400050"/>
            <a:chOff x="609600" y="5943600"/>
            <a:chExt cx="4876800" cy="400110"/>
          </a:xfrm>
        </p:grpSpPr>
        <p:sp>
          <p:nvSpPr>
            <p:cNvPr id="23562" name="TextBox 8"/>
            <p:cNvSpPr txBox="1">
              <a:spLocks noChangeArrowheads="1"/>
            </p:cNvSpPr>
            <p:nvPr/>
          </p:nvSpPr>
          <p:spPr bwMode="auto">
            <a:xfrm>
              <a:off x="609600" y="5943600"/>
              <a:ext cx="4876800" cy="400110"/>
            </a:xfrm>
            <a:prstGeom prst="rect">
              <a:avLst/>
            </a:prstGeom>
            <a:noFill/>
            <a:ln w="9525">
              <a:noFill/>
              <a:miter lim="800000"/>
              <a:headEnd/>
              <a:tailEnd/>
            </a:ln>
          </p:spPr>
          <p:txBody>
            <a:bodyPr>
              <a:prstTxWarp prst="textNoShape">
                <a:avLst/>
              </a:prstTxWarp>
              <a:spAutoFit/>
            </a:bodyPr>
            <a:lstStyle/>
            <a:p>
              <a:r>
                <a:rPr lang="en-US" sz="2000" b="1">
                  <a:solidFill>
                    <a:srgbClr val="0000FF"/>
                  </a:solidFill>
                  <a:latin typeface="Symbol" pitchFamily="-65" charset="2"/>
                  <a:ea typeface="Symbol" pitchFamily="-65" charset="2"/>
                  <a:cs typeface="Symbol" pitchFamily="-65" charset="2"/>
                </a:rPr>
                <a:t>h</a:t>
              </a:r>
              <a:r>
                <a:rPr lang="en-US" sz="2400" b="1" baseline="-25000">
                  <a:solidFill>
                    <a:srgbClr val="0000FF"/>
                  </a:solidFill>
                </a:rPr>
                <a:t>BH</a:t>
              </a:r>
              <a:r>
                <a:rPr lang="en-US" sz="2000" b="1">
                  <a:solidFill>
                    <a:srgbClr val="0000FF"/>
                  </a:solidFill>
                </a:rPr>
                <a:t> = 0.1;   </a:t>
              </a:r>
              <a:r>
                <a:rPr lang="en-US" sz="2000" b="1">
                  <a:solidFill>
                    <a:srgbClr val="0000FF"/>
                  </a:solidFill>
                  <a:latin typeface="Symbol" pitchFamily="-65" charset="2"/>
                  <a:ea typeface="Symbol" pitchFamily="-65" charset="2"/>
                  <a:cs typeface="Symbol" pitchFamily="-65" charset="2"/>
                </a:rPr>
                <a:t>h   </a:t>
              </a:r>
              <a:r>
                <a:rPr lang="en-US" sz="2000" b="1">
                  <a:solidFill>
                    <a:srgbClr val="0000FF"/>
                  </a:solidFill>
                </a:rPr>
                <a:t>= 0.008x0.1=8x10</a:t>
              </a:r>
              <a:r>
                <a:rPr lang="en-US" sz="2400" b="1" baseline="30000">
                  <a:solidFill>
                    <a:srgbClr val="0000FF"/>
                  </a:solidFill>
                </a:rPr>
                <a:t>-4</a:t>
              </a:r>
              <a:r>
                <a:rPr lang="en-US" sz="2000" b="1">
                  <a:solidFill>
                    <a:srgbClr val="0000FF"/>
                  </a:solidFill>
                </a:rPr>
                <a:t> </a:t>
              </a:r>
              <a:r>
                <a:rPr lang="en-US" sz="2000" b="1">
                  <a:solidFill>
                    <a:srgbClr val="0000FF"/>
                  </a:solidFill>
                  <a:latin typeface="Symbol" pitchFamily="-65" charset="2"/>
                  <a:ea typeface="Symbol" pitchFamily="-65" charset="2"/>
                  <a:cs typeface="Symbol" pitchFamily="-65" charset="2"/>
                </a:rPr>
                <a:t>  </a:t>
              </a:r>
            </a:p>
          </p:txBody>
        </p:sp>
        <p:sp>
          <p:nvSpPr>
            <p:cNvPr id="10" name="5-Point Star 9"/>
            <p:cNvSpPr/>
            <p:nvPr/>
          </p:nvSpPr>
          <p:spPr>
            <a:xfrm>
              <a:off x="2514600" y="6172234"/>
              <a:ext cx="152400" cy="152423"/>
            </a:xfrm>
            <a:prstGeom prst="star5">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Oval 2"/>
          <p:cNvSpPr>
            <a:spLocks noChangeArrowheads="1"/>
          </p:cNvSpPr>
          <p:nvPr/>
        </p:nvSpPr>
        <p:spPr bwMode="auto">
          <a:xfrm>
            <a:off x="1870075" y="4797425"/>
            <a:ext cx="7273925" cy="1511300"/>
          </a:xfrm>
          <a:prstGeom prst="ellipse">
            <a:avLst/>
          </a:prstGeom>
          <a:gradFill rotWithShape="1">
            <a:gsLst>
              <a:gs pos="0">
                <a:srgbClr val="3333CC">
                  <a:alpha val="75000"/>
                </a:srgbClr>
              </a:gs>
              <a:gs pos="100000">
                <a:srgbClr val="FF0000">
                  <a:alpha val="75998"/>
                </a:srgbClr>
              </a:gs>
            </a:gsLst>
            <a:path path="shape">
              <a:fillToRect l="50000" t="50000" r="50000" b="50000"/>
            </a:path>
          </a:gradFill>
          <a:ln w="9525">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52227" name="Oval 3"/>
          <p:cNvSpPr>
            <a:spLocks noChangeArrowheads="1"/>
          </p:cNvSpPr>
          <p:nvPr/>
        </p:nvSpPr>
        <p:spPr bwMode="auto">
          <a:xfrm>
            <a:off x="5273675" y="5300663"/>
            <a:ext cx="365125" cy="287337"/>
          </a:xfrm>
          <a:prstGeom prst="ellipse">
            <a:avLst/>
          </a:prstGeom>
          <a:gradFill flip="none" rotWithShape="1">
            <a:gsLst>
              <a:gs pos="48000">
                <a:schemeClr val="tx1"/>
              </a:gs>
              <a:gs pos="100000">
                <a:srgbClr val="FFFFFF"/>
              </a:gs>
            </a:gsLst>
            <a:path path="circle">
              <a:fillToRect l="50000" t="50000" r="50000" b="50000"/>
            </a:path>
            <a:tileRect/>
          </a:gradFill>
          <a:ln w="9525">
            <a:solidFill>
              <a:schemeClr val="tx1"/>
            </a:solidFill>
            <a:round/>
            <a:headEnd/>
            <a:tailEnd/>
          </a:ln>
        </p:spPr>
        <p:txBody>
          <a:bodyPr wrap="none" anchor="ctr">
            <a:prstTxWarp prst="textNoShape">
              <a:avLst/>
            </a:prstTxWarp>
          </a:bodyPr>
          <a:lstStyle/>
          <a:p>
            <a:pPr>
              <a:defRPr/>
            </a:pPr>
            <a:endParaRPr lang="en-US">
              <a:solidFill>
                <a:srgbClr val="000000"/>
              </a:solidFill>
              <a:latin typeface="Comic Sans MS" charset="0"/>
            </a:endParaRPr>
          </a:p>
        </p:txBody>
      </p:sp>
      <p:sp>
        <p:nvSpPr>
          <p:cNvPr id="32774" name="Freeform 4"/>
          <p:cNvSpPr>
            <a:spLocks/>
          </p:cNvSpPr>
          <p:nvPr/>
        </p:nvSpPr>
        <p:spPr bwMode="auto">
          <a:xfrm>
            <a:off x="4270375" y="1196975"/>
            <a:ext cx="949325" cy="4356100"/>
          </a:xfrm>
          <a:custGeom>
            <a:avLst/>
            <a:gdLst>
              <a:gd name="T0" fmla="*/ 0 w 552"/>
              <a:gd name="T1" fmla="*/ 0 h 2200"/>
              <a:gd name="T2" fmla="*/ 2147483647 w 552"/>
              <a:gd name="T3" fmla="*/ 2147483647 h 2200"/>
              <a:gd name="T4" fmla="*/ 2147483647 w 552"/>
              <a:gd name="T5" fmla="*/ 2147483647 h 2200"/>
              <a:gd name="T6" fmla="*/ 2147483647 w 552"/>
              <a:gd name="T7" fmla="*/ 2147483647 h 2200"/>
              <a:gd name="T8" fmla="*/ 0 60000 65536"/>
              <a:gd name="T9" fmla="*/ 0 60000 65536"/>
              <a:gd name="T10" fmla="*/ 0 60000 65536"/>
              <a:gd name="T11" fmla="*/ 0 60000 65536"/>
              <a:gd name="T12" fmla="*/ 0 w 552"/>
              <a:gd name="T13" fmla="*/ 0 h 2200"/>
              <a:gd name="T14" fmla="*/ 552 w 552"/>
              <a:gd name="T15" fmla="*/ 2200 h 2200"/>
            </a:gdLst>
            <a:ahLst/>
            <a:cxnLst>
              <a:cxn ang="T8">
                <a:pos x="T0" y="T1"/>
              </a:cxn>
              <a:cxn ang="T9">
                <a:pos x="T2" y="T3"/>
              </a:cxn>
              <a:cxn ang="T10">
                <a:pos x="T4" y="T5"/>
              </a:cxn>
              <a:cxn ang="T11">
                <a:pos x="T6" y="T7"/>
              </a:cxn>
            </a:cxnLst>
            <a:rect l="T12" t="T13" r="T14" b="T15"/>
            <a:pathLst>
              <a:path w="552" h="2200">
                <a:moveTo>
                  <a:pt x="0" y="0"/>
                </a:moveTo>
                <a:cubicBezTo>
                  <a:pt x="27" y="661"/>
                  <a:pt x="54" y="1323"/>
                  <a:pt x="137" y="1678"/>
                </a:cubicBezTo>
                <a:cubicBezTo>
                  <a:pt x="220" y="2033"/>
                  <a:pt x="446" y="2064"/>
                  <a:pt x="499" y="2132"/>
                </a:cubicBezTo>
                <a:cubicBezTo>
                  <a:pt x="552" y="2200"/>
                  <a:pt x="503" y="2143"/>
                  <a:pt x="454" y="2087"/>
                </a:cubicBezTo>
              </a:path>
            </a:pathLst>
          </a:custGeom>
          <a:noFill/>
          <a:ln w="57150">
            <a:solidFill>
              <a:srgbClr val="0000FF"/>
            </a:solidFill>
            <a:round/>
            <a:headEnd/>
            <a:tailEnd/>
          </a:ln>
        </p:spPr>
        <p:txBody>
          <a:bodyPr>
            <a:prstTxWarp prst="textNoShape">
              <a:avLst/>
            </a:prstTxWarp>
          </a:bodyPr>
          <a:lstStyle/>
          <a:p>
            <a:endParaRPr lang="en-US">
              <a:solidFill>
                <a:srgbClr val="000000"/>
              </a:solidFill>
            </a:endParaRPr>
          </a:p>
        </p:txBody>
      </p:sp>
      <p:sp>
        <p:nvSpPr>
          <p:cNvPr id="32775" name="Freeform 5"/>
          <p:cNvSpPr>
            <a:spLocks/>
          </p:cNvSpPr>
          <p:nvPr/>
        </p:nvSpPr>
        <p:spPr bwMode="auto">
          <a:xfrm flipH="1">
            <a:off x="5724525" y="1268413"/>
            <a:ext cx="863600" cy="4284662"/>
          </a:xfrm>
          <a:custGeom>
            <a:avLst/>
            <a:gdLst>
              <a:gd name="T0" fmla="*/ 0 w 552"/>
              <a:gd name="T1" fmla="*/ 0 h 2200"/>
              <a:gd name="T2" fmla="*/ 2147483647 w 552"/>
              <a:gd name="T3" fmla="*/ 2147483647 h 2200"/>
              <a:gd name="T4" fmla="*/ 2147483647 w 552"/>
              <a:gd name="T5" fmla="*/ 2147483647 h 2200"/>
              <a:gd name="T6" fmla="*/ 2147483647 w 552"/>
              <a:gd name="T7" fmla="*/ 2147483647 h 2200"/>
              <a:gd name="T8" fmla="*/ 0 60000 65536"/>
              <a:gd name="T9" fmla="*/ 0 60000 65536"/>
              <a:gd name="T10" fmla="*/ 0 60000 65536"/>
              <a:gd name="T11" fmla="*/ 0 60000 65536"/>
              <a:gd name="T12" fmla="*/ 0 w 552"/>
              <a:gd name="T13" fmla="*/ 0 h 2200"/>
              <a:gd name="T14" fmla="*/ 552 w 552"/>
              <a:gd name="T15" fmla="*/ 2200 h 2200"/>
            </a:gdLst>
            <a:ahLst/>
            <a:cxnLst>
              <a:cxn ang="T8">
                <a:pos x="T0" y="T1"/>
              </a:cxn>
              <a:cxn ang="T9">
                <a:pos x="T2" y="T3"/>
              </a:cxn>
              <a:cxn ang="T10">
                <a:pos x="T4" y="T5"/>
              </a:cxn>
              <a:cxn ang="T11">
                <a:pos x="T6" y="T7"/>
              </a:cxn>
            </a:cxnLst>
            <a:rect l="T12" t="T13" r="T14" b="T15"/>
            <a:pathLst>
              <a:path w="552" h="2200">
                <a:moveTo>
                  <a:pt x="0" y="0"/>
                </a:moveTo>
                <a:cubicBezTo>
                  <a:pt x="27" y="661"/>
                  <a:pt x="54" y="1323"/>
                  <a:pt x="137" y="1678"/>
                </a:cubicBezTo>
                <a:cubicBezTo>
                  <a:pt x="220" y="2033"/>
                  <a:pt x="446" y="2064"/>
                  <a:pt x="499" y="2132"/>
                </a:cubicBezTo>
                <a:cubicBezTo>
                  <a:pt x="552" y="2200"/>
                  <a:pt x="503" y="2143"/>
                  <a:pt x="454" y="2087"/>
                </a:cubicBezTo>
              </a:path>
            </a:pathLst>
          </a:custGeom>
          <a:noFill/>
          <a:ln w="57150">
            <a:solidFill>
              <a:srgbClr val="0000FF"/>
            </a:solidFill>
            <a:round/>
            <a:headEnd/>
            <a:tailEnd/>
          </a:ln>
        </p:spPr>
        <p:txBody>
          <a:bodyPr>
            <a:prstTxWarp prst="textNoShape">
              <a:avLst/>
            </a:prstTxWarp>
          </a:bodyPr>
          <a:lstStyle/>
          <a:p>
            <a:endParaRPr lang="en-US">
              <a:solidFill>
                <a:srgbClr val="000000"/>
              </a:solidFill>
            </a:endParaRPr>
          </a:p>
        </p:txBody>
      </p:sp>
      <p:sp>
        <p:nvSpPr>
          <p:cNvPr id="62472" name="Oval 6"/>
          <p:cNvSpPr>
            <a:spLocks noChangeArrowheads="1"/>
          </p:cNvSpPr>
          <p:nvPr/>
        </p:nvSpPr>
        <p:spPr bwMode="auto">
          <a:xfrm>
            <a:off x="4356100" y="2492375"/>
            <a:ext cx="2159000" cy="576263"/>
          </a:xfrm>
          <a:prstGeom prst="ellipse">
            <a:avLst/>
          </a:prstGeom>
          <a:gradFill flip="none" rotWithShape="1">
            <a:gsLst>
              <a:gs pos="0">
                <a:srgbClr val="33CC33"/>
              </a:gs>
              <a:gs pos="100000">
                <a:schemeClr val="tx1"/>
              </a:gs>
            </a:gsLst>
            <a:path path="circle">
              <a:fillToRect l="50000" t="50000" r="50000" b="50000"/>
            </a:path>
            <a:tileRect/>
          </a:gradFill>
          <a:ln w="9525">
            <a:solidFill>
              <a:schemeClr val="tx1"/>
            </a:solidFill>
            <a:round/>
            <a:headEnd/>
            <a:tailEnd/>
          </a:ln>
          <a:effectLst>
            <a:outerShdw blurRad="50800" dist="38100" dir="2700000" algn="tl" rotWithShape="0">
              <a:srgbClr val="000000">
                <a:alpha val="43000"/>
              </a:srgbClr>
            </a:outerShdw>
          </a:effectLst>
        </p:spPr>
        <p:txBody>
          <a:bodyPr wrap="none" anchor="ctr">
            <a:prstTxWarp prst="textNoShape">
              <a:avLst/>
            </a:prstTxWarp>
          </a:bodyPr>
          <a:lstStyle/>
          <a:p>
            <a:pPr>
              <a:defRPr/>
            </a:pPr>
            <a:endParaRPr lang="en-US">
              <a:solidFill>
                <a:srgbClr val="000000"/>
              </a:solidFill>
              <a:latin typeface="Comic Sans MS" charset="0"/>
            </a:endParaRPr>
          </a:p>
        </p:txBody>
      </p:sp>
      <p:grpSp>
        <p:nvGrpSpPr>
          <p:cNvPr id="32779" name="Group 7"/>
          <p:cNvGrpSpPr>
            <a:grpSpLocks/>
          </p:cNvGrpSpPr>
          <p:nvPr/>
        </p:nvGrpSpPr>
        <p:grpSpPr bwMode="auto">
          <a:xfrm rot="-5076641">
            <a:off x="5403850" y="1638300"/>
            <a:ext cx="1482725" cy="168275"/>
            <a:chOff x="748" y="3309"/>
            <a:chExt cx="3969" cy="416"/>
          </a:xfrm>
        </p:grpSpPr>
        <p:sp>
          <p:nvSpPr>
            <p:cNvPr id="32797" name="Freeform 8"/>
            <p:cNvSpPr>
              <a:spLocks/>
            </p:cNvSpPr>
            <p:nvPr/>
          </p:nvSpPr>
          <p:spPr bwMode="auto">
            <a:xfrm>
              <a:off x="748" y="3309"/>
              <a:ext cx="3969" cy="416"/>
            </a:xfrm>
            <a:custGeom>
              <a:avLst/>
              <a:gdLst>
                <a:gd name="T0" fmla="*/ 0 w 3969"/>
                <a:gd name="T1" fmla="*/ 212 h 416"/>
                <a:gd name="T2" fmla="*/ 363 w 3969"/>
                <a:gd name="T3" fmla="*/ 30 h 416"/>
                <a:gd name="T4" fmla="*/ 726 w 3969"/>
                <a:gd name="T5" fmla="*/ 393 h 416"/>
                <a:gd name="T6" fmla="*/ 1179 w 3969"/>
                <a:gd name="T7" fmla="*/ 30 h 416"/>
                <a:gd name="T8" fmla="*/ 1542 w 3969"/>
                <a:gd name="T9" fmla="*/ 393 h 416"/>
                <a:gd name="T10" fmla="*/ 1996 w 3969"/>
                <a:gd name="T11" fmla="*/ 30 h 416"/>
                <a:gd name="T12" fmla="*/ 2359 w 3969"/>
                <a:gd name="T13" fmla="*/ 393 h 416"/>
                <a:gd name="T14" fmla="*/ 2767 w 3969"/>
                <a:gd name="T15" fmla="*/ 30 h 416"/>
                <a:gd name="T16" fmla="*/ 3130 w 3969"/>
                <a:gd name="T17" fmla="*/ 393 h 416"/>
                <a:gd name="T18" fmla="*/ 3447 w 3969"/>
                <a:gd name="T19" fmla="*/ 166 h 416"/>
                <a:gd name="T20" fmla="*/ 3856 w 3969"/>
                <a:gd name="T21" fmla="*/ 166 h 416"/>
                <a:gd name="T22" fmla="*/ 3901 w 3969"/>
                <a:gd name="T23" fmla="*/ 166 h 416"/>
                <a:gd name="T24" fmla="*/ 3946 w 3969"/>
                <a:gd name="T25" fmla="*/ 166 h 416"/>
                <a:gd name="T26" fmla="*/ 3765 w 3969"/>
                <a:gd name="T27" fmla="*/ 166 h 416"/>
                <a:gd name="T28" fmla="*/ 3810 w 3969"/>
                <a:gd name="T29" fmla="*/ 166 h 4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69"/>
                <a:gd name="T46" fmla="*/ 0 h 416"/>
                <a:gd name="T47" fmla="*/ 3969 w 3969"/>
                <a:gd name="T48" fmla="*/ 416 h 4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69" h="416">
                  <a:moveTo>
                    <a:pt x="0" y="212"/>
                  </a:moveTo>
                  <a:cubicBezTo>
                    <a:pt x="121" y="106"/>
                    <a:pt x="242" y="0"/>
                    <a:pt x="363" y="30"/>
                  </a:cubicBezTo>
                  <a:cubicBezTo>
                    <a:pt x="484" y="60"/>
                    <a:pt x="590" y="393"/>
                    <a:pt x="726" y="393"/>
                  </a:cubicBezTo>
                  <a:cubicBezTo>
                    <a:pt x="862" y="393"/>
                    <a:pt x="1043" y="30"/>
                    <a:pt x="1179" y="30"/>
                  </a:cubicBezTo>
                  <a:cubicBezTo>
                    <a:pt x="1315" y="30"/>
                    <a:pt x="1406" y="393"/>
                    <a:pt x="1542" y="393"/>
                  </a:cubicBezTo>
                  <a:cubicBezTo>
                    <a:pt x="1678" y="393"/>
                    <a:pt x="1860" y="30"/>
                    <a:pt x="1996" y="30"/>
                  </a:cubicBezTo>
                  <a:cubicBezTo>
                    <a:pt x="2132" y="30"/>
                    <a:pt x="2231" y="393"/>
                    <a:pt x="2359" y="393"/>
                  </a:cubicBezTo>
                  <a:cubicBezTo>
                    <a:pt x="2487" y="393"/>
                    <a:pt x="2639" y="30"/>
                    <a:pt x="2767" y="30"/>
                  </a:cubicBezTo>
                  <a:cubicBezTo>
                    <a:pt x="2895" y="30"/>
                    <a:pt x="3017" y="370"/>
                    <a:pt x="3130" y="393"/>
                  </a:cubicBezTo>
                  <a:cubicBezTo>
                    <a:pt x="3243" y="416"/>
                    <a:pt x="3326" y="204"/>
                    <a:pt x="3447" y="166"/>
                  </a:cubicBezTo>
                  <a:cubicBezTo>
                    <a:pt x="3568" y="128"/>
                    <a:pt x="3780" y="166"/>
                    <a:pt x="3856" y="166"/>
                  </a:cubicBezTo>
                  <a:cubicBezTo>
                    <a:pt x="3932" y="166"/>
                    <a:pt x="3886" y="166"/>
                    <a:pt x="3901" y="166"/>
                  </a:cubicBezTo>
                  <a:cubicBezTo>
                    <a:pt x="3916" y="166"/>
                    <a:pt x="3969" y="166"/>
                    <a:pt x="3946" y="166"/>
                  </a:cubicBezTo>
                  <a:cubicBezTo>
                    <a:pt x="3923" y="166"/>
                    <a:pt x="3788" y="166"/>
                    <a:pt x="3765" y="166"/>
                  </a:cubicBezTo>
                  <a:cubicBezTo>
                    <a:pt x="3742" y="166"/>
                    <a:pt x="3776" y="166"/>
                    <a:pt x="3810" y="166"/>
                  </a:cubicBezTo>
                </a:path>
              </a:pathLst>
            </a:custGeom>
            <a:noFill/>
            <a:ln w="57150">
              <a:solidFill>
                <a:srgbClr val="0000FF"/>
              </a:solidFill>
              <a:round/>
              <a:headEnd/>
              <a:tailEnd/>
            </a:ln>
          </p:spPr>
          <p:txBody>
            <a:bodyPr>
              <a:prstTxWarp prst="textNoShape">
                <a:avLst/>
              </a:prstTxWarp>
            </a:bodyPr>
            <a:lstStyle/>
            <a:p>
              <a:endParaRPr lang="en-US">
                <a:solidFill>
                  <a:srgbClr val="000000"/>
                </a:solidFill>
              </a:endParaRPr>
            </a:p>
          </p:txBody>
        </p:sp>
        <p:sp>
          <p:nvSpPr>
            <p:cNvPr id="32798" name="Line 9"/>
            <p:cNvSpPr>
              <a:spLocks noChangeShapeType="1"/>
            </p:cNvSpPr>
            <p:nvPr/>
          </p:nvSpPr>
          <p:spPr bwMode="auto">
            <a:xfrm flipH="1" flipV="1">
              <a:off x="4468" y="3385"/>
              <a:ext cx="226" cy="90"/>
            </a:xfrm>
            <a:prstGeom prst="line">
              <a:avLst/>
            </a:prstGeom>
            <a:noFill/>
            <a:ln w="28575">
              <a:solidFill>
                <a:srgbClr val="0000FF"/>
              </a:solidFill>
              <a:round/>
              <a:headEnd/>
              <a:tailEnd/>
            </a:ln>
          </p:spPr>
          <p:txBody>
            <a:bodyPr>
              <a:prstTxWarp prst="textNoShape">
                <a:avLst/>
              </a:prstTxWarp>
            </a:bodyPr>
            <a:lstStyle/>
            <a:p>
              <a:endParaRPr lang="en-US"/>
            </a:p>
          </p:txBody>
        </p:sp>
        <p:sp>
          <p:nvSpPr>
            <p:cNvPr id="32799" name="Line 10"/>
            <p:cNvSpPr>
              <a:spLocks noChangeShapeType="1"/>
            </p:cNvSpPr>
            <p:nvPr/>
          </p:nvSpPr>
          <p:spPr bwMode="auto">
            <a:xfrm flipH="1">
              <a:off x="4468" y="3475"/>
              <a:ext cx="226" cy="90"/>
            </a:xfrm>
            <a:prstGeom prst="line">
              <a:avLst/>
            </a:prstGeom>
            <a:noFill/>
            <a:ln w="28575">
              <a:solidFill>
                <a:srgbClr val="0000FF"/>
              </a:solidFill>
              <a:round/>
              <a:headEnd/>
              <a:tailEnd/>
            </a:ln>
          </p:spPr>
          <p:txBody>
            <a:bodyPr>
              <a:prstTxWarp prst="textNoShape">
                <a:avLst/>
              </a:prstTxWarp>
            </a:bodyPr>
            <a:lstStyle/>
            <a:p>
              <a:endParaRPr lang="en-US"/>
            </a:p>
          </p:txBody>
        </p:sp>
      </p:grpSp>
      <p:grpSp>
        <p:nvGrpSpPr>
          <p:cNvPr id="32780" name="Group 11"/>
          <p:cNvGrpSpPr>
            <a:grpSpLocks/>
          </p:cNvGrpSpPr>
          <p:nvPr/>
        </p:nvGrpSpPr>
        <p:grpSpPr bwMode="auto">
          <a:xfrm rot="-5698184">
            <a:off x="3936206" y="1615282"/>
            <a:ext cx="1558925" cy="144462"/>
            <a:chOff x="748" y="3309"/>
            <a:chExt cx="3969" cy="416"/>
          </a:xfrm>
        </p:grpSpPr>
        <p:sp>
          <p:nvSpPr>
            <p:cNvPr id="32794" name="Freeform 12"/>
            <p:cNvSpPr>
              <a:spLocks/>
            </p:cNvSpPr>
            <p:nvPr/>
          </p:nvSpPr>
          <p:spPr bwMode="auto">
            <a:xfrm>
              <a:off x="748" y="3309"/>
              <a:ext cx="3969" cy="416"/>
            </a:xfrm>
            <a:custGeom>
              <a:avLst/>
              <a:gdLst>
                <a:gd name="T0" fmla="*/ 0 w 3969"/>
                <a:gd name="T1" fmla="*/ 212 h 416"/>
                <a:gd name="T2" fmla="*/ 363 w 3969"/>
                <a:gd name="T3" fmla="*/ 30 h 416"/>
                <a:gd name="T4" fmla="*/ 726 w 3969"/>
                <a:gd name="T5" fmla="*/ 393 h 416"/>
                <a:gd name="T6" fmla="*/ 1179 w 3969"/>
                <a:gd name="T7" fmla="*/ 30 h 416"/>
                <a:gd name="T8" fmla="*/ 1542 w 3969"/>
                <a:gd name="T9" fmla="*/ 393 h 416"/>
                <a:gd name="T10" fmla="*/ 1996 w 3969"/>
                <a:gd name="T11" fmla="*/ 30 h 416"/>
                <a:gd name="T12" fmla="*/ 2359 w 3969"/>
                <a:gd name="T13" fmla="*/ 393 h 416"/>
                <a:gd name="T14" fmla="*/ 2767 w 3969"/>
                <a:gd name="T15" fmla="*/ 30 h 416"/>
                <a:gd name="T16" fmla="*/ 3130 w 3969"/>
                <a:gd name="T17" fmla="*/ 393 h 416"/>
                <a:gd name="T18" fmla="*/ 3447 w 3969"/>
                <a:gd name="T19" fmla="*/ 166 h 416"/>
                <a:gd name="T20" fmla="*/ 3856 w 3969"/>
                <a:gd name="T21" fmla="*/ 166 h 416"/>
                <a:gd name="T22" fmla="*/ 3901 w 3969"/>
                <a:gd name="T23" fmla="*/ 166 h 416"/>
                <a:gd name="T24" fmla="*/ 3946 w 3969"/>
                <a:gd name="T25" fmla="*/ 166 h 416"/>
                <a:gd name="T26" fmla="*/ 3765 w 3969"/>
                <a:gd name="T27" fmla="*/ 166 h 416"/>
                <a:gd name="T28" fmla="*/ 3810 w 3969"/>
                <a:gd name="T29" fmla="*/ 166 h 4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69"/>
                <a:gd name="T46" fmla="*/ 0 h 416"/>
                <a:gd name="T47" fmla="*/ 3969 w 3969"/>
                <a:gd name="T48" fmla="*/ 416 h 4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69" h="416">
                  <a:moveTo>
                    <a:pt x="0" y="212"/>
                  </a:moveTo>
                  <a:cubicBezTo>
                    <a:pt x="121" y="106"/>
                    <a:pt x="242" y="0"/>
                    <a:pt x="363" y="30"/>
                  </a:cubicBezTo>
                  <a:cubicBezTo>
                    <a:pt x="484" y="60"/>
                    <a:pt x="590" y="393"/>
                    <a:pt x="726" y="393"/>
                  </a:cubicBezTo>
                  <a:cubicBezTo>
                    <a:pt x="862" y="393"/>
                    <a:pt x="1043" y="30"/>
                    <a:pt x="1179" y="30"/>
                  </a:cubicBezTo>
                  <a:cubicBezTo>
                    <a:pt x="1315" y="30"/>
                    <a:pt x="1406" y="393"/>
                    <a:pt x="1542" y="393"/>
                  </a:cubicBezTo>
                  <a:cubicBezTo>
                    <a:pt x="1678" y="393"/>
                    <a:pt x="1860" y="30"/>
                    <a:pt x="1996" y="30"/>
                  </a:cubicBezTo>
                  <a:cubicBezTo>
                    <a:pt x="2132" y="30"/>
                    <a:pt x="2231" y="393"/>
                    <a:pt x="2359" y="393"/>
                  </a:cubicBezTo>
                  <a:cubicBezTo>
                    <a:pt x="2487" y="393"/>
                    <a:pt x="2639" y="30"/>
                    <a:pt x="2767" y="30"/>
                  </a:cubicBezTo>
                  <a:cubicBezTo>
                    <a:pt x="2895" y="30"/>
                    <a:pt x="3017" y="370"/>
                    <a:pt x="3130" y="393"/>
                  </a:cubicBezTo>
                  <a:cubicBezTo>
                    <a:pt x="3243" y="416"/>
                    <a:pt x="3326" y="204"/>
                    <a:pt x="3447" y="166"/>
                  </a:cubicBezTo>
                  <a:cubicBezTo>
                    <a:pt x="3568" y="128"/>
                    <a:pt x="3780" y="166"/>
                    <a:pt x="3856" y="166"/>
                  </a:cubicBezTo>
                  <a:cubicBezTo>
                    <a:pt x="3932" y="166"/>
                    <a:pt x="3886" y="166"/>
                    <a:pt x="3901" y="166"/>
                  </a:cubicBezTo>
                  <a:cubicBezTo>
                    <a:pt x="3916" y="166"/>
                    <a:pt x="3969" y="166"/>
                    <a:pt x="3946" y="166"/>
                  </a:cubicBezTo>
                  <a:cubicBezTo>
                    <a:pt x="3923" y="166"/>
                    <a:pt x="3788" y="166"/>
                    <a:pt x="3765" y="166"/>
                  </a:cubicBezTo>
                  <a:cubicBezTo>
                    <a:pt x="3742" y="166"/>
                    <a:pt x="3776" y="166"/>
                    <a:pt x="3810" y="166"/>
                  </a:cubicBezTo>
                </a:path>
              </a:pathLst>
            </a:custGeom>
            <a:noFill/>
            <a:ln w="57150">
              <a:solidFill>
                <a:srgbClr val="0000FF"/>
              </a:solidFill>
              <a:round/>
              <a:headEnd/>
              <a:tailEnd/>
            </a:ln>
          </p:spPr>
          <p:txBody>
            <a:bodyPr>
              <a:prstTxWarp prst="textNoShape">
                <a:avLst/>
              </a:prstTxWarp>
            </a:bodyPr>
            <a:lstStyle/>
            <a:p>
              <a:endParaRPr lang="en-US">
                <a:solidFill>
                  <a:srgbClr val="000000"/>
                </a:solidFill>
              </a:endParaRPr>
            </a:p>
          </p:txBody>
        </p:sp>
        <p:sp>
          <p:nvSpPr>
            <p:cNvPr id="32795" name="Line 13"/>
            <p:cNvSpPr>
              <a:spLocks noChangeShapeType="1"/>
            </p:cNvSpPr>
            <p:nvPr/>
          </p:nvSpPr>
          <p:spPr bwMode="auto">
            <a:xfrm flipH="1" flipV="1">
              <a:off x="4468" y="3385"/>
              <a:ext cx="226" cy="90"/>
            </a:xfrm>
            <a:prstGeom prst="line">
              <a:avLst/>
            </a:prstGeom>
            <a:noFill/>
            <a:ln w="28575">
              <a:solidFill>
                <a:srgbClr val="0000FF"/>
              </a:solidFill>
              <a:round/>
              <a:headEnd/>
              <a:tailEnd/>
            </a:ln>
          </p:spPr>
          <p:txBody>
            <a:bodyPr>
              <a:prstTxWarp prst="textNoShape">
                <a:avLst/>
              </a:prstTxWarp>
            </a:bodyPr>
            <a:lstStyle/>
            <a:p>
              <a:endParaRPr lang="en-US"/>
            </a:p>
          </p:txBody>
        </p:sp>
        <p:sp>
          <p:nvSpPr>
            <p:cNvPr id="32796" name="Line 14"/>
            <p:cNvSpPr>
              <a:spLocks noChangeShapeType="1"/>
            </p:cNvSpPr>
            <p:nvPr/>
          </p:nvSpPr>
          <p:spPr bwMode="auto">
            <a:xfrm flipH="1">
              <a:off x="4468" y="3475"/>
              <a:ext cx="226" cy="90"/>
            </a:xfrm>
            <a:prstGeom prst="line">
              <a:avLst/>
            </a:prstGeom>
            <a:noFill/>
            <a:ln w="28575">
              <a:solidFill>
                <a:srgbClr val="0000FF"/>
              </a:solidFill>
              <a:round/>
              <a:headEnd/>
              <a:tailEnd/>
            </a:ln>
          </p:spPr>
          <p:txBody>
            <a:bodyPr>
              <a:prstTxWarp prst="textNoShape">
                <a:avLst/>
              </a:prstTxWarp>
            </a:bodyPr>
            <a:lstStyle/>
            <a:p>
              <a:endParaRPr lang="en-US"/>
            </a:p>
          </p:txBody>
        </p:sp>
      </p:grpSp>
      <p:sp>
        <p:nvSpPr>
          <p:cNvPr id="32781" name="Line 15"/>
          <p:cNvSpPr>
            <a:spLocks noChangeShapeType="1"/>
          </p:cNvSpPr>
          <p:nvPr/>
        </p:nvSpPr>
        <p:spPr bwMode="auto">
          <a:xfrm flipV="1">
            <a:off x="5486400" y="1443038"/>
            <a:ext cx="0" cy="1223962"/>
          </a:xfrm>
          <a:prstGeom prst="line">
            <a:avLst/>
          </a:prstGeom>
          <a:noFill/>
          <a:ln w="57150">
            <a:solidFill>
              <a:schemeClr val="tx1"/>
            </a:solidFill>
            <a:round/>
            <a:headEnd/>
            <a:tailEnd type="triangle" w="med" len="med"/>
          </a:ln>
        </p:spPr>
        <p:txBody>
          <a:bodyPr>
            <a:prstTxWarp prst="textNoShape">
              <a:avLst/>
            </a:prstTxWarp>
          </a:bodyPr>
          <a:lstStyle/>
          <a:p>
            <a:endParaRPr lang="en-US"/>
          </a:p>
        </p:txBody>
      </p:sp>
      <p:sp>
        <p:nvSpPr>
          <p:cNvPr id="800784" name="Text Box 16"/>
          <p:cNvSpPr txBox="1">
            <a:spLocks noChangeArrowheads="1"/>
          </p:cNvSpPr>
          <p:nvPr/>
        </p:nvSpPr>
        <p:spPr bwMode="auto">
          <a:xfrm>
            <a:off x="5522913" y="1052513"/>
            <a:ext cx="649287" cy="641350"/>
          </a:xfrm>
          <a:prstGeom prst="rect">
            <a:avLst/>
          </a:prstGeom>
          <a:noFill/>
          <a:ln w="9525">
            <a:noFill/>
            <a:miter lim="800000"/>
            <a:headEnd/>
            <a:tailEnd/>
          </a:ln>
          <a:effectLst/>
        </p:spPr>
        <p:txBody>
          <a:bodyPr>
            <a:prstTxWarp prst="textNoShape">
              <a:avLst/>
            </a:prstTxWarp>
            <a:spAutoFit/>
          </a:bodyPr>
          <a:lstStyle/>
          <a:p>
            <a:pPr>
              <a:spcBef>
                <a:spcPct val="50000"/>
              </a:spcBef>
              <a:defRPr/>
            </a:pPr>
            <a:r>
              <a:rPr lang="en-US" sz="3600" b="1" dirty="0">
                <a:solidFill>
                  <a:srgbClr val="000000"/>
                </a:solidFill>
                <a:effectLst>
                  <a:outerShdw blurRad="38100" dist="38100" dir="2700000" algn="tl">
                    <a:srgbClr val="000000"/>
                  </a:outerShdw>
                </a:effectLst>
                <a:latin typeface="Symbol" charset="2"/>
              </a:rPr>
              <a:t>G</a:t>
            </a:r>
          </a:p>
        </p:txBody>
      </p:sp>
      <p:sp>
        <p:nvSpPr>
          <p:cNvPr id="800785" name="Text Box 17"/>
          <p:cNvSpPr txBox="1">
            <a:spLocks noChangeArrowheads="1"/>
          </p:cNvSpPr>
          <p:nvPr/>
        </p:nvSpPr>
        <p:spPr bwMode="auto">
          <a:xfrm>
            <a:off x="323850" y="1773238"/>
            <a:ext cx="3714750" cy="457200"/>
          </a:xfrm>
          <a:prstGeom prst="rect">
            <a:avLst/>
          </a:prstGeom>
          <a:solidFill>
            <a:srgbClr val="FFFF99"/>
          </a:solidFill>
          <a:ln w="9525">
            <a:noFill/>
            <a:miter lim="800000"/>
            <a:headEnd/>
            <a:tailEnd/>
          </a:ln>
          <a:effectLst/>
        </p:spPr>
        <p:txBody>
          <a:bodyPr>
            <a:prstTxWarp prst="textNoShape">
              <a:avLst/>
            </a:prstTxWarp>
            <a:spAutoFit/>
          </a:bodyPr>
          <a:lstStyle/>
          <a:p>
            <a:pPr>
              <a:spcBef>
                <a:spcPct val="50000"/>
              </a:spcBef>
              <a:defRPr/>
            </a:pPr>
            <a:r>
              <a:rPr lang="en-US" sz="2400" b="1" dirty="0">
                <a:solidFill>
                  <a:srgbClr val="FF0000"/>
                </a:solidFill>
                <a:effectLst>
                  <a:outerShdw blurRad="38100" dist="38100" dir="2700000" algn="tl">
                    <a:srgbClr val="000000"/>
                  </a:outerShdw>
                </a:effectLst>
                <a:latin typeface="Comic Sans MS" charset="0"/>
              </a:rPr>
              <a:t>P</a:t>
            </a:r>
            <a:r>
              <a:rPr lang="en-US" sz="2800" b="1" baseline="-25000" dirty="0">
                <a:solidFill>
                  <a:srgbClr val="FF0000"/>
                </a:solidFill>
                <a:effectLst>
                  <a:outerShdw blurRad="38100" dist="38100" dir="2700000" algn="tl">
                    <a:srgbClr val="000000"/>
                  </a:outerShdw>
                </a:effectLst>
                <a:latin typeface="Comic Sans MS" charset="0"/>
              </a:rPr>
              <a:t>r </a:t>
            </a:r>
            <a:r>
              <a:rPr lang="en-US" sz="2400" b="1" dirty="0">
                <a:solidFill>
                  <a:srgbClr val="FF0000"/>
                </a:solidFill>
                <a:effectLst>
                  <a:outerShdw blurRad="38100" dist="38100" dir="2700000" algn="tl">
                    <a:srgbClr val="000000"/>
                  </a:outerShdw>
                </a:effectLst>
                <a:latin typeface="Comic Sans MS" charset="0"/>
              </a:rPr>
              <a:t>= radiation ~ L</a:t>
            </a:r>
            <a:r>
              <a:rPr lang="en-US" sz="2800" b="1" baseline="-25000" dirty="0">
                <a:solidFill>
                  <a:srgbClr val="FF0000"/>
                </a:solidFill>
                <a:effectLst>
                  <a:outerShdw blurRad="38100" dist="38100" dir="2700000" algn="tl">
                    <a:srgbClr val="000000"/>
                  </a:outerShdw>
                </a:effectLst>
                <a:latin typeface="Comic Sans MS" charset="0"/>
              </a:rPr>
              <a:t>obs</a:t>
            </a:r>
            <a:r>
              <a:rPr lang="en-US" sz="2400" b="1" dirty="0">
                <a:solidFill>
                  <a:srgbClr val="FF0000"/>
                </a:solidFill>
                <a:effectLst>
                  <a:outerShdw blurRad="38100" dist="38100" dir="2700000" algn="tl">
                    <a:srgbClr val="000000"/>
                  </a:outerShdw>
                </a:effectLst>
                <a:latin typeface="Comic Sans MS" charset="0"/>
              </a:rPr>
              <a:t>/</a:t>
            </a:r>
            <a:r>
              <a:rPr lang="en-US" sz="2400" b="1" dirty="0">
                <a:solidFill>
                  <a:srgbClr val="FF0000"/>
                </a:solidFill>
                <a:effectLst>
                  <a:outerShdw blurRad="38100" dist="38100" dir="2700000" algn="tl">
                    <a:srgbClr val="000000"/>
                  </a:outerShdw>
                </a:effectLst>
                <a:latin typeface="Symbol" charset="2"/>
              </a:rPr>
              <a:t>G</a:t>
            </a:r>
            <a:r>
              <a:rPr lang="en-US" sz="2800" b="1" baseline="30000" dirty="0">
                <a:solidFill>
                  <a:srgbClr val="FF0000"/>
                </a:solidFill>
                <a:effectLst>
                  <a:outerShdw blurRad="38100" dist="38100" dir="2700000" algn="tl">
                    <a:srgbClr val="000000"/>
                  </a:outerShdw>
                </a:effectLst>
                <a:latin typeface="Comic Sans MS" charset="0"/>
              </a:rPr>
              <a:t>2</a:t>
            </a:r>
          </a:p>
        </p:txBody>
      </p:sp>
      <p:sp>
        <p:nvSpPr>
          <p:cNvPr id="800786" name="Text Box 18"/>
          <p:cNvSpPr txBox="1">
            <a:spLocks noChangeArrowheads="1"/>
          </p:cNvSpPr>
          <p:nvPr/>
        </p:nvSpPr>
        <p:spPr bwMode="auto">
          <a:xfrm>
            <a:off x="323850" y="2276475"/>
            <a:ext cx="3455988" cy="457200"/>
          </a:xfrm>
          <a:prstGeom prst="rect">
            <a:avLst/>
          </a:prstGeom>
          <a:noFill/>
          <a:ln w="9525">
            <a:noFill/>
            <a:miter lim="800000"/>
            <a:headEnd/>
            <a:tailEnd/>
          </a:ln>
          <a:effectLst/>
        </p:spPr>
        <p:txBody>
          <a:bodyPr>
            <a:prstTxWarp prst="textNoShape">
              <a:avLst/>
            </a:prstTxWarp>
            <a:spAutoFit/>
          </a:bodyPr>
          <a:lstStyle/>
          <a:p>
            <a:pPr>
              <a:spcBef>
                <a:spcPct val="50000"/>
              </a:spcBef>
              <a:defRPr/>
            </a:pPr>
            <a:r>
              <a:rPr lang="en-US" sz="2400" b="1">
                <a:solidFill>
                  <a:srgbClr val="FF0000"/>
                </a:solidFill>
                <a:effectLst>
                  <a:outerShdw blurRad="38100" dist="38100" dir="2700000" algn="tl">
                    <a:srgbClr val="000000"/>
                  </a:outerShdw>
                </a:effectLst>
                <a:latin typeface="Comic Sans MS" charset="0"/>
              </a:rPr>
              <a:t>P</a:t>
            </a:r>
            <a:r>
              <a:rPr lang="en-US" sz="2800" b="1" baseline="-25000">
                <a:solidFill>
                  <a:srgbClr val="FF0000"/>
                </a:solidFill>
                <a:effectLst>
                  <a:outerShdw blurRad="38100" dist="38100" dir="2700000" algn="tl">
                    <a:srgbClr val="000000"/>
                  </a:outerShdw>
                </a:effectLst>
                <a:latin typeface="Comic Sans MS" charset="0"/>
              </a:rPr>
              <a:t>e </a:t>
            </a:r>
            <a:r>
              <a:rPr lang="en-US" sz="2400" b="1">
                <a:solidFill>
                  <a:srgbClr val="FF0000"/>
                </a:solidFill>
                <a:effectLst>
                  <a:outerShdw blurRad="38100" dist="38100" dir="2700000" algn="tl">
                    <a:srgbClr val="000000"/>
                  </a:outerShdw>
                </a:effectLst>
                <a:latin typeface="Comic Sans MS" charset="0"/>
              </a:rPr>
              <a:t>= relat. electrons</a:t>
            </a:r>
            <a:endParaRPr lang="en-US" sz="2800" b="1" baseline="30000">
              <a:solidFill>
                <a:srgbClr val="FF0000"/>
              </a:solidFill>
              <a:effectLst>
                <a:outerShdw blurRad="38100" dist="38100" dir="2700000" algn="tl">
                  <a:srgbClr val="000000"/>
                </a:outerShdw>
              </a:effectLst>
              <a:latin typeface="Comic Sans MS" charset="0"/>
            </a:endParaRPr>
          </a:p>
        </p:txBody>
      </p:sp>
      <p:sp>
        <p:nvSpPr>
          <p:cNvPr id="800787" name="Text Box 19"/>
          <p:cNvSpPr txBox="1">
            <a:spLocks noChangeArrowheads="1"/>
          </p:cNvSpPr>
          <p:nvPr/>
        </p:nvSpPr>
        <p:spPr bwMode="auto">
          <a:xfrm>
            <a:off x="323850" y="2781300"/>
            <a:ext cx="3455988" cy="457200"/>
          </a:xfrm>
          <a:prstGeom prst="rect">
            <a:avLst/>
          </a:prstGeom>
          <a:noFill/>
          <a:ln w="9525">
            <a:noFill/>
            <a:miter lim="800000"/>
            <a:headEnd/>
            <a:tailEnd/>
          </a:ln>
          <a:effectLst/>
        </p:spPr>
        <p:txBody>
          <a:bodyPr>
            <a:prstTxWarp prst="textNoShape">
              <a:avLst/>
            </a:prstTxWarp>
            <a:spAutoFit/>
          </a:bodyPr>
          <a:lstStyle/>
          <a:p>
            <a:pPr>
              <a:spcBef>
                <a:spcPct val="50000"/>
              </a:spcBef>
              <a:defRPr/>
            </a:pPr>
            <a:r>
              <a:rPr lang="en-US" sz="2400" b="1">
                <a:solidFill>
                  <a:srgbClr val="FF0000"/>
                </a:solidFill>
                <a:effectLst>
                  <a:outerShdw blurRad="38100" dist="38100" dir="2700000" algn="tl">
                    <a:srgbClr val="000000"/>
                  </a:outerShdw>
                </a:effectLst>
                <a:latin typeface="Comic Sans MS" charset="0"/>
              </a:rPr>
              <a:t>P</a:t>
            </a:r>
            <a:r>
              <a:rPr lang="en-US" sz="2800" b="1" baseline="-25000">
                <a:solidFill>
                  <a:srgbClr val="FF0000"/>
                </a:solidFill>
                <a:effectLst>
                  <a:outerShdw blurRad="38100" dist="38100" dir="2700000" algn="tl">
                    <a:srgbClr val="000000"/>
                  </a:outerShdw>
                </a:effectLst>
                <a:latin typeface="Comic Sans MS" charset="0"/>
              </a:rPr>
              <a:t>p </a:t>
            </a:r>
            <a:r>
              <a:rPr lang="en-US" sz="2400" b="1">
                <a:solidFill>
                  <a:srgbClr val="FF0000"/>
                </a:solidFill>
                <a:effectLst>
                  <a:outerShdw blurRad="38100" dist="38100" dir="2700000" algn="tl">
                    <a:srgbClr val="000000"/>
                  </a:outerShdw>
                </a:effectLst>
                <a:latin typeface="Comic Sans MS" charset="0"/>
              </a:rPr>
              <a:t>= protons</a:t>
            </a:r>
            <a:endParaRPr lang="en-US" sz="2800" b="1" baseline="30000">
              <a:solidFill>
                <a:srgbClr val="FF0000"/>
              </a:solidFill>
              <a:effectLst>
                <a:outerShdw blurRad="38100" dist="38100" dir="2700000" algn="tl">
                  <a:srgbClr val="000000"/>
                </a:outerShdw>
              </a:effectLst>
              <a:latin typeface="Comic Sans MS" charset="0"/>
            </a:endParaRPr>
          </a:p>
        </p:txBody>
      </p:sp>
      <p:sp>
        <p:nvSpPr>
          <p:cNvPr id="800788" name="Text Box 20"/>
          <p:cNvSpPr txBox="1">
            <a:spLocks noChangeArrowheads="1"/>
          </p:cNvSpPr>
          <p:nvPr/>
        </p:nvSpPr>
        <p:spPr bwMode="auto">
          <a:xfrm>
            <a:off x="323850" y="3284538"/>
            <a:ext cx="3455988" cy="457200"/>
          </a:xfrm>
          <a:prstGeom prst="rect">
            <a:avLst/>
          </a:prstGeom>
          <a:noFill/>
          <a:ln w="9525">
            <a:noFill/>
            <a:miter lim="800000"/>
            <a:headEnd/>
            <a:tailEnd/>
          </a:ln>
          <a:effectLst/>
        </p:spPr>
        <p:txBody>
          <a:bodyPr>
            <a:prstTxWarp prst="textNoShape">
              <a:avLst/>
            </a:prstTxWarp>
            <a:spAutoFit/>
          </a:bodyPr>
          <a:lstStyle/>
          <a:p>
            <a:pPr>
              <a:spcBef>
                <a:spcPct val="50000"/>
              </a:spcBef>
              <a:defRPr/>
            </a:pPr>
            <a:r>
              <a:rPr lang="en-US" sz="2400" b="1">
                <a:solidFill>
                  <a:srgbClr val="FF0000"/>
                </a:solidFill>
                <a:effectLst>
                  <a:outerShdw blurRad="38100" dist="38100" dir="2700000" algn="tl">
                    <a:srgbClr val="000000"/>
                  </a:outerShdw>
                </a:effectLst>
                <a:latin typeface="Comic Sans MS" charset="0"/>
              </a:rPr>
              <a:t>P</a:t>
            </a:r>
            <a:r>
              <a:rPr lang="en-US" sz="2800" b="1" baseline="-25000">
                <a:solidFill>
                  <a:srgbClr val="FF0000"/>
                </a:solidFill>
                <a:effectLst>
                  <a:outerShdw blurRad="38100" dist="38100" dir="2700000" algn="tl">
                    <a:srgbClr val="000000"/>
                  </a:outerShdw>
                </a:effectLst>
                <a:latin typeface="Comic Sans MS" charset="0"/>
              </a:rPr>
              <a:t>B </a:t>
            </a:r>
            <a:r>
              <a:rPr lang="en-US" sz="2400" b="1">
                <a:solidFill>
                  <a:srgbClr val="FF0000"/>
                </a:solidFill>
                <a:effectLst>
                  <a:outerShdw blurRad="38100" dist="38100" dir="2700000" algn="tl">
                    <a:srgbClr val="000000"/>
                  </a:outerShdw>
                </a:effectLst>
                <a:latin typeface="Comic Sans MS" charset="0"/>
              </a:rPr>
              <a:t>= B-field</a:t>
            </a:r>
            <a:endParaRPr lang="en-US" sz="2800" b="1" baseline="-25000">
              <a:solidFill>
                <a:srgbClr val="FF0000"/>
              </a:solidFill>
              <a:effectLst>
                <a:outerShdw blurRad="38100" dist="38100" dir="2700000" algn="tl">
                  <a:srgbClr val="000000"/>
                </a:outerShdw>
              </a:effectLst>
              <a:latin typeface="Comic Sans MS" charset="0"/>
            </a:endParaRPr>
          </a:p>
        </p:txBody>
      </p:sp>
      <p:sp>
        <p:nvSpPr>
          <p:cNvPr id="32787" name="Line 21"/>
          <p:cNvSpPr>
            <a:spLocks noChangeShapeType="1"/>
          </p:cNvSpPr>
          <p:nvPr/>
        </p:nvSpPr>
        <p:spPr bwMode="auto">
          <a:xfrm>
            <a:off x="5364163" y="3213100"/>
            <a:ext cx="1079500" cy="0"/>
          </a:xfrm>
          <a:prstGeom prst="line">
            <a:avLst/>
          </a:prstGeom>
          <a:noFill/>
          <a:ln w="38100">
            <a:solidFill>
              <a:srgbClr val="FF0000"/>
            </a:solidFill>
            <a:round/>
            <a:headEnd type="arrow" w="med" len="med"/>
            <a:tailEnd type="arrow" w="med" len="med"/>
          </a:ln>
        </p:spPr>
        <p:txBody>
          <a:bodyPr>
            <a:prstTxWarp prst="textNoShape">
              <a:avLst/>
            </a:prstTxWarp>
          </a:bodyPr>
          <a:lstStyle/>
          <a:p>
            <a:endParaRPr lang="en-US"/>
          </a:p>
        </p:txBody>
      </p:sp>
      <p:sp>
        <p:nvSpPr>
          <p:cNvPr id="800790" name="Text Box 22"/>
          <p:cNvSpPr txBox="1">
            <a:spLocks noChangeArrowheads="1"/>
          </p:cNvSpPr>
          <p:nvPr/>
        </p:nvSpPr>
        <p:spPr bwMode="auto">
          <a:xfrm>
            <a:off x="5724525" y="3284538"/>
            <a:ext cx="503238" cy="519112"/>
          </a:xfrm>
          <a:prstGeom prst="rect">
            <a:avLst/>
          </a:prstGeom>
          <a:noFill/>
          <a:ln w="9525">
            <a:noFill/>
            <a:miter lim="800000"/>
            <a:headEnd/>
            <a:tailEnd/>
          </a:ln>
          <a:effectLst/>
        </p:spPr>
        <p:txBody>
          <a:bodyPr>
            <a:prstTxWarp prst="textNoShape">
              <a:avLst/>
            </a:prstTxWarp>
            <a:spAutoFit/>
          </a:bodyPr>
          <a:lstStyle/>
          <a:p>
            <a:pPr>
              <a:spcBef>
                <a:spcPct val="50000"/>
              </a:spcBef>
              <a:defRPr/>
            </a:pPr>
            <a:r>
              <a:rPr lang="en-US" sz="2800" b="1">
                <a:solidFill>
                  <a:srgbClr val="FF0000"/>
                </a:solidFill>
                <a:effectLst>
                  <a:outerShdw blurRad="38100" dist="38100" dir="2700000" algn="tl">
                    <a:srgbClr val="000000"/>
                  </a:outerShdw>
                </a:effectLst>
                <a:latin typeface="Comic Sans MS" charset="0"/>
              </a:rPr>
              <a:t>R</a:t>
            </a:r>
          </a:p>
        </p:txBody>
      </p:sp>
      <p:sp>
        <p:nvSpPr>
          <p:cNvPr id="800791" name="Text Box 23"/>
          <p:cNvSpPr txBox="1">
            <a:spLocks noChangeArrowheads="1"/>
          </p:cNvSpPr>
          <p:nvPr/>
        </p:nvSpPr>
        <p:spPr bwMode="auto">
          <a:xfrm>
            <a:off x="0" y="0"/>
            <a:ext cx="9144000" cy="701675"/>
          </a:xfrm>
          <a:prstGeom prst="rect">
            <a:avLst/>
          </a:prstGeom>
          <a:noFill/>
          <a:ln w="9525">
            <a:noFill/>
            <a:miter lim="800000"/>
            <a:headEnd/>
            <a:tailEnd/>
          </a:ln>
          <a:effectLst/>
        </p:spPr>
        <p:txBody>
          <a:bodyPr>
            <a:prstTxWarp prst="textNoShape">
              <a:avLst/>
            </a:prstTxWarp>
            <a:spAutoFit/>
          </a:bodyPr>
          <a:lstStyle/>
          <a:p>
            <a:pPr algn="ctr">
              <a:spcBef>
                <a:spcPct val="50000"/>
              </a:spcBef>
              <a:defRPr/>
            </a:pPr>
            <a:r>
              <a:rPr lang="en-US" sz="4000" b="1">
                <a:solidFill>
                  <a:srgbClr val="FF0000"/>
                </a:solidFill>
                <a:effectLst>
                  <a:outerShdw blurRad="38100" dist="38100" dir="2700000" algn="tl">
                    <a:srgbClr val="000000"/>
                  </a:outerShdw>
                </a:effectLst>
                <a:latin typeface="Comic Sans MS" charset="0"/>
              </a:rPr>
              <a:t>jet power and accretion luminosity</a:t>
            </a:r>
          </a:p>
        </p:txBody>
      </p:sp>
      <p:sp>
        <p:nvSpPr>
          <p:cNvPr id="32790" name="Line 24"/>
          <p:cNvSpPr>
            <a:spLocks noChangeShapeType="1"/>
          </p:cNvSpPr>
          <p:nvPr/>
        </p:nvSpPr>
        <p:spPr bwMode="auto">
          <a:xfrm>
            <a:off x="7164388" y="2852738"/>
            <a:ext cx="0" cy="2592387"/>
          </a:xfrm>
          <a:prstGeom prst="line">
            <a:avLst/>
          </a:prstGeom>
          <a:noFill/>
          <a:ln w="57150">
            <a:solidFill>
              <a:schemeClr val="tx1"/>
            </a:solidFill>
            <a:round/>
            <a:headEnd type="arrow" w="med" len="med"/>
            <a:tailEnd type="arrow" w="med" len="med"/>
          </a:ln>
        </p:spPr>
        <p:txBody>
          <a:bodyPr>
            <a:prstTxWarp prst="textNoShape">
              <a:avLst/>
            </a:prstTxWarp>
          </a:bodyPr>
          <a:lstStyle/>
          <a:p>
            <a:endParaRPr lang="en-US"/>
          </a:p>
        </p:txBody>
      </p:sp>
      <p:sp>
        <p:nvSpPr>
          <p:cNvPr id="32791" name="Text Box 25"/>
          <p:cNvSpPr txBox="1">
            <a:spLocks noChangeArrowheads="1"/>
          </p:cNvSpPr>
          <p:nvPr/>
        </p:nvSpPr>
        <p:spPr bwMode="auto">
          <a:xfrm>
            <a:off x="6659563" y="4005263"/>
            <a:ext cx="1439862" cy="396875"/>
          </a:xfrm>
          <a:prstGeom prst="rect">
            <a:avLst/>
          </a:prstGeom>
          <a:solidFill>
            <a:srgbClr val="B2B2B2"/>
          </a:solidFill>
          <a:ln w="9525">
            <a:noFill/>
            <a:miter lim="800000"/>
            <a:headEnd/>
            <a:tailEnd/>
          </a:ln>
        </p:spPr>
        <p:txBody>
          <a:bodyPr>
            <a:prstTxWarp prst="textNoShape">
              <a:avLst/>
            </a:prstTxWarp>
            <a:spAutoFit/>
          </a:bodyPr>
          <a:lstStyle/>
          <a:p>
            <a:pPr>
              <a:spcBef>
                <a:spcPct val="50000"/>
              </a:spcBef>
            </a:pPr>
            <a:r>
              <a:rPr lang="en-US" sz="2000" b="1">
                <a:solidFill>
                  <a:srgbClr val="000000"/>
                </a:solidFill>
              </a:rPr>
              <a:t>~10</a:t>
            </a:r>
            <a:r>
              <a:rPr lang="en-US" sz="2400" b="1" baseline="30000">
                <a:solidFill>
                  <a:srgbClr val="000000"/>
                </a:solidFill>
              </a:rPr>
              <a:t>17</a:t>
            </a:r>
            <a:r>
              <a:rPr lang="en-US" sz="2000" b="1">
                <a:solidFill>
                  <a:srgbClr val="000000"/>
                </a:solidFill>
              </a:rPr>
              <a:t> cm</a:t>
            </a:r>
          </a:p>
        </p:txBody>
      </p:sp>
      <p:sp>
        <p:nvSpPr>
          <p:cNvPr id="32792" name="Text Box 26"/>
          <p:cNvSpPr txBox="1">
            <a:spLocks noChangeArrowheads="1"/>
          </p:cNvSpPr>
          <p:nvPr/>
        </p:nvSpPr>
        <p:spPr bwMode="auto">
          <a:xfrm>
            <a:off x="2987675" y="5661025"/>
            <a:ext cx="4824413" cy="519113"/>
          </a:xfrm>
          <a:prstGeom prst="rect">
            <a:avLst/>
          </a:prstGeom>
          <a:noFill/>
          <a:ln w="9525">
            <a:noFill/>
            <a:miter lim="800000"/>
            <a:headEnd/>
            <a:tailEnd/>
          </a:ln>
        </p:spPr>
        <p:txBody>
          <a:bodyPr>
            <a:prstTxWarp prst="textNoShape">
              <a:avLst/>
            </a:prstTxWarp>
            <a:spAutoFit/>
          </a:bodyPr>
          <a:lstStyle/>
          <a:p>
            <a:pPr>
              <a:spcBef>
                <a:spcPct val="50000"/>
              </a:spcBef>
            </a:pPr>
            <a:r>
              <a:rPr lang="en-US" sz="2800" b="1">
                <a:solidFill>
                  <a:srgbClr val="000000"/>
                </a:solidFill>
              </a:rPr>
              <a:t>Shakura-Sunyaev disk: L</a:t>
            </a:r>
            <a:r>
              <a:rPr lang="en-US" sz="3200" b="1" baseline="-25000">
                <a:solidFill>
                  <a:srgbClr val="000000"/>
                </a:solidFill>
              </a:rPr>
              <a:t>d</a:t>
            </a:r>
          </a:p>
        </p:txBody>
      </p:sp>
      <p:sp>
        <p:nvSpPr>
          <p:cNvPr id="32793" name="Text Box 27"/>
          <p:cNvSpPr txBox="1">
            <a:spLocks noChangeArrowheads="1"/>
          </p:cNvSpPr>
          <p:nvPr/>
        </p:nvSpPr>
        <p:spPr bwMode="auto">
          <a:xfrm>
            <a:off x="395288" y="3860800"/>
            <a:ext cx="3455987" cy="519113"/>
          </a:xfrm>
          <a:prstGeom prst="rect">
            <a:avLst/>
          </a:prstGeom>
          <a:noFill/>
          <a:ln w="9525">
            <a:noFill/>
            <a:miter lim="800000"/>
            <a:headEnd/>
            <a:tailEnd/>
          </a:ln>
        </p:spPr>
        <p:txBody>
          <a:bodyPr>
            <a:prstTxWarp prst="textNoShape">
              <a:avLst/>
            </a:prstTxWarp>
            <a:spAutoFit/>
          </a:bodyPr>
          <a:lstStyle/>
          <a:p>
            <a:pPr>
              <a:spcBef>
                <a:spcPct val="50000"/>
              </a:spcBef>
            </a:pPr>
            <a:r>
              <a:rPr lang="en-US" sz="2800" b="1">
                <a:solidFill>
                  <a:srgbClr val="000000"/>
                </a:solidFill>
              </a:rPr>
              <a:t>P</a:t>
            </a:r>
            <a:r>
              <a:rPr lang="en-US" sz="3200" b="1" baseline="-25000">
                <a:solidFill>
                  <a:srgbClr val="000000"/>
                </a:solidFill>
              </a:rPr>
              <a:t>jet </a:t>
            </a:r>
            <a:r>
              <a:rPr lang="en-US" sz="2800" b="1">
                <a:solidFill>
                  <a:srgbClr val="000000"/>
                </a:solidFill>
              </a:rPr>
              <a:t>= P</a:t>
            </a:r>
            <a:r>
              <a:rPr lang="en-US" sz="3200" b="1" baseline="-25000">
                <a:solidFill>
                  <a:srgbClr val="000000"/>
                </a:solidFill>
              </a:rPr>
              <a:t>e</a:t>
            </a:r>
            <a:r>
              <a:rPr lang="en-US" sz="2800" b="1">
                <a:solidFill>
                  <a:srgbClr val="000000"/>
                </a:solidFill>
              </a:rPr>
              <a:t>+P</a:t>
            </a:r>
            <a:r>
              <a:rPr lang="en-US" sz="3200" b="1" baseline="-25000">
                <a:solidFill>
                  <a:srgbClr val="000000"/>
                </a:solidFill>
              </a:rPr>
              <a:t>p</a:t>
            </a:r>
            <a:r>
              <a:rPr lang="en-US" sz="2800" b="1">
                <a:solidFill>
                  <a:srgbClr val="000000"/>
                </a:solidFill>
              </a:rPr>
              <a:t>+P</a:t>
            </a:r>
            <a:r>
              <a:rPr lang="en-US" sz="3200" b="1" baseline="-25000">
                <a:solidFill>
                  <a:srgbClr val="000000"/>
                </a:solidFill>
              </a:rPr>
              <a:t>B</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78" name="Picture 2"/>
          <p:cNvPicPr>
            <a:picLocks noChangeAspect="1"/>
          </p:cNvPicPr>
          <p:nvPr/>
        </p:nvPicPr>
        <p:blipFill>
          <a:blip r:embed="rId2"/>
          <a:srcRect/>
          <a:stretch>
            <a:fillRect/>
          </a:stretch>
        </p:blipFill>
        <p:spPr bwMode="auto">
          <a:xfrm>
            <a:off x="193675" y="254000"/>
            <a:ext cx="8416925" cy="5842000"/>
          </a:xfrm>
          <a:prstGeom prst="rect">
            <a:avLst/>
          </a:prstGeom>
          <a:noFill/>
          <a:ln w="9525">
            <a:noFill/>
            <a:miter lim="800000"/>
            <a:headEnd/>
            <a:tailEnd/>
          </a:ln>
        </p:spPr>
      </p:pic>
      <p:sp>
        <p:nvSpPr>
          <p:cNvPr id="3" name="Rectangle 2"/>
          <p:cNvSpPr/>
          <p:nvPr/>
        </p:nvSpPr>
        <p:spPr>
          <a:xfrm>
            <a:off x="2057400" y="1752600"/>
            <a:ext cx="609600" cy="457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p:cNvSpPr/>
          <p:nvPr/>
        </p:nvSpPr>
        <p:spPr>
          <a:xfrm>
            <a:off x="2819400" y="1752600"/>
            <a:ext cx="762000" cy="533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p:cNvSpPr/>
          <p:nvPr/>
        </p:nvSpPr>
        <p:spPr>
          <a:xfrm>
            <a:off x="4800600" y="3429000"/>
            <a:ext cx="838200" cy="304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extBox 5"/>
          <p:cNvSpPr txBox="1"/>
          <p:nvPr/>
        </p:nvSpPr>
        <p:spPr>
          <a:xfrm>
            <a:off x="2133600" y="1595438"/>
            <a:ext cx="4419600" cy="461962"/>
          </a:xfrm>
          <a:prstGeom prst="rect">
            <a:avLst/>
          </a:prstGeom>
          <a:noFill/>
        </p:spPr>
        <p:txBody>
          <a:bodyPr>
            <a:prstTxWarp prst="textNoShape">
              <a:avLst/>
            </a:prstTxWarp>
            <a:spAutoFit/>
          </a:bodyPr>
          <a:lstStyle/>
          <a:p>
            <a:pPr>
              <a:defRPr/>
            </a:pPr>
            <a:r>
              <a:rPr lang="en-US" sz="2400" dirty="0">
                <a:solidFill>
                  <a:srgbClr val="FF0000"/>
                </a:solidFill>
                <a:effectLst>
                  <a:outerShdw blurRad="50800" dist="38100" dir="2700000">
                    <a:srgbClr val="000000">
                      <a:alpha val="43000"/>
                    </a:srgbClr>
                  </a:outerShdw>
                </a:effectLst>
                <a:latin typeface="Comic Sans MS" charset="0"/>
              </a:rPr>
              <a:t>E</a:t>
            </a:r>
            <a:r>
              <a:rPr lang="en-US" sz="2800" baseline="-25000" dirty="0">
                <a:solidFill>
                  <a:srgbClr val="FF0000"/>
                </a:solidFill>
                <a:effectLst>
                  <a:outerShdw blurRad="50800" dist="38100" dir="2700000">
                    <a:srgbClr val="000000">
                      <a:alpha val="43000"/>
                    </a:srgbClr>
                  </a:outerShdw>
                </a:effectLst>
                <a:latin typeface="Comic Sans MS" charset="0"/>
              </a:rPr>
              <a:t>BH</a:t>
            </a:r>
            <a:r>
              <a:rPr lang="en-US" sz="2400" dirty="0">
                <a:solidFill>
                  <a:srgbClr val="FF0000"/>
                </a:solidFill>
                <a:effectLst>
                  <a:outerShdw blurRad="50800" dist="38100" dir="2700000">
                    <a:srgbClr val="000000">
                      <a:alpha val="43000"/>
                    </a:srgbClr>
                  </a:outerShdw>
                </a:effectLst>
                <a:latin typeface="Comic Sans MS" charset="0"/>
              </a:rPr>
              <a:t> = 5/8 E   = 5/13 </a:t>
            </a:r>
            <a:r>
              <a:rPr lang="en-US" sz="2400" dirty="0" err="1">
                <a:solidFill>
                  <a:srgbClr val="FF0000"/>
                </a:solidFill>
                <a:effectLst>
                  <a:outerShdw blurRad="50800" dist="38100" dir="2700000">
                    <a:srgbClr val="000000">
                      <a:alpha val="43000"/>
                    </a:srgbClr>
                  </a:outerShdw>
                </a:effectLst>
                <a:latin typeface="Comic Sans MS" charset="0"/>
              </a:rPr>
              <a:t>E</a:t>
            </a:r>
            <a:r>
              <a:rPr lang="en-US" sz="2800" baseline="-25000" dirty="0" err="1">
                <a:solidFill>
                  <a:srgbClr val="FF0000"/>
                </a:solidFill>
                <a:effectLst>
                  <a:outerShdw blurRad="50800" dist="38100" dir="2700000">
                    <a:srgbClr val="000000">
                      <a:alpha val="43000"/>
                    </a:srgbClr>
                  </a:outerShdw>
                </a:effectLst>
                <a:latin typeface="Comic Sans MS" charset="0"/>
              </a:rPr>
              <a:t>tot</a:t>
            </a:r>
            <a:endParaRPr lang="en-US" sz="2400" baseline="-25000" dirty="0">
              <a:solidFill>
                <a:srgbClr val="0000FF"/>
              </a:solidFill>
              <a:effectLst>
                <a:outerShdw blurRad="50800" dist="38100" dir="2700000">
                  <a:srgbClr val="000000">
                    <a:alpha val="43000"/>
                  </a:srgbClr>
                </a:outerShdw>
              </a:effectLst>
              <a:latin typeface="Comic Sans MS" charset="0"/>
            </a:endParaRPr>
          </a:p>
        </p:txBody>
      </p:sp>
      <p:sp>
        <p:nvSpPr>
          <p:cNvPr id="7" name="TextBox 6"/>
          <p:cNvSpPr txBox="1"/>
          <p:nvPr/>
        </p:nvSpPr>
        <p:spPr>
          <a:xfrm>
            <a:off x="4648200" y="3429000"/>
            <a:ext cx="1676400" cy="461963"/>
          </a:xfrm>
          <a:prstGeom prst="rect">
            <a:avLst/>
          </a:prstGeom>
          <a:noFill/>
        </p:spPr>
        <p:txBody>
          <a:bodyPr>
            <a:spAutoFit/>
          </a:bodyPr>
          <a:lstStyle/>
          <a:p>
            <a:pPr>
              <a:defRPr/>
            </a:pPr>
            <a:r>
              <a:rPr lang="en-US" sz="2400" dirty="0">
                <a:solidFill>
                  <a:srgbClr val="FF0000"/>
                </a:solidFill>
                <a:effectLst>
                  <a:outerShdw blurRad="38100" dist="38100" dir="2700000">
                    <a:srgbClr val="000000">
                      <a:alpha val="68000"/>
                    </a:srgbClr>
                  </a:outerShdw>
                </a:effectLst>
                <a:latin typeface="Comic Sans MS" charset="0"/>
              </a:rPr>
              <a:t>Accretion</a:t>
            </a:r>
            <a:endParaRPr lang="en-US" sz="2000" dirty="0">
              <a:solidFill>
                <a:srgbClr val="FF0000"/>
              </a:solidFill>
              <a:effectLst>
                <a:outerShdw blurRad="38100" dist="38100" dir="2700000">
                  <a:srgbClr val="000000">
                    <a:alpha val="68000"/>
                  </a:srgbClr>
                </a:outerShdw>
              </a:effectLst>
              <a:latin typeface="Comic Sans MS" charset="0"/>
            </a:endParaRPr>
          </a:p>
        </p:txBody>
      </p:sp>
      <p:sp>
        <p:nvSpPr>
          <p:cNvPr id="8" name="TextBox 7"/>
          <p:cNvSpPr txBox="1"/>
          <p:nvPr/>
        </p:nvSpPr>
        <p:spPr>
          <a:xfrm>
            <a:off x="7315200" y="4495800"/>
            <a:ext cx="685800" cy="461963"/>
          </a:xfrm>
          <a:prstGeom prst="rect">
            <a:avLst/>
          </a:prstGeom>
          <a:noFill/>
        </p:spPr>
        <p:txBody>
          <a:bodyPr>
            <a:spAutoFit/>
          </a:bodyPr>
          <a:lstStyle/>
          <a:p>
            <a:pPr>
              <a:defRPr/>
            </a:pPr>
            <a:r>
              <a:rPr lang="en-US" sz="2400" dirty="0">
                <a:solidFill>
                  <a:srgbClr val="FF0000"/>
                </a:solidFill>
                <a:effectLst>
                  <a:outerShdw blurRad="38100" dist="38100" dir="2700000">
                    <a:srgbClr val="000000">
                      <a:alpha val="68000"/>
                    </a:srgbClr>
                  </a:outerShdw>
                </a:effectLst>
                <a:latin typeface="Comic Sans MS" charset="0"/>
              </a:rPr>
              <a:t>??</a:t>
            </a:r>
          </a:p>
        </p:txBody>
      </p:sp>
      <p:sp>
        <p:nvSpPr>
          <p:cNvPr id="15" name="5-Point Star 14"/>
          <p:cNvSpPr/>
          <p:nvPr/>
        </p:nvSpPr>
        <p:spPr>
          <a:xfrm>
            <a:off x="3886200" y="1905000"/>
            <a:ext cx="152400" cy="152400"/>
          </a:xfrm>
          <a:prstGeom prst="star5">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50" name="Picture 2" descr="jetsites"/>
          <p:cNvPicPr>
            <a:picLocks noGrp="1" noChangeAspect="1" noChangeArrowheads="1"/>
          </p:cNvPicPr>
          <p:nvPr>
            <p:ph/>
          </p:nvPr>
        </p:nvPicPr>
        <p:blipFill>
          <a:blip r:embed="rId2"/>
          <a:srcRect/>
          <a:stretch>
            <a:fillRect/>
          </a:stretch>
        </p:blipFill>
        <p:spPr>
          <a:xfrm>
            <a:off x="323850" y="115888"/>
            <a:ext cx="5410200" cy="6553200"/>
          </a:xfrm>
          <a:noFill/>
        </p:spPr>
      </p:pic>
      <p:sp>
        <p:nvSpPr>
          <p:cNvPr id="428035" name="Text Box 3"/>
          <p:cNvSpPr txBox="1">
            <a:spLocks noChangeArrowheads="1"/>
          </p:cNvSpPr>
          <p:nvPr/>
        </p:nvSpPr>
        <p:spPr bwMode="auto">
          <a:xfrm>
            <a:off x="5724525" y="333375"/>
            <a:ext cx="3311525" cy="1920875"/>
          </a:xfrm>
          <a:prstGeom prst="rect">
            <a:avLst/>
          </a:prstGeom>
          <a:noFill/>
          <a:ln w="9525">
            <a:noFill/>
            <a:miter lim="800000"/>
            <a:headEnd/>
            <a:tailEnd/>
          </a:ln>
          <a:effectLst/>
        </p:spPr>
        <p:txBody>
          <a:bodyPr>
            <a:prstTxWarp prst="textNoShape">
              <a:avLst/>
            </a:prstTxWarp>
            <a:spAutoFit/>
          </a:bodyPr>
          <a:lstStyle/>
          <a:p>
            <a:pPr algn="ctr">
              <a:spcBef>
                <a:spcPct val="50000"/>
              </a:spcBef>
              <a:defRPr/>
            </a:pPr>
            <a:r>
              <a:rPr lang="en-US" sz="4000" b="1">
                <a:solidFill>
                  <a:srgbClr val="FF0000"/>
                </a:solidFill>
                <a:effectLst>
                  <a:outerShdw blurRad="38100" dist="38100" dir="2700000" algn="tl">
                    <a:srgbClr val="000000"/>
                  </a:outerShdw>
                </a:effectLst>
                <a:latin typeface="Comic Sans MS" charset="0"/>
              </a:rPr>
              <a:t>Power of jets in </a:t>
            </a:r>
            <a:r>
              <a:rPr lang="en-US" sz="4000" b="1">
                <a:solidFill>
                  <a:srgbClr val="66FF33"/>
                </a:solidFill>
                <a:effectLst>
                  <a:outerShdw blurRad="38100" dist="38100" dir="2700000" algn="tl">
                    <a:srgbClr val="000000"/>
                  </a:outerShdw>
                </a:effectLst>
                <a:latin typeface="Comic Sans MS" charset="0"/>
              </a:rPr>
              <a:t>blazars</a:t>
            </a:r>
            <a:endParaRPr lang="it-IT" sz="4000" b="1">
              <a:solidFill>
                <a:srgbClr val="66FF33"/>
              </a:solidFill>
              <a:effectLst>
                <a:outerShdw blurRad="38100" dist="38100" dir="2700000" algn="tl">
                  <a:srgbClr val="000000"/>
                </a:outerShdw>
              </a:effectLst>
              <a:latin typeface="Comic Sans MS" charset="0"/>
            </a:endParaRPr>
          </a:p>
        </p:txBody>
      </p:sp>
      <p:sp>
        <p:nvSpPr>
          <p:cNvPr id="27652" name="TextBox 4"/>
          <p:cNvSpPr txBox="1">
            <a:spLocks noChangeArrowheads="1"/>
          </p:cNvSpPr>
          <p:nvPr/>
        </p:nvSpPr>
        <p:spPr bwMode="auto">
          <a:xfrm>
            <a:off x="3505200" y="1981200"/>
            <a:ext cx="1981200" cy="307975"/>
          </a:xfrm>
          <a:prstGeom prst="rect">
            <a:avLst/>
          </a:prstGeom>
          <a:noFill/>
          <a:ln w="9525">
            <a:noFill/>
            <a:miter lim="800000"/>
            <a:headEnd/>
            <a:tailEnd/>
          </a:ln>
        </p:spPr>
        <p:txBody>
          <a:bodyPr>
            <a:prstTxWarp prst="textNoShape">
              <a:avLst/>
            </a:prstTxWarp>
            <a:spAutoFit/>
          </a:bodyPr>
          <a:lstStyle/>
          <a:p>
            <a:r>
              <a:rPr lang="en-US" sz="1400">
                <a:latin typeface="Chalkduster" pitchFamily="-65" charset="0"/>
                <a:ea typeface="Chalkduster" pitchFamily="-65" charset="0"/>
                <a:cs typeface="Chalkduster" pitchFamily="-65" charset="0"/>
              </a:rPr>
              <a:t>X-ray cavities</a:t>
            </a:r>
          </a:p>
        </p:txBody>
      </p:sp>
      <p:sp>
        <p:nvSpPr>
          <p:cNvPr id="5" name="Oval 4"/>
          <p:cNvSpPr/>
          <p:nvPr/>
        </p:nvSpPr>
        <p:spPr>
          <a:xfrm>
            <a:off x="3048000" y="1143000"/>
            <a:ext cx="2209800" cy="762000"/>
          </a:xfrm>
          <a:prstGeom prst="ellipse">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extBox 5"/>
          <p:cNvSpPr txBox="1"/>
          <p:nvPr/>
        </p:nvSpPr>
        <p:spPr>
          <a:xfrm>
            <a:off x="6019800" y="2514600"/>
            <a:ext cx="2209800" cy="933450"/>
          </a:xfrm>
          <a:prstGeom prst="rect">
            <a:avLst/>
          </a:prstGeom>
          <a:noFill/>
        </p:spPr>
        <p:txBody>
          <a:bodyPr>
            <a:spAutoFit/>
          </a:bodyPr>
          <a:lstStyle/>
          <a:p>
            <a:pPr>
              <a:defRPr/>
            </a:pPr>
            <a:r>
              <a:rPr lang="en-US" dirty="0">
                <a:solidFill>
                  <a:srgbClr val="FF0000"/>
                </a:solidFill>
                <a:effectLst>
                  <a:outerShdw blurRad="50800" dist="38100" dir="2700000">
                    <a:srgbClr val="000000">
                      <a:alpha val="84000"/>
                    </a:srgbClr>
                  </a:outerShdw>
                </a:effectLst>
                <a:latin typeface="Comic Sans MS" charset="0"/>
              </a:rPr>
              <a:t>Minimum energy</a:t>
            </a:r>
          </a:p>
          <a:p>
            <a:pPr>
              <a:defRPr/>
            </a:pPr>
            <a:endParaRPr lang="en-US" dirty="0">
              <a:solidFill>
                <a:srgbClr val="FF0000"/>
              </a:solidFill>
              <a:effectLst>
                <a:outerShdw blurRad="50800" dist="38100" dir="2700000">
                  <a:srgbClr val="000000">
                    <a:alpha val="84000"/>
                  </a:srgbClr>
                </a:outerShdw>
              </a:effectLst>
              <a:latin typeface="Comic Sans MS" charset="0"/>
            </a:endParaRPr>
          </a:p>
          <a:p>
            <a:pPr>
              <a:defRPr/>
            </a:pPr>
            <a:r>
              <a:rPr lang="en-US" dirty="0">
                <a:solidFill>
                  <a:srgbClr val="FF0000"/>
                </a:solidFill>
                <a:effectLst>
                  <a:outerShdw blurRad="50800" dist="38100" dir="2700000">
                    <a:srgbClr val="000000">
                      <a:alpha val="84000"/>
                    </a:srgbClr>
                  </a:outerShdw>
                </a:effectLst>
                <a:latin typeface="Comic Sans MS" charset="0"/>
              </a:rPr>
              <a:t>           </a:t>
            </a:r>
            <a:r>
              <a:rPr lang="en-US" dirty="0" err="1">
                <a:solidFill>
                  <a:srgbClr val="FF0000"/>
                </a:solidFill>
                <a:effectLst>
                  <a:outerShdw blurRad="50800" dist="38100" dir="2700000">
                    <a:srgbClr val="000000">
                      <a:alpha val="84000"/>
                    </a:srgbClr>
                  </a:outerShdw>
                </a:effectLst>
                <a:latin typeface="Comic Sans MS" charset="0"/>
              </a:rPr>
              <a:t>t</a:t>
            </a:r>
            <a:r>
              <a:rPr lang="en-US" sz="2800" baseline="-25000" dirty="0" err="1">
                <a:solidFill>
                  <a:srgbClr val="FF0000"/>
                </a:solidFill>
                <a:effectLst>
                  <a:outerShdw blurRad="50800" dist="38100" dir="2700000">
                    <a:srgbClr val="000000">
                      <a:alpha val="84000"/>
                    </a:srgbClr>
                  </a:outerShdw>
                </a:effectLst>
                <a:latin typeface="Comic Sans MS" charset="0"/>
              </a:rPr>
              <a:t>lobe</a:t>
            </a:r>
            <a:endParaRPr lang="en-US" baseline="-25000" dirty="0">
              <a:solidFill>
                <a:srgbClr val="FF0000"/>
              </a:solidFill>
              <a:effectLst>
                <a:outerShdw blurRad="50800" dist="38100" dir="2700000">
                  <a:srgbClr val="000000">
                    <a:alpha val="84000"/>
                  </a:srgbClr>
                </a:outerShdw>
              </a:effectLst>
              <a:latin typeface="Comic Sans MS" charset="0"/>
            </a:endParaRPr>
          </a:p>
        </p:txBody>
      </p:sp>
      <p:cxnSp>
        <p:nvCxnSpPr>
          <p:cNvPr id="8" name="Straight Connector 7"/>
          <p:cNvCxnSpPr/>
          <p:nvPr/>
        </p:nvCxnSpPr>
        <p:spPr>
          <a:xfrm>
            <a:off x="6096000" y="3048000"/>
            <a:ext cx="175260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4" name="Picture 2" descr="jetsites"/>
          <p:cNvPicPr>
            <a:picLocks noGrp="1" noChangeAspect="1" noChangeArrowheads="1"/>
          </p:cNvPicPr>
          <p:nvPr>
            <p:ph/>
          </p:nvPr>
        </p:nvPicPr>
        <p:blipFill>
          <a:blip r:embed="rId2"/>
          <a:srcRect/>
          <a:stretch>
            <a:fillRect/>
          </a:stretch>
        </p:blipFill>
        <p:spPr>
          <a:xfrm>
            <a:off x="323850" y="115888"/>
            <a:ext cx="5410200" cy="6553200"/>
          </a:xfrm>
          <a:noFill/>
        </p:spPr>
      </p:pic>
      <p:sp>
        <p:nvSpPr>
          <p:cNvPr id="428035" name="Text Box 3"/>
          <p:cNvSpPr txBox="1">
            <a:spLocks noChangeArrowheads="1"/>
          </p:cNvSpPr>
          <p:nvPr/>
        </p:nvSpPr>
        <p:spPr bwMode="auto">
          <a:xfrm>
            <a:off x="5724525" y="333375"/>
            <a:ext cx="3311525" cy="1920875"/>
          </a:xfrm>
          <a:prstGeom prst="rect">
            <a:avLst/>
          </a:prstGeom>
          <a:noFill/>
          <a:ln w="9525">
            <a:noFill/>
            <a:miter lim="800000"/>
            <a:headEnd/>
            <a:tailEnd/>
          </a:ln>
          <a:effectLst/>
        </p:spPr>
        <p:txBody>
          <a:bodyPr>
            <a:prstTxWarp prst="textNoShape">
              <a:avLst/>
            </a:prstTxWarp>
            <a:spAutoFit/>
          </a:bodyPr>
          <a:lstStyle/>
          <a:p>
            <a:pPr algn="ctr">
              <a:spcBef>
                <a:spcPct val="50000"/>
              </a:spcBef>
              <a:defRPr/>
            </a:pPr>
            <a:r>
              <a:rPr lang="en-US" sz="4000" b="1">
                <a:solidFill>
                  <a:srgbClr val="FF0000"/>
                </a:solidFill>
                <a:effectLst>
                  <a:outerShdw blurRad="38100" dist="38100" dir="2700000" algn="tl">
                    <a:srgbClr val="000000"/>
                  </a:outerShdw>
                </a:effectLst>
                <a:latin typeface="Comic Sans MS" charset="0"/>
              </a:rPr>
              <a:t>Power of jets in </a:t>
            </a:r>
            <a:r>
              <a:rPr lang="en-US" sz="4000" b="1">
                <a:solidFill>
                  <a:srgbClr val="66FF33"/>
                </a:solidFill>
                <a:effectLst>
                  <a:outerShdw blurRad="38100" dist="38100" dir="2700000" algn="tl">
                    <a:srgbClr val="000000"/>
                  </a:outerShdw>
                </a:effectLst>
                <a:latin typeface="Comic Sans MS" charset="0"/>
              </a:rPr>
              <a:t>blazars</a:t>
            </a:r>
            <a:endParaRPr lang="it-IT" sz="4000" b="1">
              <a:solidFill>
                <a:srgbClr val="66FF33"/>
              </a:solidFill>
              <a:effectLst>
                <a:outerShdw blurRad="38100" dist="38100" dir="2700000" algn="tl">
                  <a:srgbClr val="000000"/>
                </a:outerShdw>
              </a:effectLst>
              <a:latin typeface="Comic Sans MS" charset="0"/>
            </a:endParaRPr>
          </a:p>
        </p:txBody>
      </p:sp>
      <p:sp>
        <p:nvSpPr>
          <p:cNvPr id="28676" name="TextBox 4"/>
          <p:cNvSpPr txBox="1">
            <a:spLocks noChangeArrowheads="1"/>
          </p:cNvSpPr>
          <p:nvPr/>
        </p:nvSpPr>
        <p:spPr bwMode="auto">
          <a:xfrm>
            <a:off x="3505200" y="1981200"/>
            <a:ext cx="1981200" cy="307975"/>
          </a:xfrm>
          <a:prstGeom prst="rect">
            <a:avLst/>
          </a:prstGeom>
          <a:noFill/>
          <a:ln w="9525">
            <a:noFill/>
            <a:miter lim="800000"/>
            <a:headEnd/>
            <a:tailEnd/>
          </a:ln>
        </p:spPr>
        <p:txBody>
          <a:bodyPr>
            <a:prstTxWarp prst="textNoShape">
              <a:avLst/>
            </a:prstTxWarp>
            <a:spAutoFit/>
          </a:bodyPr>
          <a:lstStyle/>
          <a:p>
            <a:r>
              <a:rPr lang="en-US" sz="1400">
                <a:latin typeface="Chalkduster" pitchFamily="-65" charset="0"/>
                <a:ea typeface="Chalkduster" pitchFamily="-65" charset="0"/>
                <a:cs typeface="Chalkduster" pitchFamily="-65" charset="0"/>
              </a:rPr>
              <a:t>X-ray cavities</a:t>
            </a:r>
          </a:p>
        </p:txBody>
      </p:sp>
      <p:sp>
        <p:nvSpPr>
          <p:cNvPr id="5" name="Oval 4"/>
          <p:cNvSpPr/>
          <p:nvPr/>
        </p:nvSpPr>
        <p:spPr>
          <a:xfrm>
            <a:off x="3124200" y="1752600"/>
            <a:ext cx="2209800" cy="762000"/>
          </a:xfrm>
          <a:prstGeom prst="ellipse">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extBox 5"/>
          <p:cNvSpPr txBox="1"/>
          <p:nvPr/>
        </p:nvSpPr>
        <p:spPr>
          <a:xfrm>
            <a:off x="5867400" y="2667000"/>
            <a:ext cx="2209800" cy="369888"/>
          </a:xfrm>
          <a:prstGeom prst="rect">
            <a:avLst/>
          </a:prstGeom>
          <a:noFill/>
        </p:spPr>
        <p:txBody>
          <a:bodyPr>
            <a:spAutoFit/>
          </a:bodyPr>
          <a:lstStyle/>
          <a:p>
            <a:pPr>
              <a:defRPr/>
            </a:pPr>
            <a:r>
              <a:rPr lang="en-US" dirty="0">
                <a:solidFill>
                  <a:srgbClr val="FF0000"/>
                </a:solidFill>
                <a:effectLst>
                  <a:outerShdw blurRad="50800" dist="38100" dir="2700000">
                    <a:srgbClr val="000000">
                      <a:alpha val="84000"/>
                    </a:srgbClr>
                  </a:outerShdw>
                </a:effectLst>
                <a:latin typeface="Comic Sans MS" charset="0"/>
              </a:rPr>
              <a:t>PV work / </a:t>
            </a:r>
            <a:r>
              <a:rPr lang="en-US" dirty="0" err="1">
                <a:solidFill>
                  <a:srgbClr val="FF0000"/>
                </a:solidFill>
                <a:effectLst>
                  <a:outerShdw blurRad="50800" dist="38100" dir="2700000">
                    <a:srgbClr val="000000">
                      <a:alpha val="84000"/>
                    </a:srgbClr>
                  </a:outerShdw>
                </a:effectLst>
                <a:latin typeface="Comic Sans MS" charset="0"/>
              </a:rPr>
              <a:t>t</a:t>
            </a:r>
            <a:r>
              <a:rPr lang="en-US" sz="2400" baseline="-25000" dirty="0" err="1">
                <a:solidFill>
                  <a:srgbClr val="FF0000"/>
                </a:solidFill>
                <a:effectLst>
                  <a:outerShdw blurRad="50800" dist="38100" dir="2700000">
                    <a:srgbClr val="000000">
                      <a:alpha val="84000"/>
                    </a:srgbClr>
                  </a:outerShdw>
                </a:effectLst>
                <a:latin typeface="Comic Sans MS" charset="0"/>
              </a:rPr>
              <a:t>sound</a:t>
            </a:r>
            <a:endParaRPr lang="en-US" baseline="-25000" dirty="0">
              <a:solidFill>
                <a:srgbClr val="FF0000"/>
              </a:solidFill>
              <a:effectLst>
                <a:outerShdw blurRad="50800" dist="38100" dir="2700000">
                  <a:srgbClr val="000000">
                    <a:alpha val="84000"/>
                  </a:srgbClr>
                </a:outerShdw>
              </a:effectLst>
              <a:latin typeface="Comic Sans MS"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8" name="Picture 2" descr="jetsites"/>
          <p:cNvPicPr>
            <a:picLocks noGrp="1" noChangeAspect="1" noChangeArrowheads="1"/>
          </p:cNvPicPr>
          <p:nvPr>
            <p:ph/>
          </p:nvPr>
        </p:nvPicPr>
        <p:blipFill>
          <a:blip r:embed="rId2"/>
          <a:srcRect/>
          <a:stretch>
            <a:fillRect/>
          </a:stretch>
        </p:blipFill>
        <p:spPr>
          <a:xfrm>
            <a:off x="323850" y="152400"/>
            <a:ext cx="5410200" cy="6553200"/>
          </a:xfrm>
          <a:noFill/>
        </p:spPr>
      </p:pic>
      <p:sp>
        <p:nvSpPr>
          <p:cNvPr id="433155" name="Text Box 3"/>
          <p:cNvSpPr txBox="1">
            <a:spLocks noChangeArrowheads="1"/>
          </p:cNvSpPr>
          <p:nvPr/>
        </p:nvSpPr>
        <p:spPr bwMode="auto">
          <a:xfrm>
            <a:off x="5724525" y="333375"/>
            <a:ext cx="3311525" cy="1920875"/>
          </a:xfrm>
          <a:prstGeom prst="rect">
            <a:avLst/>
          </a:prstGeom>
          <a:noFill/>
          <a:ln w="9525">
            <a:noFill/>
            <a:miter lim="800000"/>
            <a:headEnd/>
            <a:tailEnd/>
          </a:ln>
          <a:effectLst/>
        </p:spPr>
        <p:txBody>
          <a:bodyPr>
            <a:prstTxWarp prst="textNoShape">
              <a:avLst/>
            </a:prstTxWarp>
            <a:spAutoFit/>
          </a:bodyPr>
          <a:lstStyle/>
          <a:p>
            <a:pPr algn="ctr">
              <a:spcBef>
                <a:spcPct val="50000"/>
              </a:spcBef>
              <a:defRPr/>
            </a:pPr>
            <a:r>
              <a:rPr lang="en-US" sz="4000" b="1">
                <a:solidFill>
                  <a:srgbClr val="FF0000"/>
                </a:solidFill>
                <a:effectLst>
                  <a:outerShdw blurRad="38100" dist="38100" dir="2700000" algn="tl">
                    <a:srgbClr val="000000"/>
                  </a:outerShdw>
                </a:effectLst>
                <a:latin typeface="Comic Sans MS" charset="0"/>
              </a:rPr>
              <a:t>Power of jets in </a:t>
            </a:r>
            <a:r>
              <a:rPr lang="en-US" sz="4000" b="1">
                <a:solidFill>
                  <a:srgbClr val="66FF33"/>
                </a:solidFill>
                <a:effectLst>
                  <a:outerShdw blurRad="38100" dist="38100" dir="2700000" algn="tl">
                    <a:srgbClr val="000000"/>
                  </a:outerShdw>
                </a:effectLst>
                <a:latin typeface="Comic Sans MS" charset="0"/>
              </a:rPr>
              <a:t>blazars</a:t>
            </a:r>
            <a:endParaRPr lang="it-IT" sz="4000" b="1">
              <a:solidFill>
                <a:srgbClr val="66FF33"/>
              </a:solidFill>
              <a:effectLst>
                <a:outerShdw blurRad="38100" dist="38100" dir="2700000" algn="tl">
                  <a:srgbClr val="000000"/>
                </a:outerShdw>
              </a:effectLst>
              <a:latin typeface="Comic Sans MS" charset="0"/>
            </a:endParaRPr>
          </a:p>
        </p:txBody>
      </p:sp>
      <p:sp>
        <p:nvSpPr>
          <p:cNvPr id="29700" name="Oval 4"/>
          <p:cNvSpPr>
            <a:spLocks noChangeArrowheads="1"/>
          </p:cNvSpPr>
          <p:nvPr/>
        </p:nvSpPr>
        <p:spPr bwMode="auto">
          <a:xfrm>
            <a:off x="3124200" y="3505200"/>
            <a:ext cx="2663825" cy="687388"/>
          </a:xfrm>
          <a:prstGeom prst="ellipse">
            <a:avLst/>
          </a:prstGeom>
          <a:noFill/>
          <a:ln w="57150">
            <a:solidFill>
              <a:srgbClr val="FF0000"/>
            </a:solidFill>
            <a:round/>
            <a:headEnd/>
            <a:tailEnd/>
          </a:ln>
        </p:spPr>
        <p:txBody>
          <a:bodyPr wrap="none" anchor="ctr">
            <a:prstTxWarp prst="textNoShape">
              <a:avLst/>
            </a:prstTxWarp>
          </a:bodyPr>
          <a:lstStyle/>
          <a:p>
            <a:endParaRPr lang="en-US"/>
          </a:p>
        </p:txBody>
      </p:sp>
      <p:sp>
        <p:nvSpPr>
          <p:cNvPr id="29701" name="TextBox 4"/>
          <p:cNvSpPr txBox="1">
            <a:spLocks noChangeArrowheads="1"/>
          </p:cNvSpPr>
          <p:nvPr/>
        </p:nvSpPr>
        <p:spPr bwMode="auto">
          <a:xfrm>
            <a:off x="3505200" y="1981200"/>
            <a:ext cx="1981200" cy="307975"/>
          </a:xfrm>
          <a:prstGeom prst="rect">
            <a:avLst/>
          </a:prstGeom>
          <a:noFill/>
          <a:ln w="9525">
            <a:noFill/>
            <a:miter lim="800000"/>
            <a:headEnd/>
            <a:tailEnd/>
          </a:ln>
        </p:spPr>
        <p:txBody>
          <a:bodyPr>
            <a:prstTxWarp prst="textNoShape">
              <a:avLst/>
            </a:prstTxWarp>
            <a:spAutoFit/>
          </a:bodyPr>
          <a:lstStyle/>
          <a:p>
            <a:r>
              <a:rPr lang="en-US" sz="1400">
                <a:latin typeface="Chalkduster" pitchFamily="-65" charset="0"/>
                <a:ea typeface="Chalkduster" pitchFamily="-65" charset="0"/>
                <a:cs typeface="Chalkduster" pitchFamily="-65" charset="0"/>
              </a:rPr>
              <a:t>X-ray cavities</a:t>
            </a:r>
          </a:p>
        </p:txBody>
      </p:sp>
      <p:sp>
        <p:nvSpPr>
          <p:cNvPr id="6" name="TextBox 5"/>
          <p:cNvSpPr txBox="1"/>
          <p:nvPr/>
        </p:nvSpPr>
        <p:spPr>
          <a:xfrm>
            <a:off x="5791200" y="3505200"/>
            <a:ext cx="3276600" cy="646113"/>
          </a:xfrm>
          <a:prstGeom prst="rect">
            <a:avLst/>
          </a:prstGeom>
          <a:noFill/>
        </p:spPr>
        <p:txBody>
          <a:bodyPr>
            <a:spAutoFit/>
          </a:bodyPr>
          <a:lstStyle/>
          <a:p>
            <a:pPr>
              <a:defRPr/>
            </a:pPr>
            <a:r>
              <a:rPr lang="en-US" dirty="0">
                <a:solidFill>
                  <a:srgbClr val="FF0000"/>
                </a:solidFill>
                <a:effectLst>
                  <a:outerShdw blurRad="50800" dist="38100" dir="2700000">
                    <a:srgbClr val="000000">
                      <a:alpha val="84000"/>
                    </a:srgbClr>
                  </a:outerShdw>
                </a:effectLst>
                <a:latin typeface="Comic Sans MS" charset="0"/>
              </a:rPr>
              <a:t>Measure the size, apply SSC model, find </a:t>
            </a:r>
            <a:r>
              <a:rPr lang="en-US" dirty="0" err="1">
                <a:solidFill>
                  <a:srgbClr val="FF0000"/>
                </a:solidFill>
                <a:effectLst>
                  <a:outerShdw blurRad="50800" dist="38100" dir="2700000">
                    <a:srgbClr val="000000">
                      <a:alpha val="84000"/>
                    </a:srgbClr>
                  </a:outerShdw>
                </a:effectLst>
                <a:latin typeface="Symbol" charset="2"/>
                <a:cs typeface="Symbol" charset="2"/>
              </a:rPr>
              <a:t>d</a:t>
            </a:r>
            <a:r>
              <a:rPr lang="en-US" dirty="0">
                <a:solidFill>
                  <a:srgbClr val="FF0000"/>
                </a:solidFill>
                <a:effectLst>
                  <a:outerShdw blurRad="50800" dist="38100" dir="2700000">
                    <a:srgbClr val="000000">
                      <a:alpha val="84000"/>
                    </a:srgbClr>
                  </a:outerShdw>
                </a:effectLst>
                <a:latin typeface="Comic Sans MS" charset="0"/>
              </a:rPr>
              <a:t> and # of </a:t>
            </a:r>
            <a:r>
              <a:rPr lang="en-US" dirty="0" err="1">
                <a:solidFill>
                  <a:srgbClr val="FF0000"/>
                </a:solidFill>
                <a:effectLst>
                  <a:outerShdw blurRad="50800" dist="38100" dir="2700000">
                    <a:srgbClr val="000000">
                      <a:alpha val="84000"/>
                    </a:srgbClr>
                  </a:outerShdw>
                </a:effectLst>
                <a:latin typeface="Comic Sans MS" charset="0"/>
              </a:rPr>
              <a:t>e</a:t>
            </a:r>
            <a:r>
              <a:rPr lang="en-US" dirty="0">
                <a:solidFill>
                  <a:srgbClr val="FF0000"/>
                </a:solidFill>
                <a:effectLst>
                  <a:outerShdw blurRad="50800" dist="38100" dir="2700000">
                    <a:srgbClr val="000000">
                      <a:alpha val="84000"/>
                    </a:srgbClr>
                  </a:outerShdw>
                </a:effectLst>
                <a:latin typeface="Comic Sans MS" charset="0"/>
              </a:rPr>
              <a: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30" name="Picture 2"/>
          <p:cNvPicPr>
            <a:picLocks noChangeAspect="1"/>
          </p:cNvPicPr>
          <p:nvPr/>
        </p:nvPicPr>
        <p:blipFill>
          <a:blip r:embed="rId2"/>
          <a:srcRect/>
          <a:stretch>
            <a:fillRect/>
          </a:stretch>
        </p:blipFill>
        <p:spPr bwMode="auto">
          <a:xfrm>
            <a:off x="193675" y="254000"/>
            <a:ext cx="8416925" cy="5842000"/>
          </a:xfrm>
          <a:prstGeom prst="rect">
            <a:avLst/>
          </a:prstGeom>
          <a:noFill/>
          <a:ln w="9525">
            <a:noFill/>
            <a:miter lim="800000"/>
            <a:headEnd/>
            <a:tailEnd/>
          </a:ln>
        </p:spPr>
      </p:pic>
      <p:sp>
        <p:nvSpPr>
          <p:cNvPr id="3" name="Rectangle 2"/>
          <p:cNvSpPr/>
          <p:nvPr/>
        </p:nvSpPr>
        <p:spPr>
          <a:xfrm>
            <a:off x="2057400" y="1524000"/>
            <a:ext cx="609600" cy="457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p:cNvSpPr/>
          <p:nvPr/>
        </p:nvSpPr>
        <p:spPr>
          <a:xfrm>
            <a:off x="2819400" y="1752600"/>
            <a:ext cx="762000" cy="533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p:cNvSpPr/>
          <p:nvPr/>
        </p:nvSpPr>
        <p:spPr>
          <a:xfrm>
            <a:off x="4800600" y="3429000"/>
            <a:ext cx="838200" cy="304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extBox 5"/>
          <p:cNvSpPr txBox="1"/>
          <p:nvPr/>
        </p:nvSpPr>
        <p:spPr>
          <a:xfrm>
            <a:off x="2057400" y="1219200"/>
            <a:ext cx="2438400" cy="830263"/>
          </a:xfrm>
          <a:prstGeom prst="rect">
            <a:avLst/>
          </a:prstGeom>
          <a:noFill/>
        </p:spPr>
        <p:txBody>
          <a:bodyPr>
            <a:prstTxWarp prst="textNoShape">
              <a:avLst/>
            </a:prstTxWarp>
            <a:spAutoFit/>
          </a:bodyPr>
          <a:lstStyle/>
          <a:p>
            <a:pPr>
              <a:defRPr/>
            </a:pPr>
            <a:r>
              <a:rPr lang="en-US" sz="2400" dirty="0">
                <a:solidFill>
                  <a:srgbClr val="FF0000"/>
                </a:solidFill>
                <a:effectLst>
                  <a:outerShdw blurRad="50800" dist="38100" dir="2700000">
                    <a:srgbClr val="000000">
                      <a:alpha val="43000"/>
                    </a:srgbClr>
                  </a:outerShdw>
                </a:effectLst>
                <a:latin typeface="Comic Sans MS" charset="0"/>
              </a:rPr>
              <a:t>Nuclear Fusion/Accretion</a:t>
            </a:r>
          </a:p>
        </p:txBody>
      </p:sp>
      <p:sp>
        <p:nvSpPr>
          <p:cNvPr id="7" name="TextBox 6"/>
          <p:cNvSpPr txBox="1"/>
          <p:nvPr/>
        </p:nvSpPr>
        <p:spPr>
          <a:xfrm>
            <a:off x="4648200" y="3429000"/>
            <a:ext cx="1676400" cy="461963"/>
          </a:xfrm>
          <a:prstGeom prst="rect">
            <a:avLst/>
          </a:prstGeom>
          <a:noFill/>
        </p:spPr>
        <p:txBody>
          <a:bodyPr>
            <a:spAutoFit/>
          </a:bodyPr>
          <a:lstStyle/>
          <a:p>
            <a:pPr>
              <a:defRPr/>
            </a:pPr>
            <a:r>
              <a:rPr lang="en-US" sz="2400" dirty="0">
                <a:solidFill>
                  <a:srgbClr val="FF0000"/>
                </a:solidFill>
                <a:effectLst>
                  <a:outerShdw blurRad="38100" dist="38100" dir="2700000">
                    <a:srgbClr val="000000">
                      <a:alpha val="68000"/>
                    </a:srgbClr>
                  </a:outerShdw>
                </a:effectLst>
                <a:latin typeface="Comic Sans MS" charset="0"/>
              </a:rPr>
              <a:t>Accretion</a:t>
            </a:r>
            <a:endParaRPr lang="en-US" sz="2000" dirty="0">
              <a:solidFill>
                <a:srgbClr val="FF0000"/>
              </a:solidFill>
              <a:effectLst>
                <a:outerShdw blurRad="38100" dist="38100" dir="2700000">
                  <a:srgbClr val="000000">
                    <a:alpha val="68000"/>
                  </a:srgbClr>
                </a:outerShdw>
              </a:effectLst>
              <a:latin typeface="Comic Sans MS" charset="0"/>
            </a:endParaRPr>
          </a:p>
        </p:txBody>
      </p:sp>
      <p:sp>
        <p:nvSpPr>
          <p:cNvPr id="8" name="TextBox 7"/>
          <p:cNvSpPr txBox="1"/>
          <p:nvPr/>
        </p:nvSpPr>
        <p:spPr>
          <a:xfrm>
            <a:off x="7162800" y="4343400"/>
            <a:ext cx="1295400" cy="461665"/>
          </a:xfrm>
          <a:prstGeom prst="rect">
            <a:avLst/>
          </a:prstGeom>
          <a:noFill/>
        </p:spPr>
        <p:txBody>
          <a:bodyPr wrap="square">
            <a:spAutoFit/>
          </a:bodyPr>
          <a:lstStyle/>
          <a:p>
            <a:pPr>
              <a:defRPr/>
            </a:pPr>
            <a:r>
              <a:rPr lang="en-US" sz="2400" dirty="0" smtClean="0">
                <a:solidFill>
                  <a:srgbClr val="FF0000"/>
                </a:solidFill>
                <a:effectLst>
                  <a:outerShdw blurRad="38100" dist="38100" dir="2700000">
                    <a:srgbClr val="000000">
                      <a:alpha val="68000"/>
                    </a:srgbClr>
                  </a:outerShdw>
                </a:effectLst>
                <a:latin typeface="Comic Sans MS" charset="0"/>
              </a:rPr>
              <a:t>Jets</a:t>
            </a:r>
            <a:endParaRPr lang="en-US" sz="2400" dirty="0">
              <a:solidFill>
                <a:srgbClr val="FF0000"/>
              </a:solidFill>
              <a:effectLst>
                <a:outerShdw blurRad="38100" dist="38100" dir="2700000">
                  <a:srgbClr val="000000">
                    <a:alpha val="68000"/>
                  </a:srgbClr>
                </a:outerShdw>
              </a:effectLst>
              <a:latin typeface="Comic Sans MS" charset="0"/>
            </a:endParaRPr>
          </a:p>
        </p:txBody>
      </p:sp>
      <p:sp>
        <p:nvSpPr>
          <p:cNvPr id="9" name="TextBox 8"/>
          <p:cNvSpPr txBox="1"/>
          <p:nvPr/>
        </p:nvSpPr>
        <p:spPr>
          <a:xfrm>
            <a:off x="1219200" y="682625"/>
            <a:ext cx="1524000" cy="384175"/>
          </a:xfrm>
          <a:prstGeom prst="rect">
            <a:avLst/>
          </a:prstGeom>
          <a:solidFill>
            <a:schemeClr val="bg1"/>
          </a:solidFill>
        </p:spPr>
        <p:txBody>
          <a:bodyPr>
            <a:spAutoFit/>
          </a:bodyPr>
          <a:lstStyle/>
          <a:p>
            <a:pPr>
              <a:defRPr/>
            </a:pPr>
            <a:r>
              <a:rPr lang="en-US" sz="1900" dirty="0">
                <a:solidFill>
                  <a:srgbClr val="FF0000"/>
                </a:solidFill>
                <a:effectLst>
                  <a:outerShdw blurRad="38100" dist="38100" dir="2700000">
                    <a:srgbClr val="000000">
                      <a:alpha val="68000"/>
                    </a:srgbClr>
                  </a:outerShdw>
                </a:effectLst>
                <a:latin typeface="Comic Sans MS" charset="0"/>
              </a:rPr>
              <a:t>Annihilation</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524000" y="1066800"/>
            <a:ext cx="3733800" cy="646113"/>
          </a:xfrm>
          <a:prstGeom prst="rect">
            <a:avLst/>
          </a:prstGeom>
          <a:noFill/>
        </p:spPr>
        <p:txBody>
          <a:bodyPr>
            <a:spAutoFit/>
          </a:bodyPr>
          <a:lstStyle/>
          <a:p>
            <a:pPr>
              <a:defRPr/>
            </a:pPr>
            <a:r>
              <a:rPr lang="en-US" sz="3600" dirty="0">
                <a:solidFill>
                  <a:srgbClr val="FF0000"/>
                </a:solidFill>
                <a:effectLst>
                  <a:outerShdw blurRad="50800" dist="38100" dir="2700000">
                    <a:srgbClr val="000000">
                      <a:alpha val="70000"/>
                    </a:srgbClr>
                  </a:outerShdw>
                </a:effectLst>
                <a:latin typeface="Comic Sans MS" charset="0"/>
              </a:rPr>
              <a:t>P</a:t>
            </a:r>
            <a:r>
              <a:rPr lang="en-US" sz="4400" baseline="-25000" dirty="0">
                <a:solidFill>
                  <a:srgbClr val="FF0000"/>
                </a:solidFill>
                <a:effectLst>
                  <a:outerShdw blurRad="50800" dist="38100" dir="2700000">
                    <a:srgbClr val="000000">
                      <a:alpha val="70000"/>
                    </a:srgbClr>
                  </a:outerShdw>
                </a:effectLst>
                <a:latin typeface="Comic Sans MS" charset="0"/>
              </a:rPr>
              <a:t>BZ</a:t>
            </a:r>
            <a:r>
              <a:rPr lang="en-US" sz="3600" dirty="0">
                <a:solidFill>
                  <a:srgbClr val="FF0000"/>
                </a:solidFill>
                <a:effectLst>
                  <a:outerShdw blurRad="50800" dist="38100" dir="2700000">
                    <a:srgbClr val="000000">
                      <a:alpha val="70000"/>
                    </a:srgbClr>
                  </a:outerShdw>
                </a:effectLst>
                <a:latin typeface="Comic Sans MS" charset="0"/>
              </a:rPr>
              <a:t> ~ a</a:t>
            </a:r>
            <a:r>
              <a:rPr lang="en-US" sz="4400" baseline="30000" dirty="0">
                <a:solidFill>
                  <a:srgbClr val="FF0000"/>
                </a:solidFill>
                <a:effectLst>
                  <a:outerShdw blurRad="50800" dist="38100" dir="2700000">
                    <a:srgbClr val="000000">
                      <a:alpha val="70000"/>
                    </a:srgbClr>
                  </a:outerShdw>
                </a:effectLst>
                <a:latin typeface="Comic Sans MS" charset="0"/>
              </a:rPr>
              <a:t>2</a:t>
            </a:r>
            <a:r>
              <a:rPr lang="en-US" sz="3600" dirty="0">
                <a:solidFill>
                  <a:srgbClr val="FF0000"/>
                </a:solidFill>
                <a:effectLst>
                  <a:outerShdw blurRad="50800" dist="38100" dir="2700000">
                    <a:srgbClr val="000000">
                      <a:alpha val="70000"/>
                    </a:srgbClr>
                  </a:outerShdw>
                </a:effectLst>
                <a:latin typeface="Comic Sans MS" charset="0"/>
              </a:rPr>
              <a:t>B</a:t>
            </a:r>
            <a:r>
              <a:rPr lang="en-US" sz="4400" baseline="30000" dirty="0">
                <a:solidFill>
                  <a:srgbClr val="FF0000"/>
                </a:solidFill>
                <a:effectLst>
                  <a:outerShdw blurRad="50800" dist="38100" dir="2700000">
                    <a:srgbClr val="000000">
                      <a:alpha val="70000"/>
                    </a:srgbClr>
                  </a:outerShdw>
                </a:effectLst>
                <a:latin typeface="Comic Sans MS" charset="0"/>
              </a:rPr>
              <a:t>2</a:t>
            </a:r>
            <a:r>
              <a:rPr lang="en-US" sz="3600" dirty="0">
                <a:solidFill>
                  <a:srgbClr val="FF0000"/>
                </a:solidFill>
                <a:effectLst>
                  <a:outerShdw blurRad="50800" dist="38100" dir="2700000">
                    <a:srgbClr val="000000">
                      <a:alpha val="70000"/>
                    </a:srgbClr>
                  </a:outerShdw>
                </a:effectLst>
                <a:latin typeface="Comic Sans MS" charset="0"/>
              </a:rPr>
              <a:t>M</a:t>
            </a:r>
            <a:r>
              <a:rPr lang="en-US" sz="4400" baseline="30000" dirty="0">
                <a:solidFill>
                  <a:srgbClr val="FF0000"/>
                </a:solidFill>
                <a:effectLst>
                  <a:outerShdw blurRad="50800" dist="38100" dir="2700000">
                    <a:srgbClr val="000000">
                      <a:alpha val="70000"/>
                    </a:srgbClr>
                  </a:outerShdw>
                </a:effectLst>
                <a:latin typeface="Comic Sans MS" charset="0"/>
              </a:rPr>
              <a:t>2</a:t>
            </a:r>
            <a:endParaRPr lang="en-US" sz="3600" baseline="30000" dirty="0">
              <a:solidFill>
                <a:srgbClr val="FF0000"/>
              </a:solidFill>
              <a:effectLst>
                <a:outerShdw blurRad="50800" dist="38100" dir="2700000">
                  <a:srgbClr val="000000">
                    <a:alpha val="70000"/>
                  </a:srgbClr>
                </a:outerShdw>
              </a:effectLst>
              <a:latin typeface="Comic Sans MS" charset="0"/>
            </a:endParaRPr>
          </a:p>
        </p:txBody>
      </p:sp>
      <p:sp>
        <p:nvSpPr>
          <p:cNvPr id="14" name="TextBox 13"/>
          <p:cNvSpPr txBox="1"/>
          <p:nvPr/>
        </p:nvSpPr>
        <p:spPr>
          <a:xfrm>
            <a:off x="2438400" y="228600"/>
            <a:ext cx="4343400" cy="584200"/>
          </a:xfrm>
          <a:prstGeom prst="rect">
            <a:avLst/>
          </a:prstGeom>
          <a:noFill/>
        </p:spPr>
        <p:txBody>
          <a:bodyPr>
            <a:spAutoFit/>
          </a:bodyPr>
          <a:lstStyle/>
          <a:p>
            <a:pPr>
              <a:defRPr/>
            </a:pPr>
            <a:r>
              <a:rPr lang="en-US" sz="3200" dirty="0" err="1">
                <a:solidFill>
                  <a:srgbClr val="0000FF"/>
                </a:solidFill>
                <a:effectLst>
                  <a:outerShdw blurRad="50800" dist="38100" dir="2700000">
                    <a:srgbClr val="000000">
                      <a:alpha val="43000"/>
                    </a:srgbClr>
                  </a:outerShdw>
                </a:effectLst>
                <a:latin typeface="Comic Sans MS" charset="0"/>
              </a:rPr>
              <a:t>Blandford</a:t>
            </a:r>
            <a:r>
              <a:rPr lang="en-US" sz="3200" dirty="0">
                <a:solidFill>
                  <a:srgbClr val="0000FF"/>
                </a:solidFill>
                <a:effectLst>
                  <a:outerShdw blurRad="50800" dist="38100" dir="2700000">
                    <a:srgbClr val="000000">
                      <a:alpha val="43000"/>
                    </a:srgbClr>
                  </a:outerShdw>
                </a:effectLst>
                <a:latin typeface="Comic Sans MS" charset="0"/>
              </a:rPr>
              <a:t> </a:t>
            </a:r>
            <a:r>
              <a:rPr lang="en-US" sz="3200" dirty="0" err="1">
                <a:solidFill>
                  <a:srgbClr val="0000FF"/>
                </a:solidFill>
                <a:effectLst>
                  <a:outerShdw blurRad="50800" dist="38100" dir="2700000">
                    <a:srgbClr val="000000">
                      <a:alpha val="43000"/>
                    </a:srgbClr>
                  </a:outerShdw>
                </a:effectLst>
                <a:latin typeface="Comic Sans MS" charset="0"/>
              </a:rPr>
              <a:t>Znajek</a:t>
            </a:r>
            <a:endParaRPr lang="en-US" sz="3200" dirty="0">
              <a:solidFill>
                <a:srgbClr val="0000FF"/>
              </a:solidFill>
              <a:effectLst>
                <a:outerShdw blurRad="50800" dist="38100" dir="2700000">
                  <a:srgbClr val="000000">
                    <a:alpha val="43000"/>
                  </a:srgbClr>
                </a:outerShdw>
              </a:effectLst>
              <a:latin typeface="Comic Sans MS"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524000" y="1066800"/>
            <a:ext cx="3733800" cy="646113"/>
          </a:xfrm>
          <a:prstGeom prst="rect">
            <a:avLst/>
          </a:prstGeom>
          <a:noFill/>
        </p:spPr>
        <p:txBody>
          <a:bodyPr>
            <a:spAutoFit/>
          </a:bodyPr>
          <a:lstStyle/>
          <a:p>
            <a:pPr>
              <a:defRPr/>
            </a:pPr>
            <a:r>
              <a:rPr lang="en-US" sz="3600" dirty="0">
                <a:solidFill>
                  <a:srgbClr val="FF0000"/>
                </a:solidFill>
                <a:effectLst>
                  <a:outerShdw blurRad="50800" dist="38100" dir="2700000">
                    <a:srgbClr val="000000">
                      <a:alpha val="70000"/>
                    </a:srgbClr>
                  </a:outerShdw>
                </a:effectLst>
                <a:latin typeface="Comic Sans MS" charset="0"/>
              </a:rPr>
              <a:t>P</a:t>
            </a:r>
            <a:r>
              <a:rPr lang="en-US" sz="4400" baseline="-25000" dirty="0">
                <a:solidFill>
                  <a:srgbClr val="FF0000"/>
                </a:solidFill>
                <a:effectLst>
                  <a:outerShdw blurRad="50800" dist="38100" dir="2700000">
                    <a:srgbClr val="000000">
                      <a:alpha val="70000"/>
                    </a:srgbClr>
                  </a:outerShdw>
                </a:effectLst>
                <a:latin typeface="Comic Sans MS" charset="0"/>
              </a:rPr>
              <a:t>BZ</a:t>
            </a:r>
            <a:r>
              <a:rPr lang="en-US" sz="3600" dirty="0">
                <a:solidFill>
                  <a:srgbClr val="FF0000"/>
                </a:solidFill>
                <a:effectLst>
                  <a:outerShdw blurRad="50800" dist="38100" dir="2700000">
                    <a:srgbClr val="000000">
                      <a:alpha val="70000"/>
                    </a:srgbClr>
                  </a:outerShdw>
                </a:effectLst>
                <a:latin typeface="Comic Sans MS" charset="0"/>
              </a:rPr>
              <a:t> ~ a</a:t>
            </a:r>
            <a:r>
              <a:rPr lang="en-US" sz="4400" baseline="30000" dirty="0">
                <a:solidFill>
                  <a:srgbClr val="FF0000"/>
                </a:solidFill>
                <a:effectLst>
                  <a:outerShdw blurRad="50800" dist="38100" dir="2700000">
                    <a:srgbClr val="000000">
                      <a:alpha val="70000"/>
                    </a:srgbClr>
                  </a:outerShdw>
                </a:effectLst>
                <a:latin typeface="Comic Sans MS" charset="0"/>
              </a:rPr>
              <a:t>2</a:t>
            </a:r>
            <a:r>
              <a:rPr lang="en-US" sz="3600" dirty="0">
                <a:solidFill>
                  <a:srgbClr val="FF0000"/>
                </a:solidFill>
                <a:effectLst>
                  <a:outerShdw blurRad="50800" dist="38100" dir="2700000">
                    <a:srgbClr val="000000">
                      <a:alpha val="70000"/>
                    </a:srgbClr>
                  </a:outerShdw>
                </a:effectLst>
                <a:latin typeface="Comic Sans MS" charset="0"/>
              </a:rPr>
              <a:t>B</a:t>
            </a:r>
            <a:r>
              <a:rPr lang="en-US" sz="4400" baseline="30000" dirty="0">
                <a:solidFill>
                  <a:srgbClr val="FF0000"/>
                </a:solidFill>
                <a:effectLst>
                  <a:outerShdw blurRad="50800" dist="38100" dir="2700000">
                    <a:srgbClr val="000000">
                      <a:alpha val="70000"/>
                    </a:srgbClr>
                  </a:outerShdw>
                </a:effectLst>
                <a:latin typeface="Comic Sans MS" charset="0"/>
              </a:rPr>
              <a:t>2</a:t>
            </a:r>
            <a:r>
              <a:rPr lang="en-US" sz="3600" dirty="0">
                <a:solidFill>
                  <a:srgbClr val="FF0000"/>
                </a:solidFill>
                <a:effectLst>
                  <a:outerShdw blurRad="50800" dist="38100" dir="2700000">
                    <a:srgbClr val="000000">
                      <a:alpha val="70000"/>
                    </a:srgbClr>
                  </a:outerShdw>
                </a:effectLst>
                <a:latin typeface="Comic Sans MS" charset="0"/>
              </a:rPr>
              <a:t>M</a:t>
            </a:r>
            <a:r>
              <a:rPr lang="en-US" sz="4400" baseline="30000" dirty="0">
                <a:solidFill>
                  <a:srgbClr val="FF0000"/>
                </a:solidFill>
                <a:effectLst>
                  <a:outerShdw blurRad="50800" dist="38100" dir="2700000">
                    <a:srgbClr val="000000">
                      <a:alpha val="70000"/>
                    </a:srgbClr>
                  </a:outerShdw>
                </a:effectLst>
                <a:latin typeface="Comic Sans MS" charset="0"/>
              </a:rPr>
              <a:t>2</a:t>
            </a:r>
            <a:endParaRPr lang="en-US" sz="3600" baseline="30000" dirty="0">
              <a:solidFill>
                <a:srgbClr val="FF0000"/>
              </a:solidFill>
              <a:effectLst>
                <a:outerShdw blurRad="50800" dist="38100" dir="2700000">
                  <a:srgbClr val="000000">
                    <a:alpha val="70000"/>
                  </a:srgbClr>
                </a:outerShdw>
              </a:effectLst>
              <a:latin typeface="Comic Sans MS" charset="0"/>
            </a:endParaRPr>
          </a:p>
        </p:txBody>
      </p:sp>
      <p:sp>
        <p:nvSpPr>
          <p:cNvPr id="3" name="TextBox 2"/>
          <p:cNvSpPr txBox="1"/>
          <p:nvPr/>
        </p:nvSpPr>
        <p:spPr>
          <a:xfrm>
            <a:off x="1524000" y="1944688"/>
            <a:ext cx="6629400" cy="646112"/>
          </a:xfrm>
          <a:prstGeom prst="rect">
            <a:avLst/>
          </a:prstGeom>
          <a:noFill/>
        </p:spPr>
        <p:txBody>
          <a:bodyPr>
            <a:spAutoFit/>
          </a:bodyPr>
          <a:lstStyle/>
          <a:p>
            <a:pPr>
              <a:defRPr/>
            </a:pPr>
            <a:r>
              <a:rPr lang="en-US" sz="3600" dirty="0">
                <a:solidFill>
                  <a:srgbClr val="FF0000"/>
                </a:solidFill>
                <a:effectLst>
                  <a:outerShdw blurRad="50800" dist="38100" dir="2700000">
                    <a:srgbClr val="000000">
                      <a:alpha val="70000"/>
                    </a:srgbClr>
                  </a:outerShdw>
                </a:effectLst>
                <a:latin typeface="Comic Sans MS" charset="0"/>
              </a:rPr>
              <a:t>P</a:t>
            </a:r>
            <a:r>
              <a:rPr lang="en-US" sz="4400" baseline="-25000" dirty="0">
                <a:solidFill>
                  <a:srgbClr val="FF0000"/>
                </a:solidFill>
                <a:effectLst>
                  <a:outerShdw blurRad="50800" dist="38100" dir="2700000">
                    <a:srgbClr val="000000">
                      <a:alpha val="70000"/>
                    </a:srgbClr>
                  </a:outerShdw>
                </a:effectLst>
                <a:latin typeface="Comic Sans MS" charset="0"/>
              </a:rPr>
              <a:t>BZ</a:t>
            </a:r>
            <a:r>
              <a:rPr lang="en-US" sz="3600" dirty="0">
                <a:solidFill>
                  <a:srgbClr val="FF0000"/>
                </a:solidFill>
                <a:effectLst>
                  <a:outerShdw blurRad="50800" dist="38100" dir="2700000">
                    <a:srgbClr val="000000">
                      <a:alpha val="70000"/>
                    </a:srgbClr>
                  </a:outerShdw>
                </a:effectLst>
                <a:latin typeface="Comic Sans MS" charset="0"/>
              </a:rPr>
              <a:t> ~ a</a:t>
            </a:r>
            <a:r>
              <a:rPr lang="en-US" sz="4400" baseline="30000" dirty="0">
                <a:solidFill>
                  <a:srgbClr val="FF0000"/>
                </a:solidFill>
                <a:effectLst>
                  <a:outerShdw blurRad="50800" dist="38100" dir="2700000">
                    <a:srgbClr val="000000">
                      <a:alpha val="70000"/>
                    </a:srgbClr>
                  </a:outerShdw>
                </a:effectLst>
                <a:latin typeface="Comic Sans MS" charset="0"/>
              </a:rPr>
              <a:t>2</a:t>
            </a:r>
            <a:r>
              <a:rPr lang="en-US" sz="3600" dirty="0">
                <a:solidFill>
                  <a:srgbClr val="FF0000"/>
                </a:solidFill>
                <a:effectLst>
                  <a:outerShdw blurRad="50800" dist="38100" dir="2700000">
                    <a:srgbClr val="000000">
                      <a:alpha val="70000"/>
                    </a:srgbClr>
                  </a:outerShdw>
                </a:effectLst>
                <a:latin typeface="Comic Sans MS" charset="0"/>
              </a:rPr>
              <a:t>B</a:t>
            </a:r>
            <a:r>
              <a:rPr lang="en-US" sz="4400" baseline="30000" dirty="0">
                <a:solidFill>
                  <a:srgbClr val="FF0000"/>
                </a:solidFill>
                <a:effectLst>
                  <a:outerShdw blurRad="50800" dist="38100" dir="2700000">
                    <a:srgbClr val="000000">
                      <a:alpha val="70000"/>
                    </a:srgbClr>
                  </a:outerShdw>
                </a:effectLst>
                <a:latin typeface="Comic Sans MS" charset="0"/>
              </a:rPr>
              <a:t>2</a:t>
            </a:r>
            <a:r>
              <a:rPr lang="en-US" sz="3600" dirty="0">
                <a:solidFill>
                  <a:srgbClr val="FF0000"/>
                </a:solidFill>
                <a:effectLst>
                  <a:outerShdw blurRad="50800" dist="38100" dir="2700000">
                    <a:srgbClr val="000000">
                      <a:alpha val="70000"/>
                    </a:srgbClr>
                  </a:outerShdw>
                </a:effectLst>
                <a:latin typeface="Comic Sans MS" charset="0"/>
              </a:rPr>
              <a:t>R</a:t>
            </a:r>
            <a:r>
              <a:rPr lang="en-US" sz="4000" baseline="-25000" dirty="0">
                <a:solidFill>
                  <a:srgbClr val="FF0000"/>
                </a:solidFill>
                <a:effectLst>
                  <a:outerShdw blurRad="50800" dist="38100" dir="2700000">
                    <a:srgbClr val="000000">
                      <a:alpha val="70000"/>
                    </a:srgbClr>
                  </a:outerShdw>
                </a:effectLst>
                <a:latin typeface="Comic Sans MS" charset="0"/>
              </a:rPr>
              <a:t>g</a:t>
            </a:r>
            <a:r>
              <a:rPr lang="en-US" sz="4400" baseline="30000" dirty="0">
                <a:solidFill>
                  <a:srgbClr val="FF0000"/>
                </a:solidFill>
                <a:effectLst>
                  <a:outerShdw blurRad="50800" dist="38100" dir="2700000">
                    <a:srgbClr val="000000">
                      <a:alpha val="70000"/>
                    </a:srgbClr>
                  </a:outerShdw>
                </a:effectLst>
                <a:latin typeface="Comic Sans MS" charset="0"/>
              </a:rPr>
              <a:t>2</a:t>
            </a:r>
            <a:r>
              <a:rPr lang="en-US" sz="3600" dirty="0">
                <a:solidFill>
                  <a:srgbClr val="FF0000"/>
                </a:solidFill>
                <a:effectLst>
                  <a:outerShdw blurRad="50800" dist="38100" dir="2700000">
                    <a:srgbClr val="000000">
                      <a:alpha val="70000"/>
                    </a:srgbClr>
                  </a:outerShdw>
                </a:effectLst>
                <a:latin typeface="Comic Sans MS" charset="0"/>
              </a:rPr>
              <a:t>c     </a:t>
            </a:r>
            <a:r>
              <a:rPr lang="en-US" sz="2800" dirty="0" err="1">
                <a:solidFill>
                  <a:srgbClr val="0000FF"/>
                </a:solidFill>
                <a:effectLst>
                  <a:outerShdw blurRad="50800" dist="38100" dir="2700000">
                    <a:srgbClr val="000000">
                      <a:alpha val="70000"/>
                    </a:srgbClr>
                  </a:outerShdw>
                </a:effectLst>
                <a:latin typeface="Comic Sans MS" charset="0"/>
              </a:rPr>
              <a:t>Poynting</a:t>
            </a:r>
            <a:r>
              <a:rPr lang="en-US" sz="2800" dirty="0">
                <a:solidFill>
                  <a:srgbClr val="0000FF"/>
                </a:solidFill>
                <a:effectLst>
                  <a:outerShdw blurRad="50800" dist="38100" dir="2700000">
                    <a:srgbClr val="000000">
                      <a:alpha val="70000"/>
                    </a:srgbClr>
                  </a:outerShdw>
                </a:effectLst>
                <a:latin typeface="Comic Sans MS" charset="0"/>
              </a:rPr>
              <a:t> Flux</a:t>
            </a:r>
            <a:endParaRPr lang="en-US" sz="3600" dirty="0">
              <a:solidFill>
                <a:srgbClr val="0000FF"/>
              </a:solidFill>
              <a:effectLst>
                <a:outerShdw blurRad="50800" dist="38100" dir="2700000">
                  <a:srgbClr val="000000">
                    <a:alpha val="70000"/>
                  </a:srgbClr>
                </a:outerShdw>
              </a:effectLst>
              <a:latin typeface="Comic Sans MS" charset="0"/>
            </a:endParaRPr>
          </a:p>
        </p:txBody>
      </p:sp>
      <p:cxnSp>
        <p:nvCxnSpPr>
          <p:cNvPr id="6" name="Straight Arrow Connector 5"/>
          <p:cNvCxnSpPr/>
          <p:nvPr/>
        </p:nvCxnSpPr>
        <p:spPr>
          <a:xfrm rot="5400000">
            <a:off x="3924301" y="1866900"/>
            <a:ext cx="381000" cy="3175"/>
          </a:xfrm>
          <a:prstGeom prst="straightConnector1">
            <a:avLst/>
          </a:prstGeom>
          <a:ln w="38100" cap="flat" cmpd="sng" algn="ctr">
            <a:solidFill>
              <a:srgbClr val="0000FF"/>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438400" y="228600"/>
            <a:ext cx="4343400" cy="584200"/>
          </a:xfrm>
          <a:prstGeom prst="rect">
            <a:avLst/>
          </a:prstGeom>
          <a:noFill/>
        </p:spPr>
        <p:txBody>
          <a:bodyPr>
            <a:spAutoFit/>
          </a:bodyPr>
          <a:lstStyle/>
          <a:p>
            <a:pPr>
              <a:defRPr/>
            </a:pPr>
            <a:r>
              <a:rPr lang="en-US" sz="3200" dirty="0" err="1">
                <a:solidFill>
                  <a:srgbClr val="0000FF"/>
                </a:solidFill>
                <a:effectLst>
                  <a:outerShdw blurRad="50800" dist="38100" dir="2700000">
                    <a:srgbClr val="000000">
                      <a:alpha val="43000"/>
                    </a:srgbClr>
                  </a:outerShdw>
                </a:effectLst>
                <a:latin typeface="Comic Sans MS" charset="0"/>
              </a:rPr>
              <a:t>Blandford</a:t>
            </a:r>
            <a:r>
              <a:rPr lang="en-US" sz="3200" dirty="0">
                <a:solidFill>
                  <a:srgbClr val="0000FF"/>
                </a:solidFill>
                <a:effectLst>
                  <a:outerShdw blurRad="50800" dist="38100" dir="2700000">
                    <a:srgbClr val="000000">
                      <a:alpha val="43000"/>
                    </a:srgbClr>
                  </a:outerShdw>
                </a:effectLst>
                <a:latin typeface="Comic Sans MS" charset="0"/>
              </a:rPr>
              <a:t> </a:t>
            </a:r>
            <a:r>
              <a:rPr lang="en-US" sz="3200" dirty="0" err="1">
                <a:solidFill>
                  <a:srgbClr val="0000FF"/>
                </a:solidFill>
                <a:effectLst>
                  <a:outerShdw blurRad="50800" dist="38100" dir="2700000">
                    <a:srgbClr val="000000">
                      <a:alpha val="43000"/>
                    </a:srgbClr>
                  </a:outerShdw>
                </a:effectLst>
                <a:latin typeface="Comic Sans MS" charset="0"/>
              </a:rPr>
              <a:t>Znajek</a:t>
            </a:r>
            <a:endParaRPr lang="en-US" sz="3200" dirty="0">
              <a:solidFill>
                <a:srgbClr val="0000FF"/>
              </a:solidFill>
              <a:effectLst>
                <a:outerShdw blurRad="50800" dist="38100" dir="2700000">
                  <a:srgbClr val="000000">
                    <a:alpha val="43000"/>
                  </a:srgbClr>
                </a:outerShdw>
              </a:effectLst>
              <a:latin typeface="Comic Sans MS"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524000" y="1066800"/>
            <a:ext cx="3733800" cy="646113"/>
          </a:xfrm>
          <a:prstGeom prst="rect">
            <a:avLst/>
          </a:prstGeom>
          <a:noFill/>
        </p:spPr>
        <p:txBody>
          <a:bodyPr>
            <a:spAutoFit/>
          </a:bodyPr>
          <a:lstStyle/>
          <a:p>
            <a:pPr>
              <a:defRPr/>
            </a:pPr>
            <a:r>
              <a:rPr lang="en-US" sz="3600" dirty="0">
                <a:solidFill>
                  <a:srgbClr val="FF0000"/>
                </a:solidFill>
                <a:effectLst>
                  <a:outerShdw blurRad="50800" dist="38100" dir="2700000">
                    <a:srgbClr val="000000">
                      <a:alpha val="70000"/>
                    </a:srgbClr>
                  </a:outerShdw>
                </a:effectLst>
                <a:latin typeface="Comic Sans MS" charset="0"/>
              </a:rPr>
              <a:t>P</a:t>
            </a:r>
            <a:r>
              <a:rPr lang="en-US" sz="4400" baseline="-25000" dirty="0">
                <a:solidFill>
                  <a:srgbClr val="FF0000"/>
                </a:solidFill>
                <a:effectLst>
                  <a:outerShdw blurRad="50800" dist="38100" dir="2700000">
                    <a:srgbClr val="000000">
                      <a:alpha val="70000"/>
                    </a:srgbClr>
                  </a:outerShdw>
                </a:effectLst>
                <a:latin typeface="Comic Sans MS" charset="0"/>
              </a:rPr>
              <a:t>BZ</a:t>
            </a:r>
            <a:r>
              <a:rPr lang="en-US" sz="3600" dirty="0">
                <a:solidFill>
                  <a:srgbClr val="FF0000"/>
                </a:solidFill>
                <a:effectLst>
                  <a:outerShdw blurRad="50800" dist="38100" dir="2700000">
                    <a:srgbClr val="000000">
                      <a:alpha val="70000"/>
                    </a:srgbClr>
                  </a:outerShdw>
                </a:effectLst>
                <a:latin typeface="Comic Sans MS" charset="0"/>
              </a:rPr>
              <a:t> ~ a</a:t>
            </a:r>
            <a:r>
              <a:rPr lang="en-US" sz="4400" baseline="30000" dirty="0">
                <a:solidFill>
                  <a:srgbClr val="FF0000"/>
                </a:solidFill>
                <a:effectLst>
                  <a:outerShdw blurRad="50800" dist="38100" dir="2700000">
                    <a:srgbClr val="000000">
                      <a:alpha val="70000"/>
                    </a:srgbClr>
                  </a:outerShdw>
                </a:effectLst>
                <a:latin typeface="Comic Sans MS" charset="0"/>
              </a:rPr>
              <a:t>2</a:t>
            </a:r>
            <a:r>
              <a:rPr lang="en-US" sz="3600" dirty="0">
                <a:solidFill>
                  <a:srgbClr val="FF0000"/>
                </a:solidFill>
                <a:effectLst>
                  <a:outerShdw blurRad="50800" dist="38100" dir="2700000">
                    <a:srgbClr val="000000">
                      <a:alpha val="70000"/>
                    </a:srgbClr>
                  </a:outerShdw>
                </a:effectLst>
                <a:latin typeface="Comic Sans MS" charset="0"/>
              </a:rPr>
              <a:t>B</a:t>
            </a:r>
            <a:r>
              <a:rPr lang="en-US" sz="4400" baseline="30000" dirty="0">
                <a:solidFill>
                  <a:srgbClr val="FF0000"/>
                </a:solidFill>
                <a:effectLst>
                  <a:outerShdw blurRad="50800" dist="38100" dir="2700000">
                    <a:srgbClr val="000000">
                      <a:alpha val="70000"/>
                    </a:srgbClr>
                  </a:outerShdw>
                </a:effectLst>
                <a:latin typeface="Comic Sans MS" charset="0"/>
              </a:rPr>
              <a:t>2</a:t>
            </a:r>
            <a:r>
              <a:rPr lang="en-US" sz="3600" dirty="0">
                <a:solidFill>
                  <a:srgbClr val="FF0000"/>
                </a:solidFill>
                <a:effectLst>
                  <a:outerShdw blurRad="50800" dist="38100" dir="2700000">
                    <a:srgbClr val="000000">
                      <a:alpha val="70000"/>
                    </a:srgbClr>
                  </a:outerShdw>
                </a:effectLst>
                <a:latin typeface="Comic Sans MS" charset="0"/>
              </a:rPr>
              <a:t>M</a:t>
            </a:r>
            <a:r>
              <a:rPr lang="en-US" sz="4400" baseline="30000" dirty="0">
                <a:solidFill>
                  <a:srgbClr val="FF0000"/>
                </a:solidFill>
                <a:effectLst>
                  <a:outerShdw blurRad="50800" dist="38100" dir="2700000">
                    <a:srgbClr val="000000">
                      <a:alpha val="70000"/>
                    </a:srgbClr>
                  </a:outerShdw>
                </a:effectLst>
                <a:latin typeface="Comic Sans MS" charset="0"/>
              </a:rPr>
              <a:t>2</a:t>
            </a:r>
            <a:endParaRPr lang="en-US" sz="3600" baseline="30000" dirty="0">
              <a:solidFill>
                <a:srgbClr val="FF0000"/>
              </a:solidFill>
              <a:effectLst>
                <a:outerShdw blurRad="50800" dist="38100" dir="2700000">
                  <a:srgbClr val="000000">
                    <a:alpha val="70000"/>
                  </a:srgbClr>
                </a:outerShdw>
              </a:effectLst>
              <a:latin typeface="Comic Sans MS" charset="0"/>
            </a:endParaRPr>
          </a:p>
        </p:txBody>
      </p:sp>
      <p:sp>
        <p:nvSpPr>
          <p:cNvPr id="3" name="TextBox 2"/>
          <p:cNvSpPr txBox="1"/>
          <p:nvPr/>
        </p:nvSpPr>
        <p:spPr>
          <a:xfrm>
            <a:off x="1524000" y="1944688"/>
            <a:ext cx="6629400" cy="646112"/>
          </a:xfrm>
          <a:prstGeom prst="rect">
            <a:avLst/>
          </a:prstGeom>
          <a:noFill/>
        </p:spPr>
        <p:txBody>
          <a:bodyPr>
            <a:spAutoFit/>
          </a:bodyPr>
          <a:lstStyle/>
          <a:p>
            <a:pPr>
              <a:defRPr/>
            </a:pPr>
            <a:r>
              <a:rPr lang="en-US" sz="3600" dirty="0">
                <a:solidFill>
                  <a:srgbClr val="FF0000"/>
                </a:solidFill>
                <a:effectLst>
                  <a:outerShdw blurRad="50800" dist="38100" dir="2700000">
                    <a:srgbClr val="000000">
                      <a:alpha val="70000"/>
                    </a:srgbClr>
                  </a:outerShdw>
                </a:effectLst>
                <a:latin typeface="Comic Sans MS" charset="0"/>
              </a:rPr>
              <a:t>P</a:t>
            </a:r>
            <a:r>
              <a:rPr lang="en-US" sz="4400" baseline="-25000" dirty="0">
                <a:solidFill>
                  <a:srgbClr val="FF0000"/>
                </a:solidFill>
                <a:effectLst>
                  <a:outerShdw blurRad="50800" dist="38100" dir="2700000">
                    <a:srgbClr val="000000">
                      <a:alpha val="70000"/>
                    </a:srgbClr>
                  </a:outerShdw>
                </a:effectLst>
                <a:latin typeface="Comic Sans MS" charset="0"/>
              </a:rPr>
              <a:t>BZ</a:t>
            </a:r>
            <a:r>
              <a:rPr lang="en-US" sz="3600" dirty="0">
                <a:solidFill>
                  <a:srgbClr val="FF0000"/>
                </a:solidFill>
                <a:effectLst>
                  <a:outerShdw blurRad="50800" dist="38100" dir="2700000">
                    <a:srgbClr val="000000">
                      <a:alpha val="70000"/>
                    </a:srgbClr>
                  </a:outerShdw>
                </a:effectLst>
                <a:latin typeface="Comic Sans MS" charset="0"/>
              </a:rPr>
              <a:t> ~ a</a:t>
            </a:r>
            <a:r>
              <a:rPr lang="en-US" sz="4400" baseline="30000" dirty="0">
                <a:solidFill>
                  <a:srgbClr val="FF0000"/>
                </a:solidFill>
                <a:effectLst>
                  <a:outerShdw blurRad="50800" dist="38100" dir="2700000">
                    <a:srgbClr val="000000">
                      <a:alpha val="70000"/>
                    </a:srgbClr>
                  </a:outerShdw>
                </a:effectLst>
                <a:latin typeface="Comic Sans MS" charset="0"/>
              </a:rPr>
              <a:t>2</a:t>
            </a:r>
            <a:r>
              <a:rPr lang="en-US" sz="3600" dirty="0">
                <a:solidFill>
                  <a:srgbClr val="FF0000"/>
                </a:solidFill>
                <a:effectLst>
                  <a:outerShdw blurRad="50800" dist="38100" dir="2700000">
                    <a:srgbClr val="000000">
                      <a:alpha val="70000"/>
                    </a:srgbClr>
                  </a:outerShdw>
                </a:effectLst>
                <a:latin typeface="Comic Sans MS" charset="0"/>
              </a:rPr>
              <a:t>B</a:t>
            </a:r>
            <a:r>
              <a:rPr lang="en-US" sz="4400" baseline="30000" dirty="0">
                <a:solidFill>
                  <a:srgbClr val="FF0000"/>
                </a:solidFill>
                <a:effectLst>
                  <a:outerShdw blurRad="50800" dist="38100" dir="2700000">
                    <a:srgbClr val="000000">
                      <a:alpha val="70000"/>
                    </a:srgbClr>
                  </a:outerShdw>
                </a:effectLst>
                <a:latin typeface="Comic Sans MS" charset="0"/>
              </a:rPr>
              <a:t>2</a:t>
            </a:r>
            <a:r>
              <a:rPr lang="en-US" sz="3600" dirty="0">
                <a:solidFill>
                  <a:srgbClr val="FF0000"/>
                </a:solidFill>
                <a:effectLst>
                  <a:outerShdw blurRad="50800" dist="38100" dir="2700000">
                    <a:srgbClr val="000000">
                      <a:alpha val="70000"/>
                    </a:srgbClr>
                  </a:outerShdw>
                </a:effectLst>
                <a:latin typeface="Comic Sans MS" charset="0"/>
              </a:rPr>
              <a:t>R</a:t>
            </a:r>
            <a:r>
              <a:rPr lang="en-US" sz="4000" baseline="-25000" dirty="0">
                <a:solidFill>
                  <a:srgbClr val="FF0000"/>
                </a:solidFill>
                <a:effectLst>
                  <a:outerShdw blurRad="50800" dist="38100" dir="2700000">
                    <a:srgbClr val="000000">
                      <a:alpha val="70000"/>
                    </a:srgbClr>
                  </a:outerShdw>
                </a:effectLst>
                <a:latin typeface="Comic Sans MS" charset="0"/>
              </a:rPr>
              <a:t>g</a:t>
            </a:r>
            <a:r>
              <a:rPr lang="en-US" sz="4400" baseline="30000" dirty="0">
                <a:solidFill>
                  <a:srgbClr val="FF0000"/>
                </a:solidFill>
                <a:effectLst>
                  <a:outerShdw blurRad="50800" dist="38100" dir="2700000">
                    <a:srgbClr val="000000">
                      <a:alpha val="70000"/>
                    </a:srgbClr>
                  </a:outerShdw>
                </a:effectLst>
                <a:latin typeface="Comic Sans MS" charset="0"/>
              </a:rPr>
              <a:t>2</a:t>
            </a:r>
            <a:r>
              <a:rPr lang="en-US" sz="3600" dirty="0">
                <a:solidFill>
                  <a:srgbClr val="FF0000"/>
                </a:solidFill>
                <a:effectLst>
                  <a:outerShdw blurRad="50800" dist="38100" dir="2700000">
                    <a:srgbClr val="000000">
                      <a:alpha val="70000"/>
                    </a:srgbClr>
                  </a:outerShdw>
                </a:effectLst>
                <a:latin typeface="Comic Sans MS" charset="0"/>
              </a:rPr>
              <a:t>c     </a:t>
            </a:r>
            <a:r>
              <a:rPr lang="en-US" sz="2800" dirty="0" err="1">
                <a:solidFill>
                  <a:srgbClr val="0000FF"/>
                </a:solidFill>
                <a:effectLst>
                  <a:outerShdw blurRad="50800" dist="38100" dir="2700000">
                    <a:srgbClr val="000000">
                      <a:alpha val="70000"/>
                    </a:srgbClr>
                  </a:outerShdw>
                </a:effectLst>
                <a:latin typeface="Comic Sans MS" charset="0"/>
              </a:rPr>
              <a:t>Poynting</a:t>
            </a:r>
            <a:r>
              <a:rPr lang="en-US" sz="2800" dirty="0">
                <a:solidFill>
                  <a:srgbClr val="0000FF"/>
                </a:solidFill>
                <a:effectLst>
                  <a:outerShdw blurRad="50800" dist="38100" dir="2700000">
                    <a:srgbClr val="000000">
                      <a:alpha val="70000"/>
                    </a:srgbClr>
                  </a:outerShdw>
                </a:effectLst>
                <a:latin typeface="Comic Sans MS" charset="0"/>
              </a:rPr>
              <a:t> Flux</a:t>
            </a:r>
            <a:endParaRPr lang="en-US" sz="3600" dirty="0">
              <a:solidFill>
                <a:srgbClr val="0000FF"/>
              </a:solidFill>
              <a:effectLst>
                <a:outerShdw blurRad="50800" dist="38100" dir="2700000">
                  <a:srgbClr val="000000">
                    <a:alpha val="70000"/>
                  </a:srgbClr>
                </a:outerShdw>
              </a:effectLst>
              <a:latin typeface="Comic Sans MS" charset="0"/>
            </a:endParaRPr>
          </a:p>
        </p:txBody>
      </p:sp>
      <p:sp>
        <p:nvSpPr>
          <p:cNvPr id="4" name="TextBox 3"/>
          <p:cNvSpPr txBox="1"/>
          <p:nvPr/>
        </p:nvSpPr>
        <p:spPr>
          <a:xfrm>
            <a:off x="1524000" y="2859088"/>
            <a:ext cx="6629400" cy="646112"/>
          </a:xfrm>
          <a:prstGeom prst="rect">
            <a:avLst/>
          </a:prstGeom>
          <a:noFill/>
        </p:spPr>
        <p:txBody>
          <a:bodyPr>
            <a:prstTxWarp prst="textNoShape">
              <a:avLst/>
            </a:prstTxWarp>
            <a:spAutoFit/>
          </a:bodyPr>
          <a:lstStyle/>
          <a:p>
            <a:pPr>
              <a:defRPr/>
            </a:pPr>
            <a:r>
              <a:rPr lang="en-US" sz="3600" b="1">
                <a:solidFill>
                  <a:srgbClr val="FF0000"/>
                </a:solidFill>
                <a:effectLst>
                  <a:outerShdw blurRad="38100" dist="38100" dir="2700000" algn="tl">
                    <a:srgbClr val="DDDDDD"/>
                  </a:outerShdw>
                </a:effectLst>
              </a:rPr>
              <a:t>P</a:t>
            </a:r>
            <a:r>
              <a:rPr lang="en-US" sz="4400" b="1" baseline="-25000">
                <a:solidFill>
                  <a:srgbClr val="FF0000"/>
                </a:solidFill>
                <a:effectLst>
                  <a:outerShdw blurRad="38100" dist="38100" dir="2700000" algn="tl">
                    <a:srgbClr val="DDDDDD"/>
                  </a:outerShdw>
                </a:effectLst>
              </a:rPr>
              <a:t>BZ</a:t>
            </a:r>
            <a:r>
              <a:rPr lang="en-US" sz="3600" b="1">
                <a:solidFill>
                  <a:srgbClr val="FF0000"/>
                </a:solidFill>
                <a:effectLst>
                  <a:outerShdw blurRad="38100" dist="38100" dir="2700000" algn="tl">
                    <a:srgbClr val="DDDDDD"/>
                  </a:outerShdw>
                </a:effectLst>
              </a:rPr>
              <a:t> ~ a</a:t>
            </a:r>
            <a:r>
              <a:rPr lang="en-US" sz="4400" b="1" baseline="30000">
                <a:solidFill>
                  <a:srgbClr val="FF0000"/>
                </a:solidFill>
                <a:effectLst>
                  <a:outerShdw blurRad="38100" dist="38100" dir="2700000" algn="tl">
                    <a:srgbClr val="DDDDDD"/>
                  </a:outerShdw>
                </a:effectLst>
              </a:rPr>
              <a:t>2</a:t>
            </a:r>
            <a:r>
              <a:rPr lang="en-US" sz="3600" b="1">
                <a:solidFill>
                  <a:srgbClr val="FF0000"/>
                </a:solidFill>
                <a:effectLst>
                  <a:outerShdw blurRad="38100" dist="38100" dir="2700000" algn="tl">
                    <a:srgbClr val="DDDDDD"/>
                  </a:outerShdw>
                </a:effectLst>
                <a:latin typeface="Symbol" pitchFamily="-65" charset="2"/>
                <a:ea typeface="Symbol" pitchFamily="-65" charset="2"/>
                <a:cs typeface="Symbol" pitchFamily="-65" charset="2"/>
              </a:rPr>
              <a:t>r</a:t>
            </a:r>
            <a:r>
              <a:rPr lang="en-US" sz="3600" b="1">
                <a:solidFill>
                  <a:srgbClr val="FF0000"/>
                </a:solidFill>
                <a:effectLst>
                  <a:outerShdw blurRad="38100" dist="38100" dir="2700000" algn="tl">
                    <a:srgbClr val="DDDDDD"/>
                  </a:outerShdw>
                </a:effectLst>
                <a:ea typeface="Comic Sans MS" pitchFamily="-65" charset="0"/>
                <a:cs typeface="Comic Sans MS" pitchFamily="-65" charset="0"/>
              </a:rPr>
              <a:t>c</a:t>
            </a:r>
            <a:r>
              <a:rPr lang="en-US" sz="4400" b="1" baseline="30000">
                <a:solidFill>
                  <a:srgbClr val="FF0000"/>
                </a:solidFill>
                <a:effectLst>
                  <a:outerShdw blurRad="38100" dist="38100" dir="2700000" algn="tl">
                    <a:srgbClr val="DDDDDD"/>
                  </a:outerShdw>
                </a:effectLst>
                <a:ea typeface="Comic Sans MS" pitchFamily="-65" charset="0"/>
                <a:cs typeface="Comic Sans MS" pitchFamily="-65" charset="0"/>
              </a:rPr>
              <a:t>2</a:t>
            </a:r>
            <a:r>
              <a:rPr lang="en-US" sz="4400" b="1" baseline="30000">
                <a:solidFill>
                  <a:srgbClr val="FF0000"/>
                </a:solidFill>
                <a:effectLst>
                  <a:outerShdw blurRad="38100" dist="38100" dir="2700000" algn="tl">
                    <a:srgbClr val="DDDDDD"/>
                  </a:outerShdw>
                </a:effectLst>
              </a:rPr>
              <a:t> </a:t>
            </a:r>
            <a:r>
              <a:rPr lang="en-US" sz="3600" b="1">
                <a:solidFill>
                  <a:srgbClr val="FF0000"/>
                </a:solidFill>
                <a:effectLst>
                  <a:outerShdw blurRad="38100" dist="38100" dir="2700000" algn="tl">
                    <a:srgbClr val="DDDDDD"/>
                  </a:outerShdw>
                </a:effectLst>
              </a:rPr>
              <a:t>R</a:t>
            </a:r>
            <a:r>
              <a:rPr lang="en-US" sz="4000" b="1" baseline="-25000">
                <a:solidFill>
                  <a:srgbClr val="FF0000"/>
                </a:solidFill>
                <a:effectLst>
                  <a:outerShdw blurRad="38100" dist="38100" dir="2700000" algn="tl">
                    <a:srgbClr val="DDDDDD"/>
                  </a:outerShdw>
                </a:effectLst>
              </a:rPr>
              <a:t>g</a:t>
            </a:r>
            <a:r>
              <a:rPr lang="en-US" sz="4400" b="1" baseline="30000">
                <a:solidFill>
                  <a:srgbClr val="FF0000"/>
                </a:solidFill>
                <a:effectLst>
                  <a:outerShdw blurRad="38100" dist="38100" dir="2700000" algn="tl">
                    <a:srgbClr val="DDDDDD"/>
                  </a:outerShdw>
                </a:effectLst>
              </a:rPr>
              <a:t>2</a:t>
            </a:r>
            <a:r>
              <a:rPr lang="en-US" sz="3600" b="1">
                <a:solidFill>
                  <a:srgbClr val="FF0000"/>
                </a:solidFill>
                <a:effectLst>
                  <a:outerShdw blurRad="38100" dist="38100" dir="2700000" algn="tl">
                    <a:srgbClr val="DDDDDD"/>
                  </a:outerShdw>
                </a:effectLst>
              </a:rPr>
              <a:t>c </a:t>
            </a:r>
            <a:r>
              <a:rPr lang="en-US" sz="3000" b="1">
                <a:solidFill>
                  <a:srgbClr val="0000FF"/>
                </a:solidFill>
                <a:effectLst>
                  <a:outerShdw blurRad="38100" dist="38100" dir="2700000" algn="tl">
                    <a:srgbClr val="DDDDDD"/>
                  </a:outerShdw>
                </a:effectLst>
                <a:latin typeface="Symbol" pitchFamily="-65" charset="2"/>
                <a:ea typeface="Symbol" pitchFamily="-65" charset="2"/>
                <a:cs typeface="Symbol" pitchFamily="-65" charset="2"/>
              </a:rPr>
              <a:t>r</a:t>
            </a:r>
            <a:r>
              <a:rPr lang="en-US" sz="3000" b="1">
                <a:solidFill>
                  <a:srgbClr val="0000FF"/>
                </a:solidFill>
                <a:effectLst>
                  <a:outerShdw blurRad="38100" dist="38100" dir="2700000" algn="tl">
                    <a:srgbClr val="DDDDDD"/>
                  </a:outerShdw>
                </a:effectLst>
                <a:ea typeface="Comic Sans MS" pitchFamily="-65" charset="0"/>
                <a:cs typeface="Comic Sans MS" pitchFamily="-65" charset="0"/>
              </a:rPr>
              <a:t>c</a:t>
            </a:r>
            <a:r>
              <a:rPr lang="en-US" sz="3000" b="1" baseline="30000">
                <a:solidFill>
                  <a:srgbClr val="0000FF"/>
                </a:solidFill>
                <a:effectLst>
                  <a:outerShdw blurRad="38100" dist="38100" dir="2700000" algn="tl">
                    <a:srgbClr val="DDDDDD"/>
                  </a:outerShdw>
                </a:effectLst>
                <a:ea typeface="Comic Sans MS" pitchFamily="-65" charset="0"/>
                <a:cs typeface="Comic Sans MS" pitchFamily="-65" charset="0"/>
              </a:rPr>
              <a:t>2</a:t>
            </a:r>
            <a:r>
              <a:rPr lang="en-US" sz="3000" b="1">
                <a:solidFill>
                  <a:srgbClr val="0000FF"/>
                </a:solidFill>
                <a:effectLst>
                  <a:outerShdw blurRad="38100" dist="38100" dir="2700000" algn="tl">
                    <a:srgbClr val="DDDDDD"/>
                  </a:outerShdw>
                </a:effectLst>
                <a:ea typeface="Comic Sans MS" pitchFamily="-65" charset="0"/>
                <a:cs typeface="Comic Sans MS" pitchFamily="-65" charset="0"/>
              </a:rPr>
              <a:t>~</a:t>
            </a:r>
            <a:r>
              <a:rPr lang="en-US" sz="3000" b="1">
                <a:solidFill>
                  <a:srgbClr val="0000FF"/>
                </a:solidFill>
                <a:effectLst>
                  <a:outerShdw blurRad="38100" dist="38100" dir="2700000" algn="tl">
                    <a:srgbClr val="DDDDDD"/>
                  </a:outerShdw>
                </a:effectLst>
              </a:rPr>
              <a:t>B</a:t>
            </a:r>
            <a:r>
              <a:rPr lang="en-US" sz="3000" b="1" baseline="30000">
                <a:solidFill>
                  <a:srgbClr val="0000FF"/>
                </a:solidFill>
                <a:effectLst>
                  <a:outerShdw blurRad="38100" dist="38100" dir="2700000" algn="tl">
                    <a:srgbClr val="DDDDDD"/>
                  </a:outerShdw>
                </a:effectLst>
              </a:rPr>
              <a:t>2</a:t>
            </a:r>
            <a:r>
              <a:rPr lang="en-US" sz="3000" b="1">
                <a:solidFill>
                  <a:srgbClr val="0000FF"/>
                </a:solidFill>
                <a:effectLst>
                  <a:outerShdw blurRad="38100" dist="38100" dir="2700000" algn="tl">
                    <a:srgbClr val="DDDDDD"/>
                  </a:outerShdw>
                </a:effectLst>
              </a:rPr>
              <a:t>/8</a:t>
            </a:r>
            <a:r>
              <a:rPr lang="en-US" sz="3000" b="1">
                <a:solidFill>
                  <a:srgbClr val="0000FF"/>
                </a:solidFill>
                <a:effectLst>
                  <a:outerShdw blurRad="38100" dist="38100" dir="2700000" algn="tl">
                    <a:srgbClr val="DDDDDD"/>
                  </a:outerShdw>
                </a:effectLst>
                <a:latin typeface="Symbol" pitchFamily="-65" charset="2"/>
                <a:ea typeface="Symbol" pitchFamily="-65" charset="2"/>
                <a:cs typeface="Symbol" pitchFamily="-65" charset="2"/>
              </a:rPr>
              <a:t>p</a:t>
            </a:r>
          </a:p>
        </p:txBody>
      </p:sp>
      <p:cxnSp>
        <p:nvCxnSpPr>
          <p:cNvPr id="6" name="Straight Arrow Connector 5"/>
          <p:cNvCxnSpPr/>
          <p:nvPr/>
        </p:nvCxnSpPr>
        <p:spPr>
          <a:xfrm rot="5400000">
            <a:off x="3924301" y="1866900"/>
            <a:ext cx="381000" cy="3175"/>
          </a:xfrm>
          <a:prstGeom prst="straightConnector1">
            <a:avLst/>
          </a:prstGeom>
          <a:ln w="38100" cap="flat" cmpd="sng" algn="ctr">
            <a:solidFill>
              <a:srgbClr val="0000FF"/>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rot="16200000" flipH="1">
            <a:off x="3390900" y="2705101"/>
            <a:ext cx="458787" cy="227012"/>
          </a:xfrm>
          <a:prstGeom prst="straightConnector1">
            <a:avLst/>
          </a:prstGeom>
          <a:ln w="38100" cap="flat" cmpd="sng" algn="ctr">
            <a:solidFill>
              <a:srgbClr val="0000FF"/>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grpSp>
        <p:nvGrpSpPr>
          <p:cNvPr id="5" name="Group 12"/>
          <p:cNvGrpSpPr>
            <a:grpSpLocks/>
          </p:cNvGrpSpPr>
          <p:nvPr/>
        </p:nvGrpSpPr>
        <p:grpSpPr bwMode="auto">
          <a:xfrm>
            <a:off x="1600200" y="3773488"/>
            <a:ext cx="3505200" cy="769937"/>
            <a:chOff x="1600200" y="3773269"/>
            <a:chExt cx="3505200" cy="769441"/>
          </a:xfrm>
        </p:grpSpPr>
        <p:sp>
          <p:nvSpPr>
            <p:cNvPr id="11" name="TextBox 10"/>
            <p:cNvSpPr txBox="1"/>
            <p:nvPr/>
          </p:nvSpPr>
          <p:spPr>
            <a:xfrm>
              <a:off x="1600200" y="3773269"/>
              <a:ext cx="3505200" cy="769441"/>
            </a:xfrm>
            <a:prstGeom prst="rect">
              <a:avLst/>
            </a:prstGeom>
            <a:noFill/>
          </p:spPr>
          <p:txBody>
            <a:bodyPr>
              <a:spAutoFit/>
            </a:bodyPr>
            <a:lstStyle/>
            <a:p>
              <a:pPr>
                <a:defRPr/>
              </a:pPr>
              <a:r>
                <a:rPr lang="en-US" sz="3600" dirty="0">
                  <a:solidFill>
                    <a:srgbClr val="FF0000"/>
                  </a:solidFill>
                  <a:effectLst>
                    <a:outerShdw blurRad="50800" dist="38100" dir="2700000">
                      <a:srgbClr val="000000">
                        <a:alpha val="70000"/>
                      </a:srgbClr>
                    </a:outerShdw>
                  </a:effectLst>
                  <a:latin typeface="Comic Sans MS" charset="0"/>
                </a:rPr>
                <a:t>P</a:t>
              </a:r>
              <a:r>
                <a:rPr lang="en-US" sz="4400" baseline="-25000" dirty="0">
                  <a:solidFill>
                    <a:srgbClr val="FF0000"/>
                  </a:solidFill>
                  <a:effectLst>
                    <a:outerShdw blurRad="50800" dist="38100" dir="2700000">
                      <a:srgbClr val="000000">
                        <a:alpha val="70000"/>
                      </a:srgbClr>
                    </a:outerShdw>
                  </a:effectLst>
                  <a:latin typeface="Comic Sans MS" charset="0"/>
                </a:rPr>
                <a:t>BZ</a:t>
              </a:r>
              <a:r>
                <a:rPr lang="en-US" sz="3600" dirty="0">
                  <a:solidFill>
                    <a:srgbClr val="FF0000"/>
                  </a:solidFill>
                  <a:effectLst>
                    <a:outerShdw blurRad="50800" dist="38100" dir="2700000">
                      <a:srgbClr val="000000">
                        <a:alpha val="70000"/>
                      </a:srgbClr>
                    </a:outerShdw>
                  </a:effectLst>
                  <a:latin typeface="Comic Sans MS" charset="0"/>
                </a:rPr>
                <a:t> ~ a</a:t>
              </a:r>
              <a:r>
                <a:rPr lang="en-US" sz="4400" baseline="30000" dirty="0">
                  <a:solidFill>
                    <a:srgbClr val="FF0000"/>
                  </a:solidFill>
                  <a:effectLst>
                    <a:outerShdw blurRad="50800" dist="38100" dir="2700000">
                      <a:srgbClr val="000000">
                        <a:alpha val="70000"/>
                      </a:srgbClr>
                    </a:outerShdw>
                  </a:effectLst>
                  <a:latin typeface="Comic Sans MS" charset="0"/>
                </a:rPr>
                <a:t>2</a:t>
              </a:r>
              <a:r>
                <a:rPr lang="en-US" sz="3600" dirty="0">
                  <a:solidFill>
                    <a:srgbClr val="FF0000"/>
                  </a:solidFill>
                  <a:effectLst>
                    <a:outerShdw blurRad="50800" dist="38100" dir="2700000">
                      <a:srgbClr val="000000">
                        <a:alpha val="70000"/>
                      </a:srgbClr>
                    </a:outerShdw>
                  </a:effectLst>
                  <a:latin typeface="Comic Sans MS" charset="0"/>
                </a:rPr>
                <a:t>M</a:t>
              </a:r>
              <a:r>
                <a:rPr lang="en-US" sz="3600" dirty="0">
                  <a:solidFill>
                    <a:srgbClr val="FF0000"/>
                  </a:solidFill>
                  <a:effectLst>
                    <a:outerShdw blurRad="50800" dist="38100" dir="2700000">
                      <a:srgbClr val="000000">
                        <a:alpha val="70000"/>
                      </a:srgbClr>
                    </a:outerShdw>
                  </a:effectLst>
                  <a:latin typeface="Comic Sans MS"/>
                  <a:cs typeface="Comic Sans MS"/>
                </a:rPr>
                <a:t>c</a:t>
              </a:r>
              <a:r>
                <a:rPr lang="en-US" sz="4400" baseline="30000" dirty="0">
                  <a:solidFill>
                    <a:srgbClr val="FF0000"/>
                  </a:solidFill>
                  <a:effectLst>
                    <a:outerShdw blurRad="50800" dist="38100" dir="2700000">
                      <a:srgbClr val="000000">
                        <a:alpha val="70000"/>
                      </a:srgbClr>
                    </a:outerShdw>
                  </a:effectLst>
                  <a:latin typeface="Comic Sans MS"/>
                  <a:cs typeface="Comic Sans MS"/>
                </a:rPr>
                <a:t>2</a:t>
              </a:r>
              <a:r>
                <a:rPr lang="en-US" sz="4400" baseline="30000" dirty="0">
                  <a:solidFill>
                    <a:srgbClr val="FF0000"/>
                  </a:solidFill>
                  <a:effectLst>
                    <a:outerShdw blurRad="50800" dist="38100" dir="2700000">
                      <a:srgbClr val="000000">
                        <a:alpha val="70000"/>
                      </a:srgbClr>
                    </a:outerShdw>
                  </a:effectLst>
                  <a:latin typeface="Comic Sans MS" charset="0"/>
                </a:rPr>
                <a:t> </a:t>
              </a:r>
              <a:r>
                <a:rPr lang="en-US" sz="4400" dirty="0">
                  <a:solidFill>
                    <a:srgbClr val="FF0000"/>
                  </a:solidFill>
                  <a:effectLst>
                    <a:outerShdw blurRad="50800" dist="38100" dir="2700000">
                      <a:srgbClr val="000000">
                        <a:alpha val="70000"/>
                      </a:srgbClr>
                    </a:outerShdw>
                  </a:effectLst>
                  <a:latin typeface="Comic Sans MS" charset="0"/>
                </a:rPr>
                <a:t>       </a:t>
              </a:r>
              <a:endParaRPr lang="en-US" sz="3600" dirty="0">
                <a:solidFill>
                  <a:srgbClr val="0000FF"/>
                </a:solidFill>
                <a:effectLst>
                  <a:outerShdw blurRad="50800" dist="38100" dir="2700000">
                    <a:srgbClr val="000000">
                      <a:alpha val="70000"/>
                    </a:srgbClr>
                  </a:outerShdw>
                </a:effectLst>
                <a:latin typeface="Comic Sans MS" charset="0"/>
              </a:endParaRPr>
            </a:p>
          </p:txBody>
        </p:sp>
        <p:sp>
          <p:nvSpPr>
            <p:cNvPr id="12" name="Oval 11"/>
            <p:cNvSpPr/>
            <p:nvPr/>
          </p:nvSpPr>
          <p:spPr>
            <a:xfrm>
              <a:off x="3581400" y="3885908"/>
              <a:ext cx="76200" cy="76151"/>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14" name="TextBox 13"/>
          <p:cNvSpPr txBox="1"/>
          <p:nvPr/>
        </p:nvSpPr>
        <p:spPr>
          <a:xfrm>
            <a:off x="2438400" y="228600"/>
            <a:ext cx="4343400" cy="584200"/>
          </a:xfrm>
          <a:prstGeom prst="rect">
            <a:avLst/>
          </a:prstGeom>
          <a:noFill/>
        </p:spPr>
        <p:txBody>
          <a:bodyPr>
            <a:spAutoFit/>
          </a:bodyPr>
          <a:lstStyle/>
          <a:p>
            <a:pPr>
              <a:defRPr/>
            </a:pPr>
            <a:r>
              <a:rPr lang="en-US" sz="3200" dirty="0" err="1">
                <a:solidFill>
                  <a:srgbClr val="0000FF"/>
                </a:solidFill>
                <a:effectLst>
                  <a:outerShdw blurRad="50800" dist="38100" dir="2700000">
                    <a:srgbClr val="000000">
                      <a:alpha val="43000"/>
                    </a:srgbClr>
                  </a:outerShdw>
                </a:effectLst>
                <a:latin typeface="Comic Sans MS" charset="0"/>
              </a:rPr>
              <a:t>Blandford</a:t>
            </a:r>
            <a:r>
              <a:rPr lang="en-US" sz="3200" dirty="0">
                <a:solidFill>
                  <a:srgbClr val="0000FF"/>
                </a:solidFill>
                <a:effectLst>
                  <a:outerShdw blurRad="50800" dist="38100" dir="2700000">
                    <a:srgbClr val="000000">
                      <a:alpha val="43000"/>
                    </a:srgbClr>
                  </a:outerShdw>
                </a:effectLst>
                <a:latin typeface="Comic Sans MS" charset="0"/>
              </a:rPr>
              <a:t> </a:t>
            </a:r>
            <a:r>
              <a:rPr lang="en-US" sz="3200" dirty="0" err="1">
                <a:solidFill>
                  <a:srgbClr val="0000FF"/>
                </a:solidFill>
                <a:effectLst>
                  <a:outerShdw blurRad="50800" dist="38100" dir="2700000">
                    <a:srgbClr val="000000">
                      <a:alpha val="43000"/>
                    </a:srgbClr>
                  </a:outerShdw>
                </a:effectLst>
                <a:latin typeface="Comic Sans MS" charset="0"/>
              </a:rPr>
              <a:t>Znajek</a:t>
            </a:r>
            <a:endParaRPr lang="en-US" sz="3200" dirty="0">
              <a:solidFill>
                <a:srgbClr val="0000FF"/>
              </a:solidFill>
              <a:effectLst>
                <a:outerShdw blurRad="50800" dist="38100" dir="2700000">
                  <a:srgbClr val="000000">
                    <a:alpha val="43000"/>
                  </a:srgbClr>
                </a:outerShdw>
              </a:effectLst>
              <a:latin typeface="Comic Sans MS"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0836_710flare.jpeg"/>
          <p:cNvPicPr>
            <a:picLocks noChangeAspect="1"/>
          </p:cNvPicPr>
          <p:nvPr/>
        </p:nvPicPr>
        <p:blipFill>
          <a:blip r:embed="rId2"/>
          <a:stretch>
            <a:fillRect/>
          </a:stretch>
        </p:blipFill>
        <p:spPr>
          <a:xfrm>
            <a:off x="1143000" y="0"/>
            <a:ext cx="6858000" cy="6858000"/>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4" name="Picture 2" descr="0227_369f"/>
          <p:cNvPicPr>
            <a:picLocks noChangeAspect="1" noChangeArrowheads="1"/>
          </p:cNvPicPr>
          <p:nvPr/>
        </p:nvPicPr>
        <p:blipFill>
          <a:blip r:embed="rId2"/>
          <a:srcRect/>
          <a:stretch>
            <a:fillRect/>
          </a:stretch>
        </p:blipFill>
        <p:spPr bwMode="auto">
          <a:xfrm>
            <a:off x="1304925" y="157163"/>
            <a:ext cx="6534150" cy="6543675"/>
          </a:xfrm>
          <a:prstGeom prst="rect">
            <a:avLst/>
          </a:prstGeom>
          <a:noFill/>
          <a:ln w="9525">
            <a:noFill/>
            <a:miter lim="800000"/>
            <a:headEnd/>
            <a:tailEnd/>
          </a:ln>
        </p:spPr>
      </p:pic>
      <p:sp>
        <p:nvSpPr>
          <p:cNvPr id="743427" name="Text Box 3"/>
          <p:cNvSpPr txBox="1">
            <a:spLocks noChangeArrowheads="1"/>
          </p:cNvSpPr>
          <p:nvPr/>
        </p:nvSpPr>
        <p:spPr bwMode="auto">
          <a:xfrm>
            <a:off x="3059113" y="1773238"/>
            <a:ext cx="1943100" cy="457200"/>
          </a:xfrm>
          <a:prstGeom prst="rect">
            <a:avLst/>
          </a:prstGeom>
          <a:noFill/>
          <a:ln w="9525">
            <a:noFill/>
            <a:miter lim="800000"/>
            <a:headEnd/>
            <a:tailEnd/>
          </a:ln>
          <a:effectLst/>
        </p:spPr>
        <p:txBody>
          <a:bodyPr>
            <a:prstTxWarp prst="textNoShape">
              <a:avLst/>
            </a:prstTxWarp>
            <a:spAutoFit/>
          </a:bodyPr>
          <a:lstStyle/>
          <a:p>
            <a:pPr>
              <a:spcBef>
                <a:spcPct val="50000"/>
              </a:spcBef>
              <a:defRPr/>
            </a:pPr>
            <a:r>
              <a:rPr lang="en-US" sz="2400" b="1">
                <a:solidFill>
                  <a:srgbClr val="FF0000"/>
                </a:solidFill>
                <a:effectLst>
                  <a:outerShdw blurRad="38100" dist="38100" dir="2700000" algn="tl">
                    <a:srgbClr val="000000"/>
                  </a:outerShdw>
                </a:effectLst>
                <a:latin typeface="Comic Sans MS" charset="0"/>
              </a:rPr>
              <a:t>M=2x10</a:t>
            </a:r>
            <a:r>
              <a:rPr lang="en-US" sz="2800" b="1" baseline="30000">
                <a:solidFill>
                  <a:srgbClr val="FF0000"/>
                </a:solidFill>
                <a:effectLst>
                  <a:outerShdw blurRad="38100" dist="38100" dir="2700000" algn="tl">
                    <a:srgbClr val="000000"/>
                  </a:outerShdw>
                </a:effectLst>
                <a:latin typeface="Comic Sans MS" charset="0"/>
              </a:rPr>
              <a:t>9</a:t>
            </a:r>
          </a:p>
        </p:txBody>
      </p:sp>
      <p:sp>
        <p:nvSpPr>
          <p:cNvPr id="743428" name="Text Box 4"/>
          <p:cNvSpPr txBox="1">
            <a:spLocks noChangeArrowheads="1"/>
          </p:cNvSpPr>
          <p:nvPr/>
        </p:nvSpPr>
        <p:spPr bwMode="auto">
          <a:xfrm>
            <a:off x="3851275" y="2492375"/>
            <a:ext cx="935038" cy="336550"/>
          </a:xfrm>
          <a:prstGeom prst="rect">
            <a:avLst/>
          </a:prstGeom>
          <a:noFill/>
          <a:ln w="9525">
            <a:noFill/>
            <a:miter lim="800000"/>
            <a:headEnd/>
            <a:tailEnd/>
          </a:ln>
          <a:effectLst/>
        </p:spPr>
        <p:txBody>
          <a:bodyPr>
            <a:prstTxWarp prst="textNoShape">
              <a:avLst/>
            </a:prstTxWarp>
            <a:spAutoFit/>
          </a:bodyPr>
          <a:lstStyle/>
          <a:p>
            <a:pPr>
              <a:spcBef>
                <a:spcPct val="50000"/>
              </a:spcBef>
              <a:defRPr/>
            </a:pPr>
            <a:r>
              <a:rPr lang="en-US" sz="1600" b="1">
                <a:solidFill>
                  <a:srgbClr val="FF0000"/>
                </a:solidFill>
                <a:effectLst>
                  <a:outerShdw blurRad="38100" dist="38100" dir="2700000" algn="tl">
                    <a:srgbClr val="000000"/>
                  </a:outerShdw>
                </a:effectLst>
                <a:latin typeface="Comic Sans MS" charset="0"/>
              </a:rPr>
              <a:t>UVOT</a:t>
            </a:r>
            <a:endParaRPr lang="en-US" b="1" baseline="30000">
              <a:solidFill>
                <a:srgbClr val="FF0000"/>
              </a:solidFill>
              <a:effectLst>
                <a:outerShdw blurRad="38100" dist="38100" dir="2700000" algn="tl">
                  <a:srgbClr val="000000"/>
                </a:outerShdw>
              </a:effectLst>
              <a:latin typeface="Comic Sans MS" charset="0"/>
            </a:endParaRPr>
          </a:p>
        </p:txBody>
      </p:sp>
      <p:sp>
        <p:nvSpPr>
          <p:cNvPr id="743429" name="Text Box 5"/>
          <p:cNvSpPr txBox="1">
            <a:spLocks noChangeArrowheads="1"/>
          </p:cNvSpPr>
          <p:nvPr/>
        </p:nvSpPr>
        <p:spPr bwMode="auto">
          <a:xfrm>
            <a:off x="4859338" y="2997200"/>
            <a:ext cx="935037" cy="336550"/>
          </a:xfrm>
          <a:prstGeom prst="rect">
            <a:avLst/>
          </a:prstGeom>
          <a:noFill/>
          <a:ln w="9525">
            <a:noFill/>
            <a:miter lim="800000"/>
            <a:headEnd/>
            <a:tailEnd/>
          </a:ln>
          <a:effectLst/>
        </p:spPr>
        <p:txBody>
          <a:bodyPr>
            <a:prstTxWarp prst="textNoShape">
              <a:avLst/>
            </a:prstTxWarp>
            <a:spAutoFit/>
          </a:bodyPr>
          <a:lstStyle/>
          <a:p>
            <a:pPr>
              <a:spcBef>
                <a:spcPct val="50000"/>
              </a:spcBef>
              <a:defRPr/>
            </a:pPr>
            <a:r>
              <a:rPr lang="en-US" sz="1600" b="1">
                <a:solidFill>
                  <a:srgbClr val="FF0000"/>
                </a:solidFill>
                <a:effectLst>
                  <a:outerShdw blurRad="38100" dist="38100" dir="2700000" algn="tl">
                    <a:srgbClr val="000000"/>
                  </a:outerShdw>
                </a:effectLst>
                <a:latin typeface="Comic Sans MS" charset="0"/>
              </a:rPr>
              <a:t>XRT</a:t>
            </a:r>
            <a:endParaRPr lang="en-US" b="1" baseline="30000">
              <a:solidFill>
                <a:srgbClr val="FF0000"/>
              </a:solidFill>
              <a:effectLst>
                <a:outerShdw blurRad="38100" dist="38100" dir="2700000" algn="tl">
                  <a:srgbClr val="000000"/>
                </a:outerShdw>
              </a:effectLst>
              <a:latin typeface="Comic Sans MS" charset="0"/>
            </a:endParaRPr>
          </a:p>
        </p:txBody>
      </p:sp>
      <p:sp>
        <p:nvSpPr>
          <p:cNvPr id="743430" name="Text Box 6"/>
          <p:cNvSpPr txBox="1">
            <a:spLocks noChangeArrowheads="1"/>
          </p:cNvSpPr>
          <p:nvPr/>
        </p:nvSpPr>
        <p:spPr bwMode="auto">
          <a:xfrm>
            <a:off x="6084888" y="981075"/>
            <a:ext cx="935037" cy="336550"/>
          </a:xfrm>
          <a:prstGeom prst="rect">
            <a:avLst/>
          </a:prstGeom>
          <a:noFill/>
          <a:ln w="9525">
            <a:noFill/>
            <a:miter lim="800000"/>
            <a:headEnd/>
            <a:tailEnd/>
          </a:ln>
          <a:effectLst/>
        </p:spPr>
        <p:txBody>
          <a:bodyPr>
            <a:prstTxWarp prst="textNoShape">
              <a:avLst/>
            </a:prstTxWarp>
            <a:spAutoFit/>
          </a:bodyPr>
          <a:lstStyle/>
          <a:p>
            <a:pPr>
              <a:spcBef>
                <a:spcPct val="50000"/>
              </a:spcBef>
              <a:defRPr/>
            </a:pPr>
            <a:r>
              <a:rPr lang="en-US" sz="1600" b="1">
                <a:solidFill>
                  <a:srgbClr val="FF0000"/>
                </a:solidFill>
                <a:effectLst>
                  <a:outerShdw blurRad="38100" dist="38100" dir="2700000" algn="tl">
                    <a:srgbClr val="000000"/>
                  </a:outerShdw>
                </a:effectLst>
                <a:latin typeface="Comic Sans MS" charset="0"/>
              </a:rPr>
              <a:t>Fermi</a:t>
            </a:r>
            <a:endParaRPr lang="en-US" b="1" baseline="30000">
              <a:solidFill>
                <a:srgbClr val="FF0000"/>
              </a:solidFill>
              <a:effectLst>
                <a:outerShdw blurRad="38100" dist="38100" dir="2700000" algn="tl">
                  <a:srgbClr val="000000"/>
                </a:outerShdw>
              </a:effectLst>
              <a:latin typeface="Comic Sans MS" charset="0"/>
            </a:endParaRPr>
          </a:p>
        </p:txBody>
      </p:sp>
      <p:sp>
        <p:nvSpPr>
          <p:cNvPr id="743431" name="Text Box 7"/>
          <p:cNvSpPr txBox="1">
            <a:spLocks noChangeArrowheads="1"/>
          </p:cNvSpPr>
          <p:nvPr/>
        </p:nvSpPr>
        <p:spPr bwMode="auto">
          <a:xfrm rot="16200000">
            <a:off x="5220494" y="3213894"/>
            <a:ext cx="5732463" cy="396875"/>
          </a:xfrm>
          <a:prstGeom prst="rect">
            <a:avLst/>
          </a:prstGeom>
          <a:noFill/>
          <a:ln w="9525">
            <a:noFill/>
            <a:miter lim="800000"/>
            <a:headEnd/>
            <a:tailEnd/>
          </a:ln>
          <a:effectLst/>
        </p:spPr>
        <p:txBody>
          <a:bodyPr>
            <a:prstTxWarp prst="textNoShape">
              <a:avLst/>
            </a:prstTxWarp>
            <a:spAutoFit/>
          </a:bodyPr>
          <a:lstStyle/>
          <a:p>
            <a:pPr algn="ctr">
              <a:spcBef>
                <a:spcPct val="50000"/>
              </a:spcBef>
              <a:defRPr/>
            </a:pPr>
            <a:r>
              <a:rPr lang="en-US" sz="2000" b="1">
                <a:solidFill>
                  <a:srgbClr val="FF0000"/>
                </a:solidFill>
                <a:effectLst>
                  <a:outerShdw blurRad="38100" dist="38100" dir="2700000" algn="tl">
                    <a:srgbClr val="000000"/>
                  </a:outerShdw>
                </a:effectLst>
                <a:latin typeface="Comic Sans MS" charset="0"/>
              </a:rPr>
              <a:t>GG, Tavecchio &amp; Ghirlanda 2009 </a:t>
            </a:r>
          </a:p>
        </p:txBody>
      </p:sp>
      <p:sp>
        <p:nvSpPr>
          <p:cNvPr id="743432" name="Text Box 8"/>
          <p:cNvSpPr txBox="1">
            <a:spLocks noChangeArrowheads="1"/>
          </p:cNvSpPr>
          <p:nvPr/>
        </p:nvSpPr>
        <p:spPr bwMode="auto">
          <a:xfrm>
            <a:off x="2771775" y="5734050"/>
            <a:ext cx="4032250" cy="822325"/>
          </a:xfrm>
          <a:prstGeom prst="rect">
            <a:avLst/>
          </a:prstGeom>
          <a:noFill/>
          <a:ln w="9525">
            <a:noFill/>
            <a:miter lim="800000"/>
            <a:headEnd/>
            <a:tailEnd/>
          </a:ln>
          <a:effectLst/>
        </p:spPr>
        <p:txBody>
          <a:bodyPr>
            <a:prstTxWarp prst="textNoShape">
              <a:avLst/>
            </a:prstTxWarp>
            <a:spAutoFit/>
          </a:bodyPr>
          <a:lstStyle/>
          <a:p>
            <a:pPr>
              <a:spcBef>
                <a:spcPct val="50000"/>
              </a:spcBef>
              <a:defRPr/>
            </a:pPr>
            <a:r>
              <a:rPr lang="en-US" sz="2400" b="1">
                <a:solidFill>
                  <a:srgbClr val="FF0000"/>
                </a:solidFill>
                <a:effectLst>
                  <a:outerShdw blurRad="38100" dist="38100" dir="2700000" algn="tl">
                    <a:srgbClr val="000000"/>
                  </a:outerShdw>
                </a:effectLst>
                <a:latin typeface="Comic Sans MS" charset="0"/>
              </a:rPr>
              <a:t>Low energy synchro peak: leave the disk naked!</a:t>
            </a:r>
          </a:p>
        </p:txBody>
      </p:sp>
      <p:sp>
        <p:nvSpPr>
          <p:cNvPr id="743433" name="Line 9"/>
          <p:cNvSpPr>
            <a:spLocks noChangeShapeType="1"/>
          </p:cNvSpPr>
          <p:nvPr/>
        </p:nvSpPr>
        <p:spPr bwMode="auto">
          <a:xfrm flipV="1">
            <a:off x="2916238" y="3500438"/>
            <a:ext cx="647700" cy="288925"/>
          </a:xfrm>
          <a:prstGeom prst="line">
            <a:avLst/>
          </a:prstGeom>
          <a:noFill/>
          <a:ln w="28575">
            <a:solidFill>
              <a:schemeClr val="tx1"/>
            </a:solidFill>
            <a:round/>
            <a:headEnd/>
            <a:tailEnd type="arrow" w="med" len="med"/>
          </a:ln>
        </p:spPr>
        <p:txBody>
          <a:bodyPr>
            <a:prstTxWarp prst="textNoShape">
              <a:avLst/>
            </a:prstTxWarp>
          </a:bodyPr>
          <a:lstStyle/>
          <a:p>
            <a:endParaRPr lang="en-US"/>
          </a:p>
        </p:txBody>
      </p:sp>
      <p:sp>
        <p:nvSpPr>
          <p:cNvPr id="743434" name="Text Box 10"/>
          <p:cNvSpPr txBox="1">
            <a:spLocks noChangeArrowheads="1"/>
          </p:cNvSpPr>
          <p:nvPr/>
        </p:nvSpPr>
        <p:spPr bwMode="auto">
          <a:xfrm>
            <a:off x="2484438" y="3716338"/>
            <a:ext cx="865187"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b="1"/>
              <a:t>torus</a:t>
            </a:r>
          </a:p>
        </p:txBody>
      </p:sp>
      <p:sp>
        <p:nvSpPr>
          <p:cNvPr id="743435" name="Line 11"/>
          <p:cNvSpPr>
            <a:spLocks noChangeShapeType="1"/>
          </p:cNvSpPr>
          <p:nvPr/>
        </p:nvSpPr>
        <p:spPr bwMode="auto">
          <a:xfrm flipV="1">
            <a:off x="3995738" y="3357563"/>
            <a:ext cx="144462" cy="863600"/>
          </a:xfrm>
          <a:prstGeom prst="line">
            <a:avLst/>
          </a:prstGeom>
          <a:noFill/>
          <a:ln w="28575">
            <a:solidFill>
              <a:schemeClr val="tx1"/>
            </a:solidFill>
            <a:round/>
            <a:headEnd/>
            <a:tailEnd type="arrow" w="med" len="med"/>
          </a:ln>
        </p:spPr>
        <p:txBody>
          <a:bodyPr>
            <a:prstTxWarp prst="textNoShape">
              <a:avLst/>
            </a:prstTxWarp>
          </a:bodyPr>
          <a:lstStyle/>
          <a:p>
            <a:endParaRPr lang="en-US"/>
          </a:p>
        </p:txBody>
      </p:sp>
      <p:sp>
        <p:nvSpPr>
          <p:cNvPr id="743436" name="Text Box 12"/>
          <p:cNvSpPr txBox="1">
            <a:spLocks noChangeArrowheads="1"/>
          </p:cNvSpPr>
          <p:nvPr/>
        </p:nvSpPr>
        <p:spPr bwMode="auto">
          <a:xfrm>
            <a:off x="3635375" y="4149725"/>
            <a:ext cx="865188"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b="1"/>
              <a:t>disk</a:t>
            </a:r>
          </a:p>
        </p:txBody>
      </p:sp>
      <p:sp>
        <p:nvSpPr>
          <p:cNvPr id="743437" name="Text Box 13"/>
          <p:cNvSpPr txBox="1">
            <a:spLocks noChangeArrowheads="1"/>
          </p:cNvSpPr>
          <p:nvPr/>
        </p:nvSpPr>
        <p:spPr bwMode="auto">
          <a:xfrm>
            <a:off x="5148263" y="4005263"/>
            <a:ext cx="1008062" cy="701675"/>
          </a:xfrm>
          <a:prstGeom prst="rect">
            <a:avLst/>
          </a:prstGeom>
          <a:noFill/>
          <a:ln w="9525">
            <a:noFill/>
            <a:miter lim="800000"/>
            <a:headEnd/>
            <a:tailEnd/>
          </a:ln>
        </p:spPr>
        <p:txBody>
          <a:bodyPr>
            <a:prstTxWarp prst="textNoShape">
              <a:avLst/>
            </a:prstTxWarp>
            <a:spAutoFit/>
          </a:bodyPr>
          <a:lstStyle/>
          <a:p>
            <a:pPr>
              <a:spcBef>
                <a:spcPct val="50000"/>
              </a:spcBef>
            </a:pPr>
            <a:r>
              <a:rPr lang="en-US" sz="2000" b="1"/>
              <a:t>X-ray corona</a:t>
            </a:r>
          </a:p>
        </p:txBody>
      </p:sp>
      <p:sp>
        <p:nvSpPr>
          <p:cNvPr id="743438" name="Text Box 14"/>
          <p:cNvSpPr txBox="1">
            <a:spLocks noChangeArrowheads="1"/>
          </p:cNvSpPr>
          <p:nvPr/>
        </p:nvSpPr>
        <p:spPr bwMode="auto">
          <a:xfrm>
            <a:off x="2700338" y="2420938"/>
            <a:ext cx="1223962" cy="396875"/>
          </a:xfrm>
          <a:prstGeom prst="rect">
            <a:avLst/>
          </a:prstGeom>
          <a:noFill/>
          <a:ln w="9525">
            <a:noFill/>
            <a:miter lim="800000"/>
            <a:headEnd/>
            <a:tailEnd/>
          </a:ln>
          <a:effectLst/>
        </p:spPr>
        <p:txBody>
          <a:bodyPr>
            <a:prstTxWarp prst="textNoShape">
              <a:avLst/>
            </a:prstTxWarp>
            <a:spAutoFit/>
          </a:bodyPr>
          <a:lstStyle/>
          <a:p>
            <a:pPr>
              <a:spcBef>
                <a:spcPct val="50000"/>
              </a:spcBef>
              <a:defRPr/>
            </a:pPr>
            <a:r>
              <a:rPr lang="en-US" sz="2000" b="1">
                <a:solidFill>
                  <a:srgbClr val="0033CC"/>
                </a:solidFill>
                <a:effectLst>
                  <a:outerShdw blurRad="38100" dist="38100" dir="2700000" algn="tl">
                    <a:srgbClr val="000000"/>
                  </a:outerShdw>
                </a:effectLst>
                <a:latin typeface="Comic Sans MS" charset="0"/>
              </a:rPr>
              <a:t>synchro</a:t>
            </a:r>
          </a:p>
        </p:txBody>
      </p:sp>
      <p:sp>
        <p:nvSpPr>
          <p:cNvPr id="743439" name="Text Box 15"/>
          <p:cNvSpPr txBox="1">
            <a:spLocks noChangeArrowheads="1"/>
          </p:cNvSpPr>
          <p:nvPr/>
        </p:nvSpPr>
        <p:spPr bwMode="auto">
          <a:xfrm rot="-3516508">
            <a:off x="3437731" y="4490244"/>
            <a:ext cx="1223963" cy="396875"/>
          </a:xfrm>
          <a:prstGeom prst="rect">
            <a:avLst/>
          </a:prstGeom>
          <a:noFill/>
          <a:ln w="9525">
            <a:noFill/>
            <a:miter lim="800000"/>
            <a:headEnd/>
            <a:tailEnd/>
          </a:ln>
          <a:effectLst/>
        </p:spPr>
        <p:txBody>
          <a:bodyPr>
            <a:prstTxWarp prst="textNoShape">
              <a:avLst/>
            </a:prstTxWarp>
            <a:spAutoFit/>
          </a:bodyPr>
          <a:lstStyle/>
          <a:p>
            <a:pPr>
              <a:spcBef>
                <a:spcPct val="50000"/>
              </a:spcBef>
              <a:defRPr/>
            </a:pPr>
            <a:r>
              <a:rPr lang="en-US" sz="2000" b="1">
                <a:solidFill>
                  <a:schemeClr val="bg2"/>
                </a:solidFill>
                <a:effectLst>
                  <a:outerShdw blurRad="38100" dist="38100" dir="2700000" algn="tl">
                    <a:srgbClr val="000000"/>
                  </a:outerShdw>
                </a:effectLst>
                <a:latin typeface="Comic Sans MS" charset="0"/>
              </a:rPr>
              <a:t>SSC</a:t>
            </a:r>
          </a:p>
        </p:txBody>
      </p:sp>
      <p:sp>
        <p:nvSpPr>
          <p:cNvPr id="743440" name="Text Box 16"/>
          <p:cNvSpPr txBox="1">
            <a:spLocks noChangeArrowheads="1"/>
          </p:cNvSpPr>
          <p:nvPr/>
        </p:nvSpPr>
        <p:spPr bwMode="auto">
          <a:xfrm>
            <a:off x="5076825" y="1125538"/>
            <a:ext cx="503238" cy="396875"/>
          </a:xfrm>
          <a:prstGeom prst="rect">
            <a:avLst/>
          </a:prstGeom>
          <a:noFill/>
          <a:ln w="9525">
            <a:noFill/>
            <a:miter lim="800000"/>
            <a:headEnd/>
            <a:tailEnd/>
          </a:ln>
          <a:effectLst/>
        </p:spPr>
        <p:txBody>
          <a:bodyPr>
            <a:prstTxWarp prst="textNoShape">
              <a:avLst/>
            </a:prstTxWarp>
            <a:spAutoFit/>
          </a:bodyPr>
          <a:lstStyle/>
          <a:p>
            <a:pPr>
              <a:spcBef>
                <a:spcPct val="50000"/>
              </a:spcBef>
              <a:defRPr/>
            </a:pPr>
            <a:r>
              <a:rPr lang="en-US" sz="2000" b="1">
                <a:solidFill>
                  <a:srgbClr val="0033CC"/>
                </a:solidFill>
                <a:effectLst>
                  <a:outerShdw blurRad="38100" dist="38100" dir="2700000" algn="tl">
                    <a:srgbClr val="000000"/>
                  </a:outerShdw>
                </a:effectLst>
                <a:latin typeface="Comic Sans MS" charset="0"/>
              </a:rPr>
              <a:t>EC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34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34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34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34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434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434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434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34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43432"/>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7434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27" grpId="0"/>
      <p:bldP spid="743432" grpId="0"/>
      <p:bldP spid="743433" grpId="0" animBg="1"/>
      <p:bldP spid="743434" grpId="0"/>
      <p:bldP spid="743435" grpId="0" animBg="1"/>
      <p:bldP spid="743436" grpId="0"/>
      <p:bldP spid="743437" grpId="0"/>
      <p:bldP spid="743439" grpId="0"/>
      <p:bldP spid="743440"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TextBox 1"/>
          <p:cNvSpPr txBox="1">
            <a:spLocks noChangeArrowheads="1"/>
          </p:cNvSpPr>
          <p:nvPr/>
        </p:nvSpPr>
        <p:spPr bwMode="auto">
          <a:xfrm>
            <a:off x="533400" y="304800"/>
            <a:ext cx="8077200" cy="4421723"/>
          </a:xfrm>
          <a:prstGeom prst="rect">
            <a:avLst/>
          </a:prstGeom>
          <a:noFill/>
          <a:ln w="9525">
            <a:noFill/>
            <a:miter lim="800000"/>
            <a:headEnd/>
            <a:tailEnd/>
          </a:ln>
        </p:spPr>
        <p:txBody>
          <a:bodyPr>
            <a:prstTxWarp prst="textNoShape">
              <a:avLst/>
            </a:prstTxWarp>
            <a:spAutoFit/>
          </a:bodyPr>
          <a:lstStyle/>
          <a:p>
            <a:pPr>
              <a:defRPr/>
            </a:pPr>
            <a:r>
              <a:rPr lang="en-US" sz="3600" b="1" dirty="0" smtClean="0">
                <a:solidFill>
                  <a:srgbClr val="0000FF"/>
                </a:solidFill>
                <a:effectLst>
                  <a:outerShdw blurRad="50800" dist="38100" dir="2700000">
                    <a:srgbClr val="000000">
                      <a:alpha val="79000"/>
                    </a:srgbClr>
                  </a:outerShdw>
                </a:effectLst>
                <a:latin typeface="Comic Sans MS" charset="0"/>
              </a:rPr>
              <a:t>To compare </a:t>
            </a:r>
            <a:r>
              <a:rPr lang="en-US" sz="3600" b="1" dirty="0">
                <a:solidFill>
                  <a:srgbClr val="0000FF"/>
                </a:solidFill>
                <a:effectLst>
                  <a:outerShdw blurRad="50800" dist="38100" dir="2700000">
                    <a:srgbClr val="000000">
                      <a:alpha val="79000"/>
                    </a:srgbClr>
                  </a:outerShdw>
                </a:effectLst>
                <a:latin typeface="Comic Sans MS" charset="0"/>
              </a:rPr>
              <a:t>disk luminosity and jet power</a:t>
            </a:r>
            <a:r>
              <a:rPr lang="en-US" sz="3600" b="1" dirty="0" smtClean="0">
                <a:solidFill>
                  <a:srgbClr val="0000FF"/>
                </a:solidFill>
                <a:effectLst>
                  <a:outerShdw blurRad="50800" dist="38100" dir="2700000">
                    <a:srgbClr val="000000">
                      <a:alpha val="79000"/>
                    </a:srgbClr>
                  </a:outerShdw>
                </a:effectLst>
                <a:latin typeface="Comic Sans MS" charset="0"/>
              </a:rPr>
              <a:t>, the </a:t>
            </a:r>
            <a:r>
              <a:rPr lang="en-US" sz="3600" b="1" dirty="0">
                <a:solidFill>
                  <a:srgbClr val="0000FF"/>
                </a:solidFill>
                <a:effectLst>
                  <a:outerShdw blurRad="50800" dist="38100" dir="2700000">
                    <a:srgbClr val="000000">
                      <a:alpha val="79000"/>
                    </a:srgbClr>
                  </a:outerShdw>
                </a:effectLst>
                <a:latin typeface="Comic Sans MS" charset="0"/>
              </a:rPr>
              <a:t>best sample is:</a:t>
            </a:r>
          </a:p>
          <a:p>
            <a:pPr>
              <a:defRPr/>
            </a:pPr>
            <a:endParaRPr lang="en-US" sz="3600" b="1" dirty="0">
              <a:solidFill>
                <a:srgbClr val="0000FF"/>
              </a:solidFill>
              <a:effectLst>
                <a:outerShdw blurRad="50800" dist="38100" dir="2700000">
                  <a:srgbClr val="000000">
                    <a:alpha val="79000"/>
                  </a:srgbClr>
                </a:outerShdw>
              </a:effectLst>
              <a:latin typeface="Comic Sans MS" charset="0"/>
            </a:endParaRPr>
          </a:p>
          <a:p>
            <a:pPr>
              <a:defRPr/>
            </a:pPr>
            <a:r>
              <a:rPr lang="en-US" sz="3200" b="1" dirty="0">
                <a:solidFill>
                  <a:srgbClr val="FF0000"/>
                </a:solidFill>
                <a:effectLst>
                  <a:outerShdw blurRad="50800" dist="38100" dir="2700000">
                    <a:srgbClr val="000000">
                      <a:alpha val="79000"/>
                    </a:srgbClr>
                  </a:outerShdw>
                </a:effectLst>
                <a:latin typeface="Comic Sans MS" charset="0"/>
              </a:rPr>
              <a:t>Blazars detected</a:t>
            </a:r>
            <a:r>
              <a:rPr lang="en-US" sz="3200" b="1" dirty="0" smtClean="0">
                <a:solidFill>
                  <a:srgbClr val="FF0000"/>
                </a:solidFill>
                <a:effectLst>
                  <a:outerShdw blurRad="50800" dist="38100" dir="2700000">
                    <a:srgbClr val="000000">
                      <a:alpha val="79000"/>
                    </a:srgbClr>
                  </a:outerShdw>
                </a:effectLst>
                <a:latin typeface="Comic Sans MS" charset="0"/>
              </a:rPr>
              <a:t> by </a:t>
            </a:r>
            <a:r>
              <a:rPr lang="en-US" sz="3200" b="1" dirty="0">
                <a:solidFill>
                  <a:srgbClr val="FF0000"/>
                </a:solidFill>
                <a:effectLst>
                  <a:outerShdw blurRad="50800" dist="38100" dir="2700000">
                    <a:srgbClr val="000000">
                      <a:alpha val="79000"/>
                    </a:srgbClr>
                  </a:outerShdw>
                </a:effectLst>
                <a:latin typeface="Comic Sans MS" charset="0"/>
              </a:rPr>
              <a:t>Fermi </a:t>
            </a:r>
            <a:r>
              <a:rPr lang="en-US" sz="3600" b="1" dirty="0" err="1">
                <a:solidFill>
                  <a:srgbClr val="0000FF"/>
                </a:solidFill>
                <a:effectLst>
                  <a:outerShdw blurRad="50800" dist="38100" dir="2700000">
                    <a:srgbClr val="000000">
                      <a:alpha val="79000"/>
                    </a:srgbClr>
                  </a:outerShdw>
                </a:effectLst>
                <a:latin typeface="Comic Sans MS" charset="0"/>
                <a:sym typeface="Wingdings" charset="2"/>
              </a:rPr>
              <a:t></a:t>
            </a:r>
            <a:r>
              <a:rPr lang="en-US" sz="3600" b="1" dirty="0">
                <a:solidFill>
                  <a:srgbClr val="0000FF"/>
                </a:solidFill>
                <a:effectLst>
                  <a:outerShdw blurRad="50800" dist="38100" dir="2700000">
                    <a:srgbClr val="000000">
                      <a:alpha val="79000"/>
                    </a:srgbClr>
                  </a:outerShdw>
                </a:effectLst>
                <a:latin typeface="Comic Sans MS" charset="0"/>
              </a:rPr>
              <a:t> L</a:t>
            </a:r>
            <a:r>
              <a:rPr lang="en-US" sz="4400" b="1" baseline="-25000" dirty="0">
                <a:solidFill>
                  <a:srgbClr val="0000FF"/>
                </a:solidFill>
                <a:effectLst>
                  <a:outerShdw blurRad="50800" dist="38100" dir="2700000">
                    <a:srgbClr val="000000">
                      <a:alpha val="79000"/>
                    </a:srgbClr>
                  </a:outerShdw>
                </a:effectLst>
                <a:latin typeface="Comic Sans MS" charset="0"/>
              </a:rPr>
              <a:t>obs, jet </a:t>
            </a:r>
          </a:p>
          <a:p>
            <a:pPr>
              <a:defRPr/>
            </a:pPr>
            <a:r>
              <a:rPr lang="en-US" sz="3200" b="1" dirty="0">
                <a:solidFill>
                  <a:srgbClr val="FF0000"/>
                </a:solidFill>
                <a:effectLst>
                  <a:outerShdw blurRad="50800" dist="38100" dir="2700000">
                    <a:srgbClr val="000000">
                      <a:alpha val="79000"/>
                    </a:srgbClr>
                  </a:outerShdw>
                </a:effectLst>
                <a:latin typeface="Comic Sans MS" charset="0"/>
              </a:rPr>
              <a:t>with broad emission lines</a:t>
            </a:r>
            <a:r>
              <a:rPr lang="en-US" sz="3200" b="1" dirty="0" smtClean="0">
                <a:solidFill>
                  <a:srgbClr val="FF0000"/>
                </a:solidFill>
                <a:effectLst>
                  <a:outerShdw blurRad="50800" dist="38100" dir="2700000">
                    <a:srgbClr val="000000">
                      <a:alpha val="79000"/>
                    </a:srgbClr>
                  </a:outerShdw>
                </a:effectLst>
                <a:latin typeface="Comic Sans MS" charset="0"/>
              </a:rPr>
              <a:t>   </a:t>
            </a:r>
            <a:r>
              <a:rPr lang="en-US" sz="3600" b="1" dirty="0" err="1" smtClean="0">
                <a:solidFill>
                  <a:srgbClr val="0000FF"/>
                </a:solidFill>
                <a:effectLst>
                  <a:outerShdw blurRad="50800" dist="38100" dir="2700000">
                    <a:srgbClr val="000000">
                      <a:alpha val="43000"/>
                    </a:srgbClr>
                  </a:outerShdw>
                </a:effectLst>
                <a:latin typeface="Comic Sans MS" charset="0"/>
                <a:sym typeface="Wingdings" charset="2"/>
              </a:rPr>
              <a:t></a:t>
            </a:r>
            <a:r>
              <a:rPr lang="en-US" sz="3600" b="1" dirty="0" smtClean="0">
                <a:solidFill>
                  <a:srgbClr val="0000FF"/>
                </a:solidFill>
                <a:effectLst>
                  <a:outerShdw blurRad="50800" dist="38100" dir="2700000">
                    <a:srgbClr val="000000">
                      <a:alpha val="43000"/>
                    </a:srgbClr>
                  </a:outerShdw>
                </a:effectLst>
                <a:latin typeface="Comic Sans MS" charset="0"/>
                <a:sym typeface="Wingdings" charset="2"/>
              </a:rPr>
              <a:t> </a:t>
            </a:r>
            <a:r>
              <a:rPr lang="en-US" sz="4400" b="1" dirty="0" err="1">
                <a:solidFill>
                  <a:srgbClr val="0000FF"/>
                </a:solidFill>
                <a:effectLst>
                  <a:outerShdw blurRad="50800" dist="38100" dir="2700000">
                    <a:srgbClr val="000000">
                      <a:alpha val="43000"/>
                    </a:srgbClr>
                  </a:outerShdw>
                </a:effectLst>
                <a:latin typeface="Comic Sans MS" charset="0"/>
              </a:rPr>
              <a:t>L</a:t>
            </a:r>
            <a:r>
              <a:rPr lang="en-US" sz="4400" b="1" baseline="-25000" dirty="0" err="1">
                <a:solidFill>
                  <a:srgbClr val="0000FF"/>
                </a:solidFill>
                <a:effectLst>
                  <a:outerShdw blurRad="50800" dist="38100" dir="2700000">
                    <a:srgbClr val="000000">
                      <a:alpha val="43000"/>
                    </a:srgbClr>
                  </a:outerShdw>
                </a:effectLst>
                <a:latin typeface="Comic Sans MS" charset="0"/>
              </a:rPr>
              <a:t>disk</a:t>
            </a:r>
            <a:endParaRPr lang="en-US" sz="4400" b="1" baseline="-25000" dirty="0">
              <a:solidFill>
                <a:srgbClr val="0000FF"/>
              </a:solidFill>
              <a:effectLst>
                <a:outerShdw blurRad="50800" dist="38100" dir="2700000">
                  <a:srgbClr val="000000">
                    <a:alpha val="43000"/>
                  </a:srgbClr>
                </a:outerShdw>
              </a:effectLst>
              <a:latin typeface="Comic Sans MS" charset="0"/>
            </a:endParaRPr>
          </a:p>
          <a:p>
            <a:pPr>
              <a:defRPr/>
            </a:pPr>
            <a:endParaRPr lang="en-US" sz="4400" b="1" baseline="-25000" dirty="0">
              <a:solidFill>
                <a:srgbClr val="0000FF"/>
              </a:solidFill>
              <a:latin typeface="Comic Sans MS" charset="0"/>
            </a:endParaRPr>
          </a:p>
          <a:p>
            <a:pPr>
              <a:defRPr/>
            </a:pPr>
            <a:r>
              <a:rPr lang="en-US" sz="3200" b="1" dirty="0">
                <a:latin typeface="Comic Sans MS" charset="0"/>
              </a:rPr>
              <a:t>Shaw+ 2012: FSRQs </a:t>
            </a:r>
            <a:r>
              <a:rPr lang="en-US" sz="2800" b="1" dirty="0">
                <a:latin typeface="Comic Sans MS" charset="0"/>
              </a:rPr>
              <a:t>(~220 sources)</a:t>
            </a:r>
            <a:endParaRPr lang="en-US" sz="3200" b="1" dirty="0">
              <a:latin typeface="Comic Sans MS" charset="0"/>
            </a:endParaRPr>
          </a:p>
          <a:p>
            <a:pPr>
              <a:defRPr/>
            </a:pPr>
            <a:r>
              <a:rPr lang="en-US" sz="3200" b="1" dirty="0">
                <a:latin typeface="Comic Sans MS" charset="0"/>
              </a:rPr>
              <a:t>Shaw+ 2013: BL Lacs </a:t>
            </a:r>
            <a:r>
              <a:rPr lang="en-US" sz="2800" b="1" dirty="0">
                <a:latin typeface="Comic Sans MS" charset="0"/>
              </a:rPr>
              <a:t>(26 with BLR)</a:t>
            </a:r>
            <a:endParaRPr lang="en-US" sz="3200" b="1" dirty="0">
              <a:latin typeface="Comic Sans MS"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986" name="Picture 6" descr="Untitled.jpg"/>
          <p:cNvPicPr>
            <a:picLocks noChangeAspect="1"/>
          </p:cNvPicPr>
          <p:nvPr/>
        </p:nvPicPr>
        <p:blipFill>
          <a:blip r:embed="rId2"/>
          <a:srcRect/>
          <a:stretch>
            <a:fillRect/>
          </a:stretch>
        </p:blipFill>
        <p:spPr bwMode="auto">
          <a:xfrm>
            <a:off x="1219200" y="0"/>
            <a:ext cx="6865938" cy="6858000"/>
          </a:xfrm>
          <a:prstGeom prst="rect">
            <a:avLst/>
          </a:prstGeom>
          <a:noFill/>
          <a:ln w="9525">
            <a:noFill/>
            <a:miter lim="800000"/>
            <a:headEnd/>
            <a:tailEnd/>
          </a:ln>
        </p:spPr>
      </p:pic>
      <p:sp>
        <p:nvSpPr>
          <p:cNvPr id="738308" name="Text Box 4"/>
          <p:cNvSpPr txBox="1">
            <a:spLocks noChangeArrowheads="1"/>
          </p:cNvSpPr>
          <p:nvPr/>
        </p:nvSpPr>
        <p:spPr bwMode="auto">
          <a:xfrm>
            <a:off x="4787900" y="1196975"/>
            <a:ext cx="720725" cy="366713"/>
          </a:xfrm>
          <a:prstGeom prst="rect">
            <a:avLst/>
          </a:prstGeom>
          <a:noFill/>
          <a:ln w="9525">
            <a:noFill/>
            <a:miter lim="800000"/>
            <a:headEnd/>
            <a:tailEnd/>
          </a:ln>
          <a:effectLst/>
        </p:spPr>
        <p:txBody>
          <a:bodyPr>
            <a:prstTxWarp prst="textNoShape">
              <a:avLst/>
            </a:prstTxWarp>
            <a:spAutoFit/>
          </a:bodyPr>
          <a:lstStyle/>
          <a:p>
            <a:pPr>
              <a:spcBef>
                <a:spcPct val="50000"/>
              </a:spcBef>
              <a:defRPr/>
            </a:pPr>
            <a:r>
              <a:rPr lang="en-US" b="1">
                <a:solidFill>
                  <a:srgbClr val="FF0000"/>
                </a:solidFill>
                <a:effectLst>
                  <a:outerShdw blurRad="38100" dist="38100" dir="2700000" algn="tl">
                    <a:srgbClr val="000000"/>
                  </a:outerShdw>
                </a:effectLst>
                <a:latin typeface="Comic Sans MS" charset="0"/>
              </a:rPr>
              <a:t>BAT</a:t>
            </a:r>
          </a:p>
        </p:txBody>
      </p:sp>
      <p:sp>
        <p:nvSpPr>
          <p:cNvPr id="6" name="Text Box 7"/>
          <p:cNvSpPr txBox="1">
            <a:spLocks noChangeArrowheads="1"/>
          </p:cNvSpPr>
          <p:nvPr/>
        </p:nvSpPr>
        <p:spPr bwMode="auto">
          <a:xfrm rot="19137255">
            <a:off x="-96838" y="1062038"/>
            <a:ext cx="2016126" cy="461962"/>
          </a:xfrm>
          <a:prstGeom prst="rect">
            <a:avLst/>
          </a:prstGeom>
          <a:solidFill>
            <a:srgbClr val="FFFF00"/>
          </a:solidFill>
          <a:ln w="28575">
            <a:solidFill>
              <a:srgbClr val="FF0000"/>
            </a:solidFill>
            <a:miter lim="800000"/>
            <a:headEnd/>
            <a:tailEnd/>
          </a:ln>
          <a:effectLst/>
        </p:spPr>
        <p:txBody>
          <a:bodyPr>
            <a:prstTxWarp prst="textNoShape">
              <a:avLst/>
            </a:prstTxWarp>
            <a:spAutoFit/>
          </a:bodyPr>
          <a:lstStyle/>
          <a:p>
            <a:pPr>
              <a:spcBef>
                <a:spcPct val="50000"/>
              </a:spcBef>
              <a:defRPr/>
            </a:pPr>
            <a:r>
              <a:rPr lang="en-US" sz="2400" b="1" dirty="0">
                <a:solidFill>
                  <a:srgbClr val="FF0000"/>
                </a:solidFill>
                <a:effectLst>
                  <a:outerShdw blurRad="38100" dist="38100" dir="2700000" algn="tl">
                    <a:srgbClr val="000000"/>
                  </a:outerShdw>
                </a:effectLst>
                <a:latin typeface="Comic Sans MS" charset="0"/>
              </a:rPr>
              <a:t>M</a:t>
            </a:r>
            <a:r>
              <a:rPr lang="en-US" sz="2800" b="1" baseline="-25000" dirty="0">
                <a:solidFill>
                  <a:srgbClr val="FF0000"/>
                </a:solidFill>
                <a:effectLst>
                  <a:outerShdw blurRad="38100" dist="38100" dir="2700000" algn="tl">
                    <a:srgbClr val="000000"/>
                  </a:outerShdw>
                </a:effectLst>
                <a:latin typeface="Comic Sans MS" charset="0"/>
              </a:rPr>
              <a:t>BH</a:t>
            </a:r>
            <a:r>
              <a:rPr lang="en-US" sz="2400" b="1" dirty="0">
                <a:solidFill>
                  <a:srgbClr val="FF0000"/>
                </a:solidFill>
                <a:effectLst>
                  <a:outerShdw blurRad="38100" dist="38100" dir="2700000" algn="tl">
                    <a:srgbClr val="000000"/>
                  </a:outerShdw>
                </a:effectLst>
                <a:latin typeface="Comic Sans MS" charset="0"/>
              </a:rPr>
              <a:t>=4x10</a:t>
            </a:r>
            <a:r>
              <a:rPr lang="en-US" sz="2800" b="1" baseline="30000" dirty="0">
                <a:solidFill>
                  <a:srgbClr val="FF0000"/>
                </a:solidFill>
                <a:effectLst>
                  <a:outerShdw blurRad="38100" dist="38100" dir="2700000" algn="tl">
                    <a:srgbClr val="000000"/>
                  </a:outerShdw>
                </a:effectLst>
                <a:latin typeface="Comic Sans MS" charset="0"/>
              </a:rPr>
              <a:t>10</a:t>
            </a:r>
          </a:p>
        </p:txBody>
      </p:sp>
      <p:sp>
        <p:nvSpPr>
          <p:cNvPr id="41989" name="TextBox 4"/>
          <p:cNvSpPr txBox="1">
            <a:spLocks noChangeArrowheads="1"/>
          </p:cNvSpPr>
          <p:nvPr/>
        </p:nvSpPr>
        <p:spPr bwMode="auto">
          <a:xfrm>
            <a:off x="3810000" y="5867400"/>
            <a:ext cx="1600200" cy="400050"/>
          </a:xfrm>
          <a:prstGeom prst="rect">
            <a:avLst/>
          </a:prstGeom>
          <a:noFill/>
          <a:ln w="9525">
            <a:noFill/>
            <a:miter lim="800000"/>
            <a:headEnd/>
            <a:tailEnd/>
          </a:ln>
        </p:spPr>
        <p:txBody>
          <a:bodyPr>
            <a:prstTxWarp prst="textNoShape">
              <a:avLst/>
            </a:prstTxWarp>
            <a:spAutoFit/>
          </a:bodyPr>
          <a:lstStyle/>
          <a:p>
            <a:pPr algn="ctr"/>
            <a:r>
              <a:rPr lang="en-US" sz="2000"/>
              <a:t>Log </a:t>
            </a:r>
            <a:r>
              <a:rPr lang="en-US" sz="2000">
                <a:latin typeface="Symbol" pitchFamily="-65" charset="2"/>
                <a:ea typeface="Symbol" pitchFamily="-65" charset="2"/>
                <a:cs typeface="Symbol" pitchFamily="-65" charset="2"/>
              </a:rPr>
              <a:t>n</a:t>
            </a:r>
            <a:r>
              <a:rPr lang="en-US" sz="2000"/>
              <a:t> [Hz]</a:t>
            </a:r>
          </a:p>
        </p:txBody>
      </p:sp>
      <p:sp>
        <p:nvSpPr>
          <p:cNvPr id="7" name="TextBox 6"/>
          <p:cNvSpPr txBox="1"/>
          <p:nvPr/>
        </p:nvSpPr>
        <p:spPr>
          <a:xfrm>
            <a:off x="5867400" y="5791200"/>
            <a:ext cx="2895600" cy="954088"/>
          </a:xfrm>
          <a:prstGeom prst="rect">
            <a:avLst/>
          </a:prstGeom>
          <a:solidFill>
            <a:srgbClr val="FFFF00"/>
          </a:solidFill>
          <a:ln w="19050" cap="flat" cmpd="sng" algn="ctr">
            <a:solidFill>
              <a:srgbClr val="FF0000"/>
            </a:solidFill>
            <a:prstDash val="solid"/>
            <a:round/>
            <a:headEnd type="none" w="med" len="med"/>
            <a:tailEnd type="none" w="med" len="med"/>
          </a:ln>
        </p:spPr>
        <p:txBody>
          <a:bodyPr>
            <a:spAutoFit/>
          </a:bodyPr>
          <a:lstStyle/>
          <a:p>
            <a:pPr>
              <a:defRPr/>
            </a:pPr>
            <a:r>
              <a:rPr lang="en-US" b="1" dirty="0">
                <a:solidFill>
                  <a:srgbClr val="FF0000"/>
                </a:solidFill>
                <a:effectLst>
                  <a:outerShdw blurRad="50800" dist="38100" dir="2700000">
                    <a:srgbClr val="000000">
                      <a:alpha val="43000"/>
                    </a:srgbClr>
                  </a:outerShdw>
                </a:effectLst>
                <a:latin typeface="Comic Sans MS" charset="0"/>
              </a:rPr>
              <a:t>Ly-</a:t>
            </a:r>
            <a:r>
              <a:rPr lang="en-US" b="1" dirty="0">
                <a:solidFill>
                  <a:srgbClr val="FF0000"/>
                </a:solidFill>
                <a:effectLst>
                  <a:outerShdw blurRad="50800" dist="38100" dir="2700000">
                    <a:srgbClr val="000000">
                      <a:alpha val="43000"/>
                    </a:srgbClr>
                  </a:outerShdw>
                </a:effectLst>
                <a:latin typeface="Symbol" charset="2"/>
                <a:cs typeface="Symbol" charset="2"/>
              </a:rPr>
              <a:t>a</a:t>
            </a:r>
            <a:r>
              <a:rPr lang="en-US" b="1" dirty="0">
                <a:solidFill>
                  <a:srgbClr val="FF0000"/>
                </a:solidFill>
                <a:effectLst>
                  <a:outerShdw blurRad="50800" dist="38100" dir="2700000">
                    <a:srgbClr val="000000">
                      <a:alpha val="43000"/>
                    </a:srgbClr>
                  </a:outerShdw>
                </a:effectLst>
                <a:latin typeface="Comic Sans MS" charset="0"/>
              </a:rPr>
              <a:t>: 10</a:t>
            </a:r>
            <a:r>
              <a:rPr lang="en-US" sz="2000" b="1" baseline="30000" dirty="0">
                <a:solidFill>
                  <a:srgbClr val="FF0000"/>
                </a:solidFill>
                <a:effectLst>
                  <a:outerShdw blurRad="50800" dist="38100" dir="2700000">
                    <a:srgbClr val="000000">
                      <a:alpha val="43000"/>
                    </a:srgbClr>
                  </a:outerShdw>
                </a:effectLst>
                <a:latin typeface="Comic Sans MS" charset="0"/>
              </a:rPr>
              <a:t>46</a:t>
            </a:r>
            <a:r>
              <a:rPr lang="en-US" b="1" dirty="0">
                <a:solidFill>
                  <a:srgbClr val="FF0000"/>
                </a:solidFill>
                <a:effectLst>
                  <a:outerShdw blurRad="50800" dist="38100" dir="2700000">
                    <a:srgbClr val="000000">
                      <a:alpha val="43000"/>
                    </a:srgbClr>
                  </a:outerShdw>
                </a:effectLst>
                <a:latin typeface="Comic Sans MS" charset="0"/>
              </a:rPr>
              <a:t> erg/</a:t>
            </a:r>
            <a:r>
              <a:rPr lang="en-US" b="1" dirty="0" err="1">
                <a:solidFill>
                  <a:srgbClr val="FF0000"/>
                </a:solidFill>
                <a:effectLst>
                  <a:outerShdw blurRad="50800" dist="38100" dir="2700000">
                    <a:srgbClr val="000000">
                      <a:alpha val="43000"/>
                    </a:srgbClr>
                  </a:outerShdw>
                </a:effectLst>
                <a:latin typeface="Comic Sans MS" charset="0"/>
              </a:rPr>
              <a:t>s</a:t>
            </a:r>
            <a:endParaRPr lang="en-US" b="1" dirty="0">
              <a:solidFill>
                <a:srgbClr val="FF0000"/>
              </a:solidFill>
              <a:effectLst>
                <a:outerShdw blurRad="50800" dist="38100" dir="2700000">
                  <a:srgbClr val="000000">
                    <a:alpha val="43000"/>
                  </a:srgbClr>
                </a:outerShdw>
              </a:effectLst>
              <a:latin typeface="Comic Sans MS" charset="0"/>
            </a:endParaRPr>
          </a:p>
          <a:p>
            <a:pPr>
              <a:defRPr/>
            </a:pPr>
            <a:r>
              <a:rPr lang="en-US" b="1" dirty="0">
                <a:solidFill>
                  <a:srgbClr val="FF0000"/>
                </a:solidFill>
                <a:effectLst>
                  <a:outerShdw blurRad="50800" dist="38100" dir="2700000">
                    <a:srgbClr val="000000">
                      <a:alpha val="43000"/>
                    </a:srgbClr>
                  </a:outerShdw>
                </a:effectLst>
                <a:latin typeface="Comic Sans MS" charset="0"/>
              </a:rPr>
              <a:t>L</a:t>
            </a:r>
            <a:r>
              <a:rPr lang="en-US" sz="2000" b="1" baseline="-25000" dirty="0">
                <a:solidFill>
                  <a:srgbClr val="FF0000"/>
                </a:solidFill>
                <a:effectLst>
                  <a:outerShdw blurRad="50800" dist="38100" dir="2700000">
                    <a:srgbClr val="000000">
                      <a:alpha val="43000"/>
                    </a:srgbClr>
                  </a:outerShdw>
                </a:effectLst>
                <a:latin typeface="Comic Sans MS" charset="0"/>
              </a:rPr>
              <a:t>ion</a:t>
            </a:r>
            <a:r>
              <a:rPr lang="en-US" b="1" dirty="0">
                <a:solidFill>
                  <a:srgbClr val="FF0000"/>
                </a:solidFill>
                <a:effectLst>
                  <a:outerShdw blurRad="50800" dist="38100" dir="2700000">
                    <a:srgbClr val="000000">
                      <a:alpha val="43000"/>
                    </a:srgbClr>
                  </a:outerShdw>
                </a:effectLst>
                <a:latin typeface="Comic Sans MS" charset="0"/>
              </a:rPr>
              <a:t>  ~ 5x10</a:t>
            </a:r>
            <a:r>
              <a:rPr lang="en-US" sz="2000" b="1" baseline="30000" dirty="0">
                <a:solidFill>
                  <a:srgbClr val="FF0000"/>
                </a:solidFill>
                <a:effectLst>
                  <a:outerShdw blurRad="50800" dist="38100" dir="2700000">
                    <a:srgbClr val="000000">
                      <a:alpha val="43000"/>
                    </a:srgbClr>
                  </a:outerShdw>
                </a:effectLst>
                <a:latin typeface="Comic Sans MS" charset="0"/>
              </a:rPr>
              <a:t>47</a:t>
            </a:r>
            <a:r>
              <a:rPr lang="en-US" b="1" dirty="0">
                <a:solidFill>
                  <a:srgbClr val="FF0000"/>
                </a:solidFill>
                <a:effectLst>
                  <a:outerShdw blurRad="50800" dist="38100" dir="2700000">
                    <a:srgbClr val="000000">
                      <a:alpha val="43000"/>
                    </a:srgbClr>
                  </a:outerShdw>
                </a:effectLst>
                <a:latin typeface="Comic Sans MS" charset="0"/>
              </a:rPr>
              <a:t> erg/</a:t>
            </a:r>
            <a:r>
              <a:rPr lang="en-US" b="1" dirty="0" err="1">
                <a:solidFill>
                  <a:srgbClr val="FF0000"/>
                </a:solidFill>
                <a:effectLst>
                  <a:outerShdw blurRad="50800" dist="38100" dir="2700000">
                    <a:srgbClr val="000000">
                      <a:alpha val="43000"/>
                    </a:srgbClr>
                  </a:outerShdw>
                </a:effectLst>
                <a:latin typeface="Comic Sans MS" charset="0"/>
              </a:rPr>
              <a:t>s</a:t>
            </a:r>
            <a:endParaRPr lang="en-US" b="1" dirty="0">
              <a:solidFill>
                <a:srgbClr val="FF0000"/>
              </a:solidFill>
              <a:effectLst>
                <a:outerShdw blurRad="50800" dist="38100" dir="2700000">
                  <a:srgbClr val="000000">
                    <a:alpha val="43000"/>
                  </a:srgbClr>
                </a:outerShdw>
              </a:effectLst>
              <a:latin typeface="Comic Sans MS" charset="0"/>
            </a:endParaRPr>
          </a:p>
          <a:p>
            <a:pPr>
              <a:defRPr/>
            </a:pPr>
            <a:r>
              <a:rPr lang="en-US" b="1" dirty="0" err="1">
                <a:solidFill>
                  <a:srgbClr val="FF0000"/>
                </a:solidFill>
                <a:effectLst>
                  <a:outerShdw blurRad="50800" dist="38100" dir="2700000">
                    <a:srgbClr val="000000">
                      <a:alpha val="43000"/>
                    </a:srgbClr>
                  </a:outerShdw>
                </a:effectLst>
                <a:latin typeface="Comic Sans MS" charset="0"/>
              </a:rPr>
              <a:t>L</a:t>
            </a:r>
            <a:r>
              <a:rPr lang="en-US" sz="2000" b="1" baseline="-25000" dirty="0" err="1">
                <a:solidFill>
                  <a:srgbClr val="FF0000"/>
                </a:solidFill>
                <a:effectLst>
                  <a:outerShdw blurRad="50800" dist="38100" dir="2700000">
                    <a:srgbClr val="000000">
                      <a:alpha val="43000"/>
                    </a:srgbClr>
                  </a:outerShdw>
                </a:effectLst>
                <a:latin typeface="Comic Sans MS" charset="0"/>
              </a:rPr>
              <a:t>disc</a:t>
            </a:r>
            <a:r>
              <a:rPr lang="en-US" b="1" dirty="0">
                <a:solidFill>
                  <a:srgbClr val="FF0000"/>
                </a:solidFill>
                <a:effectLst>
                  <a:outerShdw blurRad="50800" dist="38100" dir="2700000">
                    <a:srgbClr val="000000">
                      <a:alpha val="43000"/>
                    </a:srgbClr>
                  </a:outerShdw>
                </a:effectLst>
                <a:latin typeface="Comic Sans MS" charset="0"/>
              </a:rPr>
              <a:t> ~ 3x10</a:t>
            </a:r>
            <a:r>
              <a:rPr lang="en-US" sz="2000" b="1" baseline="30000" dirty="0">
                <a:solidFill>
                  <a:srgbClr val="FF0000"/>
                </a:solidFill>
                <a:effectLst>
                  <a:outerShdw blurRad="50800" dist="38100" dir="2700000">
                    <a:srgbClr val="000000">
                      <a:alpha val="43000"/>
                    </a:srgbClr>
                  </a:outerShdw>
                </a:effectLst>
                <a:latin typeface="Comic Sans MS" charset="0"/>
              </a:rPr>
              <a:t>48 </a:t>
            </a:r>
            <a:r>
              <a:rPr lang="en-US" b="1" dirty="0">
                <a:solidFill>
                  <a:srgbClr val="FF0000"/>
                </a:solidFill>
                <a:effectLst>
                  <a:outerShdw blurRad="50800" dist="38100" dir="2700000">
                    <a:srgbClr val="000000">
                      <a:alpha val="43000"/>
                    </a:srgbClr>
                  </a:outerShdw>
                </a:effectLst>
                <a:latin typeface="Comic Sans MS" charset="0"/>
              </a:rPr>
              <a:t>erg/</a:t>
            </a:r>
            <a:r>
              <a:rPr lang="en-US" b="1" dirty="0" err="1">
                <a:solidFill>
                  <a:srgbClr val="FF0000"/>
                </a:solidFill>
                <a:effectLst>
                  <a:outerShdw blurRad="50800" dist="38100" dir="2700000">
                    <a:srgbClr val="000000">
                      <a:alpha val="43000"/>
                    </a:srgbClr>
                  </a:outerShdw>
                </a:effectLst>
                <a:latin typeface="Comic Sans MS" charset="0"/>
              </a:rPr>
              <a:t>s</a:t>
            </a:r>
            <a:endParaRPr lang="en-US" b="1" dirty="0">
              <a:solidFill>
                <a:srgbClr val="FF0000"/>
              </a:solidFill>
              <a:effectLst>
                <a:outerShdw blurRad="50800" dist="38100" dir="2700000">
                  <a:srgbClr val="000000">
                    <a:alpha val="43000"/>
                  </a:srgbClr>
                </a:outerShdw>
              </a:effectLst>
              <a:latin typeface="Comic Sans MS"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9154" name="Picture 1" descr="1146_403.gif"/>
          <p:cNvPicPr>
            <a:picLocks noChangeAspect="1"/>
          </p:cNvPicPr>
          <p:nvPr/>
        </p:nvPicPr>
        <p:blipFill>
          <a:blip r:embed="rId2"/>
          <a:srcRect/>
          <a:stretch>
            <a:fillRect/>
          </a:stretch>
        </p:blipFill>
        <p:spPr bwMode="auto">
          <a:xfrm>
            <a:off x="1143000" y="0"/>
            <a:ext cx="6858000" cy="6858000"/>
          </a:xfrm>
          <a:prstGeom prst="rect">
            <a:avLst/>
          </a:prstGeom>
          <a:noFill/>
          <a:ln w="9525">
            <a:noFill/>
            <a:miter lim="800000"/>
            <a:headEnd/>
            <a:tailEnd/>
          </a:ln>
        </p:spPr>
      </p:pic>
      <p:sp>
        <p:nvSpPr>
          <p:cNvPr id="3" name="TextBox 2"/>
          <p:cNvSpPr txBox="1"/>
          <p:nvPr/>
        </p:nvSpPr>
        <p:spPr>
          <a:xfrm rot="16200000">
            <a:off x="7206734" y="2787134"/>
            <a:ext cx="1981200" cy="369332"/>
          </a:xfrm>
          <a:prstGeom prst="rect">
            <a:avLst/>
          </a:prstGeom>
          <a:noFill/>
        </p:spPr>
        <p:txBody>
          <a:bodyPr wrap="square" rtlCol="0">
            <a:spAutoFit/>
          </a:bodyPr>
          <a:lstStyle/>
          <a:p>
            <a:r>
              <a:rPr lang="en-US" dirty="0" smtClean="0">
                <a:solidFill>
                  <a:srgbClr val="FF0000"/>
                </a:solidFill>
                <a:effectLst>
                  <a:outerShdw blurRad="50800" dist="38100" dir="2700000">
                    <a:srgbClr val="000000">
                      <a:alpha val="43000"/>
                    </a:srgbClr>
                  </a:outerShdw>
                </a:effectLst>
              </a:rPr>
              <a:t>GG+ 2012</a:t>
            </a:r>
            <a:endParaRPr lang="en-US" dirty="0">
              <a:solidFill>
                <a:srgbClr val="FF0000"/>
              </a:solidFill>
              <a:effectLst>
                <a:outerShdw blurRad="50800" dist="38100" dir="2700000">
                  <a:srgbClr val="000000">
                    <a:alpha val="43000"/>
                  </a:srgbClr>
                </a:outerShdw>
              </a:effectLst>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130" name="Picture 1" descr="1146_403zoom.gif"/>
          <p:cNvPicPr>
            <a:picLocks noChangeAspect="1"/>
          </p:cNvPicPr>
          <p:nvPr/>
        </p:nvPicPr>
        <p:blipFill>
          <a:blip r:embed="rId2"/>
          <a:srcRect/>
          <a:stretch>
            <a:fillRect/>
          </a:stretch>
        </p:blipFill>
        <p:spPr bwMode="auto">
          <a:xfrm>
            <a:off x="1143000" y="0"/>
            <a:ext cx="6858000" cy="6858000"/>
          </a:xfrm>
          <a:prstGeom prst="rect">
            <a:avLst/>
          </a:prstGeom>
          <a:noFill/>
          <a:ln w="9525">
            <a:noFill/>
            <a:miter lim="800000"/>
            <a:headEnd/>
            <a:tailEnd/>
          </a:ln>
        </p:spPr>
      </p:pic>
      <p:sp>
        <p:nvSpPr>
          <p:cNvPr id="3" name="TextBox 2"/>
          <p:cNvSpPr txBox="1"/>
          <p:nvPr/>
        </p:nvSpPr>
        <p:spPr>
          <a:xfrm rot="16200000">
            <a:off x="7042666" y="3015734"/>
            <a:ext cx="1981200" cy="369332"/>
          </a:xfrm>
          <a:prstGeom prst="rect">
            <a:avLst/>
          </a:prstGeom>
          <a:noFill/>
        </p:spPr>
        <p:txBody>
          <a:bodyPr wrap="square" rtlCol="0">
            <a:spAutoFit/>
          </a:bodyPr>
          <a:lstStyle/>
          <a:p>
            <a:r>
              <a:rPr lang="en-US" dirty="0" smtClean="0">
                <a:solidFill>
                  <a:srgbClr val="FF0000"/>
                </a:solidFill>
                <a:effectLst>
                  <a:outerShdw blurRad="50800" dist="38100" dir="2700000">
                    <a:srgbClr val="000000">
                      <a:alpha val="43000"/>
                    </a:srgbClr>
                  </a:outerShdw>
                </a:effectLst>
              </a:rPr>
              <a:t>GG+ 2014</a:t>
            </a:r>
            <a:endParaRPr lang="en-US" dirty="0">
              <a:solidFill>
                <a:srgbClr val="FF0000"/>
              </a:solidFill>
              <a:effectLst>
                <a:outerShdw blurRad="50800" dist="38100" dir="2700000">
                  <a:srgbClr val="000000">
                    <a:alpha val="43000"/>
                  </a:srgbClr>
                </a:outerShdw>
              </a:effectLst>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mm_new.jpg"/>
          <p:cNvPicPr>
            <a:picLocks noChangeAspect="1"/>
          </p:cNvPicPr>
          <p:nvPr/>
        </p:nvPicPr>
        <p:blipFill>
          <a:blip r:embed="rId2"/>
          <a:stretch>
            <a:fillRect/>
          </a:stretch>
        </p:blipFill>
        <p:spPr>
          <a:xfrm>
            <a:off x="1143000" y="0"/>
            <a:ext cx="6858000" cy="6858000"/>
          </a:xfrm>
          <a:prstGeom prst="rect">
            <a:avLst/>
          </a:prstGeom>
        </p:spPr>
      </p:pic>
      <p:sp>
        <p:nvSpPr>
          <p:cNvPr id="3" name="TextBox 2"/>
          <p:cNvSpPr txBox="1"/>
          <p:nvPr/>
        </p:nvSpPr>
        <p:spPr>
          <a:xfrm rot="16200000">
            <a:off x="6699766" y="3892034"/>
            <a:ext cx="2362200" cy="369332"/>
          </a:xfrm>
          <a:prstGeom prst="rect">
            <a:avLst/>
          </a:prstGeom>
          <a:noFill/>
        </p:spPr>
        <p:txBody>
          <a:bodyPr wrap="square" rtlCol="0">
            <a:spAutoFit/>
          </a:bodyPr>
          <a:lstStyle/>
          <a:p>
            <a:r>
              <a:rPr lang="en-US" dirty="0" smtClean="0">
                <a:solidFill>
                  <a:srgbClr val="FF0000"/>
                </a:solidFill>
                <a:effectLst>
                  <a:outerShdw blurRad="50800" dist="38100" dir="2700000">
                    <a:srgbClr val="000000">
                      <a:alpha val="43000"/>
                    </a:srgbClr>
                  </a:outerShdw>
                </a:effectLst>
              </a:rPr>
              <a:t>GG+ 2015</a:t>
            </a:r>
            <a:endParaRPr lang="en-US" dirty="0">
              <a:solidFill>
                <a:srgbClr val="FF0000"/>
              </a:solidFill>
              <a:effectLst>
                <a:outerShdw blurRad="50800" dist="38100" dir="2700000">
                  <a:srgbClr val="000000">
                    <a:alpha val="43000"/>
                  </a:srgbClr>
                </a:outerShdw>
              </a:effectLst>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219200" y="0"/>
            <a:ext cx="6858000" cy="6858000"/>
            <a:chOff x="1304925" y="157163"/>
            <a:chExt cx="6534150" cy="6543675"/>
          </a:xfrm>
        </p:grpSpPr>
        <p:pic>
          <p:nvPicPr>
            <p:cNvPr id="40964" name="Picture 2" descr="2126_158f"/>
            <p:cNvPicPr>
              <a:picLocks noChangeAspect="1" noChangeArrowheads="1"/>
            </p:cNvPicPr>
            <p:nvPr/>
          </p:nvPicPr>
          <p:blipFill>
            <a:blip r:embed="rId2"/>
            <a:srcRect/>
            <a:stretch>
              <a:fillRect/>
            </a:stretch>
          </p:blipFill>
          <p:spPr bwMode="auto">
            <a:xfrm>
              <a:off x="1304925" y="157163"/>
              <a:ext cx="6534150" cy="6543675"/>
            </a:xfrm>
            <a:prstGeom prst="rect">
              <a:avLst/>
            </a:prstGeom>
            <a:noFill/>
            <a:ln w="9525">
              <a:noFill/>
              <a:miter lim="800000"/>
              <a:headEnd/>
              <a:tailEnd/>
            </a:ln>
          </p:spPr>
        </p:pic>
        <p:sp>
          <p:nvSpPr>
            <p:cNvPr id="740356" name="Text Box 4"/>
            <p:cNvSpPr txBox="1">
              <a:spLocks noChangeArrowheads="1"/>
            </p:cNvSpPr>
            <p:nvPr/>
          </p:nvSpPr>
          <p:spPr bwMode="auto">
            <a:xfrm>
              <a:off x="4643090" y="837282"/>
              <a:ext cx="721479" cy="351420"/>
            </a:xfrm>
            <a:prstGeom prst="rect">
              <a:avLst/>
            </a:prstGeom>
            <a:noFill/>
            <a:ln w="9525">
              <a:noFill/>
              <a:miter lim="800000"/>
              <a:headEnd/>
              <a:tailEnd/>
            </a:ln>
            <a:effectLst/>
          </p:spPr>
          <p:txBody>
            <a:bodyPr>
              <a:prstTxWarp prst="textNoShape">
                <a:avLst/>
              </a:prstTxWarp>
              <a:spAutoFit/>
            </a:bodyPr>
            <a:lstStyle/>
            <a:p>
              <a:pPr>
                <a:spcBef>
                  <a:spcPct val="50000"/>
                </a:spcBef>
                <a:defRPr/>
              </a:pPr>
              <a:r>
                <a:rPr lang="en-US" b="1">
                  <a:solidFill>
                    <a:srgbClr val="FF0000"/>
                  </a:solidFill>
                  <a:effectLst>
                    <a:outerShdw blurRad="38100" dist="38100" dir="2700000" algn="tl">
                      <a:srgbClr val="000000"/>
                    </a:outerShdw>
                  </a:effectLst>
                  <a:latin typeface="Comic Sans MS" charset="0"/>
                </a:rPr>
                <a:t>BAT</a:t>
              </a:r>
            </a:p>
          </p:txBody>
        </p:sp>
      </p:grpSp>
      <p:sp>
        <p:nvSpPr>
          <p:cNvPr id="6" name="Text Box 7"/>
          <p:cNvSpPr txBox="1">
            <a:spLocks noChangeArrowheads="1"/>
          </p:cNvSpPr>
          <p:nvPr/>
        </p:nvSpPr>
        <p:spPr bwMode="auto">
          <a:xfrm rot="19137255">
            <a:off x="-96838" y="1062038"/>
            <a:ext cx="2016126" cy="461962"/>
          </a:xfrm>
          <a:prstGeom prst="rect">
            <a:avLst/>
          </a:prstGeom>
          <a:solidFill>
            <a:srgbClr val="FFFF00"/>
          </a:solidFill>
          <a:ln w="28575">
            <a:solidFill>
              <a:srgbClr val="FF0000"/>
            </a:solidFill>
            <a:miter lim="800000"/>
            <a:headEnd/>
            <a:tailEnd/>
          </a:ln>
          <a:effectLst/>
        </p:spPr>
        <p:txBody>
          <a:bodyPr>
            <a:prstTxWarp prst="textNoShape">
              <a:avLst/>
            </a:prstTxWarp>
            <a:spAutoFit/>
          </a:bodyPr>
          <a:lstStyle/>
          <a:p>
            <a:pPr>
              <a:spcBef>
                <a:spcPct val="50000"/>
              </a:spcBef>
              <a:defRPr/>
            </a:pPr>
            <a:r>
              <a:rPr lang="en-US" sz="2400" b="1" dirty="0">
                <a:solidFill>
                  <a:srgbClr val="FF0000"/>
                </a:solidFill>
                <a:effectLst>
                  <a:outerShdw blurRad="38100" dist="38100" dir="2700000" algn="tl">
                    <a:srgbClr val="000000"/>
                  </a:outerShdw>
                </a:effectLst>
                <a:latin typeface="Comic Sans MS" charset="0"/>
              </a:rPr>
              <a:t>M</a:t>
            </a:r>
            <a:r>
              <a:rPr lang="en-US" sz="2800" b="1" baseline="-25000" dirty="0">
                <a:solidFill>
                  <a:srgbClr val="FF0000"/>
                </a:solidFill>
                <a:effectLst>
                  <a:outerShdw blurRad="38100" dist="38100" dir="2700000" algn="tl">
                    <a:srgbClr val="000000"/>
                  </a:outerShdw>
                </a:effectLst>
                <a:latin typeface="Comic Sans MS" charset="0"/>
              </a:rPr>
              <a:t>BH</a:t>
            </a:r>
            <a:r>
              <a:rPr lang="en-US" sz="2400" b="1" dirty="0">
                <a:solidFill>
                  <a:srgbClr val="FF0000"/>
                </a:solidFill>
                <a:effectLst>
                  <a:outerShdw blurRad="38100" dist="38100" dir="2700000" algn="tl">
                    <a:srgbClr val="000000"/>
                  </a:outerShdw>
                </a:effectLst>
                <a:latin typeface="Comic Sans MS" charset="0"/>
              </a:rPr>
              <a:t>=10</a:t>
            </a:r>
            <a:r>
              <a:rPr lang="en-US" sz="2800" b="1" baseline="30000" dirty="0">
                <a:solidFill>
                  <a:srgbClr val="FF0000"/>
                </a:solidFill>
                <a:effectLst>
                  <a:outerShdw blurRad="38100" dist="38100" dir="2700000" algn="tl">
                    <a:srgbClr val="000000"/>
                  </a:outerShdw>
                </a:effectLst>
                <a:latin typeface="Comic Sans MS" charset="0"/>
              </a:rPr>
              <a:t>10</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z4l.jpg"/>
          <p:cNvPicPr>
            <a:picLocks noChangeAspect="1"/>
          </p:cNvPicPr>
          <p:nvPr/>
        </p:nvPicPr>
        <p:blipFill>
          <a:blip r:embed="rId2"/>
          <a:stretch>
            <a:fillRect/>
          </a:stretch>
        </p:blipFill>
        <p:spPr>
          <a:xfrm>
            <a:off x="1143000" y="0"/>
            <a:ext cx="6858000" cy="6858000"/>
          </a:xfrm>
          <a:prstGeom prst="rect">
            <a:avLst/>
          </a:prstGeom>
        </p:spPr>
      </p:pic>
      <p:sp>
        <p:nvSpPr>
          <p:cNvPr id="3" name="TextBox 2"/>
          <p:cNvSpPr txBox="1"/>
          <p:nvPr/>
        </p:nvSpPr>
        <p:spPr>
          <a:xfrm>
            <a:off x="6934200" y="4415135"/>
            <a:ext cx="1066800" cy="461665"/>
          </a:xfrm>
          <a:prstGeom prst="rect">
            <a:avLst/>
          </a:prstGeom>
          <a:solidFill>
            <a:srgbClr val="FFFF00"/>
          </a:solidFill>
          <a:ln w="28575" cap="flat" cmpd="sng" algn="ctr">
            <a:solidFill>
              <a:srgbClr val="0000FF"/>
            </a:solidFill>
            <a:prstDash val="solid"/>
            <a:round/>
            <a:headEnd type="none" w="med" len="med"/>
            <a:tailEnd type="none" w="med" len="med"/>
          </a:ln>
        </p:spPr>
        <p:txBody>
          <a:bodyPr wrap="square" rtlCol="0">
            <a:spAutoFit/>
          </a:bodyPr>
          <a:lstStyle/>
          <a:p>
            <a:r>
              <a:rPr lang="en-US" sz="2400" dirty="0" smtClean="0">
                <a:solidFill>
                  <a:srgbClr val="FF0000"/>
                </a:solidFill>
                <a:effectLst>
                  <a:outerShdw blurRad="50800" dist="38100" dir="2700000">
                    <a:srgbClr val="000000">
                      <a:alpha val="43000"/>
                    </a:srgbClr>
                  </a:outerShdw>
                </a:effectLst>
              </a:rPr>
              <a:t>4&lt;</a:t>
            </a:r>
            <a:r>
              <a:rPr lang="en-US" sz="2400" dirty="0" err="1" smtClean="0">
                <a:solidFill>
                  <a:srgbClr val="FF0000"/>
                </a:solidFill>
                <a:effectLst>
                  <a:outerShdw blurRad="50800" dist="38100" dir="2700000">
                    <a:srgbClr val="000000">
                      <a:alpha val="43000"/>
                    </a:srgbClr>
                  </a:outerShdw>
                </a:effectLst>
              </a:rPr>
              <a:t>z</a:t>
            </a:r>
            <a:r>
              <a:rPr lang="en-US" sz="2400" dirty="0" smtClean="0">
                <a:solidFill>
                  <a:srgbClr val="FF0000"/>
                </a:solidFill>
                <a:effectLst>
                  <a:outerShdw blurRad="50800" dist="38100" dir="2700000">
                    <a:srgbClr val="000000">
                      <a:alpha val="43000"/>
                    </a:srgbClr>
                  </a:outerShdw>
                </a:effectLst>
              </a:rPr>
              <a:t>&lt;5</a:t>
            </a:r>
            <a:endParaRPr lang="en-US" sz="2400" dirty="0">
              <a:solidFill>
                <a:srgbClr val="FF0000"/>
              </a:solidFill>
              <a:effectLst>
                <a:outerShdw blurRad="50800" dist="38100" dir="2700000">
                  <a:srgbClr val="000000">
                    <a:alpha val="43000"/>
                  </a:srgbClr>
                </a:outerShdw>
              </a:effectLst>
            </a:endParaRPr>
          </a:p>
        </p:txBody>
      </p:sp>
      <p:sp>
        <p:nvSpPr>
          <p:cNvPr id="4" name="TextBox 3"/>
          <p:cNvSpPr txBox="1"/>
          <p:nvPr/>
        </p:nvSpPr>
        <p:spPr>
          <a:xfrm rot="16200000">
            <a:off x="6852166" y="2215634"/>
            <a:ext cx="2057400" cy="369332"/>
          </a:xfrm>
          <a:prstGeom prst="rect">
            <a:avLst/>
          </a:prstGeom>
          <a:noFill/>
        </p:spPr>
        <p:txBody>
          <a:bodyPr wrap="square" rtlCol="0">
            <a:spAutoFit/>
          </a:bodyPr>
          <a:lstStyle/>
          <a:p>
            <a:r>
              <a:rPr lang="en-US" dirty="0" smtClean="0">
                <a:solidFill>
                  <a:srgbClr val="FF0000"/>
                </a:solidFill>
                <a:effectLst>
                  <a:outerShdw blurRad="50800" dist="38100" dir="2700000">
                    <a:srgbClr val="000000">
                      <a:alpha val="43000"/>
                    </a:srgbClr>
                  </a:outerShdw>
                </a:effectLst>
              </a:rPr>
              <a:t>Sbarrato+ 2014</a:t>
            </a:r>
            <a:endParaRPr lang="en-US" dirty="0">
              <a:solidFill>
                <a:srgbClr val="FF0000"/>
              </a:solidFill>
              <a:effectLst>
                <a:outerShdw blurRad="50800" dist="38100" dir="2700000">
                  <a:srgbClr val="000000">
                    <a:alpha val="43000"/>
                  </a:srgbClr>
                </a:outerShdw>
              </a:effectLst>
            </a:endParaRPr>
          </a:p>
        </p:txBody>
      </p:sp>
      <p:sp>
        <p:nvSpPr>
          <p:cNvPr id="5" name="TextBox 4"/>
          <p:cNvSpPr txBox="1"/>
          <p:nvPr/>
        </p:nvSpPr>
        <p:spPr>
          <a:xfrm>
            <a:off x="3124200" y="2438400"/>
            <a:ext cx="685800" cy="461665"/>
          </a:xfrm>
          <a:prstGeom prst="rect">
            <a:avLst/>
          </a:prstGeom>
          <a:solidFill>
            <a:srgbClr val="FFFF00"/>
          </a:solidFill>
          <a:ln>
            <a:solidFill>
              <a:srgbClr val="0000FF"/>
            </a:solidFill>
          </a:ln>
        </p:spPr>
        <p:txBody>
          <a:bodyPr wrap="square" rtlCol="0">
            <a:spAutoFit/>
          </a:bodyPr>
          <a:lstStyle/>
          <a:p>
            <a:r>
              <a:rPr lang="en-US" sz="2400" dirty="0" smtClean="0">
                <a:solidFill>
                  <a:srgbClr val="FF0000"/>
                </a:solidFill>
                <a:effectLst>
                  <a:outerShdw blurRad="50800" dist="38100" dir="2700000">
                    <a:srgbClr val="000000">
                      <a:alpha val="43000"/>
                    </a:srgbClr>
                  </a:outerShdw>
                </a:effectLst>
                <a:latin typeface="Symbol" charset="2"/>
                <a:cs typeface="Symbol" charset="2"/>
              </a:rPr>
              <a:t>d</a:t>
            </a:r>
            <a:r>
              <a:rPr lang="en-US" sz="2400" baseline="30000" dirty="0" smtClean="0">
                <a:solidFill>
                  <a:srgbClr val="FF0000"/>
                </a:solidFill>
                <a:effectLst>
                  <a:outerShdw blurRad="50800" dist="38100" dir="2700000">
                    <a:srgbClr val="000000">
                      <a:alpha val="43000"/>
                    </a:srgbClr>
                  </a:outerShdw>
                </a:effectLst>
              </a:rPr>
              <a:t>3+</a:t>
            </a:r>
            <a:r>
              <a:rPr lang="en-US" sz="2400" baseline="30000" dirty="0" smtClean="0">
                <a:solidFill>
                  <a:srgbClr val="FF0000"/>
                </a:solidFill>
                <a:effectLst>
                  <a:outerShdw blurRad="50800" dist="38100" dir="2700000">
                    <a:srgbClr val="000000">
                      <a:alpha val="43000"/>
                    </a:srgbClr>
                  </a:outerShdw>
                </a:effectLst>
                <a:latin typeface="Symbol" charset="2"/>
                <a:cs typeface="Symbol" charset="2"/>
              </a:rPr>
              <a:t>a</a:t>
            </a:r>
            <a:endParaRPr lang="en-US" sz="2400" baseline="30000" dirty="0">
              <a:solidFill>
                <a:srgbClr val="FF0000"/>
              </a:solidFill>
              <a:effectLst>
                <a:outerShdw blurRad="50800" dist="38100" dir="2700000">
                  <a:srgbClr val="000000">
                    <a:alpha val="43000"/>
                  </a:srgbClr>
                </a:outerShdw>
              </a:effectLst>
              <a:latin typeface="Symbol" charset="2"/>
              <a:cs typeface="Symbol" charset="2"/>
            </a:endParaRPr>
          </a:p>
        </p:txBody>
      </p:sp>
      <p:sp>
        <p:nvSpPr>
          <p:cNvPr id="7" name="TextBox 6"/>
          <p:cNvSpPr txBox="1"/>
          <p:nvPr/>
        </p:nvSpPr>
        <p:spPr>
          <a:xfrm>
            <a:off x="6781800" y="2743200"/>
            <a:ext cx="838200" cy="461665"/>
          </a:xfrm>
          <a:prstGeom prst="rect">
            <a:avLst/>
          </a:prstGeom>
          <a:solidFill>
            <a:srgbClr val="FFFF00"/>
          </a:solidFill>
          <a:ln>
            <a:solidFill>
              <a:srgbClr val="0000FF"/>
            </a:solidFill>
          </a:ln>
        </p:spPr>
        <p:txBody>
          <a:bodyPr wrap="square" rtlCol="0">
            <a:spAutoFit/>
          </a:bodyPr>
          <a:lstStyle/>
          <a:p>
            <a:r>
              <a:rPr lang="en-US" sz="2400" dirty="0" smtClean="0">
                <a:solidFill>
                  <a:srgbClr val="FF0000"/>
                </a:solidFill>
                <a:effectLst>
                  <a:outerShdw blurRad="50800" dist="38100" dir="2700000">
                    <a:srgbClr val="000000">
                      <a:alpha val="43000"/>
                    </a:srgbClr>
                  </a:outerShdw>
                </a:effectLst>
                <a:latin typeface="Symbol" charset="2"/>
                <a:cs typeface="Symbol" charset="2"/>
              </a:rPr>
              <a:t>d</a:t>
            </a:r>
            <a:r>
              <a:rPr lang="en-US" sz="2400" baseline="30000" dirty="0" smtClean="0">
                <a:solidFill>
                  <a:srgbClr val="FF0000"/>
                </a:solidFill>
                <a:effectLst>
                  <a:outerShdw blurRad="50800" dist="38100" dir="2700000">
                    <a:srgbClr val="000000">
                      <a:alpha val="43000"/>
                    </a:srgbClr>
                  </a:outerShdw>
                </a:effectLst>
              </a:rPr>
              <a:t>4+2</a:t>
            </a:r>
            <a:r>
              <a:rPr lang="en-US" sz="2400" baseline="30000" dirty="0" smtClean="0">
                <a:solidFill>
                  <a:srgbClr val="FF0000"/>
                </a:solidFill>
                <a:effectLst>
                  <a:outerShdw blurRad="50800" dist="38100" dir="2700000">
                    <a:srgbClr val="000000">
                      <a:alpha val="43000"/>
                    </a:srgbClr>
                  </a:outerShdw>
                </a:effectLst>
                <a:latin typeface="Symbol" charset="2"/>
                <a:cs typeface="Symbol" charset="2"/>
              </a:rPr>
              <a:t>a</a:t>
            </a:r>
            <a:endParaRPr lang="en-US" sz="2400" baseline="30000" dirty="0">
              <a:solidFill>
                <a:srgbClr val="FF0000"/>
              </a:solidFill>
              <a:effectLst>
                <a:outerShdw blurRad="50800" dist="38100" dir="2700000">
                  <a:srgbClr val="000000">
                    <a:alpha val="43000"/>
                  </a:srgbClr>
                </a:outerShdw>
              </a:effectLst>
              <a:latin typeface="Symbol" charset="2"/>
              <a:cs typeface="Symbol" charset="2"/>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Text Box 1"/>
          <p:cNvSpPr txBox="1">
            <a:spLocks noChangeArrowheads="1"/>
          </p:cNvSpPr>
          <p:nvPr/>
        </p:nvSpPr>
        <p:spPr bwMode="auto">
          <a:xfrm>
            <a:off x="325438" y="381000"/>
            <a:ext cx="8493125" cy="415925"/>
          </a:xfrm>
          <a:prstGeom prst="rect">
            <a:avLst/>
          </a:prstGeom>
          <a:noFill/>
          <a:ln w="9525">
            <a:noFill/>
            <a:round/>
            <a:headEnd/>
            <a:tailEnd/>
          </a:ln>
        </p:spPr>
        <p:txBody>
          <a:bodyPr lIns="0" tIns="0" rIns="0" bIns="0">
            <a:prstTxWarp prst="textNoShape">
              <a:avLst/>
            </a:prstTxWarp>
          </a:bodyPr>
          <a:lstStyle/>
          <a:p>
            <a:pPr algn="ct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GB" sz="1500" b="1">
                <a:solidFill>
                  <a:srgbClr val="000000"/>
                </a:solidFill>
                <a:latin typeface="Arial" pitchFamily="-65" charset="0"/>
                <a:ea typeface="msgothic" charset="0"/>
                <a:cs typeface="msgothic" charset="0"/>
              </a:rPr>
              <a:t>Shows results from the fiducial GRMHD simulation A0.99fc for a BH with spin parameter a = 0.99; see Supporting Information for the movie. </a:t>
            </a:r>
          </a:p>
        </p:txBody>
      </p:sp>
      <p:pic>
        <p:nvPicPr>
          <p:cNvPr id="52227" name="Picture 2"/>
          <p:cNvPicPr>
            <a:picLocks noChangeAspect="1" noChangeArrowheads="1"/>
          </p:cNvPicPr>
          <p:nvPr/>
        </p:nvPicPr>
        <p:blipFill>
          <a:blip r:embed="rId3"/>
          <a:srcRect/>
          <a:stretch>
            <a:fillRect/>
          </a:stretch>
        </p:blipFill>
        <p:spPr bwMode="auto">
          <a:xfrm>
            <a:off x="6527800" y="6283325"/>
            <a:ext cx="2533650" cy="504825"/>
          </a:xfrm>
          <a:prstGeom prst="rect">
            <a:avLst/>
          </a:prstGeom>
          <a:noFill/>
          <a:ln w="9525">
            <a:noFill/>
            <a:round/>
            <a:headEnd/>
            <a:tailEnd/>
          </a:ln>
        </p:spPr>
      </p:pic>
      <p:pic>
        <p:nvPicPr>
          <p:cNvPr id="52228" name="Picture 3"/>
          <p:cNvPicPr>
            <a:picLocks noChangeAspect="1" noChangeArrowheads="1"/>
          </p:cNvPicPr>
          <p:nvPr/>
        </p:nvPicPr>
        <p:blipFill>
          <a:blip r:embed="rId4"/>
          <a:srcRect/>
          <a:stretch>
            <a:fillRect/>
          </a:stretch>
        </p:blipFill>
        <p:spPr bwMode="auto">
          <a:xfrm>
            <a:off x="1300163" y="979488"/>
            <a:ext cx="6550025" cy="4892675"/>
          </a:xfrm>
          <a:prstGeom prst="rect">
            <a:avLst/>
          </a:prstGeom>
          <a:noFill/>
          <a:ln w="9525">
            <a:noFill/>
            <a:round/>
            <a:headEnd/>
            <a:tailEnd/>
          </a:ln>
        </p:spPr>
      </p:pic>
      <p:sp>
        <p:nvSpPr>
          <p:cNvPr id="52229" name="Text Box 4"/>
          <p:cNvSpPr txBox="1">
            <a:spLocks noChangeArrowheads="1"/>
          </p:cNvSpPr>
          <p:nvPr/>
        </p:nvSpPr>
        <p:spPr bwMode="auto">
          <a:xfrm>
            <a:off x="1300163" y="5972175"/>
            <a:ext cx="3917950" cy="231775"/>
          </a:xfrm>
          <a:prstGeom prst="rect">
            <a:avLst/>
          </a:prstGeom>
          <a:noFill/>
          <a:ln w="9525">
            <a:noFill/>
            <a:round/>
            <a:headEnd/>
            <a:tailEnd/>
          </a:ln>
        </p:spPr>
        <p:txBody>
          <a:bodyPr lIns="0" tIns="0" rIns="0" bIns="0">
            <a:prstTxWarp prst="textNoShape">
              <a:avLst/>
            </a:prstTxWarp>
          </a:bodyPr>
          <a:lstStyle/>
          <a:p>
            <a:pPr>
              <a:tabLst>
                <a:tab pos="655638" algn="l"/>
                <a:tab pos="1312863" algn="l"/>
                <a:tab pos="1968500" algn="l"/>
                <a:tab pos="2625725" algn="l"/>
                <a:tab pos="3282950" algn="l"/>
              </a:tabLst>
            </a:pPr>
            <a:r>
              <a:rPr lang="en-GB" sz="1100" b="1">
                <a:solidFill>
                  <a:srgbClr val="000000"/>
                </a:solidFill>
                <a:latin typeface="Arial" pitchFamily="-65" charset="0"/>
                <a:ea typeface="msgothic" charset="0"/>
                <a:cs typeface="msgothic" charset="0"/>
              </a:rPr>
              <a:t>Tchekhovskoy A et al. MNRAS 2011;418:L79-L83</a:t>
            </a:r>
          </a:p>
        </p:txBody>
      </p:sp>
      <p:sp>
        <p:nvSpPr>
          <p:cNvPr id="52230" name="Text Box 5"/>
          <p:cNvSpPr txBox="1">
            <a:spLocks noChangeArrowheads="1"/>
          </p:cNvSpPr>
          <p:nvPr/>
        </p:nvSpPr>
        <p:spPr bwMode="auto">
          <a:xfrm>
            <a:off x="98425" y="6450013"/>
            <a:ext cx="4930775" cy="3471862"/>
          </a:xfrm>
          <a:prstGeom prst="rect">
            <a:avLst/>
          </a:prstGeom>
          <a:noFill/>
          <a:ln w="9525">
            <a:noFill/>
            <a:round/>
            <a:headEnd/>
            <a:tailEnd/>
          </a:ln>
        </p:spPr>
        <p:txBody>
          <a:bodyPr lIns="0" tIns="0" rIns="0" bIns="0">
            <a:prstTxWarp prst="textNoShape">
              <a:avLst/>
            </a:prstTxWarp>
          </a:bodyPr>
          <a:lstStyle/>
          <a:p>
            <a:pPr marL="76200" indent="-76200">
              <a:tabLst>
                <a:tab pos="655638" algn="l"/>
                <a:tab pos="1312863" algn="l"/>
                <a:tab pos="1968500" algn="l"/>
                <a:tab pos="2625725" algn="l"/>
                <a:tab pos="3282950" algn="l"/>
                <a:tab pos="3938588" algn="l"/>
                <a:tab pos="4595813" algn="l"/>
              </a:tabLst>
            </a:pPr>
            <a:r>
              <a:rPr lang="en-GB" sz="900">
                <a:solidFill>
                  <a:srgbClr val="000000"/>
                </a:solidFill>
                <a:latin typeface="Arial" pitchFamily="-65" charset="0"/>
                <a:ea typeface="msgothic" charset="0"/>
                <a:cs typeface="msgothic" charset="0"/>
              </a:rPr>
              <a:t>© 2011 The Authors Monthly Notices of the Royal Astronomical Society © 2011 RAS</a:t>
            </a:r>
          </a:p>
        </p:txBody>
      </p:sp>
      <p:sp>
        <p:nvSpPr>
          <p:cNvPr id="52231" name="TextBox 6"/>
          <p:cNvSpPr txBox="1">
            <a:spLocks noChangeArrowheads="1"/>
          </p:cNvSpPr>
          <p:nvPr/>
        </p:nvSpPr>
        <p:spPr bwMode="auto">
          <a:xfrm>
            <a:off x="533400" y="4953000"/>
            <a:ext cx="685800" cy="369888"/>
          </a:xfrm>
          <a:prstGeom prst="rect">
            <a:avLst/>
          </a:prstGeom>
          <a:noFill/>
          <a:ln w="9525">
            <a:noFill/>
            <a:miter lim="800000"/>
            <a:headEnd/>
            <a:tailEnd/>
          </a:ln>
        </p:spPr>
        <p:txBody>
          <a:bodyPr>
            <a:prstTxWarp prst="textNoShape">
              <a:avLst/>
            </a:prstTxWarp>
            <a:spAutoFit/>
          </a:bodyPr>
          <a:lstStyle/>
          <a:p>
            <a:r>
              <a:rPr lang="en-US">
                <a:solidFill>
                  <a:srgbClr val="FF0000"/>
                </a:solidFill>
              </a:rPr>
              <a:t>P</a:t>
            </a:r>
            <a:r>
              <a:rPr lang="en-US" sz="2400" baseline="-25000">
                <a:solidFill>
                  <a:srgbClr val="FF0000"/>
                </a:solidFill>
              </a:rPr>
              <a:t>jet</a:t>
            </a:r>
            <a:r>
              <a:rPr lang="en-US">
                <a:solidFill>
                  <a:srgbClr val="FF0000"/>
                </a:solidFill>
              </a:rPr>
              <a:t> </a:t>
            </a:r>
          </a:p>
        </p:txBody>
      </p:sp>
      <p:cxnSp>
        <p:nvCxnSpPr>
          <p:cNvPr id="9" name="Straight Connector 8"/>
          <p:cNvCxnSpPr/>
          <p:nvPr/>
        </p:nvCxnSpPr>
        <p:spPr>
          <a:xfrm>
            <a:off x="457200" y="5410200"/>
            <a:ext cx="76200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2233" name="TextBox 9"/>
          <p:cNvSpPr txBox="1">
            <a:spLocks noChangeArrowheads="1"/>
          </p:cNvSpPr>
          <p:nvPr/>
        </p:nvSpPr>
        <p:spPr bwMode="auto">
          <a:xfrm>
            <a:off x="533400" y="5486400"/>
            <a:ext cx="685800" cy="369888"/>
          </a:xfrm>
          <a:prstGeom prst="rect">
            <a:avLst/>
          </a:prstGeom>
          <a:noFill/>
          <a:ln w="9525">
            <a:noFill/>
            <a:miter lim="800000"/>
            <a:headEnd/>
            <a:tailEnd/>
          </a:ln>
        </p:spPr>
        <p:txBody>
          <a:bodyPr>
            <a:prstTxWarp prst="textNoShape">
              <a:avLst/>
            </a:prstTxWarp>
            <a:spAutoFit/>
          </a:bodyPr>
          <a:lstStyle/>
          <a:p>
            <a:r>
              <a:rPr lang="en-US">
                <a:solidFill>
                  <a:srgbClr val="FF0000"/>
                </a:solidFill>
              </a:rPr>
              <a:t>Mc</a:t>
            </a:r>
            <a:r>
              <a:rPr lang="en-US" sz="2000" baseline="30000">
                <a:solidFill>
                  <a:srgbClr val="FF0000"/>
                </a:solidFill>
              </a:rPr>
              <a:t>2</a:t>
            </a:r>
            <a:endParaRPr lang="en-US" baseline="30000">
              <a:solidFill>
                <a:srgbClr val="FF0000"/>
              </a:solidFill>
            </a:endParaRPr>
          </a:p>
        </p:txBody>
      </p:sp>
      <p:sp>
        <p:nvSpPr>
          <p:cNvPr id="11" name="Oval 10"/>
          <p:cNvSpPr/>
          <p:nvPr/>
        </p:nvSpPr>
        <p:spPr>
          <a:xfrm>
            <a:off x="685800" y="54864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457200" y="457200"/>
            <a:ext cx="8001000" cy="954088"/>
          </a:xfrm>
          <a:prstGeom prst="rect">
            <a:avLst/>
          </a:prstGeom>
          <a:noFill/>
        </p:spPr>
        <p:txBody>
          <a:bodyPr>
            <a:spAutoFit/>
          </a:bodyPr>
          <a:lstStyle/>
          <a:p>
            <a:pPr>
              <a:defRPr/>
            </a:pPr>
            <a:r>
              <a:rPr lang="en-US" sz="2800" dirty="0">
                <a:solidFill>
                  <a:srgbClr val="0000FF"/>
                </a:solidFill>
                <a:effectLst>
                  <a:outerShdw blurRad="50800" dist="38100" dir="2700000">
                    <a:srgbClr val="000000">
                      <a:alpha val="69000"/>
                    </a:srgbClr>
                  </a:outerShdw>
                </a:effectLst>
                <a:latin typeface="Comic Sans MS" charset="0"/>
              </a:rPr>
              <a:t>The jet cannot have less power than what required to produce the observed luminosity:</a:t>
            </a:r>
          </a:p>
        </p:txBody>
      </p:sp>
      <p:grpSp>
        <p:nvGrpSpPr>
          <p:cNvPr id="34819" name="Group 10"/>
          <p:cNvGrpSpPr>
            <a:grpSpLocks/>
          </p:cNvGrpSpPr>
          <p:nvPr/>
        </p:nvGrpSpPr>
        <p:grpSpPr bwMode="auto">
          <a:xfrm>
            <a:off x="2819400" y="1676400"/>
            <a:ext cx="2733675" cy="1200150"/>
            <a:chOff x="533400" y="1449175"/>
            <a:chExt cx="2582333" cy="1188876"/>
          </a:xfrm>
        </p:grpSpPr>
        <p:sp>
          <p:nvSpPr>
            <p:cNvPr id="5" name="TextBox 4"/>
            <p:cNvSpPr txBox="1"/>
            <p:nvPr/>
          </p:nvSpPr>
          <p:spPr>
            <a:xfrm>
              <a:off x="533400" y="1675628"/>
              <a:ext cx="914764" cy="585002"/>
            </a:xfrm>
            <a:prstGeom prst="rect">
              <a:avLst/>
            </a:prstGeom>
            <a:noFill/>
          </p:spPr>
          <p:txBody>
            <a:bodyPr>
              <a:spAutoFit/>
            </a:bodyPr>
            <a:lstStyle/>
            <a:p>
              <a:pPr>
                <a:defRPr/>
              </a:pPr>
              <a:r>
                <a:rPr lang="en-US" sz="3200" dirty="0" err="1">
                  <a:solidFill>
                    <a:srgbClr val="FF0000"/>
                  </a:solidFill>
                  <a:effectLst>
                    <a:outerShdw blurRad="50800" dist="38100" dir="2700000">
                      <a:srgbClr val="000000">
                        <a:alpha val="85000"/>
                      </a:srgbClr>
                    </a:outerShdw>
                  </a:effectLst>
                  <a:latin typeface="Comic Sans MS" charset="0"/>
                </a:rPr>
                <a:t>P</a:t>
              </a:r>
              <a:r>
                <a:rPr lang="en-US" sz="4000" baseline="-25000" dirty="0" err="1">
                  <a:solidFill>
                    <a:srgbClr val="FF0000"/>
                  </a:solidFill>
                  <a:effectLst>
                    <a:outerShdw blurRad="50800" dist="38100" dir="2700000">
                      <a:srgbClr val="000000">
                        <a:alpha val="85000"/>
                      </a:srgbClr>
                    </a:outerShdw>
                  </a:effectLst>
                  <a:latin typeface="Comic Sans MS" charset="0"/>
                </a:rPr>
                <a:t>jet</a:t>
              </a:r>
              <a:endParaRPr lang="en-US" sz="3200" baseline="-25000" dirty="0">
                <a:solidFill>
                  <a:srgbClr val="FF0000"/>
                </a:solidFill>
                <a:effectLst>
                  <a:outerShdw blurRad="50800" dist="38100" dir="2700000">
                    <a:srgbClr val="000000">
                      <a:alpha val="85000"/>
                    </a:srgbClr>
                  </a:outerShdw>
                </a:effectLst>
                <a:latin typeface="Comic Sans MS" charset="0"/>
              </a:endParaRPr>
            </a:p>
          </p:txBody>
        </p:sp>
        <p:sp>
          <p:nvSpPr>
            <p:cNvPr id="6" name="TextBox 5"/>
            <p:cNvSpPr txBox="1"/>
            <p:nvPr/>
          </p:nvSpPr>
          <p:spPr>
            <a:xfrm>
              <a:off x="1829065" y="1449175"/>
              <a:ext cx="1142705" cy="523672"/>
            </a:xfrm>
            <a:prstGeom prst="rect">
              <a:avLst/>
            </a:prstGeom>
            <a:noFill/>
          </p:spPr>
          <p:txBody>
            <a:bodyPr>
              <a:spAutoFit/>
            </a:bodyPr>
            <a:lstStyle/>
            <a:p>
              <a:pPr>
                <a:defRPr/>
              </a:pPr>
              <a:r>
                <a:rPr lang="en-US" sz="2800" dirty="0">
                  <a:solidFill>
                    <a:srgbClr val="FF0000"/>
                  </a:solidFill>
                  <a:effectLst>
                    <a:outerShdw blurRad="50800" dist="38100" dir="2700000">
                      <a:srgbClr val="000000">
                        <a:alpha val="76000"/>
                      </a:srgbClr>
                    </a:outerShdw>
                  </a:effectLst>
                  <a:latin typeface="Comic Sans MS" charset="0"/>
                </a:rPr>
                <a:t>L</a:t>
              </a:r>
              <a:r>
                <a:rPr lang="en-US" sz="3600" baseline="-25000" dirty="0">
                  <a:solidFill>
                    <a:srgbClr val="FF0000"/>
                  </a:solidFill>
                  <a:effectLst>
                    <a:outerShdw blurRad="50800" dist="38100" dir="2700000">
                      <a:srgbClr val="000000">
                        <a:alpha val="76000"/>
                      </a:srgbClr>
                    </a:outerShdw>
                  </a:effectLst>
                  <a:latin typeface="Comic Sans MS" charset="0"/>
                </a:rPr>
                <a:t>obs</a:t>
              </a:r>
              <a:endParaRPr lang="en-US" baseline="-25000" dirty="0">
                <a:solidFill>
                  <a:srgbClr val="FF0000"/>
                </a:solidFill>
                <a:effectLst>
                  <a:outerShdw blurRad="50800" dist="38100" dir="2700000">
                    <a:srgbClr val="000000">
                      <a:alpha val="76000"/>
                    </a:srgbClr>
                  </a:outerShdw>
                </a:effectLst>
                <a:latin typeface="Comic Sans MS" charset="0"/>
              </a:endParaRPr>
            </a:p>
          </p:txBody>
        </p:sp>
        <p:cxnSp>
          <p:nvCxnSpPr>
            <p:cNvPr id="8" name="Straight Connector 7"/>
            <p:cNvCxnSpPr/>
            <p:nvPr/>
          </p:nvCxnSpPr>
          <p:spPr>
            <a:xfrm>
              <a:off x="1752586" y="2053049"/>
              <a:ext cx="1142705" cy="157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973028" y="2053049"/>
              <a:ext cx="1142705" cy="585002"/>
            </a:xfrm>
            <a:prstGeom prst="rect">
              <a:avLst/>
            </a:prstGeom>
            <a:noFill/>
          </p:spPr>
          <p:txBody>
            <a:bodyPr>
              <a:spAutoFit/>
            </a:bodyPr>
            <a:lstStyle/>
            <a:p>
              <a:pPr>
                <a:defRPr/>
              </a:pPr>
              <a:r>
                <a:rPr lang="en-US" sz="3200" cap="small" dirty="0">
                  <a:solidFill>
                    <a:srgbClr val="FF0000"/>
                  </a:solidFill>
                  <a:effectLst>
                    <a:outerShdw blurRad="50800" dist="38100" dir="2700000">
                      <a:srgbClr val="000000">
                        <a:alpha val="76000"/>
                      </a:srgbClr>
                    </a:outerShdw>
                  </a:effectLst>
                  <a:latin typeface="Symbol" charset="2"/>
                  <a:cs typeface="Symbol" charset="2"/>
                </a:rPr>
                <a:t>G</a:t>
              </a:r>
              <a:r>
                <a:rPr lang="en-US" sz="3600" baseline="30000" dirty="0">
                  <a:solidFill>
                    <a:srgbClr val="FF0000"/>
                  </a:solidFill>
                  <a:effectLst>
                    <a:outerShdw blurRad="50800" dist="38100" dir="2700000">
                      <a:srgbClr val="000000">
                        <a:alpha val="76000"/>
                      </a:srgbClr>
                    </a:outerShdw>
                  </a:effectLst>
                  <a:latin typeface="Comic Sans MS" charset="0"/>
                </a:rPr>
                <a:t>2</a:t>
              </a:r>
              <a:endParaRPr lang="en-US" baseline="30000" dirty="0">
                <a:solidFill>
                  <a:srgbClr val="FF0000"/>
                </a:solidFill>
                <a:effectLst>
                  <a:outerShdw blurRad="50800" dist="38100" dir="2700000">
                    <a:srgbClr val="000000">
                      <a:alpha val="76000"/>
                    </a:srgbClr>
                  </a:outerShdw>
                </a:effectLst>
                <a:latin typeface="Comic Sans MS" charset="0"/>
              </a:endParaRPr>
            </a:p>
          </p:txBody>
        </p:sp>
        <p:sp>
          <p:nvSpPr>
            <p:cNvPr id="10" name="TextBox 9"/>
            <p:cNvSpPr txBox="1"/>
            <p:nvPr/>
          </p:nvSpPr>
          <p:spPr>
            <a:xfrm>
              <a:off x="1379182" y="1700789"/>
              <a:ext cx="380902" cy="585002"/>
            </a:xfrm>
            <a:prstGeom prst="rect">
              <a:avLst/>
            </a:prstGeom>
            <a:noFill/>
          </p:spPr>
          <p:txBody>
            <a:bodyPr>
              <a:spAutoFit/>
            </a:bodyPr>
            <a:lstStyle/>
            <a:p>
              <a:pPr>
                <a:defRPr/>
              </a:pPr>
              <a:r>
                <a:rPr lang="en-US" sz="3200" dirty="0">
                  <a:solidFill>
                    <a:srgbClr val="FF0000"/>
                  </a:solidFill>
                  <a:effectLst>
                    <a:outerShdw blurRad="50800" dist="38100" dir="2700000">
                      <a:srgbClr val="000000">
                        <a:alpha val="75000"/>
                      </a:srgbClr>
                    </a:outerShdw>
                  </a:effectLst>
                  <a:latin typeface="Comic Sans MS" charset="0"/>
                </a:rPr>
                <a:t>&gt;</a:t>
              </a:r>
            </a:p>
          </p:txBody>
        </p:sp>
      </p:grpSp>
      <p:sp>
        <p:nvSpPr>
          <p:cNvPr id="12" name="TextBox 11"/>
          <p:cNvSpPr txBox="1"/>
          <p:nvPr/>
        </p:nvSpPr>
        <p:spPr>
          <a:xfrm>
            <a:off x="571500" y="3200400"/>
            <a:ext cx="8001000" cy="1384995"/>
          </a:xfrm>
          <a:prstGeom prst="rect">
            <a:avLst/>
          </a:prstGeom>
          <a:noFill/>
        </p:spPr>
        <p:txBody>
          <a:bodyPr>
            <a:prstTxWarp prst="textNoShape">
              <a:avLst/>
            </a:prstTxWarp>
            <a:spAutoFit/>
          </a:bodyPr>
          <a:lstStyle/>
          <a:p>
            <a:pPr>
              <a:defRPr/>
            </a:pPr>
            <a:r>
              <a:rPr lang="en-US" sz="2800" dirty="0">
                <a:solidFill>
                  <a:srgbClr val="0000FF"/>
                </a:solidFill>
                <a:effectLst>
                  <a:outerShdw blurRad="38100" dist="38100" dir="2700000" algn="tl">
                    <a:srgbClr val="DDDDDD"/>
                  </a:outerShdw>
                </a:effectLst>
              </a:rPr>
              <a:t>If </a:t>
            </a:r>
            <a:r>
              <a:rPr lang="en-US" sz="2800" dirty="0" err="1">
                <a:solidFill>
                  <a:srgbClr val="0000FF"/>
                </a:solidFill>
                <a:effectLst>
                  <a:outerShdw blurRad="38100" dist="38100" dir="2700000" algn="tl">
                    <a:srgbClr val="DDDDDD"/>
                  </a:outerShdw>
                </a:effectLst>
              </a:rPr>
              <a:t>P</a:t>
            </a:r>
            <a:r>
              <a:rPr lang="en-US" sz="3600" baseline="-25000" dirty="0" err="1">
                <a:solidFill>
                  <a:srgbClr val="0000FF"/>
                </a:solidFill>
                <a:effectLst>
                  <a:outerShdw blurRad="38100" dist="38100" dir="2700000" algn="tl">
                    <a:srgbClr val="DDDDDD"/>
                  </a:outerShdw>
                </a:effectLst>
              </a:rPr>
              <a:t>jet</a:t>
            </a:r>
            <a:r>
              <a:rPr lang="en-US" sz="2800" dirty="0">
                <a:solidFill>
                  <a:srgbClr val="0000FF"/>
                </a:solidFill>
                <a:effectLst>
                  <a:outerShdw blurRad="38100" dist="38100" dir="2700000" algn="tl">
                    <a:srgbClr val="DDDDDD"/>
                  </a:outerShdw>
                </a:effectLst>
              </a:rPr>
              <a:t> is twice as much, </a:t>
            </a:r>
            <a:r>
              <a:rPr lang="en-US" sz="2800" dirty="0">
                <a:solidFill>
                  <a:srgbClr val="0000FF"/>
                </a:solidFill>
                <a:effectLst>
                  <a:outerShdw blurRad="38100" dist="38100" dir="2700000" algn="tl">
                    <a:srgbClr val="DDDDDD"/>
                  </a:outerShdw>
                </a:effectLst>
                <a:latin typeface="Symbol" pitchFamily="-65" charset="2"/>
                <a:ea typeface="Symbol" pitchFamily="-65" charset="2"/>
                <a:cs typeface="Symbol" pitchFamily="-65" charset="2"/>
              </a:rPr>
              <a:t>G</a:t>
            </a:r>
            <a:r>
              <a:rPr lang="en-US" sz="2800" dirty="0">
                <a:solidFill>
                  <a:srgbClr val="0000FF"/>
                </a:solidFill>
                <a:effectLst>
                  <a:outerShdw blurRad="38100" dist="38100" dir="2700000" algn="tl">
                    <a:srgbClr val="DDDDDD"/>
                  </a:outerShdw>
                </a:effectLst>
              </a:rPr>
              <a:t> halves.</a:t>
            </a:r>
          </a:p>
          <a:p>
            <a:pPr>
              <a:defRPr/>
            </a:pPr>
            <a:r>
              <a:rPr lang="en-US" sz="2800" dirty="0">
                <a:solidFill>
                  <a:srgbClr val="0000FF"/>
                </a:solidFill>
                <a:effectLst>
                  <a:outerShdw blurRad="38100" dist="38100" dir="2700000" algn="tl">
                    <a:srgbClr val="DDDDDD"/>
                  </a:outerShdw>
                </a:effectLst>
              </a:rPr>
              <a:t>We can take </a:t>
            </a:r>
            <a:r>
              <a:rPr lang="en-US" sz="2800" dirty="0" err="1">
                <a:solidFill>
                  <a:srgbClr val="0000FF"/>
                </a:solidFill>
                <a:effectLst>
                  <a:outerShdw blurRad="38100" dist="38100" dir="2700000" algn="tl">
                    <a:srgbClr val="DDDDDD"/>
                  </a:outerShdw>
                </a:effectLst>
              </a:rPr>
              <a:t>P</a:t>
            </a:r>
            <a:r>
              <a:rPr lang="en-US" sz="3600" baseline="-25000" dirty="0" err="1">
                <a:solidFill>
                  <a:srgbClr val="0000FF"/>
                </a:solidFill>
                <a:effectLst>
                  <a:outerShdw blurRad="38100" dist="38100" dir="2700000" algn="tl">
                    <a:srgbClr val="DDDDDD"/>
                  </a:outerShdw>
                </a:effectLst>
              </a:rPr>
              <a:t>rad</a:t>
            </a:r>
            <a:r>
              <a:rPr lang="en-US" sz="2800" dirty="0">
                <a:solidFill>
                  <a:srgbClr val="0000FF"/>
                </a:solidFill>
                <a:effectLst>
                  <a:outerShdw blurRad="38100" dist="38100" dir="2700000" algn="tl">
                    <a:srgbClr val="DDDDDD"/>
                  </a:outerShdw>
                </a:effectLst>
              </a:rPr>
              <a:t> as the minimum </a:t>
            </a:r>
            <a:r>
              <a:rPr lang="en-US" sz="2800" dirty="0" err="1">
                <a:solidFill>
                  <a:srgbClr val="0000FF"/>
                </a:solidFill>
                <a:effectLst>
                  <a:outerShdw blurRad="38100" dist="38100" dir="2700000" algn="tl">
                    <a:srgbClr val="DDDDDD"/>
                  </a:outerShdw>
                </a:effectLst>
              </a:rPr>
              <a:t>P</a:t>
            </a:r>
            <a:r>
              <a:rPr lang="en-US" sz="3600" baseline="-25000" dirty="0" err="1">
                <a:solidFill>
                  <a:srgbClr val="0000FF"/>
                </a:solidFill>
                <a:effectLst>
                  <a:outerShdw blurRad="38100" dist="38100" dir="2700000" algn="tl">
                    <a:srgbClr val="DDDDDD"/>
                  </a:outerShdw>
                </a:effectLst>
              </a:rPr>
              <a:t>jet</a:t>
            </a:r>
            <a:r>
              <a:rPr lang="en-US" sz="3600" baseline="-25000" dirty="0">
                <a:solidFill>
                  <a:srgbClr val="0000FF"/>
                </a:solidFill>
                <a:effectLst>
                  <a:outerShdw blurRad="38100" dist="38100" dir="2700000" algn="tl">
                    <a:srgbClr val="DDDDDD"/>
                  </a:outerShdw>
                </a:effectLst>
              </a:rPr>
              <a:t>.</a:t>
            </a:r>
          </a:p>
          <a:p>
            <a:pPr>
              <a:defRPr/>
            </a:pPr>
            <a:r>
              <a:rPr lang="en-US" sz="2800" dirty="0">
                <a:solidFill>
                  <a:srgbClr val="FF0000"/>
                </a:solidFill>
                <a:effectLst>
                  <a:outerShdw blurRad="38100" dist="38100" dir="2700000" algn="tl">
                    <a:srgbClr val="DDDDDD"/>
                  </a:outerShdw>
                </a:effectLst>
              </a:rPr>
              <a:t>This limit is</a:t>
            </a:r>
            <a:r>
              <a:rPr lang="en-US" sz="2800" dirty="0" smtClean="0">
                <a:solidFill>
                  <a:srgbClr val="FF0000"/>
                </a:solidFill>
                <a:effectLst>
                  <a:outerShdw blurRad="38100" dist="38100" dir="2700000" algn="tl">
                    <a:srgbClr val="DDDDDD"/>
                  </a:outerShdw>
                </a:effectLst>
              </a:rPr>
              <a:t> almost model</a:t>
            </a:r>
            <a:r>
              <a:rPr lang="en-US" sz="2800" dirty="0">
                <a:solidFill>
                  <a:srgbClr val="FF0000"/>
                </a:solidFill>
                <a:effectLst>
                  <a:outerShdw blurRad="38100" dist="38100" dir="2700000" algn="tl">
                    <a:srgbClr val="DDDDDD"/>
                  </a:outerShdw>
                </a:effectLst>
              </a:rPr>
              <a:t>-independent.</a:t>
            </a:r>
            <a:endParaRPr lang="en-US" sz="2000" dirty="0">
              <a:solidFill>
                <a:srgbClr val="FF0000"/>
              </a:solidFill>
              <a:effectLst>
                <a:outerShdw blurRad="38100" dist="38100" dir="2700000" algn="tl">
                  <a:srgbClr val="DDDDDD"/>
                </a:outerShdw>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457200" y="457200"/>
            <a:ext cx="8001000" cy="954088"/>
          </a:xfrm>
          <a:prstGeom prst="rect">
            <a:avLst/>
          </a:prstGeom>
          <a:noFill/>
        </p:spPr>
        <p:txBody>
          <a:bodyPr>
            <a:spAutoFit/>
          </a:bodyPr>
          <a:lstStyle/>
          <a:p>
            <a:pPr>
              <a:defRPr/>
            </a:pPr>
            <a:r>
              <a:rPr lang="en-US" sz="2800" dirty="0">
                <a:solidFill>
                  <a:srgbClr val="0000FF"/>
                </a:solidFill>
                <a:effectLst>
                  <a:outerShdw blurRad="50800" dist="38100" dir="2700000">
                    <a:srgbClr val="000000">
                      <a:alpha val="69000"/>
                    </a:srgbClr>
                  </a:outerShdw>
                </a:effectLst>
                <a:latin typeface="Comic Sans MS" charset="0"/>
              </a:rPr>
              <a:t>The jet cannot have less power than what required to produce the observed luminosity:</a:t>
            </a:r>
          </a:p>
        </p:txBody>
      </p:sp>
      <p:grpSp>
        <p:nvGrpSpPr>
          <p:cNvPr id="35843" name="Group 10"/>
          <p:cNvGrpSpPr>
            <a:grpSpLocks/>
          </p:cNvGrpSpPr>
          <p:nvPr/>
        </p:nvGrpSpPr>
        <p:grpSpPr bwMode="auto">
          <a:xfrm>
            <a:off x="2819400" y="1676400"/>
            <a:ext cx="2733675" cy="1200150"/>
            <a:chOff x="533400" y="1449175"/>
            <a:chExt cx="2582333" cy="1188876"/>
          </a:xfrm>
        </p:grpSpPr>
        <p:sp>
          <p:nvSpPr>
            <p:cNvPr id="5" name="TextBox 4"/>
            <p:cNvSpPr txBox="1"/>
            <p:nvPr/>
          </p:nvSpPr>
          <p:spPr>
            <a:xfrm>
              <a:off x="533400" y="1675628"/>
              <a:ext cx="914764" cy="585002"/>
            </a:xfrm>
            <a:prstGeom prst="rect">
              <a:avLst/>
            </a:prstGeom>
            <a:noFill/>
          </p:spPr>
          <p:txBody>
            <a:bodyPr>
              <a:spAutoFit/>
            </a:bodyPr>
            <a:lstStyle/>
            <a:p>
              <a:pPr>
                <a:defRPr/>
              </a:pPr>
              <a:r>
                <a:rPr lang="en-US" sz="3200" dirty="0" err="1">
                  <a:solidFill>
                    <a:srgbClr val="FF0000"/>
                  </a:solidFill>
                  <a:effectLst>
                    <a:outerShdw blurRad="50800" dist="38100" dir="2700000">
                      <a:srgbClr val="000000">
                        <a:alpha val="85000"/>
                      </a:srgbClr>
                    </a:outerShdw>
                  </a:effectLst>
                  <a:latin typeface="Comic Sans MS" charset="0"/>
                </a:rPr>
                <a:t>P</a:t>
              </a:r>
              <a:r>
                <a:rPr lang="en-US" sz="4000" baseline="-25000" dirty="0" err="1">
                  <a:solidFill>
                    <a:srgbClr val="FF0000"/>
                  </a:solidFill>
                  <a:effectLst>
                    <a:outerShdw blurRad="50800" dist="38100" dir="2700000">
                      <a:srgbClr val="000000">
                        <a:alpha val="85000"/>
                      </a:srgbClr>
                    </a:outerShdw>
                  </a:effectLst>
                  <a:latin typeface="Comic Sans MS" charset="0"/>
                </a:rPr>
                <a:t>jet</a:t>
              </a:r>
              <a:endParaRPr lang="en-US" sz="3200" baseline="-25000" dirty="0">
                <a:solidFill>
                  <a:srgbClr val="FF0000"/>
                </a:solidFill>
                <a:effectLst>
                  <a:outerShdw blurRad="50800" dist="38100" dir="2700000">
                    <a:srgbClr val="000000">
                      <a:alpha val="85000"/>
                    </a:srgbClr>
                  </a:outerShdw>
                </a:effectLst>
                <a:latin typeface="Comic Sans MS" charset="0"/>
              </a:endParaRPr>
            </a:p>
          </p:txBody>
        </p:sp>
        <p:sp>
          <p:nvSpPr>
            <p:cNvPr id="6" name="TextBox 5"/>
            <p:cNvSpPr txBox="1"/>
            <p:nvPr/>
          </p:nvSpPr>
          <p:spPr>
            <a:xfrm>
              <a:off x="1829065" y="1449175"/>
              <a:ext cx="1142705" cy="523672"/>
            </a:xfrm>
            <a:prstGeom prst="rect">
              <a:avLst/>
            </a:prstGeom>
            <a:noFill/>
          </p:spPr>
          <p:txBody>
            <a:bodyPr>
              <a:spAutoFit/>
            </a:bodyPr>
            <a:lstStyle/>
            <a:p>
              <a:pPr>
                <a:defRPr/>
              </a:pPr>
              <a:r>
                <a:rPr lang="en-US" sz="2800" dirty="0">
                  <a:solidFill>
                    <a:srgbClr val="FF0000"/>
                  </a:solidFill>
                  <a:effectLst>
                    <a:outerShdw blurRad="50800" dist="38100" dir="2700000">
                      <a:srgbClr val="000000">
                        <a:alpha val="76000"/>
                      </a:srgbClr>
                    </a:outerShdw>
                  </a:effectLst>
                  <a:latin typeface="Comic Sans MS" charset="0"/>
                </a:rPr>
                <a:t>L</a:t>
              </a:r>
              <a:r>
                <a:rPr lang="en-US" sz="3600" baseline="-25000" dirty="0">
                  <a:solidFill>
                    <a:srgbClr val="FF0000"/>
                  </a:solidFill>
                  <a:effectLst>
                    <a:outerShdw blurRad="50800" dist="38100" dir="2700000">
                      <a:srgbClr val="000000">
                        <a:alpha val="76000"/>
                      </a:srgbClr>
                    </a:outerShdw>
                  </a:effectLst>
                  <a:latin typeface="Comic Sans MS" charset="0"/>
                </a:rPr>
                <a:t>obs</a:t>
              </a:r>
              <a:endParaRPr lang="en-US" baseline="-25000" dirty="0">
                <a:solidFill>
                  <a:srgbClr val="FF0000"/>
                </a:solidFill>
                <a:effectLst>
                  <a:outerShdw blurRad="50800" dist="38100" dir="2700000">
                    <a:srgbClr val="000000">
                      <a:alpha val="76000"/>
                    </a:srgbClr>
                  </a:outerShdw>
                </a:effectLst>
                <a:latin typeface="Comic Sans MS" charset="0"/>
              </a:endParaRPr>
            </a:p>
          </p:txBody>
        </p:sp>
        <p:cxnSp>
          <p:nvCxnSpPr>
            <p:cNvPr id="8" name="Straight Connector 7"/>
            <p:cNvCxnSpPr/>
            <p:nvPr/>
          </p:nvCxnSpPr>
          <p:spPr>
            <a:xfrm>
              <a:off x="1752586" y="2053049"/>
              <a:ext cx="1142705" cy="157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973028" y="2053049"/>
              <a:ext cx="1142705" cy="585002"/>
            </a:xfrm>
            <a:prstGeom prst="rect">
              <a:avLst/>
            </a:prstGeom>
            <a:noFill/>
          </p:spPr>
          <p:txBody>
            <a:bodyPr>
              <a:spAutoFit/>
            </a:bodyPr>
            <a:lstStyle/>
            <a:p>
              <a:pPr>
                <a:defRPr/>
              </a:pPr>
              <a:r>
                <a:rPr lang="en-US" sz="3200" cap="small" dirty="0">
                  <a:solidFill>
                    <a:srgbClr val="FF0000"/>
                  </a:solidFill>
                  <a:effectLst>
                    <a:outerShdw blurRad="50800" dist="38100" dir="2700000">
                      <a:srgbClr val="000000">
                        <a:alpha val="76000"/>
                      </a:srgbClr>
                    </a:outerShdw>
                  </a:effectLst>
                  <a:latin typeface="Symbol" charset="2"/>
                  <a:cs typeface="Symbol" charset="2"/>
                </a:rPr>
                <a:t>G</a:t>
              </a:r>
              <a:r>
                <a:rPr lang="en-US" sz="3600" baseline="30000" dirty="0">
                  <a:solidFill>
                    <a:srgbClr val="FF0000"/>
                  </a:solidFill>
                  <a:effectLst>
                    <a:outerShdw blurRad="50800" dist="38100" dir="2700000">
                      <a:srgbClr val="000000">
                        <a:alpha val="76000"/>
                      </a:srgbClr>
                    </a:outerShdw>
                  </a:effectLst>
                  <a:latin typeface="Comic Sans MS" charset="0"/>
                </a:rPr>
                <a:t>2</a:t>
              </a:r>
              <a:endParaRPr lang="en-US" baseline="30000" dirty="0">
                <a:solidFill>
                  <a:srgbClr val="FF0000"/>
                </a:solidFill>
                <a:effectLst>
                  <a:outerShdw blurRad="50800" dist="38100" dir="2700000">
                    <a:srgbClr val="000000">
                      <a:alpha val="76000"/>
                    </a:srgbClr>
                  </a:outerShdw>
                </a:effectLst>
                <a:latin typeface="Comic Sans MS" charset="0"/>
              </a:endParaRPr>
            </a:p>
          </p:txBody>
        </p:sp>
        <p:sp>
          <p:nvSpPr>
            <p:cNvPr id="10" name="TextBox 9"/>
            <p:cNvSpPr txBox="1"/>
            <p:nvPr/>
          </p:nvSpPr>
          <p:spPr>
            <a:xfrm>
              <a:off x="1379182" y="1700789"/>
              <a:ext cx="380902" cy="585002"/>
            </a:xfrm>
            <a:prstGeom prst="rect">
              <a:avLst/>
            </a:prstGeom>
            <a:noFill/>
          </p:spPr>
          <p:txBody>
            <a:bodyPr>
              <a:spAutoFit/>
            </a:bodyPr>
            <a:lstStyle/>
            <a:p>
              <a:pPr>
                <a:defRPr/>
              </a:pPr>
              <a:r>
                <a:rPr lang="en-US" sz="3200" dirty="0">
                  <a:solidFill>
                    <a:srgbClr val="FF0000"/>
                  </a:solidFill>
                  <a:effectLst>
                    <a:outerShdw blurRad="50800" dist="38100" dir="2700000">
                      <a:srgbClr val="000000">
                        <a:alpha val="75000"/>
                      </a:srgbClr>
                    </a:outerShdw>
                  </a:effectLst>
                  <a:latin typeface="Comic Sans MS" charset="0"/>
                </a:rPr>
                <a:t>&gt;</a:t>
              </a:r>
            </a:p>
          </p:txBody>
        </p:sp>
      </p:grpSp>
      <p:sp>
        <p:nvSpPr>
          <p:cNvPr id="12" name="TextBox 11"/>
          <p:cNvSpPr txBox="1"/>
          <p:nvPr/>
        </p:nvSpPr>
        <p:spPr>
          <a:xfrm>
            <a:off x="571500" y="3200400"/>
            <a:ext cx="8001000" cy="1384300"/>
          </a:xfrm>
          <a:prstGeom prst="rect">
            <a:avLst/>
          </a:prstGeom>
          <a:noFill/>
        </p:spPr>
        <p:txBody>
          <a:bodyPr>
            <a:prstTxWarp prst="textNoShape">
              <a:avLst/>
            </a:prstTxWarp>
            <a:spAutoFit/>
          </a:bodyPr>
          <a:lstStyle/>
          <a:p>
            <a:pPr>
              <a:defRPr/>
            </a:pPr>
            <a:r>
              <a:rPr lang="en-US" sz="2800" dirty="0">
                <a:solidFill>
                  <a:srgbClr val="0000FF"/>
                </a:solidFill>
                <a:effectLst>
                  <a:outerShdw blurRad="38100" dist="38100" dir="2700000" algn="tl">
                    <a:srgbClr val="DDDDDD"/>
                  </a:outerShdw>
                </a:effectLst>
              </a:rPr>
              <a:t>If </a:t>
            </a:r>
            <a:r>
              <a:rPr lang="en-US" sz="2800" dirty="0" err="1">
                <a:solidFill>
                  <a:srgbClr val="0000FF"/>
                </a:solidFill>
                <a:effectLst>
                  <a:outerShdw blurRad="38100" dist="38100" dir="2700000" algn="tl">
                    <a:srgbClr val="DDDDDD"/>
                  </a:outerShdw>
                </a:effectLst>
              </a:rPr>
              <a:t>P</a:t>
            </a:r>
            <a:r>
              <a:rPr lang="en-US" sz="3600" baseline="-25000" dirty="0" err="1">
                <a:solidFill>
                  <a:srgbClr val="0000FF"/>
                </a:solidFill>
                <a:effectLst>
                  <a:outerShdw blurRad="38100" dist="38100" dir="2700000" algn="tl">
                    <a:srgbClr val="DDDDDD"/>
                  </a:outerShdw>
                </a:effectLst>
              </a:rPr>
              <a:t>jet</a:t>
            </a:r>
            <a:r>
              <a:rPr lang="en-US" sz="2800" dirty="0">
                <a:solidFill>
                  <a:srgbClr val="0000FF"/>
                </a:solidFill>
                <a:effectLst>
                  <a:outerShdw blurRad="38100" dist="38100" dir="2700000" algn="tl">
                    <a:srgbClr val="DDDDDD"/>
                  </a:outerShdw>
                </a:effectLst>
              </a:rPr>
              <a:t> is twice as much, </a:t>
            </a:r>
            <a:r>
              <a:rPr lang="en-US" sz="2800" dirty="0">
                <a:solidFill>
                  <a:srgbClr val="0000FF"/>
                </a:solidFill>
                <a:effectLst>
                  <a:outerShdw blurRad="38100" dist="38100" dir="2700000" algn="tl">
                    <a:srgbClr val="DDDDDD"/>
                  </a:outerShdw>
                </a:effectLst>
                <a:latin typeface="Symbol" pitchFamily="-65" charset="2"/>
                <a:ea typeface="Symbol" pitchFamily="-65" charset="2"/>
                <a:cs typeface="Symbol" pitchFamily="-65" charset="2"/>
              </a:rPr>
              <a:t>G</a:t>
            </a:r>
            <a:r>
              <a:rPr lang="en-US" sz="2800" dirty="0">
                <a:solidFill>
                  <a:srgbClr val="0000FF"/>
                </a:solidFill>
                <a:effectLst>
                  <a:outerShdw blurRad="38100" dist="38100" dir="2700000" algn="tl">
                    <a:srgbClr val="DDDDDD"/>
                  </a:outerShdw>
                </a:effectLst>
              </a:rPr>
              <a:t> halves.</a:t>
            </a:r>
          </a:p>
          <a:p>
            <a:pPr>
              <a:defRPr/>
            </a:pPr>
            <a:r>
              <a:rPr lang="en-US" sz="2800" dirty="0">
                <a:solidFill>
                  <a:srgbClr val="0000FF"/>
                </a:solidFill>
                <a:effectLst>
                  <a:outerShdw blurRad="38100" dist="38100" dir="2700000" algn="tl">
                    <a:srgbClr val="DDDDDD"/>
                  </a:outerShdw>
                </a:effectLst>
              </a:rPr>
              <a:t>We can take </a:t>
            </a:r>
            <a:r>
              <a:rPr lang="en-US" sz="2800" dirty="0" err="1">
                <a:solidFill>
                  <a:srgbClr val="0000FF"/>
                </a:solidFill>
                <a:effectLst>
                  <a:outerShdw blurRad="38100" dist="38100" dir="2700000" algn="tl">
                    <a:srgbClr val="DDDDDD"/>
                  </a:outerShdw>
                </a:effectLst>
              </a:rPr>
              <a:t>P</a:t>
            </a:r>
            <a:r>
              <a:rPr lang="en-US" sz="3600" baseline="-25000" dirty="0" err="1">
                <a:solidFill>
                  <a:srgbClr val="0000FF"/>
                </a:solidFill>
                <a:effectLst>
                  <a:outerShdw blurRad="38100" dist="38100" dir="2700000" algn="tl">
                    <a:srgbClr val="DDDDDD"/>
                  </a:outerShdw>
                </a:effectLst>
              </a:rPr>
              <a:t>rad</a:t>
            </a:r>
            <a:r>
              <a:rPr lang="en-US" sz="2800" dirty="0">
                <a:solidFill>
                  <a:srgbClr val="0000FF"/>
                </a:solidFill>
                <a:effectLst>
                  <a:outerShdw blurRad="38100" dist="38100" dir="2700000" algn="tl">
                    <a:srgbClr val="DDDDDD"/>
                  </a:outerShdw>
                </a:effectLst>
              </a:rPr>
              <a:t> as the minimum </a:t>
            </a:r>
            <a:r>
              <a:rPr lang="en-US" sz="2800" dirty="0" err="1">
                <a:solidFill>
                  <a:srgbClr val="0000FF"/>
                </a:solidFill>
                <a:effectLst>
                  <a:outerShdw blurRad="38100" dist="38100" dir="2700000" algn="tl">
                    <a:srgbClr val="DDDDDD"/>
                  </a:outerShdw>
                </a:effectLst>
              </a:rPr>
              <a:t>P</a:t>
            </a:r>
            <a:r>
              <a:rPr lang="en-US" sz="3600" baseline="-25000" dirty="0" err="1">
                <a:solidFill>
                  <a:srgbClr val="0000FF"/>
                </a:solidFill>
                <a:effectLst>
                  <a:outerShdw blurRad="38100" dist="38100" dir="2700000" algn="tl">
                    <a:srgbClr val="DDDDDD"/>
                  </a:outerShdw>
                </a:effectLst>
              </a:rPr>
              <a:t>jet</a:t>
            </a:r>
            <a:r>
              <a:rPr lang="en-US" sz="3600" baseline="-25000" dirty="0">
                <a:solidFill>
                  <a:srgbClr val="0000FF"/>
                </a:solidFill>
                <a:effectLst>
                  <a:outerShdw blurRad="38100" dist="38100" dir="2700000" algn="tl">
                    <a:srgbClr val="DDDDDD"/>
                  </a:outerShdw>
                </a:effectLst>
              </a:rPr>
              <a:t>.</a:t>
            </a:r>
          </a:p>
          <a:p>
            <a:pPr>
              <a:defRPr/>
            </a:pPr>
            <a:r>
              <a:rPr lang="en-US" sz="2800" dirty="0">
                <a:solidFill>
                  <a:srgbClr val="FF0000"/>
                </a:solidFill>
                <a:effectLst>
                  <a:outerShdw blurRad="38100" dist="38100" dir="2700000" algn="tl">
                    <a:srgbClr val="DDDDDD"/>
                  </a:outerShdw>
                </a:effectLst>
              </a:rPr>
              <a:t>This limit is</a:t>
            </a:r>
            <a:r>
              <a:rPr lang="en-US" sz="2800" dirty="0" smtClean="0">
                <a:solidFill>
                  <a:srgbClr val="FF0000"/>
                </a:solidFill>
                <a:effectLst>
                  <a:outerShdw blurRad="38100" dist="38100" dir="2700000" algn="tl">
                    <a:srgbClr val="DDDDDD"/>
                  </a:outerShdw>
                </a:effectLst>
              </a:rPr>
              <a:t> almost model</a:t>
            </a:r>
            <a:r>
              <a:rPr lang="en-US" sz="2800" dirty="0">
                <a:solidFill>
                  <a:srgbClr val="FF0000"/>
                </a:solidFill>
                <a:effectLst>
                  <a:outerShdw blurRad="38100" dist="38100" dir="2700000" algn="tl">
                    <a:srgbClr val="DDDDDD"/>
                  </a:outerShdw>
                </a:effectLst>
              </a:rPr>
              <a:t>-independent.</a:t>
            </a:r>
            <a:endParaRPr lang="en-US" sz="2000" dirty="0">
              <a:solidFill>
                <a:srgbClr val="FF0000"/>
              </a:solidFill>
              <a:effectLst>
                <a:outerShdw blurRad="38100" dist="38100" dir="2700000" algn="tl">
                  <a:srgbClr val="DDDDDD"/>
                </a:outerShdw>
              </a:effectLst>
            </a:endParaRPr>
          </a:p>
        </p:txBody>
      </p:sp>
      <p:pic>
        <p:nvPicPr>
          <p:cNvPr id="35845" name="Picture 1" descr="isto4.gif"/>
          <p:cNvPicPr>
            <a:picLocks noChangeAspect="1"/>
          </p:cNvPicPr>
          <p:nvPr/>
        </p:nvPicPr>
        <p:blipFill>
          <a:blip r:embed="rId2"/>
          <a:srcRect l="4739" t="47401" r="45032" b="7111"/>
          <a:stretch>
            <a:fillRect/>
          </a:stretch>
        </p:blipFill>
        <p:spPr bwMode="auto">
          <a:xfrm>
            <a:off x="5334000" y="3429000"/>
            <a:ext cx="3444875" cy="3119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866" name="Picture 3" descr="pr_ld.gif"/>
          <p:cNvPicPr>
            <a:picLocks noChangeAspect="1"/>
          </p:cNvPicPr>
          <p:nvPr/>
        </p:nvPicPr>
        <p:blipFill>
          <a:blip r:embed="rId2"/>
          <a:srcRect/>
          <a:stretch>
            <a:fillRect/>
          </a:stretch>
        </p:blipFill>
        <p:spPr bwMode="auto">
          <a:xfrm>
            <a:off x="1143000" y="0"/>
            <a:ext cx="6858000" cy="6858000"/>
          </a:xfrm>
          <a:prstGeom prst="rect">
            <a:avLst/>
          </a:prstGeom>
          <a:noFill/>
          <a:ln w="9525">
            <a:noFill/>
            <a:miter lim="800000"/>
            <a:headEnd/>
            <a:tailEnd/>
          </a:ln>
        </p:spPr>
      </p:pic>
      <p:sp>
        <p:nvSpPr>
          <p:cNvPr id="3" name="TextBox 2"/>
          <p:cNvSpPr txBox="1"/>
          <p:nvPr/>
        </p:nvSpPr>
        <p:spPr>
          <a:xfrm rot="16200000">
            <a:off x="6623844" y="3244056"/>
            <a:ext cx="2514600" cy="369888"/>
          </a:xfrm>
          <a:prstGeom prst="rect">
            <a:avLst/>
          </a:prstGeom>
          <a:noFill/>
        </p:spPr>
        <p:txBody>
          <a:bodyPr>
            <a:prstTxWarp prst="textNoShape">
              <a:avLst/>
            </a:prstTxWarp>
            <a:spAutoFit/>
          </a:bodyPr>
          <a:lstStyle/>
          <a:p>
            <a:pPr>
              <a:defRPr/>
            </a:pPr>
            <a:r>
              <a:rPr lang="en-US">
                <a:solidFill>
                  <a:srgbClr val="FF0000"/>
                </a:solidFill>
                <a:effectLst>
                  <a:outerShdw blurRad="38100" dist="38100" dir="2700000" algn="tl">
                    <a:srgbClr val="DDDDDD"/>
                  </a:outerShdw>
                </a:effectLst>
              </a:rPr>
              <a:t>GG+ Nature, 2014</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Stream</Template>
  <TotalTime>11293</TotalTime>
  <Words>1921</Words>
  <Application>Microsoft Macintosh PowerPoint</Application>
  <PresentationFormat>On-screen Show (4:3)</PresentationFormat>
  <Paragraphs>283</Paragraphs>
  <Slides>66</Slides>
  <Notes>3</Notes>
  <HiddenSlides>0</HiddenSlides>
  <MMClips>0</MMClips>
  <ScaleCrop>false</ScaleCrop>
  <HeadingPairs>
    <vt:vector size="4" baseType="variant">
      <vt:variant>
        <vt:lpstr>Design Template</vt:lpstr>
      </vt:variant>
      <vt:variant>
        <vt:i4>1</vt:i4>
      </vt:variant>
      <vt:variant>
        <vt:lpstr>Slide Titles</vt:lpstr>
      </vt:variant>
      <vt:variant>
        <vt:i4>66</vt:i4>
      </vt:variant>
    </vt:vector>
  </HeadingPairs>
  <TitlesOfParts>
    <vt:vector size="67" baseType="lpstr">
      <vt:lpstr>Struttura predefinita</vt:lpstr>
      <vt:lpstr>Fermi for blazars</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1=2G2 ~300-500</vt:lpstr>
      <vt:lpstr>Slide 30</vt:lpstr>
      <vt:lpstr>Slide 31</vt:lpstr>
      <vt:lpstr>Slide 32</vt:lpstr>
      <vt:lpstr>Slide 33</vt:lpstr>
      <vt:lpstr>Slide 34</vt:lpstr>
      <vt:lpstr>Conclusions</vt:lpstr>
      <vt:lpstr>Gamma-ray astronomy</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GRBs: open issues</dc:title>
  <dc:creator>Gabriele</dc:creator>
  <cp:lastModifiedBy>gabriele ghisellini</cp:lastModifiedBy>
  <cp:revision>509</cp:revision>
  <dcterms:created xsi:type="dcterms:W3CDTF">2015-09-04T03:59:32Z</dcterms:created>
  <dcterms:modified xsi:type="dcterms:W3CDTF">2015-09-04T03:59:55Z</dcterms:modified>
</cp:coreProperties>
</file>