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jpeg" ContentType="image/jpeg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88" r:id="rId4"/>
    <p:sldId id="290" r:id="rId5"/>
    <p:sldId id="291" r:id="rId6"/>
    <p:sldId id="295" r:id="rId7"/>
    <p:sldId id="298" r:id="rId8"/>
    <p:sldId id="292" r:id="rId9"/>
    <p:sldId id="284" r:id="rId10"/>
    <p:sldId id="285" r:id="rId11"/>
    <p:sldId id="302" r:id="rId12"/>
    <p:sldId id="271" r:id="rId13"/>
    <p:sldId id="272" r:id="rId14"/>
    <p:sldId id="293" r:id="rId15"/>
    <p:sldId id="294" r:id="rId16"/>
    <p:sldId id="300" r:id="rId17"/>
    <p:sldId id="299" r:id="rId18"/>
    <p:sldId id="301" r:id="rId19"/>
    <p:sldId id="303" r:id="rId20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04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54" autoAdjust="0"/>
    <p:restoredTop sz="99145" autoAdjust="0"/>
  </p:normalViewPr>
  <p:slideViewPr>
    <p:cSldViewPr snapToGrid="0" snapToObjects="1">
      <p:cViewPr>
        <p:scale>
          <a:sx n="85" d="100"/>
          <a:sy n="85" d="100"/>
        </p:scale>
        <p:origin x="-1584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7A4EF0-DBDA-D247-815B-45970A0019CB}" type="datetimeFigureOut">
              <a:rPr lang="it-IT" smtClean="0"/>
              <a:t>23/04/15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24C3FA-5CDD-8F49-8D7E-656BF734C1DC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3676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4C3FA-5CDD-8F49-8D7E-656BF734C1DC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05097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wave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Comsol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simulations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will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allow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modelling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waves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</a:t>
            </a:r>
          </a:p>
          <a:p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magnetized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plasma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taking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into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account the mode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conversion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mechanism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named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OX-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conversion</a:t>
            </a:r>
            <a:endParaRPr lang="it-IT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the generation of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electrostatic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Bernstein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waves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(BW).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process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may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be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optimized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</a:t>
            </a:r>
          </a:p>
          <a:p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terms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O-mode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insertion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angle with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respect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the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external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magnetic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field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direction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To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meet</a:t>
            </a:r>
            <a:endParaRPr lang="it-IT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needs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arising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from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consideration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propose a. An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4C3FA-5CDD-8F49-8D7E-656BF734C1DC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2233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wave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Comsol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simulations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will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allow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modelling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waves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</a:t>
            </a:r>
          </a:p>
          <a:p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magnetized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plasma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taking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into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account the mode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conversion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mechanism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named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OX-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conversion</a:t>
            </a:r>
            <a:endParaRPr lang="it-IT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the generation of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electrostatic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Bernstein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waves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(BW).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process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may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be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optimized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</a:t>
            </a:r>
          </a:p>
          <a:p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terms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O-mode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insertion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angle with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respect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the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external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magnetic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field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direction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To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meet</a:t>
            </a:r>
            <a:endParaRPr lang="it-IT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needs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arising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from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consideration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propose a. An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4C3FA-5CDD-8F49-8D7E-656BF734C1DC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223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4C3FA-5CDD-8F49-8D7E-656BF734C1DC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8613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mtClean="0"/>
              <a:t>AISHa has been designed to meet the above cited requirements by means of high field He-free superconducting magnets, while the radial confinement will be provided by a Halbach-type permanent magnet hexapole structure</a:t>
            </a:r>
          </a:p>
          <a:p>
            <a:endParaRPr lang="it-IT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Compromesso</a:t>
            </a:r>
          </a:p>
          <a:p>
            <a:r>
              <a:rPr lang="it-IT" dirty="0" smtClean="0"/>
              <a:t>Tra robustezza e flessibilità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Flessibilità grazie ai solenoidi superconduttori</a:t>
            </a:r>
          </a:p>
          <a:p>
            <a:endParaRPr lang="it-IT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posizione del </a:t>
            </a:r>
            <a:r>
              <a:rPr lang="it-I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bias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disk è al centro dove ho il massimo di densità elettronica</a:t>
            </a:r>
          </a:p>
          <a:p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Gas e forno agli estremi</a:t>
            </a:r>
          </a:p>
          <a:p>
            <a:r>
              <a:rPr lang="it-I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Mw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nella parte centrale posizione ottimale scelta per massimizzare i massimi di campo elettrico</a:t>
            </a:r>
          </a:p>
          <a:p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Klystron di nuova generazione in cui è possibile </a:t>
            </a:r>
            <a:r>
              <a:rPr lang="it-I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tunare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 frequenza di circa un GHz e sfruttare i meccanismi di DFH TCFH</a:t>
            </a:r>
          </a:p>
          <a:p>
            <a:endParaRPr lang="it-IT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posizione delle guide d onda è stata determinata in base all’esigenza di ottimizzare i massimi del campo di microonde in funzione della posizione della risonanza ECR. Dallo studio effettuato nel 2007 emerge che la posizione ottimale delle guide </a:t>
            </a:r>
            <a:r>
              <a:rPr lang="it-I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d‟onda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varia tra 0.5r e 0.7r.</a:t>
            </a:r>
          </a:p>
          <a:p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modi in vuoto nel </a:t>
            </a:r>
            <a:r>
              <a:rPr lang="it-I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range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17.3 –18.1 GHz per una cavità circolare di diametro 92 mm e lunghezza 300 mm </a:t>
            </a:r>
          </a:p>
          <a:p>
            <a:endParaRPr lang="it-IT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 diverso approccio al problema può effettuarsi considerando la posizione dei</a:t>
            </a:r>
          </a:p>
          <a:p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massimi di campo elettrico associati ai diversi modi, i quali determinano il</a:t>
            </a:r>
          </a:p>
          <a:p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posizionamento ottimale delle guide </a:t>
            </a:r>
            <a:r>
              <a:rPr lang="it-I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d‟onda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per massimizzare </a:t>
            </a:r>
            <a:r>
              <a:rPr lang="it-I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l‟accoppiamento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Tali massimi sono, a loro volta, correlati alle posizioni dei massimi delle funzioni di</a:t>
            </a:r>
          </a:p>
          <a:p>
            <a:r>
              <a:rPr lang="it-I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Bessel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 delle loro derivate  </a:t>
            </a:r>
          </a:p>
          <a:p>
            <a:r>
              <a:rPr lang="it-I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rascurandoi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modi di ordine 0 (che presentano un massimo al centro della camera), gli altri modi</a:t>
            </a:r>
          </a:p>
          <a:p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presentano un massimo tra 0.5r e 0.7r e quindi la posizione ottimale del </a:t>
            </a:r>
            <a:r>
              <a:rPr lang="it-I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centromdella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guida si trova a circa 0.6 </a:t>
            </a:r>
            <a:r>
              <a:rPr lang="it-I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it-IT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Il TFH viene utilizzato per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aumentare la corrente di ioni con alto stato di carica</a:t>
            </a:r>
          </a:p>
          <a:p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aumentano stabilità e tempo di confinamento del plasma</a:t>
            </a:r>
            <a:endParaRPr lang="it-IT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7F699-B5B9-B245-8FA5-9AFE18015EEB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06942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Possiamo ottimizzare l’</a:t>
            </a:r>
            <a:r>
              <a:rPr lang="it-IT" dirty="0" err="1" smtClean="0"/>
              <a:t>heating</a:t>
            </a:r>
            <a:r>
              <a:rPr lang="it-IT" dirty="0" smtClean="0"/>
              <a:t> del plasma caratterizzarlo in termini di emittanza stabilità e  siamo in grado di capire perché il fascio viene </a:t>
            </a:r>
            <a:r>
              <a:rPr lang="it-IT" dirty="0" err="1" smtClean="0"/>
              <a:t>hollow</a:t>
            </a:r>
            <a:r>
              <a:rPr lang="it-IT" dirty="0" smtClean="0"/>
              <a:t> ad esempio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4C3FA-5CDD-8F49-8D7E-656BF734C1DC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36653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waveguide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loaded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with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deilectric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wedge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shows a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radiation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pattern with a maximum of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emitted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power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for 17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degree</a:t>
            </a:r>
            <a:endParaRPr lang="it-IT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BDF60-692B-8346-986F-574042D2DF94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75333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waveguide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loaded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with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deilectric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wedge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shows a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radiation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pattern with a maximum of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emitted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power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for 17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degree</a:t>
            </a:r>
            <a:endParaRPr lang="it-IT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BDF60-692B-8346-986F-574042D2DF94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7470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DDA40-6D72-664A-8F18-8B711E927978}" type="datetimeFigureOut">
              <a:rPr lang="it-IT" smtClean="0"/>
              <a:t>23/04/15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5CE54-265F-6C4F-A396-6E2559D3C20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7645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DDA40-6D72-664A-8F18-8B711E927978}" type="datetimeFigureOut">
              <a:rPr lang="it-IT" smtClean="0"/>
              <a:t>23/04/15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5CE54-265F-6C4F-A396-6E2559D3C20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5715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DDA40-6D72-664A-8F18-8B711E927978}" type="datetimeFigureOut">
              <a:rPr lang="it-IT" smtClean="0"/>
              <a:t>23/04/15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5CE54-265F-6C4F-A396-6E2559D3C20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2951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DDA40-6D72-664A-8F18-8B711E927978}" type="datetimeFigureOut">
              <a:rPr lang="it-IT" smtClean="0"/>
              <a:t>23/04/15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5CE54-265F-6C4F-A396-6E2559D3C20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7613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DDA40-6D72-664A-8F18-8B711E927978}" type="datetimeFigureOut">
              <a:rPr lang="it-IT" smtClean="0"/>
              <a:t>23/04/15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5CE54-265F-6C4F-A396-6E2559D3C20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4070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DDA40-6D72-664A-8F18-8B711E927978}" type="datetimeFigureOut">
              <a:rPr lang="it-IT" smtClean="0"/>
              <a:t>23/04/15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5CE54-265F-6C4F-A396-6E2559D3C20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4257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DDA40-6D72-664A-8F18-8B711E927978}" type="datetimeFigureOut">
              <a:rPr lang="it-IT" smtClean="0"/>
              <a:t>23/04/15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5CE54-265F-6C4F-A396-6E2559D3C20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2763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DDA40-6D72-664A-8F18-8B711E927978}" type="datetimeFigureOut">
              <a:rPr lang="it-IT" smtClean="0"/>
              <a:t>23/04/15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5CE54-265F-6C4F-A396-6E2559D3C20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8392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DDA40-6D72-664A-8F18-8B711E927978}" type="datetimeFigureOut">
              <a:rPr lang="it-IT" smtClean="0"/>
              <a:t>23/04/15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5CE54-265F-6C4F-A396-6E2559D3C20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6509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DDA40-6D72-664A-8F18-8B711E927978}" type="datetimeFigureOut">
              <a:rPr lang="it-IT" smtClean="0"/>
              <a:t>23/04/15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5CE54-265F-6C4F-A396-6E2559D3C20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5773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DDA40-6D72-664A-8F18-8B711E927978}" type="datetimeFigureOut">
              <a:rPr lang="it-IT" smtClean="0"/>
              <a:t>23/04/15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5CE54-265F-6C4F-A396-6E2559D3C20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8812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5DDA40-6D72-664A-8F18-8B711E927978}" type="datetimeFigureOut">
              <a:rPr lang="it-IT" smtClean="0"/>
              <a:t>23/04/15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5CE54-265F-6C4F-A396-6E2559D3C20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5384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gif"/><Relationship Id="rId3" Type="http://schemas.openxmlformats.org/officeDocument/2006/relationships/image" Target="../media/image20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4" Type="http://schemas.openxmlformats.org/officeDocument/2006/relationships/image" Target="../media/image22.jpeg"/><Relationship Id="rId5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png"/><Relationship Id="rId5" Type="http://schemas.microsoft.com/office/2007/relationships/hdphoto" Target="../media/hdphoto1.wdp"/><Relationship Id="rId6" Type="http://schemas.openxmlformats.org/officeDocument/2006/relationships/image" Target="../media/image11.emf"/><Relationship Id="rId7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0" y="2130425"/>
            <a:ext cx="8990194" cy="1470025"/>
          </a:xfrm>
        </p:spPr>
        <p:txBody>
          <a:bodyPr>
            <a:normAutofit/>
          </a:bodyPr>
          <a:lstStyle/>
          <a:p>
            <a:r>
              <a:rPr lang="it-IT" b="1" dirty="0" smtClean="0">
                <a:solidFill>
                  <a:srgbClr val="215968"/>
                </a:solidFill>
              </a:rPr>
              <a:t>RDH</a:t>
            </a:r>
            <a:r>
              <a:rPr lang="it-IT" b="1" dirty="0">
                <a:solidFill>
                  <a:srgbClr val="215968"/>
                </a:solidFill>
              </a:rPr>
              <a:t>/IRPT </a:t>
            </a:r>
            <a:r>
              <a:rPr lang="it-IT" b="1" dirty="0" smtClean="0">
                <a:solidFill>
                  <a:srgbClr val="215968"/>
                </a:solidFill>
              </a:rPr>
              <a:t>Meeting:</a:t>
            </a:r>
            <a:r>
              <a:rPr lang="it-IT" b="1" dirty="0">
                <a:solidFill>
                  <a:srgbClr val="215968"/>
                </a:solidFill>
              </a:rPr>
              <a:t/>
            </a:r>
            <a:br>
              <a:rPr lang="it-IT" b="1" dirty="0">
                <a:solidFill>
                  <a:srgbClr val="215968"/>
                </a:solidFill>
              </a:rPr>
            </a:br>
            <a:r>
              <a:rPr lang="it-IT" b="1" dirty="0">
                <a:solidFill>
                  <a:srgbClr val="215968"/>
                </a:solidFill>
              </a:rPr>
              <a:t>				</a:t>
            </a:r>
            <a:r>
              <a:rPr lang="it-IT" b="1" dirty="0" smtClean="0">
                <a:solidFill>
                  <a:srgbClr val="215968"/>
                </a:solidFill>
              </a:rPr>
              <a:t>"</a:t>
            </a:r>
            <a:r>
              <a:rPr lang="it-IT" b="1" dirty="0">
                <a:solidFill>
                  <a:srgbClr val="215968"/>
                </a:solidFill>
              </a:rPr>
              <a:t>WP8 (</a:t>
            </a:r>
            <a:r>
              <a:rPr lang="it-IT" b="1" dirty="0" err="1">
                <a:solidFill>
                  <a:srgbClr val="215968"/>
                </a:solidFill>
              </a:rPr>
              <a:t>Aisha</a:t>
            </a:r>
            <a:r>
              <a:rPr lang="it-IT" b="1" dirty="0">
                <a:solidFill>
                  <a:srgbClr val="215968"/>
                </a:solidFill>
              </a:rPr>
              <a:t> </a:t>
            </a:r>
            <a:r>
              <a:rPr lang="it-IT" b="1" dirty="0" err="1">
                <a:solidFill>
                  <a:srgbClr val="215968"/>
                </a:solidFill>
              </a:rPr>
              <a:t>Ion</a:t>
            </a:r>
            <a:r>
              <a:rPr lang="it-IT" b="1" dirty="0">
                <a:solidFill>
                  <a:srgbClr val="215968"/>
                </a:solidFill>
              </a:rPr>
              <a:t> Source) </a:t>
            </a:r>
            <a:r>
              <a:rPr lang="it-IT" b="1" dirty="0" smtClean="0">
                <a:solidFill>
                  <a:srgbClr val="215968"/>
                </a:solidFill>
              </a:rPr>
              <a:t>Status”</a:t>
            </a:r>
            <a:endParaRPr lang="it-IT" b="1" dirty="0">
              <a:solidFill>
                <a:srgbClr val="215968"/>
              </a:solidFill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105835" y="221474"/>
            <a:ext cx="2399757" cy="1364037"/>
            <a:chOff x="47625" y="509698"/>
            <a:chExt cx="2399757" cy="1364037"/>
          </a:xfrm>
        </p:grpSpPr>
        <p:pic>
          <p:nvPicPr>
            <p:cNvPr id="5" name="Immagine 4" descr="logo_infn.pn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398" y="509698"/>
              <a:ext cx="1601606" cy="1019442"/>
            </a:xfrm>
            <a:prstGeom prst="rect">
              <a:avLst/>
            </a:prstGeom>
          </p:spPr>
        </p:pic>
        <p:sp>
          <p:nvSpPr>
            <p:cNvPr id="6" name="CasellaDiTesto 5"/>
            <p:cNvSpPr txBox="1"/>
            <p:nvPr/>
          </p:nvSpPr>
          <p:spPr>
            <a:xfrm>
              <a:off x="47625" y="1612125"/>
              <a:ext cx="239975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b="1" i="1" dirty="0" smtClean="0"/>
                <a:t>Laboratori Nazionali del Sud-LNS</a:t>
              </a:r>
              <a:endParaRPr lang="it-IT" sz="1100" b="1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342493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28222" y="277191"/>
            <a:ext cx="8913813" cy="914400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rgbClr val="008000"/>
                </a:solidFill>
              </a:rPr>
              <a:t>2. </a:t>
            </a:r>
            <a:r>
              <a:rPr lang="it-IT" b="1" dirty="0" err="1" smtClean="0">
                <a:solidFill>
                  <a:srgbClr val="008000"/>
                </a:solidFill>
              </a:rPr>
              <a:t>Parallel</a:t>
            </a:r>
            <a:r>
              <a:rPr lang="it-IT" b="1" dirty="0" smtClean="0">
                <a:solidFill>
                  <a:srgbClr val="008000"/>
                </a:solidFill>
              </a:rPr>
              <a:t> and </a:t>
            </a:r>
            <a:r>
              <a:rPr lang="it-IT" b="1" dirty="0" err="1" smtClean="0">
                <a:solidFill>
                  <a:srgbClr val="008000"/>
                </a:solidFill>
              </a:rPr>
              <a:t>Perpendicular</a:t>
            </a:r>
            <a:r>
              <a:rPr lang="it-IT" b="1" dirty="0" smtClean="0">
                <a:solidFill>
                  <a:srgbClr val="008000"/>
                </a:solidFill>
              </a:rPr>
              <a:t> </a:t>
            </a:r>
            <a:r>
              <a:rPr lang="it-IT" b="1" dirty="0" err="1" smtClean="0">
                <a:solidFill>
                  <a:srgbClr val="008000"/>
                </a:solidFill>
              </a:rPr>
              <a:t>launching</a:t>
            </a:r>
            <a:r>
              <a:rPr lang="it-IT" b="1" dirty="0" smtClean="0">
                <a:solidFill>
                  <a:srgbClr val="008000"/>
                </a:solidFill>
              </a:rPr>
              <a:t> of EM </a:t>
            </a:r>
            <a:r>
              <a:rPr lang="it-IT" b="1" dirty="0" err="1" smtClean="0">
                <a:solidFill>
                  <a:srgbClr val="008000"/>
                </a:solidFill>
              </a:rPr>
              <a:t>waves</a:t>
            </a:r>
            <a:endParaRPr lang="it-IT" b="1" dirty="0">
              <a:solidFill>
                <a:srgbClr val="008000"/>
              </a:solidFill>
            </a:endParaRPr>
          </a:p>
        </p:txBody>
      </p:sp>
      <p:pic>
        <p:nvPicPr>
          <p:cNvPr id="5" name="Segnaposto contenuto 4" descr="tfp.tif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8" r="8828"/>
          <a:stretch>
            <a:fillRect/>
          </a:stretch>
        </p:blipFill>
        <p:spPr/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3" name="Immagine 2" descr="IMG_467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441" y="2286725"/>
            <a:ext cx="4799517" cy="359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835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/>
              <a:t>RHD: R&amp;D @LNS</a:t>
            </a:r>
            <a:endParaRPr lang="it-IT" b="1" dirty="0"/>
          </a:p>
        </p:txBody>
      </p:sp>
      <p:sp>
        <p:nvSpPr>
          <p:cNvPr id="4" name="Rettangolo 3"/>
          <p:cNvSpPr/>
          <p:nvPr/>
        </p:nvSpPr>
        <p:spPr>
          <a:xfrm>
            <a:off x="0" y="2610257"/>
            <a:ext cx="914399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500" b="1" dirty="0">
                <a:solidFill>
                  <a:srgbClr val="800000"/>
                </a:solidFill>
              </a:rPr>
              <a:t>Progettazione </a:t>
            </a:r>
            <a:r>
              <a:rPr lang="it-IT" sz="2500" b="1" dirty="0" err="1">
                <a:solidFill>
                  <a:srgbClr val="800000"/>
                </a:solidFill>
              </a:rPr>
              <a:t>launcher</a:t>
            </a:r>
            <a:r>
              <a:rPr lang="it-IT" sz="2500" b="1" dirty="0">
                <a:solidFill>
                  <a:srgbClr val="800000"/>
                </a:solidFill>
              </a:rPr>
              <a:t> a microonde da installare su </a:t>
            </a:r>
            <a:r>
              <a:rPr lang="it-IT" sz="2500" b="1" dirty="0" err="1">
                <a:solidFill>
                  <a:srgbClr val="800000"/>
                </a:solidFill>
              </a:rPr>
              <a:t>Flexible</a:t>
            </a:r>
            <a:r>
              <a:rPr lang="it-IT" sz="2500" b="1" dirty="0">
                <a:solidFill>
                  <a:srgbClr val="800000"/>
                </a:solidFill>
              </a:rPr>
              <a:t> </a:t>
            </a:r>
            <a:r>
              <a:rPr lang="it-IT" sz="2500" b="1" dirty="0" err="1">
                <a:solidFill>
                  <a:srgbClr val="800000"/>
                </a:solidFill>
              </a:rPr>
              <a:t>Plama</a:t>
            </a:r>
            <a:r>
              <a:rPr lang="it-IT" sz="2500" b="1" dirty="0">
                <a:solidFill>
                  <a:srgbClr val="800000"/>
                </a:solidFill>
              </a:rPr>
              <a:t> Trap (FPT) per innescare Onde di Bernstein in plasma </a:t>
            </a:r>
            <a:r>
              <a:rPr lang="it-IT" sz="2500" b="1" dirty="0" err="1">
                <a:solidFill>
                  <a:srgbClr val="800000"/>
                </a:solidFill>
              </a:rPr>
              <a:t>sovradensi</a:t>
            </a:r>
            <a:endParaRPr lang="it-IT" sz="2500" b="1" dirty="0">
              <a:solidFill>
                <a:srgbClr val="8000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135539" y="1730241"/>
            <a:ext cx="667339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rgbClr val="000000"/>
                </a:solidFill>
              </a:rPr>
              <a:t>attività </a:t>
            </a:r>
            <a:r>
              <a:rPr lang="it-IT" sz="2800" b="1" dirty="0">
                <a:solidFill>
                  <a:srgbClr val="000000"/>
                </a:solidFill>
              </a:rPr>
              <a:t>RDH a chiusura 2014 con </a:t>
            </a:r>
            <a:r>
              <a:rPr lang="it-IT" sz="2800" b="1" dirty="0" err="1" smtClean="0">
                <a:solidFill>
                  <a:srgbClr val="000000"/>
                </a:solidFill>
              </a:rPr>
              <a:t>milestone</a:t>
            </a:r>
            <a:r>
              <a:rPr lang="it-IT" sz="2800" b="1" dirty="0" smtClean="0">
                <a:solidFill>
                  <a:srgbClr val="000000"/>
                </a:solidFill>
              </a:rPr>
              <a:t>:</a:t>
            </a:r>
            <a:endParaRPr lang="it-IT" sz="2800" b="1" dirty="0">
              <a:solidFill>
                <a:srgbClr val="000000"/>
              </a:solidFill>
            </a:endParaRPr>
          </a:p>
          <a:p>
            <a:endParaRPr lang="it-IT" sz="2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376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 txBox="1">
            <a:spLocks/>
          </p:cNvSpPr>
          <p:nvPr/>
        </p:nvSpPr>
        <p:spPr>
          <a:xfrm>
            <a:off x="398586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i="1" dirty="0" smtClean="0">
                <a:solidFill>
                  <a:srgbClr val="008000"/>
                </a:solidFill>
              </a:rPr>
              <a:t>2. </a:t>
            </a:r>
            <a:r>
              <a:rPr lang="it-IT" b="1" i="1" dirty="0" err="1" smtClean="0">
                <a:solidFill>
                  <a:srgbClr val="008000"/>
                </a:solidFill>
              </a:rPr>
              <a:t>Angular</a:t>
            </a:r>
            <a:r>
              <a:rPr lang="it-IT" b="1" i="1" dirty="0" smtClean="0">
                <a:solidFill>
                  <a:srgbClr val="008000"/>
                </a:solidFill>
              </a:rPr>
              <a:t> </a:t>
            </a:r>
            <a:r>
              <a:rPr lang="it-IT" b="1" i="1" dirty="0" err="1" smtClean="0">
                <a:solidFill>
                  <a:srgbClr val="008000"/>
                </a:solidFill>
              </a:rPr>
              <a:t>Scan</a:t>
            </a:r>
            <a:r>
              <a:rPr lang="it-IT" b="1" i="1" dirty="0" smtClean="0">
                <a:solidFill>
                  <a:srgbClr val="008000"/>
                </a:solidFill>
              </a:rPr>
              <a:t> 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973390" y="1352229"/>
            <a:ext cx="5727950" cy="461665"/>
          </a:xfrm>
          <a:prstGeom prst="rect">
            <a:avLst/>
          </a:prstGeom>
          <a:solidFill>
            <a:srgbClr val="8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it-IT" sz="2400" dirty="0" err="1" smtClean="0"/>
              <a:t>Waveguide</a:t>
            </a:r>
            <a:r>
              <a:rPr lang="it-IT" sz="2400" dirty="0" smtClean="0"/>
              <a:t> </a:t>
            </a:r>
            <a:r>
              <a:rPr lang="it-IT" sz="2400" dirty="0" err="1" smtClean="0"/>
              <a:t>loaded</a:t>
            </a:r>
            <a:r>
              <a:rPr lang="it-IT" sz="2400" dirty="0" smtClean="0"/>
              <a:t> with  DIELECTRIC WEDGE</a:t>
            </a:r>
            <a:endParaRPr lang="it-IT" sz="2400" dirty="0"/>
          </a:p>
        </p:txBody>
      </p:sp>
      <p:pic>
        <p:nvPicPr>
          <p:cNvPr id="6" name="Immagine 5" descr="wg_with_dielectri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263" y="2109205"/>
            <a:ext cx="6245475" cy="385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138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 txBox="1">
            <a:spLocks/>
          </p:cNvSpPr>
          <p:nvPr/>
        </p:nvSpPr>
        <p:spPr>
          <a:xfrm>
            <a:off x="398586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i="1" dirty="0" smtClean="0">
                <a:solidFill>
                  <a:srgbClr val="008000"/>
                </a:solidFill>
              </a:rPr>
              <a:t>2. </a:t>
            </a:r>
            <a:r>
              <a:rPr lang="it-IT" b="1" i="1" dirty="0" err="1" smtClean="0">
                <a:solidFill>
                  <a:srgbClr val="008000"/>
                </a:solidFill>
              </a:rPr>
              <a:t>Angular</a:t>
            </a:r>
            <a:r>
              <a:rPr lang="it-IT" b="1" i="1" dirty="0" smtClean="0">
                <a:solidFill>
                  <a:srgbClr val="008000"/>
                </a:solidFill>
              </a:rPr>
              <a:t> </a:t>
            </a:r>
            <a:r>
              <a:rPr lang="it-IT" b="1" i="1" dirty="0" err="1" smtClean="0">
                <a:solidFill>
                  <a:srgbClr val="008000"/>
                </a:solidFill>
              </a:rPr>
              <a:t>Scan</a:t>
            </a:r>
            <a:r>
              <a:rPr lang="it-IT" b="1" i="1" dirty="0" smtClean="0">
                <a:solidFill>
                  <a:srgbClr val="008000"/>
                </a:solidFill>
              </a:rPr>
              <a:t> 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973390" y="1352229"/>
            <a:ext cx="5727950" cy="461665"/>
          </a:xfrm>
          <a:prstGeom prst="rect">
            <a:avLst/>
          </a:prstGeom>
          <a:solidFill>
            <a:srgbClr val="8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it-IT" sz="2400" dirty="0" err="1" smtClean="0"/>
              <a:t>Waveguide</a:t>
            </a:r>
            <a:r>
              <a:rPr lang="it-IT" sz="2400" dirty="0" smtClean="0"/>
              <a:t> </a:t>
            </a:r>
            <a:r>
              <a:rPr lang="it-IT" sz="2400" dirty="0" err="1" smtClean="0"/>
              <a:t>loaded</a:t>
            </a:r>
            <a:r>
              <a:rPr lang="it-IT" sz="2400" dirty="0" smtClean="0"/>
              <a:t> with  DIELECTRIC WEDGE</a:t>
            </a:r>
            <a:endParaRPr lang="it-IT" sz="2400" dirty="0"/>
          </a:p>
        </p:txBody>
      </p:sp>
      <p:pic>
        <p:nvPicPr>
          <p:cNvPr id="4" name="Immagine 3" descr="wg_wedge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8" y="1795080"/>
            <a:ext cx="9144000" cy="3782436"/>
          </a:xfrm>
          <a:prstGeom prst="rect">
            <a:avLst/>
          </a:prstGeom>
        </p:spPr>
      </p:pic>
      <p:cxnSp>
        <p:nvCxnSpPr>
          <p:cNvPr id="5" name="Connettore 2 4"/>
          <p:cNvCxnSpPr/>
          <p:nvPr/>
        </p:nvCxnSpPr>
        <p:spPr>
          <a:xfrm flipH="1">
            <a:off x="3132667" y="3975568"/>
            <a:ext cx="544287" cy="1781765"/>
          </a:xfrm>
          <a:prstGeom prst="straightConnector1">
            <a:avLst/>
          </a:prstGeom>
          <a:ln w="76200" cmpd="sng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 flipH="1">
            <a:off x="1045566" y="4127968"/>
            <a:ext cx="1882022" cy="1468362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4070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79" y="56492"/>
            <a:ext cx="2864975" cy="2632920"/>
          </a:xfrm>
          <a:prstGeom prst="rect">
            <a:avLst/>
          </a:prstGeom>
        </p:spPr>
      </p:pic>
      <p:pic>
        <p:nvPicPr>
          <p:cNvPr id="6" name="Immagine 5" descr="8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79" y="2689412"/>
            <a:ext cx="8549392" cy="4059697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4542118" y="2300941"/>
            <a:ext cx="3044423" cy="369332"/>
          </a:xfrm>
          <a:prstGeom prst="rect">
            <a:avLst/>
          </a:prstGeom>
          <a:solidFill>
            <a:srgbClr val="C0504D"/>
          </a:solidFill>
        </p:spPr>
        <p:txBody>
          <a:bodyPr wrap="none" rtlCol="0">
            <a:spAutoFit/>
          </a:bodyPr>
          <a:lstStyle/>
          <a:p>
            <a:r>
              <a:rPr lang="it-IT" dirty="0" err="1" smtClean="0"/>
              <a:t>Electric</a:t>
            </a:r>
            <a:r>
              <a:rPr lang="it-IT" dirty="0" smtClean="0"/>
              <a:t> </a:t>
            </a:r>
            <a:r>
              <a:rPr lang="it-IT" dirty="0" err="1" smtClean="0"/>
              <a:t>field</a:t>
            </a:r>
            <a:r>
              <a:rPr lang="it-IT" dirty="0" smtClean="0"/>
              <a:t> </a:t>
            </a:r>
            <a:r>
              <a:rPr lang="it-IT" dirty="0" err="1" smtClean="0"/>
              <a:t>along</a:t>
            </a:r>
            <a:r>
              <a:rPr lang="it-IT" dirty="0" smtClean="0"/>
              <a:t> the </a:t>
            </a:r>
            <a:r>
              <a:rPr lang="it-IT" dirty="0" err="1" smtClean="0"/>
              <a:t>red</a:t>
            </a:r>
            <a:r>
              <a:rPr lang="it-IT" dirty="0" smtClean="0"/>
              <a:t> </a:t>
            </a:r>
            <a:r>
              <a:rPr lang="it-IT" dirty="0" err="1" smtClean="0"/>
              <a:t>axis</a:t>
            </a:r>
            <a:endParaRPr lang="it-IT" dirty="0"/>
          </a:p>
        </p:txBody>
      </p:sp>
      <p:cxnSp>
        <p:nvCxnSpPr>
          <p:cNvPr id="11" name="Connettore 2 10"/>
          <p:cNvCxnSpPr/>
          <p:nvPr/>
        </p:nvCxnSpPr>
        <p:spPr>
          <a:xfrm flipH="1">
            <a:off x="2554941" y="2670273"/>
            <a:ext cx="2241177" cy="10949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3708400" y="3364752"/>
            <a:ext cx="5157932" cy="646331"/>
          </a:xfrm>
          <a:prstGeom prst="rect">
            <a:avLst/>
          </a:prstGeom>
          <a:solidFill>
            <a:srgbClr val="C0504D"/>
          </a:solidFill>
        </p:spPr>
        <p:txBody>
          <a:bodyPr wrap="none" rtlCol="0">
            <a:spAutoFit/>
          </a:bodyPr>
          <a:lstStyle/>
          <a:p>
            <a:r>
              <a:rPr lang="it-IT" dirty="0" smtClean="0"/>
              <a:t>Picco di ampiezza spostato grazie allo sfasamento tra</a:t>
            </a:r>
          </a:p>
          <a:p>
            <a:r>
              <a:rPr lang="it-IT" dirty="0" smtClean="0"/>
              <a:t>Le due guide d’onda</a:t>
            </a:r>
            <a:endParaRPr lang="it-IT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3095808" y="56492"/>
            <a:ext cx="558501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 smtClean="0">
                <a:solidFill>
                  <a:srgbClr val="254061"/>
                </a:solidFill>
              </a:rPr>
              <a:t>Phased</a:t>
            </a:r>
            <a:r>
              <a:rPr lang="it-IT" sz="3200" b="1" dirty="0" smtClean="0">
                <a:solidFill>
                  <a:srgbClr val="254061"/>
                </a:solidFill>
              </a:rPr>
              <a:t> </a:t>
            </a:r>
            <a:r>
              <a:rPr lang="it-IT" sz="3200" b="1" dirty="0" err="1">
                <a:solidFill>
                  <a:srgbClr val="254061"/>
                </a:solidFill>
              </a:rPr>
              <a:t>waveguide</a:t>
            </a:r>
            <a:r>
              <a:rPr lang="it-IT" sz="3200" b="1" dirty="0">
                <a:solidFill>
                  <a:srgbClr val="254061"/>
                </a:solidFill>
              </a:rPr>
              <a:t> array of </a:t>
            </a:r>
            <a:r>
              <a:rPr lang="it-IT" sz="3200" b="1" dirty="0" err="1">
                <a:solidFill>
                  <a:srgbClr val="254061"/>
                </a:solidFill>
              </a:rPr>
              <a:t>two</a:t>
            </a:r>
            <a:r>
              <a:rPr lang="it-IT" sz="3200" b="1" dirty="0">
                <a:solidFill>
                  <a:srgbClr val="254061"/>
                </a:solidFill>
              </a:rPr>
              <a:t> </a:t>
            </a:r>
            <a:r>
              <a:rPr lang="it-IT" sz="3200" b="1" dirty="0" err="1" smtClean="0">
                <a:solidFill>
                  <a:srgbClr val="254061"/>
                </a:solidFill>
              </a:rPr>
              <a:t>elements</a:t>
            </a:r>
            <a:r>
              <a:rPr lang="it-IT" sz="3200" b="1" dirty="0" smtClean="0">
                <a:solidFill>
                  <a:srgbClr val="254061"/>
                </a:solidFill>
              </a:rPr>
              <a:t>:</a:t>
            </a:r>
            <a:endParaRPr lang="it-IT" sz="3200" b="1" dirty="0">
              <a:solidFill>
                <a:srgbClr val="254061"/>
              </a:solidFill>
            </a:endParaRPr>
          </a:p>
          <a:p>
            <a:r>
              <a:rPr lang="it-IT" sz="2000" b="1" i="1" dirty="0" err="1">
                <a:solidFill>
                  <a:srgbClr val="254061"/>
                </a:solidFill>
              </a:rPr>
              <a:t>using</a:t>
            </a:r>
            <a:r>
              <a:rPr lang="it-IT" sz="2000" b="1" i="1" dirty="0">
                <a:solidFill>
                  <a:srgbClr val="254061"/>
                </a:solidFill>
              </a:rPr>
              <a:t> a relative </a:t>
            </a:r>
            <a:r>
              <a:rPr lang="it-IT" sz="2000" b="1" i="1" dirty="0" err="1">
                <a:solidFill>
                  <a:srgbClr val="254061"/>
                </a:solidFill>
              </a:rPr>
              <a:t>phase</a:t>
            </a:r>
            <a:r>
              <a:rPr lang="it-IT" sz="2000" b="1" i="1" dirty="0">
                <a:solidFill>
                  <a:srgbClr val="254061"/>
                </a:solidFill>
              </a:rPr>
              <a:t> </a:t>
            </a:r>
            <a:r>
              <a:rPr lang="it-IT" sz="2000" b="1" i="1" dirty="0" err="1">
                <a:solidFill>
                  <a:srgbClr val="254061"/>
                </a:solidFill>
              </a:rPr>
              <a:t>shift</a:t>
            </a:r>
            <a:r>
              <a:rPr lang="it-IT" sz="2000" b="1" i="1" dirty="0">
                <a:solidFill>
                  <a:srgbClr val="254061"/>
                </a:solidFill>
              </a:rPr>
              <a:t> for scanning the </a:t>
            </a:r>
            <a:r>
              <a:rPr lang="it-IT" sz="2000" b="1" i="1" dirty="0" err="1">
                <a:solidFill>
                  <a:srgbClr val="254061"/>
                </a:solidFill>
              </a:rPr>
              <a:t>radiated</a:t>
            </a:r>
            <a:r>
              <a:rPr lang="it-IT" sz="2000" b="1" i="1" dirty="0">
                <a:solidFill>
                  <a:srgbClr val="254061"/>
                </a:solidFill>
              </a:rPr>
              <a:t> </a:t>
            </a:r>
            <a:r>
              <a:rPr lang="it-IT" sz="2000" b="1" i="1" dirty="0" err="1">
                <a:solidFill>
                  <a:srgbClr val="254061"/>
                </a:solidFill>
              </a:rPr>
              <a:t>beam</a:t>
            </a:r>
            <a:endParaRPr lang="it-IT" sz="2000" b="1" i="1" dirty="0">
              <a:solidFill>
                <a:srgbClr val="2540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509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wr62_array_2_0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821757"/>
            <a:ext cx="7590118" cy="2313566"/>
          </a:xfrm>
          <a:prstGeom prst="rect">
            <a:avLst/>
          </a:prstGeom>
        </p:spPr>
      </p:pic>
      <p:pic>
        <p:nvPicPr>
          <p:cNvPr id="5" name="Immagine 4" descr="wr62_array_2_0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529" y="4208900"/>
            <a:ext cx="6559176" cy="1999321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3366599" y="194235"/>
            <a:ext cx="42536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/>
              <a:t>2 Guide d’onda non sfasate</a:t>
            </a:r>
            <a:endParaRPr lang="it-IT" sz="2800" b="1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2495176" y="3663576"/>
            <a:ext cx="4784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2 Guide d’onda con eccitazione RF sfasate di 45°</a:t>
            </a:r>
            <a:endParaRPr lang="it-IT" b="1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164353" y="4380127"/>
            <a:ext cx="2231964" cy="369332"/>
          </a:xfrm>
          <a:prstGeom prst="rect">
            <a:avLst/>
          </a:prstGeom>
          <a:solidFill>
            <a:srgbClr val="C0504D"/>
          </a:solidFill>
        </p:spPr>
        <p:txBody>
          <a:bodyPr wrap="none" rtlCol="0">
            <a:spAutoFit/>
          </a:bodyPr>
          <a:lstStyle/>
          <a:p>
            <a:r>
              <a:rPr lang="it-IT" b="1" i="1" dirty="0" err="1" smtClean="0"/>
              <a:t>Microwave</a:t>
            </a:r>
            <a:r>
              <a:rPr lang="it-IT" b="1" i="1" dirty="0" smtClean="0"/>
              <a:t> </a:t>
            </a:r>
            <a:r>
              <a:rPr lang="it-IT" b="1" i="1" dirty="0" err="1" smtClean="0"/>
              <a:t>beam</a:t>
            </a:r>
            <a:r>
              <a:rPr lang="it-IT" b="1" i="1" dirty="0" smtClean="0"/>
              <a:t> tilt</a:t>
            </a:r>
            <a:endParaRPr lang="it-IT" b="1" i="1" dirty="0"/>
          </a:p>
        </p:txBody>
      </p:sp>
      <p:cxnSp>
        <p:nvCxnSpPr>
          <p:cNvPr id="9" name="Connettore 2 8"/>
          <p:cNvCxnSpPr/>
          <p:nvPr/>
        </p:nvCxnSpPr>
        <p:spPr>
          <a:xfrm>
            <a:off x="1643529" y="4758168"/>
            <a:ext cx="1837765" cy="3995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 flipH="1">
            <a:off x="2734234" y="1927411"/>
            <a:ext cx="1509060" cy="0"/>
          </a:xfrm>
          <a:prstGeom prst="straightConnector1">
            <a:avLst/>
          </a:prstGeom>
          <a:ln w="76200" cmpd="sng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/>
          <p:nvPr/>
        </p:nvCxnSpPr>
        <p:spPr>
          <a:xfrm flipH="1" flipV="1">
            <a:off x="2614706" y="4578232"/>
            <a:ext cx="1628588" cy="579461"/>
          </a:xfrm>
          <a:prstGeom prst="straightConnector1">
            <a:avLst/>
          </a:prstGeom>
          <a:ln w="76200" cmpd="sng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6839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15390" y="1152687"/>
            <a:ext cx="4618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 smtClean="0">
                <a:solidFill>
                  <a:srgbClr val="254061"/>
                </a:solidFill>
              </a:rPr>
              <a:t>Disegni MW branching completati</a:t>
            </a:r>
            <a:endParaRPr lang="it-IT" sz="2400" b="1" i="1" dirty="0">
              <a:solidFill>
                <a:srgbClr val="254061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1389530" y="39452"/>
            <a:ext cx="722265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err="1">
                <a:solidFill>
                  <a:srgbClr val="254061"/>
                </a:solidFill>
              </a:rPr>
              <a:t>Phased</a:t>
            </a:r>
            <a:r>
              <a:rPr lang="it-IT" sz="3200" b="1" dirty="0">
                <a:solidFill>
                  <a:srgbClr val="254061"/>
                </a:solidFill>
              </a:rPr>
              <a:t> </a:t>
            </a:r>
            <a:r>
              <a:rPr lang="it-IT" sz="3200" b="1" dirty="0" err="1">
                <a:solidFill>
                  <a:srgbClr val="254061"/>
                </a:solidFill>
              </a:rPr>
              <a:t>waveguide</a:t>
            </a:r>
            <a:r>
              <a:rPr lang="it-IT" sz="3200" b="1" dirty="0">
                <a:solidFill>
                  <a:srgbClr val="254061"/>
                </a:solidFill>
              </a:rPr>
              <a:t> array of </a:t>
            </a:r>
            <a:r>
              <a:rPr lang="it-IT" sz="3200" b="1" dirty="0" err="1">
                <a:solidFill>
                  <a:srgbClr val="254061"/>
                </a:solidFill>
              </a:rPr>
              <a:t>two</a:t>
            </a:r>
            <a:r>
              <a:rPr lang="it-IT" sz="3200" b="1" dirty="0">
                <a:solidFill>
                  <a:srgbClr val="254061"/>
                </a:solidFill>
              </a:rPr>
              <a:t> </a:t>
            </a:r>
            <a:r>
              <a:rPr lang="it-IT" sz="3200" b="1" dirty="0" err="1">
                <a:solidFill>
                  <a:srgbClr val="254061"/>
                </a:solidFill>
              </a:rPr>
              <a:t>elements</a:t>
            </a:r>
            <a:endParaRPr lang="it-IT" sz="3200" dirty="0"/>
          </a:p>
        </p:txBody>
      </p:sp>
      <p:pic>
        <p:nvPicPr>
          <p:cNvPr id="6" name="Immagine 5" descr="6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9512"/>
            <a:ext cx="8191500" cy="3479800"/>
          </a:xfrm>
          <a:prstGeom prst="rect">
            <a:avLst/>
          </a:prstGeom>
        </p:spPr>
      </p:pic>
      <p:pic>
        <p:nvPicPr>
          <p:cNvPr id="13" name="Immagine 12" descr="6.tiff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1774271"/>
            <a:ext cx="9047931" cy="384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178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assieme 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902" y="1614352"/>
            <a:ext cx="4872763" cy="3002583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215390" y="1152687"/>
            <a:ext cx="5174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 smtClean="0">
                <a:solidFill>
                  <a:srgbClr val="254061"/>
                </a:solidFill>
              </a:rPr>
              <a:t>Disegni esecutivi Meccanici completati</a:t>
            </a:r>
            <a:endParaRPr lang="it-IT" sz="2400" b="1" i="1" dirty="0">
              <a:solidFill>
                <a:srgbClr val="254061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2211295" y="5363874"/>
            <a:ext cx="2767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u="sng" dirty="0" smtClean="0"/>
              <a:t>ARRAY of </a:t>
            </a:r>
            <a:r>
              <a:rPr lang="it-IT" b="1" i="1" u="sng" dirty="0" err="1" smtClean="0"/>
              <a:t>two</a:t>
            </a:r>
            <a:r>
              <a:rPr lang="it-IT" b="1" i="1" u="sng" dirty="0" smtClean="0"/>
              <a:t> </a:t>
            </a:r>
            <a:r>
              <a:rPr lang="it-IT" b="1" i="1" u="sng" dirty="0" err="1" smtClean="0"/>
              <a:t>waveguides</a:t>
            </a:r>
            <a:endParaRPr lang="it-IT" b="1" i="1" u="sng" dirty="0"/>
          </a:p>
        </p:txBody>
      </p:sp>
      <p:cxnSp>
        <p:nvCxnSpPr>
          <p:cNvPr id="8" name="Connettore 2 7"/>
          <p:cNvCxnSpPr/>
          <p:nvPr/>
        </p:nvCxnSpPr>
        <p:spPr>
          <a:xfrm flipV="1">
            <a:off x="3152588" y="4497285"/>
            <a:ext cx="418353" cy="8665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6837919" y="4127953"/>
            <a:ext cx="2450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u="sng" dirty="0" err="1" smtClean="0"/>
              <a:t>Vacuum</a:t>
            </a:r>
            <a:r>
              <a:rPr lang="it-IT" b="1" i="1" u="sng" dirty="0" smtClean="0"/>
              <a:t> Break </a:t>
            </a:r>
            <a:r>
              <a:rPr lang="it-IT" b="1" i="1" u="sng" dirty="0" err="1" smtClean="0"/>
              <a:t>window</a:t>
            </a:r>
            <a:endParaRPr lang="it-IT" b="1" i="1" u="sng" dirty="0"/>
          </a:p>
        </p:txBody>
      </p:sp>
      <p:cxnSp>
        <p:nvCxnSpPr>
          <p:cNvPr id="12" name="Connettore 2 11"/>
          <p:cNvCxnSpPr/>
          <p:nvPr/>
        </p:nvCxnSpPr>
        <p:spPr>
          <a:xfrm flipH="1" flipV="1">
            <a:off x="5468472" y="3675523"/>
            <a:ext cx="1987175" cy="41835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>
            <a:off x="1389530" y="39452"/>
            <a:ext cx="722265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err="1">
                <a:solidFill>
                  <a:srgbClr val="254061"/>
                </a:solidFill>
              </a:rPr>
              <a:t>Phased</a:t>
            </a:r>
            <a:r>
              <a:rPr lang="it-IT" sz="3200" b="1" dirty="0">
                <a:solidFill>
                  <a:srgbClr val="254061"/>
                </a:solidFill>
              </a:rPr>
              <a:t> </a:t>
            </a:r>
            <a:r>
              <a:rPr lang="it-IT" sz="3200" b="1" dirty="0" err="1">
                <a:solidFill>
                  <a:srgbClr val="254061"/>
                </a:solidFill>
              </a:rPr>
              <a:t>waveguide</a:t>
            </a:r>
            <a:r>
              <a:rPr lang="it-IT" sz="3200" b="1" dirty="0">
                <a:solidFill>
                  <a:srgbClr val="254061"/>
                </a:solidFill>
              </a:rPr>
              <a:t> array of </a:t>
            </a:r>
            <a:r>
              <a:rPr lang="it-IT" sz="3200" b="1" dirty="0" err="1">
                <a:solidFill>
                  <a:srgbClr val="254061"/>
                </a:solidFill>
              </a:rPr>
              <a:t>two</a:t>
            </a:r>
            <a:r>
              <a:rPr lang="it-IT" sz="3200" b="1" dirty="0">
                <a:solidFill>
                  <a:srgbClr val="254061"/>
                </a:solidFill>
              </a:rPr>
              <a:t> </a:t>
            </a:r>
            <a:r>
              <a:rPr lang="it-IT" sz="3200" b="1" dirty="0" err="1">
                <a:solidFill>
                  <a:srgbClr val="254061"/>
                </a:solidFill>
              </a:rPr>
              <a:t>elements</a:t>
            </a:r>
            <a:endParaRPr lang="it-IT" sz="32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4530467" y="4583560"/>
            <a:ext cx="2516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err="1" smtClean="0"/>
              <a:t>Courtesy</a:t>
            </a:r>
            <a:r>
              <a:rPr lang="it-IT" i="1" dirty="0" smtClean="0"/>
              <a:t> of S. </a:t>
            </a:r>
            <a:r>
              <a:rPr lang="it-IT" i="1" dirty="0" err="1" smtClean="0"/>
              <a:t>Passarello</a:t>
            </a:r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3412281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89846"/>
            <a:ext cx="8229600" cy="4525963"/>
          </a:xfrm>
        </p:spPr>
        <p:txBody>
          <a:bodyPr>
            <a:normAutofit/>
          </a:bodyPr>
          <a:lstStyle/>
          <a:p>
            <a:r>
              <a:rPr lang="it-IT" sz="2400" dirty="0" smtClean="0"/>
              <a:t>Test </a:t>
            </a:r>
            <a:r>
              <a:rPr lang="it-IT" sz="2400" dirty="0" err="1" smtClean="0"/>
              <a:t>Launcher</a:t>
            </a:r>
            <a:r>
              <a:rPr lang="it-IT" sz="2400" dirty="0"/>
              <a:t> </a:t>
            </a:r>
            <a:endParaRPr lang="it-IT" sz="2400" dirty="0" smtClean="0"/>
          </a:p>
          <a:p>
            <a:r>
              <a:rPr lang="it-IT" sz="2400" dirty="0" smtClean="0"/>
              <a:t>Data prevista: Fine Giugno</a:t>
            </a:r>
          </a:p>
          <a:p>
            <a:r>
              <a:rPr lang="it-IT" sz="2400" dirty="0" smtClean="0"/>
              <a:t>Conclusione: Novembre 2015</a:t>
            </a:r>
          </a:p>
          <a:p>
            <a:endParaRPr lang="it-IT" sz="2400" dirty="0"/>
          </a:p>
        </p:txBody>
      </p:sp>
      <p:sp>
        <p:nvSpPr>
          <p:cNvPr id="4" name="Rettangolo 3"/>
          <p:cNvSpPr/>
          <p:nvPr/>
        </p:nvSpPr>
        <p:spPr>
          <a:xfrm>
            <a:off x="1" y="204728"/>
            <a:ext cx="91439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solidFill>
                  <a:srgbClr val="800000"/>
                </a:solidFill>
              </a:rPr>
              <a:t>Progettazione </a:t>
            </a:r>
            <a:r>
              <a:rPr lang="it-IT" sz="2800" b="1" dirty="0" err="1">
                <a:solidFill>
                  <a:srgbClr val="800000"/>
                </a:solidFill>
              </a:rPr>
              <a:t>launcher</a:t>
            </a:r>
            <a:r>
              <a:rPr lang="it-IT" sz="2800" b="1" dirty="0">
                <a:solidFill>
                  <a:srgbClr val="800000"/>
                </a:solidFill>
              </a:rPr>
              <a:t> a microonde da installare su </a:t>
            </a:r>
            <a:r>
              <a:rPr lang="it-IT" sz="2800" b="1" dirty="0" err="1">
                <a:solidFill>
                  <a:srgbClr val="800000"/>
                </a:solidFill>
              </a:rPr>
              <a:t>Flexible</a:t>
            </a:r>
            <a:r>
              <a:rPr lang="it-IT" sz="2800" b="1" dirty="0">
                <a:solidFill>
                  <a:srgbClr val="800000"/>
                </a:solidFill>
              </a:rPr>
              <a:t> </a:t>
            </a:r>
            <a:r>
              <a:rPr lang="it-IT" sz="2800" b="1" dirty="0" err="1">
                <a:solidFill>
                  <a:srgbClr val="800000"/>
                </a:solidFill>
              </a:rPr>
              <a:t>Plama</a:t>
            </a:r>
            <a:r>
              <a:rPr lang="it-IT" sz="2800" b="1" dirty="0">
                <a:solidFill>
                  <a:srgbClr val="800000"/>
                </a:solidFill>
              </a:rPr>
              <a:t> Trap (FPT) per innescare Onde di Bernstein in plasma </a:t>
            </a:r>
            <a:r>
              <a:rPr lang="it-IT" sz="2800" b="1" dirty="0" err="1">
                <a:solidFill>
                  <a:srgbClr val="800000"/>
                </a:solidFill>
              </a:rPr>
              <a:t>sovradensi</a:t>
            </a:r>
            <a:endParaRPr lang="it-IT" sz="2800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89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it-IT" dirty="0" smtClean="0"/>
          </a:p>
          <a:p>
            <a:pPr marL="0" indent="0" algn="ctr">
              <a:buNone/>
            </a:pPr>
            <a:endParaRPr lang="it-IT" dirty="0"/>
          </a:p>
          <a:p>
            <a:pPr marL="0" indent="0" algn="ctr">
              <a:buNone/>
            </a:pPr>
            <a:r>
              <a:rPr lang="it-IT" dirty="0" smtClean="0"/>
              <a:t>GRAZIE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18443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215968"/>
                </a:solidFill>
              </a:rPr>
              <a:t>Report Attività</a:t>
            </a:r>
            <a:endParaRPr lang="it-IT" b="1" dirty="0">
              <a:solidFill>
                <a:srgbClr val="215968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282220" y="1385788"/>
            <a:ext cx="8404580" cy="420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it-IT" sz="3600" b="1" dirty="0" smtClean="0">
                <a:solidFill>
                  <a:schemeClr val="accent5">
                    <a:lumMod val="50000"/>
                  </a:schemeClr>
                </a:solidFill>
              </a:rPr>
              <a:t>AISHA/AISHA2 status</a:t>
            </a:r>
          </a:p>
          <a:p>
            <a:pPr>
              <a:lnSpc>
                <a:spcPct val="150000"/>
              </a:lnSpc>
            </a:pPr>
            <a:r>
              <a:rPr lang="it-IT" sz="3600" b="1" dirty="0" smtClean="0">
                <a:solidFill>
                  <a:schemeClr val="bg2">
                    <a:lumMod val="25000"/>
                  </a:schemeClr>
                </a:solidFill>
              </a:rPr>
              <a:t>2. </a:t>
            </a:r>
            <a:r>
              <a:rPr lang="it-IT" sz="3600" dirty="0" smtClean="0">
                <a:solidFill>
                  <a:schemeClr val="bg2">
                    <a:lumMod val="25000"/>
                  </a:schemeClr>
                </a:solidFill>
              </a:rPr>
              <a:t>Realizzazione </a:t>
            </a:r>
            <a:r>
              <a:rPr lang="it-IT" sz="3600" dirty="0" err="1" smtClean="0">
                <a:solidFill>
                  <a:schemeClr val="bg2">
                    <a:lumMod val="25000"/>
                  </a:schemeClr>
                </a:solidFill>
              </a:rPr>
              <a:t>launcher</a:t>
            </a:r>
            <a:r>
              <a:rPr lang="it-IT" sz="36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it-IT" sz="3600" dirty="0">
                <a:solidFill>
                  <a:schemeClr val="bg2">
                    <a:lumMod val="25000"/>
                  </a:schemeClr>
                </a:solidFill>
              </a:rPr>
              <a:t>a microonde da installare su </a:t>
            </a:r>
            <a:r>
              <a:rPr lang="it-IT" sz="3600" dirty="0" err="1">
                <a:solidFill>
                  <a:schemeClr val="bg2">
                    <a:lumMod val="25000"/>
                  </a:schemeClr>
                </a:solidFill>
              </a:rPr>
              <a:t>Flexible</a:t>
            </a:r>
            <a:r>
              <a:rPr lang="it-IT" sz="3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it-IT" sz="3600" dirty="0" err="1">
                <a:solidFill>
                  <a:schemeClr val="bg2">
                    <a:lumMod val="25000"/>
                  </a:schemeClr>
                </a:solidFill>
              </a:rPr>
              <a:t>Plama</a:t>
            </a:r>
            <a:r>
              <a:rPr lang="it-IT" sz="3600" dirty="0">
                <a:solidFill>
                  <a:schemeClr val="bg2">
                    <a:lumMod val="25000"/>
                  </a:schemeClr>
                </a:solidFill>
              </a:rPr>
              <a:t> Trap (FPT) per innescare Onde di Bernstein in plasma </a:t>
            </a:r>
            <a:r>
              <a:rPr lang="it-IT" sz="3600" dirty="0" err="1" smtClean="0">
                <a:solidFill>
                  <a:schemeClr val="bg2">
                    <a:lumMod val="25000"/>
                  </a:schemeClr>
                </a:solidFill>
              </a:rPr>
              <a:t>sovradensi</a:t>
            </a:r>
            <a:endParaRPr lang="it-IT" sz="36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614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0" t="11296" r="16376" b="8000"/>
          <a:stretch>
            <a:fillRect/>
          </a:stretch>
        </p:blipFill>
        <p:spPr bwMode="auto">
          <a:xfrm>
            <a:off x="3819540" y="1394506"/>
            <a:ext cx="3719499" cy="3238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egnaposto testo 11"/>
          <p:cNvSpPr>
            <a:spLocks noGrp="1"/>
          </p:cNvSpPr>
          <p:nvPr>
            <p:ph type="body" idx="1"/>
          </p:nvPr>
        </p:nvSpPr>
        <p:spPr>
          <a:xfrm>
            <a:off x="148169" y="126999"/>
            <a:ext cx="9059335" cy="1248820"/>
          </a:xfrm>
          <a:solidFill>
            <a:schemeClr val="bg1">
              <a:alpha val="25000"/>
            </a:schemeClr>
          </a:solidFill>
          <a:ln>
            <a:noFill/>
          </a:ln>
        </p:spPr>
        <p:txBody>
          <a:bodyPr>
            <a:normAutofit fontScale="77500" lnSpcReduction="20000"/>
          </a:bodyPr>
          <a:lstStyle/>
          <a:p>
            <a:r>
              <a:rPr lang="en-US" sz="4900" dirty="0" smtClean="0">
                <a:solidFill>
                  <a:srgbClr val="215968"/>
                </a:solidFill>
              </a:rPr>
              <a:t> Advanced Ion Source for Hadrontherapy</a:t>
            </a:r>
          </a:p>
          <a:p>
            <a:pPr algn="ctr"/>
            <a:r>
              <a:rPr lang="en-US" sz="5700" dirty="0" err="1" smtClean="0">
                <a:solidFill>
                  <a:srgbClr val="215968"/>
                </a:solidFill>
                <a:latin typeface="Georgia"/>
              </a:rPr>
              <a:t>AISHa</a:t>
            </a:r>
            <a:endParaRPr lang="it-IT" sz="5700" dirty="0" smtClean="0">
              <a:solidFill>
                <a:srgbClr val="215968"/>
              </a:solidFill>
              <a:latin typeface="Georgia"/>
            </a:endParaRPr>
          </a:p>
        </p:txBody>
      </p:sp>
      <p:sp>
        <p:nvSpPr>
          <p:cNvPr id="13" name="Segnaposto contenuto 4"/>
          <p:cNvSpPr>
            <a:spLocks noGrp="1"/>
          </p:cNvSpPr>
          <p:nvPr>
            <p:ph sz="quarter" idx="2"/>
          </p:nvPr>
        </p:nvSpPr>
        <p:spPr>
          <a:xfrm>
            <a:off x="-84665" y="4876802"/>
            <a:ext cx="9144000" cy="1624032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i="1" dirty="0" smtClean="0"/>
              <a:t>La </a:t>
            </a:r>
            <a:r>
              <a:rPr lang="en-US" i="1" dirty="0" err="1" smtClean="0"/>
              <a:t>sorgente</a:t>
            </a:r>
            <a:r>
              <a:rPr lang="en-US" i="1" dirty="0" smtClean="0"/>
              <a:t> </a:t>
            </a:r>
            <a:r>
              <a:rPr lang="en-US" i="1" dirty="0" err="1" smtClean="0"/>
              <a:t>AISHa</a:t>
            </a:r>
            <a:r>
              <a:rPr lang="en-US" i="1" dirty="0" smtClean="0"/>
              <a:t> </a:t>
            </a:r>
            <a:r>
              <a:rPr lang="en-US" i="1" dirty="0" err="1" smtClean="0"/>
              <a:t>è</a:t>
            </a:r>
            <a:r>
              <a:rPr lang="en-US" i="1" dirty="0" smtClean="0"/>
              <a:t> </a:t>
            </a:r>
            <a:r>
              <a:rPr lang="en-US" i="1" dirty="0" err="1" smtClean="0"/>
              <a:t>stata</a:t>
            </a:r>
            <a:r>
              <a:rPr lang="en-US" i="1" dirty="0" smtClean="0"/>
              <a:t> </a:t>
            </a:r>
            <a:r>
              <a:rPr lang="en-US" i="1" dirty="0" err="1" smtClean="0"/>
              <a:t>progettata</a:t>
            </a:r>
            <a:r>
              <a:rPr lang="en-US" i="1" dirty="0" smtClean="0"/>
              <a:t> per </a:t>
            </a:r>
            <a:r>
              <a:rPr lang="en-US" i="1" dirty="0" err="1" smtClean="0"/>
              <a:t>adattare</a:t>
            </a:r>
            <a:r>
              <a:rPr lang="en-US" i="1" dirty="0" smtClean="0"/>
              <a:t> le elevate </a:t>
            </a:r>
            <a:r>
              <a:rPr lang="en-US" i="1" dirty="0" err="1" smtClean="0"/>
              <a:t>prestazioni</a:t>
            </a:r>
            <a:r>
              <a:rPr lang="en-US" i="1" dirty="0" smtClean="0"/>
              <a:t> di </a:t>
            </a:r>
            <a:r>
              <a:rPr lang="en-US" i="1" dirty="0" err="1" smtClean="0"/>
              <a:t>una</a:t>
            </a:r>
            <a:r>
              <a:rPr lang="en-US" i="1" dirty="0" smtClean="0"/>
              <a:t> </a:t>
            </a:r>
            <a:r>
              <a:rPr lang="en-US" i="1" dirty="0" err="1" smtClean="0"/>
              <a:t>sorgente</a:t>
            </a:r>
            <a:r>
              <a:rPr lang="en-US" i="1" dirty="0" smtClean="0"/>
              <a:t> di </a:t>
            </a:r>
            <a:r>
              <a:rPr lang="en-US" i="1" dirty="0" err="1" smtClean="0"/>
              <a:t>ioni</a:t>
            </a:r>
            <a:r>
              <a:rPr lang="en-US" i="1" dirty="0" smtClean="0"/>
              <a:t> ECR a facilities </a:t>
            </a:r>
            <a:r>
              <a:rPr lang="en-US" i="1" dirty="0" err="1" smtClean="0"/>
              <a:t>ospedaliere</a:t>
            </a:r>
            <a:r>
              <a:rPr lang="en-US" i="1" dirty="0" smtClean="0"/>
              <a:t> </a:t>
            </a:r>
            <a:r>
              <a:rPr lang="en-US" i="1" dirty="0" err="1" smtClean="0"/>
              <a:t>che</a:t>
            </a:r>
            <a:endParaRPr lang="en-US" i="1" dirty="0" smtClean="0"/>
          </a:p>
          <a:p>
            <a:pPr algn="ctr">
              <a:buNone/>
            </a:pPr>
            <a:r>
              <a:rPr lang="en-US" i="1" dirty="0" err="1"/>
              <a:t>n</a:t>
            </a:r>
            <a:r>
              <a:rPr lang="en-US" i="1" dirty="0" err="1" smtClean="0"/>
              <a:t>ecessitano</a:t>
            </a:r>
            <a:r>
              <a:rPr lang="en-US" i="1" dirty="0" smtClean="0"/>
              <a:t> </a:t>
            </a:r>
            <a:r>
              <a:rPr lang="en-US" i="1" dirty="0" err="1" smtClean="0"/>
              <a:t>ioni</a:t>
            </a:r>
            <a:r>
              <a:rPr lang="en-US" i="1" dirty="0" smtClean="0"/>
              <a:t> a </a:t>
            </a:r>
            <a:r>
              <a:rPr lang="en-US" i="1" dirty="0" err="1" smtClean="0"/>
              <a:t>stato</a:t>
            </a:r>
            <a:r>
              <a:rPr lang="en-US" i="1" dirty="0" smtClean="0"/>
              <a:t> di </a:t>
            </a:r>
            <a:r>
              <a:rPr lang="en-US" i="1" dirty="0" err="1" smtClean="0"/>
              <a:t>carica</a:t>
            </a:r>
            <a:r>
              <a:rPr lang="en-US" i="1" dirty="0" smtClean="0"/>
              <a:t> </a:t>
            </a:r>
            <a:r>
              <a:rPr lang="en-US" i="1" dirty="0" err="1" smtClean="0"/>
              <a:t>multiplo</a:t>
            </a:r>
            <a:r>
              <a:rPr lang="en-US" i="1" dirty="0" smtClean="0"/>
              <a:t> con </a:t>
            </a:r>
            <a:r>
              <a:rPr lang="en-US" i="1" dirty="0" err="1" smtClean="0"/>
              <a:t>alta</a:t>
            </a:r>
            <a:r>
              <a:rPr lang="en-US" i="1" dirty="0" smtClean="0"/>
              <a:t> </a:t>
            </a:r>
            <a:r>
              <a:rPr lang="en-US" i="1" dirty="0" err="1" smtClean="0"/>
              <a:t>affidabilità</a:t>
            </a:r>
            <a:endParaRPr lang="en-US" i="1" dirty="0" smtClean="0"/>
          </a:p>
          <a:p>
            <a:pPr algn="ctr">
              <a:buNone/>
            </a:pPr>
            <a:r>
              <a:rPr lang="en-US" i="1" dirty="0" smtClean="0"/>
              <a:t>e </a:t>
            </a:r>
            <a:r>
              <a:rPr lang="en-US" i="1" dirty="0" err="1" smtClean="0"/>
              <a:t>brillanza</a:t>
            </a:r>
            <a:r>
              <a:rPr lang="en-US" i="1" dirty="0" smtClean="0"/>
              <a:t> , </a:t>
            </a:r>
            <a:r>
              <a:rPr lang="en-US" i="1" dirty="0" err="1" smtClean="0"/>
              <a:t>facilità</a:t>
            </a:r>
            <a:r>
              <a:rPr lang="en-US" i="1" dirty="0" smtClean="0"/>
              <a:t> di </a:t>
            </a:r>
            <a:r>
              <a:rPr lang="en-US" i="1" dirty="0" err="1" smtClean="0"/>
              <a:t>operazione</a:t>
            </a:r>
            <a:r>
              <a:rPr lang="en-US" i="1" dirty="0" smtClean="0"/>
              <a:t> e </a:t>
            </a:r>
            <a:r>
              <a:rPr lang="en-US" i="1" dirty="0" err="1" smtClean="0"/>
              <a:t>manutenzione</a:t>
            </a:r>
            <a:endParaRPr lang="en-US" i="1" dirty="0"/>
          </a:p>
        </p:txBody>
      </p:sp>
      <p:graphicFrame>
        <p:nvGraphicFramePr>
          <p:cNvPr id="7" name="Tabel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5030744"/>
              </p:ext>
            </p:extLst>
          </p:nvPr>
        </p:nvGraphicFramePr>
        <p:xfrm>
          <a:off x="571472" y="1952618"/>
          <a:ext cx="2627630" cy="2502487"/>
        </p:xfrm>
        <a:graphic>
          <a:graphicData uri="http://schemas.openxmlformats.org/drawingml/2006/table">
            <a:tbl>
              <a:tblPr firstRow="1" bandRow="1">
                <a:effectLst/>
                <a:tableStyleId>{D113A9D2-9D6B-4929-AA2D-F23B5EE8CBE7}</a:tableStyleId>
              </a:tblPr>
              <a:tblGrid>
                <a:gridCol w="1397952"/>
                <a:gridCol w="1229678"/>
              </a:tblGrid>
              <a:tr h="332555">
                <a:tc>
                  <a:txBody>
                    <a:bodyPr/>
                    <a:lstStyle/>
                    <a:p>
                      <a:pPr marL="0" indent="-342900" algn="ctr">
                        <a:buFont typeface="+mj-lt"/>
                        <a:buNone/>
                      </a:pPr>
                      <a:r>
                        <a:rPr lang="el-GR" sz="1800" b="0" dirty="0" smtClean="0"/>
                        <a:t>ø</a:t>
                      </a:r>
                      <a:r>
                        <a:rPr lang="en-US" sz="1800" b="0" dirty="0" smtClean="0"/>
                        <a:t> chamber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-342900" algn="ctr">
                        <a:buFont typeface="+mj-lt"/>
                        <a:buNone/>
                      </a:pPr>
                      <a:r>
                        <a:rPr lang="en-US" sz="1800" b="0" dirty="0" smtClean="0"/>
                        <a:t>92 mm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  <a:tr h="332555">
                <a:tc>
                  <a:txBody>
                    <a:bodyPr/>
                    <a:lstStyle/>
                    <a:p>
                      <a:pPr marL="0" indent="-342900" algn="ctr">
                        <a:buFont typeface="+mj-lt"/>
                        <a:buNone/>
                      </a:pPr>
                      <a:r>
                        <a:rPr lang="en-US" sz="1800" dirty="0" smtClean="0"/>
                        <a:t>l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smtClean="0"/>
                        <a:t>chamber</a:t>
                      </a:r>
                      <a:endParaRPr lang="en-US" sz="1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-342900" algn="ctr">
                        <a:buFont typeface="+mj-lt"/>
                        <a:buNone/>
                      </a:pPr>
                      <a:r>
                        <a:rPr lang="en-US" sz="1800" b="0" dirty="0" smtClean="0"/>
                        <a:t>300 mm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  <a:tr h="332555">
                <a:tc>
                  <a:txBody>
                    <a:bodyPr/>
                    <a:lstStyle/>
                    <a:p>
                      <a:pPr marL="0" indent="-342900" algn="ctr">
                        <a:buFont typeface="+mj-lt"/>
                        <a:buNone/>
                      </a:pPr>
                      <a:r>
                        <a:rPr lang="en-US" sz="1800" dirty="0" smtClean="0"/>
                        <a:t>Frequency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-342900" algn="ctr">
                        <a:buFont typeface="+mj-lt"/>
                        <a:buNone/>
                      </a:pPr>
                      <a:r>
                        <a:rPr lang="en-US" sz="1800" b="0" smtClean="0"/>
                        <a:t>18</a:t>
                      </a:r>
                      <a:r>
                        <a:rPr lang="en-US" sz="1800" b="0" baseline="0" smtClean="0"/>
                        <a:t> </a:t>
                      </a:r>
                      <a:r>
                        <a:rPr lang="en-US" sz="1800" b="0" dirty="0" smtClean="0"/>
                        <a:t>GHz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  <a:tr h="399367">
                <a:tc>
                  <a:txBody>
                    <a:bodyPr/>
                    <a:lstStyle/>
                    <a:p>
                      <a:pPr marL="0" marR="0" indent="-3429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800" baseline="0" dirty="0" smtClean="0"/>
                        <a:t>Power  </a:t>
                      </a:r>
                      <a:r>
                        <a:rPr lang="en-US" sz="1800" dirty="0" smtClean="0"/>
                        <a:t>(max)</a:t>
                      </a:r>
                      <a:endParaRPr lang="en-US" sz="18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-342900" algn="ctr">
                        <a:buFont typeface="+mj-lt"/>
                        <a:buNone/>
                      </a:pPr>
                      <a:r>
                        <a:rPr lang="en-US" sz="1800" b="0" dirty="0" smtClean="0"/>
                        <a:t>1.5 kW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  <a:tr h="574413">
                <a:tc>
                  <a:txBody>
                    <a:bodyPr/>
                    <a:lstStyle/>
                    <a:p>
                      <a:pPr marL="0" indent="-342900" algn="ctr">
                        <a:buFont typeface="+mj-lt"/>
                        <a:buNone/>
                      </a:pPr>
                      <a:r>
                        <a:rPr lang="en-US" sz="1800" dirty="0" err="1" smtClean="0"/>
                        <a:t>Extr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smtClean="0"/>
                        <a:t>Voltage </a:t>
                      </a:r>
                    </a:p>
                    <a:p>
                      <a:pPr marL="0" indent="-342900" algn="ctr">
                        <a:buFont typeface="+mj-lt"/>
                        <a:buNone/>
                      </a:pPr>
                      <a:r>
                        <a:rPr lang="en-US" sz="1800" dirty="0" smtClean="0"/>
                        <a:t>(max)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-342900" algn="ctr">
                        <a:buFont typeface="+mj-lt"/>
                        <a:buNone/>
                      </a:pPr>
                      <a:r>
                        <a:rPr lang="en-US" sz="1800" b="0" dirty="0" smtClean="0"/>
                        <a:t>40 kV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  <a:tr h="332555">
                <a:tc>
                  <a:txBody>
                    <a:bodyPr/>
                    <a:lstStyle/>
                    <a:p>
                      <a:pPr marL="0" indent="-342900" algn="ctr">
                        <a:buFont typeface="+mj-lt"/>
                        <a:buNone/>
                      </a:pPr>
                      <a:r>
                        <a:rPr lang="en-US" sz="1800" dirty="0" smtClean="0"/>
                        <a:t>weight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-342900" algn="ctr">
                        <a:buFont typeface="+mj-lt"/>
                        <a:buNone/>
                      </a:pPr>
                      <a:r>
                        <a:rPr lang="en-US" sz="1800" b="0" dirty="0" smtClean="0"/>
                        <a:t>600 kg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</a:tbl>
          </a:graphicData>
        </a:graphic>
      </p:graphicFrame>
      <p:sp>
        <p:nvSpPr>
          <p:cNvPr id="14" name="Rettangolo 13"/>
          <p:cNvSpPr/>
          <p:nvPr/>
        </p:nvSpPr>
        <p:spPr>
          <a:xfrm>
            <a:off x="7324216" y="4187096"/>
            <a:ext cx="857256" cy="7858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egnaposto numero diapositiva 14"/>
          <p:cNvSpPr>
            <a:spLocks noGrp="1"/>
          </p:cNvSpPr>
          <p:nvPr>
            <p:ph type="sldNum" sz="quarter" idx="11"/>
          </p:nvPr>
        </p:nvSpPr>
        <p:spPr>
          <a:xfrm>
            <a:off x="8382032" y="6500834"/>
            <a:ext cx="762000" cy="365760"/>
          </a:xfrm>
        </p:spPr>
        <p:txBody>
          <a:bodyPr/>
          <a:lstStyle/>
          <a:p>
            <a:fld id="{B007B441-5312-499D-93C3-6E37886527FA}" type="slidenum">
              <a:rPr lang="it-IT" sz="1200" smtClean="0"/>
              <a:pPr/>
              <a:t>3</a:t>
            </a:fld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20761100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testo 11"/>
          <p:cNvSpPr>
            <a:spLocks noGrp="1"/>
          </p:cNvSpPr>
          <p:nvPr>
            <p:ph type="body" idx="1"/>
          </p:nvPr>
        </p:nvSpPr>
        <p:spPr>
          <a:xfrm>
            <a:off x="-32" y="428604"/>
            <a:ext cx="9144000" cy="785818"/>
          </a:xfrm>
          <a:solidFill>
            <a:schemeClr val="bg1">
              <a:alpha val="25000"/>
            </a:schemeClr>
          </a:solidFill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en-US" sz="4400" dirty="0" smtClean="0">
                <a:solidFill>
                  <a:srgbClr val="215968"/>
                </a:solidFill>
                <a:latin typeface="Calibri"/>
                <a:cs typeface="Calibri"/>
              </a:rPr>
              <a:t> Magnetic  Trap</a:t>
            </a:r>
            <a:endParaRPr lang="en-US" sz="4400" dirty="0" smtClean="0">
              <a:solidFill>
                <a:srgbClr val="215968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0" y="318918"/>
            <a:ext cx="9144000" cy="32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       </a:t>
            </a: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1"/>
          </p:nvPr>
        </p:nvSpPr>
        <p:spPr>
          <a:xfrm>
            <a:off x="8429652" y="6500834"/>
            <a:ext cx="762000" cy="365760"/>
          </a:xfrm>
        </p:spPr>
        <p:txBody>
          <a:bodyPr/>
          <a:lstStyle/>
          <a:p>
            <a:fld id="{B007B441-5312-499D-93C3-6E37886527FA}" type="slidenum">
              <a:rPr lang="it-IT" sz="1200" smtClean="0"/>
              <a:pPr/>
              <a:t>4</a:t>
            </a:fld>
            <a:endParaRPr lang="it-IT" sz="1200" dirty="0"/>
          </a:p>
        </p:txBody>
      </p:sp>
      <p:sp>
        <p:nvSpPr>
          <p:cNvPr id="7" name="Rettangolo 6"/>
          <p:cNvSpPr/>
          <p:nvPr/>
        </p:nvSpPr>
        <p:spPr>
          <a:xfrm>
            <a:off x="0" y="5896293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dirty="0" smtClean="0">
                <a:solidFill>
                  <a:srgbClr val="C00000"/>
                </a:solidFill>
              </a:rPr>
              <a:t> </a:t>
            </a:r>
            <a:r>
              <a:rPr lang="en-US" sz="2400" b="1" i="1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</a:rPr>
              <a:t>Helium-free superconducting magnets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3" t="9445" r="27689" b="5682"/>
          <a:stretch/>
        </p:blipFill>
        <p:spPr bwMode="auto">
          <a:xfrm>
            <a:off x="2602455" y="1463775"/>
            <a:ext cx="3984879" cy="4189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296329" y="1375842"/>
            <a:ext cx="3999625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Source-based Hybrid </a:t>
            </a:r>
            <a:r>
              <a:rPr lang="en-US" sz="2400" i="1" dirty="0" smtClean="0"/>
              <a:t>Magnets</a:t>
            </a:r>
          </a:p>
          <a:p>
            <a:r>
              <a:rPr lang="en-US" sz="2400" b="1" i="1" u="sng" dirty="0" err="1" smtClean="0"/>
              <a:t>Ordinati</a:t>
            </a:r>
            <a:endParaRPr lang="en-US" sz="1000" b="1" i="1" u="sng" dirty="0"/>
          </a:p>
          <a:p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1022949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/>
          <p:cNvSpPr txBox="1"/>
          <p:nvPr/>
        </p:nvSpPr>
        <p:spPr>
          <a:xfrm>
            <a:off x="0" y="318918"/>
            <a:ext cx="91440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215968"/>
                </a:solidFill>
              </a:rPr>
              <a:t> High </a:t>
            </a:r>
            <a:r>
              <a:rPr lang="en-US" sz="3600" b="1" i="1" dirty="0">
                <a:solidFill>
                  <a:srgbClr val="215968"/>
                </a:solidFill>
              </a:rPr>
              <a:t>power microwave source</a:t>
            </a:r>
            <a:endParaRPr lang="en-US" sz="3600" b="1" dirty="0">
              <a:solidFill>
                <a:srgbClr val="215968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1"/>
          </p:nvPr>
        </p:nvSpPr>
        <p:spPr>
          <a:xfrm>
            <a:off x="8429652" y="6500834"/>
            <a:ext cx="762000" cy="365760"/>
          </a:xfrm>
        </p:spPr>
        <p:txBody>
          <a:bodyPr/>
          <a:lstStyle/>
          <a:p>
            <a:fld id="{B007B441-5312-499D-93C3-6E37886527FA}" type="slidenum">
              <a:rPr lang="it-IT" sz="1200" smtClean="0"/>
              <a:pPr/>
              <a:t>5</a:t>
            </a:fld>
            <a:endParaRPr lang="it-IT" sz="12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357364" y="1195169"/>
            <a:ext cx="8713506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Ad-hoc RF system with wideband and high power microwave </a:t>
            </a:r>
            <a:r>
              <a:rPr lang="en-US" sz="2400" i="1" dirty="0" smtClean="0"/>
              <a:t>source</a:t>
            </a:r>
          </a:p>
          <a:p>
            <a:r>
              <a:rPr lang="en-US" sz="2400" b="1" i="1" dirty="0" err="1" smtClean="0"/>
              <a:t>Ordinati</a:t>
            </a:r>
            <a:endParaRPr lang="en-US" sz="2400" b="1" i="1" dirty="0"/>
          </a:p>
          <a:p>
            <a:endParaRPr lang="it-IT" sz="2400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882" y="4014583"/>
            <a:ext cx="2179095" cy="1805925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151" y="2395497"/>
            <a:ext cx="1809092" cy="122052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6529552" y="2064706"/>
            <a:ext cx="25413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N. 2 amplificatori a</a:t>
            </a:r>
          </a:p>
          <a:p>
            <a:r>
              <a:rPr lang="it-IT" sz="2000" dirty="0" smtClean="0"/>
              <a:t>Microonde Klystron CPI a larga banda intorno a 18 GHz</a:t>
            </a:r>
            <a:endParaRPr lang="it-IT" sz="2000" dirty="0"/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1474" y="1700238"/>
            <a:ext cx="3141027" cy="2853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21122" y="4858483"/>
            <a:ext cx="2647950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asellaDiTesto 2"/>
          <p:cNvSpPr txBox="1"/>
          <p:nvPr/>
        </p:nvSpPr>
        <p:spPr>
          <a:xfrm>
            <a:off x="6829651" y="4943151"/>
            <a:ext cx="17533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 err="1" smtClean="0">
                <a:solidFill>
                  <a:srgbClr val="215968"/>
                </a:solidFill>
              </a:rPr>
              <a:t>two-frequency</a:t>
            </a:r>
            <a:r>
              <a:rPr lang="it-IT" sz="2000" b="1" dirty="0" smtClean="0">
                <a:solidFill>
                  <a:srgbClr val="215968"/>
                </a:solidFill>
              </a:rPr>
              <a:t> </a:t>
            </a:r>
          </a:p>
          <a:p>
            <a:pPr algn="ctr"/>
            <a:r>
              <a:rPr lang="it-IT" sz="2000" b="1" dirty="0" err="1" smtClean="0">
                <a:solidFill>
                  <a:srgbClr val="215968"/>
                </a:solidFill>
              </a:rPr>
              <a:t>heating</a:t>
            </a:r>
            <a:endParaRPr lang="it-IT" sz="2000" b="1" dirty="0">
              <a:solidFill>
                <a:srgbClr val="2159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6835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700"/>
            <a:ext cx="8229600" cy="1143000"/>
          </a:xfrm>
        </p:spPr>
        <p:txBody>
          <a:bodyPr/>
          <a:lstStyle/>
          <a:p>
            <a:r>
              <a:rPr lang="it-IT" b="1" i="1" dirty="0" smtClean="0">
                <a:solidFill>
                  <a:schemeClr val="accent5">
                    <a:lumMod val="50000"/>
                  </a:schemeClr>
                </a:solidFill>
              </a:rPr>
              <a:t>STATUS AISHA</a:t>
            </a:r>
            <a:endParaRPr lang="it-IT" b="1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19530" y="1301859"/>
            <a:ext cx="8994587" cy="13234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2000" b="1" dirty="0" err="1" smtClean="0">
                <a:solidFill>
                  <a:srgbClr val="215968"/>
                </a:solidFill>
              </a:rPr>
              <a:t>Magnetic</a:t>
            </a:r>
            <a:r>
              <a:rPr lang="it-IT" sz="2000" b="1" dirty="0" smtClean="0">
                <a:solidFill>
                  <a:srgbClr val="215968"/>
                </a:solidFill>
              </a:rPr>
              <a:t> System:</a:t>
            </a:r>
          </a:p>
          <a:p>
            <a:r>
              <a:rPr lang="it-IT" sz="2000" b="1" dirty="0" smtClean="0">
                <a:solidFill>
                  <a:srgbClr val="215968"/>
                </a:solidFill>
              </a:rPr>
              <a:t>-  </a:t>
            </a:r>
            <a:r>
              <a:rPr lang="it-IT" sz="2000" dirty="0" smtClean="0">
                <a:solidFill>
                  <a:srgbClr val="215968"/>
                </a:solidFill>
              </a:rPr>
              <a:t>VACUUMSCHMELZE </a:t>
            </a:r>
            <a:r>
              <a:rPr lang="en-US" sz="2000" dirty="0" smtClean="0">
                <a:solidFill>
                  <a:srgbClr val="215968"/>
                </a:solidFill>
              </a:rPr>
              <a:t>permanent </a:t>
            </a:r>
            <a:r>
              <a:rPr lang="en-US" sz="2000" dirty="0" err="1" smtClean="0">
                <a:solidFill>
                  <a:srgbClr val="215968"/>
                </a:solidFill>
              </a:rPr>
              <a:t>hexapole</a:t>
            </a:r>
            <a:r>
              <a:rPr lang="en-US" sz="2000" dirty="0" smtClean="0">
                <a:solidFill>
                  <a:srgbClr val="215968"/>
                </a:solidFill>
              </a:rPr>
              <a:t> magnet  </a:t>
            </a:r>
            <a:r>
              <a:rPr lang="en-US" sz="2000" dirty="0" smtClean="0">
                <a:solidFill>
                  <a:srgbClr val="215968"/>
                </a:solidFill>
                <a:sym typeface="Wingdings"/>
              </a:rPr>
              <a:t> </a:t>
            </a:r>
            <a:r>
              <a:rPr lang="en-US" sz="2000" b="1" i="1" u="sng" dirty="0" smtClean="0">
                <a:solidFill>
                  <a:schemeClr val="tx2"/>
                </a:solidFill>
                <a:sym typeface="Wingdings"/>
              </a:rPr>
              <a:t>in</a:t>
            </a:r>
            <a:r>
              <a:rPr lang="en-US" sz="2000" b="1" i="1" dirty="0" smtClean="0">
                <a:solidFill>
                  <a:schemeClr val="tx2"/>
                </a:solidFill>
                <a:sym typeface="Wingdings"/>
              </a:rPr>
              <a:t> </a:t>
            </a:r>
            <a:r>
              <a:rPr lang="en-US" sz="2000" b="1" i="1" u="sng" dirty="0" err="1" smtClean="0">
                <a:solidFill>
                  <a:schemeClr val="tx2"/>
                </a:solidFill>
                <a:sym typeface="Wingdings"/>
              </a:rPr>
              <a:t>costruzione</a:t>
            </a:r>
            <a:endParaRPr lang="en-US" sz="2000" b="1" dirty="0">
              <a:solidFill>
                <a:srgbClr val="215968"/>
              </a:solidFill>
              <a:sym typeface="Wingdings"/>
            </a:endParaRPr>
          </a:p>
          <a:p>
            <a:r>
              <a:rPr lang="it-IT" sz="2000" dirty="0" smtClean="0">
                <a:solidFill>
                  <a:srgbClr val="215968"/>
                </a:solidFill>
              </a:rPr>
              <a:t>-  </a:t>
            </a:r>
            <a:r>
              <a:rPr lang="it-IT" sz="2000" dirty="0" err="1" smtClean="0">
                <a:solidFill>
                  <a:srgbClr val="215968"/>
                </a:solidFill>
              </a:rPr>
              <a:t>Cryogenic</a:t>
            </a:r>
            <a:r>
              <a:rPr lang="it-IT" sz="2000" dirty="0" smtClean="0">
                <a:solidFill>
                  <a:srgbClr val="215968"/>
                </a:solidFill>
              </a:rPr>
              <a:t> </a:t>
            </a:r>
            <a:r>
              <a:rPr lang="it-IT" sz="2000" dirty="0">
                <a:solidFill>
                  <a:srgbClr val="215968"/>
                </a:solidFill>
              </a:rPr>
              <a:t>Ltd </a:t>
            </a:r>
            <a:r>
              <a:rPr lang="en-US" sz="2000" dirty="0">
                <a:solidFill>
                  <a:srgbClr val="215968"/>
                </a:solidFill>
              </a:rPr>
              <a:t>superconducting coil</a:t>
            </a:r>
            <a:r>
              <a:rPr lang="en-US" sz="2000" dirty="0" smtClean="0">
                <a:solidFill>
                  <a:srgbClr val="215968"/>
                </a:solidFill>
              </a:rPr>
              <a:t>,   compact </a:t>
            </a:r>
            <a:r>
              <a:rPr lang="en-US" sz="2000" dirty="0">
                <a:solidFill>
                  <a:srgbClr val="215968"/>
                </a:solidFill>
              </a:rPr>
              <a:t>cryostat with two </a:t>
            </a:r>
            <a:r>
              <a:rPr lang="en-US" sz="2000" dirty="0" err="1">
                <a:solidFill>
                  <a:srgbClr val="215968"/>
                </a:solidFill>
              </a:rPr>
              <a:t>cryocoolers</a:t>
            </a:r>
            <a:r>
              <a:rPr lang="en-US" sz="2000" dirty="0">
                <a:solidFill>
                  <a:srgbClr val="215968"/>
                </a:solidFill>
              </a:rPr>
              <a:t> </a:t>
            </a:r>
            <a:r>
              <a:rPr lang="en-US" sz="2000" dirty="0" smtClean="0">
                <a:solidFill>
                  <a:srgbClr val="215968"/>
                </a:solidFill>
                <a:sym typeface="Wingdings"/>
              </a:rPr>
              <a:t> </a:t>
            </a:r>
            <a:r>
              <a:rPr lang="en-US" sz="2000" b="1" i="1" u="sng" dirty="0" err="1">
                <a:solidFill>
                  <a:srgbClr val="1F497D"/>
                </a:solidFill>
                <a:sym typeface="Wingdings"/>
              </a:rPr>
              <a:t>ultimi</a:t>
            </a:r>
            <a:r>
              <a:rPr lang="en-US" sz="2000" b="1" i="1" u="sng" dirty="0">
                <a:solidFill>
                  <a:srgbClr val="1F497D"/>
                </a:solidFill>
                <a:sym typeface="Wingdings"/>
              </a:rPr>
              <a:t> </a:t>
            </a:r>
            <a:r>
              <a:rPr lang="en-US" sz="2000" b="1" i="1" u="sng" dirty="0" err="1">
                <a:solidFill>
                  <a:srgbClr val="1F497D"/>
                </a:solidFill>
                <a:sym typeface="Wingdings"/>
              </a:rPr>
              <a:t>dettagli</a:t>
            </a:r>
            <a:r>
              <a:rPr lang="en-US" sz="2000" b="1" i="1" u="sng" dirty="0">
                <a:solidFill>
                  <a:srgbClr val="1F497D"/>
                </a:solidFill>
                <a:sym typeface="Wingdings"/>
              </a:rPr>
              <a:t> per </a:t>
            </a:r>
            <a:r>
              <a:rPr lang="en-US" sz="2000" b="1" i="1" u="sng" dirty="0">
                <a:solidFill>
                  <a:schemeClr val="tx2"/>
                </a:solidFill>
                <a:sym typeface="Wingdings"/>
              </a:rPr>
              <a:t>la </a:t>
            </a:r>
            <a:r>
              <a:rPr lang="en-US" sz="2000" b="1" i="1" u="sng" dirty="0" err="1" smtClean="0">
                <a:solidFill>
                  <a:schemeClr val="tx2"/>
                </a:solidFill>
                <a:sym typeface="Wingdings"/>
              </a:rPr>
              <a:t>costruzione</a:t>
            </a:r>
            <a:r>
              <a:rPr lang="en-US" sz="2000" dirty="0" smtClean="0">
                <a:solidFill>
                  <a:schemeClr val="tx2"/>
                </a:solidFill>
                <a:sym typeface="Wingdings"/>
              </a:rPr>
              <a:t> </a:t>
            </a:r>
            <a:r>
              <a:rPr lang="en-US" sz="2000" b="1" i="1" dirty="0" smtClean="0">
                <a:solidFill>
                  <a:schemeClr val="tx2"/>
                </a:solidFill>
                <a:sym typeface="Wingdings"/>
              </a:rPr>
              <a:t>f</a:t>
            </a:r>
            <a:r>
              <a:rPr lang="en-US" sz="2000" b="1" i="1" u="sng" dirty="0" smtClean="0">
                <a:solidFill>
                  <a:schemeClr val="tx2"/>
                </a:solidFill>
                <a:sym typeface="Wingdings"/>
              </a:rPr>
              <a:t>actory test </a:t>
            </a:r>
            <a:r>
              <a:rPr lang="en-US" sz="2000" b="1" dirty="0" smtClean="0">
                <a:solidFill>
                  <a:schemeClr val="tx2"/>
                </a:solidFill>
                <a:sym typeface="Wingdings"/>
              </a:rPr>
              <a:t>a </a:t>
            </a:r>
            <a:r>
              <a:rPr lang="en-US" sz="2000" b="1" dirty="0" err="1" smtClean="0">
                <a:solidFill>
                  <a:schemeClr val="tx2"/>
                </a:solidFill>
                <a:sym typeface="Wingdings"/>
              </a:rPr>
              <a:t>Luglio</a:t>
            </a:r>
            <a:r>
              <a:rPr lang="en-US" sz="2000" b="1" dirty="0" smtClean="0">
                <a:solidFill>
                  <a:schemeClr val="tx2"/>
                </a:solidFill>
                <a:sym typeface="Wingdings"/>
              </a:rPr>
              <a:t> </a:t>
            </a:r>
            <a:r>
              <a:rPr lang="it-IT" sz="2000" b="1" dirty="0" smtClean="0">
                <a:solidFill>
                  <a:schemeClr val="tx2"/>
                </a:solidFill>
              </a:rPr>
              <a:t> </a:t>
            </a:r>
            <a:endParaRPr lang="it-IT" sz="2000" b="1" dirty="0">
              <a:solidFill>
                <a:schemeClr val="tx2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34471" y="2868021"/>
            <a:ext cx="8994587" cy="13234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/>
              <a:t>Microwave </a:t>
            </a:r>
            <a:r>
              <a:rPr lang="en-US" sz="2000" b="1" dirty="0"/>
              <a:t>injection </a:t>
            </a:r>
            <a:r>
              <a:rPr lang="en-US" sz="2000" b="1" dirty="0" smtClean="0"/>
              <a:t>system: </a:t>
            </a:r>
            <a:endParaRPr lang="it-IT" sz="2000" b="1" dirty="0"/>
          </a:p>
          <a:p>
            <a:pPr marL="285750" indent="-285750">
              <a:buFont typeface="Arial"/>
              <a:buChar char="•"/>
            </a:pPr>
            <a:r>
              <a:rPr lang="it-IT" sz="2000" dirty="0"/>
              <a:t>The DBS </a:t>
            </a:r>
            <a:r>
              <a:rPr lang="it-IT" sz="2000" dirty="0" smtClean="0"/>
              <a:t>KPA  @ 18 GHz : week </a:t>
            </a:r>
            <a:r>
              <a:rPr lang="it-IT" sz="2000" dirty="0"/>
              <a:t>of </a:t>
            </a:r>
            <a:r>
              <a:rPr lang="it-IT" sz="2000" b="1" i="1" u="sng" dirty="0"/>
              <a:t>11-MAY-2015 </a:t>
            </a:r>
            <a:r>
              <a:rPr lang="it-IT" sz="2000" b="1" i="1" u="sng" dirty="0" err="1" smtClean="0"/>
              <a:t>factory</a:t>
            </a:r>
            <a:r>
              <a:rPr lang="it-IT" sz="2000" b="1" i="1" u="sng" dirty="0" smtClean="0"/>
              <a:t> </a:t>
            </a:r>
            <a:r>
              <a:rPr lang="it-IT" sz="2000" b="1" i="1" u="sng" dirty="0" err="1"/>
              <a:t>acceptance</a:t>
            </a:r>
            <a:r>
              <a:rPr lang="it-IT" sz="2000" b="1" i="1" u="sng" dirty="0"/>
              <a:t> test</a:t>
            </a:r>
            <a:r>
              <a:rPr lang="it-IT" sz="2000" dirty="0" smtClean="0"/>
              <a:t>.</a:t>
            </a:r>
            <a:endParaRPr lang="it-IT" sz="2000" dirty="0"/>
          </a:p>
          <a:p>
            <a:pPr marL="285750" indent="-285750">
              <a:buFont typeface="Arial"/>
              <a:buChar char="•"/>
            </a:pPr>
            <a:r>
              <a:rPr lang="it-IT" sz="2000" dirty="0" smtClean="0"/>
              <a:t>22.0GHz </a:t>
            </a:r>
            <a:r>
              <a:rPr lang="it-IT" sz="2000" dirty="0" err="1"/>
              <a:t>unit</a:t>
            </a:r>
            <a:r>
              <a:rPr lang="it-IT" sz="2000" dirty="0"/>
              <a:t> </a:t>
            </a:r>
            <a:r>
              <a:rPr lang="it-IT" sz="2000" dirty="0" smtClean="0"/>
              <a:t>klystron </a:t>
            </a:r>
            <a:r>
              <a:rPr lang="it-IT" sz="2000" dirty="0" err="1"/>
              <a:t>will</a:t>
            </a:r>
            <a:r>
              <a:rPr lang="it-IT" sz="2000" dirty="0"/>
              <a:t> be </a:t>
            </a:r>
            <a:r>
              <a:rPr lang="it-IT" sz="2000" b="1" i="1" u="sng" dirty="0" err="1"/>
              <a:t>available</a:t>
            </a:r>
            <a:r>
              <a:rPr lang="it-IT" sz="2000" b="1" i="1" u="sng" dirty="0"/>
              <a:t> for </a:t>
            </a:r>
            <a:r>
              <a:rPr lang="it-IT" sz="2000" b="1" i="1" u="sng" dirty="0" err="1"/>
              <a:t>testing</a:t>
            </a:r>
            <a:r>
              <a:rPr lang="it-IT" sz="2000" b="1" i="1" u="sng" dirty="0"/>
              <a:t>  </a:t>
            </a:r>
            <a:r>
              <a:rPr lang="it-IT" sz="2000" b="1" i="1" u="sng" dirty="0" smtClean="0"/>
              <a:t>for </a:t>
            </a:r>
            <a:r>
              <a:rPr lang="it-IT" sz="2000" b="1" i="1" u="sng" dirty="0"/>
              <a:t>the end of </a:t>
            </a:r>
            <a:r>
              <a:rPr lang="it-IT" sz="2000" b="1" i="1" u="sng" dirty="0" err="1"/>
              <a:t>June</a:t>
            </a:r>
            <a:r>
              <a:rPr lang="it-IT" sz="2000" dirty="0"/>
              <a:t>. </a:t>
            </a:r>
            <a:endParaRPr lang="it-IT" sz="2000" dirty="0" smtClean="0"/>
          </a:p>
          <a:p>
            <a:pPr marL="285750" indent="-285750">
              <a:buFont typeface="Arial"/>
              <a:buChar char="•"/>
            </a:pPr>
            <a:r>
              <a:rPr lang="it-IT" sz="2000" dirty="0" smtClean="0"/>
              <a:t>MW branching ultimato </a:t>
            </a:r>
            <a:r>
              <a:rPr lang="it-IT" sz="2000" dirty="0" smtClean="0">
                <a:sym typeface="Wingdings"/>
              </a:rPr>
              <a:t> </a:t>
            </a:r>
            <a:r>
              <a:rPr lang="it-IT" sz="2000" dirty="0" smtClean="0"/>
              <a:t>ordini in corso</a:t>
            </a:r>
            <a:endParaRPr lang="en-US" sz="2000" dirty="0" smtClean="0"/>
          </a:p>
        </p:txBody>
      </p:sp>
      <p:sp>
        <p:nvSpPr>
          <p:cNvPr id="12" name="CasellaDiTesto 11"/>
          <p:cNvSpPr txBox="1"/>
          <p:nvPr/>
        </p:nvSpPr>
        <p:spPr>
          <a:xfrm>
            <a:off x="104590" y="4486476"/>
            <a:ext cx="9009527" cy="7078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000" b="1" dirty="0" err="1" smtClean="0">
                <a:solidFill>
                  <a:schemeClr val="accent3">
                    <a:lumMod val="50000"/>
                  </a:schemeClr>
                </a:solidFill>
              </a:rPr>
              <a:t>Mechanical</a:t>
            </a:r>
            <a:r>
              <a:rPr lang="it-IT" sz="2000" b="1" dirty="0" smtClean="0">
                <a:solidFill>
                  <a:schemeClr val="accent3">
                    <a:lumMod val="50000"/>
                  </a:schemeClr>
                </a:solidFill>
              </a:rPr>
              <a:t> design:</a:t>
            </a:r>
            <a:endParaRPr lang="it-IT" sz="2000" b="1" dirty="0">
              <a:solidFill>
                <a:schemeClr val="accent3">
                  <a:lumMod val="50000"/>
                </a:schemeClr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it-IT" sz="2000" dirty="0" smtClean="0">
                <a:solidFill>
                  <a:schemeClr val="accent3">
                    <a:lumMod val="50000"/>
                  </a:schemeClr>
                </a:solidFill>
              </a:rPr>
              <a:t>Ritardo negli ordini </a:t>
            </a:r>
            <a:r>
              <a:rPr lang="it-IT" sz="2000" dirty="0" smtClean="0">
                <a:solidFill>
                  <a:schemeClr val="accent3">
                    <a:lumMod val="50000"/>
                  </a:schemeClr>
                </a:solidFill>
                <a:sym typeface="Wingdings"/>
              </a:rPr>
              <a:t></a:t>
            </a:r>
            <a:r>
              <a:rPr lang="it-IT" sz="2000" b="1" i="1" u="sng" dirty="0" smtClean="0">
                <a:solidFill>
                  <a:schemeClr val="accent3">
                    <a:lumMod val="50000"/>
                  </a:schemeClr>
                </a:solidFill>
              </a:rPr>
              <a:t>2/3 mesi</a:t>
            </a:r>
            <a:endParaRPr lang="en-US" sz="2000" b="1" i="1" u="sng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104590" y="5362294"/>
            <a:ext cx="8994586" cy="13234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chemeClr val="accent2"/>
                </a:solidFill>
              </a:rPr>
              <a:t>Estrazione e LEBT:</a:t>
            </a:r>
          </a:p>
          <a:p>
            <a:r>
              <a:rPr lang="it-IT" sz="2000" dirty="0" smtClean="0">
                <a:solidFill>
                  <a:schemeClr val="accent2"/>
                </a:solidFill>
              </a:rPr>
              <a:t>DESIGN ESTRAZIONE e LEBT—&gt;</a:t>
            </a:r>
            <a:r>
              <a:rPr lang="it-IT" sz="2000" b="1" i="1" u="sng" dirty="0" smtClean="0">
                <a:solidFill>
                  <a:schemeClr val="accent2"/>
                </a:solidFill>
              </a:rPr>
              <a:t>COMPLETATI</a:t>
            </a:r>
          </a:p>
          <a:p>
            <a:r>
              <a:rPr lang="it-IT" sz="2000" b="1" i="1" u="sng" dirty="0" smtClean="0">
                <a:solidFill>
                  <a:schemeClr val="accent2"/>
                </a:solidFill>
              </a:rPr>
              <a:t>Ritardo ordini</a:t>
            </a:r>
            <a:r>
              <a:rPr lang="it-IT" sz="2000" b="1" i="1" u="sng" dirty="0" smtClean="0">
                <a:solidFill>
                  <a:schemeClr val="accent2"/>
                </a:solidFill>
                <a:sym typeface="Wingdings"/>
              </a:rPr>
              <a:t> consegne tra Luglio e Settembre</a:t>
            </a:r>
            <a:endParaRPr lang="it-IT" sz="2000" b="1" i="1" u="sng" dirty="0" smtClean="0">
              <a:solidFill>
                <a:schemeClr val="accent2"/>
              </a:solidFill>
            </a:endParaRPr>
          </a:p>
          <a:p>
            <a:r>
              <a:rPr lang="it-IT" sz="2000" dirty="0">
                <a:solidFill>
                  <a:schemeClr val="accent2"/>
                </a:solidFill>
              </a:rPr>
              <a:t>DIPOLO E </a:t>
            </a:r>
            <a:r>
              <a:rPr lang="it-IT" sz="2000" dirty="0" smtClean="0">
                <a:solidFill>
                  <a:schemeClr val="accent2"/>
                </a:solidFill>
              </a:rPr>
              <a:t>SOLENOIDE</a:t>
            </a:r>
            <a:r>
              <a:rPr lang="it-IT" sz="2000" dirty="0" smtClean="0">
                <a:solidFill>
                  <a:schemeClr val="accent2"/>
                </a:solidFill>
                <a:sym typeface="Wingdings"/>
              </a:rPr>
              <a:t></a:t>
            </a:r>
            <a:r>
              <a:rPr lang="it-IT" sz="2000" dirty="0" smtClean="0">
                <a:solidFill>
                  <a:schemeClr val="accent2"/>
                </a:solidFill>
              </a:rPr>
              <a:t> </a:t>
            </a:r>
            <a:r>
              <a:rPr lang="it-IT" sz="2000" b="1" i="1" u="sng" dirty="0" smtClean="0">
                <a:solidFill>
                  <a:schemeClr val="accent2"/>
                </a:solidFill>
              </a:rPr>
              <a:t>ORDINATI</a:t>
            </a:r>
            <a:endParaRPr lang="it-IT" sz="2000" b="1" i="1" u="sng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085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1240118" y="336224"/>
            <a:ext cx="2695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 smtClean="0">
                <a:solidFill>
                  <a:srgbClr val="254061"/>
                </a:solidFill>
              </a:rPr>
              <a:t>SITE PREPARATION</a:t>
            </a:r>
            <a:endParaRPr lang="it-IT" sz="2400" b="1" i="1" dirty="0">
              <a:solidFill>
                <a:srgbClr val="254061"/>
              </a:solidFill>
            </a:endParaRPr>
          </a:p>
        </p:txBody>
      </p:sp>
      <p:pic>
        <p:nvPicPr>
          <p:cNvPr id="8" name="Immagine 7" descr="Aisha_PLani_r21 Model (1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208" y="260744"/>
            <a:ext cx="4556374" cy="6447844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0" y="1792942"/>
            <a:ext cx="45869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RITARDI IMPIANTI;MECCANICI, IDRAULICI, ELETTRICI</a:t>
            </a:r>
          </a:p>
          <a:p>
            <a:r>
              <a:rPr lang="it-IT" dirty="0"/>
              <a:t>(</a:t>
            </a:r>
            <a:r>
              <a:rPr lang="it-IT" b="1" i="1" u="sng" dirty="0" smtClean="0"/>
              <a:t>pronti a LUGLIO</a:t>
            </a:r>
            <a:r>
              <a:rPr lang="it-IT" dirty="0" smtClean="0"/>
              <a:t>)</a:t>
            </a:r>
          </a:p>
          <a:p>
            <a:endParaRPr lang="it-IT" dirty="0"/>
          </a:p>
          <a:p>
            <a:r>
              <a:rPr lang="it-IT" b="1" i="1" u="sng" dirty="0" smtClean="0"/>
              <a:t>PRIMI TEST possibili A SETTEMBRE/OTTOBRE</a:t>
            </a:r>
            <a:endParaRPr lang="it-IT" b="1" i="1" u="sng" dirty="0"/>
          </a:p>
        </p:txBody>
      </p:sp>
    </p:spTree>
    <p:extLst>
      <p:ext uri="{BB962C8B-B14F-4D97-AF65-F5344CB8AC3E}">
        <p14:creationId xmlns:p14="http://schemas.microsoft.com/office/powerpoint/2010/main" val="2729225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23839"/>
            <a:ext cx="8229600" cy="1143000"/>
          </a:xfrm>
        </p:spPr>
        <p:txBody>
          <a:bodyPr/>
          <a:lstStyle/>
          <a:p>
            <a:r>
              <a:rPr lang="it-IT" b="1" dirty="0" smtClean="0">
                <a:solidFill>
                  <a:srgbClr val="215968"/>
                </a:solidFill>
              </a:rPr>
              <a:t>. AISHA2-IRPT</a:t>
            </a:r>
            <a:endParaRPr lang="it-IT" b="1" dirty="0">
              <a:solidFill>
                <a:srgbClr val="215968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b="1" dirty="0" smtClean="0">
                <a:solidFill>
                  <a:schemeClr val="accent6">
                    <a:lumMod val="75000"/>
                  </a:schemeClr>
                </a:solidFill>
              </a:rPr>
              <a:t>Magneti superconduttori  </a:t>
            </a:r>
            <a:r>
              <a:rPr lang="it-IT" dirty="0" smtClean="0">
                <a:solidFill>
                  <a:schemeClr val="accent6">
                    <a:lumMod val="75000"/>
                  </a:schemeClr>
                </a:solidFill>
                <a:sym typeface="Wingdings"/>
              </a:rPr>
              <a:t></a:t>
            </a:r>
            <a:r>
              <a:rPr lang="it-IT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b="1" dirty="0" smtClean="0">
                <a:solidFill>
                  <a:schemeClr val="accent6">
                    <a:lumMod val="75000"/>
                  </a:schemeClr>
                </a:solidFill>
              </a:rPr>
              <a:t>375/400 k€</a:t>
            </a:r>
          </a:p>
          <a:p>
            <a:r>
              <a:rPr lang="it-IT" b="1" dirty="0" err="1" smtClean="0">
                <a:solidFill>
                  <a:schemeClr val="accent6">
                    <a:lumMod val="75000"/>
                  </a:schemeClr>
                </a:solidFill>
              </a:rPr>
              <a:t>Esapolo</a:t>
            </a:r>
            <a:r>
              <a:rPr lang="it-IT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dirty="0" smtClean="0">
                <a:solidFill>
                  <a:schemeClr val="accent6">
                    <a:lumMod val="75000"/>
                  </a:schemeClr>
                </a:solidFill>
                <a:sym typeface="Wingdings"/>
              </a:rPr>
              <a:t>	</a:t>
            </a:r>
            <a:r>
              <a:rPr lang="it-IT" b="1" dirty="0" smtClean="0">
                <a:solidFill>
                  <a:schemeClr val="accent6">
                    <a:lumMod val="75000"/>
                  </a:schemeClr>
                </a:solidFill>
              </a:rPr>
              <a:t>165 k€</a:t>
            </a:r>
          </a:p>
          <a:p>
            <a:pPr marL="0" indent="0">
              <a:buNone/>
            </a:pPr>
            <a:endParaRPr lang="it-IT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it-IT" b="1" dirty="0" smtClean="0">
                <a:solidFill>
                  <a:schemeClr val="accent6">
                    <a:lumMod val="75000"/>
                  </a:schemeClr>
                </a:solidFill>
              </a:rPr>
              <a:t>Ordine </a:t>
            </a:r>
            <a:r>
              <a:rPr lang="it-IT" dirty="0" smtClean="0">
                <a:solidFill>
                  <a:schemeClr val="accent6">
                    <a:lumMod val="75000"/>
                  </a:schemeClr>
                </a:solidFill>
                <a:sym typeface="Wingdings"/>
              </a:rPr>
              <a:t> Giugno </a:t>
            </a:r>
            <a:r>
              <a:rPr lang="it-IT" dirty="0" smtClean="0">
                <a:solidFill>
                  <a:schemeClr val="accent6">
                    <a:lumMod val="75000"/>
                  </a:schemeClr>
                </a:solidFill>
              </a:rPr>
              <a:t>2015</a:t>
            </a:r>
          </a:p>
          <a:p>
            <a:pPr marL="0" indent="0" algn="ctr">
              <a:buNone/>
            </a:pPr>
            <a:r>
              <a:rPr lang="it-IT" b="1" dirty="0" smtClean="0">
                <a:solidFill>
                  <a:schemeClr val="accent6">
                    <a:lumMod val="75000"/>
                  </a:schemeClr>
                </a:solidFill>
              </a:rPr>
              <a:t>Consegna </a:t>
            </a:r>
            <a:r>
              <a:rPr lang="it-IT" b="1" dirty="0" smtClean="0">
                <a:solidFill>
                  <a:schemeClr val="accent6">
                    <a:lumMod val="75000"/>
                  </a:schemeClr>
                </a:solidFill>
                <a:sym typeface="Wingdings"/>
              </a:rPr>
              <a:t> </a:t>
            </a:r>
            <a:r>
              <a:rPr lang="it-IT" dirty="0" smtClean="0">
                <a:solidFill>
                  <a:schemeClr val="accent6">
                    <a:lumMod val="75000"/>
                  </a:schemeClr>
                </a:solidFill>
                <a:sym typeface="Wingdings"/>
              </a:rPr>
              <a:t>Maggio 2016</a:t>
            </a:r>
          </a:p>
          <a:p>
            <a:endParaRPr lang="it-IT" dirty="0" smtClean="0">
              <a:sym typeface="Wingdings"/>
            </a:endParaRPr>
          </a:p>
          <a:p>
            <a:r>
              <a:rPr lang="it-IT" b="1" dirty="0" smtClean="0">
                <a:solidFill>
                  <a:srgbClr val="984807"/>
                </a:solidFill>
                <a:sym typeface="Wingdings"/>
              </a:rPr>
              <a:t>branching a microonde   ….	</a:t>
            </a:r>
          </a:p>
          <a:p>
            <a:pPr algn="ctr"/>
            <a:r>
              <a:rPr lang="it-IT" b="1" dirty="0" smtClean="0">
                <a:sym typeface="Wingdings"/>
              </a:rPr>
              <a:t>Generatori, MW </a:t>
            </a:r>
            <a:r>
              <a:rPr lang="it-IT" b="1" dirty="0" err="1" smtClean="0">
                <a:sym typeface="Wingdings"/>
              </a:rPr>
              <a:t>amplifiers</a:t>
            </a:r>
            <a:r>
              <a:rPr lang="it-IT" b="1" dirty="0" smtClean="0">
                <a:sym typeface="Wingdings"/>
              </a:rPr>
              <a:t>, vuoto, meccanica sorgente, estrazione -...	</a:t>
            </a:r>
            <a:endParaRPr lang="it-IT" b="1" dirty="0">
              <a:sym typeface="Wingdings"/>
            </a:endParaRPr>
          </a:p>
          <a:p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Freccia giù 3"/>
          <p:cNvSpPr/>
          <p:nvPr/>
        </p:nvSpPr>
        <p:spPr>
          <a:xfrm>
            <a:off x="4257912" y="2554564"/>
            <a:ext cx="232277" cy="60980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2254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209455"/>
            <a:ext cx="8913813" cy="1077477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rgbClr val="008000"/>
                </a:solidFill>
              </a:rPr>
              <a:t>2. New </a:t>
            </a:r>
            <a:r>
              <a:rPr lang="it-IT" b="1" dirty="0" err="1" smtClean="0">
                <a:solidFill>
                  <a:srgbClr val="008000"/>
                </a:solidFill>
              </a:rPr>
              <a:t>Ion</a:t>
            </a:r>
            <a:r>
              <a:rPr lang="it-IT" b="1" dirty="0" smtClean="0">
                <a:solidFill>
                  <a:srgbClr val="008000"/>
                </a:solidFill>
              </a:rPr>
              <a:t> Source for R&amp;D</a:t>
            </a:r>
            <a:br>
              <a:rPr lang="it-IT" b="1" dirty="0" smtClean="0">
                <a:solidFill>
                  <a:srgbClr val="008000"/>
                </a:solidFill>
              </a:rPr>
            </a:br>
            <a:r>
              <a:rPr lang="it-IT" b="1" dirty="0" smtClean="0">
                <a:solidFill>
                  <a:srgbClr val="008000"/>
                </a:solidFill>
              </a:rPr>
              <a:t>The </a:t>
            </a:r>
            <a:r>
              <a:rPr lang="it-IT" b="1" dirty="0" err="1" smtClean="0">
                <a:solidFill>
                  <a:srgbClr val="008000"/>
                </a:solidFill>
              </a:rPr>
              <a:t>Flexible</a:t>
            </a:r>
            <a:r>
              <a:rPr lang="it-IT" b="1" dirty="0" smtClean="0">
                <a:solidFill>
                  <a:srgbClr val="008000"/>
                </a:solidFill>
              </a:rPr>
              <a:t> Plasma </a:t>
            </a:r>
            <a:r>
              <a:rPr lang="it-IT" b="1" dirty="0" err="1" smtClean="0">
                <a:solidFill>
                  <a:srgbClr val="008000"/>
                </a:solidFill>
              </a:rPr>
              <a:t>trap</a:t>
            </a:r>
            <a:endParaRPr lang="it-IT" b="1" dirty="0">
              <a:solidFill>
                <a:srgbClr val="008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CasellaDiTesto 4"/>
          <p:cNvSpPr txBox="1"/>
          <p:nvPr/>
        </p:nvSpPr>
        <p:spPr>
          <a:xfrm>
            <a:off x="448321" y="1925048"/>
            <a:ext cx="8086079" cy="96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it-IT" sz="2400" b="1" dirty="0" err="1" smtClean="0">
                <a:solidFill>
                  <a:schemeClr val="bg2">
                    <a:lumMod val="50000"/>
                  </a:schemeClr>
                </a:solidFill>
              </a:rPr>
              <a:t>Flexible</a:t>
            </a:r>
            <a:r>
              <a:rPr lang="it-IT" sz="2400" b="1" dirty="0" smtClean="0">
                <a:solidFill>
                  <a:schemeClr val="bg2">
                    <a:lumMod val="50000"/>
                  </a:schemeClr>
                </a:solidFill>
              </a:rPr>
              <a:t> Plasma Trap (FPT ) </a:t>
            </a:r>
            <a:r>
              <a:rPr lang="it-IT" sz="2400" b="1" dirty="0" smtClean="0">
                <a:solidFill>
                  <a:schemeClr val="bg2">
                    <a:lumMod val="50000"/>
                  </a:schemeClr>
                </a:solidFill>
                <a:sym typeface="Wingdings"/>
              </a:rPr>
              <a:t></a:t>
            </a:r>
            <a:r>
              <a:rPr lang="it-IT" sz="24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sz="2400" b="1" dirty="0" smtClean="0">
                <a:solidFill>
                  <a:schemeClr val="bg2">
                    <a:lumMod val="50000"/>
                  </a:schemeClr>
                </a:solidFill>
              </a:rPr>
              <a:t>A </a:t>
            </a:r>
            <a:r>
              <a:rPr lang="fr-FR" sz="2400" b="1" dirty="0" err="1" smtClean="0">
                <a:solidFill>
                  <a:schemeClr val="bg2">
                    <a:lumMod val="50000"/>
                  </a:schemeClr>
                </a:solidFill>
              </a:rPr>
              <a:t>testbench</a:t>
            </a:r>
            <a:r>
              <a:rPr lang="fr-FR" sz="2400" b="1" dirty="0" smtClean="0">
                <a:solidFill>
                  <a:schemeClr val="bg2">
                    <a:lumMod val="50000"/>
                  </a:schemeClr>
                </a:solidFill>
              </a:rPr>
              <a:t> for </a:t>
            </a:r>
            <a:r>
              <a:rPr lang="fr-FR" sz="2400" b="1" dirty="0" err="1" smtClean="0">
                <a:solidFill>
                  <a:schemeClr val="bg2">
                    <a:lumMod val="50000"/>
                  </a:schemeClr>
                </a:solidFill>
              </a:rPr>
              <a:t>studying</a:t>
            </a:r>
            <a:r>
              <a:rPr lang="fr-FR" sz="2400" b="1" dirty="0" smtClean="0">
                <a:solidFill>
                  <a:schemeClr val="bg2">
                    <a:lumMod val="50000"/>
                  </a:schemeClr>
                </a:solidFill>
              </a:rPr>
              <a:t> ECR or Electron Bernstein </a:t>
            </a:r>
            <a:r>
              <a:rPr lang="fr-FR" sz="2400" b="1" dirty="0" err="1" smtClean="0">
                <a:solidFill>
                  <a:schemeClr val="bg2">
                    <a:lumMod val="50000"/>
                  </a:schemeClr>
                </a:solidFill>
              </a:rPr>
              <a:t>Heating</a:t>
            </a:r>
            <a:r>
              <a:rPr lang="fr-FR" sz="24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sz="2400" b="1" dirty="0" err="1" smtClean="0">
                <a:solidFill>
                  <a:schemeClr val="bg2">
                    <a:lumMod val="50000"/>
                  </a:schemeClr>
                </a:solidFill>
              </a:rPr>
              <a:t>Method</a:t>
            </a:r>
            <a:endParaRPr lang="it-IT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703372" y="2891466"/>
            <a:ext cx="5414944" cy="1080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it-IT" b="1" dirty="0" err="1" smtClean="0">
                <a:solidFill>
                  <a:schemeClr val="accent2">
                    <a:lumMod val="50000"/>
                  </a:schemeClr>
                </a:solidFill>
              </a:rPr>
              <a:t>Magnetic</a:t>
            </a:r>
            <a:r>
              <a:rPr lang="it-IT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it-IT" b="1" dirty="0" err="1" smtClean="0">
                <a:solidFill>
                  <a:schemeClr val="accent2">
                    <a:lumMod val="50000"/>
                  </a:schemeClr>
                </a:solidFill>
              </a:rPr>
              <a:t>field</a:t>
            </a:r>
            <a:r>
              <a:rPr lang="it-IT" b="1" dirty="0" smtClean="0">
                <a:solidFill>
                  <a:schemeClr val="accent2">
                    <a:lumMod val="50000"/>
                  </a:schemeClr>
                </a:solidFill>
              </a:rPr>
              <a:t> up to 0.5 T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it-IT" b="1" dirty="0" smtClean="0">
                <a:solidFill>
                  <a:srgbClr val="1A6700"/>
                </a:solidFill>
              </a:rPr>
              <a:t>RF </a:t>
            </a:r>
            <a:r>
              <a:rPr lang="it-IT" b="1" dirty="0" err="1" smtClean="0">
                <a:solidFill>
                  <a:srgbClr val="1A6700"/>
                </a:solidFill>
              </a:rPr>
              <a:t>Frequency</a:t>
            </a:r>
            <a:r>
              <a:rPr lang="it-IT" b="1" dirty="0" smtClean="0">
                <a:solidFill>
                  <a:srgbClr val="1A6700"/>
                </a:solidFill>
              </a:rPr>
              <a:t> 3-14 GHz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it-IT" b="1" dirty="0" smtClean="0">
                <a:solidFill>
                  <a:schemeClr val="accent2">
                    <a:lumMod val="75000"/>
                  </a:schemeClr>
                </a:solidFill>
              </a:rPr>
              <a:t>RF </a:t>
            </a:r>
            <a:r>
              <a:rPr lang="it-IT" b="1" dirty="0" err="1" smtClean="0">
                <a:solidFill>
                  <a:schemeClr val="accent2">
                    <a:lumMod val="75000"/>
                  </a:schemeClr>
                </a:solidFill>
              </a:rPr>
              <a:t>injection</a:t>
            </a:r>
            <a:r>
              <a:rPr lang="it-IT" b="1" dirty="0" smtClean="0">
                <a:solidFill>
                  <a:schemeClr val="accent2">
                    <a:lumMod val="75000"/>
                  </a:schemeClr>
                </a:solidFill>
              </a:rPr>
              <a:t> // and </a:t>
            </a:r>
            <a:r>
              <a:rPr lang="it-IT" b="1" dirty="0" err="1" smtClean="0">
                <a:solidFill>
                  <a:schemeClr val="accent2">
                    <a:lumMod val="75000"/>
                  </a:schemeClr>
                </a:solidFill>
              </a:rPr>
              <a:t>perp</a:t>
            </a:r>
            <a:r>
              <a:rPr lang="it-IT" b="1" dirty="0" smtClean="0">
                <a:solidFill>
                  <a:schemeClr val="accent2">
                    <a:lumMod val="75000"/>
                  </a:schemeClr>
                </a:solidFill>
              </a:rPr>
              <a:t> to B</a:t>
            </a:r>
            <a:r>
              <a:rPr lang="it-IT" b="1" baseline="-25000" dirty="0" smtClean="0">
                <a:solidFill>
                  <a:schemeClr val="accent2">
                    <a:lumMod val="75000"/>
                  </a:schemeClr>
                </a:solidFill>
              </a:rPr>
              <a:t>0</a:t>
            </a:r>
            <a:endParaRPr lang="it-IT" b="1" baseline="-25000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10" name="Gruppo 9"/>
          <p:cNvGrpSpPr/>
          <p:nvPr/>
        </p:nvGrpSpPr>
        <p:grpSpPr>
          <a:xfrm>
            <a:off x="1593352" y="4591895"/>
            <a:ext cx="2535267" cy="1704814"/>
            <a:chOff x="5154179" y="4076356"/>
            <a:chExt cx="2535267" cy="1704814"/>
          </a:xfrm>
        </p:grpSpPr>
        <p:pic>
          <p:nvPicPr>
            <p:cNvPr id="9" name="Immagine 8" descr="Senza titolo.jpg"/>
            <p:cNvPicPr>
              <a:picLocks noChangeAspect="1"/>
            </p:cNvPicPr>
            <p:nvPr/>
          </p:nvPicPr>
          <p:blipFill>
            <a:blip r:embed="rId3">
              <a:alphaModFix amt="4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4179" y="4076356"/>
              <a:ext cx="2535267" cy="1704814"/>
            </a:xfrm>
            <a:prstGeom prst="rect">
              <a:avLst/>
            </a:prstGeom>
            <a:ln w="28575" cmpd="sng">
              <a:solidFill>
                <a:srgbClr val="61674F"/>
              </a:solidFill>
            </a:ln>
          </p:spPr>
        </p:pic>
        <p:pic>
          <p:nvPicPr>
            <p:cNvPr id="8" name="Immagine 7" descr="IMG_0308.JPG"/>
            <p:cNvPicPr>
              <a:picLocks noChangeAspect="1"/>
            </p:cNvPicPr>
            <p:nvPr/>
          </p:nvPicPr>
          <p:blipFill rotWithShape="1">
            <a:blip r:embed="rId4" cstate="screen">
              <a:alphaModFix amt="62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354" b="94613" l="9941" r="8992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8288" r="7027"/>
            <a:stretch/>
          </p:blipFill>
          <p:spPr>
            <a:xfrm rot="7253740">
              <a:off x="5425029" y="4243673"/>
              <a:ext cx="1386574" cy="1392407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1" name="Gruppo 10"/>
          <p:cNvGrpSpPr/>
          <p:nvPr/>
        </p:nvGrpSpPr>
        <p:grpSpPr>
          <a:xfrm>
            <a:off x="4880354" y="3550836"/>
            <a:ext cx="2839131" cy="2805514"/>
            <a:chOff x="3151105" y="3788060"/>
            <a:chExt cx="2839131" cy="2805514"/>
          </a:xfrm>
        </p:grpSpPr>
        <p:pic>
          <p:nvPicPr>
            <p:cNvPr id="7" name="Immagine 6" descr="Test bench Plasma Trap.pdf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4304" t="36993" r="2930" b="17762"/>
            <a:stretch/>
          </p:blipFill>
          <p:spPr>
            <a:xfrm>
              <a:off x="3151105" y="3820834"/>
              <a:ext cx="2839131" cy="2772740"/>
            </a:xfrm>
            <a:prstGeom prst="rect">
              <a:avLst/>
            </a:prstGeom>
          </p:spPr>
        </p:pic>
        <p:sp>
          <p:nvSpPr>
            <p:cNvPr id="3" name="Rettangolo 2"/>
            <p:cNvSpPr/>
            <p:nvPr/>
          </p:nvSpPr>
          <p:spPr>
            <a:xfrm>
              <a:off x="4593573" y="3788060"/>
              <a:ext cx="877455" cy="288296"/>
            </a:xfrm>
            <a:prstGeom prst="rect">
              <a:avLst/>
            </a:prstGeom>
            <a:solidFill>
              <a:srgbClr val="D6D9CD"/>
            </a:solidFill>
            <a:ln>
              <a:solidFill>
                <a:srgbClr val="61674F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b="1" dirty="0" smtClean="0">
                  <a:solidFill>
                    <a:srgbClr val="61674F"/>
                  </a:solidFill>
                </a:rPr>
                <a:t>FPT</a:t>
              </a:r>
              <a:endParaRPr lang="it-IT" b="1" dirty="0">
                <a:solidFill>
                  <a:srgbClr val="61674F"/>
                </a:solidFill>
              </a:endParaRPr>
            </a:p>
          </p:txBody>
        </p:sp>
      </p:grpSp>
      <p:cxnSp>
        <p:nvCxnSpPr>
          <p:cNvPr id="13" name="Connettore 1 12"/>
          <p:cNvCxnSpPr/>
          <p:nvPr/>
        </p:nvCxnSpPr>
        <p:spPr>
          <a:xfrm flipH="1">
            <a:off x="1604087" y="3814796"/>
            <a:ext cx="4214822" cy="777099"/>
          </a:xfrm>
          <a:prstGeom prst="line">
            <a:avLst/>
          </a:prstGeom>
          <a:ln w="12700" cmpd="sng">
            <a:solidFill>
              <a:srgbClr val="61674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/>
          <p:cNvCxnSpPr/>
          <p:nvPr/>
        </p:nvCxnSpPr>
        <p:spPr>
          <a:xfrm flipH="1">
            <a:off x="4140164" y="4568805"/>
            <a:ext cx="1842692" cy="1764455"/>
          </a:xfrm>
          <a:prstGeom prst="line">
            <a:avLst/>
          </a:prstGeom>
          <a:ln w="12700" cmpd="sng">
            <a:solidFill>
              <a:srgbClr val="61674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Immagine 11" descr="IMG_4755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696" y="3245162"/>
            <a:ext cx="4213412" cy="316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692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1043</TotalTime>
  <Words>1044</Words>
  <Application>Microsoft Macintosh PowerPoint</Application>
  <PresentationFormat>Presentazione su schermo (4:3)</PresentationFormat>
  <Paragraphs>147</Paragraphs>
  <Slides>19</Slides>
  <Notes>11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0" baseType="lpstr">
      <vt:lpstr>Tema di Office</vt:lpstr>
      <vt:lpstr>RDH/IRPT Meeting:     "WP8 (Aisha Ion Source) Status”</vt:lpstr>
      <vt:lpstr>Report Attività</vt:lpstr>
      <vt:lpstr>Presentazione di PowerPoint</vt:lpstr>
      <vt:lpstr>Presentazione di PowerPoint</vt:lpstr>
      <vt:lpstr>Presentazione di PowerPoint</vt:lpstr>
      <vt:lpstr>STATUS AISHA</vt:lpstr>
      <vt:lpstr>Presentazione di PowerPoint</vt:lpstr>
      <vt:lpstr>. AISHA2-IRPT</vt:lpstr>
      <vt:lpstr>2. New Ion Source for R&amp;D The Flexible Plasma trap</vt:lpstr>
      <vt:lpstr>2. Parallel and Perpendicular launching of EM waves</vt:lpstr>
      <vt:lpstr>RHD: R&amp;D @LNS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RDH/IRPT Meeting:     "WP8 (Aisha Ion Source) Status”</dc:title>
  <dc:creator>giuseppe torrisi</dc:creator>
  <cp:lastModifiedBy>giuseppe torrisi</cp:lastModifiedBy>
  <cp:revision>101</cp:revision>
  <dcterms:created xsi:type="dcterms:W3CDTF">2014-12-16T09:20:00Z</dcterms:created>
  <dcterms:modified xsi:type="dcterms:W3CDTF">2015-04-23T22:08:57Z</dcterms:modified>
</cp:coreProperties>
</file>