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83" r:id="rId6"/>
    <p:sldId id="264" r:id="rId7"/>
    <p:sldId id="265" r:id="rId8"/>
    <p:sldId id="266" r:id="rId9"/>
    <p:sldId id="267" r:id="rId10"/>
    <p:sldId id="268" r:id="rId11"/>
    <p:sldId id="284" r:id="rId12"/>
    <p:sldId id="285" r:id="rId13"/>
    <p:sldId id="286" r:id="rId14"/>
    <p:sldId id="269" r:id="rId15"/>
    <p:sldId id="273" r:id="rId16"/>
    <p:sldId id="279" r:id="rId17"/>
    <p:sldId id="274" r:id="rId18"/>
    <p:sldId id="271" r:id="rId19"/>
    <p:sldId id="280" r:id="rId20"/>
    <p:sldId id="276" r:id="rId21"/>
    <p:sldId id="281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20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onica\works\pct\prima\log_PRIMA\new_frontend\120709_S10938-1401(X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onica\works\pct\prima\log_PRIMA\new_frontend\120709_S10938-1401(X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data!$B$5:$B$44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data!$C$5:$C$44</c:f>
              <c:numCache>
                <c:formatCode>0_ </c:formatCode>
                <c:ptCount val="40"/>
                <c:pt idx="0">
                  <c:v>16.67899999999999</c:v>
                </c:pt>
                <c:pt idx="1">
                  <c:v>22.75999999999999</c:v>
                </c:pt>
                <c:pt idx="2">
                  <c:v>28.8</c:v>
                </c:pt>
                <c:pt idx="3">
                  <c:v>34.8</c:v>
                </c:pt>
                <c:pt idx="4">
                  <c:v>38.78</c:v>
                </c:pt>
                <c:pt idx="5">
                  <c:v>41.4</c:v>
                </c:pt>
                <c:pt idx="6">
                  <c:v>43.65</c:v>
                </c:pt>
                <c:pt idx="7">
                  <c:v>45.63</c:v>
                </c:pt>
                <c:pt idx="8">
                  <c:v>47.42</c:v>
                </c:pt>
                <c:pt idx="9">
                  <c:v>49.06</c:v>
                </c:pt>
                <c:pt idx="10">
                  <c:v>50.51</c:v>
                </c:pt>
                <c:pt idx="11">
                  <c:v>51.89</c:v>
                </c:pt>
                <c:pt idx="12">
                  <c:v>53.12000000000001</c:v>
                </c:pt>
                <c:pt idx="13">
                  <c:v>54.27</c:v>
                </c:pt>
                <c:pt idx="14">
                  <c:v>55.3</c:v>
                </c:pt>
                <c:pt idx="15">
                  <c:v>56.25</c:v>
                </c:pt>
                <c:pt idx="16">
                  <c:v>57.13</c:v>
                </c:pt>
                <c:pt idx="17">
                  <c:v>57.96</c:v>
                </c:pt>
                <c:pt idx="18">
                  <c:v>58.76000000000001</c:v>
                </c:pt>
                <c:pt idx="19">
                  <c:v>59.54</c:v>
                </c:pt>
                <c:pt idx="20">
                  <c:v>60.36</c:v>
                </c:pt>
                <c:pt idx="21">
                  <c:v>61.04999999999991</c:v>
                </c:pt>
                <c:pt idx="22">
                  <c:v>61.78</c:v>
                </c:pt>
                <c:pt idx="23">
                  <c:v>62.5</c:v>
                </c:pt>
                <c:pt idx="24">
                  <c:v>63.17</c:v>
                </c:pt>
                <c:pt idx="25">
                  <c:v>63.86</c:v>
                </c:pt>
                <c:pt idx="26">
                  <c:v>64.53</c:v>
                </c:pt>
                <c:pt idx="27">
                  <c:v>65.15</c:v>
                </c:pt>
                <c:pt idx="28">
                  <c:v>65.79999999999992</c:v>
                </c:pt>
                <c:pt idx="29">
                  <c:v>66.41000000000002</c:v>
                </c:pt>
                <c:pt idx="30">
                  <c:v>67.02</c:v>
                </c:pt>
                <c:pt idx="31">
                  <c:v>67.58</c:v>
                </c:pt>
                <c:pt idx="32">
                  <c:v>68.17999999999998</c:v>
                </c:pt>
                <c:pt idx="33">
                  <c:v>68.72</c:v>
                </c:pt>
                <c:pt idx="34">
                  <c:v>69.26</c:v>
                </c:pt>
                <c:pt idx="35">
                  <c:v>69.82</c:v>
                </c:pt>
                <c:pt idx="36">
                  <c:v>70.34</c:v>
                </c:pt>
                <c:pt idx="37">
                  <c:v>70.87</c:v>
                </c:pt>
                <c:pt idx="38">
                  <c:v>71.4</c:v>
                </c:pt>
                <c:pt idx="39">
                  <c:v>71.89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xVal>
            <c:numRef>
              <c:f>data!$F$5:$F$44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data!$G$5:$G$44</c:f>
              <c:numCache>
                <c:formatCode>0_ </c:formatCode>
                <c:ptCount val="40"/>
                <c:pt idx="0">
                  <c:v>19.47999999999999</c:v>
                </c:pt>
                <c:pt idx="1">
                  <c:v>27.89</c:v>
                </c:pt>
                <c:pt idx="2">
                  <c:v>35.74</c:v>
                </c:pt>
                <c:pt idx="3">
                  <c:v>43.89</c:v>
                </c:pt>
                <c:pt idx="4">
                  <c:v>48.79000000000001</c:v>
                </c:pt>
                <c:pt idx="5">
                  <c:v>51.89</c:v>
                </c:pt>
                <c:pt idx="6">
                  <c:v>54.51</c:v>
                </c:pt>
                <c:pt idx="7">
                  <c:v>56.81</c:v>
                </c:pt>
                <c:pt idx="8">
                  <c:v>58.89</c:v>
                </c:pt>
                <c:pt idx="9">
                  <c:v>60.76000000000001</c:v>
                </c:pt>
                <c:pt idx="10">
                  <c:v>62.43</c:v>
                </c:pt>
                <c:pt idx="11">
                  <c:v>64.03</c:v>
                </c:pt>
                <c:pt idx="12">
                  <c:v>65.37</c:v>
                </c:pt>
                <c:pt idx="13">
                  <c:v>66.62</c:v>
                </c:pt>
                <c:pt idx="14">
                  <c:v>67.77</c:v>
                </c:pt>
                <c:pt idx="15">
                  <c:v>68.97</c:v>
                </c:pt>
                <c:pt idx="16">
                  <c:v>69.74</c:v>
                </c:pt>
                <c:pt idx="17">
                  <c:v>70.65</c:v>
                </c:pt>
                <c:pt idx="18">
                  <c:v>71.5</c:v>
                </c:pt>
                <c:pt idx="19">
                  <c:v>72.33</c:v>
                </c:pt>
                <c:pt idx="20">
                  <c:v>73.4</c:v>
                </c:pt>
                <c:pt idx="21">
                  <c:v>73.94000000000002</c:v>
                </c:pt>
                <c:pt idx="22">
                  <c:v>74.72</c:v>
                </c:pt>
                <c:pt idx="23">
                  <c:v>75.47</c:v>
                </c:pt>
                <c:pt idx="24">
                  <c:v>76.16999999999998</c:v>
                </c:pt>
                <c:pt idx="25">
                  <c:v>77.1</c:v>
                </c:pt>
                <c:pt idx="26">
                  <c:v>77.54</c:v>
                </c:pt>
                <c:pt idx="27">
                  <c:v>78.21</c:v>
                </c:pt>
                <c:pt idx="28">
                  <c:v>78.88</c:v>
                </c:pt>
                <c:pt idx="29">
                  <c:v>79.51</c:v>
                </c:pt>
                <c:pt idx="30">
                  <c:v>80.16999999999998</c:v>
                </c:pt>
                <c:pt idx="31">
                  <c:v>80.78</c:v>
                </c:pt>
                <c:pt idx="32">
                  <c:v>81.41000000000002</c:v>
                </c:pt>
                <c:pt idx="33">
                  <c:v>81.99000000000002</c:v>
                </c:pt>
                <c:pt idx="34">
                  <c:v>82.57</c:v>
                </c:pt>
                <c:pt idx="35">
                  <c:v>83.14</c:v>
                </c:pt>
                <c:pt idx="36">
                  <c:v>83.7</c:v>
                </c:pt>
                <c:pt idx="37">
                  <c:v>84.25</c:v>
                </c:pt>
                <c:pt idx="38">
                  <c:v>84.81</c:v>
                </c:pt>
                <c:pt idx="39">
                  <c:v>85.32</c:v>
                </c:pt>
              </c:numCache>
            </c:numRef>
          </c:yVal>
          <c:smooth val="0"/>
        </c:ser>
        <c:ser>
          <c:idx val="2"/>
          <c:order val="2"/>
          <c:spPr>
            <a:ln w="28575">
              <a:noFill/>
            </a:ln>
          </c:spPr>
          <c:xVal>
            <c:numRef>
              <c:f>data!$J$5:$J$44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data!$K$5:$K$44</c:f>
              <c:numCache>
                <c:formatCode>0_ </c:formatCode>
                <c:ptCount val="40"/>
                <c:pt idx="0">
                  <c:v>15.89</c:v>
                </c:pt>
                <c:pt idx="1">
                  <c:v>21.95999999999999</c:v>
                </c:pt>
                <c:pt idx="2">
                  <c:v>27.65000000000003</c:v>
                </c:pt>
                <c:pt idx="3">
                  <c:v>33.58</c:v>
                </c:pt>
                <c:pt idx="4">
                  <c:v>37.29000000000001</c:v>
                </c:pt>
                <c:pt idx="5">
                  <c:v>39.75</c:v>
                </c:pt>
                <c:pt idx="6">
                  <c:v>41.79000000000001</c:v>
                </c:pt>
                <c:pt idx="7">
                  <c:v>43.57</c:v>
                </c:pt>
                <c:pt idx="8">
                  <c:v>45.21</c:v>
                </c:pt>
                <c:pt idx="9">
                  <c:v>46.66000000000001</c:v>
                </c:pt>
                <c:pt idx="10">
                  <c:v>48.0</c:v>
                </c:pt>
                <c:pt idx="11">
                  <c:v>49.25</c:v>
                </c:pt>
                <c:pt idx="12">
                  <c:v>50.36</c:v>
                </c:pt>
                <c:pt idx="13">
                  <c:v>51.39</c:v>
                </c:pt>
                <c:pt idx="14">
                  <c:v>52.36</c:v>
                </c:pt>
                <c:pt idx="15">
                  <c:v>53.25</c:v>
                </c:pt>
                <c:pt idx="16">
                  <c:v>54.07</c:v>
                </c:pt>
                <c:pt idx="17">
                  <c:v>54.86</c:v>
                </c:pt>
                <c:pt idx="18">
                  <c:v>55.64</c:v>
                </c:pt>
                <c:pt idx="19">
                  <c:v>56.36</c:v>
                </c:pt>
                <c:pt idx="20">
                  <c:v>57.13</c:v>
                </c:pt>
                <c:pt idx="21">
                  <c:v>57.82</c:v>
                </c:pt>
                <c:pt idx="22">
                  <c:v>58.51</c:v>
                </c:pt>
                <c:pt idx="23">
                  <c:v>59.19000000000001</c:v>
                </c:pt>
                <c:pt idx="24">
                  <c:v>59.81</c:v>
                </c:pt>
                <c:pt idx="25">
                  <c:v>60.45</c:v>
                </c:pt>
                <c:pt idx="26">
                  <c:v>61.07</c:v>
                </c:pt>
                <c:pt idx="27">
                  <c:v>61.69000000000001</c:v>
                </c:pt>
                <c:pt idx="28">
                  <c:v>62.3099999999999</c:v>
                </c:pt>
                <c:pt idx="29">
                  <c:v>62.89</c:v>
                </c:pt>
                <c:pt idx="30">
                  <c:v>63.47</c:v>
                </c:pt>
                <c:pt idx="31">
                  <c:v>64.02</c:v>
                </c:pt>
                <c:pt idx="32">
                  <c:v>64.58</c:v>
                </c:pt>
                <c:pt idx="33">
                  <c:v>65.14</c:v>
                </c:pt>
                <c:pt idx="34">
                  <c:v>65.64</c:v>
                </c:pt>
                <c:pt idx="35">
                  <c:v>66.17999999999998</c:v>
                </c:pt>
                <c:pt idx="36">
                  <c:v>66.66</c:v>
                </c:pt>
                <c:pt idx="37">
                  <c:v>67.19</c:v>
                </c:pt>
                <c:pt idx="38">
                  <c:v>67.7</c:v>
                </c:pt>
                <c:pt idx="39">
                  <c:v>68.21</c:v>
                </c:pt>
              </c:numCache>
            </c:numRef>
          </c:yVal>
          <c:smooth val="0"/>
        </c:ser>
        <c:ser>
          <c:idx val="3"/>
          <c:order val="3"/>
          <c:spPr>
            <a:ln w="28575">
              <a:noFill/>
            </a:ln>
          </c:spPr>
          <c:xVal>
            <c:numRef>
              <c:f>data!$N$5:$N$44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data!$O$5:$O$44</c:f>
              <c:numCache>
                <c:formatCode>0_ </c:formatCode>
                <c:ptCount val="40"/>
                <c:pt idx="0">
                  <c:v>20.93999999999999</c:v>
                </c:pt>
                <c:pt idx="1">
                  <c:v>30.21</c:v>
                </c:pt>
                <c:pt idx="2">
                  <c:v>38.5</c:v>
                </c:pt>
                <c:pt idx="3">
                  <c:v>47.42</c:v>
                </c:pt>
                <c:pt idx="4">
                  <c:v>52.67</c:v>
                </c:pt>
                <c:pt idx="5">
                  <c:v>55.92</c:v>
                </c:pt>
                <c:pt idx="6">
                  <c:v>58.67</c:v>
                </c:pt>
                <c:pt idx="7">
                  <c:v>61.15</c:v>
                </c:pt>
                <c:pt idx="8">
                  <c:v>63.36</c:v>
                </c:pt>
                <c:pt idx="9">
                  <c:v>65.3</c:v>
                </c:pt>
                <c:pt idx="10">
                  <c:v>67.1</c:v>
                </c:pt>
                <c:pt idx="11">
                  <c:v>68.7</c:v>
                </c:pt>
                <c:pt idx="12">
                  <c:v>70.12</c:v>
                </c:pt>
                <c:pt idx="13">
                  <c:v>71.43</c:v>
                </c:pt>
                <c:pt idx="14">
                  <c:v>72.56999999999992</c:v>
                </c:pt>
                <c:pt idx="15">
                  <c:v>73.6</c:v>
                </c:pt>
                <c:pt idx="16">
                  <c:v>74.58</c:v>
                </c:pt>
                <c:pt idx="17">
                  <c:v>75.44000000000002</c:v>
                </c:pt>
                <c:pt idx="18">
                  <c:v>76.3</c:v>
                </c:pt>
                <c:pt idx="19">
                  <c:v>77.1</c:v>
                </c:pt>
                <c:pt idx="20">
                  <c:v>77.95</c:v>
                </c:pt>
                <c:pt idx="21">
                  <c:v>78.66</c:v>
                </c:pt>
                <c:pt idx="22">
                  <c:v>79.42</c:v>
                </c:pt>
                <c:pt idx="23">
                  <c:v>80.15</c:v>
                </c:pt>
                <c:pt idx="24">
                  <c:v>80.86</c:v>
                </c:pt>
                <c:pt idx="25">
                  <c:v>81.57</c:v>
                </c:pt>
                <c:pt idx="26">
                  <c:v>82.22</c:v>
                </c:pt>
                <c:pt idx="27">
                  <c:v>82.89</c:v>
                </c:pt>
                <c:pt idx="28">
                  <c:v>83.58</c:v>
                </c:pt>
                <c:pt idx="29">
                  <c:v>84.17999999999998</c:v>
                </c:pt>
                <c:pt idx="30">
                  <c:v>84.8599999999999</c:v>
                </c:pt>
                <c:pt idx="31">
                  <c:v>85.44000000000002</c:v>
                </c:pt>
                <c:pt idx="32">
                  <c:v>86.05</c:v>
                </c:pt>
                <c:pt idx="33">
                  <c:v>86.67999999999998</c:v>
                </c:pt>
                <c:pt idx="34">
                  <c:v>87.24000000000002</c:v>
                </c:pt>
                <c:pt idx="35">
                  <c:v>87.83</c:v>
                </c:pt>
                <c:pt idx="36">
                  <c:v>88.38</c:v>
                </c:pt>
                <c:pt idx="37">
                  <c:v>88.94000000000002</c:v>
                </c:pt>
                <c:pt idx="38">
                  <c:v>89.5</c:v>
                </c:pt>
                <c:pt idx="39">
                  <c:v>90.02</c:v>
                </c:pt>
              </c:numCache>
            </c:numRef>
          </c:yVal>
          <c:smooth val="0"/>
        </c:ser>
        <c:ser>
          <c:idx val="4"/>
          <c:order val="4"/>
          <c:spPr>
            <a:ln w="28575">
              <a:noFill/>
            </a:ln>
          </c:spPr>
          <c:xVal>
            <c:numRef>
              <c:f>data!$AX$5:$AX$44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data!$AY$5:$AY$44</c:f>
              <c:numCache>
                <c:formatCode>0_ </c:formatCode>
                <c:ptCount val="40"/>
                <c:pt idx="0">
                  <c:v>16.047</c:v>
                </c:pt>
                <c:pt idx="1">
                  <c:v>22.3</c:v>
                </c:pt>
                <c:pt idx="2">
                  <c:v>28.18</c:v>
                </c:pt>
                <c:pt idx="3">
                  <c:v>34.3</c:v>
                </c:pt>
                <c:pt idx="4">
                  <c:v>38.27</c:v>
                </c:pt>
                <c:pt idx="5">
                  <c:v>40.74</c:v>
                </c:pt>
                <c:pt idx="6">
                  <c:v>42.91</c:v>
                </c:pt>
                <c:pt idx="7">
                  <c:v>44.9</c:v>
                </c:pt>
                <c:pt idx="8">
                  <c:v>46.61</c:v>
                </c:pt>
                <c:pt idx="9">
                  <c:v>48.14</c:v>
                </c:pt>
                <c:pt idx="10">
                  <c:v>49.81</c:v>
                </c:pt>
                <c:pt idx="11">
                  <c:v>50.88</c:v>
                </c:pt>
                <c:pt idx="12">
                  <c:v>52.1</c:v>
                </c:pt>
                <c:pt idx="13">
                  <c:v>53.16000000000001</c:v>
                </c:pt>
                <c:pt idx="14">
                  <c:v>54.21</c:v>
                </c:pt>
                <c:pt idx="15">
                  <c:v>55.12000000000001</c:v>
                </c:pt>
                <c:pt idx="16">
                  <c:v>55.99</c:v>
                </c:pt>
                <c:pt idx="17">
                  <c:v>56.82</c:v>
                </c:pt>
                <c:pt idx="18">
                  <c:v>57.64</c:v>
                </c:pt>
                <c:pt idx="19">
                  <c:v>58.38</c:v>
                </c:pt>
                <c:pt idx="20">
                  <c:v>59.21</c:v>
                </c:pt>
                <c:pt idx="21">
                  <c:v>59.9</c:v>
                </c:pt>
                <c:pt idx="22">
                  <c:v>60.61</c:v>
                </c:pt>
                <c:pt idx="23">
                  <c:v>61.32999999999991</c:v>
                </c:pt>
                <c:pt idx="24">
                  <c:v>61.95</c:v>
                </c:pt>
                <c:pt idx="25">
                  <c:v>62.62000000000001</c:v>
                </c:pt>
                <c:pt idx="26">
                  <c:v>63.25</c:v>
                </c:pt>
                <c:pt idx="27">
                  <c:v>63.88</c:v>
                </c:pt>
                <c:pt idx="28">
                  <c:v>64.52</c:v>
                </c:pt>
                <c:pt idx="29">
                  <c:v>65.11</c:v>
                </c:pt>
                <c:pt idx="30">
                  <c:v>65.7</c:v>
                </c:pt>
                <c:pt idx="31">
                  <c:v>66.26</c:v>
                </c:pt>
                <c:pt idx="32">
                  <c:v>66.87</c:v>
                </c:pt>
                <c:pt idx="33">
                  <c:v>67.4</c:v>
                </c:pt>
                <c:pt idx="34">
                  <c:v>67.93</c:v>
                </c:pt>
                <c:pt idx="35">
                  <c:v>68.5</c:v>
                </c:pt>
                <c:pt idx="36">
                  <c:v>69.02</c:v>
                </c:pt>
                <c:pt idx="37">
                  <c:v>69.53</c:v>
                </c:pt>
                <c:pt idx="38">
                  <c:v>70.07</c:v>
                </c:pt>
                <c:pt idx="39">
                  <c:v>70.56</c:v>
                </c:pt>
              </c:numCache>
            </c:numRef>
          </c:yVal>
          <c:smooth val="0"/>
        </c:ser>
        <c:ser>
          <c:idx val="5"/>
          <c:order val="5"/>
          <c:spPr>
            <a:ln w="28575">
              <a:noFill/>
            </a:ln>
          </c:spPr>
          <c:xVal>
            <c:numRef>
              <c:f>data!$R$5:$R$44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data!$S$5:$S$44</c:f>
              <c:numCache>
                <c:formatCode>0_ </c:formatCode>
                <c:ptCount val="40"/>
                <c:pt idx="0">
                  <c:v>27.65000000000003</c:v>
                </c:pt>
                <c:pt idx="1">
                  <c:v>41.81</c:v>
                </c:pt>
                <c:pt idx="2">
                  <c:v>54.42</c:v>
                </c:pt>
                <c:pt idx="3">
                  <c:v>67.94000000000002</c:v>
                </c:pt>
                <c:pt idx="4">
                  <c:v>74.86</c:v>
                </c:pt>
                <c:pt idx="5">
                  <c:v>79.29</c:v>
                </c:pt>
                <c:pt idx="6">
                  <c:v>82.83</c:v>
                </c:pt>
                <c:pt idx="7">
                  <c:v>86.04</c:v>
                </c:pt>
                <c:pt idx="8">
                  <c:v>88.79</c:v>
                </c:pt>
                <c:pt idx="9">
                  <c:v>91.3</c:v>
                </c:pt>
                <c:pt idx="10">
                  <c:v>93.52</c:v>
                </c:pt>
                <c:pt idx="11">
                  <c:v>95.49000000000002</c:v>
                </c:pt>
                <c:pt idx="12">
                  <c:v>97.25</c:v>
                </c:pt>
                <c:pt idx="13">
                  <c:v>98.79</c:v>
                </c:pt>
                <c:pt idx="14">
                  <c:v>100.25</c:v>
                </c:pt>
                <c:pt idx="15">
                  <c:v>101.4</c:v>
                </c:pt>
                <c:pt idx="16">
                  <c:v>102.49</c:v>
                </c:pt>
                <c:pt idx="17">
                  <c:v>103.51</c:v>
                </c:pt>
                <c:pt idx="18">
                  <c:v>104.47</c:v>
                </c:pt>
                <c:pt idx="19">
                  <c:v>105.4</c:v>
                </c:pt>
                <c:pt idx="20">
                  <c:v>106.38</c:v>
                </c:pt>
                <c:pt idx="21">
                  <c:v>107.23</c:v>
                </c:pt>
                <c:pt idx="22">
                  <c:v>108.08</c:v>
                </c:pt>
                <c:pt idx="23">
                  <c:v>108.9</c:v>
                </c:pt>
                <c:pt idx="24">
                  <c:v>109.67</c:v>
                </c:pt>
                <c:pt idx="25">
                  <c:v>110.43</c:v>
                </c:pt>
                <c:pt idx="26">
                  <c:v>111.19</c:v>
                </c:pt>
                <c:pt idx="27">
                  <c:v>111.95</c:v>
                </c:pt>
                <c:pt idx="28">
                  <c:v>112.71</c:v>
                </c:pt>
                <c:pt idx="29">
                  <c:v>113.4</c:v>
                </c:pt>
                <c:pt idx="30">
                  <c:v>114.14</c:v>
                </c:pt>
                <c:pt idx="31">
                  <c:v>114.8</c:v>
                </c:pt>
                <c:pt idx="32">
                  <c:v>115.48</c:v>
                </c:pt>
                <c:pt idx="33">
                  <c:v>116.17</c:v>
                </c:pt>
                <c:pt idx="34">
                  <c:v>116.8</c:v>
                </c:pt>
                <c:pt idx="35">
                  <c:v>117.48</c:v>
                </c:pt>
                <c:pt idx="36">
                  <c:v>118.1</c:v>
                </c:pt>
                <c:pt idx="37">
                  <c:v>118.76</c:v>
                </c:pt>
                <c:pt idx="38">
                  <c:v>119.4</c:v>
                </c:pt>
                <c:pt idx="39">
                  <c:v>119.99</c:v>
                </c:pt>
              </c:numCache>
            </c:numRef>
          </c:yVal>
          <c:smooth val="0"/>
        </c:ser>
        <c:ser>
          <c:idx val="6"/>
          <c:order val="6"/>
          <c:spPr>
            <a:ln w="28575">
              <a:noFill/>
            </a:ln>
          </c:spPr>
          <c:xVal>
            <c:numRef>
              <c:f>data!$V$5:$V$44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data!$W$5:$W$44</c:f>
              <c:numCache>
                <c:formatCode>0_ </c:formatCode>
                <c:ptCount val="40"/>
                <c:pt idx="0">
                  <c:v>21.09</c:v>
                </c:pt>
                <c:pt idx="1">
                  <c:v>30.7</c:v>
                </c:pt>
                <c:pt idx="2">
                  <c:v>39.32</c:v>
                </c:pt>
                <c:pt idx="3">
                  <c:v>48.63</c:v>
                </c:pt>
                <c:pt idx="4">
                  <c:v>53.67</c:v>
                </c:pt>
                <c:pt idx="5">
                  <c:v>57.18</c:v>
                </c:pt>
                <c:pt idx="6">
                  <c:v>60.02</c:v>
                </c:pt>
                <c:pt idx="7">
                  <c:v>62.52</c:v>
                </c:pt>
                <c:pt idx="8">
                  <c:v>64.76</c:v>
                </c:pt>
                <c:pt idx="9">
                  <c:v>66.74</c:v>
                </c:pt>
                <c:pt idx="10">
                  <c:v>68.54</c:v>
                </c:pt>
                <c:pt idx="11">
                  <c:v>70.16</c:v>
                </c:pt>
                <c:pt idx="12">
                  <c:v>71.63</c:v>
                </c:pt>
                <c:pt idx="13">
                  <c:v>72.94000000000002</c:v>
                </c:pt>
                <c:pt idx="14">
                  <c:v>74.11</c:v>
                </c:pt>
                <c:pt idx="15">
                  <c:v>75.16</c:v>
                </c:pt>
                <c:pt idx="16">
                  <c:v>76.09</c:v>
                </c:pt>
                <c:pt idx="17">
                  <c:v>77.0</c:v>
                </c:pt>
                <c:pt idx="18">
                  <c:v>77.87</c:v>
                </c:pt>
                <c:pt idx="19">
                  <c:v>79.01</c:v>
                </c:pt>
                <c:pt idx="20">
                  <c:v>79.58</c:v>
                </c:pt>
                <c:pt idx="21">
                  <c:v>80.51</c:v>
                </c:pt>
                <c:pt idx="22">
                  <c:v>81.11</c:v>
                </c:pt>
                <c:pt idx="23">
                  <c:v>81.86</c:v>
                </c:pt>
                <c:pt idx="24">
                  <c:v>82.56</c:v>
                </c:pt>
                <c:pt idx="25">
                  <c:v>83.29</c:v>
                </c:pt>
                <c:pt idx="26">
                  <c:v>83.97</c:v>
                </c:pt>
                <c:pt idx="27">
                  <c:v>84.69</c:v>
                </c:pt>
                <c:pt idx="28">
                  <c:v>85.37</c:v>
                </c:pt>
                <c:pt idx="29">
                  <c:v>86.0</c:v>
                </c:pt>
                <c:pt idx="30">
                  <c:v>86.65</c:v>
                </c:pt>
                <c:pt idx="31">
                  <c:v>87.24000000000002</c:v>
                </c:pt>
                <c:pt idx="32">
                  <c:v>87.87</c:v>
                </c:pt>
                <c:pt idx="33">
                  <c:v>88.47</c:v>
                </c:pt>
                <c:pt idx="34">
                  <c:v>89.05</c:v>
                </c:pt>
                <c:pt idx="35">
                  <c:v>89.65</c:v>
                </c:pt>
                <c:pt idx="36">
                  <c:v>90.21000000000002</c:v>
                </c:pt>
                <c:pt idx="37">
                  <c:v>90.9</c:v>
                </c:pt>
                <c:pt idx="38">
                  <c:v>91.4</c:v>
                </c:pt>
                <c:pt idx="39">
                  <c:v>91.93</c:v>
                </c:pt>
              </c:numCache>
            </c:numRef>
          </c:yVal>
          <c:smooth val="0"/>
        </c:ser>
        <c:ser>
          <c:idx val="7"/>
          <c:order val="7"/>
          <c:spPr>
            <a:ln w="28575">
              <a:noFill/>
            </a:ln>
          </c:spPr>
          <c:xVal>
            <c:numRef>
              <c:f>data!$Z$5:$Z$44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data!$AA$5:$AA$44</c:f>
              <c:numCache>
                <c:formatCode>0_ </c:formatCode>
                <c:ptCount val="40"/>
                <c:pt idx="0">
                  <c:v>16.0</c:v>
                </c:pt>
                <c:pt idx="1">
                  <c:v>21.97999999999999</c:v>
                </c:pt>
                <c:pt idx="2">
                  <c:v>27.41999999999999</c:v>
                </c:pt>
                <c:pt idx="3">
                  <c:v>33.3</c:v>
                </c:pt>
                <c:pt idx="4">
                  <c:v>37.22000000000001</c:v>
                </c:pt>
                <c:pt idx="5">
                  <c:v>39.71</c:v>
                </c:pt>
                <c:pt idx="6">
                  <c:v>41.8</c:v>
                </c:pt>
                <c:pt idx="7">
                  <c:v>43.65</c:v>
                </c:pt>
                <c:pt idx="8">
                  <c:v>45.33</c:v>
                </c:pt>
                <c:pt idx="9">
                  <c:v>46.86</c:v>
                </c:pt>
                <c:pt idx="10">
                  <c:v>48.26000000000001</c:v>
                </c:pt>
                <c:pt idx="11">
                  <c:v>49.52</c:v>
                </c:pt>
                <c:pt idx="12">
                  <c:v>50.69000000000001</c:v>
                </c:pt>
                <c:pt idx="13">
                  <c:v>51.77</c:v>
                </c:pt>
                <c:pt idx="14">
                  <c:v>52.76000000000001</c:v>
                </c:pt>
                <c:pt idx="15">
                  <c:v>53.68</c:v>
                </c:pt>
                <c:pt idx="16">
                  <c:v>54.55</c:v>
                </c:pt>
                <c:pt idx="17">
                  <c:v>55.36</c:v>
                </c:pt>
                <c:pt idx="18">
                  <c:v>56.14</c:v>
                </c:pt>
                <c:pt idx="19">
                  <c:v>56.9</c:v>
                </c:pt>
                <c:pt idx="20">
                  <c:v>57.71</c:v>
                </c:pt>
                <c:pt idx="21">
                  <c:v>58.4</c:v>
                </c:pt>
                <c:pt idx="22">
                  <c:v>59.11</c:v>
                </c:pt>
                <c:pt idx="23">
                  <c:v>59.81</c:v>
                </c:pt>
                <c:pt idx="24">
                  <c:v>60.47</c:v>
                </c:pt>
                <c:pt idx="25">
                  <c:v>61.14</c:v>
                </c:pt>
                <c:pt idx="26">
                  <c:v>61.77</c:v>
                </c:pt>
                <c:pt idx="27">
                  <c:v>62.42</c:v>
                </c:pt>
                <c:pt idx="28">
                  <c:v>63.06</c:v>
                </c:pt>
                <c:pt idx="29">
                  <c:v>63.64</c:v>
                </c:pt>
                <c:pt idx="30">
                  <c:v>64.24</c:v>
                </c:pt>
                <c:pt idx="31">
                  <c:v>64.8</c:v>
                </c:pt>
                <c:pt idx="32">
                  <c:v>65.37999999999988</c:v>
                </c:pt>
                <c:pt idx="33">
                  <c:v>65.93999999999992</c:v>
                </c:pt>
                <c:pt idx="34">
                  <c:v>66.47</c:v>
                </c:pt>
                <c:pt idx="35">
                  <c:v>67.02</c:v>
                </c:pt>
                <c:pt idx="36">
                  <c:v>67.53</c:v>
                </c:pt>
                <c:pt idx="37">
                  <c:v>68.08</c:v>
                </c:pt>
                <c:pt idx="38">
                  <c:v>68.61</c:v>
                </c:pt>
                <c:pt idx="39">
                  <c:v>69.11</c:v>
                </c:pt>
              </c:numCache>
            </c:numRef>
          </c:yVal>
          <c:smooth val="0"/>
        </c:ser>
        <c:ser>
          <c:idx val="8"/>
          <c:order val="8"/>
          <c:spPr>
            <a:ln w="28575">
              <a:noFill/>
            </a:ln>
          </c:spPr>
          <c:xVal>
            <c:numRef>
              <c:f>data!$AD$5:$AD$44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data!$AE$5:$AE$44</c:f>
              <c:numCache>
                <c:formatCode>0_ </c:formatCode>
                <c:ptCount val="40"/>
                <c:pt idx="0">
                  <c:v>16.895</c:v>
                </c:pt>
                <c:pt idx="1">
                  <c:v>23.53</c:v>
                </c:pt>
                <c:pt idx="2">
                  <c:v>30.16</c:v>
                </c:pt>
                <c:pt idx="3">
                  <c:v>36.92</c:v>
                </c:pt>
                <c:pt idx="4">
                  <c:v>41.42</c:v>
                </c:pt>
                <c:pt idx="5">
                  <c:v>44.28</c:v>
                </c:pt>
                <c:pt idx="6">
                  <c:v>46.72000000000001</c:v>
                </c:pt>
                <c:pt idx="7">
                  <c:v>48.82</c:v>
                </c:pt>
                <c:pt idx="8">
                  <c:v>50.74</c:v>
                </c:pt>
                <c:pt idx="9">
                  <c:v>52.46</c:v>
                </c:pt>
                <c:pt idx="10">
                  <c:v>54.06</c:v>
                </c:pt>
                <c:pt idx="11">
                  <c:v>55.49</c:v>
                </c:pt>
                <c:pt idx="12">
                  <c:v>56.81</c:v>
                </c:pt>
                <c:pt idx="13">
                  <c:v>58.07</c:v>
                </c:pt>
                <c:pt idx="14">
                  <c:v>59.16000000000001</c:v>
                </c:pt>
                <c:pt idx="15">
                  <c:v>60.2</c:v>
                </c:pt>
                <c:pt idx="16">
                  <c:v>61.13</c:v>
                </c:pt>
                <c:pt idx="17">
                  <c:v>62.06</c:v>
                </c:pt>
                <c:pt idx="18">
                  <c:v>62.92</c:v>
                </c:pt>
                <c:pt idx="19">
                  <c:v>63.75</c:v>
                </c:pt>
                <c:pt idx="20">
                  <c:v>64.64</c:v>
                </c:pt>
                <c:pt idx="21">
                  <c:v>65.35</c:v>
                </c:pt>
                <c:pt idx="22">
                  <c:v>66.12</c:v>
                </c:pt>
                <c:pt idx="23">
                  <c:v>66.86</c:v>
                </c:pt>
                <c:pt idx="24">
                  <c:v>67.54</c:v>
                </c:pt>
                <c:pt idx="25">
                  <c:v>68.26</c:v>
                </c:pt>
                <c:pt idx="26">
                  <c:v>68.89</c:v>
                </c:pt>
                <c:pt idx="27">
                  <c:v>69.59</c:v>
                </c:pt>
                <c:pt idx="28">
                  <c:v>70.25</c:v>
                </c:pt>
                <c:pt idx="29">
                  <c:v>70.87</c:v>
                </c:pt>
                <c:pt idx="30">
                  <c:v>71.52</c:v>
                </c:pt>
                <c:pt idx="31">
                  <c:v>72.12</c:v>
                </c:pt>
                <c:pt idx="32">
                  <c:v>72.74</c:v>
                </c:pt>
                <c:pt idx="33">
                  <c:v>73.35</c:v>
                </c:pt>
                <c:pt idx="34">
                  <c:v>73.91000000000002</c:v>
                </c:pt>
                <c:pt idx="35">
                  <c:v>74.51</c:v>
                </c:pt>
                <c:pt idx="36">
                  <c:v>75.05</c:v>
                </c:pt>
                <c:pt idx="37">
                  <c:v>75.63</c:v>
                </c:pt>
                <c:pt idx="38">
                  <c:v>76.22</c:v>
                </c:pt>
                <c:pt idx="39">
                  <c:v>76.75</c:v>
                </c:pt>
              </c:numCache>
            </c:numRef>
          </c:yVal>
          <c:smooth val="0"/>
        </c:ser>
        <c:ser>
          <c:idx val="9"/>
          <c:order val="9"/>
          <c:spPr>
            <a:ln w="28575">
              <a:noFill/>
            </a:ln>
          </c:spPr>
          <c:xVal>
            <c:numRef>
              <c:f>data!$AH$5:$AH$44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data!$AI$5:$AI$44</c:f>
              <c:numCache>
                <c:formatCode>0_ </c:formatCode>
                <c:ptCount val="40"/>
                <c:pt idx="0">
                  <c:v>15.534</c:v>
                </c:pt>
                <c:pt idx="1">
                  <c:v>21.0</c:v>
                </c:pt>
                <c:pt idx="2">
                  <c:v>26.63000000000003</c:v>
                </c:pt>
                <c:pt idx="3">
                  <c:v>32.68</c:v>
                </c:pt>
                <c:pt idx="4">
                  <c:v>36.26000000000001</c:v>
                </c:pt>
                <c:pt idx="5">
                  <c:v>38.71</c:v>
                </c:pt>
                <c:pt idx="6">
                  <c:v>40.77</c:v>
                </c:pt>
                <c:pt idx="7">
                  <c:v>42.58</c:v>
                </c:pt>
                <c:pt idx="8">
                  <c:v>44.24</c:v>
                </c:pt>
                <c:pt idx="9">
                  <c:v>45.72000000000001</c:v>
                </c:pt>
                <c:pt idx="10">
                  <c:v>47.07</c:v>
                </c:pt>
                <c:pt idx="11">
                  <c:v>48.34</c:v>
                </c:pt>
                <c:pt idx="12">
                  <c:v>49.49</c:v>
                </c:pt>
                <c:pt idx="13">
                  <c:v>50.54</c:v>
                </c:pt>
                <c:pt idx="14">
                  <c:v>51.51</c:v>
                </c:pt>
                <c:pt idx="15">
                  <c:v>52.44</c:v>
                </c:pt>
                <c:pt idx="16">
                  <c:v>53.3</c:v>
                </c:pt>
                <c:pt idx="17">
                  <c:v>54.09</c:v>
                </c:pt>
                <c:pt idx="18">
                  <c:v>54.89</c:v>
                </c:pt>
                <c:pt idx="19">
                  <c:v>55.68</c:v>
                </c:pt>
                <c:pt idx="20">
                  <c:v>56.47</c:v>
                </c:pt>
                <c:pt idx="21">
                  <c:v>57.19000000000001</c:v>
                </c:pt>
                <c:pt idx="22">
                  <c:v>57.88</c:v>
                </c:pt>
                <c:pt idx="23">
                  <c:v>58.56</c:v>
                </c:pt>
                <c:pt idx="24">
                  <c:v>59.21</c:v>
                </c:pt>
                <c:pt idx="25">
                  <c:v>59.88</c:v>
                </c:pt>
                <c:pt idx="26">
                  <c:v>60.51</c:v>
                </c:pt>
                <c:pt idx="27">
                  <c:v>61.15</c:v>
                </c:pt>
                <c:pt idx="28">
                  <c:v>61.77</c:v>
                </c:pt>
                <c:pt idx="29">
                  <c:v>62.35</c:v>
                </c:pt>
                <c:pt idx="30">
                  <c:v>62.93</c:v>
                </c:pt>
                <c:pt idx="31">
                  <c:v>63.48</c:v>
                </c:pt>
                <c:pt idx="32">
                  <c:v>64.07</c:v>
                </c:pt>
                <c:pt idx="33">
                  <c:v>64.63</c:v>
                </c:pt>
                <c:pt idx="34">
                  <c:v>65.1699999999999</c:v>
                </c:pt>
                <c:pt idx="35">
                  <c:v>65.7299999999999</c:v>
                </c:pt>
                <c:pt idx="36">
                  <c:v>66.22</c:v>
                </c:pt>
                <c:pt idx="37">
                  <c:v>66.75</c:v>
                </c:pt>
                <c:pt idx="38">
                  <c:v>67.27</c:v>
                </c:pt>
                <c:pt idx="39">
                  <c:v>67.75</c:v>
                </c:pt>
              </c:numCache>
            </c:numRef>
          </c:yVal>
          <c:smooth val="0"/>
        </c:ser>
        <c:ser>
          <c:idx val="10"/>
          <c:order val="10"/>
          <c:spPr>
            <a:ln w="28575">
              <a:noFill/>
            </a:ln>
          </c:spPr>
          <c:xVal>
            <c:numRef>
              <c:f>data!$AL$5:$AL$44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data!$AM$5:$AM$44</c:f>
              <c:numCache>
                <c:formatCode>0_ </c:formatCode>
                <c:ptCount val="40"/>
                <c:pt idx="0">
                  <c:v>16.125</c:v>
                </c:pt>
                <c:pt idx="1">
                  <c:v>21.7</c:v>
                </c:pt>
                <c:pt idx="2">
                  <c:v>27.2</c:v>
                </c:pt>
                <c:pt idx="3">
                  <c:v>32.99</c:v>
                </c:pt>
                <c:pt idx="4">
                  <c:v>36.91</c:v>
                </c:pt>
                <c:pt idx="5">
                  <c:v>39.42</c:v>
                </c:pt>
                <c:pt idx="6">
                  <c:v>41.8</c:v>
                </c:pt>
                <c:pt idx="7">
                  <c:v>43.42</c:v>
                </c:pt>
                <c:pt idx="8">
                  <c:v>45.11</c:v>
                </c:pt>
                <c:pt idx="9">
                  <c:v>46.62000000000001</c:v>
                </c:pt>
                <c:pt idx="10">
                  <c:v>48.03</c:v>
                </c:pt>
                <c:pt idx="11">
                  <c:v>49.3</c:v>
                </c:pt>
                <c:pt idx="12">
                  <c:v>50.47</c:v>
                </c:pt>
                <c:pt idx="13">
                  <c:v>51.57</c:v>
                </c:pt>
                <c:pt idx="14">
                  <c:v>52.57</c:v>
                </c:pt>
                <c:pt idx="15">
                  <c:v>53.48</c:v>
                </c:pt>
                <c:pt idx="16">
                  <c:v>54.35</c:v>
                </c:pt>
                <c:pt idx="17">
                  <c:v>55.19000000000001</c:v>
                </c:pt>
                <c:pt idx="18">
                  <c:v>55.96</c:v>
                </c:pt>
                <c:pt idx="19">
                  <c:v>56.73000000000001</c:v>
                </c:pt>
                <c:pt idx="20">
                  <c:v>57.55</c:v>
                </c:pt>
                <c:pt idx="21">
                  <c:v>58.24</c:v>
                </c:pt>
                <c:pt idx="22">
                  <c:v>58.95</c:v>
                </c:pt>
                <c:pt idx="23">
                  <c:v>59.66000000000001</c:v>
                </c:pt>
                <c:pt idx="24">
                  <c:v>60.3</c:v>
                </c:pt>
                <c:pt idx="25">
                  <c:v>60.97</c:v>
                </c:pt>
                <c:pt idx="26">
                  <c:v>61.59</c:v>
                </c:pt>
                <c:pt idx="27">
                  <c:v>62.23000000000001</c:v>
                </c:pt>
                <c:pt idx="28">
                  <c:v>62.87</c:v>
                </c:pt>
                <c:pt idx="29">
                  <c:v>63.47</c:v>
                </c:pt>
                <c:pt idx="30">
                  <c:v>64.06</c:v>
                </c:pt>
                <c:pt idx="31">
                  <c:v>64.6</c:v>
                </c:pt>
                <c:pt idx="32">
                  <c:v>65.1699999999999</c:v>
                </c:pt>
                <c:pt idx="33">
                  <c:v>65.74</c:v>
                </c:pt>
                <c:pt idx="34">
                  <c:v>66.26</c:v>
                </c:pt>
                <c:pt idx="35">
                  <c:v>66.79</c:v>
                </c:pt>
                <c:pt idx="36">
                  <c:v>67.32</c:v>
                </c:pt>
                <c:pt idx="37">
                  <c:v>67.9</c:v>
                </c:pt>
                <c:pt idx="38">
                  <c:v>68.37999999999988</c:v>
                </c:pt>
                <c:pt idx="39">
                  <c:v>68.89</c:v>
                </c:pt>
              </c:numCache>
            </c:numRef>
          </c:yVal>
          <c:smooth val="0"/>
        </c:ser>
        <c:ser>
          <c:idx val="11"/>
          <c:order val="11"/>
          <c:spPr>
            <a:ln w="28575">
              <a:noFill/>
            </a:ln>
          </c:spPr>
          <c:xVal>
            <c:numRef>
              <c:f>data!$AP$5:$AP$44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data!$AQ$5:$AQ$44</c:f>
              <c:numCache>
                <c:formatCode>0_ </c:formatCode>
                <c:ptCount val="40"/>
                <c:pt idx="0">
                  <c:v>18.68</c:v>
                </c:pt>
                <c:pt idx="1">
                  <c:v>26.43999999999999</c:v>
                </c:pt>
                <c:pt idx="2">
                  <c:v>34.12000000000001</c:v>
                </c:pt>
                <c:pt idx="3">
                  <c:v>42.99</c:v>
                </c:pt>
                <c:pt idx="4">
                  <c:v>46.97</c:v>
                </c:pt>
                <c:pt idx="5">
                  <c:v>50.1</c:v>
                </c:pt>
                <c:pt idx="6">
                  <c:v>52.67</c:v>
                </c:pt>
                <c:pt idx="7">
                  <c:v>55.01</c:v>
                </c:pt>
                <c:pt idx="8">
                  <c:v>57.04</c:v>
                </c:pt>
                <c:pt idx="9">
                  <c:v>58.9</c:v>
                </c:pt>
                <c:pt idx="10">
                  <c:v>60.6</c:v>
                </c:pt>
                <c:pt idx="11">
                  <c:v>62.12000000000001</c:v>
                </c:pt>
                <c:pt idx="12">
                  <c:v>63.52</c:v>
                </c:pt>
                <c:pt idx="13">
                  <c:v>65.13</c:v>
                </c:pt>
                <c:pt idx="14">
                  <c:v>65.98</c:v>
                </c:pt>
                <c:pt idx="15">
                  <c:v>67.06</c:v>
                </c:pt>
                <c:pt idx="16">
                  <c:v>68.06</c:v>
                </c:pt>
                <c:pt idx="17">
                  <c:v>69.0</c:v>
                </c:pt>
                <c:pt idx="18">
                  <c:v>69.89</c:v>
                </c:pt>
                <c:pt idx="19">
                  <c:v>71.02</c:v>
                </c:pt>
                <c:pt idx="20">
                  <c:v>71.7</c:v>
                </c:pt>
                <c:pt idx="21">
                  <c:v>72.46</c:v>
                </c:pt>
                <c:pt idx="22">
                  <c:v>73.25</c:v>
                </c:pt>
                <c:pt idx="23">
                  <c:v>74.03</c:v>
                </c:pt>
                <c:pt idx="24">
                  <c:v>74.74</c:v>
                </c:pt>
                <c:pt idx="25">
                  <c:v>75.48</c:v>
                </c:pt>
                <c:pt idx="26">
                  <c:v>76.16999999999998</c:v>
                </c:pt>
                <c:pt idx="27">
                  <c:v>76.87</c:v>
                </c:pt>
                <c:pt idx="28">
                  <c:v>77.55</c:v>
                </c:pt>
                <c:pt idx="29">
                  <c:v>78.21</c:v>
                </c:pt>
                <c:pt idx="30">
                  <c:v>78.88</c:v>
                </c:pt>
                <c:pt idx="31">
                  <c:v>79.51</c:v>
                </c:pt>
                <c:pt idx="32">
                  <c:v>80.15</c:v>
                </c:pt>
                <c:pt idx="33">
                  <c:v>80.77</c:v>
                </c:pt>
                <c:pt idx="34">
                  <c:v>81.39</c:v>
                </c:pt>
                <c:pt idx="35">
                  <c:v>82.01</c:v>
                </c:pt>
                <c:pt idx="36">
                  <c:v>82.59</c:v>
                </c:pt>
                <c:pt idx="37">
                  <c:v>83.19</c:v>
                </c:pt>
                <c:pt idx="38">
                  <c:v>83.77</c:v>
                </c:pt>
                <c:pt idx="39">
                  <c:v>84.32</c:v>
                </c:pt>
              </c:numCache>
            </c:numRef>
          </c:yVal>
          <c:smooth val="0"/>
        </c:ser>
        <c:ser>
          <c:idx val="12"/>
          <c:order val="12"/>
          <c:spPr>
            <a:ln w="28575">
              <a:noFill/>
            </a:ln>
          </c:spPr>
          <c:xVal>
            <c:numRef>
              <c:f>data!$AT$5:$AT$44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data!$AU$5:$AU$44</c:f>
              <c:numCache>
                <c:formatCode>0_ </c:formatCode>
                <c:ptCount val="40"/>
                <c:pt idx="0">
                  <c:v>16.368</c:v>
                </c:pt>
                <c:pt idx="1">
                  <c:v>22.82</c:v>
                </c:pt>
                <c:pt idx="2">
                  <c:v>29.03</c:v>
                </c:pt>
                <c:pt idx="3">
                  <c:v>35.47</c:v>
                </c:pt>
                <c:pt idx="4">
                  <c:v>39.65</c:v>
                </c:pt>
                <c:pt idx="5">
                  <c:v>42.28</c:v>
                </c:pt>
                <c:pt idx="6">
                  <c:v>44.5</c:v>
                </c:pt>
                <c:pt idx="7">
                  <c:v>46.45</c:v>
                </c:pt>
                <c:pt idx="8">
                  <c:v>48.19000000000001</c:v>
                </c:pt>
                <c:pt idx="9">
                  <c:v>49.79000000000001</c:v>
                </c:pt>
                <c:pt idx="10">
                  <c:v>51.24</c:v>
                </c:pt>
                <c:pt idx="11">
                  <c:v>52.56</c:v>
                </c:pt>
                <c:pt idx="12">
                  <c:v>53.78</c:v>
                </c:pt>
                <c:pt idx="13">
                  <c:v>54.91</c:v>
                </c:pt>
                <c:pt idx="14">
                  <c:v>55.93</c:v>
                </c:pt>
                <c:pt idx="15">
                  <c:v>56.9</c:v>
                </c:pt>
                <c:pt idx="16">
                  <c:v>57.79000000000001</c:v>
                </c:pt>
                <c:pt idx="17">
                  <c:v>58.66000000000001</c:v>
                </c:pt>
                <c:pt idx="18">
                  <c:v>59.48</c:v>
                </c:pt>
                <c:pt idx="19">
                  <c:v>60.27</c:v>
                </c:pt>
                <c:pt idx="20">
                  <c:v>61.1</c:v>
                </c:pt>
                <c:pt idx="21">
                  <c:v>61.81</c:v>
                </c:pt>
                <c:pt idx="22">
                  <c:v>62.54</c:v>
                </c:pt>
                <c:pt idx="23">
                  <c:v>63.26000000000001</c:v>
                </c:pt>
                <c:pt idx="24">
                  <c:v>63.93</c:v>
                </c:pt>
                <c:pt idx="25">
                  <c:v>64.6</c:v>
                </c:pt>
                <c:pt idx="26">
                  <c:v>65.22</c:v>
                </c:pt>
                <c:pt idx="27">
                  <c:v>65.89</c:v>
                </c:pt>
                <c:pt idx="28">
                  <c:v>66.66</c:v>
                </c:pt>
                <c:pt idx="29">
                  <c:v>67.13</c:v>
                </c:pt>
                <c:pt idx="30">
                  <c:v>67.73</c:v>
                </c:pt>
                <c:pt idx="31">
                  <c:v>68.3</c:v>
                </c:pt>
                <c:pt idx="32">
                  <c:v>68.9</c:v>
                </c:pt>
                <c:pt idx="33">
                  <c:v>69.58</c:v>
                </c:pt>
                <c:pt idx="34">
                  <c:v>70.01</c:v>
                </c:pt>
                <c:pt idx="35">
                  <c:v>70.56</c:v>
                </c:pt>
                <c:pt idx="36">
                  <c:v>71.11</c:v>
                </c:pt>
                <c:pt idx="37">
                  <c:v>71.65999999999988</c:v>
                </c:pt>
                <c:pt idx="38">
                  <c:v>72.19</c:v>
                </c:pt>
                <c:pt idx="39">
                  <c:v>72.67999999999998</c:v>
                </c:pt>
              </c:numCache>
            </c:numRef>
          </c:yVal>
          <c:smooth val="0"/>
        </c:ser>
        <c:ser>
          <c:idx val="13"/>
          <c:order val="13"/>
          <c:spPr>
            <a:ln w="28575">
              <a:noFill/>
            </a:ln>
          </c:spPr>
          <c:xVal>
            <c:numRef>
              <c:f>data!$BB$5:$BB$44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data!$BC$5:$BC$44</c:f>
              <c:numCache>
                <c:formatCode>0_ </c:formatCode>
                <c:ptCount val="40"/>
                <c:pt idx="0">
                  <c:v>16.367</c:v>
                </c:pt>
                <c:pt idx="1">
                  <c:v>22.87</c:v>
                </c:pt>
                <c:pt idx="2">
                  <c:v>29.2</c:v>
                </c:pt>
                <c:pt idx="3">
                  <c:v>35.64</c:v>
                </c:pt>
                <c:pt idx="4">
                  <c:v>39.76000000000001</c:v>
                </c:pt>
                <c:pt idx="5">
                  <c:v>42.4</c:v>
                </c:pt>
                <c:pt idx="6">
                  <c:v>44.72000000000001</c:v>
                </c:pt>
                <c:pt idx="7">
                  <c:v>46.74</c:v>
                </c:pt>
                <c:pt idx="8">
                  <c:v>48.48</c:v>
                </c:pt>
                <c:pt idx="9">
                  <c:v>50.2</c:v>
                </c:pt>
                <c:pt idx="10">
                  <c:v>51.63</c:v>
                </c:pt>
                <c:pt idx="11">
                  <c:v>52.96</c:v>
                </c:pt>
                <c:pt idx="12">
                  <c:v>54.25</c:v>
                </c:pt>
                <c:pt idx="13">
                  <c:v>55.39</c:v>
                </c:pt>
                <c:pt idx="14">
                  <c:v>56.42</c:v>
                </c:pt>
                <c:pt idx="15">
                  <c:v>57.44</c:v>
                </c:pt>
                <c:pt idx="16">
                  <c:v>58.31</c:v>
                </c:pt>
                <c:pt idx="17">
                  <c:v>59.18</c:v>
                </c:pt>
                <c:pt idx="18">
                  <c:v>60.03</c:v>
                </c:pt>
                <c:pt idx="19">
                  <c:v>60.85</c:v>
                </c:pt>
                <c:pt idx="20">
                  <c:v>61.72000000000001</c:v>
                </c:pt>
                <c:pt idx="21">
                  <c:v>62.47</c:v>
                </c:pt>
                <c:pt idx="22">
                  <c:v>63.19000000000001</c:v>
                </c:pt>
                <c:pt idx="23">
                  <c:v>63.93</c:v>
                </c:pt>
                <c:pt idx="24">
                  <c:v>64.58</c:v>
                </c:pt>
                <c:pt idx="25">
                  <c:v>65.28</c:v>
                </c:pt>
                <c:pt idx="26">
                  <c:v>65.95</c:v>
                </c:pt>
                <c:pt idx="27">
                  <c:v>66.61</c:v>
                </c:pt>
                <c:pt idx="28">
                  <c:v>67.27</c:v>
                </c:pt>
                <c:pt idx="29">
                  <c:v>67.8899999999999</c:v>
                </c:pt>
                <c:pt idx="30">
                  <c:v>68.53</c:v>
                </c:pt>
                <c:pt idx="31">
                  <c:v>69.1</c:v>
                </c:pt>
                <c:pt idx="32">
                  <c:v>69.7099999999999</c:v>
                </c:pt>
                <c:pt idx="33">
                  <c:v>70.31</c:v>
                </c:pt>
                <c:pt idx="34">
                  <c:v>70.9</c:v>
                </c:pt>
                <c:pt idx="35">
                  <c:v>71.49</c:v>
                </c:pt>
                <c:pt idx="36">
                  <c:v>72.03</c:v>
                </c:pt>
                <c:pt idx="37">
                  <c:v>72.61</c:v>
                </c:pt>
                <c:pt idx="38">
                  <c:v>73.15</c:v>
                </c:pt>
                <c:pt idx="39">
                  <c:v>73.66999999999998</c:v>
                </c:pt>
              </c:numCache>
            </c:numRef>
          </c:yVal>
          <c:smooth val="0"/>
        </c:ser>
        <c:ser>
          <c:idx val="14"/>
          <c:order val="14"/>
          <c:spPr>
            <a:ln w="28575">
              <a:noFill/>
            </a:ln>
          </c:spPr>
          <c:xVal>
            <c:numRef>
              <c:f>data!$BF$5:$BF$44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data!$BG$5:$BG$44</c:f>
              <c:numCache>
                <c:formatCode>0_ </c:formatCode>
                <c:ptCount val="40"/>
                <c:pt idx="0">
                  <c:v>15.721</c:v>
                </c:pt>
                <c:pt idx="1">
                  <c:v>21.32</c:v>
                </c:pt>
                <c:pt idx="2">
                  <c:v>26.85</c:v>
                </c:pt>
                <c:pt idx="3">
                  <c:v>32.67</c:v>
                </c:pt>
                <c:pt idx="4">
                  <c:v>36.32</c:v>
                </c:pt>
                <c:pt idx="5">
                  <c:v>38.67</c:v>
                </c:pt>
                <c:pt idx="6">
                  <c:v>40.72000000000001</c:v>
                </c:pt>
                <c:pt idx="7">
                  <c:v>42.51</c:v>
                </c:pt>
                <c:pt idx="8">
                  <c:v>44.04</c:v>
                </c:pt>
                <c:pt idx="9">
                  <c:v>45.52</c:v>
                </c:pt>
                <c:pt idx="10">
                  <c:v>46.86</c:v>
                </c:pt>
                <c:pt idx="11">
                  <c:v>48.09</c:v>
                </c:pt>
                <c:pt idx="12">
                  <c:v>49.22000000000001</c:v>
                </c:pt>
                <c:pt idx="13">
                  <c:v>50.21</c:v>
                </c:pt>
                <c:pt idx="14">
                  <c:v>51.16000000000001</c:v>
                </c:pt>
                <c:pt idx="15">
                  <c:v>52.04</c:v>
                </c:pt>
                <c:pt idx="16">
                  <c:v>52.89</c:v>
                </c:pt>
                <c:pt idx="17">
                  <c:v>53.69000000000001</c:v>
                </c:pt>
                <c:pt idx="18">
                  <c:v>54.47</c:v>
                </c:pt>
                <c:pt idx="19">
                  <c:v>55.21</c:v>
                </c:pt>
                <c:pt idx="20">
                  <c:v>56.02</c:v>
                </c:pt>
                <c:pt idx="21">
                  <c:v>56.72000000000001</c:v>
                </c:pt>
                <c:pt idx="22">
                  <c:v>57.4</c:v>
                </c:pt>
                <c:pt idx="23">
                  <c:v>58.09</c:v>
                </c:pt>
                <c:pt idx="24">
                  <c:v>58.73000000000001</c:v>
                </c:pt>
                <c:pt idx="25">
                  <c:v>59.38</c:v>
                </c:pt>
                <c:pt idx="26">
                  <c:v>60.01</c:v>
                </c:pt>
                <c:pt idx="27">
                  <c:v>60.64</c:v>
                </c:pt>
                <c:pt idx="28">
                  <c:v>61.27</c:v>
                </c:pt>
                <c:pt idx="29">
                  <c:v>61.83</c:v>
                </c:pt>
                <c:pt idx="30">
                  <c:v>62.42</c:v>
                </c:pt>
                <c:pt idx="31">
                  <c:v>62.94</c:v>
                </c:pt>
                <c:pt idx="32">
                  <c:v>63.53</c:v>
                </c:pt>
                <c:pt idx="33">
                  <c:v>64.09</c:v>
                </c:pt>
                <c:pt idx="34">
                  <c:v>64.63</c:v>
                </c:pt>
                <c:pt idx="35">
                  <c:v>65.16</c:v>
                </c:pt>
                <c:pt idx="36">
                  <c:v>65.65999999999988</c:v>
                </c:pt>
                <c:pt idx="37">
                  <c:v>66.17999999999998</c:v>
                </c:pt>
                <c:pt idx="38">
                  <c:v>66.69</c:v>
                </c:pt>
                <c:pt idx="39">
                  <c:v>67.17999999999998</c:v>
                </c:pt>
              </c:numCache>
            </c:numRef>
          </c:yVal>
          <c:smooth val="0"/>
        </c:ser>
        <c:ser>
          <c:idx val="15"/>
          <c:order val="15"/>
          <c:spPr>
            <a:ln w="28575">
              <a:noFill/>
            </a:ln>
          </c:spPr>
          <c:xVal>
            <c:numRef>
              <c:f>data!$BJ$5:$BJ$44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data!$BK$5:$BK$44</c:f>
              <c:numCache>
                <c:formatCode>0_ </c:formatCode>
                <c:ptCount val="40"/>
                <c:pt idx="0">
                  <c:v>16.458</c:v>
                </c:pt>
                <c:pt idx="1">
                  <c:v>23.06</c:v>
                </c:pt>
                <c:pt idx="2">
                  <c:v>29.37</c:v>
                </c:pt>
                <c:pt idx="3">
                  <c:v>35.9</c:v>
                </c:pt>
                <c:pt idx="4">
                  <c:v>40.06</c:v>
                </c:pt>
                <c:pt idx="5">
                  <c:v>42.73000000000001</c:v>
                </c:pt>
                <c:pt idx="6">
                  <c:v>45.01</c:v>
                </c:pt>
                <c:pt idx="7">
                  <c:v>47.02</c:v>
                </c:pt>
                <c:pt idx="8">
                  <c:v>48.82</c:v>
                </c:pt>
                <c:pt idx="9">
                  <c:v>50.52</c:v>
                </c:pt>
                <c:pt idx="10">
                  <c:v>51.95</c:v>
                </c:pt>
                <c:pt idx="11">
                  <c:v>53.32</c:v>
                </c:pt>
                <c:pt idx="12">
                  <c:v>54.57</c:v>
                </c:pt>
                <c:pt idx="13">
                  <c:v>55.66000000000001</c:v>
                </c:pt>
                <c:pt idx="14">
                  <c:v>56.8</c:v>
                </c:pt>
                <c:pt idx="15">
                  <c:v>57.76000000000001</c:v>
                </c:pt>
                <c:pt idx="16">
                  <c:v>58.68</c:v>
                </c:pt>
                <c:pt idx="17">
                  <c:v>59.55</c:v>
                </c:pt>
                <c:pt idx="18">
                  <c:v>60.36</c:v>
                </c:pt>
                <c:pt idx="19">
                  <c:v>61.21</c:v>
                </c:pt>
                <c:pt idx="20">
                  <c:v>62.0</c:v>
                </c:pt>
                <c:pt idx="21">
                  <c:v>62.81</c:v>
                </c:pt>
                <c:pt idx="22">
                  <c:v>63.43</c:v>
                </c:pt>
                <c:pt idx="23">
                  <c:v>64.13</c:v>
                </c:pt>
                <c:pt idx="24">
                  <c:v>64.78</c:v>
                </c:pt>
                <c:pt idx="25">
                  <c:v>65.46</c:v>
                </c:pt>
                <c:pt idx="26">
                  <c:v>66.11</c:v>
                </c:pt>
                <c:pt idx="27">
                  <c:v>66.77</c:v>
                </c:pt>
                <c:pt idx="28">
                  <c:v>67.39</c:v>
                </c:pt>
                <c:pt idx="29">
                  <c:v>67.99</c:v>
                </c:pt>
                <c:pt idx="30">
                  <c:v>68.6</c:v>
                </c:pt>
                <c:pt idx="31">
                  <c:v>69.34</c:v>
                </c:pt>
                <c:pt idx="32">
                  <c:v>69.77</c:v>
                </c:pt>
                <c:pt idx="33">
                  <c:v>70.36</c:v>
                </c:pt>
                <c:pt idx="34">
                  <c:v>70.91000000000002</c:v>
                </c:pt>
                <c:pt idx="35">
                  <c:v>71.48</c:v>
                </c:pt>
                <c:pt idx="36">
                  <c:v>72.0</c:v>
                </c:pt>
                <c:pt idx="37">
                  <c:v>72.54</c:v>
                </c:pt>
                <c:pt idx="38">
                  <c:v>73.08</c:v>
                </c:pt>
                <c:pt idx="39">
                  <c:v>73.58</c:v>
                </c:pt>
              </c:numCache>
            </c:numRef>
          </c:yVal>
          <c:smooth val="0"/>
        </c:ser>
        <c:ser>
          <c:idx val="16"/>
          <c:order val="16"/>
          <c:spPr>
            <a:ln w="28575">
              <a:noFill/>
            </a:ln>
          </c:spPr>
          <c:xVal>
            <c:numRef>
              <c:f>data!$BN$5:$BN$44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data!$BO$5:$BO$44</c:f>
              <c:numCache>
                <c:formatCode>0_ </c:formatCode>
                <c:ptCount val="40"/>
                <c:pt idx="0">
                  <c:v>15.88</c:v>
                </c:pt>
                <c:pt idx="1">
                  <c:v>21.93</c:v>
                </c:pt>
                <c:pt idx="2">
                  <c:v>27.56</c:v>
                </c:pt>
                <c:pt idx="3">
                  <c:v>33.65</c:v>
                </c:pt>
                <c:pt idx="4">
                  <c:v>37.59</c:v>
                </c:pt>
                <c:pt idx="5">
                  <c:v>39.81</c:v>
                </c:pt>
                <c:pt idx="6">
                  <c:v>41.85</c:v>
                </c:pt>
                <c:pt idx="7">
                  <c:v>43.76000000000001</c:v>
                </c:pt>
                <c:pt idx="8">
                  <c:v>45.27</c:v>
                </c:pt>
                <c:pt idx="9">
                  <c:v>46.74</c:v>
                </c:pt>
                <c:pt idx="10">
                  <c:v>48.15</c:v>
                </c:pt>
                <c:pt idx="11">
                  <c:v>49.32</c:v>
                </c:pt>
                <c:pt idx="12">
                  <c:v>50.46</c:v>
                </c:pt>
                <c:pt idx="13">
                  <c:v>51.5</c:v>
                </c:pt>
                <c:pt idx="14">
                  <c:v>52.6</c:v>
                </c:pt>
                <c:pt idx="15">
                  <c:v>53.38</c:v>
                </c:pt>
                <c:pt idx="16">
                  <c:v>54.22000000000001</c:v>
                </c:pt>
                <c:pt idx="17">
                  <c:v>55.02</c:v>
                </c:pt>
                <c:pt idx="18">
                  <c:v>55.82</c:v>
                </c:pt>
                <c:pt idx="19">
                  <c:v>56.57</c:v>
                </c:pt>
                <c:pt idx="20">
                  <c:v>57.38</c:v>
                </c:pt>
                <c:pt idx="21">
                  <c:v>58.05</c:v>
                </c:pt>
                <c:pt idx="22">
                  <c:v>58.76000000000001</c:v>
                </c:pt>
                <c:pt idx="23">
                  <c:v>59.44</c:v>
                </c:pt>
                <c:pt idx="24">
                  <c:v>60.1</c:v>
                </c:pt>
                <c:pt idx="25">
                  <c:v>60.77000000000001</c:v>
                </c:pt>
                <c:pt idx="26">
                  <c:v>61.38</c:v>
                </c:pt>
                <c:pt idx="27">
                  <c:v>62.21</c:v>
                </c:pt>
                <c:pt idx="28">
                  <c:v>62.62000000000001</c:v>
                </c:pt>
                <c:pt idx="29">
                  <c:v>63.2</c:v>
                </c:pt>
                <c:pt idx="30">
                  <c:v>63.79000000000001</c:v>
                </c:pt>
                <c:pt idx="31">
                  <c:v>64.32</c:v>
                </c:pt>
                <c:pt idx="32">
                  <c:v>64.9</c:v>
                </c:pt>
                <c:pt idx="33">
                  <c:v>65.48</c:v>
                </c:pt>
                <c:pt idx="34">
                  <c:v>66.02</c:v>
                </c:pt>
                <c:pt idx="35">
                  <c:v>66.55</c:v>
                </c:pt>
                <c:pt idx="36">
                  <c:v>67.05</c:v>
                </c:pt>
                <c:pt idx="37">
                  <c:v>67.57</c:v>
                </c:pt>
                <c:pt idx="38">
                  <c:v>68.09</c:v>
                </c:pt>
                <c:pt idx="39">
                  <c:v>68.6</c:v>
                </c:pt>
              </c:numCache>
            </c:numRef>
          </c:yVal>
          <c:smooth val="0"/>
        </c:ser>
        <c:ser>
          <c:idx val="17"/>
          <c:order val="17"/>
          <c:spPr>
            <a:ln w="28575">
              <a:noFill/>
            </a:ln>
          </c:spPr>
          <c:xVal>
            <c:numRef>
              <c:f>data!$BR$5:$BR$44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data!$BS$5:$BS$44</c:f>
              <c:numCache>
                <c:formatCode>0_ </c:formatCode>
                <c:ptCount val="40"/>
                <c:pt idx="0">
                  <c:v>15.961</c:v>
                </c:pt>
                <c:pt idx="1">
                  <c:v>21.07</c:v>
                </c:pt>
                <c:pt idx="2">
                  <c:v>26.34</c:v>
                </c:pt>
                <c:pt idx="3">
                  <c:v>31.95</c:v>
                </c:pt>
                <c:pt idx="4">
                  <c:v>35.55</c:v>
                </c:pt>
                <c:pt idx="5">
                  <c:v>37.93</c:v>
                </c:pt>
                <c:pt idx="6">
                  <c:v>39.9</c:v>
                </c:pt>
                <c:pt idx="7">
                  <c:v>41.68</c:v>
                </c:pt>
                <c:pt idx="8">
                  <c:v>43.28</c:v>
                </c:pt>
                <c:pt idx="9">
                  <c:v>44.76000000000001</c:v>
                </c:pt>
                <c:pt idx="10">
                  <c:v>46.09</c:v>
                </c:pt>
                <c:pt idx="11">
                  <c:v>47.3</c:v>
                </c:pt>
                <c:pt idx="12">
                  <c:v>48.43</c:v>
                </c:pt>
                <c:pt idx="13">
                  <c:v>49.5</c:v>
                </c:pt>
                <c:pt idx="14">
                  <c:v>50.42</c:v>
                </c:pt>
                <c:pt idx="15">
                  <c:v>51.31</c:v>
                </c:pt>
                <c:pt idx="16">
                  <c:v>52.15</c:v>
                </c:pt>
                <c:pt idx="17">
                  <c:v>52.95</c:v>
                </c:pt>
                <c:pt idx="18">
                  <c:v>53.7</c:v>
                </c:pt>
                <c:pt idx="19">
                  <c:v>54.42</c:v>
                </c:pt>
                <c:pt idx="20">
                  <c:v>55.21</c:v>
                </c:pt>
                <c:pt idx="21">
                  <c:v>55.87</c:v>
                </c:pt>
                <c:pt idx="22">
                  <c:v>56.58</c:v>
                </c:pt>
                <c:pt idx="23">
                  <c:v>57.24</c:v>
                </c:pt>
                <c:pt idx="24">
                  <c:v>57.86</c:v>
                </c:pt>
                <c:pt idx="25">
                  <c:v>58.51</c:v>
                </c:pt>
                <c:pt idx="26">
                  <c:v>59.12000000000001</c:v>
                </c:pt>
                <c:pt idx="27">
                  <c:v>59.72000000000001</c:v>
                </c:pt>
                <c:pt idx="28">
                  <c:v>60.33</c:v>
                </c:pt>
                <c:pt idx="29">
                  <c:v>60.89</c:v>
                </c:pt>
                <c:pt idx="30">
                  <c:v>61.46999999999996</c:v>
                </c:pt>
                <c:pt idx="31">
                  <c:v>62.0</c:v>
                </c:pt>
                <c:pt idx="32">
                  <c:v>62.58</c:v>
                </c:pt>
                <c:pt idx="33">
                  <c:v>63.14</c:v>
                </c:pt>
                <c:pt idx="34">
                  <c:v>63.64</c:v>
                </c:pt>
                <c:pt idx="35">
                  <c:v>64.16</c:v>
                </c:pt>
                <c:pt idx="36">
                  <c:v>64.66999999999998</c:v>
                </c:pt>
                <c:pt idx="37">
                  <c:v>65.19</c:v>
                </c:pt>
                <c:pt idx="38">
                  <c:v>65.72</c:v>
                </c:pt>
                <c:pt idx="39">
                  <c:v>66.2</c:v>
                </c:pt>
              </c:numCache>
            </c:numRef>
          </c:yVal>
          <c:smooth val="0"/>
        </c:ser>
        <c:ser>
          <c:idx val="18"/>
          <c:order val="18"/>
          <c:spPr>
            <a:ln w="28575">
              <a:noFill/>
            </a:ln>
          </c:spPr>
          <c:xVal>
            <c:numRef>
              <c:f>data!$BV$5:$BV$44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data!$BW$5:$BW$44</c:f>
              <c:numCache>
                <c:formatCode>0_ </c:formatCode>
                <c:ptCount val="40"/>
                <c:pt idx="0">
                  <c:v>16.807</c:v>
                </c:pt>
                <c:pt idx="1">
                  <c:v>23.58</c:v>
                </c:pt>
                <c:pt idx="2">
                  <c:v>30.07</c:v>
                </c:pt>
                <c:pt idx="3">
                  <c:v>36.61</c:v>
                </c:pt>
                <c:pt idx="4">
                  <c:v>40.71</c:v>
                </c:pt>
                <c:pt idx="5">
                  <c:v>43.3</c:v>
                </c:pt>
                <c:pt idx="6">
                  <c:v>45.52</c:v>
                </c:pt>
                <c:pt idx="7">
                  <c:v>47.55</c:v>
                </c:pt>
                <c:pt idx="8">
                  <c:v>49.3</c:v>
                </c:pt>
                <c:pt idx="9">
                  <c:v>50.88</c:v>
                </c:pt>
                <c:pt idx="10">
                  <c:v>52.31</c:v>
                </c:pt>
                <c:pt idx="11">
                  <c:v>53.61</c:v>
                </c:pt>
                <c:pt idx="12">
                  <c:v>54.82</c:v>
                </c:pt>
                <c:pt idx="13">
                  <c:v>55.97</c:v>
                </c:pt>
                <c:pt idx="14">
                  <c:v>56.94</c:v>
                </c:pt>
                <c:pt idx="15">
                  <c:v>57.86</c:v>
                </c:pt>
                <c:pt idx="16">
                  <c:v>58.71</c:v>
                </c:pt>
                <c:pt idx="17">
                  <c:v>59.54</c:v>
                </c:pt>
                <c:pt idx="18">
                  <c:v>60.36</c:v>
                </c:pt>
                <c:pt idx="19">
                  <c:v>61.11</c:v>
                </c:pt>
                <c:pt idx="20">
                  <c:v>61.94</c:v>
                </c:pt>
                <c:pt idx="21">
                  <c:v>62.6</c:v>
                </c:pt>
                <c:pt idx="22">
                  <c:v>63.31</c:v>
                </c:pt>
                <c:pt idx="23">
                  <c:v>64.01</c:v>
                </c:pt>
                <c:pt idx="24">
                  <c:v>64.65</c:v>
                </c:pt>
                <c:pt idx="25">
                  <c:v>65.3</c:v>
                </c:pt>
                <c:pt idx="26">
                  <c:v>65.92</c:v>
                </c:pt>
                <c:pt idx="27">
                  <c:v>66.54</c:v>
                </c:pt>
                <c:pt idx="28">
                  <c:v>67.16</c:v>
                </c:pt>
                <c:pt idx="29">
                  <c:v>67.73</c:v>
                </c:pt>
                <c:pt idx="30">
                  <c:v>68.32</c:v>
                </c:pt>
                <c:pt idx="31">
                  <c:v>68.86</c:v>
                </c:pt>
                <c:pt idx="32">
                  <c:v>69.4299999999999</c:v>
                </c:pt>
                <c:pt idx="33">
                  <c:v>70.0</c:v>
                </c:pt>
                <c:pt idx="34">
                  <c:v>70.53</c:v>
                </c:pt>
                <c:pt idx="35">
                  <c:v>71.08</c:v>
                </c:pt>
                <c:pt idx="36">
                  <c:v>71.59</c:v>
                </c:pt>
                <c:pt idx="37">
                  <c:v>72.11</c:v>
                </c:pt>
                <c:pt idx="38">
                  <c:v>72.63</c:v>
                </c:pt>
                <c:pt idx="39">
                  <c:v>73.11</c:v>
                </c:pt>
              </c:numCache>
            </c:numRef>
          </c:yVal>
          <c:smooth val="0"/>
        </c:ser>
        <c:ser>
          <c:idx val="19"/>
          <c:order val="19"/>
          <c:spPr>
            <a:ln w="28575">
              <a:noFill/>
            </a:ln>
          </c:spPr>
          <c:xVal>
            <c:numRef>
              <c:f>data!$BZ$5:$BZ$44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data!$CA$5:$CA$44</c:f>
              <c:numCache>
                <c:formatCode>0_ </c:formatCode>
                <c:ptCount val="40"/>
                <c:pt idx="0">
                  <c:v>15.584</c:v>
                </c:pt>
                <c:pt idx="1">
                  <c:v>21.49</c:v>
                </c:pt>
                <c:pt idx="2">
                  <c:v>27.1</c:v>
                </c:pt>
                <c:pt idx="3">
                  <c:v>33.23000000000001</c:v>
                </c:pt>
                <c:pt idx="4">
                  <c:v>36.91</c:v>
                </c:pt>
                <c:pt idx="5">
                  <c:v>39.17</c:v>
                </c:pt>
                <c:pt idx="6">
                  <c:v>41.05</c:v>
                </c:pt>
                <c:pt idx="7">
                  <c:v>42.74</c:v>
                </c:pt>
                <c:pt idx="8">
                  <c:v>44.24</c:v>
                </c:pt>
                <c:pt idx="9">
                  <c:v>45.62000000000001</c:v>
                </c:pt>
                <c:pt idx="10">
                  <c:v>46.86</c:v>
                </c:pt>
                <c:pt idx="11">
                  <c:v>48.0</c:v>
                </c:pt>
                <c:pt idx="12">
                  <c:v>49.07</c:v>
                </c:pt>
                <c:pt idx="13">
                  <c:v>50.06</c:v>
                </c:pt>
                <c:pt idx="14">
                  <c:v>50.96</c:v>
                </c:pt>
                <c:pt idx="15">
                  <c:v>51.81</c:v>
                </c:pt>
                <c:pt idx="16">
                  <c:v>52.58</c:v>
                </c:pt>
                <c:pt idx="17">
                  <c:v>53.32</c:v>
                </c:pt>
                <c:pt idx="18">
                  <c:v>54.04</c:v>
                </c:pt>
                <c:pt idx="19">
                  <c:v>54.74</c:v>
                </c:pt>
                <c:pt idx="20">
                  <c:v>55.5</c:v>
                </c:pt>
                <c:pt idx="21">
                  <c:v>56.12000000000001</c:v>
                </c:pt>
                <c:pt idx="22">
                  <c:v>56.76000000000001</c:v>
                </c:pt>
                <c:pt idx="23">
                  <c:v>57.41</c:v>
                </c:pt>
                <c:pt idx="24">
                  <c:v>58.0</c:v>
                </c:pt>
                <c:pt idx="25">
                  <c:v>58.62000000000001</c:v>
                </c:pt>
                <c:pt idx="26">
                  <c:v>59.18</c:v>
                </c:pt>
                <c:pt idx="27">
                  <c:v>59.78</c:v>
                </c:pt>
                <c:pt idx="28">
                  <c:v>60.37</c:v>
                </c:pt>
                <c:pt idx="29">
                  <c:v>60.90999999999991</c:v>
                </c:pt>
                <c:pt idx="30">
                  <c:v>61.46</c:v>
                </c:pt>
                <c:pt idx="31">
                  <c:v>61.9599999999999</c:v>
                </c:pt>
                <c:pt idx="32">
                  <c:v>62.49</c:v>
                </c:pt>
                <c:pt idx="33">
                  <c:v>63.01</c:v>
                </c:pt>
                <c:pt idx="34">
                  <c:v>63.53</c:v>
                </c:pt>
                <c:pt idx="35">
                  <c:v>64.04</c:v>
                </c:pt>
                <c:pt idx="36">
                  <c:v>64.53</c:v>
                </c:pt>
                <c:pt idx="37">
                  <c:v>65.01</c:v>
                </c:pt>
                <c:pt idx="38">
                  <c:v>65.51</c:v>
                </c:pt>
                <c:pt idx="39">
                  <c:v>65.96</c:v>
                </c:pt>
              </c:numCache>
            </c:numRef>
          </c:yVal>
          <c:smooth val="0"/>
        </c:ser>
        <c:ser>
          <c:idx val="20"/>
          <c:order val="20"/>
          <c:spPr>
            <a:ln w="28575">
              <a:noFill/>
            </a:ln>
          </c:spPr>
          <c:xVal>
            <c:numRef>
              <c:f>data!$CD$5:$CD$44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data!$CE$5:$CE$44</c:f>
              <c:numCache>
                <c:formatCode>0_ </c:formatCode>
                <c:ptCount val="40"/>
                <c:pt idx="0">
                  <c:v>15.407</c:v>
                </c:pt>
                <c:pt idx="1">
                  <c:v>21.11000000000003</c:v>
                </c:pt>
                <c:pt idx="2">
                  <c:v>26.41</c:v>
                </c:pt>
                <c:pt idx="3">
                  <c:v>32.15</c:v>
                </c:pt>
                <c:pt idx="4">
                  <c:v>35.92</c:v>
                </c:pt>
                <c:pt idx="5">
                  <c:v>38.26000000000001</c:v>
                </c:pt>
                <c:pt idx="6">
                  <c:v>40.25</c:v>
                </c:pt>
                <c:pt idx="7">
                  <c:v>41.97</c:v>
                </c:pt>
                <c:pt idx="8">
                  <c:v>43.64</c:v>
                </c:pt>
                <c:pt idx="9">
                  <c:v>45.08</c:v>
                </c:pt>
                <c:pt idx="10">
                  <c:v>46.38</c:v>
                </c:pt>
                <c:pt idx="11">
                  <c:v>47.59</c:v>
                </c:pt>
                <c:pt idx="12">
                  <c:v>48.68</c:v>
                </c:pt>
                <c:pt idx="13">
                  <c:v>49.74</c:v>
                </c:pt>
                <c:pt idx="14">
                  <c:v>50.66000000000001</c:v>
                </c:pt>
                <c:pt idx="15">
                  <c:v>51.48</c:v>
                </c:pt>
                <c:pt idx="16">
                  <c:v>52.3</c:v>
                </c:pt>
                <c:pt idx="17">
                  <c:v>53.08</c:v>
                </c:pt>
                <c:pt idx="18">
                  <c:v>53.78</c:v>
                </c:pt>
                <c:pt idx="19">
                  <c:v>54.48</c:v>
                </c:pt>
                <c:pt idx="20">
                  <c:v>55.25</c:v>
                </c:pt>
                <c:pt idx="21">
                  <c:v>55.86</c:v>
                </c:pt>
                <c:pt idx="22">
                  <c:v>56.57</c:v>
                </c:pt>
                <c:pt idx="23">
                  <c:v>57.18</c:v>
                </c:pt>
                <c:pt idx="24">
                  <c:v>57.79000000000001</c:v>
                </c:pt>
                <c:pt idx="25">
                  <c:v>58.4</c:v>
                </c:pt>
                <c:pt idx="26">
                  <c:v>58.98</c:v>
                </c:pt>
                <c:pt idx="27">
                  <c:v>59.57</c:v>
                </c:pt>
                <c:pt idx="28">
                  <c:v>60.15</c:v>
                </c:pt>
                <c:pt idx="29">
                  <c:v>60.70000000000001</c:v>
                </c:pt>
                <c:pt idx="30">
                  <c:v>61.3</c:v>
                </c:pt>
                <c:pt idx="31">
                  <c:v>61.77</c:v>
                </c:pt>
                <c:pt idx="32">
                  <c:v>62.3099999999999</c:v>
                </c:pt>
                <c:pt idx="33">
                  <c:v>62.84</c:v>
                </c:pt>
                <c:pt idx="34">
                  <c:v>63.33</c:v>
                </c:pt>
                <c:pt idx="35">
                  <c:v>63.86</c:v>
                </c:pt>
                <c:pt idx="36">
                  <c:v>64.3299999999999</c:v>
                </c:pt>
                <c:pt idx="37">
                  <c:v>64.81999999999992</c:v>
                </c:pt>
                <c:pt idx="38">
                  <c:v>65.33</c:v>
                </c:pt>
                <c:pt idx="39">
                  <c:v>65.81</c:v>
                </c:pt>
              </c:numCache>
            </c:numRef>
          </c:yVal>
          <c:smooth val="0"/>
        </c:ser>
        <c:ser>
          <c:idx val="21"/>
          <c:order val="21"/>
          <c:spPr>
            <a:ln w="28575">
              <a:noFill/>
            </a:ln>
          </c:spPr>
          <c:xVal>
            <c:numRef>
              <c:f>data!$CH$5:$CH$44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data!$CI$5:$CI$44</c:f>
              <c:numCache>
                <c:formatCode>0_ </c:formatCode>
                <c:ptCount val="40"/>
                <c:pt idx="0">
                  <c:v>16.07</c:v>
                </c:pt>
                <c:pt idx="1">
                  <c:v>21.89</c:v>
                </c:pt>
                <c:pt idx="2">
                  <c:v>27.69</c:v>
                </c:pt>
                <c:pt idx="3">
                  <c:v>33.81</c:v>
                </c:pt>
                <c:pt idx="4">
                  <c:v>37.85</c:v>
                </c:pt>
                <c:pt idx="5">
                  <c:v>40.32</c:v>
                </c:pt>
                <c:pt idx="6">
                  <c:v>42.4</c:v>
                </c:pt>
                <c:pt idx="7">
                  <c:v>44.27</c:v>
                </c:pt>
                <c:pt idx="8">
                  <c:v>45.94</c:v>
                </c:pt>
                <c:pt idx="9">
                  <c:v>47.49</c:v>
                </c:pt>
                <c:pt idx="10">
                  <c:v>48.84</c:v>
                </c:pt>
                <c:pt idx="11">
                  <c:v>50.1</c:v>
                </c:pt>
                <c:pt idx="12">
                  <c:v>51.28</c:v>
                </c:pt>
                <c:pt idx="13">
                  <c:v>52.34</c:v>
                </c:pt>
                <c:pt idx="14">
                  <c:v>53.33</c:v>
                </c:pt>
                <c:pt idx="15">
                  <c:v>54.21</c:v>
                </c:pt>
                <c:pt idx="16">
                  <c:v>55.08</c:v>
                </c:pt>
                <c:pt idx="17">
                  <c:v>55.89</c:v>
                </c:pt>
                <c:pt idx="18">
                  <c:v>56.67</c:v>
                </c:pt>
                <c:pt idx="19">
                  <c:v>57.41</c:v>
                </c:pt>
                <c:pt idx="20">
                  <c:v>58.19000000000001</c:v>
                </c:pt>
                <c:pt idx="21">
                  <c:v>58.84</c:v>
                </c:pt>
                <c:pt idx="22">
                  <c:v>59.53</c:v>
                </c:pt>
                <c:pt idx="23">
                  <c:v>60.18</c:v>
                </c:pt>
                <c:pt idx="24">
                  <c:v>60.78</c:v>
                </c:pt>
                <c:pt idx="25">
                  <c:v>61.41</c:v>
                </c:pt>
                <c:pt idx="26">
                  <c:v>61.99</c:v>
                </c:pt>
                <c:pt idx="27">
                  <c:v>62.62000000000001</c:v>
                </c:pt>
                <c:pt idx="28">
                  <c:v>63.25</c:v>
                </c:pt>
                <c:pt idx="29">
                  <c:v>63.82</c:v>
                </c:pt>
                <c:pt idx="30">
                  <c:v>64.38</c:v>
                </c:pt>
                <c:pt idx="31">
                  <c:v>64.93</c:v>
                </c:pt>
                <c:pt idx="32">
                  <c:v>65.48</c:v>
                </c:pt>
                <c:pt idx="33">
                  <c:v>66.02</c:v>
                </c:pt>
                <c:pt idx="34">
                  <c:v>66.54</c:v>
                </c:pt>
                <c:pt idx="35">
                  <c:v>67.08</c:v>
                </c:pt>
                <c:pt idx="36">
                  <c:v>67.57</c:v>
                </c:pt>
                <c:pt idx="37">
                  <c:v>68.08</c:v>
                </c:pt>
                <c:pt idx="38">
                  <c:v>68.63</c:v>
                </c:pt>
                <c:pt idx="39">
                  <c:v>69.11</c:v>
                </c:pt>
              </c:numCache>
            </c:numRef>
          </c:yVal>
          <c:smooth val="0"/>
        </c:ser>
        <c:ser>
          <c:idx val="22"/>
          <c:order val="22"/>
          <c:spPr>
            <a:ln w="28575">
              <a:noFill/>
            </a:ln>
          </c:spPr>
          <c:xVal>
            <c:numRef>
              <c:f>data!$CL$5:$CL$44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data!$CM$5:$CM$44</c:f>
              <c:numCache>
                <c:formatCode>0_ </c:formatCode>
                <c:ptCount val="40"/>
                <c:pt idx="0">
                  <c:v>18.43999999999999</c:v>
                </c:pt>
                <c:pt idx="1">
                  <c:v>26.61000000000003</c:v>
                </c:pt>
                <c:pt idx="2">
                  <c:v>33.54</c:v>
                </c:pt>
                <c:pt idx="3">
                  <c:v>41.34</c:v>
                </c:pt>
                <c:pt idx="4">
                  <c:v>45.68</c:v>
                </c:pt>
                <c:pt idx="5">
                  <c:v>48.31</c:v>
                </c:pt>
                <c:pt idx="6">
                  <c:v>50.53</c:v>
                </c:pt>
                <c:pt idx="7">
                  <c:v>52.47</c:v>
                </c:pt>
                <c:pt idx="8">
                  <c:v>54.23000000000001</c:v>
                </c:pt>
                <c:pt idx="9">
                  <c:v>55.78</c:v>
                </c:pt>
                <c:pt idx="10">
                  <c:v>57.19000000000001</c:v>
                </c:pt>
                <c:pt idx="11">
                  <c:v>58.5</c:v>
                </c:pt>
                <c:pt idx="12">
                  <c:v>59.73000000000001</c:v>
                </c:pt>
                <c:pt idx="13">
                  <c:v>60.76000000000001</c:v>
                </c:pt>
                <c:pt idx="14">
                  <c:v>61.74999999999997</c:v>
                </c:pt>
                <c:pt idx="15">
                  <c:v>62.68</c:v>
                </c:pt>
                <c:pt idx="16">
                  <c:v>63.49</c:v>
                </c:pt>
                <c:pt idx="17">
                  <c:v>64.29</c:v>
                </c:pt>
                <c:pt idx="18">
                  <c:v>65.05</c:v>
                </c:pt>
                <c:pt idx="19">
                  <c:v>65.77</c:v>
                </c:pt>
                <c:pt idx="20">
                  <c:v>66.57</c:v>
                </c:pt>
                <c:pt idx="21">
                  <c:v>67.24</c:v>
                </c:pt>
                <c:pt idx="22">
                  <c:v>67.91000000000002</c:v>
                </c:pt>
                <c:pt idx="23">
                  <c:v>68.5899999999999</c:v>
                </c:pt>
                <c:pt idx="24">
                  <c:v>69.24</c:v>
                </c:pt>
                <c:pt idx="25">
                  <c:v>69.87</c:v>
                </c:pt>
                <c:pt idx="26">
                  <c:v>70.46</c:v>
                </c:pt>
                <c:pt idx="27">
                  <c:v>71.1</c:v>
                </c:pt>
                <c:pt idx="28">
                  <c:v>71.71</c:v>
                </c:pt>
                <c:pt idx="29">
                  <c:v>72.26</c:v>
                </c:pt>
                <c:pt idx="30">
                  <c:v>72.84</c:v>
                </c:pt>
                <c:pt idx="31">
                  <c:v>73.38</c:v>
                </c:pt>
                <c:pt idx="32">
                  <c:v>73.94000000000002</c:v>
                </c:pt>
                <c:pt idx="33">
                  <c:v>74.5</c:v>
                </c:pt>
                <c:pt idx="34">
                  <c:v>75.01</c:v>
                </c:pt>
                <c:pt idx="35">
                  <c:v>75.56</c:v>
                </c:pt>
                <c:pt idx="36">
                  <c:v>76.08</c:v>
                </c:pt>
                <c:pt idx="37">
                  <c:v>76.61</c:v>
                </c:pt>
                <c:pt idx="38">
                  <c:v>77.14</c:v>
                </c:pt>
                <c:pt idx="39">
                  <c:v>77.64</c:v>
                </c:pt>
              </c:numCache>
            </c:numRef>
          </c:yVal>
          <c:smooth val="0"/>
        </c:ser>
        <c:ser>
          <c:idx val="23"/>
          <c:order val="23"/>
          <c:spPr>
            <a:ln w="28575">
              <a:noFill/>
            </a:ln>
          </c:spPr>
          <c:xVal>
            <c:numRef>
              <c:f>data!$CP$5:$CP$44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data!$CQ$5:$CQ$44</c:f>
              <c:numCache>
                <c:formatCode>0_ </c:formatCode>
                <c:ptCount val="40"/>
                <c:pt idx="0">
                  <c:v>16.197</c:v>
                </c:pt>
                <c:pt idx="1">
                  <c:v>22.51</c:v>
                </c:pt>
                <c:pt idx="2">
                  <c:v>28.13000000000003</c:v>
                </c:pt>
                <c:pt idx="3">
                  <c:v>34.35</c:v>
                </c:pt>
                <c:pt idx="4">
                  <c:v>38.29000000000001</c:v>
                </c:pt>
                <c:pt idx="5">
                  <c:v>40.62000000000001</c:v>
                </c:pt>
                <c:pt idx="6">
                  <c:v>42.57</c:v>
                </c:pt>
                <c:pt idx="7">
                  <c:v>44.3</c:v>
                </c:pt>
                <c:pt idx="8">
                  <c:v>45.83</c:v>
                </c:pt>
                <c:pt idx="9">
                  <c:v>47.25</c:v>
                </c:pt>
                <c:pt idx="10">
                  <c:v>48.53</c:v>
                </c:pt>
                <c:pt idx="11">
                  <c:v>49.68</c:v>
                </c:pt>
                <c:pt idx="12">
                  <c:v>50.74</c:v>
                </c:pt>
                <c:pt idx="13">
                  <c:v>51.73000000000001</c:v>
                </c:pt>
                <c:pt idx="14">
                  <c:v>52.63</c:v>
                </c:pt>
                <c:pt idx="15">
                  <c:v>53.47</c:v>
                </c:pt>
                <c:pt idx="16">
                  <c:v>54.24</c:v>
                </c:pt>
                <c:pt idx="17">
                  <c:v>54.99</c:v>
                </c:pt>
                <c:pt idx="18">
                  <c:v>55.7</c:v>
                </c:pt>
                <c:pt idx="19">
                  <c:v>56.38</c:v>
                </c:pt>
                <c:pt idx="20">
                  <c:v>57.1</c:v>
                </c:pt>
                <c:pt idx="21">
                  <c:v>57.73000000000001</c:v>
                </c:pt>
                <c:pt idx="22">
                  <c:v>58.39</c:v>
                </c:pt>
                <c:pt idx="23">
                  <c:v>59.02</c:v>
                </c:pt>
                <c:pt idx="24">
                  <c:v>59.61</c:v>
                </c:pt>
                <c:pt idx="25">
                  <c:v>60.21</c:v>
                </c:pt>
                <c:pt idx="26">
                  <c:v>60.79000000000001</c:v>
                </c:pt>
                <c:pt idx="27">
                  <c:v>61.36</c:v>
                </c:pt>
                <c:pt idx="28">
                  <c:v>61.94</c:v>
                </c:pt>
                <c:pt idx="29">
                  <c:v>62.47</c:v>
                </c:pt>
                <c:pt idx="30">
                  <c:v>63.02</c:v>
                </c:pt>
                <c:pt idx="31">
                  <c:v>63.53</c:v>
                </c:pt>
                <c:pt idx="32">
                  <c:v>64.04</c:v>
                </c:pt>
                <c:pt idx="33">
                  <c:v>64.57</c:v>
                </c:pt>
                <c:pt idx="34">
                  <c:v>65.05</c:v>
                </c:pt>
                <c:pt idx="35">
                  <c:v>65.55</c:v>
                </c:pt>
                <c:pt idx="36">
                  <c:v>66.04</c:v>
                </c:pt>
                <c:pt idx="37">
                  <c:v>66.54</c:v>
                </c:pt>
                <c:pt idx="38">
                  <c:v>67.02</c:v>
                </c:pt>
                <c:pt idx="39">
                  <c:v>67.48</c:v>
                </c:pt>
              </c:numCache>
            </c:numRef>
          </c:yVal>
          <c:smooth val="0"/>
        </c:ser>
        <c:ser>
          <c:idx val="24"/>
          <c:order val="24"/>
          <c:spPr>
            <a:ln w="28575">
              <a:noFill/>
            </a:ln>
          </c:spPr>
          <c:xVal>
            <c:numRef>
              <c:f>data!$CT$5:$CT$44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data!$CU$5:$CU$44</c:f>
              <c:numCache>
                <c:formatCode>0_ </c:formatCode>
                <c:ptCount val="40"/>
                <c:pt idx="0">
                  <c:v>16.632</c:v>
                </c:pt>
                <c:pt idx="1">
                  <c:v>23.68</c:v>
                </c:pt>
                <c:pt idx="2">
                  <c:v>30.27</c:v>
                </c:pt>
                <c:pt idx="3">
                  <c:v>37.46</c:v>
                </c:pt>
                <c:pt idx="4">
                  <c:v>41.61</c:v>
                </c:pt>
                <c:pt idx="5">
                  <c:v>44.32</c:v>
                </c:pt>
                <c:pt idx="6">
                  <c:v>46.6</c:v>
                </c:pt>
                <c:pt idx="7">
                  <c:v>48.53</c:v>
                </c:pt>
                <c:pt idx="8">
                  <c:v>50.32</c:v>
                </c:pt>
                <c:pt idx="9">
                  <c:v>51.94</c:v>
                </c:pt>
                <c:pt idx="10">
                  <c:v>53.41</c:v>
                </c:pt>
                <c:pt idx="11">
                  <c:v>54.73000000000001</c:v>
                </c:pt>
                <c:pt idx="12">
                  <c:v>55.96</c:v>
                </c:pt>
                <c:pt idx="13">
                  <c:v>57.07</c:v>
                </c:pt>
                <c:pt idx="14">
                  <c:v>58.1</c:v>
                </c:pt>
                <c:pt idx="15">
                  <c:v>59.05</c:v>
                </c:pt>
                <c:pt idx="16">
                  <c:v>59.93</c:v>
                </c:pt>
                <c:pt idx="17">
                  <c:v>60.77000000000001</c:v>
                </c:pt>
                <c:pt idx="18">
                  <c:v>61.56</c:v>
                </c:pt>
                <c:pt idx="19">
                  <c:v>62.34</c:v>
                </c:pt>
                <c:pt idx="20">
                  <c:v>63.19000000000001</c:v>
                </c:pt>
                <c:pt idx="21">
                  <c:v>63.87</c:v>
                </c:pt>
                <c:pt idx="22">
                  <c:v>64.58</c:v>
                </c:pt>
                <c:pt idx="23">
                  <c:v>65.28</c:v>
                </c:pt>
                <c:pt idx="24">
                  <c:v>65.95</c:v>
                </c:pt>
                <c:pt idx="25">
                  <c:v>66.61</c:v>
                </c:pt>
                <c:pt idx="26">
                  <c:v>67.21</c:v>
                </c:pt>
                <c:pt idx="27">
                  <c:v>67.85</c:v>
                </c:pt>
                <c:pt idx="28">
                  <c:v>68.47</c:v>
                </c:pt>
                <c:pt idx="29">
                  <c:v>69.05</c:v>
                </c:pt>
                <c:pt idx="30">
                  <c:v>69.66999999999998</c:v>
                </c:pt>
                <c:pt idx="31">
                  <c:v>70.21</c:v>
                </c:pt>
                <c:pt idx="32">
                  <c:v>70.81</c:v>
                </c:pt>
                <c:pt idx="33">
                  <c:v>71.37</c:v>
                </c:pt>
                <c:pt idx="34">
                  <c:v>71.93</c:v>
                </c:pt>
                <c:pt idx="35">
                  <c:v>72.49</c:v>
                </c:pt>
                <c:pt idx="36">
                  <c:v>73.03</c:v>
                </c:pt>
                <c:pt idx="37">
                  <c:v>73.57</c:v>
                </c:pt>
                <c:pt idx="38">
                  <c:v>74.1</c:v>
                </c:pt>
                <c:pt idx="39">
                  <c:v>74.63</c:v>
                </c:pt>
              </c:numCache>
            </c:numRef>
          </c:yVal>
          <c:smooth val="0"/>
        </c:ser>
        <c:ser>
          <c:idx val="25"/>
          <c:order val="25"/>
          <c:spPr>
            <a:ln w="28575">
              <a:noFill/>
            </a:ln>
          </c:spPr>
          <c:xVal>
            <c:numRef>
              <c:f>data!$CX$5:$CX$44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data!$CY$5:$CY$44</c:f>
              <c:numCache>
                <c:formatCode>0_ </c:formatCode>
                <c:ptCount val="40"/>
                <c:pt idx="0">
                  <c:v>15.907</c:v>
                </c:pt>
                <c:pt idx="1">
                  <c:v>22.29</c:v>
                </c:pt>
                <c:pt idx="2">
                  <c:v>28.25999999999999</c:v>
                </c:pt>
                <c:pt idx="3">
                  <c:v>34.62000000000001</c:v>
                </c:pt>
                <c:pt idx="4">
                  <c:v>38.64</c:v>
                </c:pt>
                <c:pt idx="5">
                  <c:v>41.09</c:v>
                </c:pt>
                <c:pt idx="6">
                  <c:v>43.15</c:v>
                </c:pt>
                <c:pt idx="7">
                  <c:v>44.98</c:v>
                </c:pt>
                <c:pt idx="8">
                  <c:v>46.61</c:v>
                </c:pt>
                <c:pt idx="9">
                  <c:v>48.08</c:v>
                </c:pt>
                <c:pt idx="10">
                  <c:v>49.44</c:v>
                </c:pt>
                <c:pt idx="11">
                  <c:v>50.69000000000001</c:v>
                </c:pt>
                <c:pt idx="12">
                  <c:v>51.81</c:v>
                </c:pt>
                <c:pt idx="13">
                  <c:v>52.85</c:v>
                </c:pt>
                <c:pt idx="14">
                  <c:v>53.82</c:v>
                </c:pt>
                <c:pt idx="15">
                  <c:v>54.68</c:v>
                </c:pt>
                <c:pt idx="16">
                  <c:v>55.49</c:v>
                </c:pt>
                <c:pt idx="17">
                  <c:v>56.26000000000001</c:v>
                </c:pt>
                <c:pt idx="18">
                  <c:v>57.01</c:v>
                </c:pt>
                <c:pt idx="19">
                  <c:v>57.72000000000001</c:v>
                </c:pt>
                <c:pt idx="20">
                  <c:v>58.48</c:v>
                </c:pt>
                <c:pt idx="21">
                  <c:v>59.11</c:v>
                </c:pt>
                <c:pt idx="22">
                  <c:v>59.77</c:v>
                </c:pt>
                <c:pt idx="23">
                  <c:v>60.43</c:v>
                </c:pt>
                <c:pt idx="24">
                  <c:v>61.03</c:v>
                </c:pt>
                <c:pt idx="25">
                  <c:v>61.63</c:v>
                </c:pt>
                <c:pt idx="26">
                  <c:v>62.22000000000001</c:v>
                </c:pt>
                <c:pt idx="27">
                  <c:v>62.81</c:v>
                </c:pt>
                <c:pt idx="28">
                  <c:v>63.41</c:v>
                </c:pt>
                <c:pt idx="29">
                  <c:v>63.95</c:v>
                </c:pt>
                <c:pt idx="30">
                  <c:v>64.51</c:v>
                </c:pt>
                <c:pt idx="31">
                  <c:v>65.0299999999999</c:v>
                </c:pt>
                <c:pt idx="32">
                  <c:v>65.57</c:v>
                </c:pt>
                <c:pt idx="33">
                  <c:v>66.1</c:v>
                </c:pt>
                <c:pt idx="34">
                  <c:v>66.59</c:v>
                </c:pt>
                <c:pt idx="35">
                  <c:v>67.09</c:v>
                </c:pt>
                <c:pt idx="36">
                  <c:v>67.57</c:v>
                </c:pt>
                <c:pt idx="37">
                  <c:v>68.06</c:v>
                </c:pt>
                <c:pt idx="38">
                  <c:v>68.5899999999999</c:v>
                </c:pt>
                <c:pt idx="39">
                  <c:v>69.05</c:v>
                </c:pt>
              </c:numCache>
            </c:numRef>
          </c:yVal>
          <c:smooth val="0"/>
        </c:ser>
        <c:ser>
          <c:idx val="26"/>
          <c:order val="26"/>
          <c:spPr>
            <a:ln w="28575">
              <a:noFill/>
            </a:ln>
          </c:spPr>
          <c:xVal>
            <c:numRef>
              <c:f>data!$DB$5:$DB$44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data!$DC$5:$DC$44</c:f>
              <c:numCache>
                <c:formatCode>0_ </c:formatCode>
                <c:ptCount val="40"/>
                <c:pt idx="0">
                  <c:v>15.083</c:v>
                </c:pt>
                <c:pt idx="1">
                  <c:v>20.81000000000003</c:v>
                </c:pt>
                <c:pt idx="2">
                  <c:v>26.02</c:v>
                </c:pt>
                <c:pt idx="3">
                  <c:v>31.69</c:v>
                </c:pt>
                <c:pt idx="4">
                  <c:v>35.3</c:v>
                </c:pt>
                <c:pt idx="5">
                  <c:v>37.55</c:v>
                </c:pt>
                <c:pt idx="6">
                  <c:v>39.49</c:v>
                </c:pt>
                <c:pt idx="7">
                  <c:v>41.19000000000001</c:v>
                </c:pt>
                <c:pt idx="8">
                  <c:v>42.72000000000001</c:v>
                </c:pt>
                <c:pt idx="9">
                  <c:v>44.14</c:v>
                </c:pt>
                <c:pt idx="10">
                  <c:v>45.41</c:v>
                </c:pt>
                <c:pt idx="11">
                  <c:v>46.6</c:v>
                </c:pt>
                <c:pt idx="12">
                  <c:v>47.67</c:v>
                </c:pt>
                <c:pt idx="13">
                  <c:v>48.67</c:v>
                </c:pt>
                <c:pt idx="14">
                  <c:v>49.59</c:v>
                </c:pt>
                <c:pt idx="15">
                  <c:v>50.43</c:v>
                </c:pt>
                <c:pt idx="16">
                  <c:v>51.2</c:v>
                </c:pt>
                <c:pt idx="17">
                  <c:v>51.96</c:v>
                </c:pt>
                <c:pt idx="18">
                  <c:v>52.65</c:v>
                </c:pt>
                <c:pt idx="19">
                  <c:v>53.36</c:v>
                </c:pt>
                <c:pt idx="20">
                  <c:v>54.06</c:v>
                </c:pt>
                <c:pt idx="21">
                  <c:v>54.68</c:v>
                </c:pt>
                <c:pt idx="22">
                  <c:v>55.34</c:v>
                </c:pt>
                <c:pt idx="23">
                  <c:v>55.94</c:v>
                </c:pt>
                <c:pt idx="24">
                  <c:v>56.55</c:v>
                </c:pt>
                <c:pt idx="25">
                  <c:v>57.14</c:v>
                </c:pt>
                <c:pt idx="26">
                  <c:v>57.7</c:v>
                </c:pt>
                <c:pt idx="27">
                  <c:v>58.27</c:v>
                </c:pt>
                <c:pt idx="28">
                  <c:v>58.85</c:v>
                </c:pt>
                <c:pt idx="29">
                  <c:v>59.4</c:v>
                </c:pt>
                <c:pt idx="30">
                  <c:v>59.94</c:v>
                </c:pt>
                <c:pt idx="31">
                  <c:v>60.43</c:v>
                </c:pt>
                <c:pt idx="32">
                  <c:v>60.97</c:v>
                </c:pt>
                <c:pt idx="33">
                  <c:v>61.48</c:v>
                </c:pt>
                <c:pt idx="34">
                  <c:v>61.9599999999999</c:v>
                </c:pt>
                <c:pt idx="35">
                  <c:v>62.4499999999999</c:v>
                </c:pt>
                <c:pt idx="36">
                  <c:v>62.93</c:v>
                </c:pt>
                <c:pt idx="37">
                  <c:v>63.42</c:v>
                </c:pt>
                <c:pt idx="38">
                  <c:v>63.91</c:v>
                </c:pt>
                <c:pt idx="39">
                  <c:v>64.35</c:v>
                </c:pt>
              </c:numCache>
            </c:numRef>
          </c:yVal>
          <c:smooth val="0"/>
        </c:ser>
        <c:ser>
          <c:idx val="27"/>
          <c:order val="27"/>
          <c:spPr>
            <a:ln w="28575">
              <a:noFill/>
            </a:ln>
          </c:spPr>
          <c:xVal>
            <c:numRef>
              <c:f>data!$DF$5:$DF$44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data!$DG$5:$DG$44</c:f>
              <c:numCache>
                <c:formatCode>0_ </c:formatCode>
                <c:ptCount val="40"/>
                <c:pt idx="0">
                  <c:v>16.221</c:v>
                </c:pt>
                <c:pt idx="1">
                  <c:v>22.81000000000003</c:v>
                </c:pt>
                <c:pt idx="2">
                  <c:v>29.06</c:v>
                </c:pt>
                <c:pt idx="3">
                  <c:v>35.63</c:v>
                </c:pt>
                <c:pt idx="4">
                  <c:v>39.65</c:v>
                </c:pt>
                <c:pt idx="5">
                  <c:v>42.21</c:v>
                </c:pt>
                <c:pt idx="6">
                  <c:v>44.4</c:v>
                </c:pt>
                <c:pt idx="7">
                  <c:v>46.35</c:v>
                </c:pt>
                <c:pt idx="8">
                  <c:v>48.07</c:v>
                </c:pt>
                <c:pt idx="9">
                  <c:v>49.66000000000001</c:v>
                </c:pt>
                <c:pt idx="10">
                  <c:v>51.11</c:v>
                </c:pt>
                <c:pt idx="11">
                  <c:v>52.45</c:v>
                </c:pt>
                <c:pt idx="12">
                  <c:v>53.66000000000001</c:v>
                </c:pt>
                <c:pt idx="13">
                  <c:v>54.79000000000001</c:v>
                </c:pt>
                <c:pt idx="14">
                  <c:v>55.83</c:v>
                </c:pt>
                <c:pt idx="15">
                  <c:v>56.78</c:v>
                </c:pt>
                <c:pt idx="16">
                  <c:v>57.64</c:v>
                </c:pt>
                <c:pt idx="17">
                  <c:v>58.47</c:v>
                </c:pt>
                <c:pt idx="18">
                  <c:v>59.26000000000001</c:v>
                </c:pt>
                <c:pt idx="19">
                  <c:v>60.02</c:v>
                </c:pt>
                <c:pt idx="20">
                  <c:v>60.83</c:v>
                </c:pt>
                <c:pt idx="21">
                  <c:v>61.52</c:v>
                </c:pt>
                <c:pt idx="22">
                  <c:v>62.26000000000001</c:v>
                </c:pt>
                <c:pt idx="23">
                  <c:v>62.94</c:v>
                </c:pt>
                <c:pt idx="24">
                  <c:v>63.59</c:v>
                </c:pt>
                <c:pt idx="25">
                  <c:v>64.2599999999999</c:v>
                </c:pt>
                <c:pt idx="26">
                  <c:v>64.8899999999999</c:v>
                </c:pt>
                <c:pt idx="27">
                  <c:v>65.55</c:v>
                </c:pt>
                <c:pt idx="28">
                  <c:v>66.23</c:v>
                </c:pt>
                <c:pt idx="29">
                  <c:v>66.86</c:v>
                </c:pt>
                <c:pt idx="30">
                  <c:v>67.51</c:v>
                </c:pt>
                <c:pt idx="31">
                  <c:v>68.13</c:v>
                </c:pt>
                <c:pt idx="32">
                  <c:v>68.79</c:v>
                </c:pt>
                <c:pt idx="33">
                  <c:v>69.4299999999999</c:v>
                </c:pt>
                <c:pt idx="34">
                  <c:v>70.03</c:v>
                </c:pt>
                <c:pt idx="35">
                  <c:v>70.8</c:v>
                </c:pt>
                <c:pt idx="36">
                  <c:v>71.32</c:v>
                </c:pt>
                <c:pt idx="37">
                  <c:v>72.12</c:v>
                </c:pt>
                <c:pt idx="38">
                  <c:v>72.66999999999998</c:v>
                </c:pt>
                <c:pt idx="39">
                  <c:v>73.3</c:v>
                </c:pt>
              </c:numCache>
            </c:numRef>
          </c:yVal>
          <c:smooth val="0"/>
        </c:ser>
        <c:ser>
          <c:idx val="28"/>
          <c:order val="28"/>
          <c:spPr>
            <a:ln w="28575">
              <a:noFill/>
            </a:ln>
          </c:spPr>
          <c:xVal>
            <c:numRef>
              <c:f>data!$DJ$5:$DJ$44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data!$DK$5:$DK$44</c:f>
              <c:numCache>
                <c:formatCode>0_ </c:formatCode>
                <c:ptCount val="40"/>
                <c:pt idx="0">
                  <c:v>14.847</c:v>
                </c:pt>
                <c:pt idx="1">
                  <c:v>20.53</c:v>
                </c:pt>
                <c:pt idx="2">
                  <c:v>25.86</c:v>
                </c:pt>
                <c:pt idx="3">
                  <c:v>31.54</c:v>
                </c:pt>
                <c:pt idx="4">
                  <c:v>35.12000000000001</c:v>
                </c:pt>
                <c:pt idx="5">
                  <c:v>37.39</c:v>
                </c:pt>
                <c:pt idx="6">
                  <c:v>39.25</c:v>
                </c:pt>
                <c:pt idx="7">
                  <c:v>40.93</c:v>
                </c:pt>
                <c:pt idx="8">
                  <c:v>42.52</c:v>
                </c:pt>
                <c:pt idx="9">
                  <c:v>43.85</c:v>
                </c:pt>
                <c:pt idx="10">
                  <c:v>45.11</c:v>
                </c:pt>
                <c:pt idx="11">
                  <c:v>46.28</c:v>
                </c:pt>
                <c:pt idx="12">
                  <c:v>47.32</c:v>
                </c:pt>
                <c:pt idx="13">
                  <c:v>48.31</c:v>
                </c:pt>
                <c:pt idx="14">
                  <c:v>49.21</c:v>
                </c:pt>
                <c:pt idx="15">
                  <c:v>50.06</c:v>
                </c:pt>
                <c:pt idx="16">
                  <c:v>50.84</c:v>
                </c:pt>
                <c:pt idx="17">
                  <c:v>51.6</c:v>
                </c:pt>
                <c:pt idx="18">
                  <c:v>52.32</c:v>
                </c:pt>
                <c:pt idx="19">
                  <c:v>53.01</c:v>
                </c:pt>
                <c:pt idx="20">
                  <c:v>53.75</c:v>
                </c:pt>
                <c:pt idx="21">
                  <c:v>54.37</c:v>
                </c:pt>
                <c:pt idx="22">
                  <c:v>55.03</c:v>
                </c:pt>
                <c:pt idx="23">
                  <c:v>55.68</c:v>
                </c:pt>
                <c:pt idx="24">
                  <c:v>56.27</c:v>
                </c:pt>
                <c:pt idx="25">
                  <c:v>56.89</c:v>
                </c:pt>
                <c:pt idx="26">
                  <c:v>57.47</c:v>
                </c:pt>
                <c:pt idx="27">
                  <c:v>58.07</c:v>
                </c:pt>
                <c:pt idx="28">
                  <c:v>58.64</c:v>
                </c:pt>
                <c:pt idx="29">
                  <c:v>59.18</c:v>
                </c:pt>
                <c:pt idx="30">
                  <c:v>59.73000000000001</c:v>
                </c:pt>
                <c:pt idx="31">
                  <c:v>60.24</c:v>
                </c:pt>
                <c:pt idx="32">
                  <c:v>60.79000000000001</c:v>
                </c:pt>
                <c:pt idx="33">
                  <c:v>61.3</c:v>
                </c:pt>
                <c:pt idx="34">
                  <c:v>61.8</c:v>
                </c:pt>
                <c:pt idx="35">
                  <c:v>62.34</c:v>
                </c:pt>
                <c:pt idx="36">
                  <c:v>62.81</c:v>
                </c:pt>
                <c:pt idx="37">
                  <c:v>63.29000000000001</c:v>
                </c:pt>
                <c:pt idx="38">
                  <c:v>63.78</c:v>
                </c:pt>
                <c:pt idx="39">
                  <c:v>64.23</c:v>
                </c:pt>
              </c:numCache>
            </c:numRef>
          </c:yVal>
          <c:smooth val="0"/>
        </c:ser>
        <c:ser>
          <c:idx val="29"/>
          <c:order val="29"/>
          <c:spPr>
            <a:ln w="28575">
              <a:noFill/>
            </a:ln>
          </c:spPr>
          <c:xVal>
            <c:numRef>
              <c:f>data!$DN$5:$DN$44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data!$DO$5:$DO$44</c:f>
              <c:numCache>
                <c:formatCode>0_ </c:formatCode>
                <c:ptCount val="40"/>
                <c:pt idx="0">
                  <c:v>16.741</c:v>
                </c:pt>
                <c:pt idx="1">
                  <c:v>23.7</c:v>
                </c:pt>
                <c:pt idx="2">
                  <c:v>30.27</c:v>
                </c:pt>
                <c:pt idx="3">
                  <c:v>37.32</c:v>
                </c:pt>
                <c:pt idx="4">
                  <c:v>41.43</c:v>
                </c:pt>
                <c:pt idx="5">
                  <c:v>44.02</c:v>
                </c:pt>
                <c:pt idx="6">
                  <c:v>46.24</c:v>
                </c:pt>
                <c:pt idx="7">
                  <c:v>48.11</c:v>
                </c:pt>
                <c:pt idx="8">
                  <c:v>49.89</c:v>
                </c:pt>
                <c:pt idx="9">
                  <c:v>51.41</c:v>
                </c:pt>
                <c:pt idx="10">
                  <c:v>52.85</c:v>
                </c:pt>
                <c:pt idx="11">
                  <c:v>54.11</c:v>
                </c:pt>
                <c:pt idx="12">
                  <c:v>55.27</c:v>
                </c:pt>
                <c:pt idx="13">
                  <c:v>56.37</c:v>
                </c:pt>
                <c:pt idx="14">
                  <c:v>57.34</c:v>
                </c:pt>
                <c:pt idx="15">
                  <c:v>58.25</c:v>
                </c:pt>
                <c:pt idx="16">
                  <c:v>59.08</c:v>
                </c:pt>
                <c:pt idx="17">
                  <c:v>59.89</c:v>
                </c:pt>
                <c:pt idx="18">
                  <c:v>60.66000000000001</c:v>
                </c:pt>
                <c:pt idx="19">
                  <c:v>61.39</c:v>
                </c:pt>
                <c:pt idx="20">
                  <c:v>62.19000000000001</c:v>
                </c:pt>
                <c:pt idx="21">
                  <c:v>62.86</c:v>
                </c:pt>
                <c:pt idx="22">
                  <c:v>63.56</c:v>
                </c:pt>
                <c:pt idx="23">
                  <c:v>64.22</c:v>
                </c:pt>
                <c:pt idx="24">
                  <c:v>64.84</c:v>
                </c:pt>
                <c:pt idx="25">
                  <c:v>65.49</c:v>
                </c:pt>
                <c:pt idx="26">
                  <c:v>66.09</c:v>
                </c:pt>
                <c:pt idx="27">
                  <c:v>66.71</c:v>
                </c:pt>
                <c:pt idx="28">
                  <c:v>67.33</c:v>
                </c:pt>
                <c:pt idx="29">
                  <c:v>67.9</c:v>
                </c:pt>
                <c:pt idx="30">
                  <c:v>68.47</c:v>
                </c:pt>
                <c:pt idx="31">
                  <c:v>69.02</c:v>
                </c:pt>
                <c:pt idx="32">
                  <c:v>69.58</c:v>
                </c:pt>
                <c:pt idx="33">
                  <c:v>70.13</c:v>
                </c:pt>
                <c:pt idx="34">
                  <c:v>70.64</c:v>
                </c:pt>
                <c:pt idx="35">
                  <c:v>71.17999999999998</c:v>
                </c:pt>
                <c:pt idx="36">
                  <c:v>71.7</c:v>
                </c:pt>
                <c:pt idx="37">
                  <c:v>72.24</c:v>
                </c:pt>
                <c:pt idx="38">
                  <c:v>72.75</c:v>
                </c:pt>
                <c:pt idx="39">
                  <c:v>73.21</c:v>
                </c:pt>
              </c:numCache>
            </c:numRef>
          </c:yVal>
          <c:smooth val="0"/>
        </c:ser>
        <c:ser>
          <c:idx val="30"/>
          <c:order val="30"/>
          <c:spPr>
            <a:ln w="28575">
              <a:noFill/>
            </a:ln>
          </c:spPr>
          <c:xVal>
            <c:numRef>
              <c:f>data!$DR$5:$DR$44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data!$DS$5:$DS$44</c:f>
              <c:numCache>
                <c:formatCode>0_ </c:formatCode>
                <c:ptCount val="40"/>
                <c:pt idx="0">
                  <c:v>17.698</c:v>
                </c:pt>
                <c:pt idx="1">
                  <c:v>25.37</c:v>
                </c:pt>
                <c:pt idx="2">
                  <c:v>32.46</c:v>
                </c:pt>
                <c:pt idx="3">
                  <c:v>40.04</c:v>
                </c:pt>
                <c:pt idx="4">
                  <c:v>44.52</c:v>
                </c:pt>
                <c:pt idx="5">
                  <c:v>47.32</c:v>
                </c:pt>
                <c:pt idx="6">
                  <c:v>49.67</c:v>
                </c:pt>
                <c:pt idx="7">
                  <c:v>51.77</c:v>
                </c:pt>
                <c:pt idx="8">
                  <c:v>53.62000000000001</c:v>
                </c:pt>
                <c:pt idx="9">
                  <c:v>55.32</c:v>
                </c:pt>
                <c:pt idx="10">
                  <c:v>56.86</c:v>
                </c:pt>
                <c:pt idx="11">
                  <c:v>58.23000000000001</c:v>
                </c:pt>
                <c:pt idx="12">
                  <c:v>59.51</c:v>
                </c:pt>
                <c:pt idx="13">
                  <c:v>60.68</c:v>
                </c:pt>
                <c:pt idx="14">
                  <c:v>61.84</c:v>
                </c:pt>
                <c:pt idx="15">
                  <c:v>62.69000000000001</c:v>
                </c:pt>
                <c:pt idx="16">
                  <c:v>63.57</c:v>
                </c:pt>
                <c:pt idx="17">
                  <c:v>64.42</c:v>
                </c:pt>
                <c:pt idx="18">
                  <c:v>65.22</c:v>
                </c:pt>
                <c:pt idx="19">
                  <c:v>65.98</c:v>
                </c:pt>
                <c:pt idx="20">
                  <c:v>66.81</c:v>
                </c:pt>
                <c:pt idx="21">
                  <c:v>67.49</c:v>
                </c:pt>
                <c:pt idx="22">
                  <c:v>68.17999999999998</c:v>
                </c:pt>
                <c:pt idx="23">
                  <c:v>68.88</c:v>
                </c:pt>
                <c:pt idx="24">
                  <c:v>69.49</c:v>
                </c:pt>
                <c:pt idx="25">
                  <c:v>70.16</c:v>
                </c:pt>
                <c:pt idx="26">
                  <c:v>70.78</c:v>
                </c:pt>
                <c:pt idx="27">
                  <c:v>71.39</c:v>
                </c:pt>
                <c:pt idx="28">
                  <c:v>72.03</c:v>
                </c:pt>
                <c:pt idx="29">
                  <c:v>72.61</c:v>
                </c:pt>
                <c:pt idx="30">
                  <c:v>73.19</c:v>
                </c:pt>
                <c:pt idx="31">
                  <c:v>73.74</c:v>
                </c:pt>
                <c:pt idx="32">
                  <c:v>74.34</c:v>
                </c:pt>
                <c:pt idx="33">
                  <c:v>74.9</c:v>
                </c:pt>
                <c:pt idx="34">
                  <c:v>75.42</c:v>
                </c:pt>
                <c:pt idx="35">
                  <c:v>76.0</c:v>
                </c:pt>
                <c:pt idx="36">
                  <c:v>76.53</c:v>
                </c:pt>
                <c:pt idx="37">
                  <c:v>77.06</c:v>
                </c:pt>
                <c:pt idx="38">
                  <c:v>77.56</c:v>
                </c:pt>
                <c:pt idx="39">
                  <c:v>78.06</c:v>
                </c:pt>
              </c:numCache>
            </c:numRef>
          </c:yVal>
          <c:smooth val="0"/>
        </c:ser>
        <c:ser>
          <c:idx val="31"/>
          <c:order val="31"/>
          <c:spPr>
            <a:ln w="28575">
              <a:noFill/>
            </a:ln>
          </c:spPr>
          <c:xVal>
            <c:numRef>
              <c:f>data!$DV$5:$DV$44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data!$DW$5:$DW$44</c:f>
              <c:numCache>
                <c:formatCode>0_ </c:formatCode>
                <c:ptCount val="40"/>
                <c:pt idx="0">
                  <c:v>16.78499999999999</c:v>
                </c:pt>
                <c:pt idx="1">
                  <c:v>23.91999999999999</c:v>
                </c:pt>
                <c:pt idx="2">
                  <c:v>30.3</c:v>
                </c:pt>
                <c:pt idx="3">
                  <c:v>37.66000000000001</c:v>
                </c:pt>
                <c:pt idx="4">
                  <c:v>41.44</c:v>
                </c:pt>
                <c:pt idx="5">
                  <c:v>43.82</c:v>
                </c:pt>
                <c:pt idx="6">
                  <c:v>45.91</c:v>
                </c:pt>
                <c:pt idx="7">
                  <c:v>47.72000000000001</c:v>
                </c:pt>
                <c:pt idx="8">
                  <c:v>49.32</c:v>
                </c:pt>
                <c:pt idx="9">
                  <c:v>50.83</c:v>
                </c:pt>
                <c:pt idx="10">
                  <c:v>52.18</c:v>
                </c:pt>
                <c:pt idx="11">
                  <c:v>53.31</c:v>
                </c:pt>
                <c:pt idx="12">
                  <c:v>54.44</c:v>
                </c:pt>
                <c:pt idx="13">
                  <c:v>55.44</c:v>
                </c:pt>
                <c:pt idx="14">
                  <c:v>56.34</c:v>
                </c:pt>
                <c:pt idx="15">
                  <c:v>57.18</c:v>
                </c:pt>
                <c:pt idx="16">
                  <c:v>57.99</c:v>
                </c:pt>
                <c:pt idx="17">
                  <c:v>58.71</c:v>
                </c:pt>
                <c:pt idx="18">
                  <c:v>59.42</c:v>
                </c:pt>
                <c:pt idx="19">
                  <c:v>60.11</c:v>
                </c:pt>
                <c:pt idx="20">
                  <c:v>60.83999999999991</c:v>
                </c:pt>
                <c:pt idx="21">
                  <c:v>61.45</c:v>
                </c:pt>
                <c:pt idx="22">
                  <c:v>62.09999999999998</c:v>
                </c:pt>
                <c:pt idx="23">
                  <c:v>62.71</c:v>
                </c:pt>
                <c:pt idx="24">
                  <c:v>63.3</c:v>
                </c:pt>
                <c:pt idx="25">
                  <c:v>63.91</c:v>
                </c:pt>
                <c:pt idx="26">
                  <c:v>64.47</c:v>
                </c:pt>
                <c:pt idx="27">
                  <c:v>65.07</c:v>
                </c:pt>
                <c:pt idx="28">
                  <c:v>65.62</c:v>
                </c:pt>
                <c:pt idx="29">
                  <c:v>66.1499999999999</c:v>
                </c:pt>
                <c:pt idx="30">
                  <c:v>66.67999999999998</c:v>
                </c:pt>
                <c:pt idx="31">
                  <c:v>67.19</c:v>
                </c:pt>
                <c:pt idx="32">
                  <c:v>67.71</c:v>
                </c:pt>
                <c:pt idx="33">
                  <c:v>68.23</c:v>
                </c:pt>
                <c:pt idx="34">
                  <c:v>68.72</c:v>
                </c:pt>
                <c:pt idx="35">
                  <c:v>69.24</c:v>
                </c:pt>
                <c:pt idx="36">
                  <c:v>69.7</c:v>
                </c:pt>
                <c:pt idx="37">
                  <c:v>70.2</c:v>
                </c:pt>
                <c:pt idx="38">
                  <c:v>70.7</c:v>
                </c:pt>
                <c:pt idx="39">
                  <c:v>71.12</c:v>
                </c:pt>
              </c:numCache>
            </c:numRef>
          </c:yVal>
          <c:smooth val="0"/>
        </c:ser>
        <c:ser>
          <c:idx val="32"/>
          <c:order val="32"/>
          <c:spPr>
            <a:ln w="28575">
              <a:noFill/>
            </a:ln>
          </c:spPr>
          <c:xVal>
            <c:numRef>
              <c:f>data!$DZ$5:$DZ$44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data!$EA$5:$EA$44</c:f>
              <c:numCache>
                <c:formatCode>0_ </c:formatCode>
                <c:ptCount val="40"/>
                <c:pt idx="0">
                  <c:v>14.48200000000001</c:v>
                </c:pt>
                <c:pt idx="1">
                  <c:v>20.05</c:v>
                </c:pt>
                <c:pt idx="2">
                  <c:v>25.7</c:v>
                </c:pt>
                <c:pt idx="3">
                  <c:v>31.27</c:v>
                </c:pt>
                <c:pt idx="4">
                  <c:v>36.26000000000001</c:v>
                </c:pt>
                <c:pt idx="5">
                  <c:v>39.17</c:v>
                </c:pt>
                <c:pt idx="6">
                  <c:v>41.52</c:v>
                </c:pt>
                <c:pt idx="7">
                  <c:v>43.59</c:v>
                </c:pt>
                <c:pt idx="8">
                  <c:v>45.44</c:v>
                </c:pt>
                <c:pt idx="9">
                  <c:v>47.1</c:v>
                </c:pt>
                <c:pt idx="10">
                  <c:v>48.66000000000001</c:v>
                </c:pt>
                <c:pt idx="11">
                  <c:v>50.09</c:v>
                </c:pt>
                <c:pt idx="12">
                  <c:v>51.41</c:v>
                </c:pt>
                <c:pt idx="13">
                  <c:v>52.6</c:v>
                </c:pt>
                <c:pt idx="14">
                  <c:v>53.73000000000001</c:v>
                </c:pt>
                <c:pt idx="15">
                  <c:v>54.83</c:v>
                </c:pt>
                <c:pt idx="16">
                  <c:v>55.77</c:v>
                </c:pt>
                <c:pt idx="17">
                  <c:v>56.68</c:v>
                </c:pt>
                <c:pt idx="18">
                  <c:v>57.54</c:v>
                </c:pt>
                <c:pt idx="19">
                  <c:v>58.37</c:v>
                </c:pt>
                <c:pt idx="20">
                  <c:v>59.25</c:v>
                </c:pt>
                <c:pt idx="21">
                  <c:v>59.99</c:v>
                </c:pt>
                <c:pt idx="22">
                  <c:v>60.72000000000001</c:v>
                </c:pt>
                <c:pt idx="23">
                  <c:v>61.44</c:v>
                </c:pt>
                <c:pt idx="24">
                  <c:v>62.13</c:v>
                </c:pt>
                <c:pt idx="25">
                  <c:v>62.84</c:v>
                </c:pt>
                <c:pt idx="26">
                  <c:v>63.49</c:v>
                </c:pt>
                <c:pt idx="27">
                  <c:v>64.17999999999998</c:v>
                </c:pt>
                <c:pt idx="28">
                  <c:v>64.84</c:v>
                </c:pt>
                <c:pt idx="29">
                  <c:v>65.44000000000002</c:v>
                </c:pt>
                <c:pt idx="30">
                  <c:v>66.0799999999999</c:v>
                </c:pt>
                <c:pt idx="31">
                  <c:v>66.66999999999998</c:v>
                </c:pt>
                <c:pt idx="32">
                  <c:v>67.28</c:v>
                </c:pt>
                <c:pt idx="33">
                  <c:v>67.88</c:v>
                </c:pt>
                <c:pt idx="34">
                  <c:v>68.44000000000002</c:v>
                </c:pt>
                <c:pt idx="35">
                  <c:v>69.02</c:v>
                </c:pt>
                <c:pt idx="36">
                  <c:v>69.56999999999992</c:v>
                </c:pt>
                <c:pt idx="37">
                  <c:v>70.13</c:v>
                </c:pt>
                <c:pt idx="38">
                  <c:v>70.66999999999998</c:v>
                </c:pt>
                <c:pt idx="39">
                  <c:v>71.19</c:v>
                </c:pt>
              </c:numCache>
            </c:numRef>
          </c:yVal>
          <c:smooth val="0"/>
        </c:ser>
        <c:ser>
          <c:idx val="33"/>
          <c:order val="33"/>
          <c:spPr>
            <a:ln w="28575">
              <a:noFill/>
            </a:ln>
          </c:spPr>
          <c:xVal>
            <c:numRef>
              <c:f>data!$ED$5:$ED$44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data!$EE$5:$EE$44</c:f>
              <c:numCache>
                <c:formatCode>0_ </c:formatCode>
                <c:ptCount val="40"/>
                <c:pt idx="0">
                  <c:v>16.17299999999999</c:v>
                </c:pt>
                <c:pt idx="1">
                  <c:v>22.84</c:v>
                </c:pt>
                <c:pt idx="2">
                  <c:v>29.22</c:v>
                </c:pt>
                <c:pt idx="3">
                  <c:v>35.68</c:v>
                </c:pt>
                <c:pt idx="4">
                  <c:v>41.37</c:v>
                </c:pt>
                <c:pt idx="5">
                  <c:v>44.42</c:v>
                </c:pt>
                <c:pt idx="6">
                  <c:v>46.82</c:v>
                </c:pt>
                <c:pt idx="7">
                  <c:v>48.98</c:v>
                </c:pt>
                <c:pt idx="8">
                  <c:v>50.9</c:v>
                </c:pt>
                <c:pt idx="9">
                  <c:v>52.64</c:v>
                </c:pt>
                <c:pt idx="10">
                  <c:v>54.23000000000001</c:v>
                </c:pt>
                <c:pt idx="11">
                  <c:v>55.73000000000001</c:v>
                </c:pt>
                <c:pt idx="12">
                  <c:v>57.08</c:v>
                </c:pt>
                <c:pt idx="13">
                  <c:v>58.32</c:v>
                </c:pt>
                <c:pt idx="14">
                  <c:v>59.5</c:v>
                </c:pt>
                <c:pt idx="15">
                  <c:v>60.55</c:v>
                </c:pt>
                <c:pt idx="16">
                  <c:v>61.57</c:v>
                </c:pt>
                <c:pt idx="17">
                  <c:v>62.47</c:v>
                </c:pt>
                <c:pt idx="18">
                  <c:v>63.32</c:v>
                </c:pt>
                <c:pt idx="19">
                  <c:v>64.1199999999999</c:v>
                </c:pt>
                <c:pt idx="20">
                  <c:v>64.98</c:v>
                </c:pt>
                <c:pt idx="21">
                  <c:v>65.67999999999998</c:v>
                </c:pt>
                <c:pt idx="22">
                  <c:v>66.41000000000002</c:v>
                </c:pt>
                <c:pt idx="23">
                  <c:v>67.13</c:v>
                </c:pt>
                <c:pt idx="24">
                  <c:v>67.79</c:v>
                </c:pt>
                <c:pt idx="25">
                  <c:v>68.46</c:v>
                </c:pt>
                <c:pt idx="26">
                  <c:v>69.0799999999999</c:v>
                </c:pt>
                <c:pt idx="27">
                  <c:v>69.73</c:v>
                </c:pt>
                <c:pt idx="28">
                  <c:v>70.39</c:v>
                </c:pt>
                <c:pt idx="29">
                  <c:v>70.99</c:v>
                </c:pt>
                <c:pt idx="30">
                  <c:v>71.61</c:v>
                </c:pt>
                <c:pt idx="31">
                  <c:v>72.19</c:v>
                </c:pt>
                <c:pt idx="32">
                  <c:v>72.81</c:v>
                </c:pt>
                <c:pt idx="33">
                  <c:v>73.4</c:v>
                </c:pt>
                <c:pt idx="34">
                  <c:v>73.96</c:v>
                </c:pt>
                <c:pt idx="35">
                  <c:v>74.53</c:v>
                </c:pt>
                <c:pt idx="36">
                  <c:v>75.07</c:v>
                </c:pt>
                <c:pt idx="37">
                  <c:v>75.62</c:v>
                </c:pt>
                <c:pt idx="38">
                  <c:v>76.1999999999999</c:v>
                </c:pt>
                <c:pt idx="39">
                  <c:v>76.7</c:v>
                </c:pt>
              </c:numCache>
            </c:numRef>
          </c:yVal>
          <c:smooth val="0"/>
        </c:ser>
        <c:ser>
          <c:idx val="34"/>
          <c:order val="34"/>
          <c:spPr>
            <a:ln w="28575">
              <a:noFill/>
            </a:ln>
          </c:spPr>
          <c:xVal>
            <c:numRef>
              <c:f>data!$EH$5:$EH$44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data!$EI$5:$EI$44</c:f>
              <c:numCache>
                <c:formatCode>0_ </c:formatCode>
                <c:ptCount val="40"/>
                <c:pt idx="0">
                  <c:v>15.345</c:v>
                </c:pt>
                <c:pt idx="1">
                  <c:v>21.57</c:v>
                </c:pt>
                <c:pt idx="2">
                  <c:v>27.39</c:v>
                </c:pt>
                <c:pt idx="3">
                  <c:v>33.27</c:v>
                </c:pt>
                <c:pt idx="4">
                  <c:v>38.64</c:v>
                </c:pt>
                <c:pt idx="5">
                  <c:v>41.55</c:v>
                </c:pt>
                <c:pt idx="6">
                  <c:v>43.87</c:v>
                </c:pt>
                <c:pt idx="7">
                  <c:v>45.84</c:v>
                </c:pt>
                <c:pt idx="8">
                  <c:v>47.65</c:v>
                </c:pt>
                <c:pt idx="9">
                  <c:v>49.3</c:v>
                </c:pt>
                <c:pt idx="10">
                  <c:v>50.82</c:v>
                </c:pt>
                <c:pt idx="11">
                  <c:v>52.21</c:v>
                </c:pt>
                <c:pt idx="12">
                  <c:v>53.51</c:v>
                </c:pt>
                <c:pt idx="13">
                  <c:v>54.68</c:v>
                </c:pt>
                <c:pt idx="14">
                  <c:v>55.82</c:v>
                </c:pt>
                <c:pt idx="15">
                  <c:v>56.86</c:v>
                </c:pt>
                <c:pt idx="16">
                  <c:v>57.8</c:v>
                </c:pt>
                <c:pt idx="17">
                  <c:v>58.68</c:v>
                </c:pt>
                <c:pt idx="18">
                  <c:v>59.5</c:v>
                </c:pt>
                <c:pt idx="19">
                  <c:v>60.29000000000001</c:v>
                </c:pt>
                <c:pt idx="20">
                  <c:v>61.1</c:v>
                </c:pt>
                <c:pt idx="21">
                  <c:v>61.76000000000001</c:v>
                </c:pt>
                <c:pt idx="22">
                  <c:v>62.46</c:v>
                </c:pt>
                <c:pt idx="23">
                  <c:v>63.14</c:v>
                </c:pt>
                <c:pt idx="24">
                  <c:v>63.77</c:v>
                </c:pt>
                <c:pt idx="25">
                  <c:v>64.41000000000002</c:v>
                </c:pt>
                <c:pt idx="26">
                  <c:v>65.01</c:v>
                </c:pt>
                <c:pt idx="27">
                  <c:v>65.63</c:v>
                </c:pt>
                <c:pt idx="28">
                  <c:v>66.24</c:v>
                </c:pt>
                <c:pt idx="29">
                  <c:v>66.79</c:v>
                </c:pt>
                <c:pt idx="30">
                  <c:v>67.38</c:v>
                </c:pt>
                <c:pt idx="31">
                  <c:v>67.94000000000002</c:v>
                </c:pt>
                <c:pt idx="32">
                  <c:v>68.5</c:v>
                </c:pt>
                <c:pt idx="33">
                  <c:v>69.05</c:v>
                </c:pt>
                <c:pt idx="34">
                  <c:v>69.59</c:v>
                </c:pt>
                <c:pt idx="35">
                  <c:v>70.14</c:v>
                </c:pt>
                <c:pt idx="36">
                  <c:v>70.65</c:v>
                </c:pt>
                <c:pt idx="37">
                  <c:v>71.16999999999998</c:v>
                </c:pt>
                <c:pt idx="38">
                  <c:v>71.67999999999998</c:v>
                </c:pt>
                <c:pt idx="39">
                  <c:v>72.1499999999999</c:v>
                </c:pt>
              </c:numCache>
            </c:numRef>
          </c:yVal>
          <c:smooth val="0"/>
        </c:ser>
        <c:ser>
          <c:idx val="35"/>
          <c:order val="35"/>
          <c:spPr>
            <a:ln w="28575">
              <a:noFill/>
            </a:ln>
          </c:spPr>
          <c:xVal>
            <c:numRef>
              <c:f>data!$EL$5:$EL$44</c:f>
              <c:numCache>
                <c:formatCode>General</c:formatCode>
                <c:ptCount val="40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40.0</c:v>
                </c:pt>
                <c:pt idx="8">
                  <c:v>45.0</c:v>
                </c:pt>
                <c:pt idx="9">
                  <c:v>50.0</c:v>
                </c:pt>
                <c:pt idx="10">
                  <c:v>55.0</c:v>
                </c:pt>
                <c:pt idx="11">
                  <c:v>60.0</c:v>
                </c:pt>
                <c:pt idx="12">
                  <c:v>65.0</c:v>
                </c:pt>
                <c:pt idx="13">
                  <c:v>70.0</c:v>
                </c:pt>
                <c:pt idx="14">
                  <c:v>75.0</c:v>
                </c:pt>
                <c:pt idx="15">
                  <c:v>80.0</c:v>
                </c:pt>
                <c:pt idx="16">
                  <c:v>85.0</c:v>
                </c:pt>
                <c:pt idx="17">
                  <c:v>90.0</c:v>
                </c:pt>
                <c:pt idx="18">
                  <c:v>95.0</c:v>
                </c:pt>
                <c:pt idx="19">
                  <c:v>100.0</c:v>
                </c:pt>
                <c:pt idx="20">
                  <c:v>105.0</c:v>
                </c:pt>
                <c:pt idx="21">
                  <c:v>110.0</c:v>
                </c:pt>
                <c:pt idx="22">
                  <c:v>115.0</c:v>
                </c:pt>
                <c:pt idx="23">
                  <c:v>120.0</c:v>
                </c:pt>
                <c:pt idx="24">
                  <c:v>125.0</c:v>
                </c:pt>
                <c:pt idx="25">
                  <c:v>130.0</c:v>
                </c:pt>
                <c:pt idx="26">
                  <c:v>135.0</c:v>
                </c:pt>
                <c:pt idx="27">
                  <c:v>140.0</c:v>
                </c:pt>
                <c:pt idx="28">
                  <c:v>145.0</c:v>
                </c:pt>
                <c:pt idx="29">
                  <c:v>150.0</c:v>
                </c:pt>
                <c:pt idx="30">
                  <c:v>155.0</c:v>
                </c:pt>
                <c:pt idx="31">
                  <c:v>160.0</c:v>
                </c:pt>
                <c:pt idx="32">
                  <c:v>165.0</c:v>
                </c:pt>
                <c:pt idx="33">
                  <c:v>170.0</c:v>
                </c:pt>
                <c:pt idx="34">
                  <c:v>175.0</c:v>
                </c:pt>
                <c:pt idx="35">
                  <c:v>180.0</c:v>
                </c:pt>
                <c:pt idx="36">
                  <c:v>185.0</c:v>
                </c:pt>
                <c:pt idx="37">
                  <c:v>190.0</c:v>
                </c:pt>
                <c:pt idx="38">
                  <c:v>195.0</c:v>
                </c:pt>
                <c:pt idx="39">
                  <c:v>200.0</c:v>
                </c:pt>
              </c:numCache>
            </c:numRef>
          </c:xVal>
          <c:yVal>
            <c:numRef>
              <c:f>data!$EM$5:$EM$44</c:f>
              <c:numCache>
                <c:formatCode>0_ </c:formatCode>
                <c:ptCount val="40"/>
                <c:pt idx="0">
                  <c:v>15.042</c:v>
                </c:pt>
                <c:pt idx="1">
                  <c:v>21.04</c:v>
                </c:pt>
                <c:pt idx="2">
                  <c:v>26.5</c:v>
                </c:pt>
                <c:pt idx="3">
                  <c:v>32.09</c:v>
                </c:pt>
                <c:pt idx="4">
                  <c:v>37.06</c:v>
                </c:pt>
                <c:pt idx="5">
                  <c:v>39.54</c:v>
                </c:pt>
                <c:pt idx="6">
                  <c:v>41.57</c:v>
                </c:pt>
                <c:pt idx="7">
                  <c:v>43.39</c:v>
                </c:pt>
                <c:pt idx="8">
                  <c:v>45.0</c:v>
                </c:pt>
                <c:pt idx="9">
                  <c:v>46.44</c:v>
                </c:pt>
                <c:pt idx="10">
                  <c:v>47.78</c:v>
                </c:pt>
                <c:pt idx="11">
                  <c:v>49.01</c:v>
                </c:pt>
                <c:pt idx="12">
                  <c:v>50.15</c:v>
                </c:pt>
                <c:pt idx="13">
                  <c:v>51.19000000000001</c:v>
                </c:pt>
                <c:pt idx="14">
                  <c:v>52.15</c:v>
                </c:pt>
                <c:pt idx="15">
                  <c:v>53.04</c:v>
                </c:pt>
                <c:pt idx="16">
                  <c:v>53.87</c:v>
                </c:pt>
                <c:pt idx="17">
                  <c:v>54.64</c:v>
                </c:pt>
                <c:pt idx="18">
                  <c:v>55.35</c:v>
                </c:pt>
                <c:pt idx="19">
                  <c:v>56.02</c:v>
                </c:pt>
                <c:pt idx="20">
                  <c:v>56.7</c:v>
                </c:pt>
                <c:pt idx="21">
                  <c:v>57.29000000000001</c:v>
                </c:pt>
                <c:pt idx="22">
                  <c:v>57.91</c:v>
                </c:pt>
                <c:pt idx="23">
                  <c:v>58.5</c:v>
                </c:pt>
                <c:pt idx="24">
                  <c:v>59.04</c:v>
                </c:pt>
                <c:pt idx="25">
                  <c:v>59.62000000000001</c:v>
                </c:pt>
                <c:pt idx="26">
                  <c:v>60.17</c:v>
                </c:pt>
                <c:pt idx="27">
                  <c:v>60.73000000000001</c:v>
                </c:pt>
                <c:pt idx="28">
                  <c:v>61.27</c:v>
                </c:pt>
                <c:pt idx="29">
                  <c:v>61.76000000000001</c:v>
                </c:pt>
                <c:pt idx="30">
                  <c:v>62.27</c:v>
                </c:pt>
                <c:pt idx="31">
                  <c:v>62.75</c:v>
                </c:pt>
                <c:pt idx="32">
                  <c:v>63.26000000000001</c:v>
                </c:pt>
                <c:pt idx="33">
                  <c:v>63.77</c:v>
                </c:pt>
                <c:pt idx="34">
                  <c:v>64.22</c:v>
                </c:pt>
                <c:pt idx="35">
                  <c:v>64.71</c:v>
                </c:pt>
                <c:pt idx="36">
                  <c:v>65.16</c:v>
                </c:pt>
                <c:pt idx="37">
                  <c:v>65.6</c:v>
                </c:pt>
                <c:pt idx="38">
                  <c:v>66.06</c:v>
                </c:pt>
                <c:pt idx="39">
                  <c:v>66.49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2195752"/>
        <c:axId val="2102199784"/>
      </c:scatterChart>
      <c:valAx>
        <c:axId val="2102195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1600" dirty="0"/>
                  <a:t>Bias Voltage</a:t>
                </a:r>
                <a:r>
                  <a:rPr lang="en-US" sz="1600" baseline="0" dirty="0"/>
                  <a:t> (V)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102199784"/>
        <c:crosses val="autoZero"/>
        <c:crossBetween val="midCat"/>
      </c:valAx>
      <c:valAx>
        <c:axId val="21021997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/>
                  <a:t>leakage current (</a:t>
                </a:r>
                <a:r>
                  <a:rPr lang="en-US" sz="1600" dirty="0" err="1"/>
                  <a:t>nA</a:t>
                </a:r>
                <a:r>
                  <a:rPr lang="en-US" sz="1600" dirty="0"/>
                  <a:t>)</a:t>
                </a:r>
              </a:p>
            </c:rich>
          </c:tx>
          <c:layout/>
          <c:overlay val="0"/>
        </c:title>
        <c:numFmt formatCode="0_ " sourceLinked="1"/>
        <c:majorTickMark val="none"/>
        <c:minorTickMark val="none"/>
        <c:tickLblPos val="nextTo"/>
        <c:crossAx val="2102195752"/>
        <c:crosses val="autoZero"/>
        <c:crossBetween val="midCat"/>
      </c:valAx>
      <c:spPr>
        <a:solidFill>
          <a:schemeClr val="bg1"/>
        </a:solidFill>
        <a:ln w="3175"/>
      </c:spPr>
    </c:plotArea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Vfd</c:v>
          </c:tx>
          <c:invertIfNegative val="0"/>
          <c:cat>
            <c:numRef>
              <c:f>Sheet3!$A$2:$A$7</c:f>
              <c:numCache>
                <c:formatCode>General</c:formatCode>
                <c:ptCount val="6"/>
                <c:pt idx="0">
                  <c:v>75.0</c:v>
                </c:pt>
                <c:pt idx="1">
                  <c:v>80.0</c:v>
                </c:pt>
                <c:pt idx="2">
                  <c:v>85.0</c:v>
                </c:pt>
                <c:pt idx="3">
                  <c:v>90.0</c:v>
                </c:pt>
                <c:pt idx="4">
                  <c:v>95.0</c:v>
                </c:pt>
                <c:pt idx="5">
                  <c:v>100.0</c:v>
                </c:pt>
              </c:numCache>
            </c:numRef>
          </c:cat>
          <c:val>
            <c:numRef>
              <c:f>Sheet3!$B$2:$B$7</c:f>
              <c:numCache>
                <c:formatCode>General</c:formatCode>
                <c:ptCount val="6"/>
                <c:pt idx="0">
                  <c:v>0.0</c:v>
                </c:pt>
                <c:pt idx="1">
                  <c:v>3.0</c:v>
                </c:pt>
                <c:pt idx="2">
                  <c:v>28.0</c:v>
                </c:pt>
                <c:pt idx="3">
                  <c:v>1.0</c:v>
                </c:pt>
                <c:pt idx="4">
                  <c:v>4.0</c:v>
                </c:pt>
                <c:pt idx="5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2241784"/>
        <c:axId val="2102244728"/>
      </c:barChart>
      <c:catAx>
        <c:axId val="2102241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02244728"/>
        <c:crosses val="autoZero"/>
        <c:auto val="1"/>
        <c:lblAlgn val="ctr"/>
        <c:lblOffset val="100"/>
        <c:noMultiLvlLbl val="0"/>
      </c:catAx>
      <c:valAx>
        <c:axId val="2102244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2241784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B49BC-E073-412B-8D39-B5A531F1222D}" type="datetimeFigureOut">
              <a:rPr lang="it-IT" smtClean="0"/>
              <a:t>23/04/15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FFD67-EA90-42BA-B0ED-AAAE15DFDA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73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067968-982A-BF41-B2C3-3A9E9C704ACC}" type="slidenum">
              <a:rPr lang="it-IT" sz="1200"/>
              <a:pPr eaLnBrk="1" hangingPunct="1"/>
              <a:t>4</a:t>
            </a:fld>
            <a:endParaRPr lang="it-IT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57200"/>
            <a:ext cx="8382000" cy="147002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The Proton Computed Tomography Apparatus developed by </a:t>
            </a:r>
            <a:r>
              <a:rPr lang="en-US" sz="3600" dirty="0" smtClean="0">
                <a:solidFill>
                  <a:srgbClr val="002060"/>
                </a:solidFill>
              </a:rPr>
              <a:t>INFN (RDH-WP3)</a:t>
            </a:r>
            <a:endParaRPr lang="it-IT" sz="3600" dirty="0">
              <a:solidFill>
                <a:srgbClr val="002060"/>
              </a:solidFill>
            </a:endParaRPr>
          </a:p>
        </p:txBody>
      </p:sp>
      <p:sp>
        <p:nvSpPr>
          <p:cNvPr id="7" name="Sottotitolo 1"/>
          <p:cNvSpPr>
            <a:spLocks noGrp="1"/>
          </p:cNvSpPr>
          <p:nvPr>
            <p:ph type="subTitle" idx="1"/>
          </p:nvPr>
        </p:nvSpPr>
        <p:spPr>
          <a:xfrm>
            <a:off x="533400" y="2057400"/>
            <a:ext cx="8153400" cy="472440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Bruzzi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1,2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C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Civinini</a:t>
            </a:r>
            <a:r>
              <a:rPr lang="it-IT" sz="4400" baseline="300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G. Maccioni</a:t>
            </a:r>
            <a:r>
              <a:rPr lang="it-IT" sz="4400" baseline="300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3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S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Pallotta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2,4,5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F. 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Paulis</a:t>
            </a:r>
            <a:r>
              <a:rPr lang="it-IT" sz="4400" baseline="300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3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</a:t>
            </a:r>
            <a:r>
              <a:rPr lang="it-IT" sz="4400" baseline="300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Randazzo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6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Scaringella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7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Sipala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3,8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C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Talamonti</a:t>
            </a:r>
            <a:r>
              <a:rPr lang="it-IT" sz="4400" baseline="300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,4,5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        E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Vanzi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9</a:t>
            </a:r>
            <a:endParaRPr lang="it-IT" baseline="30000" dirty="0" smtClean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algn="ctr"/>
            <a:endParaRPr lang="it-IT" baseline="30000" dirty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algn="ctr"/>
            <a:endParaRPr lang="it-IT" baseline="30000" dirty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baseline="30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Physics and Astronomy Department,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University of Florence, Florence, Italy</a:t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baseline="30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INFN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 Florence Division, Florence,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INFN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Cagliari Division, Cagliari,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Department of Biomedical, Experimental and Clinical Sciences,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University of Florence, Florence,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aseline="30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</a:t>
            </a:r>
            <a:r>
              <a:rPr lang="it-IT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it-IT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SOD Fisica Medica, Azienda Ospedaliero-Universitaria Careggi, Firenze, </a:t>
            </a:r>
            <a:r>
              <a:rPr lang="it-IT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INFN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 Catania Division, Catania,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Information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Engineering Department, University of Florence, Florence,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8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Chemistry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and Pharmacy Department, University of Sassari, Sassari, Italy</a:t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it-IT" baseline="30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9</a:t>
            </a:r>
            <a:r>
              <a:rPr lang="it-IT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Fisica Sanitaria, Azienda Ospedaliero-Universitaria Senese, Siena, Italy</a:t>
            </a:r>
            <a:endParaRPr lang="it-IT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it-IT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it-IT" sz="2000" baseline="30000" dirty="0" smtClean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RDH Meeting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Roma 24/04/2015</a:t>
            </a:r>
            <a:endParaRPr lang="en-US" b="1" dirty="0">
              <a:solidFill>
                <a:srgbClr val="00206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8185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23" y="1118726"/>
            <a:ext cx="4425042" cy="4291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39" y="1225566"/>
            <a:ext cx="4280166" cy="4151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ART Resolutions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1040" y="5410350"/>
            <a:ext cx="2010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External edges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8783" y="5257800"/>
            <a:ext cx="2972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Inner holes:</a:t>
            </a:r>
          </a:p>
          <a:p>
            <a:r>
              <a:rPr lang="it-IT" sz="2400" dirty="0" smtClean="0"/>
              <a:t>resolution affected by</a:t>
            </a:r>
          </a:p>
          <a:p>
            <a:r>
              <a:rPr lang="it-IT" sz="2400" dirty="0" smtClean="0"/>
              <a:t>multiple scattering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009388" y="2134840"/>
            <a:ext cx="1560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Resolution [</a:t>
            </a:r>
            <a:r>
              <a:rPr lang="it-IT" sz="1600" b="1" dirty="0" smtClean="0">
                <a:latin typeface="Symbol" panose="05050102010706020507" pitchFamily="18" charset="2"/>
              </a:rPr>
              <a:t>m</a:t>
            </a:r>
            <a:r>
              <a:rPr lang="it-IT" sz="1600" b="1" dirty="0" smtClean="0"/>
              <a:t>m]</a:t>
            </a:r>
            <a:endParaRPr lang="it-IT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62800" y="1905000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Small hole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7315200" y="3810000"/>
            <a:ext cx="115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Large hole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2438400" y="2618207"/>
            <a:ext cx="200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Two different edge </a:t>
            </a:r>
          </a:p>
          <a:p>
            <a:r>
              <a:rPr lang="it-IT" dirty="0" smtClean="0"/>
              <a:t>Positions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815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Geant4 sim + ART spline reco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85000" lnSpcReduction="20000"/>
          </a:bodyPr>
          <a:lstStyle/>
          <a:p>
            <a:r>
              <a:rPr lang="it-IT" dirty="0" smtClean="0"/>
              <a:t>As an intermediate step toward the MLP we used a fit to a cubic function to approx. the proton path inside the phantom</a:t>
            </a:r>
          </a:p>
          <a:p>
            <a:r>
              <a:rPr lang="it-IT" dirty="0" smtClean="0"/>
              <a:t>The four parameters of the cubic are determined by the two track segments extrapolation point on the phantom envelope and their angles</a:t>
            </a:r>
          </a:p>
          <a:p>
            <a:r>
              <a:rPr lang="it-IT" dirty="0" smtClean="0"/>
              <a:t>The MLP takes better into account the multiple scattering but it is much more CPU-time consuming then a simple cubic fit </a:t>
            </a:r>
          </a:p>
          <a:p>
            <a:pPr lvl="1"/>
            <a:r>
              <a:rPr lang="it-IT" dirty="0" smtClean="0"/>
              <a:t>Cubic: simple constant 4x4 matrix inversion</a:t>
            </a:r>
          </a:p>
          <a:p>
            <a:pPr lvl="1"/>
            <a:r>
              <a:rPr lang="it-IT" dirty="0" smtClean="0"/>
              <a:t>MLP: point-to-point variable matrix algebra </a:t>
            </a:r>
          </a:p>
          <a:p>
            <a:r>
              <a:rPr lang="it-IT" dirty="0" smtClean="0"/>
              <a:t>Spline reco: 15’ pre-processing run + 1’ per iteration on a 62.5K pixel [200x200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</a:t>
            </a:r>
            <a:r>
              <a:rPr lang="it-IT" baseline="30000" dirty="0" smtClean="0"/>
              <a:t>2</a:t>
            </a:r>
            <a:r>
              <a:rPr lang="it-IT" dirty="0" smtClean="0"/>
              <a:t>] image </a:t>
            </a:r>
            <a:r>
              <a:rPr lang="it-IT" dirty="0" smtClean="0">
                <a:sym typeface="Wingdings" panose="05000000000000000000" pitchFamily="2" charset="2"/>
              </a:rPr>
              <a:t> 1 hour per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9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it-IT" dirty="0" smtClean="0"/>
              <a:t>180 MeV proton run simulation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4" y="990600"/>
            <a:ext cx="5185548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4394" y="1179016"/>
            <a:ext cx="32748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With the 5x5cm</a:t>
            </a:r>
            <a:r>
              <a:rPr lang="it-IT" sz="2400" baseline="30000" dirty="0" smtClean="0"/>
              <a:t>2</a:t>
            </a:r>
            <a:r>
              <a:rPr lang="it-IT" sz="2400" dirty="0" smtClean="0"/>
              <a:t> prototype we are forced to use metals to allow for sufficient proton  energy loss inside the small phantom:</a:t>
            </a:r>
          </a:p>
          <a:p>
            <a:r>
              <a:rPr lang="it-IT" sz="2400" dirty="0" smtClean="0"/>
              <a:t> </a:t>
            </a:r>
          </a:p>
          <a:p>
            <a:r>
              <a:rPr lang="it-IT" sz="2400" dirty="0" smtClean="0"/>
              <a:t>45mm diameter Aluminum phantom with </a:t>
            </a:r>
            <a:r>
              <a:rPr lang="it-IT" sz="2400" dirty="0" smtClean="0">
                <a:latin typeface="Symbol" panose="05050102010706020507" pitchFamily="18" charset="2"/>
              </a:rPr>
              <a:t>f</a:t>
            </a:r>
            <a:r>
              <a:rPr lang="it-IT" sz="2400" dirty="0" smtClean="0"/>
              <a:t>=2-6mm iron or copper inserts</a:t>
            </a:r>
            <a:endParaRPr lang="it-IT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27805" y="5715000"/>
            <a:ext cx="5236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ART image after 50 iterations (spline proton trajectory approx.)</a:t>
            </a:r>
            <a:endParaRPr lang="it-IT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83333" y="5616416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x200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43995" y="1591795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x200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70724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it-IT" dirty="0" smtClean="0"/>
              <a:t>180 MeV proton run simulation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April 24th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06843"/>
            <a:ext cx="3928446" cy="381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04385"/>
            <a:ext cx="3886200" cy="37690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3795" y="5029200"/>
            <a:ext cx="4170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Phantom external edges (two different </a:t>
            </a:r>
          </a:p>
          <a:p>
            <a:r>
              <a:rPr lang="it-IT" dirty="0" smtClean="0"/>
              <a:t>positions):</a:t>
            </a:r>
          </a:p>
          <a:p>
            <a:r>
              <a:rPr lang="it-IT" dirty="0" smtClean="0"/>
              <a:t>Resolution after 50 iterations: 350-450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</a:t>
            </a:r>
            <a:endParaRPr lang="it-IT" dirty="0"/>
          </a:p>
        </p:txBody>
      </p:sp>
      <p:sp>
        <p:nvSpPr>
          <p:cNvPr id="12" name="TextBox 11"/>
          <p:cNvSpPr txBox="1"/>
          <p:nvPr/>
        </p:nvSpPr>
        <p:spPr>
          <a:xfrm>
            <a:off x="4786311" y="5029200"/>
            <a:ext cx="4118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Phantom internal hole (two different </a:t>
            </a:r>
          </a:p>
          <a:p>
            <a:r>
              <a:rPr lang="it-IT" dirty="0" smtClean="0"/>
              <a:t>positions):</a:t>
            </a:r>
          </a:p>
          <a:p>
            <a:r>
              <a:rPr lang="it-IT" dirty="0" smtClean="0"/>
              <a:t>Resolution after 50 iterations: 570-630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466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200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pCT upgrade (5x20cm</a:t>
            </a:r>
            <a:r>
              <a:rPr lang="it-IT" baseline="30000" dirty="0" smtClean="0">
                <a:solidFill>
                  <a:srgbClr val="002060"/>
                </a:solidFill>
              </a:rPr>
              <a:t>2</a:t>
            </a:r>
            <a:r>
              <a:rPr lang="it-IT" dirty="0" smtClean="0">
                <a:solidFill>
                  <a:srgbClr val="002060"/>
                </a:solidFill>
              </a:rPr>
              <a:t>)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51784"/>
          </a:xfrm>
        </p:spPr>
        <p:txBody>
          <a:bodyPr/>
          <a:lstStyle/>
          <a:p>
            <a:r>
              <a:rPr lang="it-IT" dirty="0" smtClean="0"/>
              <a:t>A system similar to the one already tested</a:t>
            </a:r>
          </a:p>
          <a:p>
            <a:pPr lvl="1"/>
            <a:r>
              <a:rPr lang="it-IT" dirty="0" smtClean="0"/>
              <a:t>Microstrip tracker</a:t>
            </a:r>
          </a:p>
          <a:p>
            <a:pPr lvl="1"/>
            <a:r>
              <a:rPr lang="it-IT" dirty="0" smtClean="0"/>
              <a:t>YAG:Ce calorimeter</a:t>
            </a:r>
          </a:p>
          <a:p>
            <a:r>
              <a:rPr lang="it-IT" dirty="0" smtClean="0"/>
              <a:t>But with a </a:t>
            </a:r>
            <a:r>
              <a:rPr lang="it-IT" dirty="0" smtClean="0">
                <a:solidFill>
                  <a:srgbClr val="FF0000"/>
                </a:solidFill>
              </a:rPr>
              <a:t>50 x 200 mm</a:t>
            </a:r>
            <a:r>
              <a:rPr lang="it-IT" baseline="30000" dirty="0" smtClean="0">
                <a:solidFill>
                  <a:srgbClr val="FF0000"/>
                </a:solidFill>
              </a:rPr>
              <a:t>2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field of view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On-line</a:t>
            </a:r>
            <a:r>
              <a:rPr lang="it-IT" dirty="0" smtClean="0"/>
              <a:t> data aquisition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1 MHz </a:t>
            </a:r>
            <a:r>
              <a:rPr lang="it-IT" dirty="0" smtClean="0"/>
              <a:t>capability</a:t>
            </a:r>
          </a:p>
          <a:p>
            <a:r>
              <a:rPr lang="it-IT" dirty="0" smtClean="0"/>
              <a:t>Rectangular aspect ratio to perform tomographies in slices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April 24th 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RDH Meeting 2015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grpSp>
        <p:nvGrpSpPr>
          <p:cNvPr id="43009" name="Group 43008"/>
          <p:cNvGrpSpPr/>
          <p:nvPr/>
        </p:nvGrpSpPr>
        <p:grpSpPr>
          <a:xfrm>
            <a:off x="493875" y="1556792"/>
            <a:ext cx="8338807" cy="4926460"/>
            <a:chOff x="493875" y="1556792"/>
            <a:chExt cx="8338807" cy="4926460"/>
          </a:xfrm>
        </p:grpSpPr>
        <p:pic>
          <p:nvPicPr>
            <p:cNvPr id="43010" name="Picture 2" descr="C:\Users\Carlo\Dropbox\new_frontend\new_tracker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556792"/>
              <a:ext cx="6568613" cy="4926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240131" y="2156331"/>
              <a:ext cx="1575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Beam pipe</a:t>
              </a:r>
              <a:endParaRPr lang="it-IT" sz="2400" dirty="0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11909" y="2976384"/>
              <a:ext cx="2103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Tracker planes</a:t>
              </a:r>
              <a:endParaRPr lang="it-IT" sz="2400" dirty="0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76078" y="2141835"/>
              <a:ext cx="1417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Phantom</a:t>
              </a:r>
              <a:endParaRPr lang="it-IT" sz="2400" dirty="0"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3875" y="6016219"/>
              <a:ext cx="1778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Calorimeter</a:t>
              </a:r>
              <a:endParaRPr lang="it-IT" sz="2400" dirty="0">
                <a:latin typeface="+mn-lt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092280" y="1772816"/>
              <a:ext cx="879981" cy="3835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6516216" y="2884566"/>
              <a:ext cx="1296790" cy="1917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292080" y="3438049"/>
              <a:ext cx="2520927" cy="20071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0" idx="2"/>
            </p:cNvCxnSpPr>
            <p:nvPr/>
          </p:nvCxnSpPr>
          <p:spPr>
            <a:xfrm>
              <a:off x="2984766" y="2603500"/>
              <a:ext cx="1011170" cy="6037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1" idx="0"/>
            </p:cNvCxnSpPr>
            <p:nvPr/>
          </p:nvCxnSpPr>
          <p:spPr>
            <a:xfrm flipV="1">
              <a:off x="1382901" y="5805264"/>
              <a:ext cx="740827" cy="2109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694468" y="4462545"/>
              <a:ext cx="2138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Silicon sensors</a:t>
              </a:r>
              <a:endParaRPr lang="it-IT" sz="2400" dirty="0">
                <a:latin typeface="+mn-lt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6084168" y="3438049"/>
              <a:ext cx="1728839" cy="1024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9" idx="0"/>
            </p:cNvCxnSpPr>
            <p:nvPr/>
          </p:nvCxnSpPr>
          <p:spPr>
            <a:xfrm flipH="1">
              <a:off x="4499992" y="4462545"/>
              <a:ext cx="3263583" cy="6226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509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Fully assembled Tracker plane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38200" y="1371600"/>
            <a:ext cx="7687733" cy="4324350"/>
            <a:chOff x="838200" y="1371600"/>
            <a:chExt cx="7687733" cy="43243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371600"/>
              <a:ext cx="7687733" cy="432435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1905000" y="3533775"/>
              <a:ext cx="0" cy="42862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38200" y="3072110"/>
              <a:ext cx="184935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Master FPGA</a:t>
              </a:r>
              <a:endParaRPr lang="it-IT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23323" y="3497252"/>
              <a:ext cx="110261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Virtex6</a:t>
              </a:r>
              <a:endParaRPr lang="it-IT" sz="2400" b="1" dirty="0"/>
            </a:p>
          </p:txBody>
        </p:sp>
        <p:cxnSp>
          <p:nvCxnSpPr>
            <p:cNvPr id="13" name="Straight Arrow Connector 12"/>
            <p:cNvCxnSpPr>
              <a:stCxn id="12" idx="0"/>
            </p:cNvCxnSpPr>
            <p:nvPr/>
          </p:nvCxnSpPr>
          <p:spPr>
            <a:xfrm flipV="1">
              <a:off x="7974628" y="3072110"/>
              <a:ext cx="0" cy="42514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829676" y="2440632"/>
              <a:ext cx="1132724" cy="63147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80324" y="2209800"/>
              <a:ext cx="183723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Silicon </a:t>
              </a:r>
              <a:r>
                <a:rPr lang="it-IT" sz="2400" b="1" dirty="0" smtClean="0">
                  <a:latin typeface="Symbol" panose="05050102010706020507" pitchFamily="18" charset="2"/>
                  <a:cs typeface="Symap" panose="00000400000000000000" pitchFamily="2" charset="0"/>
                </a:rPr>
                <a:t>m</a:t>
              </a:r>
              <a:r>
                <a:rPr lang="it-IT" sz="2400" b="1" dirty="0" smtClean="0"/>
                <a:t>strip</a:t>
              </a:r>
              <a:endParaRPr lang="it-IT" sz="2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29200" y="4174509"/>
              <a:ext cx="173073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Slave FPGAs</a:t>
              </a:r>
              <a:endParaRPr lang="it-IT" sz="2400" b="1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5105400" y="3749829"/>
              <a:ext cx="793273" cy="42514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3581400" y="3962400"/>
              <a:ext cx="1406188" cy="46370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20" idx="1"/>
            </p:cNvCxnSpPr>
            <p:nvPr/>
          </p:nvCxnSpPr>
          <p:spPr>
            <a:xfrm flipH="1">
              <a:off x="5502036" y="2006888"/>
              <a:ext cx="515242" cy="66457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017278" y="1776055"/>
              <a:ext cx="20406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Chip front-end</a:t>
              </a:r>
              <a:endParaRPr lang="it-IT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9813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4716016" y="3212976"/>
            <a:ext cx="4104456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2616" y="0"/>
            <a:ext cx="8686800" cy="764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 err="1" smtClean="0">
                <a:solidFill>
                  <a:srgbClr val="002060"/>
                </a:solidFill>
              </a:rPr>
              <a:t>Silicon</a:t>
            </a:r>
            <a:r>
              <a:rPr lang="it-IT" sz="4000" dirty="0" smtClean="0">
                <a:solidFill>
                  <a:srgbClr val="002060"/>
                </a:solidFill>
              </a:rPr>
              <a:t> microstrip </a:t>
            </a:r>
            <a:r>
              <a:rPr lang="it-IT" sz="4000" dirty="0" err="1" smtClean="0">
                <a:solidFill>
                  <a:srgbClr val="002060"/>
                </a:solidFill>
              </a:rPr>
              <a:t>detectors</a:t>
            </a:r>
            <a:endParaRPr lang="en-US" sz="4000" dirty="0">
              <a:solidFill>
                <a:srgbClr val="002060"/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31817034"/>
              </p:ext>
            </p:extLst>
          </p:nvPr>
        </p:nvGraphicFramePr>
        <p:xfrm>
          <a:off x="251520" y="3154139"/>
          <a:ext cx="4176464" cy="265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836712"/>
            <a:ext cx="7571184" cy="2376264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36 p on n single-sided</a:t>
            </a:r>
            <a:r>
              <a:rPr kumimoji="0" lang="it-IT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silicon microstrip</a:t>
            </a:r>
            <a:r>
              <a:rPr kumimoji="0" lang="it-IT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detectors  (HPK)</a:t>
            </a:r>
            <a:r>
              <a:rPr lang="it-IT" sz="2900" dirty="0" smtClean="0">
                <a:solidFill>
                  <a:schemeClr val="tx2"/>
                </a:solidFill>
                <a:latin typeface="+mn-lt"/>
              </a:rPr>
              <a:t>: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it-IT" sz="2900" dirty="0" smtClean="0">
                <a:solidFill>
                  <a:schemeClr val="tx2"/>
                </a:solidFill>
                <a:latin typeface="+mn-lt"/>
              </a:rPr>
              <a:t>51.2 x 51.2 mm</a:t>
            </a:r>
            <a:r>
              <a:rPr lang="it-IT" sz="2900" baseline="30000" dirty="0" smtClean="0">
                <a:solidFill>
                  <a:schemeClr val="tx2"/>
                </a:solidFill>
                <a:latin typeface="+mn-lt"/>
              </a:rPr>
              <a:t>2</a:t>
            </a:r>
            <a:r>
              <a:rPr lang="it-IT" sz="2900" dirty="0" smtClean="0">
                <a:solidFill>
                  <a:schemeClr val="tx2"/>
                </a:solidFill>
                <a:latin typeface="+mn-lt"/>
              </a:rPr>
              <a:t> active area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kumimoji="0" lang="it-IT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&lt;100&gt; crystal type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lang="it-IT" sz="2900" baseline="0" dirty="0" smtClean="0">
                <a:solidFill>
                  <a:schemeClr val="tx2"/>
                </a:solidFill>
                <a:latin typeface="+mn-lt"/>
              </a:rPr>
              <a:t>320 </a:t>
            </a:r>
            <a:r>
              <a:rPr lang="it-IT" sz="2900" baseline="0" dirty="0" smtClean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it-IT" sz="2900" baseline="0" dirty="0" smtClean="0">
                <a:solidFill>
                  <a:schemeClr val="tx2"/>
                </a:solidFill>
                <a:latin typeface="+mn-lt"/>
              </a:rPr>
              <a:t>m </a:t>
            </a:r>
            <a:r>
              <a:rPr lang="it-IT" sz="2900" baseline="0" dirty="0" err="1" smtClean="0">
                <a:solidFill>
                  <a:schemeClr val="tx2"/>
                </a:solidFill>
                <a:latin typeface="+mn-lt"/>
              </a:rPr>
              <a:t>thickness</a:t>
            </a:r>
            <a:endParaRPr lang="it-IT" sz="2900" baseline="0" dirty="0" smtClean="0">
              <a:solidFill>
                <a:schemeClr val="tx2"/>
              </a:solidFill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kumimoji="0" lang="it-IT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 </a:t>
            </a:r>
            <a:r>
              <a:rPr kumimoji="0" lang="it-IT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it-IT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 </a:t>
            </a:r>
            <a:r>
              <a:rPr kumimoji="0" lang="it-IT" sz="29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pitch</a:t>
            </a:r>
            <a:endParaRPr kumimoji="0" lang="it-IT" sz="2900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lang="it-IT" sz="2900" baseline="0" dirty="0" smtClean="0">
                <a:solidFill>
                  <a:schemeClr val="tx2"/>
                </a:solidFill>
                <a:latin typeface="+mn-lt"/>
              </a:rPr>
              <a:t>256 channels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lang="it-IT" sz="2900" dirty="0" smtClean="0">
                <a:solidFill>
                  <a:schemeClr val="tx2"/>
                </a:solidFill>
                <a:latin typeface="+mn-lt"/>
              </a:rPr>
              <a:t>I(Vfd)~2-3nA/cm</a:t>
            </a:r>
            <a:r>
              <a:rPr lang="it-IT" sz="2900" baseline="30000" dirty="0" smtClean="0">
                <a:solidFill>
                  <a:schemeClr val="tx2"/>
                </a:solidFill>
                <a:latin typeface="+mn-lt"/>
              </a:rPr>
              <a:t>2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1520" y="5895453"/>
            <a:ext cx="8686800" cy="69269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it-IT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bad strips </a:t>
            </a:r>
            <a:r>
              <a:rPr kumimoji="0" lang="it-IT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all 36 detectors (9216 strips)</a:t>
            </a:r>
            <a:endParaRPr kumimoji="0" lang="it-IT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6660232" y="64482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it-IT" smtClean="0"/>
              <a:t>April 24th 2015</a:t>
            </a:r>
            <a:endParaRPr lang="it-IT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67544" y="6448251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it-IT" smtClean="0"/>
              <a:t>RDH Meeting 2015</a:t>
            </a:r>
            <a:endParaRPr lang="it-IT" dirty="0"/>
          </a:p>
        </p:txBody>
      </p:sp>
      <p:sp>
        <p:nvSpPr>
          <p:cNvPr id="15" name="Rectangle 7"/>
          <p:cNvSpPr/>
          <p:nvPr/>
        </p:nvSpPr>
        <p:spPr>
          <a:xfrm>
            <a:off x="4716016" y="3212976"/>
            <a:ext cx="4104456" cy="26642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hart 4"/>
          <p:cNvGraphicFramePr/>
          <p:nvPr>
            <p:extLst>
              <p:ext uri="{D42A27DB-BD31-4B8C-83A1-F6EECF244321}">
                <p14:modId xmlns:p14="http://schemas.microsoft.com/office/powerpoint/2010/main" val="3659685631"/>
              </p:ext>
            </p:extLst>
          </p:nvPr>
        </p:nvGraphicFramePr>
        <p:xfrm>
          <a:off x="4788024" y="3356992"/>
          <a:ext cx="3954205" cy="218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8"/>
          <p:cNvSpPr txBox="1"/>
          <p:nvPr/>
        </p:nvSpPr>
        <p:spPr>
          <a:xfrm>
            <a:off x="5243661" y="5538718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Full </a:t>
            </a:r>
            <a:r>
              <a:rPr lang="it-IT" sz="1600" dirty="0" err="1" smtClean="0"/>
              <a:t>Depletion</a:t>
            </a:r>
            <a:r>
              <a:rPr lang="it-IT" sz="1600" dirty="0" smtClean="0"/>
              <a:t> </a:t>
            </a:r>
            <a:r>
              <a:rPr lang="it-IT" sz="1600" dirty="0" err="1" smtClean="0"/>
              <a:t>Voltage</a:t>
            </a:r>
            <a:r>
              <a:rPr lang="it-IT" sz="1600" dirty="0" smtClean="0"/>
              <a:t> (V)</a:t>
            </a:r>
            <a:endParaRPr lang="en-US" sz="1600" dirty="0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2"/>
          </p:nvPr>
        </p:nvSpPr>
        <p:spPr>
          <a:xfrm>
            <a:off x="3801616" y="6448251"/>
            <a:ext cx="1828800" cy="365125"/>
          </a:xfrm>
        </p:spPr>
        <p:txBody>
          <a:bodyPr/>
          <a:lstStyle/>
          <a:p>
            <a:fld id="{D7E63A33-8271-4DD0-9C48-789913D7C11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33800" y="1752600"/>
            <a:ext cx="5204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tx2"/>
                </a:solidFill>
              </a:rPr>
              <a:t>10 more silicon microstrip sensors have been ordered to FBK (already produced, now under test) to allow for spares leading to, eventually, a 5° tracker plane</a:t>
            </a:r>
            <a:endParaRPr lang="it-IT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Read-out group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609600" y="1442084"/>
            <a:ext cx="8077200" cy="4543425"/>
            <a:chOff x="609600" y="1442084"/>
            <a:chExt cx="8077200" cy="454342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442084"/>
              <a:ext cx="8077200" cy="454342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515100" y="3730310"/>
              <a:ext cx="21706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Front-end chips</a:t>
              </a:r>
              <a:endParaRPr lang="it-IT" sz="24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54049" y="5334000"/>
              <a:ext cx="15848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FPGA slave</a:t>
              </a:r>
              <a:endParaRPr lang="it-IT" sz="2400" b="1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2744606" y="1442084"/>
              <a:ext cx="2743200" cy="2308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4648200" y="1571624"/>
              <a:ext cx="839606" cy="2308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715000" y="1672916"/>
              <a:ext cx="12954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4" idx="1"/>
            </p:cNvCxnSpPr>
            <p:nvPr/>
          </p:nvCxnSpPr>
          <p:spPr>
            <a:xfrm flipH="1" flipV="1">
              <a:off x="5639152" y="3740787"/>
              <a:ext cx="875948" cy="22035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5" idx="1"/>
            </p:cNvCxnSpPr>
            <p:nvPr/>
          </p:nvCxnSpPr>
          <p:spPr>
            <a:xfrm flipH="1">
              <a:off x="5487807" y="5564833"/>
              <a:ext cx="15662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5487806" y="1211251"/>
            <a:ext cx="365619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Silicon microstrip detectors</a:t>
            </a:r>
            <a:endParaRPr lang="it-IT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3893187"/>
            <a:ext cx="23628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Power regulators</a:t>
            </a:r>
            <a:endParaRPr lang="it-IT" sz="2400" b="1" dirty="0"/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1181446" y="3505201"/>
            <a:ext cx="723554" cy="3879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20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686800" cy="8382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002060"/>
                </a:solidFill>
              </a:rPr>
              <a:t>T</a:t>
            </a:r>
            <a:r>
              <a:rPr lang="it-IT" sz="3200" dirty="0" smtClean="0">
                <a:solidFill>
                  <a:srgbClr val="002060"/>
                </a:solidFill>
              </a:rPr>
              <a:t>racker DAQ architecture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4" name="Immagine 71"/>
          <p:cNvPicPr>
            <a:picLocks noChangeAspect="1"/>
          </p:cNvPicPr>
          <p:nvPr/>
        </p:nvPicPr>
        <p:blipFill>
          <a:blip r:embed="rId2" cstate="print"/>
          <a:srcRect r="11491"/>
          <a:stretch>
            <a:fillRect/>
          </a:stretch>
        </p:blipFill>
        <p:spPr bwMode="auto">
          <a:xfrm>
            <a:off x="6902325" y="1594718"/>
            <a:ext cx="19748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78"/>
          <p:cNvSpPr txBox="1">
            <a:spLocks noChangeArrowheads="1"/>
          </p:cNvSpPr>
          <p:nvPr/>
        </p:nvSpPr>
        <p:spPr bwMode="auto">
          <a:xfrm>
            <a:off x="5715000" y="4930843"/>
            <a:ext cx="1763689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dirty="0" err="1" smtClean="0"/>
              <a:t>Central</a:t>
            </a:r>
            <a:r>
              <a:rPr lang="it-IT" dirty="0" smtClean="0"/>
              <a:t> </a:t>
            </a:r>
            <a:r>
              <a:rPr lang="it-IT" dirty="0" err="1" smtClean="0"/>
              <a:t>acquisition</a:t>
            </a:r>
            <a:endParaRPr lang="it-IT" dirty="0" smtClean="0"/>
          </a:p>
          <a:p>
            <a:pPr algn="ctr"/>
            <a:r>
              <a:rPr lang="it-IT" dirty="0" smtClean="0"/>
              <a:t>Virtex 6</a:t>
            </a:r>
          </a:p>
          <a:p>
            <a:pPr algn="ctr"/>
            <a:r>
              <a:rPr lang="it-IT" dirty="0" smtClean="0"/>
              <a:t>ML605 board</a:t>
            </a:r>
            <a:endParaRPr lang="it-IT" dirty="0"/>
          </a:p>
        </p:txBody>
      </p:sp>
      <p:sp>
        <p:nvSpPr>
          <p:cNvPr id="7" name="CasellaDiTesto 78"/>
          <p:cNvSpPr txBox="1">
            <a:spLocks noChangeArrowheads="1"/>
          </p:cNvSpPr>
          <p:nvPr/>
        </p:nvSpPr>
        <p:spPr bwMode="auto">
          <a:xfrm>
            <a:off x="7020271" y="620688"/>
            <a:ext cx="1856903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dirty="0" smtClean="0"/>
              <a:t>Calorimeter DAQ</a:t>
            </a:r>
            <a:endParaRPr lang="it-IT" sz="1600" dirty="0"/>
          </a:p>
        </p:txBody>
      </p:sp>
      <p:cxnSp>
        <p:nvCxnSpPr>
          <p:cNvPr id="8" name="Connettore 2 48"/>
          <p:cNvCxnSpPr/>
          <p:nvPr/>
        </p:nvCxnSpPr>
        <p:spPr>
          <a:xfrm>
            <a:off x="7257925" y="1237356"/>
            <a:ext cx="0" cy="530225"/>
          </a:xfrm>
          <a:prstGeom prst="straightConnector1">
            <a:avLst/>
          </a:prstGeom>
          <a:ln w="22225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50"/>
          <p:cNvCxnSpPr/>
          <p:nvPr/>
        </p:nvCxnSpPr>
        <p:spPr>
          <a:xfrm>
            <a:off x="7834188" y="1237356"/>
            <a:ext cx="0" cy="530225"/>
          </a:xfrm>
          <a:prstGeom prst="straightConnector1">
            <a:avLst/>
          </a:prstGeom>
          <a:ln w="22225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51"/>
          <p:cNvCxnSpPr/>
          <p:nvPr/>
        </p:nvCxnSpPr>
        <p:spPr>
          <a:xfrm flipV="1">
            <a:off x="8121525" y="1197669"/>
            <a:ext cx="0" cy="542925"/>
          </a:xfrm>
          <a:prstGeom prst="straightConnector1">
            <a:avLst/>
          </a:prstGeom>
          <a:ln w="22225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57"/>
          <p:cNvSpPr txBox="1">
            <a:spLocks noChangeArrowheads="1"/>
          </p:cNvSpPr>
          <p:nvPr/>
        </p:nvSpPr>
        <p:spPr bwMode="auto">
          <a:xfrm>
            <a:off x="8085213" y="1124744"/>
            <a:ext cx="9878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333399"/>
                </a:solidFill>
              </a:rPr>
              <a:t>Trigger</a:t>
            </a:r>
          </a:p>
          <a:p>
            <a:r>
              <a:rPr lang="it-IT" dirty="0" smtClean="0">
                <a:solidFill>
                  <a:srgbClr val="333399"/>
                </a:solidFill>
              </a:rPr>
              <a:t>enable</a:t>
            </a:r>
            <a:endParaRPr lang="it-IT" dirty="0">
              <a:solidFill>
                <a:srgbClr val="333399"/>
              </a:solidFill>
            </a:endParaRPr>
          </a:p>
        </p:txBody>
      </p:sp>
      <p:sp>
        <p:nvSpPr>
          <p:cNvPr id="12" name="CasellaDiTesto 57"/>
          <p:cNvSpPr txBox="1">
            <a:spLocks noChangeArrowheads="1"/>
          </p:cNvSpPr>
          <p:nvPr/>
        </p:nvSpPr>
        <p:spPr bwMode="auto">
          <a:xfrm>
            <a:off x="6444208" y="1196752"/>
            <a:ext cx="8262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333399"/>
                </a:solidFill>
              </a:rPr>
              <a:t>T</a:t>
            </a:r>
            <a:r>
              <a:rPr lang="it-IT" sz="1600" dirty="0" smtClean="0">
                <a:solidFill>
                  <a:srgbClr val="333399"/>
                </a:solidFill>
              </a:rPr>
              <a:t>rigger</a:t>
            </a:r>
            <a:endParaRPr lang="it-IT" sz="1600" dirty="0">
              <a:solidFill>
                <a:srgbClr val="333399"/>
              </a:solidFill>
            </a:endParaRPr>
          </a:p>
        </p:txBody>
      </p:sp>
      <p:cxnSp>
        <p:nvCxnSpPr>
          <p:cNvPr id="13" name="Connettore 1 57"/>
          <p:cNvCxnSpPr/>
          <p:nvPr/>
        </p:nvCxnSpPr>
        <p:spPr>
          <a:xfrm flipH="1">
            <a:off x="7731000" y="1340544"/>
            <a:ext cx="174625" cy="161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83"/>
          <p:cNvSpPr txBox="1">
            <a:spLocks noChangeArrowheads="1"/>
          </p:cNvSpPr>
          <p:nvPr/>
        </p:nvSpPr>
        <p:spPr bwMode="auto">
          <a:xfrm>
            <a:off x="7780213" y="1411981"/>
            <a:ext cx="2744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dirty="0" smtClean="0"/>
              <a:t>7</a:t>
            </a:r>
            <a:endParaRPr lang="it-IT" sz="1200" dirty="0"/>
          </a:p>
        </p:txBody>
      </p:sp>
      <p:sp>
        <p:nvSpPr>
          <p:cNvPr id="15" name="CasellaDiTesto 57"/>
          <p:cNvSpPr txBox="1">
            <a:spLocks noChangeArrowheads="1"/>
          </p:cNvSpPr>
          <p:nvPr/>
        </p:nvSpPr>
        <p:spPr bwMode="auto">
          <a:xfrm>
            <a:off x="7308304" y="1196752"/>
            <a:ext cx="5036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333399"/>
                </a:solidFill>
              </a:rPr>
              <a:t>gen</a:t>
            </a:r>
            <a:endParaRPr lang="it-IT" sz="1600" dirty="0">
              <a:solidFill>
                <a:srgbClr val="333399"/>
              </a:solidFill>
            </a:endParaRPr>
          </a:p>
        </p:txBody>
      </p:sp>
      <p:sp>
        <p:nvSpPr>
          <p:cNvPr id="16" name="Onda 1 25"/>
          <p:cNvSpPr/>
          <p:nvPr/>
        </p:nvSpPr>
        <p:spPr>
          <a:xfrm>
            <a:off x="5220072" y="1954758"/>
            <a:ext cx="1944216" cy="86092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17" name="Group 16"/>
          <p:cNvGrpSpPr/>
          <p:nvPr/>
        </p:nvGrpSpPr>
        <p:grpSpPr>
          <a:xfrm>
            <a:off x="251520" y="969120"/>
            <a:ext cx="4968552" cy="3227807"/>
            <a:chOff x="251520" y="1219226"/>
            <a:chExt cx="4968552" cy="3227807"/>
          </a:xfrm>
        </p:grpSpPr>
        <p:sp>
          <p:nvSpPr>
            <p:cNvPr id="18" name="Rectangle 17"/>
            <p:cNvSpPr/>
            <p:nvPr/>
          </p:nvSpPr>
          <p:spPr>
            <a:xfrm>
              <a:off x="251520" y="1271480"/>
              <a:ext cx="4968552" cy="317555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22039" y="1336287"/>
              <a:ext cx="870423" cy="303038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639619" y="1532005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SS 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639619" y="3106820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SS 6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49594" y="2266919"/>
              <a:ext cx="215255" cy="673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. </a:t>
              </a:r>
            </a:p>
            <a:p>
              <a:r>
                <a:rPr lang="it-IT" dirty="0" smtClean="0"/>
                <a:t>.</a:t>
              </a:r>
            </a:p>
            <a:p>
              <a:r>
                <a:rPr lang="it-IT" dirty="0"/>
                <a:t>.</a:t>
              </a:r>
              <a:endParaRPr lang="en-US" dirty="0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216717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14680" y="15252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216717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14680" y="30941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30122" y="2319412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SM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Elbow Connector 27"/>
            <p:cNvCxnSpPr>
              <a:stCxn id="20" idx="3"/>
            </p:cNvCxnSpPr>
            <p:nvPr/>
          </p:nvCxnSpPr>
          <p:spPr>
            <a:xfrm>
              <a:off x="3322039" y="1873215"/>
              <a:ext cx="870423" cy="62336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>
              <a:stCxn id="21" idx="3"/>
            </p:cNvCxnSpPr>
            <p:nvPr/>
          </p:nvCxnSpPr>
          <p:spPr>
            <a:xfrm flipV="1">
              <a:off x="3322039" y="2856621"/>
              <a:ext cx="870423" cy="59140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322039" y="3631758"/>
              <a:ext cx="101443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 smtClean="0"/>
                <a:t>serial link data/</a:t>
              </a:r>
              <a:r>
                <a:rPr lang="it-IT" sz="1500" dirty="0" err="1" smtClean="0"/>
                <a:t>clk</a:t>
              </a:r>
              <a:endParaRPr lang="it-IT" sz="1500" dirty="0" smtClean="0"/>
            </a:p>
            <a:p>
              <a:r>
                <a:rPr lang="it-IT" sz="1500" dirty="0" smtClean="0"/>
                <a:t>200 </a:t>
              </a:r>
              <a:r>
                <a:rPr lang="it-IT" sz="1500" dirty="0" err="1" smtClean="0"/>
                <a:t>Mbs</a:t>
              </a:r>
              <a:endParaRPr lang="it-IT" sz="1500" dirty="0" smtClean="0"/>
            </a:p>
          </p:txBody>
        </p:sp>
        <p:grpSp>
          <p:nvGrpSpPr>
            <p:cNvPr id="31" name="Group 27"/>
            <p:cNvGrpSpPr/>
            <p:nvPr/>
          </p:nvGrpSpPr>
          <p:grpSpPr>
            <a:xfrm rot="5400000">
              <a:off x="382446" y="1531943"/>
              <a:ext cx="672028" cy="672152"/>
              <a:chOff x="1259632" y="1844824"/>
              <a:chExt cx="1080000" cy="1080200"/>
            </a:xfrm>
          </p:grpSpPr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376038" y="1219226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1</a:t>
              </a:r>
              <a:endParaRPr lang="en-US" dirty="0"/>
            </a:p>
          </p:txBody>
        </p:sp>
        <p:grpSp>
          <p:nvGrpSpPr>
            <p:cNvPr id="33" name="Group 61"/>
            <p:cNvGrpSpPr/>
            <p:nvPr/>
          </p:nvGrpSpPr>
          <p:grpSpPr>
            <a:xfrm rot="5400000">
              <a:off x="382447" y="3106758"/>
              <a:ext cx="672028" cy="672152"/>
              <a:chOff x="1259632" y="1844824"/>
              <a:chExt cx="1080000" cy="1080200"/>
            </a:xfrm>
          </p:grpSpPr>
          <p:sp>
            <p:nvSpPr>
              <p:cNvPr id="45" name="Rectangle 44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376038" y="2784613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6</a:t>
              </a:r>
              <a:endParaRPr lang="en-US" dirty="0"/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106480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12310" y="15252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106480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12310" y="3100046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37248" y="1636993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37248" y="1560477"/>
              <a:ext cx="682420" cy="52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1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537248" y="3211807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37248" y="3144653"/>
              <a:ext cx="682420" cy="52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17239" y="3993383"/>
              <a:ext cx="167463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 smtClean="0"/>
                <a:t>tracker</a:t>
              </a:r>
              <a:r>
                <a:rPr lang="it-IT" sz="2400" b="1" dirty="0" smtClean="0"/>
                <a:t> </a:t>
              </a:r>
              <a:r>
                <a:rPr lang="it-IT" sz="2400" b="1" dirty="0" err="1" smtClean="0"/>
                <a:t>plane</a:t>
              </a:r>
              <a:endParaRPr lang="en-US" sz="2400" b="1" dirty="0"/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932040" y="2492896"/>
              <a:ext cx="28803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Onda 1 25"/>
          <p:cNvSpPr/>
          <p:nvPr/>
        </p:nvSpPr>
        <p:spPr>
          <a:xfrm>
            <a:off x="5372472" y="2107158"/>
            <a:ext cx="1791816" cy="86092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110" name="Group 109"/>
          <p:cNvGrpSpPr/>
          <p:nvPr/>
        </p:nvGrpSpPr>
        <p:grpSpPr>
          <a:xfrm>
            <a:off x="403920" y="1121520"/>
            <a:ext cx="4968552" cy="3227807"/>
            <a:chOff x="251520" y="1219226"/>
            <a:chExt cx="4968552" cy="3227807"/>
          </a:xfrm>
        </p:grpSpPr>
        <p:sp>
          <p:nvSpPr>
            <p:cNvPr id="111" name="Rectangle 110"/>
            <p:cNvSpPr/>
            <p:nvPr/>
          </p:nvSpPr>
          <p:spPr>
            <a:xfrm>
              <a:off x="251520" y="1271480"/>
              <a:ext cx="4968552" cy="317555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322039" y="1336287"/>
              <a:ext cx="870423" cy="303038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639619" y="1532005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SS 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639619" y="3106820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SS 6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849594" y="2266919"/>
              <a:ext cx="215255" cy="673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. </a:t>
              </a:r>
            </a:p>
            <a:p>
              <a:r>
                <a:rPr lang="it-IT" dirty="0" smtClean="0"/>
                <a:t>.</a:t>
              </a:r>
            </a:p>
            <a:p>
              <a:r>
                <a:rPr lang="it-IT" dirty="0"/>
                <a:t>.</a:t>
              </a:r>
              <a:endParaRPr lang="en-US" dirty="0"/>
            </a:p>
          </p:txBody>
        </p:sp>
        <p:sp>
          <p:nvSpPr>
            <p:cNvPr id="116" name="Right Arrow 115"/>
            <p:cNvSpPr/>
            <p:nvPr/>
          </p:nvSpPr>
          <p:spPr>
            <a:xfrm>
              <a:off x="216717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114680" y="15252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118" name="Right Arrow 117"/>
            <p:cNvSpPr/>
            <p:nvPr/>
          </p:nvSpPr>
          <p:spPr>
            <a:xfrm>
              <a:off x="216717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114680" y="30941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230122" y="2319412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SM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121" name="Elbow Connector 120"/>
            <p:cNvCxnSpPr>
              <a:stCxn id="113" idx="3"/>
            </p:cNvCxnSpPr>
            <p:nvPr/>
          </p:nvCxnSpPr>
          <p:spPr>
            <a:xfrm>
              <a:off x="3322039" y="1873215"/>
              <a:ext cx="870423" cy="62336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Elbow Connector 121"/>
            <p:cNvCxnSpPr>
              <a:stCxn id="114" idx="3"/>
            </p:cNvCxnSpPr>
            <p:nvPr/>
          </p:nvCxnSpPr>
          <p:spPr>
            <a:xfrm flipV="1">
              <a:off x="3322039" y="2856621"/>
              <a:ext cx="870423" cy="59140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3322039" y="3631758"/>
              <a:ext cx="101443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 smtClean="0"/>
                <a:t>serial link data/</a:t>
              </a:r>
              <a:r>
                <a:rPr lang="it-IT" sz="1500" dirty="0" err="1" smtClean="0"/>
                <a:t>clk</a:t>
              </a:r>
              <a:endParaRPr lang="it-IT" sz="1500" dirty="0" smtClean="0"/>
            </a:p>
            <a:p>
              <a:r>
                <a:rPr lang="it-IT" sz="1500" dirty="0" smtClean="0"/>
                <a:t>200 </a:t>
              </a:r>
              <a:r>
                <a:rPr lang="it-IT" sz="1500" dirty="0" err="1" smtClean="0"/>
                <a:t>Mbs</a:t>
              </a:r>
              <a:endParaRPr lang="it-IT" sz="1500" dirty="0" smtClean="0"/>
            </a:p>
          </p:txBody>
        </p:sp>
        <p:grpSp>
          <p:nvGrpSpPr>
            <p:cNvPr id="124" name="Group 27"/>
            <p:cNvGrpSpPr/>
            <p:nvPr/>
          </p:nvGrpSpPr>
          <p:grpSpPr>
            <a:xfrm rot="5400000">
              <a:off x="382446" y="1531943"/>
              <a:ext cx="672028" cy="672152"/>
              <a:chOff x="1259632" y="1844824"/>
              <a:chExt cx="1080000" cy="1080200"/>
            </a:xfrm>
          </p:grpSpPr>
          <p:sp>
            <p:nvSpPr>
              <p:cNvPr id="170" name="Rectangle 169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5" name="TextBox 124"/>
            <p:cNvSpPr txBox="1"/>
            <p:nvPr/>
          </p:nvSpPr>
          <p:spPr>
            <a:xfrm>
              <a:off x="376038" y="1219226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1</a:t>
              </a:r>
              <a:endParaRPr lang="en-US" dirty="0"/>
            </a:p>
          </p:txBody>
        </p:sp>
        <p:grpSp>
          <p:nvGrpSpPr>
            <p:cNvPr id="126" name="Group 61"/>
            <p:cNvGrpSpPr/>
            <p:nvPr/>
          </p:nvGrpSpPr>
          <p:grpSpPr>
            <a:xfrm rot="5400000">
              <a:off x="382447" y="3106758"/>
              <a:ext cx="672028" cy="672152"/>
              <a:chOff x="1259632" y="1844824"/>
              <a:chExt cx="1080000" cy="1080200"/>
            </a:xfrm>
          </p:grpSpPr>
          <p:sp>
            <p:nvSpPr>
              <p:cNvPr id="138" name="Rectangle 137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TextBox 126"/>
            <p:cNvSpPr txBox="1"/>
            <p:nvPr/>
          </p:nvSpPr>
          <p:spPr>
            <a:xfrm>
              <a:off x="376038" y="2784613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6</a:t>
              </a:r>
              <a:endParaRPr lang="en-US" dirty="0"/>
            </a:p>
          </p:txBody>
        </p:sp>
        <p:sp>
          <p:nvSpPr>
            <p:cNvPr id="128" name="Right Arrow 127"/>
            <p:cNvSpPr/>
            <p:nvPr/>
          </p:nvSpPr>
          <p:spPr>
            <a:xfrm>
              <a:off x="106480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012310" y="15252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130" name="Right Arrow 129"/>
            <p:cNvSpPr/>
            <p:nvPr/>
          </p:nvSpPr>
          <p:spPr>
            <a:xfrm>
              <a:off x="106480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012310" y="3100046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537248" y="1636993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537248" y="1560477"/>
              <a:ext cx="682420" cy="52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1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537248" y="3211807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537248" y="3144653"/>
              <a:ext cx="682420" cy="52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817239" y="3993383"/>
              <a:ext cx="167463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 smtClean="0"/>
                <a:t>tracker</a:t>
              </a:r>
              <a:r>
                <a:rPr lang="it-IT" sz="2400" b="1" dirty="0" smtClean="0"/>
                <a:t> </a:t>
              </a:r>
              <a:r>
                <a:rPr lang="it-IT" sz="2400" b="1" dirty="0" err="1" smtClean="0"/>
                <a:t>plane</a:t>
              </a:r>
              <a:endParaRPr lang="en-US" sz="2400" b="1" dirty="0"/>
            </a:p>
          </p:txBody>
        </p:sp>
        <p:sp>
          <p:nvSpPr>
            <p:cNvPr id="137" name="Right Arrow 136"/>
            <p:cNvSpPr/>
            <p:nvPr/>
          </p:nvSpPr>
          <p:spPr>
            <a:xfrm>
              <a:off x="4932040" y="2492896"/>
              <a:ext cx="28803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2" name="Onda 1 25"/>
          <p:cNvSpPr/>
          <p:nvPr/>
        </p:nvSpPr>
        <p:spPr>
          <a:xfrm>
            <a:off x="5524872" y="2259558"/>
            <a:ext cx="1639416" cy="86092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203" name="Group 202"/>
          <p:cNvGrpSpPr/>
          <p:nvPr/>
        </p:nvGrpSpPr>
        <p:grpSpPr>
          <a:xfrm>
            <a:off x="556320" y="1273920"/>
            <a:ext cx="4968552" cy="3227807"/>
            <a:chOff x="251520" y="1219226"/>
            <a:chExt cx="4968552" cy="3227807"/>
          </a:xfrm>
        </p:grpSpPr>
        <p:sp>
          <p:nvSpPr>
            <p:cNvPr id="204" name="Rectangle 203"/>
            <p:cNvSpPr/>
            <p:nvPr/>
          </p:nvSpPr>
          <p:spPr>
            <a:xfrm>
              <a:off x="251520" y="1271480"/>
              <a:ext cx="4968552" cy="317555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3322039" y="1336287"/>
              <a:ext cx="870423" cy="303038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2639619" y="1532005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SS 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2639619" y="3106820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SS 6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2849594" y="2266919"/>
              <a:ext cx="215255" cy="673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. </a:t>
              </a:r>
            </a:p>
            <a:p>
              <a:r>
                <a:rPr lang="it-IT" dirty="0" smtClean="0"/>
                <a:t>.</a:t>
              </a:r>
            </a:p>
            <a:p>
              <a:r>
                <a:rPr lang="it-IT" dirty="0"/>
                <a:t>.</a:t>
              </a:r>
              <a:endParaRPr lang="en-US" dirty="0"/>
            </a:p>
          </p:txBody>
        </p:sp>
        <p:sp>
          <p:nvSpPr>
            <p:cNvPr id="209" name="Right Arrow 208"/>
            <p:cNvSpPr/>
            <p:nvPr/>
          </p:nvSpPr>
          <p:spPr>
            <a:xfrm>
              <a:off x="216717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2114680" y="15252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211" name="Right Arrow 210"/>
            <p:cNvSpPr/>
            <p:nvPr/>
          </p:nvSpPr>
          <p:spPr>
            <a:xfrm>
              <a:off x="216717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114680" y="30941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4230122" y="2319412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SM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14" name="Elbow Connector 213"/>
            <p:cNvCxnSpPr>
              <a:stCxn id="206" idx="3"/>
            </p:cNvCxnSpPr>
            <p:nvPr/>
          </p:nvCxnSpPr>
          <p:spPr>
            <a:xfrm>
              <a:off x="3322039" y="1873215"/>
              <a:ext cx="870423" cy="62336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Elbow Connector 214"/>
            <p:cNvCxnSpPr>
              <a:stCxn id="207" idx="3"/>
            </p:cNvCxnSpPr>
            <p:nvPr/>
          </p:nvCxnSpPr>
          <p:spPr>
            <a:xfrm flipV="1">
              <a:off x="3322039" y="2856621"/>
              <a:ext cx="870423" cy="59140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TextBox 215"/>
            <p:cNvSpPr txBox="1"/>
            <p:nvPr/>
          </p:nvSpPr>
          <p:spPr>
            <a:xfrm>
              <a:off x="3322039" y="3631758"/>
              <a:ext cx="101443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 smtClean="0"/>
                <a:t>serial link data/</a:t>
              </a:r>
              <a:r>
                <a:rPr lang="it-IT" sz="1500" dirty="0" err="1" smtClean="0"/>
                <a:t>clk</a:t>
              </a:r>
              <a:endParaRPr lang="it-IT" sz="1500" dirty="0" smtClean="0"/>
            </a:p>
            <a:p>
              <a:r>
                <a:rPr lang="it-IT" sz="1500" dirty="0" smtClean="0"/>
                <a:t>200 </a:t>
              </a:r>
              <a:r>
                <a:rPr lang="it-IT" sz="1500" dirty="0" err="1" smtClean="0"/>
                <a:t>Mbs</a:t>
              </a:r>
              <a:endParaRPr lang="it-IT" sz="1500" dirty="0" smtClean="0"/>
            </a:p>
          </p:txBody>
        </p:sp>
        <p:grpSp>
          <p:nvGrpSpPr>
            <p:cNvPr id="217" name="Group 27"/>
            <p:cNvGrpSpPr/>
            <p:nvPr/>
          </p:nvGrpSpPr>
          <p:grpSpPr>
            <a:xfrm rot="5400000">
              <a:off x="382446" y="1531943"/>
              <a:ext cx="672028" cy="672152"/>
              <a:chOff x="1259632" y="1844824"/>
              <a:chExt cx="1080000" cy="1080200"/>
            </a:xfrm>
          </p:grpSpPr>
          <p:sp>
            <p:nvSpPr>
              <p:cNvPr id="263" name="Rectangle 262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4" name="Straight Connector 263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8" name="TextBox 217"/>
            <p:cNvSpPr txBox="1"/>
            <p:nvPr/>
          </p:nvSpPr>
          <p:spPr>
            <a:xfrm>
              <a:off x="376038" y="1219226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1</a:t>
              </a:r>
              <a:endParaRPr lang="en-US" dirty="0"/>
            </a:p>
          </p:txBody>
        </p:sp>
        <p:grpSp>
          <p:nvGrpSpPr>
            <p:cNvPr id="219" name="Group 61"/>
            <p:cNvGrpSpPr/>
            <p:nvPr/>
          </p:nvGrpSpPr>
          <p:grpSpPr>
            <a:xfrm rot="5400000">
              <a:off x="382447" y="3106758"/>
              <a:ext cx="672028" cy="672152"/>
              <a:chOff x="1259632" y="1844824"/>
              <a:chExt cx="1080000" cy="1080200"/>
            </a:xfrm>
          </p:grpSpPr>
          <p:sp>
            <p:nvSpPr>
              <p:cNvPr id="231" name="Rectangle 230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2" name="Straight Connector 231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0" name="TextBox 219"/>
            <p:cNvSpPr txBox="1"/>
            <p:nvPr/>
          </p:nvSpPr>
          <p:spPr>
            <a:xfrm>
              <a:off x="376038" y="2784613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6</a:t>
              </a:r>
              <a:endParaRPr lang="en-US" dirty="0"/>
            </a:p>
          </p:txBody>
        </p:sp>
        <p:sp>
          <p:nvSpPr>
            <p:cNvPr id="221" name="Right Arrow 220"/>
            <p:cNvSpPr/>
            <p:nvPr/>
          </p:nvSpPr>
          <p:spPr>
            <a:xfrm>
              <a:off x="106480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1012310" y="15252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223" name="Right Arrow 222"/>
            <p:cNvSpPr/>
            <p:nvPr/>
          </p:nvSpPr>
          <p:spPr>
            <a:xfrm>
              <a:off x="106480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1012310" y="3100046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1537248" y="1636993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1537248" y="1560477"/>
              <a:ext cx="682420" cy="52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1</a:t>
              </a: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1537248" y="3211807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1537248" y="3144653"/>
              <a:ext cx="682420" cy="52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6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817239" y="3993383"/>
              <a:ext cx="167463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 smtClean="0"/>
                <a:t>tracker</a:t>
              </a:r>
              <a:r>
                <a:rPr lang="it-IT" sz="2400" b="1" dirty="0" smtClean="0"/>
                <a:t> </a:t>
              </a:r>
              <a:r>
                <a:rPr lang="it-IT" sz="2400" b="1" dirty="0" err="1" smtClean="0"/>
                <a:t>plane</a:t>
              </a:r>
              <a:endParaRPr lang="en-US" sz="2400" b="1" dirty="0"/>
            </a:p>
          </p:txBody>
        </p:sp>
        <p:sp>
          <p:nvSpPr>
            <p:cNvPr id="230" name="Right Arrow 229"/>
            <p:cNvSpPr/>
            <p:nvPr/>
          </p:nvSpPr>
          <p:spPr>
            <a:xfrm>
              <a:off x="4932040" y="2492896"/>
              <a:ext cx="28803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5" name="Onda 1 25"/>
          <p:cNvSpPr/>
          <p:nvPr/>
        </p:nvSpPr>
        <p:spPr>
          <a:xfrm>
            <a:off x="5677272" y="2411958"/>
            <a:ext cx="1487016" cy="86092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296" name="Group 295"/>
          <p:cNvGrpSpPr/>
          <p:nvPr/>
        </p:nvGrpSpPr>
        <p:grpSpPr>
          <a:xfrm>
            <a:off x="708720" y="1426320"/>
            <a:ext cx="5087416" cy="3227807"/>
            <a:chOff x="251520" y="1219226"/>
            <a:chExt cx="5087416" cy="3227807"/>
          </a:xfrm>
        </p:grpSpPr>
        <p:sp>
          <p:nvSpPr>
            <p:cNvPr id="297" name="Rectangle 296"/>
            <p:cNvSpPr/>
            <p:nvPr/>
          </p:nvSpPr>
          <p:spPr>
            <a:xfrm>
              <a:off x="251520" y="1271480"/>
              <a:ext cx="4968552" cy="317555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3322039" y="1336287"/>
              <a:ext cx="870423" cy="303038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2639619" y="1532005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900" dirty="0" smtClean="0">
                  <a:solidFill>
                    <a:schemeClr val="tx1"/>
                  </a:solidFill>
                </a:rPr>
                <a:t>SS 1</a:t>
              </a:r>
              <a:endParaRPr 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2639619" y="3106820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900" dirty="0" smtClean="0">
                  <a:solidFill>
                    <a:schemeClr val="tx1"/>
                  </a:solidFill>
                </a:rPr>
                <a:t>SS 6</a:t>
              </a:r>
              <a:endParaRPr 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2849594" y="2266919"/>
              <a:ext cx="215255" cy="673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. </a:t>
              </a:r>
            </a:p>
            <a:p>
              <a:r>
                <a:rPr lang="it-IT" dirty="0" smtClean="0"/>
                <a:t>.</a:t>
              </a:r>
            </a:p>
            <a:p>
              <a:r>
                <a:rPr lang="it-IT" dirty="0"/>
                <a:t>.</a:t>
              </a:r>
              <a:endParaRPr lang="en-US" dirty="0"/>
            </a:p>
          </p:txBody>
        </p:sp>
        <p:sp>
          <p:nvSpPr>
            <p:cNvPr id="302" name="Right Arrow 301"/>
            <p:cNvSpPr/>
            <p:nvPr/>
          </p:nvSpPr>
          <p:spPr>
            <a:xfrm>
              <a:off x="216717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2114680" y="1510258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304" name="Right Arrow 303"/>
            <p:cNvSpPr/>
            <p:nvPr/>
          </p:nvSpPr>
          <p:spPr>
            <a:xfrm>
              <a:off x="216717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TextBox 304"/>
            <p:cNvSpPr txBox="1"/>
            <p:nvPr/>
          </p:nvSpPr>
          <p:spPr>
            <a:xfrm>
              <a:off x="2114680" y="3043912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4230122" y="2319412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SM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307" name="Elbow Connector 306"/>
            <p:cNvCxnSpPr>
              <a:stCxn id="299" idx="3"/>
            </p:cNvCxnSpPr>
            <p:nvPr/>
          </p:nvCxnSpPr>
          <p:spPr>
            <a:xfrm>
              <a:off x="3322039" y="1873215"/>
              <a:ext cx="870423" cy="62336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Elbow Connector 307"/>
            <p:cNvCxnSpPr>
              <a:stCxn id="300" idx="3"/>
            </p:cNvCxnSpPr>
            <p:nvPr/>
          </p:nvCxnSpPr>
          <p:spPr>
            <a:xfrm flipV="1">
              <a:off x="3322039" y="2856621"/>
              <a:ext cx="870423" cy="59140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TextBox 308"/>
            <p:cNvSpPr txBox="1"/>
            <p:nvPr/>
          </p:nvSpPr>
          <p:spPr>
            <a:xfrm>
              <a:off x="3288503" y="3437930"/>
              <a:ext cx="2050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/>
                <a:t>6 readout links</a:t>
              </a:r>
            </a:p>
            <a:p>
              <a:r>
                <a:rPr lang="it-IT" sz="1600" b="1" dirty="0" smtClean="0"/>
                <a:t>200(x8) Mbs each</a:t>
              </a:r>
            </a:p>
          </p:txBody>
        </p:sp>
        <p:grpSp>
          <p:nvGrpSpPr>
            <p:cNvPr id="310" name="Group 27"/>
            <p:cNvGrpSpPr/>
            <p:nvPr/>
          </p:nvGrpSpPr>
          <p:grpSpPr>
            <a:xfrm rot="5400000">
              <a:off x="382446" y="1531943"/>
              <a:ext cx="672028" cy="672152"/>
              <a:chOff x="1259632" y="1844824"/>
              <a:chExt cx="1080000" cy="1080200"/>
            </a:xfrm>
          </p:grpSpPr>
          <p:sp>
            <p:nvSpPr>
              <p:cNvPr id="356" name="Rectangle 355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7" name="Straight Connector 356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1" name="TextBox 310"/>
            <p:cNvSpPr txBox="1"/>
            <p:nvPr/>
          </p:nvSpPr>
          <p:spPr>
            <a:xfrm>
              <a:off x="376038" y="1219226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1</a:t>
              </a:r>
              <a:endParaRPr lang="en-US" dirty="0"/>
            </a:p>
          </p:txBody>
        </p:sp>
        <p:grpSp>
          <p:nvGrpSpPr>
            <p:cNvPr id="312" name="Group 61"/>
            <p:cNvGrpSpPr/>
            <p:nvPr/>
          </p:nvGrpSpPr>
          <p:grpSpPr>
            <a:xfrm rot="5400000">
              <a:off x="382447" y="3106758"/>
              <a:ext cx="672028" cy="672152"/>
              <a:chOff x="1259632" y="1844824"/>
              <a:chExt cx="1080000" cy="1080200"/>
            </a:xfrm>
          </p:grpSpPr>
          <p:sp>
            <p:nvSpPr>
              <p:cNvPr id="324" name="Rectangle 323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5" name="Straight Connector 324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3" name="TextBox 312"/>
            <p:cNvSpPr txBox="1"/>
            <p:nvPr/>
          </p:nvSpPr>
          <p:spPr>
            <a:xfrm>
              <a:off x="376038" y="2784613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6</a:t>
              </a:r>
              <a:endParaRPr lang="en-US" dirty="0"/>
            </a:p>
          </p:txBody>
        </p:sp>
        <p:sp>
          <p:nvSpPr>
            <p:cNvPr id="314" name="Right Arrow 313"/>
            <p:cNvSpPr/>
            <p:nvPr/>
          </p:nvSpPr>
          <p:spPr>
            <a:xfrm>
              <a:off x="106480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1012310" y="1510258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316" name="Right Arrow 315"/>
            <p:cNvSpPr/>
            <p:nvPr/>
          </p:nvSpPr>
          <p:spPr>
            <a:xfrm>
              <a:off x="106480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1012310" y="3043912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1537248" y="1636993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1537247" y="1560477"/>
              <a:ext cx="8022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1</a:t>
              </a:r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1537248" y="3211807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1537248" y="3144653"/>
              <a:ext cx="741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6</a:t>
              </a: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817239" y="3993383"/>
              <a:ext cx="167463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 smtClean="0"/>
                <a:t>tracker</a:t>
              </a:r>
              <a:r>
                <a:rPr lang="it-IT" sz="2400" b="1" dirty="0" smtClean="0"/>
                <a:t> </a:t>
              </a:r>
              <a:r>
                <a:rPr lang="it-IT" sz="2400" b="1" dirty="0" err="1" smtClean="0"/>
                <a:t>plane</a:t>
              </a:r>
              <a:endParaRPr lang="en-US" sz="2400" b="1" dirty="0"/>
            </a:p>
          </p:txBody>
        </p:sp>
        <p:sp>
          <p:nvSpPr>
            <p:cNvPr id="323" name="Right Arrow 322"/>
            <p:cNvSpPr/>
            <p:nvPr/>
          </p:nvSpPr>
          <p:spPr>
            <a:xfrm>
              <a:off x="4932040" y="2492896"/>
              <a:ext cx="28803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8" name="TextBox 387"/>
          <p:cNvSpPr txBox="1"/>
          <p:nvPr/>
        </p:nvSpPr>
        <p:spPr>
          <a:xfrm>
            <a:off x="5724128" y="2237963"/>
            <a:ext cx="144015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4/5 readout links 1.6 Gbs</a:t>
            </a:r>
            <a:r>
              <a:rPr lang="it-IT" sz="1400" b="1" dirty="0"/>
              <a:t> </a:t>
            </a:r>
            <a:r>
              <a:rPr lang="it-IT" sz="1400" b="1" dirty="0" smtClean="0"/>
              <a:t>each</a:t>
            </a:r>
          </a:p>
        </p:txBody>
      </p:sp>
      <p:sp>
        <p:nvSpPr>
          <p:cNvPr id="389" name="Content Placeholder 2"/>
          <p:cNvSpPr>
            <a:spLocks noGrp="1"/>
          </p:cNvSpPr>
          <p:nvPr>
            <p:ph idx="1"/>
          </p:nvPr>
        </p:nvSpPr>
        <p:spPr>
          <a:xfrm>
            <a:off x="35496" y="4654127"/>
            <a:ext cx="5832648" cy="1799209"/>
          </a:xfrm>
        </p:spPr>
        <p:txBody>
          <a:bodyPr>
            <a:noAutofit/>
          </a:bodyPr>
          <a:lstStyle/>
          <a:p>
            <a:r>
              <a:rPr lang="it-IT" sz="1800" dirty="0" smtClean="0"/>
              <a:t>The front end of each detector will read-out by a Xilinx Spartan 6 FPGA (SS)</a:t>
            </a:r>
          </a:p>
          <a:p>
            <a:r>
              <a:rPr lang="it-IT" sz="1800" dirty="0" smtClean="0"/>
              <a:t>When a trigger occurs the read-out unit containing at least one hit will send the data to a central FPGA (SM)</a:t>
            </a:r>
          </a:p>
          <a:p>
            <a:r>
              <a:rPr lang="it-IT" sz="1800" dirty="0" smtClean="0"/>
              <a:t>The SM will asynchronously send the data to the central acquisition board</a:t>
            </a:r>
          </a:p>
          <a:p>
            <a:endParaRPr lang="en-US" sz="1800" dirty="0"/>
          </a:p>
        </p:txBody>
      </p:sp>
      <p:cxnSp>
        <p:nvCxnSpPr>
          <p:cNvPr id="390" name="Connettore 2 48"/>
          <p:cNvCxnSpPr/>
          <p:nvPr/>
        </p:nvCxnSpPr>
        <p:spPr>
          <a:xfrm flipH="1">
            <a:off x="5724128" y="3641938"/>
            <a:ext cx="1440160" cy="0"/>
          </a:xfrm>
          <a:prstGeom prst="straightConnector1">
            <a:avLst/>
          </a:prstGeom>
          <a:ln w="22225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CasellaDiTesto 57"/>
          <p:cNvSpPr txBox="1">
            <a:spLocks noChangeArrowheads="1"/>
          </p:cNvSpPr>
          <p:nvPr/>
        </p:nvSpPr>
        <p:spPr bwMode="auto">
          <a:xfrm>
            <a:off x="5994538" y="3306470"/>
            <a:ext cx="8262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333399"/>
                </a:solidFill>
              </a:rPr>
              <a:t>T</a:t>
            </a:r>
            <a:r>
              <a:rPr lang="it-IT" sz="1600" dirty="0" smtClean="0">
                <a:solidFill>
                  <a:srgbClr val="333399"/>
                </a:solidFill>
              </a:rPr>
              <a:t>rigger</a:t>
            </a:r>
            <a:endParaRPr lang="it-IT" sz="1600" dirty="0">
              <a:solidFill>
                <a:srgbClr val="333399"/>
              </a:solidFill>
            </a:endParaRPr>
          </a:p>
        </p:txBody>
      </p:sp>
      <p:cxnSp>
        <p:nvCxnSpPr>
          <p:cNvPr id="394" name="Connettore 2 48"/>
          <p:cNvCxnSpPr/>
          <p:nvPr/>
        </p:nvCxnSpPr>
        <p:spPr>
          <a:xfrm flipH="1">
            <a:off x="5724128" y="4001978"/>
            <a:ext cx="1440160" cy="0"/>
          </a:xfrm>
          <a:prstGeom prst="straightConnector1">
            <a:avLst/>
          </a:prstGeom>
          <a:ln w="22225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5" name="CasellaDiTesto 57"/>
          <p:cNvSpPr txBox="1">
            <a:spLocks noChangeArrowheads="1"/>
          </p:cNvSpPr>
          <p:nvPr/>
        </p:nvSpPr>
        <p:spPr bwMode="auto">
          <a:xfrm>
            <a:off x="6012160" y="3678664"/>
            <a:ext cx="5036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rgbClr val="333399"/>
                </a:solidFill>
              </a:rPr>
              <a:t>gen</a:t>
            </a:r>
            <a:endParaRPr lang="it-IT" sz="1600" dirty="0">
              <a:solidFill>
                <a:srgbClr val="333399"/>
              </a:solidFill>
            </a:endParaRPr>
          </a:p>
        </p:txBody>
      </p:sp>
      <p:cxnSp>
        <p:nvCxnSpPr>
          <p:cNvPr id="396" name="Connettore 2 48"/>
          <p:cNvCxnSpPr/>
          <p:nvPr/>
        </p:nvCxnSpPr>
        <p:spPr>
          <a:xfrm flipH="1">
            <a:off x="5724128" y="4362018"/>
            <a:ext cx="1440160" cy="0"/>
          </a:xfrm>
          <a:prstGeom prst="straightConnector1">
            <a:avLst/>
          </a:prstGeom>
          <a:ln w="22225">
            <a:solidFill>
              <a:srgbClr val="333399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7" name="CasellaDiTesto 57"/>
          <p:cNvSpPr txBox="1">
            <a:spLocks noChangeArrowheads="1"/>
          </p:cNvSpPr>
          <p:nvPr/>
        </p:nvSpPr>
        <p:spPr bwMode="auto">
          <a:xfrm>
            <a:off x="5715000" y="4057030"/>
            <a:ext cx="13680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333399"/>
                </a:solidFill>
              </a:rPr>
              <a:t>Trigger enable</a:t>
            </a:r>
            <a:endParaRPr lang="it-IT" sz="1600" dirty="0">
              <a:solidFill>
                <a:srgbClr val="333399"/>
              </a:solidFill>
            </a:endParaRPr>
          </a:p>
        </p:txBody>
      </p:sp>
      <p:cxnSp>
        <p:nvCxnSpPr>
          <p:cNvPr id="398" name="Connettore 1 57"/>
          <p:cNvCxnSpPr/>
          <p:nvPr/>
        </p:nvCxnSpPr>
        <p:spPr>
          <a:xfrm flipH="1">
            <a:off x="6629623" y="3915147"/>
            <a:ext cx="174625" cy="161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" name="CasellaDiTesto 83"/>
          <p:cNvSpPr txBox="1">
            <a:spLocks noChangeArrowheads="1"/>
          </p:cNvSpPr>
          <p:nvPr/>
        </p:nvSpPr>
        <p:spPr bwMode="auto">
          <a:xfrm>
            <a:off x="6601822" y="3728065"/>
            <a:ext cx="2744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dirty="0" smtClean="0"/>
              <a:t>7</a:t>
            </a:r>
            <a:endParaRPr lang="it-IT" sz="1200" dirty="0"/>
          </a:p>
        </p:txBody>
      </p:sp>
      <p:sp>
        <p:nvSpPr>
          <p:cNvPr id="400" name="laptop"/>
          <p:cNvSpPr>
            <a:spLocks noEditPoints="1" noChangeArrowheads="1"/>
          </p:cNvSpPr>
          <p:nvPr/>
        </p:nvSpPr>
        <p:spPr bwMode="auto">
          <a:xfrm>
            <a:off x="7490147" y="5517232"/>
            <a:ext cx="1330325" cy="1031875"/>
          </a:xfrm>
          <a:custGeom>
            <a:avLst/>
            <a:gdLst>
              <a:gd name="T0" fmla="*/ 206935 w 21600"/>
              <a:gd name="T1" fmla="*/ 0 h 21600"/>
              <a:gd name="T2" fmla="*/ 206935 w 21600"/>
              <a:gd name="T3" fmla="*/ 342763 h 21600"/>
              <a:gd name="T4" fmla="*/ 1128049 w 21600"/>
              <a:gd name="T5" fmla="*/ 0 h 21600"/>
              <a:gd name="T6" fmla="*/ 1128049 w 21600"/>
              <a:gd name="T7" fmla="*/ 342763 h 21600"/>
              <a:gd name="T8" fmla="*/ 664753 w 21600"/>
              <a:gd name="T9" fmla="*/ 0 h 21600"/>
              <a:gd name="T10" fmla="*/ 664753 w 21600"/>
              <a:gd name="T11" fmla="*/ 1032159 h 21600"/>
              <a:gd name="T12" fmla="*/ 0 w 21600"/>
              <a:gd name="T13" fmla="*/ 1032159 h 21600"/>
              <a:gd name="T14" fmla="*/ 1329506 w 21600"/>
              <a:gd name="T15" fmla="*/ 103215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45 w 21600"/>
              <a:gd name="T25" fmla="*/ 1858 h 21600"/>
              <a:gd name="T26" fmla="*/ 17311 w 21600"/>
              <a:gd name="T27" fmla="*/ 1232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1" name="Down Arrow 400"/>
          <p:cNvSpPr/>
          <p:nvPr/>
        </p:nvSpPr>
        <p:spPr>
          <a:xfrm>
            <a:off x="7668344" y="4797152"/>
            <a:ext cx="36004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TextBox 401"/>
          <p:cNvSpPr txBox="1"/>
          <p:nvPr/>
        </p:nvSpPr>
        <p:spPr>
          <a:xfrm>
            <a:off x="7992888" y="4797152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1Gbs Ethernet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April 24th 2015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RDH Meeting 2015</a:t>
            </a:r>
            <a:endParaRPr lang="it-IT"/>
          </a:p>
        </p:txBody>
      </p:sp>
      <p:sp>
        <p:nvSpPr>
          <p:cNvPr id="391" name="Slide Number Placeholder 3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18</a:t>
            </a:fld>
            <a:endParaRPr lang="it-IT" dirty="0"/>
          </a:p>
        </p:txBody>
      </p:sp>
      <p:cxnSp>
        <p:nvCxnSpPr>
          <p:cNvPr id="403" name="Straight Arrow Connector 402"/>
          <p:cNvCxnSpPr>
            <a:stCxn id="5" idx="0"/>
          </p:cNvCxnSpPr>
          <p:nvPr/>
        </p:nvCxnSpPr>
        <p:spPr>
          <a:xfrm flipV="1">
            <a:off x="6596845" y="4615975"/>
            <a:ext cx="461153" cy="3148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4" name="CasellaDiTesto 57"/>
          <p:cNvSpPr txBox="1">
            <a:spLocks noChangeArrowheads="1"/>
          </p:cNvSpPr>
          <p:nvPr/>
        </p:nvSpPr>
        <p:spPr bwMode="auto">
          <a:xfrm rot="5400000">
            <a:off x="8215017" y="3781749"/>
            <a:ext cx="14991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333399"/>
                </a:solidFill>
              </a:rPr>
              <a:t>2GB DDR3 RAM</a:t>
            </a:r>
            <a:endParaRPr lang="it-IT" sz="1600" dirty="0">
              <a:solidFill>
                <a:srgbClr val="333399"/>
              </a:solidFill>
            </a:endParaRPr>
          </a:p>
        </p:txBody>
      </p:sp>
      <p:cxnSp>
        <p:nvCxnSpPr>
          <p:cNvPr id="405" name="Connettore 2 48"/>
          <p:cNvCxnSpPr/>
          <p:nvPr/>
        </p:nvCxnSpPr>
        <p:spPr>
          <a:xfrm flipH="1">
            <a:off x="8155309" y="3433132"/>
            <a:ext cx="639995" cy="440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7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7" y="1295400"/>
            <a:ext cx="4028768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40603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Test results with high intensity </a:t>
            </a:r>
            <a:r>
              <a:rPr lang="it-IT" baseline="30000" dirty="0" smtClean="0">
                <a:solidFill>
                  <a:srgbClr val="002060"/>
                </a:solidFill>
              </a:rPr>
              <a:t>90</a:t>
            </a:r>
            <a:r>
              <a:rPr lang="it-IT" dirty="0" smtClean="0">
                <a:solidFill>
                  <a:srgbClr val="002060"/>
                </a:solidFill>
              </a:rPr>
              <a:t>Sr source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43" y="3200400"/>
            <a:ext cx="4905047" cy="3061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030" y="4420109"/>
            <a:ext cx="39381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Source profile</a:t>
            </a:r>
          </a:p>
          <a:p>
            <a:r>
              <a:rPr lang="it-IT" sz="2400" dirty="0" smtClean="0"/>
              <a:t>Two not working strips:</a:t>
            </a:r>
          </a:p>
          <a:p>
            <a:r>
              <a:rPr lang="it-IT" sz="2400" dirty="0" smtClean="0"/>
              <a:t>one because of sensor</a:t>
            </a:r>
          </a:p>
          <a:p>
            <a:r>
              <a:rPr lang="it-IT" sz="2400" dirty="0" smtClean="0"/>
              <a:t>one because of front-end chip</a:t>
            </a:r>
          </a:p>
          <a:p>
            <a:r>
              <a:rPr lang="it-IT" sz="2400" dirty="0" smtClean="0"/>
              <a:t>(one ~hot) </a:t>
            </a:r>
            <a:endParaRPr lang="it-IT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458353" y="3625334"/>
            <a:ext cx="783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# strip</a:t>
            </a:r>
            <a:endParaRPr lang="it-IT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001000" y="6077273"/>
            <a:ext cx="99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# cluster</a:t>
            </a:r>
            <a:endParaRPr lang="it-IT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73629" y="3799659"/>
            <a:ext cx="0" cy="6204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19600" y="1447800"/>
            <a:ext cx="47119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Number of clusters (electrons) per</a:t>
            </a:r>
          </a:p>
          <a:p>
            <a:r>
              <a:rPr lang="it-IT" sz="2400" dirty="0" smtClean="0"/>
              <a:t>event &lt;N</a:t>
            </a:r>
            <a:r>
              <a:rPr lang="it-IT" sz="2400" baseline="-25000" dirty="0" smtClean="0"/>
              <a:t>clu</a:t>
            </a:r>
            <a:r>
              <a:rPr lang="it-IT" sz="2400" dirty="0" smtClean="0"/>
              <a:t>&gt;=4.2</a:t>
            </a:r>
          </a:p>
          <a:p>
            <a:r>
              <a:rPr lang="it-IT" sz="2400" dirty="0" smtClean="0"/>
              <a:t>2.5</a:t>
            </a:r>
            <a:r>
              <a:rPr lang="it-IT" sz="2400" dirty="0" smtClean="0">
                <a:latin typeface="Symbol" panose="05050102010706020507" pitchFamily="18" charset="2"/>
              </a:rPr>
              <a:t>m</a:t>
            </a:r>
            <a:r>
              <a:rPr lang="it-IT" sz="2400" dirty="0" smtClean="0"/>
              <a:t>s DAQ window  </a:t>
            </a:r>
            <a:r>
              <a:rPr lang="it-IT" sz="2400" dirty="0" smtClean="0">
                <a:sym typeface="Wingdings" panose="05000000000000000000" pitchFamily="2" charset="2"/>
              </a:rPr>
              <a:t> ~ 2 MHz of e</a:t>
            </a:r>
            <a:r>
              <a:rPr lang="it-IT" sz="2400" baseline="30000" dirty="0" smtClean="0">
                <a:sym typeface="Wingdings" panose="05000000000000000000" pitchFamily="2" charset="2"/>
              </a:rPr>
              <a:t>-</a:t>
            </a:r>
          </a:p>
          <a:p>
            <a:r>
              <a:rPr lang="it-IT" sz="2400" dirty="0" smtClean="0">
                <a:sym typeface="Wingdings" panose="05000000000000000000" pitchFamily="2" charset="2"/>
              </a:rPr>
              <a:t>Presently @350kHz max. trigger rate</a:t>
            </a:r>
            <a:endParaRPr lang="it-IT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53000" y="3017460"/>
            <a:ext cx="0" cy="7821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2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Introduction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Two pCT systems: 5x5cm</a:t>
            </a:r>
            <a:r>
              <a:rPr lang="it-IT" baseline="30000" dirty="0" smtClean="0"/>
              <a:t>2</a:t>
            </a:r>
            <a:r>
              <a:rPr lang="it-IT" dirty="0" smtClean="0"/>
              <a:t>; 5x20cm</a:t>
            </a:r>
            <a:r>
              <a:rPr lang="it-IT" baseline="30000" dirty="0" smtClean="0"/>
              <a:t>2</a:t>
            </a:r>
          </a:p>
          <a:p>
            <a:r>
              <a:rPr lang="it-IT" dirty="0" smtClean="0"/>
              <a:t>Analysis results from the small area system</a:t>
            </a:r>
          </a:p>
          <a:p>
            <a:pPr lvl="1"/>
            <a:r>
              <a:rPr lang="it-IT" dirty="0" smtClean="0"/>
              <a:t>Algebraic Reconstruction </a:t>
            </a:r>
            <a:r>
              <a:rPr lang="it-IT" dirty="0"/>
              <a:t>T</a:t>
            </a:r>
            <a:r>
              <a:rPr lang="it-IT" dirty="0" smtClean="0"/>
              <a:t>echnique</a:t>
            </a:r>
          </a:p>
          <a:p>
            <a:r>
              <a:rPr lang="it-IT" dirty="0" smtClean="0"/>
              <a:t>Large area apparatus configuration</a:t>
            </a:r>
          </a:p>
          <a:p>
            <a:pPr lvl="1"/>
            <a:r>
              <a:rPr lang="it-IT" dirty="0" smtClean="0"/>
              <a:t>Tracker (some considerations on MLP)</a:t>
            </a:r>
          </a:p>
          <a:p>
            <a:pPr lvl="1"/>
            <a:r>
              <a:rPr lang="it-IT" dirty="0" smtClean="0"/>
              <a:t>Calorimeter</a:t>
            </a:r>
          </a:p>
          <a:p>
            <a:pPr lvl="1"/>
            <a:r>
              <a:rPr lang="it-IT" dirty="0" smtClean="0"/>
              <a:t>Present status</a:t>
            </a:r>
          </a:p>
          <a:p>
            <a:r>
              <a:rPr lang="it-IT" dirty="0" smtClean="0"/>
              <a:t>Plans for 2015/2016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5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5940152" y="0"/>
            <a:ext cx="3203848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544616" cy="936104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YAG:Ce calorimeter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7" name="Content Placeholder 6" descr="IMG_1788._modificato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8" t="4661" r="-801"/>
          <a:stretch/>
        </p:blipFill>
        <p:spPr>
          <a:xfrm>
            <a:off x="6012160" y="103378"/>
            <a:ext cx="3017534" cy="211454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April 24th 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RDH Meeting 2015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6084168" y="2204864"/>
            <a:ext cx="30598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2x7 </a:t>
            </a:r>
            <a:r>
              <a:rPr lang="en-GB" sz="1600" dirty="0" err="1" smtClean="0"/>
              <a:t>YAG:Ce</a:t>
            </a:r>
            <a:r>
              <a:rPr lang="en-GB" sz="1600" dirty="0" smtClean="0"/>
              <a:t> Crystals </a:t>
            </a:r>
            <a:r>
              <a:rPr lang="en-GB" sz="1600" dirty="0"/>
              <a:t>Array </a:t>
            </a:r>
            <a:endParaRPr lang="en-GB" sz="1600" dirty="0" smtClean="0"/>
          </a:p>
          <a:p>
            <a:r>
              <a:rPr lang="en-GB" sz="1600" dirty="0" smtClean="0"/>
              <a:t>Size: 3x3x10cm</a:t>
            </a:r>
            <a:r>
              <a:rPr lang="en-GB" sz="1600" baseline="30000" dirty="0" smtClean="0"/>
              <a:t>3</a:t>
            </a:r>
            <a:endParaRPr lang="en-GB" sz="1600" dirty="0" smtClean="0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 rot="16200000">
            <a:off x="188455" y="2483953"/>
            <a:ext cx="2527556" cy="2257410"/>
          </a:xfrm>
          <a:prstGeom prst="rect">
            <a:avLst/>
          </a:prstGeom>
          <a:noFill/>
          <a:ln w="36000" cap="flat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08000" tIns="78876" rIns="108000" bIns="63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ctr">
              <a:defRPr/>
            </a:pPr>
            <a:r>
              <a:rPr lang="it-IT" sz="1600" dirty="0" smtClean="0"/>
              <a:t>CHASSIS NI PXIe-1071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690323" y="3493928"/>
            <a:ext cx="1831280" cy="1314038"/>
          </a:xfrm>
          <a:prstGeom prst="rect">
            <a:avLst/>
          </a:prstGeom>
          <a:noFill/>
          <a:ln w="9525" cap="flat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 anchor="ctr" anchorCtr="1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800" smtClean="0"/>
              <a:t>RT Controller</a:t>
            </a:r>
          </a:p>
          <a:p>
            <a:pPr>
              <a:defRPr/>
            </a:pPr>
            <a:r>
              <a:rPr lang="it-IT" sz="1800" smtClean="0"/>
              <a:t>NI PXI-8102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90322" y="2412979"/>
            <a:ext cx="2009221" cy="1013936"/>
          </a:xfrm>
          <a:prstGeom prst="rect">
            <a:avLst/>
          </a:prstGeom>
          <a:noFill/>
          <a:ln w="9525" cap="flat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 anchor="ctr" anchorCtr="1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ctr">
              <a:defRPr/>
            </a:pPr>
            <a:r>
              <a:rPr lang="it-IT" sz="1800" dirty="0" err="1" smtClean="0"/>
              <a:t>FlexRIO</a:t>
            </a:r>
            <a:endParaRPr lang="it-IT" sz="1800" dirty="0" smtClean="0"/>
          </a:p>
          <a:p>
            <a:pPr algn="ctr">
              <a:defRPr/>
            </a:pPr>
            <a:r>
              <a:rPr lang="it-IT" sz="1800" dirty="0" smtClean="0"/>
              <a:t>NI PXIe-7962R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630833" y="2497474"/>
            <a:ext cx="1077071" cy="863886"/>
          </a:xfrm>
          <a:prstGeom prst="rect">
            <a:avLst/>
          </a:prstGeom>
          <a:noFill/>
          <a:ln w="9525" cap="flat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 anchor="ctr" anchorCtr="1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ctr">
              <a:defRPr/>
            </a:pPr>
            <a:r>
              <a:rPr lang="it-IT" sz="1400" dirty="0" err="1" smtClean="0"/>
              <a:t>Ad.Mod</a:t>
            </a:r>
            <a:r>
              <a:rPr lang="it-IT" sz="1400" dirty="0" smtClean="0"/>
              <a:t>.</a:t>
            </a:r>
          </a:p>
          <a:p>
            <a:pPr algn="ctr">
              <a:defRPr/>
            </a:pPr>
            <a:r>
              <a:rPr lang="it-IT" sz="1400" dirty="0" smtClean="0"/>
              <a:t>NI-5751</a:t>
            </a: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3707904" y="2564904"/>
            <a:ext cx="2088232" cy="594717"/>
          </a:xfrm>
          <a:prstGeom prst="leftArrow">
            <a:avLst>
              <a:gd name="adj1" fmla="val 50000"/>
              <a:gd name="adj2" fmla="val 49677"/>
            </a:avLst>
          </a:prstGeom>
          <a:solidFill>
            <a:srgbClr val="B3EAF2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cs typeface="Microsoft YaHei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3779912" y="2658349"/>
            <a:ext cx="1182645" cy="26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7347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400" dirty="0" smtClean="0"/>
              <a:t>14 </a:t>
            </a:r>
            <a:r>
              <a:rPr lang="it-IT" sz="1400" dirty="0" err="1" smtClean="0"/>
              <a:t>Analog</a:t>
            </a:r>
            <a:r>
              <a:rPr lang="it-IT" sz="1400" dirty="0" smtClean="0"/>
              <a:t> </a:t>
            </a:r>
            <a:r>
              <a:rPr lang="it-IT" sz="1400" dirty="0" err="1" smtClean="0"/>
              <a:t>Channels</a:t>
            </a:r>
            <a:endParaRPr lang="it-IT" sz="1400" dirty="0" smtClean="0"/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 rot="5400000">
            <a:off x="2601456" y="4175408"/>
            <a:ext cx="1852856" cy="360040"/>
          </a:xfrm>
          <a:prstGeom prst="rightArrow">
            <a:avLst>
              <a:gd name="adj1" fmla="val 50000"/>
              <a:gd name="adj2" fmla="val 69093"/>
            </a:avLst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Microsoft YaHei" charset="0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2549794" y="5301208"/>
            <a:ext cx="1374134" cy="648072"/>
          </a:xfrm>
          <a:prstGeom prst="rect">
            <a:avLst/>
          </a:prstGeom>
          <a:noFill/>
          <a:ln>
            <a:solidFill>
              <a:srgbClr val="008000"/>
            </a:solidFill>
            <a:headEnd/>
            <a:tailEnd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ctr">
              <a:defRPr/>
            </a:pPr>
            <a:endParaRPr lang="it-IT" sz="900" dirty="0" smtClean="0">
              <a:solidFill>
                <a:srgbClr val="008000"/>
              </a:solidFill>
            </a:endParaRPr>
          </a:p>
          <a:p>
            <a:pPr algn="ctr">
              <a:defRPr/>
            </a:pPr>
            <a:r>
              <a:rPr lang="it-IT" sz="1600" dirty="0" err="1" smtClean="0">
                <a:solidFill>
                  <a:srgbClr val="008000"/>
                </a:solidFill>
              </a:rPr>
              <a:t>Tracker</a:t>
            </a:r>
            <a:endParaRPr lang="it-IT" sz="1600" dirty="0" smtClean="0">
              <a:solidFill>
                <a:srgbClr val="008000"/>
              </a:solidFill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 rot="16200000">
            <a:off x="2886468" y="4034412"/>
            <a:ext cx="1189388" cy="26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7347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400" dirty="0" smtClean="0"/>
              <a:t>7Dig I/O GEN</a:t>
            </a: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 rot="16200000">
            <a:off x="2313909" y="4221088"/>
            <a:ext cx="937217" cy="26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7347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400" dirty="0" err="1" smtClean="0"/>
              <a:t>Dig</a:t>
            </a:r>
            <a:r>
              <a:rPr lang="it-IT" sz="1400" dirty="0" smtClean="0"/>
              <a:t>. Trigger</a:t>
            </a: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 rot="16200000">
            <a:off x="2484621" y="4293949"/>
            <a:ext cx="1171858" cy="26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7347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400" dirty="0" err="1" smtClean="0"/>
              <a:t>Disable</a:t>
            </a:r>
            <a:r>
              <a:rPr lang="it-IT" sz="1400" dirty="0" smtClean="0"/>
              <a:t> Trigger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2915816" y="3356992"/>
            <a:ext cx="0" cy="19442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203848" y="3356992"/>
            <a:ext cx="0" cy="194421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8" name="Picture 57" descr="IMG_1806_modifica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722" y="2780928"/>
            <a:ext cx="2815072" cy="18002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6012160" y="4581128"/>
            <a:ext cx="313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Silicon Photodiodes 1.8x1.8cm</a:t>
            </a:r>
            <a:r>
              <a:rPr lang="en-GB" sz="1600" baseline="30000" dirty="0" smtClean="0"/>
              <a:t>2</a:t>
            </a:r>
          </a:p>
        </p:txBody>
      </p:sp>
      <p:pic>
        <p:nvPicPr>
          <p:cNvPr id="60" name="Picture 1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/>
          <a:stretch/>
        </p:blipFill>
        <p:spPr bwMode="auto">
          <a:xfrm>
            <a:off x="6156176" y="4941168"/>
            <a:ext cx="136346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6084168" y="6453336"/>
            <a:ext cx="305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Fast Charge Amplifier + Shaper</a:t>
            </a:r>
            <a:endParaRPr lang="en-GB" sz="1600" baseline="30000" dirty="0" smtClean="0"/>
          </a:p>
        </p:txBody>
      </p:sp>
      <p:pic>
        <p:nvPicPr>
          <p:cNvPr id="65" name="Picture 1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/>
          <a:stretch/>
        </p:blipFill>
        <p:spPr bwMode="auto">
          <a:xfrm>
            <a:off x="6660232" y="5157192"/>
            <a:ext cx="136346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7308304" y="5589240"/>
            <a:ext cx="7920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x14</a:t>
            </a:r>
            <a:endParaRPr lang="it-IT" sz="1600" dirty="0"/>
          </a:p>
        </p:txBody>
      </p:sp>
      <p:pic>
        <p:nvPicPr>
          <p:cNvPr id="66" name="Picture 1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/>
          <a:stretch/>
        </p:blipFill>
        <p:spPr bwMode="auto">
          <a:xfrm>
            <a:off x="7780531" y="5445224"/>
            <a:ext cx="136346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323528" y="177281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Data Acquisition System</a:t>
            </a:r>
            <a:endParaRPr lang="en-CA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3995936" y="3068960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it-IT" sz="1400" dirty="0" err="1" smtClean="0"/>
              <a:t>Parallel</a:t>
            </a:r>
            <a:r>
              <a:rPr lang="it-IT" sz="1400" dirty="0" smtClean="0"/>
              <a:t> </a:t>
            </a:r>
            <a:r>
              <a:rPr lang="it-IT" sz="1400" dirty="0" err="1" smtClean="0"/>
              <a:t>read</a:t>
            </a:r>
            <a:r>
              <a:rPr lang="it-IT" sz="1400" dirty="0" smtClean="0"/>
              <a:t>-out</a:t>
            </a:r>
          </a:p>
          <a:p>
            <a:pPr marL="177800" indent="-177800">
              <a:buFont typeface="Arial"/>
              <a:buChar char="•"/>
            </a:pPr>
            <a:r>
              <a:rPr lang="it-IT" sz="1400" dirty="0" err="1" smtClean="0"/>
              <a:t>Sampling</a:t>
            </a:r>
            <a:r>
              <a:rPr lang="it-IT" sz="1400" dirty="0" smtClean="0"/>
              <a:t>: 5MS/</a:t>
            </a:r>
            <a:r>
              <a:rPr lang="it-IT" sz="1400" dirty="0" err="1" smtClean="0"/>
              <a:t>s</a:t>
            </a:r>
            <a:endParaRPr lang="it-IT" sz="1400" dirty="0" smtClean="0"/>
          </a:p>
          <a:p>
            <a:pPr marL="177800" indent="-177800">
              <a:buFont typeface="Arial"/>
              <a:buChar char="•"/>
            </a:pPr>
            <a:r>
              <a:rPr lang="it-IT" sz="1400" dirty="0" smtClean="0"/>
              <a:t>24 </a:t>
            </a:r>
            <a:r>
              <a:rPr lang="it-IT" sz="1400" dirty="0" err="1" smtClean="0"/>
              <a:t>Samples</a:t>
            </a:r>
            <a:r>
              <a:rPr lang="it-IT" sz="1400" dirty="0" smtClean="0"/>
              <a:t> x </a:t>
            </a:r>
            <a:r>
              <a:rPr lang="it-IT" sz="1400" dirty="0" err="1" smtClean="0"/>
              <a:t>event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66027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2"/>
                </a:solidFill>
              </a:rPr>
              <a:t>New YAG:Ce calorimeter data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239000" cy="4884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1919" y="6103345"/>
            <a:ext cx="1262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ADC counts</a:t>
            </a:r>
            <a:endParaRPr lang="it-IT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24000" y="2590800"/>
            <a:ext cx="2362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62200" y="226613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60 MeV</a:t>
            </a:r>
            <a:endParaRPr lang="it-IT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24000" y="3645506"/>
            <a:ext cx="4648200" cy="157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91000" y="3276174"/>
            <a:ext cx="260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Double protons=120 MeV</a:t>
            </a:r>
            <a:endParaRPr lang="it-IT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524000" y="4038600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9279" y="4059621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Noise = 10 MeV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2373420" y="2634734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dirty="0" smtClean="0"/>
              <a:t>=3.9%</a:t>
            </a:r>
            <a:endParaRPr lang="it-IT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7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2015/2016 pCT plan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5410200"/>
          </a:xfrm>
        </p:spPr>
        <p:txBody>
          <a:bodyPr>
            <a:normAutofit fontScale="85000" lnSpcReduction="20000"/>
          </a:bodyPr>
          <a:lstStyle/>
          <a:p>
            <a:r>
              <a:rPr lang="it-IT" dirty="0" smtClean="0"/>
              <a:t>Analysis</a:t>
            </a:r>
          </a:p>
          <a:p>
            <a:pPr lvl="1"/>
            <a:r>
              <a:rPr lang="it-IT" dirty="0"/>
              <a:t>Implement MLP into ART (+3D reconstruction) </a:t>
            </a:r>
            <a:r>
              <a:rPr lang="it-IT" dirty="0" smtClean="0"/>
              <a:t>and CPU time optimization: second </a:t>
            </a:r>
            <a:r>
              <a:rPr lang="it-IT" dirty="0"/>
              <a:t>half </a:t>
            </a:r>
            <a:r>
              <a:rPr lang="it-IT" dirty="0" smtClean="0"/>
              <a:t>2015</a:t>
            </a:r>
          </a:p>
          <a:p>
            <a:r>
              <a:rPr lang="it-IT" dirty="0" smtClean="0"/>
              <a:t>Small area system</a:t>
            </a:r>
          </a:p>
          <a:p>
            <a:pPr lvl="1"/>
            <a:r>
              <a:rPr lang="it-IT" dirty="0" smtClean="0"/>
              <a:t>A 180 MeV run at Uppsala has been scheduled: 1</a:t>
            </a:r>
            <a:r>
              <a:rPr lang="it-IT" baseline="30000" dirty="0" smtClean="0"/>
              <a:t>st</a:t>
            </a:r>
            <a:r>
              <a:rPr lang="it-IT" dirty="0" smtClean="0"/>
              <a:t>-5</a:t>
            </a:r>
            <a:r>
              <a:rPr lang="it-IT" baseline="30000" dirty="0" smtClean="0"/>
              <a:t>th</a:t>
            </a:r>
            <a:r>
              <a:rPr lang="it-IT" dirty="0" smtClean="0"/>
              <a:t> June 2015 </a:t>
            </a:r>
            <a:r>
              <a:rPr lang="it-IT" dirty="0" smtClean="0">
                <a:sym typeface="Wingdings" panose="05000000000000000000" pitchFamily="2" charset="2"/>
              </a:rPr>
              <a:t> end of activities on the small area prototype</a:t>
            </a:r>
            <a:endParaRPr lang="it-IT" dirty="0" smtClean="0"/>
          </a:p>
          <a:p>
            <a:r>
              <a:rPr lang="it-IT" dirty="0" smtClean="0"/>
              <a:t>Extended view system</a:t>
            </a:r>
          </a:p>
          <a:p>
            <a:pPr lvl="1"/>
            <a:r>
              <a:rPr lang="it-IT" dirty="0" smtClean="0"/>
              <a:t>Validate the tracker plane hardware at 60 MeV</a:t>
            </a:r>
          </a:p>
          <a:p>
            <a:pPr lvl="2"/>
            <a:r>
              <a:rPr lang="it-IT" dirty="0" smtClean="0"/>
              <a:t>We have 16 hours of beam at LNS approved, we hope to have them during July 2015 (depends on Catana schedule)</a:t>
            </a:r>
          </a:p>
          <a:p>
            <a:pPr lvl="1"/>
            <a:r>
              <a:rPr lang="it-IT" dirty="0" smtClean="0"/>
              <a:t>Production and assembly of the 4/5 final tracker planes (PCB and front-end chips) by the end of 2015, beginning of 2016</a:t>
            </a:r>
          </a:p>
          <a:p>
            <a:pPr lvl="1"/>
            <a:r>
              <a:rPr lang="it-IT" dirty="0" smtClean="0"/>
              <a:t>Integration of the tracker and calorimeter read-out (second half of 2015)</a:t>
            </a:r>
          </a:p>
          <a:p>
            <a:pPr lvl="1"/>
            <a:r>
              <a:rPr lang="it-IT" dirty="0" smtClean="0"/>
              <a:t>Data taking with the full system during 2016 (at least two runs)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RDH Meeting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2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27683"/>
              </p:ext>
            </p:extLst>
          </p:nvPr>
        </p:nvGraphicFramePr>
        <p:xfrm>
          <a:off x="5724128" y="2377440"/>
          <a:ext cx="3312368" cy="2956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656184"/>
              </a:tblGrid>
              <a:tr h="18342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PARAMETER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VALUE</a:t>
                      </a:r>
                      <a:endParaRPr lang="en-US" sz="1400" dirty="0"/>
                    </a:p>
                  </a:txBody>
                  <a:tcPr/>
                </a:tc>
              </a:tr>
              <a:tr h="18342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Proton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err="1" smtClean="0"/>
                        <a:t>beam</a:t>
                      </a:r>
                      <a:r>
                        <a:rPr lang="it-IT" sz="1400" baseline="0" smtClean="0"/>
                        <a:t> kinetic 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~200</a:t>
                      </a:r>
                      <a:r>
                        <a:rPr lang="it-IT" sz="1800" baseline="0" dirty="0" smtClean="0"/>
                        <a:t> </a:t>
                      </a:r>
                      <a:r>
                        <a:rPr lang="it-IT" sz="1800" dirty="0" smtClean="0"/>
                        <a:t>MeV</a:t>
                      </a:r>
                      <a:endParaRPr lang="en-US" sz="1800" dirty="0"/>
                    </a:p>
                  </a:txBody>
                  <a:tcPr/>
                </a:tc>
              </a:tr>
              <a:tr h="18342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Proton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beam</a:t>
                      </a:r>
                      <a:r>
                        <a:rPr lang="it-IT" sz="1400" baseline="0" dirty="0" smtClean="0"/>
                        <a:t> rate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1 MHz</a:t>
                      </a:r>
                      <a:endParaRPr lang="en-US" sz="1800" dirty="0"/>
                    </a:p>
                  </a:txBody>
                  <a:tcPr/>
                </a:tc>
              </a:tr>
              <a:tr h="183423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Spatial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resolution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&lt;</a:t>
                      </a:r>
                      <a:r>
                        <a:rPr lang="it-IT" sz="1800" baseline="0" dirty="0" smtClean="0"/>
                        <a:t> 1 mm</a:t>
                      </a:r>
                    </a:p>
                  </a:txBody>
                  <a:tcPr/>
                </a:tc>
              </a:tr>
              <a:tr h="18342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Electronic density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resolution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&lt;1%</a:t>
                      </a:r>
                      <a:endParaRPr lang="en-US" sz="1800" dirty="0"/>
                    </a:p>
                  </a:txBody>
                  <a:tcPr/>
                </a:tc>
              </a:tr>
              <a:tr h="18342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Detector </a:t>
                      </a:r>
                      <a:r>
                        <a:rPr lang="it-IT" sz="1400" dirty="0" err="1" smtClean="0"/>
                        <a:t>radiation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hardness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&gt;1000 </a:t>
                      </a:r>
                      <a:r>
                        <a:rPr lang="it-IT" sz="1800" dirty="0" err="1" smtClean="0"/>
                        <a:t>Gy</a:t>
                      </a:r>
                      <a:endParaRPr lang="en-US" sz="1800" dirty="0"/>
                    </a:p>
                  </a:txBody>
                  <a:tcPr/>
                </a:tc>
              </a:tr>
              <a:tr h="18342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Dose per </a:t>
                      </a:r>
                      <a:r>
                        <a:rPr lang="it-IT" sz="1400" dirty="0" err="1" smtClean="0"/>
                        <a:t>scan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&lt;</a:t>
                      </a:r>
                      <a:r>
                        <a:rPr lang="it-IT" sz="1800" baseline="0" dirty="0" smtClean="0"/>
                        <a:t> 5 </a:t>
                      </a:r>
                      <a:r>
                        <a:rPr lang="it-IT" sz="1800" baseline="0" dirty="0" err="1" smtClean="0"/>
                        <a:t>cGy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8" name="Gruppo 7"/>
          <p:cNvGrpSpPr/>
          <p:nvPr/>
        </p:nvGrpSpPr>
        <p:grpSpPr>
          <a:xfrm>
            <a:off x="287016" y="2362200"/>
            <a:ext cx="5365104" cy="2304256"/>
            <a:chOff x="287016" y="1301711"/>
            <a:chExt cx="6013176" cy="2612105"/>
          </a:xfrm>
        </p:grpSpPr>
        <p:grpSp>
          <p:nvGrpSpPr>
            <p:cNvPr id="9" name="Gruppo 13"/>
            <p:cNvGrpSpPr/>
            <p:nvPr/>
          </p:nvGrpSpPr>
          <p:grpSpPr>
            <a:xfrm>
              <a:off x="287016" y="1301711"/>
              <a:ext cx="6013176" cy="2612105"/>
              <a:chOff x="3059832" y="1321528"/>
              <a:chExt cx="5688632" cy="2612105"/>
            </a:xfrm>
          </p:grpSpPr>
          <p:sp>
            <p:nvSpPr>
              <p:cNvPr id="17" name="Rettangolo 16"/>
              <p:cNvSpPr/>
              <p:nvPr/>
            </p:nvSpPr>
            <p:spPr>
              <a:xfrm>
                <a:off x="3059832" y="1321528"/>
                <a:ext cx="5688632" cy="261210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uppo 10"/>
              <p:cNvGrpSpPr/>
              <p:nvPr/>
            </p:nvGrpSpPr>
            <p:grpSpPr>
              <a:xfrm>
                <a:off x="3167844" y="1608983"/>
                <a:ext cx="5400600" cy="2324073"/>
                <a:chOff x="467544" y="1608983"/>
                <a:chExt cx="5688632" cy="2693405"/>
              </a:xfrm>
            </p:grpSpPr>
            <p:pic>
              <p:nvPicPr>
                <p:cNvPr id="19" name="Immagine 3" descr="Immagine_did"/>
                <p:cNvPicPr/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67544" y="1608983"/>
                  <a:ext cx="5688632" cy="24680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CasellaDiTesto 19"/>
                <p:cNvSpPr txBox="1"/>
                <p:nvPr/>
              </p:nvSpPr>
              <p:spPr>
                <a:xfrm>
                  <a:off x="980134" y="3933056"/>
                  <a:ext cx="4235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P</a:t>
                  </a:r>
                  <a:r>
                    <a:rPr lang="it-IT" baseline="-25000" dirty="0" smtClean="0"/>
                    <a:t>1</a:t>
                  </a:r>
                  <a:endParaRPr lang="en-US" baseline="-25000" dirty="0"/>
                </a:p>
              </p:txBody>
            </p:sp>
            <p:sp>
              <p:nvSpPr>
                <p:cNvPr id="21" name="CasellaDiTesto 20"/>
                <p:cNvSpPr txBox="1"/>
                <p:nvPr/>
              </p:nvSpPr>
              <p:spPr>
                <a:xfrm>
                  <a:off x="1412182" y="3933056"/>
                  <a:ext cx="4235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P</a:t>
                  </a:r>
                  <a:r>
                    <a:rPr lang="it-IT" baseline="-25000" dirty="0" smtClean="0"/>
                    <a:t>2</a:t>
                  </a:r>
                  <a:endParaRPr lang="en-US" baseline="-25000" dirty="0"/>
                </a:p>
              </p:txBody>
            </p:sp>
            <p:sp>
              <p:nvSpPr>
                <p:cNvPr id="22" name="CasellaDiTesto 21"/>
                <p:cNvSpPr txBox="1"/>
                <p:nvPr/>
              </p:nvSpPr>
              <p:spPr>
                <a:xfrm>
                  <a:off x="3481359" y="3933056"/>
                  <a:ext cx="4235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P</a:t>
                  </a:r>
                  <a:r>
                    <a:rPr lang="it-IT" baseline="-25000" dirty="0"/>
                    <a:t>3</a:t>
                  </a:r>
                  <a:endParaRPr lang="en-US" baseline="-25000" dirty="0"/>
                </a:p>
              </p:txBody>
            </p:sp>
            <p:sp>
              <p:nvSpPr>
                <p:cNvPr id="23" name="CasellaDiTesto 22"/>
                <p:cNvSpPr txBox="1"/>
                <p:nvPr/>
              </p:nvSpPr>
              <p:spPr>
                <a:xfrm>
                  <a:off x="3923928" y="3933056"/>
                  <a:ext cx="4235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P</a:t>
                  </a:r>
                  <a:r>
                    <a:rPr lang="it-IT" baseline="-25000" dirty="0" smtClean="0"/>
                    <a:t>4</a:t>
                  </a:r>
                  <a:endParaRPr lang="en-US" baseline="-25000" dirty="0"/>
                </a:p>
              </p:txBody>
            </p:sp>
          </p:grpSp>
        </p:grpSp>
        <p:grpSp>
          <p:nvGrpSpPr>
            <p:cNvPr id="10" name="Gruppo 25"/>
            <p:cNvGrpSpPr/>
            <p:nvPr/>
          </p:nvGrpSpPr>
          <p:grpSpPr>
            <a:xfrm>
              <a:off x="395536" y="1484784"/>
              <a:ext cx="720157" cy="851467"/>
              <a:chOff x="539552" y="1589166"/>
              <a:chExt cx="720157" cy="851467"/>
            </a:xfrm>
          </p:grpSpPr>
          <p:cxnSp>
            <p:nvCxnSpPr>
              <p:cNvPr id="11" name="Connettore 2 10"/>
              <p:cNvCxnSpPr/>
              <p:nvPr/>
            </p:nvCxnSpPr>
            <p:spPr>
              <a:xfrm flipV="1">
                <a:off x="555549" y="1697498"/>
                <a:ext cx="0" cy="51396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2 11"/>
              <p:cNvCxnSpPr/>
              <p:nvPr/>
            </p:nvCxnSpPr>
            <p:spPr>
              <a:xfrm flipV="1">
                <a:off x="553590" y="2211464"/>
                <a:ext cx="450004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2 12"/>
              <p:cNvCxnSpPr/>
              <p:nvPr/>
            </p:nvCxnSpPr>
            <p:spPr>
              <a:xfrm flipV="1">
                <a:off x="553590" y="1988840"/>
                <a:ext cx="361999" cy="2226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asellaDiTesto 13"/>
              <p:cNvSpPr txBox="1"/>
              <p:nvPr/>
            </p:nvSpPr>
            <p:spPr>
              <a:xfrm>
                <a:off x="915589" y="2132856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z</a:t>
                </a:r>
                <a:endParaRPr lang="en-US" sz="1400" dirty="0"/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985275" y="1778056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x</a:t>
                </a:r>
                <a:endParaRPr lang="en-US" sz="1400" dirty="0"/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539552" y="1589166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y</a:t>
                </a:r>
                <a:endParaRPr lang="en-US" sz="1400" dirty="0"/>
              </a:p>
            </p:txBody>
          </p:sp>
        </p:grpSp>
      </p:grp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1828800"/>
          </a:xfrm>
        </p:spPr>
        <p:txBody>
          <a:bodyPr>
            <a:noAutofit/>
          </a:bodyPr>
          <a:lstStyle/>
          <a:p>
            <a:r>
              <a:rPr lang="it-IT" sz="2400" dirty="0" smtClean="0">
                <a:cs typeface="Arial" pitchFamily="34" charset="0"/>
              </a:rPr>
              <a:t>Single </a:t>
            </a:r>
            <a:r>
              <a:rPr lang="it-IT" sz="2400" dirty="0" err="1" smtClean="0">
                <a:cs typeface="Arial" pitchFamily="34" charset="0"/>
              </a:rPr>
              <a:t>particle</a:t>
            </a:r>
            <a:r>
              <a:rPr lang="it-IT" sz="2400" dirty="0" smtClean="0">
                <a:cs typeface="Arial" pitchFamily="34" charset="0"/>
              </a:rPr>
              <a:t> </a:t>
            </a:r>
            <a:r>
              <a:rPr lang="it-IT" sz="2400" dirty="0" err="1" smtClean="0">
                <a:cs typeface="Arial" pitchFamily="34" charset="0"/>
              </a:rPr>
              <a:t>proton</a:t>
            </a:r>
            <a:r>
              <a:rPr lang="it-IT" sz="2400" dirty="0" smtClean="0">
                <a:cs typeface="Arial" pitchFamily="34" charset="0"/>
              </a:rPr>
              <a:t> </a:t>
            </a:r>
            <a:r>
              <a:rPr lang="it-IT" sz="2400" dirty="0" err="1" smtClean="0">
                <a:cs typeface="Arial" pitchFamily="34" charset="0"/>
              </a:rPr>
              <a:t>tracking</a:t>
            </a:r>
            <a:r>
              <a:rPr lang="it-IT" sz="2400" dirty="0" smtClean="0">
                <a:cs typeface="Arial" pitchFamily="34" charset="0"/>
              </a:rPr>
              <a:t>: </a:t>
            </a:r>
            <a:r>
              <a:rPr lang="it-IT" sz="2400" b="1" dirty="0" err="1" smtClean="0">
                <a:cs typeface="Arial" pitchFamily="34" charset="0"/>
              </a:rPr>
              <a:t>silicon</a:t>
            </a:r>
            <a:r>
              <a:rPr lang="it-IT" sz="2400" b="1" dirty="0" smtClean="0">
                <a:cs typeface="Arial" pitchFamily="34" charset="0"/>
              </a:rPr>
              <a:t> strip </a:t>
            </a:r>
            <a:r>
              <a:rPr lang="it-IT" sz="2400" b="1" dirty="0" err="1" smtClean="0">
                <a:cs typeface="Arial" pitchFamily="34" charset="0"/>
              </a:rPr>
              <a:t>detectors</a:t>
            </a:r>
            <a:r>
              <a:rPr lang="it-IT" sz="2400" dirty="0" smtClean="0">
                <a:cs typeface="Arial" pitchFamily="34" charset="0"/>
              </a:rPr>
              <a:t>  →  MLP</a:t>
            </a:r>
          </a:p>
          <a:p>
            <a:r>
              <a:rPr lang="it-IT" sz="2400" dirty="0" err="1" smtClean="0">
                <a:cs typeface="Arial" pitchFamily="34" charset="0"/>
              </a:rPr>
              <a:t>Residual</a:t>
            </a:r>
            <a:r>
              <a:rPr lang="it-IT" sz="2400" dirty="0" smtClean="0">
                <a:cs typeface="Arial" pitchFamily="34" charset="0"/>
              </a:rPr>
              <a:t> </a:t>
            </a:r>
            <a:r>
              <a:rPr lang="it-IT" sz="2400" dirty="0" err="1" smtClean="0">
                <a:cs typeface="Arial" pitchFamily="34" charset="0"/>
              </a:rPr>
              <a:t>energy</a:t>
            </a:r>
            <a:r>
              <a:rPr lang="it-IT" sz="2400" dirty="0" smtClean="0">
                <a:cs typeface="Arial" pitchFamily="34" charset="0"/>
              </a:rPr>
              <a:t> </a:t>
            </a:r>
            <a:r>
              <a:rPr lang="it-IT" sz="2400" dirty="0" err="1" smtClean="0">
                <a:cs typeface="Arial" pitchFamily="34" charset="0"/>
              </a:rPr>
              <a:t>measurement</a:t>
            </a:r>
            <a:r>
              <a:rPr lang="it-IT" sz="2400" dirty="0" smtClean="0">
                <a:cs typeface="Arial" pitchFamily="34" charset="0"/>
              </a:rPr>
              <a:t>: </a:t>
            </a:r>
            <a:r>
              <a:rPr lang="it-IT" sz="2400" b="1" dirty="0" err="1" smtClean="0">
                <a:cs typeface="Arial" pitchFamily="34" charset="0"/>
              </a:rPr>
              <a:t>crystal</a:t>
            </a:r>
            <a:r>
              <a:rPr lang="it-IT" sz="2400" b="1" dirty="0" smtClean="0">
                <a:cs typeface="Arial" pitchFamily="34" charset="0"/>
              </a:rPr>
              <a:t> </a:t>
            </a:r>
            <a:r>
              <a:rPr lang="it-IT" sz="2400" b="1" dirty="0" err="1" smtClean="0">
                <a:cs typeface="Arial" pitchFamily="34" charset="0"/>
              </a:rPr>
              <a:t>calorimeter</a:t>
            </a:r>
            <a:r>
              <a:rPr lang="it-IT" sz="2400" dirty="0" smtClean="0">
                <a:cs typeface="Arial" pitchFamily="34" charset="0"/>
              </a:rPr>
              <a:t>  →  </a:t>
            </a:r>
            <a:r>
              <a:rPr lang="it-IT" sz="2400" dirty="0" err="1" smtClean="0">
                <a:cs typeface="Arial" pitchFamily="34" charset="0"/>
              </a:rPr>
              <a:t>energy</a:t>
            </a:r>
            <a:r>
              <a:rPr lang="it-IT" sz="2400" dirty="0" smtClean="0">
                <a:cs typeface="Arial" pitchFamily="34" charset="0"/>
              </a:rPr>
              <a:t> loss</a:t>
            </a:r>
            <a:endParaRPr lang="en-US" sz="2400" dirty="0">
              <a:cs typeface="Arial" pitchFamily="34" charset="0"/>
            </a:endParaRPr>
          </a:p>
        </p:txBody>
      </p:sp>
      <p:sp>
        <p:nvSpPr>
          <p:cNvPr id="25" name="TextBox 16"/>
          <p:cNvSpPr txBox="1"/>
          <p:nvPr/>
        </p:nvSpPr>
        <p:spPr>
          <a:xfrm>
            <a:off x="179512" y="5294948"/>
            <a:ext cx="8820472" cy="1597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latin typeface="+mn-lt"/>
                <a:cs typeface="Arial" pitchFamily="34" charset="0"/>
              </a:rPr>
              <a:t>A set of single event information can be processed by appropriate reconstruction algorithms (ART, FBP) to produce  tomographic images.</a:t>
            </a:r>
            <a:endParaRPr lang="en-US" sz="2400" dirty="0">
              <a:latin typeface="+mn-lt"/>
              <a:cs typeface="Arial" pitchFamily="34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51520" y="228600"/>
            <a:ext cx="8686800" cy="762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 pCT apparatus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April 24th 2015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RDH Meeting 2015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797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82351" y="228600"/>
            <a:ext cx="8568952" cy="1342658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800" dirty="0" smtClean="0">
                <a:solidFill>
                  <a:srgbClr val="002060"/>
                </a:solidFill>
              </a:rPr>
              <a:t>PRIMA collaboration: small area pCT apparatus</a:t>
            </a:r>
            <a:endParaRPr lang="it-IT" sz="4800" dirty="0">
              <a:solidFill>
                <a:srgbClr val="00206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5373216"/>
            <a:ext cx="3707904" cy="1152426"/>
          </a:xfrm>
        </p:spPr>
        <p:txBody>
          <a:bodyPr lIns="92075" tIns="46038" rIns="92075" bIns="46038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1800" dirty="0" smtClean="0">
                <a:solidFill>
                  <a:srgbClr val="000099"/>
                </a:solidFill>
              </a:rPr>
              <a:t>Four </a:t>
            </a:r>
            <a:r>
              <a:rPr lang="en-US" sz="1800" dirty="0">
                <a:solidFill>
                  <a:srgbClr val="000099"/>
                </a:solidFill>
              </a:rPr>
              <a:t>x-y </a:t>
            </a:r>
            <a:r>
              <a:rPr lang="en-US" sz="1800" dirty="0" smtClean="0">
                <a:solidFill>
                  <a:srgbClr val="000099"/>
                </a:solidFill>
              </a:rPr>
              <a:t>silicon </a:t>
            </a:r>
            <a:r>
              <a:rPr lang="en-US" sz="1800" dirty="0" err="1" smtClean="0">
                <a:solidFill>
                  <a:srgbClr val="000099"/>
                </a:solidFill>
              </a:rPr>
              <a:t>microstrip</a:t>
            </a:r>
            <a:r>
              <a:rPr lang="en-US" sz="1800" dirty="0" smtClean="0">
                <a:solidFill>
                  <a:srgbClr val="000099"/>
                </a:solidFill>
              </a:rPr>
              <a:t> based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1800" dirty="0" smtClean="0">
                <a:solidFill>
                  <a:srgbClr val="000099"/>
                </a:solidFill>
              </a:rPr>
              <a:t>tracking planes</a:t>
            </a:r>
            <a:endParaRPr lang="en-US" sz="1800" dirty="0">
              <a:solidFill>
                <a:srgbClr val="000099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sz="1000" dirty="0">
              <a:solidFill>
                <a:srgbClr val="000099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1800" dirty="0" err="1" smtClean="0">
                <a:solidFill>
                  <a:srgbClr val="000099"/>
                </a:solidFill>
              </a:rPr>
              <a:t>Yag:Ce</a:t>
            </a:r>
            <a:r>
              <a:rPr lang="en-US" sz="1800" dirty="0" smtClean="0">
                <a:solidFill>
                  <a:srgbClr val="000099"/>
                </a:solidFill>
              </a:rPr>
              <a:t> calorimeter</a:t>
            </a:r>
            <a:endParaRPr lang="en-US" sz="1800" dirty="0">
              <a:solidFill>
                <a:srgbClr val="000099"/>
              </a:solidFill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5219700" y="5300663"/>
            <a:ext cx="28432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Proton entry and exit positions and directions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5219700" y="6087516"/>
            <a:ext cx="2843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Proton residual energy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822" name="AutoShape 6"/>
          <p:cNvSpPr>
            <a:spLocks noChangeArrowheads="1"/>
          </p:cNvSpPr>
          <p:nvPr/>
        </p:nvSpPr>
        <p:spPr bwMode="auto">
          <a:xfrm>
            <a:off x="3924300" y="5373216"/>
            <a:ext cx="865188" cy="288925"/>
          </a:xfrm>
          <a:prstGeom prst="rightArrow">
            <a:avLst>
              <a:gd name="adj1" fmla="val 50000"/>
              <a:gd name="adj2" fmla="val 748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auto">
          <a:xfrm>
            <a:off x="3923928" y="6165304"/>
            <a:ext cx="865187" cy="288925"/>
          </a:xfrm>
          <a:prstGeom prst="rightArrow">
            <a:avLst>
              <a:gd name="adj1" fmla="val 50000"/>
              <a:gd name="adj2" fmla="val 748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April 24th 2015</a:t>
            </a:r>
            <a:endParaRPr lang="it-IT" dirty="0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RDH Meeting 2015</a:t>
            </a:r>
            <a:endParaRPr lang="it-IT"/>
          </a:p>
        </p:txBody>
      </p:sp>
      <p:pic>
        <p:nvPicPr>
          <p:cNvPr id="34895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598" y="1845812"/>
            <a:ext cx="4608513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639396"/>
            <a:ext cx="32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+mn-lt"/>
              </a:rPr>
              <a:t>First test at INFN-LNS: </a:t>
            </a:r>
          </a:p>
          <a:p>
            <a:r>
              <a:rPr lang="it-IT" sz="2400" dirty="0" smtClean="0">
                <a:latin typeface="+mn-lt"/>
              </a:rPr>
              <a:t>May 2011</a:t>
            </a:r>
          </a:p>
          <a:p>
            <a:endParaRPr lang="it-IT" sz="2400" dirty="0" smtClean="0">
              <a:latin typeface="+mn-lt"/>
            </a:endParaRPr>
          </a:p>
          <a:p>
            <a:r>
              <a:rPr lang="it-IT" sz="2400" dirty="0" smtClean="0">
                <a:latin typeface="+mn-lt"/>
              </a:rPr>
              <a:t>CATANA beam line:</a:t>
            </a:r>
          </a:p>
          <a:p>
            <a:r>
              <a:rPr lang="it-IT" sz="2400" dirty="0" smtClean="0">
                <a:latin typeface="+mn-lt"/>
              </a:rPr>
              <a:t>62 MeV protons</a:t>
            </a:r>
          </a:p>
          <a:p>
            <a:r>
              <a:rPr lang="it-IT" sz="2400" dirty="0" smtClean="0">
                <a:latin typeface="+mn-lt"/>
              </a:rPr>
              <a:t>used to treat ocular tumors</a:t>
            </a:r>
            <a:endParaRPr lang="it-IT" sz="2400" dirty="0">
              <a:latin typeface="+mn-lt"/>
            </a:endParaRPr>
          </a:p>
        </p:txBody>
      </p:sp>
      <p:pic>
        <p:nvPicPr>
          <p:cNvPr id="34897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58" y="1571258"/>
            <a:ext cx="5333321" cy="374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19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91440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tx2"/>
                </a:solidFill>
              </a:rPr>
              <a:t>Tomografic set-up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3" y="1600200"/>
            <a:ext cx="7851775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" y="1514475"/>
            <a:ext cx="7993063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99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Algebraic Reconstruction Techniques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26" y="1219200"/>
            <a:ext cx="8229600" cy="1904999"/>
          </a:xfrm>
        </p:spPr>
        <p:txBody>
          <a:bodyPr>
            <a:normAutofit/>
          </a:bodyPr>
          <a:lstStyle/>
          <a:p>
            <a:r>
              <a:rPr lang="it-IT" sz="2800" dirty="0" smtClean="0"/>
              <a:t>Iterative algorithm to reconstruct tomographic images from projections (or single events)</a:t>
            </a:r>
          </a:p>
          <a:p>
            <a:r>
              <a:rPr lang="it-IT" sz="2800" dirty="0" smtClean="0"/>
              <a:t>Iterative formula:</a:t>
            </a:r>
          </a:p>
          <a:p>
            <a:endParaRPr lang="it-IT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3126" y="3810000"/>
            <a:ext cx="8259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accent3">
                    <a:lumMod val="50000"/>
                  </a:schemeClr>
                </a:solidFill>
              </a:rPr>
              <a:t>x</a:t>
            </a:r>
            <a:r>
              <a:rPr lang="it-IT" sz="2400" baseline="30000" dirty="0" smtClean="0">
                <a:solidFill>
                  <a:schemeClr val="accent3">
                    <a:lumMod val="50000"/>
                  </a:schemeClr>
                </a:solidFill>
              </a:rPr>
              <a:t>k</a:t>
            </a:r>
            <a:r>
              <a:rPr lang="it-IT" sz="2400" dirty="0" smtClean="0"/>
              <a:t> image vector at iteration k (relative stopping power)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FF0000"/>
                </a:solidFill>
              </a:rPr>
              <a:t>a</a:t>
            </a:r>
            <a:r>
              <a:rPr lang="it-IT" sz="2400" baseline="30000" dirty="0" smtClean="0">
                <a:solidFill>
                  <a:srgbClr val="FF0000"/>
                </a:solidFill>
              </a:rPr>
              <a:t>i</a:t>
            </a:r>
            <a:r>
              <a:rPr lang="it-IT" sz="2400" dirty="0" smtClean="0"/>
              <a:t> i</a:t>
            </a:r>
            <a:r>
              <a:rPr lang="it-IT" sz="2400" baseline="30000" dirty="0" smtClean="0"/>
              <a:t>th</a:t>
            </a:r>
            <a:r>
              <a:rPr lang="it-IT" sz="2400" dirty="0" smtClean="0"/>
              <a:t> event track length in each pixel </a:t>
            </a:r>
            <a:r>
              <a:rPr lang="it-IT" sz="2400" dirty="0" smtClean="0">
                <a:sym typeface="Wingdings" panose="05000000000000000000" pitchFamily="2" charset="2"/>
              </a:rPr>
              <a:t> </a:t>
            </a:r>
            <a:r>
              <a:rPr lang="it-IT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Tracker</a:t>
            </a:r>
            <a:r>
              <a:rPr lang="it-IT" sz="2400" dirty="0" smtClean="0">
                <a:sym typeface="Wingdings" panose="05000000000000000000" pitchFamily="2" charset="2"/>
              </a:rPr>
              <a:t> (straigth line, cubic spline or most likely path (MLP) + rasterizing algorithms)</a:t>
            </a:r>
            <a:endParaRPr lang="it-IT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70C0"/>
                </a:solidFill>
              </a:rPr>
              <a:t>b</a:t>
            </a:r>
            <a:r>
              <a:rPr lang="it-IT" sz="2400" baseline="-25000" dirty="0" smtClean="0">
                <a:solidFill>
                  <a:srgbClr val="0070C0"/>
                </a:solidFill>
              </a:rPr>
              <a:t>i</a:t>
            </a:r>
            <a:r>
              <a:rPr lang="it-IT" sz="2400" dirty="0" smtClean="0"/>
              <a:t> </a:t>
            </a:r>
            <a:r>
              <a:rPr lang="it-IT" sz="2400" dirty="0"/>
              <a:t>i</a:t>
            </a:r>
            <a:r>
              <a:rPr lang="it-IT" sz="2400" baseline="30000" dirty="0"/>
              <a:t>th</a:t>
            </a:r>
            <a:r>
              <a:rPr lang="it-IT" sz="2400" dirty="0"/>
              <a:t> </a:t>
            </a:r>
            <a:r>
              <a:rPr lang="it-IT" sz="2400" dirty="0" smtClean="0"/>
              <a:t>event </a:t>
            </a:r>
            <a:r>
              <a:rPr lang="it-IT" sz="2400" dirty="0"/>
              <a:t>stopping </a:t>
            </a:r>
            <a:r>
              <a:rPr lang="it-IT" sz="2400" dirty="0" smtClean="0"/>
              <a:t>power integral </a:t>
            </a:r>
            <a:r>
              <a:rPr lang="it-IT" sz="2400" dirty="0" smtClean="0">
                <a:sym typeface="Wingdings" panose="05000000000000000000" pitchFamily="2" charset="2"/>
              </a:rPr>
              <a:t> </a:t>
            </a:r>
            <a:r>
              <a:rPr lang="it-IT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Calorimeter</a:t>
            </a:r>
            <a:endParaRPr lang="it-IT" sz="24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Symbol" panose="05050102010706020507" pitchFamily="18" charset="2"/>
              </a:rPr>
              <a:t>l</a:t>
            </a:r>
            <a:r>
              <a:rPr lang="it-IT" sz="2400" baseline="-25000" dirty="0" smtClean="0"/>
              <a:t>k</a:t>
            </a:r>
            <a:r>
              <a:rPr lang="it-IT" sz="2400" dirty="0" smtClean="0"/>
              <a:t> relaxing factor (constant value or </a:t>
            </a:r>
            <a:r>
              <a:rPr lang="it-IT" sz="2400" dirty="0" smtClean="0">
                <a:sym typeface="Wingdings" panose="05000000000000000000" pitchFamily="2" charset="2"/>
              </a:rPr>
              <a:t>0 as ~const</a:t>
            </a:r>
            <a:r>
              <a:rPr lang="it-IT" sz="2400" baseline="30000" dirty="0" smtClean="0">
                <a:sym typeface="Wingdings" panose="05000000000000000000" pitchFamily="2" charset="2"/>
              </a:rPr>
              <a:t>-k</a:t>
            </a:r>
            <a:r>
              <a:rPr lang="it-IT" sz="2400" dirty="0" smtClean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x</a:t>
            </a:r>
            <a:r>
              <a:rPr lang="it-IT" sz="2400" baseline="300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0</a:t>
            </a:r>
            <a:r>
              <a:rPr lang="it-IT" sz="2400" dirty="0" smtClean="0">
                <a:sym typeface="Wingdings" panose="05000000000000000000" pitchFamily="2" charset="2"/>
              </a:rPr>
              <a:t> initial image: {0} or approx.</a:t>
            </a:r>
            <a:endParaRPr lang="it-IT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04452" y="3284814"/>
            <a:ext cx="685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Gordon, R; Bender, R; Herman, GT </a:t>
            </a:r>
            <a:r>
              <a:rPr lang="pt-BR" dirty="0" smtClean="0"/>
              <a:t> </a:t>
            </a:r>
            <a:r>
              <a:rPr lang="en-US" dirty="0" smtClean="0"/>
              <a:t>J. </a:t>
            </a:r>
            <a:r>
              <a:rPr lang="en-US" dirty="0" err="1" smtClean="0"/>
              <a:t>Theor</a:t>
            </a:r>
            <a:r>
              <a:rPr lang="en-US" dirty="0" smtClean="0"/>
              <a:t>. Biol. (1970) </a:t>
            </a:r>
            <a:r>
              <a:rPr lang="en-US" b="1" dirty="0"/>
              <a:t>29</a:t>
            </a:r>
            <a:r>
              <a:rPr lang="en-US" dirty="0"/>
              <a:t> (3): 471–81.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1649074" y="2680141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accent3">
                    <a:lumMod val="50000"/>
                  </a:schemeClr>
                </a:solidFill>
              </a:rPr>
              <a:t>x</a:t>
            </a:r>
            <a:r>
              <a:rPr lang="it-IT" sz="3200" baseline="30000" dirty="0" smtClean="0">
                <a:solidFill>
                  <a:schemeClr val="accent3">
                    <a:lumMod val="50000"/>
                  </a:schemeClr>
                </a:solidFill>
              </a:rPr>
              <a:t>k+1</a:t>
            </a:r>
            <a:r>
              <a:rPr lang="it-IT" sz="3200" dirty="0" smtClean="0"/>
              <a:t>=</a:t>
            </a:r>
            <a:r>
              <a:rPr lang="it-IT" sz="3200" dirty="0"/>
              <a:t> </a:t>
            </a:r>
            <a:r>
              <a:rPr lang="it-IT" sz="3200" dirty="0" smtClean="0">
                <a:solidFill>
                  <a:schemeClr val="accent3">
                    <a:lumMod val="50000"/>
                  </a:schemeClr>
                </a:solidFill>
              </a:rPr>
              <a:t>x</a:t>
            </a:r>
            <a:r>
              <a:rPr lang="it-IT" sz="3200" baseline="30000" dirty="0" smtClean="0">
                <a:solidFill>
                  <a:schemeClr val="accent3">
                    <a:lumMod val="50000"/>
                  </a:schemeClr>
                </a:solidFill>
              </a:rPr>
              <a:t>k</a:t>
            </a:r>
            <a:r>
              <a:rPr lang="it-IT" sz="3200" baseline="30000" dirty="0" smtClean="0"/>
              <a:t> </a:t>
            </a:r>
            <a:r>
              <a:rPr lang="it-IT" sz="3200" dirty="0" smtClean="0"/>
              <a:t>+ </a:t>
            </a:r>
            <a:r>
              <a:rPr lang="it-IT" sz="3200" dirty="0" smtClean="0">
                <a:latin typeface="Symbol" panose="05050102010706020507" pitchFamily="18" charset="2"/>
              </a:rPr>
              <a:t>l</a:t>
            </a:r>
            <a:r>
              <a:rPr lang="it-IT" sz="3200" baseline="-25000" dirty="0" smtClean="0"/>
              <a:t>k</a:t>
            </a:r>
            <a:r>
              <a:rPr lang="it-IT" sz="3200" dirty="0" smtClean="0"/>
              <a:t> {(</a:t>
            </a:r>
            <a:r>
              <a:rPr lang="it-IT" sz="3200" dirty="0" smtClean="0">
                <a:solidFill>
                  <a:srgbClr val="0070C0"/>
                </a:solidFill>
              </a:rPr>
              <a:t>b</a:t>
            </a:r>
            <a:r>
              <a:rPr lang="it-IT" sz="3200" baseline="-25000" dirty="0" smtClean="0">
                <a:solidFill>
                  <a:srgbClr val="0070C0"/>
                </a:solidFill>
              </a:rPr>
              <a:t>i</a:t>
            </a:r>
            <a:r>
              <a:rPr lang="it-IT" sz="3200" dirty="0" smtClean="0"/>
              <a:t> - &lt;</a:t>
            </a:r>
            <a:r>
              <a:rPr lang="it-IT" sz="3200" dirty="0" smtClean="0">
                <a:solidFill>
                  <a:srgbClr val="FF0000"/>
                </a:solidFill>
              </a:rPr>
              <a:t>a</a:t>
            </a:r>
            <a:r>
              <a:rPr lang="it-IT" sz="3200" baseline="30000" dirty="0" smtClean="0">
                <a:solidFill>
                  <a:srgbClr val="FF0000"/>
                </a:solidFill>
              </a:rPr>
              <a:t>i</a:t>
            </a:r>
            <a:r>
              <a:rPr lang="it-IT" sz="3200" dirty="0" smtClean="0"/>
              <a:t>,</a:t>
            </a:r>
            <a:r>
              <a:rPr lang="it-IT" sz="3200" dirty="0" smtClean="0">
                <a:solidFill>
                  <a:schemeClr val="accent3">
                    <a:lumMod val="50000"/>
                  </a:schemeClr>
                </a:solidFill>
              </a:rPr>
              <a:t>x</a:t>
            </a:r>
            <a:r>
              <a:rPr lang="it-IT" sz="3200" baseline="30000" dirty="0" smtClean="0">
                <a:solidFill>
                  <a:schemeClr val="accent3">
                    <a:lumMod val="50000"/>
                  </a:schemeClr>
                </a:solidFill>
              </a:rPr>
              <a:t>k</a:t>
            </a:r>
            <a:r>
              <a:rPr lang="it-IT" sz="3200" dirty="0" smtClean="0"/>
              <a:t>&gt;)</a:t>
            </a:r>
            <a:r>
              <a:rPr lang="it-IT" sz="3200" dirty="0" smtClean="0">
                <a:solidFill>
                  <a:srgbClr val="FF0000"/>
                </a:solidFill>
              </a:rPr>
              <a:t>a</a:t>
            </a:r>
            <a:r>
              <a:rPr lang="it-IT" sz="3200" baseline="30000" dirty="0" smtClean="0">
                <a:solidFill>
                  <a:srgbClr val="FF0000"/>
                </a:solidFill>
              </a:rPr>
              <a:t>i</a:t>
            </a:r>
            <a:r>
              <a:rPr lang="it-IT" sz="3200" dirty="0" smtClean="0"/>
              <a:t> / ǁ</a:t>
            </a:r>
            <a:r>
              <a:rPr lang="it-IT" sz="3200" dirty="0" smtClean="0">
                <a:solidFill>
                  <a:srgbClr val="FF0000"/>
                </a:solidFill>
              </a:rPr>
              <a:t>a</a:t>
            </a:r>
            <a:r>
              <a:rPr lang="it-IT" sz="3200" baseline="30000" dirty="0" smtClean="0">
                <a:solidFill>
                  <a:srgbClr val="FF0000"/>
                </a:solidFill>
              </a:rPr>
              <a:t>i</a:t>
            </a:r>
            <a:r>
              <a:rPr lang="it-IT" sz="3200" dirty="0" smtClean="0"/>
              <a:t>ǁ</a:t>
            </a:r>
            <a:r>
              <a:rPr lang="it-IT" sz="3200" baseline="30000" dirty="0" smtClean="0"/>
              <a:t>2</a:t>
            </a:r>
            <a:r>
              <a:rPr lang="it-IT" sz="3200" dirty="0"/>
              <a:t>}</a:t>
            </a:r>
            <a:endParaRPr lang="it-IT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1141262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5" y="1085583"/>
            <a:ext cx="5618448" cy="5206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535" y="198438"/>
            <a:ext cx="8770065" cy="1143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ART images from 62 MeV data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6" r="22453"/>
          <a:stretch/>
        </p:blipFill>
        <p:spPr bwMode="auto">
          <a:xfrm>
            <a:off x="5884106" y="1071780"/>
            <a:ext cx="1592254" cy="287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56691" y="3688958"/>
            <a:ext cx="4667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cm</a:t>
            </a:r>
            <a:endParaRPr lang="it-IT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39640" y="5985748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39983" y="3999622"/>
            <a:ext cx="327275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ART reconstruction:</a:t>
            </a:r>
          </a:p>
          <a:p>
            <a:r>
              <a:rPr lang="it-IT" sz="2000" dirty="0" smtClean="0"/>
              <a:t>14 iteration starting from {0}</a:t>
            </a:r>
          </a:p>
          <a:p>
            <a:r>
              <a:rPr lang="it-IT" sz="2000" dirty="0" smtClean="0"/>
              <a:t>~ 10</a:t>
            </a:r>
            <a:r>
              <a:rPr lang="it-IT" sz="2000" baseline="30000" dirty="0" smtClean="0"/>
              <a:t>6</a:t>
            </a:r>
            <a:r>
              <a:rPr lang="it-IT" sz="2000" dirty="0" smtClean="0"/>
              <a:t> events per angle </a:t>
            </a:r>
          </a:p>
          <a:p>
            <a:r>
              <a:rPr lang="it-IT" sz="2000" dirty="0" smtClean="0"/>
              <a:t>(36 angles)</a:t>
            </a:r>
          </a:p>
          <a:p>
            <a:r>
              <a:rPr lang="it-IT" sz="2000" dirty="0" smtClean="0"/>
              <a:t>4mm vertical slice selected </a:t>
            </a:r>
          </a:p>
          <a:p>
            <a:r>
              <a:rPr lang="it-IT" sz="2000" dirty="0" smtClean="0"/>
              <a:t>(2D only)</a:t>
            </a:r>
          </a:p>
          <a:p>
            <a:r>
              <a:rPr lang="it-IT" sz="2000" dirty="0" smtClean="0"/>
              <a:t>~4’ per iteration CPU time </a:t>
            </a:r>
          </a:p>
          <a:p>
            <a:r>
              <a:rPr lang="it-IT" sz="2000" dirty="0" smtClean="0"/>
              <a:t>No MLP is used </a:t>
            </a:r>
            <a:r>
              <a:rPr lang="it-IT" sz="2000" dirty="0" smtClean="0">
                <a:sym typeface="Wingdings" panose="05000000000000000000" pitchFamily="2" charset="2"/>
              </a:rPr>
              <a:t> to be done</a:t>
            </a:r>
            <a:endParaRPr lang="it-IT" sz="2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20195" y="1846066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90088" y="1210489"/>
            <a:ext cx="1039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PMMA </a:t>
            </a:r>
          </a:p>
          <a:p>
            <a:r>
              <a:rPr lang="it-IT" dirty="0" smtClean="0"/>
              <a:t>phantom</a:t>
            </a:r>
            <a:endParaRPr lang="it-IT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476361" y="1856820"/>
            <a:ext cx="1627213" cy="176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1905000" y="6273522"/>
            <a:ext cx="2209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67000" y="5985748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1 cm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02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tx2"/>
                </a:solidFill>
              </a:rPr>
              <a:t>ART images from 62 MeV data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5339158"/>
            <a:ext cx="6435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Starting image = {0}, still room to improve</a:t>
            </a:r>
            <a:endParaRPr lang="it-IT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618"/>
            <a:ext cx="4267200" cy="4138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03" y="1200618"/>
            <a:ext cx="4111663" cy="3987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3760927" y="2228834"/>
            <a:ext cx="1560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Resolution [</a:t>
            </a:r>
            <a:r>
              <a:rPr lang="it-IT" sz="1600" b="1" dirty="0" smtClean="0">
                <a:latin typeface="Symbol" panose="05050102010706020507" pitchFamily="18" charset="2"/>
              </a:rPr>
              <a:t>m</a:t>
            </a:r>
            <a:r>
              <a:rPr lang="it-IT" sz="1600" b="1" dirty="0" smtClean="0"/>
              <a:t>m]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424700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FBP used as seed for ART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April 24th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RDH Meeting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" y="5634335"/>
            <a:ext cx="288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FBP initial image     </a:t>
            </a:r>
            <a:r>
              <a:rPr lang="it-IT" sz="2400" dirty="0" smtClean="0">
                <a:sym typeface="Wingdings" panose="05000000000000000000" pitchFamily="2" charset="2"/>
              </a:rPr>
              <a:t></a:t>
            </a:r>
            <a:endParaRPr lang="it-IT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682045" y="5634335"/>
            <a:ext cx="4069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ART after 14 iterations starting </a:t>
            </a:r>
          </a:p>
          <a:p>
            <a:r>
              <a:rPr lang="it-IT" sz="2400" dirty="0" smtClean="0"/>
              <a:t>from FBP seed</a:t>
            </a:r>
            <a:endParaRPr lang="it-IT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45" y="1457111"/>
            <a:ext cx="4258037" cy="4080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54461"/>
            <a:ext cx="4267200" cy="40832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33677" y="5334000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105677" y="5334000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4229885" y="1972796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84728" y="2048996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8896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4929</TotalTime>
  <Words>1516</Words>
  <Application>Microsoft Macintosh PowerPoint</Application>
  <PresentationFormat>On-screen Show (4:3)</PresentationFormat>
  <Paragraphs>368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The Proton Computed Tomography Apparatus developed by INFN (RDH-WP3)</vt:lpstr>
      <vt:lpstr>Introduction</vt:lpstr>
      <vt:lpstr> pCT apparatus</vt:lpstr>
      <vt:lpstr>PRIMA collaboration: small area pCT apparatus</vt:lpstr>
      <vt:lpstr>Tomografic set-up</vt:lpstr>
      <vt:lpstr>Algebraic Reconstruction Techniques</vt:lpstr>
      <vt:lpstr>ART images from 62 MeV data</vt:lpstr>
      <vt:lpstr>ART images from 62 MeV data</vt:lpstr>
      <vt:lpstr>FBP used as seed for ART</vt:lpstr>
      <vt:lpstr>ART Resolutions</vt:lpstr>
      <vt:lpstr>Geant4 sim + ART spline reco</vt:lpstr>
      <vt:lpstr>180 MeV proton run simulation</vt:lpstr>
      <vt:lpstr>180 MeV proton run simulation</vt:lpstr>
      <vt:lpstr>pCT upgrade (5x20cm2)</vt:lpstr>
      <vt:lpstr>Fully assembled Tracker plane</vt:lpstr>
      <vt:lpstr>Silicon microstrip detectors</vt:lpstr>
      <vt:lpstr>Read-out group</vt:lpstr>
      <vt:lpstr>Tracker DAQ architecture</vt:lpstr>
      <vt:lpstr>Test results with high intensity 90Sr source</vt:lpstr>
      <vt:lpstr>YAG:Ce calorimeter</vt:lpstr>
      <vt:lpstr>New YAG:Ce calorimeter data</vt:lpstr>
      <vt:lpstr>2015/2016 pCT plan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Proton Computed Tomography Apparatus developed by INFN</dc:title>
  <dc:creator>Carlo</dc:creator>
  <cp:lastModifiedBy>Giuseppe Battistoni</cp:lastModifiedBy>
  <cp:revision>91</cp:revision>
  <dcterms:created xsi:type="dcterms:W3CDTF">2006-08-16T00:00:00Z</dcterms:created>
  <dcterms:modified xsi:type="dcterms:W3CDTF">2015-04-23T20:55:58Z</dcterms:modified>
</cp:coreProperties>
</file>