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esco\Desktop\Foci%20Pav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esco\Desktop\Foci%20Pav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esco\Desktop\Foci%20Pavi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ancesco\Desktop\Foci%20Pavi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Recovery</a:t>
            </a:r>
            <a:r>
              <a:rPr lang="en-US" b="1" baseline="0"/>
              <a:t> 4h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13648293963254"/>
          <c:y val="0.17171296296296298"/>
          <c:w val="0.84730796150481191"/>
          <c:h val="0.5316509915427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'53BP1'!$S$67</c:f>
              <c:strCache>
                <c:ptCount val="1"/>
                <c:pt idx="0">
                  <c:v>0µM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'53BP1'!$T$66:$V$66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'53BP1'!$T$67:$V$67</c:f>
              <c:numCache>
                <c:formatCode>General</c:formatCode>
                <c:ptCount val="3"/>
                <c:pt idx="0">
                  <c:v>3.5555555555555554</c:v>
                </c:pt>
                <c:pt idx="1">
                  <c:v>9.2439024390243905</c:v>
                </c:pt>
                <c:pt idx="2">
                  <c:v>16.954545454545453</c:v>
                </c:pt>
              </c:numCache>
            </c:numRef>
          </c:val>
        </c:ser>
        <c:ser>
          <c:idx val="1"/>
          <c:order val="1"/>
          <c:tx>
            <c:strRef>
              <c:f>'53BP1'!$S$68</c:f>
              <c:strCache>
                <c:ptCount val="1"/>
                <c:pt idx="0">
                  <c:v>0.2µM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'53BP1'!$T$66:$V$66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'53BP1'!$T$68:$V$68</c:f>
              <c:numCache>
                <c:formatCode>General</c:formatCode>
                <c:ptCount val="3"/>
                <c:pt idx="0">
                  <c:v>4.2272727272727275</c:v>
                </c:pt>
                <c:pt idx="1">
                  <c:v>12.955555555555556</c:v>
                </c:pt>
                <c:pt idx="2">
                  <c:v>20.363636363636363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126816"/>
        <c:axId val="295130624"/>
      </c:barChart>
      <c:catAx>
        <c:axId val="295126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30624"/>
        <c:crosses val="autoZero"/>
        <c:auto val="1"/>
        <c:lblAlgn val="ctr"/>
        <c:lblOffset val="100"/>
        <c:noMultiLvlLbl val="0"/>
      </c:catAx>
      <c:valAx>
        <c:axId val="2951306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53BP1 foci</a:t>
                </a:r>
                <a:r>
                  <a:rPr lang="en-US" baseline="0" dirty="0" smtClean="0"/>
                  <a:t> </a:t>
                </a:r>
                <a:r>
                  <a:rPr lang="en-US" baseline="0" dirty="0"/>
                  <a:t>per cell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Recovery</a:t>
            </a:r>
            <a:r>
              <a:rPr lang="en-US" b="1" baseline="0"/>
              <a:t> 24h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'53BP1'!$S$78</c:f>
              <c:strCache>
                <c:ptCount val="1"/>
                <c:pt idx="0">
                  <c:v>0µM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'53BP1'!$T$77:$V$77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'53BP1'!$T$78:$V$78</c:f>
              <c:numCache>
                <c:formatCode>General</c:formatCode>
                <c:ptCount val="3"/>
                <c:pt idx="0">
                  <c:v>2.9183673469387754</c:v>
                </c:pt>
                <c:pt idx="1">
                  <c:v>2.392156862745098</c:v>
                </c:pt>
                <c:pt idx="2">
                  <c:v>4.2962962962962967</c:v>
                </c:pt>
              </c:numCache>
            </c:numRef>
          </c:val>
        </c:ser>
        <c:ser>
          <c:idx val="1"/>
          <c:order val="1"/>
          <c:tx>
            <c:strRef>
              <c:f>'53BP1'!$S$79</c:f>
              <c:strCache>
                <c:ptCount val="1"/>
                <c:pt idx="0">
                  <c:v>0.2µM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'53BP1'!$T$77:$V$77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'53BP1'!$T$79:$V$79</c:f>
              <c:numCache>
                <c:formatCode>General</c:formatCode>
                <c:ptCount val="3"/>
                <c:pt idx="0">
                  <c:v>3.1739130434782608</c:v>
                </c:pt>
                <c:pt idx="1">
                  <c:v>5.4090909090909092</c:v>
                </c:pt>
                <c:pt idx="2">
                  <c:v>9.9499999999999993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125728"/>
        <c:axId val="295121920"/>
      </c:barChart>
      <c:catAx>
        <c:axId val="295125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</a:t>
                </a:r>
                <a:r>
                  <a:rPr lang="en-US" baseline="0"/>
                  <a:t> (Gy)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1920"/>
        <c:crosses val="autoZero"/>
        <c:auto val="1"/>
        <c:lblAlgn val="ctr"/>
        <c:lblOffset val="100"/>
        <c:noMultiLvlLbl val="0"/>
      </c:catAx>
      <c:valAx>
        <c:axId val="295121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Foci per cell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Recovery 4h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H2AX!$Q$56</c:f>
              <c:strCache>
                <c:ptCount val="1"/>
                <c:pt idx="0">
                  <c:v>0µM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H2AX!$R$55:$T$55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H2AX!$R$56:$T$56</c:f>
              <c:numCache>
                <c:formatCode>General</c:formatCode>
                <c:ptCount val="3"/>
                <c:pt idx="0">
                  <c:v>6.2037037037037033</c:v>
                </c:pt>
                <c:pt idx="1">
                  <c:v>13.146341463414634</c:v>
                </c:pt>
                <c:pt idx="2">
                  <c:v>22.954545454545453</c:v>
                </c:pt>
              </c:numCache>
            </c:numRef>
          </c:val>
        </c:ser>
        <c:ser>
          <c:idx val="1"/>
          <c:order val="1"/>
          <c:tx>
            <c:strRef>
              <c:f>H2AX!$Q$57</c:f>
              <c:strCache>
                <c:ptCount val="1"/>
                <c:pt idx="0">
                  <c:v>0.2µM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H2AX!$R$55:$T$55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H2AX!$R$57:$T$57</c:f>
              <c:numCache>
                <c:formatCode>General</c:formatCode>
                <c:ptCount val="3"/>
                <c:pt idx="0">
                  <c:v>7.0909090909090908</c:v>
                </c:pt>
                <c:pt idx="1">
                  <c:v>17.822222222222223</c:v>
                </c:pt>
                <c:pt idx="2">
                  <c:v>25.09090909090909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124640"/>
        <c:axId val="295127360"/>
      </c:barChart>
      <c:catAx>
        <c:axId val="29512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</a:t>
                </a:r>
                <a:r>
                  <a:rPr lang="en-US" baseline="0"/>
                  <a:t> (Gy)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7360"/>
        <c:crosses val="autoZero"/>
        <c:auto val="1"/>
        <c:lblAlgn val="ctr"/>
        <c:lblOffset val="100"/>
        <c:noMultiLvlLbl val="0"/>
      </c:catAx>
      <c:valAx>
        <c:axId val="2951273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>
                    <a:latin typeface="Helvetica" panose="020B0604020202020204" pitchFamily="34" charset="0"/>
                    <a:cs typeface="Helvetica" panose="020B0604020202020204" pitchFamily="34" charset="0"/>
                  </a:rPr>
                  <a:t>γ</a:t>
                </a:r>
                <a:r>
                  <a:rPr lang="it-IT">
                    <a:latin typeface="Helvetica" panose="020B0604020202020204" pitchFamily="34" charset="0"/>
                    <a:cs typeface="Helvetica" panose="020B0604020202020204" pitchFamily="34" charset="0"/>
                  </a:rPr>
                  <a:t>H2AX </a:t>
                </a:r>
                <a:r>
                  <a:rPr lang="en-US"/>
                  <a:t>foci</a:t>
                </a:r>
                <a:r>
                  <a:rPr lang="en-US" baseline="0"/>
                  <a:t> per cell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Recovery 24h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H2AX!$Q$67</c:f>
              <c:strCache>
                <c:ptCount val="1"/>
                <c:pt idx="0">
                  <c:v>0µM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H2AX!$R$55:$T$55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H2AX!$R$67:$T$67</c:f>
              <c:numCache>
                <c:formatCode>General</c:formatCode>
                <c:ptCount val="3"/>
                <c:pt idx="0">
                  <c:v>2.8571428571428572</c:v>
                </c:pt>
                <c:pt idx="1">
                  <c:v>4.8431372549019605</c:v>
                </c:pt>
                <c:pt idx="2">
                  <c:v>4.8888888888888893</c:v>
                </c:pt>
              </c:numCache>
            </c:numRef>
          </c:val>
        </c:ser>
        <c:ser>
          <c:idx val="1"/>
          <c:order val="1"/>
          <c:tx>
            <c:strRef>
              <c:f>H2AX!$Q$68</c:f>
              <c:strCache>
                <c:ptCount val="1"/>
                <c:pt idx="0">
                  <c:v>0.2µM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H2AX!$R$55:$T$55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H2AX!$R$68:$T$68</c:f>
              <c:numCache>
                <c:formatCode>General</c:formatCode>
                <c:ptCount val="3"/>
                <c:pt idx="0">
                  <c:v>4.6363636363636367</c:v>
                </c:pt>
                <c:pt idx="1">
                  <c:v>6.3863636363636367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127904"/>
        <c:axId val="295128448"/>
      </c:barChart>
      <c:catAx>
        <c:axId val="295127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</a:t>
                </a:r>
                <a:r>
                  <a:rPr lang="en-US" baseline="0"/>
                  <a:t> (Gy)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8448"/>
        <c:crosses val="autoZero"/>
        <c:auto val="1"/>
        <c:lblAlgn val="ctr"/>
        <c:lblOffset val="100"/>
        <c:noMultiLvlLbl val="0"/>
      </c:catAx>
      <c:valAx>
        <c:axId val="295128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>
                    <a:latin typeface="Helvetica" panose="020B0604020202020204" pitchFamily="34" charset="0"/>
                    <a:cs typeface="Helvetica" panose="020B0604020202020204" pitchFamily="34" charset="0"/>
                  </a:rPr>
                  <a:t>γ</a:t>
                </a:r>
                <a:r>
                  <a:rPr lang="it-IT">
                    <a:latin typeface="Helvetica" panose="020B0604020202020204" pitchFamily="34" charset="0"/>
                    <a:cs typeface="Helvetica" panose="020B0604020202020204" pitchFamily="34" charset="0"/>
                  </a:rPr>
                  <a:t>H2AX </a:t>
                </a:r>
                <a:r>
                  <a:rPr lang="en-US">
                    <a:latin typeface="+mn-lt"/>
                    <a:cs typeface="+mn-cs"/>
                  </a:rPr>
                  <a:t>f</a:t>
                </a:r>
                <a:r>
                  <a:rPr lang="en-US"/>
                  <a:t>oci</a:t>
                </a:r>
                <a:r>
                  <a:rPr lang="en-US" baseline="0"/>
                  <a:t> per cell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1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6F1C6-427F-4CF8-85F5-9902AA587CD3}" type="doc">
      <dgm:prSet loTypeId="urn:microsoft.com/office/officeart/2005/8/layout/arrow2" loCatId="process" qsTypeId="urn:microsoft.com/office/officeart/2005/8/quickstyle/simple1" qsCatId="simple" csTypeId="urn:microsoft.com/office/officeart/2005/8/colors/accent1_3" csCatId="accent1" phldr="1"/>
      <dgm:spPr/>
    </dgm:pt>
    <dgm:pt modelId="{5390178A-4D89-48EA-9EF1-CF7EB83C6C25}">
      <dgm:prSet phldrT="[Testo]" custT="1"/>
      <dgm:spPr/>
      <dgm:t>
        <a:bodyPr/>
        <a:lstStyle/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Cell seeding </a:t>
          </a:r>
        </a:p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(4000 cells/cm</a:t>
          </a:r>
          <a:r>
            <a:rPr lang="en-US" sz="2400" b="1" baseline="30000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2</a:t>
          </a:r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)</a:t>
          </a:r>
          <a:endParaRPr lang="en-US" sz="2400" b="1" dirty="0">
            <a:latin typeface="PMingLiU-ExtB" panose="02020500000000000000" pitchFamily="18" charset="-120"/>
            <a:ea typeface="PMingLiU-ExtB" panose="02020500000000000000" pitchFamily="18" charset="-120"/>
          </a:endParaRPr>
        </a:p>
      </dgm:t>
    </dgm:pt>
    <dgm:pt modelId="{9C1C5A9B-6BDB-4901-9A7C-1C3B1B81BBB6}" type="parTrans" cxnId="{9C07F324-E508-44DD-909D-C91E6E226596}">
      <dgm:prSet/>
      <dgm:spPr/>
      <dgm:t>
        <a:bodyPr/>
        <a:lstStyle/>
        <a:p>
          <a:endParaRPr lang="en-US"/>
        </a:p>
      </dgm:t>
    </dgm:pt>
    <dgm:pt modelId="{422BB423-B28D-472E-A14B-1D93BE394559}" type="sibTrans" cxnId="{9C07F324-E508-44DD-909D-C91E6E226596}">
      <dgm:prSet/>
      <dgm:spPr/>
      <dgm:t>
        <a:bodyPr/>
        <a:lstStyle/>
        <a:p>
          <a:endParaRPr lang="en-US"/>
        </a:p>
      </dgm:t>
    </dgm:pt>
    <dgm:pt modelId="{348E1A22-82BA-486C-90C9-D63FAA3C488E}">
      <dgm:prSet phldrT="[Testo]" custT="1"/>
      <dgm:spPr/>
      <dgm:t>
        <a:bodyPr/>
        <a:lstStyle/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RHPS4 addition (0.2 </a:t>
          </a:r>
          <a:r>
            <a:rPr lang="el-GR" sz="2400" b="1" dirty="0" smtClean="0">
              <a:latin typeface="+mj-lt"/>
              <a:ea typeface="PMingLiU-ExtB" panose="02020500000000000000" pitchFamily="18" charset="-120"/>
            </a:rPr>
            <a:t>μ</a:t>
          </a:r>
          <a:r>
            <a:rPr lang="it-IT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M)</a:t>
          </a:r>
          <a:endParaRPr lang="en-US" sz="2400" b="1" dirty="0">
            <a:latin typeface="PMingLiU-ExtB" panose="02020500000000000000" pitchFamily="18" charset="-120"/>
            <a:ea typeface="PMingLiU-ExtB" panose="02020500000000000000" pitchFamily="18" charset="-120"/>
          </a:endParaRPr>
        </a:p>
      </dgm:t>
    </dgm:pt>
    <dgm:pt modelId="{BE21F0BB-7088-4A18-8979-3CFE1B4FF98E}" type="parTrans" cxnId="{6B977906-EF78-470E-87D6-7D8235A59E0E}">
      <dgm:prSet/>
      <dgm:spPr/>
      <dgm:t>
        <a:bodyPr/>
        <a:lstStyle/>
        <a:p>
          <a:endParaRPr lang="en-US"/>
        </a:p>
      </dgm:t>
    </dgm:pt>
    <dgm:pt modelId="{A507325A-7B0D-4B1B-A8E5-C64C7C3A038E}" type="sibTrans" cxnId="{6B977906-EF78-470E-87D6-7D8235A59E0E}">
      <dgm:prSet/>
      <dgm:spPr/>
      <dgm:t>
        <a:bodyPr/>
        <a:lstStyle/>
        <a:p>
          <a:endParaRPr lang="en-US"/>
        </a:p>
      </dgm:t>
    </dgm:pt>
    <dgm:pt modelId="{FBC02A55-A6C6-4FC2-A860-731120CB3863}">
      <dgm:prSet phldrT="[Testo]" custT="1"/>
      <dgm:spPr/>
      <dgm:t>
        <a:bodyPr/>
        <a:lstStyle/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IR exposure </a:t>
          </a:r>
        </a:p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(1-6Gy)</a:t>
          </a:r>
          <a:endParaRPr lang="en-US" sz="2400" b="1" dirty="0">
            <a:latin typeface="PMingLiU-ExtB" panose="02020500000000000000" pitchFamily="18" charset="-120"/>
            <a:ea typeface="PMingLiU-ExtB" panose="02020500000000000000" pitchFamily="18" charset="-120"/>
          </a:endParaRPr>
        </a:p>
      </dgm:t>
    </dgm:pt>
    <dgm:pt modelId="{A35FACEF-BF3A-4855-8522-84EE600C63E0}" type="parTrans" cxnId="{EB382B22-DC95-4BE4-A056-E6D0C2313210}">
      <dgm:prSet/>
      <dgm:spPr/>
      <dgm:t>
        <a:bodyPr/>
        <a:lstStyle/>
        <a:p>
          <a:endParaRPr lang="en-US"/>
        </a:p>
      </dgm:t>
    </dgm:pt>
    <dgm:pt modelId="{8710CA6D-9C68-40B4-A22C-130DDF883779}" type="sibTrans" cxnId="{EB382B22-DC95-4BE4-A056-E6D0C2313210}">
      <dgm:prSet/>
      <dgm:spPr/>
      <dgm:t>
        <a:bodyPr/>
        <a:lstStyle/>
        <a:p>
          <a:endParaRPr lang="en-US"/>
        </a:p>
      </dgm:t>
    </dgm:pt>
    <dgm:pt modelId="{3E43304E-B39F-4D1B-B642-51A0AEA3203D}">
      <dgm:prSet phldrT="[Testo]" custT="1"/>
      <dgm:spPr/>
      <dgm:t>
        <a:bodyPr/>
        <a:lstStyle/>
        <a:p>
          <a:r>
            <a:rPr lang="en-US" sz="2400" b="1" dirty="0" smtClean="0">
              <a:latin typeface="PMingLiU-ExtB" panose="02020500000000000000" pitchFamily="18" charset="-120"/>
              <a:ea typeface="PMingLiU-ExtB" panose="02020500000000000000" pitchFamily="18" charset="-120"/>
            </a:rPr>
            <a:t>Cells grown in RHPS4-free medium until the fixing </a:t>
          </a:r>
          <a:endParaRPr lang="en-US" sz="2400" b="1" dirty="0">
            <a:latin typeface="PMingLiU-ExtB" panose="02020500000000000000" pitchFamily="18" charset="-120"/>
            <a:ea typeface="PMingLiU-ExtB" panose="02020500000000000000" pitchFamily="18" charset="-120"/>
          </a:endParaRPr>
        </a:p>
      </dgm:t>
    </dgm:pt>
    <dgm:pt modelId="{ACE6F545-EE16-41EA-8909-60B96AE40E93}" type="parTrans" cxnId="{1B486EC5-F682-44D8-8974-3AC5E3C86698}">
      <dgm:prSet/>
      <dgm:spPr/>
      <dgm:t>
        <a:bodyPr/>
        <a:lstStyle/>
        <a:p>
          <a:endParaRPr lang="en-US"/>
        </a:p>
      </dgm:t>
    </dgm:pt>
    <dgm:pt modelId="{63C35E3C-6CD0-4EB0-B1B8-AAD40A21B1C3}" type="sibTrans" cxnId="{1B486EC5-F682-44D8-8974-3AC5E3C86698}">
      <dgm:prSet/>
      <dgm:spPr/>
      <dgm:t>
        <a:bodyPr/>
        <a:lstStyle/>
        <a:p>
          <a:endParaRPr lang="en-US"/>
        </a:p>
      </dgm:t>
    </dgm:pt>
    <dgm:pt modelId="{ADF069D8-2E29-434D-834F-DE0AB44F777B}" type="pres">
      <dgm:prSet presAssocID="{4CE6F1C6-427F-4CF8-85F5-9902AA587CD3}" presName="arrowDiagram" presStyleCnt="0">
        <dgm:presLayoutVars>
          <dgm:chMax val="5"/>
          <dgm:dir/>
          <dgm:resizeHandles val="exact"/>
        </dgm:presLayoutVars>
      </dgm:prSet>
      <dgm:spPr/>
    </dgm:pt>
    <dgm:pt modelId="{830A4AE2-2B8B-4563-8F59-20B4067DFA7E}" type="pres">
      <dgm:prSet presAssocID="{4CE6F1C6-427F-4CF8-85F5-9902AA587CD3}" presName="arrow" presStyleLbl="bgShp" presStyleIdx="0" presStyleCnt="1" custScaleX="112937" custLinFactNeighborX="517" custLinFactNeighborY="5987"/>
      <dgm:spPr/>
      <dgm:t>
        <a:bodyPr/>
        <a:lstStyle/>
        <a:p>
          <a:endParaRPr lang="en-US"/>
        </a:p>
      </dgm:t>
    </dgm:pt>
    <dgm:pt modelId="{6E2034E8-8930-4086-B641-0C17196F33C9}" type="pres">
      <dgm:prSet presAssocID="{4CE6F1C6-427F-4CF8-85F5-9902AA587CD3}" presName="arrowDiagram4" presStyleCnt="0"/>
      <dgm:spPr/>
    </dgm:pt>
    <dgm:pt modelId="{86B76368-7599-4675-A1A2-5E4739F4743B}" type="pres">
      <dgm:prSet presAssocID="{5390178A-4D89-48EA-9EF1-CF7EB83C6C25}" presName="bullet4a" presStyleLbl="node1" presStyleIdx="0" presStyleCnt="4" custLinFactX="41512" custLinFactY="-100000" custLinFactNeighborX="100000" custLinFactNeighborY="-165336"/>
      <dgm:spPr/>
    </dgm:pt>
    <dgm:pt modelId="{6269A094-FE51-4F87-AC0D-0DE2E699B8AA}" type="pres">
      <dgm:prSet presAssocID="{5390178A-4D89-48EA-9EF1-CF7EB83C6C25}" presName="textBox4a" presStyleLbl="revTx" presStyleIdx="0" presStyleCnt="4" custScaleX="191904" custScaleY="89006" custLinFactNeighborX="-74756" custLinFactNeighborY="-33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2EAA3-6150-4BFC-AEE0-4EBF2EBBA81A}" type="pres">
      <dgm:prSet presAssocID="{348E1A22-82BA-486C-90C9-D63FAA3C488E}" presName="bullet4b" presStyleLbl="node1" presStyleIdx="1" presStyleCnt="4" custLinFactNeighborX="49719" custLinFactNeighborY="-46497"/>
      <dgm:spPr/>
    </dgm:pt>
    <dgm:pt modelId="{1AA7F9B8-8922-49B4-AB24-8E5DCA124689}" type="pres">
      <dgm:prSet presAssocID="{348E1A22-82BA-486C-90C9-D63FAA3C488E}" presName="textBox4b" presStyleLbl="revTx" presStyleIdx="1" presStyleCnt="4" custScaleX="135303" custScaleY="36224" custLinFactNeighborX="-9658" custLinFactNeighborY="-24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65B1A-3978-4C2B-BAFF-50694D6254F2}" type="pres">
      <dgm:prSet presAssocID="{FBC02A55-A6C6-4FC2-A860-731120CB3863}" presName="bullet4c" presStyleLbl="node1" presStyleIdx="2" presStyleCnt="4"/>
      <dgm:spPr/>
    </dgm:pt>
    <dgm:pt modelId="{00D989E0-31E9-4125-B3F5-B437ED76D053}" type="pres">
      <dgm:prSet presAssocID="{FBC02A55-A6C6-4FC2-A860-731120CB3863}" presName="textBox4c" presStyleLbl="revTx" presStyleIdx="2" presStyleCnt="4" custScaleX="103733" custScaleY="75171" custLinFactNeighborX="7380" custLinFactNeighborY="-89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49732-03B3-4038-A18D-5D6883CE4BCB}" type="pres">
      <dgm:prSet presAssocID="{3E43304E-B39F-4D1B-B642-51A0AEA3203D}" presName="bullet4d" presStyleLbl="node1" presStyleIdx="3" presStyleCnt="4"/>
      <dgm:spPr/>
    </dgm:pt>
    <dgm:pt modelId="{B2541279-EFA5-4D97-B368-14F6550EB412}" type="pres">
      <dgm:prSet presAssocID="{3E43304E-B39F-4D1B-B642-51A0AEA3203D}" presName="textBox4d" presStyleLbl="revTx" presStyleIdx="3" presStyleCnt="4" custScaleX="194936" custScaleY="89211" custLinFactNeighborX="41953" custLinFactNeighborY="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486EC5-F682-44D8-8974-3AC5E3C86698}" srcId="{4CE6F1C6-427F-4CF8-85F5-9902AA587CD3}" destId="{3E43304E-B39F-4D1B-B642-51A0AEA3203D}" srcOrd="3" destOrd="0" parTransId="{ACE6F545-EE16-41EA-8909-60B96AE40E93}" sibTransId="{63C35E3C-6CD0-4EB0-B1B8-AAD40A21B1C3}"/>
    <dgm:cxn modelId="{9C07F324-E508-44DD-909D-C91E6E226596}" srcId="{4CE6F1C6-427F-4CF8-85F5-9902AA587CD3}" destId="{5390178A-4D89-48EA-9EF1-CF7EB83C6C25}" srcOrd="0" destOrd="0" parTransId="{9C1C5A9B-6BDB-4901-9A7C-1C3B1B81BBB6}" sibTransId="{422BB423-B28D-472E-A14B-1D93BE394559}"/>
    <dgm:cxn modelId="{2BBBA137-5786-44C4-8F23-2382C8AF9CF3}" type="presOf" srcId="{348E1A22-82BA-486C-90C9-D63FAA3C488E}" destId="{1AA7F9B8-8922-49B4-AB24-8E5DCA124689}" srcOrd="0" destOrd="0" presId="urn:microsoft.com/office/officeart/2005/8/layout/arrow2"/>
    <dgm:cxn modelId="{EB382B22-DC95-4BE4-A056-E6D0C2313210}" srcId="{4CE6F1C6-427F-4CF8-85F5-9902AA587CD3}" destId="{FBC02A55-A6C6-4FC2-A860-731120CB3863}" srcOrd="2" destOrd="0" parTransId="{A35FACEF-BF3A-4855-8522-84EE600C63E0}" sibTransId="{8710CA6D-9C68-40B4-A22C-130DDF883779}"/>
    <dgm:cxn modelId="{C22612A8-9A11-40E6-BEDE-C4C96CD84E90}" type="presOf" srcId="{3E43304E-B39F-4D1B-B642-51A0AEA3203D}" destId="{B2541279-EFA5-4D97-B368-14F6550EB412}" srcOrd="0" destOrd="0" presId="urn:microsoft.com/office/officeart/2005/8/layout/arrow2"/>
    <dgm:cxn modelId="{6B977906-EF78-470E-87D6-7D8235A59E0E}" srcId="{4CE6F1C6-427F-4CF8-85F5-9902AA587CD3}" destId="{348E1A22-82BA-486C-90C9-D63FAA3C488E}" srcOrd="1" destOrd="0" parTransId="{BE21F0BB-7088-4A18-8979-3CFE1B4FF98E}" sibTransId="{A507325A-7B0D-4B1B-A8E5-C64C7C3A038E}"/>
    <dgm:cxn modelId="{3D89EFE7-9ED7-496E-B564-F3E13F4177C7}" type="presOf" srcId="{FBC02A55-A6C6-4FC2-A860-731120CB3863}" destId="{00D989E0-31E9-4125-B3F5-B437ED76D053}" srcOrd="0" destOrd="0" presId="urn:microsoft.com/office/officeart/2005/8/layout/arrow2"/>
    <dgm:cxn modelId="{D713EBA4-CA12-438B-82A5-E505DF4C9386}" type="presOf" srcId="{5390178A-4D89-48EA-9EF1-CF7EB83C6C25}" destId="{6269A094-FE51-4F87-AC0D-0DE2E699B8AA}" srcOrd="0" destOrd="0" presId="urn:microsoft.com/office/officeart/2005/8/layout/arrow2"/>
    <dgm:cxn modelId="{BC6AC6D7-7617-43FA-8399-87140ADA8004}" type="presOf" srcId="{4CE6F1C6-427F-4CF8-85F5-9902AA587CD3}" destId="{ADF069D8-2E29-434D-834F-DE0AB44F777B}" srcOrd="0" destOrd="0" presId="urn:microsoft.com/office/officeart/2005/8/layout/arrow2"/>
    <dgm:cxn modelId="{5E9B1EE2-75DB-476A-BD15-9BD484C705A1}" type="presParOf" srcId="{ADF069D8-2E29-434D-834F-DE0AB44F777B}" destId="{830A4AE2-2B8B-4563-8F59-20B4067DFA7E}" srcOrd="0" destOrd="0" presId="urn:microsoft.com/office/officeart/2005/8/layout/arrow2"/>
    <dgm:cxn modelId="{B0E2CBB1-9ED0-4C2B-8611-6878C0E0EB6A}" type="presParOf" srcId="{ADF069D8-2E29-434D-834F-DE0AB44F777B}" destId="{6E2034E8-8930-4086-B641-0C17196F33C9}" srcOrd="1" destOrd="0" presId="urn:microsoft.com/office/officeart/2005/8/layout/arrow2"/>
    <dgm:cxn modelId="{5FA77FFE-6D51-4F84-BBD7-E9DDAFE38290}" type="presParOf" srcId="{6E2034E8-8930-4086-B641-0C17196F33C9}" destId="{86B76368-7599-4675-A1A2-5E4739F4743B}" srcOrd="0" destOrd="0" presId="urn:microsoft.com/office/officeart/2005/8/layout/arrow2"/>
    <dgm:cxn modelId="{A389E88E-2147-4E47-807E-B1D88ABCA00A}" type="presParOf" srcId="{6E2034E8-8930-4086-B641-0C17196F33C9}" destId="{6269A094-FE51-4F87-AC0D-0DE2E699B8AA}" srcOrd="1" destOrd="0" presId="urn:microsoft.com/office/officeart/2005/8/layout/arrow2"/>
    <dgm:cxn modelId="{33F14B71-B32D-479E-A171-CACA0E07891F}" type="presParOf" srcId="{6E2034E8-8930-4086-B641-0C17196F33C9}" destId="{2B32EAA3-6150-4BFC-AEE0-4EBF2EBBA81A}" srcOrd="2" destOrd="0" presId="urn:microsoft.com/office/officeart/2005/8/layout/arrow2"/>
    <dgm:cxn modelId="{0D45EC4B-F746-4DED-8E8E-4A885BBF7C01}" type="presParOf" srcId="{6E2034E8-8930-4086-B641-0C17196F33C9}" destId="{1AA7F9B8-8922-49B4-AB24-8E5DCA124689}" srcOrd="3" destOrd="0" presId="urn:microsoft.com/office/officeart/2005/8/layout/arrow2"/>
    <dgm:cxn modelId="{96A665D7-4B2E-452D-B0EC-F4EEA2620A41}" type="presParOf" srcId="{6E2034E8-8930-4086-B641-0C17196F33C9}" destId="{FD865B1A-3978-4C2B-BAFF-50694D6254F2}" srcOrd="4" destOrd="0" presId="urn:microsoft.com/office/officeart/2005/8/layout/arrow2"/>
    <dgm:cxn modelId="{80DBD3A8-CFA6-4FC2-AB9C-5642DE299D48}" type="presParOf" srcId="{6E2034E8-8930-4086-B641-0C17196F33C9}" destId="{00D989E0-31E9-4125-B3F5-B437ED76D053}" srcOrd="5" destOrd="0" presId="urn:microsoft.com/office/officeart/2005/8/layout/arrow2"/>
    <dgm:cxn modelId="{1B5203A1-5AF7-48DD-B858-209070574EDC}" type="presParOf" srcId="{6E2034E8-8930-4086-B641-0C17196F33C9}" destId="{B9749732-03B3-4038-A18D-5D6883CE4BCB}" srcOrd="6" destOrd="0" presId="urn:microsoft.com/office/officeart/2005/8/layout/arrow2"/>
    <dgm:cxn modelId="{3E9C072C-7689-408D-B207-2DEEA37ED31C}" type="presParOf" srcId="{6E2034E8-8930-4086-B641-0C17196F33C9}" destId="{B2541279-EFA5-4D97-B368-14F6550EB412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1B55E-410B-405C-842D-31AD2A137E58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26CDD-132D-412D-91DC-FD7B9F68F2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1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 modalità di azione diverse,</a:t>
            </a:r>
            <a:r>
              <a:rPr lang="it-IT" baseline="0" dirty="0" smtClean="0"/>
              <a:t> con tempistiche diverse ed effetti diversi che sono state proposte e testate per la terapia farmacologica del cancro ma che non sono mai state prese in considerazione come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0C3A7-04FC-4558-8320-BDDFA57F1D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1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0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6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0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0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8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41045-F191-4006-B31D-FC1AE1E9349A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015B-1762-4BDB-914D-6CDFACE49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rotein" TargetMode="External"/><Relationship Id="rId13" Type="http://schemas.openxmlformats.org/officeDocument/2006/relationships/image" Target="../media/image77.jpeg"/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12" Type="http://schemas.openxmlformats.org/officeDocument/2006/relationships/hyperlink" Target="http://en.wikipedia.org/wiki/Astrocyte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hyperlink" Target="http://en.wikipedia.org/wiki/Central_nervous_system" TargetMode="External"/><Relationship Id="rId5" Type="http://schemas.openxmlformats.org/officeDocument/2006/relationships/image" Target="../media/image74.jpeg"/><Relationship Id="rId10" Type="http://schemas.openxmlformats.org/officeDocument/2006/relationships/hyperlink" Target="http://en.wikipedia.org/wiki/Intermediate_filament" TargetMode="External"/><Relationship Id="rId4" Type="http://schemas.openxmlformats.org/officeDocument/2006/relationships/image" Target="../media/image73.tiff"/><Relationship Id="rId9" Type="http://schemas.openxmlformats.org/officeDocument/2006/relationships/hyperlink" Target="http://en.wikipedia.org/wiki/Gen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18" Type="http://schemas.openxmlformats.org/officeDocument/2006/relationships/image" Target="../media/image3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image" Target="../media/image18.emf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19" Type="http://schemas.openxmlformats.org/officeDocument/2006/relationships/image" Target="../media/image35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9.jpeg"/><Relationship Id="rId5" Type="http://schemas.openxmlformats.org/officeDocument/2006/relationships/image" Target="../media/image38.jpeg"/><Relationship Id="rId15" Type="http://schemas.openxmlformats.org/officeDocument/2006/relationships/image" Target="../media/image43.jpeg"/><Relationship Id="rId10" Type="http://schemas.microsoft.com/office/2007/relationships/diagramDrawing" Target="../diagrams/drawing1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9300" cy="32789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-1"/>
            <a:ext cx="6362700" cy="35790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3858"/>
            <a:ext cx="6362700" cy="35790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3579019"/>
            <a:ext cx="5829300" cy="327898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1813718"/>
            <a:ext cx="11152414" cy="3395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8307932" y="4711288"/>
            <a:ext cx="281359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  <a:cs typeface="FrankRuehl" panose="020E0503060101010101" pitchFamily="34" charset="-79"/>
              </a:rPr>
              <a:t>Francesco Berardinelli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8315" y="3602073"/>
            <a:ext cx="10155784" cy="234906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WP2.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Combined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effect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of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charged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particles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irradiation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and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anticancer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drugs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in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cultured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human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tumor</a:t>
            </a: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</a:t>
            </a:r>
            <a:r>
              <a:rPr lang="it-IT" altLang="it-IT" sz="4000" b="1" dirty="0" err="1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celLS</a:t>
            </a:r>
            <a:r>
              <a:rPr lang="it-IT" altLang="it-IT" sz="4000" b="1" dirty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/>
            </a:r>
            <a:br>
              <a:rPr lang="it-IT" altLang="it-IT" sz="4000" b="1" dirty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</a:b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/>
            </a:r>
            <a:b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</a:br>
            <a: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/>
            </a:r>
            <a:br>
              <a:rPr lang="it-IT" altLang="it-IT" sz="4000" b="1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</a:br>
            <a:endParaRPr lang="it-IT" altLang="it-IT" sz="4000" dirty="0" smtClean="0">
              <a:solidFill>
                <a:schemeClr val="tx2">
                  <a:lumMod val="75000"/>
                </a:schemeClr>
              </a:solidFill>
              <a:latin typeface="Felix Titling" panose="04060505060202020A04" pitchFamily="82" charset="0"/>
            </a:endParaRPr>
          </a:p>
        </p:txBody>
      </p:sp>
      <p:sp>
        <p:nvSpPr>
          <p:cNvPr id="18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-688230" y="4597117"/>
            <a:ext cx="4608513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RDH_IRPT Meeting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solidFill>
                  <a:schemeClr val="tx2">
                    <a:lumMod val="75000"/>
                  </a:schemeClr>
                </a:solidFill>
                <a:latin typeface="Felix Titling" panose="04060505060202020A04" pitchFamily="82" charset="0"/>
              </a:rPr>
              <a:t> Roma 24 April 2015</a:t>
            </a:r>
          </a:p>
        </p:txBody>
      </p:sp>
    </p:spTree>
    <p:extLst>
      <p:ext uri="{BB962C8B-B14F-4D97-AF65-F5344CB8AC3E}">
        <p14:creationId xmlns:p14="http://schemas.microsoft.com/office/powerpoint/2010/main" val="37419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15459" y="8431"/>
            <a:ext cx="5183368" cy="5502729"/>
          </a:xfrm>
          <a:prstGeom prst="rect">
            <a:avLst/>
          </a:prstGeom>
        </p:spPr>
      </p:pic>
      <p:grpSp>
        <p:nvGrpSpPr>
          <p:cNvPr id="52" name="Gruppo 51"/>
          <p:cNvGrpSpPr/>
          <p:nvPr/>
        </p:nvGrpSpPr>
        <p:grpSpPr>
          <a:xfrm>
            <a:off x="301859" y="878837"/>
            <a:ext cx="5510784" cy="5586984"/>
            <a:chOff x="4863866" y="255929"/>
            <a:chExt cx="5510784" cy="5586984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866" y="255929"/>
              <a:ext cx="5510784" cy="5586984"/>
            </a:xfrm>
            <a:prstGeom prst="rect">
              <a:avLst/>
            </a:prstGeom>
          </p:spPr>
        </p:pic>
        <p:cxnSp>
          <p:nvCxnSpPr>
            <p:cNvPr id="36" name="Connettore 1 35"/>
            <p:cNvCxnSpPr/>
            <p:nvPr/>
          </p:nvCxnSpPr>
          <p:spPr>
            <a:xfrm flipV="1">
              <a:off x="6365709" y="980387"/>
              <a:ext cx="0" cy="14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6365709" y="963055"/>
              <a:ext cx="50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flipV="1">
              <a:off x="6869709" y="955301"/>
              <a:ext cx="0" cy="3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 flipH="1">
              <a:off x="6623180" y="1259811"/>
              <a:ext cx="2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 flipV="1">
              <a:off x="6632412" y="1279742"/>
              <a:ext cx="0" cy="180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6541431" y="100983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**</a:t>
              </a:r>
              <a:endParaRPr lang="en-US" dirty="0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480747" y="72545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*</a:t>
              </a:r>
              <a:endParaRPr lang="en-US" dirty="0"/>
            </a:p>
          </p:txBody>
        </p:sp>
        <p:grpSp>
          <p:nvGrpSpPr>
            <p:cNvPr id="51" name="Gruppo 50"/>
            <p:cNvGrpSpPr/>
            <p:nvPr/>
          </p:nvGrpSpPr>
          <p:grpSpPr>
            <a:xfrm>
              <a:off x="9342953" y="576961"/>
              <a:ext cx="591220" cy="2354288"/>
              <a:chOff x="9310295" y="576961"/>
              <a:chExt cx="591220" cy="2354288"/>
            </a:xfrm>
          </p:grpSpPr>
          <p:cxnSp>
            <p:nvCxnSpPr>
              <p:cNvPr id="44" name="Connettore 1 43"/>
              <p:cNvCxnSpPr/>
              <p:nvPr/>
            </p:nvCxnSpPr>
            <p:spPr>
              <a:xfrm flipV="1">
                <a:off x="9310295" y="815565"/>
                <a:ext cx="0" cy="14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9310295" y="798233"/>
                <a:ext cx="50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 flipV="1">
                <a:off x="9814295" y="806808"/>
                <a:ext cx="0" cy="39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 flipH="1">
                <a:off x="9567766" y="1111318"/>
                <a:ext cx="252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 flipV="1">
                <a:off x="9560669" y="1131249"/>
                <a:ext cx="0" cy="180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48"/>
              <p:cNvSpPr txBox="1"/>
              <p:nvPr/>
            </p:nvSpPr>
            <p:spPr>
              <a:xfrm>
                <a:off x="9486017" y="861338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**</a:t>
                </a:r>
                <a:endParaRPr lang="en-US" dirty="0"/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9425333" y="57696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*</a:t>
                </a:r>
                <a:endParaRPr lang="en-US" dirty="0"/>
              </a:p>
            </p:txBody>
          </p:sp>
        </p:grp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7" t="53680"/>
          <a:stretch/>
        </p:blipFill>
        <p:spPr>
          <a:xfrm>
            <a:off x="5654544" y="704894"/>
            <a:ext cx="6517324" cy="56985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25829" b="45945"/>
          <a:stretch/>
        </p:blipFill>
        <p:spPr>
          <a:xfrm>
            <a:off x="5688533" y="1127097"/>
            <a:ext cx="6503467" cy="3489712"/>
          </a:xfrm>
          <a:prstGeom prst="rect">
            <a:avLst/>
          </a:prstGeom>
        </p:spPr>
      </p:pic>
      <p:grpSp>
        <p:nvGrpSpPr>
          <p:cNvPr id="34" name="Gruppo 33"/>
          <p:cNvGrpSpPr/>
          <p:nvPr/>
        </p:nvGrpSpPr>
        <p:grpSpPr>
          <a:xfrm>
            <a:off x="141108" y="1076286"/>
            <a:ext cx="5328637" cy="4955742"/>
            <a:chOff x="297312" y="-71332"/>
            <a:chExt cx="4037622" cy="3826302"/>
          </a:xfrm>
        </p:grpSpPr>
        <p:sp>
          <p:nvSpPr>
            <p:cNvPr id="33" name="Rettangolo 32"/>
            <p:cNvSpPr/>
            <p:nvPr/>
          </p:nvSpPr>
          <p:spPr>
            <a:xfrm>
              <a:off x="297312" y="-60585"/>
              <a:ext cx="4037622" cy="3815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297312" y="-71332"/>
              <a:ext cx="4037622" cy="3826302"/>
              <a:chOff x="297312" y="-71332"/>
              <a:chExt cx="4037622" cy="3826302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297312" y="430360"/>
                <a:ext cx="4037622" cy="3324610"/>
                <a:chOff x="4425430" y="3840423"/>
                <a:chExt cx="4037622" cy="3324610"/>
              </a:xfrm>
            </p:grpSpPr>
            <p:grpSp>
              <p:nvGrpSpPr>
                <p:cNvPr id="13" name="Gruppo 12"/>
                <p:cNvGrpSpPr/>
                <p:nvPr/>
              </p:nvGrpSpPr>
              <p:grpSpPr>
                <a:xfrm>
                  <a:off x="4425430" y="3840423"/>
                  <a:ext cx="4037622" cy="3324610"/>
                  <a:chOff x="4425430" y="3840423"/>
                  <a:chExt cx="4037622" cy="3324610"/>
                </a:xfrm>
              </p:grpSpPr>
              <p:pic>
                <p:nvPicPr>
                  <p:cNvPr id="11" name="Immagine 10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1522"/>
                  <a:stretch/>
                </p:blipFill>
                <p:spPr>
                  <a:xfrm>
                    <a:off x="4425430" y="3840423"/>
                    <a:ext cx="4037622" cy="3324610"/>
                  </a:xfrm>
                  <a:prstGeom prst="rect">
                    <a:avLst/>
                  </a:prstGeom>
                </p:spPr>
              </p:pic>
              <p:sp>
                <p:nvSpPr>
                  <p:cNvPr id="2" name="Rettangolo 1"/>
                  <p:cNvSpPr/>
                  <p:nvPr/>
                </p:nvSpPr>
                <p:spPr>
                  <a:xfrm>
                    <a:off x="6679664" y="4042066"/>
                    <a:ext cx="1484622" cy="8075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" name="Connettore 1 14"/>
                <p:cNvCxnSpPr/>
                <p:nvPr/>
              </p:nvCxnSpPr>
              <p:spPr>
                <a:xfrm flipV="1">
                  <a:off x="5959929" y="4147458"/>
                  <a:ext cx="0" cy="1404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1 16"/>
                <p:cNvCxnSpPr/>
                <p:nvPr/>
              </p:nvCxnSpPr>
              <p:spPr>
                <a:xfrm>
                  <a:off x="5959929" y="4147458"/>
                  <a:ext cx="37555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1 18"/>
                <p:cNvCxnSpPr/>
                <p:nvPr/>
              </p:nvCxnSpPr>
              <p:spPr>
                <a:xfrm flipV="1">
                  <a:off x="6335486" y="3951510"/>
                  <a:ext cx="0" cy="288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1 22"/>
                <p:cNvCxnSpPr/>
                <p:nvPr/>
              </p:nvCxnSpPr>
              <p:spPr>
                <a:xfrm>
                  <a:off x="5618510" y="3944346"/>
                  <a:ext cx="720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1 23"/>
                <p:cNvCxnSpPr/>
                <p:nvPr/>
              </p:nvCxnSpPr>
              <p:spPr>
                <a:xfrm flipV="1">
                  <a:off x="5618517" y="3960674"/>
                  <a:ext cx="0" cy="90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1 24"/>
                <p:cNvCxnSpPr/>
                <p:nvPr/>
              </p:nvCxnSpPr>
              <p:spPr>
                <a:xfrm flipV="1">
                  <a:off x="7826777" y="4581157"/>
                  <a:ext cx="0" cy="288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ttore 1 25"/>
                <p:cNvCxnSpPr/>
                <p:nvPr/>
              </p:nvCxnSpPr>
              <p:spPr>
                <a:xfrm>
                  <a:off x="7427957" y="4566551"/>
                  <a:ext cx="39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1 26"/>
                <p:cNvCxnSpPr/>
                <p:nvPr/>
              </p:nvCxnSpPr>
              <p:spPr>
                <a:xfrm flipV="1">
                  <a:off x="7427964" y="4582878"/>
                  <a:ext cx="0" cy="9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CasellaDiTesto 27"/>
                <p:cNvSpPr txBox="1"/>
                <p:nvPr/>
              </p:nvSpPr>
              <p:spPr>
                <a:xfrm>
                  <a:off x="7435179" y="4359633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**</a:t>
                  </a:r>
                  <a:endParaRPr lang="en-US" dirty="0"/>
                </a:p>
              </p:txBody>
            </p:sp>
            <p:sp>
              <p:nvSpPr>
                <p:cNvPr id="29" name="CasellaDiTesto 28"/>
                <p:cNvSpPr txBox="1"/>
                <p:nvPr/>
              </p:nvSpPr>
              <p:spPr>
                <a:xfrm>
                  <a:off x="5937359" y="3930762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**</a:t>
                  </a:r>
                  <a:endParaRPr lang="en-US" dirty="0"/>
                </a:p>
              </p:txBody>
            </p:sp>
          </p:grpSp>
          <p:sp>
            <p:nvSpPr>
              <p:cNvPr id="30" name="CasellaDiTesto 29"/>
              <p:cNvSpPr txBox="1"/>
              <p:nvPr/>
            </p:nvSpPr>
            <p:spPr>
              <a:xfrm>
                <a:off x="1743075" y="32412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*</a:t>
                </a:r>
                <a:endParaRPr lang="en-US" dirty="0"/>
              </a:p>
            </p:txBody>
          </p:sp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47" t="51522" b="32651"/>
              <a:stretch/>
            </p:blipFill>
            <p:spPr>
              <a:xfrm>
                <a:off x="2388463" y="-71332"/>
                <a:ext cx="1855423" cy="1085363"/>
              </a:xfrm>
              <a:prstGeom prst="rect">
                <a:avLst/>
              </a:prstGeom>
            </p:spPr>
          </p:pic>
        </p:grpSp>
      </p:grpSp>
      <p:sp>
        <p:nvSpPr>
          <p:cNvPr id="53" name="CasellaDiTesto 52"/>
          <p:cNvSpPr txBox="1"/>
          <p:nvPr/>
        </p:nvSpPr>
        <p:spPr>
          <a:xfrm>
            <a:off x="-101397" y="0"/>
            <a:ext cx="1204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Cytogenetic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analysis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298860" y="6557268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</p:spTree>
    <p:extLst>
      <p:ext uri="{BB962C8B-B14F-4D97-AF65-F5344CB8AC3E}">
        <p14:creationId xmlns:p14="http://schemas.microsoft.com/office/powerpoint/2010/main" val="13049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6157275" y="2749023"/>
            <a:ext cx="5802699" cy="4239607"/>
            <a:chOff x="6140946" y="2856794"/>
            <a:chExt cx="5423099" cy="395222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38" b="49120"/>
            <a:stretch/>
          </p:blipFill>
          <p:spPr>
            <a:xfrm>
              <a:off x="6140946" y="2857500"/>
              <a:ext cx="4815525" cy="3951514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13" b="82624"/>
            <a:stretch/>
          </p:blipFill>
          <p:spPr>
            <a:xfrm>
              <a:off x="9656710" y="2856794"/>
              <a:ext cx="1907335" cy="1349514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0"/>
          <a:stretch/>
        </p:blipFill>
        <p:spPr>
          <a:xfrm>
            <a:off x="-241503" y="2569407"/>
            <a:ext cx="6592362" cy="39670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8263" y="0"/>
            <a:ext cx="1150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Cell </a:t>
            </a:r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Growth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and </a:t>
            </a:r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cell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survival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38264" y="976594"/>
            <a:ext cx="11438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Combined treatment reduce dramatically the growth of glioblastoma cells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The 2Gy-surviving </a:t>
            </a:r>
            <a:r>
              <a:rPr lang="en-US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fraction </a:t>
            </a:r>
            <a:r>
              <a:rPr lang="en-US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was </a:t>
            </a:r>
            <a:r>
              <a:rPr lang="en-US" b="1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2.5 fold lower </a:t>
            </a:r>
            <a:r>
              <a:rPr lang="en-US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in RHPS4 pretreated sample than in the samples exposed only to the radiation, whereas the </a:t>
            </a:r>
            <a:r>
              <a:rPr lang="en-US" b="1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SER </a:t>
            </a:r>
            <a:r>
              <a:rPr lang="en-US" b="1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(</a:t>
            </a:r>
            <a:r>
              <a:rPr lang="en-US" b="1" dirty="0" err="1" smtClean="0"/>
              <a:t>Sensitisation</a:t>
            </a:r>
            <a:r>
              <a:rPr lang="en-US" b="1" dirty="0" smtClean="0"/>
              <a:t> Enhancement </a:t>
            </a:r>
            <a:r>
              <a:rPr lang="en-US" b="1" dirty="0"/>
              <a:t>R</a:t>
            </a:r>
            <a:r>
              <a:rPr lang="en-US" b="1" dirty="0" smtClean="0"/>
              <a:t>atio)</a:t>
            </a:r>
            <a:r>
              <a:rPr lang="en-US" dirty="0" smtClean="0"/>
              <a:t> </a:t>
            </a:r>
            <a:r>
              <a:rPr lang="en-US" b="1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calculated </a:t>
            </a:r>
            <a:r>
              <a:rPr lang="en-US" b="1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at 10% survival was approximately </a:t>
            </a:r>
            <a:r>
              <a:rPr lang="en-US" b="1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1.9</a:t>
            </a: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98860" y="6557268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</p:spTree>
    <p:extLst>
      <p:ext uri="{BB962C8B-B14F-4D97-AF65-F5344CB8AC3E}">
        <p14:creationId xmlns:p14="http://schemas.microsoft.com/office/powerpoint/2010/main" val="329697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6" y="2200327"/>
            <a:ext cx="4732827" cy="28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438263" y="-41602"/>
            <a:ext cx="1150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proton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irradiation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at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CNAO in pavia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38263" y="5141217"/>
            <a:ext cx="72381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Irradiation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at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½ S.O.B.P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Dose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range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(0-5Gy)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4" name="Freccia a destra 3"/>
          <p:cNvSpPr/>
          <p:nvPr/>
        </p:nvSpPr>
        <p:spPr>
          <a:xfrm rot="18797235">
            <a:off x="4320026" y="3380515"/>
            <a:ext cx="3479743" cy="5491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ccia a destra 23"/>
          <p:cNvSpPr/>
          <p:nvPr/>
        </p:nvSpPr>
        <p:spPr>
          <a:xfrm rot="20330313">
            <a:off x="4743868" y="4063601"/>
            <a:ext cx="3479743" cy="5491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ccia a destra 26"/>
          <p:cNvSpPr/>
          <p:nvPr/>
        </p:nvSpPr>
        <p:spPr>
          <a:xfrm rot="336732">
            <a:off x="4754850" y="4851038"/>
            <a:ext cx="3479743" cy="5491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8841151" y="848930"/>
            <a:ext cx="206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Felix Titling" panose="04060505060202020A04" pitchFamily="82" charset="0"/>
              </a:rPr>
              <a:t>DNA </a:t>
            </a:r>
            <a:r>
              <a:rPr lang="it-IT" sz="2400" dirty="0" err="1" smtClean="0">
                <a:latin typeface="Felix Titling" panose="04060505060202020A04" pitchFamily="82" charset="0"/>
              </a:rPr>
              <a:t>Repair</a:t>
            </a:r>
            <a:endParaRPr lang="en-US" sz="2400" dirty="0">
              <a:latin typeface="Felix Titling" panose="04060505060202020A04" pitchFamily="82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655460" y="2666115"/>
            <a:ext cx="2440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Felix Titling" panose="04060505060202020A04" pitchFamily="82" charset="0"/>
              </a:rPr>
              <a:t>Cell </a:t>
            </a:r>
            <a:r>
              <a:rPr lang="it-IT" sz="2400" dirty="0" err="1" smtClean="0">
                <a:latin typeface="Felix Titling" panose="04060505060202020A04" pitchFamily="82" charset="0"/>
              </a:rPr>
              <a:t>Survival</a:t>
            </a:r>
            <a:endParaRPr lang="en-US" sz="2400" dirty="0">
              <a:latin typeface="Felix Titling" panose="04060505060202020A04" pitchFamily="8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494870" y="4692357"/>
            <a:ext cx="2761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latin typeface="Felix Titling" panose="04060505060202020A04" pitchFamily="82" charset="0"/>
              </a:rPr>
              <a:t>Chromosomal</a:t>
            </a:r>
            <a:r>
              <a:rPr lang="it-IT" sz="2400" dirty="0" smtClean="0">
                <a:latin typeface="Felix Titling" panose="04060505060202020A04" pitchFamily="82" charset="0"/>
              </a:rPr>
              <a:t> </a:t>
            </a:r>
          </a:p>
          <a:p>
            <a:pPr algn="ctr"/>
            <a:r>
              <a:rPr lang="it-IT" sz="2400" dirty="0" err="1" smtClean="0">
                <a:latin typeface="Felix Titling" panose="04060505060202020A04" pitchFamily="82" charset="0"/>
              </a:rPr>
              <a:t>aberration</a:t>
            </a:r>
            <a:endParaRPr lang="en-US" sz="2400" dirty="0">
              <a:latin typeface="Felix Titling" panose="04060505060202020A04" pitchFamily="82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3" t="4595" r="22195" b="85971"/>
          <a:stretch/>
        </p:blipFill>
        <p:spPr>
          <a:xfrm>
            <a:off x="8133615" y="1393675"/>
            <a:ext cx="3433283" cy="11062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6961" r="876" b="10377"/>
          <a:stretch/>
        </p:blipFill>
        <p:spPr>
          <a:xfrm>
            <a:off x="8819313" y="3123068"/>
            <a:ext cx="2112579" cy="1481959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0" t="28138" r="209" b="47251"/>
          <a:stretch/>
        </p:blipFill>
        <p:spPr>
          <a:xfrm>
            <a:off x="8620567" y="5568541"/>
            <a:ext cx="2510067" cy="1242161"/>
          </a:xfrm>
          <a:prstGeom prst="rect">
            <a:avLst/>
          </a:prstGeom>
        </p:spPr>
      </p:pic>
      <p:pic>
        <p:nvPicPr>
          <p:cNvPr id="4100" name="Picture 4" descr="PARTNER researchers at the network's final meeting at CNAO, the Italian centre for hadron therapy. Image credit: PARTNER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976" r="24405" b="75631"/>
          <a:stretch/>
        </p:blipFill>
        <p:spPr bwMode="auto">
          <a:xfrm>
            <a:off x="438263" y="689482"/>
            <a:ext cx="4763874" cy="110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15459" y="8431"/>
            <a:ext cx="5183368" cy="5502729"/>
          </a:xfrm>
          <a:prstGeom prst="rect">
            <a:avLst/>
          </a:prstGeom>
        </p:spPr>
      </p:pic>
      <p:graphicFrame>
        <p:nvGraphicFramePr>
          <p:cNvPr id="4" name="Grafico 3"/>
          <p:cNvGraphicFramePr>
            <a:graphicFrameLocks/>
          </p:cNvGraphicFramePr>
          <p:nvPr/>
        </p:nvGraphicFramePr>
        <p:xfrm>
          <a:off x="2389981" y="12938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/>
        </p:nvGraphicFramePr>
        <p:xfrm>
          <a:off x="7160419" y="12969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/>
        </p:nvGraphicFramePr>
        <p:xfrm>
          <a:off x="2389981" y="40314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ico 6"/>
          <p:cNvGraphicFramePr>
            <a:graphicFrameLocks/>
          </p:cNvGraphicFramePr>
          <p:nvPr/>
        </p:nvGraphicFramePr>
        <p:xfrm>
          <a:off x="7160419" y="40203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438263" y="-88900"/>
            <a:ext cx="1150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RHPS4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induces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a delay in DNA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repair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after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proton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irradiation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12" name="Freccia in giù 11"/>
          <p:cNvSpPr/>
          <p:nvPr/>
        </p:nvSpPr>
        <p:spPr>
          <a:xfrm rot="2615974">
            <a:off x="11506200" y="1231900"/>
            <a:ext cx="355600" cy="74930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in giù 12"/>
          <p:cNvSpPr/>
          <p:nvPr/>
        </p:nvSpPr>
        <p:spPr>
          <a:xfrm rot="2615974">
            <a:off x="11429520" y="3924299"/>
            <a:ext cx="355600" cy="74930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70220" y="4801186"/>
            <a:ext cx="213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5">
                    <a:lumMod val="50000"/>
                  </a:schemeClr>
                </a:solidFill>
                <a:latin typeface="Perpetua Titling MT" panose="02020502060505020804" pitchFamily="18" charset="0"/>
                <a:cs typeface="Helvetica" panose="020B0604020202020204" pitchFamily="34" charset="0"/>
              </a:rPr>
              <a:t>γH2aX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4268" y="2000477"/>
            <a:ext cx="214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>
                    <a:lumMod val="50000"/>
                  </a:schemeClr>
                </a:solidFill>
                <a:latin typeface="Perpetua Titling MT" panose="02020502060505020804" pitchFamily="18" charset="0"/>
              </a:rPr>
              <a:t>53BP1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0342177" y="1576551"/>
            <a:ext cx="1308538" cy="21441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/>
          <p:cNvSpPr/>
          <p:nvPr/>
        </p:nvSpPr>
        <p:spPr>
          <a:xfrm>
            <a:off x="10298782" y="4298949"/>
            <a:ext cx="1308538" cy="21441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  <p:bldP spid="12" grpId="0" animBg="1"/>
      <p:bldP spid="13" grpId="0" animBg="1"/>
      <p:bldP spid="9" grpId="0"/>
      <p:bldP spid="8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8263" y="0"/>
            <a:ext cx="1150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 THE NEXT FUTURE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12138" y="963353"/>
            <a:ext cx="1150538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Confirm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results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obtained</a:t>
            </a:r>
            <a:r>
              <a:rPr lang="it-IT" sz="2800" dirty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on RHPS4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induced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DNA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delay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after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proton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irradiation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and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evaluate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combined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effect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of RHPS4 and carbon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ions</a:t>
            </a: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Collect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data on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cell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survival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in glioblastoma U251MG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cells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pretreated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or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not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with RHPS4 in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combined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treatment with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charged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particles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(</a:t>
            </a:r>
            <a:r>
              <a:rPr lang="it-IT" sz="2800" i="1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i.e.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protons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and carbon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ions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)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Evaluate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chromosomal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aberrations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induction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and in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particular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those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involving</a:t>
            </a:r>
            <a:r>
              <a:rPr lang="it-IT" sz="28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telomeres</a:t>
            </a: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it-IT" sz="28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312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15459" y="8431"/>
            <a:ext cx="5183368" cy="550272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8263" y="0"/>
            <a:ext cx="1150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SETTING UP THE </a:t>
            </a:r>
            <a:r>
              <a:rPr lang="it-IT" sz="4000" i="1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‘IN VIVO’ Model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966138" y="756741"/>
            <a:ext cx="6865336" cy="4798843"/>
            <a:chOff x="298340" y="987197"/>
            <a:chExt cx="7467600" cy="4962526"/>
          </a:xfrm>
        </p:grpSpPr>
        <p:pic>
          <p:nvPicPr>
            <p:cNvPr id="1026" name="Picture 2" descr="Figure1U87MG-luc2TumorXenograpftMode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0" y="987197"/>
              <a:ext cx="7467600" cy="496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1774503" y="987197"/>
              <a:ext cx="12008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U251MG (7.5*10</a:t>
              </a:r>
              <a:r>
                <a:rPr lang="it-IT" sz="1200" b="1" baseline="30000" dirty="0" smtClean="0"/>
                <a:t>6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cells</a:t>
              </a:r>
              <a:r>
                <a:rPr lang="it-IT" sz="1200" b="1" dirty="0" smtClean="0"/>
                <a:t>)</a:t>
              </a:r>
              <a:endParaRPr lang="en-US" sz="1200" b="1" baseline="300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690649" y="1721139"/>
              <a:ext cx="7207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40 </a:t>
              </a:r>
              <a:r>
                <a:rPr lang="it-IT" sz="1200" b="1" dirty="0" err="1" smtClean="0"/>
                <a:t>days</a:t>
              </a:r>
              <a:endParaRPr lang="en-US" sz="1200" b="1" baseline="300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610927" y="2548789"/>
              <a:ext cx="12084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RHPS4 </a:t>
              </a:r>
              <a:r>
                <a:rPr lang="it-IT" sz="1200" b="1" dirty="0" err="1" smtClean="0">
                  <a:solidFill>
                    <a:schemeClr val="accent1">
                      <a:lumMod val="50000"/>
                    </a:schemeClr>
                  </a:solidFill>
                </a:rPr>
                <a:t>treated</a:t>
              </a:r>
              <a:endParaRPr lang="en-US" sz="1200" b="1" baseline="30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 rot="18949285">
              <a:off x="943884" y="4072631"/>
              <a:ext cx="255448" cy="177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 rot="18949285">
              <a:off x="6599277" y="2993789"/>
              <a:ext cx="255448" cy="297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79446" y="1152440"/>
            <a:ext cx="47605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+mj-lt"/>
              </a:rPr>
              <a:t>CD-1</a:t>
            </a:r>
            <a:r>
              <a:rPr lang="en-US" sz="3200" b="1" baseline="30000" dirty="0">
                <a:latin typeface="+mj-lt"/>
              </a:rPr>
              <a:t>®</a:t>
            </a:r>
            <a:r>
              <a:rPr lang="en-US" sz="3200" b="1" dirty="0">
                <a:latin typeface="+mj-lt"/>
              </a:rPr>
              <a:t> Nude </a:t>
            </a:r>
            <a:endParaRPr lang="en-US" sz="3200" b="1" dirty="0" smtClean="0">
              <a:latin typeface="+mj-lt"/>
            </a:endParaRPr>
          </a:p>
          <a:p>
            <a:pPr algn="just"/>
            <a:r>
              <a:rPr lang="en-US" sz="3200" b="1" dirty="0" smtClean="0">
                <a:latin typeface="+mj-lt"/>
              </a:rPr>
              <a:t>Mouse:CD1-Foxn1</a:t>
            </a:r>
            <a:r>
              <a:rPr lang="en-US" sz="3200" b="1" baseline="30000" dirty="0" smtClean="0">
                <a:latin typeface="+mj-lt"/>
              </a:rPr>
              <a:t>nu</a:t>
            </a:r>
          </a:p>
          <a:p>
            <a:pPr algn="just"/>
            <a:endParaRPr lang="it-IT" sz="3200" b="1" baseline="30000" dirty="0">
              <a:latin typeface="+mj-lt"/>
            </a:endParaRPr>
          </a:p>
          <a:p>
            <a:pPr algn="just"/>
            <a:r>
              <a:rPr lang="it-IT" sz="3200" b="1" baseline="30000" dirty="0" smtClean="0">
                <a:latin typeface="+mj-lt"/>
              </a:rPr>
              <a:t>CHARLES RIVER</a:t>
            </a:r>
          </a:p>
          <a:p>
            <a:pPr algn="just"/>
            <a:endParaRPr lang="it-IT" sz="3200" baseline="30000" dirty="0">
              <a:latin typeface="+mj-lt"/>
            </a:endParaRPr>
          </a:p>
          <a:p>
            <a:pPr algn="just"/>
            <a:r>
              <a:rPr lang="en-US" sz="2400" dirty="0" smtClean="0"/>
              <a:t>Nude </a:t>
            </a:r>
            <a:r>
              <a:rPr lang="en-US" sz="2400" dirty="0"/>
              <a:t>mice have a spontaneous deletion in the </a:t>
            </a:r>
            <a:r>
              <a:rPr lang="en-US" sz="2400" b="1" dirty="0"/>
              <a:t>FOXN1 </a:t>
            </a:r>
            <a:r>
              <a:rPr lang="en-US" sz="2400" b="1" dirty="0" smtClean="0"/>
              <a:t>gene</a:t>
            </a:r>
            <a:r>
              <a:rPr lang="en-US" sz="2400" dirty="0" smtClean="0"/>
              <a:t>, are </a:t>
            </a:r>
            <a:r>
              <a:rPr lang="en-US" sz="2400" dirty="0" err="1"/>
              <a:t>athymic</a:t>
            </a:r>
            <a:r>
              <a:rPr lang="en-US" sz="2400" dirty="0"/>
              <a:t> and immune deficient</a:t>
            </a:r>
            <a:r>
              <a:rPr lang="en-US" sz="2400" dirty="0" smtClean="0"/>
              <a:t>. </a:t>
            </a:r>
            <a:r>
              <a:rPr lang="en-US" sz="2400" dirty="0"/>
              <a:t>Mice with a targeted deletion in the FOXN1 ("knockout" mice) also show the "nude" phenotype.</a:t>
            </a:r>
            <a:endParaRPr lang="en-US" sz="2400" dirty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9446" y="6470503"/>
            <a:ext cx="525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collaborazione con ENEA Casaccia, </a:t>
            </a:r>
            <a:r>
              <a:rPr lang="it-IT" b="1" dirty="0" smtClean="0"/>
              <a:t>Dr Mirella </a:t>
            </a:r>
            <a:r>
              <a:rPr lang="it-IT" b="1" dirty="0" err="1" smtClean="0"/>
              <a:t>Tanori</a:t>
            </a:r>
            <a:endParaRPr lang="en-US" b="1" dirty="0"/>
          </a:p>
        </p:txBody>
      </p:sp>
      <p:grpSp>
        <p:nvGrpSpPr>
          <p:cNvPr id="17" name="Gruppo 16"/>
          <p:cNvGrpSpPr/>
          <p:nvPr/>
        </p:nvGrpSpPr>
        <p:grpSpPr>
          <a:xfrm>
            <a:off x="10297065" y="1064210"/>
            <a:ext cx="1660537" cy="1676411"/>
            <a:chOff x="9864397" y="679472"/>
            <a:chExt cx="1660537" cy="1676411"/>
          </a:xfrm>
        </p:grpSpPr>
        <p:sp>
          <p:nvSpPr>
            <p:cNvPr id="14" name="Saetta 13"/>
            <p:cNvSpPr/>
            <p:nvPr/>
          </p:nvSpPr>
          <p:spPr>
            <a:xfrm rot="6245604">
              <a:off x="9553371" y="1326840"/>
              <a:ext cx="1340069" cy="718018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0606093" y="679472"/>
              <a:ext cx="9188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200" dirty="0" smtClean="0"/>
                <a:t>IR</a:t>
              </a:r>
              <a:endParaRPr lang="en-US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85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7540251" y="3794349"/>
            <a:ext cx="3795155" cy="2882415"/>
            <a:chOff x="1369340" y="3886379"/>
            <a:chExt cx="3573517" cy="268013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340" y="3886379"/>
              <a:ext cx="3573517" cy="2680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Freccia a destra 10"/>
            <p:cNvSpPr/>
            <p:nvPr/>
          </p:nvSpPr>
          <p:spPr>
            <a:xfrm rot="19702479">
              <a:off x="2429629" y="5670047"/>
              <a:ext cx="740979" cy="378372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7540251" y="723668"/>
            <a:ext cx="3795155" cy="2957986"/>
            <a:chOff x="7203000" y="3902783"/>
            <a:chExt cx="3573517" cy="2680138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000" y="3902783"/>
              <a:ext cx="3573517" cy="2680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Freccia a destra 14"/>
            <p:cNvSpPr/>
            <p:nvPr/>
          </p:nvSpPr>
          <p:spPr>
            <a:xfrm rot="7476784">
              <a:off x="9039683" y="4605826"/>
              <a:ext cx="740979" cy="378372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63070" t="40042" r="24710" b="23388"/>
          <a:stretch/>
        </p:blipFill>
        <p:spPr>
          <a:xfrm>
            <a:off x="15459" y="8431"/>
            <a:ext cx="5183368" cy="55027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3" t="20107" r="18941" b="34297"/>
          <a:stretch/>
        </p:blipFill>
        <p:spPr>
          <a:xfrm>
            <a:off x="1889699" y="2639085"/>
            <a:ext cx="4226083" cy="388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accdb.bme.virginia.edu/images/Tum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3" y="723668"/>
            <a:ext cx="2765075" cy="253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63680" y="6533567"/>
            <a:ext cx="525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collaborazione con ENEA Casaccia, </a:t>
            </a:r>
            <a:r>
              <a:rPr lang="it-IT" b="1" dirty="0" smtClean="0"/>
              <a:t>Dr Mirella </a:t>
            </a:r>
            <a:r>
              <a:rPr lang="it-IT" b="1" dirty="0" err="1" smtClean="0"/>
              <a:t>Tanori</a:t>
            </a:r>
            <a:endParaRPr lang="en-US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197887" y="52512"/>
            <a:ext cx="7972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U251MG</a:t>
            </a:r>
            <a:r>
              <a:rPr lang="it-IT" sz="3200" dirty="0" smtClean="0"/>
              <a:t> </a:t>
            </a:r>
            <a:r>
              <a:rPr lang="it-IT" sz="3200" dirty="0" err="1" smtClean="0"/>
              <a:t>injection</a:t>
            </a:r>
            <a:r>
              <a:rPr lang="it-IT" sz="3200" dirty="0" smtClean="0"/>
              <a:t> and </a:t>
            </a:r>
            <a:r>
              <a:rPr lang="it-IT" sz="3200" dirty="0" err="1" smtClean="0"/>
              <a:t>tumour</a:t>
            </a:r>
            <a:r>
              <a:rPr lang="it-IT" sz="3200" dirty="0" smtClean="0"/>
              <a:t> </a:t>
            </a:r>
            <a:r>
              <a:rPr lang="it-IT" sz="3200" dirty="0" err="1" smtClean="0"/>
              <a:t>growth</a:t>
            </a:r>
            <a:r>
              <a:rPr lang="it-IT" sz="3200" dirty="0" smtClean="0"/>
              <a:t> </a:t>
            </a:r>
            <a:r>
              <a:rPr lang="it-IT" sz="3200" i="1" dirty="0" smtClean="0"/>
              <a:t>‘in vivo’</a:t>
            </a:r>
            <a:endParaRPr lang="en-US" sz="3200" i="1" dirty="0"/>
          </a:p>
        </p:txBody>
      </p:sp>
      <p:sp>
        <p:nvSpPr>
          <p:cNvPr id="23" name="Freccia a destra 22"/>
          <p:cNvSpPr/>
          <p:nvPr/>
        </p:nvSpPr>
        <p:spPr>
          <a:xfrm>
            <a:off x="6117017" y="3113566"/>
            <a:ext cx="1699275" cy="1262304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40 </a:t>
            </a:r>
            <a:r>
              <a:rPr lang="it-IT" sz="2800" dirty="0" err="1" smtClean="0"/>
              <a:t>days</a:t>
            </a:r>
            <a:endParaRPr lang="en-US" sz="2800" dirty="0"/>
          </a:p>
        </p:txBody>
      </p:sp>
      <p:sp>
        <p:nvSpPr>
          <p:cNvPr id="25" name="Rettangolo 24"/>
          <p:cNvSpPr/>
          <p:nvPr/>
        </p:nvSpPr>
        <p:spPr>
          <a:xfrm>
            <a:off x="2995448" y="1075832"/>
            <a:ext cx="4354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Injection</a:t>
            </a:r>
            <a:r>
              <a:rPr lang="it-IT" sz="24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of 7.5*10</a:t>
            </a:r>
            <a:r>
              <a:rPr lang="it-IT" sz="2400" baseline="30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6</a:t>
            </a:r>
            <a:r>
              <a:rPr lang="it-IT" sz="24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U251MG </a:t>
            </a:r>
            <a:r>
              <a:rPr lang="it-IT" sz="24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cells</a:t>
            </a:r>
            <a:r>
              <a:rPr lang="it-IT" sz="24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it-IT" sz="2400" dirty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endParaRPr lang="it-IT" sz="24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0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>
            <a:grpSpLocks noChangeAspect="1"/>
          </p:cNvGrpSpPr>
          <p:nvPr/>
        </p:nvGrpSpPr>
        <p:grpSpPr>
          <a:xfrm>
            <a:off x="5943601" y="924833"/>
            <a:ext cx="6048000" cy="5854337"/>
            <a:chOff x="5391807" y="309361"/>
            <a:chExt cx="6433235" cy="6227234"/>
          </a:xfrm>
        </p:grpSpPr>
        <p:grpSp>
          <p:nvGrpSpPr>
            <p:cNvPr id="18" name="Gruppo 17"/>
            <p:cNvGrpSpPr>
              <a:grpSpLocks noChangeAspect="1"/>
            </p:cNvGrpSpPr>
            <p:nvPr/>
          </p:nvGrpSpPr>
          <p:grpSpPr>
            <a:xfrm>
              <a:off x="5391807" y="756743"/>
              <a:ext cx="6433235" cy="5779852"/>
              <a:chOff x="4824532" y="268012"/>
              <a:chExt cx="6889247" cy="6393526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16" t="51150" r="17554" b="17450"/>
              <a:stretch/>
            </p:blipFill>
            <p:spPr>
              <a:xfrm>
                <a:off x="6290441" y="268013"/>
                <a:ext cx="2697972" cy="2109323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845" y="268012"/>
                <a:ext cx="2670934" cy="2109323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845" y="2463674"/>
                <a:ext cx="2670933" cy="2108326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4824532" y="1138009"/>
                <a:ext cx="1198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Sample 1</a:t>
                </a: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4824532" y="3333170"/>
                <a:ext cx="1198179" cy="408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Sample 2</a:t>
                </a:r>
              </a:p>
            </p:txBody>
          </p:sp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3960" y="4658338"/>
                <a:ext cx="2684453" cy="2003200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0441" y="2463674"/>
                <a:ext cx="2697972" cy="2108326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845" y="4658338"/>
                <a:ext cx="2670934" cy="2003200"/>
              </a:xfrm>
              <a:prstGeom prst="rect">
                <a:avLst/>
              </a:prstGeom>
            </p:spPr>
          </p:pic>
          <p:sp>
            <p:nvSpPr>
              <p:cNvPr id="17" name="CasellaDiTesto 16"/>
              <p:cNvSpPr txBox="1"/>
              <p:nvPr/>
            </p:nvSpPr>
            <p:spPr>
              <a:xfrm>
                <a:off x="4824532" y="5475271"/>
                <a:ext cx="1424997" cy="43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Sample 3</a:t>
                </a:r>
              </a:p>
            </p:txBody>
          </p:sp>
        </p:grpSp>
        <p:sp>
          <p:nvSpPr>
            <p:cNvPr id="19" name="CasellaDiTesto 18"/>
            <p:cNvSpPr txBox="1"/>
            <p:nvPr/>
          </p:nvSpPr>
          <p:spPr>
            <a:xfrm>
              <a:off x="7030309" y="309361"/>
              <a:ext cx="2066728" cy="392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Hematoxilin</a:t>
              </a:r>
              <a:r>
                <a:rPr lang="it-IT" b="1" dirty="0" smtClean="0"/>
                <a:t>/</a:t>
              </a:r>
              <a:r>
                <a:rPr lang="it-IT" b="1" dirty="0" err="1" smtClean="0"/>
                <a:t>eosin</a:t>
              </a:r>
              <a:endParaRPr lang="en-US" b="1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10240442" y="309361"/>
              <a:ext cx="687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GFAP</a:t>
              </a:r>
              <a:endParaRPr lang="en-US" b="1" dirty="0"/>
            </a:p>
          </p:txBody>
        </p:sp>
      </p:grpSp>
      <p:sp>
        <p:nvSpPr>
          <p:cNvPr id="22" name="Rettangolo 21"/>
          <p:cNvSpPr/>
          <p:nvPr/>
        </p:nvSpPr>
        <p:spPr>
          <a:xfrm>
            <a:off x="253676" y="1093177"/>
            <a:ext cx="4775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252525"/>
                </a:solidFill>
                <a:latin typeface="Arial" panose="020B0604020202020204" pitchFamily="34" charset="0"/>
              </a:rPr>
              <a:t>Glial fibrillary acidic protein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(GFAP) is a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8" tooltip="Protein"/>
              </a:rPr>
              <a:t>protein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that is encoded by the </a:t>
            </a:r>
            <a:r>
              <a:rPr lang="en-US" i="1" dirty="0">
                <a:solidFill>
                  <a:srgbClr val="252525"/>
                </a:solidFill>
                <a:latin typeface="Arial" panose="020B0604020202020204" pitchFamily="34" charset="0"/>
              </a:rPr>
              <a:t>GFAP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9" tooltip="Gene"/>
              </a:rPr>
              <a:t>gene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in humans</a:t>
            </a:r>
            <a:endParaRPr lang="en-US" dirty="0"/>
          </a:p>
        </p:txBody>
      </p:sp>
      <p:sp>
        <p:nvSpPr>
          <p:cNvPr id="23" name="Rettangolo 22"/>
          <p:cNvSpPr/>
          <p:nvPr/>
        </p:nvSpPr>
        <p:spPr>
          <a:xfrm>
            <a:off x="253676" y="2134170"/>
            <a:ext cx="5201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Glial fibrillary acidic protein is an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10" tooltip="Intermediate filament"/>
              </a:rPr>
              <a:t>intermediate filament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(IF) protein that is expressed by numerous cell types of the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11" tooltip="Central nervous system"/>
              </a:rPr>
              <a:t>central nervous system</a:t>
            </a:r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 (CNS) including </a:t>
            </a:r>
            <a:r>
              <a:rPr lang="en-US" u="sng" dirty="0">
                <a:solidFill>
                  <a:srgbClr val="0B0080"/>
                </a:solidFill>
                <a:latin typeface="Arial" panose="020B0604020202020204" pitchFamily="34" charset="0"/>
                <a:hlinkClick r:id="rId12" tooltip="Astrocyte"/>
              </a:rPr>
              <a:t>astrocytes</a:t>
            </a:r>
            <a:endParaRPr lang="en-US" dirty="0"/>
          </a:p>
        </p:txBody>
      </p:sp>
      <p:pic>
        <p:nvPicPr>
          <p:cNvPr id="3074" name="Picture 2" descr="http://a.abcam.com/ps/datasheet/images/4/ab4648/GFAP-Primary-antibodies-ab4648-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2" y="3518197"/>
            <a:ext cx="5201192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79446" y="6549333"/>
            <a:ext cx="525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collaborazione con ENEA Casaccia, </a:t>
            </a:r>
            <a:r>
              <a:rPr lang="it-IT" b="1" dirty="0" smtClean="0"/>
              <a:t>Dr Mirella </a:t>
            </a:r>
            <a:r>
              <a:rPr lang="it-IT" b="1" dirty="0" err="1" smtClean="0"/>
              <a:t>Tanori</a:t>
            </a:r>
            <a:endParaRPr lang="en-US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774827" y="108348"/>
            <a:ext cx="8833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IHC </a:t>
            </a:r>
            <a:r>
              <a:rPr lang="it-IT" sz="3200" dirty="0" err="1" smtClean="0"/>
              <a:t>staining</a:t>
            </a:r>
            <a:r>
              <a:rPr lang="it-IT" sz="3200" dirty="0" smtClean="0"/>
              <a:t> for</a:t>
            </a:r>
            <a:r>
              <a:rPr lang="en-US" sz="3200" b="1" dirty="0">
                <a:solidFill>
                  <a:srgbClr val="252525"/>
                </a:solidFill>
              </a:rPr>
              <a:t> Glial fibrillary acidic protein</a:t>
            </a:r>
            <a:r>
              <a:rPr lang="en-US" sz="3200" dirty="0">
                <a:solidFill>
                  <a:srgbClr val="252525"/>
                </a:solidFill>
              </a:rPr>
              <a:t> (GFAP)</a:t>
            </a:r>
            <a:r>
              <a:rPr lang="it-IT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60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lum bright="4000"/>
          </a:blip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976" y="0"/>
            <a:ext cx="1301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ACKNOWLEDGEMENTS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240443" y="6318330"/>
            <a:ext cx="68820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ea typeface="SimSun-ExtB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Felix Titling" panose="04060505060202020A04" pitchFamily="82" charset="0"/>
                <a:ea typeface="SimSun-ExtB" panose="02010609060101010101" pitchFamily="49" charset="-122"/>
                <a:cs typeface="Times New Roman" panose="02020603050405020304" pitchFamily="18" charset="0"/>
              </a:rPr>
              <a:t>upported by INFN - Experiment RDH and IRPT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effectLst/>
              <a:latin typeface="Felix Titling" panose="04060505060202020A04" pitchFamily="82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5" y="233804"/>
            <a:ext cx="4413170" cy="28099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95" y="863809"/>
            <a:ext cx="4022908" cy="2413745"/>
          </a:xfrm>
          <a:prstGeom prst="rect">
            <a:avLst/>
          </a:prstGeom>
        </p:spPr>
      </p:pic>
      <p:pic>
        <p:nvPicPr>
          <p:cNvPr id="7170" name="Picture 2" descr="http://www.hadrontherapy2014.it/images/LogoCNAO_nero-ros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9" y="3148873"/>
            <a:ext cx="11779758" cy="14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nergia-plus.it/wp-content/uploads/sites/5/2015/02/ENE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03" y="427949"/>
            <a:ext cx="3196443" cy="17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34" y="1967359"/>
            <a:ext cx="2678706" cy="108514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0274" y="4968966"/>
            <a:ext cx="11836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err="1" smtClean="0">
                <a:latin typeface="Bernard MT Condensed" panose="02050806060905020404" pitchFamily="18" charset="0"/>
              </a:rPr>
              <a:t>Thank</a:t>
            </a:r>
            <a:r>
              <a:rPr lang="it-IT" sz="8000" dirty="0" smtClean="0">
                <a:latin typeface="Bernard MT Condensed" panose="02050806060905020404" pitchFamily="18" charset="0"/>
              </a:rPr>
              <a:t> </a:t>
            </a:r>
            <a:r>
              <a:rPr lang="it-IT" sz="8000" dirty="0" err="1" smtClean="0">
                <a:latin typeface="Bernard MT Condensed" panose="02050806060905020404" pitchFamily="18" charset="0"/>
              </a:rPr>
              <a:t>you</a:t>
            </a:r>
            <a:r>
              <a:rPr lang="it-IT" sz="8000" dirty="0" smtClean="0">
                <a:latin typeface="Bernard MT Condensed" panose="02050806060905020404" pitchFamily="18" charset="0"/>
              </a:rPr>
              <a:t> for </a:t>
            </a:r>
            <a:r>
              <a:rPr lang="it-IT" sz="8000" dirty="0" err="1" smtClean="0">
                <a:latin typeface="Bernard MT Condensed" panose="02050806060905020404" pitchFamily="18" charset="0"/>
              </a:rPr>
              <a:t>your</a:t>
            </a:r>
            <a:r>
              <a:rPr lang="it-IT" sz="8000" dirty="0" smtClean="0">
                <a:latin typeface="Bernard MT Condensed" panose="02050806060905020404" pitchFamily="18" charset="0"/>
              </a:rPr>
              <a:t> </a:t>
            </a:r>
            <a:r>
              <a:rPr lang="it-IT" sz="8000" dirty="0" err="1" smtClean="0">
                <a:latin typeface="Bernard MT Condensed" panose="02050806060905020404" pitchFamily="18" charset="0"/>
              </a:rPr>
              <a:t>attention</a:t>
            </a:r>
            <a:r>
              <a:rPr lang="it-IT" sz="8000" dirty="0" smtClean="0">
                <a:latin typeface="Bernard MT Condensed" panose="02050806060905020404" pitchFamily="18" charset="0"/>
              </a:rPr>
              <a:t>!</a:t>
            </a:r>
            <a:endParaRPr lang="en-US" sz="80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46958" y="0"/>
            <a:ext cx="1204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G-</a:t>
            </a:r>
            <a:r>
              <a:rPr lang="it-IT" sz="40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QuADRUPlEX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(G4) 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02926" y="1094608"/>
            <a:ext cx="5630708" cy="4975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Non-canonical DNA pairing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17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700" b="0" i="0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Present</a:t>
            </a:r>
            <a:r>
              <a:rPr lang="en-US" sz="1700" b="0" i="0" u="none" strike="noStrike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in G-rich regions, such as </a:t>
            </a:r>
            <a:r>
              <a:rPr lang="en-US" sz="1700" b="0" i="0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Telomeres (confirmed </a:t>
            </a:r>
            <a:r>
              <a:rPr lang="en-US" sz="1700" b="0" i="1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 vivo</a:t>
            </a:r>
            <a:r>
              <a:rPr lang="en-US" sz="1700" b="0" i="0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)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17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Consensus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sequence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 G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3-5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-N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1-7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-G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3-5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-N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1-7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-G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3-5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-N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1-7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-G</a:t>
            </a:r>
            <a:r>
              <a:rPr lang="it-IT" sz="1700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3-5</a:t>
            </a:r>
            <a:endParaRPr lang="en-US" sz="1700" baseline="-250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1700" baseline="-250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en-US" sz="1700" b="0" i="0" u="none" strike="noStrike" baseline="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Characterized by planar cyclical arrangement of four guanine (called G-quartet)</a:t>
            </a:r>
            <a:endParaRPr lang="en-US" sz="17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en-US" sz="1700" b="0" i="0" u="none" strike="noStrike" baseline="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700" b="0" i="0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Multiple layers of G-quartets stack to form</a:t>
            </a:r>
            <a:r>
              <a:rPr lang="en-US" sz="1700" b="0" i="0" u="none" strike="noStrike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en-US" sz="1700" b="0" i="0" u="none" strike="noStrike" baseline="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G-</a:t>
            </a:r>
            <a:r>
              <a:rPr lang="en-US" sz="1700" b="0" i="0" u="none" strike="noStrike" baseline="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quadruplexes</a:t>
            </a:r>
            <a:endParaRPr lang="en-US" sz="1700" b="0" i="0" u="none" strike="noStrike" baseline="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en-US" sz="1700" b="0" i="0" u="none" strike="noStrike" baseline="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G-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quadruplexes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are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stabilized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by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monovalent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cations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(</a:t>
            </a:r>
            <a:r>
              <a:rPr lang="it-IT" sz="1700" i="1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e.g.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Na</a:t>
            </a:r>
            <a:r>
              <a:rPr lang="it-IT" sz="1700" baseline="30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+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K</a:t>
            </a:r>
            <a:r>
              <a:rPr lang="it-IT" sz="1700" baseline="30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+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)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17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Normally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resolved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by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RecQ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and Pif1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Helicases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sz="1700" dirty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Roles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of G4 in human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cells</a:t>
            </a:r>
            <a:r>
              <a:rPr lang="it-IT" sz="17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are </a:t>
            </a:r>
            <a:r>
              <a:rPr lang="it-IT" sz="1700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unknown</a:t>
            </a:r>
            <a:endParaRPr lang="it-IT" sz="1700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169479" y="5690809"/>
            <a:ext cx="5738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Human telomeric intramolecular G-</a:t>
            </a:r>
            <a:r>
              <a:rPr lang="en-US" sz="1200" dirty="0" err="1"/>
              <a:t>quadruplexes</a:t>
            </a:r>
            <a:r>
              <a:rPr lang="en-US" sz="1200" dirty="0"/>
              <a:t>. (</a:t>
            </a:r>
            <a:r>
              <a:rPr lang="en-US" sz="1200" dirty="0" smtClean="0"/>
              <a:t>A) Antiparallel structure in sodium solution  (</a:t>
            </a:r>
            <a:r>
              <a:rPr lang="en-US" sz="1200" dirty="0" err="1" smtClean="0"/>
              <a:t>i</a:t>
            </a:r>
            <a:r>
              <a:rPr lang="en-US" sz="1200" dirty="0" smtClean="0"/>
              <a:t>, ii) or potassium solution (iii, iv) (</a:t>
            </a:r>
            <a:r>
              <a:rPr lang="en-US" sz="1200" dirty="0"/>
              <a:t>B) </a:t>
            </a:r>
            <a:r>
              <a:rPr lang="en-US" sz="1200" dirty="0" smtClean="0"/>
              <a:t>Parallel structure (I, ii</a:t>
            </a:r>
            <a:r>
              <a:rPr lang="en-US" sz="1200" dirty="0"/>
              <a:t>, iii) </a:t>
            </a:r>
            <a:r>
              <a:rPr lang="en-US" sz="1200" dirty="0" smtClean="0"/>
              <a:t>in potassium. </a:t>
            </a:r>
            <a:r>
              <a:rPr lang="en-US" sz="1200" dirty="0"/>
              <a:t>(C) Hybrid conformations in potassium solution. Hybrid 1 (</a:t>
            </a:r>
            <a:r>
              <a:rPr lang="en-US" sz="1200" dirty="0" err="1" smtClean="0"/>
              <a:t>i</a:t>
            </a:r>
            <a:r>
              <a:rPr lang="en-US" sz="1200" dirty="0" smtClean="0"/>
              <a:t>) and hybrid </a:t>
            </a:r>
            <a:r>
              <a:rPr lang="en-US" sz="1200" dirty="0"/>
              <a:t>2 (ii) topologies illustrate differences in loop </a:t>
            </a:r>
            <a:r>
              <a:rPr lang="en-US" sz="1200" dirty="0" smtClean="0"/>
              <a:t>structures. </a:t>
            </a:r>
            <a:r>
              <a:rPr lang="en-US" sz="1200" dirty="0"/>
              <a:t>The NMR structure of hybrid 2 is shown </a:t>
            </a:r>
            <a:r>
              <a:rPr lang="en-US" sz="1200" dirty="0" smtClean="0"/>
              <a:t>in(iii).</a:t>
            </a:r>
          </a:p>
          <a:p>
            <a:pPr algn="just"/>
            <a:endParaRPr lang="it-IT" sz="1200" dirty="0"/>
          </a:p>
          <a:p>
            <a:pPr algn="just"/>
            <a:r>
              <a:rPr lang="it-IT" sz="1200" dirty="0" smtClean="0"/>
              <a:t>From </a:t>
            </a:r>
            <a:r>
              <a:rPr lang="it-IT" sz="1200" dirty="0" err="1" smtClean="0"/>
              <a:t>Cancer</a:t>
            </a:r>
            <a:r>
              <a:rPr lang="it-IT" sz="1200" dirty="0" smtClean="0"/>
              <a:t> </a:t>
            </a:r>
            <a:r>
              <a:rPr lang="it-IT" sz="1200" dirty="0" err="1" smtClean="0"/>
              <a:t>Drug</a:t>
            </a:r>
            <a:r>
              <a:rPr lang="it-IT" sz="1200" dirty="0" smtClean="0"/>
              <a:t> Design and </a:t>
            </a:r>
            <a:r>
              <a:rPr lang="it-IT" sz="1200" dirty="0" err="1" smtClean="0"/>
              <a:t>Discovery</a:t>
            </a:r>
            <a:r>
              <a:rPr lang="it-IT" sz="1200" dirty="0" smtClean="0"/>
              <a:t>…………………..</a:t>
            </a:r>
            <a:endParaRPr lang="en-US" sz="1200" dirty="0"/>
          </a:p>
        </p:txBody>
      </p:sp>
      <p:grpSp>
        <p:nvGrpSpPr>
          <p:cNvPr id="35" name="Gruppo 34"/>
          <p:cNvGrpSpPr/>
          <p:nvPr/>
        </p:nvGrpSpPr>
        <p:grpSpPr>
          <a:xfrm>
            <a:off x="5903061" y="764951"/>
            <a:ext cx="6288939" cy="6070039"/>
            <a:chOff x="5869194" y="787961"/>
            <a:chExt cx="6288939" cy="6070039"/>
          </a:xfrm>
        </p:grpSpPr>
        <p:sp>
          <p:nvSpPr>
            <p:cNvPr id="34" name="Rettangolo 33"/>
            <p:cNvSpPr/>
            <p:nvPr/>
          </p:nvSpPr>
          <p:spPr>
            <a:xfrm>
              <a:off x="6101746" y="5560873"/>
              <a:ext cx="6056387" cy="1297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uppo 25"/>
            <p:cNvGrpSpPr/>
            <p:nvPr/>
          </p:nvGrpSpPr>
          <p:grpSpPr>
            <a:xfrm>
              <a:off x="5869194" y="787961"/>
              <a:ext cx="6255072" cy="5504700"/>
              <a:chOff x="3092127" y="912137"/>
              <a:chExt cx="6255072" cy="5504700"/>
            </a:xfrm>
          </p:grpSpPr>
          <p:sp>
            <p:nvSpPr>
              <p:cNvPr id="27" name="Rettangolo 26"/>
              <p:cNvSpPr/>
              <p:nvPr/>
            </p:nvSpPr>
            <p:spPr>
              <a:xfrm>
                <a:off x="3092127" y="912137"/>
                <a:ext cx="6255072" cy="5027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uppo 27"/>
              <p:cNvGrpSpPr/>
              <p:nvPr/>
            </p:nvGrpSpPr>
            <p:grpSpPr>
              <a:xfrm>
                <a:off x="3237503" y="1002447"/>
                <a:ext cx="6109696" cy="5414390"/>
                <a:chOff x="5991991" y="857956"/>
                <a:chExt cx="6109696" cy="5414390"/>
              </a:xfrm>
            </p:grpSpPr>
            <p:grpSp>
              <p:nvGrpSpPr>
                <p:cNvPr id="29" name="Gruppo 28"/>
                <p:cNvGrpSpPr/>
                <p:nvPr/>
              </p:nvGrpSpPr>
              <p:grpSpPr>
                <a:xfrm>
                  <a:off x="6079167" y="858136"/>
                  <a:ext cx="6022520" cy="5414210"/>
                  <a:chOff x="420320" y="378371"/>
                  <a:chExt cx="5883330" cy="5414210"/>
                </a:xfrm>
              </p:grpSpPr>
              <p:pic>
                <p:nvPicPr>
                  <p:cNvPr id="31" name="Immagine 30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1609"/>
                  <a:stretch/>
                </p:blipFill>
                <p:spPr>
                  <a:xfrm>
                    <a:off x="420320" y="378371"/>
                    <a:ext cx="5883330" cy="3384332"/>
                  </a:xfrm>
                  <a:prstGeom prst="rect">
                    <a:avLst/>
                  </a:prstGeom>
                </p:spPr>
              </p:pic>
              <p:sp>
                <p:nvSpPr>
                  <p:cNvPr id="33" name="Figura a mano libera 32"/>
                  <p:cNvSpPr/>
                  <p:nvPr/>
                </p:nvSpPr>
                <p:spPr>
                  <a:xfrm>
                    <a:off x="4481689" y="3261171"/>
                    <a:ext cx="1513629" cy="981377"/>
                  </a:xfrm>
                  <a:custGeom>
                    <a:avLst/>
                    <a:gdLst>
                      <a:gd name="connsiteX0" fmla="*/ 756355 w 1513629"/>
                      <a:gd name="connsiteY0" fmla="*/ 260962 h 981377"/>
                      <a:gd name="connsiteX1" fmla="*/ 1016000 w 1513629"/>
                      <a:gd name="connsiteY1" fmla="*/ 23896 h 981377"/>
                      <a:gd name="connsiteX2" fmla="*/ 1377244 w 1513629"/>
                      <a:gd name="connsiteY2" fmla="*/ 46473 h 981377"/>
                      <a:gd name="connsiteX3" fmla="*/ 1512711 w 1513629"/>
                      <a:gd name="connsiteY3" fmla="*/ 362562 h 981377"/>
                      <a:gd name="connsiteX4" fmla="*/ 1422400 w 1513629"/>
                      <a:gd name="connsiteY4" fmla="*/ 701229 h 981377"/>
                      <a:gd name="connsiteX5" fmla="*/ 1162755 w 1513629"/>
                      <a:gd name="connsiteY5" fmla="*/ 949585 h 981377"/>
                      <a:gd name="connsiteX6" fmla="*/ 869244 w 1513629"/>
                      <a:gd name="connsiteY6" fmla="*/ 960873 h 981377"/>
                      <a:gd name="connsiteX7" fmla="*/ 711200 w 1513629"/>
                      <a:gd name="connsiteY7" fmla="*/ 791540 h 981377"/>
                      <a:gd name="connsiteX8" fmla="*/ 553155 w 1513629"/>
                      <a:gd name="connsiteY8" fmla="*/ 644785 h 981377"/>
                      <a:gd name="connsiteX9" fmla="*/ 316089 w 1513629"/>
                      <a:gd name="connsiteY9" fmla="*/ 599629 h 981377"/>
                      <a:gd name="connsiteX10" fmla="*/ 67733 w 1513629"/>
                      <a:gd name="connsiteY10" fmla="*/ 701229 h 981377"/>
                      <a:gd name="connsiteX11" fmla="*/ 0 w 1513629"/>
                      <a:gd name="connsiteY11" fmla="*/ 859273 h 981377"/>
                      <a:gd name="connsiteX12" fmla="*/ 0 w 1513629"/>
                      <a:gd name="connsiteY12" fmla="*/ 859273 h 981377"/>
                      <a:gd name="connsiteX13" fmla="*/ 0 w 1513629"/>
                      <a:gd name="connsiteY13" fmla="*/ 859273 h 981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13629" h="981377">
                        <a:moveTo>
                          <a:pt x="756355" y="260962"/>
                        </a:moveTo>
                        <a:cubicBezTo>
                          <a:pt x="834437" y="160303"/>
                          <a:pt x="912519" y="59644"/>
                          <a:pt x="1016000" y="23896"/>
                        </a:cubicBezTo>
                        <a:cubicBezTo>
                          <a:pt x="1119482" y="-11852"/>
                          <a:pt x="1294459" y="-9971"/>
                          <a:pt x="1377244" y="46473"/>
                        </a:cubicBezTo>
                        <a:cubicBezTo>
                          <a:pt x="1460029" y="102917"/>
                          <a:pt x="1505185" y="253436"/>
                          <a:pt x="1512711" y="362562"/>
                        </a:cubicBezTo>
                        <a:cubicBezTo>
                          <a:pt x="1520237" y="471688"/>
                          <a:pt x="1480726" y="603392"/>
                          <a:pt x="1422400" y="701229"/>
                        </a:cubicBezTo>
                        <a:cubicBezTo>
                          <a:pt x="1364074" y="799066"/>
                          <a:pt x="1254948" y="906311"/>
                          <a:pt x="1162755" y="949585"/>
                        </a:cubicBezTo>
                        <a:cubicBezTo>
                          <a:pt x="1070562" y="992859"/>
                          <a:pt x="944503" y="987214"/>
                          <a:pt x="869244" y="960873"/>
                        </a:cubicBezTo>
                        <a:cubicBezTo>
                          <a:pt x="793985" y="934532"/>
                          <a:pt x="763881" y="844221"/>
                          <a:pt x="711200" y="791540"/>
                        </a:cubicBezTo>
                        <a:cubicBezTo>
                          <a:pt x="658519" y="738859"/>
                          <a:pt x="619007" y="676770"/>
                          <a:pt x="553155" y="644785"/>
                        </a:cubicBezTo>
                        <a:cubicBezTo>
                          <a:pt x="487303" y="612800"/>
                          <a:pt x="396993" y="590222"/>
                          <a:pt x="316089" y="599629"/>
                        </a:cubicBezTo>
                        <a:cubicBezTo>
                          <a:pt x="235185" y="609036"/>
                          <a:pt x="120414" y="657955"/>
                          <a:pt x="67733" y="701229"/>
                        </a:cubicBezTo>
                        <a:cubicBezTo>
                          <a:pt x="15052" y="744503"/>
                          <a:pt x="0" y="859273"/>
                          <a:pt x="0" y="859273"/>
                        </a:cubicBezTo>
                        <a:lnTo>
                          <a:pt x="0" y="859273"/>
                        </a:lnTo>
                        <a:lnTo>
                          <a:pt x="0" y="859273"/>
                        </a:lnTo>
                      </a:path>
                    </a:pathLst>
                  </a:custGeom>
                  <a:noFill/>
                  <a:ln w="222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2" name="Immagine 3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587" y="3668886"/>
                    <a:ext cx="2021684" cy="212369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Rettangolo 29"/>
                <p:cNvSpPr/>
                <p:nvPr/>
              </p:nvSpPr>
              <p:spPr>
                <a:xfrm>
                  <a:off x="5991991" y="857956"/>
                  <a:ext cx="408809" cy="2483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37" name="Connettore 1 36"/>
          <p:cNvCxnSpPr/>
          <p:nvPr/>
        </p:nvCxnSpPr>
        <p:spPr>
          <a:xfrm flipV="1">
            <a:off x="11699230" y="4486902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flipV="1">
            <a:off x="11748617" y="440972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V="1">
            <a:off x="11790950" y="432646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11109382" y="392852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 flipV="1">
            <a:off x="11188405" y="385373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11234970" y="3808578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11426889" y="374367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11356327" y="374790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V="1">
            <a:off x="11291415" y="3777538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11498851" y="3743674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flipV="1">
            <a:off x="11559530" y="374508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11620207" y="376484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11685119" y="3790246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11738742" y="3821286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V="1">
            <a:off x="11819173" y="421075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11821996" y="4135970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flipV="1">
            <a:off x="11812116" y="4017435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/>
        </p:nvCxnSpPr>
        <p:spPr>
          <a:xfrm flipV="1">
            <a:off x="11779665" y="3908779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V="1">
            <a:off x="11645139" y="4540086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 flipV="1">
            <a:off x="11595648" y="4601231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 flipV="1">
            <a:off x="11536019" y="4638432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 flipV="1">
            <a:off x="11467144" y="4674134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V="1">
            <a:off x="11400612" y="4694491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 flipV="1">
            <a:off x="11326816" y="4704639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flipV="1">
            <a:off x="11254909" y="4705250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V="1">
            <a:off x="11189475" y="4693692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63"/>
          <p:cNvCxnSpPr/>
          <p:nvPr/>
        </p:nvCxnSpPr>
        <p:spPr>
          <a:xfrm flipV="1">
            <a:off x="11130208" y="4664059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64"/>
          <p:cNvCxnSpPr/>
          <p:nvPr/>
        </p:nvCxnSpPr>
        <p:spPr>
          <a:xfrm flipV="1">
            <a:off x="11075176" y="4617492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 flipV="1">
            <a:off x="11024376" y="4549756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V="1">
            <a:off x="10973575" y="4494725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 flipV="1">
            <a:off x="10927005" y="4439694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 flipV="1">
            <a:off x="10871974" y="438889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 flipV="1">
            <a:off x="10804242" y="4363494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 flipV="1">
            <a:off x="10736509" y="4338093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flipV="1">
            <a:off x="10660309" y="4329627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 flipV="1">
            <a:off x="10592578" y="4346560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 flipV="1">
            <a:off x="10512142" y="4355028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74"/>
          <p:cNvCxnSpPr/>
          <p:nvPr/>
        </p:nvCxnSpPr>
        <p:spPr>
          <a:xfrm flipV="1">
            <a:off x="10440180" y="4376190"/>
            <a:ext cx="8758" cy="8239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lum bright="3000"/>
          </a:blip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3427138"/>
            <a:ext cx="5800327" cy="309580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46958" y="0"/>
            <a:ext cx="1204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G4-Ligand: RHPS4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85" y="820786"/>
            <a:ext cx="1944301" cy="181767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2725" r="4571" b="4992"/>
          <a:stretch/>
        </p:blipFill>
        <p:spPr>
          <a:xfrm>
            <a:off x="6492453" y="798978"/>
            <a:ext cx="5542642" cy="605902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49301" y="990960"/>
            <a:ext cx="37802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Pentaciclic</a:t>
            </a:r>
            <a:r>
              <a:rPr lang="it-IT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Acridine </a:t>
            </a:r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based</a:t>
            </a:r>
            <a:r>
              <a:rPr lang="it-IT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compound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 smtClean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3,11-difluoro-6,8,13-trimethyl-8H-</a:t>
            </a:r>
          </a:p>
          <a:p>
            <a:r>
              <a:rPr lang="en-US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quino</a:t>
            </a:r>
            <a:r>
              <a:rPr lang="en-US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[4,3,2-kl] </a:t>
            </a:r>
            <a:r>
              <a:rPr lang="en-US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acridinium</a:t>
            </a:r>
            <a:r>
              <a:rPr lang="en-US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en-US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methosulfate</a:t>
            </a:r>
            <a:endParaRPr lang="en-US" dirty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330634" y="3552731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Telomerase</a:t>
            </a:r>
            <a:r>
              <a:rPr lang="it-IT" dirty="0" smtClean="0">
                <a:solidFill>
                  <a:srgbClr val="FF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inhibitors</a:t>
            </a:r>
            <a:endParaRPr lang="en-US" dirty="0">
              <a:solidFill>
                <a:srgbClr val="FF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9792803" y="1762037"/>
            <a:ext cx="2395593" cy="2278180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10647351" y="4050707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G4 </a:t>
            </a:r>
            <a:r>
              <a:rPr lang="it-IT" dirty="0" err="1" smtClean="0">
                <a:solidFill>
                  <a:srgbClr val="7030A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ligands</a:t>
            </a:r>
            <a:endParaRPr lang="en-US" dirty="0">
              <a:solidFill>
                <a:srgbClr val="7030A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8801105" y="4396894"/>
            <a:ext cx="2986302" cy="1642367"/>
          </a:xfrm>
          <a:prstGeom prst="roundRect">
            <a:avLst/>
          </a:prstGeom>
          <a:solidFill>
            <a:schemeClr val="accent5">
              <a:lumMod val="5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428977" y="86950"/>
            <a:ext cx="1301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RHPS4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effect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on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cell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growth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240633" y="1122947"/>
            <a:ext cx="6006794" cy="4967610"/>
            <a:chOff x="-1" y="1399823"/>
            <a:chExt cx="5822881" cy="469073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37"/>
            <a:stretch/>
          </p:blipFill>
          <p:spPr>
            <a:xfrm>
              <a:off x="-1" y="1399823"/>
              <a:ext cx="5822881" cy="4690734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925689" y="1459070"/>
              <a:ext cx="723497" cy="31833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25689" y="4501008"/>
              <a:ext cx="687787" cy="323696"/>
            </a:xfrm>
            <a:prstGeom prst="rect">
              <a:avLst/>
            </a:prstGeom>
            <a:solidFill>
              <a:schemeClr val="accent6">
                <a:lumMod val="5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837617" y="1459070"/>
              <a:ext cx="723497" cy="31833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925689" y="2980039"/>
              <a:ext cx="723497" cy="31833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837617" y="2980039"/>
              <a:ext cx="723497" cy="31833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3873327" y="4466136"/>
              <a:ext cx="687787" cy="323696"/>
            </a:xfrm>
            <a:prstGeom prst="rect">
              <a:avLst/>
            </a:prstGeom>
            <a:solidFill>
              <a:schemeClr val="accent6">
                <a:lumMod val="5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130632" y="1453240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960925" y="1442350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185058" y="2895596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3042556" y="2879266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68729" y="4397822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3026227" y="4381505"/>
              <a:ext cx="212271" cy="163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ttangolo 28"/>
          <p:cNvSpPr/>
          <p:nvPr/>
        </p:nvSpPr>
        <p:spPr>
          <a:xfrm>
            <a:off x="6441096" y="1227643"/>
            <a:ext cx="5510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RPHS4 is more effective in GBM cells than in normal fibroblasts, especially at  low concentrations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IC</a:t>
            </a:r>
            <a:r>
              <a:rPr lang="it-IT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50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value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was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about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1µM in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normal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fibroblasts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and 0.2µM in GBM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cells</a:t>
            </a: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3" t="73304" r="14102"/>
          <a:stretch/>
        </p:blipFill>
        <p:spPr>
          <a:xfrm>
            <a:off x="6577454" y="2785032"/>
            <a:ext cx="4940778" cy="40284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3" t="81285" b="12929"/>
          <a:stretch/>
        </p:blipFill>
        <p:spPr>
          <a:xfrm>
            <a:off x="9901166" y="2964998"/>
            <a:ext cx="1617066" cy="705853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4298860" y="6557268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</p:spTree>
    <p:extLst>
      <p:ext uri="{BB962C8B-B14F-4D97-AF65-F5344CB8AC3E}">
        <p14:creationId xmlns:p14="http://schemas.microsoft.com/office/powerpoint/2010/main" val="37438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25688" y="4824369"/>
            <a:ext cx="925689" cy="300057"/>
          </a:xfrm>
          <a:prstGeom prst="rect">
            <a:avLst/>
          </a:prstGeom>
          <a:solidFill>
            <a:schemeClr val="accent6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uppo 38"/>
          <p:cNvGrpSpPr/>
          <p:nvPr/>
        </p:nvGrpSpPr>
        <p:grpSpPr>
          <a:xfrm>
            <a:off x="204334" y="584773"/>
            <a:ext cx="4979033" cy="6283513"/>
            <a:chOff x="0" y="584773"/>
            <a:chExt cx="5183368" cy="628351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775"/>
              <a:ext cx="5183368" cy="6283511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925689" y="584773"/>
              <a:ext cx="925689" cy="261893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561644" y="584773"/>
              <a:ext cx="925689" cy="261893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25688" y="2751363"/>
              <a:ext cx="925689" cy="261893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561644" y="2751362"/>
              <a:ext cx="925689" cy="261893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925687" y="4819340"/>
              <a:ext cx="925689" cy="300057"/>
            </a:xfrm>
            <a:prstGeom prst="rect">
              <a:avLst/>
            </a:prstGeom>
            <a:solidFill>
              <a:schemeClr val="accent6">
                <a:lumMod val="5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3561643" y="4819340"/>
              <a:ext cx="925689" cy="300057"/>
            </a:xfrm>
            <a:prstGeom prst="rect">
              <a:avLst/>
            </a:prstGeom>
            <a:solidFill>
              <a:schemeClr val="accent6">
                <a:lumMod val="5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t="66923"/>
          <a:stretch/>
        </p:blipFill>
        <p:spPr>
          <a:xfrm>
            <a:off x="7643130" y="4774691"/>
            <a:ext cx="4106335" cy="208330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t="33607" b="32920"/>
          <a:stretch/>
        </p:blipFill>
        <p:spPr>
          <a:xfrm>
            <a:off x="7643130" y="2679170"/>
            <a:ext cx="4106335" cy="210828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b="66623"/>
          <a:stretch/>
        </p:blipFill>
        <p:spPr>
          <a:xfrm>
            <a:off x="7668894" y="634199"/>
            <a:ext cx="4106335" cy="210220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93" y="634199"/>
            <a:ext cx="4039909" cy="614924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428976" y="0"/>
            <a:ext cx="1301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Induction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of 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γ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Helvetica" panose="020B0604020202020204" pitchFamily="34" charset="0"/>
              </a:rPr>
              <a:t>H2AX and TIF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298860" y="6557268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51" b="43195"/>
          <a:stretch/>
        </p:blipFill>
        <p:spPr>
          <a:xfrm>
            <a:off x="323601" y="962637"/>
            <a:ext cx="6680083" cy="5249493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8137350" y="2076261"/>
            <a:ext cx="1216337" cy="67250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ccia a destra 1"/>
          <p:cNvSpPr/>
          <p:nvPr/>
        </p:nvSpPr>
        <p:spPr>
          <a:xfrm rot="2585107">
            <a:off x="7716099" y="1911174"/>
            <a:ext cx="592458" cy="37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/>
          <p:cNvSpPr/>
          <p:nvPr/>
        </p:nvSpPr>
        <p:spPr>
          <a:xfrm>
            <a:off x="8647544" y="3351678"/>
            <a:ext cx="1216337" cy="67250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a destra 21"/>
          <p:cNvSpPr/>
          <p:nvPr/>
        </p:nvSpPr>
        <p:spPr>
          <a:xfrm rot="2585107">
            <a:off x="8226293" y="3186591"/>
            <a:ext cx="592458" cy="37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57140" r="45951"/>
          <a:stretch/>
        </p:blipFill>
        <p:spPr>
          <a:xfrm>
            <a:off x="179614" y="-1"/>
            <a:ext cx="12012386" cy="6858001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078565" y="1101015"/>
            <a:ext cx="1057349" cy="633698"/>
            <a:chOff x="2970250" y="1175659"/>
            <a:chExt cx="1057349" cy="633698"/>
          </a:xfrm>
        </p:grpSpPr>
        <p:sp>
          <p:nvSpPr>
            <p:cNvPr id="6" name="Rettangolo 5"/>
            <p:cNvSpPr/>
            <p:nvPr/>
          </p:nvSpPr>
          <p:spPr>
            <a:xfrm>
              <a:off x="3806890" y="1250302"/>
              <a:ext cx="217597" cy="16795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228392" y="1175659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6"/>
                  </a:solidFill>
                </a:rPr>
                <a:t>DNA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3810002" y="1533329"/>
              <a:ext cx="217597" cy="16795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970250" y="144002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92D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γH2AX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869965" y="1098009"/>
            <a:ext cx="1057349" cy="633698"/>
            <a:chOff x="2970250" y="1175659"/>
            <a:chExt cx="1057349" cy="633698"/>
          </a:xfrm>
        </p:grpSpPr>
        <p:sp>
          <p:nvSpPr>
            <p:cNvPr id="11" name="Rettangolo 10"/>
            <p:cNvSpPr/>
            <p:nvPr/>
          </p:nvSpPr>
          <p:spPr>
            <a:xfrm>
              <a:off x="3806890" y="1250302"/>
              <a:ext cx="217597" cy="16795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228392" y="1175659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6"/>
                  </a:solidFill>
                </a:rPr>
                <a:t>DNA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3810002" y="1533329"/>
              <a:ext cx="217597" cy="16795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970250" y="144002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92D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γH2AX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0699643" y="1101015"/>
            <a:ext cx="1057349" cy="633698"/>
            <a:chOff x="2970250" y="1175659"/>
            <a:chExt cx="1057349" cy="633698"/>
          </a:xfrm>
        </p:grpSpPr>
        <p:sp>
          <p:nvSpPr>
            <p:cNvPr id="16" name="Rettangolo 15"/>
            <p:cNvSpPr/>
            <p:nvPr/>
          </p:nvSpPr>
          <p:spPr>
            <a:xfrm>
              <a:off x="3806890" y="1250302"/>
              <a:ext cx="217597" cy="16795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228392" y="1175659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6"/>
                  </a:solidFill>
                </a:rPr>
                <a:t>DNA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810002" y="1533329"/>
              <a:ext cx="217597" cy="16795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2970250" y="144002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92D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γH2AX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-6473" y="42676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</p:spTree>
    <p:extLst>
      <p:ext uri="{BB962C8B-B14F-4D97-AF65-F5344CB8AC3E}">
        <p14:creationId xmlns:p14="http://schemas.microsoft.com/office/powerpoint/2010/main" val="18631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310241" y="0"/>
            <a:ext cx="116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Dysfunctional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telomeres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confer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radiosensitivity</a:t>
            </a:r>
            <a:endParaRPr lang="it-IT" sz="3200" dirty="0" smtClean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  <a:p>
            <a:pPr algn="ctr"/>
            <a:r>
              <a:rPr lang="it-IT" sz="3200" i="1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 VITRO 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and </a:t>
            </a:r>
            <a:r>
              <a:rPr lang="it-IT" sz="3200" i="1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 VIVO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4" y="1202747"/>
            <a:ext cx="3876515" cy="78876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729" y="1167652"/>
            <a:ext cx="4086293" cy="1618355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4" y="2172553"/>
            <a:ext cx="3800316" cy="1135425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729" y="2875731"/>
            <a:ext cx="4074018" cy="1204202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033" y="4169657"/>
            <a:ext cx="4091714" cy="1496159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4" y="3477832"/>
            <a:ext cx="3766201" cy="1015662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14" y="4493494"/>
            <a:ext cx="3766201" cy="969806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1021" y="1162405"/>
            <a:ext cx="4131811" cy="1486667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8009" y="2786007"/>
            <a:ext cx="4026565" cy="1490160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11"/>
          <a:srcRect b="88208"/>
          <a:stretch/>
        </p:blipFill>
        <p:spPr>
          <a:xfrm>
            <a:off x="168103" y="5509157"/>
            <a:ext cx="3756735" cy="178950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11"/>
          <a:srcRect t="29482"/>
          <a:stretch/>
        </p:blipFill>
        <p:spPr>
          <a:xfrm>
            <a:off x="0" y="5733964"/>
            <a:ext cx="3756735" cy="107014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4729" y="5642594"/>
            <a:ext cx="4031085" cy="1161510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8009" y="5679078"/>
            <a:ext cx="4133991" cy="1206751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7642" y="4186384"/>
            <a:ext cx="3427297" cy="1412248"/>
          </a:xfrm>
          <a:prstGeom prst="rect">
            <a:avLst/>
          </a:prstGeom>
        </p:spPr>
      </p:pic>
      <p:sp>
        <p:nvSpPr>
          <p:cNvPr id="47" name="Rettangolo 46"/>
          <p:cNvSpPr/>
          <p:nvPr/>
        </p:nvSpPr>
        <p:spPr>
          <a:xfrm>
            <a:off x="0" y="1077218"/>
            <a:ext cx="12192000" cy="57807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/>
          <a:stretch/>
        </p:blipFill>
        <p:spPr>
          <a:xfrm>
            <a:off x="2234205" y="1077218"/>
            <a:ext cx="4113803" cy="2026830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-13447" y="1640619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Functional</a:t>
            </a:r>
            <a:r>
              <a:rPr lang="it-IT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telomere</a:t>
            </a:r>
            <a:endParaRPr lang="en-US" dirty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-10221" y="2201116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Dysfunctional</a:t>
            </a:r>
            <a:r>
              <a:rPr lang="it-IT" dirty="0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latin typeface="PMingLiU-ExtB" panose="02020500000000000000" pitchFamily="18" charset="-120"/>
                <a:ea typeface="PMingLiU-ExtB" panose="02020500000000000000" pitchFamily="18" charset="-120"/>
              </a:rPr>
              <a:t>telomere</a:t>
            </a:r>
            <a:endParaRPr lang="en-US" dirty="0"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51" name="Freccia a destra 50"/>
          <p:cNvSpPr/>
          <p:nvPr/>
        </p:nvSpPr>
        <p:spPr>
          <a:xfrm rot="5400000">
            <a:off x="2135682" y="2968167"/>
            <a:ext cx="968188" cy="2630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sellaDiTesto 51"/>
          <p:cNvSpPr txBox="1"/>
          <p:nvPr/>
        </p:nvSpPr>
        <p:spPr>
          <a:xfrm>
            <a:off x="1570410" y="2910726"/>
            <a:ext cx="2042547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Ionising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</a:p>
          <a:p>
            <a:pPr algn="ctr"/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Radiations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23620" y="4900316"/>
            <a:ext cx="4188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INCREASED RADIOSENSITIVITY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sp>
        <p:nvSpPr>
          <p:cNvPr id="54" name="Freccia a destra 53"/>
          <p:cNvSpPr/>
          <p:nvPr/>
        </p:nvSpPr>
        <p:spPr>
          <a:xfrm rot="20356499">
            <a:off x="4586678" y="4607565"/>
            <a:ext cx="2110581" cy="53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ccia a destra 54"/>
          <p:cNvSpPr/>
          <p:nvPr/>
        </p:nvSpPr>
        <p:spPr>
          <a:xfrm rot="517829">
            <a:off x="4666428" y="5522856"/>
            <a:ext cx="1732720" cy="53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4273" y="4973675"/>
            <a:ext cx="5325545" cy="1642562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3528" y="964567"/>
            <a:ext cx="5609913" cy="2661354"/>
          </a:xfrm>
          <a:prstGeom prst="rect">
            <a:avLst/>
          </a:prstGeom>
        </p:spPr>
      </p:pic>
      <p:sp>
        <p:nvSpPr>
          <p:cNvPr id="58" name="Freccia a destra 57"/>
          <p:cNvSpPr/>
          <p:nvPr/>
        </p:nvSpPr>
        <p:spPr>
          <a:xfrm rot="18939396">
            <a:off x="4064480" y="3635450"/>
            <a:ext cx="2882011" cy="538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4273" y="3569462"/>
            <a:ext cx="5325545" cy="140421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27" y="616919"/>
            <a:ext cx="1234843" cy="11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50" grpId="0"/>
      <p:bldP spid="51" grpId="0" animBg="1"/>
      <p:bldP spid="52" grpId="0" animBg="1"/>
      <p:bldP spid="53" grpId="0"/>
      <p:bldP spid="54" grpId="0" animBg="1"/>
      <p:bldP spid="55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63070" t="40042" r="24710" b="23388"/>
          <a:stretch/>
        </p:blipFill>
        <p:spPr>
          <a:xfrm>
            <a:off x="0" y="-1"/>
            <a:ext cx="5183368" cy="5502729"/>
          </a:xfrm>
          <a:prstGeom prst="rect">
            <a:avLst/>
          </a:prstGeom>
        </p:spPr>
      </p:pic>
      <p:pic>
        <p:nvPicPr>
          <p:cNvPr id="13314" name="Immagine 16" descr="X2604-X-0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3345" y="4050370"/>
            <a:ext cx="1846270" cy="106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Immagine 14" descr="imag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487" y="4879963"/>
            <a:ext cx="2140336" cy="127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UGENWebsitepicturesTopStoriesNov2010Nov22_2010_9757314_CellCulture_3DcancerTissueCulture14715516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600" y="5168712"/>
            <a:ext cx="2046770" cy="136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Diagramma 3"/>
          <p:cNvGraphicFramePr/>
          <p:nvPr>
            <p:extLst/>
          </p:nvPr>
        </p:nvGraphicFramePr>
        <p:xfrm>
          <a:off x="1224643" y="832757"/>
          <a:ext cx="9601401" cy="4793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CasellaDiTesto 4"/>
          <p:cNvSpPr txBox="1"/>
          <p:nvPr/>
        </p:nvSpPr>
        <p:spPr>
          <a:xfrm rot="19499046">
            <a:off x="3117959" y="2828972"/>
            <a:ext cx="1152071" cy="3889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cap="all" dirty="0">
                <a:ln w="0">
                  <a:solidFill>
                    <a:schemeClr val="accent6"/>
                  </a:solidFill>
                </a:ln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Felix Titling" panose="04060505060202020A04" pitchFamily="82" charset="0"/>
              </a:rPr>
              <a:t>24 h</a:t>
            </a:r>
          </a:p>
        </p:txBody>
      </p:sp>
      <p:sp>
        <p:nvSpPr>
          <p:cNvPr id="6" name="CasellaDiTesto 5"/>
          <p:cNvSpPr txBox="1"/>
          <p:nvPr/>
        </p:nvSpPr>
        <p:spPr>
          <a:xfrm rot="20067785">
            <a:off x="4479224" y="2058264"/>
            <a:ext cx="1344290" cy="3889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cap="all" dirty="0">
                <a:ln w="0">
                  <a:solidFill>
                    <a:schemeClr val="accent6"/>
                  </a:solidFill>
                </a:ln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Felix Titling" panose="04060505060202020A04" pitchFamily="82" charset="0"/>
              </a:rPr>
              <a:t>120 </a:t>
            </a:r>
            <a:r>
              <a:rPr lang="en-US" b="1" cap="all" dirty="0" smtClean="0">
                <a:ln w="0">
                  <a:solidFill>
                    <a:schemeClr val="accent6"/>
                  </a:solidFill>
                </a:ln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Felix Titling" panose="04060505060202020A04" pitchFamily="82" charset="0"/>
              </a:rPr>
              <a:t>h</a:t>
            </a:r>
            <a:endParaRPr lang="en-US" b="1" cap="all" dirty="0">
              <a:ln w="0">
                <a:solidFill>
                  <a:schemeClr val="accent6"/>
                </a:solidFill>
              </a:ln>
              <a:solidFill>
                <a:srgbClr val="FF99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Felix Titling" panose="04060505060202020A04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605041">
            <a:off x="5890799" y="1453810"/>
            <a:ext cx="1841654" cy="3889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cap="all" dirty="0">
                <a:ln w="0">
                  <a:solidFill>
                    <a:schemeClr val="accent6"/>
                  </a:solidFill>
                </a:ln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Felix Titling" panose="04060505060202020A04" pitchFamily="82" charset="0"/>
              </a:rPr>
              <a:t>immediately</a:t>
            </a:r>
          </a:p>
        </p:txBody>
      </p:sp>
      <p:grpSp>
        <p:nvGrpSpPr>
          <p:cNvPr id="15369" name="Gruppo 12"/>
          <p:cNvGrpSpPr>
            <a:grpSpLocks/>
          </p:cNvGrpSpPr>
          <p:nvPr/>
        </p:nvGrpSpPr>
        <p:grpSpPr bwMode="auto">
          <a:xfrm>
            <a:off x="8216641" y="3774326"/>
            <a:ext cx="2462807" cy="2047872"/>
            <a:chOff x="6147088" y="4404647"/>
            <a:chExt cx="3156714" cy="2291606"/>
          </a:xfrm>
        </p:grpSpPr>
        <p:pic>
          <p:nvPicPr>
            <p:cNvPr id="8" name="Immagine 7" descr="nprot.2006.339-F1.jpg"/>
            <p:cNvPicPr>
              <a:picLocks noChangeAspect="1"/>
            </p:cNvPicPr>
            <p:nvPr/>
          </p:nvPicPr>
          <p:blipFill>
            <a:blip r:embed="rId11" cstate="print"/>
            <a:srcRect l="33188" t="492"/>
            <a:stretch>
              <a:fillRect/>
            </a:stretch>
          </p:blipFill>
          <p:spPr>
            <a:xfrm>
              <a:off x="6147088" y="5556775"/>
              <a:ext cx="1155004" cy="112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Immagine 8" descr="chromo_rgb.jpg"/>
            <p:cNvPicPr preferRelativeResize="0">
              <a:picLocks/>
            </p:cNvPicPr>
            <p:nvPr/>
          </p:nvPicPr>
          <p:blipFill>
            <a:blip r:embed="rId12" cstate="print">
              <a:lum bright="32000" contrast="50000"/>
            </a:blip>
            <a:stretch>
              <a:fillRect/>
            </a:stretch>
          </p:blipFill>
          <p:spPr>
            <a:xfrm>
              <a:off x="7359800" y="5573051"/>
              <a:ext cx="1944001" cy="11232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Immagine 10" descr="image003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59802" y="4406972"/>
              <a:ext cx="1944000" cy="11218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Immagine 11" descr="molecularjpg.jpg"/>
            <p:cNvPicPr preferRelativeResize="0"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8838" y="4404647"/>
              <a:ext cx="1155600" cy="1123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5370" name="Titolo 1"/>
          <p:cNvSpPr>
            <a:spLocks noGrp="1"/>
          </p:cNvSpPr>
          <p:nvPr>
            <p:ph type="title"/>
          </p:nvPr>
        </p:nvSpPr>
        <p:spPr>
          <a:xfrm>
            <a:off x="0" y="-26988"/>
            <a:ext cx="12192000" cy="1143001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latin typeface="Felix Titling" panose="04060505060202020A04" pitchFamily="82" charset="0"/>
              </a:rPr>
              <a:t>Experimental rationale for RHPS4 and X-rays combined treatment</a:t>
            </a:r>
          </a:p>
        </p:txBody>
      </p:sp>
      <p:pic>
        <p:nvPicPr>
          <p:cNvPr id="17" name="Picture 2" descr="http://www.linkiesta.it/sites/default/files/styles/main_image_article/public/uploads/articolo/immagine-singola/cnao1_infn.jpg?itok=l0q2Kp0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72" y="5203032"/>
            <a:ext cx="1842444" cy="120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r="33895"/>
          <a:stretch/>
        </p:blipFill>
        <p:spPr>
          <a:xfrm>
            <a:off x="5404754" y="624707"/>
            <a:ext cx="3755576" cy="64240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6"/>
          <a:stretch/>
        </p:blipFill>
        <p:spPr>
          <a:xfrm>
            <a:off x="8552690" y="1194382"/>
            <a:ext cx="3570375" cy="2847238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55490" y="353943"/>
            <a:ext cx="4511382" cy="4066756"/>
            <a:chOff x="6729451" y="0"/>
            <a:chExt cx="5142039" cy="3761898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451" y="0"/>
              <a:ext cx="5142039" cy="356199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02" r="57323" b="70534"/>
            <a:stretch/>
          </p:blipFill>
          <p:spPr>
            <a:xfrm>
              <a:off x="6828307" y="3415004"/>
              <a:ext cx="5023262" cy="346894"/>
            </a:xfrm>
            <a:prstGeom prst="rect">
              <a:avLst/>
            </a:prstGeom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2" b="73102"/>
          <a:stretch/>
        </p:blipFill>
        <p:spPr>
          <a:xfrm>
            <a:off x="206708" y="4284386"/>
            <a:ext cx="5263363" cy="260705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9" b="49893"/>
          <a:stretch/>
        </p:blipFill>
        <p:spPr>
          <a:xfrm>
            <a:off x="10720108" y="722682"/>
            <a:ext cx="1351739" cy="1368077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307889" y="506342"/>
            <a:ext cx="4445459" cy="3914357"/>
            <a:chOff x="6729451" y="0"/>
            <a:chExt cx="5142039" cy="3761898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451" y="0"/>
              <a:ext cx="5142039" cy="3561998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02" r="57323" b="70534"/>
            <a:stretch/>
          </p:blipFill>
          <p:spPr>
            <a:xfrm>
              <a:off x="6828307" y="3415004"/>
              <a:ext cx="5023262" cy="346894"/>
            </a:xfrm>
            <a:prstGeom prst="rect">
              <a:avLst/>
            </a:prstGeom>
          </p:spPr>
        </p:pic>
      </p:grpSp>
      <p:sp>
        <p:nvSpPr>
          <p:cNvPr id="17" name="Rettangolo 16"/>
          <p:cNvSpPr/>
          <p:nvPr/>
        </p:nvSpPr>
        <p:spPr>
          <a:xfrm>
            <a:off x="2171700" y="147638"/>
            <a:ext cx="2477695" cy="1811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-53271" y="-16042"/>
            <a:ext cx="1204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DNA </a:t>
            </a:r>
            <a:r>
              <a:rPr lang="it-IT" sz="36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repair</a:t>
            </a:r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6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kinetic</a:t>
            </a:r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and </a:t>
            </a:r>
            <a:r>
              <a:rPr lang="it-IT" sz="36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cell</a:t>
            </a:r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6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cycle</a:t>
            </a:r>
            <a:r>
              <a:rPr lang="it-IT" sz="3600" dirty="0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 </a:t>
            </a:r>
            <a:r>
              <a:rPr lang="it-IT" sz="3600" dirty="0" err="1" smtClean="0">
                <a:solidFill>
                  <a:schemeClr val="accent1">
                    <a:lumMod val="50000"/>
                  </a:schemeClr>
                </a:solidFill>
                <a:latin typeface="Felix Titling" panose="04060505060202020A04" pitchFamily="82" charset="0"/>
                <a:cs typeface="FrankRuehl" panose="020E0503060101010101" pitchFamily="34" charset="-79"/>
              </a:rPr>
              <a:t>effect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Felix Titling" panose="04060505060202020A04" pitchFamily="82" charset="0"/>
              <a:cs typeface="FrankRuehl" panose="020E0503060101010101" pitchFamily="34" charset="-79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4" r="7079" b="62608"/>
          <a:stretch/>
        </p:blipFill>
        <p:spPr>
          <a:xfrm>
            <a:off x="2761263" y="686811"/>
            <a:ext cx="1992085" cy="1439817"/>
          </a:xfrm>
          <a:prstGeom prst="rect">
            <a:avLst/>
          </a:prstGeom>
        </p:spPr>
      </p:pic>
      <p:sp>
        <p:nvSpPr>
          <p:cNvPr id="22" name="Freccia in giù 21"/>
          <p:cNvSpPr/>
          <p:nvPr/>
        </p:nvSpPr>
        <p:spPr>
          <a:xfrm rot="13060801">
            <a:off x="6257059" y="5947802"/>
            <a:ext cx="333884" cy="50119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2813119" y="1991128"/>
            <a:ext cx="27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110465" y="22261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514375" y="29181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3816815" y="2783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1578247" y="21431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grpSp>
        <p:nvGrpSpPr>
          <p:cNvPr id="38" name="Gruppo 37"/>
          <p:cNvGrpSpPr/>
          <p:nvPr/>
        </p:nvGrpSpPr>
        <p:grpSpPr>
          <a:xfrm>
            <a:off x="1620253" y="1210424"/>
            <a:ext cx="3029142" cy="2405030"/>
            <a:chOff x="1620253" y="1210424"/>
            <a:chExt cx="3029142" cy="2405030"/>
          </a:xfrm>
        </p:grpSpPr>
        <p:grpSp>
          <p:nvGrpSpPr>
            <p:cNvPr id="36" name="Gruppo 35"/>
            <p:cNvGrpSpPr/>
            <p:nvPr/>
          </p:nvGrpSpPr>
          <p:grpSpPr>
            <a:xfrm>
              <a:off x="1620253" y="1210424"/>
              <a:ext cx="2451090" cy="2405030"/>
              <a:chOff x="1620253" y="1210424"/>
              <a:chExt cx="2451090" cy="2405030"/>
            </a:xfrm>
          </p:grpSpPr>
          <p:sp>
            <p:nvSpPr>
              <p:cNvPr id="32" name="Rettangolo 31"/>
              <p:cNvSpPr/>
              <p:nvPr/>
            </p:nvSpPr>
            <p:spPr>
              <a:xfrm>
                <a:off x="1620253" y="1210424"/>
                <a:ext cx="288758" cy="2399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2329297" y="1574952"/>
                <a:ext cx="276100" cy="2026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3027124" y="2096318"/>
                <a:ext cx="315683" cy="151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ttangolo 34"/>
              <p:cNvSpPr/>
              <p:nvPr/>
            </p:nvSpPr>
            <p:spPr>
              <a:xfrm>
                <a:off x="3757036" y="2865644"/>
                <a:ext cx="314307" cy="7498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ttangolo 36"/>
            <p:cNvSpPr/>
            <p:nvPr/>
          </p:nvSpPr>
          <p:spPr>
            <a:xfrm>
              <a:off x="2813119" y="1542868"/>
              <a:ext cx="1836276" cy="515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ttangolo 39"/>
          <p:cNvSpPr/>
          <p:nvPr/>
        </p:nvSpPr>
        <p:spPr>
          <a:xfrm>
            <a:off x="8837052" y="4420699"/>
            <a:ext cx="3120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Delayed DNA repair kinetic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G</a:t>
            </a:r>
            <a:r>
              <a:rPr lang="it-IT" baseline="-25000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</a:t>
            </a:r>
            <a:r>
              <a:rPr lang="it-IT" dirty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phase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block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24 hours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after</a:t>
            </a:r>
            <a:r>
              <a:rPr lang="it-IT" dirty="0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exposure</a:t>
            </a:r>
            <a:endParaRPr lang="it-IT" dirty="0" smtClean="0">
              <a:solidFill>
                <a:srgbClr val="000000"/>
              </a:solidFill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8052725" y="6477436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Berardinelli et al., DNA </a:t>
            </a:r>
            <a:r>
              <a:rPr lang="it-IT" sz="1600" dirty="0" err="1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Repair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, </a:t>
            </a:r>
            <a:r>
              <a:rPr lang="it-IT" sz="1600" b="1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25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:104-114,  2015</a:t>
            </a:r>
          </a:p>
        </p:txBody>
      </p:sp>
    </p:spTree>
    <p:extLst>
      <p:ext uri="{BB962C8B-B14F-4D97-AF65-F5344CB8AC3E}">
        <p14:creationId xmlns:p14="http://schemas.microsoft.com/office/powerpoint/2010/main" val="20582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/>
      <p:bldP spid="4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724</Words>
  <Application>Microsoft Office PowerPoint</Application>
  <PresentationFormat>Widescreen</PresentationFormat>
  <Paragraphs>158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PMingLiU-ExtB</vt:lpstr>
      <vt:lpstr>SimSun-ExtB</vt:lpstr>
      <vt:lpstr>Arial</vt:lpstr>
      <vt:lpstr>Bernard MT Condensed</vt:lpstr>
      <vt:lpstr>Calibri</vt:lpstr>
      <vt:lpstr>Calibri Light</vt:lpstr>
      <vt:lpstr>Felix Titling</vt:lpstr>
      <vt:lpstr>FrankRuehl</vt:lpstr>
      <vt:lpstr>Helvetica</vt:lpstr>
      <vt:lpstr>Perpetua Titling MT</vt:lpstr>
      <vt:lpstr>Times New Roman</vt:lpstr>
      <vt:lpstr>Wingdings</vt:lpstr>
      <vt:lpstr>Tema di Office</vt:lpstr>
      <vt:lpstr>WP2. Combined effect of charged particles irradiation and anticancer drugs in cultured human tumor celLS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Experimental rationale for RHPS4 and X-rays combined treatment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WP2. Combined effect of charged particles irradiation and anticancer drugs in cultured human tumor celLS   </dc:title>
  <dc:creator>Francesco Berardinelli</dc:creator>
  <cp:lastModifiedBy>Francesco Berardinelli</cp:lastModifiedBy>
  <cp:revision>2</cp:revision>
  <dcterms:created xsi:type="dcterms:W3CDTF">2015-04-23T23:59:31Z</dcterms:created>
  <dcterms:modified xsi:type="dcterms:W3CDTF">2015-04-24T05:54:45Z</dcterms:modified>
</cp:coreProperties>
</file>