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4"/>
  </p:notesMasterIdLst>
  <p:sldIdLst>
    <p:sldId id="277" r:id="rId2"/>
    <p:sldId id="389" r:id="rId3"/>
    <p:sldId id="394" r:id="rId4"/>
    <p:sldId id="395" r:id="rId5"/>
    <p:sldId id="396" r:id="rId6"/>
    <p:sldId id="397" r:id="rId7"/>
    <p:sldId id="399" r:id="rId8"/>
    <p:sldId id="401" r:id="rId9"/>
    <p:sldId id="402" r:id="rId10"/>
    <p:sldId id="403" r:id="rId11"/>
    <p:sldId id="404" r:id="rId12"/>
    <p:sldId id="405" r:id="rId13"/>
    <p:sldId id="406" r:id="rId14"/>
    <p:sldId id="345" r:id="rId15"/>
    <p:sldId id="434" r:id="rId16"/>
    <p:sldId id="365" r:id="rId17"/>
    <p:sldId id="407" r:id="rId18"/>
    <p:sldId id="431" r:id="rId19"/>
    <p:sldId id="432" r:id="rId20"/>
    <p:sldId id="408" r:id="rId21"/>
    <p:sldId id="368" r:id="rId22"/>
    <p:sldId id="409" r:id="rId23"/>
    <p:sldId id="410" r:id="rId24"/>
    <p:sldId id="429" r:id="rId25"/>
    <p:sldId id="424" r:id="rId26"/>
    <p:sldId id="433" r:id="rId27"/>
    <p:sldId id="430" r:id="rId28"/>
    <p:sldId id="416" r:id="rId29"/>
    <p:sldId id="417" r:id="rId30"/>
    <p:sldId id="370" r:id="rId31"/>
    <p:sldId id="371" r:id="rId32"/>
    <p:sldId id="420" r:id="rId33"/>
    <p:sldId id="421" r:id="rId34"/>
    <p:sldId id="419" r:id="rId35"/>
    <p:sldId id="422" r:id="rId36"/>
    <p:sldId id="423" r:id="rId37"/>
    <p:sldId id="425" r:id="rId38"/>
    <p:sldId id="426" r:id="rId39"/>
    <p:sldId id="427" r:id="rId40"/>
    <p:sldId id="428" r:id="rId41"/>
    <p:sldId id="378" r:id="rId42"/>
    <p:sldId id="38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B6BBEF7-9717-4733-A929-535518E6EBF6}">
          <p14:sldIdLst>
            <p14:sldId id="277"/>
          </p14:sldIdLst>
        </p14:section>
        <p14:section name="motivations" id="{16378913-E5ED-4281-BAF5-F1F938CB0BED}">
          <p14:sldIdLst>
            <p14:sldId id="389"/>
            <p14:sldId id="394"/>
            <p14:sldId id="395"/>
            <p14:sldId id="396"/>
            <p14:sldId id="397"/>
            <p14:sldId id="399"/>
            <p14:sldId id="401"/>
            <p14:sldId id="402"/>
            <p14:sldId id="403"/>
            <p14:sldId id="404"/>
            <p14:sldId id="405"/>
            <p14:sldId id="406"/>
            <p14:sldId id="345"/>
            <p14:sldId id="434"/>
          </p14:sldIdLst>
        </p14:section>
        <p14:section name="status of art" id="{F818D92D-9691-BE42-B25F-B1F7DFDC5A1F}">
          <p14:sldIdLst/>
        </p14:section>
        <p14:section name="goals" id="{C37298F0-078B-A240-8C3D-2B234A1B1720}">
          <p14:sldIdLst>
            <p14:sldId id="365"/>
          </p14:sldIdLst>
        </p14:section>
        <p14:section name="implementation" id="{71D59651-8EFA-4415-9623-98B4C4A8699C}">
          <p14:sldIdLst>
            <p14:sldId id="407"/>
            <p14:sldId id="431"/>
            <p14:sldId id="432"/>
            <p14:sldId id="408"/>
            <p14:sldId id="368"/>
            <p14:sldId id="409"/>
            <p14:sldId id="410"/>
            <p14:sldId id="429"/>
            <p14:sldId id="424"/>
            <p14:sldId id="433"/>
            <p14:sldId id="430"/>
            <p14:sldId id="416"/>
            <p14:sldId id="417"/>
            <p14:sldId id="370"/>
            <p14:sldId id="371"/>
            <p14:sldId id="420"/>
            <p14:sldId id="421"/>
            <p14:sldId id="419"/>
            <p14:sldId id="422"/>
            <p14:sldId id="423"/>
            <p14:sldId id="425"/>
            <p14:sldId id="426"/>
            <p14:sldId id="427"/>
            <p14:sldId id="428"/>
            <p14:sldId id="378"/>
          </p14:sldIdLst>
        </p14:section>
        <p14:section name="What's Your Message?" id="{3DAC647D-1BDE-4B25-A7F1-4DBC272CFF2F}">
          <p14:sldIdLst>
            <p14:sldId id="3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 autoAdjust="0"/>
    <p:restoredTop sz="98205" autoAdjust="0"/>
  </p:normalViewPr>
  <p:slideViewPr>
    <p:cSldViewPr snapToObjects="1">
      <p:cViewPr varScale="1">
        <p:scale>
          <a:sx n="92" d="100"/>
          <a:sy n="92" d="100"/>
        </p:scale>
        <p:origin x="-17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6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89BCC2-E568-BB45-9556-B4222F89A933}" type="doc">
      <dgm:prSet loTypeId="urn:microsoft.com/office/officeart/2005/8/layout/radial1" loCatId="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15CB4BA1-39AA-3A4C-96E6-A86CC9489B57}">
      <dgm:prSet phldrT="[Text]"/>
      <dgm:spPr/>
      <dgm:t>
        <a:bodyPr/>
        <a:lstStyle/>
        <a:p>
          <a:r>
            <a:rPr lang="en-US" dirty="0" smtClean="0">
              <a:solidFill>
                <a:srgbClr val="FF6600"/>
              </a:solidFill>
            </a:rPr>
            <a:t>CNAO</a:t>
          </a:r>
          <a:endParaRPr lang="en-US" dirty="0">
            <a:solidFill>
              <a:srgbClr val="FF6600"/>
            </a:solidFill>
          </a:endParaRPr>
        </a:p>
      </dgm:t>
    </dgm:pt>
    <dgm:pt modelId="{B3D7CEE5-A9BE-A74F-B2B9-1A347FC330E5}" type="parTrans" cxnId="{80AB0528-6725-5F46-AE30-3ED3166E5579}">
      <dgm:prSet/>
      <dgm:spPr/>
      <dgm:t>
        <a:bodyPr/>
        <a:lstStyle/>
        <a:p>
          <a:endParaRPr lang="en-US"/>
        </a:p>
      </dgm:t>
    </dgm:pt>
    <dgm:pt modelId="{18492834-DD42-A84B-A1F9-51F9626AA35B}" type="sibTrans" cxnId="{80AB0528-6725-5F46-AE30-3ED3166E5579}">
      <dgm:prSet/>
      <dgm:spPr/>
      <dgm:t>
        <a:bodyPr/>
        <a:lstStyle/>
        <a:p>
          <a:endParaRPr lang="en-US"/>
        </a:p>
      </dgm:t>
    </dgm:pt>
    <dgm:pt modelId="{B181D8AB-A086-D94F-9D37-38B721EE5F6D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000" b="1" dirty="0" smtClean="0">
              <a:solidFill>
                <a:srgbClr val="FEFF0B"/>
              </a:solidFill>
              <a:latin typeface="+mn-lt"/>
              <a:cs typeface="Times New Roman" pitchFamily="18" charset="0"/>
            </a:rPr>
            <a:t>PRIN INSIDE</a:t>
          </a:r>
        </a:p>
        <a:p>
          <a:pPr>
            <a:spcAft>
              <a:spcPts val="0"/>
            </a:spcAft>
          </a:pPr>
          <a:r>
            <a:rPr lang="en-US" sz="2000" b="1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project: </a:t>
          </a:r>
        </a:p>
        <a:p>
          <a:pPr>
            <a:spcAft>
              <a:spcPts val="0"/>
            </a:spcAft>
          </a:pPr>
          <a:r>
            <a:rPr lang="en-US" sz="2000" b="1" u="sng" dirty="0" err="1" smtClean="0">
              <a:solidFill>
                <a:srgbClr val="FEFF0B"/>
              </a:solidFill>
              <a:latin typeface="+mn-lt"/>
              <a:cs typeface="Times New Roman" pitchFamily="18" charset="0"/>
            </a:rPr>
            <a:t>IN</a:t>
          </a:r>
          <a:r>
            <a:rPr lang="en-US" sz="2000" b="1" dirty="0" err="1" smtClean="0">
              <a:solidFill>
                <a:srgbClr val="CCFFCC"/>
              </a:solidFill>
              <a:latin typeface="+mn-lt"/>
              <a:cs typeface="Times New Roman" pitchFamily="18" charset="0"/>
            </a:rPr>
            <a:t>novative</a:t>
          </a:r>
          <a:r>
            <a:rPr lang="en-US" sz="2000" b="1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 </a:t>
          </a:r>
          <a:r>
            <a:rPr lang="en-US" sz="2000" b="1" u="sng" dirty="0" smtClean="0">
              <a:solidFill>
                <a:srgbClr val="FEFF0B"/>
              </a:solidFill>
              <a:latin typeface="+mn-lt"/>
              <a:cs typeface="Times New Roman" pitchFamily="18" charset="0"/>
            </a:rPr>
            <a:t>S</a:t>
          </a:r>
          <a:r>
            <a:rPr lang="en-US" sz="2000" b="1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olutions for </a:t>
          </a:r>
        </a:p>
        <a:p>
          <a:pPr>
            <a:spcAft>
              <a:spcPts val="0"/>
            </a:spcAft>
          </a:pPr>
          <a:r>
            <a:rPr lang="en-US" sz="2000" b="1" u="sng" dirty="0" smtClean="0">
              <a:solidFill>
                <a:srgbClr val="FEFF0B"/>
              </a:solidFill>
              <a:latin typeface="+mn-lt"/>
              <a:cs typeface="Times New Roman" pitchFamily="18" charset="0"/>
            </a:rPr>
            <a:t>I</a:t>
          </a:r>
          <a:r>
            <a:rPr lang="en-US" sz="2000" b="1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n-beam </a:t>
          </a:r>
          <a:br>
            <a:rPr lang="en-US" sz="2000" b="1" dirty="0" smtClean="0">
              <a:solidFill>
                <a:srgbClr val="CCFFCC"/>
              </a:solidFill>
              <a:latin typeface="+mn-lt"/>
              <a:cs typeface="Times New Roman" pitchFamily="18" charset="0"/>
            </a:rPr>
          </a:br>
          <a:r>
            <a:rPr lang="en-US" sz="2000" b="1" u="sng" dirty="0" err="1" smtClean="0">
              <a:solidFill>
                <a:srgbClr val="FEFF0B"/>
              </a:solidFill>
              <a:latin typeface="+mn-lt"/>
              <a:cs typeface="Times New Roman" pitchFamily="18" charset="0"/>
            </a:rPr>
            <a:t>D</a:t>
          </a:r>
          <a:r>
            <a:rPr lang="en-US" sz="2000" b="1" dirty="0" err="1" smtClean="0">
              <a:solidFill>
                <a:srgbClr val="CCFFCC"/>
              </a:solidFill>
              <a:latin typeface="+mn-lt"/>
              <a:cs typeface="Times New Roman" pitchFamily="18" charset="0"/>
            </a:rPr>
            <a:t>osim</a:t>
          </a:r>
          <a:r>
            <a:rPr lang="en-US" sz="2000" b="1" u="sng" dirty="0" err="1" smtClean="0">
              <a:solidFill>
                <a:srgbClr val="FEFF0B"/>
              </a:solidFill>
              <a:latin typeface="+mn-lt"/>
              <a:cs typeface="Times New Roman" pitchFamily="18" charset="0"/>
            </a:rPr>
            <a:t>E</a:t>
          </a:r>
          <a:r>
            <a:rPr lang="en-US" sz="2000" b="1" dirty="0" err="1" smtClean="0">
              <a:solidFill>
                <a:srgbClr val="CCFFCC"/>
              </a:solidFill>
              <a:latin typeface="+mn-lt"/>
              <a:cs typeface="Times New Roman" pitchFamily="18" charset="0"/>
            </a:rPr>
            <a:t>try</a:t>
          </a:r>
          <a:r>
            <a:rPr lang="en-US" sz="2000" b="1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 in </a:t>
          </a:r>
          <a:r>
            <a:rPr lang="en-US" sz="2000" b="1" dirty="0" err="1" smtClean="0">
              <a:solidFill>
                <a:srgbClr val="CCFFCC"/>
              </a:solidFill>
              <a:latin typeface="+mn-lt"/>
              <a:cs typeface="Times New Roman" pitchFamily="18" charset="0"/>
            </a:rPr>
            <a:t>Hadrontherapy</a:t>
          </a:r>
          <a:r>
            <a:rPr lang="en-US" sz="2000" b="1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 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/>
          </a:r>
          <a:br>
            <a:rPr lang="en-US" sz="1800" b="1" dirty="0" smtClean="0">
              <a:solidFill>
                <a:schemeClr val="tx1"/>
              </a:solidFill>
              <a:latin typeface="+mn-lt"/>
              <a:cs typeface="Times New Roman" pitchFamily="18" charset="0"/>
            </a:rPr>
          </a:br>
          <a:endParaRPr lang="en-US" sz="1100" b="1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95925371-FE9C-0F41-AB73-93407E178083}" type="parTrans" cxnId="{01B1711F-245A-4541-A5A9-12BA85B567F9}">
      <dgm:prSet/>
      <dgm:spPr/>
      <dgm:t>
        <a:bodyPr/>
        <a:lstStyle/>
        <a:p>
          <a:endParaRPr lang="en-US"/>
        </a:p>
      </dgm:t>
    </dgm:pt>
    <dgm:pt modelId="{3BF2BA2A-BBAF-C542-8A01-71ED063E6D50}" type="sibTrans" cxnId="{01B1711F-245A-4541-A5A9-12BA85B567F9}">
      <dgm:prSet/>
      <dgm:spPr/>
      <dgm:t>
        <a:bodyPr/>
        <a:lstStyle/>
        <a:p>
          <a:endParaRPr lang="en-US"/>
        </a:p>
      </dgm:t>
    </dgm:pt>
    <dgm:pt modelId="{D98E2D5F-5716-5843-9848-855ABE04D53D}">
      <dgm:prSet phldrT="[Text]" custT="1"/>
      <dgm:spPr>
        <a:ln w="19050" cmpd="sng">
          <a:solidFill>
            <a:srgbClr val="1FF6FE"/>
          </a:solidFill>
        </a:ln>
      </dgm:spPr>
      <dgm:t>
        <a:bodyPr/>
        <a:lstStyle/>
        <a:p>
          <a:r>
            <a:rPr lang="en-US" sz="2000" b="1" dirty="0" smtClean="0">
              <a:solidFill>
                <a:srgbClr val="FF0000"/>
              </a:solidFill>
              <a:latin typeface="+mn-lt"/>
              <a:cs typeface="Times New Roman" charset="0"/>
            </a:rPr>
            <a:t>Centro Fermi </a:t>
          </a:r>
          <a:r>
            <a:rPr lang="en-US" sz="2000" b="1" dirty="0" smtClean="0">
              <a:solidFill>
                <a:schemeClr val="tx1"/>
              </a:solidFill>
              <a:latin typeface="+mn-lt"/>
              <a:cs typeface="Times New Roman" charset="0"/>
            </a:rPr>
            <a:t>project</a:t>
          </a:r>
          <a:r>
            <a:rPr lang="en-US" sz="2000" b="0" dirty="0" smtClean="0">
              <a:solidFill>
                <a:schemeClr val="tx1"/>
              </a:solidFill>
              <a:latin typeface="+mn-lt"/>
              <a:cs typeface="Times New Roman" charset="0"/>
            </a:rPr>
            <a:t>: </a:t>
          </a:r>
        </a:p>
        <a:p>
          <a:r>
            <a:rPr lang="en-US" sz="2000" b="1" dirty="0" smtClean="0">
              <a:solidFill>
                <a:srgbClr val="000000"/>
              </a:solidFill>
              <a:latin typeface="+mn-lt"/>
              <a:cs typeface="Times New Roman" pitchFamily="18" charset="0"/>
              <a:sym typeface="Helvetica" charset="0"/>
            </a:rPr>
            <a:t>Innovative Non Invasive Imaging of Dose Release in </a:t>
          </a:r>
          <a:r>
            <a:rPr lang="en-US" sz="2000" b="1" dirty="0" err="1" smtClean="0">
              <a:solidFill>
                <a:srgbClr val="000000"/>
              </a:solidFill>
              <a:latin typeface="+mn-lt"/>
              <a:cs typeface="Times New Roman" pitchFamily="18" charset="0"/>
              <a:sym typeface="Helvetica" charset="0"/>
            </a:rPr>
            <a:t>Hadrontherapy</a:t>
          </a:r>
          <a:endParaRPr lang="en-US" sz="2000" b="1" dirty="0" smtClean="0">
            <a:solidFill>
              <a:srgbClr val="000000"/>
            </a:solidFill>
            <a:latin typeface="+mn-lt"/>
            <a:cs typeface="Times New Roman" pitchFamily="18" charset="0"/>
            <a:sym typeface="Helvetica" charset="0"/>
          </a:endParaRPr>
        </a:p>
        <a:p>
          <a:endParaRPr lang="en-US" sz="1500" dirty="0">
            <a:latin typeface="+mn-lt"/>
          </a:endParaRPr>
        </a:p>
      </dgm:t>
    </dgm:pt>
    <dgm:pt modelId="{5292D23E-D114-644D-AF89-9D2021D4F3D5}" type="parTrans" cxnId="{ED5D67B8-DBEE-B04F-BEA8-884776BD5073}">
      <dgm:prSet/>
      <dgm:spPr/>
      <dgm:t>
        <a:bodyPr/>
        <a:lstStyle/>
        <a:p>
          <a:endParaRPr lang="en-US"/>
        </a:p>
      </dgm:t>
    </dgm:pt>
    <dgm:pt modelId="{E871E372-DE89-2D45-B6BD-1EBA2F0397EC}" type="sibTrans" cxnId="{ED5D67B8-DBEE-B04F-BEA8-884776BD5073}">
      <dgm:prSet/>
      <dgm:spPr/>
      <dgm:t>
        <a:bodyPr/>
        <a:lstStyle/>
        <a:p>
          <a:endParaRPr lang="en-US"/>
        </a:p>
      </dgm:t>
    </dgm:pt>
    <dgm:pt modelId="{33796EEA-2156-CA4E-A920-305FB992CE56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INFN RDH </a:t>
          </a:r>
          <a:r>
            <a:rPr lang="en-US" sz="2000" b="1" dirty="0" smtClean="0">
              <a:solidFill>
                <a:srgbClr val="FFFFFF"/>
              </a:solidFill>
              <a:latin typeface="+mn-lt"/>
              <a:cs typeface="Times New Roman" pitchFamily="18" charset="0"/>
            </a:rPr>
            <a:t>project</a:t>
          </a:r>
          <a:r>
            <a:rPr lang="en-US" sz="2000" b="1" dirty="0" smtClean="0">
              <a:latin typeface="+mn-lt"/>
              <a:cs typeface="Times New Roman" pitchFamily="18" charset="0"/>
            </a:rPr>
            <a:t>:</a:t>
          </a:r>
        </a:p>
        <a:p>
          <a:r>
            <a:rPr lang="en-US" sz="2000" b="1" dirty="0" smtClean="0">
              <a:latin typeface="+mn-lt"/>
              <a:cs typeface="Times New Roman" pitchFamily="18" charset="0"/>
            </a:rPr>
            <a:t>Research &amp; Developments for </a:t>
          </a:r>
          <a:r>
            <a:rPr lang="en-US" sz="2000" b="1" dirty="0" err="1" smtClean="0">
              <a:latin typeface="+mn-lt"/>
              <a:cs typeface="Times New Roman" pitchFamily="18" charset="0"/>
            </a:rPr>
            <a:t>Hadrontherapy</a:t>
          </a:r>
          <a:endParaRPr lang="en-US" sz="2000" b="1" dirty="0">
            <a:latin typeface="+mn-lt"/>
            <a:cs typeface="Times New Roman" pitchFamily="18" charset="0"/>
          </a:endParaRPr>
        </a:p>
      </dgm:t>
    </dgm:pt>
    <dgm:pt modelId="{350C4D94-1911-4343-9055-C3E78C60470C}" type="parTrans" cxnId="{25C6A8FF-279E-614A-9FB1-1E6746964C70}">
      <dgm:prSet/>
      <dgm:spPr/>
      <dgm:t>
        <a:bodyPr/>
        <a:lstStyle/>
        <a:p>
          <a:endParaRPr lang="en-US"/>
        </a:p>
      </dgm:t>
    </dgm:pt>
    <dgm:pt modelId="{D6B05B1B-80A8-8D4B-8AC4-D88CD86B5D5C}" type="sibTrans" cxnId="{25C6A8FF-279E-614A-9FB1-1E6746964C70}">
      <dgm:prSet/>
      <dgm:spPr/>
      <dgm:t>
        <a:bodyPr/>
        <a:lstStyle/>
        <a:p>
          <a:endParaRPr lang="en-US"/>
        </a:p>
      </dgm:t>
    </dgm:pt>
    <dgm:pt modelId="{5BC4F5DB-883C-8746-962E-854C9D8C71FD}" type="pres">
      <dgm:prSet presAssocID="{4889BCC2-E568-BB45-9556-B4222F89A93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14A5A4-44B8-934E-AFEC-D2F8D6921CE2}" type="pres">
      <dgm:prSet presAssocID="{15CB4BA1-39AA-3A4C-96E6-A86CC9489B57}" presName="centerShape" presStyleLbl="node0" presStyleIdx="0" presStyleCnt="1" custLinFactNeighborX="180" custLinFactNeighborY="-2492"/>
      <dgm:spPr/>
      <dgm:t>
        <a:bodyPr/>
        <a:lstStyle/>
        <a:p>
          <a:endParaRPr lang="en-US"/>
        </a:p>
      </dgm:t>
    </dgm:pt>
    <dgm:pt modelId="{CC786777-70E8-574D-915D-D1BF207972E5}" type="pres">
      <dgm:prSet presAssocID="{95925371-FE9C-0F41-AB73-93407E178083}" presName="Name9" presStyleLbl="parChTrans1D2" presStyleIdx="0" presStyleCnt="3"/>
      <dgm:spPr/>
      <dgm:t>
        <a:bodyPr/>
        <a:lstStyle/>
        <a:p>
          <a:endParaRPr lang="en-US"/>
        </a:p>
      </dgm:t>
    </dgm:pt>
    <dgm:pt modelId="{B8373922-A4B2-2E42-A05C-9F511A04E43B}" type="pres">
      <dgm:prSet presAssocID="{95925371-FE9C-0F41-AB73-93407E178083}" presName="connTx" presStyleLbl="parChTrans1D2" presStyleIdx="0" presStyleCnt="3"/>
      <dgm:spPr/>
      <dgm:t>
        <a:bodyPr/>
        <a:lstStyle/>
        <a:p>
          <a:endParaRPr lang="en-US"/>
        </a:p>
      </dgm:t>
    </dgm:pt>
    <dgm:pt modelId="{1B792185-5AAC-EF42-822F-8828E9D6C215}" type="pres">
      <dgm:prSet presAssocID="{B181D8AB-A086-D94F-9D37-38B721EE5F6D}" presName="node" presStyleLbl="node1" presStyleIdx="0" presStyleCnt="3" custScaleX="136331" custScaleY="125696" custRadScaleRad="129228" custRadScaleInc="-23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79E2C-BBB1-6E49-BCFB-E436D87042D5}" type="pres">
      <dgm:prSet presAssocID="{5292D23E-D114-644D-AF89-9D2021D4F3D5}" presName="Name9" presStyleLbl="parChTrans1D2" presStyleIdx="1" presStyleCnt="3"/>
      <dgm:spPr/>
      <dgm:t>
        <a:bodyPr/>
        <a:lstStyle/>
        <a:p>
          <a:endParaRPr lang="en-US"/>
        </a:p>
      </dgm:t>
    </dgm:pt>
    <dgm:pt modelId="{1652228C-8D37-A749-BC49-819D8F31D2DB}" type="pres">
      <dgm:prSet presAssocID="{5292D23E-D114-644D-AF89-9D2021D4F3D5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0277C38-FA50-E044-AFEA-3E0C0617F2F8}" type="pres">
      <dgm:prSet presAssocID="{D98E2D5F-5716-5843-9848-855ABE04D53D}" presName="node" presStyleLbl="node1" presStyleIdx="1" presStyleCnt="3" custScaleX="148100" custScaleY="136505" custRadScaleRad="112333" custRadScaleInc="-32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A85803-04B3-834B-8F1F-FAD2E83F94F0}" type="pres">
      <dgm:prSet presAssocID="{350C4D94-1911-4343-9055-C3E78C60470C}" presName="Name9" presStyleLbl="parChTrans1D2" presStyleIdx="2" presStyleCnt="3"/>
      <dgm:spPr/>
      <dgm:t>
        <a:bodyPr/>
        <a:lstStyle/>
        <a:p>
          <a:endParaRPr lang="en-US"/>
        </a:p>
      </dgm:t>
    </dgm:pt>
    <dgm:pt modelId="{9F4DAA1C-2183-E64C-BA47-59485BE9022E}" type="pres">
      <dgm:prSet presAssocID="{350C4D94-1911-4343-9055-C3E78C60470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864140E4-5075-284F-8A37-7661BD3F1DD1}" type="pres">
      <dgm:prSet presAssocID="{33796EEA-2156-CA4E-A920-305FB992CE56}" presName="node" presStyleLbl="node1" presStyleIdx="2" presStyleCnt="3" custScaleX="152401" custScaleY="138446" custRadScaleRad="111917" custRadScaleInc="303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5D67B8-DBEE-B04F-BEA8-884776BD5073}" srcId="{15CB4BA1-39AA-3A4C-96E6-A86CC9489B57}" destId="{D98E2D5F-5716-5843-9848-855ABE04D53D}" srcOrd="1" destOrd="0" parTransId="{5292D23E-D114-644D-AF89-9D2021D4F3D5}" sibTransId="{E871E372-DE89-2D45-B6BD-1EBA2F0397EC}"/>
    <dgm:cxn modelId="{04DF6476-561B-D345-AFD0-4EE9F0C63831}" type="presOf" srcId="{5292D23E-D114-644D-AF89-9D2021D4F3D5}" destId="{46D79E2C-BBB1-6E49-BCFB-E436D87042D5}" srcOrd="0" destOrd="0" presId="urn:microsoft.com/office/officeart/2005/8/layout/radial1"/>
    <dgm:cxn modelId="{57792AD7-DE8A-9441-B466-8AD038CDBBFB}" type="presOf" srcId="{350C4D94-1911-4343-9055-C3E78C60470C}" destId="{F2A85803-04B3-834B-8F1F-FAD2E83F94F0}" srcOrd="0" destOrd="0" presId="urn:microsoft.com/office/officeart/2005/8/layout/radial1"/>
    <dgm:cxn modelId="{C44166BC-2E8A-6F48-B8A2-BB6C45C2D4E2}" type="presOf" srcId="{15CB4BA1-39AA-3A4C-96E6-A86CC9489B57}" destId="{6C14A5A4-44B8-934E-AFEC-D2F8D6921CE2}" srcOrd="0" destOrd="0" presId="urn:microsoft.com/office/officeart/2005/8/layout/radial1"/>
    <dgm:cxn modelId="{BFA32640-DABE-6041-ABA9-80E9AE8F695C}" type="presOf" srcId="{33796EEA-2156-CA4E-A920-305FB992CE56}" destId="{864140E4-5075-284F-8A37-7661BD3F1DD1}" srcOrd="0" destOrd="0" presId="urn:microsoft.com/office/officeart/2005/8/layout/radial1"/>
    <dgm:cxn modelId="{986657B7-6BE0-5346-84BD-A57216B8C462}" type="presOf" srcId="{4889BCC2-E568-BB45-9556-B4222F89A933}" destId="{5BC4F5DB-883C-8746-962E-854C9D8C71FD}" srcOrd="0" destOrd="0" presId="urn:microsoft.com/office/officeart/2005/8/layout/radial1"/>
    <dgm:cxn modelId="{F6C616D1-7F5D-494C-BF62-7203359C8DBD}" type="presOf" srcId="{95925371-FE9C-0F41-AB73-93407E178083}" destId="{CC786777-70E8-574D-915D-D1BF207972E5}" srcOrd="0" destOrd="0" presId="urn:microsoft.com/office/officeart/2005/8/layout/radial1"/>
    <dgm:cxn modelId="{2BA00DB8-EC29-6144-B220-65CFA5AE1085}" type="presOf" srcId="{B181D8AB-A086-D94F-9D37-38B721EE5F6D}" destId="{1B792185-5AAC-EF42-822F-8828E9D6C215}" srcOrd="0" destOrd="0" presId="urn:microsoft.com/office/officeart/2005/8/layout/radial1"/>
    <dgm:cxn modelId="{9F314F39-9A09-4E4E-8666-2FF3C4E90A49}" type="presOf" srcId="{350C4D94-1911-4343-9055-C3E78C60470C}" destId="{9F4DAA1C-2183-E64C-BA47-59485BE9022E}" srcOrd="1" destOrd="0" presId="urn:microsoft.com/office/officeart/2005/8/layout/radial1"/>
    <dgm:cxn modelId="{25C6A8FF-279E-614A-9FB1-1E6746964C70}" srcId="{15CB4BA1-39AA-3A4C-96E6-A86CC9489B57}" destId="{33796EEA-2156-CA4E-A920-305FB992CE56}" srcOrd="2" destOrd="0" parTransId="{350C4D94-1911-4343-9055-C3E78C60470C}" sibTransId="{D6B05B1B-80A8-8D4B-8AC4-D88CD86B5D5C}"/>
    <dgm:cxn modelId="{466C85D0-E611-6F4F-A358-19DFDFB1C812}" type="presOf" srcId="{D98E2D5F-5716-5843-9848-855ABE04D53D}" destId="{30277C38-FA50-E044-AFEA-3E0C0617F2F8}" srcOrd="0" destOrd="0" presId="urn:microsoft.com/office/officeart/2005/8/layout/radial1"/>
    <dgm:cxn modelId="{01B1711F-245A-4541-A5A9-12BA85B567F9}" srcId="{15CB4BA1-39AA-3A4C-96E6-A86CC9489B57}" destId="{B181D8AB-A086-D94F-9D37-38B721EE5F6D}" srcOrd="0" destOrd="0" parTransId="{95925371-FE9C-0F41-AB73-93407E178083}" sibTransId="{3BF2BA2A-BBAF-C542-8A01-71ED063E6D50}"/>
    <dgm:cxn modelId="{65AA5FB4-D494-4647-B07D-886B25574898}" type="presOf" srcId="{95925371-FE9C-0F41-AB73-93407E178083}" destId="{B8373922-A4B2-2E42-A05C-9F511A04E43B}" srcOrd="1" destOrd="0" presId="urn:microsoft.com/office/officeart/2005/8/layout/radial1"/>
    <dgm:cxn modelId="{80AB0528-6725-5F46-AE30-3ED3166E5579}" srcId="{4889BCC2-E568-BB45-9556-B4222F89A933}" destId="{15CB4BA1-39AA-3A4C-96E6-A86CC9489B57}" srcOrd="0" destOrd="0" parTransId="{B3D7CEE5-A9BE-A74F-B2B9-1A347FC330E5}" sibTransId="{18492834-DD42-A84B-A1F9-51F9626AA35B}"/>
    <dgm:cxn modelId="{436027B6-986D-7640-BD0C-C58267DCE7DD}" type="presOf" srcId="{5292D23E-D114-644D-AF89-9D2021D4F3D5}" destId="{1652228C-8D37-A749-BC49-819D8F31D2DB}" srcOrd="1" destOrd="0" presId="urn:microsoft.com/office/officeart/2005/8/layout/radial1"/>
    <dgm:cxn modelId="{6F2070F0-EA23-844C-9E73-E0175FCFF54C}" type="presParOf" srcId="{5BC4F5DB-883C-8746-962E-854C9D8C71FD}" destId="{6C14A5A4-44B8-934E-AFEC-D2F8D6921CE2}" srcOrd="0" destOrd="0" presId="urn:microsoft.com/office/officeart/2005/8/layout/radial1"/>
    <dgm:cxn modelId="{CAC88EBC-1758-E440-92A6-C3B2E587688D}" type="presParOf" srcId="{5BC4F5DB-883C-8746-962E-854C9D8C71FD}" destId="{CC786777-70E8-574D-915D-D1BF207972E5}" srcOrd="1" destOrd="0" presId="urn:microsoft.com/office/officeart/2005/8/layout/radial1"/>
    <dgm:cxn modelId="{8124E957-B280-0F46-A58E-0B5D17950DBB}" type="presParOf" srcId="{CC786777-70E8-574D-915D-D1BF207972E5}" destId="{B8373922-A4B2-2E42-A05C-9F511A04E43B}" srcOrd="0" destOrd="0" presId="urn:microsoft.com/office/officeart/2005/8/layout/radial1"/>
    <dgm:cxn modelId="{5EAF92C7-A1EA-3345-9300-B4DE60C3C370}" type="presParOf" srcId="{5BC4F5DB-883C-8746-962E-854C9D8C71FD}" destId="{1B792185-5AAC-EF42-822F-8828E9D6C215}" srcOrd="2" destOrd="0" presId="urn:microsoft.com/office/officeart/2005/8/layout/radial1"/>
    <dgm:cxn modelId="{01E36B39-8782-1E4B-9245-BFD9FD5B19D5}" type="presParOf" srcId="{5BC4F5DB-883C-8746-962E-854C9D8C71FD}" destId="{46D79E2C-BBB1-6E49-BCFB-E436D87042D5}" srcOrd="3" destOrd="0" presId="urn:microsoft.com/office/officeart/2005/8/layout/radial1"/>
    <dgm:cxn modelId="{F34C4C90-106C-8346-B94B-77D0CE511862}" type="presParOf" srcId="{46D79E2C-BBB1-6E49-BCFB-E436D87042D5}" destId="{1652228C-8D37-A749-BC49-819D8F31D2DB}" srcOrd="0" destOrd="0" presId="urn:microsoft.com/office/officeart/2005/8/layout/radial1"/>
    <dgm:cxn modelId="{2137752A-D23E-3E45-BE9D-C70A04D4C5A8}" type="presParOf" srcId="{5BC4F5DB-883C-8746-962E-854C9D8C71FD}" destId="{30277C38-FA50-E044-AFEA-3E0C0617F2F8}" srcOrd="4" destOrd="0" presId="urn:microsoft.com/office/officeart/2005/8/layout/radial1"/>
    <dgm:cxn modelId="{4923840F-69F5-4D48-88CE-FA7D1EC9EB60}" type="presParOf" srcId="{5BC4F5DB-883C-8746-962E-854C9D8C71FD}" destId="{F2A85803-04B3-834B-8F1F-FAD2E83F94F0}" srcOrd="5" destOrd="0" presId="urn:microsoft.com/office/officeart/2005/8/layout/radial1"/>
    <dgm:cxn modelId="{874D6410-8769-2A40-B011-AC34EB0060EF}" type="presParOf" srcId="{F2A85803-04B3-834B-8F1F-FAD2E83F94F0}" destId="{9F4DAA1C-2183-E64C-BA47-59485BE9022E}" srcOrd="0" destOrd="0" presId="urn:microsoft.com/office/officeart/2005/8/layout/radial1"/>
    <dgm:cxn modelId="{B27E06B8-8756-3B46-8884-9B960E89B9ED}" type="presParOf" srcId="{5BC4F5DB-883C-8746-962E-854C9D8C71FD}" destId="{864140E4-5075-284F-8A37-7661BD3F1DD1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4427C1-5D79-444D-BE74-E459AAB89D7D}" type="doc">
      <dgm:prSet loTypeId="urn:microsoft.com/office/officeart/2005/8/layout/vList3#1" loCatId="" qsTypeId="urn:microsoft.com/office/officeart/2005/8/quickstyle/3D1" qsCatId="3D" csTypeId="urn:microsoft.com/office/officeart/2005/8/colors/colorful1#2" csCatId="colorful" phldr="1"/>
      <dgm:spPr/>
    </dgm:pt>
    <dgm:pt modelId="{1122A5F8-6197-4F43-8C37-F39FE896B1D6}">
      <dgm:prSet phldrT="[Text]"/>
      <dgm:spPr>
        <a:solidFill>
          <a:schemeClr val="bg1"/>
        </a:solidFill>
      </dgm:spPr>
      <dgm:t>
        <a:bodyPr/>
        <a:lstStyle/>
        <a:p>
          <a:r>
            <a:rPr lang="en-US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THANKS</a:t>
          </a:r>
          <a:r>
            <a:rPr lang="en-US" dirty="0" smtClean="0"/>
            <a:t> </a:t>
          </a:r>
          <a:endParaRPr lang="en-US" dirty="0"/>
        </a:p>
      </dgm:t>
    </dgm:pt>
    <dgm:pt modelId="{1E3F38C1-00ED-F548-B373-B26C4800A030}" type="parTrans" cxnId="{A3C4E4D7-915E-C14C-BDE0-6B74DD7F1104}">
      <dgm:prSet/>
      <dgm:spPr/>
      <dgm:t>
        <a:bodyPr/>
        <a:lstStyle/>
        <a:p>
          <a:endParaRPr lang="en-US"/>
        </a:p>
      </dgm:t>
    </dgm:pt>
    <dgm:pt modelId="{E26699C3-2323-A144-A5A5-392A34384067}" type="sibTrans" cxnId="{A3C4E4D7-915E-C14C-BDE0-6B74DD7F1104}">
      <dgm:prSet/>
      <dgm:spPr/>
      <dgm:t>
        <a:bodyPr/>
        <a:lstStyle/>
        <a:p>
          <a:endParaRPr lang="en-US"/>
        </a:p>
      </dgm:t>
    </dgm:pt>
    <dgm:pt modelId="{5F6764BA-AEEC-8349-92B3-C185EC839DB6}" type="pres">
      <dgm:prSet presAssocID="{F34427C1-5D79-444D-BE74-E459AAB89D7D}" presName="linearFlow" presStyleCnt="0">
        <dgm:presLayoutVars>
          <dgm:dir/>
          <dgm:resizeHandles val="exact"/>
        </dgm:presLayoutVars>
      </dgm:prSet>
      <dgm:spPr/>
    </dgm:pt>
    <dgm:pt modelId="{FF82CEC2-A5E7-EB42-9ED7-A51B5B03F0F6}" type="pres">
      <dgm:prSet presAssocID="{1122A5F8-6197-4F43-8C37-F39FE896B1D6}" presName="composite" presStyleCnt="0"/>
      <dgm:spPr/>
    </dgm:pt>
    <dgm:pt modelId="{D8E26922-C24D-0B41-B82B-97DC015C0087}" type="pres">
      <dgm:prSet presAssocID="{1122A5F8-6197-4F43-8C37-F39FE896B1D6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D320BACE-EB11-5145-B16B-BAFC5D59B827}" type="pres">
      <dgm:prSet presAssocID="{1122A5F8-6197-4F43-8C37-F39FE896B1D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114153-80E6-5143-A05E-AC907A15F1F4}" type="presOf" srcId="{1122A5F8-6197-4F43-8C37-F39FE896B1D6}" destId="{D320BACE-EB11-5145-B16B-BAFC5D59B827}" srcOrd="0" destOrd="0" presId="urn:microsoft.com/office/officeart/2005/8/layout/vList3#1"/>
    <dgm:cxn modelId="{A3C4E4D7-915E-C14C-BDE0-6B74DD7F1104}" srcId="{F34427C1-5D79-444D-BE74-E459AAB89D7D}" destId="{1122A5F8-6197-4F43-8C37-F39FE896B1D6}" srcOrd="0" destOrd="0" parTransId="{1E3F38C1-00ED-F548-B373-B26C4800A030}" sibTransId="{E26699C3-2323-A144-A5A5-392A34384067}"/>
    <dgm:cxn modelId="{0ABE8A3D-CAC5-D344-AC00-4B7061D14D28}" type="presOf" srcId="{F34427C1-5D79-444D-BE74-E459AAB89D7D}" destId="{5F6764BA-AEEC-8349-92B3-C185EC839DB6}" srcOrd="0" destOrd="0" presId="urn:microsoft.com/office/officeart/2005/8/layout/vList3#1"/>
    <dgm:cxn modelId="{2F0FBF77-BB01-5847-88B2-038DA0960BD3}" type="presParOf" srcId="{5F6764BA-AEEC-8349-92B3-C185EC839DB6}" destId="{FF82CEC2-A5E7-EB42-9ED7-A51B5B03F0F6}" srcOrd="0" destOrd="0" presId="urn:microsoft.com/office/officeart/2005/8/layout/vList3#1"/>
    <dgm:cxn modelId="{94035F31-4382-E94C-A3B7-6594DEE08C99}" type="presParOf" srcId="{FF82CEC2-A5E7-EB42-9ED7-A51B5B03F0F6}" destId="{D8E26922-C24D-0B41-B82B-97DC015C0087}" srcOrd="0" destOrd="0" presId="urn:microsoft.com/office/officeart/2005/8/layout/vList3#1"/>
    <dgm:cxn modelId="{E3D9E0E8-434B-9A49-86EC-CC0FFF5FCA9B}" type="presParOf" srcId="{FF82CEC2-A5E7-EB42-9ED7-A51B5B03F0F6}" destId="{D320BACE-EB11-5145-B16B-BAFC5D59B82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4A5A4-44B8-934E-AFEC-D2F8D6921CE2}">
      <dsp:nvSpPr>
        <dsp:cNvPr id="0" name=""/>
        <dsp:cNvSpPr/>
      </dsp:nvSpPr>
      <dsp:spPr>
        <a:xfrm>
          <a:off x="2931610" y="2215311"/>
          <a:ext cx="1822153" cy="182215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FF6600"/>
              </a:solidFill>
            </a:rPr>
            <a:t>CNAO</a:t>
          </a:r>
          <a:endParaRPr lang="en-US" sz="4000" kern="1200" dirty="0">
            <a:solidFill>
              <a:srgbClr val="FF6600"/>
            </a:solidFill>
          </a:endParaRPr>
        </a:p>
      </dsp:txBody>
      <dsp:txXfrm>
        <a:off x="3198458" y="2482159"/>
        <a:ext cx="1288457" cy="1288457"/>
      </dsp:txXfrm>
    </dsp:sp>
    <dsp:sp modelId="{CC786777-70E8-574D-915D-D1BF207972E5}">
      <dsp:nvSpPr>
        <dsp:cNvPr id="0" name=""/>
        <dsp:cNvSpPr/>
      </dsp:nvSpPr>
      <dsp:spPr>
        <a:xfrm rot="16073060">
          <a:off x="3706241" y="2095353"/>
          <a:ext cx="198301" cy="42991"/>
        </a:xfrm>
        <a:custGeom>
          <a:avLst/>
          <a:gdLst/>
          <a:ahLst/>
          <a:cxnLst/>
          <a:rect l="0" t="0" r="0" b="0"/>
          <a:pathLst>
            <a:path>
              <a:moveTo>
                <a:pt x="0" y="21495"/>
              </a:moveTo>
              <a:lnTo>
                <a:pt x="198301" y="21495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800434" y="2111891"/>
        <a:ext cx="9915" cy="9915"/>
      </dsp:txXfrm>
    </dsp:sp>
    <dsp:sp modelId="{1B792185-5AAC-EF42-822F-8828E9D6C215}">
      <dsp:nvSpPr>
        <dsp:cNvPr id="0" name=""/>
        <dsp:cNvSpPr/>
      </dsp:nvSpPr>
      <dsp:spPr>
        <a:xfrm>
          <a:off x="2517370" y="-271944"/>
          <a:ext cx="2484159" cy="229037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>
              <a:solidFill>
                <a:srgbClr val="FEFF0B"/>
              </a:solidFill>
              <a:latin typeface="+mn-lt"/>
              <a:cs typeface="Times New Roman" pitchFamily="18" charset="0"/>
            </a:rPr>
            <a:t>PRIN INSIDE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project: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u="sng" kern="1200" dirty="0" err="1" smtClean="0">
              <a:solidFill>
                <a:srgbClr val="FEFF0B"/>
              </a:solidFill>
              <a:latin typeface="+mn-lt"/>
              <a:cs typeface="Times New Roman" pitchFamily="18" charset="0"/>
            </a:rPr>
            <a:t>IN</a:t>
          </a:r>
          <a:r>
            <a:rPr lang="en-US" sz="2000" b="1" kern="1200" dirty="0" err="1" smtClean="0">
              <a:solidFill>
                <a:srgbClr val="CCFFCC"/>
              </a:solidFill>
              <a:latin typeface="+mn-lt"/>
              <a:cs typeface="Times New Roman" pitchFamily="18" charset="0"/>
            </a:rPr>
            <a:t>novative</a:t>
          </a:r>
          <a:r>
            <a:rPr lang="en-US" sz="2000" b="1" kern="1200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 </a:t>
          </a:r>
          <a:r>
            <a:rPr lang="en-US" sz="2000" b="1" u="sng" kern="1200" dirty="0" smtClean="0">
              <a:solidFill>
                <a:srgbClr val="FEFF0B"/>
              </a:solidFill>
              <a:latin typeface="+mn-lt"/>
              <a:cs typeface="Times New Roman" pitchFamily="18" charset="0"/>
            </a:rPr>
            <a:t>S</a:t>
          </a:r>
          <a:r>
            <a:rPr lang="en-US" sz="2000" b="1" kern="1200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olutions for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u="sng" kern="1200" dirty="0" smtClean="0">
              <a:solidFill>
                <a:srgbClr val="FEFF0B"/>
              </a:solidFill>
              <a:latin typeface="+mn-lt"/>
              <a:cs typeface="Times New Roman" pitchFamily="18" charset="0"/>
            </a:rPr>
            <a:t>I</a:t>
          </a:r>
          <a:r>
            <a:rPr lang="en-US" sz="2000" b="1" kern="1200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n-beam </a:t>
          </a:r>
          <a:br>
            <a:rPr lang="en-US" sz="2000" b="1" kern="1200" dirty="0" smtClean="0">
              <a:solidFill>
                <a:srgbClr val="CCFFCC"/>
              </a:solidFill>
              <a:latin typeface="+mn-lt"/>
              <a:cs typeface="Times New Roman" pitchFamily="18" charset="0"/>
            </a:rPr>
          </a:br>
          <a:r>
            <a:rPr lang="en-US" sz="2000" b="1" u="sng" kern="1200" dirty="0" err="1" smtClean="0">
              <a:solidFill>
                <a:srgbClr val="FEFF0B"/>
              </a:solidFill>
              <a:latin typeface="+mn-lt"/>
              <a:cs typeface="Times New Roman" pitchFamily="18" charset="0"/>
            </a:rPr>
            <a:t>D</a:t>
          </a:r>
          <a:r>
            <a:rPr lang="en-US" sz="2000" b="1" kern="1200" dirty="0" err="1" smtClean="0">
              <a:solidFill>
                <a:srgbClr val="CCFFCC"/>
              </a:solidFill>
              <a:latin typeface="+mn-lt"/>
              <a:cs typeface="Times New Roman" pitchFamily="18" charset="0"/>
            </a:rPr>
            <a:t>osim</a:t>
          </a:r>
          <a:r>
            <a:rPr lang="en-US" sz="2000" b="1" u="sng" kern="1200" dirty="0" err="1" smtClean="0">
              <a:solidFill>
                <a:srgbClr val="FEFF0B"/>
              </a:solidFill>
              <a:latin typeface="+mn-lt"/>
              <a:cs typeface="Times New Roman" pitchFamily="18" charset="0"/>
            </a:rPr>
            <a:t>E</a:t>
          </a:r>
          <a:r>
            <a:rPr lang="en-US" sz="2000" b="1" kern="1200" dirty="0" err="1" smtClean="0">
              <a:solidFill>
                <a:srgbClr val="CCFFCC"/>
              </a:solidFill>
              <a:latin typeface="+mn-lt"/>
              <a:cs typeface="Times New Roman" pitchFamily="18" charset="0"/>
            </a:rPr>
            <a:t>try</a:t>
          </a:r>
          <a:r>
            <a:rPr lang="en-US" sz="2000" b="1" kern="1200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 in </a:t>
          </a:r>
          <a:r>
            <a:rPr lang="en-US" sz="2000" b="1" kern="1200" dirty="0" err="1" smtClean="0">
              <a:solidFill>
                <a:srgbClr val="CCFFCC"/>
              </a:solidFill>
              <a:latin typeface="+mn-lt"/>
              <a:cs typeface="Times New Roman" pitchFamily="18" charset="0"/>
            </a:rPr>
            <a:t>Hadrontherapy</a:t>
          </a:r>
          <a:r>
            <a:rPr lang="en-US" sz="2000" b="1" kern="1200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 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/>
          </a:r>
          <a:br>
            <a:rPr lang="en-US" sz="1800" b="1" kern="1200" dirty="0" smtClean="0">
              <a:solidFill>
                <a:schemeClr val="tx1"/>
              </a:solidFill>
              <a:latin typeface="+mn-lt"/>
              <a:cs typeface="Times New Roman" pitchFamily="18" charset="0"/>
            </a:rPr>
          </a:br>
          <a:endParaRPr lang="en-US" sz="1100" b="1" kern="1200" dirty="0">
            <a:solidFill>
              <a:schemeClr val="tx1"/>
            </a:solidFill>
            <a:latin typeface="+mn-lt"/>
            <a:cs typeface="Times New Roman" pitchFamily="18" charset="0"/>
          </a:endParaRPr>
        </a:p>
      </dsp:txBody>
      <dsp:txXfrm>
        <a:off x="2881167" y="63473"/>
        <a:ext cx="1756565" cy="1619539"/>
      </dsp:txXfrm>
    </dsp:sp>
    <dsp:sp modelId="{46D79E2C-BBB1-6E49-BCFB-E436D87042D5}">
      <dsp:nvSpPr>
        <dsp:cNvPr id="0" name=""/>
        <dsp:cNvSpPr/>
      </dsp:nvSpPr>
      <dsp:spPr>
        <a:xfrm rot="844712">
          <a:off x="4722504" y="3358041"/>
          <a:ext cx="259227" cy="42991"/>
        </a:xfrm>
        <a:custGeom>
          <a:avLst/>
          <a:gdLst/>
          <a:ahLst/>
          <a:cxnLst/>
          <a:rect l="0" t="0" r="0" b="0"/>
          <a:pathLst>
            <a:path>
              <a:moveTo>
                <a:pt x="0" y="21495"/>
              </a:moveTo>
              <a:lnTo>
                <a:pt x="259227" y="21495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45637" y="3373056"/>
        <a:ext cx="12961" cy="12961"/>
      </dsp:txXfrm>
    </dsp:sp>
    <dsp:sp modelId="{30277C38-FA50-E044-AFEA-3E0C0617F2F8}">
      <dsp:nvSpPr>
        <dsp:cNvPr id="0" name=""/>
        <dsp:cNvSpPr/>
      </dsp:nvSpPr>
      <dsp:spPr>
        <a:xfrm>
          <a:off x="4930506" y="2493915"/>
          <a:ext cx="2698608" cy="24873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19050" cmpd="sng">
          <a:solidFill>
            <a:srgbClr val="1FF6FE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0000"/>
              </a:solidFill>
              <a:latin typeface="+mn-lt"/>
              <a:cs typeface="Times New Roman" charset="0"/>
            </a:rPr>
            <a:t>Centro Fermi </a:t>
          </a:r>
          <a:r>
            <a:rPr lang="en-US" sz="2000" b="1" kern="1200" dirty="0" smtClean="0">
              <a:solidFill>
                <a:schemeClr val="tx1"/>
              </a:solidFill>
              <a:latin typeface="+mn-lt"/>
              <a:cs typeface="Times New Roman" charset="0"/>
            </a:rPr>
            <a:t>project</a:t>
          </a:r>
          <a:r>
            <a:rPr lang="en-US" sz="2000" b="0" kern="1200" dirty="0" smtClean="0">
              <a:solidFill>
                <a:schemeClr val="tx1"/>
              </a:solidFill>
              <a:latin typeface="+mn-lt"/>
              <a:cs typeface="Times New Roman" charset="0"/>
            </a:rPr>
            <a:t>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+mn-lt"/>
              <a:cs typeface="Times New Roman" pitchFamily="18" charset="0"/>
              <a:sym typeface="Helvetica" charset="0"/>
            </a:rPr>
            <a:t>Innovative Non Invasive Imaging of Dose Release in </a:t>
          </a:r>
          <a:r>
            <a:rPr lang="en-US" sz="2000" b="1" kern="1200" dirty="0" err="1" smtClean="0">
              <a:solidFill>
                <a:srgbClr val="000000"/>
              </a:solidFill>
              <a:latin typeface="+mn-lt"/>
              <a:cs typeface="Times New Roman" pitchFamily="18" charset="0"/>
              <a:sym typeface="Helvetica" charset="0"/>
            </a:rPr>
            <a:t>Hadrontherapy</a:t>
          </a:r>
          <a:endParaRPr lang="en-US" sz="2000" b="1" kern="1200" dirty="0" smtClean="0">
            <a:solidFill>
              <a:srgbClr val="000000"/>
            </a:solidFill>
            <a:latin typeface="+mn-lt"/>
            <a:cs typeface="Times New Roman" pitchFamily="18" charset="0"/>
            <a:sym typeface="Helvetica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latin typeface="+mn-lt"/>
          </a:endParaRPr>
        </a:p>
      </dsp:txBody>
      <dsp:txXfrm>
        <a:off x="5325708" y="2858176"/>
        <a:ext cx="1908204" cy="1758808"/>
      </dsp:txXfrm>
    </dsp:sp>
    <dsp:sp modelId="{F2A85803-04B3-834B-8F1F-FAD2E83F94F0}">
      <dsp:nvSpPr>
        <dsp:cNvPr id="0" name=""/>
        <dsp:cNvSpPr/>
      </dsp:nvSpPr>
      <dsp:spPr>
        <a:xfrm rot="9897839">
          <a:off x="2715683" y="3373861"/>
          <a:ext cx="251423" cy="42991"/>
        </a:xfrm>
        <a:custGeom>
          <a:avLst/>
          <a:gdLst/>
          <a:ahLst/>
          <a:cxnLst/>
          <a:rect l="0" t="0" r="0" b="0"/>
          <a:pathLst>
            <a:path>
              <a:moveTo>
                <a:pt x="0" y="21495"/>
              </a:moveTo>
              <a:lnTo>
                <a:pt x="251423" y="21495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835109" y="3389072"/>
        <a:ext cx="12571" cy="12571"/>
      </dsp:txXfrm>
    </dsp:sp>
    <dsp:sp modelId="{864140E4-5075-284F-8A37-7661BD3F1DD1}">
      <dsp:nvSpPr>
        <dsp:cNvPr id="0" name=""/>
        <dsp:cNvSpPr/>
      </dsp:nvSpPr>
      <dsp:spPr>
        <a:xfrm>
          <a:off x="0" y="2524292"/>
          <a:ext cx="2776979" cy="252269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CCFFCC"/>
              </a:solidFill>
              <a:latin typeface="+mn-lt"/>
              <a:cs typeface="Times New Roman" pitchFamily="18" charset="0"/>
            </a:rPr>
            <a:t>INFN RDH </a:t>
          </a:r>
          <a:r>
            <a:rPr lang="en-US" sz="2000" b="1" kern="1200" dirty="0" smtClean="0">
              <a:solidFill>
                <a:srgbClr val="FFFFFF"/>
              </a:solidFill>
              <a:latin typeface="+mn-lt"/>
              <a:cs typeface="Times New Roman" pitchFamily="18" charset="0"/>
            </a:rPr>
            <a:t>project</a:t>
          </a:r>
          <a:r>
            <a:rPr lang="en-US" sz="2000" b="1" kern="1200" dirty="0" smtClean="0">
              <a:latin typeface="+mn-lt"/>
              <a:cs typeface="Times New Roman" pitchFamily="18" charset="0"/>
            </a:rPr>
            <a:t>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n-lt"/>
              <a:cs typeface="Times New Roman" pitchFamily="18" charset="0"/>
            </a:rPr>
            <a:t>Research &amp; Developments for </a:t>
          </a:r>
          <a:r>
            <a:rPr lang="en-US" sz="2000" b="1" kern="1200" dirty="0" err="1" smtClean="0">
              <a:latin typeface="+mn-lt"/>
              <a:cs typeface="Times New Roman" pitchFamily="18" charset="0"/>
            </a:rPr>
            <a:t>Hadrontherapy</a:t>
          </a:r>
          <a:endParaRPr lang="en-US" sz="2000" b="1" kern="1200" dirty="0">
            <a:latin typeface="+mn-lt"/>
            <a:cs typeface="Times New Roman" pitchFamily="18" charset="0"/>
          </a:endParaRPr>
        </a:p>
      </dsp:txBody>
      <dsp:txXfrm>
        <a:off x="406679" y="2893733"/>
        <a:ext cx="1963621" cy="1783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0BACE-EB11-5145-B16B-BAFC5D59B827}">
      <dsp:nvSpPr>
        <dsp:cNvPr id="0" name=""/>
        <dsp:cNvSpPr/>
      </dsp:nvSpPr>
      <dsp:spPr>
        <a:xfrm rot="10800000">
          <a:off x="1304204" y="843446"/>
          <a:ext cx="3451923" cy="1738938"/>
        </a:xfrm>
        <a:prstGeom prst="homePlate">
          <a:avLst/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6824" tIns="167640" rIns="312928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THANKS</a:t>
          </a:r>
          <a:r>
            <a:rPr lang="en-US" sz="4400" kern="1200" dirty="0" smtClean="0"/>
            <a:t> </a:t>
          </a:r>
          <a:endParaRPr lang="en-US" sz="4400" kern="1200" dirty="0"/>
        </a:p>
      </dsp:txBody>
      <dsp:txXfrm rot="10800000">
        <a:off x="1738938" y="843446"/>
        <a:ext cx="3017189" cy="1738938"/>
      </dsp:txXfrm>
    </dsp:sp>
    <dsp:sp modelId="{D8E26922-C24D-0B41-B82B-97DC015C0087}">
      <dsp:nvSpPr>
        <dsp:cNvPr id="0" name=""/>
        <dsp:cNvSpPr/>
      </dsp:nvSpPr>
      <dsp:spPr>
        <a:xfrm>
          <a:off x="434734" y="843446"/>
          <a:ext cx="1738938" cy="173893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830A1-3891-4B82-A120-081866556DA0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C9574-A819-4FE4-99A7-1E27AD09A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7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D0490A-C01A-144F-A971-B2D927187F14}" type="slidenum">
              <a:rPr lang="it-IT"/>
              <a:pPr/>
              <a:t>32</a:t>
            </a:fld>
            <a:endParaRPr lang="it-IT"/>
          </a:p>
        </p:txBody>
      </p:sp>
      <p:sp>
        <p:nvSpPr>
          <p:cNvPr id="819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03770-D35C-394C-9207-3375D30A7CD2}" type="slidenum">
              <a:rPr lang="it-IT"/>
              <a:pPr/>
              <a:t>33</a:t>
            </a:fld>
            <a:endParaRPr lang="it-IT"/>
          </a:p>
        </p:txBody>
      </p:sp>
      <p:sp>
        <p:nvSpPr>
          <p:cNvPr id="921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862B7B-72B8-BE4F-BAC2-92E6BB54FC4C}" type="slidenum">
              <a:rPr lang="it-IT"/>
              <a:pPr/>
              <a:t>34</a:t>
            </a:fld>
            <a:endParaRPr lang="it-IT"/>
          </a:p>
        </p:txBody>
      </p:sp>
      <p:sp>
        <p:nvSpPr>
          <p:cNvPr id="1024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Plot dei protoni:</a:t>
            </a:r>
          </a:p>
          <a:p>
            <a:r>
              <a:rPr lang="it-IT" dirty="0" smtClean="0"/>
              <a:t>la linea tratteggiata </a:t>
            </a:r>
            <a:r>
              <a:rPr lang="it-IT" dirty="0" err="1" smtClean="0"/>
              <a:t>e’</a:t>
            </a:r>
            <a:r>
              <a:rPr lang="it-IT" dirty="0" smtClean="0"/>
              <a:t> il protone primario.</a:t>
            </a:r>
          </a:p>
          <a:p>
            <a:r>
              <a:rPr lang="it-IT" dirty="0" smtClean="0"/>
              <a:t>I cerchi rossi(blu) sono i depositi X(Y) nelle fibre. Analogo codice di colore </a:t>
            </a:r>
            <a:r>
              <a:rPr lang="it-IT" dirty="0" err="1" smtClean="0"/>
              <a:t>e’</a:t>
            </a:r>
            <a:r>
              <a:rPr lang="it-IT" dirty="0" smtClean="0"/>
              <a:t> usato per i piani di fibre il cui spessore </a:t>
            </a:r>
            <a:r>
              <a:rPr lang="it-IT" dirty="0" err="1" smtClean="0"/>
              <a:t>e’</a:t>
            </a:r>
            <a:r>
              <a:rPr lang="it-IT" dirty="0" smtClean="0"/>
              <a:t> esagerato volutamente per motivi grafici. </a:t>
            </a:r>
          </a:p>
          <a:p>
            <a:r>
              <a:rPr lang="it-IT" dirty="0" smtClean="0"/>
              <a:t>Le linee continue sono il risultato dei </a:t>
            </a:r>
            <a:r>
              <a:rPr lang="it-IT" dirty="0" err="1" smtClean="0"/>
              <a:t>fit</a:t>
            </a:r>
            <a:r>
              <a:rPr lang="it-IT" dirty="0" smtClean="0"/>
              <a:t> al chi2 e </a:t>
            </a:r>
            <a:r>
              <a:rPr lang="it-IT" dirty="0" err="1" smtClean="0"/>
              <a:t>kalman</a:t>
            </a:r>
            <a:r>
              <a:rPr lang="it-IT" dirty="0" smtClean="0"/>
              <a:t>.</a:t>
            </a:r>
          </a:p>
          <a:p>
            <a:r>
              <a:rPr lang="it-IT" dirty="0" smtClean="0"/>
              <a:t>Le linee tratteggiate rosse sono le particelle (elettroni) che vengono dalla ionizzazione del protone.</a:t>
            </a:r>
          </a:p>
          <a:p>
            <a:endParaRPr lang="it-IT" dirty="0" smtClean="0"/>
          </a:p>
          <a:p>
            <a:r>
              <a:rPr lang="it-IT" dirty="0" smtClean="0"/>
              <a:t>Plot dei gamma:</a:t>
            </a:r>
          </a:p>
          <a:p>
            <a:r>
              <a:rPr lang="it-IT" dirty="0" smtClean="0"/>
              <a:t>Il blu </a:t>
            </a:r>
            <a:r>
              <a:rPr lang="it-IT" dirty="0" err="1" smtClean="0"/>
              <a:t>e’</a:t>
            </a:r>
            <a:r>
              <a:rPr lang="it-IT" dirty="0" smtClean="0"/>
              <a:t> il fotone </a:t>
            </a:r>
            <a:r>
              <a:rPr lang="it-IT" dirty="0" err="1" smtClean="0"/>
              <a:t>scattrato</a:t>
            </a:r>
            <a:r>
              <a:rPr lang="it-IT" dirty="0" smtClean="0"/>
              <a:t>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2C2C-386B-4A3B-9286-0D0EE8017AF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85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0466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985"/>
            <a:ext cx="5486400" cy="4114508"/>
          </a:xfrm>
          <a:noFill/>
        </p:spPr>
        <p:txBody>
          <a:bodyPr lIns="91440" tIns="45720" rIns="91440" bIns="45720"/>
          <a:lstStyle/>
          <a:p>
            <a:pPr defTabSz="457200"/>
            <a:endParaRPr lang="en-US" altLang="it-IT" smtClean="0">
              <a:latin typeface="Arial" charset="0"/>
            </a:endParaRPr>
          </a:p>
        </p:txBody>
      </p:sp>
      <p:sp>
        <p:nvSpPr>
          <p:cNvPr id="190467" name="Slide Number Placeholder 3"/>
          <p:cNvSpPr txBox="1">
            <a:spLocks noGrp="1"/>
          </p:cNvSpPr>
          <p:nvPr/>
        </p:nvSpPr>
        <p:spPr bwMode="auto">
          <a:xfrm>
            <a:off x="3884064" y="8685046"/>
            <a:ext cx="2972335" cy="45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55675"/>
            <a:fld id="{13DF0028-379D-4DFD-844B-F59E17E28660}" type="slidenum">
              <a:rPr lang="en-US" altLang="it-IT" sz="130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pPr algn="r" defTabSz="955675"/>
              <a:t>2</a:t>
            </a:fld>
            <a:endParaRPr lang="en-US" altLang="it-IT" sz="130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0706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lvl="1"/>
            <a:r>
              <a:rPr lang="it-IT" altLang="it-IT" sz="2800" smtClean="0">
                <a:solidFill>
                  <a:srgbClr val="000000"/>
                </a:solidFill>
                <a:latin typeface="Gill Sans Light"/>
              </a:rPr>
              <a:t>SCD (symmetric charge division);</a:t>
            </a:r>
          </a:p>
          <a:p>
            <a:endParaRPr lang="it-IT" smtClean="0">
              <a:latin typeface="Gill Sans Ligh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E90B8C-D9EF-49E4-AD26-36D17BF81855}" type="slidenum">
              <a:rPr lang="en-US" altLang="it-IT" smtClean="0"/>
              <a:pPr>
                <a:defRPr/>
              </a:pPr>
              <a:t>6</a:t>
            </a:fld>
            <a:endParaRPr lang="en-US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>
              <a:latin typeface="Gill Sans Ligh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0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49704" indent="-249886" defTabSz="9120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99544" indent="-199910" defTabSz="9120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99362" indent="-199910" defTabSz="9120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99180" indent="-199910" defTabSz="9120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98997" indent="-199910" algn="ctr" defTabSz="9120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98815" indent="-199910" algn="ctr" defTabSz="9120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998632" indent="-199910" algn="ctr" defTabSz="9120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398450" indent="-199910" algn="ctr" defTabSz="9120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1DA03B-2E81-5142-A884-83D1943FD532}" type="slidenum">
              <a:rPr lang="it-IT" sz="1100"/>
              <a:pPr eaLnBrk="1" hangingPunct="1"/>
              <a:t>14</a:t>
            </a:fld>
            <a:endParaRPr lang="it-IT" sz="11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40250" cy="3405188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Comic Sans MS"/>
              </a:rPr>
              <a:t>The monitoring is based on the detection of different signal produced by the beam: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Comic Sans MS"/>
              </a:rPr>
              <a:t>Annihilation gammas from β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Comic Sans MS"/>
              </a:rPr>
              <a:t>+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Comic Sans MS"/>
              </a:rPr>
              <a:t> emitters (PET)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Comic Sans MS"/>
              </a:rPr>
              <a:t>Prompt charged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Comic Sans MS"/>
              </a:rPr>
              <a:t>secondaries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Comic Sans MS"/>
              </a:rPr>
              <a:t> (mainly protons) </a:t>
            </a:r>
          </a:p>
          <a:p>
            <a:pPr eaLnBrk="1" hangingPunct="1"/>
            <a:endParaRPr lang="en-GB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Sliding pet edges above and below the couch range 200-600 mm +/-</a:t>
            </a:r>
            <a:r>
              <a:rPr lang="en-US" baseline="0" dirty="0" smtClean="0"/>
              <a:t> 100 – 300 mm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isocenter</a:t>
            </a:r>
            <a:endParaRPr lang="en-US" baseline="0" dirty="0" smtClean="0"/>
          </a:p>
          <a:p>
            <a:r>
              <a:rPr lang="en-US" sz="1200" kern="1200" dirty="0" smtClean="0">
                <a:solidFill>
                  <a:srgbClr val="FFFF57"/>
                </a:solidFill>
                <a:latin typeface="+mn-lt"/>
                <a:ea typeface="+mn-ea"/>
                <a:cs typeface="+mn-cs"/>
              </a:rPr>
              <a:t>Charged tracker box:</a:t>
            </a:r>
            <a:r>
              <a:rPr lang="en-US" sz="1200" kern="1200" baseline="0" dirty="0" smtClean="0">
                <a:solidFill>
                  <a:srgbClr val="FFFF57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rgbClr val="FFFF57"/>
                </a:solidFill>
                <a:latin typeface="+mn-lt"/>
                <a:ea typeface="+mn-ea"/>
                <a:cs typeface="+mn-cs"/>
              </a:rPr>
              <a:t>90</a:t>
            </a:r>
            <a:r>
              <a:rPr lang="en-US" sz="1200" kern="1200" baseline="30000" dirty="0" smtClean="0">
                <a:solidFill>
                  <a:srgbClr val="FFFF57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kern="1200" dirty="0" smtClean="0">
                <a:solidFill>
                  <a:srgbClr val="FFFF57"/>
                </a:solidFill>
                <a:latin typeface="+mn-lt"/>
                <a:ea typeface="+mn-ea"/>
                <a:cs typeface="+mn-cs"/>
              </a:rPr>
              <a:t>-60</a:t>
            </a:r>
            <a:r>
              <a:rPr lang="en-US" sz="1200" kern="1200" baseline="30000" dirty="0" smtClean="0">
                <a:solidFill>
                  <a:srgbClr val="FFFF57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kern="1200" dirty="0" smtClean="0">
                <a:solidFill>
                  <a:srgbClr val="FFFF57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rgbClr val="FFFF57"/>
                </a:solidFill>
                <a:latin typeface="+mn-lt"/>
                <a:ea typeface="+mn-ea"/>
                <a:cs typeface="+mn-cs"/>
              </a:rPr>
              <a:t>wrt</a:t>
            </a:r>
            <a:r>
              <a:rPr lang="en-US" sz="1200" kern="1200" dirty="0" smtClean="0">
                <a:solidFill>
                  <a:srgbClr val="FFFF57"/>
                </a:solidFill>
                <a:latin typeface="+mn-lt"/>
                <a:ea typeface="+mn-ea"/>
                <a:cs typeface="+mn-cs"/>
              </a:rPr>
              <a:t> the beam</a:t>
            </a:r>
          </a:p>
          <a:p>
            <a:r>
              <a:rPr lang="en-US" dirty="0" smtClean="0"/>
              <a:t>Chariot (mounted on wheels)</a:t>
            </a:r>
            <a:r>
              <a:rPr lang="en-US" baseline="0" dirty="0" smtClean="0"/>
              <a:t> to be easily placed or removed and parked outside the treatment area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1BF6-7484-9A41-973C-6693A7FF49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27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804EB-C357-46F7-BE3D-1836287343B1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outline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presentation</a:t>
            </a:r>
            <a:r>
              <a:rPr lang="it-IT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it-IT" dirty="0" smtClean="0"/>
          </a:p>
          <a:p>
            <a:pPr eaLnBrk="1" hangingPunct="1">
              <a:lnSpc>
                <a:spcPct val="90000"/>
              </a:lnSpc>
            </a:pPr>
            <a:r>
              <a:rPr lang="it-IT" dirty="0" err="1" smtClean="0"/>
              <a:t>Fist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needed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accurat</a:t>
            </a:r>
            <a:r>
              <a:rPr lang="it-IT" dirty="0" smtClean="0"/>
              <a:t> </a:t>
            </a:r>
            <a:r>
              <a:rPr lang="it-IT" dirty="0" err="1" smtClean="0"/>
              <a:t>model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detector in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perform</a:t>
            </a:r>
            <a:r>
              <a:rPr lang="it-IT" dirty="0" smtClean="0"/>
              <a:t> </a:t>
            </a:r>
            <a:r>
              <a:rPr lang="it-IT" dirty="0" err="1" smtClean="0"/>
              <a:t>reliable</a:t>
            </a:r>
            <a:r>
              <a:rPr lang="it-IT" dirty="0" smtClean="0"/>
              <a:t> </a:t>
            </a:r>
            <a:r>
              <a:rPr lang="it-IT" dirty="0" err="1" smtClean="0"/>
              <a:t>simulations</a:t>
            </a:r>
            <a:r>
              <a:rPr lang="it-IT" dirty="0" smtClean="0"/>
              <a:t> at </a:t>
            </a:r>
            <a:r>
              <a:rPr lang="it-IT" dirty="0" err="1" smtClean="0"/>
              <a:t>circuit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r>
              <a:rPr lang="it-IT" dirty="0" smtClean="0"/>
              <a:t>. So, the </a:t>
            </a:r>
            <a:r>
              <a:rPr lang="it-IT" dirty="0" err="1" smtClean="0"/>
              <a:t>classical</a:t>
            </a:r>
            <a:r>
              <a:rPr lang="it-IT" dirty="0" smtClean="0"/>
              <a:t> </a:t>
            </a:r>
            <a:r>
              <a:rPr lang="it-IT" dirty="0" err="1" smtClean="0"/>
              <a:t>model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SiPM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modified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adding</a:t>
            </a:r>
            <a:r>
              <a:rPr lang="it-IT" dirty="0" smtClean="0"/>
              <a:t> some </a:t>
            </a:r>
            <a:r>
              <a:rPr lang="it-IT" dirty="0" err="1" smtClean="0"/>
              <a:t>relevant</a:t>
            </a:r>
            <a:r>
              <a:rPr lang="it-IT" dirty="0" smtClean="0"/>
              <a:t> </a:t>
            </a:r>
            <a:r>
              <a:rPr lang="it-IT" dirty="0" err="1" smtClean="0"/>
              <a:t>features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gives</a:t>
            </a:r>
            <a:r>
              <a:rPr lang="it-IT" dirty="0" smtClean="0"/>
              <a:t> </a:t>
            </a:r>
            <a:r>
              <a:rPr lang="it-IT" dirty="0" err="1" smtClean="0"/>
              <a:t>remarkable</a:t>
            </a:r>
            <a:r>
              <a:rPr lang="it-IT" dirty="0" smtClean="0"/>
              <a:t> </a:t>
            </a:r>
            <a:r>
              <a:rPr lang="it-IT" dirty="0" err="1" smtClean="0"/>
              <a:t>contributions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the </a:t>
            </a:r>
            <a:r>
              <a:rPr lang="it-IT" dirty="0" err="1" smtClean="0"/>
              <a:t>electrical</a:t>
            </a:r>
            <a:r>
              <a:rPr lang="it-IT" dirty="0" smtClean="0"/>
              <a:t> </a:t>
            </a:r>
            <a:r>
              <a:rPr lang="it-IT" dirty="0" err="1" smtClean="0"/>
              <a:t>behaviour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detector </a:t>
            </a:r>
            <a:r>
              <a:rPr lang="it-IT" dirty="0" err="1" smtClean="0"/>
              <a:t>itself</a:t>
            </a:r>
            <a:r>
              <a:rPr lang="it-IT" dirty="0" smtClean="0"/>
              <a:t> and, </a:t>
            </a:r>
            <a:r>
              <a:rPr lang="it-IT" dirty="0" err="1" smtClean="0"/>
              <a:t>moreover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set up a </a:t>
            </a:r>
            <a:r>
              <a:rPr lang="it-IT" dirty="0" err="1" smtClean="0"/>
              <a:t>suitable</a:t>
            </a:r>
            <a:r>
              <a:rPr lang="it-IT" dirty="0" smtClean="0"/>
              <a:t> </a:t>
            </a:r>
            <a:r>
              <a:rPr lang="it-IT" dirty="0" err="1" smtClean="0"/>
              <a:t>extraction</a:t>
            </a:r>
            <a:r>
              <a:rPr lang="it-IT" dirty="0" smtClean="0"/>
              <a:t> procedure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evaluate</a:t>
            </a:r>
            <a:r>
              <a:rPr lang="it-IT" dirty="0" smtClean="0"/>
              <a:t> the </a:t>
            </a:r>
            <a:r>
              <a:rPr lang="it-IT" dirty="0" err="1" smtClean="0"/>
              <a:t>paramenters</a:t>
            </a:r>
            <a:r>
              <a:rPr lang="it-IT" dirty="0" smtClean="0"/>
              <a:t> </a:t>
            </a:r>
            <a:r>
              <a:rPr lang="it-IT" dirty="0" err="1" smtClean="0"/>
              <a:t>involved</a:t>
            </a:r>
            <a:r>
              <a:rPr lang="it-IT" dirty="0" smtClean="0"/>
              <a:t> in the </a:t>
            </a:r>
            <a:r>
              <a:rPr lang="it-IT" dirty="0" err="1" smtClean="0"/>
              <a:t>model</a:t>
            </a:r>
            <a:r>
              <a:rPr lang="it-IT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it-IT" dirty="0" smtClean="0"/>
          </a:p>
          <a:p>
            <a:pPr eaLnBrk="1" hangingPunct="1">
              <a:lnSpc>
                <a:spcPct val="90000"/>
              </a:lnSpc>
            </a:pP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, </a:t>
            </a:r>
            <a:r>
              <a:rPr lang="it-IT" dirty="0" err="1" smtClean="0"/>
              <a:t>different</a:t>
            </a:r>
            <a:r>
              <a:rPr lang="it-IT" dirty="0" smtClean="0"/>
              <a:t> front-end </a:t>
            </a:r>
            <a:r>
              <a:rPr lang="it-IT" dirty="0" err="1" smtClean="0"/>
              <a:t>circuit</a:t>
            </a:r>
            <a:r>
              <a:rPr lang="it-IT" dirty="0" smtClean="0"/>
              <a:t> </a:t>
            </a:r>
            <a:r>
              <a:rPr lang="it-IT" dirty="0" err="1" smtClean="0"/>
              <a:t>solutions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compared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find</a:t>
            </a:r>
            <a:r>
              <a:rPr lang="it-IT" dirty="0" smtClean="0"/>
              <a:t> out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suitable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, </a:t>
            </a:r>
            <a:r>
              <a:rPr lang="it-IT" dirty="0" err="1" smtClean="0"/>
              <a:t>considering</a:t>
            </a:r>
            <a:r>
              <a:rPr lang="it-IT" dirty="0" smtClean="0"/>
              <a:t> the SiPM </a:t>
            </a:r>
            <a:r>
              <a:rPr lang="it-IT" dirty="0" err="1" smtClean="0"/>
              <a:t>characteristics</a:t>
            </a:r>
            <a:r>
              <a:rPr lang="it-IT" dirty="0" smtClean="0"/>
              <a:t>. Some </a:t>
            </a:r>
            <a:r>
              <a:rPr lang="it-IT" dirty="0" err="1" smtClean="0"/>
              <a:t>prototypes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very</a:t>
            </a:r>
            <a:r>
              <a:rPr lang="it-IT" dirty="0" smtClean="0"/>
              <a:t> first front-end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realized</a:t>
            </a:r>
            <a:r>
              <a:rPr lang="it-IT" dirty="0" smtClean="0"/>
              <a:t> and some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fromt</a:t>
            </a:r>
            <a:r>
              <a:rPr lang="it-IT" dirty="0" smtClean="0"/>
              <a:t>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characterization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shown</a:t>
            </a:r>
            <a:r>
              <a:rPr lang="it-IT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it-IT" dirty="0" smtClean="0"/>
          </a:p>
          <a:p>
            <a:pPr eaLnBrk="1" hangingPunct="1">
              <a:lnSpc>
                <a:spcPct val="90000"/>
              </a:lnSpc>
            </a:pPr>
            <a:r>
              <a:rPr lang="it-IT" dirty="0" smtClean="0"/>
              <a:t>The </a:t>
            </a:r>
            <a:r>
              <a:rPr lang="it-IT" dirty="0" err="1" smtClean="0"/>
              <a:t>very</a:t>
            </a:r>
            <a:r>
              <a:rPr lang="it-IT" dirty="0" smtClean="0"/>
              <a:t> first </a:t>
            </a:r>
            <a:r>
              <a:rPr lang="it-IT" dirty="0" err="1" smtClean="0"/>
              <a:t>version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f.e.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equipped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more building </a:t>
            </a:r>
            <a:r>
              <a:rPr lang="it-IT" dirty="0" err="1" smtClean="0"/>
              <a:t>blocks</a:t>
            </a:r>
            <a:r>
              <a:rPr lang="it-IT" dirty="0" smtClean="0"/>
              <a:t> and a first </a:t>
            </a:r>
            <a:r>
              <a:rPr lang="it-IT" dirty="0" err="1" smtClean="0"/>
              <a:t>version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complete </a:t>
            </a:r>
            <a:r>
              <a:rPr lang="it-IT" dirty="0" err="1" smtClean="0"/>
              <a:t>analog</a:t>
            </a:r>
            <a:r>
              <a:rPr lang="it-IT" dirty="0" smtClean="0"/>
              <a:t> </a:t>
            </a:r>
            <a:r>
              <a:rPr lang="it-IT" dirty="0" err="1" smtClean="0"/>
              <a:t>channel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designed</a:t>
            </a:r>
            <a:r>
              <a:rPr lang="it-IT" dirty="0" smtClean="0"/>
              <a:t>, </a:t>
            </a:r>
            <a:r>
              <a:rPr lang="it-IT" dirty="0" err="1" smtClean="0"/>
              <a:t>realized</a:t>
            </a:r>
            <a:r>
              <a:rPr lang="it-IT" dirty="0" smtClean="0"/>
              <a:t>  and </a:t>
            </a:r>
            <a:r>
              <a:rPr lang="it-IT" dirty="0" err="1" smtClean="0"/>
              <a:t>characterized</a:t>
            </a:r>
            <a:r>
              <a:rPr lang="it-IT" dirty="0" smtClean="0"/>
              <a:t>. </a:t>
            </a:r>
            <a:r>
              <a:rPr lang="it-IT" dirty="0" err="1" smtClean="0"/>
              <a:t>Also</a:t>
            </a:r>
            <a:r>
              <a:rPr lang="it-IT" dirty="0" smtClean="0"/>
              <a:t> in </a:t>
            </a:r>
            <a:r>
              <a:rPr lang="it-IT" dirty="0" err="1" smtClean="0"/>
              <a:t>this</a:t>
            </a:r>
            <a:r>
              <a:rPr lang="it-IT" dirty="0" smtClean="0"/>
              <a:t> case some </a:t>
            </a:r>
            <a:r>
              <a:rPr lang="it-IT" dirty="0" err="1" smtClean="0"/>
              <a:t>measurements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wil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provided</a:t>
            </a:r>
            <a:r>
              <a:rPr lang="it-IT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it-IT" dirty="0" smtClean="0"/>
          </a:p>
          <a:p>
            <a:pPr eaLnBrk="1" hangingPunct="1">
              <a:lnSpc>
                <a:spcPct val="90000"/>
              </a:lnSpc>
            </a:pPr>
            <a:r>
              <a:rPr lang="it-IT" dirty="0" err="1" smtClean="0"/>
              <a:t>Next</a:t>
            </a:r>
            <a:r>
              <a:rPr lang="it-IT" dirty="0" smtClean="0"/>
              <a:t>, the design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8 </a:t>
            </a:r>
            <a:r>
              <a:rPr lang="it-IT" dirty="0" err="1" smtClean="0"/>
              <a:t>channel</a:t>
            </a:r>
            <a:r>
              <a:rPr lang="it-IT" dirty="0" smtClean="0"/>
              <a:t> test chip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carried</a:t>
            </a:r>
            <a:r>
              <a:rPr lang="it-IT" dirty="0" smtClean="0"/>
              <a:t> out, </a:t>
            </a:r>
            <a:r>
              <a:rPr lang="it-IT" dirty="0" err="1" smtClean="0"/>
              <a:t>togheter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the </a:t>
            </a:r>
            <a:r>
              <a:rPr lang="it-IT" dirty="0" err="1" smtClean="0"/>
              <a:t>architecture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digital</a:t>
            </a:r>
            <a:r>
              <a:rPr lang="it-IT" dirty="0" smtClean="0"/>
              <a:t> </a:t>
            </a:r>
            <a:r>
              <a:rPr lang="it-IT" dirty="0" err="1" smtClean="0"/>
              <a:t>read-out</a:t>
            </a:r>
            <a:r>
              <a:rPr lang="it-IT" dirty="0" smtClean="0"/>
              <a:t> </a:t>
            </a:r>
            <a:r>
              <a:rPr lang="it-IT" dirty="0" err="1" smtClean="0"/>
              <a:t>section</a:t>
            </a:r>
            <a:r>
              <a:rPr lang="it-IT" dirty="0" smtClean="0"/>
              <a:t>. The chip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submitted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a MPW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fabrication</a:t>
            </a:r>
            <a:r>
              <a:rPr lang="it-IT" dirty="0" smtClean="0"/>
              <a:t> at the end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July</a:t>
            </a:r>
            <a:r>
              <a:rPr lang="it-IT" dirty="0" smtClean="0"/>
              <a:t> and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expect</a:t>
            </a:r>
            <a:r>
              <a:rPr lang="it-IT" dirty="0" smtClean="0"/>
              <a:t> the delivery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prototypes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the first part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October</a:t>
            </a:r>
            <a:r>
              <a:rPr lang="it-IT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endParaRPr lang="it-IT" dirty="0" smtClean="0"/>
          </a:p>
          <a:p>
            <a:pPr eaLnBrk="1" hangingPunct="1">
              <a:lnSpc>
                <a:spcPct val="90000"/>
              </a:lnSpc>
            </a:pPr>
            <a:r>
              <a:rPr lang="it-IT" dirty="0" err="1" smtClean="0"/>
              <a:t>Eventually</a:t>
            </a:r>
            <a:r>
              <a:rPr lang="it-IT" dirty="0" smtClean="0"/>
              <a:t> some </a:t>
            </a:r>
            <a:r>
              <a:rPr lang="it-IT" dirty="0" err="1" smtClean="0"/>
              <a:t>possible</a:t>
            </a:r>
            <a:r>
              <a:rPr lang="it-IT" dirty="0" smtClean="0"/>
              <a:t> future work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described</a:t>
            </a:r>
            <a:r>
              <a:rPr lang="it-IT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it-IT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" y="8684460"/>
            <a:ext cx="2972004" cy="4581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/>
              <a:t>Iwasi07 - Bari June 27 2007</a:t>
            </a: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52970" y="685056"/>
            <a:ext cx="5353595" cy="3429532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60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" y="8684460"/>
            <a:ext cx="2972004" cy="4581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/>
              <a:t>Iwasi07 - Bari June 27 2007</a:t>
            </a: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60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26988"/>
            <a:ext cx="9144000" cy="1368426"/>
            <a:chOff x="0" y="-17"/>
            <a:chExt cx="5760" cy="862"/>
          </a:xfrm>
        </p:grpSpPr>
        <p:graphicFrame>
          <p:nvGraphicFramePr>
            <p:cNvPr id="3" name="Object 4"/>
            <p:cNvGraphicFramePr>
              <a:graphicFrameLocks noChangeAspect="1"/>
            </p:cNvGraphicFramePr>
            <p:nvPr/>
          </p:nvGraphicFramePr>
          <p:xfrm>
            <a:off x="0" y="-17"/>
            <a:ext cx="4558" cy="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6" name="Immagine bitmap" r:id="rId3" imgW="9752381" imgH="7323810" progId="PBrush">
                    <p:embed/>
                  </p:oleObj>
                </mc:Choice>
                <mc:Fallback>
                  <p:oleObj name="Immagine bitmap" r:id="rId3" imgW="9752381" imgH="7323810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76190"/>
                        <a:stretch>
                          <a:fillRect/>
                        </a:stretch>
                      </p:blipFill>
                      <p:spPr bwMode="auto">
                        <a:xfrm>
                          <a:off x="0" y="-17"/>
                          <a:ext cx="4558" cy="8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5"/>
            <p:cNvGraphicFramePr>
              <a:graphicFrameLocks noChangeAspect="1"/>
            </p:cNvGraphicFramePr>
            <p:nvPr/>
          </p:nvGraphicFramePr>
          <p:xfrm>
            <a:off x="4377" y="-17"/>
            <a:ext cx="1383" cy="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7" name="Immagine bitmap" r:id="rId5" imgW="9752381" imgH="7323810" progId="PBrush">
                    <p:embed/>
                  </p:oleObj>
                </mc:Choice>
                <mc:Fallback>
                  <p:oleObj name="Immagine bitmap" r:id="rId5" imgW="9752381" imgH="7323810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9658" b="74817"/>
                        <a:stretch>
                          <a:fillRect/>
                        </a:stretch>
                      </p:blipFill>
                      <p:spPr bwMode="auto">
                        <a:xfrm>
                          <a:off x="4377" y="-17"/>
                          <a:ext cx="1383" cy="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13" descr="fiigButton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6838" y="63500"/>
            <a:ext cx="11239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099C2-FB58-48B4-B430-55EA506E9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5" descr="fiigButton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5250" y="82550"/>
            <a:ext cx="11239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cherubino_pant541_144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956376" y="77063"/>
            <a:ext cx="1100296" cy="11196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495824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36FB-A510-1C4B-8591-4AF4E02DF795}" type="datetimeFigureOut">
              <a:rPr lang="it-IT" smtClean="0"/>
              <a:t>24/04/15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D1A-DAF3-E547-9655-C15904A881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706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481" y="1604329"/>
            <a:ext cx="3952800" cy="19182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6481" y="3660864"/>
            <a:ext cx="3952800" cy="19197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47520" y="1604328"/>
            <a:ext cx="3952800" cy="39762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906A77DD-F9D6-9C48-BA6D-44E61AC12FE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022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>
              <a:defRPr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23/04/15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  <p:sldLayoutId id="2147483663" r:id="rId14"/>
    <p:sldLayoutId id="2147483678" r:id="rId15"/>
    <p:sldLayoutId id="2147483679" r:id="rId16"/>
    <p:sldLayoutId id="2147483681" r:id="rId17"/>
    <p:sldLayoutId id="2147483682" r:id="rId18"/>
  </p:sldLayoutIdLst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4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4" Type="http://schemas.openxmlformats.org/officeDocument/2006/relationships/image" Target="../media/image43.w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1.xml"/><Relationship Id="rId12" Type="http://schemas.openxmlformats.org/officeDocument/2006/relationships/image" Target="../media/image53.gif"/><Relationship Id="rId13" Type="http://schemas.openxmlformats.org/officeDocument/2006/relationships/image" Target="../media/image54.tiff"/><Relationship Id="rId14" Type="http://schemas.openxmlformats.org/officeDocument/2006/relationships/image" Target="../media/image55.tiff"/><Relationship Id="rId15" Type="http://schemas.openxmlformats.org/officeDocument/2006/relationships/image" Target="../media/image5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Relationship Id="rId9" Type="http://schemas.openxmlformats.org/officeDocument/2006/relationships/diagramQuickStyle" Target="../diagrams/quickStyle1.xml"/><Relationship Id="rId10" Type="http://schemas.openxmlformats.org/officeDocument/2006/relationships/diagramColors" Target="../diagrams/colors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7.png"/><Relationship Id="rId3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Relationship Id="rId3" Type="http://schemas.openxmlformats.org/officeDocument/2006/relationships/image" Target="../media/image9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png"/><Relationship Id="rId5" Type="http://schemas.openxmlformats.org/officeDocument/2006/relationships/image" Target="../media/image10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54.tiff"/><Relationship Id="rId1" Type="http://schemas.openxmlformats.org/officeDocument/2006/relationships/slideLayout" Target="../slideLayouts/slideLayout14.xml"/><Relationship Id="rId2" Type="http://schemas.openxmlformats.org/officeDocument/2006/relationships/diagramData" Target="../diagrams/data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1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9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86200" y="1371600"/>
            <a:ext cx="49530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Maria Giuseppina Bisogni</a:t>
            </a:r>
          </a:p>
          <a:p>
            <a:r>
              <a:rPr lang="en-US" dirty="0" err="1" smtClean="0"/>
              <a:t>Universita</a:t>
            </a:r>
            <a:r>
              <a:rPr lang="en-US" dirty="0" smtClean="0"/>
              <a:t>’ e INFN Pisa</a:t>
            </a:r>
          </a:p>
          <a:p>
            <a:r>
              <a:rPr lang="en-US" dirty="0" smtClean="0"/>
              <a:t>On behalf of</a:t>
            </a:r>
          </a:p>
          <a:p>
            <a:r>
              <a:rPr lang="en-US" dirty="0" smtClean="0"/>
              <a:t>RDH PISA</a:t>
            </a: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048000"/>
            <a:ext cx="7848600" cy="1828800"/>
          </a:xfrm>
        </p:spPr>
        <p:txBody>
          <a:bodyPr>
            <a:normAutofit/>
          </a:bodyPr>
          <a:lstStyle/>
          <a:p>
            <a:pPr algn="l"/>
            <a:r>
              <a:rPr lang="it-IT" sz="2400" dirty="0" smtClean="0"/>
              <a:t>INFN Pisa </a:t>
            </a:r>
            <a:r>
              <a:rPr lang="it-IT" sz="2400" dirty="0" err="1" smtClean="0"/>
              <a:t>activity</a:t>
            </a:r>
            <a:r>
              <a:rPr lang="it-IT" sz="2400" dirty="0" smtClean="0"/>
              <a:t> report</a:t>
            </a:r>
            <a:br>
              <a:rPr lang="it-IT" sz="2400" dirty="0" smtClean="0"/>
            </a:br>
            <a:r>
              <a:rPr lang="it-IT" sz="2400" dirty="0" smtClean="0"/>
              <a:t>RHD WP5</a:t>
            </a:r>
            <a:endParaRPr lang="en-US" sz="5600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24/04/2015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RDH meeting</a:t>
            </a:r>
            <a:endParaRPr lang="en-US" dirty="0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/>
          <a:srcRect l="75525" t="14719" r="6143" b="65021"/>
          <a:stretch>
            <a:fillRect/>
          </a:stretch>
        </p:blipFill>
        <p:spPr bwMode="auto">
          <a:xfrm>
            <a:off x="228600" y="152400"/>
            <a:ext cx="1080137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055" y="1371600"/>
            <a:ext cx="119508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5"/>
          <p:cNvSpPr>
            <a:spLocks noChangeArrowheads="1"/>
          </p:cNvSpPr>
          <p:nvPr/>
        </p:nvSpPr>
        <p:spPr bwMode="auto">
          <a:xfrm>
            <a:off x="607219" y="160735"/>
            <a:ext cx="8358188" cy="5893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it-IT" sz="2500" dirty="0">
                <a:solidFill>
                  <a:srgbClr val="00B050"/>
                </a:solidFill>
              </a:rPr>
              <a:t>FLUKA</a:t>
            </a:r>
            <a:r>
              <a:rPr lang="en-US" sz="2500" dirty="0">
                <a:solidFill>
                  <a:srgbClr val="00B050"/>
                </a:solidFill>
              </a:rPr>
              <a:t>: </a:t>
            </a:r>
            <a:r>
              <a:rPr lang="en-US" sz="2500" dirty="0" err="1">
                <a:solidFill>
                  <a:srgbClr val="00B050"/>
                </a:solidFill>
              </a:rPr>
              <a:t>esempio</a:t>
            </a:r>
            <a:r>
              <a:rPr lang="en-US" sz="2500" dirty="0">
                <a:solidFill>
                  <a:srgbClr val="00B050"/>
                </a:solidFill>
              </a:rPr>
              <a:t> di </a:t>
            </a:r>
            <a:r>
              <a:rPr lang="en-US" sz="2500" dirty="0" err="1">
                <a:solidFill>
                  <a:srgbClr val="00B050"/>
                </a:solidFill>
              </a:rPr>
              <a:t>sviluppo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 err="1">
                <a:solidFill>
                  <a:srgbClr val="00B050"/>
                </a:solidFill>
              </a:rPr>
              <a:t>spazile</a:t>
            </a:r>
            <a:r>
              <a:rPr lang="en-US" sz="2500" dirty="0">
                <a:solidFill>
                  <a:srgbClr val="00B050"/>
                </a:solidFill>
              </a:rPr>
              <a:t> e </a:t>
            </a:r>
            <a:r>
              <a:rPr lang="en-US" sz="2500" dirty="0" err="1">
                <a:solidFill>
                  <a:srgbClr val="00B050"/>
                </a:solidFill>
              </a:rPr>
              <a:t>temporale</a:t>
            </a:r>
            <a:endParaRPr lang="en-US" sz="2500" dirty="0">
              <a:solidFill>
                <a:srgbClr val="00B050"/>
              </a:solidFill>
            </a:endParaRPr>
          </a:p>
        </p:txBody>
      </p:sp>
      <p:grpSp>
        <p:nvGrpSpPr>
          <p:cNvPr id="26" name="Gruppo 25"/>
          <p:cNvGrpSpPr>
            <a:grpSpLocks/>
          </p:cNvGrpSpPr>
          <p:nvPr/>
        </p:nvGrpSpPr>
        <p:grpSpPr bwMode="auto">
          <a:xfrm>
            <a:off x="0" y="1607344"/>
            <a:ext cx="1207740" cy="348258"/>
            <a:chOff x="705385" y="4717806"/>
            <a:chExt cx="1717136" cy="495146"/>
          </a:xfrm>
        </p:grpSpPr>
        <p:sp>
          <p:nvSpPr>
            <p:cNvPr id="302094" name="Cilindro 26"/>
            <p:cNvSpPr>
              <a:spLocks noChangeArrowheads="1"/>
            </p:cNvSpPr>
            <p:nvPr/>
          </p:nvSpPr>
          <p:spPr bwMode="auto">
            <a:xfrm rot="-5684821">
              <a:off x="1481537" y="4271968"/>
              <a:ext cx="495146" cy="1386822"/>
            </a:xfrm>
            <a:prstGeom prst="can">
              <a:avLst>
                <a:gd name="adj" fmla="val 25000"/>
              </a:avLst>
            </a:prstGeom>
            <a:solidFill>
              <a:srgbClr val="FFB09B"/>
            </a:solidFill>
            <a:ln w="12700" algn="ctr">
              <a:noFill/>
              <a:round/>
              <a:headEnd/>
              <a:tailEnd/>
            </a:ln>
          </p:spPr>
          <p:txBody>
            <a:bodyPr vert="eaVert"/>
            <a:lstStyle/>
            <a:p>
              <a:pPr algn="ctr"/>
              <a:endParaRPr lang="it-IT"/>
            </a:p>
          </p:txBody>
        </p:sp>
        <p:cxnSp>
          <p:nvCxnSpPr>
            <p:cNvPr id="28" name="Straight Arrow Connector 39"/>
            <p:cNvCxnSpPr/>
            <p:nvPr/>
          </p:nvCxnSpPr>
          <p:spPr>
            <a:xfrm flipV="1">
              <a:off x="973589" y="4908247"/>
              <a:ext cx="1379104" cy="11426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39"/>
            <p:cNvCxnSpPr/>
            <p:nvPr/>
          </p:nvCxnSpPr>
          <p:spPr>
            <a:xfrm flipV="1">
              <a:off x="705385" y="5079643"/>
              <a:ext cx="1379105" cy="11426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39"/>
            <p:cNvCxnSpPr/>
            <p:nvPr/>
          </p:nvCxnSpPr>
          <p:spPr>
            <a:xfrm flipV="1">
              <a:off x="711733" y="4778112"/>
              <a:ext cx="1379105" cy="11267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2083" name="Cube 34"/>
          <p:cNvGrpSpPr>
            <a:grpSpLocks/>
          </p:cNvGrpSpPr>
          <p:nvPr/>
        </p:nvGrpSpPr>
        <p:grpSpPr bwMode="auto">
          <a:xfrm>
            <a:off x="1196578" y="964407"/>
            <a:ext cx="736699" cy="1485677"/>
            <a:chOff x="822" y="3160"/>
            <a:chExt cx="856" cy="668"/>
          </a:xfrm>
        </p:grpSpPr>
        <p:pic>
          <p:nvPicPr>
            <p:cNvPr id="302092" name="Cube 3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2" y="3160"/>
              <a:ext cx="856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2093" name="Text Box 14"/>
            <p:cNvSpPr txBox="1">
              <a:spLocks noChangeArrowheads="1"/>
            </p:cNvSpPr>
            <p:nvPr/>
          </p:nvSpPr>
          <p:spPr bwMode="auto">
            <a:xfrm rot="-5400000">
              <a:off x="1103" y="3243"/>
              <a:ext cx="445" cy="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lIns="130046" tIns="65023" rIns="130046" bIns="65023" anchor="ctr"/>
            <a:lstStyle/>
            <a:p>
              <a:pPr algn="ctr" defTabSz="914145"/>
              <a:endParaRPr lang="it-IT" altLang="it-IT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302084" name="Cube 34"/>
          <p:cNvGrpSpPr>
            <a:grpSpLocks/>
          </p:cNvGrpSpPr>
          <p:nvPr/>
        </p:nvGrpSpPr>
        <p:grpSpPr bwMode="auto">
          <a:xfrm>
            <a:off x="1893094" y="964407"/>
            <a:ext cx="736699" cy="1485677"/>
            <a:chOff x="822" y="3160"/>
            <a:chExt cx="856" cy="668"/>
          </a:xfrm>
        </p:grpSpPr>
        <p:pic>
          <p:nvPicPr>
            <p:cNvPr id="302090" name="Cube 3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2" y="3160"/>
              <a:ext cx="856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2091" name="Text Box 14"/>
            <p:cNvSpPr txBox="1">
              <a:spLocks noChangeArrowheads="1"/>
            </p:cNvSpPr>
            <p:nvPr/>
          </p:nvSpPr>
          <p:spPr bwMode="auto">
            <a:xfrm rot="-5400000">
              <a:off x="1103" y="3243"/>
              <a:ext cx="445" cy="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lIns="130046" tIns="65023" rIns="130046" bIns="65023" anchor="ctr"/>
            <a:lstStyle/>
            <a:p>
              <a:pPr algn="ctr" defTabSz="914145"/>
              <a:endParaRPr lang="it-IT" altLang="it-IT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302085" name="Text Box 21"/>
          <p:cNvSpPr txBox="1">
            <a:spLocks noChangeArrowheads="1"/>
          </p:cNvSpPr>
          <p:nvPr/>
        </p:nvSpPr>
        <p:spPr bwMode="auto">
          <a:xfrm>
            <a:off x="3125390" y="964407"/>
            <a:ext cx="5786438" cy="116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/>
              <a:t>Fantoccio con cavita’: air-</a:t>
            </a:r>
            <a:r>
              <a:rPr lang="en-US" altLang="ja-JP" sz="2000">
                <a:ea typeface="MS PGothic" pitchFamily="34" charset="-128"/>
              </a:rPr>
              <a:t>cavity of 34 mm diameter and 5 mm height starting at a depth of 4 cm from the beam entrance  surface (PTV </a:t>
            </a:r>
            <a:r>
              <a:rPr lang="en-US" sz="2000"/>
              <a:t>3cm&lt;z&lt;6cm)</a:t>
            </a:r>
          </a:p>
        </p:txBody>
      </p:sp>
      <p:pic>
        <p:nvPicPr>
          <p:cNvPr id="302086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4" y="2518172"/>
            <a:ext cx="8786813" cy="377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7" name="Line 23"/>
          <p:cNvSpPr>
            <a:spLocks noChangeShapeType="1"/>
          </p:cNvSpPr>
          <p:nvPr/>
        </p:nvSpPr>
        <p:spPr bwMode="auto">
          <a:xfrm>
            <a:off x="1839516" y="5304234"/>
            <a:ext cx="0" cy="32146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02088" name="Line 24"/>
          <p:cNvSpPr>
            <a:spLocks noChangeShapeType="1"/>
          </p:cNvSpPr>
          <p:nvPr/>
        </p:nvSpPr>
        <p:spPr bwMode="auto">
          <a:xfrm>
            <a:off x="4839891" y="5250656"/>
            <a:ext cx="0" cy="32146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02089" name="Line 25"/>
          <p:cNvSpPr>
            <a:spLocks noChangeShapeType="1"/>
          </p:cNvSpPr>
          <p:nvPr/>
        </p:nvSpPr>
        <p:spPr bwMode="auto">
          <a:xfrm>
            <a:off x="7893844" y="5197078"/>
            <a:ext cx="0" cy="32146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64291" tIns="32146" rIns="64291" bIns="32146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5" name="Picture 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190131" y="498947"/>
            <a:ext cx="1600646" cy="2973586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pic>
        <p:nvPicPr>
          <p:cNvPr id="303106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05049" y="4112122"/>
            <a:ext cx="1747986" cy="326156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204267" y="4377780"/>
            <a:ext cx="3615407" cy="45429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it-IT" sz="2500" b="1" dirty="0">
                <a:solidFill>
                  <a:srgbClr val="000090"/>
                </a:solidFill>
                <a:latin typeface="+mj-lt"/>
              </a:rPr>
              <a:t>MC PET </a:t>
            </a:r>
            <a:r>
              <a:rPr lang="it-IT" sz="2500" b="1" dirty="0" err="1">
                <a:solidFill>
                  <a:srgbClr val="000090"/>
                </a:solidFill>
                <a:latin typeface="+mj-lt"/>
              </a:rPr>
              <a:t>pre</a:t>
            </a:r>
            <a:r>
              <a:rPr lang="it-IT" sz="2500" b="1" dirty="0">
                <a:solidFill>
                  <a:srgbClr val="000090"/>
                </a:solidFill>
                <a:latin typeface="+mj-lt"/>
              </a:rPr>
              <a:t>-calcolata</a:t>
            </a:r>
          </a:p>
        </p:txBody>
      </p:sp>
      <p:sp>
        <p:nvSpPr>
          <p:cNvPr id="18443" name="Text Box 34"/>
          <p:cNvSpPr txBox="1">
            <a:spLocks noChangeArrowheads="1"/>
          </p:cNvSpPr>
          <p:nvPr/>
        </p:nvSpPr>
        <p:spPr bwMode="auto">
          <a:xfrm>
            <a:off x="5989588" y="4434706"/>
            <a:ext cx="2946797" cy="45429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it-IT" sz="2500" b="1" dirty="0">
                <a:solidFill>
                  <a:srgbClr val="000090"/>
                </a:solidFill>
              </a:rPr>
              <a:t>PET </a:t>
            </a:r>
            <a:r>
              <a:rPr lang="it-IT" sz="2500" b="1" dirty="0">
                <a:solidFill>
                  <a:srgbClr val="000090"/>
                </a:solidFill>
                <a:latin typeface="+mj-lt"/>
              </a:rPr>
              <a:t>misurata</a:t>
            </a:r>
          </a:p>
        </p:txBody>
      </p:sp>
      <p:sp>
        <p:nvSpPr>
          <p:cNvPr id="24" name="Text Box 55"/>
          <p:cNvSpPr txBox="1">
            <a:spLocks noChangeArrowheads="1"/>
          </p:cNvSpPr>
          <p:nvPr/>
        </p:nvSpPr>
        <p:spPr bwMode="auto">
          <a:xfrm>
            <a:off x="1390799" y="3000375"/>
            <a:ext cx="3386739" cy="34191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222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ea typeface="Arial" pitchFamily="-65" charset="0"/>
                <a:cs typeface="Arial" pitchFamily="-65" charset="0"/>
              </a:rPr>
              <a:t> CT, parametri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n-lt"/>
                <a:ea typeface="Arial" pitchFamily="-65" charset="0"/>
                <a:cs typeface="Arial" pitchFamily="-65" charset="0"/>
              </a:rPr>
              <a:t>trattamento, tempo</a:t>
            </a:r>
          </a:p>
        </p:txBody>
      </p:sp>
      <p:sp>
        <p:nvSpPr>
          <p:cNvPr id="25" name="Text Box 56"/>
          <p:cNvSpPr txBox="1">
            <a:spLocks noChangeArrowheads="1"/>
          </p:cNvSpPr>
          <p:nvPr/>
        </p:nvSpPr>
        <p:spPr bwMode="auto">
          <a:xfrm>
            <a:off x="362769" y="3679032"/>
            <a:ext cx="3575192" cy="34191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222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n-lt"/>
                <a:ea typeface="Arial" pitchFamily="-65" charset="0"/>
                <a:cs typeface="Arial" pitchFamily="-65" charset="0"/>
              </a:rPr>
              <a:t>simulazione Monte Carlo dell’attività </a:t>
            </a:r>
          </a:p>
        </p:txBody>
      </p:sp>
      <p:sp>
        <p:nvSpPr>
          <p:cNvPr id="303111" name="Line 60"/>
          <p:cNvSpPr>
            <a:spLocks noChangeShapeType="1"/>
          </p:cNvSpPr>
          <p:nvPr/>
        </p:nvSpPr>
        <p:spPr bwMode="auto">
          <a:xfrm>
            <a:off x="2803922" y="3461371"/>
            <a:ext cx="0" cy="18863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303112" name="Line 60"/>
          <p:cNvSpPr>
            <a:spLocks noChangeShapeType="1"/>
          </p:cNvSpPr>
          <p:nvPr/>
        </p:nvSpPr>
        <p:spPr bwMode="auto">
          <a:xfrm>
            <a:off x="3954736" y="2803922"/>
            <a:ext cx="0" cy="30695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303113" name="Text Box 35"/>
          <p:cNvSpPr txBox="1">
            <a:spLocks noChangeArrowheads="1"/>
          </p:cNvSpPr>
          <p:nvPr/>
        </p:nvSpPr>
        <p:spPr bwMode="auto">
          <a:xfrm>
            <a:off x="2320603" y="706562"/>
            <a:ext cx="3269381" cy="45541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it-IT" sz="2500" b="1">
                <a:solidFill>
                  <a:srgbClr val="000090"/>
                </a:solidFill>
                <a:latin typeface="Calibri" pitchFamily="34" charset="0"/>
              </a:rPr>
              <a:t>TPS: distribuzione dose </a:t>
            </a:r>
          </a:p>
        </p:txBody>
      </p:sp>
      <p:sp>
        <p:nvSpPr>
          <p:cNvPr id="303114" name="Text Box 64"/>
          <p:cNvSpPr txBox="1">
            <a:spLocks noChangeArrowheads="1"/>
          </p:cNvSpPr>
          <p:nvPr/>
        </p:nvSpPr>
        <p:spPr bwMode="auto">
          <a:xfrm>
            <a:off x="1405310" y="2223493"/>
            <a:ext cx="758428" cy="341919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it-IT" b="1" u="sng">
                <a:solidFill>
                  <a:schemeClr val="bg1"/>
                </a:solidFill>
                <a:latin typeface="Calibri" pitchFamily="34" charset="0"/>
              </a:rPr>
              <a:t>Field 1</a:t>
            </a:r>
          </a:p>
        </p:txBody>
      </p:sp>
      <p:sp>
        <p:nvSpPr>
          <p:cNvPr id="303115" name="Line 45"/>
          <p:cNvSpPr>
            <a:spLocks noChangeShapeType="1"/>
          </p:cNvSpPr>
          <p:nvPr/>
        </p:nvSpPr>
        <p:spPr bwMode="auto">
          <a:xfrm>
            <a:off x="3852045" y="4645670"/>
            <a:ext cx="2051596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18453" name="Text Box 54"/>
          <p:cNvSpPr txBox="1">
            <a:spLocks noChangeArrowheads="1"/>
          </p:cNvSpPr>
          <p:nvPr/>
        </p:nvSpPr>
        <p:spPr bwMode="auto">
          <a:xfrm>
            <a:off x="3827488" y="4806405"/>
            <a:ext cx="1081571" cy="341919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it-IT" b="1" dirty="0">
                <a:latin typeface="+mj-lt"/>
              </a:rPr>
              <a:t>confronto</a:t>
            </a:r>
          </a:p>
        </p:txBody>
      </p:sp>
      <p:pic>
        <p:nvPicPr>
          <p:cNvPr id="303117" name="Picture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475698" y="4324759"/>
            <a:ext cx="1720081" cy="320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18" name="Text Box 54"/>
          <p:cNvSpPr txBox="1">
            <a:spLocks noChangeArrowheads="1"/>
          </p:cNvSpPr>
          <p:nvPr/>
        </p:nvSpPr>
        <p:spPr bwMode="auto">
          <a:xfrm>
            <a:off x="3971479" y="5867921"/>
            <a:ext cx="1301502" cy="459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  <a:latin typeface="Calibri" pitchFamily="34" charset="0"/>
              </a:rPr>
              <a:t>AZIONE?</a:t>
            </a:r>
          </a:p>
        </p:txBody>
      </p:sp>
      <p:sp>
        <p:nvSpPr>
          <p:cNvPr id="303119" name="Line 29"/>
          <p:cNvSpPr>
            <a:spLocks noChangeShapeType="1"/>
          </p:cNvSpPr>
          <p:nvPr/>
        </p:nvSpPr>
        <p:spPr bwMode="auto">
          <a:xfrm>
            <a:off x="4576465" y="5334373"/>
            <a:ext cx="0" cy="53354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303120" name="Line 60"/>
          <p:cNvSpPr>
            <a:spLocks noChangeShapeType="1"/>
          </p:cNvSpPr>
          <p:nvPr/>
        </p:nvSpPr>
        <p:spPr bwMode="auto">
          <a:xfrm>
            <a:off x="1726779" y="4199186"/>
            <a:ext cx="0" cy="308074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22" name="Rounded Rectangle 5"/>
          <p:cNvSpPr>
            <a:spLocks noChangeArrowheads="1"/>
          </p:cNvSpPr>
          <p:nvPr/>
        </p:nvSpPr>
        <p:spPr bwMode="auto">
          <a:xfrm>
            <a:off x="178594" y="8930"/>
            <a:ext cx="8358188" cy="5893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it-IT" sz="2800" dirty="0">
                <a:solidFill>
                  <a:srgbClr val="C00000"/>
                </a:solidFill>
              </a:rPr>
              <a:t>Una procedura per il monitoraggio dei trattamenti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4" descr="Dopet9.png"/>
          <p:cNvPicPr>
            <a:picLocks noChangeAspect="1"/>
          </p:cNvPicPr>
          <p:nvPr/>
        </p:nvPicPr>
        <p:blipFill>
          <a:blip r:embed="rId2"/>
          <a:srcRect l="21176" r="25601"/>
          <a:stretch>
            <a:fillRect/>
          </a:stretch>
        </p:blipFill>
        <p:spPr bwMode="auto">
          <a:xfrm>
            <a:off x="4839891" y="1339453"/>
            <a:ext cx="3561829" cy="360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0" name="Picture 5" descr="Sketc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329" y="1285875"/>
            <a:ext cx="2524869" cy="196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5"/>
          <p:cNvSpPr>
            <a:spLocks noChangeArrowheads="1"/>
          </p:cNvSpPr>
          <p:nvPr/>
        </p:nvSpPr>
        <p:spPr bwMode="auto">
          <a:xfrm>
            <a:off x="392906" y="214313"/>
            <a:ext cx="8358188" cy="10179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/>
          <a:p>
            <a:pPr algn="ctr" defTabSz="914145" eaLnBrk="0" hangingPunct="0"/>
            <a:r>
              <a:rPr lang="it-IT" sz="5600">
                <a:solidFill>
                  <a:srgbClr val="C00000"/>
                </a:solidFill>
              </a:rPr>
              <a:t>9 vs 9</a:t>
            </a:r>
            <a:endParaRPr lang="en-US" sz="5600">
              <a:solidFill>
                <a:srgbClr val="C00000"/>
              </a:solidFill>
            </a:endParaRPr>
          </a:p>
        </p:txBody>
      </p:sp>
      <p:pic>
        <p:nvPicPr>
          <p:cNvPr id="304132" name="Picture 5" descr="2015-04-02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172" y="3750469"/>
            <a:ext cx="2321719" cy="289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3" name="Picture 6" descr="2015-04-09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1172" y="2786063"/>
            <a:ext cx="5260703" cy="394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5" name="Text Box 7"/>
          <p:cNvSpPr txBox="1">
            <a:spLocks noChangeArrowheads="1"/>
          </p:cNvSpPr>
          <p:nvPr/>
        </p:nvSpPr>
        <p:spPr bwMode="auto">
          <a:xfrm>
            <a:off x="3071813" y="1393031"/>
            <a:ext cx="2651524" cy="34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4291" tIns="32146" rIns="64291" bIns="32146">
            <a:spAutoFit/>
          </a:bodyPr>
          <a:lstStyle/>
          <a:p>
            <a:r>
              <a:rPr lang="it-IT"/>
              <a:t>Area attiva 154x154 mm^3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1" name="Picture 5" descr="pet_20150420_131549Z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9984" y="3429000"/>
            <a:ext cx="2839641" cy="2839641"/>
          </a:xfrm>
          <a:prstGeom prst="rect">
            <a:avLst/>
          </a:prstGeom>
          <a:noFill/>
        </p:spPr>
      </p:pic>
      <p:grpSp>
        <p:nvGrpSpPr>
          <p:cNvPr id="306182" name="Group 6"/>
          <p:cNvGrpSpPr>
            <a:grpSpLocks/>
          </p:cNvGrpSpPr>
          <p:nvPr/>
        </p:nvGrpSpPr>
        <p:grpSpPr bwMode="auto">
          <a:xfrm>
            <a:off x="1139652" y="1718965"/>
            <a:ext cx="1814959" cy="481087"/>
            <a:chOff x="3262" y="1729"/>
            <a:chExt cx="1674" cy="431"/>
          </a:xfrm>
        </p:grpSpPr>
        <p:grpSp>
          <p:nvGrpSpPr>
            <p:cNvPr id="306183" name="Group 7"/>
            <p:cNvGrpSpPr>
              <a:grpSpLocks/>
            </p:cNvGrpSpPr>
            <p:nvPr/>
          </p:nvGrpSpPr>
          <p:grpSpPr bwMode="auto">
            <a:xfrm>
              <a:off x="3262" y="1729"/>
              <a:ext cx="1450" cy="431"/>
              <a:chOff x="3264" y="582"/>
              <a:chExt cx="1450" cy="431"/>
            </a:xfrm>
          </p:grpSpPr>
          <p:sp>
            <p:nvSpPr>
              <p:cNvPr id="306184" name="Rectangle 8"/>
              <p:cNvSpPr>
                <a:spLocks noChangeArrowheads="1"/>
              </p:cNvSpPr>
              <p:nvPr/>
            </p:nvSpPr>
            <p:spPr bwMode="auto">
              <a:xfrm>
                <a:off x="3264" y="582"/>
                <a:ext cx="1440" cy="4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185" name="Rectangle 9"/>
              <p:cNvSpPr>
                <a:spLocks noChangeArrowheads="1"/>
              </p:cNvSpPr>
              <p:nvPr/>
            </p:nvSpPr>
            <p:spPr bwMode="auto">
              <a:xfrm>
                <a:off x="4331" y="678"/>
                <a:ext cx="383" cy="2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6186" name="Rectangle 10"/>
            <p:cNvSpPr>
              <a:spLocks noChangeArrowheads="1"/>
            </p:cNvSpPr>
            <p:nvPr/>
          </p:nvSpPr>
          <p:spPr bwMode="auto">
            <a:xfrm>
              <a:off x="4709" y="1730"/>
              <a:ext cx="191" cy="4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187" name="AutoShape 11"/>
            <p:cNvSpPr>
              <a:spLocks noChangeArrowheads="1"/>
            </p:cNvSpPr>
            <p:nvPr/>
          </p:nvSpPr>
          <p:spPr bwMode="auto">
            <a:xfrm>
              <a:off x="4697" y="1873"/>
              <a:ext cx="239" cy="4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188" name="AutoShape 12"/>
            <p:cNvSpPr>
              <a:spLocks noChangeArrowheads="1"/>
            </p:cNvSpPr>
            <p:nvPr/>
          </p:nvSpPr>
          <p:spPr bwMode="auto">
            <a:xfrm>
              <a:off x="4697" y="1969"/>
              <a:ext cx="239" cy="4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6189" name="Rectangle 13"/>
          <p:cNvSpPr>
            <a:spLocks noChangeArrowheads="1"/>
          </p:cNvSpPr>
          <p:nvPr/>
        </p:nvSpPr>
        <p:spPr bwMode="auto">
          <a:xfrm>
            <a:off x="1139652" y="1612925"/>
            <a:ext cx="533549" cy="6931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306190" name="Rectangle 14"/>
          <p:cNvSpPr>
            <a:spLocks noChangeArrowheads="1"/>
          </p:cNvSpPr>
          <p:nvPr/>
        </p:nvSpPr>
        <p:spPr bwMode="auto">
          <a:xfrm>
            <a:off x="658565" y="1238994"/>
            <a:ext cx="481087" cy="1867421"/>
          </a:xfrm>
          <a:prstGeom prst="rect">
            <a:avLst/>
          </a:prstGeom>
          <a:solidFill>
            <a:srgbClr val="DF918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pPr algn="ctr" eaLnBrk="0" hangingPunct="0"/>
            <a:endParaRPr lang="en-US" sz="1300">
              <a:latin typeface="Arial" charset="0"/>
            </a:endParaRPr>
          </a:p>
        </p:txBody>
      </p:sp>
      <p:sp>
        <p:nvSpPr>
          <p:cNvPr id="306191" name="Rectangle 15"/>
          <p:cNvSpPr>
            <a:spLocks noChangeArrowheads="1"/>
          </p:cNvSpPr>
          <p:nvPr/>
        </p:nvSpPr>
        <p:spPr bwMode="auto">
          <a:xfrm>
            <a:off x="339328" y="2839641"/>
            <a:ext cx="813718" cy="746745"/>
          </a:xfrm>
          <a:prstGeom prst="rect">
            <a:avLst/>
          </a:prstGeom>
          <a:solidFill>
            <a:srgbClr val="DF918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endParaRPr lang="en-US"/>
          </a:p>
        </p:txBody>
      </p:sp>
      <p:grpSp>
        <p:nvGrpSpPr>
          <p:cNvPr id="306200" name="Group 24"/>
          <p:cNvGrpSpPr>
            <a:grpSpLocks/>
          </p:cNvGrpSpPr>
          <p:nvPr/>
        </p:nvGrpSpPr>
        <p:grpSpPr bwMode="auto">
          <a:xfrm>
            <a:off x="4143376" y="1178719"/>
            <a:ext cx="2318371" cy="1435448"/>
            <a:chOff x="3262" y="152"/>
            <a:chExt cx="2077" cy="1286"/>
          </a:xfrm>
        </p:grpSpPr>
        <p:sp>
          <p:nvSpPr>
            <p:cNvPr id="306192" name="Text Box 16"/>
            <p:cNvSpPr txBox="1">
              <a:spLocks noChangeArrowheads="1"/>
            </p:cNvSpPr>
            <p:nvPr/>
          </p:nvSpPr>
          <p:spPr bwMode="auto">
            <a:xfrm>
              <a:off x="3741" y="1204"/>
              <a:ext cx="556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100">
                  <a:latin typeface="Times New Roman" pitchFamily="18" charset="0"/>
                </a:rPr>
                <a:t>100mm</a:t>
              </a:r>
            </a:p>
          </p:txBody>
        </p:sp>
        <p:sp>
          <p:nvSpPr>
            <p:cNvPr id="306193" name="Line 17"/>
            <p:cNvSpPr>
              <a:spLocks noChangeShapeType="1"/>
            </p:cNvSpPr>
            <p:nvPr/>
          </p:nvSpPr>
          <p:spPr bwMode="auto">
            <a:xfrm>
              <a:off x="3262" y="1156"/>
              <a:ext cx="1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6194" name="Text Box 18"/>
            <p:cNvSpPr txBox="1">
              <a:spLocks noChangeArrowheads="1"/>
            </p:cNvSpPr>
            <p:nvPr/>
          </p:nvSpPr>
          <p:spPr bwMode="auto">
            <a:xfrm>
              <a:off x="4314" y="152"/>
              <a:ext cx="499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100">
                  <a:latin typeface="Times New Roman" pitchFamily="18" charset="0"/>
                </a:rPr>
                <a:t>30mm</a:t>
              </a:r>
            </a:p>
          </p:txBody>
        </p:sp>
        <p:grpSp>
          <p:nvGrpSpPr>
            <p:cNvPr id="306195" name="Group 19"/>
            <p:cNvGrpSpPr>
              <a:grpSpLocks/>
            </p:cNvGrpSpPr>
            <p:nvPr/>
          </p:nvGrpSpPr>
          <p:grpSpPr bwMode="auto">
            <a:xfrm>
              <a:off x="3264" y="582"/>
              <a:ext cx="1450" cy="431"/>
              <a:chOff x="3264" y="582"/>
              <a:chExt cx="1450" cy="431"/>
            </a:xfrm>
          </p:grpSpPr>
          <p:sp>
            <p:nvSpPr>
              <p:cNvPr id="306196" name="Rectangle 20"/>
              <p:cNvSpPr>
                <a:spLocks noChangeArrowheads="1"/>
              </p:cNvSpPr>
              <p:nvPr/>
            </p:nvSpPr>
            <p:spPr bwMode="auto">
              <a:xfrm>
                <a:off x="3264" y="582"/>
                <a:ext cx="1440" cy="4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197" name="Rectangle 21"/>
              <p:cNvSpPr>
                <a:spLocks noChangeArrowheads="1"/>
              </p:cNvSpPr>
              <p:nvPr/>
            </p:nvSpPr>
            <p:spPr bwMode="auto">
              <a:xfrm>
                <a:off x="4331" y="678"/>
                <a:ext cx="383" cy="2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6198" name="Line 22"/>
            <p:cNvSpPr>
              <a:spLocks noChangeShapeType="1"/>
            </p:cNvSpPr>
            <p:nvPr/>
          </p:nvSpPr>
          <p:spPr bwMode="auto">
            <a:xfrm flipH="1">
              <a:off x="4792" y="678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6199" name="Text Box 23"/>
            <p:cNvSpPr txBox="1">
              <a:spLocks noChangeArrowheads="1"/>
            </p:cNvSpPr>
            <p:nvPr/>
          </p:nvSpPr>
          <p:spPr bwMode="auto">
            <a:xfrm>
              <a:off x="4840" y="726"/>
              <a:ext cx="499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100">
                  <a:latin typeface="Times New Roman" pitchFamily="18" charset="0"/>
                </a:rPr>
                <a:t>16mm</a:t>
              </a:r>
            </a:p>
          </p:txBody>
        </p:sp>
      </p:grpSp>
      <p:sp>
        <p:nvSpPr>
          <p:cNvPr id="306201" name="Line 25"/>
          <p:cNvSpPr>
            <a:spLocks noChangeShapeType="1"/>
          </p:cNvSpPr>
          <p:nvPr/>
        </p:nvSpPr>
        <p:spPr bwMode="auto">
          <a:xfrm>
            <a:off x="5375672" y="1446609"/>
            <a:ext cx="375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06210" name="Rectangle 34"/>
          <p:cNvSpPr>
            <a:spLocks noChangeArrowheads="1"/>
          </p:cNvSpPr>
          <p:nvPr/>
        </p:nvSpPr>
        <p:spPr bwMode="auto">
          <a:xfrm>
            <a:off x="4143375" y="5357813"/>
            <a:ext cx="964406" cy="964406"/>
          </a:xfrm>
          <a:prstGeom prst="rect">
            <a:avLst/>
          </a:prstGeom>
          <a:solidFill>
            <a:srgbClr val="62DBF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endParaRPr lang="en-US"/>
          </a:p>
        </p:txBody>
      </p:sp>
      <p:grpSp>
        <p:nvGrpSpPr>
          <p:cNvPr id="306216" name="Group 40"/>
          <p:cNvGrpSpPr>
            <a:grpSpLocks/>
          </p:cNvGrpSpPr>
          <p:nvPr/>
        </p:nvGrpSpPr>
        <p:grpSpPr bwMode="auto">
          <a:xfrm>
            <a:off x="1625203" y="3429000"/>
            <a:ext cx="3482578" cy="2893219"/>
            <a:chOff x="1456" y="3072"/>
            <a:chExt cx="3120" cy="2592"/>
          </a:xfrm>
        </p:grpSpPr>
        <p:grpSp>
          <p:nvGrpSpPr>
            <p:cNvPr id="306211" name="Group 35"/>
            <p:cNvGrpSpPr>
              <a:grpSpLocks/>
            </p:cNvGrpSpPr>
            <p:nvPr/>
          </p:nvGrpSpPr>
          <p:grpSpPr bwMode="auto">
            <a:xfrm>
              <a:off x="1984" y="3072"/>
              <a:ext cx="2592" cy="2592"/>
              <a:chOff x="1984" y="3072"/>
              <a:chExt cx="2592" cy="2592"/>
            </a:xfrm>
          </p:grpSpPr>
          <p:sp>
            <p:nvSpPr>
              <p:cNvPr id="306202" name="Rectangle 26"/>
              <p:cNvSpPr>
                <a:spLocks noChangeArrowheads="1"/>
              </p:cNvSpPr>
              <p:nvPr/>
            </p:nvSpPr>
            <p:spPr bwMode="auto">
              <a:xfrm>
                <a:off x="1984" y="3072"/>
                <a:ext cx="864" cy="864"/>
              </a:xfrm>
              <a:prstGeom prst="rect">
                <a:avLst/>
              </a:prstGeom>
              <a:solidFill>
                <a:srgbClr val="62DBF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203" name="Rectangle 27"/>
              <p:cNvSpPr>
                <a:spLocks noChangeArrowheads="1"/>
              </p:cNvSpPr>
              <p:nvPr/>
            </p:nvSpPr>
            <p:spPr bwMode="auto">
              <a:xfrm>
                <a:off x="2848" y="3072"/>
                <a:ext cx="864" cy="864"/>
              </a:xfrm>
              <a:prstGeom prst="rect">
                <a:avLst/>
              </a:prstGeom>
              <a:solidFill>
                <a:srgbClr val="62DBF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204" name="Rectangle 28"/>
              <p:cNvSpPr>
                <a:spLocks noChangeArrowheads="1"/>
              </p:cNvSpPr>
              <p:nvPr/>
            </p:nvSpPr>
            <p:spPr bwMode="auto">
              <a:xfrm>
                <a:off x="3712" y="3072"/>
                <a:ext cx="864" cy="864"/>
              </a:xfrm>
              <a:prstGeom prst="rect">
                <a:avLst/>
              </a:prstGeom>
              <a:solidFill>
                <a:srgbClr val="62DBF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205" name="Rectangle 29"/>
              <p:cNvSpPr>
                <a:spLocks noChangeArrowheads="1"/>
              </p:cNvSpPr>
              <p:nvPr/>
            </p:nvSpPr>
            <p:spPr bwMode="auto">
              <a:xfrm>
                <a:off x="1984" y="3936"/>
                <a:ext cx="864" cy="864"/>
              </a:xfrm>
              <a:prstGeom prst="rect">
                <a:avLst/>
              </a:prstGeom>
              <a:solidFill>
                <a:srgbClr val="62DBF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206" name="Rectangle 30"/>
              <p:cNvSpPr>
                <a:spLocks noChangeArrowheads="1"/>
              </p:cNvSpPr>
              <p:nvPr/>
            </p:nvSpPr>
            <p:spPr bwMode="auto">
              <a:xfrm>
                <a:off x="2848" y="3936"/>
                <a:ext cx="864" cy="864"/>
              </a:xfrm>
              <a:prstGeom prst="rect">
                <a:avLst/>
              </a:prstGeom>
              <a:solidFill>
                <a:srgbClr val="62DBF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207" name="Rectangle 31"/>
              <p:cNvSpPr>
                <a:spLocks noChangeArrowheads="1"/>
              </p:cNvSpPr>
              <p:nvPr/>
            </p:nvSpPr>
            <p:spPr bwMode="auto">
              <a:xfrm>
                <a:off x="3712" y="3936"/>
                <a:ext cx="864" cy="864"/>
              </a:xfrm>
              <a:prstGeom prst="rect">
                <a:avLst/>
              </a:prstGeom>
              <a:solidFill>
                <a:srgbClr val="62DBF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208" name="Rectangle 32"/>
              <p:cNvSpPr>
                <a:spLocks noChangeArrowheads="1"/>
              </p:cNvSpPr>
              <p:nvPr/>
            </p:nvSpPr>
            <p:spPr bwMode="auto">
              <a:xfrm>
                <a:off x="1984" y="4800"/>
                <a:ext cx="864" cy="864"/>
              </a:xfrm>
              <a:prstGeom prst="rect">
                <a:avLst/>
              </a:prstGeom>
              <a:solidFill>
                <a:srgbClr val="62DBF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209" name="Rectangle 33"/>
              <p:cNvSpPr>
                <a:spLocks noChangeArrowheads="1"/>
              </p:cNvSpPr>
              <p:nvPr/>
            </p:nvSpPr>
            <p:spPr bwMode="auto">
              <a:xfrm>
                <a:off x="2848" y="4800"/>
                <a:ext cx="864" cy="864"/>
              </a:xfrm>
              <a:prstGeom prst="rect">
                <a:avLst/>
              </a:prstGeom>
              <a:solidFill>
                <a:srgbClr val="62DBF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6212" name="Group 36"/>
            <p:cNvGrpSpPr>
              <a:grpSpLocks/>
            </p:cNvGrpSpPr>
            <p:nvPr/>
          </p:nvGrpSpPr>
          <p:grpSpPr bwMode="auto">
            <a:xfrm>
              <a:off x="1456" y="3744"/>
              <a:ext cx="1450" cy="431"/>
              <a:chOff x="3264" y="582"/>
              <a:chExt cx="1450" cy="431"/>
            </a:xfrm>
          </p:grpSpPr>
          <p:sp>
            <p:nvSpPr>
              <p:cNvPr id="306213" name="Rectangle 37"/>
              <p:cNvSpPr>
                <a:spLocks noChangeArrowheads="1"/>
              </p:cNvSpPr>
              <p:nvPr/>
            </p:nvSpPr>
            <p:spPr bwMode="auto">
              <a:xfrm>
                <a:off x="3264" y="582"/>
                <a:ext cx="1440" cy="4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214" name="Rectangle 38"/>
              <p:cNvSpPr>
                <a:spLocks noChangeArrowheads="1"/>
              </p:cNvSpPr>
              <p:nvPr/>
            </p:nvSpPr>
            <p:spPr bwMode="auto">
              <a:xfrm>
                <a:off x="4331" y="678"/>
                <a:ext cx="383" cy="2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" name="Rounded Rectangle 5"/>
          <p:cNvSpPr>
            <a:spLocks noChangeArrowheads="1"/>
          </p:cNvSpPr>
          <p:nvPr/>
        </p:nvSpPr>
        <p:spPr bwMode="auto">
          <a:xfrm>
            <a:off x="392906" y="0"/>
            <a:ext cx="8358188" cy="10179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/>
          <a:p>
            <a:pPr algn="ctr" defTabSz="914145" eaLnBrk="0" hangingPunct="0"/>
            <a:r>
              <a:rPr lang="it-IT" sz="5600">
                <a:solidFill>
                  <a:srgbClr val="C00000"/>
                </a:solidFill>
              </a:rPr>
              <a:t>9 vs 9: prime immagini</a:t>
            </a:r>
            <a:endParaRPr lang="en-US" sz="5600">
              <a:solidFill>
                <a:srgbClr val="C00000"/>
              </a:solidFill>
            </a:endParaRPr>
          </a:p>
        </p:txBody>
      </p:sp>
      <p:sp>
        <p:nvSpPr>
          <p:cNvPr id="306218" name="Text Box 42"/>
          <p:cNvSpPr txBox="1">
            <a:spLocks noChangeArrowheads="1"/>
          </p:cNvSpPr>
          <p:nvPr/>
        </p:nvSpPr>
        <p:spPr bwMode="auto">
          <a:xfrm>
            <a:off x="6607969" y="1393031"/>
            <a:ext cx="2089547" cy="9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r>
              <a:rPr lang="it-IT" sz="2000"/>
              <a:t>Cavita’ riempita con soluzione contenente 18-F</a:t>
            </a:r>
            <a:endParaRPr lang="en-US" sz="2000"/>
          </a:p>
        </p:txBody>
      </p:sp>
      <p:sp>
        <p:nvSpPr>
          <p:cNvPr id="306219" name="Text Box 43"/>
          <p:cNvSpPr txBox="1">
            <a:spLocks noChangeArrowheads="1"/>
          </p:cNvSpPr>
          <p:nvPr/>
        </p:nvSpPr>
        <p:spPr bwMode="auto">
          <a:xfrm>
            <a:off x="821531" y="6343427"/>
            <a:ext cx="2623910" cy="34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4291" tIns="32146" rIns="64291" bIns="32146">
            <a:spAutoFit/>
          </a:bodyPr>
          <a:lstStyle/>
          <a:p>
            <a:r>
              <a:rPr lang="it-IT"/>
              <a:t>Immagine non processata!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UniPi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1866728" cy="1103278"/>
          </a:xfrm>
          <a:prstGeom prst="rect">
            <a:avLst/>
          </a:prstGeom>
        </p:spPr>
      </p:pic>
      <p:pic>
        <p:nvPicPr>
          <p:cNvPr id="79" name="Picture 78" descr="PoliBa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0"/>
            <a:ext cx="742273" cy="702733"/>
          </a:xfrm>
          <a:prstGeom prst="rect">
            <a:avLst/>
          </a:prstGeom>
        </p:spPr>
      </p:pic>
      <p:pic>
        <p:nvPicPr>
          <p:cNvPr id="80" name="Picture 79" descr="UniRM1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28" y="1224373"/>
            <a:ext cx="2121408" cy="679704"/>
          </a:xfrm>
          <a:prstGeom prst="rect">
            <a:avLst/>
          </a:prstGeom>
        </p:spPr>
      </p:pic>
      <p:pic>
        <p:nvPicPr>
          <p:cNvPr id="81" name="Picture 80" descr="UniTo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46278"/>
            <a:ext cx="1987296" cy="7985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INSIDE Project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5013" y="685800"/>
            <a:ext cx="8963558" cy="5419646"/>
            <a:chOff x="-309206" y="479234"/>
            <a:chExt cx="8963558" cy="5419646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3486111093"/>
                </p:ext>
              </p:extLst>
            </p:nvPr>
          </p:nvGraphicFramePr>
          <p:xfrm>
            <a:off x="629666" y="479234"/>
            <a:ext cx="7629115" cy="54196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11" name="Picture 10" descr="INFNlogo.gi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206" y="3378651"/>
              <a:ext cx="1452206" cy="921310"/>
            </a:xfrm>
            <a:prstGeom prst="rect">
              <a:avLst/>
            </a:prstGeom>
          </p:spPr>
        </p:pic>
        <p:pic>
          <p:nvPicPr>
            <p:cNvPr id="9" name="Picture 8" descr="CNAO.tif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877" y="3474373"/>
              <a:ext cx="1822905" cy="413667"/>
            </a:xfrm>
            <a:prstGeom prst="rect">
              <a:avLst/>
            </a:prstGeom>
          </p:spPr>
        </p:pic>
        <p:pic>
          <p:nvPicPr>
            <p:cNvPr id="10" name="Picture 9" descr="MIUR.tif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782" y="479234"/>
              <a:ext cx="2252394" cy="787027"/>
            </a:xfrm>
            <a:prstGeom prst="rect">
              <a:avLst/>
            </a:prstGeom>
          </p:spPr>
        </p:pic>
        <p:pic>
          <p:nvPicPr>
            <p:cNvPr id="12" name="Picture 11" descr="CentroFermi.tif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582" y="2079434"/>
              <a:ext cx="2720770" cy="810360"/>
            </a:xfrm>
            <a:prstGeom prst="rect">
              <a:avLst/>
            </a:prstGeom>
            <a:ln w="19050" cmpd="sng">
              <a:solidFill>
                <a:srgbClr val="1FF6FE"/>
              </a:solidFill>
            </a:ln>
          </p:spPr>
        </p:pic>
      </p:grpSp>
      <p:sp>
        <p:nvSpPr>
          <p:cNvPr id="42" name="Rectangle 41"/>
          <p:cNvSpPr/>
          <p:nvPr/>
        </p:nvSpPr>
        <p:spPr>
          <a:xfrm>
            <a:off x="76200" y="926068"/>
            <a:ext cx="3640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4891E"/>
                </a:solidFill>
              </a:rPr>
              <a:t>PRIN MIUR 2010-2011 - 2010P98A75 </a:t>
            </a:r>
            <a:endParaRPr lang="en-US" dirty="0">
              <a:solidFill>
                <a:srgbClr val="F489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1227412" y="1143000"/>
            <a:ext cx="6689176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</a:rPr>
              <a:t>INSIDE</a:t>
            </a:r>
          </a:p>
          <a:p>
            <a:pPr algn="ctr"/>
            <a:r>
              <a:rPr lang="en-US" sz="2800" b="1" dirty="0" smtClean="0">
                <a:solidFill>
                  <a:srgbClr val="262626"/>
                </a:solidFill>
              </a:rPr>
              <a:t> </a:t>
            </a:r>
            <a:r>
              <a:rPr lang="en-US" sz="2800" b="1" dirty="0">
                <a:solidFill>
                  <a:srgbClr val="262626"/>
                </a:solidFill>
              </a:rPr>
              <a:t>Innovative Solutions for In-beam </a:t>
            </a:r>
            <a:r>
              <a:rPr lang="en-US" sz="2800" b="1" dirty="0" err="1">
                <a:solidFill>
                  <a:srgbClr val="262626"/>
                </a:solidFill>
              </a:rPr>
              <a:t>DosimEtry</a:t>
            </a:r>
            <a:r>
              <a:rPr lang="en-US" sz="2800" b="1" dirty="0">
                <a:solidFill>
                  <a:srgbClr val="262626"/>
                </a:solidFill>
              </a:rPr>
              <a:t> in </a:t>
            </a:r>
            <a:r>
              <a:rPr lang="en-US" sz="2800" b="1" dirty="0" err="1">
                <a:solidFill>
                  <a:srgbClr val="262626"/>
                </a:solidFill>
              </a:rPr>
              <a:t>hadrontherapy</a:t>
            </a:r>
            <a:r>
              <a:rPr lang="en-US" sz="2800" b="1" dirty="0">
                <a:solidFill>
                  <a:srgbClr val="262626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262626"/>
                </a:solidFill>
              </a:rPr>
              <a:t>aims at building an </a:t>
            </a:r>
            <a:r>
              <a:rPr lang="en-US" sz="2800" b="1" dirty="0">
                <a:solidFill>
                  <a:srgbClr val="262626"/>
                </a:solidFill>
                <a:cs typeface="Comic Sans MS"/>
              </a:rPr>
              <a:t>in-beam, multimodal profiler for </a:t>
            </a:r>
            <a:r>
              <a:rPr lang="en-US" sz="2800" b="1" dirty="0" err="1">
                <a:solidFill>
                  <a:srgbClr val="262626"/>
                </a:solidFill>
                <a:cs typeface="Comic Sans MS"/>
              </a:rPr>
              <a:t>Hadrontherapy</a:t>
            </a:r>
            <a:r>
              <a:rPr lang="en-US" sz="2800" b="1" dirty="0">
                <a:solidFill>
                  <a:srgbClr val="262626"/>
                </a:solidFill>
                <a:cs typeface="Comic Sans MS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52672" y="3269696"/>
            <a:ext cx="4348413" cy="3285533"/>
            <a:chOff x="4572464" y="3082544"/>
            <a:chExt cx="4348413" cy="3285533"/>
          </a:xfrm>
        </p:grpSpPr>
        <p:sp>
          <p:nvSpPr>
            <p:cNvPr id="6" name="Rectangle 27"/>
            <p:cNvSpPr>
              <a:spLocks/>
            </p:cNvSpPr>
            <p:nvPr/>
          </p:nvSpPr>
          <p:spPr bwMode="auto">
            <a:xfrm>
              <a:off x="5195173" y="4631820"/>
              <a:ext cx="3060776" cy="276020"/>
            </a:xfrm>
            <a:prstGeom prst="rect">
              <a:avLst/>
            </a:prstGeom>
            <a:solidFill>
              <a:srgbClr val="80808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 cap="flat">
                  <a:solidFill>
                    <a:srgbClr val="333333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069" y="4320184"/>
              <a:ext cx="1150430" cy="961619"/>
            </a:xfrm>
            <a:prstGeom prst="rect">
              <a:avLst/>
            </a:prstGeom>
            <a:noFill/>
            <a:ln>
              <a:noFill/>
            </a:ln>
            <a:effectLst>
              <a:outerShdw blurRad="127000" dist="139699" dir="20100015" algn="ctr" rotWithShape="0">
                <a:srgbClr val="003F3F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300" y="4783186"/>
              <a:ext cx="1139875" cy="1584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2790" y="3216102"/>
              <a:ext cx="1139875" cy="1584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33"/>
            <p:cNvGrpSpPr>
              <a:grpSpLocks/>
            </p:cNvGrpSpPr>
            <p:nvPr/>
          </p:nvGrpSpPr>
          <p:grpSpPr bwMode="auto">
            <a:xfrm>
              <a:off x="5300717" y="4293472"/>
              <a:ext cx="612155" cy="988331"/>
              <a:chOff x="0" y="0"/>
              <a:chExt cx="464" cy="888"/>
            </a:xfrm>
          </p:grpSpPr>
          <p:sp>
            <p:nvSpPr>
              <p:cNvPr id="31" name="AutoShape 31"/>
              <p:cNvSpPr>
                <a:spLocks/>
              </p:cNvSpPr>
              <p:nvPr/>
            </p:nvSpPr>
            <p:spPr bwMode="auto">
              <a:xfrm>
                <a:off x="24" y="128"/>
                <a:ext cx="408" cy="632"/>
              </a:xfrm>
              <a:prstGeom prst="rightArrow">
                <a:avLst>
                  <a:gd name="adj1" fmla="val 42139"/>
                  <a:gd name="adj2" fmla="val 31778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32" name="Picture 32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64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ectangle 34"/>
            <p:cNvSpPr>
              <a:spLocks/>
            </p:cNvSpPr>
            <p:nvPr/>
          </p:nvSpPr>
          <p:spPr bwMode="auto">
            <a:xfrm>
              <a:off x="4572464" y="4203152"/>
              <a:ext cx="780126" cy="56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2000" dirty="0" smtClean="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Beam</a:t>
              </a:r>
              <a:endParaRPr lang="en-US" sz="20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pic>
          <p:nvPicPr>
            <p:cNvPr id="12" name="Picture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665" y="3082544"/>
              <a:ext cx="211088" cy="22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464" y="5842748"/>
              <a:ext cx="211088" cy="22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37"/>
            <p:cNvSpPr>
              <a:spLocks/>
            </p:cNvSpPr>
            <p:nvPr/>
          </p:nvSpPr>
          <p:spPr bwMode="auto">
            <a:xfrm>
              <a:off x="4721545" y="5824940"/>
              <a:ext cx="967047" cy="320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300">
                  <a:solidFill>
                    <a:srgbClr val="80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511 keV</a:t>
              </a:r>
            </a:p>
          </p:txBody>
        </p:sp>
        <p:sp>
          <p:nvSpPr>
            <p:cNvPr id="15" name="Rectangle 38"/>
            <p:cNvSpPr>
              <a:spLocks/>
            </p:cNvSpPr>
            <p:nvPr/>
          </p:nvSpPr>
          <p:spPr bwMode="auto">
            <a:xfrm>
              <a:off x="7953830" y="3153775"/>
              <a:ext cx="967047" cy="320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300">
                  <a:solidFill>
                    <a:srgbClr val="80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511 keV</a:t>
              </a:r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>
              <a:off x="6861450" y="4895598"/>
              <a:ext cx="1023777" cy="715649"/>
            </a:xfrm>
            <a:prstGeom prst="line">
              <a:avLst/>
            </a:prstGeom>
            <a:noFill/>
            <a:ln w="38100" cap="rnd">
              <a:solidFill>
                <a:srgbClr val="FF8000"/>
              </a:solidFill>
              <a:prstDash val="sysDot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7" name="Picture 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411" y="5611247"/>
              <a:ext cx="211088" cy="22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41"/>
            <p:cNvSpPr>
              <a:spLocks/>
            </p:cNvSpPr>
            <p:nvPr/>
          </p:nvSpPr>
          <p:spPr bwMode="auto">
            <a:xfrm>
              <a:off x="7209745" y="5709190"/>
              <a:ext cx="850948" cy="320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300" dirty="0">
                  <a:solidFill>
                    <a:srgbClr val="FF8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prompt</a:t>
              </a:r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6841660" y="4818801"/>
              <a:ext cx="1044886" cy="415144"/>
            </a:xfrm>
            <a:prstGeom prst="line">
              <a:avLst/>
            </a:prstGeom>
            <a:noFill/>
            <a:ln w="38100" cap="rnd">
              <a:solidFill>
                <a:srgbClr val="FF8000"/>
              </a:solidFill>
              <a:prstDash val="sysDot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>
              <a:off x="6809997" y="4946795"/>
              <a:ext cx="174148" cy="1050658"/>
            </a:xfrm>
            <a:prstGeom prst="line">
              <a:avLst/>
            </a:prstGeom>
            <a:noFill/>
            <a:ln w="38100" cap="rnd">
              <a:solidFill>
                <a:srgbClr val="FF8000"/>
              </a:solidFill>
              <a:prstDash val="sysDot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1" name="Picture 4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453" y="4149897"/>
              <a:ext cx="1773139" cy="65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5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344" y="3981836"/>
              <a:ext cx="1087103" cy="810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46"/>
            <p:cNvSpPr>
              <a:spLocks/>
            </p:cNvSpPr>
            <p:nvPr/>
          </p:nvSpPr>
          <p:spPr bwMode="auto">
            <a:xfrm>
              <a:off x="7825658" y="3672311"/>
              <a:ext cx="872057" cy="43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2000" dirty="0">
                  <a:solidFill>
                    <a:srgbClr val="008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proton</a:t>
              </a:r>
            </a:p>
          </p:txBody>
        </p:sp>
        <p:pic>
          <p:nvPicPr>
            <p:cNvPr id="24" name="Picture 4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7710" r="10962" b="20895"/>
            <a:stretch>
              <a:fillRect/>
            </a:stretch>
          </p:blipFill>
          <p:spPr bwMode="auto">
            <a:xfrm>
              <a:off x="5523679" y="3267300"/>
              <a:ext cx="1424844" cy="96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7710" r="10962" b="20895"/>
            <a:stretch>
              <a:fillRect/>
            </a:stretch>
          </p:blipFill>
          <p:spPr bwMode="auto">
            <a:xfrm>
              <a:off x="5511805" y="3269526"/>
              <a:ext cx="1424844" cy="96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52"/>
            <p:cNvGrpSpPr>
              <a:grpSpLocks/>
            </p:cNvGrpSpPr>
            <p:nvPr/>
          </p:nvGrpSpPr>
          <p:grpSpPr bwMode="auto">
            <a:xfrm>
              <a:off x="8055416" y="4284568"/>
              <a:ext cx="612155" cy="988331"/>
              <a:chOff x="0" y="0"/>
              <a:chExt cx="464" cy="888"/>
            </a:xfrm>
          </p:grpSpPr>
          <p:sp>
            <p:nvSpPr>
              <p:cNvPr id="29" name="AutoShape 50"/>
              <p:cNvSpPr>
                <a:spLocks/>
              </p:cNvSpPr>
              <p:nvPr/>
            </p:nvSpPr>
            <p:spPr bwMode="auto">
              <a:xfrm>
                <a:off x="24" y="128"/>
                <a:ext cx="408" cy="632"/>
              </a:xfrm>
              <a:prstGeom prst="rightArrow">
                <a:avLst>
                  <a:gd name="adj1" fmla="val 42139"/>
                  <a:gd name="adj2" fmla="val 31778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30" name="Picture 51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64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AutoShape 54"/>
            <p:cNvSpPr>
              <a:spLocks/>
            </p:cNvSpPr>
            <p:nvPr/>
          </p:nvSpPr>
          <p:spPr bwMode="auto">
            <a:xfrm>
              <a:off x="6472256" y="4596204"/>
              <a:ext cx="443285" cy="347251"/>
            </a:xfrm>
            <a:custGeom>
              <a:avLst/>
              <a:gdLst/>
              <a:ahLst/>
              <a:cxnLst/>
              <a:rect l="0" t="0" r="r" b="b"/>
              <a:pathLst>
                <a:path w="21674" h="21748">
                  <a:moveTo>
                    <a:pt x="10837" y="0"/>
                  </a:moveTo>
                  <a:lnTo>
                    <a:pt x="11729" y="5511"/>
                  </a:lnTo>
                  <a:lnTo>
                    <a:pt x="14356" y="589"/>
                  </a:lnTo>
                  <a:lnTo>
                    <a:pt x="13416" y="6092"/>
                  </a:lnTo>
                  <a:lnTo>
                    <a:pt x="17493" y="2293"/>
                  </a:lnTo>
                  <a:lnTo>
                    <a:pt x="14824" y="7192"/>
                  </a:lnTo>
                  <a:lnTo>
                    <a:pt x="19909" y="4927"/>
                  </a:lnTo>
                  <a:lnTo>
                    <a:pt x="15799" y="8690"/>
                  </a:lnTo>
                  <a:lnTo>
                    <a:pt x="21342" y="8205"/>
                  </a:lnTo>
                  <a:lnTo>
                    <a:pt x="16237" y="10425"/>
                  </a:lnTo>
                  <a:lnTo>
                    <a:pt x="21637" y="11772"/>
                  </a:lnTo>
                  <a:lnTo>
                    <a:pt x="16090" y="12209"/>
                  </a:lnTo>
                  <a:lnTo>
                    <a:pt x="20761" y="15242"/>
                  </a:lnTo>
                  <a:lnTo>
                    <a:pt x="15373" y="13848"/>
                  </a:lnTo>
                  <a:lnTo>
                    <a:pt x="18810" y="18239"/>
                  </a:lnTo>
                  <a:lnTo>
                    <a:pt x="14165" y="15165"/>
                  </a:lnTo>
                  <a:lnTo>
                    <a:pt x="15995" y="20438"/>
                  </a:lnTo>
                  <a:lnTo>
                    <a:pt x="12596" y="16017"/>
                  </a:lnTo>
                  <a:lnTo>
                    <a:pt x="12621" y="21600"/>
                  </a:lnTo>
                  <a:lnTo>
                    <a:pt x="10837" y="16311"/>
                  </a:lnTo>
                  <a:lnTo>
                    <a:pt x="9053" y="21600"/>
                  </a:lnTo>
                  <a:lnTo>
                    <a:pt x="9078" y="16017"/>
                  </a:lnTo>
                  <a:lnTo>
                    <a:pt x="5679" y="20438"/>
                  </a:lnTo>
                  <a:lnTo>
                    <a:pt x="7509" y="15165"/>
                  </a:lnTo>
                  <a:lnTo>
                    <a:pt x="2864" y="18239"/>
                  </a:lnTo>
                  <a:lnTo>
                    <a:pt x="6301" y="13848"/>
                  </a:lnTo>
                  <a:lnTo>
                    <a:pt x="913" y="15242"/>
                  </a:lnTo>
                  <a:lnTo>
                    <a:pt x="5584" y="12209"/>
                  </a:lnTo>
                  <a:lnTo>
                    <a:pt x="37" y="11772"/>
                  </a:lnTo>
                  <a:lnTo>
                    <a:pt x="5437" y="10425"/>
                  </a:lnTo>
                  <a:lnTo>
                    <a:pt x="332" y="8205"/>
                  </a:lnTo>
                  <a:lnTo>
                    <a:pt x="5875" y="8690"/>
                  </a:lnTo>
                  <a:lnTo>
                    <a:pt x="1765" y="4927"/>
                  </a:lnTo>
                  <a:lnTo>
                    <a:pt x="6850" y="7192"/>
                  </a:lnTo>
                  <a:lnTo>
                    <a:pt x="4181" y="2293"/>
                  </a:lnTo>
                  <a:lnTo>
                    <a:pt x="8258" y="6092"/>
                  </a:lnTo>
                  <a:lnTo>
                    <a:pt x="7318" y="589"/>
                  </a:lnTo>
                  <a:lnTo>
                    <a:pt x="9945" y="5511"/>
                  </a:lnTo>
                  <a:lnTo>
                    <a:pt x="10837" y="0"/>
                  </a:lnTo>
                  <a:close/>
                  <a:moveTo>
                    <a:pt x="10837" y="0"/>
                  </a:moveTo>
                </a:path>
              </a:pathLst>
            </a:custGeom>
            <a:gradFill rotWithShape="0">
              <a:gsLst>
                <a:gs pos="0">
                  <a:srgbClr val="FFFF00">
                    <a:alpha val="84999"/>
                  </a:srgbClr>
                </a:gs>
                <a:gs pos="58031">
                  <a:srgbClr val="FFBF00">
                    <a:alpha val="84999"/>
                  </a:srgbClr>
                </a:gs>
                <a:gs pos="100000">
                  <a:srgbClr val="FF8000">
                    <a:alpha val="84999"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>
              <a:outerShdw blurRad="127000" dist="76200" dir="3960011" algn="ctr" rotWithShape="0">
                <a:srgbClr val="FFFF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84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cxnSp>
          <p:nvCxnSpPr>
            <p:cNvPr id="28" name="Straight Arrow Connector 27"/>
            <p:cNvCxnSpPr>
              <a:stCxn id="19" idx="0"/>
            </p:cNvCxnSpPr>
            <p:nvPr/>
          </p:nvCxnSpPr>
          <p:spPr>
            <a:xfrm>
              <a:off x="6841660" y="4818801"/>
              <a:ext cx="1946514" cy="415144"/>
            </a:xfrm>
            <a:prstGeom prst="straightConnector1">
              <a:avLst/>
            </a:prstGeom>
            <a:ln>
              <a:solidFill>
                <a:srgbClr val="BD33B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66707" y="3581400"/>
            <a:ext cx="4329093" cy="2677656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cs typeface="Comic Sans MS"/>
              </a:rPr>
              <a:t>The monitoring is based on the detection of different signal produced by the beam:</a:t>
            </a:r>
          </a:p>
          <a:p>
            <a:r>
              <a:rPr lang="en-US" sz="2400" dirty="0">
                <a:cs typeface="Comic Sans MS"/>
              </a:rPr>
              <a:t>Annihilation gammas from β</a:t>
            </a:r>
            <a:r>
              <a:rPr lang="en-US" sz="2400" baseline="30000" dirty="0">
                <a:cs typeface="Comic Sans MS"/>
              </a:rPr>
              <a:t>+</a:t>
            </a:r>
            <a:r>
              <a:rPr lang="en-US" sz="2400" dirty="0">
                <a:cs typeface="Comic Sans MS"/>
              </a:rPr>
              <a:t> emitters (PET)</a:t>
            </a:r>
          </a:p>
          <a:p>
            <a:r>
              <a:rPr lang="en-US" sz="2400" dirty="0">
                <a:cs typeface="Comic Sans MS"/>
              </a:rPr>
              <a:t>Prompt charged </a:t>
            </a:r>
            <a:r>
              <a:rPr lang="en-US" sz="2400" dirty="0" err="1">
                <a:cs typeface="Comic Sans MS"/>
              </a:rPr>
              <a:t>secondaries</a:t>
            </a:r>
            <a:r>
              <a:rPr lang="en-US" sz="2400" dirty="0">
                <a:cs typeface="Comic Sans MS"/>
              </a:rPr>
              <a:t> (mainly protons)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4156273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7839"/>
          <a:stretch/>
        </p:blipFill>
        <p:spPr>
          <a:xfrm>
            <a:off x="4826001" y="1295400"/>
            <a:ext cx="4318000" cy="4740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7263" y="1740387"/>
            <a:ext cx="1139555" cy="369332"/>
          </a:xfrm>
          <a:prstGeom prst="rect">
            <a:avLst/>
          </a:prstGeom>
          <a:solidFill>
            <a:srgbClr val="21FEFB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PET heads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38211" y="2109719"/>
            <a:ext cx="909052" cy="871439"/>
          </a:xfrm>
          <a:prstGeom prst="straightConnector1">
            <a:avLst/>
          </a:prstGeom>
          <a:ln>
            <a:solidFill>
              <a:srgbClr val="21FEF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138738" y="2109719"/>
            <a:ext cx="708525" cy="1459649"/>
          </a:xfrm>
          <a:prstGeom prst="straightConnector1">
            <a:avLst/>
          </a:prstGeom>
          <a:ln>
            <a:solidFill>
              <a:srgbClr val="21FEF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11579" y="1925053"/>
            <a:ext cx="964852" cy="646331"/>
          </a:xfrm>
          <a:prstGeom prst="rect">
            <a:avLst/>
          </a:prstGeom>
          <a:solidFill>
            <a:srgbClr val="22FF68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Charged</a:t>
            </a:r>
          </a:p>
          <a:p>
            <a:r>
              <a:rPr lang="en-US" dirty="0" smtClean="0"/>
              <a:t> tracker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5376431" y="2248219"/>
            <a:ext cx="265043" cy="323165"/>
          </a:xfrm>
          <a:prstGeom prst="straightConnector1">
            <a:avLst/>
          </a:prstGeom>
          <a:ln>
            <a:solidFill>
              <a:srgbClr val="22FF6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21052" y="4676624"/>
            <a:ext cx="777865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CNAO</a:t>
            </a:r>
          </a:p>
          <a:p>
            <a:r>
              <a:rPr lang="en-US" dirty="0" smtClean="0"/>
              <a:t>nozzle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76431" y="5494421"/>
            <a:ext cx="2030686" cy="369332"/>
          </a:xfrm>
          <a:prstGeom prst="rect">
            <a:avLst/>
          </a:prstGeom>
          <a:solidFill>
            <a:srgbClr val="22FF6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INSIDE prototype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3954379" cy="4263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62626"/>
                </a:solidFill>
                <a:cs typeface="Comic Sans MS"/>
              </a:rPr>
              <a:t>In-beam dose profiling by PET activities and charged </a:t>
            </a:r>
            <a:r>
              <a:rPr lang="en-US" dirty="0" err="1">
                <a:solidFill>
                  <a:srgbClr val="262626"/>
                </a:solidFill>
                <a:cs typeface="Comic Sans MS"/>
              </a:rPr>
              <a:t>secondaries</a:t>
            </a:r>
            <a:r>
              <a:rPr lang="en-US" dirty="0">
                <a:solidFill>
                  <a:srgbClr val="262626"/>
                </a:solidFill>
                <a:cs typeface="Comic Sans MS"/>
              </a:rPr>
              <a:t> </a:t>
            </a:r>
            <a:r>
              <a:rPr lang="en-US" dirty="0" smtClean="0">
                <a:solidFill>
                  <a:srgbClr val="262626"/>
                </a:solidFill>
                <a:cs typeface="Comic Sans MS"/>
              </a:rPr>
              <a:t>tracking .</a:t>
            </a:r>
            <a:endParaRPr lang="en-US" dirty="0">
              <a:solidFill>
                <a:srgbClr val="262626"/>
              </a:solidFill>
              <a:cs typeface="Comic Sans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262626"/>
                </a:solidFill>
              </a:rPr>
              <a:t>Multimodal </a:t>
            </a:r>
            <a:r>
              <a:rPr lang="en-US" sz="3200" dirty="0" smtClean="0">
                <a:solidFill>
                  <a:srgbClr val="262626"/>
                </a:solidFill>
              </a:rPr>
              <a:t>approach: The </a:t>
            </a:r>
            <a:r>
              <a:rPr lang="en-US" sz="3200" dirty="0">
                <a:solidFill>
                  <a:srgbClr val="262626"/>
                </a:solidFill>
              </a:rPr>
              <a:t>INSIDE project @CNAO</a:t>
            </a:r>
            <a:endParaRPr lang="it-IT" dirty="0">
              <a:solidFill>
                <a:srgbClr val="26262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0940" y="5498707"/>
            <a:ext cx="130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G. </a:t>
            </a:r>
            <a:r>
              <a:rPr lang="en-GB" dirty="0" err="1" smtClean="0"/>
              <a:t>Giraudo</a:t>
            </a:r>
            <a:endParaRPr lang="en-GB" dirty="0" smtClean="0"/>
          </a:p>
          <a:p>
            <a:r>
              <a:rPr lang="en-GB" dirty="0" smtClean="0"/>
              <a:t>INFN Torino</a:t>
            </a:r>
            <a:endParaRPr lang="en-GB" dirty="0"/>
          </a:p>
        </p:txBody>
      </p:sp>
      <p:pic>
        <p:nvPicPr>
          <p:cNvPr id="17" name="Content Placeholder 8" descr="inside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7698" r="4709"/>
          <a:stretch/>
        </p:blipFill>
        <p:spPr>
          <a:xfrm>
            <a:off x="1469" y="933787"/>
            <a:ext cx="9144000" cy="51344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3798" y="4986589"/>
            <a:ext cx="311718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62626"/>
                </a:solidFill>
                <a:cs typeface="Comic Sans MS"/>
              </a:rPr>
              <a:t>Mechanics and operation optimized to be tested </a:t>
            </a:r>
            <a:r>
              <a:rPr lang="en-US" sz="2000" dirty="0" smtClean="0">
                <a:solidFill>
                  <a:srgbClr val="262626"/>
                </a:solidFill>
                <a:cs typeface="Comic Sans MS"/>
              </a:rPr>
              <a:t> (and </a:t>
            </a:r>
            <a:r>
              <a:rPr lang="en-US" sz="2000" dirty="0">
                <a:solidFill>
                  <a:srgbClr val="262626"/>
                </a:solidFill>
                <a:cs typeface="Comic Sans MS"/>
              </a:rPr>
              <a:t>finally operated) </a:t>
            </a:r>
            <a:r>
              <a:rPr lang="en-US" sz="2000" dirty="0" smtClean="0">
                <a:solidFill>
                  <a:srgbClr val="262626"/>
                </a:solidFill>
                <a:cs typeface="Comic Sans MS"/>
              </a:rPr>
              <a:t>at CNAO</a:t>
            </a:r>
            <a:endParaRPr lang="it-IT" sz="20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98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791200"/>
            <a:ext cx="4396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Pileiro</a:t>
            </a:r>
            <a:r>
              <a:rPr lang="it-IT" dirty="0" smtClean="0"/>
              <a:t>, G. </a:t>
            </a:r>
            <a:r>
              <a:rPr lang="it-IT" dirty="0" err="1" smtClean="0"/>
              <a:t>Pirrone</a:t>
            </a:r>
            <a:r>
              <a:rPr lang="it-IT" dirty="0" smtClean="0"/>
              <a:t>, </a:t>
            </a:r>
            <a:r>
              <a:rPr lang="it-IT" dirty="0" err="1" smtClean="0"/>
              <a:t>M.Morrocchi</a:t>
            </a:r>
            <a:r>
              <a:rPr lang="it-IT" dirty="0" smtClean="0"/>
              <a:t>, A. Lodola</a:t>
            </a:r>
          </a:p>
          <a:p>
            <a:r>
              <a:rPr lang="it-IT" dirty="0" smtClean="0"/>
              <a:t>INFN Pisa</a:t>
            </a:r>
          </a:p>
          <a:p>
            <a:r>
              <a:rPr lang="it-IT" dirty="0" err="1" smtClean="0"/>
              <a:t>R</a:t>
            </a:r>
            <a:r>
              <a:rPr lang="it-IT" dirty="0" smtClean="0"/>
              <a:t>. </a:t>
            </a:r>
            <a:r>
              <a:rPr lang="it-IT" dirty="0" err="1" smtClean="0"/>
              <a:t>Wheadon</a:t>
            </a:r>
            <a:r>
              <a:rPr lang="it-IT" dirty="0" smtClean="0"/>
              <a:t> INFN Torino</a:t>
            </a:r>
            <a:endParaRPr lang="it-IT" dirty="0"/>
          </a:p>
        </p:txBody>
      </p:sp>
      <p:pic>
        <p:nvPicPr>
          <p:cNvPr id="4" name="Content Placeholder 3" descr="Inside_FE_ASIC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-579" b="29192"/>
          <a:stretch/>
        </p:blipFill>
        <p:spPr>
          <a:xfrm>
            <a:off x="914400" y="3756719"/>
            <a:ext cx="3548348" cy="187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4776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4267200"/>
            <a:ext cx="134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G. </a:t>
            </a:r>
            <a:r>
              <a:rPr lang="en-GB" dirty="0" smtClean="0"/>
              <a:t>GIRAUDO</a:t>
            </a:r>
          </a:p>
          <a:p>
            <a:r>
              <a:rPr lang="en-GB" dirty="0" smtClean="0"/>
              <a:t>INFN Torino</a:t>
            </a:r>
            <a:endParaRPr lang="en-GB" dirty="0"/>
          </a:p>
        </p:txBody>
      </p:sp>
      <p:sp>
        <p:nvSpPr>
          <p:cNvPr id="8" name="Rettangolo 7"/>
          <p:cNvSpPr/>
          <p:nvPr/>
        </p:nvSpPr>
        <p:spPr>
          <a:xfrm>
            <a:off x="104114" y="126332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 detector updates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3" y="968340"/>
            <a:ext cx="5514654" cy="49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7513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53820" y="6096000"/>
            <a:ext cx="134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G. GIRAUDO</a:t>
            </a:r>
          </a:p>
          <a:p>
            <a:r>
              <a:rPr lang="en-GB" dirty="0" smtClean="0"/>
              <a:t>INFN Torino</a:t>
            </a:r>
            <a:endParaRPr lang="en-GB" dirty="0"/>
          </a:p>
        </p:txBody>
      </p:sp>
      <p:sp>
        <p:nvSpPr>
          <p:cNvPr id="8" name="Rettangolo 7"/>
          <p:cNvSpPr/>
          <p:nvPr/>
        </p:nvSpPr>
        <p:spPr>
          <a:xfrm>
            <a:off x="104114" y="126332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 detector updates</a:t>
            </a:r>
            <a:endParaRPr lang="en-GB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7" y="495665"/>
            <a:ext cx="7543800" cy="534514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425506" y="868642"/>
            <a:ext cx="314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COOLING PLATE – NEW DESIGN</a:t>
            </a:r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48392" y="4938964"/>
            <a:ext cx="450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ALUMINIUM ALLOY AlSi7Mg T6 </a:t>
            </a:r>
            <a:r>
              <a:rPr lang="en-GB" dirty="0" smtClean="0">
                <a:sym typeface="Wingdings" panose="05000000000000000000" pitchFamily="2" charset="2"/>
              </a:rPr>
              <a:t> 150 W/</a:t>
            </a:r>
            <a:r>
              <a:rPr lang="en-GB" dirty="0" err="1" smtClean="0">
                <a:sym typeface="Wingdings" panose="05000000000000000000" pitchFamily="2" charset="2"/>
              </a:rPr>
              <a:t>m∙K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 smtClean="0"/>
              <a:t>AISI 316 L </a:t>
            </a:r>
            <a:r>
              <a:rPr lang="en-GB" dirty="0" smtClean="0">
                <a:sym typeface="Wingdings" panose="05000000000000000000" pitchFamily="2" charset="2"/>
              </a:rPr>
              <a:t> 15 W/</a:t>
            </a:r>
            <a:r>
              <a:rPr lang="en-GB" dirty="0" err="1" smtClean="0">
                <a:sym typeface="Wingdings" panose="05000000000000000000" pitchFamily="2" charset="2"/>
              </a:rPr>
              <a:t>m∙K</a:t>
            </a:r>
            <a:endParaRPr lang="en-GB" dirty="0"/>
          </a:p>
        </p:txBody>
      </p:sp>
      <p:sp>
        <p:nvSpPr>
          <p:cNvPr id="4" name="Rettangolo 3"/>
          <p:cNvSpPr/>
          <p:nvPr/>
        </p:nvSpPr>
        <p:spPr>
          <a:xfrm>
            <a:off x="5036044" y="1422640"/>
            <a:ext cx="3559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Tube </a:t>
            </a:r>
            <a:r>
              <a:rPr lang="en-GB" dirty="0"/>
              <a:t>embedded in the </a:t>
            </a:r>
            <a:r>
              <a:rPr lang="en-GB" dirty="0" smtClean="0"/>
              <a:t>melted </a:t>
            </a:r>
            <a:r>
              <a:rPr lang="en-GB" dirty="0"/>
              <a:t>plate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6321323" y="1791972"/>
            <a:ext cx="685800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1866400" y="5983069"/>
            <a:ext cx="4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found an art foundry (ITALFOND) </a:t>
            </a:r>
            <a:br>
              <a:rPr lang="en-GB" dirty="0"/>
            </a:br>
            <a:r>
              <a:rPr lang="en-GB" dirty="0"/>
              <a:t>plate in </a:t>
            </a:r>
            <a:r>
              <a:rPr lang="en-GB" dirty="0" smtClean="0"/>
              <a:t>order: </a:t>
            </a:r>
            <a:r>
              <a:rPr lang="en-GB" dirty="0"/>
              <a:t>minimum 8 pieces</a:t>
            </a:r>
          </a:p>
        </p:txBody>
      </p:sp>
    </p:spTree>
    <p:extLst>
      <p:ext uri="{BB962C8B-B14F-4D97-AF65-F5344CB8AC3E}">
        <p14:creationId xmlns:p14="http://schemas.microsoft.com/office/powerpoint/2010/main" val="25504103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2261" y="2685604"/>
            <a:ext cx="4173512" cy="312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2" name="Rectangle 78"/>
          <p:cNvSpPr>
            <a:spLocks noChangeArrowheads="1"/>
          </p:cNvSpPr>
          <p:nvPr/>
        </p:nvSpPr>
        <p:spPr bwMode="auto">
          <a:xfrm>
            <a:off x="711027" y="3353098"/>
            <a:ext cx="1158292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defTabSz="914145">
              <a:lnSpc>
                <a:spcPct val="115000"/>
              </a:lnSpc>
            </a:pPr>
            <a:endParaRPr lang="it-IT" altLang="it-IT" sz="3200">
              <a:solidFill>
                <a:srgbClr val="190C76"/>
              </a:solidFill>
              <a:latin typeface="Trebuchet MS" pitchFamily="34" charset="0"/>
            </a:endParaRPr>
          </a:p>
        </p:txBody>
      </p:sp>
      <p:sp>
        <p:nvSpPr>
          <p:cNvPr id="215047" name="Rectangle 35"/>
          <p:cNvSpPr>
            <a:spLocks noChangeArrowheads="1"/>
          </p:cNvSpPr>
          <p:nvPr/>
        </p:nvSpPr>
        <p:spPr bwMode="auto">
          <a:xfrm>
            <a:off x="322586" y="5943079"/>
            <a:ext cx="8229823" cy="129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914145">
              <a:spcBef>
                <a:spcPct val="20000"/>
              </a:spcBef>
              <a:defRPr/>
            </a:pPr>
            <a:r>
              <a:rPr lang="it-IT" altLang="it-IT" sz="2800" dirty="0">
                <a:solidFill>
                  <a:srgbClr val="C00000"/>
                </a:solidFill>
                <a:latin typeface="+mj-lt"/>
                <a:sym typeface="Symbol"/>
              </a:rPr>
              <a:t></a:t>
            </a:r>
            <a:r>
              <a:rPr lang="it-IT" altLang="it-IT" sz="2800" dirty="0">
                <a:solidFill>
                  <a:srgbClr val="C00000"/>
                </a:solidFill>
                <a:latin typeface="+mj-lt"/>
              </a:rPr>
              <a:t>simulazione e misura della distribuzione dell’attività ß+ prodotta  </a:t>
            </a:r>
          </a:p>
          <a:p>
            <a:pPr defTabSz="914145">
              <a:spcBef>
                <a:spcPct val="20000"/>
              </a:spcBef>
              <a:defRPr/>
            </a:pPr>
            <a:endParaRPr lang="it-IT" altLang="it-IT" dirty="0">
              <a:solidFill>
                <a:srgbClr val="780A1C"/>
              </a:solidFill>
              <a:latin typeface="Trebuchet MS" pitchFamily="34" charset="0"/>
            </a:endParaRPr>
          </a:p>
        </p:txBody>
      </p:sp>
      <p:sp>
        <p:nvSpPr>
          <p:cNvPr id="215049" name="Rectangle 20"/>
          <p:cNvSpPr>
            <a:spLocks noChangeArrowheads="1"/>
          </p:cNvSpPr>
          <p:nvPr/>
        </p:nvSpPr>
        <p:spPr bwMode="auto">
          <a:xfrm>
            <a:off x="944315" y="2553891"/>
            <a:ext cx="2234654" cy="871761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914145">
              <a:defRPr/>
            </a:pPr>
            <a:r>
              <a:rPr lang="en-US" altLang="it-IT" sz="2500" b="1" dirty="0" err="1">
                <a:solidFill>
                  <a:srgbClr val="FFFF00"/>
                </a:solidFill>
                <a:latin typeface="+mj-lt"/>
              </a:rPr>
              <a:t>Simulazione</a:t>
            </a:r>
            <a:r>
              <a:rPr lang="en-US" altLang="it-IT" sz="2500" b="1" dirty="0">
                <a:solidFill>
                  <a:srgbClr val="FFFF00"/>
                </a:solidFill>
                <a:latin typeface="+mj-lt"/>
              </a:rPr>
              <a:t> Monte Carlo</a:t>
            </a:r>
          </a:p>
        </p:txBody>
      </p:sp>
      <p:sp>
        <p:nvSpPr>
          <p:cNvPr id="11" name="Rounded Rectangle 5"/>
          <p:cNvSpPr>
            <a:spLocks noChangeArrowheads="1"/>
          </p:cNvSpPr>
          <p:nvPr/>
        </p:nvSpPr>
        <p:spPr bwMode="auto">
          <a:xfrm>
            <a:off x="253380" y="214313"/>
            <a:ext cx="8358188" cy="1285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 algn="ctr">
              <a:defRPr/>
            </a:pPr>
            <a:r>
              <a:rPr lang="it-IT" altLang="it-IT" sz="3100" dirty="0">
                <a:solidFill>
                  <a:srgbClr val="3333FF"/>
                </a:solidFill>
                <a:cs typeface="Times New Roman" pitchFamily="18" charset="0"/>
              </a:rPr>
              <a:t>La PET per il monitoraggio della terapia con particelle cariche</a:t>
            </a:r>
          </a:p>
        </p:txBody>
      </p:sp>
      <p:sp>
        <p:nvSpPr>
          <p:cNvPr id="189446" name="Cilindro 1"/>
          <p:cNvSpPr>
            <a:spLocks noChangeArrowheads="1"/>
          </p:cNvSpPr>
          <p:nvPr/>
        </p:nvSpPr>
        <p:spPr bwMode="auto">
          <a:xfrm rot="6695980">
            <a:off x="7701298" y="3495415"/>
            <a:ext cx="202035" cy="1489025"/>
          </a:xfrm>
          <a:prstGeom prst="can">
            <a:avLst>
              <a:gd name="adj" fmla="val 25045"/>
            </a:avLst>
          </a:prstGeom>
          <a:solidFill>
            <a:srgbClr val="F17C69">
              <a:alpha val="92155"/>
            </a:srgbClr>
          </a:solidFill>
          <a:ln w="12700" algn="ctr">
            <a:noFill/>
            <a:round/>
            <a:headEnd/>
            <a:tailEnd/>
          </a:ln>
        </p:spPr>
        <p:txBody>
          <a:bodyPr lIns="64291" tIns="32146" rIns="64291" bIns="32146"/>
          <a:lstStyle/>
          <a:p>
            <a:pPr algn="ctr"/>
            <a:endParaRPr lang="it-IT"/>
          </a:p>
        </p:txBody>
      </p:sp>
      <p:sp>
        <p:nvSpPr>
          <p:cNvPr id="215048" name="Rectangle 18"/>
          <p:cNvSpPr>
            <a:spLocks noChangeArrowheads="1"/>
          </p:cNvSpPr>
          <p:nvPr/>
        </p:nvSpPr>
        <p:spPr bwMode="auto">
          <a:xfrm>
            <a:off x="4872261" y="2687836"/>
            <a:ext cx="3827487" cy="48220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914145">
              <a:defRPr/>
            </a:pPr>
            <a:r>
              <a:rPr lang="en-US" altLang="it-IT" sz="2500" b="1" dirty="0" err="1">
                <a:solidFill>
                  <a:srgbClr val="003296"/>
                </a:solidFill>
                <a:latin typeface="+mj-lt"/>
              </a:rPr>
              <a:t>Misura</a:t>
            </a:r>
            <a:r>
              <a:rPr lang="en-US" altLang="it-IT" sz="2500" b="1" dirty="0">
                <a:solidFill>
                  <a:srgbClr val="003296"/>
                </a:solidFill>
                <a:latin typeface="+mj-lt"/>
              </a:rPr>
              <a:t> </a:t>
            </a:r>
            <a:r>
              <a:rPr lang="en-US" altLang="it-IT" sz="2500" b="1" dirty="0" err="1">
                <a:solidFill>
                  <a:srgbClr val="003296"/>
                </a:solidFill>
                <a:latin typeface="+mj-lt"/>
              </a:rPr>
              <a:t>spe</a:t>
            </a:r>
            <a:r>
              <a:rPr lang="en-US" altLang="it-IT" sz="2500" b="1" i="1" dirty="0" err="1">
                <a:solidFill>
                  <a:srgbClr val="003296"/>
                </a:solidFill>
                <a:latin typeface="+mj-lt"/>
              </a:rPr>
              <a:t>r</a:t>
            </a:r>
            <a:r>
              <a:rPr lang="en-US" altLang="it-IT" sz="2500" b="1" dirty="0" err="1">
                <a:solidFill>
                  <a:srgbClr val="003296"/>
                </a:solidFill>
                <a:latin typeface="+mj-lt"/>
              </a:rPr>
              <a:t>imentale</a:t>
            </a:r>
            <a:endParaRPr lang="en-US" altLang="it-IT" sz="2500" b="1" dirty="0">
              <a:solidFill>
                <a:srgbClr val="003296"/>
              </a:solidFill>
              <a:latin typeface="+mj-lt"/>
            </a:endParaRPr>
          </a:p>
        </p:txBody>
      </p:sp>
      <p:grpSp>
        <p:nvGrpSpPr>
          <p:cNvPr id="189448" name="Gruppo 25"/>
          <p:cNvGrpSpPr>
            <a:grpSpLocks/>
          </p:cNvGrpSpPr>
          <p:nvPr/>
        </p:nvGrpSpPr>
        <p:grpSpPr bwMode="auto">
          <a:xfrm>
            <a:off x="687586" y="3718099"/>
            <a:ext cx="2207865" cy="1378520"/>
            <a:chOff x="318069" y="4852987"/>
            <a:chExt cx="2691295" cy="1303338"/>
          </a:xfrm>
        </p:grpSpPr>
        <p:sp>
          <p:nvSpPr>
            <p:cNvPr id="189452" name="Rectangle 43"/>
            <p:cNvSpPr>
              <a:spLocks noChangeArrowheads="1"/>
            </p:cNvSpPr>
            <p:nvPr/>
          </p:nvSpPr>
          <p:spPr bwMode="auto">
            <a:xfrm>
              <a:off x="318069" y="4852987"/>
              <a:ext cx="1267442" cy="386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30046" tIns="65023" rIns="130046" bIns="65023">
              <a:spAutoFit/>
            </a:bodyPr>
            <a:lstStyle/>
            <a:p>
              <a:pPr defTabSz="914145"/>
              <a:r>
                <a:rPr lang="en-US" altLang="it-IT">
                  <a:latin typeface="Trebuchet MS" pitchFamily="34" charset="0"/>
                </a:rPr>
                <a:t>protons</a:t>
              </a:r>
            </a:p>
          </p:txBody>
        </p:sp>
        <p:grpSp>
          <p:nvGrpSpPr>
            <p:cNvPr id="189453" name="Gruppo 27"/>
            <p:cNvGrpSpPr>
              <a:grpSpLocks/>
            </p:cNvGrpSpPr>
            <p:nvPr/>
          </p:nvGrpSpPr>
          <p:grpSpPr bwMode="auto">
            <a:xfrm>
              <a:off x="705385" y="5000625"/>
              <a:ext cx="2303979" cy="1155700"/>
              <a:chOff x="705385" y="5000625"/>
              <a:chExt cx="2303979" cy="1155700"/>
            </a:xfrm>
          </p:grpSpPr>
          <p:grpSp>
            <p:nvGrpSpPr>
              <p:cNvPr id="189454" name="Gruppo 28"/>
              <p:cNvGrpSpPr>
                <a:grpSpLocks/>
              </p:cNvGrpSpPr>
              <p:nvPr/>
            </p:nvGrpSpPr>
            <p:grpSpPr bwMode="auto">
              <a:xfrm>
                <a:off x="1035699" y="5000625"/>
                <a:ext cx="1973665" cy="1155700"/>
                <a:chOff x="1035699" y="5000625"/>
                <a:chExt cx="1973665" cy="1155700"/>
              </a:xfrm>
            </p:grpSpPr>
            <p:sp>
              <p:nvSpPr>
                <p:cNvPr id="189458" name="Cilindro 32"/>
                <p:cNvSpPr>
                  <a:spLocks noChangeArrowheads="1"/>
                </p:cNvSpPr>
                <p:nvPr/>
              </p:nvSpPr>
              <p:spPr bwMode="auto">
                <a:xfrm rot="-5684821">
                  <a:off x="1481537" y="5019495"/>
                  <a:ext cx="495146" cy="1386822"/>
                </a:xfrm>
                <a:prstGeom prst="can">
                  <a:avLst>
                    <a:gd name="adj" fmla="val 25000"/>
                  </a:avLst>
                </a:prstGeom>
                <a:solidFill>
                  <a:srgbClr val="FFB09B"/>
                </a:solidFill>
                <a:ln w="12700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4" name="Rectangle 216"/>
                <p:cNvSpPr/>
                <p:nvPr/>
              </p:nvSpPr>
              <p:spPr>
                <a:xfrm>
                  <a:off x="1613435" y="5000625"/>
                  <a:ext cx="1395929" cy="1155700"/>
                </a:xfrm>
                <a:prstGeom prst="rect">
                  <a:avLst/>
                </a:prstGeom>
                <a:solidFill>
                  <a:srgbClr val="558ED5">
                    <a:alpha val="55000"/>
                  </a:srgbClr>
                </a:solidFill>
                <a:ln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cene3d>
                  <a:camera prst="obliqueTopRight">
                    <a:rot lat="0" lon="2820000" rev="0"/>
                  </a:camera>
                  <a:lightRig rig="threePt" dir="t"/>
                </a:scene3d>
                <a:sp3d extrusionH="1270000">
                  <a:bevelT w="127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935332">
                    <a:defRPr/>
                  </a:pPr>
                  <a:endParaRPr lang="en-US" sz="5800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30" name="Straight Arrow Connector 39"/>
              <p:cNvCxnSpPr/>
              <p:nvPr/>
            </p:nvCxnSpPr>
            <p:spPr>
              <a:xfrm flipV="1">
                <a:off x="973885" y="5656096"/>
                <a:ext cx="1379663" cy="113976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9"/>
              <p:cNvCxnSpPr/>
              <p:nvPr/>
            </p:nvCxnSpPr>
            <p:spPr>
              <a:xfrm flipV="1">
                <a:off x="705844" y="5827061"/>
                <a:ext cx="1379663" cy="113976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9"/>
              <p:cNvCxnSpPr/>
              <p:nvPr/>
            </p:nvCxnSpPr>
            <p:spPr>
              <a:xfrm flipV="1">
                <a:off x="711287" y="5525235"/>
                <a:ext cx="1379663" cy="112921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9449" name="Connettore 2 4"/>
          <p:cNvCxnSpPr>
            <a:cxnSpLocks noChangeShapeType="1"/>
          </p:cNvCxnSpPr>
          <p:nvPr/>
        </p:nvCxnSpPr>
        <p:spPr bwMode="auto">
          <a:xfrm flipH="1">
            <a:off x="6286500" y="2290465"/>
            <a:ext cx="215429" cy="1140768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189450" name="Connettore 2 36"/>
          <p:cNvCxnSpPr>
            <a:cxnSpLocks noChangeShapeType="1"/>
            <a:stCxn id="189451" idx="2"/>
          </p:cNvCxnSpPr>
          <p:nvPr/>
        </p:nvCxnSpPr>
        <p:spPr bwMode="auto">
          <a:xfrm>
            <a:off x="7120310" y="2152413"/>
            <a:ext cx="740048" cy="1210731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189451" name="CasellaDiTesto 7"/>
          <p:cNvSpPr txBox="1">
            <a:spLocks noChangeArrowheads="1"/>
          </p:cNvSpPr>
          <p:nvPr/>
        </p:nvSpPr>
        <p:spPr bwMode="auto">
          <a:xfrm>
            <a:off x="5593333" y="1810494"/>
            <a:ext cx="3053953" cy="34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it-IT"/>
              <a:t>Sistema PET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5286313"/>
            <a:ext cx="520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 Rosso, A. </a:t>
            </a:r>
            <a:r>
              <a:rPr lang="it-IT" dirty="0" err="1" smtClean="0"/>
              <a:t>Kraan</a:t>
            </a:r>
            <a:r>
              <a:rPr lang="it-IT" dirty="0" smtClean="0"/>
              <a:t>, </a:t>
            </a:r>
            <a:r>
              <a:rPr lang="it-IT" dirty="0"/>
              <a:t>N. </a:t>
            </a:r>
            <a:r>
              <a:rPr lang="it-IT" dirty="0" err="1"/>
              <a:t>Belcari</a:t>
            </a:r>
            <a:r>
              <a:rPr lang="it-IT" dirty="0"/>
              <a:t>, </a:t>
            </a:r>
            <a:r>
              <a:rPr lang="it-IT" dirty="0" err="1" smtClean="0"/>
              <a:t>F</a:t>
            </a:r>
            <a:r>
              <a:rPr lang="it-IT" dirty="0" smtClean="0"/>
              <a:t>. </a:t>
            </a:r>
            <a:r>
              <a:rPr lang="it-IT" dirty="0" err="1" smtClean="0"/>
              <a:t>Collini</a:t>
            </a:r>
            <a:r>
              <a:rPr lang="it-IT" dirty="0" smtClean="0"/>
              <a:t>, A. Del Guerra, </a:t>
            </a:r>
          </a:p>
          <a:p>
            <a:r>
              <a:rPr lang="it-IT" dirty="0" smtClean="0"/>
              <a:t>S. Ferretti, G. Sportelli, E. Zaccaro </a:t>
            </a:r>
          </a:p>
          <a:p>
            <a:r>
              <a:rPr lang="it-IT" dirty="0" smtClean="0"/>
              <a:t>Uni and INFN Pisa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3383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1058572"/>
            <a:ext cx="9144000" cy="61488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 lIns="277465" tIns="138732" rIns="277465" bIns="138732">
            <a:spAutoFit/>
          </a:bodyPr>
          <a:lstStyle/>
          <a:p>
            <a:pPr marL="342900" indent="-342900" algn="just" defTabSz="904875" eaLnBrk="0" hangingPunct="0">
              <a:lnSpc>
                <a:spcPts val="27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GB" sz="1800" dirty="0" smtClean="0">
              <a:solidFill>
                <a:srgbClr val="003399"/>
              </a:solidFill>
              <a:ea typeface="Osaka" charset="-128"/>
              <a:cs typeface="Times New Roman" pitchFamily="18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594469"/>
              </p:ext>
            </p:extLst>
          </p:nvPr>
        </p:nvGraphicFramePr>
        <p:xfrm>
          <a:off x="154173" y="2766598"/>
          <a:ext cx="5103628" cy="3177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0067"/>
                <a:gridCol w="2653561"/>
              </a:tblGrid>
              <a:tr h="26980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Technology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Standard 0.35um CMOS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Power supply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3.3V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No. of channels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Dynamic range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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2400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p.e.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Minimum threshold level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Single photon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SNR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20dB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Time resolution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500ps FWHM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Internal ADC resolution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 bits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Current consumption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≤ 10mW/channel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Read-out frequency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100 MHz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rebuchet MS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/>
                </a:tc>
              </a:tr>
              <a:tr h="290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 </a:t>
                      </a:r>
                      <a:r>
                        <a:rPr lang="it-IT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links</a:t>
                      </a:r>
                      <a:r>
                        <a:rPr lang="it-IT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LVDS</a:t>
                      </a:r>
                      <a:endParaRPr lang="it-IT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/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838200" y="5850155"/>
            <a:ext cx="3182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Main </a:t>
            </a:r>
            <a:r>
              <a:rPr lang="en-US" b="1" i="1" dirty="0" smtClean="0"/>
              <a:t>specifications </a:t>
            </a:r>
            <a:r>
              <a:rPr lang="en-US" b="1" i="1" dirty="0"/>
              <a:t>of the ASIC</a:t>
            </a:r>
            <a:endParaRPr lang="it-IT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403020" cy="6858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262626"/>
                </a:solidFill>
                <a:ea typeface="Osaka" charset="-128"/>
              </a:rPr>
              <a:t>Development of a 64-channel </a:t>
            </a:r>
            <a:r>
              <a:rPr lang="en-US" altLang="en-US" sz="3200" dirty="0" smtClean="0">
                <a:solidFill>
                  <a:srgbClr val="262626"/>
                </a:solidFill>
                <a:ea typeface="Osaka" charset="-128"/>
              </a:rPr>
              <a:t>Front End </a:t>
            </a:r>
            <a:r>
              <a:rPr lang="en-US" altLang="en-US" sz="3200" dirty="0">
                <a:solidFill>
                  <a:srgbClr val="262626"/>
                </a:solidFill>
                <a:ea typeface="Osaka" charset="-128"/>
              </a:rPr>
              <a:t>ASIC  </a:t>
            </a:r>
            <a:endParaRPr lang="it-IT" dirty="0">
              <a:solidFill>
                <a:srgbClr val="26262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914400"/>
            <a:ext cx="8229600" cy="4525963"/>
          </a:xfrm>
        </p:spPr>
        <p:txBody>
          <a:bodyPr/>
          <a:lstStyle/>
          <a:p>
            <a:pPr algn="just" defTabSz="904875" eaLnBrk="0" hangingPunct="0">
              <a:lnSpc>
                <a:spcPts val="2700"/>
              </a:lnSpc>
              <a:spcAft>
                <a:spcPts val="1200"/>
              </a:spcAft>
              <a:buFont typeface="Arial"/>
              <a:buChar char="•"/>
            </a:pPr>
            <a:r>
              <a:rPr lang="en-GB" dirty="0">
                <a:solidFill>
                  <a:srgbClr val="262626"/>
                </a:solidFill>
                <a:ea typeface="Osaka" charset="-128"/>
                <a:cs typeface="Times New Roman" pitchFamily="18" charset="0"/>
              </a:rPr>
              <a:t>Detection module: 16x16 SiPM pixels read-out by four 64-channel ASICs </a:t>
            </a:r>
            <a:r>
              <a:rPr lang="en-GB" dirty="0" smtClean="0">
                <a:solidFill>
                  <a:srgbClr val="262626"/>
                </a:solidFill>
                <a:ea typeface="Osaka" charset="-128"/>
                <a:cs typeface="Times New Roman" pitchFamily="18" charset="0"/>
              </a:rPr>
              <a:t>BASIC64  </a:t>
            </a:r>
            <a:endParaRPr lang="en-GB" dirty="0">
              <a:solidFill>
                <a:srgbClr val="262626"/>
              </a:solidFill>
              <a:ea typeface="Osaka" charset="-128"/>
              <a:cs typeface="Times New Roman" pitchFamily="18" charset="0"/>
            </a:endParaRPr>
          </a:p>
          <a:p>
            <a:pPr algn="just" defTabSz="904875" eaLnBrk="0" hangingPunct="0">
              <a:lnSpc>
                <a:spcPts val="2700"/>
              </a:lnSpc>
              <a:spcAft>
                <a:spcPts val="2400"/>
              </a:spcAft>
              <a:buFont typeface="Arial"/>
              <a:buChar char="•"/>
            </a:pPr>
            <a:r>
              <a:rPr lang="en-GB" dirty="0">
                <a:solidFill>
                  <a:srgbClr val="262626"/>
                </a:solidFill>
                <a:ea typeface="Osaka" charset="-128"/>
                <a:cs typeface="Times New Roman" pitchFamily="18" charset="0"/>
              </a:rPr>
              <a:t>The ASIC provides the energy (in digital) of the detected events and an accurate trigger signal </a:t>
            </a:r>
          </a:p>
          <a:p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2759925"/>
            <a:ext cx="1843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C. </a:t>
            </a:r>
            <a:r>
              <a:rPr lang="en-GB" dirty="0" err="1" smtClean="0"/>
              <a:t>Marzocca</a:t>
            </a:r>
            <a:r>
              <a:rPr lang="en-GB" dirty="0" smtClean="0"/>
              <a:t> et al.</a:t>
            </a:r>
          </a:p>
          <a:p>
            <a:r>
              <a:rPr lang="en-GB" dirty="0" err="1" smtClean="0"/>
              <a:t>Politecnico</a:t>
            </a:r>
            <a:r>
              <a:rPr lang="en-GB" dirty="0" smtClean="0"/>
              <a:t> Bari</a:t>
            </a:r>
          </a:p>
          <a:p>
            <a:r>
              <a:rPr lang="en-GB" dirty="0" smtClean="0"/>
              <a:t>Italy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77656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4"/>
          <p:cNvSpPr txBox="1">
            <a:spLocks noChangeArrowheads="1"/>
          </p:cNvSpPr>
          <p:nvPr/>
        </p:nvSpPr>
        <p:spPr bwMode="auto">
          <a:xfrm>
            <a:off x="0" y="771465"/>
            <a:ext cx="9144000" cy="7401353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 lIns="277465" tIns="138732" rIns="277465" bIns="138732">
            <a:spAutoFit/>
          </a:bodyPr>
          <a:lstStyle/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Front-end approach for the SiPM: two matched common-gate input buffers in parallel, one for time measurement, one for charge measurement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Fine tuning of the SiPM bias (8 bit DACs, LSB less than 10mV, one every 4 channels) </a:t>
            </a:r>
          </a:p>
          <a:p>
            <a:pPr marL="476250" lvl="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Both SiPMs “p-on-n” and “n-on-p” can be used</a:t>
            </a:r>
            <a:endParaRPr lang="en-US" sz="1500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Input impedance of the analog channel: 50</a:t>
            </a:r>
            <a:r>
              <a:rPr lang="en-US" sz="1500" dirty="0" smtClean="0">
                <a:solidFill>
                  <a:srgbClr val="003399"/>
                </a:solidFill>
                <a:latin typeface="Symbol" panose="05050102010706020507" pitchFamily="18" charset="2"/>
                <a:ea typeface="Osaka"/>
                <a:cs typeface="Times New Roman" pitchFamily="18" charset="0"/>
              </a:rPr>
              <a:t>W</a:t>
            </a:r>
            <a:endParaRPr lang="en-US" sz="1500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Integration time constant for charge measurement </a:t>
            </a:r>
            <a:r>
              <a:rPr lang="en-US" sz="1500" dirty="0" smtClean="0">
                <a:solidFill>
                  <a:srgbClr val="003399"/>
                </a:solidFill>
                <a:latin typeface="Symbol" panose="05050102010706020507" pitchFamily="18" charset="2"/>
                <a:ea typeface="Osaka"/>
                <a:cs typeface="Times New Roman" pitchFamily="18" charset="0"/>
              </a:rPr>
              <a:t>t</a:t>
            </a:r>
            <a:r>
              <a:rPr lang="en-US" sz="1500" baseline="-250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int</a:t>
            </a: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=170ns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Low threshold for fast timing: trigger validation by means of threshold on the charge level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Charge dynamic range: about 2500 </a:t>
            </a:r>
            <a:r>
              <a:rPr lang="en-US" sz="1500" dirty="0" err="1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p.e.</a:t>
            </a: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 </a:t>
            </a:r>
            <a:r>
              <a:rPr lang="en-US" sz="1500" dirty="0">
                <a:solidFill>
                  <a:srgbClr val="003399"/>
                </a:solidFill>
                <a:ea typeface="Osaka"/>
                <a:cs typeface="Times New Roman" pitchFamily="18" charset="0"/>
              </a:rPr>
              <a:t>(with SiPM gain 10</a:t>
            </a:r>
            <a:r>
              <a:rPr lang="en-US" sz="1500" baseline="30000" dirty="0">
                <a:solidFill>
                  <a:srgbClr val="003399"/>
                </a:solidFill>
                <a:ea typeface="Osaka"/>
                <a:cs typeface="Times New Roman" pitchFamily="18" charset="0"/>
              </a:rPr>
              <a:t>6</a:t>
            </a: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)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“Slow” path overall gain: about 1.2mV/</a:t>
            </a:r>
            <a:r>
              <a:rPr lang="en-US" sz="1500" dirty="0" err="1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p.e.</a:t>
            </a:r>
            <a:endParaRPr lang="en-US" sz="1500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Total current consumption of the analog channel 2.4 mA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64 multiplexed channels, fast-OR of the trigger output of the channels for time measurement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ADC for charge measurements with 10bit resolution</a:t>
            </a:r>
            <a:endParaRPr lang="en-US" sz="1500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Conversion rate for events involving all the 64 channels (serial read-out): 75kHz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100MHz LVDS communication link for charge and address data</a:t>
            </a:r>
            <a:endParaRPr lang="en-US" sz="1500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algn="just" defTabSz="904875" eaLnBrk="0" hangingPunct="0">
              <a:lnSpc>
                <a:spcPct val="150000"/>
              </a:lnSpc>
            </a:pPr>
            <a:endParaRPr lang="en-US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algn="just" defTabSz="904875" eaLnBrk="0" hangingPunct="0">
              <a:lnSpc>
                <a:spcPct val="150000"/>
              </a:lnSpc>
            </a:pPr>
            <a:endParaRPr lang="en-US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476250" algn="just" defTabSz="904875" eaLnBrk="0" hangingPunct="0">
              <a:lnSpc>
                <a:spcPct val="150000"/>
              </a:lnSpc>
              <a:buFont typeface="Wingdings" pitchFamily="2" charset="2"/>
              <a:buChar char="q"/>
            </a:pPr>
            <a:endParaRPr lang="en-US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476250" algn="just" defTabSz="904875" eaLnBrk="0" hangingPunct="0">
              <a:lnSpc>
                <a:spcPct val="150000"/>
              </a:lnSpc>
              <a:buFont typeface="Wingdings" pitchFamily="2" charset="2"/>
              <a:buChar char="q"/>
            </a:pPr>
            <a:endParaRPr lang="en-US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algn="just" defTabSz="904875" eaLnBrk="0" hangingPunct="0">
              <a:lnSpc>
                <a:spcPct val="150000"/>
              </a:lnSpc>
            </a:pPr>
            <a:endParaRPr lang="en-US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algn="ctr" defTabSz="904875" eaLnBrk="0" hangingPunct="0">
              <a:lnSpc>
                <a:spcPct val="150000"/>
              </a:lnSpc>
            </a:pPr>
            <a:endParaRPr lang="en-US" sz="900" b="1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208624"/>
            <a:ext cx="9144000" cy="461962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 smtClean="0">
                <a:solidFill>
                  <a:schemeClr val="bg1"/>
                </a:solidFill>
              </a:rPr>
              <a:t>  Front-end ASIC for the SiPM: </a:t>
            </a:r>
            <a:r>
              <a:rPr lang="it-IT" sz="2400" b="1" dirty="0" err="1" smtClean="0">
                <a:solidFill>
                  <a:schemeClr val="bg1"/>
                </a:solidFill>
              </a:rPr>
              <a:t>main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features</a:t>
            </a:r>
            <a:r>
              <a:rPr lang="it-IT" sz="2400" b="1" dirty="0" smtClean="0">
                <a:solidFill>
                  <a:schemeClr val="bg1"/>
                </a:solidFill>
              </a:rPr>
              <a:t> and </a:t>
            </a:r>
            <a:r>
              <a:rPr lang="it-IT" sz="2400" b="1" dirty="0" err="1" smtClean="0">
                <a:solidFill>
                  <a:schemeClr val="bg1"/>
                </a:solidFill>
              </a:rPr>
              <a:t>specs</a:t>
            </a:r>
            <a:r>
              <a:rPr lang="it-IT" sz="2400" b="1" dirty="0" smtClean="0">
                <a:solidFill>
                  <a:schemeClr val="bg1"/>
                </a:solidFill>
              </a:rPr>
              <a:t>	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4"/>
          <p:cNvSpPr txBox="1">
            <a:spLocks noChangeArrowheads="1"/>
          </p:cNvSpPr>
          <p:nvPr/>
        </p:nvSpPr>
        <p:spPr bwMode="auto">
          <a:xfrm>
            <a:off x="0" y="609600"/>
            <a:ext cx="9144000" cy="800151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 lIns="277465" tIns="138732" rIns="277465" bIns="138732">
            <a:spAutoFit/>
          </a:bodyPr>
          <a:lstStyle/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500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500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181050" algn="just" defTabSz="904875" eaLnBrk="0" hangingPunct="0">
              <a:lnSpc>
                <a:spcPct val="150000"/>
              </a:lnSpc>
            </a:pPr>
            <a:endParaRPr lang="en-US" sz="1500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500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500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500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500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500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500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181050" algn="just" defTabSz="904875" eaLnBrk="0" hangingPunct="0">
              <a:lnSpc>
                <a:spcPct val="150000"/>
              </a:lnSpc>
            </a:pPr>
            <a:r>
              <a:rPr lang="en-US" sz="1500" dirty="0">
                <a:solidFill>
                  <a:srgbClr val="003399"/>
                </a:solidFill>
                <a:ea typeface="Osaka"/>
                <a:cs typeface="Times New Roman" pitchFamily="18" charset="0"/>
              </a:rPr>
              <a:t>	</a:t>
            </a:r>
            <a:r>
              <a:rPr lang="en-US" sz="1200" b="1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Schematic of the ASIC at top level </a:t>
            </a:r>
            <a:endParaRPr lang="en-US" sz="1100" b="1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00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Design finished at schematic level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Layout of the blocks under verification (Layout Vs Schematic and post-layout simulation)</a:t>
            </a:r>
          </a:p>
          <a:p>
            <a:pPr marL="476250" lvl="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Provisional floorplan done with the 64 channels, the ADC and the digital part placed  </a:t>
            </a:r>
            <a:endParaRPr lang="en-US" sz="1500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Top level routing and final verifications to be done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Chip size: about 10mmx5mm</a:t>
            </a:r>
          </a:p>
          <a:p>
            <a:pPr marL="476250" indent="-295275" algn="just" defTabSz="904875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Possible placement of two abutted dies in a single package to have an ASIC for 128 channels</a:t>
            </a:r>
            <a:endParaRPr lang="en-US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algn="just" defTabSz="904875" eaLnBrk="0" hangingPunct="0">
              <a:lnSpc>
                <a:spcPct val="150000"/>
              </a:lnSpc>
            </a:pPr>
            <a:endParaRPr lang="en-US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476250" algn="just" defTabSz="904875" eaLnBrk="0" hangingPunct="0">
              <a:lnSpc>
                <a:spcPct val="150000"/>
              </a:lnSpc>
              <a:buFont typeface="Wingdings" pitchFamily="2" charset="2"/>
              <a:buChar char="q"/>
            </a:pPr>
            <a:endParaRPr lang="en-US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marL="476250" indent="-476250" algn="just" defTabSz="904875" eaLnBrk="0" hangingPunct="0">
              <a:lnSpc>
                <a:spcPct val="150000"/>
              </a:lnSpc>
              <a:buFont typeface="Wingdings" pitchFamily="2" charset="2"/>
              <a:buChar char="q"/>
            </a:pPr>
            <a:endParaRPr lang="en-US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algn="just" defTabSz="904875" eaLnBrk="0" hangingPunct="0">
              <a:lnSpc>
                <a:spcPct val="150000"/>
              </a:lnSpc>
            </a:pPr>
            <a:endParaRPr lang="en-US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  <a:p>
            <a:pPr algn="ctr" defTabSz="904875" eaLnBrk="0" hangingPunct="0">
              <a:lnSpc>
                <a:spcPct val="150000"/>
              </a:lnSpc>
            </a:pPr>
            <a:endParaRPr lang="en-US" sz="900" b="1" dirty="0" smtClean="0">
              <a:solidFill>
                <a:srgbClr val="003399"/>
              </a:solidFill>
              <a:ea typeface="Osaka"/>
              <a:cs typeface="Times New Roman" pitchFamily="18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208624"/>
            <a:ext cx="9144000" cy="461962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 smtClean="0">
                <a:solidFill>
                  <a:schemeClr val="bg1"/>
                </a:solidFill>
              </a:rPr>
              <a:t>  Front-end ASIC for the SiPM: status	</a:t>
            </a:r>
            <a:endParaRPr lang="it-IT" sz="24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43" y="215289"/>
            <a:ext cx="3324943" cy="42659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20" y="1168143"/>
            <a:ext cx="4274718" cy="231547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061513" y="3482821"/>
            <a:ext cx="151202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050" algn="just" defTabSz="904875" eaLnBrk="0" hangingPunct="0">
              <a:lnSpc>
                <a:spcPct val="150000"/>
              </a:lnSpc>
            </a:pPr>
            <a:r>
              <a:rPr lang="en-US" sz="1200" b="1" dirty="0" smtClean="0">
                <a:solidFill>
                  <a:srgbClr val="003399"/>
                </a:solidFill>
                <a:ea typeface="Osaka"/>
                <a:cs typeface="Times New Roman" pitchFamily="18" charset="0"/>
              </a:rPr>
              <a:t>Provisional floorplan</a:t>
            </a:r>
            <a:endParaRPr lang="en-US" sz="1200" b="1" dirty="0">
              <a:solidFill>
                <a:srgbClr val="003399"/>
              </a:solidFill>
              <a:ea typeface="Osak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0880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Overall</a:t>
            </a:r>
            <a:r>
              <a:rPr lang="it-IT" dirty="0" smtClean="0"/>
              <a:t> DAQ </a:t>
            </a:r>
            <a:r>
              <a:rPr lang="it-IT" dirty="0" err="1" smtClean="0"/>
              <a:t>scheme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4" r="-14864"/>
          <a:stretch>
            <a:fillRect/>
          </a:stretch>
        </p:blipFill>
        <p:spPr>
          <a:xfrm>
            <a:off x="435892" y="808037"/>
            <a:ext cx="8229600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00" y="5334000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G. Sportelli, E. Zaccaro, E. </a:t>
            </a:r>
            <a:r>
              <a:rPr lang="it-IT" dirty="0" err="1" smtClean="0"/>
              <a:t>Kostara</a:t>
            </a:r>
            <a:endParaRPr lang="it-IT" dirty="0" smtClean="0"/>
          </a:p>
          <a:p>
            <a:r>
              <a:rPr lang="it-IT" dirty="0" smtClean="0"/>
              <a:t>Uni and INFN Pisa</a:t>
            </a:r>
            <a:endParaRPr lang="it-IT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5374136" y="3276600"/>
            <a:ext cx="3769864" cy="2819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Provide full in –beam (full-beam ) PET system able to sustain annihilation and prompt photon rates during beam irradiation</a:t>
            </a:r>
          </a:p>
          <a:p>
            <a:pPr lvl="1"/>
            <a:r>
              <a:rPr lang="en-US" dirty="0" smtClean="0"/>
              <a:t>30 kHz/cm^2 maximum sustainable single rate</a:t>
            </a:r>
          </a:p>
          <a:p>
            <a:pPr lvl="1"/>
            <a:r>
              <a:rPr lang="en-US" dirty="0" smtClean="0"/>
              <a:t>Each 5x5 module will provide data at a rate of 720 kHz</a:t>
            </a:r>
          </a:p>
          <a:p>
            <a:r>
              <a:rPr lang="it-IT" dirty="0" smtClean="0"/>
              <a:t>Data </a:t>
            </a:r>
            <a:r>
              <a:rPr lang="it-IT" dirty="0" err="1" smtClean="0"/>
              <a:t>packet</a:t>
            </a:r>
            <a:r>
              <a:rPr lang="it-IT" dirty="0" smtClean="0"/>
              <a:t> 10 B</a:t>
            </a:r>
          </a:p>
          <a:p>
            <a:r>
              <a:rPr lang="it-IT" dirty="0" err="1" smtClean="0"/>
              <a:t>Expected</a:t>
            </a:r>
            <a:r>
              <a:rPr lang="it-IT" dirty="0" smtClean="0"/>
              <a:t> </a:t>
            </a:r>
            <a:r>
              <a:rPr lang="it-IT" dirty="0" err="1" smtClean="0"/>
              <a:t>module</a:t>
            </a:r>
            <a:r>
              <a:rPr lang="it-IT" dirty="0" smtClean="0"/>
              <a:t> output </a:t>
            </a:r>
            <a:r>
              <a:rPr lang="it-IT" dirty="0" err="1" smtClean="0"/>
              <a:t>bandwidth</a:t>
            </a:r>
            <a:r>
              <a:rPr lang="it-IT" dirty="0" smtClean="0"/>
              <a:t> 7.2 MB/</a:t>
            </a:r>
            <a:r>
              <a:rPr lang="it-IT" dirty="0" err="1" smtClean="0"/>
              <a:t>s</a:t>
            </a:r>
            <a:r>
              <a:rPr lang="it-IT" dirty="0" smtClean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542197"/>
            <a:ext cx="1336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R. </a:t>
            </a:r>
            <a:r>
              <a:rPr lang="en-US" dirty="0" err="1"/>
              <a:t>Wheadon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INFN </a:t>
            </a:r>
            <a:r>
              <a:rPr lang="en-US" dirty="0"/>
              <a:t>Torino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199" y="1066801"/>
            <a:ext cx="381001" cy="228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r>
              <a:rPr lang="it-IT" dirty="0" smtClean="0"/>
              <a:t>FE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295400"/>
            <a:ext cx="381001" cy="228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r>
              <a:rPr lang="it-IT" dirty="0" smtClean="0"/>
              <a:t>FE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524001"/>
            <a:ext cx="381001" cy="228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r>
              <a:rPr lang="it-IT" dirty="0" smtClean="0"/>
              <a:t>FE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752601"/>
            <a:ext cx="381001" cy="228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r>
              <a:rPr lang="it-IT" dirty="0" smtClean="0"/>
              <a:t>FE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4038601"/>
            <a:ext cx="381001" cy="228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r>
              <a:rPr lang="it-IT" dirty="0" smtClean="0"/>
              <a:t>FE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1" y="4267200"/>
            <a:ext cx="381001" cy="228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r>
              <a:rPr lang="it-IT" dirty="0" smtClean="0"/>
              <a:t>FE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1" y="4495801"/>
            <a:ext cx="381001" cy="228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r>
              <a:rPr lang="it-IT" dirty="0" smtClean="0"/>
              <a:t>FE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1" y="4724401"/>
            <a:ext cx="381001" cy="228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r>
              <a:rPr lang="it-IT" dirty="0" smtClean="0"/>
              <a:t>FE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5638799" y="2743201"/>
            <a:ext cx="381001" cy="228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r>
              <a:rPr lang="it-IT" dirty="0" smtClean="0"/>
              <a:t>FE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6172200" y="2667000"/>
            <a:ext cx="170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Front end </a:t>
            </a:r>
            <a:r>
              <a:rPr lang="it-IT" dirty="0" err="1" smtClean="0"/>
              <a:t>board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045031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5" y="2"/>
            <a:ext cx="8064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0000"/>
                </a:solidFill>
                <a:latin typeface="Calibri"/>
              </a:rPr>
              <a:t>Torino electronics hardware status </a:t>
            </a:r>
            <a:br>
              <a:rPr lang="en-GB" sz="3600" dirty="0" smtClean="0">
                <a:solidFill>
                  <a:srgbClr val="000000"/>
                </a:solidFill>
                <a:latin typeface="Calibri"/>
              </a:rPr>
            </a:br>
            <a:r>
              <a:rPr lang="en-GB" sz="3600" dirty="0" smtClean="0">
                <a:solidFill>
                  <a:srgbClr val="000000"/>
                </a:solidFill>
                <a:latin typeface="Calibri"/>
              </a:rPr>
              <a:t>(FE and </a:t>
            </a:r>
            <a:r>
              <a:rPr lang="en-GB" sz="3600" dirty="0" err="1" smtClean="0">
                <a:solidFill>
                  <a:srgbClr val="000000"/>
                </a:solidFill>
                <a:latin typeface="Calibri"/>
              </a:rPr>
              <a:t>Tx</a:t>
            </a:r>
            <a:r>
              <a:rPr lang="en-GB" sz="3600" dirty="0" smtClean="0">
                <a:solidFill>
                  <a:srgbClr val="000000"/>
                </a:solidFill>
                <a:latin typeface="Calibri"/>
              </a:rPr>
              <a:t> FPGA) 23/4/2015</a:t>
            </a:r>
            <a:endParaRPr lang="en-GB" sz="3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6200" y="1351776"/>
            <a:ext cx="87129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FE board design (</a:t>
            </a:r>
            <a:r>
              <a:rPr lang="en-GB" dirty="0" err="1" smtClean="0"/>
              <a:t>Tofpet</a:t>
            </a:r>
            <a:r>
              <a:rPr lang="en-GB" dirty="0" smtClean="0"/>
              <a:t> ASIC), construction and test of first prototype boards complete</a:t>
            </a:r>
          </a:p>
          <a:p>
            <a:endParaRPr lang="en-GB" dirty="0" smtClean="0"/>
          </a:p>
          <a:p>
            <a:r>
              <a:rPr lang="en-GB" dirty="0" smtClean="0"/>
              <a:t>Firmware and software for ML605 (2 FE boards) and SP605 (1 FE board) allow ASIC calibration and data acquisition (up to ~ 83MByte/s) via custom </a:t>
            </a:r>
            <a:r>
              <a:rPr lang="en-GB" dirty="0" err="1" smtClean="0"/>
              <a:t>Gbit</a:t>
            </a:r>
            <a:r>
              <a:rPr lang="en-GB" dirty="0" smtClean="0"/>
              <a:t> Ethernet link</a:t>
            </a:r>
          </a:p>
          <a:p>
            <a:endParaRPr lang="en-GB" dirty="0" smtClean="0"/>
          </a:p>
          <a:p>
            <a:r>
              <a:rPr lang="en-GB" dirty="0" smtClean="0"/>
              <a:t>Basic Rx firmware for </a:t>
            </a:r>
            <a:r>
              <a:rPr lang="en-GB" dirty="0" err="1" smtClean="0"/>
              <a:t>Gbit</a:t>
            </a:r>
            <a:r>
              <a:rPr lang="en-GB" dirty="0" smtClean="0"/>
              <a:t> Ethernet communication delivered to Pisa</a:t>
            </a:r>
          </a:p>
          <a:p>
            <a:endParaRPr lang="en-GB" dirty="0" smtClean="0"/>
          </a:p>
          <a:p>
            <a:r>
              <a:rPr lang="en-GB" dirty="0" smtClean="0"/>
              <a:t>Probe station testing of ASIC’s underway</a:t>
            </a:r>
          </a:p>
          <a:p>
            <a:endParaRPr lang="en-GB" dirty="0"/>
          </a:p>
          <a:p>
            <a:r>
              <a:rPr lang="en-GB" dirty="0" smtClean="0"/>
              <a:t>FE boards and dedicated FMC adapters</a:t>
            </a:r>
            <a:br>
              <a:rPr lang="en-GB" dirty="0" smtClean="0"/>
            </a:br>
            <a:r>
              <a:rPr lang="en-GB" dirty="0" smtClean="0"/>
              <a:t> production underway</a:t>
            </a:r>
          </a:p>
          <a:p>
            <a:endParaRPr lang="en-GB" dirty="0"/>
          </a:p>
          <a:p>
            <a:r>
              <a:rPr lang="en-GB" dirty="0" smtClean="0"/>
              <a:t>SP605 (</a:t>
            </a:r>
            <a:r>
              <a:rPr lang="en-GB" dirty="0" err="1" smtClean="0"/>
              <a:t>Tx</a:t>
            </a:r>
            <a:r>
              <a:rPr lang="en-GB" dirty="0" smtClean="0"/>
              <a:t> FPGA boards) procuration underway</a:t>
            </a:r>
          </a:p>
          <a:p>
            <a:endParaRPr lang="en-GB" dirty="0"/>
          </a:p>
          <a:p>
            <a:r>
              <a:rPr lang="en-GB" dirty="0" smtClean="0"/>
              <a:t>Remaining work:</a:t>
            </a:r>
          </a:p>
          <a:p>
            <a:endParaRPr lang="en-GB" sz="800" dirty="0" smtClean="0"/>
          </a:p>
          <a:p>
            <a:r>
              <a:rPr lang="en-GB" dirty="0" smtClean="0"/>
              <a:t>FE board production and calibration</a:t>
            </a:r>
          </a:p>
          <a:p>
            <a:r>
              <a:rPr lang="en-GB" dirty="0" err="1" smtClean="0"/>
              <a:t>Tx</a:t>
            </a:r>
            <a:r>
              <a:rPr lang="en-GB" dirty="0" smtClean="0"/>
              <a:t>/Rx data transmission firmware</a:t>
            </a:r>
          </a:p>
          <a:p>
            <a:r>
              <a:rPr lang="en-GB" dirty="0" smtClean="0"/>
              <a:t>PET detector panel construction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3" y="3840714"/>
            <a:ext cx="4032448" cy="301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3"/>
          <p:cNvSpPr/>
          <p:nvPr/>
        </p:nvSpPr>
        <p:spPr>
          <a:xfrm>
            <a:off x="0" y="1219200"/>
            <a:ext cx="9144000" cy="144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39333" y="3364468"/>
            <a:ext cx="251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</a:t>
            </a:r>
            <a:r>
              <a:rPr lang="it-IT" dirty="0" smtClean="0"/>
              <a:t>. </a:t>
            </a:r>
            <a:r>
              <a:rPr lang="it-IT" dirty="0" err="1" smtClean="0"/>
              <a:t>Wheadon</a:t>
            </a:r>
            <a:r>
              <a:rPr lang="it-IT" dirty="0" smtClean="0"/>
              <a:t> INFN Torino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548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it-IT" dirty="0" smtClean="0"/>
              <a:t>Motherboard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56346" y="1056457"/>
            <a:ext cx="743730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Hosts</a:t>
            </a:r>
            <a:r>
              <a:rPr lang="it-IT" sz="2800" dirty="0" smtClean="0"/>
              <a:t> </a:t>
            </a:r>
            <a:r>
              <a:rPr lang="it-IT" sz="2800" dirty="0" err="1" smtClean="0"/>
              <a:t>all</a:t>
            </a:r>
            <a:r>
              <a:rPr lang="it-IT" sz="2800" dirty="0" smtClean="0"/>
              <a:t> the RX </a:t>
            </a:r>
            <a:r>
              <a:rPr lang="it-IT" sz="2800" dirty="0" err="1" smtClean="0"/>
              <a:t>boards</a:t>
            </a:r>
            <a:r>
              <a:rPr lang="it-IT" sz="2800" dirty="0" smtClean="0"/>
              <a:t> in a 3U </a:t>
            </a:r>
            <a:r>
              <a:rPr lang="it-IT" sz="2800" dirty="0" err="1" smtClean="0"/>
              <a:t>rack</a:t>
            </a:r>
            <a:endParaRPr lang="it-IT" sz="2800" dirty="0" smtClean="0"/>
          </a:p>
          <a:p>
            <a:r>
              <a:rPr lang="it-IT" sz="2800" dirty="0" err="1" smtClean="0"/>
              <a:t>Collects</a:t>
            </a:r>
            <a:r>
              <a:rPr lang="it-IT" sz="2800" dirty="0" smtClean="0"/>
              <a:t> and </a:t>
            </a:r>
            <a:r>
              <a:rPr lang="it-IT" sz="2800" dirty="0" err="1" smtClean="0"/>
              <a:t>filters</a:t>
            </a:r>
            <a:r>
              <a:rPr lang="it-IT" sz="2800" dirty="0" smtClean="0"/>
              <a:t> </a:t>
            </a:r>
            <a:r>
              <a:rPr lang="it-IT" sz="2800" dirty="0" err="1" smtClean="0"/>
              <a:t>all</a:t>
            </a:r>
            <a:r>
              <a:rPr lang="it-IT" sz="2800" dirty="0" smtClean="0"/>
              <a:t> </a:t>
            </a:r>
            <a:r>
              <a:rPr lang="it-IT" sz="2800" dirty="0" err="1" smtClean="0"/>
              <a:t>detected</a:t>
            </a:r>
            <a:r>
              <a:rPr lang="it-IT" sz="2800" dirty="0" smtClean="0"/>
              <a:t> </a:t>
            </a:r>
            <a:r>
              <a:rPr lang="it-IT" sz="2800" dirty="0" err="1" smtClean="0"/>
              <a:t>photons</a:t>
            </a:r>
            <a:endParaRPr lang="it-IT" sz="2800" dirty="0" smtClean="0"/>
          </a:p>
          <a:p>
            <a:r>
              <a:rPr lang="it-IT" sz="2800" dirty="0" err="1" smtClean="0"/>
              <a:t>Processes</a:t>
            </a:r>
            <a:r>
              <a:rPr lang="it-IT" sz="2800" dirty="0" smtClean="0"/>
              <a:t> </a:t>
            </a:r>
            <a:r>
              <a:rPr lang="it-IT" sz="2800" dirty="0" err="1" smtClean="0"/>
              <a:t>coincidences</a:t>
            </a:r>
            <a:r>
              <a:rPr lang="it-IT" sz="2800" dirty="0" smtClean="0"/>
              <a:t> in </a:t>
            </a:r>
            <a:r>
              <a:rPr lang="it-IT" sz="2800" dirty="0" err="1" smtClean="0"/>
              <a:t>real</a:t>
            </a:r>
            <a:r>
              <a:rPr lang="it-IT" sz="2800" dirty="0" smtClean="0"/>
              <a:t> time</a:t>
            </a:r>
          </a:p>
          <a:p>
            <a:r>
              <a:rPr lang="it-IT" sz="2800" dirty="0" err="1" smtClean="0"/>
              <a:t>Sends</a:t>
            </a:r>
            <a:r>
              <a:rPr lang="it-IT" sz="2800" dirty="0" smtClean="0"/>
              <a:t> </a:t>
            </a:r>
            <a:r>
              <a:rPr lang="it-IT" sz="2800" dirty="0" err="1" smtClean="0"/>
              <a:t>coincidence</a:t>
            </a:r>
            <a:r>
              <a:rPr lang="it-IT" sz="2800" dirty="0" smtClean="0"/>
              <a:t> data to the </a:t>
            </a:r>
            <a:r>
              <a:rPr lang="it-IT" sz="2800" dirty="0" err="1" smtClean="0"/>
              <a:t>host</a:t>
            </a:r>
            <a:r>
              <a:rPr lang="it-IT" sz="2800" dirty="0" smtClean="0"/>
              <a:t> PC via USB 2.0</a:t>
            </a:r>
            <a:endParaRPr lang="it-IT" sz="2800" dirty="0"/>
          </a:p>
          <a:p>
            <a:r>
              <a:rPr lang="it-IT" sz="2800" dirty="0" smtClean="0"/>
              <a:t>	HW complete, FW/SW under </a:t>
            </a:r>
            <a:r>
              <a:rPr lang="it-IT" sz="2800" dirty="0" err="1" smtClean="0"/>
              <a:t>development</a:t>
            </a:r>
            <a:endParaRPr lang="it-IT" sz="2800" dirty="0" smtClean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946" y="4676576"/>
            <a:ext cx="6816490" cy="2123169"/>
          </a:xfrm>
          <a:prstGeom prst="rect">
            <a:avLst/>
          </a:prstGeom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6" y="3214766"/>
            <a:ext cx="6816490" cy="2181879"/>
          </a:xfrm>
          <a:prstGeom prst="rect">
            <a:avLst/>
          </a:prstGeom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82592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it-IT" dirty="0" smtClean="0"/>
              <a:t>RX Board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35643" y="1938232"/>
            <a:ext cx="6465206" cy="23090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sp>
        <p:nvSpPr>
          <p:cNvPr id="6" name="Rettangolo 5"/>
          <p:cNvSpPr/>
          <p:nvPr/>
        </p:nvSpPr>
        <p:spPr>
          <a:xfrm>
            <a:off x="93720" y="2665568"/>
            <a:ext cx="357895" cy="854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" name="CasellaDiTesto 6"/>
          <p:cNvSpPr txBox="1"/>
          <p:nvPr/>
        </p:nvSpPr>
        <p:spPr>
          <a:xfrm>
            <a:off x="3201883" y="1510656"/>
            <a:ext cx="78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280 mm</a:t>
            </a:r>
            <a:endParaRPr lang="it-IT" sz="1400" dirty="0"/>
          </a:p>
        </p:txBody>
      </p:sp>
      <p:sp>
        <p:nvSpPr>
          <p:cNvPr id="8" name="CasellaDiTesto 7"/>
          <p:cNvSpPr txBox="1"/>
          <p:nvPr/>
        </p:nvSpPr>
        <p:spPr>
          <a:xfrm rot="16200000">
            <a:off x="793202" y="2900072"/>
            <a:ext cx="78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100 mm</a:t>
            </a:r>
            <a:endParaRPr lang="it-IT" sz="1400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1333795" y="1938232"/>
            <a:ext cx="0" cy="230900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3886222" y="2226857"/>
            <a:ext cx="1388092" cy="1731751"/>
            <a:chOff x="5092447" y="2613086"/>
            <a:chExt cx="1731356" cy="2160000"/>
          </a:xfrm>
        </p:grpSpPr>
        <p:sp>
          <p:nvSpPr>
            <p:cNvPr id="22" name="Rettangolo 21"/>
            <p:cNvSpPr/>
            <p:nvPr/>
          </p:nvSpPr>
          <p:spPr>
            <a:xfrm>
              <a:off x="5095803" y="2613086"/>
              <a:ext cx="1728000" cy="21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5092447" y="2814686"/>
              <a:ext cx="151930" cy="17568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4" name="Ovale 23"/>
            <p:cNvSpPr/>
            <p:nvPr/>
          </p:nvSpPr>
          <p:spPr>
            <a:xfrm>
              <a:off x="5095803" y="2636176"/>
              <a:ext cx="144000" cy="144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5" name="Ovale 24"/>
            <p:cNvSpPr/>
            <p:nvPr/>
          </p:nvSpPr>
          <p:spPr>
            <a:xfrm>
              <a:off x="5100377" y="4587845"/>
              <a:ext cx="144000" cy="144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6130636" y="2931626"/>
              <a:ext cx="623897" cy="44352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6130636" y="4011090"/>
              <a:ext cx="623897" cy="44352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</p:grpSp>
      <p:sp>
        <p:nvSpPr>
          <p:cNvPr id="11" name="Rettangolo 10"/>
          <p:cNvSpPr/>
          <p:nvPr/>
        </p:nvSpPr>
        <p:spPr>
          <a:xfrm>
            <a:off x="5390898" y="1938232"/>
            <a:ext cx="1309950" cy="2309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2" name="Rettangolo 11"/>
          <p:cNvSpPr/>
          <p:nvPr/>
        </p:nvSpPr>
        <p:spPr>
          <a:xfrm>
            <a:off x="5494641" y="2845461"/>
            <a:ext cx="121808" cy="492972"/>
          </a:xfrm>
          <a:prstGeom prst="rect">
            <a:avLst/>
          </a:prstGeom>
          <a:solidFill>
            <a:srgbClr val="59595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3" name="Rettangolo 12"/>
          <p:cNvSpPr/>
          <p:nvPr/>
        </p:nvSpPr>
        <p:spPr>
          <a:xfrm>
            <a:off x="6014594" y="1966000"/>
            <a:ext cx="500201" cy="3555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4" name="Rettangolo 13"/>
          <p:cNvSpPr/>
          <p:nvPr/>
        </p:nvSpPr>
        <p:spPr>
          <a:xfrm>
            <a:off x="6014594" y="3873136"/>
            <a:ext cx="500201" cy="3555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235643" y="1795745"/>
            <a:ext cx="646520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4168450" y="2247226"/>
            <a:ext cx="115450" cy="1154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7" name="Ovale 16"/>
          <p:cNvSpPr/>
          <p:nvPr/>
        </p:nvSpPr>
        <p:spPr>
          <a:xfrm>
            <a:off x="4172117" y="3811950"/>
            <a:ext cx="115450" cy="1154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8" name="Ovale 17"/>
          <p:cNvSpPr/>
          <p:nvPr/>
        </p:nvSpPr>
        <p:spPr>
          <a:xfrm>
            <a:off x="5436916" y="1972824"/>
            <a:ext cx="115450" cy="1154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9" name="Ovale 18"/>
          <p:cNvSpPr/>
          <p:nvPr/>
        </p:nvSpPr>
        <p:spPr>
          <a:xfrm>
            <a:off x="5436916" y="4097562"/>
            <a:ext cx="115450" cy="1154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0" name="Ovale 19"/>
          <p:cNvSpPr/>
          <p:nvPr/>
        </p:nvSpPr>
        <p:spPr>
          <a:xfrm>
            <a:off x="6554852" y="1972824"/>
            <a:ext cx="115450" cy="1154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1" name="Ovale 20"/>
          <p:cNvSpPr/>
          <p:nvPr/>
        </p:nvSpPr>
        <p:spPr>
          <a:xfrm>
            <a:off x="6554852" y="4094324"/>
            <a:ext cx="115450" cy="1154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50" name="CasellaDiTesto 49"/>
          <p:cNvSpPr txBox="1"/>
          <p:nvPr/>
        </p:nvSpPr>
        <p:spPr>
          <a:xfrm>
            <a:off x="4014770" y="2795096"/>
            <a:ext cx="11977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Gb</a:t>
            </a:r>
            <a:r>
              <a:rPr lang="it-IT" sz="1600" dirty="0" smtClean="0"/>
              <a:t> Ethernet</a:t>
            </a:r>
          </a:p>
          <a:p>
            <a:r>
              <a:rPr lang="it-IT" sz="1600" dirty="0" err="1" smtClean="0"/>
              <a:t>mezzanine</a:t>
            </a:r>
            <a:endParaRPr lang="it-IT" sz="1600" dirty="0" smtClean="0"/>
          </a:p>
        </p:txBody>
      </p:sp>
      <p:sp>
        <p:nvSpPr>
          <p:cNvPr id="51" name="CasellaDiTesto 50"/>
          <p:cNvSpPr txBox="1"/>
          <p:nvPr/>
        </p:nvSpPr>
        <p:spPr>
          <a:xfrm>
            <a:off x="5751858" y="2688902"/>
            <a:ext cx="706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Cat</a:t>
            </a:r>
            <a:r>
              <a:rPr lang="it-IT" sz="1600" dirty="0" smtClean="0"/>
              <a:t> 7</a:t>
            </a:r>
          </a:p>
          <a:p>
            <a:r>
              <a:rPr lang="it-IT" sz="1600" dirty="0" smtClean="0"/>
              <a:t>clock</a:t>
            </a:r>
          </a:p>
          <a:p>
            <a:r>
              <a:rPr lang="it-IT" sz="1600" dirty="0" err="1" smtClean="0"/>
              <a:t>cables</a:t>
            </a:r>
            <a:endParaRPr lang="it-IT" sz="1600" dirty="0" smtClean="0"/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323" y="2259168"/>
            <a:ext cx="2337468" cy="1558312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7941265" y="3467270"/>
            <a:ext cx="116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Cat7 </a:t>
            </a:r>
            <a:r>
              <a:rPr lang="it-IT" dirty="0" err="1" smtClean="0"/>
              <a:t>cable</a:t>
            </a:r>
            <a:endParaRPr lang="it-IT" dirty="0" smtClean="0"/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8435" y="1393876"/>
            <a:ext cx="1715565" cy="1402862"/>
          </a:xfrm>
          <a:prstGeom prst="rect">
            <a:avLst/>
          </a:prstGeom>
        </p:spPr>
      </p:pic>
      <p:sp>
        <p:nvSpPr>
          <p:cNvPr id="59" name="CasellaDiTesto 58"/>
          <p:cNvSpPr txBox="1"/>
          <p:nvPr/>
        </p:nvSpPr>
        <p:spPr>
          <a:xfrm>
            <a:off x="6670302" y="1087889"/>
            <a:ext cx="2535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cheapest</a:t>
            </a:r>
            <a:r>
              <a:rPr lang="it-IT" sz="1600" dirty="0"/>
              <a:t>, </a:t>
            </a:r>
            <a:r>
              <a:rPr lang="it-IT" sz="1600" dirty="0" err="1"/>
              <a:t>lowest</a:t>
            </a:r>
            <a:r>
              <a:rPr lang="it-IT" sz="1600" dirty="0"/>
              <a:t> </a:t>
            </a:r>
            <a:r>
              <a:rPr lang="it-IT" sz="1600" dirty="0" err="1" smtClean="0"/>
              <a:t>bandwidth</a:t>
            </a:r>
            <a:endParaRPr lang="it-IT" sz="1600" dirty="0"/>
          </a:p>
        </p:txBody>
      </p:sp>
      <p:sp>
        <p:nvSpPr>
          <p:cNvPr id="60" name="Rettangolo 59"/>
          <p:cNvSpPr/>
          <p:nvPr/>
        </p:nvSpPr>
        <p:spPr>
          <a:xfrm>
            <a:off x="6795666" y="4196684"/>
            <a:ext cx="24184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/>
              <a:t>expensive</a:t>
            </a:r>
            <a:r>
              <a:rPr lang="it-IT" sz="1600" dirty="0"/>
              <a:t>, high </a:t>
            </a:r>
            <a:r>
              <a:rPr lang="it-IT" sz="1600" dirty="0" err="1"/>
              <a:t>bandwidth</a:t>
            </a:r>
            <a:endParaRPr lang="it-IT" sz="1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0" y="4496527"/>
            <a:ext cx="2885783" cy="2264230"/>
          </a:xfrm>
          <a:prstGeom prst="rect">
            <a:avLst/>
          </a:prstGeom>
        </p:spPr>
      </p:pic>
      <p:grpSp>
        <p:nvGrpSpPr>
          <p:cNvPr id="61" name="Gruppo 60"/>
          <p:cNvGrpSpPr/>
          <p:nvPr/>
        </p:nvGrpSpPr>
        <p:grpSpPr>
          <a:xfrm>
            <a:off x="3100831" y="4370757"/>
            <a:ext cx="2651027" cy="2390000"/>
            <a:chOff x="6323527" y="1010991"/>
            <a:chExt cx="5864180" cy="4669353"/>
          </a:xfrm>
        </p:grpSpPr>
        <p:pic>
          <p:nvPicPr>
            <p:cNvPr id="62" name="Immagine 6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527" y="1010991"/>
              <a:ext cx="5864180" cy="4669353"/>
            </a:xfrm>
            <a:prstGeom prst="rect">
              <a:avLst/>
            </a:prstGeom>
          </p:spPr>
        </p:pic>
        <p:sp>
          <p:nvSpPr>
            <p:cNvPr id="63" name="Rettangolo 62"/>
            <p:cNvSpPr/>
            <p:nvPr/>
          </p:nvSpPr>
          <p:spPr>
            <a:xfrm>
              <a:off x="6426557" y="3255515"/>
              <a:ext cx="1223493" cy="6210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 dirty="0" smtClean="0"/>
                <a:t>MB</a:t>
              </a:r>
            </a:p>
            <a:p>
              <a:pPr algn="ctr"/>
              <a:r>
                <a:rPr lang="it-IT" sz="600" dirty="0" smtClean="0"/>
                <a:t>Connection</a:t>
              </a:r>
              <a:endParaRPr lang="it-IT" sz="600" dirty="0"/>
            </a:p>
          </p:txBody>
        </p:sp>
        <p:sp>
          <p:nvSpPr>
            <p:cNvPr id="64" name="Freccia bidirezionale orizzontale 63"/>
            <p:cNvSpPr/>
            <p:nvPr/>
          </p:nvSpPr>
          <p:spPr>
            <a:xfrm>
              <a:off x="7486639" y="3464417"/>
              <a:ext cx="515156" cy="101611"/>
            </a:xfrm>
            <a:prstGeom prst="left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8053001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RX HW </a:t>
            </a:r>
            <a:r>
              <a:rPr lang="it-IT" dirty="0" err="1" smtClean="0"/>
              <a:t>development</a:t>
            </a:r>
            <a:r>
              <a:rPr lang="it-IT" dirty="0" smtClean="0"/>
              <a:t> status </a:t>
            </a:r>
            <a:r>
              <a:rPr lang="it-IT" dirty="0" err="1" smtClean="0"/>
              <a:t>today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err="1" smtClean="0"/>
              <a:t>Functional</a:t>
            </a:r>
            <a:r>
              <a:rPr lang="it-IT" dirty="0" smtClean="0"/>
              <a:t> design </a:t>
            </a:r>
            <a:r>
              <a:rPr lang="it-IT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Schematic</a:t>
            </a:r>
            <a:r>
              <a:rPr lang="it-IT" dirty="0" smtClean="0"/>
              <a:t> design </a:t>
            </a:r>
            <a:r>
              <a:rPr lang="it-IT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it-IT" dirty="0" smtClean="0"/>
          </a:p>
          <a:p>
            <a:r>
              <a:rPr lang="it-IT" dirty="0" err="1" smtClean="0"/>
              <a:t>Mechanical</a:t>
            </a:r>
            <a:r>
              <a:rPr lang="it-IT" dirty="0" smtClean="0"/>
              <a:t> design </a:t>
            </a:r>
            <a:r>
              <a:rPr lang="it-IT" dirty="0">
                <a:solidFill>
                  <a:srgbClr val="3366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it-IT" dirty="0" smtClean="0"/>
          </a:p>
          <a:p>
            <a:r>
              <a:rPr lang="it-IT" dirty="0" smtClean="0"/>
              <a:t>PCB design</a:t>
            </a:r>
          </a:p>
          <a:p>
            <a:pPr lvl="1"/>
            <a:r>
              <a:rPr lang="it-IT" dirty="0" err="1" smtClean="0"/>
              <a:t>Functional</a:t>
            </a:r>
            <a:r>
              <a:rPr lang="it-IT" dirty="0" smtClean="0"/>
              <a:t> design</a:t>
            </a:r>
            <a:r>
              <a:rPr lang="it-IT" dirty="0"/>
              <a:t> </a:t>
            </a:r>
            <a:r>
              <a:rPr lang="it-IT" dirty="0">
                <a:solidFill>
                  <a:srgbClr val="3366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it-IT" dirty="0" smtClean="0"/>
          </a:p>
          <a:p>
            <a:pPr lvl="1"/>
            <a:r>
              <a:rPr lang="it-IT" dirty="0" smtClean="0"/>
              <a:t>IC and </a:t>
            </a:r>
            <a:r>
              <a:rPr lang="it-IT" dirty="0" err="1" smtClean="0"/>
              <a:t>connectors</a:t>
            </a:r>
            <a:r>
              <a:rPr lang="it-IT" dirty="0" smtClean="0"/>
              <a:t> </a:t>
            </a:r>
            <a:r>
              <a:rPr lang="it-IT" dirty="0" err="1" smtClean="0"/>
              <a:t>placement</a:t>
            </a:r>
            <a:r>
              <a:rPr lang="it-IT" dirty="0" smtClean="0"/>
              <a:t> </a:t>
            </a:r>
            <a:r>
              <a:rPr lang="it-IT" dirty="0">
                <a:solidFill>
                  <a:srgbClr val="3366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it-IT" dirty="0" smtClean="0"/>
          </a:p>
          <a:p>
            <a:pPr lvl="1"/>
            <a:r>
              <a:rPr lang="it-IT" dirty="0" err="1" smtClean="0"/>
              <a:t>Negotiation</a:t>
            </a:r>
            <a:r>
              <a:rPr lang="it-IT" dirty="0"/>
              <a:t> </a:t>
            </a:r>
            <a:r>
              <a:rPr lang="it-IT" dirty="0">
                <a:solidFill>
                  <a:srgbClr val="3366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it-IT" dirty="0" smtClean="0">
              <a:latin typeface="Zapf Dingbats"/>
              <a:ea typeface="Zapf Dingbats"/>
              <a:cs typeface="Zapf Dingbats"/>
              <a:sym typeface="Zapf Dingbats"/>
            </a:endParaRPr>
          </a:p>
          <a:p>
            <a:pPr lvl="1"/>
            <a:r>
              <a:rPr lang="it-IT" dirty="0" err="1" smtClean="0"/>
              <a:t>External</a:t>
            </a:r>
            <a:r>
              <a:rPr lang="it-IT" dirty="0" smtClean="0"/>
              <a:t> company kick-start </a:t>
            </a:r>
            <a:r>
              <a:rPr lang="it-IT" dirty="0">
                <a:solidFill>
                  <a:srgbClr val="3366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it-IT" dirty="0" smtClean="0"/>
          </a:p>
          <a:p>
            <a:r>
              <a:rPr lang="it-IT" dirty="0" smtClean="0"/>
              <a:t>Construction and </a:t>
            </a:r>
            <a:r>
              <a:rPr lang="it-IT" dirty="0" err="1" smtClean="0"/>
              <a:t>assembly</a:t>
            </a:r>
            <a:r>
              <a:rPr lang="it-IT" dirty="0" smtClean="0"/>
              <a:t> </a:t>
            </a:r>
            <a:r>
              <a:rPr lang="it-IT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Expected</a:t>
            </a:r>
            <a:r>
              <a:rPr lang="it-IT" dirty="0" smtClean="0"/>
              <a:t> delivery 7/2015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94610" y="6361865"/>
            <a:ext cx="430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are </a:t>
            </a:r>
            <a:r>
              <a:rPr lang="it-IT" dirty="0" err="1" smtClean="0"/>
              <a:t>marked</a:t>
            </a:r>
            <a:r>
              <a:rPr lang="it-IT" dirty="0" smtClean="0"/>
              <a:t> in blue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552711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Current</a:t>
            </a:r>
            <a:r>
              <a:rPr lang="it-IT" dirty="0" smtClean="0"/>
              <a:t> work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err="1" smtClean="0"/>
              <a:t>SoCKit</a:t>
            </a:r>
            <a:r>
              <a:rPr lang="it-IT" dirty="0" smtClean="0"/>
              <a:t> </a:t>
            </a:r>
            <a:r>
              <a:rPr lang="it-IT" dirty="0" err="1" smtClean="0"/>
              <a:t>board</a:t>
            </a:r>
            <a:endParaRPr lang="it-IT" dirty="0" smtClean="0"/>
          </a:p>
          <a:p>
            <a:pPr lvl="1"/>
            <a:r>
              <a:rPr lang="it-IT" dirty="0" err="1" smtClean="0"/>
              <a:t>Finish</a:t>
            </a:r>
            <a:r>
              <a:rPr lang="it-IT" dirty="0" smtClean="0"/>
              <a:t> time </a:t>
            </a:r>
            <a:r>
              <a:rPr lang="it-IT" dirty="0" err="1" smtClean="0"/>
              <a:t>constraining</a:t>
            </a:r>
            <a:r>
              <a:rPr lang="it-IT" dirty="0" smtClean="0"/>
              <a:t> of ethernet connection </a:t>
            </a:r>
            <a:r>
              <a:rPr lang="it-IT" dirty="0">
                <a:solidFill>
                  <a:srgbClr val="3366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it-IT" dirty="0" smtClean="0"/>
              <a:t> </a:t>
            </a:r>
          </a:p>
          <a:p>
            <a:pPr lvl="1"/>
            <a:r>
              <a:rPr lang="it-IT" dirty="0" err="1" smtClean="0"/>
              <a:t>Develop</a:t>
            </a:r>
            <a:r>
              <a:rPr lang="it-IT" dirty="0" smtClean="0"/>
              <a:t> a HW/SW test </a:t>
            </a:r>
            <a:r>
              <a:rPr lang="it-IT" dirty="0" err="1" smtClean="0"/>
              <a:t>framework</a:t>
            </a:r>
            <a:r>
              <a:rPr lang="it-IT" dirty="0" smtClean="0"/>
              <a:t> </a:t>
            </a:r>
            <a:r>
              <a:rPr lang="it-IT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it-IT" dirty="0" smtClean="0"/>
          </a:p>
          <a:p>
            <a:r>
              <a:rPr lang="it-IT" dirty="0" smtClean="0"/>
              <a:t>Motherboard</a:t>
            </a:r>
          </a:p>
          <a:p>
            <a:pPr lvl="1"/>
            <a:r>
              <a:rPr lang="it-IT" dirty="0" err="1" smtClean="0"/>
              <a:t>Finish</a:t>
            </a:r>
            <a:r>
              <a:rPr lang="it-IT" dirty="0" smtClean="0"/>
              <a:t> hardware </a:t>
            </a:r>
            <a:r>
              <a:rPr lang="it-IT" dirty="0" err="1" smtClean="0"/>
              <a:t>tests</a:t>
            </a:r>
            <a:r>
              <a:rPr lang="it-IT" dirty="0" smtClean="0"/>
              <a:t> (</a:t>
            </a:r>
            <a:r>
              <a:rPr lang="it-IT" dirty="0" err="1" smtClean="0"/>
              <a:t>mainly</a:t>
            </a:r>
            <a:r>
              <a:rPr lang="it-IT" dirty="0" smtClean="0"/>
              <a:t> LVDS </a:t>
            </a:r>
            <a:r>
              <a:rPr lang="it-IT" dirty="0" err="1" smtClean="0"/>
              <a:t>channels</a:t>
            </a:r>
            <a:r>
              <a:rPr lang="it-IT" dirty="0" smtClean="0"/>
              <a:t>) </a:t>
            </a:r>
            <a:r>
              <a:rPr lang="it-IT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it-IT" dirty="0" smtClean="0"/>
          </a:p>
          <a:p>
            <a:pPr lvl="1"/>
            <a:r>
              <a:rPr lang="it-IT" dirty="0" err="1" smtClean="0"/>
              <a:t>Develop</a:t>
            </a:r>
            <a:r>
              <a:rPr lang="it-IT" dirty="0" smtClean="0"/>
              <a:t> clock management </a:t>
            </a:r>
            <a:r>
              <a:rPr lang="it-IT" dirty="0" err="1" smtClean="0"/>
              <a:t>boot-strap</a:t>
            </a:r>
            <a:r>
              <a:rPr lang="it-IT" dirty="0" smtClean="0"/>
              <a:t> </a:t>
            </a:r>
            <a:r>
              <a:rPr lang="it-IT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it-IT" dirty="0" smtClean="0"/>
          </a:p>
          <a:p>
            <a:pPr lvl="1"/>
            <a:r>
              <a:rPr lang="it-IT" dirty="0" smtClean="0"/>
              <a:t>Re-</a:t>
            </a:r>
            <a:r>
              <a:rPr lang="it-IT" dirty="0" err="1" smtClean="0"/>
              <a:t>implement</a:t>
            </a:r>
            <a:r>
              <a:rPr lang="it-IT" dirty="0" smtClean="0"/>
              <a:t> control firmware from </a:t>
            </a:r>
            <a:r>
              <a:rPr lang="it-IT" dirty="0" err="1" smtClean="0"/>
              <a:t>DoPET</a:t>
            </a:r>
            <a:r>
              <a:rPr lang="it-IT" dirty="0" smtClean="0"/>
              <a:t> </a:t>
            </a:r>
            <a:r>
              <a:rPr lang="it-IT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it-IT" dirty="0" smtClean="0"/>
          </a:p>
          <a:p>
            <a:pPr lvl="1"/>
            <a:r>
              <a:rPr lang="it-IT" dirty="0" smtClean="0"/>
              <a:t>Test </a:t>
            </a:r>
            <a:r>
              <a:rPr lang="it-IT" dirty="0" err="1" smtClean="0"/>
              <a:t>coincidence</a:t>
            </a:r>
            <a:r>
              <a:rPr lang="it-IT" dirty="0" smtClean="0"/>
              <a:t> </a:t>
            </a:r>
            <a:r>
              <a:rPr lang="it-IT" dirty="0" err="1" smtClean="0"/>
              <a:t>sorting</a:t>
            </a:r>
            <a:r>
              <a:rPr lang="it-IT" dirty="0" smtClean="0"/>
              <a:t> </a:t>
            </a:r>
            <a:r>
              <a:rPr lang="it-IT" dirty="0">
                <a:solidFill>
                  <a:srgbClr val="3366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it-IT" dirty="0" smtClean="0"/>
          </a:p>
          <a:p>
            <a:pPr lvl="1"/>
            <a:r>
              <a:rPr lang="it-IT" dirty="0" err="1" smtClean="0"/>
              <a:t>Develop</a:t>
            </a:r>
            <a:r>
              <a:rPr lang="it-IT" dirty="0" smtClean="0"/>
              <a:t> </a:t>
            </a:r>
            <a:r>
              <a:rPr lang="it-IT" dirty="0" err="1" smtClean="0"/>
              <a:t>coincidence</a:t>
            </a:r>
            <a:r>
              <a:rPr lang="it-IT" dirty="0" smtClean="0"/>
              <a:t> </a:t>
            </a:r>
            <a:r>
              <a:rPr lang="it-IT" dirty="0" err="1" smtClean="0"/>
              <a:t>filtering</a:t>
            </a:r>
            <a:r>
              <a:rPr lang="it-IT" dirty="0" smtClean="0"/>
              <a:t> </a:t>
            </a:r>
            <a:r>
              <a:rPr lang="it-IT" dirty="0">
                <a:solidFill>
                  <a:srgbClr val="3366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it-IT" dirty="0" smtClean="0">
              <a:solidFill>
                <a:srgbClr val="3366FF"/>
              </a:solidFill>
            </a:endParaRPr>
          </a:p>
          <a:p>
            <a:r>
              <a:rPr lang="it-IT" dirty="0" smtClean="0"/>
              <a:t>RX </a:t>
            </a:r>
            <a:r>
              <a:rPr lang="it-IT" dirty="0" err="1" smtClean="0"/>
              <a:t>board</a:t>
            </a:r>
            <a:endParaRPr lang="it-IT" dirty="0" smtClean="0"/>
          </a:p>
          <a:p>
            <a:pPr lvl="1"/>
            <a:r>
              <a:rPr lang="it-IT" dirty="0" err="1" smtClean="0"/>
              <a:t>Construct</a:t>
            </a:r>
            <a:r>
              <a:rPr lang="it-IT" dirty="0" smtClean="0"/>
              <a:t> and test the </a:t>
            </a:r>
            <a:r>
              <a:rPr lang="it-IT" dirty="0" err="1" smtClean="0"/>
              <a:t>prototype</a:t>
            </a:r>
            <a:r>
              <a:rPr lang="it-IT" dirty="0" smtClean="0"/>
              <a:t> </a:t>
            </a:r>
            <a:r>
              <a:rPr lang="it-IT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it-IT" dirty="0" smtClean="0"/>
          </a:p>
          <a:p>
            <a:pPr lvl="1"/>
            <a:r>
              <a:rPr lang="it-IT" dirty="0" err="1" smtClean="0"/>
              <a:t>Develop</a:t>
            </a:r>
            <a:r>
              <a:rPr lang="it-IT" dirty="0" smtClean="0"/>
              <a:t> complete firmware </a:t>
            </a:r>
            <a:r>
              <a:rPr lang="it-IT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853353" y="5562600"/>
            <a:ext cx="430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are </a:t>
            </a:r>
            <a:r>
              <a:rPr lang="it-IT" dirty="0" err="1" smtClean="0"/>
              <a:t>marked</a:t>
            </a:r>
            <a:r>
              <a:rPr lang="it-IT" dirty="0" smtClean="0"/>
              <a:t> in blue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986098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09" name="Cube 34"/>
          <p:cNvGrpSpPr>
            <a:grpSpLocks/>
          </p:cNvGrpSpPr>
          <p:nvPr/>
        </p:nvGrpSpPr>
        <p:grpSpPr bwMode="auto">
          <a:xfrm>
            <a:off x="1016869" y="1071563"/>
            <a:ext cx="1701105" cy="1485677"/>
            <a:chOff x="822" y="3160"/>
            <a:chExt cx="856" cy="668"/>
          </a:xfrm>
        </p:grpSpPr>
        <p:pic>
          <p:nvPicPr>
            <p:cNvPr id="196623" name="Cube 3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2" y="3160"/>
              <a:ext cx="856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6624" name="Text Box 14"/>
            <p:cNvSpPr txBox="1">
              <a:spLocks noChangeArrowheads="1"/>
            </p:cNvSpPr>
            <p:nvPr/>
          </p:nvSpPr>
          <p:spPr bwMode="auto">
            <a:xfrm rot="-5400000">
              <a:off x="1103" y="3243"/>
              <a:ext cx="445" cy="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lIns="130046" tIns="65023" rIns="130046" bIns="65023" anchor="ctr"/>
            <a:lstStyle/>
            <a:p>
              <a:pPr algn="ctr" defTabSz="914145"/>
              <a:endParaRPr lang="it-IT" altLang="it-IT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196610" name="Rectangle 44"/>
          <p:cNvSpPr>
            <a:spLocks noChangeArrowheads="1"/>
          </p:cNvSpPr>
          <p:nvPr/>
        </p:nvSpPr>
        <p:spPr bwMode="auto">
          <a:xfrm>
            <a:off x="2482453" y="886272"/>
            <a:ext cx="780232" cy="37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914145"/>
            <a:r>
              <a:rPr lang="en-US" altLang="it-IT">
                <a:latin typeface="Trebuchet MS" pitchFamily="34" charset="0"/>
              </a:rPr>
              <a:t>PMMA</a:t>
            </a:r>
          </a:p>
        </p:txBody>
      </p:sp>
      <p:sp>
        <p:nvSpPr>
          <p:cNvPr id="196611" name="Rectangle 43"/>
          <p:cNvSpPr>
            <a:spLocks noChangeArrowheads="1"/>
          </p:cNvSpPr>
          <p:nvPr/>
        </p:nvSpPr>
        <p:spPr bwMode="auto">
          <a:xfrm>
            <a:off x="17859" y="1017984"/>
            <a:ext cx="871761" cy="37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914145"/>
            <a:r>
              <a:rPr lang="en-US" altLang="it-IT">
                <a:latin typeface="Trebuchet MS" pitchFamily="34" charset="0"/>
              </a:rPr>
              <a:t>proton</a:t>
            </a:r>
          </a:p>
        </p:txBody>
      </p:sp>
      <p:sp>
        <p:nvSpPr>
          <p:cNvPr id="196612" name="Rectangle 1"/>
          <p:cNvSpPr>
            <a:spLocks noChangeArrowheads="1"/>
          </p:cNvSpPr>
          <p:nvPr/>
        </p:nvSpPr>
        <p:spPr bwMode="auto">
          <a:xfrm>
            <a:off x="2611934" y="3739649"/>
            <a:ext cx="129838" cy="2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 anchor="ctr">
            <a:spAutoFit/>
          </a:bodyPr>
          <a:lstStyle/>
          <a:p>
            <a:endParaRPr lang="it-IT" altLang="it-IT" sz="1300">
              <a:latin typeface="Arial" charset="0"/>
            </a:endParaRPr>
          </a:p>
        </p:txBody>
      </p:sp>
      <p:sp>
        <p:nvSpPr>
          <p:cNvPr id="196613" name="Rettangolo 3"/>
          <p:cNvSpPr>
            <a:spLocks noChangeArrowheads="1"/>
          </p:cNvSpPr>
          <p:nvPr/>
        </p:nvSpPr>
        <p:spPr bwMode="auto">
          <a:xfrm>
            <a:off x="607219" y="2586261"/>
            <a:ext cx="7929563" cy="75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buFontTx/>
              <a:buChar char="•"/>
            </a:pPr>
            <a:r>
              <a:rPr lang="en-US" sz="2200"/>
              <a:t>simulazione Monte Carlo del profilo </a:t>
            </a:r>
            <a:r>
              <a:rPr lang="it-IT" sz="2200"/>
              <a:t>(piano y-z) di attività</a:t>
            </a:r>
            <a:r>
              <a:rPr lang="en-US" sz="2200"/>
              <a:t> per T= contributo dei diversi isotopi  per T&lt;120s </a:t>
            </a:r>
          </a:p>
        </p:txBody>
      </p:sp>
      <p:sp>
        <p:nvSpPr>
          <p:cNvPr id="196614" name="TextBox 29"/>
          <p:cNvSpPr txBox="1">
            <a:spLocks noChangeArrowheads="1"/>
          </p:cNvSpPr>
          <p:nvPr/>
        </p:nvSpPr>
        <p:spPr bwMode="auto">
          <a:xfrm>
            <a:off x="3661172" y="837159"/>
            <a:ext cx="5036344" cy="171784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en-US" sz="2000"/>
              <a:t>TPS: Syngo PT Planning VC12, Siemens)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/>
              <a:t>2 Gy uniform on 27 cm</a:t>
            </a:r>
            <a:r>
              <a:rPr lang="en-US" sz="2000" baseline="30000"/>
              <a:t>3</a:t>
            </a:r>
            <a:r>
              <a:rPr lang="en-US" sz="2000"/>
              <a:t> (PTV) 3cm&lt;z&lt;6cm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/>
              <a:t>62.3 MeV - 90.8 MeV (17 EL)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/>
              <a:t>∆Tirr= 146 seconds</a:t>
            </a:r>
          </a:p>
        </p:txBody>
      </p:sp>
      <p:pic>
        <p:nvPicPr>
          <p:cNvPr id="1966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778" y="2557240"/>
            <a:ext cx="8304609" cy="429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Cube 34"/>
          <p:cNvPicPr>
            <a:picLocks noChangeArrowheads="1"/>
          </p:cNvPicPr>
          <p:nvPr/>
        </p:nvPicPr>
        <p:blipFill>
          <a:blip r:embed="rId4">
            <a:duotone>
              <a:prstClr val="black"/>
              <a:srgbClr val="FF5050">
                <a:tint val="45000"/>
                <a:satMod val="40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1392568" y="1603212"/>
            <a:ext cx="885693" cy="443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uppo 25"/>
          <p:cNvGrpSpPr>
            <a:grpSpLocks/>
          </p:cNvGrpSpPr>
          <p:nvPr/>
        </p:nvGrpSpPr>
        <p:grpSpPr bwMode="auto">
          <a:xfrm>
            <a:off x="-1117" y="1751335"/>
            <a:ext cx="1207741" cy="348258"/>
            <a:chOff x="705385" y="4717806"/>
            <a:chExt cx="1717136" cy="495146"/>
          </a:xfrm>
        </p:grpSpPr>
        <p:sp>
          <p:nvSpPr>
            <p:cNvPr id="196619" name="Cilindro 26"/>
            <p:cNvSpPr>
              <a:spLocks noChangeArrowheads="1"/>
            </p:cNvSpPr>
            <p:nvPr/>
          </p:nvSpPr>
          <p:spPr bwMode="auto">
            <a:xfrm rot="-5684821">
              <a:off x="1481537" y="4271968"/>
              <a:ext cx="495146" cy="1386822"/>
            </a:xfrm>
            <a:prstGeom prst="can">
              <a:avLst>
                <a:gd name="adj" fmla="val 25000"/>
              </a:avLst>
            </a:prstGeom>
            <a:solidFill>
              <a:srgbClr val="FFB09B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it-IT"/>
            </a:p>
          </p:txBody>
        </p:sp>
        <p:cxnSp>
          <p:nvCxnSpPr>
            <p:cNvPr id="28" name="Straight Arrow Connector 39"/>
            <p:cNvCxnSpPr/>
            <p:nvPr/>
          </p:nvCxnSpPr>
          <p:spPr>
            <a:xfrm flipV="1">
              <a:off x="973589" y="4908247"/>
              <a:ext cx="1379104" cy="11426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39"/>
            <p:cNvCxnSpPr/>
            <p:nvPr/>
          </p:nvCxnSpPr>
          <p:spPr>
            <a:xfrm flipV="1">
              <a:off x="705385" y="5079643"/>
              <a:ext cx="1379104" cy="11426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39"/>
            <p:cNvCxnSpPr/>
            <p:nvPr/>
          </p:nvCxnSpPr>
          <p:spPr>
            <a:xfrm flipV="1">
              <a:off x="711734" y="4778112"/>
              <a:ext cx="1379103" cy="11267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5"/>
          <p:cNvSpPr>
            <a:spLocks noChangeArrowheads="1"/>
          </p:cNvSpPr>
          <p:nvPr/>
        </p:nvSpPr>
        <p:spPr bwMode="auto">
          <a:xfrm>
            <a:off x="607219" y="160735"/>
            <a:ext cx="8358188" cy="5893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it-IT" sz="2500" dirty="0">
                <a:solidFill>
                  <a:srgbClr val="00B050"/>
                </a:solidFill>
              </a:rPr>
              <a:t>FLUKA</a:t>
            </a:r>
            <a:r>
              <a:rPr lang="en-US" sz="2500" dirty="0">
                <a:solidFill>
                  <a:srgbClr val="00B050"/>
                </a:solidFill>
              </a:rPr>
              <a:t>: </a:t>
            </a:r>
            <a:r>
              <a:rPr lang="en-US" sz="2500" dirty="0" err="1">
                <a:solidFill>
                  <a:srgbClr val="00B050"/>
                </a:solidFill>
              </a:rPr>
              <a:t>esempio</a:t>
            </a:r>
            <a:r>
              <a:rPr lang="en-US" sz="2500" dirty="0">
                <a:solidFill>
                  <a:srgbClr val="00B050"/>
                </a:solidFill>
              </a:rPr>
              <a:t> di </a:t>
            </a:r>
            <a:r>
              <a:rPr lang="en-US" sz="2500" dirty="0" err="1">
                <a:solidFill>
                  <a:srgbClr val="00B050"/>
                </a:solidFill>
              </a:rPr>
              <a:t>sviluppo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 err="1">
                <a:solidFill>
                  <a:srgbClr val="00B050"/>
                </a:solidFill>
              </a:rPr>
              <a:t>spazile</a:t>
            </a:r>
            <a:r>
              <a:rPr lang="en-US" sz="2500" dirty="0">
                <a:solidFill>
                  <a:srgbClr val="00B050"/>
                </a:solidFill>
              </a:rPr>
              <a:t> e </a:t>
            </a:r>
            <a:r>
              <a:rPr lang="en-US" sz="2500" dirty="0" err="1">
                <a:solidFill>
                  <a:srgbClr val="00B050"/>
                </a:solidFill>
              </a:rPr>
              <a:t>temporale</a:t>
            </a:r>
            <a:endParaRPr lang="en-US" sz="25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vista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0" t="12488" r="10386" b="22081"/>
          <a:stretch/>
        </p:blipFill>
        <p:spPr>
          <a:xfrm>
            <a:off x="5359746" y="1129163"/>
            <a:ext cx="3690652" cy="2324776"/>
          </a:xfrm>
          <a:prstGeom prst="rect">
            <a:avLst/>
          </a:prstGeom>
        </p:spPr>
      </p:pic>
      <p:sp>
        <p:nvSpPr>
          <p:cNvPr id="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04" y="0"/>
            <a:ext cx="6587956" cy="854525"/>
          </a:xfrm>
          <a:ln/>
        </p:spPr>
        <p:txBody>
          <a:bodyPr/>
          <a:lstStyle/>
          <a:p>
            <a:pPr>
              <a:tabLst>
                <a:tab pos="857220" algn="l"/>
              </a:tabLst>
            </a:pPr>
            <a:r>
              <a:rPr lang="en-US" dirty="0" smtClean="0"/>
              <a:t>Dose Profiler</a:t>
            </a:r>
            <a:endParaRPr lang="en-US" dirty="0"/>
          </a:p>
        </p:txBody>
      </p:sp>
      <p:sp>
        <p:nvSpPr>
          <p:cNvPr id="197" name="Content Placeholder 2"/>
          <p:cNvSpPr txBox="1">
            <a:spLocks/>
          </p:cNvSpPr>
          <p:nvPr/>
        </p:nvSpPr>
        <p:spPr>
          <a:xfrm>
            <a:off x="80214" y="838200"/>
            <a:ext cx="5173624" cy="2199979"/>
          </a:xfrm>
          <a:prstGeom prst="rect">
            <a:avLst/>
          </a:prstGeom>
          <a:ln w="28575" cmpd="sng">
            <a:solidFill>
              <a:srgbClr val="660066"/>
            </a:solidFill>
          </a:ln>
        </p:spPr>
        <p:txBody>
          <a:bodyPr>
            <a:norm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6 XY planes with 2 cm spacing. Each plane  made of 2 stereo layers of 192 0.5x0.5 mm</a:t>
            </a:r>
            <a:r>
              <a:rPr lang="en-US" sz="2000" baseline="30000" dirty="0" smtClean="0">
                <a:solidFill>
                  <a:srgbClr val="262626"/>
                </a:solidFill>
                <a:latin typeface="+mn-lt"/>
                <a:cs typeface="Comic Sans MS"/>
              </a:rPr>
              <a:t>2</a:t>
            </a: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 square scintillating fibers</a:t>
            </a:r>
          </a:p>
          <a:p>
            <a:pPr marL="342900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2x0.5 mm squared fibers </a:t>
            </a:r>
            <a:r>
              <a:rPr lang="en-US" sz="2000" dirty="0">
                <a:solidFill>
                  <a:srgbClr val="262626"/>
                </a:solidFill>
                <a:latin typeface="+mn-lt"/>
                <a:cs typeface="Comic Sans MS"/>
              </a:rPr>
              <a:t>read out by Hamamatsu </a:t>
            </a: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1mm</a:t>
            </a:r>
            <a:r>
              <a:rPr lang="en-US" sz="2000" baseline="30000" dirty="0" smtClean="0">
                <a:solidFill>
                  <a:srgbClr val="262626"/>
                </a:solidFill>
                <a:latin typeface="+mn-lt"/>
                <a:cs typeface="Comic Sans MS"/>
              </a:rPr>
              <a:t>2</a:t>
            </a: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262626"/>
                </a:solidFill>
                <a:latin typeface="+mn-lt"/>
                <a:cs typeface="Comic Sans MS"/>
              </a:rPr>
              <a:t>SiPM</a:t>
            </a: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 : S12571</a:t>
            </a:r>
            <a:r>
              <a:rPr lang="en-US" sz="2000" dirty="0">
                <a:solidFill>
                  <a:srgbClr val="262626"/>
                </a:solidFill>
                <a:latin typeface="+mn-lt"/>
                <a:cs typeface="Comic Sans MS"/>
              </a:rPr>
              <a:t>-050P</a:t>
            </a:r>
          </a:p>
          <a:p>
            <a:pPr marL="342900" indent="-342900"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rgbClr val="262626"/>
                </a:solidFill>
                <a:latin typeface="+mn-lt"/>
                <a:cs typeface="Comic Sans MS"/>
              </a:rPr>
              <a:t>32 </a:t>
            </a:r>
            <a:r>
              <a:rPr lang="en-US" sz="2000" dirty="0" err="1">
                <a:solidFill>
                  <a:srgbClr val="262626"/>
                </a:solidFill>
                <a:latin typeface="+mn-lt"/>
                <a:cs typeface="Comic Sans MS"/>
              </a:rPr>
              <a:t>SiPM</a:t>
            </a:r>
            <a:r>
              <a:rPr lang="en-US" sz="2000" dirty="0">
                <a:solidFill>
                  <a:srgbClr val="262626"/>
                </a:solidFill>
                <a:latin typeface="+mn-lt"/>
                <a:cs typeface="Comic Sans MS"/>
              </a:rPr>
              <a:t> feed a 32 </a:t>
            </a:r>
            <a:r>
              <a:rPr lang="en-US" sz="2000" dirty="0" err="1">
                <a:solidFill>
                  <a:srgbClr val="262626"/>
                </a:solidFill>
                <a:latin typeface="+mn-lt"/>
                <a:cs typeface="Comic Sans MS"/>
              </a:rPr>
              <a:t>ch</a:t>
            </a:r>
            <a:r>
              <a:rPr lang="en-US" sz="2000" dirty="0">
                <a:solidFill>
                  <a:srgbClr val="262626"/>
                </a:solidFill>
                <a:latin typeface="+mn-lt"/>
                <a:cs typeface="Comic Sans MS"/>
              </a:rPr>
              <a:t> ASIC </a:t>
            </a: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BASIC32</a:t>
            </a:r>
            <a:endParaRPr lang="en-US" sz="2000" dirty="0">
              <a:solidFill>
                <a:srgbClr val="262626"/>
              </a:solidFill>
              <a:latin typeface="+mn-lt"/>
              <a:cs typeface="Comic Sans MS"/>
            </a:endParaRPr>
          </a:p>
        </p:txBody>
      </p:sp>
      <p:sp>
        <p:nvSpPr>
          <p:cNvPr id="198" name="Content Placeholder 2"/>
          <p:cNvSpPr txBox="1">
            <a:spLocks/>
          </p:cNvSpPr>
          <p:nvPr/>
        </p:nvSpPr>
        <p:spPr>
          <a:xfrm>
            <a:off x="5633503" y="3685137"/>
            <a:ext cx="3662897" cy="2715663"/>
          </a:xfrm>
          <a:prstGeom prst="rect">
            <a:avLst/>
          </a:prstGeom>
          <a:ln w="28575" cmpd="sng">
            <a:solidFill>
              <a:srgbClr val="0000FF"/>
            </a:solidFill>
          </a:ln>
        </p:spPr>
        <p:txBody>
          <a:bodyPr>
            <a:no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4x4  LYSO </a:t>
            </a:r>
            <a:r>
              <a:rPr lang="en-US" sz="2000" dirty="0" err="1">
                <a:solidFill>
                  <a:srgbClr val="262626"/>
                </a:solidFill>
                <a:latin typeface="+mn-lt"/>
                <a:cs typeface="Comic Sans MS"/>
              </a:rPr>
              <a:t>pixellated</a:t>
            </a:r>
            <a:r>
              <a:rPr lang="en-US" sz="2000" dirty="0">
                <a:solidFill>
                  <a:srgbClr val="262626"/>
                </a:solidFill>
                <a:latin typeface="+mn-lt"/>
                <a:cs typeface="Comic Sans MS"/>
              </a:rPr>
              <a:t> crystals tracking planes: 50 x 50 x </a:t>
            </a: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16 </a:t>
            </a:r>
            <a:r>
              <a:rPr lang="en-US" sz="2000" dirty="0">
                <a:solidFill>
                  <a:srgbClr val="262626"/>
                </a:solidFill>
                <a:latin typeface="+mn-lt"/>
                <a:cs typeface="Comic Sans MS"/>
              </a:rPr>
              <a:t>mm</a:t>
            </a:r>
            <a:r>
              <a:rPr lang="en-US" sz="2000" baseline="30000" dirty="0">
                <a:solidFill>
                  <a:srgbClr val="262626"/>
                </a:solidFill>
                <a:latin typeface="+mn-lt"/>
                <a:cs typeface="Comic Sans MS"/>
              </a:rPr>
              <a:t>3</a:t>
            </a:r>
            <a:r>
              <a:rPr lang="en-US" sz="2000" dirty="0">
                <a:solidFill>
                  <a:srgbClr val="262626"/>
                </a:solidFill>
                <a:latin typeface="+mn-lt"/>
                <a:cs typeface="Comic Sans MS"/>
              </a:rPr>
              <a:t> </a:t>
            </a:r>
            <a:endParaRPr lang="en-US" sz="2000" dirty="0" smtClean="0">
              <a:solidFill>
                <a:srgbClr val="262626"/>
              </a:solidFill>
              <a:latin typeface="+mn-lt"/>
              <a:cs typeface="Comic Sans MS"/>
            </a:endParaRPr>
          </a:p>
          <a:p>
            <a:pPr marL="342900" indent="-342900"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Plastic absorber 1.5 cm thick in front of LYSO to screen electrons</a:t>
            </a:r>
            <a:endParaRPr lang="en-US" sz="2000" dirty="0">
              <a:solidFill>
                <a:srgbClr val="262626"/>
              </a:solidFill>
              <a:latin typeface="+mn-lt"/>
              <a:cs typeface="Comic Sans MS"/>
            </a:endParaRPr>
          </a:p>
          <a:p>
            <a:pPr marL="342900" indent="-342900"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Crystals </a:t>
            </a:r>
            <a:r>
              <a:rPr lang="en-US" sz="2000" dirty="0">
                <a:solidFill>
                  <a:srgbClr val="262626"/>
                </a:solidFill>
                <a:latin typeface="+mn-lt"/>
                <a:cs typeface="Comic Sans MS"/>
              </a:rPr>
              <a:t>read out by </a:t>
            </a: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64 </a:t>
            </a:r>
            <a:r>
              <a:rPr lang="en-US" sz="2000" dirty="0" err="1" smtClean="0">
                <a:solidFill>
                  <a:srgbClr val="262626"/>
                </a:solidFill>
                <a:latin typeface="+mn-lt"/>
                <a:cs typeface="Comic Sans MS"/>
              </a:rPr>
              <a:t>ch</a:t>
            </a:r>
            <a:r>
              <a:rPr lang="en-US" sz="2000" dirty="0" smtClean="0">
                <a:solidFill>
                  <a:srgbClr val="262626"/>
                </a:solidFill>
                <a:latin typeface="+mn-lt"/>
                <a:cs typeface="Comic Sans MS"/>
              </a:rPr>
              <a:t> Hamamatsu </a:t>
            </a:r>
            <a:r>
              <a:rPr lang="en-US" sz="2000" dirty="0" err="1" smtClean="0">
                <a:solidFill>
                  <a:srgbClr val="262626"/>
                </a:solidFill>
                <a:latin typeface="+mn-lt"/>
                <a:cs typeface="Comic Sans MS"/>
              </a:rPr>
              <a:t>MultiAnode</a:t>
            </a:r>
            <a:endParaRPr lang="en-US" sz="2000" dirty="0">
              <a:solidFill>
                <a:srgbClr val="262626"/>
              </a:solidFill>
              <a:latin typeface="+mn-lt"/>
              <a:cs typeface="Comic Sans M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83682" y="1363582"/>
            <a:ext cx="1163053" cy="108284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34221" y="2446425"/>
            <a:ext cx="3349461" cy="100751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797374" y="4841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it-IT" dirty="0" smtClean="0">
                <a:solidFill>
                  <a:srgbClr val="161645"/>
                </a:solidFill>
              </a:rPr>
              <a:t>V</a:t>
            </a:r>
            <a:r>
              <a:rPr lang="it-IT" dirty="0">
                <a:solidFill>
                  <a:srgbClr val="161645"/>
                </a:solidFill>
              </a:rPr>
              <a:t>. Patera, Uni La Sapienza, Roma</a:t>
            </a:r>
            <a:endParaRPr lang="en-US" dirty="0">
              <a:solidFill>
                <a:srgbClr val="161645"/>
              </a:solidFill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223774" y="3515395"/>
            <a:ext cx="5567426" cy="2885405"/>
            <a:chOff x="-8588" y="1499581"/>
            <a:chExt cx="5567426" cy="2885405"/>
          </a:xfrm>
        </p:grpSpPr>
        <p:cxnSp>
          <p:nvCxnSpPr>
            <p:cNvPr id="140" name="Straight Arrow Connector 139"/>
            <p:cNvCxnSpPr/>
            <p:nvPr/>
          </p:nvCxnSpPr>
          <p:spPr>
            <a:xfrm>
              <a:off x="4998347" y="1896389"/>
              <a:ext cx="560491" cy="0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130"/>
            <p:cNvGrpSpPr>
              <a:grpSpLocks/>
            </p:cNvGrpSpPr>
            <p:nvPr/>
          </p:nvGrpSpPr>
          <p:grpSpPr bwMode="auto">
            <a:xfrm>
              <a:off x="-8588" y="1499581"/>
              <a:ext cx="5397996" cy="2885405"/>
              <a:chOff x="0" y="0"/>
              <a:chExt cx="4835" cy="2584"/>
            </a:xfrm>
          </p:grpSpPr>
          <p:sp>
            <p:nvSpPr>
              <p:cNvPr id="170" name="Rectangle 2"/>
              <p:cNvSpPr>
                <a:spLocks/>
              </p:cNvSpPr>
              <p:nvPr/>
            </p:nvSpPr>
            <p:spPr bwMode="auto">
              <a:xfrm>
                <a:off x="3915" y="2336"/>
                <a:ext cx="920" cy="2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>
                    <a:solidFill>
                      <a:srgbClr val="2E6FFD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not to scale</a:t>
                </a:r>
              </a:p>
            </p:txBody>
          </p:sp>
          <p:sp>
            <p:nvSpPr>
              <p:cNvPr id="171" name="Rectangle 3"/>
              <p:cNvSpPr>
                <a:spLocks/>
              </p:cNvSpPr>
              <p:nvPr/>
            </p:nvSpPr>
            <p:spPr bwMode="auto">
              <a:xfrm>
                <a:off x="2723" y="2336"/>
                <a:ext cx="480" cy="2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2 cm</a:t>
                </a:r>
              </a:p>
            </p:txBody>
          </p:sp>
          <p:grpSp>
            <p:nvGrpSpPr>
              <p:cNvPr id="172" name="Group 11"/>
              <p:cNvGrpSpPr>
                <a:grpSpLocks/>
              </p:cNvGrpSpPr>
              <p:nvPr/>
            </p:nvGrpSpPr>
            <p:grpSpPr bwMode="auto">
              <a:xfrm>
                <a:off x="2578" y="61"/>
                <a:ext cx="627" cy="2245"/>
                <a:chOff x="0" y="0"/>
                <a:chExt cx="626" cy="2245"/>
              </a:xfrm>
            </p:grpSpPr>
            <p:sp>
              <p:nvSpPr>
                <p:cNvPr id="294" name="Rectangle 4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5" name="AutoShape 5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6" name="AutoShape 6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7" name="Line 7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8" name="Line 8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00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73" name="Group 19"/>
              <p:cNvGrpSpPr>
                <a:grpSpLocks/>
              </p:cNvGrpSpPr>
              <p:nvPr/>
            </p:nvGrpSpPr>
            <p:grpSpPr bwMode="auto">
              <a:xfrm>
                <a:off x="2126" y="61"/>
                <a:ext cx="626" cy="2245"/>
                <a:chOff x="0" y="0"/>
                <a:chExt cx="626" cy="2245"/>
              </a:xfrm>
            </p:grpSpPr>
            <p:sp>
              <p:nvSpPr>
                <p:cNvPr id="287" name="Rectangle 12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8" name="AutoShape 13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9" name="AutoShape 14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0" name="Line 15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1" name="Line 16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2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74" name="Group 27"/>
              <p:cNvGrpSpPr>
                <a:grpSpLocks/>
              </p:cNvGrpSpPr>
              <p:nvPr/>
            </p:nvGrpSpPr>
            <p:grpSpPr bwMode="auto">
              <a:xfrm>
                <a:off x="1705" y="61"/>
                <a:ext cx="626" cy="2245"/>
                <a:chOff x="0" y="0"/>
                <a:chExt cx="626" cy="2245"/>
              </a:xfrm>
            </p:grpSpPr>
            <p:sp>
              <p:nvSpPr>
                <p:cNvPr id="280" name="Rectangle 20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1" name="AutoShape 21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2" name="AutoShape 22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3" name="Line 23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4" name="Line 24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5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6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75" name="Group 35"/>
              <p:cNvGrpSpPr>
                <a:grpSpLocks/>
              </p:cNvGrpSpPr>
              <p:nvPr/>
            </p:nvGrpSpPr>
            <p:grpSpPr bwMode="auto">
              <a:xfrm>
                <a:off x="1266" y="61"/>
                <a:ext cx="627" cy="2245"/>
                <a:chOff x="0" y="0"/>
                <a:chExt cx="626" cy="2245"/>
              </a:xfrm>
            </p:grpSpPr>
            <p:sp>
              <p:nvSpPr>
                <p:cNvPr id="273" name="Rectangle 28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4" name="AutoShape 29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5" name="AutoShape 30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6" name="Line 31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7" name="Line 32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9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76" name="Group 43"/>
              <p:cNvGrpSpPr>
                <a:grpSpLocks/>
              </p:cNvGrpSpPr>
              <p:nvPr/>
            </p:nvGrpSpPr>
            <p:grpSpPr bwMode="auto">
              <a:xfrm>
                <a:off x="782" y="54"/>
                <a:ext cx="626" cy="2246"/>
                <a:chOff x="0" y="0"/>
                <a:chExt cx="626" cy="2245"/>
              </a:xfrm>
            </p:grpSpPr>
            <p:sp>
              <p:nvSpPr>
                <p:cNvPr id="266" name="Rectangle 36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7" name="AutoShape 37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8" name="AutoShape 38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9" name="Line 39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0" name="Line 40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611" y="618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2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77" name="Line 44"/>
              <p:cNvSpPr>
                <a:spLocks noChangeShapeType="1"/>
              </p:cNvSpPr>
              <p:nvPr/>
            </p:nvSpPr>
            <p:spPr bwMode="auto">
              <a:xfrm>
                <a:off x="2723" y="2344"/>
                <a:ext cx="484" cy="10"/>
              </a:xfrm>
              <a:prstGeom prst="line">
                <a:avLst/>
              </a:prstGeom>
              <a:noFill/>
              <a:ln w="38100" cap="flat">
                <a:solidFill>
                  <a:srgbClr val="038C89"/>
                </a:solidFill>
                <a:prstDash val="solid"/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178" name="Group 52"/>
              <p:cNvGrpSpPr>
                <a:grpSpLocks/>
              </p:cNvGrpSpPr>
              <p:nvPr/>
            </p:nvGrpSpPr>
            <p:grpSpPr bwMode="auto">
              <a:xfrm>
                <a:off x="3031" y="61"/>
                <a:ext cx="626" cy="2245"/>
                <a:chOff x="0" y="0"/>
                <a:chExt cx="626" cy="2245"/>
              </a:xfrm>
            </p:grpSpPr>
            <p:sp>
              <p:nvSpPr>
                <p:cNvPr id="259" name="Rectangle 45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0" name="AutoShape 46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1" name="AutoShape 47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008080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2" name="Line 48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6" cy="606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3" name="Line 49"/>
                <p:cNvSpPr>
                  <a:spLocks noChangeShapeType="1"/>
                </p:cNvSpPr>
                <p:nvPr/>
              </p:nvSpPr>
              <p:spPr bwMode="auto">
                <a:xfrm>
                  <a:off x="6" y="1626"/>
                  <a:ext cx="606" cy="607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4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611" y="610"/>
                  <a:ext cx="0" cy="1621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5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15" y="20"/>
                  <a:ext cx="0" cy="1620"/>
                </a:xfrm>
                <a:prstGeom prst="line">
                  <a:avLst/>
                </a:prstGeom>
                <a:noFill/>
                <a:ln w="19050" cap="flat">
                  <a:solidFill>
                    <a:srgbClr val="00565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79" name="Line 53"/>
              <p:cNvSpPr>
                <a:spLocks noChangeShapeType="1"/>
              </p:cNvSpPr>
              <p:nvPr/>
            </p:nvSpPr>
            <p:spPr bwMode="auto">
              <a:xfrm flipH="1">
                <a:off x="613" y="0"/>
                <a:ext cx="0" cy="1693"/>
              </a:xfrm>
              <a:prstGeom prst="line">
                <a:avLst/>
              </a:prstGeom>
              <a:noFill/>
              <a:ln w="38100" cap="flat">
                <a:solidFill>
                  <a:srgbClr val="038C89"/>
                </a:solidFill>
                <a:prstDash val="solid"/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0" name="Line 54"/>
              <p:cNvSpPr>
                <a:spLocks noChangeShapeType="1"/>
              </p:cNvSpPr>
              <p:nvPr/>
            </p:nvSpPr>
            <p:spPr bwMode="auto">
              <a:xfrm>
                <a:off x="594" y="1711"/>
                <a:ext cx="650" cy="650"/>
              </a:xfrm>
              <a:prstGeom prst="line">
                <a:avLst/>
              </a:prstGeom>
              <a:noFill/>
              <a:ln w="38100" cap="flat">
                <a:solidFill>
                  <a:srgbClr val="038C89"/>
                </a:solidFill>
                <a:prstDash val="solid"/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181" name="Group 108"/>
              <p:cNvGrpSpPr>
                <a:grpSpLocks/>
              </p:cNvGrpSpPr>
              <p:nvPr/>
            </p:nvGrpSpPr>
            <p:grpSpPr bwMode="auto">
              <a:xfrm>
                <a:off x="3871" y="61"/>
                <a:ext cx="846" cy="2245"/>
                <a:chOff x="0" y="0"/>
                <a:chExt cx="845" cy="2245"/>
              </a:xfrm>
            </p:grpSpPr>
            <p:sp>
              <p:nvSpPr>
                <p:cNvPr id="206" name="AutoShape 55"/>
                <p:cNvSpPr>
                  <a:spLocks/>
                </p:cNvSpPr>
                <p:nvPr/>
              </p:nvSpPr>
              <p:spPr bwMode="auto">
                <a:xfrm>
                  <a:off x="613" y="2020"/>
                  <a:ext cx="218" cy="213"/>
                </a:xfrm>
                <a:prstGeom prst="rtTriangle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7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5" y="6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8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154" y="151"/>
                  <a:ext cx="0" cy="1621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9" name="Rectangle 58"/>
                <p:cNvSpPr>
                  <a:spLocks/>
                </p:cNvSpPr>
                <p:nvPr/>
              </p:nvSpPr>
              <p:spPr bwMode="auto">
                <a:xfrm>
                  <a:off x="224" y="606"/>
                  <a:ext cx="607" cy="1032"/>
                </a:xfrm>
                <a:prstGeom prst="rect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0" name="AutoShape 59"/>
                <p:cNvSpPr>
                  <a:spLocks/>
                </p:cNvSpPr>
                <p:nvPr/>
              </p:nvSpPr>
              <p:spPr bwMode="auto">
                <a:xfrm rot="10800000">
                  <a:off x="224" y="1638"/>
                  <a:ext cx="607" cy="607"/>
                </a:xfrm>
                <a:prstGeom prst="rtTriangle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1" name="AutoShape 60"/>
                <p:cNvSpPr>
                  <a:spLocks/>
                </p:cNvSpPr>
                <p:nvPr/>
              </p:nvSpPr>
              <p:spPr bwMode="auto">
                <a:xfrm>
                  <a:off x="224" y="0"/>
                  <a:ext cx="607" cy="606"/>
                </a:xfrm>
                <a:prstGeom prst="rtTriangle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2" name="Line 61"/>
                <p:cNvSpPr>
                  <a:spLocks noChangeShapeType="1"/>
                </p:cNvSpPr>
                <p:nvPr/>
              </p:nvSpPr>
              <p:spPr bwMode="auto">
                <a:xfrm>
                  <a:off x="224" y="6"/>
                  <a:ext cx="607" cy="606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3" name="Line 62"/>
                <p:cNvSpPr>
                  <a:spLocks noChangeShapeType="1"/>
                </p:cNvSpPr>
                <p:nvPr/>
              </p:nvSpPr>
              <p:spPr bwMode="auto">
                <a:xfrm>
                  <a:off x="224" y="1632"/>
                  <a:ext cx="601" cy="601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4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829" y="612"/>
                  <a:ext cx="0" cy="162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5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227" y="12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6" name="Rectangle 65"/>
                <p:cNvSpPr>
                  <a:spLocks/>
                </p:cNvSpPr>
                <p:nvPr/>
              </p:nvSpPr>
              <p:spPr bwMode="auto">
                <a:xfrm>
                  <a:off x="12" y="606"/>
                  <a:ext cx="607" cy="1032"/>
                </a:xfrm>
                <a:prstGeom prst="rect">
                  <a:avLst/>
                </a:prstGeom>
                <a:solidFill>
                  <a:srgbClr val="4C4C4C">
                    <a:alpha val="62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62000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7" name="AutoShape 66"/>
                <p:cNvSpPr>
                  <a:spLocks/>
                </p:cNvSpPr>
                <p:nvPr/>
              </p:nvSpPr>
              <p:spPr bwMode="auto">
                <a:xfrm rot="10800000">
                  <a:off x="12" y="1638"/>
                  <a:ext cx="607" cy="607"/>
                </a:xfrm>
                <a:prstGeom prst="rtTriangle">
                  <a:avLst/>
                </a:prstGeom>
                <a:solidFill>
                  <a:srgbClr val="4C4C4C">
                    <a:alpha val="62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62000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8" name="AutoShape 67"/>
                <p:cNvSpPr>
                  <a:spLocks/>
                </p:cNvSpPr>
                <p:nvPr/>
              </p:nvSpPr>
              <p:spPr bwMode="auto">
                <a:xfrm>
                  <a:off x="12" y="0"/>
                  <a:ext cx="607" cy="606"/>
                </a:xfrm>
                <a:prstGeom prst="rtTriangle">
                  <a:avLst/>
                </a:prstGeom>
                <a:solidFill>
                  <a:srgbClr val="4C4C4C">
                    <a:alpha val="62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62000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9" name="Line 68"/>
                <p:cNvSpPr>
                  <a:spLocks noChangeShapeType="1"/>
                </p:cNvSpPr>
                <p:nvPr/>
              </p:nvSpPr>
              <p:spPr bwMode="auto">
                <a:xfrm>
                  <a:off x="12" y="6"/>
                  <a:ext cx="607" cy="606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0" name="Line 69"/>
                <p:cNvSpPr>
                  <a:spLocks noChangeShapeType="1"/>
                </p:cNvSpPr>
                <p:nvPr/>
              </p:nvSpPr>
              <p:spPr bwMode="auto">
                <a:xfrm>
                  <a:off x="12" y="1632"/>
                  <a:ext cx="601" cy="601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1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617" y="612"/>
                  <a:ext cx="0" cy="162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2" name="Line 71"/>
                <p:cNvSpPr>
                  <a:spLocks noChangeShapeType="1"/>
                </p:cNvSpPr>
                <p:nvPr/>
              </p:nvSpPr>
              <p:spPr bwMode="auto">
                <a:xfrm>
                  <a:off x="12" y="9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3" name="Line 72"/>
                <p:cNvSpPr>
                  <a:spLocks noChangeShapeType="1"/>
                </p:cNvSpPr>
                <p:nvPr/>
              </p:nvSpPr>
              <p:spPr bwMode="auto">
                <a:xfrm>
                  <a:off x="616" y="612"/>
                  <a:ext cx="215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4" name="Line 73"/>
                <p:cNvSpPr>
                  <a:spLocks noChangeShapeType="1"/>
                </p:cNvSpPr>
                <p:nvPr/>
              </p:nvSpPr>
              <p:spPr bwMode="auto">
                <a:xfrm>
                  <a:off x="619" y="2241"/>
                  <a:ext cx="212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5" name="Line 74"/>
                <p:cNvSpPr>
                  <a:spLocks noChangeShapeType="1"/>
                </p:cNvSpPr>
                <p:nvPr/>
              </p:nvSpPr>
              <p:spPr bwMode="auto">
                <a:xfrm>
                  <a:off x="12" y="1638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6" name="AutoShape 75"/>
                <p:cNvSpPr>
                  <a:spLocks/>
                </p:cNvSpPr>
                <p:nvPr/>
              </p:nvSpPr>
              <p:spPr bwMode="auto">
                <a:xfrm rot="10800000">
                  <a:off x="6" y="6"/>
                  <a:ext cx="218" cy="212"/>
                </a:xfrm>
                <a:prstGeom prst="rtTriangle">
                  <a:avLst/>
                </a:prstGeom>
                <a:solidFill>
                  <a:srgbClr val="4C4C4C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7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306" y="303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8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18" y="303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9" name="Line 78"/>
                <p:cNvSpPr>
                  <a:spLocks noChangeShapeType="1"/>
                </p:cNvSpPr>
                <p:nvPr/>
              </p:nvSpPr>
              <p:spPr bwMode="auto">
                <a:xfrm>
                  <a:off x="303" y="303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0" name="Line 79"/>
                <p:cNvSpPr>
                  <a:spLocks noChangeShapeType="1"/>
                </p:cNvSpPr>
                <p:nvPr/>
              </p:nvSpPr>
              <p:spPr bwMode="auto">
                <a:xfrm>
                  <a:off x="303" y="1923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1" name="Line 80"/>
                <p:cNvSpPr>
                  <a:spLocks noChangeShapeType="1"/>
                </p:cNvSpPr>
                <p:nvPr/>
              </p:nvSpPr>
              <p:spPr bwMode="auto">
                <a:xfrm>
                  <a:off x="303" y="1147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2" name="Line 81"/>
                <p:cNvSpPr>
                  <a:spLocks noChangeShapeType="1"/>
                </p:cNvSpPr>
                <p:nvPr/>
              </p:nvSpPr>
              <p:spPr bwMode="auto">
                <a:xfrm>
                  <a:off x="12" y="855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3" name="Line 82"/>
                <p:cNvSpPr>
                  <a:spLocks noChangeShapeType="1"/>
                </p:cNvSpPr>
                <p:nvPr/>
              </p:nvSpPr>
              <p:spPr bwMode="auto">
                <a:xfrm>
                  <a:off x="224" y="849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4" name="Line 83"/>
                <p:cNvSpPr>
                  <a:spLocks noChangeShapeType="1"/>
                </p:cNvSpPr>
                <p:nvPr/>
              </p:nvSpPr>
              <p:spPr bwMode="auto">
                <a:xfrm>
                  <a:off x="613" y="1456"/>
                  <a:ext cx="216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5" name="Line 84"/>
                <p:cNvSpPr>
                  <a:spLocks noChangeShapeType="1"/>
                </p:cNvSpPr>
                <p:nvPr/>
              </p:nvSpPr>
              <p:spPr bwMode="auto">
                <a:xfrm>
                  <a:off x="12" y="855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6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458" y="455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7" name="Line 86"/>
                <p:cNvSpPr>
                  <a:spLocks noChangeShapeType="1"/>
                </p:cNvSpPr>
                <p:nvPr/>
              </p:nvSpPr>
              <p:spPr bwMode="auto">
                <a:xfrm>
                  <a:off x="151" y="1772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8" name="Line 87"/>
                <p:cNvSpPr>
                  <a:spLocks noChangeShapeType="1"/>
                </p:cNvSpPr>
                <p:nvPr/>
              </p:nvSpPr>
              <p:spPr bwMode="auto">
                <a:xfrm>
                  <a:off x="455" y="2075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9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670" y="455"/>
                  <a:ext cx="0" cy="162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0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367" y="151"/>
                  <a:ext cx="0" cy="1621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1" name="Line 90"/>
                <p:cNvSpPr>
                  <a:spLocks noChangeShapeType="1"/>
                </p:cNvSpPr>
                <p:nvPr/>
              </p:nvSpPr>
              <p:spPr bwMode="auto">
                <a:xfrm>
                  <a:off x="455" y="455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2" name="Line 91"/>
                <p:cNvSpPr>
                  <a:spLocks noChangeShapeType="1"/>
                </p:cNvSpPr>
                <p:nvPr/>
              </p:nvSpPr>
              <p:spPr bwMode="auto">
                <a:xfrm>
                  <a:off x="151" y="151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3" name="Line 92"/>
                <p:cNvSpPr>
                  <a:spLocks noChangeShapeType="1"/>
                </p:cNvSpPr>
                <p:nvPr/>
              </p:nvSpPr>
              <p:spPr bwMode="auto">
                <a:xfrm>
                  <a:off x="12" y="436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4" name="Line 93"/>
                <p:cNvSpPr>
                  <a:spLocks noChangeShapeType="1"/>
                </p:cNvSpPr>
                <p:nvPr/>
              </p:nvSpPr>
              <p:spPr bwMode="auto">
                <a:xfrm>
                  <a:off x="224" y="436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5" name="Line 94"/>
                <p:cNvSpPr>
                  <a:spLocks noChangeShapeType="1"/>
                </p:cNvSpPr>
                <p:nvPr/>
              </p:nvSpPr>
              <p:spPr bwMode="auto">
                <a:xfrm>
                  <a:off x="224" y="1262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6" name="Line 95"/>
                <p:cNvSpPr>
                  <a:spLocks noChangeShapeType="1"/>
                </p:cNvSpPr>
                <p:nvPr/>
              </p:nvSpPr>
              <p:spPr bwMode="auto">
                <a:xfrm>
                  <a:off x="12" y="1256"/>
                  <a:ext cx="607" cy="607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7" name="Line 96"/>
                <p:cNvSpPr>
                  <a:spLocks noChangeShapeType="1"/>
                </p:cNvSpPr>
                <p:nvPr/>
              </p:nvSpPr>
              <p:spPr bwMode="auto">
                <a:xfrm>
                  <a:off x="613" y="1043"/>
                  <a:ext cx="216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8" name="Line 97"/>
                <p:cNvSpPr>
                  <a:spLocks noChangeShapeType="1"/>
                </p:cNvSpPr>
                <p:nvPr/>
              </p:nvSpPr>
              <p:spPr bwMode="auto">
                <a:xfrm>
                  <a:off x="613" y="1863"/>
                  <a:ext cx="216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9" name="Line 98"/>
                <p:cNvSpPr>
                  <a:spLocks noChangeShapeType="1"/>
                </p:cNvSpPr>
                <p:nvPr/>
              </p:nvSpPr>
              <p:spPr bwMode="auto">
                <a:xfrm>
                  <a:off x="303" y="728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0" name="Line 99"/>
                <p:cNvSpPr>
                  <a:spLocks noChangeShapeType="1"/>
                </p:cNvSpPr>
                <p:nvPr/>
              </p:nvSpPr>
              <p:spPr bwMode="auto">
                <a:xfrm>
                  <a:off x="303" y="1553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1" name="Line 100"/>
                <p:cNvSpPr>
                  <a:spLocks noChangeShapeType="1"/>
                </p:cNvSpPr>
                <p:nvPr/>
              </p:nvSpPr>
              <p:spPr bwMode="auto">
                <a:xfrm>
                  <a:off x="12" y="1262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2" name="Line 101"/>
                <p:cNvSpPr>
                  <a:spLocks noChangeShapeType="1"/>
                </p:cNvSpPr>
                <p:nvPr/>
              </p:nvSpPr>
              <p:spPr bwMode="auto">
                <a:xfrm>
                  <a:off x="12" y="436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3" name="Line 102"/>
                <p:cNvSpPr>
                  <a:spLocks noChangeShapeType="1"/>
                </p:cNvSpPr>
                <p:nvPr/>
              </p:nvSpPr>
              <p:spPr bwMode="auto">
                <a:xfrm>
                  <a:off x="151" y="1395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4" name="Line 103"/>
                <p:cNvSpPr>
                  <a:spLocks noChangeShapeType="1"/>
                </p:cNvSpPr>
                <p:nvPr/>
              </p:nvSpPr>
              <p:spPr bwMode="auto">
                <a:xfrm>
                  <a:off x="151" y="995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5" name="Line 104"/>
                <p:cNvSpPr>
                  <a:spLocks noChangeShapeType="1"/>
                </p:cNvSpPr>
                <p:nvPr/>
              </p:nvSpPr>
              <p:spPr bwMode="auto">
                <a:xfrm>
                  <a:off x="151" y="576"/>
                  <a:ext cx="219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6" name="Line 105"/>
                <p:cNvSpPr>
                  <a:spLocks noChangeShapeType="1"/>
                </p:cNvSpPr>
                <p:nvPr/>
              </p:nvSpPr>
              <p:spPr bwMode="auto">
                <a:xfrm>
                  <a:off x="455" y="1699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7" name="Line 106"/>
                <p:cNvSpPr>
                  <a:spLocks noChangeShapeType="1"/>
                </p:cNvSpPr>
                <p:nvPr/>
              </p:nvSpPr>
              <p:spPr bwMode="auto">
                <a:xfrm>
                  <a:off x="455" y="1298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8" name="Line 107"/>
                <p:cNvSpPr>
                  <a:spLocks noChangeShapeType="1"/>
                </p:cNvSpPr>
                <p:nvPr/>
              </p:nvSpPr>
              <p:spPr bwMode="auto">
                <a:xfrm>
                  <a:off x="455" y="879"/>
                  <a:ext cx="218" cy="0"/>
                </a:xfrm>
                <a:prstGeom prst="line">
                  <a:avLst/>
                </a:pr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82" name="Group 126"/>
              <p:cNvGrpSpPr>
                <a:grpSpLocks/>
              </p:cNvGrpSpPr>
              <p:nvPr/>
            </p:nvGrpSpPr>
            <p:grpSpPr bwMode="auto">
              <a:xfrm>
                <a:off x="3491" y="64"/>
                <a:ext cx="782" cy="2239"/>
                <a:chOff x="0" y="0"/>
                <a:chExt cx="782" cy="2238"/>
              </a:xfrm>
            </p:grpSpPr>
            <p:sp>
              <p:nvSpPr>
                <p:cNvPr id="186" name="Line 109"/>
                <p:cNvSpPr>
                  <a:spLocks noChangeShapeType="1"/>
                </p:cNvSpPr>
                <p:nvPr/>
              </p:nvSpPr>
              <p:spPr bwMode="auto">
                <a:xfrm>
                  <a:off x="608" y="2232"/>
                  <a:ext cx="160" cy="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7" name="Line 110"/>
                <p:cNvSpPr>
                  <a:spLocks noChangeShapeType="1"/>
                </p:cNvSpPr>
                <p:nvPr/>
              </p:nvSpPr>
              <p:spPr bwMode="auto">
                <a:xfrm>
                  <a:off x="8" y="1632"/>
                  <a:ext cx="600" cy="60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8" name="Line 111"/>
                <p:cNvSpPr>
                  <a:spLocks noChangeShapeType="1"/>
                </p:cNvSpPr>
                <p:nvPr/>
              </p:nvSpPr>
              <p:spPr bwMode="auto">
                <a:xfrm>
                  <a:off x="160" y="1632"/>
                  <a:ext cx="600" cy="60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9" name="Line 112"/>
                <p:cNvSpPr>
                  <a:spLocks noChangeShapeType="1"/>
                </p:cNvSpPr>
                <p:nvPr/>
              </p:nvSpPr>
              <p:spPr bwMode="auto">
                <a:xfrm>
                  <a:off x="8" y="1624"/>
                  <a:ext cx="160" cy="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0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15" y="608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1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767" y="608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2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159" y="0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3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15" y="0"/>
                  <a:ext cx="0" cy="1626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4" name="Line 117"/>
                <p:cNvSpPr>
                  <a:spLocks noChangeShapeType="1"/>
                </p:cNvSpPr>
                <p:nvPr/>
              </p:nvSpPr>
              <p:spPr bwMode="auto">
                <a:xfrm>
                  <a:off x="608" y="608"/>
                  <a:ext cx="160" cy="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5" name="Line 118"/>
                <p:cNvSpPr>
                  <a:spLocks noChangeShapeType="1"/>
                </p:cNvSpPr>
                <p:nvPr/>
              </p:nvSpPr>
              <p:spPr bwMode="auto">
                <a:xfrm>
                  <a:off x="8" y="0"/>
                  <a:ext cx="160" cy="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6" name="Line 119"/>
                <p:cNvSpPr>
                  <a:spLocks noChangeShapeType="1"/>
                </p:cNvSpPr>
                <p:nvPr/>
              </p:nvSpPr>
              <p:spPr bwMode="auto">
                <a:xfrm>
                  <a:off x="8" y="8"/>
                  <a:ext cx="600" cy="60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0" name="Line 120"/>
                <p:cNvSpPr>
                  <a:spLocks noChangeShapeType="1"/>
                </p:cNvSpPr>
                <p:nvPr/>
              </p:nvSpPr>
              <p:spPr bwMode="auto">
                <a:xfrm>
                  <a:off x="160" y="8"/>
                  <a:ext cx="600" cy="600"/>
                </a:xfrm>
                <a:prstGeom prst="line">
                  <a:avLst/>
                </a:prstGeom>
                <a:noFill/>
                <a:ln w="12700" cap="flat">
                  <a:solidFill>
                    <a:srgbClr val="2E6FFD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1" name="Rectangle 121"/>
                <p:cNvSpPr>
                  <a:spLocks/>
                </p:cNvSpPr>
                <p:nvPr/>
              </p:nvSpPr>
              <p:spPr bwMode="auto">
                <a:xfrm>
                  <a:off x="8" y="0"/>
                  <a:ext cx="160" cy="1624"/>
                </a:xfrm>
                <a:prstGeom prst="rect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>
                          <a:alpha val="39999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2" name="Rectangle 122"/>
                <p:cNvSpPr>
                  <a:spLocks/>
                </p:cNvSpPr>
                <p:nvPr/>
              </p:nvSpPr>
              <p:spPr bwMode="auto">
                <a:xfrm>
                  <a:off x="608" y="608"/>
                  <a:ext cx="160" cy="1624"/>
                </a:xfrm>
                <a:prstGeom prst="rect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>
                          <a:alpha val="39999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3" name="AutoShape 123"/>
                <p:cNvSpPr>
                  <a:spLocks/>
                </p:cNvSpPr>
                <p:nvPr/>
              </p:nvSpPr>
              <p:spPr bwMode="auto">
                <a:xfrm>
                  <a:off x="160" y="0"/>
                  <a:ext cx="606" cy="606"/>
                </a:xfrm>
                <a:prstGeom prst="rtTriangle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4" name="AutoShape 124"/>
                <p:cNvSpPr>
                  <a:spLocks/>
                </p:cNvSpPr>
                <p:nvPr/>
              </p:nvSpPr>
              <p:spPr bwMode="auto">
                <a:xfrm rot="10800000">
                  <a:off x="0" y="1632"/>
                  <a:ext cx="606" cy="606"/>
                </a:xfrm>
                <a:prstGeom prst="rtTriangle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>
                          <a:alpha val="39999"/>
                        </a:srgb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5" name="Rectangle 125"/>
                <p:cNvSpPr>
                  <a:spLocks/>
                </p:cNvSpPr>
                <p:nvPr/>
              </p:nvSpPr>
              <p:spPr bwMode="auto">
                <a:xfrm>
                  <a:off x="160" y="608"/>
                  <a:ext cx="448" cy="1024"/>
                </a:xfrm>
                <a:prstGeom prst="rect">
                  <a:avLst/>
                </a:prstGeom>
                <a:solidFill>
                  <a:srgbClr val="0044FE">
                    <a:alpha val="3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>
                          <a:alpha val="39999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83" name="Rectangle 127"/>
              <p:cNvSpPr>
                <a:spLocks/>
              </p:cNvSpPr>
              <p:nvPr/>
            </p:nvSpPr>
            <p:spPr bwMode="auto">
              <a:xfrm rot="2639680">
                <a:off x="425" y="1977"/>
                <a:ext cx="656" cy="3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19,</a:t>
                </a:r>
                <a:r>
                  <a:rPr lang="en-US" sz="1500" baseline="-600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 </a:t>
                </a:r>
                <a:r>
                  <a:rPr lang="en-US" sz="150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2 cm</a:t>
                </a:r>
              </a:p>
            </p:txBody>
          </p:sp>
          <p:sp>
            <p:nvSpPr>
              <p:cNvPr id="184" name="Rectangle 128"/>
              <p:cNvSpPr>
                <a:spLocks/>
              </p:cNvSpPr>
              <p:nvPr/>
            </p:nvSpPr>
            <p:spPr bwMode="auto">
              <a:xfrm>
                <a:off x="0" y="537"/>
                <a:ext cx="528" cy="3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>
                    <a:solidFill>
                      <a:srgbClr val="008080"/>
                    </a:solidFill>
                    <a:latin typeface="Candara Bold" charset="0"/>
                    <a:ea typeface="ＭＳ Ｐゴシック" charset="0"/>
                    <a:cs typeface="Candara Bold" charset="0"/>
                    <a:sym typeface="Candara Bold" charset="0"/>
                  </a:rPr>
                  <a:t>19,2 cm</a:t>
                </a:r>
              </a:p>
            </p:txBody>
          </p:sp>
          <p:sp>
            <p:nvSpPr>
              <p:cNvPr id="185" name="Line 129"/>
              <p:cNvSpPr>
                <a:spLocks noChangeShapeType="1"/>
              </p:cNvSpPr>
              <p:nvPr/>
            </p:nvSpPr>
            <p:spPr bwMode="auto">
              <a:xfrm rot="10800000" flipH="1">
                <a:off x="4243" y="2346"/>
                <a:ext cx="264" cy="0"/>
              </a:xfrm>
              <a:prstGeom prst="line">
                <a:avLst/>
              </a:prstGeom>
              <a:noFill/>
              <a:ln w="25400" cap="flat">
                <a:solidFill>
                  <a:srgbClr val="2E6FFD"/>
                </a:solidFill>
                <a:prstDash val="sysDot"/>
                <a:miter lim="800000"/>
                <a:headEnd type="triangle" w="med" len="sm"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59643" y="1633684"/>
              <a:ext cx="5054727" cy="1383414"/>
              <a:chOff x="59643" y="1633684"/>
              <a:chExt cx="5054727" cy="1383414"/>
            </a:xfrm>
          </p:grpSpPr>
          <p:sp>
            <p:nvSpPr>
              <p:cNvPr id="160" name="AutoShape 132"/>
              <p:cNvSpPr>
                <a:spLocks/>
              </p:cNvSpPr>
              <p:nvPr/>
            </p:nvSpPr>
            <p:spPr bwMode="auto">
              <a:xfrm>
                <a:off x="1149589" y="1981254"/>
                <a:ext cx="223242" cy="223242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1" name="AutoShape 133"/>
              <p:cNvSpPr>
                <a:spLocks/>
              </p:cNvSpPr>
              <p:nvPr/>
            </p:nvSpPr>
            <p:spPr bwMode="auto">
              <a:xfrm>
                <a:off x="1721089" y="2106270"/>
                <a:ext cx="223242" cy="223242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2" name="AutoShape 134"/>
              <p:cNvSpPr>
                <a:spLocks/>
              </p:cNvSpPr>
              <p:nvPr/>
            </p:nvSpPr>
            <p:spPr bwMode="auto">
              <a:xfrm>
                <a:off x="2292589" y="2231285"/>
                <a:ext cx="223242" cy="223242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3" name="AutoShape 135"/>
              <p:cNvSpPr>
                <a:spLocks/>
              </p:cNvSpPr>
              <p:nvPr/>
            </p:nvSpPr>
            <p:spPr bwMode="auto">
              <a:xfrm>
                <a:off x="4426784" y="2686700"/>
                <a:ext cx="223242" cy="223242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4" name="AutoShape 136"/>
              <p:cNvSpPr>
                <a:spLocks/>
              </p:cNvSpPr>
              <p:nvPr/>
            </p:nvSpPr>
            <p:spPr bwMode="auto">
              <a:xfrm>
                <a:off x="2774792" y="2329512"/>
                <a:ext cx="223242" cy="223242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5" name="AutoShape 137"/>
              <p:cNvSpPr>
                <a:spLocks/>
              </p:cNvSpPr>
              <p:nvPr/>
            </p:nvSpPr>
            <p:spPr bwMode="auto">
              <a:xfrm>
                <a:off x="3212347" y="2445598"/>
                <a:ext cx="223242" cy="223242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6" name="AutoShape 138"/>
              <p:cNvSpPr>
                <a:spLocks/>
              </p:cNvSpPr>
              <p:nvPr/>
            </p:nvSpPr>
            <p:spPr bwMode="auto">
              <a:xfrm>
                <a:off x="3730269" y="2525965"/>
                <a:ext cx="223242" cy="223242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7" name="AutoShape 139"/>
              <p:cNvSpPr>
                <a:spLocks/>
              </p:cNvSpPr>
              <p:nvPr/>
            </p:nvSpPr>
            <p:spPr bwMode="auto">
              <a:xfrm>
                <a:off x="4891128" y="2793856"/>
                <a:ext cx="223242" cy="223242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2E6FFD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8" name="Rectangle 140"/>
              <p:cNvSpPr>
                <a:spLocks/>
              </p:cNvSpPr>
              <p:nvPr/>
            </p:nvSpPr>
            <p:spPr bwMode="auto">
              <a:xfrm>
                <a:off x="59643" y="1633684"/>
                <a:ext cx="616148" cy="544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2800" dirty="0">
                    <a:solidFill>
                      <a:srgbClr val="FF6600"/>
                    </a:solidFill>
                    <a:latin typeface="Comic Sans MS"/>
                    <a:ea typeface="ＭＳ Ｐゴシック" charset="0"/>
                    <a:cs typeface="Comic Sans MS"/>
                    <a:sym typeface="Candara Bold" charset="0"/>
                  </a:rPr>
                  <a:t>p</a:t>
                </a:r>
              </a:p>
            </p:txBody>
          </p:sp>
          <p:cxnSp>
            <p:nvCxnSpPr>
              <p:cNvPr id="169" name="Straight Arrow Connector 168"/>
              <p:cNvCxnSpPr/>
              <p:nvPr/>
            </p:nvCxnSpPr>
            <p:spPr>
              <a:xfrm>
                <a:off x="622737" y="1958930"/>
                <a:ext cx="4337065" cy="951012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59643" y="1900847"/>
              <a:ext cx="5104121" cy="2018190"/>
              <a:chOff x="83955" y="1483657"/>
              <a:chExt cx="5104121" cy="2018190"/>
            </a:xfrm>
          </p:grpSpPr>
          <p:sp>
            <p:nvSpPr>
              <p:cNvPr id="144" name="Line 135"/>
              <p:cNvSpPr>
                <a:spLocks noChangeShapeType="1"/>
              </p:cNvSpPr>
              <p:nvPr/>
            </p:nvSpPr>
            <p:spPr bwMode="auto">
              <a:xfrm flipH="1" flipV="1">
                <a:off x="516883" y="2312366"/>
                <a:ext cx="1912465" cy="23290"/>
              </a:xfrm>
              <a:prstGeom prst="line">
                <a:avLst/>
              </a:prstGeom>
              <a:noFill/>
              <a:ln w="38100" cap="rnd">
                <a:solidFill>
                  <a:srgbClr val="FF0000"/>
                </a:solidFill>
                <a:prstDash val="sysDot"/>
                <a:miter lim="800000"/>
                <a:headEnd type="oval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5" name="Line 136"/>
              <p:cNvSpPr>
                <a:spLocks noChangeShapeType="1"/>
              </p:cNvSpPr>
              <p:nvPr/>
            </p:nvSpPr>
            <p:spPr bwMode="auto">
              <a:xfrm flipH="1">
                <a:off x="2410369" y="1612070"/>
                <a:ext cx="2279774" cy="722468"/>
              </a:xfrm>
              <a:prstGeom prst="line">
                <a:avLst/>
              </a:prstGeom>
              <a:noFill/>
              <a:ln w="38100" cap="rnd">
                <a:solidFill>
                  <a:srgbClr val="FF2712"/>
                </a:solidFill>
                <a:prstDash val="sysDot"/>
                <a:miter lim="800000"/>
                <a:headEnd type="oval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6" name="AutoShape 138"/>
              <p:cNvSpPr>
                <a:spLocks/>
              </p:cNvSpPr>
              <p:nvPr/>
            </p:nvSpPr>
            <p:spPr bwMode="auto">
              <a:xfrm>
                <a:off x="2722973" y="2379204"/>
                <a:ext cx="223288" cy="223329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7" name="AutoShape 139"/>
              <p:cNvSpPr>
                <a:spLocks/>
              </p:cNvSpPr>
              <p:nvPr/>
            </p:nvSpPr>
            <p:spPr bwMode="auto">
              <a:xfrm>
                <a:off x="3340073" y="2534730"/>
                <a:ext cx="223288" cy="223329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8" name="AutoShape 140"/>
              <p:cNvSpPr>
                <a:spLocks/>
              </p:cNvSpPr>
              <p:nvPr/>
            </p:nvSpPr>
            <p:spPr bwMode="auto">
              <a:xfrm>
                <a:off x="3821552" y="2885043"/>
                <a:ext cx="223288" cy="223329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0" name="AutoShape 141"/>
              <p:cNvSpPr>
                <a:spLocks/>
              </p:cNvSpPr>
              <p:nvPr/>
            </p:nvSpPr>
            <p:spPr bwMode="auto">
              <a:xfrm>
                <a:off x="4509280" y="3278518"/>
                <a:ext cx="223288" cy="223329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9A9A9A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1" name="AutoShape 142"/>
              <p:cNvSpPr>
                <a:spLocks/>
              </p:cNvSpPr>
              <p:nvPr/>
            </p:nvSpPr>
            <p:spPr bwMode="auto">
              <a:xfrm>
                <a:off x="4598595" y="1485890"/>
                <a:ext cx="223288" cy="223329"/>
              </a:xfrm>
              <a:custGeom>
                <a:avLst/>
                <a:gdLst/>
                <a:ahLst/>
                <a:cxnLst/>
                <a:rect l="0" t="0" r="r" b="b"/>
                <a:pathLst>
                  <a:path w="21822" h="22047">
                    <a:moveTo>
                      <a:pt x="10911" y="0"/>
                    </a:moveTo>
                    <a:lnTo>
                      <a:pt x="12448" y="5735"/>
                    </a:lnTo>
                    <a:lnTo>
                      <a:pt x="16810" y="1750"/>
                    </a:lnTo>
                    <a:lnTo>
                      <a:pt x="15034" y="7414"/>
                    </a:lnTo>
                    <a:lnTo>
                      <a:pt x="20836" y="6444"/>
                    </a:lnTo>
                    <a:lnTo>
                      <a:pt x="16311" y="10239"/>
                    </a:lnTo>
                    <a:lnTo>
                      <a:pt x="21711" y="12592"/>
                    </a:lnTo>
                    <a:lnTo>
                      <a:pt x="15874" y="13313"/>
                    </a:lnTo>
                    <a:lnTo>
                      <a:pt x="19157" y="18242"/>
                    </a:lnTo>
                    <a:lnTo>
                      <a:pt x="13860" y="15660"/>
                    </a:lnTo>
                    <a:lnTo>
                      <a:pt x="13985" y="21600"/>
                    </a:lnTo>
                    <a:lnTo>
                      <a:pt x="10911" y="16535"/>
                    </a:lnTo>
                    <a:lnTo>
                      <a:pt x="7837" y="21600"/>
                    </a:lnTo>
                    <a:lnTo>
                      <a:pt x="7962" y="15660"/>
                    </a:lnTo>
                    <a:lnTo>
                      <a:pt x="2665" y="18242"/>
                    </a:lnTo>
                    <a:lnTo>
                      <a:pt x="5948" y="13313"/>
                    </a:lnTo>
                    <a:lnTo>
                      <a:pt x="111" y="12592"/>
                    </a:lnTo>
                    <a:lnTo>
                      <a:pt x="5511" y="10239"/>
                    </a:lnTo>
                    <a:lnTo>
                      <a:pt x="986" y="6444"/>
                    </a:lnTo>
                    <a:lnTo>
                      <a:pt x="6788" y="7414"/>
                    </a:lnTo>
                    <a:lnTo>
                      <a:pt x="5012" y="1750"/>
                    </a:lnTo>
                    <a:lnTo>
                      <a:pt x="9374" y="5735"/>
                    </a:lnTo>
                    <a:lnTo>
                      <a:pt x="10911" y="0"/>
                    </a:lnTo>
                    <a:close/>
                    <a:moveTo>
                      <a:pt x="10911" y="0"/>
                    </a:moveTo>
                  </a:path>
                </a:pathLst>
              </a:custGeom>
              <a:solidFill>
                <a:srgbClr val="FF2712"/>
              </a:solidFill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2" name="Rectangle 143"/>
              <p:cNvSpPr>
                <a:spLocks/>
              </p:cNvSpPr>
              <p:nvPr/>
            </p:nvSpPr>
            <p:spPr bwMode="auto">
              <a:xfrm>
                <a:off x="83955" y="1953889"/>
                <a:ext cx="420272" cy="597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Symbol" charset="2"/>
                    <a:ea typeface="ＭＳ Ｐゴシック" charset="0"/>
                    <a:cs typeface="Symbol" charset="2"/>
                    <a:sym typeface="Candara Bold" charset="0"/>
                  </a:rPr>
                  <a:t>γ</a:t>
                </a:r>
                <a:endParaRPr lang="en-US" sz="2800" dirty="0">
                  <a:solidFill>
                    <a:srgbClr val="FF0000"/>
                  </a:solidFill>
                  <a:latin typeface="Symbol" charset="2"/>
                  <a:ea typeface="ＭＳ Ｐゴシック" charset="0"/>
                  <a:cs typeface="Symbol" charset="2"/>
                  <a:sym typeface="Candara Bold" charset="0"/>
                </a:endParaRPr>
              </a:p>
            </p:txBody>
          </p:sp>
          <p:sp>
            <p:nvSpPr>
              <p:cNvPr id="153" name="Rectangle 144"/>
              <p:cNvSpPr>
                <a:spLocks/>
              </p:cNvSpPr>
              <p:nvPr/>
            </p:nvSpPr>
            <p:spPr bwMode="auto">
              <a:xfrm>
                <a:off x="3239332" y="1483657"/>
                <a:ext cx="592820" cy="45112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0" tIns="0" rIns="0" bIns="0" anchor="ctr"/>
              <a:lstStyle/>
              <a:p>
                <a:pPr algn="ctr"/>
                <a:r>
                  <a:rPr lang="en-US" sz="2800" dirty="0" err="1">
                    <a:solidFill>
                      <a:srgbClr val="FF2712"/>
                    </a:solidFill>
                    <a:latin typeface="Symbol" charset="2"/>
                    <a:ea typeface="ＭＳ Ｐゴシック" charset="0"/>
                    <a:cs typeface="Symbol" charset="2"/>
                    <a:sym typeface="Candara Bold" charset="0"/>
                  </a:rPr>
                  <a:t>γ</a:t>
                </a:r>
                <a:r>
                  <a:rPr lang="en-US" sz="2800" dirty="0">
                    <a:solidFill>
                      <a:srgbClr val="FF2712"/>
                    </a:solidFill>
                    <a:latin typeface="Symbol" charset="2"/>
                    <a:ea typeface="ＭＳ Ｐゴシック" charset="0"/>
                    <a:cs typeface="Symbol" charset="2"/>
                    <a:sym typeface="Candara Bold" charset="0"/>
                  </a:rPr>
                  <a:t> </a:t>
                </a:r>
                <a:r>
                  <a:rPr lang="ja-JP" altLang="en-US" sz="2800" dirty="0">
                    <a:solidFill>
                      <a:srgbClr val="FF2712"/>
                    </a:solidFill>
                    <a:latin typeface="Symbol" charset="2"/>
                    <a:ea typeface="ＭＳ Ｐゴシック" charset="0"/>
                    <a:cs typeface="Symbol" charset="2"/>
                    <a:sym typeface="Candara Bold" charset="0"/>
                  </a:rPr>
                  <a:t>’</a:t>
                </a:r>
                <a:endParaRPr lang="en-US" sz="2800" dirty="0">
                  <a:solidFill>
                    <a:srgbClr val="FF2712"/>
                  </a:solidFill>
                  <a:latin typeface="Symbol" charset="2"/>
                  <a:ea typeface="ＭＳ Ｐゴシック" charset="0"/>
                  <a:cs typeface="Symbol" charset="2"/>
                  <a:sym typeface="Candara Bold" charset="0"/>
                </a:endParaRPr>
              </a:p>
            </p:txBody>
          </p:sp>
          <p:sp>
            <p:nvSpPr>
              <p:cNvPr id="154" name="Rectangle 145"/>
              <p:cNvSpPr>
                <a:spLocks/>
              </p:cNvSpPr>
              <p:nvPr/>
            </p:nvSpPr>
            <p:spPr bwMode="auto">
              <a:xfrm>
                <a:off x="2820668" y="2629833"/>
                <a:ext cx="482303" cy="339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Comic Sans MS"/>
                    <a:ea typeface="ＭＳ Ｐゴシック" charset="0"/>
                    <a:cs typeface="Comic Sans MS"/>
                    <a:sym typeface="Candara Bold" charset="0"/>
                  </a:rPr>
                  <a:t>e</a:t>
                </a:r>
                <a:r>
                  <a:rPr lang="en-US" sz="2400" baseline="32000" dirty="0">
                    <a:solidFill>
                      <a:srgbClr val="FF0000"/>
                    </a:solidFill>
                    <a:latin typeface="Comic Sans MS"/>
                    <a:ea typeface="ＭＳ Ｐゴシック" charset="0"/>
                    <a:cs typeface="Comic Sans MS"/>
                    <a:sym typeface="Candara Bold" charset="0"/>
                  </a:rPr>
                  <a:t>-</a:t>
                </a:r>
              </a:p>
            </p:txBody>
          </p:sp>
          <p:pic>
            <p:nvPicPr>
              <p:cNvPr id="155" name="Picture 14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25088">
                <a:off x="4678979" y="3214453"/>
                <a:ext cx="509097" cy="267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6" name="Straight Connector 155"/>
              <p:cNvCxnSpPr/>
              <p:nvPr/>
            </p:nvCxnSpPr>
            <p:spPr>
              <a:xfrm>
                <a:off x="2410369" y="2334538"/>
                <a:ext cx="418664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2829033" y="2486938"/>
                <a:ext cx="700011" cy="1814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3471546" y="2639338"/>
                <a:ext cx="564362" cy="4285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3944918" y="2969292"/>
                <a:ext cx="653677" cy="4372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1" name="Rectangle 300"/>
          <p:cNvSpPr/>
          <p:nvPr/>
        </p:nvSpPr>
        <p:spPr>
          <a:xfrm>
            <a:off x="137818" y="6198513"/>
            <a:ext cx="20056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Helvetica"/>
                <a:cs typeface="Helvetica"/>
              </a:rPr>
              <a:t>E</a:t>
            </a:r>
            <a:r>
              <a:rPr lang="en-US" sz="2200" baseline="-25000" dirty="0" err="1" smtClean="0">
                <a:solidFill>
                  <a:srgbClr val="FF0000"/>
                </a:solidFill>
                <a:latin typeface="Helvetica"/>
                <a:cs typeface="Helvetica"/>
              </a:rPr>
              <a:t>γ</a:t>
            </a:r>
            <a:r>
              <a:rPr lang="en-US" sz="2200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"/>
                <a:cs typeface="Helvetica"/>
              </a:rPr>
              <a:t>~ 1</a:t>
            </a:r>
            <a:r>
              <a:rPr lang="en-US" sz="2200" dirty="0">
                <a:solidFill>
                  <a:srgbClr val="FF0000"/>
                </a:solidFill>
                <a:latin typeface="Helvetica"/>
                <a:cs typeface="Helvetica"/>
              </a:rPr>
              <a:t>-10 MeV</a:t>
            </a:r>
          </a:p>
        </p:txBody>
      </p:sp>
      <p:sp>
        <p:nvSpPr>
          <p:cNvPr id="302" name="Rectangle 301"/>
          <p:cNvSpPr/>
          <p:nvPr/>
        </p:nvSpPr>
        <p:spPr>
          <a:xfrm>
            <a:off x="101129" y="3176457"/>
            <a:ext cx="24801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FF6600"/>
                </a:solidFill>
                <a:latin typeface="Helvetica"/>
                <a:cs typeface="Helvetica"/>
              </a:rPr>
              <a:t>E</a:t>
            </a:r>
            <a:r>
              <a:rPr lang="en-US" sz="2200" baseline="-25000" dirty="0" err="1">
                <a:solidFill>
                  <a:srgbClr val="FF6600"/>
                </a:solidFill>
                <a:latin typeface="Helvetica"/>
                <a:cs typeface="Helvetica"/>
              </a:rPr>
              <a:t>kin</a:t>
            </a:r>
            <a:r>
              <a:rPr lang="en-US" sz="2200" dirty="0">
                <a:solidFill>
                  <a:srgbClr val="FF6600"/>
                </a:solidFill>
                <a:latin typeface="Helvetica"/>
                <a:cs typeface="Helvetica"/>
              </a:rPr>
              <a:t> ~ 30-130 MeV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500"/>
            <a:ext cx="9144000" cy="64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0"/>
            <a:ext cx="8403020" cy="685800"/>
          </a:xfrm>
        </p:spPr>
        <p:txBody>
          <a:bodyPr/>
          <a:lstStyle/>
          <a:p>
            <a:r>
              <a:rPr lang="it-IT" dirty="0" smtClean="0"/>
              <a:t>Dose Profiler: </a:t>
            </a:r>
            <a:r>
              <a:rPr lang="it-IT" dirty="0" err="1" smtClean="0"/>
              <a:t>components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596" r="-18596"/>
          <a:stretch>
            <a:fillRect/>
          </a:stretch>
        </p:blipFill>
        <p:spPr>
          <a:xfrm>
            <a:off x="-533400" y="762000"/>
            <a:ext cx="10668747" cy="5867400"/>
          </a:xfrm>
        </p:spPr>
      </p:pic>
      <p:pic>
        <p:nvPicPr>
          <p:cNvPr id="8" name="Picture 7" descr="piano_track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0" y="304800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33400"/>
            <a:ext cx="5096697" cy="3505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200400" y="4648200"/>
            <a:ext cx="1371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3" descr="2009201223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t="8212" r="17145" b="10994"/>
          <a:stretch>
            <a:fillRect/>
          </a:stretch>
        </p:blipFill>
        <p:spPr bwMode="auto">
          <a:xfrm>
            <a:off x="5321192" y="533400"/>
            <a:ext cx="2840834" cy="275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4061236" y="1752600"/>
            <a:ext cx="1371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86376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18469F-20DF-9041-A87C-02BB1094BA24}" type="slidenum">
              <a:rPr lang="it-IT"/>
              <a:pPr/>
              <a:t>32</a:t>
            </a:fld>
            <a:endParaRPr lang="it-IT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830240" y="-230521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b="1" dirty="0"/>
              <a:t>Front-end </a:t>
            </a:r>
            <a:r>
              <a:rPr lang="it-IT" b="1" dirty="0" err="1"/>
              <a:t>board</a:t>
            </a:r>
            <a:r>
              <a:rPr lang="it-IT" dirty="0"/>
              <a:t>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7248" y="3057501"/>
            <a:ext cx="5485536" cy="113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3172" y="3064702"/>
            <a:ext cx="5563305" cy="113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045441" y="5160062"/>
            <a:ext cx="2481120" cy="117516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089441" y="5029008"/>
            <a:ext cx="653760" cy="19586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03841" y="783443"/>
            <a:ext cx="5885280" cy="1893799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it-IT" sz="2200"/>
              <a:t>The first prototype has been produced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it-IT" sz="2200"/>
              <a:t>192 SiPM, 6 BASIC32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it-IT" sz="2200"/>
              <a:t>Check of the board functionality: Raspberry Pi + test board, led driver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it-IT" sz="220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t="42529" r="3355"/>
          <a:stretch>
            <a:fillRect/>
          </a:stretch>
        </p:blipFill>
        <p:spPr bwMode="auto">
          <a:xfrm>
            <a:off x="3234240" y="2874542"/>
            <a:ext cx="5451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346" t="42529" r="33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642401" y="5291116"/>
            <a:ext cx="1016640" cy="31395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/>
              <a:t>BASIC32</a:t>
            </a: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7967521" y="4245566"/>
            <a:ext cx="260640" cy="101242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5942881" y="3853845"/>
            <a:ext cx="653760" cy="124141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5159521" y="4376620"/>
            <a:ext cx="456480" cy="182899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5616000" y="3200016"/>
            <a:ext cx="979200" cy="19586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221440" y="2481381"/>
            <a:ext cx="1586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68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 b="1"/>
              <a:t>TEST SETUP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4865761" y="6139365"/>
            <a:ext cx="1488960" cy="313953"/>
          </a:xfrm>
          <a:prstGeom prst="rect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/>
              <a:t>TEST BOARD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6465600" y="5173024"/>
            <a:ext cx="751680" cy="31395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/>
              <a:t>MASK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7575841" y="5257993"/>
            <a:ext cx="1442880" cy="31395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/>
              <a:t>RASPBERRY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6647040" y="3135210"/>
            <a:ext cx="1719360" cy="31395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/>
              <a:t>OPTICAL FIBER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559680" y="6205612"/>
            <a:ext cx="659520" cy="313953"/>
          </a:xfrm>
          <a:prstGeom prst="rect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/>
              <a:t>SiPM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1210"/>
            <a:ext cx="4572000" cy="8121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93"/>
              </a:spcAft>
              <a:buSzPct val="45000"/>
            </a:pPr>
            <a:r>
              <a:rPr lang="it-IT" dirty="0"/>
              <a:t>Adalberto </a:t>
            </a:r>
            <a:r>
              <a:rPr lang="it-IT" dirty="0" err="1" smtClean="0"/>
              <a:t>Sciubba</a:t>
            </a:r>
            <a:r>
              <a:rPr lang="it-IT" dirty="0" smtClean="0"/>
              <a:t>, Giacomo Traini, </a:t>
            </a:r>
          </a:p>
          <a:p>
            <a:pPr>
              <a:spcAft>
                <a:spcPts val="1293"/>
              </a:spcAft>
              <a:buSzPct val="45000"/>
            </a:pPr>
            <a:r>
              <a:rPr lang="it-IT" dirty="0" smtClean="0"/>
              <a:t>Marco </a:t>
            </a:r>
            <a:r>
              <a:rPr lang="it-IT" dirty="0" err="1" smtClean="0"/>
              <a:t>Toppi</a:t>
            </a:r>
            <a:r>
              <a:rPr lang="it-IT" dirty="0" err="1"/>
              <a:t>n</a:t>
            </a:r>
            <a:r>
              <a:rPr lang="it-IT" dirty="0" err="1" smtClean="0"/>
              <a:t>Uni</a:t>
            </a:r>
            <a:r>
              <a:rPr lang="it-IT" dirty="0" smtClean="0"/>
              <a:t> La Sapienza and INFN RM1</a:t>
            </a:r>
            <a:endParaRPr lang="it-IT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2AE87-B5C5-B645-A1ED-1FF318C6E021}" type="slidenum">
              <a:rPr lang="it-IT"/>
              <a:pPr/>
              <a:t>33</a:t>
            </a:fld>
            <a:endParaRPr lang="it-IT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109452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b="1"/>
              <a:t>Check of the front-end board functionality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1" y="1273094"/>
            <a:ext cx="4420800" cy="264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1" y="3820721"/>
            <a:ext cx="4523040" cy="2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9200" y="1441592"/>
            <a:ext cx="3925440" cy="3977698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400"/>
              <a:t>Internal configuration of all BASIC properly performed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400"/>
              <a:t>External trigger mode acquiring checked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400"/>
              <a:t>Channel address and charge properly read-out 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400"/>
              <a:t>Internal trigger acquiring mode ok </a:t>
            </a:r>
            <a:r>
              <a:rPr lang="it-IT" sz="24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except for 2 SiPM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it-IT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612160" y="5486976"/>
            <a:ext cx="1016640" cy="31395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/>
              <a:t>Led Light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83360" y="4768341"/>
            <a:ext cx="969120" cy="54581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/>
              <a:t>Pedestal</a:t>
            </a: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2806561" y="2939349"/>
            <a:ext cx="133920" cy="189379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514401" y="5780767"/>
            <a:ext cx="4392000" cy="731597"/>
          </a:xfrm>
          <a:prstGeom prst="rect">
            <a:avLst/>
          </a:prstGeom>
          <a:noFill/>
          <a:ln w="36000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7967" tIns="76349" rIns="97967" bIns="5714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it-IT" sz="2200" b="1"/>
              <a:t>STARTING PRODUCTION OF 18</a:t>
            </a:r>
          </a:p>
          <a:p>
            <a:r>
              <a:rPr lang="it-IT" sz="2200" b="1"/>
              <a:t>FRONT-END BOARDS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4572000" y="1437271"/>
            <a:ext cx="4180320" cy="3886969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6334560" y="5224869"/>
            <a:ext cx="587520" cy="45652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it-IT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483056B-C6F0-2E4C-A6C8-9F6E65378E14}" type="slidenum">
              <a:rPr lang="it-IT"/>
              <a:pPr/>
              <a:t>34</a:t>
            </a:fld>
            <a:endParaRPr lang="it-IT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-76200"/>
            <a:ext cx="8228160" cy="1144920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b="1" dirty="0" err="1"/>
              <a:t>Next</a:t>
            </a:r>
            <a:r>
              <a:rPr lang="it-IT" b="1" dirty="0"/>
              <a:t> </a:t>
            </a:r>
            <a:r>
              <a:rPr lang="it-IT" b="1" dirty="0" err="1"/>
              <a:t>steps</a:t>
            </a:r>
            <a:endParaRPr lang="it-IT" b="1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3761" y="2161668"/>
            <a:ext cx="8045280" cy="3977698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/>
              <a:t>Test of 150 BASIC32 with a dedicated SETUP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/>
              <a:t>(in progress)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/>
              <a:t>Design of FPGA prototype (in progress)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/>
              <a:t>FPGA test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89600" y="1549602"/>
            <a:ext cx="8294400" cy="4068428"/>
          </a:xfrm>
          <a:prstGeom prst="rect">
            <a:avLst/>
          </a:prstGeom>
          <a:noFill/>
          <a:ln w="36000" cap="flat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762000" y="5943600"/>
            <a:ext cx="120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Marco Top</a:t>
            </a:r>
            <a:endParaRPr lang="it-IT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2"/>
          <p:cNvSpPr/>
          <p:nvPr/>
        </p:nvSpPr>
        <p:spPr>
          <a:xfrm>
            <a:off x="70340" y="0"/>
            <a:ext cx="8932984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INSIDE </a:t>
            </a:r>
            <a:r>
              <a:rPr lang="en-US" sz="3600" dirty="0">
                <a:solidFill>
                  <a:srgbClr val="000000"/>
                </a:solidFill>
                <a:latin typeface="Calibri"/>
              </a:rPr>
              <a:t>PET</a:t>
            </a: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 simulation </a:t>
            </a: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status</a:t>
            </a:r>
            <a:endParaRPr sz="3600" dirty="0"/>
          </a:p>
        </p:txBody>
      </p:sp>
      <p:sp>
        <p:nvSpPr>
          <p:cNvPr id="89" name="CustomShape 4"/>
          <p:cNvSpPr/>
          <p:nvPr/>
        </p:nvSpPr>
        <p:spPr>
          <a:xfrm>
            <a:off x="2392549" y="2148568"/>
            <a:ext cx="2091578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000000"/>
            </a:solidFill>
          </a:ln>
        </p:spPr>
        <p:txBody>
          <a:bodyPr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Beam 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simulation</a:t>
            </a:r>
          </a:p>
        </p:txBody>
      </p:sp>
      <p:sp>
        <p:nvSpPr>
          <p:cNvPr id="90" name="CustomShape 5"/>
          <p:cNvSpPr/>
          <p:nvPr/>
        </p:nvSpPr>
        <p:spPr>
          <a:xfrm>
            <a:off x="2391508" y="2758888"/>
            <a:ext cx="2092618" cy="8047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About 1/100 of primary hadrons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Beam time structure simulated</a:t>
            </a:r>
            <a:endParaRPr sz="1200" dirty="0"/>
          </a:p>
        </p:txBody>
      </p:sp>
      <p:sp>
        <p:nvSpPr>
          <p:cNvPr id="91" name="CustomShape 6"/>
          <p:cNvSpPr/>
          <p:nvPr/>
        </p:nvSpPr>
        <p:spPr>
          <a:xfrm>
            <a:off x="4712937" y="2148600"/>
            <a:ext cx="2091578" cy="61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000000"/>
            </a:solidFill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Time-tagged 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activity 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scoring</a:t>
            </a:r>
            <a:endParaRPr sz="1600" dirty="0"/>
          </a:p>
        </p:txBody>
      </p:sp>
      <p:sp>
        <p:nvSpPr>
          <p:cNvPr id="92" name="CustomShape 7"/>
          <p:cNvSpPr/>
          <p:nvPr/>
        </p:nvSpPr>
        <p:spPr>
          <a:xfrm>
            <a:off x="4712677" y="2752276"/>
            <a:ext cx="2091838" cy="81127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 Annihilation time and </a:t>
            </a: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position</a:t>
            </a:r>
            <a:endParaRPr sz="1200" dirty="0" smtClean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 Isotopes production</a:t>
            </a: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 map</a:t>
            </a:r>
            <a:endParaRPr sz="1200" dirty="0"/>
          </a:p>
        </p:txBody>
      </p:sp>
      <p:sp>
        <p:nvSpPr>
          <p:cNvPr id="93" name="CustomShape 8"/>
          <p:cNvSpPr/>
          <p:nvPr/>
        </p:nvSpPr>
        <p:spPr>
          <a:xfrm>
            <a:off x="6982084" y="2162656"/>
            <a:ext cx="2091578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000000"/>
            </a:solidFill>
          </a:ln>
        </p:spPr>
        <p:txBody>
          <a:bodyPr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PET simulation</a:t>
            </a:r>
            <a:endParaRPr sz="1600" dirty="0"/>
          </a:p>
        </p:txBody>
      </p:sp>
      <p:sp>
        <p:nvSpPr>
          <p:cNvPr id="96" name="CustomShape 11"/>
          <p:cNvSpPr/>
          <p:nvPr/>
        </p:nvSpPr>
        <p:spPr>
          <a:xfrm>
            <a:off x="6982084" y="2776938"/>
            <a:ext cx="2091578" cy="8044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0000" tIns="45000" rIns="90000" bIns="45000"/>
          <a:lstStyle/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All the positrons are </a:t>
            </a: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simulated.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Detector simulation.</a:t>
            </a:r>
            <a:endParaRPr sz="1200" dirty="0"/>
          </a:p>
        </p:txBody>
      </p:sp>
      <p:sp>
        <p:nvSpPr>
          <p:cNvPr id="110" name="CustomShape 22"/>
          <p:cNvSpPr/>
          <p:nvPr/>
        </p:nvSpPr>
        <p:spPr>
          <a:xfrm>
            <a:off x="70339" y="2141668"/>
            <a:ext cx="2095284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000000"/>
            </a:solidFill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Dose Delivery System Log Files</a:t>
            </a:r>
            <a:endParaRPr sz="1600" dirty="0"/>
          </a:p>
        </p:txBody>
      </p:sp>
      <p:sp>
        <p:nvSpPr>
          <p:cNvPr id="112" name="CustomShape 24"/>
          <p:cNvSpPr/>
          <p:nvPr/>
        </p:nvSpPr>
        <p:spPr>
          <a:xfrm>
            <a:off x="70339" y="2758888"/>
            <a:ext cx="2095283" cy="8047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Analysis of Dose Delivery System (DDS) Log files: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 Protons per spot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 Spill time structure</a:t>
            </a:r>
            <a:endParaRPr sz="1200" dirty="0"/>
          </a:p>
        </p:txBody>
      </p:sp>
      <p:sp>
        <p:nvSpPr>
          <p:cNvPr id="35" name="CustomShape 21"/>
          <p:cNvSpPr/>
          <p:nvPr/>
        </p:nvSpPr>
        <p:spPr>
          <a:xfrm>
            <a:off x="2180492" y="2352436"/>
            <a:ext cx="180467" cy="360"/>
          </a:xfrm>
          <a:prstGeom prst="straightConnector1">
            <a:avLst/>
          </a:prstGeom>
          <a:noFill/>
          <a:ln w="1908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37" name="CustomShape 21"/>
          <p:cNvSpPr/>
          <p:nvPr/>
        </p:nvSpPr>
        <p:spPr>
          <a:xfrm>
            <a:off x="4501662" y="2352796"/>
            <a:ext cx="180467" cy="360"/>
          </a:xfrm>
          <a:prstGeom prst="straightConnector1">
            <a:avLst/>
          </a:prstGeom>
          <a:noFill/>
          <a:ln w="1908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47" name="CustomShape 21"/>
          <p:cNvSpPr/>
          <p:nvPr/>
        </p:nvSpPr>
        <p:spPr>
          <a:xfrm>
            <a:off x="6804515" y="2329576"/>
            <a:ext cx="180467" cy="360"/>
          </a:xfrm>
          <a:prstGeom prst="straightConnector1">
            <a:avLst/>
          </a:prstGeom>
          <a:noFill/>
          <a:ln w="1908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8" name="TextBox 17"/>
          <p:cNvSpPr txBox="1"/>
          <p:nvPr/>
        </p:nvSpPr>
        <p:spPr>
          <a:xfrm>
            <a:off x="281354" y="1219201"/>
            <a:ext cx="86161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FLUKA-based two steps</a:t>
            </a:r>
            <a:r>
              <a:rPr lang="en-US" sz="1600" dirty="0" smtClean="0"/>
              <a:t> simulation: first the treatment beam is simulated with partial statistics, then, starting from the isotopes production map, the full-statistics PET simulation of the INSIDE detectors is performed. </a:t>
            </a:r>
            <a:r>
              <a:rPr lang="en-US" sz="1600" b="1" dirty="0" smtClean="0"/>
              <a:t>Simulation time decreases of about 70x with respect to a conventional approach.</a:t>
            </a:r>
          </a:p>
          <a:p>
            <a:endParaRPr lang="en-US" sz="1600" dirty="0" smtClean="0"/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11017" y="3657601"/>
            <a:ext cx="323556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Validation will be performed with the beam test of 3 May 2015 at CNAO.</a:t>
            </a:r>
          </a:p>
          <a:p>
            <a:endParaRPr lang="en-US" sz="1400" dirty="0" smtClean="0"/>
          </a:p>
        </p:txBody>
      </p:sp>
      <p:sp>
        <p:nvSpPr>
          <p:cNvPr id="21" name="CustomShape 9"/>
          <p:cNvSpPr/>
          <p:nvPr/>
        </p:nvSpPr>
        <p:spPr>
          <a:xfrm>
            <a:off x="3591803" y="6493320"/>
            <a:ext cx="487828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 err="1">
                <a:solidFill>
                  <a:srgbClr val="FFFFFF"/>
                </a:solidFill>
                <a:latin typeface="Calibri"/>
              </a:rPr>
              <a:t>x-y</a:t>
            </a:r>
            <a:endParaRPr sz="1200" dirty="0"/>
          </a:p>
        </p:txBody>
      </p:sp>
      <p:sp>
        <p:nvSpPr>
          <p:cNvPr id="22" name="CustomShape 10"/>
          <p:cNvSpPr/>
          <p:nvPr/>
        </p:nvSpPr>
        <p:spPr>
          <a:xfrm>
            <a:off x="3601440" y="4419600"/>
            <a:ext cx="478191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 err="1">
                <a:solidFill>
                  <a:srgbClr val="FFFFFF"/>
                </a:solidFill>
                <a:latin typeface="Calibri"/>
              </a:rPr>
              <a:t>x-z</a:t>
            </a:r>
            <a:endParaRPr sz="1200" dirty="0"/>
          </a:p>
        </p:txBody>
      </p:sp>
      <p:sp>
        <p:nvSpPr>
          <p:cNvPr id="23" name="CustomShape 11"/>
          <p:cNvSpPr/>
          <p:nvPr/>
        </p:nvSpPr>
        <p:spPr>
          <a:xfrm>
            <a:off x="4642338" y="4419600"/>
            <a:ext cx="473871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 err="1">
                <a:solidFill>
                  <a:srgbClr val="FFFFFF"/>
                </a:solidFill>
                <a:latin typeface="Calibri"/>
              </a:rPr>
              <a:t>y-z</a:t>
            </a:r>
            <a:endParaRPr sz="1200" dirty="0"/>
          </a:p>
        </p:txBody>
      </p:sp>
      <p:pic>
        <p:nvPicPr>
          <p:cNvPr id="24" name="Picture 23" descr="setup_20150119_PMMA.png"/>
          <p:cNvPicPr>
            <a:picLocks noChangeAspect="1"/>
          </p:cNvPicPr>
          <p:nvPr/>
        </p:nvPicPr>
        <p:blipFill>
          <a:blip r:embed="rId2" cstate="print"/>
          <a:srcRect l="69857" t="19200" r="11571" b="43886"/>
          <a:stretch>
            <a:fillRect/>
          </a:stretch>
        </p:blipFill>
        <p:spPr>
          <a:xfrm>
            <a:off x="1056118" y="4274088"/>
            <a:ext cx="1827759" cy="24315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3516923" y="3657600"/>
            <a:ext cx="55567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Example of simulated data with the geometry of the beam test at CNAO: comparison between the INSIDE simulated PET image </a:t>
            </a:r>
            <a:r>
              <a:rPr lang="en-US" sz="1400" dirty="0" smtClean="0"/>
              <a:t>and </a:t>
            </a:r>
            <a:r>
              <a:rPr lang="en-US" sz="1400" dirty="0" smtClean="0"/>
              <a:t>the simulation input </a:t>
            </a:r>
            <a:r>
              <a:rPr lang="en-US" sz="1400" smtClean="0"/>
              <a:t>activity </a:t>
            </a:r>
            <a:r>
              <a:rPr lang="en-US" sz="1400" smtClean="0"/>
              <a:t> </a:t>
            </a:r>
            <a:r>
              <a:rPr lang="en-US" sz="1400" dirty="0" smtClean="0"/>
              <a:t>profile analysis.</a:t>
            </a:r>
          </a:p>
        </p:txBody>
      </p:sp>
      <p:pic>
        <p:nvPicPr>
          <p:cNvPr id="26" name="Picture 25" descr="analisiProfiliSPOT-tutteImmagi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7754" y="4438078"/>
            <a:ext cx="3235569" cy="226752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281354" y="5486400"/>
            <a:ext cx="105507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11017" y="5178624"/>
            <a:ext cx="597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beam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838091" y="6475412"/>
            <a:ext cx="105507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767754" y="6167636"/>
            <a:ext cx="597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beam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16200000">
            <a:off x="4977889" y="5701427"/>
            <a:ext cx="597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beam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ttangolo 3"/>
          <p:cNvSpPr/>
          <p:nvPr/>
        </p:nvSpPr>
        <p:spPr>
          <a:xfrm>
            <a:off x="0" y="762000"/>
            <a:ext cx="9144000" cy="144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81354" y="609600"/>
            <a:ext cx="3180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Cerello</a:t>
            </a:r>
            <a:r>
              <a:rPr lang="en-US" dirty="0" smtClean="0"/>
              <a:t>, E. </a:t>
            </a:r>
            <a:r>
              <a:rPr lang="en-US" dirty="0" err="1" smtClean="0"/>
              <a:t>Forina</a:t>
            </a:r>
            <a:r>
              <a:rPr lang="en-US" dirty="0" smtClean="0"/>
              <a:t>, F. </a:t>
            </a:r>
            <a:r>
              <a:rPr lang="en-US" dirty="0" err="1" smtClean="0"/>
              <a:t>Pennazio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Uni</a:t>
            </a:r>
            <a:r>
              <a:rPr lang="en-US" dirty="0" smtClean="0"/>
              <a:t> and INFN Torino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2"/>
          <p:cNvSpPr/>
          <p:nvPr/>
        </p:nvSpPr>
        <p:spPr>
          <a:xfrm>
            <a:off x="457255" y="0"/>
            <a:ext cx="8229268" cy="7617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/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INSIDE </a:t>
            </a: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PET </a:t>
            </a:r>
            <a:r>
              <a:rPr lang="en-US" sz="3600" dirty="0" err="1" smtClean="0">
                <a:solidFill>
                  <a:srgbClr val="000000"/>
                </a:solidFill>
                <a:latin typeface="Calibri"/>
              </a:rPr>
              <a:t>sofware</a:t>
            </a: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status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1" name="Rettangolo 3"/>
          <p:cNvSpPr/>
          <p:nvPr/>
        </p:nvSpPr>
        <p:spPr>
          <a:xfrm>
            <a:off x="0" y="762000"/>
            <a:ext cx="9144000" cy="144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55" y="990601"/>
            <a:ext cx="85460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-Online monitoring and analysis or offline analysis</a:t>
            </a:r>
          </a:p>
          <a:p>
            <a:pPr>
              <a:buFontTx/>
              <a:buChar char="-"/>
            </a:pPr>
            <a:r>
              <a:rPr lang="en-US" dirty="0" smtClean="0"/>
              <a:t>Automated energy window selection channel by channel</a:t>
            </a:r>
          </a:p>
          <a:p>
            <a:pPr>
              <a:buFontTx/>
              <a:buChar char="-"/>
            </a:pPr>
            <a:r>
              <a:rPr lang="en-US" dirty="0" smtClean="0"/>
              <a:t>Automated time delay calibration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0338" y="1981200"/>
            <a:ext cx="4853355" cy="2819400"/>
            <a:chOff x="76199" y="914400"/>
            <a:chExt cx="6096001" cy="3233294"/>
          </a:xfrm>
        </p:grpSpPr>
        <p:pic>
          <p:nvPicPr>
            <p:cNvPr id="7" name="Picture 6" descr="GUIscreen.png"/>
            <p:cNvPicPr>
              <a:picLocks noChangeAspect="1"/>
            </p:cNvPicPr>
            <p:nvPr/>
          </p:nvPicPr>
          <p:blipFill>
            <a:blip r:embed="rId2" cstate="print"/>
            <a:srcRect l="4050" t="2400" r="6300" b="34200"/>
            <a:stretch>
              <a:fillRect/>
            </a:stretch>
          </p:blipFill>
          <p:spPr>
            <a:xfrm>
              <a:off x="76199" y="914400"/>
              <a:ext cx="6096001" cy="323329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543014" y="1066800"/>
              <a:ext cx="829292" cy="2294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700" b="1" dirty="0" smtClean="0"/>
                <a:t>TOT raw [ns]</a:t>
              </a:r>
              <a:endParaRPr lang="en-US" sz="7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03901" y="1066800"/>
              <a:ext cx="1085643" cy="2294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700" b="1" dirty="0" smtClean="0"/>
                <a:t>chip 7, channel 40</a:t>
              </a:r>
              <a:endParaRPr lang="en-US" sz="700" b="1" dirty="0"/>
            </a:p>
          </p:txBody>
        </p:sp>
      </p:grpSp>
      <p:pic>
        <p:nvPicPr>
          <p:cNvPr id="12" name="Picture 11" descr="sigma4.25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3692" y="2553172"/>
            <a:ext cx="4220308" cy="3847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7255" y="4948298"/>
            <a:ext cx="41850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 acquired at CNR Pisa with 18F-FDG planar source and INSIDE geometry of beam test at CNAO</a:t>
            </a:r>
          </a:p>
          <a:p>
            <a:endParaRPr lang="en-US" sz="1600" dirty="0" smtClean="0"/>
          </a:p>
          <a:p>
            <a:r>
              <a:rPr lang="en-US" sz="1600" dirty="0" smtClean="0"/>
              <a:t>Coincidence Time Resolution (CTR) = 425 </a:t>
            </a:r>
            <a:r>
              <a:rPr lang="en-US" sz="1600" dirty="0" err="1" smtClean="0"/>
              <a:t>ps</a:t>
            </a:r>
            <a:endParaRPr lang="en-US" sz="1600" dirty="0" smtClean="0"/>
          </a:p>
          <a:p>
            <a:endParaRPr lang="en-US" sz="1600" dirty="0" smtClean="0"/>
          </a:p>
          <a:p>
            <a:pPr>
              <a:buFontTx/>
              <a:buChar char="-"/>
            </a:pPr>
            <a:endParaRPr lang="en-US" sz="1600" dirty="0" smtClean="0"/>
          </a:p>
          <a:p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396154" y="5715000"/>
            <a:ext cx="1055077" cy="379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19887587">
            <a:off x="6329937" y="4961162"/>
            <a:ext cx="1460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221126">
            <a:off x="341481" y="4023825"/>
            <a:ext cx="1355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INSIDE GUI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76642" cy="1224136"/>
          </a:xfrm>
          <a:gradFill flip="none" rotWithShape="1">
            <a:gsLst>
              <a:gs pos="0">
                <a:srgbClr val="92C9EE">
                  <a:tint val="66000"/>
                  <a:satMod val="160000"/>
                </a:srgbClr>
              </a:gs>
              <a:gs pos="50000">
                <a:srgbClr val="92C9EE">
                  <a:tint val="44500"/>
                  <a:satMod val="160000"/>
                </a:srgbClr>
              </a:gs>
              <a:gs pos="100000">
                <a:srgbClr val="92C9E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CC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Simulation of the performance of INSIDE Dose Profiler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1026" name="Picture 2" descr="C:\Users\muraro\Desktop\PPT_Profiler\RHD_Profiler\3Dprofi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40" y="1839600"/>
            <a:ext cx="4751822" cy="324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8"/>
          <p:cNvSpPr>
            <a:spLocks noChangeArrowheads="1"/>
          </p:cNvSpPr>
          <p:nvPr/>
        </p:nvSpPr>
        <p:spPr bwMode="auto">
          <a:xfrm>
            <a:off x="179512" y="1366421"/>
            <a:ext cx="3752812" cy="526297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100000"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What is the expected resolution in the estimation of range in the patient using charged particles (mainly protons) emitted from the target?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100000"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What is the expected performance with prompt photons?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100000"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Simulation studies using a tissue-equivalent phantom                          (size approximating a human head)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5105400"/>
            <a:ext cx="2376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</a:t>
            </a:r>
            <a:r>
              <a:rPr lang="it-IT" dirty="0" err="1" smtClean="0"/>
              <a:t>Battistoni</a:t>
            </a:r>
            <a:r>
              <a:rPr lang="it-IT" dirty="0" smtClean="0"/>
              <a:t>, S. </a:t>
            </a:r>
            <a:r>
              <a:rPr lang="it-IT" dirty="0" err="1" smtClean="0"/>
              <a:t>Muraro</a:t>
            </a:r>
            <a:r>
              <a:rPr lang="it-IT" dirty="0" smtClean="0"/>
              <a:t> </a:t>
            </a:r>
          </a:p>
          <a:p>
            <a:r>
              <a:rPr lang="it-IT" dirty="0" smtClean="0"/>
              <a:t>INFN Milano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666098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uppo 36"/>
          <p:cNvGrpSpPr>
            <a:grpSpLocks/>
          </p:cNvGrpSpPr>
          <p:nvPr/>
        </p:nvGrpSpPr>
        <p:grpSpPr bwMode="auto">
          <a:xfrm>
            <a:off x="251520" y="764704"/>
            <a:ext cx="4551334" cy="2750343"/>
            <a:chOff x="1108019" y="571480"/>
            <a:chExt cx="7073957" cy="4586877"/>
          </a:xfrm>
        </p:grpSpPr>
        <p:pic>
          <p:nvPicPr>
            <p:cNvPr id="3081" name="Immagine 1" descr="LatticeFib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36" y="571480"/>
              <a:ext cx="3678976" cy="4586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e 2"/>
            <p:cNvSpPr/>
            <p:nvPr/>
          </p:nvSpPr>
          <p:spPr>
            <a:xfrm>
              <a:off x="2714562" y="1214500"/>
              <a:ext cx="214309" cy="33579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6857869" y="1171936"/>
              <a:ext cx="1324107" cy="107791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dirty="0">
                  <a:solidFill>
                    <a:prstClr val="black"/>
                  </a:solidFill>
                </a:rPr>
                <a:t>Lattice </a:t>
              </a:r>
              <a:r>
                <a:rPr lang="en-US" dirty="0">
                  <a:solidFill>
                    <a:prstClr val="black"/>
                  </a:solidFill>
                </a:rPr>
                <a:t>Copies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3214616" y="1428840"/>
              <a:ext cx="3500379" cy="5001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>
              <a:off x="3571798" y="1928967"/>
              <a:ext cx="3143198" cy="1428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/>
            <p:nvPr/>
          </p:nvCxnSpPr>
          <p:spPr>
            <a:xfrm flipV="1">
              <a:off x="3928980" y="2286201"/>
              <a:ext cx="2786016" cy="2857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>
            <a:xfrm flipV="1">
              <a:off x="4286161" y="2429094"/>
              <a:ext cx="2428835" cy="7859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 flipV="1">
              <a:off x="4643343" y="2500540"/>
              <a:ext cx="2285962" cy="16432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32"/>
            <p:cNvCxnSpPr/>
            <p:nvPr/>
          </p:nvCxnSpPr>
          <p:spPr>
            <a:xfrm flipH="1">
              <a:off x="2108126" y="2907637"/>
              <a:ext cx="571492" cy="23259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0" name="CasellaDiTesto 34"/>
            <p:cNvSpPr txBox="1">
              <a:spLocks noChangeArrowheads="1"/>
            </p:cNvSpPr>
            <p:nvPr/>
          </p:nvSpPr>
          <p:spPr bwMode="auto">
            <a:xfrm>
              <a:off x="1108019" y="3215008"/>
              <a:ext cx="1000107" cy="10779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dirty="0" smtClean="0">
                  <a:solidFill>
                    <a:prstClr val="black"/>
                  </a:solidFill>
                  <a:latin typeface="Calibri" pitchFamily="32" charset="0"/>
                </a:rPr>
                <a:t>Base Cell</a:t>
              </a:r>
            </a:p>
          </p:txBody>
        </p:sp>
      </p:grpSp>
      <p:sp>
        <p:nvSpPr>
          <p:cNvPr id="42" name="Rettangolo 41"/>
          <p:cNvSpPr/>
          <p:nvPr/>
        </p:nvSpPr>
        <p:spPr>
          <a:xfrm>
            <a:off x="179512" y="44624"/>
            <a:ext cx="8784976" cy="648072"/>
          </a:xfrm>
          <a:prstGeom prst="rect">
            <a:avLst/>
          </a:prstGeom>
          <a:gradFill flip="none" rotWithShape="1">
            <a:gsLst>
              <a:gs pos="0">
                <a:srgbClr val="92C9EE">
                  <a:tint val="66000"/>
                  <a:satMod val="160000"/>
                </a:srgbClr>
              </a:gs>
              <a:gs pos="50000">
                <a:srgbClr val="92C9EE">
                  <a:tint val="44500"/>
                  <a:satMod val="160000"/>
                </a:srgbClr>
              </a:gs>
              <a:gs pos="100000">
                <a:srgbClr val="92C9E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   </a:t>
            </a:r>
            <a:r>
              <a:rPr lang="en-US" sz="3200" dirty="0">
                <a:solidFill>
                  <a:srgbClr val="CC0000"/>
                </a:solidFill>
              </a:rPr>
              <a:t>Lattice Geometry: </a:t>
            </a:r>
            <a:r>
              <a:rPr lang="en-US" sz="3200" dirty="0" smtClean="0">
                <a:solidFill>
                  <a:srgbClr val="CC0000"/>
                </a:solidFill>
              </a:rPr>
              <a:t> Optical Fiber  &amp;  </a:t>
            </a:r>
            <a:r>
              <a:rPr lang="en-US" sz="3200" dirty="0">
                <a:solidFill>
                  <a:srgbClr val="C00000"/>
                </a:solidFill>
              </a:rPr>
              <a:t>LYSO </a:t>
            </a:r>
            <a:r>
              <a:rPr lang="en-US" sz="3200" dirty="0" smtClean="0">
                <a:solidFill>
                  <a:srgbClr val="C00000"/>
                </a:solidFill>
              </a:rPr>
              <a:t>Crystals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24" name="Gruppo 15"/>
          <p:cNvGrpSpPr>
            <a:grpSpLocks/>
          </p:cNvGrpSpPr>
          <p:nvPr/>
        </p:nvGrpSpPr>
        <p:grpSpPr bwMode="auto">
          <a:xfrm>
            <a:off x="5135453" y="764706"/>
            <a:ext cx="3901043" cy="2880318"/>
            <a:chOff x="571473" y="357167"/>
            <a:chExt cx="6342497" cy="4977333"/>
          </a:xfrm>
        </p:grpSpPr>
        <p:pic>
          <p:nvPicPr>
            <p:cNvPr id="26" name="Immagine 2" descr="BaseCellLYS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3" y="357167"/>
              <a:ext cx="5052243" cy="4977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ttangolo 27"/>
            <p:cNvSpPr/>
            <p:nvPr/>
          </p:nvSpPr>
          <p:spPr>
            <a:xfrm>
              <a:off x="3929402" y="785837"/>
              <a:ext cx="1214569" cy="11431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cxnSp>
          <p:nvCxnSpPr>
            <p:cNvPr id="30" name="Connettore 2 29"/>
            <p:cNvCxnSpPr>
              <a:stCxn id="28" idx="3"/>
            </p:cNvCxnSpPr>
            <p:nvPr/>
          </p:nvCxnSpPr>
          <p:spPr>
            <a:xfrm>
              <a:off x="5143971" y="1357398"/>
              <a:ext cx="806327" cy="48036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9"/>
            <p:cNvSpPr txBox="1">
              <a:spLocks noChangeArrowheads="1"/>
            </p:cNvSpPr>
            <p:nvPr/>
          </p:nvSpPr>
          <p:spPr bwMode="auto">
            <a:xfrm>
              <a:off x="5716150" y="1977809"/>
              <a:ext cx="1197820" cy="11168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dirty="0" smtClean="0">
                  <a:solidFill>
                    <a:prstClr val="black"/>
                  </a:solidFill>
                  <a:latin typeface="Calibri" pitchFamily="32" charset="0"/>
                </a:rPr>
                <a:t>Base Cell</a:t>
              </a:r>
            </a:p>
          </p:txBody>
        </p:sp>
        <p:sp>
          <p:nvSpPr>
            <p:cNvPr id="32" name="CasellaDiTesto 31"/>
            <p:cNvSpPr txBox="1"/>
            <p:nvPr/>
          </p:nvSpPr>
          <p:spPr>
            <a:xfrm rot="2713682">
              <a:off x="1243290" y="2317151"/>
              <a:ext cx="3684240" cy="7505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2400" dirty="0">
                  <a:solidFill>
                    <a:srgbClr val="0070C0"/>
                  </a:solidFill>
                </a:rPr>
                <a:t>LATTICE COPIES</a:t>
              </a:r>
            </a:p>
          </p:txBody>
        </p:sp>
      </p:grpSp>
      <p:grpSp>
        <p:nvGrpSpPr>
          <p:cNvPr id="34" name="Gruppo 14"/>
          <p:cNvGrpSpPr>
            <a:grpSpLocks/>
          </p:cNvGrpSpPr>
          <p:nvPr/>
        </p:nvGrpSpPr>
        <p:grpSpPr bwMode="auto">
          <a:xfrm>
            <a:off x="179512" y="3933056"/>
            <a:ext cx="5047896" cy="2852936"/>
            <a:chOff x="71438" y="857250"/>
            <a:chExt cx="9072562" cy="5143500"/>
          </a:xfrm>
        </p:grpSpPr>
        <p:pic>
          <p:nvPicPr>
            <p:cNvPr id="35" name="Immagine 14" descr="LattLYS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857250"/>
              <a:ext cx="502285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magine 18" descr="Core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050" y="857250"/>
              <a:ext cx="3409950" cy="342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Ovale 36"/>
            <p:cNvSpPr/>
            <p:nvPr/>
          </p:nvSpPr>
          <p:spPr>
            <a:xfrm>
              <a:off x="4357688" y="1428750"/>
              <a:ext cx="285750" cy="285750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black"/>
                </a:solidFill>
              </a:endParaRPr>
            </a:p>
          </p:txBody>
        </p:sp>
        <p:cxnSp>
          <p:nvCxnSpPr>
            <p:cNvPr id="38" name="Connettore 1 37"/>
            <p:cNvCxnSpPr>
              <a:stCxn id="37" idx="0"/>
            </p:cNvCxnSpPr>
            <p:nvPr/>
          </p:nvCxnSpPr>
          <p:spPr>
            <a:xfrm rot="5400000" flipH="1" flipV="1">
              <a:off x="4857751" y="571500"/>
              <a:ext cx="500062" cy="1214437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>
              <a:stCxn id="37" idx="4"/>
            </p:cNvCxnSpPr>
            <p:nvPr/>
          </p:nvCxnSpPr>
          <p:spPr>
            <a:xfrm rot="16200000" flipH="1">
              <a:off x="3857626" y="2357437"/>
              <a:ext cx="2571750" cy="128587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0" name="CasellaDiTesto 11"/>
          <p:cNvSpPr txBox="1">
            <a:spLocks noChangeArrowheads="1"/>
          </p:cNvSpPr>
          <p:nvPr/>
        </p:nvSpPr>
        <p:spPr bwMode="auto">
          <a:xfrm>
            <a:off x="5364088" y="4399944"/>
            <a:ext cx="37287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itchFamily="32" charset="0"/>
              </a:rPr>
              <a:t>Pixelated LYSO crystal, 23x23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itchFamily="32" charset="0"/>
              </a:rPr>
              <a:t>active pixels surrounded by BaSo4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itchFamily="32" charset="0"/>
              </a:rPr>
              <a:t>(Barium Sulfate) inactive gap.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prstClr val="black"/>
              </a:solidFill>
              <a:latin typeface="Calibri" pitchFamily="3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itchFamily="32" charset="0"/>
              </a:rPr>
              <a:t>In total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2" charset="0"/>
              </a:rPr>
              <a:t>4232</a:t>
            </a:r>
            <a:r>
              <a:rPr lang="en-US" sz="2000" dirty="0" smtClean="0">
                <a:solidFill>
                  <a:prstClr val="black"/>
                </a:solidFill>
                <a:latin typeface="Calibri" pitchFamily="32" charset="0"/>
              </a:rPr>
              <a:t> pixels implemented.</a:t>
            </a:r>
          </a:p>
        </p:txBody>
      </p:sp>
    </p:spTree>
    <p:extLst>
      <p:ext uri="{BB962C8B-B14F-4D97-AF65-F5344CB8AC3E}">
        <p14:creationId xmlns:p14="http://schemas.microsoft.com/office/powerpoint/2010/main" val="251941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uraro\Desktop\PPT_Profiler\RHD_Profiler\zx_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6" y="3102074"/>
            <a:ext cx="6859052" cy="356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uraro\Desktop\PPT_Profiler\RHD_Profiler\xy_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09" y="260648"/>
            <a:ext cx="40862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7504" y="441246"/>
            <a:ext cx="4680519" cy="2123658"/>
          </a:xfrm>
          <a:prstGeom prst="rect">
            <a:avLst/>
          </a:prstGeom>
          <a:gradFill flip="none" rotWithShape="1">
            <a:gsLst>
              <a:gs pos="0">
                <a:srgbClr val="92C9EE">
                  <a:tint val="66000"/>
                  <a:satMod val="160000"/>
                </a:srgbClr>
              </a:gs>
              <a:gs pos="50000">
                <a:srgbClr val="92C9EE">
                  <a:tint val="44500"/>
                  <a:satMod val="160000"/>
                </a:srgbClr>
              </a:gs>
              <a:gs pos="100000">
                <a:srgbClr val="92C9E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FLUKA simulation:</a:t>
            </a:r>
          </a:p>
          <a:p>
            <a:pPr algn="ctr"/>
            <a:r>
              <a:rPr lang="en-US" sz="2400" dirty="0" smtClean="0"/>
              <a:t>Secondary protons </a:t>
            </a:r>
            <a:r>
              <a:rPr lang="en-US" sz="2400" dirty="0" err="1" smtClean="0"/>
              <a:t>fluence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from C 220 MeV</a:t>
            </a:r>
          </a:p>
          <a:p>
            <a:pPr algn="ctr"/>
            <a:r>
              <a:rPr lang="en-US" sz="2400" dirty="0" smtClean="0"/>
              <a:t>into a “head-like PMMA phantom”</a:t>
            </a:r>
          </a:p>
          <a:p>
            <a:pPr algn="ctr"/>
            <a:r>
              <a:rPr lang="en-US" sz="2400" dirty="0" smtClean="0"/>
              <a:t>at 90</a:t>
            </a:r>
            <a:r>
              <a:rPr lang="en-US" sz="2400" baseline="30000" dirty="0" smtClean="0"/>
              <a:t>0 </a:t>
            </a:r>
            <a:r>
              <a:rPr lang="en-US" sz="2400" dirty="0" smtClean="0"/>
              <a:t> with respect to the beam axis</a:t>
            </a:r>
            <a:endParaRPr lang="en-US" sz="2400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2267744" y="5605797"/>
            <a:ext cx="0" cy="113557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339752" y="5991671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12</a:t>
            </a:r>
            <a:r>
              <a:rPr lang="en-US" sz="2400" b="1" dirty="0" smtClean="0">
                <a:solidFill>
                  <a:srgbClr val="FF0000"/>
                </a:solidFill>
              </a:rPr>
              <a:t>C beam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6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3" name="Cube 34"/>
          <p:cNvGrpSpPr>
            <a:grpSpLocks/>
          </p:cNvGrpSpPr>
          <p:nvPr/>
        </p:nvGrpSpPr>
        <p:grpSpPr bwMode="auto">
          <a:xfrm>
            <a:off x="1016869" y="1071563"/>
            <a:ext cx="1358428" cy="1060400"/>
            <a:chOff x="822" y="3160"/>
            <a:chExt cx="856" cy="668"/>
          </a:xfrm>
        </p:grpSpPr>
        <p:pic>
          <p:nvPicPr>
            <p:cNvPr id="197721" name="Cube 3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2" y="3160"/>
              <a:ext cx="856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7722" name="Text Box 14"/>
            <p:cNvSpPr txBox="1">
              <a:spLocks noChangeArrowheads="1"/>
            </p:cNvSpPr>
            <p:nvPr/>
          </p:nvSpPr>
          <p:spPr bwMode="auto">
            <a:xfrm rot="-5400000">
              <a:off x="1103" y="3243"/>
              <a:ext cx="445" cy="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lIns="130046" tIns="65023" rIns="130046" bIns="65023" anchor="ctr"/>
            <a:lstStyle/>
            <a:p>
              <a:pPr algn="ctr" defTabSz="914145"/>
              <a:endParaRPr lang="it-IT" altLang="it-IT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97634" name="Group 26"/>
          <p:cNvGrpSpPr>
            <a:grpSpLocks/>
          </p:cNvGrpSpPr>
          <p:nvPr/>
        </p:nvGrpSpPr>
        <p:grpSpPr bwMode="auto">
          <a:xfrm>
            <a:off x="825996" y="910828"/>
            <a:ext cx="2192238" cy="1607344"/>
            <a:chOff x="404" y="2892"/>
            <a:chExt cx="1543" cy="1110"/>
          </a:xfrm>
        </p:grpSpPr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635" y="3201"/>
              <a:ext cx="620" cy="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1525" y="3514"/>
              <a:ext cx="42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10800000" flipV="1">
              <a:off x="404" y="3514"/>
              <a:ext cx="549" cy="4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953" y="3514"/>
              <a:ext cx="687" cy="5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635" name="TextBox 40"/>
          <p:cNvSpPr txBox="1">
            <a:spLocks noChangeArrowheads="1"/>
          </p:cNvSpPr>
          <p:nvPr/>
        </p:nvSpPr>
        <p:spPr bwMode="auto">
          <a:xfrm>
            <a:off x="2696766" y="1821656"/>
            <a:ext cx="293564" cy="37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914145"/>
            <a:r>
              <a:rPr lang="en-US" altLang="it-IT">
                <a:latin typeface="Trebuchet MS" pitchFamily="34" charset="0"/>
              </a:rPr>
              <a:t>z</a:t>
            </a:r>
          </a:p>
        </p:txBody>
      </p:sp>
      <p:sp>
        <p:nvSpPr>
          <p:cNvPr id="197636" name="TextBox 41"/>
          <p:cNvSpPr txBox="1">
            <a:spLocks noChangeArrowheads="1"/>
          </p:cNvSpPr>
          <p:nvPr/>
        </p:nvSpPr>
        <p:spPr bwMode="auto">
          <a:xfrm>
            <a:off x="0" y="2250281"/>
            <a:ext cx="299145" cy="37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914145"/>
            <a:r>
              <a:rPr lang="en-US" altLang="it-IT">
                <a:latin typeface="Trebuchet MS" pitchFamily="34" charset="0"/>
              </a:rPr>
              <a:t>x</a:t>
            </a:r>
          </a:p>
        </p:txBody>
      </p:sp>
      <p:sp>
        <p:nvSpPr>
          <p:cNvPr id="197637" name="TextBox 42"/>
          <p:cNvSpPr txBox="1">
            <a:spLocks noChangeArrowheads="1"/>
          </p:cNvSpPr>
          <p:nvPr/>
        </p:nvSpPr>
        <p:spPr bwMode="auto">
          <a:xfrm>
            <a:off x="821531" y="750094"/>
            <a:ext cx="298029" cy="37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914145"/>
            <a:r>
              <a:rPr lang="en-US" altLang="it-IT">
                <a:latin typeface="Trebuchet MS" pitchFamily="34" charset="0"/>
              </a:rPr>
              <a:t>y</a:t>
            </a:r>
          </a:p>
        </p:txBody>
      </p:sp>
      <p:sp>
        <p:nvSpPr>
          <p:cNvPr id="197638" name="Rectangle 44"/>
          <p:cNvSpPr>
            <a:spLocks noChangeArrowheads="1"/>
          </p:cNvSpPr>
          <p:nvPr/>
        </p:nvSpPr>
        <p:spPr bwMode="auto">
          <a:xfrm>
            <a:off x="2375297" y="1446609"/>
            <a:ext cx="780232" cy="37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914145"/>
            <a:r>
              <a:rPr lang="en-US" altLang="it-IT">
                <a:latin typeface="Trebuchet MS" pitchFamily="34" charset="0"/>
              </a:rPr>
              <a:t>PMMA</a:t>
            </a:r>
          </a:p>
        </p:txBody>
      </p:sp>
      <p:sp>
        <p:nvSpPr>
          <p:cNvPr id="197639" name="Rectangle 43"/>
          <p:cNvSpPr>
            <a:spLocks noChangeArrowheads="1"/>
          </p:cNvSpPr>
          <p:nvPr/>
        </p:nvSpPr>
        <p:spPr bwMode="auto">
          <a:xfrm>
            <a:off x="17859" y="1017984"/>
            <a:ext cx="871761" cy="37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914145"/>
            <a:r>
              <a:rPr lang="en-US" altLang="it-IT">
                <a:latin typeface="Trebuchet MS" pitchFamily="34" charset="0"/>
              </a:rPr>
              <a:t>proton</a:t>
            </a:r>
          </a:p>
        </p:txBody>
      </p:sp>
      <p:sp>
        <p:nvSpPr>
          <p:cNvPr id="21" name="TextBox 29"/>
          <p:cNvSpPr txBox="1"/>
          <p:nvPr/>
        </p:nvSpPr>
        <p:spPr>
          <a:xfrm>
            <a:off x="3661172" y="837158"/>
            <a:ext cx="5036344" cy="1731244"/>
          </a:xfrm>
          <a:prstGeom prst="rect">
            <a:avLst/>
          </a:prstGeom>
          <a:solidFill>
            <a:srgbClr val="FFFF99"/>
          </a:solidFill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2000" dirty="0"/>
              <a:t>TPS: </a:t>
            </a:r>
            <a:r>
              <a:rPr lang="en-US" sz="2000" dirty="0" err="1"/>
              <a:t>Syngo</a:t>
            </a:r>
            <a:r>
              <a:rPr lang="en-US" sz="2000" dirty="0"/>
              <a:t> PT Planning VC12, Siemens)</a:t>
            </a:r>
          </a:p>
          <a:p>
            <a:pPr marL="321457" indent="-32145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2 </a:t>
            </a:r>
            <a:r>
              <a:rPr lang="en-US" sz="2000" dirty="0" err="1"/>
              <a:t>Gy</a:t>
            </a:r>
            <a:r>
              <a:rPr lang="en-US" sz="2000" dirty="0"/>
              <a:t> uniform on 27 cm</a:t>
            </a:r>
            <a:r>
              <a:rPr lang="en-US" sz="2000" baseline="30000" dirty="0"/>
              <a:t>3</a:t>
            </a:r>
            <a:r>
              <a:rPr lang="en-US" sz="2000" dirty="0"/>
              <a:t> (PTV) </a:t>
            </a:r>
          </a:p>
          <a:p>
            <a:pPr marL="321457" indent="-32145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62.3 MeV - 90.8 MeV (17 EL)</a:t>
            </a:r>
          </a:p>
          <a:p>
            <a:pPr marL="321457" indent="-32145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∆</a:t>
            </a:r>
            <a:r>
              <a:rPr lang="en-US" sz="2000" dirty="0" err="1"/>
              <a:t>Tirr</a:t>
            </a:r>
            <a:r>
              <a:rPr lang="en-US" sz="2000" dirty="0"/>
              <a:t>= 146 seconds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299144" y="3482578"/>
          <a:ext cx="6637624" cy="31075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8016"/>
                <a:gridCol w="948016"/>
                <a:gridCol w="948016"/>
                <a:gridCol w="948016"/>
                <a:gridCol w="948016"/>
                <a:gridCol w="948772"/>
                <a:gridCol w="948772"/>
              </a:tblGrid>
              <a:tr h="776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Time [s]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15-O (%)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11-C (%)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10-C (%)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8-B (%)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14-O (%)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Other (%)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3333FF"/>
                    </a:solidFill>
                  </a:tcPr>
                </a:tc>
              </a:tr>
              <a:tr h="388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27.0   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8.6  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7.6   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18.3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0.7   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37.7 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</a:tr>
              <a:tr h="388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60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34.4   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11.8  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9.6   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14.7   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1.0   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28.5 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</a:tr>
              <a:tr h="388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90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38.4   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13.9  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9.7   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12.6   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1.1   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24.3 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</a:tr>
              <a:tr h="388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120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40.4   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15.0  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9.7   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11.7   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1.2   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22.0 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</a:tr>
              <a:tr h="388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150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44.1   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17.1  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9.7   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9.4   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1.4   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18.4 </a:t>
                      </a:r>
                      <a:endParaRPr lang="it-IT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</a:tr>
              <a:tr h="388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180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47.1   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19.3  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8.8   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7.6   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1.4   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15.7</a:t>
                      </a:r>
                      <a:endParaRPr lang="it-IT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220" marR="48220" marT="0" marB="0"/>
                </a:tc>
              </a:tr>
            </a:tbl>
          </a:graphicData>
        </a:graphic>
      </p:graphicFrame>
      <p:sp>
        <p:nvSpPr>
          <p:cNvPr id="197707" name="Rectangle 1"/>
          <p:cNvSpPr>
            <a:spLocks noChangeArrowheads="1"/>
          </p:cNvSpPr>
          <p:nvPr/>
        </p:nvSpPr>
        <p:spPr bwMode="auto">
          <a:xfrm>
            <a:off x="2629793" y="3754159"/>
            <a:ext cx="129838" cy="2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 anchor="ctr">
            <a:spAutoFit/>
          </a:bodyPr>
          <a:lstStyle/>
          <a:p>
            <a:endParaRPr lang="it-IT" altLang="it-IT" sz="1300">
              <a:latin typeface="Arial" charset="0"/>
            </a:endParaRPr>
          </a:p>
        </p:txBody>
      </p:sp>
      <p:sp>
        <p:nvSpPr>
          <p:cNvPr id="197708" name="Rettangolo 3"/>
          <p:cNvSpPr>
            <a:spLocks noChangeArrowheads="1"/>
          </p:cNvSpPr>
          <p:nvPr/>
        </p:nvSpPr>
        <p:spPr bwMode="auto">
          <a:xfrm>
            <a:off x="607219" y="2586261"/>
            <a:ext cx="6911578" cy="75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361639" indent="-361639">
              <a:buFont typeface="Arial" charset="0"/>
              <a:buChar char="•"/>
            </a:pPr>
            <a:r>
              <a:rPr lang="en-US" sz="2200"/>
              <a:t>Simulazione Monte Carlo del contributo dei diversi isotopi a diversi istanti</a:t>
            </a:r>
          </a:p>
        </p:txBody>
      </p:sp>
      <p:grpSp>
        <p:nvGrpSpPr>
          <p:cNvPr id="197709" name="Gruppo 5"/>
          <p:cNvGrpSpPr>
            <a:grpSpLocks/>
          </p:cNvGrpSpPr>
          <p:nvPr/>
        </p:nvGrpSpPr>
        <p:grpSpPr bwMode="auto">
          <a:xfrm>
            <a:off x="-68089" y="1446610"/>
            <a:ext cx="2077269" cy="457646"/>
            <a:chOff x="9383336" y="5527676"/>
            <a:chExt cx="2954714" cy="650618"/>
          </a:xfrm>
        </p:grpSpPr>
        <p:pic>
          <p:nvPicPr>
            <p:cNvPr id="26" name="Cube 34"/>
            <p:cNvPicPr>
              <a:picLocks noChangeArrowheads="1"/>
            </p:cNvPicPr>
            <p:nvPr/>
          </p:nvPicPr>
          <p:blipFill>
            <a:blip r:embed="rId3">
              <a:duotone>
                <a:prstClr val="black"/>
                <a:srgbClr val="FF4343">
                  <a:tint val="45000"/>
                  <a:satMod val="400000"/>
                </a:srgbClr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11597015" y="5527676"/>
              <a:ext cx="741035" cy="629194"/>
            </a:xfrm>
            <a:prstGeom prst="rect">
              <a:avLst/>
            </a:prstGeom>
            <a:solidFill>
              <a:srgbClr val="5454C8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197712" name="Gruppo 27"/>
            <p:cNvGrpSpPr>
              <a:grpSpLocks/>
            </p:cNvGrpSpPr>
            <p:nvPr/>
          </p:nvGrpSpPr>
          <p:grpSpPr bwMode="auto">
            <a:xfrm>
              <a:off x="9383336" y="5683148"/>
              <a:ext cx="1717136" cy="495146"/>
              <a:chOff x="705385" y="4717806"/>
              <a:chExt cx="1717136" cy="495146"/>
            </a:xfrm>
          </p:grpSpPr>
          <p:sp>
            <p:nvSpPr>
              <p:cNvPr id="197713" name="Cilindro 28"/>
              <p:cNvSpPr>
                <a:spLocks noChangeArrowheads="1"/>
              </p:cNvSpPr>
              <p:nvPr/>
            </p:nvSpPr>
            <p:spPr bwMode="auto">
              <a:xfrm rot="-5684821">
                <a:off x="1481537" y="4271968"/>
                <a:ext cx="495146" cy="1386822"/>
              </a:xfrm>
              <a:prstGeom prst="can">
                <a:avLst>
                  <a:gd name="adj" fmla="val 25000"/>
                </a:avLst>
              </a:prstGeom>
              <a:solidFill>
                <a:srgbClr val="FFB09B"/>
              </a:solidFill>
              <a:ln w="12700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it-IT"/>
              </a:p>
            </p:txBody>
          </p:sp>
          <p:cxnSp>
            <p:nvCxnSpPr>
              <p:cNvPr id="30" name="Straight Arrow Connector 39"/>
              <p:cNvCxnSpPr/>
              <p:nvPr/>
            </p:nvCxnSpPr>
            <p:spPr>
              <a:xfrm flipV="1">
                <a:off x="973707" y="4908273"/>
                <a:ext cx="1379714" cy="114255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9"/>
              <p:cNvCxnSpPr/>
              <p:nvPr/>
            </p:nvCxnSpPr>
            <p:spPr>
              <a:xfrm flipV="1">
                <a:off x="705385" y="5079655"/>
                <a:ext cx="1379714" cy="114255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9"/>
              <p:cNvCxnSpPr/>
              <p:nvPr/>
            </p:nvCxnSpPr>
            <p:spPr>
              <a:xfrm flipV="1">
                <a:off x="711736" y="4778149"/>
                <a:ext cx="1379714" cy="112668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ounded Rectangle 5"/>
          <p:cNvSpPr>
            <a:spLocks noChangeArrowheads="1"/>
          </p:cNvSpPr>
          <p:nvPr/>
        </p:nvSpPr>
        <p:spPr bwMode="auto">
          <a:xfrm>
            <a:off x="339328" y="170781"/>
            <a:ext cx="8358188" cy="5893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it-IT" sz="2500" dirty="0">
                <a:solidFill>
                  <a:srgbClr val="00B050"/>
                </a:solidFill>
              </a:rPr>
              <a:t>FLUKA</a:t>
            </a:r>
            <a:r>
              <a:rPr lang="en-US" sz="2500" dirty="0">
                <a:solidFill>
                  <a:srgbClr val="00B050"/>
                </a:solidFill>
              </a:rPr>
              <a:t>: </a:t>
            </a:r>
            <a:r>
              <a:rPr lang="en-US" sz="2500" dirty="0" err="1">
                <a:solidFill>
                  <a:srgbClr val="00B050"/>
                </a:solidFill>
              </a:rPr>
              <a:t>esempio</a:t>
            </a:r>
            <a:r>
              <a:rPr lang="en-US" sz="2500" dirty="0">
                <a:solidFill>
                  <a:srgbClr val="00B050"/>
                </a:solidFill>
              </a:rPr>
              <a:t> di </a:t>
            </a:r>
            <a:r>
              <a:rPr lang="en-US" sz="2500" dirty="0" err="1">
                <a:solidFill>
                  <a:srgbClr val="00B050"/>
                </a:solidFill>
              </a:rPr>
              <a:t>sviluppo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 err="1">
                <a:solidFill>
                  <a:srgbClr val="00B050"/>
                </a:solidFill>
              </a:rPr>
              <a:t>temporale</a:t>
            </a:r>
            <a:endParaRPr lang="en-US" sz="25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muraro\Desktop\PPT_Profiler\RHD_Profiler\EVD_ev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76285"/>
            <a:ext cx="3685500" cy="353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696922" y="2780928"/>
            <a:ext cx="1371022" cy="463418"/>
          </a:xfrm>
          <a:prstGeom prst="rect">
            <a:avLst/>
          </a:prstGeom>
          <a:gradFill flip="none" rotWithShape="1">
            <a:gsLst>
              <a:gs pos="0">
                <a:srgbClr val="92C9EE">
                  <a:tint val="66000"/>
                  <a:satMod val="160000"/>
                </a:srgbClr>
              </a:gs>
              <a:gs pos="50000">
                <a:srgbClr val="92C9EE">
                  <a:tint val="44500"/>
                  <a:satMod val="160000"/>
                </a:srgbClr>
              </a:gs>
              <a:gs pos="100000">
                <a:srgbClr val="92C9E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Protons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5536" y="332656"/>
            <a:ext cx="3024334" cy="1600438"/>
          </a:xfrm>
          <a:prstGeom prst="rect">
            <a:avLst/>
          </a:prstGeom>
          <a:gradFill flip="none" rotWithShape="1">
            <a:gsLst>
              <a:gs pos="0">
                <a:srgbClr val="92C9EE">
                  <a:tint val="66000"/>
                  <a:satMod val="160000"/>
                </a:srgbClr>
              </a:gs>
              <a:gs pos="50000">
                <a:srgbClr val="92C9EE">
                  <a:tint val="44500"/>
                  <a:satMod val="160000"/>
                </a:srgbClr>
              </a:gs>
              <a:gs pos="100000">
                <a:srgbClr val="92C9E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Event display:</a:t>
            </a:r>
          </a:p>
          <a:p>
            <a:pPr algn="ctr"/>
            <a:r>
              <a:rPr lang="en-US" sz="2200" dirty="0" smtClean="0"/>
              <a:t>Tracks and energy depositions</a:t>
            </a:r>
          </a:p>
          <a:p>
            <a:pPr algn="ctr"/>
            <a:r>
              <a:rPr lang="en-US" sz="2200" dirty="0" smtClean="0"/>
              <a:t>in fiber and LYSO </a:t>
            </a:r>
            <a:r>
              <a:rPr lang="en-US" sz="2200" dirty="0" err="1" smtClean="0"/>
              <a:t>cristal</a:t>
            </a:r>
            <a:endParaRPr lang="en-US" sz="2200" dirty="0"/>
          </a:p>
        </p:txBody>
      </p:sp>
      <p:pic>
        <p:nvPicPr>
          <p:cNvPr id="1026" name="Picture 2" descr="C:\Users\muraro\Desktop\PPT_Profiler\RDH_Profiler\PastedGraphic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34" y="44625"/>
            <a:ext cx="3557669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076056" y="1929026"/>
            <a:ext cx="1728193" cy="707886"/>
          </a:xfrm>
          <a:prstGeom prst="rect">
            <a:avLst/>
          </a:prstGeom>
          <a:gradFill flip="none" rotWithShape="1">
            <a:gsLst>
              <a:gs pos="0">
                <a:srgbClr val="92C9EE">
                  <a:tint val="66000"/>
                  <a:satMod val="160000"/>
                </a:srgbClr>
              </a:gs>
              <a:gs pos="50000">
                <a:srgbClr val="92C9EE">
                  <a:tint val="44500"/>
                  <a:satMod val="160000"/>
                </a:srgbClr>
              </a:gs>
              <a:gs pos="100000">
                <a:srgbClr val="92C9E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Gamma event (Compton)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29" name="Picture 5" descr="C:\Users\muraro\Desktop\PPT_Profiler\RDH_Profiler\EVD_ev0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91752"/>
            <a:ext cx="3669385" cy="35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37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154110" y="98857"/>
            <a:ext cx="6151690" cy="76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23"/>
            <a:r>
              <a:rPr lang="en-US" sz="2200" b="1" i="1" dirty="0">
                <a:solidFill>
                  <a:srgbClr val="FF9D97"/>
                </a:solidFill>
                <a:ea typeface="Calibri" pitchFamily="34" charset="0"/>
                <a:cs typeface="Times New Roman" pitchFamily="18" charset="0"/>
              </a:rPr>
              <a:t>The INSIDE collaboration:  </a:t>
            </a:r>
            <a:r>
              <a:rPr lang="en-US" sz="2200" b="1" i="1" dirty="0" smtClean="0">
                <a:solidFill>
                  <a:srgbClr val="FF9D97"/>
                </a:solidFill>
                <a:ea typeface="Calibri" pitchFamily="34" charset="0"/>
                <a:cs typeface="Times New Roman" pitchFamily="18" charset="0"/>
              </a:rPr>
              <a:t>PI </a:t>
            </a:r>
            <a:r>
              <a:rPr lang="en-US" sz="2200" b="1" i="1" u="sng" dirty="0" smtClean="0">
                <a:solidFill>
                  <a:srgbClr val="FF9D97"/>
                </a:solidFill>
                <a:ea typeface="Calibri" pitchFamily="34" charset="0"/>
                <a:cs typeface="Times New Roman" pitchFamily="18" charset="0"/>
              </a:rPr>
              <a:t>Alberto </a:t>
            </a:r>
            <a:r>
              <a:rPr lang="en-US" sz="2200" b="1" i="1" u="sng" dirty="0">
                <a:solidFill>
                  <a:srgbClr val="FF9D97"/>
                </a:solidFill>
                <a:ea typeface="Calibri" pitchFamily="34" charset="0"/>
                <a:cs typeface="Times New Roman" pitchFamily="18" charset="0"/>
              </a:rPr>
              <a:t>Del Guerra</a:t>
            </a:r>
            <a:r>
              <a:rPr lang="en-US" sz="2200" u="sng" dirty="0">
                <a:solidFill>
                  <a:srgbClr val="FF9D97"/>
                </a:solidFill>
                <a:ea typeface="Calibri" pitchFamily="34" charset="0"/>
                <a:cs typeface="Times New Roman" pitchFamily="18" charset="0"/>
              </a:rPr>
              <a:t>   </a:t>
            </a:r>
            <a:r>
              <a:rPr lang="en-US" sz="2200" b="1" u="sng" dirty="0">
                <a:solidFill>
                  <a:srgbClr val="FF9D97"/>
                </a:solidFill>
                <a:ea typeface="Calibri" pitchFamily="34" charset="0"/>
                <a:cs typeface="Times New Roman" pitchFamily="18" charset="0"/>
              </a:rPr>
              <a:t>(University of Pisa</a:t>
            </a:r>
            <a:r>
              <a:rPr lang="en-US" sz="2200" b="1" dirty="0">
                <a:solidFill>
                  <a:srgbClr val="FF9D97"/>
                </a:solidFill>
                <a:ea typeface="Calibri" pitchFamily="34" charset="0"/>
                <a:cs typeface="Times New Roman" pitchFamily="18" charset="0"/>
              </a:rPr>
              <a:t>)</a:t>
            </a:r>
            <a:endParaRPr lang="en-US" sz="2200" dirty="0">
              <a:solidFill>
                <a:srgbClr val="FF9D97"/>
              </a:solidFill>
              <a:cs typeface="Arial" pitchFamily="34" charset="0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6140360" y="3641294"/>
            <a:ext cx="2809980" cy="276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200" b="1" i="1" u="sng" dirty="0" err="1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University</a:t>
            </a:r>
            <a:r>
              <a:rPr lang="it-IT" sz="2200" b="1" i="1" u="sng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 of Roma La Sapienza and INFN Roma 1 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Riccardo Faccini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Cristina Morone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Vincenzo Patera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Luca Piersanti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Alessio Sarti </a:t>
            </a:r>
          </a:p>
          <a:p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Adalberto </a:t>
            </a:r>
            <a:r>
              <a:rPr lang="it-IT" dirty="0" err="1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Sciubba</a:t>
            </a:r>
            <a:endParaRPr lang="it-IT" dirty="0">
              <a:solidFill>
                <a:srgbClr val="262626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04316458"/>
              </p:ext>
            </p:extLst>
          </p:nvPr>
        </p:nvGraphicFramePr>
        <p:xfrm>
          <a:off x="1865768" y="146265"/>
          <a:ext cx="5190862" cy="3425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93659" y="3564380"/>
            <a:ext cx="3398115" cy="292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2200" b="1" i="1" u="sng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INFN (Milano, LNS, LNF)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Giuseppe Battistoni (Milano</a:t>
            </a:r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)</a:t>
            </a:r>
          </a:p>
          <a:p>
            <a:pPr lvl="0" eaLnBrk="0"/>
            <a:r>
              <a:rPr lang="it-IT" dirty="0" smtClean="0">
                <a:solidFill>
                  <a:srgbClr val="262626"/>
                </a:solidFill>
              </a:rPr>
              <a:t>Matteo Cecchetti (Milano)</a:t>
            </a:r>
            <a:endParaRPr lang="it-IT" dirty="0">
              <a:solidFill>
                <a:srgbClr val="262626"/>
              </a:solidFill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Giuseppe A. P. Cirrone (LNS)</a:t>
            </a:r>
          </a:p>
          <a:p>
            <a:pPr eaLnBrk="0">
              <a:lnSpc>
                <a:spcPct val="100000"/>
              </a:lnSpc>
              <a:buClrTx/>
              <a:buSzTx/>
            </a:pPr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Giacomo Cuttone (LNS</a:t>
            </a:r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)</a:t>
            </a:r>
          </a:p>
          <a:p>
            <a:pPr eaLnBrk="0">
              <a:lnSpc>
                <a:spcPct val="100000"/>
              </a:lnSpc>
              <a:buClrTx/>
              <a:buSzTx/>
            </a:pPr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Pablo </a:t>
            </a:r>
            <a:r>
              <a:rPr lang="it-IT" dirty="0" err="1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Cirrone</a:t>
            </a:r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 (LNS)</a:t>
            </a:r>
            <a:endParaRPr lang="it-IT" dirty="0">
              <a:solidFill>
                <a:srgbClr val="262626"/>
              </a:solidFill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</a:pPr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Erika De Lucia (LNF)</a:t>
            </a:r>
          </a:p>
          <a:p>
            <a:pPr eaLnBrk="0">
              <a:lnSpc>
                <a:spcPct val="100000"/>
              </a:lnSpc>
              <a:buClrTx/>
              <a:buSzTx/>
            </a:pPr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Fabrizio Cappucci </a:t>
            </a:r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(Milano)</a:t>
            </a:r>
          </a:p>
          <a:p>
            <a:pPr eaLnBrk="0">
              <a:lnSpc>
                <a:spcPct val="100000"/>
              </a:lnSpc>
              <a:buClrTx/>
              <a:buSzTx/>
            </a:pPr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Francesco </a:t>
            </a:r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Romano (LNS)</a:t>
            </a:r>
          </a:p>
          <a:p>
            <a:pPr eaLnBrk="0">
              <a:lnSpc>
                <a:spcPct val="100000"/>
              </a:lnSpc>
              <a:buClrTx/>
              <a:buSzTx/>
            </a:pPr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Paola Sala (Milano</a:t>
            </a:r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)</a:t>
            </a:r>
            <a:endParaRPr lang="it-IT" dirty="0">
              <a:solidFill>
                <a:srgbClr val="262626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29244" y="1132502"/>
            <a:ext cx="2352541" cy="24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200" b="1" i="1" u="sng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Politecnico Bari and INFN Bari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Fabio Ciciriello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Francesco Corsi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Francesco Licciulli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Cristoforo Marzocca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Gianvito Matarrese</a:t>
            </a:r>
          </a:p>
          <a:p>
            <a:pPr defTabSz="914323" eaLnBrk="0"/>
            <a:endParaRPr lang="it-IT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609846" y="2362200"/>
            <a:ext cx="2613935" cy="464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  <a:spAutoFit/>
          </a:bodyPr>
          <a:lstStyle/>
          <a:p>
            <a:pPr defTabSz="914323"/>
            <a:r>
              <a:rPr lang="en-US" sz="2200" b="1" i="1" u="sng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University  of  Pisa and INFN </a:t>
            </a:r>
            <a:r>
              <a:rPr lang="en-US" sz="2200" u="sng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Pisa</a:t>
            </a:r>
            <a:endParaRPr lang="it-IT" sz="2200" u="sng" dirty="0">
              <a:solidFill>
                <a:srgbClr val="262626"/>
              </a:solidFill>
              <a:ea typeface="Calibri" pitchFamily="34" charset="0"/>
              <a:cs typeface="Times New Roman" pitchFamily="18" charset="0"/>
            </a:endParaRP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Nicola Belcari</a:t>
            </a: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Maria Giuseppina Bisogni</a:t>
            </a: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Niccolo’ Camarlinghi</a:t>
            </a:r>
          </a:p>
          <a:p>
            <a:pPr defTabSz="914323" eaLnBrk="0"/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Stefano Ferretti</a:t>
            </a:r>
          </a:p>
          <a:p>
            <a:pPr defTabSz="914323" eaLnBrk="0"/>
            <a:r>
              <a:rPr lang="it-IT" dirty="0" err="1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Eleftheria</a:t>
            </a:r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it-IT" dirty="0" err="1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Kostara</a:t>
            </a:r>
            <a:endParaRPr lang="it-IT" dirty="0">
              <a:solidFill>
                <a:srgbClr val="262626"/>
              </a:solidFill>
              <a:ea typeface="Calibri" pitchFamily="34" charset="0"/>
              <a:cs typeface="Times New Roman" pitchFamily="18" charset="0"/>
            </a:endParaRP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 Aafke Kraan</a:t>
            </a: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Ben Liu</a:t>
            </a: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Nahema Marino</a:t>
            </a: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Matteo Morrocchi</a:t>
            </a: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Maria Antonietta Piliero</a:t>
            </a: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Giovanni Pirrone</a:t>
            </a: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Valeria Rosso</a:t>
            </a:r>
          </a:p>
          <a:p>
            <a:pPr defTabSz="914323" eaLnBrk="0"/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Giancarlo Sportelli </a:t>
            </a:r>
          </a:p>
          <a:p>
            <a:pPr defTabSz="914323" eaLnBrk="0"/>
            <a:endParaRPr lang="it-IT" dirty="0">
              <a:solidFill>
                <a:srgbClr val="262626"/>
              </a:solidFill>
              <a:cs typeface="Arial" pitchFamily="34" charset="0"/>
            </a:endParaRPr>
          </a:p>
        </p:txBody>
      </p:sp>
      <p:pic>
        <p:nvPicPr>
          <p:cNvPr id="9" name="Picture 8" descr="CNAO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4" y="718835"/>
            <a:ext cx="1822905" cy="413667"/>
          </a:xfrm>
          <a:prstGeom prst="rect">
            <a:avLst/>
          </a:prstGeom>
        </p:spPr>
      </p:pic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6444818" y="732979"/>
            <a:ext cx="2685172" cy="326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200" b="1" i="1" u="sng" dirty="0" err="1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University</a:t>
            </a:r>
            <a:r>
              <a:rPr lang="it-IT" sz="2200" b="1" i="1" u="sng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 of Torino and INFN Torino 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Piergiorgio Cerello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Silvia Coli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Elisa Fiorina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Giuseppe </a:t>
            </a:r>
            <a:r>
              <a:rPr lang="it-IT" dirty="0" smtClean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Giraudo</a:t>
            </a:r>
          </a:p>
          <a:p>
            <a:r>
              <a:rPr lang="it-IT" dirty="0">
                <a:solidFill>
                  <a:srgbClr val="262626"/>
                </a:solidFill>
                <a:cs typeface="Times New Roman"/>
              </a:rPr>
              <a:t>Francesco </a:t>
            </a:r>
            <a:r>
              <a:rPr lang="it-IT" dirty="0" err="1">
                <a:solidFill>
                  <a:srgbClr val="262626"/>
                </a:solidFill>
                <a:cs typeface="Times New Roman"/>
              </a:rPr>
              <a:t>Pennazio</a:t>
            </a:r>
            <a:endParaRPr lang="it-IT" dirty="0">
              <a:solidFill>
                <a:srgbClr val="262626"/>
              </a:solidFill>
              <a:ea typeface="Calibri" pitchFamily="34" charset="0"/>
              <a:cs typeface="Times New Roman"/>
            </a:endParaRP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Cristiana Peroni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Angelo Rivetti</a:t>
            </a:r>
          </a:p>
          <a:p>
            <a:r>
              <a:rPr lang="it-IT" dirty="0">
                <a:solidFill>
                  <a:srgbClr val="262626"/>
                </a:solidFill>
                <a:ea typeface="Calibri" pitchFamily="34" charset="0"/>
                <a:cs typeface="Times New Roman" pitchFamily="18" charset="0"/>
              </a:rPr>
              <a:t>Richard Wheadon</a:t>
            </a:r>
          </a:p>
          <a:p>
            <a:pPr defTabSz="914323" eaLnBrk="0"/>
            <a:endParaRPr lang="it-IT" dirty="0">
              <a:solidFill>
                <a:srgbClr val="26262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33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Back up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395219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Content Placeholder 2"/>
          <p:cNvSpPr txBox="1">
            <a:spLocks/>
          </p:cNvSpPr>
          <p:nvPr/>
        </p:nvSpPr>
        <p:spPr bwMode="auto">
          <a:xfrm>
            <a:off x="206499" y="1040309"/>
            <a:ext cx="8816950" cy="347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44647" defTabSz="914145">
              <a:spcBef>
                <a:spcPct val="20000"/>
              </a:spcBef>
              <a:spcAft>
                <a:spcPts val="299"/>
              </a:spcAft>
              <a:buClr>
                <a:srgbClr val="C3260C"/>
              </a:buClr>
              <a:buSzPct val="130000"/>
            </a:pPr>
            <a:r>
              <a:rPr lang="en-US" altLang="it-IT" sz="2500">
                <a:solidFill>
                  <a:srgbClr val="404040"/>
                </a:solidFill>
              </a:rPr>
              <a:t>Come misuriamo sperimentalmente l</a:t>
            </a:r>
            <a:r>
              <a:rPr lang="en-US" altLang="it-IT" sz="2500">
                <a:solidFill>
                  <a:srgbClr val="404040"/>
                </a:solidFill>
                <a:latin typeface="Trebuchet MS" pitchFamily="34" charset="0"/>
              </a:rPr>
              <a:t>’</a:t>
            </a:r>
            <a:r>
              <a:rPr lang="en-US" altLang="it-IT" sz="2500">
                <a:solidFill>
                  <a:srgbClr val="404040"/>
                </a:solidFill>
              </a:rPr>
              <a:t>attivit</a:t>
            </a:r>
            <a:r>
              <a:rPr lang="en-US" altLang="it-IT" sz="2500">
                <a:solidFill>
                  <a:srgbClr val="404040"/>
                </a:solidFill>
                <a:latin typeface="Trebuchet MS" pitchFamily="34" charset="0"/>
              </a:rPr>
              <a:t>à</a:t>
            </a:r>
            <a:r>
              <a:rPr lang="en-US" altLang="it-IT" sz="2500">
                <a:solidFill>
                  <a:srgbClr val="404040"/>
                </a:solidFill>
              </a:rPr>
              <a:t> </a:t>
            </a:r>
            <a:r>
              <a:rPr lang="en-US" altLang="it-IT" sz="2500">
                <a:solidFill>
                  <a:srgbClr val="404040"/>
                </a:solidFill>
                <a:sym typeface="Symbol" pitchFamily="18" charset="2"/>
              </a:rPr>
              <a:t></a:t>
            </a:r>
            <a:r>
              <a:rPr lang="en-US" altLang="it-IT" sz="2500" baseline="30000">
                <a:solidFill>
                  <a:srgbClr val="404040"/>
                </a:solidFill>
              </a:rPr>
              <a:t>+</a:t>
            </a:r>
            <a:r>
              <a:rPr lang="it-IT" altLang="it-IT" sz="2500">
                <a:solidFill>
                  <a:srgbClr val="404040"/>
                </a:solidFill>
              </a:rPr>
              <a:t>?</a:t>
            </a:r>
            <a:endParaRPr lang="en-US" altLang="it-IT" sz="2500">
              <a:solidFill>
                <a:srgbClr val="404040"/>
              </a:solidFill>
            </a:endParaRPr>
          </a:p>
          <a:p>
            <a:pPr marL="44647" defTabSz="914145">
              <a:spcBef>
                <a:spcPct val="20000"/>
              </a:spcBef>
              <a:spcAft>
                <a:spcPts val="299"/>
              </a:spcAft>
              <a:buClr>
                <a:srgbClr val="C3260C"/>
              </a:buClr>
              <a:buSzPct val="130000"/>
              <a:buFont typeface="Georgia" pitchFamily="18" charset="0"/>
              <a:buChar char="•"/>
            </a:pPr>
            <a:r>
              <a:rPr lang="it-IT" altLang="it-IT" sz="2500">
                <a:solidFill>
                  <a:srgbClr val="404040"/>
                </a:solidFill>
              </a:rPr>
              <a:t> 2 teste planari, ciascuna 10x10 cm</a:t>
            </a:r>
            <a:r>
              <a:rPr lang="it-IT" altLang="it-IT" sz="2500" baseline="30000">
                <a:solidFill>
                  <a:srgbClr val="404040"/>
                </a:solidFill>
              </a:rPr>
              <a:t>2</a:t>
            </a:r>
            <a:endParaRPr lang="en-US" altLang="it-IT" sz="2500" baseline="30000">
              <a:solidFill>
                <a:srgbClr val="404040"/>
              </a:solidFill>
            </a:endParaRPr>
          </a:p>
          <a:p>
            <a:pPr marL="44647" defTabSz="914145">
              <a:spcBef>
                <a:spcPct val="20000"/>
              </a:spcBef>
              <a:spcAft>
                <a:spcPts val="299"/>
              </a:spcAft>
              <a:buClr>
                <a:srgbClr val="C3260C"/>
              </a:buClr>
              <a:buSzPct val="130000"/>
              <a:buFont typeface="Georgia" pitchFamily="18" charset="0"/>
              <a:buChar char="•"/>
            </a:pPr>
            <a:r>
              <a:rPr lang="it-IT" altLang="it-IT" sz="2500">
                <a:solidFill>
                  <a:srgbClr val="404040"/>
                </a:solidFill>
                <a:sym typeface="Wingdings" pitchFamily="2" charset="2"/>
              </a:rPr>
              <a:t> 4 moduli di rivelazione per testa</a:t>
            </a:r>
            <a:endParaRPr lang="en-US" altLang="it-IT" sz="2500">
              <a:solidFill>
                <a:srgbClr val="404040"/>
              </a:solidFill>
              <a:sym typeface="Wingdings" pitchFamily="2" charset="2"/>
            </a:endParaRPr>
          </a:p>
          <a:p>
            <a:pPr marL="44647" defTabSz="914145">
              <a:spcBef>
                <a:spcPct val="20000"/>
              </a:spcBef>
              <a:spcAft>
                <a:spcPts val="299"/>
              </a:spcAft>
              <a:buClr>
                <a:srgbClr val="C3260C"/>
              </a:buClr>
              <a:buSzPct val="130000"/>
            </a:pPr>
            <a:endParaRPr lang="en-US" altLang="it-IT" sz="2200">
              <a:solidFill>
                <a:srgbClr val="404040"/>
              </a:solidFill>
              <a:sym typeface="Wingdings" pitchFamily="2" charset="2"/>
            </a:endParaRPr>
          </a:p>
          <a:p>
            <a:pPr marL="44647" defTabSz="914145">
              <a:spcBef>
                <a:spcPct val="20000"/>
              </a:spcBef>
              <a:spcAft>
                <a:spcPts val="299"/>
              </a:spcAft>
              <a:buClr>
                <a:srgbClr val="C3260C"/>
              </a:buClr>
              <a:buSzPct val="130000"/>
            </a:pPr>
            <a:endParaRPr lang="en-US" altLang="it-IT" sz="2200">
              <a:solidFill>
                <a:srgbClr val="404040"/>
              </a:solidFill>
            </a:endParaRPr>
          </a:p>
        </p:txBody>
      </p:sp>
      <p:pic>
        <p:nvPicPr>
          <p:cNvPr id="198658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974" y="3016002"/>
            <a:ext cx="4017243" cy="301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5" descr="IMGA00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2551" y="3000375"/>
            <a:ext cx="4180210" cy="312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ounded Rectangle 5"/>
          <p:cNvSpPr>
            <a:spLocks noChangeArrowheads="1"/>
          </p:cNvSpPr>
          <p:nvPr/>
        </p:nvSpPr>
        <p:spPr bwMode="auto">
          <a:xfrm>
            <a:off x="607219" y="160735"/>
            <a:ext cx="8358188" cy="5893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it-IT" sz="2800" dirty="0" err="1">
                <a:solidFill>
                  <a:srgbClr val="C00000"/>
                </a:solidFill>
              </a:rPr>
              <a:t>DoPET</a:t>
            </a:r>
            <a:r>
              <a:rPr lang="en-US" sz="2800" dirty="0">
                <a:solidFill>
                  <a:srgbClr val="C00000"/>
                </a:solidFill>
              </a:rPr>
              <a:t>: un </a:t>
            </a:r>
            <a:r>
              <a:rPr lang="en-US" sz="2800" dirty="0" err="1">
                <a:solidFill>
                  <a:srgbClr val="C00000"/>
                </a:solidFill>
              </a:rPr>
              <a:t>sistema</a:t>
            </a:r>
            <a:r>
              <a:rPr lang="en-US" sz="2800" dirty="0">
                <a:solidFill>
                  <a:srgbClr val="C00000"/>
                </a:solidFill>
              </a:rPr>
              <a:t> PET in-beam</a:t>
            </a:r>
          </a:p>
        </p:txBody>
      </p:sp>
      <p:pic>
        <p:nvPicPr>
          <p:cNvPr id="19866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0906" y="214313"/>
            <a:ext cx="1675433" cy="181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5433" cy="181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417" y="3280544"/>
            <a:ext cx="3119809" cy="321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75" y="1653109"/>
            <a:ext cx="1966764" cy="24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ccia curva 1"/>
          <p:cNvSpPr/>
          <p:nvPr/>
        </p:nvSpPr>
        <p:spPr bwMode="auto">
          <a:xfrm>
            <a:off x="2872011" y="3844230"/>
            <a:ext cx="655215" cy="803672"/>
          </a:xfrm>
          <a:prstGeom prst="bentArrow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1" tIns="32146" rIns="64291" bIns="32146"/>
          <a:lstStyle/>
          <a:p>
            <a:pPr algn="ctr">
              <a:defRPr/>
            </a:pPr>
            <a:endParaRPr lang="it-IT">
              <a:latin typeface="Gill Sans Light" charset="0"/>
              <a:sym typeface="Gill Sans Light" charset="0"/>
            </a:endParaRPr>
          </a:p>
        </p:txBody>
      </p:sp>
      <p:sp>
        <p:nvSpPr>
          <p:cNvPr id="4" name="Freccia a destra 3"/>
          <p:cNvSpPr>
            <a:spLocks noChangeArrowheads="1"/>
          </p:cNvSpPr>
          <p:nvPr/>
        </p:nvSpPr>
        <p:spPr bwMode="auto">
          <a:xfrm rot="-3623754">
            <a:off x="4979417" y="2327300"/>
            <a:ext cx="1785938" cy="4018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algn="ctr">
            <a:noFill/>
            <a:round/>
            <a:headEnd/>
            <a:tailEnd/>
          </a:ln>
        </p:spPr>
        <p:txBody>
          <a:bodyPr lIns="64291" tIns="32146" rIns="64291" bIns="32146"/>
          <a:lstStyle/>
          <a:p>
            <a:pPr algn="ctr"/>
            <a:endParaRPr lang="it-IT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857876" y="1031379"/>
            <a:ext cx="3605361" cy="10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342665" lvl="1" indent="-342665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altLang="it-IT" sz="2000" dirty="0" err="1"/>
              <a:t>LYSO:Ce</a:t>
            </a:r>
            <a:r>
              <a:rPr lang="it-IT" altLang="it-IT" sz="2000" dirty="0"/>
              <a:t> </a:t>
            </a:r>
            <a:r>
              <a:rPr lang="it-IT" altLang="it-IT" sz="2000" dirty="0" err="1"/>
              <a:t>Scintillating</a:t>
            </a:r>
            <a:r>
              <a:rPr lang="it-IT" altLang="it-IT" sz="2000" dirty="0"/>
              <a:t> </a:t>
            </a:r>
            <a:r>
              <a:rPr lang="it-IT" altLang="it-IT" sz="2000" dirty="0" err="1"/>
              <a:t>crystals</a:t>
            </a:r>
            <a:r>
              <a:rPr lang="it-IT" altLang="it-IT" sz="2000" dirty="0"/>
              <a:t>: </a:t>
            </a:r>
            <a:r>
              <a:rPr lang="it-IT" altLang="it-IT" sz="2000" dirty="0">
                <a:solidFill>
                  <a:srgbClr val="000000"/>
                </a:solidFill>
              </a:rPr>
              <a:t>2 x 2 x 16 mm</a:t>
            </a:r>
            <a:r>
              <a:rPr lang="it-IT" altLang="it-IT" sz="2000" baseline="30000" dirty="0">
                <a:solidFill>
                  <a:srgbClr val="000000"/>
                </a:solidFill>
              </a:rPr>
              <a:t>3</a:t>
            </a:r>
            <a:r>
              <a:rPr lang="it-IT" altLang="it-IT" sz="2000" dirty="0">
                <a:solidFill>
                  <a:srgbClr val="000000"/>
                </a:solidFill>
              </a:rPr>
              <a:t> pixel</a:t>
            </a:r>
            <a:endParaRPr lang="it-IT" altLang="it-IT" sz="2000" dirty="0"/>
          </a:p>
          <a:p>
            <a:pPr marL="664122" lvl="1" indent="-342665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23 x 23 </a:t>
            </a:r>
            <a:r>
              <a:rPr lang="it-IT" altLang="it-IT" sz="2000" dirty="0" err="1">
                <a:solidFill>
                  <a:srgbClr val="000000"/>
                </a:solidFill>
              </a:rPr>
              <a:t>pixels</a:t>
            </a:r>
            <a:endParaRPr lang="it-IT" altLang="it-IT" sz="2000" dirty="0">
              <a:solidFill>
                <a:srgbClr val="000000"/>
              </a:solidFill>
            </a:endParaRPr>
          </a:p>
          <a:p>
            <a:pPr marL="342665" indent="-342665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PS-PMT H8500 </a:t>
            </a:r>
          </a:p>
          <a:p>
            <a:pPr marL="664122" lvl="1" indent="-342665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49 x 49 mm</a:t>
            </a:r>
            <a:r>
              <a:rPr lang="it-IT" altLang="it-IT" sz="2000" baseline="30000" dirty="0">
                <a:solidFill>
                  <a:srgbClr val="000000"/>
                </a:solidFill>
              </a:rPr>
              <a:t>2</a:t>
            </a:r>
            <a:r>
              <a:rPr lang="it-IT" altLang="it-IT" sz="2000" dirty="0">
                <a:solidFill>
                  <a:srgbClr val="000000"/>
                </a:solidFill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</a:rPr>
              <a:t>active</a:t>
            </a:r>
            <a:r>
              <a:rPr lang="it-IT" altLang="it-IT" sz="2000" dirty="0">
                <a:solidFill>
                  <a:srgbClr val="000000"/>
                </a:solidFill>
              </a:rPr>
              <a:t> area, 8 x 8 </a:t>
            </a:r>
            <a:r>
              <a:rPr lang="it-IT" altLang="it-IT" sz="2000" dirty="0" err="1">
                <a:solidFill>
                  <a:srgbClr val="000000"/>
                </a:solidFill>
              </a:rPr>
              <a:t>anodes</a:t>
            </a:r>
            <a:endParaRPr lang="it-IT" altLang="it-IT" sz="2000" dirty="0">
              <a:solidFill>
                <a:srgbClr val="000000"/>
              </a:solidFill>
            </a:endParaRPr>
          </a:p>
          <a:p>
            <a:pPr marL="779088" lvl="1" indent="-321457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12 stage </a:t>
            </a:r>
            <a:r>
              <a:rPr lang="it-IT" altLang="it-IT" sz="2000" dirty="0" err="1">
                <a:solidFill>
                  <a:srgbClr val="000000"/>
                </a:solidFill>
              </a:rPr>
              <a:t>dynode</a:t>
            </a:r>
            <a:endParaRPr lang="it-IT" altLang="it-IT" sz="2000" dirty="0">
              <a:solidFill>
                <a:srgbClr val="000000"/>
              </a:solidFill>
            </a:endParaRPr>
          </a:p>
          <a:p>
            <a:pPr marL="342665" indent="-342665">
              <a:spcBef>
                <a:spcPct val="20000"/>
              </a:spcBef>
              <a:buFontTx/>
              <a:buChar char="•"/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Front-end:</a:t>
            </a:r>
          </a:p>
          <a:p>
            <a:pPr marL="742254" lvl="1" indent="-284624">
              <a:spcBef>
                <a:spcPct val="20000"/>
              </a:spcBef>
              <a:buFontTx/>
              <a:buChar char="–"/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Resistive </a:t>
            </a:r>
            <a:r>
              <a:rPr lang="it-IT" altLang="it-IT" sz="2000" dirty="0" err="1">
                <a:solidFill>
                  <a:srgbClr val="000000"/>
                </a:solidFill>
              </a:rPr>
              <a:t>chain</a:t>
            </a:r>
            <a:r>
              <a:rPr lang="it-IT" altLang="it-IT" sz="2000" dirty="0">
                <a:solidFill>
                  <a:srgbClr val="000000"/>
                </a:solidFill>
              </a:rPr>
              <a:t> 64 </a:t>
            </a:r>
            <a:r>
              <a:rPr lang="it-IT" altLang="it-IT" sz="2000" dirty="0" err="1">
                <a:solidFill>
                  <a:srgbClr val="000000"/>
                </a:solidFill>
              </a:rPr>
              <a:t>inputs</a:t>
            </a:r>
            <a:r>
              <a:rPr lang="it-IT" altLang="it-IT" sz="2000" dirty="0">
                <a:solidFill>
                  <a:srgbClr val="000000"/>
                </a:solidFill>
              </a:rPr>
              <a:t>/8+8 </a:t>
            </a:r>
            <a:r>
              <a:rPr lang="it-IT" altLang="it-IT" sz="2000" dirty="0" err="1">
                <a:solidFill>
                  <a:srgbClr val="000000"/>
                </a:solidFill>
              </a:rPr>
              <a:t>outputs</a:t>
            </a:r>
            <a:r>
              <a:rPr lang="it-IT" altLang="it-IT" sz="2000" dirty="0">
                <a:solidFill>
                  <a:srgbClr val="000000"/>
                </a:solidFill>
              </a:rPr>
              <a:t> SCD</a:t>
            </a:r>
          </a:p>
          <a:p>
            <a:pPr marL="742254" lvl="1" indent="-284624">
              <a:spcBef>
                <a:spcPct val="20000"/>
              </a:spcBef>
              <a:buFontTx/>
              <a:buChar char="–"/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2D </a:t>
            </a:r>
            <a:r>
              <a:rPr lang="it-IT" altLang="it-IT" sz="2000" dirty="0" err="1">
                <a:solidFill>
                  <a:srgbClr val="000000"/>
                </a:solidFill>
              </a:rPr>
              <a:t>chain</a:t>
            </a:r>
            <a:r>
              <a:rPr lang="it-IT" altLang="it-IT" sz="2000" dirty="0">
                <a:solidFill>
                  <a:srgbClr val="000000"/>
                </a:solidFill>
              </a:rPr>
              <a:t> 8+8 </a:t>
            </a:r>
            <a:r>
              <a:rPr lang="it-IT" altLang="it-IT" sz="2000" dirty="0" err="1">
                <a:solidFill>
                  <a:srgbClr val="000000"/>
                </a:solidFill>
              </a:rPr>
              <a:t>inputs</a:t>
            </a:r>
            <a:r>
              <a:rPr lang="it-IT" altLang="it-IT" sz="2000" dirty="0">
                <a:solidFill>
                  <a:srgbClr val="000000"/>
                </a:solidFill>
              </a:rPr>
              <a:t>/</a:t>
            </a:r>
          </a:p>
          <a:p>
            <a:pPr marL="457630" lvl="1">
              <a:spcBef>
                <a:spcPct val="20000"/>
              </a:spcBef>
              <a:defRPr/>
            </a:pPr>
            <a:r>
              <a:rPr lang="it-IT" altLang="it-IT" sz="2000" b="1" dirty="0">
                <a:solidFill>
                  <a:srgbClr val="3333FF"/>
                </a:solidFill>
              </a:rPr>
              <a:t>2+2 </a:t>
            </a:r>
            <a:r>
              <a:rPr lang="it-IT" altLang="it-IT" sz="2000" b="1" dirty="0" err="1">
                <a:solidFill>
                  <a:srgbClr val="3333FF"/>
                </a:solidFill>
              </a:rPr>
              <a:t>outputs</a:t>
            </a:r>
            <a:r>
              <a:rPr lang="it-IT" altLang="it-IT" sz="2000" dirty="0">
                <a:solidFill>
                  <a:srgbClr val="000000"/>
                </a:solidFill>
              </a:rPr>
              <a:t>;</a:t>
            </a:r>
          </a:p>
          <a:p>
            <a:pPr marL="742254" lvl="1" indent="-284624">
              <a:spcBef>
                <a:spcPct val="20000"/>
              </a:spcBef>
              <a:buFontTx/>
              <a:buChar char="–"/>
              <a:defRPr/>
            </a:pPr>
            <a:r>
              <a:rPr lang="it-IT" altLang="it-IT" sz="2000" dirty="0" err="1">
                <a:solidFill>
                  <a:srgbClr val="000000"/>
                </a:solidFill>
              </a:rPr>
              <a:t>pre-amp</a:t>
            </a:r>
            <a:r>
              <a:rPr lang="it-IT" altLang="it-IT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Freccia a destra 11"/>
          <p:cNvSpPr>
            <a:spLocks noChangeArrowheads="1"/>
          </p:cNvSpPr>
          <p:nvPr/>
        </p:nvSpPr>
        <p:spPr bwMode="auto">
          <a:xfrm rot="1528699">
            <a:off x="5442645" y="3079626"/>
            <a:ext cx="1003474" cy="401836"/>
          </a:xfrm>
          <a:prstGeom prst="rightArrow">
            <a:avLst>
              <a:gd name="adj1" fmla="val 50000"/>
              <a:gd name="adj2" fmla="val 49944"/>
            </a:avLst>
          </a:prstGeom>
          <a:solidFill>
            <a:srgbClr val="92D050"/>
          </a:solidFill>
          <a:ln w="12700" algn="ctr">
            <a:noFill/>
            <a:round/>
            <a:headEnd/>
            <a:tailEnd/>
          </a:ln>
        </p:spPr>
        <p:txBody>
          <a:bodyPr lIns="64291" tIns="32146" rIns="64291" bIns="32146"/>
          <a:lstStyle/>
          <a:p>
            <a:pPr algn="ctr"/>
            <a:endParaRPr lang="it-IT"/>
          </a:p>
        </p:txBody>
      </p:sp>
      <p:sp>
        <p:nvSpPr>
          <p:cNvPr id="13" name="Freccia a destra 12"/>
          <p:cNvSpPr>
            <a:spLocks noChangeArrowheads="1"/>
          </p:cNvSpPr>
          <p:nvPr/>
        </p:nvSpPr>
        <p:spPr bwMode="auto">
          <a:xfrm rot="3592512">
            <a:off x="4000500" y="3808512"/>
            <a:ext cx="3076277" cy="401836"/>
          </a:xfrm>
          <a:prstGeom prst="rightArrow">
            <a:avLst>
              <a:gd name="adj1" fmla="val 50000"/>
              <a:gd name="adj2" fmla="val 50009"/>
            </a:avLst>
          </a:prstGeom>
          <a:solidFill>
            <a:srgbClr val="92D050"/>
          </a:solidFill>
          <a:ln w="12700" algn="ctr">
            <a:noFill/>
            <a:round/>
            <a:headEnd/>
            <a:tailEnd/>
          </a:ln>
        </p:spPr>
        <p:txBody>
          <a:bodyPr lIns="64291" tIns="32146" rIns="64291" bIns="32146"/>
          <a:lstStyle/>
          <a:p>
            <a:pPr algn="ctr"/>
            <a:endParaRPr lang="it-IT"/>
          </a:p>
        </p:txBody>
      </p:sp>
      <p:sp>
        <p:nvSpPr>
          <p:cNvPr id="199689" name="Text Box 51"/>
          <p:cNvSpPr txBox="1">
            <a:spLocks noChangeArrowheads="1"/>
          </p:cNvSpPr>
          <p:nvPr/>
        </p:nvSpPr>
        <p:spPr bwMode="auto">
          <a:xfrm>
            <a:off x="116086" y="1654225"/>
            <a:ext cx="3343052" cy="113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457630">
              <a:buFontTx/>
              <a:buChar char="•"/>
            </a:pPr>
            <a:r>
              <a:rPr lang="it-IT" altLang="it-IT" sz="2000">
                <a:latin typeface="Arial" charset="0"/>
                <a:ea typeface="MS PGothic" pitchFamily="34" charset="-128"/>
              </a:rPr>
              <a:t> </a:t>
            </a:r>
            <a:r>
              <a:rPr lang="en-US" altLang="it-IT" sz="2000">
                <a:ea typeface="MS PGothic" pitchFamily="34" charset="-128"/>
              </a:rPr>
              <a:t> </a:t>
            </a:r>
            <a:r>
              <a:rPr lang="en-US" altLang="it-IT" sz="2200">
                <a:ea typeface="MS PGothic" pitchFamily="34" charset="-128"/>
              </a:rPr>
              <a:t>due teste statiche</a:t>
            </a:r>
          </a:p>
          <a:p>
            <a:pPr defTabSz="457630">
              <a:buFontTx/>
              <a:buChar char="•"/>
            </a:pPr>
            <a:endParaRPr lang="en-US" altLang="it-IT" sz="2200">
              <a:ea typeface="MS PGothic" pitchFamily="34" charset="-128"/>
            </a:endParaRPr>
          </a:p>
          <a:p>
            <a:pPr defTabSz="457630">
              <a:buFontTx/>
              <a:buChar char="•"/>
            </a:pPr>
            <a:r>
              <a:rPr lang="en-US" altLang="it-IT" sz="2200">
                <a:ea typeface="MS PGothic" pitchFamily="34" charset="-128"/>
              </a:rPr>
              <a:t>4 vs 4 moduli </a:t>
            </a:r>
          </a:p>
        </p:txBody>
      </p:sp>
      <p:sp>
        <p:nvSpPr>
          <p:cNvPr id="16" name="Rounded Rectangle 5"/>
          <p:cNvSpPr>
            <a:spLocks noChangeArrowheads="1"/>
          </p:cNvSpPr>
          <p:nvPr/>
        </p:nvSpPr>
        <p:spPr bwMode="auto">
          <a:xfrm>
            <a:off x="1518047" y="160735"/>
            <a:ext cx="7286625" cy="5893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it-IT" sz="2800" dirty="0" err="1">
                <a:solidFill>
                  <a:srgbClr val="C00000"/>
                </a:solidFill>
              </a:rPr>
              <a:t>DoPET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rgbClr val="C00000"/>
                </a:solidFill>
              </a:rPr>
              <a:t>modulo </a:t>
            </a:r>
            <a:r>
              <a:rPr lang="en-US" sz="2800" dirty="0" err="1">
                <a:solidFill>
                  <a:srgbClr val="C00000"/>
                </a:solidFill>
              </a:rPr>
              <a:t>rivelazione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124275" y="6356821"/>
            <a:ext cx="2895451" cy="365001"/>
          </a:xfrm>
        </p:spPr>
        <p:txBody>
          <a:bodyPr lIns="91435" tIns="45718" rIns="91435" bIns="45718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6003220" indent="-3600322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17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3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5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7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07CAB77-31B1-4A79-9B6D-2EA06A5CCB39}" type="slidenum">
              <a:rPr lang="en-US" altLang="it-IT">
                <a:solidFill>
                  <a:srgbClr val="898989"/>
                </a:solidFill>
              </a:rPr>
              <a:pPr>
                <a:defRPr/>
              </a:pPr>
              <a:t>7</a:t>
            </a:fld>
            <a:endParaRPr lang="en-US" altLang="it-IT">
              <a:solidFill>
                <a:srgbClr val="898989"/>
              </a:solidFill>
            </a:endParaRPr>
          </a:p>
        </p:txBody>
      </p:sp>
      <p:sp>
        <p:nvSpPr>
          <p:cNvPr id="203778" name="Text Box 115"/>
          <p:cNvSpPr txBox="1">
            <a:spLocks noChangeArrowheads="1"/>
          </p:cNvSpPr>
          <p:nvPr/>
        </p:nvSpPr>
        <p:spPr bwMode="auto">
          <a:xfrm>
            <a:off x="5508502" y="6452816"/>
            <a:ext cx="2015877" cy="30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1400" b="1">
                <a:latin typeface="Arial" charset="0"/>
                <a:ea typeface="MS PGothic" pitchFamily="34" charset="-128"/>
              </a:rPr>
              <a:t>Anger-like signals</a:t>
            </a:r>
          </a:p>
        </p:txBody>
      </p:sp>
      <p:grpSp>
        <p:nvGrpSpPr>
          <p:cNvPr id="203779" name="Gruppo 4"/>
          <p:cNvGrpSpPr>
            <a:grpSpLocks/>
          </p:cNvGrpSpPr>
          <p:nvPr/>
        </p:nvGrpSpPr>
        <p:grpSpPr bwMode="auto">
          <a:xfrm>
            <a:off x="2321719" y="1349500"/>
            <a:ext cx="6753076" cy="5059464"/>
            <a:chOff x="3584222" y="2356589"/>
            <a:chExt cx="8652933" cy="7195434"/>
          </a:xfrm>
        </p:grpSpPr>
        <p:sp>
          <p:nvSpPr>
            <p:cNvPr id="203785" name="TextBox 81"/>
            <p:cNvSpPr txBox="1">
              <a:spLocks noChangeArrowheads="1"/>
            </p:cNvSpPr>
            <p:nvPr/>
          </p:nvSpPr>
          <p:spPr bwMode="auto">
            <a:xfrm>
              <a:off x="8909224" y="2356589"/>
              <a:ext cx="1092383" cy="449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30046" tIns="65023" rIns="130046" bIns="65023">
              <a:spAutoFit/>
            </a:bodyPr>
            <a:lstStyle/>
            <a:p>
              <a:r>
                <a:rPr lang="it-IT" altLang="it-IT" sz="1200">
                  <a:latin typeface="Arial" charset="0"/>
                  <a:ea typeface="MS PGothic" pitchFamily="34" charset="-128"/>
                </a:rPr>
                <a:t>LYSO1A</a:t>
              </a:r>
            </a:p>
          </p:txBody>
        </p:sp>
        <p:grpSp>
          <p:nvGrpSpPr>
            <p:cNvPr id="203786" name="Gruppo 3"/>
            <p:cNvGrpSpPr>
              <a:grpSpLocks/>
            </p:cNvGrpSpPr>
            <p:nvPr/>
          </p:nvGrpSpPr>
          <p:grpSpPr bwMode="auto">
            <a:xfrm>
              <a:off x="3584222" y="2726268"/>
              <a:ext cx="8652933" cy="6825755"/>
              <a:chOff x="2099734" y="1616570"/>
              <a:chExt cx="10137422" cy="7954008"/>
            </a:xfrm>
          </p:grpSpPr>
          <p:grpSp>
            <p:nvGrpSpPr>
              <p:cNvPr id="203787" name="Gruppo 2"/>
              <p:cNvGrpSpPr>
                <a:grpSpLocks/>
              </p:cNvGrpSpPr>
              <p:nvPr/>
            </p:nvGrpSpPr>
            <p:grpSpPr bwMode="auto">
              <a:xfrm>
                <a:off x="2099734" y="4057227"/>
                <a:ext cx="5326098" cy="3788551"/>
                <a:chOff x="2099734" y="4057227"/>
                <a:chExt cx="5326098" cy="3788551"/>
              </a:xfrm>
            </p:grpSpPr>
            <p:sp>
              <p:nvSpPr>
                <p:cNvPr id="203861" name="Rectangle 76"/>
                <p:cNvSpPr>
                  <a:spLocks noChangeArrowheads="1"/>
                </p:cNvSpPr>
                <p:nvPr/>
              </p:nvSpPr>
              <p:spPr bwMode="auto">
                <a:xfrm>
                  <a:off x="2099734" y="4057227"/>
                  <a:ext cx="5326098" cy="245646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endParaRPr lang="en-US" altLang="it-IT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endParaRPr>
                </a:p>
              </p:txBody>
            </p:sp>
            <p:sp>
              <p:nvSpPr>
                <p:cNvPr id="203862" name="AutoShape 81"/>
                <p:cNvSpPr>
                  <a:spLocks noChangeArrowheads="1"/>
                </p:cNvSpPr>
                <p:nvPr/>
              </p:nvSpPr>
              <p:spPr bwMode="auto">
                <a:xfrm rot="10800000">
                  <a:off x="2847059" y="5594773"/>
                  <a:ext cx="300284" cy="1228231"/>
                </a:xfrm>
                <a:prstGeom prst="upDownArrow">
                  <a:avLst>
                    <a:gd name="adj1" fmla="val 50000"/>
                    <a:gd name="adj2" fmla="val 81805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endParaRPr lang="en-US" altLang="it-IT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endParaRPr>
                </a:p>
              </p:txBody>
            </p:sp>
            <p:sp>
              <p:nvSpPr>
                <p:cNvPr id="203863" name="Rectangle 82"/>
                <p:cNvSpPr>
                  <a:spLocks noChangeArrowheads="1"/>
                </p:cNvSpPr>
                <p:nvPr/>
              </p:nvSpPr>
              <p:spPr bwMode="auto">
                <a:xfrm>
                  <a:off x="2406791" y="6823004"/>
                  <a:ext cx="1228231" cy="1022774"/>
                </a:xfrm>
                <a:prstGeom prst="rect">
                  <a:avLst/>
                </a:prstGeom>
                <a:solidFill>
                  <a:srgbClr val="33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pPr algn="ctr"/>
                  <a:r>
                    <a:rPr lang="en-US" altLang="it-IT" sz="1600" b="1">
                      <a:latin typeface="Arial" charset="0"/>
                      <a:ea typeface="MS PGothic" pitchFamily="34" charset="-128"/>
                    </a:rPr>
                    <a:t>Host PC</a:t>
                  </a:r>
                </a:p>
              </p:txBody>
            </p:sp>
            <p:sp>
              <p:nvSpPr>
                <p:cNvPr id="203864" name="Rectangle 83"/>
                <p:cNvSpPr>
                  <a:spLocks noChangeArrowheads="1"/>
                </p:cNvSpPr>
                <p:nvPr/>
              </p:nvSpPr>
              <p:spPr bwMode="auto">
                <a:xfrm>
                  <a:off x="2377441" y="4980658"/>
                  <a:ext cx="1228231" cy="623147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sz="1000" b="1">
                      <a:latin typeface="Arial" charset="0"/>
                      <a:ea typeface="MS PGothic" pitchFamily="34" charset="-128"/>
                    </a:rPr>
                    <a:t>USB Controller</a:t>
                  </a:r>
                </a:p>
              </p:txBody>
            </p:sp>
            <p:sp>
              <p:nvSpPr>
                <p:cNvPr id="203865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2201335" y="4059484"/>
                  <a:ext cx="2765777" cy="6256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30046" tIns="65023" rIns="130046" bIns="65023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it-IT" sz="1600">
                      <a:latin typeface="Arial" charset="0"/>
                      <a:ea typeface="MS PGothic" pitchFamily="34" charset="-128"/>
                    </a:rPr>
                    <a:t>MAINBOARD</a:t>
                  </a:r>
                </a:p>
              </p:txBody>
            </p:sp>
          </p:grpSp>
          <p:grpSp>
            <p:nvGrpSpPr>
              <p:cNvPr id="203788" name="Gruppo 1"/>
              <p:cNvGrpSpPr>
                <a:grpSpLocks/>
              </p:cNvGrpSpPr>
              <p:nvPr/>
            </p:nvGrpSpPr>
            <p:grpSpPr bwMode="auto">
              <a:xfrm>
                <a:off x="3605673" y="1616570"/>
                <a:ext cx="8631483" cy="7954008"/>
                <a:chOff x="3605673" y="1616570"/>
                <a:chExt cx="8631483" cy="7954008"/>
              </a:xfrm>
            </p:grpSpPr>
            <p:sp>
              <p:nvSpPr>
                <p:cNvPr id="78" name="Rectangle 77"/>
                <p:cNvSpPr>
                  <a:spLocks noChangeArrowheads="1"/>
                </p:cNvSpPr>
                <p:nvPr/>
              </p:nvSpPr>
              <p:spPr bwMode="auto">
                <a:xfrm>
                  <a:off x="10678841" y="8152282"/>
                  <a:ext cx="836128" cy="823178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lIns="130046" tIns="65023" rIns="130046" bIns="65023" anchor="ctr"/>
                <a:lstStyle/>
                <a:p>
                  <a:pPr algn="ctr">
                    <a:defRPr/>
                  </a:pPr>
                  <a:endParaRPr lang="it-IT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79" name="Rectangle 78"/>
                <p:cNvSpPr>
                  <a:spLocks noChangeArrowheads="1"/>
                </p:cNvSpPr>
                <p:nvPr/>
              </p:nvSpPr>
              <p:spPr bwMode="auto">
                <a:xfrm>
                  <a:off x="9961682" y="7830409"/>
                  <a:ext cx="834452" cy="819478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lIns="130046" tIns="65023" rIns="130046" bIns="65023" anchor="ctr"/>
                <a:lstStyle/>
                <a:p>
                  <a:pPr algn="ctr">
                    <a:defRPr/>
                  </a:pPr>
                  <a:endParaRPr lang="it-IT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80" name="Rectangle 79"/>
                <p:cNvSpPr>
                  <a:spLocks noChangeArrowheads="1"/>
                </p:cNvSpPr>
                <p:nvPr/>
              </p:nvSpPr>
              <p:spPr bwMode="auto">
                <a:xfrm>
                  <a:off x="9241171" y="7660224"/>
                  <a:ext cx="836128" cy="819478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lIns="130046" tIns="65023" rIns="130046" bIns="65023" anchor="ctr"/>
                <a:lstStyle/>
                <a:p>
                  <a:pPr algn="ctr">
                    <a:defRPr/>
                  </a:pPr>
                  <a:endParaRPr lang="it-IT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81" name="Rectangle 80"/>
                <p:cNvSpPr>
                  <a:spLocks noChangeArrowheads="1"/>
                </p:cNvSpPr>
                <p:nvPr/>
              </p:nvSpPr>
              <p:spPr bwMode="auto">
                <a:xfrm>
                  <a:off x="8524011" y="7408646"/>
                  <a:ext cx="834452" cy="819478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lIns="130046" tIns="65023" rIns="130046" bIns="65023" anchor="ctr"/>
                <a:lstStyle/>
                <a:p>
                  <a:pPr algn="ctr">
                    <a:defRPr/>
                  </a:pPr>
                  <a:endParaRPr lang="it-IT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77" name="Rectangle 76"/>
                <p:cNvSpPr>
                  <a:spLocks noChangeArrowheads="1"/>
                </p:cNvSpPr>
                <p:nvPr/>
              </p:nvSpPr>
              <p:spPr bwMode="auto">
                <a:xfrm>
                  <a:off x="10799485" y="2534318"/>
                  <a:ext cx="834452" cy="819480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lIns="130046" tIns="65023" rIns="130046" bIns="65023" anchor="ctr"/>
                <a:lstStyle/>
                <a:p>
                  <a:pPr algn="ctr">
                    <a:defRPr/>
                  </a:pPr>
                  <a:endParaRPr lang="it-IT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76" name="Rectangle 75"/>
                <p:cNvSpPr>
                  <a:spLocks noChangeArrowheads="1"/>
                </p:cNvSpPr>
                <p:nvPr/>
              </p:nvSpPr>
              <p:spPr bwMode="auto">
                <a:xfrm>
                  <a:off x="10080650" y="2208746"/>
                  <a:ext cx="836127" cy="819480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lIns="130046" tIns="65023" rIns="130046" bIns="65023" anchor="ctr"/>
                <a:lstStyle/>
                <a:p>
                  <a:pPr algn="ctr">
                    <a:defRPr/>
                  </a:pPr>
                  <a:endParaRPr lang="it-IT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75" name="Rectangle 74"/>
                <p:cNvSpPr>
                  <a:spLocks noChangeArrowheads="1"/>
                </p:cNvSpPr>
                <p:nvPr/>
              </p:nvSpPr>
              <p:spPr bwMode="auto">
                <a:xfrm>
                  <a:off x="9358463" y="1955318"/>
                  <a:ext cx="836128" cy="819478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lIns="130046" tIns="65023" rIns="130046" bIns="65023" anchor="ctr"/>
                <a:lstStyle/>
                <a:p>
                  <a:pPr algn="ctr">
                    <a:defRPr/>
                  </a:pPr>
                  <a:endParaRPr lang="it-IT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74" name="Rectangle 73"/>
                <p:cNvSpPr>
                  <a:spLocks noChangeArrowheads="1"/>
                </p:cNvSpPr>
                <p:nvPr/>
              </p:nvSpPr>
              <p:spPr bwMode="auto">
                <a:xfrm>
                  <a:off x="8654708" y="1685242"/>
                  <a:ext cx="834452" cy="819478"/>
                </a:xfrm>
                <a:prstGeom prst="rect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lIns="130046" tIns="65023" rIns="130046" bIns="65023" anchor="ctr"/>
                <a:lstStyle/>
                <a:p>
                  <a:pPr algn="ctr">
                    <a:defRPr/>
                  </a:pPr>
                  <a:endParaRPr lang="it-IT">
                    <a:solidFill>
                      <a:schemeClr val="lt1"/>
                    </a:solidFill>
                    <a:latin typeface="+mn-lt"/>
                  </a:endParaRPr>
                </a:p>
              </p:txBody>
            </p:sp>
            <p:sp>
              <p:nvSpPr>
                <p:cNvPr id="203797" name="Rectangle 107"/>
                <p:cNvSpPr>
                  <a:spLocks noChangeArrowheads="1"/>
                </p:cNvSpPr>
                <p:nvPr/>
              </p:nvSpPr>
              <p:spPr bwMode="auto">
                <a:xfrm>
                  <a:off x="10832819" y="8053494"/>
                  <a:ext cx="819574" cy="819573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PMT 4B</a:t>
                  </a:r>
                </a:p>
              </p:txBody>
            </p:sp>
            <p:sp>
              <p:nvSpPr>
                <p:cNvPr id="203798" name="Rectangle 110"/>
                <p:cNvSpPr>
                  <a:spLocks noChangeArrowheads="1"/>
                </p:cNvSpPr>
                <p:nvPr/>
              </p:nvSpPr>
              <p:spPr bwMode="auto">
                <a:xfrm>
                  <a:off x="5978595" y="7335521"/>
                  <a:ext cx="713458" cy="1031804"/>
                </a:xfrm>
                <a:prstGeom prst="rect">
                  <a:avLst/>
                </a:prstGeom>
                <a:solidFill>
                  <a:srgbClr val="CC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DAQ 4B</a:t>
                  </a:r>
                </a:p>
              </p:txBody>
            </p:sp>
            <p:sp>
              <p:nvSpPr>
                <p:cNvPr id="203799" name="Rectangle 88"/>
                <p:cNvSpPr>
                  <a:spLocks noChangeArrowheads="1"/>
                </p:cNvSpPr>
                <p:nvPr/>
              </p:nvSpPr>
              <p:spPr bwMode="auto">
                <a:xfrm>
                  <a:off x="5989885" y="2932855"/>
                  <a:ext cx="713458" cy="1031804"/>
                </a:xfrm>
                <a:prstGeom prst="rect">
                  <a:avLst/>
                </a:prstGeom>
                <a:solidFill>
                  <a:srgbClr val="CC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DAQ 4A</a:t>
                  </a:r>
                </a:p>
              </p:txBody>
            </p:sp>
            <p:sp>
              <p:nvSpPr>
                <p:cNvPr id="203800" name="Rectangle 73"/>
                <p:cNvSpPr>
                  <a:spLocks noChangeArrowheads="1"/>
                </p:cNvSpPr>
                <p:nvPr/>
              </p:nvSpPr>
              <p:spPr bwMode="auto">
                <a:xfrm>
                  <a:off x="10695094" y="2625796"/>
                  <a:ext cx="819573" cy="819573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PMT 4A</a:t>
                  </a:r>
                </a:p>
              </p:txBody>
            </p:sp>
            <p:sp>
              <p:nvSpPr>
                <p:cNvPr id="203801" name="Rectangle 74"/>
                <p:cNvSpPr>
                  <a:spLocks noChangeArrowheads="1"/>
                </p:cNvSpPr>
                <p:nvPr/>
              </p:nvSpPr>
              <p:spPr bwMode="auto">
                <a:xfrm>
                  <a:off x="5375770" y="2517424"/>
                  <a:ext cx="717973" cy="1031804"/>
                </a:xfrm>
                <a:prstGeom prst="rect">
                  <a:avLst/>
                </a:prstGeom>
                <a:solidFill>
                  <a:srgbClr val="CC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DAQ 3A</a:t>
                  </a:r>
                </a:p>
              </p:txBody>
            </p:sp>
            <p:sp>
              <p:nvSpPr>
                <p:cNvPr id="203802" name="Rectangle 75"/>
                <p:cNvSpPr>
                  <a:spLocks noChangeArrowheads="1"/>
                </p:cNvSpPr>
                <p:nvPr/>
              </p:nvSpPr>
              <p:spPr bwMode="auto">
                <a:xfrm>
                  <a:off x="8435058" y="4057227"/>
                  <a:ext cx="3802098" cy="245646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endParaRPr lang="en-US" altLang="it-IT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endParaRPr>
                </a:p>
              </p:txBody>
            </p:sp>
            <p:sp>
              <p:nvSpPr>
                <p:cNvPr id="203803" name="Line 77"/>
                <p:cNvSpPr>
                  <a:spLocks noChangeShapeType="1"/>
                </p:cNvSpPr>
                <p:nvPr/>
              </p:nvSpPr>
              <p:spPr bwMode="auto">
                <a:xfrm>
                  <a:off x="4660053" y="3136055"/>
                  <a:ext cx="0" cy="133208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130046" tIns="65023" rIns="130046" bIns="65023" anchor="ctr"/>
                <a:lstStyle/>
                <a:p>
                  <a:endParaRPr lang="en-US"/>
                </a:p>
              </p:txBody>
            </p:sp>
            <p:sp>
              <p:nvSpPr>
                <p:cNvPr id="203804" name="Line 78"/>
                <p:cNvSpPr>
                  <a:spLocks noChangeShapeType="1"/>
                </p:cNvSpPr>
                <p:nvPr/>
              </p:nvSpPr>
              <p:spPr bwMode="auto">
                <a:xfrm>
                  <a:off x="5170311" y="3341512"/>
                  <a:ext cx="0" cy="11266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130046" tIns="65023" rIns="130046" bIns="65023" anchor="ctr"/>
                <a:lstStyle/>
                <a:p>
                  <a:endParaRPr lang="en-US"/>
                </a:p>
              </p:txBody>
            </p:sp>
            <p:sp>
              <p:nvSpPr>
                <p:cNvPr id="203805" name="Line 79"/>
                <p:cNvSpPr>
                  <a:spLocks noChangeShapeType="1"/>
                </p:cNvSpPr>
                <p:nvPr/>
              </p:nvSpPr>
              <p:spPr bwMode="auto">
                <a:xfrm>
                  <a:off x="5682828" y="3546970"/>
                  <a:ext cx="2257" cy="921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130046" tIns="65023" rIns="130046" bIns="65023" anchor="ctr"/>
                <a:lstStyle/>
                <a:p>
                  <a:endParaRPr lang="en-US"/>
                </a:p>
              </p:txBody>
            </p:sp>
            <p:sp>
              <p:nvSpPr>
                <p:cNvPr id="203806" name="Line 80"/>
                <p:cNvSpPr>
                  <a:spLocks noChangeShapeType="1"/>
                </p:cNvSpPr>
                <p:nvPr/>
              </p:nvSpPr>
              <p:spPr bwMode="auto">
                <a:xfrm>
                  <a:off x="6357902" y="3955628"/>
                  <a:ext cx="0" cy="5125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130046" tIns="65023" rIns="130046" bIns="65023" anchor="ctr"/>
                <a:lstStyle/>
                <a:p>
                  <a:endParaRPr lang="en-US"/>
                </a:p>
              </p:txBody>
            </p:sp>
            <p:sp>
              <p:nvSpPr>
                <p:cNvPr id="203807" name="Rectangle 84"/>
                <p:cNvSpPr>
                  <a:spLocks noChangeArrowheads="1"/>
                </p:cNvSpPr>
                <p:nvPr/>
              </p:nvSpPr>
              <p:spPr bwMode="auto">
                <a:xfrm>
                  <a:off x="4043681" y="4477175"/>
                  <a:ext cx="3178951" cy="1630116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b="1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rPr>
                    <a:t>Master FPGA</a:t>
                  </a:r>
                </a:p>
              </p:txBody>
            </p:sp>
            <p:sp>
              <p:nvSpPr>
                <p:cNvPr id="203808" name="AutoShape 85"/>
                <p:cNvSpPr>
                  <a:spLocks noChangeArrowheads="1"/>
                </p:cNvSpPr>
                <p:nvPr/>
              </p:nvSpPr>
              <p:spPr bwMode="auto">
                <a:xfrm rot="-5400000">
                  <a:off x="3715175" y="5074356"/>
                  <a:ext cx="189653" cy="408657"/>
                </a:xfrm>
                <a:prstGeom prst="upDownArrow">
                  <a:avLst>
                    <a:gd name="adj1" fmla="val 50000"/>
                    <a:gd name="adj2" fmla="val 43095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endParaRPr lang="en-US" altLang="it-IT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endParaRPr>
                </a:p>
              </p:txBody>
            </p:sp>
            <p:sp>
              <p:nvSpPr>
                <p:cNvPr id="203809" name="Rectangle 87"/>
                <p:cNvSpPr>
                  <a:spLocks noChangeArrowheads="1"/>
                </p:cNvSpPr>
                <p:nvPr/>
              </p:nvSpPr>
              <p:spPr bwMode="auto">
                <a:xfrm>
                  <a:off x="4863254" y="2311965"/>
                  <a:ext cx="717973" cy="1031805"/>
                </a:xfrm>
                <a:prstGeom prst="rect">
                  <a:avLst/>
                </a:prstGeom>
                <a:solidFill>
                  <a:srgbClr val="CC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DAQ 2A</a:t>
                  </a:r>
                </a:p>
              </p:txBody>
            </p:sp>
            <p:cxnSp>
              <p:nvCxnSpPr>
                <p:cNvPr id="203810" name="AutoShape 89"/>
                <p:cNvCxnSpPr>
                  <a:cxnSpLocks noChangeShapeType="1"/>
                </p:cNvCxnSpPr>
                <p:nvPr/>
              </p:nvCxnSpPr>
              <p:spPr bwMode="auto">
                <a:xfrm flipV="1">
                  <a:off x="7222632" y="5285459"/>
                  <a:ext cx="1501422" cy="4516"/>
                </a:xfrm>
                <a:prstGeom prst="bentConnector3">
                  <a:avLst>
                    <a:gd name="adj1" fmla="val 49926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203811" name="AutoShape 90"/>
                <p:cNvCxnSpPr>
                  <a:cxnSpLocks noChangeShapeType="1"/>
                  <a:stCxn id="203834" idx="0"/>
                </p:cNvCxnSpPr>
                <p:nvPr/>
              </p:nvCxnSpPr>
              <p:spPr bwMode="auto">
                <a:xfrm flipV="1">
                  <a:off x="9062720" y="6105031"/>
                  <a:ext cx="2258" cy="123049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203812" name="AutoShape 9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0574302" y="3954499"/>
                  <a:ext cx="1027290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203813" name="AutoShape 92"/>
                <p:cNvCxnSpPr>
                  <a:cxnSpLocks noChangeShapeType="1"/>
                  <a:stCxn id="203824" idx="0"/>
                  <a:endCxn id="203821" idx="0"/>
                </p:cNvCxnSpPr>
                <p:nvPr/>
              </p:nvCxnSpPr>
              <p:spPr bwMode="auto">
                <a:xfrm rot="-5400000" flipH="1" flipV="1">
                  <a:off x="6732695" y="-115147"/>
                  <a:ext cx="205457" cy="4251396"/>
                </a:xfrm>
                <a:prstGeom prst="bentConnector3">
                  <a:avLst>
                    <a:gd name="adj1" fmla="val -158241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203814" name="AutoShape 93"/>
                <p:cNvCxnSpPr>
                  <a:cxnSpLocks noChangeShapeType="1"/>
                  <a:stCxn id="203823" idx="0"/>
                  <a:endCxn id="203809" idx="0"/>
                </p:cNvCxnSpPr>
                <p:nvPr/>
              </p:nvCxnSpPr>
              <p:spPr bwMode="auto">
                <a:xfrm rot="-5400000" flipH="1" flipV="1">
                  <a:off x="7350197" y="-14675"/>
                  <a:ext cx="198684" cy="4454595"/>
                </a:xfrm>
                <a:prstGeom prst="bentConnector3">
                  <a:avLst>
                    <a:gd name="adj1" fmla="val -163634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203815" name="AutoShape 94"/>
                <p:cNvCxnSpPr>
                  <a:cxnSpLocks noChangeShapeType="1"/>
                  <a:stCxn id="203822" idx="0"/>
                  <a:endCxn id="203801" idx="0"/>
                </p:cNvCxnSpPr>
                <p:nvPr/>
              </p:nvCxnSpPr>
              <p:spPr bwMode="auto">
                <a:xfrm rot="-5400000" flipH="1" flipV="1">
                  <a:off x="7964311" y="86925"/>
                  <a:ext cx="200943" cy="4660053"/>
                </a:xfrm>
                <a:prstGeom prst="bentConnector3">
                  <a:avLst>
                    <a:gd name="adj1" fmla="val -161796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203816" name="AutoShape 95"/>
                <p:cNvCxnSpPr>
                  <a:cxnSpLocks noChangeShapeType="1"/>
                  <a:stCxn id="203800" idx="0"/>
                  <a:endCxn id="203799" idx="0"/>
                </p:cNvCxnSpPr>
                <p:nvPr/>
              </p:nvCxnSpPr>
              <p:spPr bwMode="auto">
                <a:xfrm rot="-5400000" flipH="1" flipV="1">
                  <a:off x="8572783" y="399627"/>
                  <a:ext cx="307058" cy="4759396"/>
                </a:xfrm>
                <a:prstGeom prst="bentConnector3">
                  <a:avLst>
                    <a:gd name="adj1" fmla="val -105884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</p:cxnSp>
            <p:sp>
              <p:nvSpPr>
                <p:cNvPr id="203817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5989884" y="1648179"/>
                  <a:ext cx="2661919" cy="9317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30046" tIns="65023" rIns="130046" bIns="65023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it-IT" sz="1400" b="1">
                      <a:latin typeface="Arial" charset="0"/>
                      <a:ea typeface="MS PGothic" pitchFamily="34" charset="-128"/>
                    </a:rPr>
                    <a:t>Anger-like signals</a:t>
                  </a:r>
                </a:p>
              </p:txBody>
            </p:sp>
            <p:sp>
              <p:nvSpPr>
                <p:cNvPr id="203818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9268178" y="6619805"/>
                  <a:ext cx="2149403" cy="9317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30046" tIns="65023" rIns="130046" bIns="65023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it-IT" sz="1400" b="1">
                      <a:latin typeface="Arial" charset="0"/>
                      <a:ea typeface="MS PGothic" pitchFamily="34" charset="-128"/>
                    </a:rPr>
                    <a:t>Timing signals</a:t>
                  </a:r>
                </a:p>
              </p:txBody>
            </p:sp>
            <p:sp>
              <p:nvSpPr>
                <p:cNvPr id="203819" name="Text Box 9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865903" y="4794702"/>
                  <a:ext cx="2149404" cy="936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30046" tIns="65023" rIns="130046" bIns="65023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it-IT" sz="1600" b="1">
                      <a:latin typeface="Arial" charset="0"/>
                      <a:ea typeface="MS PGothic" pitchFamily="34" charset="-128"/>
                    </a:rPr>
                    <a:t>coincidence triggers</a:t>
                  </a:r>
                </a:p>
              </p:txBody>
            </p:sp>
            <p:sp>
              <p:nvSpPr>
                <p:cNvPr id="203820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9164321" y="3623734"/>
                  <a:ext cx="2149403" cy="9317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30046" tIns="65023" rIns="130046" bIns="65023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it-IT" sz="1400" b="1">
                      <a:latin typeface="Arial" charset="0"/>
                      <a:ea typeface="MS PGothic" pitchFamily="34" charset="-128"/>
                    </a:rPr>
                    <a:t>Timing signals</a:t>
                  </a:r>
                </a:p>
              </p:txBody>
            </p:sp>
            <p:sp>
              <p:nvSpPr>
                <p:cNvPr id="203821" name="Rectangle 103"/>
                <p:cNvSpPr>
                  <a:spLocks noChangeArrowheads="1"/>
                </p:cNvSpPr>
                <p:nvPr/>
              </p:nvSpPr>
              <p:spPr bwMode="auto">
                <a:xfrm>
                  <a:off x="4350739" y="2113280"/>
                  <a:ext cx="717973" cy="1031805"/>
                </a:xfrm>
                <a:prstGeom prst="rect">
                  <a:avLst/>
                </a:prstGeom>
                <a:solidFill>
                  <a:srgbClr val="CC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DAQ 1A</a:t>
                  </a:r>
                </a:p>
              </p:txBody>
            </p:sp>
            <p:sp>
              <p:nvSpPr>
                <p:cNvPr id="203822" name="Rectangle 104"/>
                <p:cNvSpPr>
                  <a:spLocks noChangeArrowheads="1"/>
                </p:cNvSpPr>
                <p:nvPr/>
              </p:nvSpPr>
              <p:spPr bwMode="auto">
                <a:xfrm>
                  <a:off x="9983894" y="2316481"/>
                  <a:ext cx="819574" cy="819574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PMT 3A</a:t>
                  </a:r>
                </a:p>
              </p:txBody>
            </p:sp>
            <p:sp>
              <p:nvSpPr>
                <p:cNvPr id="203823" name="Rectangle 105"/>
                <p:cNvSpPr>
                  <a:spLocks noChangeArrowheads="1"/>
                </p:cNvSpPr>
                <p:nvPr/>
              </p:nvSpPr>
              <p:spPr bwMode="auto">
                <a:xfrm>
                  <a:off x="9265921" y="2113281"/>
                  <a:ext cx="819574" cy="819574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PMT 2A</a:t>
                  </a:r>
                </a:p>
              </p:txBody>
            </p:sp>
            <p:sp>
              <p:nvSpPr>
                <p:cNvPr id="203824" name="Rectangle 106"/>
                <p:cNvSpPr>
                  <a:spLocks noChangeArrowheads="1"/>
                </p:cNvSpPr>
                <p:nvPr/>
              </p:nvSpPr>
              <p:spPr bwMode="auto">
                <a:xfrm>
                  <a:off x="8550205" y="1907823"/>
                  <a:ext cx="819573" cy="819573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PMT 1A</a:t>
                  </a:r>
                </a:p>
              </p:txBody>
            </p:sp>
            <p:sp>
              <p:nvSpPr>
                <p:cNvPr id="203825" name="Rectangle 108"/>
                <p:cNvSpPr>
                  <a:spLocks noChangeArrowheads="1"/>
                </p:cNvSpPr>
                <p:nvPr/>
              </p:nvSpPr>
              <p:spPr bwMode="auto">
                <a:xfrm>
                  <a:off x="5375770" y="7021689"/>
                  <a:ext cx="717973" cy="1031805"/>
                </a:xfrm>
                <a:prstGeom prst="rect">
                  <a:avLst/>
                </a:prstGeom>
                <a:solidFill>
                  <a:srgbClr val="CC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DAQ 3B</a:t>
                  </a:r>
                </a:p>
              </p:txBody>
            </p:sp>
            <p:sp>
              <p:nvSpPr>
                <p:cNvPr id="203826" name="Rectangle 109"/>
                <p:cNvSpPr>
                  <a:spLocks noChangeArrowheads="1"/>
                </p:cNvSpPr>
                <p:nvPr/>
              </p:nvSpPr>
              <p:spPr bwMode="auto">
                <a:xfrm>
                  <a:off x="4863254" y="6816232"/>
                  <a:ext cx="717973" cy="1031804"/>
                </a:xfrm>
                <a:prstGeom prst="rect">
                  <a:avLst/>
                </a:prstGeom>
                <a:solidFill>
                  <a:srgbClr val="CC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DAQ 2B</a:t>
                  </a:r>
                </a:p>
              </p:txBody>
            </p:sp>
            <p:cxnSp>
              <p:nvCxnSpPr>
                <p:cNvPr id="203827" name="AutoShape 111"/>
                <p:cNvCxnSpPr>
                  <a:cxnSpLocks noChangeShapeType="1"/>
                  <a:stCxn id="203834" idx="2"/>
                  <a:endCxn id="203831" idx="2"/>
                </p:cNvCxnSpPr>
                <p:nvPr/>
              </p:nvCxnSpPr>
              <p:spPr bwMode="auto">
                <a:xfrm rot="16200000" flipV="1">
                  <a:off x="6633351" y="5725724"/>
                  <a:ext cx="505742" cy="4352996"/>
                </a:xfrm>
                <a:prstGeom prst="bentConnector3">
                  <a:avLst>
                    <a:gd name="adj1" fmla="val -63838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203828" name="AutoShape 112"/>
                <p:cNvCxnSpPr>
                  <a:cxnSpLocks noChangeShapeType="1"/>
                  <a:stCxn id="203833" idx="2"/>
                  <a:endCxn id="203826" idx="2"/>
                </p:cNvCxnSpPr>
                <p:nvPr/>
              </p:nvCxnSpPr>
              <p:spPr bwMode="auto">
                <a:xfrm rot="16200000" flipV="1">
                  <a:off x="7244081" y="5826196"/>
                  <a:ext cx="512516" cy="4556196"/>
                </a:xfrm>
                <a:prstGeom prst="bentConnector3">
                  <a:avLst>
                    <a:gd name="adj1" fmla="val -62995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203829" name="AutoShape 113"/>
                <p:cNvCxnSpPr>
                  <a:cxnSpLocks noChangeShapeType="1"/>
                  <a:stCxn id="203832" idx="2"/>
                  <a:endCxn id="203825" idx="2"/>
                </p:cNvCxnSpPr>
                <p:nvPr/>
              </p:nvCxnSpPr>
              <p:spPr bwMode="auto">
                <a:xfrm rot="16200000" flipV="1">
                  <a:off x="7860454" y="5927797"/>
                  <a:ext cx="510258" cy="4761654"/>
                </a:xfrm>
                <a:prstGeom prst="bentConnector3">
                  <a:avLst>
                    <a:gd name="adj1" fmla="val -63273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203830" name="AutoShape 114"/>
                <p:cNvCxnSpPr>
                  <a:cxnSpLocks noChangeShapeType="1"/>
                  <a:stCxn id="203797" idx="2"/>
                  <a:endCxn id="203798" idx="2"/>
                </p:cNvCxnSpPr>
                <p:nvPr/>
              </p:nvCxnSpPr>
              <p:spPr bwMode="auto">
                <a:xfrm rot="5400000" flipH="1">
                  <a:off x="8536659" y="6165991"/>
                  <a:ext cx="505742" cy="4908409"/>
                </a:xfrm>
                <a:prstGeom prst="bentConnector3">
                  <a:avLst>
                    <a:gd name="adj1" fmla="val -64287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</p:cxnSp>
            <p:sp>
              <p:nvSpPr>
                <p:cNvPr id="203831" name="Rectangle 118"/>
                <p:cNvSpPr>
                  <a:spLocks noChangeArrowheads="1"/>
                </p:cNvSpPr>
                <p:nvPr/>
              </p:nvSpPr>
              <p:spPr bwMode="auto">
                <a:xfrm>
                  <a:off x="4350739" y="6617548"/>
                  <a:ext cx="717973" cy="1031804"/>
                </a:xfrm>
                <a:prstGeom prst="rect">
                  <a:avLst/>
                </a:prstGeom>
                <a:solidFill>
                  <a:srgbClr val="CC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DAQ 1B</a:t>
                  </a:r>
                </a:p>
              </p:txBody>
            </p:sp>
            <p:sp>
              <p:nvSpPr>
                <p:cNvPr id="203832" name="Rectangle 119"/>
                <p:cNvSpPr>
                  <a:spLocks noChangeArrowheads="1"/>
                </p:cNvSpPr>
                <p:nvPr/>
              </p:nvSpPr>
              <p:spPr bwMode="auto">
                <a:xfrm>
                  <a:off x="10085494" y="7744179"/>
                  <a:ext cx="819573" cy="819574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PMT 3B</a:t>
                  </a:r>
                </a:p>
              </p:txBody>
            </p:sp>
            <p:sp>
              <p:nvSpPr>
                <p:cNvPr id="203833" name="Rectangle 120"/>
                <p:cNvSpPr>
                  <a:spLocks noChangeArrowheads="1"/>
                </p:cNvSpPr>
                <p:nvPr/>
              </p:nvSpPr>
              <p:spPr bwMode="auto">
                <a:xfrm>
                  <a:off x="9367521" y="7540979"/>
                  <a:ext cx="819573" cy="819574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PMT 2B</a:t>
                  </a:r>
                </a:p>
              </p:txBody>
            </p:sp>
            <p:sp>
              <p:nvSpPr>
                <p:cNvPr id="203834" name="Rectangle 121"/>
                <p:cNvSpPr>
                  <a:spLocks noChangeArrowheads="1"/>
                </p:cNvSpPr>
                <p:nvPr/>
              </p:nvSpPr>
              <p:spPr bwMode="auto">
                <a:xfrm>
                  <a:off x="8651805" y="7335521"/>
                  <a:ext cx="819574" cy="819573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130046" tIns="65023" rIns="130046" bIns="65023" anchor="ctr"/>
                <a:lstStyle/>
                <a:p>
                  <a:pPr algn="ctr"/>
                  <a:r>
                    <a:rPr lang="en-US" altLang="it-IT" sz="1200" b="1">
                      <a:latin typeface="Arial" charset="0"/>
                      <a:ea typeface="MS PGothic" pitchFamily="34" charset="-128"/>
                    </a:rPr>
                    <a:t>PMT 1B</a:t>
                  </a:r>
                </a:p>
              </p:txBody>
            </p:sp>
            <p:sp>
              <p:nvSpPr>
                <p:cNvPr id="203835" name="Line 122"/>
                <p:cNvSpPr>
                  <a:spLocks noChangeShapeType="1"/>
                </p:cNvSpPr>
                <p:nvPr/>
              </p:nvSpPr>
              <p:spPr bwMode="auto">
                <a:xfrm>
                  <a:off x="4660053" y="6107290"/>
                  <a:ext cx="0" cy="5125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130046" tIns="65023" rIns="130046" bIns="65023" anchor="ctr"/>
                <a:lstStyle/>
                <a:p>
                  <a:endParaRPr lang="en-US"/>
                </a:p>
              </p:txBody>
            </p:sp>
            <p:sp>
              <p:nvSpPr>
                <p:cNvPr id="203836" name="Line 123"/>
                <p:cNvSpPr>
                  <a:spLocks noChangeShapeType="1"/>
                </p:cNvSpPr>
                <p:nvPr/>
              </p:nvSpPr>
              <p:spPr bwMode="auto">
                <a:xfrm>
                  <a:off x="5746046" y="6107290"/>
                  <a:ext cx="2257" cy="9211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130046" tIns="65023" rIns="130046" bIns="65023" anchor="ctr"/>
                <a:lstStyle/>
                <a:p>
                  <a:endParaRPr lang="en-US"/>
                </a:p>
              </p:txBody>
            </p:sp>
            <p:sp>
              <p:nvSpPr>
                <p:cNvPr id="203837" name="Line 124"/>
                <p:cNvSpPr>
                  <a:spLocks noChangeShapeType="1"/>
                </p:cNvSpPr>
                <p:nvPr/>
              </p:nvSpPr>
              <p:spPr bwMode="auto">
                <a:xfrm>
                  <a:off x="5238044" y="6107290"/>
                  <a:ext cx="0" cy="7157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130046" tIns="65023" rIns="130046" bIns="65023" anchor="ctr"/>
                <a:lstStyle/>
                <a:p>
                  <a:endParaRPr lang="en-US"/>
                </a:p>
              </p:txBody>
            </p:sp>
            <p:sp>
              <p:nvSpPr>
                <p:cNvPr id="203838" name="Line 125"/>
                <p:cNvSpPr>
                  <a:spLocks noChangeShapeType="1"/>
                </p:cNvSpPr>
                <p:nvPr/>
              </p:nvSpPr>
              <p:spPr bwMode="auto">
                <a:xfrm>
                  <a:off x="6357902" y="6107290"/>
                  <a:ext cx="0" cy="1228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130046" tIns="65023" rIns="130046" bIns="65023" anchor="ctr"/>
                <a:lstStyle/>
                <a:p>
                  <a:endParaRPr lang="en-US"/>
                </a:p>
              </p:txBody>
            </p:sp>
            <p:cxnSp>
              <p:nvCxnSpPr>
                <p:cNvPr id="203839" name="AutoShape 126"/>
                <p:cNvCxnSpPr>
                  <a:cxnSpLocks noChangeShapeType="1"/>
                  <a:stCxn id="203822" idx="2"/>
                </p:cNvCxnSpPr>
                <p:nvPr/>
              </p:nvCxnSpPr>
              <p:spPr bwMode="auto">
                <a:xfrm rot="5400000">
                  <a:off x="9726507" y="3804356"/>
                  <a:ext cx="1336604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203840" name="AutoShape 127"/>
                <p:cNvCxnSpPr>
                  <a:cxnSpLocks noChangeShapeType="1"/>
                  <a:stCxn id="203823" idx="2"/>
                </p:cNvCxnSpPr>
                <p:nvPr/>
              </p:nvCxnSpPr>
              <p:spPr bwMode="auto">
                <a:xfrm rot="5400000">
                  <a:off x="8909191" y="3700498"/>
                  <a:ext cx="1535289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203841" name="AutoShape 128"/>
                <p:cNvCxnSpPr>
                  <a:cxnSpLocks noChangeShapeType="1"/>
                  <a:stCxn id="203824" idx="2"/>
                </p:cNvCxnSpPr>
                <p:nvPr/>
              </p:nvCxnSpPr>
              <p:spPr bwMode="auto">
                <a:xfrm rot="5400000">
                  <a:off x="8090747" y="3597770"/>
                  <a:ext cx="1740747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203842" name="AutoShape 129"/>
                <p:cNvCxnSpPr>
                  <a:cxnSpLocks noChangeShapeType="1"/>
                  <a:stCxn id="203833" idx="0"/>
                </p:cNvCxnSpPr>
                <p:nvPr/>
              </p:nvCxnSpPr>
              <p:spPr bwMode="auto">
                <a:xfrm flipV="1">
                  <a:off x="9778437" y="6107290"/>
                  <a:ext cx="4516" cy="143368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203843" name="AutoShape 130"/>
                <p:cNvCxnSpPr>
                  <a:cxnSpLocks noChangeShapeType="1"/>
                  <a:stCxn id="203832" idx="0"/>
                </p:cNvCxnSpPr>
                <p:nvPr/>
              </p:nvCxnSpPr>
              <p:spPr bwMode="auto">
                <a:xfrm flipV="1">
                  <a:off x="10496410" y="6107290"/>
                  <a:ext cx="4516" cy="163688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203844" name="AutoShape 131"/>
                <p:cNvCxnSpPr>
                  <a:cxnSpLocks noChangeShapeType="1"/>
                  <a:stCxn id="203797" idx="0"/>
                </p:cNvCxnSpPr>
                <p:nvPr/>
              </p:nvCxnSpPr>
              <p:spPr bwMode="auto">
                <a:xfrm flipV="1">
                  <a:off x="11243733" y="6107291"/>
                  <a:ext cx="0" cy="194620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sp>
              <p:nvSpPr>
                <p:cNvPr id="203845" name="Rectangle 132"/>
                <p:cNvSpPr>
                  <a:spLocks noChangeArrowheads="1"/>
                </p:cNvSpPr>
                <p:nvPr/>
              </p:nvSpPr>
              <p:spPr bwMode="auto">
                <a:xfrm>
                  <a:off x="8755663" y="6823004"/>
                  <a:ext cx="512516" cy="37930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pPr algn="ctr"/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CFD</a:t>
                  </a:r>
                </a:p>
              </p:txBody>
            </p:sp>
            <p:sp>
              <p:nvSpPr>
                <p:cNvPr id="203846" name="Rectangle 133"/>
                <p:cNvSpPr>
                  <a:spLocks noChangeArrowheads="1"/>
                </p:cNvSpPr>
                <p:nvPr/>
              </p:nvSpPr>
              <p:spPr bwMode="auto">
                <a:xfrm>
                  <a:off x="9471378" y="7028463"/>
                  <a:ext cx="512515" cy="37930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pPr algn="ctr"/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CFD</a:t>
                  </a:r>
                </a:p>
              </p:txBody>
            </p:sp>
            <p:sp>
              <p:nvSpPr>
                <p:cNvPr id="203847" name="Rectangle 134"/>
                <p:cNvSpPr>
                  <a:spLocks noChangeArrowheads="1"/>
                </p:cNvSpPr>
                <p:nvPr/>
              </p:nvSpPr>
              <p:spPr bwMode="auto">
                <a:xfrm>
                  <a:off x="10189352" y="7233920"/>
                  <a:ext cx="512515" cy="37930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pPr algn="ctr"/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CFD</a:t>
                  </a:r>
                </a:p>
              </p:txBody>
            </p:sp>
            <p:sp>
              <p:nvSpPr>
                <p:cNvPr id="203848" name="Rectangle 136"/>
                <p:cNvSpPr>
                  <a:spLocks noChangeArrowheads="1"/>
                </p:cNvSpPr>
                <p:nvPr/>
              </p:nvSpPr>
              <p:spPr bwMode="auto">
                <a:xfrm>
                  <a:off x="8654063" y="2828996"/>
                  <a:ext cx="512515" cy="37930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pPr algn="ctr"/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CFD</a:t>
                  </a:r>
                </a:p>
              </p:txBody>
            </p:sp>
            <p:sp>
              <p:nvSpPr>
                <p:cNvPr id="203849" name="Rectangle 137"/>
                <p:cNvSpPr>
                  <a:spLocks noChangeArrowheads="1"/>
                </p:cNvSpPr>
                <p:nvPr/>
              </p:nvSpPr>
              <p:spPr bwMode="auto">
                <a:xfrm>
                  <a:off x="9369779" y="3034453"/>
                  <a:ext cx="512516" cy="37930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pPr algn="ctr"/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CFD</a:t>
                  </a:r>
                </a:p>
              </p:txBody>
            </p:sp>
            <p:sp>
              <p:nvSpPr>
                <p:cNvPr id="203850" name="Rectangle 138"/>
                <p:cNvSpPr>
                  <a:spLocks noChangeArrowheads="1"/>
                </p:cNvSpPr>
                <p:nvPr/>
              </p:nvSpPr>
              <p:spPr bwMode="auto">
                <a:xfrm>
                  <a:off x="10105814" y="3237653"/>
                  <a:ext cx="512516" cy="37930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pPr algn="ctr"/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CFD</a:t>
                  </a:r>
                </a:p>
              </p:txBody>
            </p:sp>
            <p:sp>
              <p:nvSpPr>
                <p:cNvPr id="203851" name="Rectangle 139"/>
                <p:cNvSpPr>
                  <a:spLocks noChangeArrowheads="1"/>
                </p:cNvSpPr>
                <p:nvPr/>
              </p:nvSpPr>
              <p:spPr bwMode="auto">
                <a:xfrm>
                  <a:off x="10798952" y="3544711"/>
                  <a:ext cx="512515" cy="37930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pPr algn="ctr"/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CFD</a:t>
                  </a:r>
                </a:p>
              </p:txBody>
            </p:sp>
            <p:pic>
              <p:nvPicPr>
                <p:cNvPr id="203852" name="Picture 14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38399" t="32236" r="7864" b="10143"/>
                <a:stretch>
                  <a:fillRect/>
                </a:stretch>
              </p:blipFill>
              <p:spPr bwMode="auto">
                <a:xfrm>
                  <a:off x="8755662" y="4298810"/>
                  <a:ext cx="3072836" cy="1993618"/>
                </a:xfrm>
                <a:prstGeom prst="rect">
                  <a:avLst/>
                </a:prstGeom>
                <a:noFill/>
                <a:ln w="9525">
                  <a:solidFill>
                    <a:srgbClr val="D00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03853" name="Rectangle 135"/>
                <p:cNvSpPr>
                  <a:spLocks noChangeArrowheads="1"/>
                </p:cNvSpPr>
                <p:nvPr/>
              </p:nvSpPr>
              <p:spPr bwMode="auto">
                <a:xfrm>
                  <a:off x="10936676" y="7540978"/>
                  <a:ext cx="512516" cy="37930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30046" tIns="65023" rIns="130046" bIns="65023" anchor="ctr"/>
                <a:lstStyle/>
                <a:p>
                  <a:pPr algn="ctr"/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CFD</a:t>
                  </a:r>
                </a:p>
              </p:txBody>
            </p:sp>
            <p:sp>
              <p:nvSpPr>
                <p:cNvPr id="203854" name="TextBox 84"/>
                <p:cNvSpPr txBox="1">
                  <a:spLocks noChangeArrowheads="1"/>
                </p:cNvSpPr>
                <p:nvPr/>
              </p:nvSpPr>
              <p:spPr bwMode="auto">
                <a:xfrm>
                  <a:off x="9383324" y="1616570"/>
                  <a:ext cx="1279791" cy="5236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30046" tIns="65023" rIns="130046" bIns="65023">
                  <a:spAutoFit/>
                </a:bodyPr>
                <a:lstStyle/>
                <a:p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LYSO2A</a:t>
                  </a:r>
                </a:p>
              </p:txBody>
            </p:sp>
            <p:sp>
              <p:nvSpPr>
                <p:cNvPr id="203855" name="TextBox 85"/>
                <p:cNvSpPr txBox="1">
                  <a:spLocks noChangeArrowheads="1"/>
                </p:cNvSpPr>
                <p:nvPr/>
              </p:nvSpPr>
              <p:spPr bwMode="auto">
                <a:xfrm>
                  <a:off x="10135165" y="1849122"/>
                  <a:ext cx="1279791" cy="5236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30046" tIns="65023" rIns="130046" bIns="65023">
                  <a:spAutoFit/>
                </a:bodyPr>
                <a:lstStyle/>
                <a:p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LYSO3A</a:t>
                  </a:r>
                </a:p>
              </p:txBody>
            </p:sp>
            <p:sp>
              <p:nvSpPr>
                <p:cNvPr id="203856" name="TextBox 86"/>
                <p:cNvSpPr txBox="1">
                  <a:spLocks noChangeArrowheads="1"/>
                </p:cNvSpPr>
                <p:nvPr/>
              </p:nvSpPr>
              <p:spPr bwMode="auto">
                <a:xfrm>
                  <a:off x="10862169" y="2221653"/>
                  <a:ext cx="1279791" cy="5236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30046" tIns="65023" rIns="130046" bIns="65023">
                  <a:spAutoFit/>
                </a:bodyPr>
                <a:lstStyle/>
                <a:p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LYSO4A</a:t>
                  </a:r>
                </a:p>
              </p:txBody>
            </p:sp>
            <p:sp>
              <p:nvSpPr>
                <p:cNvPr id="203857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8188960" y="8116713"/>
                  <a:ext cx="1275993" cy="5236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30046" tIns="65023" rIns="130046" bIns="65023">
                  <a:spAutoFit/>
                </a:bodyPr>
                <a:lstStyle/>
                <a:p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LYSO1B</a:t>
                  </a:r>
                </a:p>
              </p:txBody>
            </p:sp>
            <p:sp>
              <p:nvSpPr>
                <p:cNvPr id="203858" name="TextBox 88"/>
                <p:cNvSpPr txBox="1">
                  <a:spLocks noChangeArrowheads="1"/>
                </p:cNvSpPr>
                <p:nvPr/>
              </p:nvSpPr>
              <p:spPr bwMode="auto">
                <a:xfrm>
                  <a:off x="8983699" y="8441833"/>
                  <a:ext cx="1275993" cy="5236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30046" tIns="65023" rIns="130046" bIns="65023">
                  <a:spAutoFit/>
                </a:bodyPr>
                <a:lstStyle/>
                <a:p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LYSO2B</a:t>
                  </a:r>
                </a:p>
              </p:txBody>
            </p:sp>
            <p:sp>
              <p:nvSpPr>
                <p:cNvPr id="203859" name="TextBox 89"/>
                <p:cNvSpPr txBox="1">
                  <a:spLocks noChangeArrowheads="1"/>
                </p:cNvSpPr>
                <p:nvPr/>
              </p:nvSpPr>
              <p:spPr bwMode="auto">
                <a:xfrm>
                  <a:off x="9735538" y="8674383"/>
                  <a:ext cx="1275993" cy="5236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30046" tIns="65023" rIns="130046" bIns="65023">
                  <a:spAutoFit/>
                </a:bodyPr>
                <a:lstStyle/>
                <a:p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LYSO3B</a:t>
                  </a:r>
                </a:p>
              </p:txBody>
            </p:sp>
            <p:sp>
              <p:nvSpPr>
                <p:cNvPr id="203860" name="TextBox 90"/>
                <p:cNvSpPr txBox="1">
                  <a:spLocks noChangeArrowheads="1"/>
                </p:cNvSpPr>
                <p:nvPr/>
              </p:nvSpPr>
              <p:spPr bwMode="auto">
                <a:xfrm>
                  <a:off x="10462542" y="9046917"/>
                  <a:ext cx="1275993" cy="5236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30046" tIns="65023" rIns="130046" bIns="65023">
                  <a:spAutoFit/>
                </a:bodyPr>
                <a:lstStyle/>
                <a:p>
                  <a:r>
                    <a:rPr lang="it-IT" altLang="it-IT" sz="1200">
                      <a:latin typeface="Arial" charset="0"/>
                      <a:ea typeface="MS PGothic" pitchFamily="34" charset="-128"/>
                    </a:rPr>
                    <a:t>LYSO4B</a:t>
                  </a:r>
                </a:p>
              </p:txBody>
            </p:sp>
          </p:grpSp>
        </p:grpSp>
      </p:grpSp>
      <p:sp>
        <p:nvSpPr>
          <p:cNvPr id="203780" name="Text Box 51"/>
          <p:cNvSpPr txBox="1">
            <a:spLocks noChangeArrowheads="1"/>
          </p:cNvSpPr>
          <p:nvPr/>
        </p:nvSpPr>
        <p:spPr bwMode="auto">
          <a:xfrm>
            <a:off x="32370" y="896318"/>
            <a:ext cx="4799707" cy="132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457630">
              <a:buFontTx/>
              <a:buChar char="•"/>
            </a:pPr>
            <a:r>
              <a:rPr lang="it-IT" altLang="it-IT" sz="2000">
                <a:latin typeface="Arial" charset="0"/>
                <a:ea typeface="MS PGothic" pitchFamily="34" charset="-128"/>
              </a:rPr>
              <a:t>4 vs 4 </a:t>
            </a:r>
          </a:p>
          <a:p>
            <a:pPr defTabSz="457630">
              <a:buFontTx/>
              <a:buChar char="•"/>
            </a:pPr>
            <a:r>
              <a:rPr lang="en-US" altLang="it-IT" sz="2000">
                <a:ea typeface="MS PGothic" pitchFamily="34" charset="-128"/>
              </a:rPr>
              <a:t>FPGA based acquisition and coincidences processing </a:t>
            </a:r>
          </a:p>
          <a:p>
            <a:pPr defTabSz="457630">
              <a:buFontTx/>
              <a:buChar char="•"/>
            </a:pPr>
            <a:r>
              <a:rPr lang="en-US" altLang="it-IT" sz="2000">
                <a:ea typeface="MS PGothic" pitchFamily="34" charset="-128"/>
              </a:rPr>
              <a:t>Time window 5 ns</a:t>
            </a:r>
          </a:p>
        </p:txBody>
      </p:sp>
      <p:pic>
        <p:nvPicPr>
          <p:cNvPr id="88" name="Picture 22" descr="2015-04-10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8142" y="1920999"/>
            <a:ext cx="5036344" cy="377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976" y="2620864"/>
            <a:ext cx="2399854" cy="247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Rounded Rectangle 5"/>
          <p:cNvSpPr>
            <a:spLocks noChangeArrowheads="1"/>
          </p:cNvSpPr>
          <p:nvPr/>
        </p:nvSpPr>
        <p:spPr bwMode="auto">
          <a:xfrm>
            <a:off x="339328" y="160735"/>
            <a:ext cx="8626078" cy="5893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it-IT" sz="2800" dirty="0" err="1">
                <a:solidFill>
                  <a:srgbClr val="C00000"/>
                </a:solidFill>
              </a:rPr>
              <a:t>DoPET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rgbClr val="C00000"/>
                </a:solidFill>
              </a:rPr>
              <a:t>Data Acquisition architecture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3784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060901"/>
            <a:ext cx="1675433" cy="181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55" name="Group 20"/>
          <p:cNvGrpSpPr>
            <a:grpSpLocks/>
          </p:cNvGrpSpPr>
          <p:nvPr/>
        </p:nvGrpSpPr>
        <p:grpSpPr bwMode="auto">
          <a:xfrm>
            <a:off x="3753297" y="327199"/>
            <a:ext cx="4552503" cy="4844654"/>
            <a:chOff x="3142" y="672"/>
            <a:chExt cx="4698" cy="4080"/>
          </a:xfrm>
        </p:grpSpPr>
        <p:pic>
          <p:nvPicPr>
            <p:cNvPr id="206869" name="Picture 140" descr="timeprofile_color.pdf"/>
            <p:cNvPicPr>
              <a:picLocks noChangeAspect="1"/>
            </p:cNvPicPr>
            <p:nvPr/>
          </p:nvPicPr>
          <p:blipFill>
            <a:blip r:embed="rId2"/>
            <a:srcRect l="957" t="9081" r="2734" b="2507"/>
            <a:stretch>
              <a:fillRect/>
            </a:stretch>
          </p:blipFill>
          <p:spPr bwMode="auto">
            <a:xfrm>
              <a:off x="3142" y="672"/>
              <a:ext cx="4464" cy="3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70" name="Rectangle 19"/>
            <p:cNvSpPr>
              <a:spLocks noChangeArrowheads="1"/>
            </p:cNvSpPr>
            <p:nvPr/>
          </p:nvSpPr>
          <p:spPr bwMode="auto">
            <a:xfrm>
              <a:off x="4096" y="4128"/>
              <a:ext cx="3744" cy="6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206856" name="Text Box 22"/>
          <p:cNvSpPr txBox="1">
            <a:spLocks noChangeArrowheads="1"/>
          </p:cNvSpPr>
          <p:nvPr/>
        </p:nvSpPr>
        <p:spPr bwMode="auto">
          <a:xfrm>
            <a:off x="4464844" y="4733850"/>
            <a:ext cx="482203" cy="35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700"/>
              <a:t>30</a:t>
            </a:r>
            <a:endParaRPr lang="en-US" sz="1700"/>
          </a:p>
        </p:txBody>
      </p:sp>
      <p:sp>
        <p:nvSpPr>
          <p:cNvPr id="206857" name="Text Box 23"/>
          <p:cNvSpPr txBox="1">
            <a:spLocks noChangeArrowheads="1"/>
          </p:cNvSpPr>
          <p:nvPr/>
        </p:nvSpPr>
        <p:spPr bwMode="auto">
          <a:xfrm>
            <a:off x="4786313" y="5055319"/>
            <a:ext cx="482203" cy="35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700"/>
              <a:t>60</a:t>
            </a:r>
            <a:endParaRPr lang="en-US" sz="1700"/>
          </a:p>
        </p:txBody>
      </p:sp>
      <p:sp>
        <p:nvSpPr>
          <p:cNvPr id="206858" name="Text Box 24"/>
          <p:cNvSpPr txBox="1">
            <a:spLocks noChangeArrowheads="1"/>
          </p:cNvSpPr>
          <p:nvPr/>
        </p:nvSpPr>
        <p:spPr bwMode="auto">
          <a:xfrm>
            <a:off x="5107782" y="4733850"/>
            <a:ext cx="482203" cy="35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700"/>
              <a:t>90</a:t>
            </a:r>
            <a:endParaRPr lang="en-US" sz="1700"/>
          </a:p>
        </p:txBody>
      </p:sp>
      <p:sp>
        <p:nvSpPr>
          <p:cNvPr id="206859" name="Text Box 25"/>
          <p:cNvSpPr txBox="1">
            <a:spLocks noChangeArrowheads="1"/>
          </p:cNvSpPr>
          <p:nvPr/>
        </p:nvSpPr>
        <p:spPr bwMode="auto">
          <a:xfrm>
            <a:off x="5375673" y="5001741"/>
            <a:ext cx="589359" cy="35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700"/>
              <a:t>120</a:t>
            </a:r>
            <a:endParaRPr lang="en-US" sz="1700"/>
          </a:p>
        </p:txBody>
      </p:sp>
      <p:sp>
        <p:nvSpPr>
          <p:cNvPr id="206860" name="Text Box 28"/>
          <p:cNvSpPr txBox="1">
            <a:spLocks noChangeArrowheads="1"/>
          </p:cNvSpPr>
          <p:nvPr/>
        </p:nvSpPr>
        <p:spPr bwMode="auto">
          <a:xfrm>
            <a:off x="5965032" y="4787428"/>
            <a:ext cx="589359" cy="35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700"/>
              <a:t>180</a:t>
            </a:r>
            <a:endParaRPr lang="en-US" sz="1700"/>
          </a:p>
        </p:txBody>
      </p:sp>
      <p:sp>
        <p:nvSpPr>
          <p:cNvPr id="206861" name="Line 29"/>
          <p:cNvSpPr>
            <a:spLocks noChangeShapeType="1"/>
          </p:cNvSpPr>
          <p:nvPr/>
        </p:nvSpPr>
        <p:spPr bwMode="auto">
          <a:xfrm>
            <a:off x="4645671" y="769069"/>
            <a:ext cx="0" cy="39112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62" name="Line 30"/>
          <p:cNvSpPr>
            <a:spLocks noChangeShapeType="1"/>
          </p:cNvSpPr>
          <p:nvPr/>
        </p:nvSpPr>
        <p:spPr bwMode="auto">
          <a:xfrm>
            <a:off x="4959326" y="769069"/>
            <a:ext cx="0" cy="39112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63" name="Line 31"/>
          <p:cNvSpPr>
            <a:spLocks noChangeShapeType="1"/>
          </p:cNvSpPr>
          <p:nvPr/>
        </p:nvSpPr>
        <p:spPr bwMode="auto">
          <a:xfrm>
            <a:off x="5293073" y="769069"/>
            <a:ext cx="0" cy="39112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64" name="Line 32"/>
          <p:cNvSpPr>
            <a:spLocks noChangeShapeType="1"/>
          </p:cNvSpPr>
          <p:nvPr/>
        </p:nvSpPr>
        <p:spPr bwMode="auto">
          <a:xfrm>
            <a:off x="5614542" y="822647"/>
            <a:ext cx="0" cy="39112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65" name="Line 33"/>
          <p:cNvSpPr>
            <a:spLocks noChangeShapeType="1"/>
          </p:cNvSpPr>
          <p:nvPr/>
        </p:nvSpPr>
        <p:spPr bwMode="auto">
          <a:xfrm>
            <a:off x="6269758" y="876226"/>
            <a:ext cx="0" cy="39112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66" name="Text Box 34"/>
          <p:cNvSpPr txBox="1">
            <a:spLocks noChangeArrowheads="1"/>
          </p:cNvSpPr>
          <p:nvPr/>
        </p:nvSpPr>
        <p:spPr bwMode="auto">
          <a:xfrm>
            <a:off x="6607970" y="5108897"/>
            <a:ext cx="589359" cy="35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700"/>
              <a:t>240</a:t>
            </a:r>
            <a:endParaRPr lang="en-US" sz="1700"/>
          </a:p>
        </p:txBody>
      </p:sp>
      <p:sp>
        <p:nvSpPr>
          <p:cNvPr id="206867" name="Line 35"/>
          <p:cNvSpPr>
            <a:spLocks noChangeShapeType="1"/>
          </p:cNvSpPr>
          <p:nvPr/>
        </p:nvSpPr>
        <p:spPr bwMode="auto">
          <a:xfrm>
            <a:off x="6929439" y="822647"/>
            <a:ext cx="0" cy="39112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68" name="Text Box 37"/>
          <p:cNvSpPr txBox="1">
            <a:spLocks noChangeArrowheads="1"/>
          </p:cNvSpPr>
          <p:nvPr/>
        </p:nvSpPr>
        <p:spPr bwMode="auto">
          <a:xfrm>
            <a:off x="7681765" y="4733850"/>
            <a:ext cx="933152" cy="36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Time [s]</a:t>
            </a:r>
            <a:endParaRPr lang="en-US"/>
          </a:p>
        </p:txBody>
      </p:sp>
      <p:pic>
        <p:nvPicPr>
          <p:cNvPr id="20685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3274"/>
            <a:ext cx="1675433" cy="181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9"/>
          <p:cNvSpPr txBox="1"/>
          <p:nvPr/>
        </p:nvSpPr>
        <p:spPr>
          <a:xfrm>
            <a:off x="12279" y="4621114"/>
            <a:ext cx="3857625" cy="2033736"/>
          </a:xfrm>
          <a:prstGeom prst="rect">
            <a:avLst/>
          </a:prstGeom>
          <a:solidFill>
            <a:srgbClr val="FFFF99"/>
          </a:solidFill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2000" dirty="0"/>
              <a:t>TPS: </a:t>
            </a:r>
            <a:r>
              <a:rPr lang="en-US" sz="2000" dirty="0" err="1"/>
              <a:t>Syngo</a:t>
            </a:r>
            <a:r>
              <a:rPr lang="en-US" sz="2000" dirty="0"/>
              <a:t> PT Planning VC12, Siemens)</a:t>
            </a:r>
          </a:p>
          <a:p>
            <a:pPr marL="321457" indent="-32145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2 </a:t>
            </a:r>
            <a:r>
              <a:rPr lang="en-US" sz="2000" dirty="0" err="1"/>
              <a:t>Gy</a:t>
            </a:r>
            <a:r>
              <a:rPr lang="en-US" sz="2000" dirty="0"/>
              <a:t> uniform on 27 cm</a:t>
            </a:r>
            <a:r>
              <a:rPr lang="en-US" sz="2000" baseline="30000" dirty="0"/>
              <a:t>3</a:t>
            </a:r>
            <a:r>
              <a:rPr lang="en-US" sz="2000" dirty="0"/>
              <a:t> (PTV) </a:t>
            </a:r>
          </a:p>
          <a:p>
            <a:pPr marL="321457" indent="-32145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62.3 MeV - 90.8 MeV (17 EL)</a:t>
            </a:r>
          </a:p>
          <a:p>
            <a:pPr marL="321457" indent="-32145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∆</a:t>
            </a:r>
            <a:r>
              <a:rPr lang="en-US" sz="2000" dirty="0" err="1"/>
              <a:t>Tirr</a:t>
            </a:r>
            <a:r>
              <a:rPr lang="en-US" sz="2000" dirty="0"/>
              <a:t>= 146 seconds</a:t>
            </a:r>
          </a:p>
        </p:txBody>
      </p:sp>
      <p:pic>
        <p:nvPicPr>
          <p:cNvPr id="206852" name="Picture 4" descr="IMG_50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539" y="1982391"/>
            <a:ext cx="3005956" cy="219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ounded Rectangle 5"/>
          <p:cNvSpPr>
            <a:spLocks noChangeArrowheads="1"/>
          </p:cNvSpPr>
          <p:nvPr/>
        </p:nvSpPr>
        <p:spPr bwMode="auto">
          <a:xfrm>
            <a:off x="286866" y="160735"/>
            <a:ext cx="8358188" cy="5893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it-IT" sz="2800" dirty="0" err="1">
                <a:solidFill>
                  <a:srgbClr val="C00000"/>
                </a:solidFill>
              </a:rPr>
              <a:t>DoPET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 err="1">
                <a:solidFill>
                  <a:srgbClr val="C00000"/>
                </a:solidFill>
              </a:rPr>
              <a:t>Presa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dati</a:t>
            </a:r>
            <a:r>
              <a:rPr lang="en-US" sz="2800" dirty="0">
                <a:solidFill>
                  <a:srgbClr val="C00000"/>
                </a:solidFill>
              </a:rPr>
              <a:t> al CNAO, Pavia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8" name="Picture 6" descr="IMG_508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54" y="1922115"/>
            <a:ext cx="4131097" cy="24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284" name="Group 39"/>
          <p:cNvGrpSpPr>
            <a:grpSpLocks/>
          </p:cNvGrpSpPr>
          <p:nvPr/>
        </p:nvGrpSpPr>
        <p:grpSpPr bwMode="auto">
          <a:xfrm>
            <a:off x="129480" y="4500563"/>
            <a:ext cx="3442338" cy="2922003"/>
            <a:chOff x="2946" y="480"/>
            <a:chExt cx="5400" cy="5761"/>
          </a:xfrm>
        </p:grpSpPr>
        <p:grpSp>
          <p:nvGrpSpPr>
            <p:cNvPr id="301291" name="Group 20"/>
            <p:cNvGrpSpPr>
              <a:grpSpLocks/>
            </p:cNvGrpSpPr>
            <p:nvPr/>
          </p:nvGrpSpPr>
          <p:grpSpPr bwMode="auto">
            <a:xfrm>
              <a:off x="2946" y="480"/>
              <a:ext cx="4894" cy="4272"/>
              <a:chOff x="3142" y="672"/>
              <a:chExt cx="4698" cy="4080"/>
            </a:xfrm>
          </p:grpSpPr>
          <p:pic>
            <p:nvPicPr>
              <p:cNvPr id="301305" name="Picture 140" descr="timeprofile_color.pdf"/>
              <p:cNvPicPr>
                <a:picLocks noChangeAspect="1"/>
              </p:cNvPicPr>
              <p:nvPr/>
            </p:nvPicPr>
            <p:blipFill>
              <a:blip r:embed="rId3"/>
              <a:srcRect l="957" t="9081" r="2734" b="2507"/>
              <a:stretch>
                <a:fillRect/>
              </a:stretch>
            </p:blipFill>
            <p:spPr bwMode="auto">
              <a:xfrm>
                <a:off x="3142" y="672"/>
                <a:ext cx="4464" cy="3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1306" name="Rectangle 19"/>
              <p:cNvSpPr>
                <a:spLocks noChangeArrowheads="1"/>
              </p:cNvSpPr>
              <p:nvPr/>
            </p:nvSpPr>
            <p:spPr bwMode="auto">
              <a:xfrm>
                <a:off x="4096" y="4128"/>
                <a:ext cx="3744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1292" name="Text Box 22"/>
            <p:cNvSpPr txBox="1">
              <a:spLocks noChangeArrowheads="1"/>
            </p:cNvSpPr>
            <p:nvPr/>
          </p:nvSpPr>
          <p:spPr bwMode="auto">
            <a:xfrm>
              <a:off x="4000" y="4176"/>
              <a:ext cx="432" cy="1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/>
                <a:t>30</a:t>
              </a:r>
              <a:endParaRPr lang="en-US" sz="1700"/>
            </a:p>
          </p:txBody>
        </p:sp>
        <p:sp>
          <p:nvSpPr>
            <p:cNvPr id="301293" name="Text Box 23"/>
            <p:cNvSpPr txBox="1">
              <a:spLocks noChangeArrowheads="1"/>
            </p:cNvSpPr>
            <p:nvPr/>
          </p:nvSpPr>
          <p:spPr bwMode="auto">
            <a:xfrm>
              <a:off x="4288" y="4464"/>
              <a:ext cx="432" cy="1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/>
                <a:t>60</a:t>
              </a:r>
              <a:endParaRPr lang="en-US" sz="1700"/>
            </a:p>
          </p:txBody>
        </p:sp>
        <p:sp>
          <p:nvSpPr>
            <p:cNvPr id="301294" name="Text Box 24"/>
            <p:cNvSpPr txBox="1">
              <a:spLocks noChangeArrowheads="1"/>
            </p:cNvSpPr>
            <p:nvPr/>
          </p:nvSpPr>
          <p:spPr bwMode="auto">
            <a:xfrm>
              <a:off x="4576" y="4176"/>
              <a:ext cx="432" cy="1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/>
                <a:t>90</a:t>
              </a:r>
              <a:endParaRPr lang="en-US" sz="1700"/>
            </a:p>
          </p:txBody>
        </p:sp>
        <p:sp>
          <p:nvSpPr>
            <p:cNvPr id="301295" name="Text Box 25"/>
            <p:cNvSpPr txBox="1">
              <a:spLocks noChangeArrowheads="1"/>
            </p:cNvSpPr>
            <p:nvPr/>
          </p:nvSpPr>
          <p:spPr bwMode="auto">
            <a:xfrm>
              <a:off x="4816" y="4416"/>
              <a:ext cx="528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/>
                <a:t>120</a:t>
              </a:r>
              <a:endParaRPr lang="en-US" sz="1700"/>
            </a:p>
          </p:txBody>
        </p:sp>
        <p:sp>
          <p:nvSpPr>
            <p:cNvPr id="301296" name="Text Box 28"/>
            <p:cNvSpPr txBox="1">
              <a:spLocks noChangeArrowheads="1"/>
            </p:cNvSpPr>
            <p:nvPr/>
          </p:nvSpPr>
          <p:spPr bwMode="auto">
            <a:xfrm>
              <a:off x="5344" y="4224"/>
              <a:ext cx="528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/>
                <a:t>180</a:t>
              </a:r>
              <a:endParaRPr lang="en-US" sz="1700"/>
            </a:p>
          </p:txBody>
        </p:sp>
        <p:sp>
          <p:nvSpPr>
            <p:cNvPr id="301297" name="Line 29"/>
            <p:cNvSpPr>
              <a:spLocks noChangeShapeType="1"/>
            </p:cNvSpPr>
            <p:nvPr/>
          </p:nvSpPr>
          <p:spPr bwMode="auto">
            <a:xfrm>
              <a:off x="4162" y="624"/>
              <a:ext cx="0" cy="35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298" name="Line 30"/>
            <p:cNvSpPr>
              <a:spLocks noChangeShapeType="1"/>
            </p:cNvSpPr>
            <p:nvPr/>
          </p:nvSpPr>
          <p:spPr bwMode="auto">
            <a:xfrm>
              <a:off x="4443" y="624"/>
              <a:ext cx="0" cy="35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299" name="Line 31"/>
            <p:cNvSpPr>
              <a:spLocks noChangeShapeType="1"/>
            </p:cNvSpPr>
            <p:nvPr/>
          </p:nvSpPr>
          <p:spPr bwMode="auto">
            <a:xfrm>
              <a:off x="4742" y="624"/>
              <a:ext cx="0" cy="35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300" name="Line 32"/>
            <p:cNvSpPr>
              <a:spLocks noChangeShapeType="1"/>
            </p:cNvSpPr>
            <p:nvPr/>
          </p:nvSpPr>
          <p:spPr bwMode="auto">
            <a:xfrm>
              <a:off x="5030" y="672"/>
              <a:ext cx="0" cy="35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301" name="Line 33"/>
            <p:cNvSpPr>
              <a:spLocks noChangeShapeType="1"/>
            </p:cNvSpPr>
            <p:nvPr/>
          </p:nvSpPr>
          <p:spPr bwMode="auto">
            <a:xfrm>
              <a:off x="5617" y="720"/>
              <a:ext cx="0" cy="35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302" name="Text Box 34"/>
            <p:cNvSpPr txBox="1">
              <a:spLocks noChangeArrowheads="1"/>
            </p:cNvSpPr>
            <p:nvPr/>
          </p:nvSpPr>
          <p:spPr bwMode="auto">
            <a:xfrm>
              <a:off x="5920" y="4512"/>
              <a:ext cx="528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/>
                <a:t>240</a:t>
              </a:r>
              <a:endParaRPr lang="en-US" sz="1700"/>
            </a:p>
          </p:txBody>
        </p:sp>
        <p:sp>
          <p:nvSpPr>
            <p:cNvPr id="301303" name="Line 35"/>
            <p:cNvSpPr>
              <a:spLocks noChangeShapeType="1"/>
            </p:cNvSpPr>
            <p:nvPr/>
          </p:nvSpPr>
          <p:spPr bwMode="auto">
            <a:xfrm>
              <a:off x="6208" y="672"/>
              <a:ext cx="0" cy="35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304" name="Text Box 37"/>
            <p:cNvSpPr txBox="1">
              <a:spLocks noChangeArrowheads="1"/>
            </p:cNvSpPr>
            <p:nvPr/>
          </p:nvSpPr>
          <p:spPr bwMode="auto">
            <a:xfrm>
              <a:off x="6882" y="4176"/>
              <a:ext cx="1464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Time [s]</a:t>
              </a:r>
              <a:endParaRPr lang="en-US"/>
            </a:p>
          </p:txBody>
        </p:sp>
      </p:grpSp>
      <p:sp>
        <p:nvSpPr>
          <p:cNvPr id="301285" name="Line 5"/>
          <p:cNvSpPr>
            <a:spLocks noChangeShapeType="1"/>
          </p:cNvSpPr>
          <p:nvPr/>
        </p:nvSpPr>
        <p:spPr bwMode="auto">
          <a:xfrm>
            <a:off x="3982641" y="3643313"/>
            <a:ext cx="75009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64291" tIns="32146" rIns="64291" bIns="32146"/>
          <a:lstStyle/>
          <a:p>
            <a:endParaRPr lang="en-US"/>
          </a:p>
        </p:txBody>
      </p:sp>
      <p:pic>
        <p:nvPicPr>
          <p:cNvPr id="301286" name="Picture 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57" y="589360"/>
            <a:ext cx="8947547" cy="383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6293198" y="3482578"/>
            <a:ext cx="1586342" cy="1502945"/>
            <a:chOff x="8949699" y="5715000"/>
            <a:chExt cx="2256521" cy="2137016"/>
          </a:xfrm>
        </p:grpSpPr>
        <p:cxnSp>
          <p:nvCxnSpPr>
            <p:cNvPr id="301289" name="Connettore 2 2"/>
            <p:cNvCxnSpPr>
              <a:cxnSpLocks noChangeShapeType="1"/>
            </p:cNvCxnSpPr>
            <p:nvPr/>
          </p:nvCxnSpPr>
          <p:spPr bwMode="auto">
            <a:xfrm>
              <a:off x="9702800" y="5715000"/>
              <a:ext cx="1143000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301290" name="CasellaDiTesto 3"/>
            <p:cNvSpPr txBox="1">
              <a:spLocks noChangeArrowheads="1"/>
            </p:cNvSpPr>
            <p:nvPr/>
          </p:nvSpPr>
          <p:spPr bwMode="auto">
            <a:xfrm>
              <a:off x="8949699" y="7326868"/>
              <a:ext cx="2256521" cy="525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calcolo ∆w50%</a:t>
              </a:r>
            </a:p>
          </p:txBody>
        </p:sp>
      </p:grpSp>
      <p:graphicFrame>
        <p:nvGraphicFramePr>
          <p:cNvPr id="301058" name="Object 227"/>
          <p:cNvGraphicFramePr>
            <a:graphicFrameLocks noChangeAspect="1"/>
          </p:cNvGraphicFramePr>
          <p:nvPr/>
        </p:nvGraphicFramePr>
        <p:xfrm>
          <a:off x="1203276" y="1579439"/>
          <a:ext cx="6044283" cy="433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5" imgW="7194960" imgH="5176800" progId="AcroExch.Document.7">
                  <p:embed/>
                </p:oleObj>
              </mc:Choice>
              <mc:Fallback>
                <p:oleObj name="Acrobat Document" r:id="rId5" imgW="7194960" imgH="5176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276" y="1579439"/>
                        <a:ext cx="6044283" cy="43398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5"/>
          <p:cNvSpPr>
            <a:spLocks noChangeArrowheads="1"/>
          </p:cNvSpPr>
          <p:nvPr/>
        </p:nvSpPr>
        <p:spPr bwMode="auto">
          <a:xfrm>
            <a:off x="507876" y="22324"/>
            <a:ext cx="8358188" cy="5893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F0C8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rgbClr val="A7EA52"/>
            </a:solidFill>
            <a:round/>
            <a:headEnd/>
            <a:tailEnd/>
          </a:ln>
          <a:effectLst>
            <a:outerShdw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lIns="91435" tIns="45718" rIns="91435" bIns="45718" anchor="ctr"/>
          <a:lstStyle>
            <a:lvl1pPr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1pPr>
            <a:lvl2pPr marL="1057275" indent="-406400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2pPr>
            <a:lvl3pPr marL="1625600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3pPr>
            <a:lvl4pPr marL="2276475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4pPr>
            <a:lvl5pPr marL="2925763" indent="-325438" defTabSz="1300163" eaLnBrk="0" hangingPunct="0"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Gill Sans Light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it-IT" sz="2800" dirty="0">
                <a:solidFill>
                  <a:srgbClr val="C00000"/>
                </a:solidFill>
              </a:rPr>
              <a:t>Dati CNAO vs simulazione MC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0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roducing PowerPoint 201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Introducing PowerPoint 2011.potx</Template>
  <TotalTime>0</TotalTime>
  <Words>2816</Words>
  <Application>Microsoft Macintosh PowerPoint</Application>
  <PresentationFormat>On-screen Show (4:3)</PresentationFormat>
  <Paragraphs>592</Paragraphs>
  <Slides>42</Slides>
  <Notes>13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Introducing PowerPoint 2011</vt:lpstr>
      <vt:lpstr>Immagine bitmap</vt:lpstr>
      <vt:lpstr>Acrobat Document</vt:lpstr>
      <vt:lpstr>INFN Pisa activity report RHD WP5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INSIDE Project</vt:lpstr>
      <vt:lpstr>PowerPoint Presentation</vt:lpstr>
      <vt:lpstr>Multimodal approach: The INSIDE project @CNAO</vt:lpstr>
      <vt:lpstr>PowerPoint Presentation</vt:lpstr>
      <vt:lpstr>PowerPoint Presentation</vt:lpstr>
      <vt:lpstr>PowerPoint Presentation</vt:lpstr>
      <vt:lpstr>PowerPoint Presentation</vt:lpstr>
      <vt:lpstr>Development of a 64-channel Front End ASIC  </vt:lpstr>
      <vt:lpstr>PowerPoint Presentation</vt:lpstr>
      <vt:lpstr>PowerPoint Presentation</vt:lpstr>
      <vt:lpstr>Overall DAQ scheme</vt:lpstr>
      <vt:lpstr>PowerPoint Presentation</vt:lpstr>
      <vt:lpstr>Motherboard</vt:lpstr>
      <vt:lpstr>RX Board</vt:lpstr>
      <vt:lpstr>RX HW development status today</vt:lpstr>
      <vt:lpstr>Current work</vt:lpstr>
      <vt:lpstr>Dose Profiler</vt:lpstr>
      <vt:lpstr>Dose Profiler: components</vt:lpstr>
      <vt:lpstr>Front-end board  </vt:lpstr>
      <vt:lpstr>Check of the front-end board functionality</vt:lpstr>
      <vt:lpstr>Next steps</vt:lpstr>
      <vt:lpstr>PowerPoint Presentation</vt:lpstr>
      <vt:lpstr>PowerPoint Presentation</vt:lpstr>
      <vt:lpstr>Simulation of the performance of INSIDE Dose Profiler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2010-05-03T20:57:59Z</dcterms:created>
  <dcterms:modified xsi:type="dcterms:W3CDTF">2015-04-24T10:00:01Z</dcterms:modified>
</cp:coreProperties>
</file>