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2" r:id="rId3"/>
    <p:sldId id="297" r:id="rId4"/>
    <p:sldId id="307" r:id="rId5"/>
    <p:sldId id="308" r:id="rId6"/>
    <p:sldId id="316" r:id="rId7"/>
    <p:sldId id="310" r:id="rId8"/>
    <p:sldId id="309" r:id="rId9"/>
    <p:sldId id="311" r:id="rId10"/>
    <p:sldId id="313" r:id="rId11"/>
    <p:sldId id="312" r:id="rId12"/>
    <p:sldId id="317" r:id="rId13"/>
    <p:sldId id="264" r:id="rId14"/>
    <p:sldId id="265" r:id="rId15"/>
    <p:sldId id="266" r:id="rId16"/>
    <p:sldId id="272" r:id="rId17"/>
    <p:sldId id="278" r:id="rId18"/>
    <p:sldId id="280" r:id="rId19"/>
    <p:sldId id="281" r:id="rId20"/>
    <p:sldId id="314" r:id="rId21"/>
    <p:sldId id="302" r:id="rId22"/>
    <p:sldId id="304" r:id="rId23"/>
    <p:sldId id="318" r:id="rId24"/>
    <p:sldId id="315" r:id="rId25"/>
    <p:sldId id="30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AE8"/>
    <a:srgbClr val="BE1CBE"/>
    <a:srgbClr val="C5C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4369" autoAdjust="0"/>
  </p:normalViewPr>
  <p:slideViewPr>
    <p:cSldViewPr snapToGrid="0">
      <p:cViewPr varScale="1">
        <p:scale>
          <a:sx n="58" d="100"/>
          <a:sy n="58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BDA77-53AF-4840-86F0-1BCB68C03A33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03DD3-E6B7-4673-A335-7A864FE6C2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7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1FE76-9955-49CD-9461-54D59A431EA7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4BFCE-075C-4202-99D0-8B1782DFD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2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I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describe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progress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7 and 6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involves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24D6-443D-4F6F-A002-F47087877BA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11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4BFCE-075C-4202-99D0-8B1782DFD2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1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4BFCE-075C-4202-99D0-8B1782DFD2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29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4BFCE-075C-4202-99D0-8B1782DFD2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43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4BFCE-075C-4202-99D0-8B1782DFD2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1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4BFCE-075C-4202-99D0-8B1782DFD2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29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Congresso Nazionale della Società Italiana di Fisica Trieste, 23-27 September,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6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Nowadays new compact accelerators for charged particles beam therapy have been proposed where high beam intensities occur in short pulses. </a:t>
            </a:r>
            <a:r>
              <a:rPr lang="en-US" sz="1200" baseline="0" dirty="0" smtClean="0"/>
              <a:t>The typical characteristics of high </a:t>
            </a:r>
            <a:r>
              <a:rPr lang="en-US" sz="1200" b="0" baseline="0" dirty="0" smtClean="0"/>
              <a:t>flux</a:t>
            </a:r>
            <a:r>
              <a:rPr lang="en-US" sz="1200" baseline="0" dirty="0" smtClean="0"/>
              <a:t> beam are: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24D6-443D-4F6F-A002-F47087877BA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1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High Flux Beams the recombination phenomenon</a:t>
            </a:r>
            <a:r>
              <a:rPr lang="en-US" baseline="0" dirty="0" smtClean="0"/>
              <a:t> increases and therefore the total charge collection is inefficient unless a very high voltage between the electrodes is applied.  The solution is a detector with different gaps….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24D6-443D-4F6F-A002-F47087877BA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0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For measuring high intensity beams,</a:t>
            </a:r>
            <a:r>
              <a:rPr lang="en-US" sz="1200" baseline="0" dirty="0" smtClean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by the TERA08 we modify the chip connecting all</a:t>
            </a:r>
            <a:r>
              <a:rPr lang="en-US" sz="1200" baseline="0" dirty="0" smtClean="0">
                <a:latin typeface="Calibri" panose="020F0502020204030204" pitchFamily="34" charset="0"/>
              </a:rPr>
              <a:t> 64 channels in parallel and the total input current can be reconstructed by adding up the counts measured in each channel; Would be allow to reach 64-times higher input current  that is </a:t>
            </a:r>
            <a:r>
              <a:rPr lang="en-US" sz="1200" b="1" baseline="0" dirty="0" smtClean="0">
                <a:latin typeface="Calibri" panose="020F0502020204030204" pitchFamily="34" charset="0"/>
              </a:rPr>
              <a:t>256µA</a:t>
            </a:r>
            <a:r>
              <a:rPr lang="en-US" sz="1200" baseline="0" dirty="0" smtClean="0">
                <a:latin typeface="Calibri" panose="020F0502020204030204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white"/>
                </a:solidFill>
                <a:latin typeface="Calibri" panose="020F0502020204030204" pitchFamily="34" charset="0"/>
              </a:rPr>
              <a:t>Each channel is connected </a:t>
            </a:r>
            <a:r>
              <a:rPr lang="en-US" sz="12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to the common input using a series resistance R of 10MΩ, to equalize the independence of all the channels.</a:t>
            </a:r>
            <a:endParaRPr lang="en-US" sz="1200" b="1" dirty="0" smtClean="0">
              <a:solidFill>
                <a:prstClr val="whit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4BFCE-075C-4202-99D0-8B1782DFD2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5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F4551-C6BC-48E4-89BB-0B906C9521F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424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beam passes through</a:t>
            </a:r>
            <a:r>
              <a:rPr lang="en-US" baseline="0" dirty="0" smtClean="0"/>
              <a:t> 3 </a:t>
            </a:r>
            <a:r>
              <a:rPr lang="en-US" dirty="0" smtClean="0"/>
              <a:t>parallel ionization chambers with independent anodes and cathodes separated by a  different gaps</a:t>
            </a:r>
            <a:r>
              <a:rPr lang="en-US" baseline="0" dirty="0" smtClean="0"/>
              <a:t> with the characteristics described in the table…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24D6-443D-4F6F-A002-F47087877BA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3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anode or cathode is glued onto a fiberglass frame to assure rigidity and flatness uniformity, this is done in a series of steps. First special stretching procedure using small clamps and springs . Afterwards the </a:t>
            </a:r>
            <a:r>
              <a:rPr lang="en-US" b="1" dirty="0" smtClean="0"/>
              <a:t>anode or cathodes </a:t>
            </a:r>
            <a:r>
              <a:rPr lang="en-US" dirty="0" smtClean="0"/>
              <a:t>are glued onto the frame and finally after one day the clamps are removed.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24D6-443D-4F6F-A002-F47087877BA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47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frame containing an anode or cathode is placed into the box taking into account its position along the beam line. And when the package is completely assembled </a:t>
            </a:r>
            <a:r>
              <a:rPr lang="en-US" b="1" dirty="0" smtClean="0"/>
              <a:t>the readout electronics is placed.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24D6-443D-4F6F-A002-F47087877BA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7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4BFCE-075C-4202-99D0-8B1782DFD2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7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D3393AA-85F1-4204-AEF6-992B4E83D2C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9582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B13EBEA-C7E0-4A5F-84C1-D94EDB29CA5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796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B13EBEA-C7E0-4A5F-84C1-D94EDB29CA5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8990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0DA5-AFCC-4812-B64C-1970482E0E3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5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56D9-5FBA-40C5-BD6A-76D7EF2DD88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8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B13EBEA-C7E0-4A5F-84C1-D94EDB29CA5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137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B13EBEA-C7E0-4A5F-84C1-D94EDB29CA5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510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7177-2C82-4E60-998F-796D3242832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03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99F2-6957-4FEB-9287-B54720232048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9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C71DA3A-0ADB-4E56-AB39-160D0C60702A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3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325B-A065-4783-A158-92E7AC109AE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3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4106-E77A-4047-948C-A4B0E6DCD2D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8087-FD80-4D1A-8D1D-7BD1E6AEF96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41E8-0D9E-4D45-9F16-8DA3F568F86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65A-6FC3-4D07-8F1B-13D2EFF5EAE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2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7D48D-CD91-46B6-B115-51665825FD8A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7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6E1B-BADF-4A64-902B-D84751E7A6D9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2B13EBEA-C7E0-4A5F-84C1-D94EDB29CA5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4/24/2015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8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057" y="3118097"/>
            <a:ext cx="8196944" cy="1065676"/>
          </a:xfrm>
        </p:spPr>
        <p:txBody>
          <a:bodyPr vert="horz" wrap="square" lIns="91440" tIns="34290" rIns="91440" bIns="45720" rtlCol="0" anchor="b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WP 7 (RDH) Detector for high intensity beam</a:t>
            </a:r>
            <a:br>
              <a:rPr lang="en-US" sz="32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WP 6 (IRPT) New TERA chip development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58" y="5336498"/>
            <a:ext cx="963226" cy="1364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6471" y="6262256"/>
            <a:ext cx="3010328" cy="257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b="0" i="0" cap="none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b="0" i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it-IT" sz="1400" dirty="0" smtClean="0">
                <a:ln w="10160">
                  <a:solidFill>
                    <a:srgbClr val="00B0F0"/>
                  </a:solidFill>
                  <a:prstDash val="solid"/>
                </a:ln>
              </a:rPr>
              <a:t>Roma, April 24th</a:t>
            </a:r>
            <a:r>
              <a:rPr lang="it-IT" sz="1400" dirty="0">
                <a:ln w="10160">
                  <a:solidFill>
                    <a:srgbClr val="00B0F0"/>
                  </a:solidFill>
                  <a:prstDash val="solid"/>
                </a:ln>
              </a:rPr>
              <a:t>, 2015</a:t>
            </a:r>
            <a:endParaRPr lang="en-US" sz="1400" dirty="0">
              <a:ln w="10160">
                <a:solidFill>
                  <a:srgbClr val="00B0F0"/>
                </a:solidFill>
                <a:prstDash val="solid"/>
              </a:ln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61957" y="4316968"/>
            <a:ext cx="293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Leslie Karen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Fanola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75000"/>
                  </a:schemeClr>
                </a:solidFill>
              </a:rPr>
              <a:t>Guarachi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2" y="407778"/>
            <a:ext cx="7707558" cy="501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2523794" y="2620355"/>
            <a:ext cx="5420993" cy="3335359"/>
            <a:chOff x="2488366" y="3387777"/>
            <a:chExt cx="5621313" cy="3470223"/>
          </a:xfrm>
        </p:grpSpPr>
        <p:sp>
          <p:nvSpPr>
            <p:cNvPr id="4" name="3 Rectángulo"/>
            <p:cNvSpPr/>
            <p:nvPr/>
          </p:nvSpPr>
          <p:spPr>
            <a:xfrm>
              <a:off x="7300210" y="3387777"/>
              <a:ext cx="809469" cy="3371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488366" y="5934670"/>
              <a:ext cx="12291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</a:t>
              </a:r>
              <a:r>
                <a:rPr lang="es-ES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channels</a:t>
              </a:r>
              <a:endParaRPr lang="es-E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registers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8 Conector recto de flecha"/>
            <p:cNvCxnSpPr/>
            <p:nvPr/>
          </p:nvCxnSpPr>
          <p:spPr>
            <a:xfrm flipV="1">
              <a:off x="3117953" y="5621311"/>
              <a:ext cx="0" cy="3597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4 Grupo"/>
          <p:cNvGrpSpPr/>
          <p:nvPr/>
        </p:nvGrpSpPr>
        <p:grpSpPr>
          <a:xfrm>
            <a:off x="3856241" y="2766833"/>
            <a:ext cx="4091043" cy="3188881"/>
            <a:chOff x="3869959" y="3540177"/>
            <a:chExt cx="4242218" cy="3317823"/>
          </a:xfrm>
        </p:grpSpPr>
        <p:sp>
          <p:nvSpPr>
            <p:cNvPr id="10" name="9 CuadroTexto"/>
            <p:cNvSpPr txBox="1"/>
            <p:nvPr/>
          </p:nvSpPr>
          <p:spPr>
            <a:xfrm>
              <a:off x="3869959" y="6211669"/>
              <a:ext cx="1229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 of 4 </a:t>
              </a:r>
              <a:r>
                <a:rPr lang="es-ES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channels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flipV="1">
              <a:off x="4472062" y="4527030"/>
              <a:ext cx="0" cy="16339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2 Rectángulo"/>
            <p:cNvSpPr/>
            <p:nvPr/>
          </p:nvSpPr>
          <p:spPr>
            <a:xfrm>
              <a:off x="7302708" y="3540177"/>
              <a:ext cx="809469" cy="3371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5234465" y="2943872"/>
            <a:ext cx="2715320" cy="3056812"/>
            <a:chOff x="5299019" y="3722557"/>
            <a:chExt cx="2815658" cy="3180413"/>
          </a:xfrm>
        </p:grpSpPr>
        <p:sp>
          <p:nvSpPr>
            <p:cNvPr id="16" name="15 CuadroTexto"/>
            <p:cNvSpPr txBox="1"/>
            <p:nvPr/>
          </p:nvSpPr>
          <p:spPr>
            <a:xfrm>
              <a:off x="5299019" y="6256639"/>
              <a:ext cx="1446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 of 16 </a:t>
              </a:r>
              <a:r>
                <a:rPr lang="es-ES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channels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 flipV="1">
              <a:off x="6054774" y="5863652"/>
              <a:ext cx="0" cy="3597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Rectángulo"/>
            <p:cNvSpPr/>
            <p:nvPr/>
          </p:nvSpPr>
          <p:spPr>
            <a:xfrm>
              <a:off x="7305208" y="3722557"/>
              <a:ext cx="809469" cy="3371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617241" y="3116338"/>
            <a:ext cx="1395006" cy="2873440"/>
            <a:chOff x="6730584" y="3902437"/>
            <a:chExt cx="1446555" cy="2989627"/>
          </a:xfrm>
        </p:grpSpPr>
        <p:sp>
          <p:nvSpPr>
            <p:cNvPr id="20" name="19 Rectángulo"/>
            <p:cNvSpPr/>
            <p:nvPr/>
          </p:nvSpPr>
          <p:spPr>
            <a:xfrm>
              <a:off x="7305208" y="3902437"/>
              <a:ext cx="809469" cy="3371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730584" y="6245733"/>
              <a:ext cx="1446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 of 64 </a:t>
              </a:r>
              <a:r>
                <a:rPr lang="es-ES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channels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21 Conector recto de flecha"/>
            <p:cNvCxnSpPr/>
            <p:nvPr/>
          </p:nvCxnSpPr>
          <p:spPr>
            <a:xfrm flipH="1" flipV="1">
              <a:off x="6745574" y="4059726"/>
              <a:ext cx="554636" cy="21519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27 CuadroTexto"/>
          <p:cNvSpPr txBox="1"/>
          <p:nvPr/>
        </p:nvSpPr>
        <p:spPr>
          <a:xfrm>
            <a:off x="2452367" y="6067016"/>
            <a:ext cx="631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Digital part of the chip finalized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36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1572" y="152589"/>
            <a:ext cx="7878871" cy="6045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TERA09 Design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4538" y="772116"/>
            <a:ext cx="7944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Several attempts to modify the analog part to increase the frequency of the recycling integrator. </a:t>
            </a:r>
          </a:p>
          <a:p>
            <a:pPr algn="just"/>
            <a:r>
              <a:rPr lang="en-US" sz="2400" dirty="0" smtClean="0"/>
              <a:t>Two examples of OTA design:</a:t>
            </a:r>
            <a:endParaRPr lang="en-US" sz="2400" dirty="0"/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5378" r="40920" b="21668"/>
          <a:stretch/>
        </p:blipFill>
        <p:spPr>
          <a:xfrm>
            <a:off x="5417655" y="1535613"/>
            <a:ext cx="3372788" cy="2664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1017109" y="2521456"/>
                <a:ext cx="42646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Mirrored Configuration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𝒊𝒏</m:t>
                          </m:r>
                        </m:sub>
                      </m:sSub>
                      <m:r>
                        <a:rPr lang="it-IT" b="1" i="1">
                          <a:latin typeface="Cambria Math"/>
                        </a:rPr>
                        <m:t>=</m:t>
                      </m:r>
                      <m:r>
                        <a:rPr lang="it-IT" b="1" i="1">
                          <a:latin typeface="Cambria Math"/>
                        </a:rPr>
                        <m:t>𝟖</m:t>
                      </m:r>
                      <m:r>
                        <a:rPr lang="it-IT" b="1" i="1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it-IT" b="1" i="1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it-IT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it-IT" b="1">
                          <a:latin typeface="Cambria Math"/>
                          <a:ea typeface="Cambria Math"/>
                        </a:rPr>
                        <m:t>𝟖𝟎</m:t>
                      </m:r>
                      <m:r>
                        <a:rPr lang="it-IT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b="1">
                          <a:latin typeface="Cambria Math"/>
                          <a:ea typeface="Cambria Math"/>
                        </a:rPr>
                        <m:t>𝐌𝐇𝐳</m:t>
                      </m:r>
                      <m:r>
                        <a:rPr lang="it-IT" b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it-IT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b="1">
                              <a:latin typeface="Cambria Math"/>
                              <a:ea typeface="Cambria Math"/>
                            </a:rPr>
                            <m:t>𝐭𝐜𝐤</m:t>
                          </m:r>
                          <m:r>
                            <a:rPr lang="it-IT" b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it-IT" b="1">
                              <a:latin typeface="Cambria Math"/>
                              <a:ea typeface="Cambria Math"/>
                            </a:rPr>
                            <m:t>𝟑𝟐𝟎𝐌𝐇</m:t>
                          </m:r>
                          <m:r>
                            <a:rPr lang="es-ES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09" y="2521456"/>
                <a:ext cx="426469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288" t="-471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t="23387" r="16845" b="7510"/>
          <a:stretch/>
        </p:blipFill>
        <p:spPr>
          <a:xfrm>
            <a:off x="5281803" y="4392118"/>
            <a:ext cx="3644491" cy="2323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350580" y="4392118"/>
                <a:ext cx="419775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Folde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Cascode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it-IT" b="1" i="1">
                              <a:latin typeface="Cambria Math"/>
                            </a:rPr>
                            <m:t>𝒊𝒏</m:t>
                          </m:r>
                        </m:sub>
                      </m:sSub>
                      <m:r>
                        <a:rPr lang="it-IT" b="1" i="1">
                          <a:latin typeface="Cambria Math"/>
                        </a:rPr>
                        <m:t>=</m:t>
                      </m:r>
                      <m:r>
                        <a:rPr lang="it-IT" b="1" i="1">
                          <a:latin typeface="Cambria Math"/>
                        </a:rPr>
                        <m:t>𝟖</m:t>
                      </m:r>
                      <m:r>
                        <a:rPr lang="it-IT" b="1" i="1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it-IT" b="1" i="1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it-IT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it-IT" b="1"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it-IT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b="1">
                          <a:latin typeface="Cambria Math"/>
                          <a:ea typeface="Cambria Math"/>
                        </a:rPr>
                        <m:t>𝐌𝐇𝐳</m:t>
                      </m:r>
                      <m:r>
                        <a:rPr lang="es-ES" b="1" i="0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s-ES" b="1" i="0" smtClean="0">
                          <a:latin typeface="Cambria Math"/>
                          <a:ea typeface="Cambria Math"/>
                        </a:rPr>
                        <m:t>𝐭𝐜𝐤</m:t>
                      </m:r>
                      <m:r>
                        <a:rPr lang="es-ES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b="1" i="0" smtClean="0">
                          <a:latin typeface="Cambria Math"/>
                          <a:ea typeface="Cambria Math"/>
                        </a:rPr>
                        <m:t>𝟐𝟎𝟎𝐌𝐇𝐳</m:t>
                      </m:r>
                      <m:r>
                        <a:rPr lang="es-ES" b="1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0" y="4392118"/>
                <a:ext cx="419775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308" t="-4673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CuadroTexto"/>
          <p:cNvSpPr txBox="1"/>
          <p:nvPr/>
        </p:nvSpPr>
        <p:spPr>
          <a:xfrm>
            <a:off x="350580" y="5246557"/>
            <a:ext cx="4686115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Submission of the first  TERA09 prototype scheduled for July 27th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260" y="3131998"/>
            <a:ext cx="7878871" cy="60453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Construction and Characterization of a multi-gap monitor chamber </a:t>
            </a:r>
            <a:b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9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88574" y="579931"/>
            <a:ext cx="7487114" cy="604537"/>
          </a:xfrm>
        </p:spPr>
        <p:txBody>
          <a:bodyPr>
            <a:no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Multi-Gap Ionization Chamber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933245"/>
              </p:ext>
            </p:extLst>
          </p:nvPr>
        </p:nvGraphicFramePr>
        <p:xfrm>
          <a:off x="5623563" y="2046661"/>
          <a:ext cx="2989427" cy="28256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20917"/>
                <a:gridCol w="884255"/>
                <a:gridCol w="884255"/>
              </a:tblGrid>
              <a:tr h="470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kern="1200" noProof="0" dirty="0" smtClean="0"/>
                        <a:t>Material</a:t>
                      </a:r>
                      <a:endParaRPr lang="en-US" sz="1100" b="1" i="0" u="none" strike="noStrike" kern="1200" noProof="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Thickness (mm)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 </a:t>
                      </a:r>
                      <a:endParaRPr lang="en-US" sz="11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144" marR="7144" marT="7144" marB="0" anchor="ctr"/>
                </a:tc>
              </a:tr>
              <a:tr h="470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Mylar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>
                          <a:solidFill>
                            <a:schemeClr val="tx1"/>
                          </a:solidFill>
                        </a:rPr>
                        <a:t>12,00 E-3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Cathode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AAA"/>
                    </a:solidFill>
                  </a:tcPr>
                </a:tc>
              </a:tr>
              <a:tr h="470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Aluminum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Nitrogen/Air 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Gap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Frame 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0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Aluminum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17,00 E-3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Anode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470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Kapton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noProof="0" dirty="0" smtClean="0"/>
                        <a:t>25,00 E-3</a:t>
                      </a:r>
                      <a:endParaRPr lang="en-US" sz="11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flipH="1" flipV="1">
            <a:off x="4832131" y="2023899"/>
            <a:ext cx="2237844" cy="166383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950373" y="2339394"/>
            <a:ext cx="2119602" cy="134834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076497" y="2741451"/>
            <a:ext cx="1993478" cy="94628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2" y="1714433"/>
            <a:ext cx="4384115" cy="35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4258" y="103468"/>
            <a:ext cx="5310526" cy="72588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n w="0"/>
                <a:solidFill>
                  <a:srgbClr val="ACD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Detector Assembly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8" y="1467643"/>
            <a:ext cx="2670356" cy="2002767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0" y="4108704"/>
            <a:ext cx="2630979" cy="1973234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E:\Mis documentos\UNITO\Double Chamber\Fotos Gluing\DSCF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950" y="1467644"/>
            <a:ext cx="2630979" cy="1973234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E:\Mis documentos\UNITO\Double Chamber\Fotos Gluing\DSCF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7156" y="1467644"/>
            <a:ext cx="2630979" cy="1973235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E:\Mis documentos\UNITO\Double Chamber\Fotos Gluing\DSCF0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7156" y="4108704"/>
            <a:ext cx="2630979" cy="1973235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83804" y="4108704"/>
            <a:ext cx="2630979" cy="1973234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E:\Mis documentos\UNITO\Double Chamber\Fotos Gluing\DSCF00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6806" y="1467643"/>
            <a:ext cx="2630979" cy="19732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E:\Mis documentos\UNITO\Double Chamber\Fotos Gluing\DSCF004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27156" y="1467643"/>
            <a:ext cx="2630979" cy="197323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E:\Mis documentos\UNITO\Double Chamber\Fotos Gluing\DSCF003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6806" y="4108704"/>
            <a:ext cx="2655265" cy="199144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E:\Mis documentos\UNITO\Double Chamber\Fotos Gluing\DSCF004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27157" y="4126918"/>
            <a:ext cx="2630978" cy="197323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E:\Mis documentos\UNITO\Double Chamber\Fotos Gluing\DSCF004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83804" y="4126918"/>
            <a:ext cx="2655264" cy="199144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7" y="1467643"/>
            <a:ext cx="2670356" cy="200276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9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8" y="719021"/>
            <a:ext cx="1958367" cy="146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7" y="718179"/>
            <a:ext cx="1964631" cy="1473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27" y="718180"/>
            <a:ext cx="1970637" cy="1477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30" y="718179"/>
            <a:ext cx="1995689" cy="1496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8" y="2668526"/>
            <a:ext cx="1958367" cy="146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7" y="2686015"/>
            <a:ext cx="1964631" cy="1473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7" b="13529"/>
          <a:stretch/>
        </p:blipFill>
        <p:spPr>
          <a:xfrm>
            <a:off x="4605527" y="2469725"/>
            <a:ext cx="1964631" cy="1906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8747"/>
          <a:stretch/>
        </p:blipFill>
        <p:spPr>
          <a:xfrm>
            <a:off x="6803588" y="2469725"/>
            <a:ext cx="1964631" cy="1866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0" b="6225"/>
          <a:stretch/>
        </p:blipFill>
        <p:spPr>
          <a:xfrm>
            <a:off x="358948" y="4618031"/>
            <a:ext cx="1961882" cy="1903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3" b="6672"/>
          <a:stretch/>
        </p:blipFill>
        <p:spPr>
          <a:xfrm>
            <a:off x="2519687" y="4618031"/>
            <a:ext cx="1971276" cy="1954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7" b="4812"/>
          <a:stretch/>
        </p:blipFill>
        <p:spPr>
          <a:xfrm>
            <a:off x="4617671" y="4611767"/>
            <a:ext cx="1952487" cy="1966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16685"/>
          <a:stretch/>
        </p:blipFill>
        <p:spPr>
          <a:xfrm>
            <a:off x="6772530" y="4611767"/>
            <a:ext cx="1948778" cy="1891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CasellaDiTesto 14"/>
          <p:cNvSpPr txBox="1">
            <a:spLocks noChangeArrowheads="1"/>
          </p:cNvSpPr>
          <p:nvPr/>
        </p:nvSpPr>
        <p:spPr bwMode="auto">
          <a:xfrm>
            <a:off x="8482467" y="1845617"/>
            <a:ext cx="285752" cy="369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7" name="CasellaDiTesto 14"/>
          <p:cNvSpPr txBox="1">
            <a:spLocks noChangeArrowheads="1"/>
          </p:cNvSpPr>
          <p:nvPr/>
        </p:nvSpPr>
        <p:spPr bwMode="auto">
          <a:xfrm>
            <a:off x="6320288" y="1826829"/>
            <a:ext cx="285752" cy="369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 smtClean="0">
                <a:solidFill>
                  <a:prstClr val="white"/>
                </a:solidFill>
              </a:rPr>
              <a:t>3</a:t>
            </a:r>
            <a:endParaRPr lang="it-IT" altLang="en-US" dirty="0">
              <a:solidFill>
                <a:prstClr val="white"/>
              </a:solidFill>
            </a:endParaRPr>
          </a:p>
        </p:txBody>
      </p:sp>
      <p:sp>
        <p:nvSpPr>
          <p:cNvPr id="18" name="CasellaDiTesto 14"/>
          <p:cNvSpPr txBox="1">
            <a:spLocks noChangeArrowheads="1"/>
          </p:cNvSpPr>
          <p:nvPr/>
        </p:nvSpPr>
        <p:spPr bwMode="auto">
          <a:xfrm>
            <a:off x="4192107" y="1818466"/>
            <a:ext cx="285752" cy="369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 smtClean="0">
                <a:solidFill>
                  <a:prstClr val="white"/>
                </a:solidFill>
              </a:rPr>
              <a:t>2</a:t>
            </a:r>
            <a:endParaRPr lang="it-IT" altLang="en-US" dirty="0">
              <a:solidFill>
                <a:prstClr val="white"/>
              </a:solidFill>
            </a:endParaRPr>
          </a:p>
        </p:txBody>
      </p:sp>
      <p:sp>
        <p:nvSpPr>
          <p:cNvPr id="19" name="CasellaDiTesto 14"/>
          <p:cNvSpPr txBox="1">
            <a:spLocks noChangeArrowheads="1"/>
          </p:cNvSpPr>
          <p:nvPr/>
        </p:nvSpPr>
        <p:spPr bwMode="auto">
          <a:xfrm>
            <a:off x="2027225" y="1818466"/>
            <a:ext cx="285752" cy="369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 smtClean="0">
                <a:solidFill>
                  <a:prstClr val="white"/>
                </a:solidFill>
              </a:rPr>
              <a:t>1</a:t>
            </a:r>
            <a:endParaRPr lang="it-IT" altLang="en-US" dirty="0">
              <a:solidFill>
                <a:prstClr val="white"/>
              </a:solidFill>
            </a:endParaRPr>
          </a:p>
        </p:txBody>
      </p:sp>
      <p:sp>
        <p:nvSpPr>
          <p:cNvPr id="20" name="CasellaDiTesto 14"/>
          <p:cNvSpPr txBox="1">
            <a:spLocks noChangeArrowheads="1"/>
          </p:cNvSpPr>
          <p:nvPr/>
        </p:nvSpPr>
        <p:spPr bwMode="auto">
          <a:xfrm>
            <a:off x="8482467" y="3937366"/>
            <a:ext cx="285752" cy="369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 smtClean="0">
                <a:solidFill>
                  <a:prstClr val="white"/>
                </a:solidFill>
              </a:rPr>
              <a:t>8</a:t>
            </a:r>
            <a:endParaRPr lang="it-IT" altLang="en-US" dirty="0">
              <a:solidFill>
                <a:prstClr val="white"/>
              </a:solidFill>
            </a:endParaRPr>
          </a:p>
        </p:txBody>
      </p:sp>
      <p:sp>
        <p:nvSpPr>
          <p:cNvPr id="21" name="CasellaDiTesto 14"/>
          <p:cNvSpPr txBox="1">
            <a:spLocks noChangeArrowheads="1"/>
          </p:cNvSpPr>
          <p:nvPr/>
        </p:nvSpPr>
        <p:spPr bwMode="auto">
          <a:xfrm>
            <a:off x="6320288" y="3974823"/>
            <a:ext cx="285752" cy="369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 smtClean="0">
                <a:solidFill>
                  <a:prstClr val="white"/>
                </a:solidFill>
              </a:rPr>
              <a:t>7</a:t>
            </a:r>
            <a:endParaRPr lang="it-IT" altLang="en-US" dirty="0">
              <a:solidFill>
                <a:prstClr val="white"/>
              </a:solidFill>
            </a:endParaRPr>
          </a:p>
        </p:txBody>
      </p:sp>
      <p:sp>
        <p:nvSpPr>
          <p:cNvPr id="22" name="CasellaDiTesto 14"/>
          <p:cNvSpPr txBox="1">
            <a:spLocks noChangeArrowheads="1"/>
          </p:cNvSpPr>
          <p:nvPr/>
        </p:nvSpPr>
        <p:spPr bwMode="auto">
          <a:xfrm>
            <a:off x="4192107" y="3790159"/>
            <a:ext cx="285752" cy="369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 smtClean="0">
                <a:solidFill>
                  <a:prstClr val="white"/>
                </a:solidFill>
              </a:rPr>
              <a:t>6</a:t>
            </a:r>
            <a:endParaRPr lang="it-IT" altLang="en-US" dirty="0">
              <a:solidFill>
                <a:prstClr val="white"/>
              </a:solidFill>
            </a:endParaRPr>
          </a:p>
        </p:txBody>
      </p:sp>
      <p:sp>
        <p:nvSpPr>
          <p:cNvPr id="23" name="CasellaDiTesto 14"/>
          <p:cNvSpPr txBox="1">
            <a:spLocks noChangeArrowheads="1"/>
          </p:cNvSpPr>
          <p:nvPr/>
        </p:nvSpPr>
        <p:spPr bwMode="auto">
          <a:xfrm>
            <a:off x="2032375" y="3752702"/>
            <a:ext cx="285752" cy="369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 smtClean="0">
                <a:solidFill>
                  <a:prstClr val="white"/>
                </a:solidFill>
              </a:rPr>
              <a:t>5</a:t>
            </a:r>
            <a:endParaRPr lang="it-IT" altLang="en-US" dirty="0">
              <a:solidFill>
                <a:prstClr val="white"/>
              </a:solidFill>
            </a:endParaRPr>
          </a:p>
        </p:txBody>
      </p:sp>
      <p:sp>
        <p:nvSpPr>
          <p:cNvPr id="24" name="CasellaDiTesto 14"/>
          <p:cNvSpPr txBox="1">
            <a:spLocks noChangeArrowheads="1"/>
          </p:cNvSpPr>
          <p:nvPr/>
        </p:nvSpPr>
        <p:spPr bwMode="auto">
          <a:xfrm>
            <a:off x="8259800" y="6158225"/>
            <a:ext cx="46150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 smtClean="0">
                <a:solidFill>
                  <a:prstClr val="white"/>
                </a:solidFill>
              </a:rPr>
              <a:t>12</a:t>
            </a:r>
            <a:endParaRPr lang="it-IT" altLang="en-US" dirty="0">
              <a:solidFill>
                <a:prstClr val="white"/>
              </a:solidFill>
            </a:endParaRPr>
          </a:p>
        </p:txBody>
      </p:sp>
      <p:sp>
        <p:nvSpPr>
          <p:cNvPr id="25" name="CasellaDiTesto 14"/>
          <p:cNvSpPr txBox="1">
            <a:spLocks noChangeArrowheads="1"/>
          </p:cNvSpPr>
          <p:nvPr/>
        </p:nvSpPr>
        <p:spPr bwMode="auto">
          <a:xfrm>
            <a:off x="6083148" y="6210117"/>
            <a:ext cx="52289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 smtClean="0">
                <a:solidFill>
                  <a:prstClr val="white"/>
                </a:solidFill>
              </a:rPr>
              <a:t>11</a:t>
            </a:r>
            <a:endParaRPr lang="it-IT" altLang="en-US" dirty="0">
              <a:solidFill>
                <a:prstClr val="white"/>
              </a:solidFill>
            </a:endParaRPr>
          </a:p>
        </p:txBody>
      </p:sp>
      <p:sp>
        <p:nvSpPr>
          <p:cNvPr id="26" name="CasellaDiTesto 14"/>
          <p:cNvSpPr txBox="1">
            <a:spLocks noChangeArrowheads="1"/>
          </p:cNvSpPr>
          <p:nvPr/>
        </p:nvSpPr>
        <p:spPr bwMode="auto">
          <a:xfrm>
            <a:off x="4018941" y="6158225"/>
            <a:ext cx="472022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 smtClean="0">
                <a:solidFill>
                  <a:prstClr val="white"/>
                </a:solidFill>
              </a:rPr>
              <a:t>10</a:t>
            </a:r>
            <a:endParaRPr lang="it-IT" altLang="en-US" dirty="0">
              <a:solidFill>
                <a:prstClr val="white"/>
              </a:solidFill>
            </a:endParaRPr>
          </a:p>
        </p:txBody>
      </p:sp>
      <p:sp>
        <p:nvSpPr>
          <p:cNvPr id="27" name="CasellaDiTesto 14"/>
          <p:cNvSpPr txBox="1">
            <a:spLocks noChangeArrowheads="1"/>
          </p:cNvSpPr>
          <p:nvPr/>
        </p:nvSpPr>
        <p:spPr bwMode="auto">
          <a:xfrm>
            <a:off x="2107227" y="6133868"/>
            <a:ext cx="285752" cy="369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defTabSz="457200" eaLnBrk="1" hangingPunct="1"/>
            <a:r>
              <a:rPr lang="it-IT" altLang="en-US" dirty="0" smtClean="0">
                <a:solidFill>
                  <a:prstClr val="white"/>
                </a:solidFill>
              </a:rPr>
              <a:t>9</a:t>
            </a:r>
            <a:endParaRPr lang="it-IT" altLang="en-US" dirty="0">
              <a:solidFill>
                <a:prstClr val="white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817296" y="37608"/>
            <a:ext cx="3450914" cy="4821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ln w="0"/>
                <a:solidFill>
                  <a:srgbClr val="ACD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Detector Assembly</a:t>
            </a:r>
          </a:p>
        </p:txBody>
      </p:sp>
      <p:sp>
        <p:nvSpPr>
          <p:cNvPr id="2" name="Down Arrow 1"/>
          <p:cNvSpPr/>
          <p:nvPr/>
        </p:nvSpPr>
        <p:spPr>
          <a:xfrm>
            <a:off x="1093202" y="1"/>
            <a:ext cx="489858" cy="723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BEAM</a:t>
            </a:r>
            <a:endParaRPr lang="en-US" sz="9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866687" y="1818466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anode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082656" y="182682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frame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122470" y="181615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cathode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116398" y="3924747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anode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7275475" y="3924747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anode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216676" y="185720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cathode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216676" y="619376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cathode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66687" y="379015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frame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082655" y="374229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frame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918784" y="610819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frame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082654" y="621011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frame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116398" y="621543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frame</a:t>
            </a:r>
            <a:endParaRPr lang="es-ES_tradn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46" y="694933"/>
            <a:ext cx="4415013" cy="5886684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4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35492" y="1235621"/>
            <a:ext cx="7392058" cy="7329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ln w="0"/>
                <a:solidFill>
                  <a:srgbClr val="ACD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Detector Characterization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5383" y="1977466"/>
            <a:ext cx="78821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76200" defTabSz="4572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Carbon Ion Beam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CNAO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(Synchrotron, 120-400MeV/u)</a:t>
            </a:r>
          </a:p>
          <a:p>
            <a:pPr marL="342900" indent="-76200" defTabSz="457200">
              <a:buFont typeface="Wingdings" panose="05000000000000000000" pitchFamily="2" charset="2"/>
              <a:buChar char="Ø"/>
            </a:pPr>
            <a:endParaRPr lang="it-IT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76200" defTabSz="457200">
              <a:buFont typeface="Wingdings" panose="05000000000000000000" pitchFamily="2" charset="2"/>
              <a:buChar char="Ø"/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Proton Beam at Bern University Hospital        (PET Cyclotron of 15MeV)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76200" defTabSz="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0437" y="5090352"/>
            <a:ext cx="7882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independent detector measuring the beam flux. Therefore the efficiency was determined by fitting the data with models found  in the literature</a:t>
            </a:r>
          </a:p>
          <a:p>
            <a:endParaRPr lang="en-US" dirty="0" smtClean="0"/>
          </a:p>
          <a:p>
            <a:r>
              <a:rPr lang="en-US" dirty="0" smtClean="0"/>
              <a:t>Both facilities have uniform intensity beams.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1219" y="795588"/>
            <a:ext cx="6727642" cy="49866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28625" indent="-428625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solidFill>
                  <a:srgbClr val="ACD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 with Carbon Ions at CNAO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161989" y="1981110"/>
            <a:ext cx="3785571" cy="3743003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Synchrotron</a:t>
            </a:r>
          </a:p>
          <a:p>
            <a:r>
              <a:rPr lang="en-US" dirty="0">
                <a:latin typeface="Calibri" panose="020F0502020204030204" pitchFamily="34" charset="0"/>
              </a:rPr>
              <a:t>Beam Intensity:</a:t>
            </a:r>
          </a:p>
          <a:p>
            <a:pPr marL="342900" indent="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      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≈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3×10</a:t>
            </a:r>
            <a:r>
              <a:rPr lang="en-US" baseline="30000" dirty="0">
                <a:latin typeface="Calibri" panose="020F0502020204030204" pitchFamily="34" charset="0"/>
                <a:cs typeface="Times New Roman"/>
              </a:rPr>
              <a:t>7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(part/spill)</a:t>
            </a:r>
          </a:p>
          <a:p>
            <a:pPr marL="342900" indent="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/>
              </a:rPr>
              <a:t>      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≈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2×10</a:t>
            </a:r>
            <a:r>
              <a:rPr lang="en-US" baseline="30000" dirty="0">
                <a:latin typeface="Calibri" panose="020F0502020204030204" pitchFamily="34" charset="0"/>
                <a:cs typeface="Times New Roman"/>
              </a:rPr>
              <a:t>7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 (part/spill)</a:t>
            </a:r>
          </a:p>
          <a:p>
            <a:pPr marL="338138" indent="4763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Times New Roman"/>
              </a:rPr>
              <a:t>      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≈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4×10</a:t>
            </a:r>
            <a:r>
              <a:rPr lang="en-US" baseline="30000" dirty="0">
                <a:latin typeface="Calibri" panose="020F0502020204030204" pitchFamily="34" charset="0"/>
                <a:cs typeface="Times New Roman"/>
              </a:rPr>
              <a:t>6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 (part/spill)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Minimum Energy (120MeV/u)</a:t>
            </a:r>
          </a:p>
          <a:p>
            <a:r>
              <a:rPr lang="en-US" dirty="0">
                <a:latin typeface="Calibri" panose="020F0502020204030204" pitchFamily="34" charset="0"/>
              </a:rPr>
              <a:t>Voltage between plates: 13-400 </a:t>
            </a:r>
            <a:r>
              <a:rPr lang="en-US" dirty="0" smtClean="0">
                <a:latin typeface="Calibri" panose="020F0502020204030204" pitchFamily="34" charset="0"/>
              </a:rPr>
              <a:t>V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4" y="1780694"/>
            <a:ext cx="4416457" cy="414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6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1" y="1117537"/>
            <a:ext cx="4158773" cy="2610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07" y="1117537"/>
            <a:ext cx="4158772" cy="2610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20" y="4055946"/>
            <a:ext cx="4158773" cy="261046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89153" y="419725"/>
            <a:ext cx="595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fits are using the </a:t>
            </a:r>
            <a:r>
              <a:rPr lang="en-US" dirty="0" err="1" smtClean="0"/>
              <a:t>Boag</a:t>
            </a:r>
            <a:r>
              <a:rPr lang="en-US" dirty="0" smtClean="0"/>
              <a:t>-Wilson Theory for recombination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3215" y="-12795"/>
            <a:ext cx="3658766" cy="29136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28625" indent="-428625"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rgbClr val="ACD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 with Carbon Ions at CNAO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0" y="666998"/>
            <a:ext cx="4184177" cy="2610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81" y="666998"/>
            <a:ext cx="4184177" cy="2610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79" y="3762957"/>
            <a:ext cx="4184176" cy="26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1634" y="292432"/>
            <a:ext cx="7878871" cy="60453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Compact Accelerators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634" y="1399814"/>
            <a:ext cx="8322366" cy="1453867"/>
          </a:xfrm>
        </p:spPr>
        <p:txBody>
          <a:bodyPr numCol="2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/>
              <a:t>Laser-driven accelerators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/>
              <a:t>Cyclinac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smtClean="0"/>
              <a:t>Synchrocyclotrons </a:t>
            </a:r>
            <a:endParaRPr lang="en-US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/>
              <a:t>Fixed Field Alternating Gradient accelerators (FFAG)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0394309"/>
              </p:ext>
            </p:extLst>
          </p:nvPr>
        </p:nvGraphicFramePr>
        <p:xfrm>
          <a:off x="561206" y="2853681"/>
          <a:ext cx="8246226" cy="28812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261581"/>
                <a:gridCol w="2984645"/>
              </a:tblGrid>
              <a:tr h="7124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Typical</a:t>
                      </a:r>
                      <a:r>
                        <a:rPr lang="en-US" sz="2000" baseline="0" dirty="0" smtClean="0"/>
                        <a:t> Characteristics for high flux pulsed charged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particle beams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54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Pulse</a:t>
                      </a:r>
                      <a:r>
                        <a:rPr lang="en-US" sz="2000" baseline="0" dirty="0" smtClean="0"/>
                        <a:t> frequency (kHz)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 – 1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</a:tr>
              <a:tr h="4854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Pulse Length (</a:t>
                      </a:r>
                      <a:r>
                        <a:rPr lang="el-GR" sz="2000" dirty="0" smtClean="0"/>
                        <a:t>μ</a:t>
                      </a:r>
                      <a:r>
                        <a:rPr lang="en-US" sz="2000" dirty="0" smtClean="0"/>
                        <a:t>s)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 – 20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</a:tr>
              <a:tr h="712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particles per pulse (prot/pulse)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7</a:t>
                      </a:r>
                      <a:r>
                        <a:rPr lang="en-US" sz="2000" dirty="0" smtClean="0"/>
                        <a:t> -10</a:t>
                      </a:r>
                      <a:r>
                        <a:rPr lang="en-US" sz="2000" baseline="30000" dirty="0" smtClean="0"/>
                        <a:t>8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</a:tr>
              <a:tr h="4854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Instantaneous</a:t>
                      </a:r>
                      <a:r>
                        <a:rPr lang="en-US" sz="2000" baseline="0" dirty="0" smtClean="0"/>
                        <a:t> Intensity (prot/s)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12</a:t>
                      </a:r>
                      <a:r>
                        <a:rPr lang="en-US" sz="2000" dirty="0" smtClean="0"/>
                        <a:t> -10</a:t>
                      </a:r>
                      <a:r>
                        <a:rPr lang="en-US" sz="2000" baseline="30000" dirty="0" smtClean="0"/>
                        <a:t>14 </a:t>
                      </a:r>
                      <a:r>
                        <a:rPr lang="en-US" sz="2000" baseline="0" dirty="0" smtClean="0"/>
                        <a:t>(1nA-20µA)</a:t>
                      </a:r>
                      <a:endParaRPr lang="en-US" sz="20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4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2" y="810663"/>
            <a:ext cx="8475885" cy="532031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092384" y="2407994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92D050"/>
                </a:solidFill>
              </a:rPr>
              <a:t>f</a:t>
            </a:r>
            <a:r>
              <a:rPr lang="es-ES" sz="2800" baseline="-25000" dirty="0" smtClean="0">
                <a:solidFill>
                  <a:srgbClr val="92D050"/>
                </a:solidFill>
              </a:rPr>
              <a:t>3</a:t>
            </a:r>
            <a:r>
              <a:rPr lang="es-ES" sz="2800" dirty="0" smtClean="0">
                <a:solidFill>
                  <a:srgbClr val="92D050"/>
                </a:solidFill>
              </a:rPr>
              <a:t>/f</a:t>
            </a:r>
            <a:r>
              <a:rPr lang="es-ES" sz="2800" baseline="-25000" dirty="0" smtClean="0">
                <a:solidFill>
                  <a:srgbClr val="92D050"/>
                </a:solidFill>
              </a:rPr>
              <a:t>1</a:t>
            </a:r>
            <a:endParaRPr lang="en-US" sz="2800" baseline="-25000" dirty="0">
              <a:solidFill>
                <a:srgbClr val="92D05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16377" y="3451470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70C0"/>
                </a:solidFill>
              </a:rPr>
              <a:t>f</a:t>
            </a:r>
            <a:r>
              <a:rPr lang="es-ES" sz="2800" baseline="-25000" dirty="0">
                <a:solidFill>
                  <a:srgbClr val="0070C0"/>
                </a:solidFill>
              </a:rPr>
              <a:t>2</a:t>
            </a:r>
            <a:r>
              <a:rPr lang="es-ES" sz="2800" dirty="0" smtClean="0">
                <a:solidFill>
                  <a:srgbClr val="0070C0"/>
                </a:solidFill>
              </a:rPr>
              <a:t>/f</a:t>
            </a:r>
            <a:r>
              <a:rPr lang="es-ES" sz="2800" baseline="-25000" dirty="0" smtClean="0">
                <a:solidFill>
                  <a:srgbClr val="0070C0"/>
                </a:solidFill>
              </a:rPr>
              <a:t>1</a:t>
            </a:r>
            <a:endParaRPr lang="en-US" sz="2800" baseline="-25000" dirty="0">
              <a:solidFill>
                <a:srgbClr val="0070C0"/>
              </a:solidFill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2203554" y="1334125"/>
            <a:ext cx="4736892" cy="3132944"/>
          </a:xfrm>
          <a:custGeom>
            <a:avLst/>
            <a:gdLst>
              <a:gd name="connsiteX0" fmla="*/ 4736892 w 4736892"/>
              <a:gd name="connsiteY0" fmla="*/ 0 h 3132944"/>
              <a:gd name="connsiteX1" fmla="*/ 3852472 w 4736892"/>
              <a:gd name="connsiteY1" fmla="*/ 104931 h 3132944"/>
              <a:gd name="connsiteX2" fmla="*/ 2848131 w 4736892"/>
              <a:gd name="connsiteY2" fmla="*/ 239842 h 3132944"/>
              <a:gd name="connsiteX3" fmla="*/ 1813810 w 4736892"/>
              <a:gd name="connsiteY3" fmla="*/ 434714 h 3132944"/>
              <a:gd name="connsiteX4" fmla="*/ 1274164 w 4736892"/>
              <a:gd name="connsiteY4" fmla="*/ 839449 h 3132944"/>
              <a:gd name="connsiteX5" fmla="*/ 884420 w 4736892"/>
              <a:gd name="connsiteY5" fmla="*/ 1454045 h 3132944"/>
              <a:gd name="connsiteX6" fmla="*/ 374754 w 4736892"/>
              <a:gd name="connsiteY6" fmla="*/ 2428406 h 3132944"/>
              <a:gd name="connsiteX7" fmla="*/ 0 w 4736892"/>
              <a:gd name="connsiteY7" fmla="*/ 3132944 h 313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6892" h="3132944">
                <a:moveTo>
                  <a:pt x="4736892" y="0"/>
                </a:moveTo>
                <a:lnTo>
                  <a:pt x="3852472" y="104931"/>
                </a:lnTo>
                <a:cubicBezTo>
                  <a:pt x="3537678" y="144905"/>
                  <a:pt x="3187908" y="184878"/>
                  <a:pt x="2848131" y="239842"/>
                </a:cubicBezTo>
                <a:cubicBezTo>
                  <a:pt x="2508354" y="294806"/>
                  <a:pt x="2076138" y="334780"/>
                  <a:pt x="1813810" y="434714"/>
                </a:cubicBezTo>
                <a:cubicBezTo>
                  <a:pt x="1551482" y="534648"/>
                  <a:pt x="1429062" y="669561"/>
                  <a:pt x="1274164" y="839449"/>
                </a:cubicBezTo>
                <a:cubicBezTo>
                  <a:pt x="1119266" y="1009337"/>
                  <a:pt x="1034322" y="1189219"/>
                  <a:pt x="884420" y="1454045"/>
                </a:cubicBezTo>
                <a:cubicBezTo>
                  <a:pt x="734518" y="1718871"/>
                  <a:pt x="522157" y="2148590"/>
                  <a:pt x="374754" y="2428406"/>
                </a:cubicBezTo>
                <a:cubicBezTo>
                  <a:pt x="227351" y="2708223"/>
                  <a:pt x="113675" y="2920583"/>
                  <a:pt x="0" y="3132944"/>
                </a:cubicBezTo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Forma libre"/>
          <p:cNvSpPr/>
          <p:nvPr/>
        </p:nvSpPr>
        <p:spPr>
          <a:xfrm>
            <a:off x="2873658" y="1349115"/>
            <a:ext cx="4471522" cy="3256212"/>
          </a:xfrm>
          <a:custGeom>
            <a:avLst/>
            <a:gdLst>
              <a:gd name="connsiteX0" fmla="*/ 4471522 w 4471522"/>
              <a:gd name="connsiteY0" fmla="*/ 0 h 3256212"/>
              <a:gd name="connsiteX1" fmla="*/ 3137398 w 4471522"/>
              <a:gd name="connsiteY1" fmla="*/ 239842 h 3256212"/>
              <a:gd name="connsiteX2" fmla="*/ 2552781 w 4471522"/>
              <a:gd name="connsiteY2" fmla="*/ 359764 h 3256212"/>
              <a:gd name="connsiteX3" fmla="*/ 2208008 w 4471522"/>
              <a:gd name="connsiteY3" fmla="*/ 419724 h 3256212"/>
              <a:gd name="connsiteX4" fmla="*/ 1788283 w 4471522"/>
              <a:gd name="connsiteY4" fmla="*/ 599606 h 3256212"/>
              <a:gd name="connsiteX5" fmla="*/ 993804 w 4471522"/>
              <a:gd name="connsiteY5" fmla="*/ 1588957 h 3256212"/>
              <a:gd name="connsiteX6" fmla="*/ 64414 w 4471522"/>
              <a:gd name="connsiteY6" fmla="*/ 3147934 h 3256212"/>
              <a:gd name="connsiteX7" fmla="*/ 154355 w 4471522"/>
              <a:gd name="connsiteY7" fmla="*/ 2998033 h 3256212"/>
              <a:gd name="connsiteX0" fmla="*/ 4471522 w 4471522"/>
              <a:gd name="connsiteY0" fmla="*/ 0 h 3256212"/>
              <a:gd name="connsiteX1" fmla="*/ 3137398 w 4471522"/>
              <a:gd name="connsiteY1" fmla="*/ 239842 h 3256212"/>
              <a:gd name="connsiteX2" fmla="*/ 2552781 w 4471522"/>
              <a:gd name="connsiteY2" fmla="*/ 359764 h 3256212"/>
              <a:gd name="connsiteX3" fmla="*/ 2208008 w 4471522"/>
              <a:gd name="connsiteY3" fmla="*/ 419724 h 3256212"/>
              <a:gd name="connsiteX4" fmla="*/ 1788283 w 4471522"/>
              <a:gd name="connsiteY4" fmla="*/ 644576 h 3256212"/>
              <a:gd name="connsiteX5" fmla="*/ 993804 w 4471522"/>
              <a:gd name="connsiteY5" fmla="*/ 1588957 h 3256212"/>
              <a:gd name="connsiteX6" fmla="*/ 64414 w 4471522"/>
              <a:gd name="connsiteY6" fmla="*/ 3147934 h 3256212"/>
              <a:gd name="connsiteX7" fmla="*/ 154355 w 4471522"/>
              <a:gd name="connsiteY7" fmla="*/ 2998033 h 325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1522" h="3256212">
                <a:moveTo>
                  <a:pt x="4471522" y="0"/>
                </a:moveTo>
                <a:lnTo>
                  <a:pt x="3137398" y="239842"/>
                </a:lnTo>
                <a:cubicBezTo>
                  <a:pt x="2817608" y="299803"/>
                  <a:pt x="2707679" y="329784"/>
                  <a:pt x="2552781" y="359764"/>
                </a:cubicBezTo>
                <a:cubicBezTo>
                  <a:pt x="2397883" y="389744"/>
                  <a:pt x="2335424" y="372255"/>
                  <a:pt x="2208008" y="419724"/>
                </a:cubicBezTo>
                <a:cubicBezTo>
                  <a:pt x="2080592" y="467193"/>
                  <a:pt x="1990650" y="449704"/>
                  <a:pt x="1788283" y="644576"/>
                </a:cubicBezTo>
                <a:cubicBezTo>
                  <a:pt x="1585916" y="839448"/>
                  <a:pt x="1281115" y="1171731"/>
                  <a:pt x="993804" y="1588957"/>
                </a:cubicBezTo>
                <a:cubicBezTo>
                  <a:pt x="706493" y="2006183"/>
                  <a:pt x="204322" y="2913088"/>
                  <a:pt x="64414" y="3147934"/>
                </a:cubicBezTo>
                <a:cubicBezTo>
                  <a:pt x="-75494" y="3382780"/>
                  <a:pt x="39430" y="3190406"/>
                  <a:pt x="154355" y="2998033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13608" y="1046646"/>
            <a:ext cx="8594022" cy="49866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28625" indent="-428625">
              <a:buFont typeface="Wingdings" panose="05000000000000000000" pitchFamily="2" charset="2"/>
              <a:buChar char="Ø"/>
            </a:pPr>
            <a:r>
              <a:rPr lang="en-US" sz="2800" dirty="0">
                <a:ln w="0"/>
                <a:solidFill>
                  <a:srgbClr val="ACD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 with </a:t>
            </a:r>
            <a:r>
              <a:rPr lang="en-US" sz="2800" dirty="0" smtClean="0">
                <a:ln w="0"/>
                <a:solidFill>
                  <a:srgbClr val="ACD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Protons at Bern University Hospital</a:t>
            </a:r>
            <a:endParaRPr lang="en-US" sz="2800" dirty="0">
              <a:ln w="0"/>
              <a:solidFill>
                <a:srgbClr val="ACD4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5275003" y="2567641"/>
            <a:ext cx="3786801" cy="224157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Cyclotron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Beam </a:t>
            </a:r>
            <a:r>
              <a:rPr lang="en-US" dirty="0" smtClean="0">
                <a:latin typeface="Calibri" panose="020F0502020204030204" pitchFamily="34" charset="0"/>
              </a:rPr>
              <a:t>Intensity: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  </a:t>
            </a:r>
          </a:p>
          <a:p>
            <a:pPr marL="0" indent="0">
              <a:buNone/>
            </a:pPr>
            <a:r>
              <a:rPr lang="en-US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mtClean="0">
                <a:latin typeface="Calibri" panose="020F0502020204030204" pitchFamily="34" charset="0"/>
                <a:cs typeface="Times New Roman"/>
              </a:rPr>
              <a:t>      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1 </a:t>
            </a:r>
            <a:r>
              <a:rPr lang="en-US" dirty="0" err="1" smtClean="0">
                <a:latin typeface="Calibri" panose="020F0502020204030204" pitchFamily="34" charset="0"/>
                <a:cs typeface="Times New Roman"/>
              </a:rPr>
              <a:t>pA</a:t>
            </a:r>
            <a:r>
              <a:rPr lang="en-US" dirty="0" smtClean="0">
                <a:latin typeface="Calibri" panose="020F0502020204030204" pitchFamily="34" charset="0"/>
                <a:cs typeface="Times New Roman"/>
              </a:rPr>
              <a:t> – 400 </a:t>
            </a:r>
            <a:r>
              <a:rPr lang="en-US" dirty="0" err="1" smtClean="0">
                <a:latin typeface="Calibri" panose="020F0502020204030204" pitchFamily="34" charset="0"/>
                <a:cs typeface="Times New Roman"/>
              </a:rPr>
              <a:t>pA</a:t>
            </a:r>
            <a:r>
              <a:rPr lang="en-US" baseline="300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(part/spill)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Energy: 15 MeV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Voltage between plates: 13-400 </a:t>
            </a:r>
            <a:r>
              <a:rPr lang="en-US" dirty="0" smtClean="0">
                <a:latin typeface="Calibri" panose="020F0502020204030204" pitchFamily="34" charset="0"/>
              </a:rPr>
              <a:t>V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5" y="2039424"/>
            <a:ext cx="4397339" cy="329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17140" y="28978"/>
            <a:ext cx="4818581" cy="29136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28625" indent="-428625">
              <a:buFont typeface="Wingdings" panose="05000000000000000000" pitchFamily="2" charset="2"/>
              <a:buChar char="Ø"/>
            </a:pPr>
            <a:r>
              <a:rPr lang="en-US" sz="1600" dirty="0">
                <a:ln w="0"/>
                <a:solidFill>
                  <a:srgbClr val="ACD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 with </a:t>
            </a:r>
            <a:r>
              <a:rPr lang="en-US" sz="1600" dirty="0" smtClean="0">
                <a:ln w="0"/>
                <a:solidFill>
                  <a:srgbClr val="ACD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Protons  at   Bern University Hospital</a:t>
            </a:r>
            <a:endParaRPr lang="en-US" sz="1600" dirty="0">
              <a:ln w="0"/>
              <a:solidFill>
                <a:srgbClr val="ACD4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3" y="697817"/>
            <a:ext cx="4158772" cy="2610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94" y="697819"/>
            <a:ext cx="4158771" cy="2610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0" y="3831437"/>
            <a:ext cx="4158768" cy="26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87" y="1289957"/>
            <a:ext cx="7851796" cy="448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5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73372" y="710125"/>
            <a:ext cx="2559179" cy="82827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800" dirty="0" err="1" smtClean="0">
                <a:ln w="0"/>
                <a:solidFill>
                  <a:srgbClr val="ACD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r>
              <a:rPr lang="es-ES" sz="4800" dirty="0" smtClean="0">
                <a:ln w="0"/>
                <a:solidFill>
                  <a:srgbClr val="ACD4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….</a:t>
            </a:r>
            <a:endParaRPr lang="en-US" sz="4800" dirty="0">
              <a:ln w="0"/>
              <a:solidFill>
                <a:srgbClr val="ACD4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3608" y="1948721"/>
            <a:ext cx="75359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Characterize the monitor with pulsed beam.</a:t>
            </a:r>
          </a:p>
          <a:p>
            <a:r>
              <a:rPr lang="en-US" sz="28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 The test will be at </a:t>
            </a:r>
            <a:r>
              <a:rPr lang="en-US" sz="2800" dirty="0" err="1" smtClean="0"/>
              <a:t>Catana</a:t>
            </a:r>
            <a:r>
              <a:rPr lang="en-US" sz="2800" dirty="0" smtClean="0"/>
              <a:t>-LNS on May 15 – 21</a:t>
            </a:r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Contacts with IBA Company for testing the chamber at the Proteus Cyclotron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The test of the chamber will end on 2015, the work on the TERA09 chip will extend up to end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1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17759" y="3580602"/>
            <a:ext cx="498442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THANKS </a:t>
            </a:r>
          </a:p>
          <a:p>
            <a:pPr algn="ctr"/>
            <a:r>
              <a:rPr lang="es-E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YOUR ATTENTION</a:t>
            </a:r>
            <a:endParaRPr lang="es-E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3 Imagen" descr="6970085946_157ddacbac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11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986426" y="2792053"/>
            <a:ext cx="168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lackadder ITC" panose="04020505051007020D02" pitchFamily="82" charset="0"/>
              </a:rPr>
              <a:t>La Paz - Bolivia</a:t>
            </a:r>
            <a:endParaRPr lang="en-US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828478" y="156541"/>
            <a:ext cx="7878871" cy="604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Recombination in a Ionization Chamber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1379913" y="761079"/>
            <a:ext cx="0" cy="53238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1016924" y="5821681"/>
            <a:ext cx="8127076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286202" y="5900250"/>
            <a:ext cx="270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Beam</a:t>
            </a:r>
            <a:r>
              <a:rPr lang="es-ES" b="1" dirty="0" smtClean="0"/>
              <a:t> </a:t>
            </a:r>
            <a:r>
              <a:rPr lang="es-ES" b="1" dirty="0" err="1"/>
              <a:t>I</a:t>
            </a:r>
            <a:r>
              <a:rPr lang="es-ES" b="1" dirty="0" err="1" smtClean="0"/>
              <a:t>ntensity</a:t>
            </a:r>
            <a:endParaRPr lang="en-US" b="1" dirty="0"/>
          </a:p>
        </p:txBody>
      </p:sp>
      <p:sp>
        <p:nvSpPr>
          <p:cNvPr id="28" name="27 CuadroTexto"/>
          <p:cNvSpPr txBox="1"/>
          <p:nvPr/>
        </p:nvSpPr>
        <p:spPr>
          <a:xfrm rot="16200000">
            <a:off x="-322032" y="2103628"/>
            <a:ext cx="270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Current</a:t>
            </a:r>
            <a:r>
              <a:rPr lang="es-ES" b="1" dirty="0" smtClean="0"/>
              <a:t> in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chamber</a:t>
            </a:r>
            <a:endParaRPr lang="en-US" b="1" dirty="0"/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1354974" y="3108959"/>
            <a:ext cx="6783185" cy="2712721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Forma libre"/>
          <p:cNvSpPr/>
          <p:nvPr/>
        </p:nvSpPr>
        <p:spPr>
          <a:xfrm>
            <a:off x="1354974" y="4308767"/>
            <a:ext cx="3823854" cy="1512916"/>
          </a:xfrm>
          <a:custGeom>
            <a:avLst/>
            <a:gdLst>
              <a:gd name="connsiteX0" fmla="*/ 0 w 6833062"/>
              <a:gd name="connsiteY0" fmla="*/ 1928553 h 1928553"/>
              <a:gd name="connsiteX1" fmla="*/ 1978429 w 6833062"/>
              <a:gd name="connsiteY1" fmla="*/ 1130531 h 1928553"/>
              <a:gd name="connsiteX2" fmla="*/ 3757352 w 6833062"/>
              <a:gd name="connsiteY2" fmla="*/ 581891 h 1928553"/>
              <a:gd name="connsiteX3" fmla="*/ 5669280 w 6833062"/>
              <a:gd name="connsiteY3" fmla="*/ 149629 h 1928553"/>
              <a:gd name="connsiteX4" fmla="*/ 6833062 w 6833062"/>
              <a:gd name="connsiteY4" fmla="*/ 0 h 1928553"/>
              <a:gd name="connsiteX5" fmla="*/ 6833062 w 6833062"/>
              <a:gd name="connsiteY5" fmla="*/ 0 h 1928553"/>
              <a:gd name="connsiteX0" fmla="*/ 0 w 6833062"/>
              <a:gd name="connsiteY0" fmla="*/ 1928553 h 1928553"/>
              <a:gd name="connsiteX1" fmla="*/ 1978429 w 6833062"/>
              <a:gd name="connsiteY1" fmla="*/ 1130531 h 1928553"/>
              <a:gd name="connsiteX2" fmla="*/ 3823854 w 6833062"/>
              <a:gd name="connsiteY2" fmla="*/ 415637 h 1928553"/>
              <a:gd name="connsiteX3" fmla="*/ 5669280 w 6833062"/>
              <a:gd name="connsiteY3" fmla="*/ 149629 h 1928553"/>
              <a:gd name="connsiteX4" fmla="*/ 6833062 w 6833062"/>
              <a:gd name="connsiteY4" fmla="*/ 0 h 1928553"/>
              <a:gd name="connsiteX5" fmla="*/ 6833062 w 6833062"/>
              <a:gd name="connsiteY5" fmla="*/ 0 h 1928553"/>
              <a:gd name="connsiteX0" fmla="*/ 0 w 6833062"/>
              <a:gd name="connsiteY0" fmla="*/ 1928553 h 1928553"/>
              <a:gd name="connsiteX1" fmla="*/ 1978429 w 6833062"/>
              <a:gd name="connsiteY1" fmla="*/ 1130531 h 1928553"/>
              <a:gd name="connsiteX2" fmla="*/ 3823854 w 6833062"/>
              <a:gd name="connsiteY2" fmla="*/ 415637 h 1928553"/>
              <a:gd name="connsiteX3" fmla="*/ 5045826 w 6833062"/>
              <a:gd name="connsiteY3" fmla="*/ 146856 h 1928553"/>
              <a:gd name="connsiteX4" fmla="*/ 5669280 w 6833062"/>
              <a:gd name="connsiteY4" fmla="*/ 149629 h 1928553"/>
              <a:gd name="connsiteX5" fmla="*/ 6833062 w 6833062"/>
              <a:gd name="connsiteY5" fmla="*/ 0 h 1928553"/>
              <a:gd name="connsiteX6" fmla="*/ 6833062 w 6833062"/>
              <a:gd name="connsiteY6" fmla="*/ 0 h 1928553"/>
              <a:gd name="connsiteX0" fmla="*/ 0 w 6833062"/>
              <a:gd name="connsiteY0" fmla="*/ 1953308 h 1953308"/>
              <a:gd name="connsiteX1" fmla="*/ 1978429 w 6833062"/>
              <a:gd name="connsiteY1" fmla="*/ 1155286 h 1953308"/>
              <a:gd name="connsiteX2" fmla="*/ 3823854 w 6833062"/>
              <a:gd name="connsiteY2" fmla="*/ 440392 h 1953308"/>
              <a:gd name="connsiteX3" fmla="*/ 5045826 w 6833062"/>
              <a:gd name="connsiteY3" fmla="*/ 171611 h 1953308"/>
              <a:gd name="connsiteX4" fmla="*/ 5868786 w 6833062"/>
              <a:gd name="connsiteY4" fmla="*/ 8129 h 1953308"/>
              <a:gd name="connsiteX5" fmla="*/ 6833062 w 6833062"/>
              <a:gd name="connsiteY5" fmla="*/ 24755 h 1953308"/>
              <a:gd name="connsiteX6" fmla="*/ 6833062 w 6833062"/>
              <a:gd name="connsiteY6" fmla="*/ 24755 h 1953308"/>
              <a:gd name="connsiteX0" fmla="*/ 0 w 6833062"/>
              <a:gd name="connsiteY0" fmla="*/ 1947836 h 1947836"/>
              <a:gd name="connsiteX1" fmla="*/ 1978429 w 6833062"/>
              <a:gd name="connsiteY1" fmla="*/ 1149814 h 1947836"/>
              <a:gd name="connsiteX2" fmla="*/ 3823854 w 6833062"/>
              <a:gd name="connsiteY2" fmla="*/ 434920 h 1947836"/>
              <a:gd name="connsiteX3" fmla="*/ 4962699 w 6833062"/>
              <a:gd name="connsiteY3" fmla="*/ 83011 h 1947836"/>
              <a:gd name="connsiteX4" fmla="*/ 5868786 w 6833062"/>
              <a:gd name="connsiteY4" fmla="*/ 2657 h 1947836"/>
              <a:gd name="connsiteX5" fmla="*/ 6833062 w 6833062"/>
              <a:gd name="connsiteY5" fmla="*/ 19283 h 1947836"/>
              <a:gd name="connsiteX6" fmla="*/ 6833062 w 6833062"/>
              <a:gd name="connsiteY6" fmla="*/ 19283 h 1947836"/>
              <a:gd name="connsiteX0" fmla="*/ 0 w 6904490"/>
              <a:gd name="connsiteY0" fmla="*/ 2144684 h 2144684"/>
              <a:gd name="connsiteX1" fmla="*/ 1978429 w 6904490"/>
              <a:gd name="connsiteY1" fmla="*/ 1346662 h 2144684"/>
              <a:gd name="connsiteX2" fmla="*/ 3823854 w 6904490"/>
              <a:gd name="connsiteY2" fmla="*/ 631768 h 2144684"/>
              <a:gd name="connsiteX3" fmla="*/ 4962699 w 6904490"/>
              <a:gd name="connsiteY3" fmla="*/ 279859 h 2144684"/>
              <a:gd name="connsiteX4" fmla="*/ 5868786 w 6904490"/>
              <a:gd name="connsiteY4" fmla="*/ 199505 h 2144684"/>
              <a:gd name="connsiteX5" fmla="*/ 6833062 w 6904490"/>
              <a:gd name="connsiteY5" fmla="*/ 216131 h 2144684"/>
              <a:gd name="connsiteX6" fmla="*/ 6833062 w 6904490"/>
              <a:gd name="connsiteY6" fmla="*/ 0 h 2144684"/>
              <a:gd name="connsiteX0" fmla="*/ 0 w 6904490"/>
              <a:gd name="connsiteY0" fmla="*/ 2144684 h 2144684"/>
              <a:gd name="connsiteX1" fmla="*/ 1978429 w 6904490"/>
              <a:gd name="connsiteY1" fmla="*/ 1346662 h 2144684"/>
              <a:gd name="connsiteX2" fmla="*/ 3823854 w 6904490"/>
              <a:gd name="connsiteY2" fmla="*/ 631768 h 2144684"/>
              <a:gd name="connsiteX3" fmla="*/ 4962699 w 6904490"/>
              <a:gd name="connsiteY3" fmla="*/ 279859 h 2144684"/>
              <a:gd name="connsiteX4" fmla="*/ 5868786 w 6904490"/>
              <a:gd name="connsiteY4" fmla="*/ 199505 h 2144684"/>
              <a:gd name="connsiteX5" fmla="*/ 6833062 w 6904490"/>
              <a:gd name="connsiteY5" fmla="*/ 216131 h 2144684"/>
              <a:gd name="connsiteX6" fmla="*/ 6833062 w 6904490"/>
              <a:gd name="connsiteY6" fmla="*/ 0 h 2144684"/>
              <a:gd name="connsiteX0" fmla="*/ 0 w 6833062"/>
              <a:gd name="connsiteY0" fmla="*/ 1946449 h 1946449"/>
              <a:gd name="connsiteX1" fmla="*/ 1978429 w 6833062"/>
              <a:gd name="connsiteY1" fmla="*/ 1148427 h 1946449"/>
              <a:gd name="connsiteX2" fmla="*/ 3823854 w 6833062"/>
              <a:gd name="connsiteY2" fmla="*/ 433533 h 1946449"/>
              <a:gd name="connsiteX3" fmla="*/ 4962699 w 6833062"/>
              <a:gd name="connsiteY3" fmla="*/ 81624 h 1946449"/>
              <a:gd name="connsiteX4" fmla="*/ 5868786 w 6833062"/>
              <a:gd name="connsiteY4" fmla="*/ 1270 h 1946449"/>
              <a:gd name="connsiteX5" fmla="*/ 6833062 w 6833062"/>
              <a:gd name="connsiteY5" fmla="*/ 17896 h 1946449"/>
              <a:gd name="connsiteX0" fmla="*/ 0 w 6833062"/>
              <a:gd name="connsiteY0" fmla="*/ 2061556 h 2061556"/>
              <a:gd name="connsiteX1" fmla="*/ 1978429 w 6833062"/>
              <a:gd name="connsiteY1" fmla="*/ 1263534 h 2061556"/>
              <a:gd name="connsiteX2" fmla="*/ 3823854 w 6833062"/>
              <a:gd name="connsiteY2" fmla="*/ 548640 h 2061556"/>
              <a:gd name="connsiteX3" fmla="*/ 4962699 w 6833062"/>
              <a:gd name="connsiteY3" fmla="*/ 196731 h 2061556"/>
              <a:gd name="connsiteX4" fmla="*/ 5868786 w 6833062"/>
              <a:gd name="connsiteY4" fmla="*/ 116377 h 2061556"/>
              <a:gd name="connsiteX5" fmla="*/ 6833062 w 6833062"/>
              <a:gd name="connsiteY5" fmla="*/ 0 h 2061556"/>
              <a:gd name="connsiteX0" fmla="*/ 0 w 6833062"/>
              <a:gd name="connsiteY0" fmla="*/ 2061556 h 2061556"/>
              <a:gd name="connsiteX1" fmla="*/ 1978429 w 6833062"/>
              <a:gd name="connsiteY1" fmla="*/ 1263534 h 2061556"/>
              <a:gd name="connsiteX2" fmla="*/ 3823854 w 6833062"/>
              <a:gd name="connsiteY2" fmla="*/ 548640 h 2061556"/>
              <a:gd name="connsiteX3" fmla="*/ 4962699 w 6833062"/>
              <a:gd name="connsiteY3" fmla="*/ 196731 h 2061556"/>
              <a:gd name="connsiteX4" fmla="*/ 5868786 w 6833062"/>
              <a:gd name="connsiteY4" fmla="*/ 116377 h 2061556"/>
              <a:gd name="connsiteX5" fmla="*/ 5926975 w 6833062"/>
              <a:gd name="connsiteY5" fmla="*/ 30478 h 2061556"/>
              <a:gd name="connsiteX6" fmla="*/ 6833062 w 6833062"/>
              <a:gd name="connsiteY6" fmla="*/ 0 h 2061556"/>
              <a:gd name="connsiteX0" fmla="*/ 0 w 6833062"/>
              <a:gd name="connsiteY0" fmla="*/ 2061556 h 2061556"/>
              <a:gd name="connsiteX1" fmla="*/ 1978429 w 6833062"/>
              <a:gd name="connsiteY1" fmla="*/ 1263534 h 2061556"/>
              <a:gd name="connsiteX2" fmla="*/ 3823854 w 6833062"/>
              <a:gd name="connsiteY2" fmla="*/ 548640 h 2061556"/>
              <a:gd name="connsiteX3" fmla="*/ 4962699 w 6833062"/>
              <a:gd name="connsiteY3" fmla="*/ 196731 h 2061556"/>
              <a:gd name="connsiteX4" fmla="*/ 5868786 w 6833062"/>
              <a:gd name="connsiteY4" fmla="*/ 116377 h 2061556"/>
              <a:gd name="connsiteX5" fmla="*/ 5926975 w 6833062"/>
              <a:gd name="connsiteY5" fmla="*/ 30478 h 2061556"/>
              <a:gd name="connsiteX6" fmla="*/ 6833062 w 6833062"/>
              <a:gd name="connsiteY6" fmla="*/ 0 h 2061556"/>
              <a:gd name="connsiteX0" fmla="*/ 0 w 6833062"/>
              <a:gd name="connsiteY0" fmla="*/ 2061556 h 2061556"/>
              <a:gd name="connsiteX1" fmla="*/ 1978429 w 6833062"/>
              <a:gd name="connsiteY1" fmla="*/ 1263534 h 2061556"/>
              <a:gd name="connsiteX2" fmla="*/ 3823854 w 6833062"/>
              <a:gd name="connsiteY2" fmla="*/ 548640 h 2061556"/>
              <a:gd name="connsiteX3" fmla="*/ 4962699 w 6833062"/>
              <a:gd name="connsiteY3" fmla="*/ 196731 h 2061556"/>
              <a:gd name="connsiteX4" fmla="*/ 5868786 w 6833062"/>
              <a:gd name="connsiteY4" fmla="*/ 116377 h 2061556"/>
              <a:gd name="connsiteX5" fmla="*/ 6833062 w 6833062"/>
              <a:gd name="connsiteY5" fmla="*/ 0 h 2061556"/>
              <a:gd name="connsiteX0" fmla="*/ 0 w 6833062"/>
              <a:gd name="connsiteY0" fmla="*/ 2061556 h 2061556"/>
              <a:gd name="connsiteX1" fmla="*/ 1978429 w 6833062"/>
              <a:gd name="connsiteY1" fmla="*/ 1263534 h 2061556"/>
              <a:gd name="connsiteX2" fmla="*/ 3823854 w 6833062"/>
              <a:gd name="connsiteY2" fmla="*/ 548640 h 2061556"/>
              <a:gd name="connsiteX3" fmla="*/ 4962699 w 6833062"/>
              <a:gd name="connsiteY3" fmla="*/ 196731 h 2061556"/>
              <a:gd name="connsiteX4" fmla="*/ 5852161 w 6833062"/>
              <a:gd name="connsiteY4" fmla="*/ 49876 h 2061556"/>
              <a:gd name="connsiteX5" fmla="*/ 6833062 w 6833062"/>
              <a:gd name="connsiteY5" fmla="*/ 0 h 2061556"/>
              <a:gd name="connsiteX0" fmla="*/ 0 w 6866313"/>
              <a:gd name="connsiteY0" fmla="*/ 2177934 h 2177934"/>
              <a:gd name="connsiteX1" fmla="*/ 1978429 w 6866313"/>
              <a:gd name="connsiteY1" fmla="*/ 1379912 h 2177934"/>
              <a:gd name="connsiteX2" fmla="*/ 3823854 w 6866313"/>
              <a:gd name="connsiteY2" fmla="*/ 665018 h 2177934"/>
              <a:gd name="connsiteX3" fmla="*/ 4962699 w 6866313"/>
              <a:gd name="connsiteY3" fmla="*/ 313109 h 2177934"/>
              <a:gd name="connsiteX4" fmla="*/ 5852161 w 6866313"/>
              <a:gd name="connsiteY4" fmla="*/ 166254 h 2177934"/>
              <a:gd name="connsiteX5" fmla="*/ 6866313 w 6866313"/>
              <a:gd name="connsiteY5" fmla="*/ 0 h 2177934"/>
              <a:gd name="connsiteX0" fmla="*/ 0 w 6866313"/>
              <a:gd name="connsiteY0" fmla="*/ 2177934 h 2177934"/>
              <a:gd name="connsiteX1" fmla="*/ 1978429 w 6866313"/>
              <a:gd name="connsiteY1" fmla="*/ 1379912 h 2177934"/>
              <a:gd name="connsiteX2" fmla="*/ 3823854 w 6866313"/>
              <a:gd name="connsiteY2" fmla="*/ 665018 h 2177934"/>
              <a:gd name="connsiteX3" fmla="*/ 4962699 w 6866313"/>
              <a:gd name="connsiteY3" fmla="*/ 313109 h 2177934"/>
              <a:gd name="connsiteX4" fmla="*/ 5868786 w 6866313"/>
              <a:gd name="connsiteY4" fmla="*/ 116377 h 2177934"/>
              <a:gd name="connsiteX5" fmla="*/ 6866313 w 6866313"/>
              <a:gd name="connsiteY5" fmla="*/ 0 h 2177934"/>
              <a:gd name="connsiteX0" fmla="*/ 0 w 6866313"/>
              <a:gd name="connsiteY0" fmla="*/ 2177934 h 2177934"/>
              <a:gd name="connsiteX1" fmla="*/ 1978429 w 6866313"/>
              <a:gd name="connsiteY1" fmla="*/ 1379912 h 2177934"/>
              <a:gd name="connsiteX2" fmla="*/ 3823854 w 6866313"/>
              <a:gd name="connsiteY2" fmla="*/ 665018 h 2177934"/>
              <a:gd name="connsiteX3" fmla="*/ 5195456 w 6866313"/>
              <a:gd name="connsiteY3" fmla="*/ 263233 h 2177934"/>
              <a:gd name="connsiteX4" fmla="*/ 5868786 w 6866313"/>
              <a:gd name="connsiteY4" fmla="*/ 116377 h 2177934"/>
              <a:gd name="connsiteX5" fmla="*/ 6866313 w 6866313"/>
              <a:gd name="connsiteY5" fmla="*/ 0 h 2177934"/>
              <a:gd name="connsiteX0" fmla="*/ 0 w 6866313"/>
              <a:gd name="connsiteY0" fmla="*/ 2177934 h 2177934"/>
              <a:gd name="connsiteX1" fmla="*/ 1978429 w 6866313"/>
              <a:gd name="connsiteY1" fmla="*/ 1379912 h 2177934"/>
              <a:gd name="connsiteX2" fmla="*/ 3823854 w 6866313"/>
              <a:gd name="connsiteY2" fmla="*/ 665018 h 2177934"/>
              <a:gd name="connsiteX3" fmla="*/ 5195456 w 6866313"/>
              <a:gd name="connsiteY3" fmla="*/ 263233 h 2177934"/>
              <a:gd name="connsiteX4" fmla="*/ 5868786 w 6866313"/>
              <a:gd name="connsiteY4" fmla="*/ 116377 h 2177934"/>
              <a:gd name="connsiteX5" fmla="*/ 6866313 w 6866313"/>
              <a:gd name="connsiteY5" fmla="*/ 0 h 2177934"/>
              <a:gd name="connsiteX0" fmla="*/ 0 w 5868786"/>
              <a:gd name="connsiteY0" fmla="*/ 2061557 h 2061557"/>
              <a:gd name="connsiteX1" fmla="*/ 1978429 w 5868786"/>
              <a:gd name="connsiteY1" fmla="*/ 1263535 h 2061557"/>
              <a:gd name="connsiteX2" fmla="*/ 3823854 w 5868786"/>
              <a:gd name="connsiteY2" fmla="*/ 548641 h 2061557"/>
              <a:gd name="connsiteX3" fmla="*/ 5195456 w 5868786"/>
              <a:gd name="connsiteY3" fmla="*/ 146856 h 2061557"/>
              <a:gd name="connsiteX4" fmla="*/ 5868786 w 5868786"/>
              <a:gd name="connsiteY4" fmla="*/ 0 h 2061557"/>
              <a:gd name="connsiteX0" fmla="*/ 0 w 5195456"/>
              <a:gd name="connsiteY0" fmla="*/ 1914701 h 1914701"/>
              <a:gd name="connsiteX1" fmla="*/ 1978429 w 5195456"/>
              <a:gd name="connsiteY1" fmla="*/ 1116679 h 1914701"/>
              <a:gd name="connsiteX2" fmla="*/ 3823854 w 5195456"/>
              <a:gd name="connsiteY2" fmla="*/ 401785 h 1914701"/>
              <a:gd name="connsiteX3" fmla="*/ 5195456 w 5195456"/>
              <a:gd name="connsiteY3" fmla="*/ 0 h 1914701"/>
              <a:gd name="connsiteX0" fmla="*/ 0 w 5195456"/>
              <a:gd name="connsiteY0" fmla="*/ 1914701 h 1914701"/>
              <a:gd name="connsiteX1" fmla="*/ 1978429 w 5195456"/>
              <a:gd name="connsiteY1" fmla="*/ 1116679 h 1914701"/>
              <a:gd name="connsiteX2" fmla="*/ 3823854 w 5195456"/>
              <a:gd name="connsiteY2" fmla="*/ 401785 h 1914701"/>
              <a:gd name="connsiteX3" fmla="*/ 5195456 w 5195456"/>
              <a:gd name="connsiteY3" fmla="*/ 0 h 1914701"/>
              <a:gd name="connsiteX0" fmla="*/ 0 w 3823854"/>
              <a:gd name="connsiteY0" fmla="*/ 1512916 h 1512916"/>
              <a:gd name="connsiteX1" fmla="*/ 1978429 w 3823854"/>
              <a:gd name="connsiteY1" fmla="*/ 714894 h 1512916"/>
              <a:gd name="connsiteX2" fmla="*/ 3823854 w 3823854"/>
              <a:gd name="connsiteY2" fmla="*/ 0 h 151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3854" h="1512916">
                <a:moveTo>
                  <a:pt x="0" y="1512916"/>
                </a:moveTo>
                <a:cubicBezTo>
                  <a:pt x="676102" y="1226127"/>
                  <a:pt x="1341120" y="967047"/>
                  <a:pt x="1978429" y="714894"/>
                </a:cubicBezTo>
                <a:cubicBezTo>
                  <a:pt x="2615738" y="462741"/>
                  <a:pt x="3287683" y="186113"/>
                  <a:pt x="3823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19 Conector recto"/>
          <p:cNvCxnSpPr>
            <a:stCxn id="16" idx="0"/>
          </p:cNvCxnSpPr>
          <p:nvPr/>
        </p:nvCxnSpPr>
        <p:spPr>
          <a:xfrm flipV="1">
            <a:off x="1354974" y="598516"/>
            <a:ext cx="4931228" cy="5223167"/>
          </a:xfrm>
          <a:prstGeom prst="line">
            <a:avLst/>
          </a:prstGeom>
          <a:ln w="38100">
            <a:solidFill>
              <a:srgbClr val="BE1CB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Forma libre"/>
          <p:cNvSpPr/>
          <p:nvPr/>
        </p:nvSpPr>
        <p:spPr>
          <a:xfrm>
            <a:off x="1363287" y="4422372"/>
            <a:ext cx="1315329" cy="1396538"/>
          </a:xfrm>
          <a:custGeom>
            <a:avLst/>
            <a:gdLst>
              <a:gd name="connsiteX0" fmla="*/ 0 w 5785658"/>
              <a:gd name="connsiteY0" fmla="*/ 4056611 h 4056611"/>
              <a:gd name="connsiteX1" fmla="*/ 1280160 w 5785658"/>
              <a:gd name="connsiteY1" fmla="*/ 2660073 h 4056611"/>
              <a:gd name="connsiteX2" fmla="*/ 2377440 w 5785658"/>
              <a:gd name="connsiteY2" fmla="*/ 1812175 h 4056611"/>
              <a:gd name="connsiteX3" fmla="*/ 4106488 w 5785658"/>
              <a:gd name="connsiteY3" fmla="*/ 798022 h 4056611"/>
              <a:gd name="connsiteX4" fmla="*/ 5785658 w 5785658"/>
              <a:gd name="connsiteY4" fmla="*/ 0 h 4056611"/>
              <a:gd name="connsiteX0" fmla="*/ 0 w 4106488"/>
              <a:gd name="connsiteY0" fmla="*/ 3258589 h 3258589"/>
              <a:gd name="connsiteX1" fmla="*/ 1280160 w 4106488"/>
              <a:gd name="connsiteY1" fmla="*/ 1862051 h 3258589"/>
              <a:gd name="connsiteX2" fmla="*/ 2377440 w 4106488"/>
              <a:gd name="connsiteY2" fmla="*/ 1014153 h 3258589"/>
              <a:gd name="connsiteX3" fmla="*/ 4106488 w 4106488"/>
              <a:gd name="connsiteY3" fmla="*/ 0 h 3258589"/>
              <a:gd name="connsiteX0" fmla="*/ 0 w 2377440"/>
              <a:gd name="connsiteY0" fmla="*/ 2244436 h 2244436"/>
              <a:gd name="connsiteX1" fmla="*/ 1280160 w 2377440"/>
              <a:gd name="connsiteY1" fmla="*/ 847898 h 2244436"/>
              <a:gd name="connsiteX2" fmla="*/ 2377440 w 2377440"/>
              <a:gd name="connsiteY2" fmla="*/ 0 h 2244436"/>
              <a:gd name="connsiteX0" fmla="*/ 0 w 2412610"/>
              <a:gd name="connsiteY0" fmla="*/ 2191682 h 2191682"/>
              <a:gd name="connsiteX1" fmla="*/ 1280160 w 2412610"/>
              <a:gd name="connsiteY1" fmla="*/ 795144 h 2191682"/>
              <a:gd name="connsiteX2" fmla="*/ 2412610 w 2412610"/>
              <a:gd name="connsiteY2" fmla="*/ 0 h 2191682"/>
              <a:gd name="connsiteX0" fmla="*/ 0 w 2430194"/>
              <a:gd name="connsiteY0" fmla="*/ 2209267 h 2209267"/>
              <a:gd name="connsiteX1" fmla="*/ 1280160 w 2430194"/>
              <a:gd name="connsiteY1" fmla="*/ 812729 h 2209267"/>
              <a:gd name="connsiteX2" fmla="*/ 2430194 w 2430194"/>
              <a:gd name="connsiteY2" fmla="*/ 0 h 2209267"/>
              <a:gd name="connsiteX0" fmla="*/ 0 w 2447779"/>
              <a:gd name="connsiteY0" fmla="*/ 2174098 h 2174098"/>
              <a:gd name="connsiteX1" fmla="*/ 1280160 w 2447779"/>
              <a:gd name="connsiteY1" fmla="*/ 777560 h 2174098"/>
              <a:gd name="connsiteX2" fmla="*/ 2447779 w 2447779"/>
              <a:gd name="connsiteY2" fmla="*/ 0 h 2174098"/>
              <a:gd name="connsiteX0" fmla="*/ 0 w 1280160"/>
              <a:gd name="connsiteY0" fmla="*/ 1396538 h 1396538"/>
              <a:gd name="connsiteX1" fmla="*/ 1280160 w 1280160"/>
              <a:gd name="connsiteY1" fmla="*/ 0 h 1396538"/>
              <a:gd name="connsiteX0" fmla="*/ 0 w 1315329"/>
              <a:gd name="connsiteY0" fmla="*/ 1396538 h 1396538"/>
              <a:gd name="connsiteX1" fmla="*/ 1315329 w 1315329"/>
              <a:gd name="connsiteY1" fmla="*/ 0 h 13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5329" h="1396538">
                <a:moveTo>
                  <a:pt x="0" y="1396538"/>
                </a:moveTo>
                <a:cubicBezTo>
                  <a:pt x="441960" y="885305"/>
                  <a:pt x="907366" y="362350"/>
                  <a:pt x="1315329" y="0"/>
                </a:cubicBezTo>
              </a:path>
            </a:pathLst>
          </a:custGeom>
          <a:noFill/>
          <a:ln w="28575">
            <a:solidFill>
              <a:srgbClr val="BE1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CuadroTexto"/>
          <p:cNvSpPr txBox="1"/>
          <p:nvPr/>
        </p:nvSpPr>
        <p:spPr>
          <a:xfrm>
            <a:off x="5444835" y="4339244"/>
            <a:ext cx="3642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Collection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Efficiency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depends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on</a:t>
            </a:r>
            <a:r>
              <a:rPr lang="es-ES" b="1" dirty="0" smtClean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>
                <a:solidFill>
                  <a:srgbClr val="00B050"/>
                </a:solidFill>
              </a:rPr>
              <a:t>Chamber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voltage</a:t>
            </a:r>
            <a:r>
              <a:rPr lang="es-ES" b="1" dirty="0" smtClean="0">
                <a:solidFill>
                  <a:srgbClr val="00B050"/>
                </a:solidFill>
              </a:rPr>
              <a:t>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>
                <a:solidFill>
                  <a:srgbClr val="00B050"/>
                </a:solidFill>
              </a:rPr>
              <a:t>Electrode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distance</a:t>
            </a:r>
            <a:r>
              <a:rPr lang="es-ES" b="1" dirty="0" smtClean="0">
                <a:solidFill>
                  <a:srgbClr val="00B050"/>
                </a:solidFill>
              </a:rPr>
              <a:t>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>
                <a:solidFill>
                  <a:srgbClr val="00B050"/>
                </a:solidFill>
              </a:rPr>
              <a:t>Ionization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>
                <a:solidFill>
                  <a:srgbClr val="00B050"/>
                </a:solidFill>
              </a:rPr>
              <a:t>c</a:t>
            </a:r>
            <a:r>
              <a:rPr lang="es-ES" b="1" dirty="0" err="1" smtClean="0">
                <a:solidFill>
                  <a:srgbClr val="00B050"/>
                </a:solidFill>
              </a:rPr>
              <a:t>harge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density</a:t>
            </a:r>
            <a:r>
              <a:rPr lang="es-ES" b="1" dirty="0" smtClean="0">
                <a:solidFill>
                  <a:srgbClr val="00B050"/>
                </a:solidFill>
              </a:rPr>
              <a:t>  n</a:t>
            </a:r>
            <a:r>
              <a:rPr lang="es-ES" b="1" baseline="-25000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 rot="20376132">
            <a:off x="2360814" y="4996324"/>
            <a:ext cx="212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rgbClr val="FF0000"/>
                </a:solidFill>
              </a:rPr>
              <a:t>saturation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35 Forma libre"/>
          <p:cNvSpPr/>
          <p:nvPr/>
        </p:nvSpPr>
        <p:spPr>
          <a:xfrm>
            <a:off x="5104015" y="3607724"/>
            <a:ext cx="3308465" cy="731520"/>
          </a:xfrm>
          <a:custGeom>
            <a:avLst/>
            <a:gdLst>
              <a:gd name="connsiteX0" fmla="*/ 0 w 3308465"/>
              <a:gd name="connsiteY0" fmla="*/ 731520 h 731520"/>
              <a:gd name="connsiteX1" fmla="*/ 931025 w 3308465"/>
              <a:gd name="connsiteY1" fmla="*/ 482138 h 731520"/>
              <a:gd name="connsiteX2" fmla="*/ 2427316 w 3308465"/>
              <a:gd name="connsiteY2" fmla="*/ 166254 h 731520"/>
              <a:gd name="connsiteX3" fmla="*/ 3308465 w 3308465"/>
              <a:gd name="connsiteY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465" h="731520">
                <a:moveTo>
                  <a:pt x="0" y="731520"/>
                </a:moveTo>
                <a:cubicBezTo>
                  <a:pt x="263236" y="653934"/>
                  <a:pt x="526472" y="576349"/>
                  <a:pt x="931025" y="482138"/>
                </a:cubicBezTo>
                <a:cubicBezTo>
                  <a:pt x="1335578" y="387927"/>
                  <a:pt x="2031076" y="246610"/>
                  <a:pt x="2427316" y="166254"/>
                </a:cubicBezTo>
                <a:cubicBezTo>
                  <a:pt x="2823556" y="85898"/>
                  <a:pt x="3066010" y="42949"/>
                  <a:pt x="33084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Elipse"/>
          <p:cNvSpPr/>
          <p:nvPr/>
        </p:nvSpPr>
        <p:spPr>
          <a:xfrm>
            <a:off x="6928338" y="3210099"/>
            <a:ext cx="220607" cy="9669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Forma libre"/>
          <p:cNvSpPr/>
          <p:nvPr/>
        </p:nvSpPr>
        <p:spPr>
          <a:xfrm>
            <a:off x="2678616" y="1762299"/>
            <a:ext cx="4505498" cy="2660073"/>
          </a:xfrm>
          <a:custGeom>
            <a:avLst/>
            <a:gdLst>
              <a:gd name="connsiteX0" fmla="*/ 0 w 5785658"/>
              <a:gd name="connsiteY0" fmla="*/ 4056611 h 4056611"/>
              <a:gd name="connsiteX1" fmla="*/ 1280160 w 5785658"/>
              <a:gd name="connsiteY1" fmla="*/ 2660073 h 4056611"/>
              <a:gd name="connsiteX2" fmla="*/ 2377440 w 5785658"/>
              <a:gd name="connsiteY2" fmla="*/ 1812175 h 4056611"/>
              <a:gd name="connsiteX3" fmla="*/ 4106488 w 5785658"/>
              <a:gd name="connsiteY3" fmla="*/ 798022 h 4056611"/>
              <a:gd name="connsiteX4" fmla="*/ 5785658 w 5785658"/>
              <a:gd name="connsiteY4" fmla="*/ 0 h 4056611"/>
              <a:gd name="connsiteX0" fmla="*/ 0 w 4505498"/>
              <a:gd name="connsiteY0" fmla="*/ 2660073 h 2660073"/>
              <a:gd name="connsiteX1" fmla="*/ 1097280 w 4505498"/>
              <a:gd name="connsiteY1" fmla="*/ 1812175 h 2660073"/>
              <a:gd name="connsiteX2" fmla="*/ 2826328 w 4505498"/>
              <a:gd name="connsiteY2" fmla="*/ 798022 h 2660073"/>
              <a:gd name="connsiteX3" fmla="*/ 4505498 w 4505498"/>
              <a:gd name="connsiteY3" fmla="*/ 0 h 266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5498" h="2660073">
                <a:moveTo>
                  <a:pt x="0" y="2660073"/>
                </a:moveTo>
                <a:cubicBezTo>
                  <a:pt x="396240" y="2286000"/>
                  <a:pt x="626225" y="2122517"/>
                  <a:pt x="1097280" y="1812175"/>
                </a:cubicBezTo>
                <a:cubicBezTo>
                  <a:pt x="1568335" y="1501833"/>
                  <a:pt x="2258292" y="1100051"/>
                  <a:pt x="2826328" y="798022"/>
                </a:cubicBezTo>
                <a:cubicBezTo>
                  <a:pt x="3394364" y="495993"/>
                  <a:pt x="4505498" y="0"/>
                  <a:pt x="4505498" y="0"/>
                </a:cubicBezTo>
              </a:path>
            </a:pathLst>
          </a:custGeom>
          <a:noFill/>
          <a:ln w="28575">
            <a:solidFill>
              <a:srgbClr val="BE1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50 Grupo"/>
          <p:cNvGrpSpPr/>
          <p:nvPr/>
        </p:nvGrpSpPr>
        <p:grpSpPr>
          <a:xfrm>
            <a:off x="1549831" y="999392"/>
            <a:ext cx="3628997" cy="3683824"/>
            <a:chOff x="1549831" y="999392"/>
            <a:chExt cx="3628997" cy="3683824"/>
          </a:xfrm>
        </p:grpSpPr>
        <p:sp>
          <p:nvSpPr>
            <p:cNvPr id="38" name="37 Elipse"/>
            <p:cNvSpPr/>
            <p:nvPr/>
          </p:nvSpPr>
          <p:spPr>
            <a:xfrm>
              <a:off x="4931365" y="2572719"/>
              <a:ext cx="247463" cy="2110497"/>
            </a:xfrm>
            <a:prstGeom prst="ellipse">
              <a:avLst/>
            </a:prstGeom>
            <a:noFill/>
            <a:ln w="38100">
              <a:solidFill>
                <a:srgbClr val="150A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1549831" y="999392"/>
              <a:ext cx="29366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150AE8"/>
                  </a:solidFill>
                </a:rPr>
                <a:t>At </a:t>
              </a:r>
              <a:r>
                <a:rPr lang="es-ES" b="1" dirty="0" err="1" smtClean="0">
                  <a:solidFill>
                    <a:srgbClr val="150AE8"/>
                  </a:solidFill>
                </a:rPr>
                <a:t>fixed</a:t>
              </a:r>
              <a:r>
                <a:rPr lang="es-ES" b="1" dirty="0" smtClean="0">
                  <a:solidFill>
                    <a:srgbClr val="150AE8"/>
                  </a:solidFill>
                </a:rPr>
                <a:t> </a:t>
              </a:r>
              <a:r>
                <a:rPr lang="es-ES" b="1" dirty="0" err="1" smtClean="0">
                  <a:solidFill>
                    <a:srgbClr val="150AE8"/>
                  </a:solidFill>
                </a:rPr>
                <a:t>voltage</a:t>
              </a:r>
              <a:r>
                <a:rPr lang="es-ES" b="1" dirty="0" smtClean="0">
                  <a:solidFill>
                    <a:srgbClr val="150AE8"/>
                  </a:solidFill>
                </a:rPr>
                <a:t> and </a:t>
              </a:r>
              <a:r>
                <a:rPr lang="es-ES" b="1" dirty="0" err="1" smtClean="0">
                  <a:solidFill>
                    <a:srgbClr val="150AE8"/>
                  </a:solidFill>
                </a:rPr>
                <a:t>distance</a:t>
              </a:r>
              <a:r>
                <a:rPr lang="es-ES" b="1" dirty="0" smtClean="0">
                  <a:solidFill>
                    <a:srgbClr val="150AE8"/>
                  </a:solidFill>
                </a:rPr>
                <a:t> </a:t>
              </a:r>
              <a:r>
                <a:rPr lang="es-ES" b="1" dirty="0" err="1" smtClean="0">
                  <a:solidFill>
                    <a:srgbClr val="150AE8"/>
                  </a:solidFill>
                </a:rPr>
                <a:t>the</a:t>
              </a:r>
              <a:r>
                <a:rPr lang="es-ES" b="1" dirty="0" smtClean="0">
                  <a:solidFill>
                    <a:srgbClr val="150AE8"/>
                  </a:solidFill>
                </a:rPr>
                <a:t> ratio of </a:t>
              </a:r>
              <a:r>
                <a:rPr lang="es-ES" b="1" dirty="0" err="1" smtClean="0">
                  <a:solidFill>
                    <a:srgbClr val="150AE8"/>
                  </a:solidFill>
                </a:rPr>
                <a:t>the</a:t>
              </a:r>
              <a:r>
                <a:rPr lang="es-ES" b="1" dirty="0" smtClean="0">
                  <a:solidFill>
                    <a:srgbClr val="150AE8"/>
                  </a:solidFill>
                </a:rPr>
                <a:t> </a:t>
              </a:r>
              <a:r>
                <a:rPr lang="es-ES" b="1" dirty="0" err="1" smtClean="0">
                  <a:solidFill>
                    <a:srgbClr val="150AE8"/>
                  </a:solidFill>
                </a:rPr>
                <a:t>currents</a:t>
              </a:r>
              <a:r>
                <a:rPr lang="es-ES" b="1" dirty="0" smtClean="0">
                  <a:solidFill>
                    <a:srgbClr val="150AE8"/>
                  </a:solidFill>
                </a:rPr>
                <a:t> in </a:t>
              </a:r>
              <a:r>
                <a:rPr lang="es-ES" b="1" dirty="0" err="1" smtClean="0">
                  <a:solidFill>
                    <a:srgbClr val="150AE8"/>
                  </a:solidFill>
                </a:rPr>
                <a:t>the</a:t>
              </a:r>
              <a:r>
                <a:rPr lang="es-ES" b="1" dirty="0" smtClean="0">
                  <a:solidFill>
                    <a:srgbClr val="150AE8"/>
                  </a:solidFill>
                </a:rPr>
                <a:t> 2 </a:t>
              </a:r>
              <a:r>
                <a:rPr lang="es-ES" b="1" dirty="0" err="1" smtClean="0">
                  <a:solidFill>
                    <a:srgbClr val="150AE8"/>
                  </a:solidFill>
                </a:rPr>
                <a:t>chambers</a:t>
              </a:r>
              <a:r>
                <a:rPr lang="es-ES" b="1" dirty="0" smtClean="0">
                  <a:solidFill>
                    <a:srgbClr val="150AE8"/>
                  </a:solidFill>
                </a:rPr>
                <a:t> </a:t>
              </a:r>
              <a:r>
                <a:rPr lang="es-ES" b="1" dirty="0" err="1" smtClean="0">
                  <a:solidFill>
                    <a:srgbClr val="150AE8"/>
                  </a:solidFill>
                </a:rPr>
                <a:t>only</a:t>
              </a:r>
              <a:r>
                <a:rPr lang="es-ES" b="1" dirty="0" smtClean="0">
                  <a:solidFill>
                    <a:srgbClr val="150AE8"/>
                  </a:solidFill>
                </a:rPr>
                <a:t> </a:t>
              </a:r>
              <a:r>
                <a:rPr lang="es-ES" b="1" dirty="0" err="1" smtClean="0">
                  <a:solidFill>
                    <a:srgbClr val="150AE8"/>
                  </a:solidFill>
                </a:rPr>
                <a:t>depends</a:t>
              </a:r>
              <a:r>
                <a:rPr lang="es-ES" b="1" dirty="0" smtClean="0">
                  <a:solidFill>
                    <a:srgbClr val="150AE8"/>
                  </a:solidFill>
                </a:rPr>
                <a:t>  </a:t>
              </a:r>
              <a:r>
                <a:rPr lang="es-ES" b="1" dirty="0" err="1" smtClean="0">
                  <a:solidFill>
                    <a:srgbClr val="150AE8"/>
                  </a:solidFill>
                </a:rPr>
                <a:t>on</a:t>
              </a:r>
              <a:r>
                <a:rPr lang="es-ES" b="1" dirty="0" smtClean="0">
                  <a:solidFill>
                    <a:srgbClr val="150AE8"/>
                  </a:solidFill>
                </a:rPr>
                <a:t> n</a:t>
              </a:r>
              <a:r>
                <a:rPr lang="es-ES" b="1" baseline="-25000" dirty="0" smtClean="0">
                  <a:solidFill>
                    <a:srgbClr val="150AE8"/>
                  </a:solidFill>
                </a:rPr>
                <a:t>0</a:t>
              </a:r>
              <a:endParaRPr lang="en-US" b="1" dirty="0">
                <a:solidFill>
                  <a:srgbClr val="150AE8"/>
                </a:solidFill>
              </a:endParaRPr>
            </a:p>
          </p:txBody>
        </p:sp>
        <p:cxnSp>
          <p:nvCxnSpPr>
            <p:cNvPr id="45" name="44 Conector recto"/>
            <p:cNvCxnSpPr/>
            <p:nvPr/>
          </p:nvCxnSpPr>
          <p:spPr>
            <a:xfrm>
              <a:off x="1673817" y="2354367"/>
              <a:ext cx="2146771" cy="0"/>
            </a:xfrm>
            <a:prstGeom prst="line">
              <a:avLst/>
            </a:prstGeom>
            <a:ln w="38100">
              <a:solidFill>
                <a:srgbClr val="150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3820588" y="2354367"/>
              <a:ext cx="1147017" cy="593500"/>
            </a:xfrm>
            <a:prstGeom prst="line">
              <a:avLst/>
            </a:prstGeom>
            <a:ln w="38100">
              <a:solidFill>
                <a:srgbClr val="150A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2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6" grpId="0" animBg="1"/>
      <p:bldP spid="37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96" y="1154243"/>
            <a:ext cx="6565690" cy="4095488"/>
          </a:xfrm>
          <a:prstGeom prst="rect">
            <a:avLst/>
          </a:prstGeom>
        </p:spPr>
      </p:pic>
      <p:cxnSp>
        <p:nvCxnSpPr>
          <p:cNvPr id="7" name="Straight Connector 42"/>
          <p:cNvCxnSpPr/>
          <p:nvPr/>
        </p:nvCxnSpPr>
        <p:spPr>
          <a:xfrm flipV="1">
            <a:off x="2352206" y="2063570"/>
            <a:ext cx="3240986" cy="10351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6"/>
          <p:cNvCxnSpPr/>
          <p:nvPr/>
        </p:nvCxnSpPr>
        <p:spPr>
          <a:xfrm>
            <a:off x="5593192" y="2092427"/>
            <a:ext cx="0" cy="2429358"/>
          </a:xfrm>
          <a:prstGeom prst="line">
            <a:avLst/>
          </a:prstGeom>
          <a:ln>
            <a:solidFill>
              <a:srgbClr val="BE1CB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899411" y="434715"/>
            <a:ext cx="803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150AE8"/>
                </a:solidFill>
              </a:rPr>
              <a:t>A </a:t>
            </a:r>
            <a:r>
              <a:rPr lang="es-ES" sz="2800" dirty="0" err="1" smtClean="0">
                <a:solidFill>
                  <a:srgbClr val="150AE8"/>
                </a:solidFill>
              </a:rPr>
              <a:t>calibration</a:t>
            </a:r>
            <a:r>
              <a:rPr lang="es-ES" sz="2800" dirty="0" smtClean="0">
                <a:solidFill>
                  <a:srgbClr val="150AE8"/>
                </a:solidFill>
              </a:rPr>
              <a:t> curve can be </a:t>
            </a:r>
            <a:r>
              <a:rPr lang="es-ES" sz="2800" dirty="0" err="1" smtClean="0">
                <a:solidFill>
                  <a:srgbClr val="150AE8"/>
                </a:solidFill>
              </a:rPr>
              <a:t>determined</a:t>
            </a:r>
            <a:r>
              <a:rPr lang="es-ES" sz="2800" dirty="0" smtClean="0">
                <a:solidFill>
                  <a:srgbClr val="150AE8"/>
                </a:solidFill>
              </a:rPr>
              <a:t> </a:t>
            </a:r>
            <a:r>
              <a:rPr lang="es-ES" sz="2800" dirty="0" err="1" smtClean="0">
                <a:solidFill>
                  <a:srgbClr val="150AE8"/>
                </a:solidFill>
              </a:rPr>
              <a:t>experimentally</a:t>
            </a:r>
            <a:r>
              <a:rPr lang="es-ES" sz="2800" dirty="0" smtClean="0">
                <a:solidFill>
                  <a:srgbClr val="150AE8"/>
                </a:solidFill>
              </a:rPr>
              <a:t> </a:t>
            </a:r>
            <a:endParaRPr lang="en-US" sz="2800" dirty="0">
              <a:solidFill>
                <a:srgbClr val="150AE8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234529" y="2929739"/>
            <a:ext cx="31550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f</a:t>
            </a:r>
            <a:r>
              <a:rPr lang="es-ES" dirty="0" smtClean="0"/>
              <a:t>1 = </a:t>
            </a:r>
            <a:r>
              <a:rPr lang="es-ES" dirty="0" err="1" smtClean="0"/>
              <a:t>Efficiency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chamber</a:t>
            </a:r>
            <a:r>
              <a:rPr lang="es-ES" dirty="0" smtClean="0"/>
              <a:t> 1</a:t>
            </a:r>
            <a:endParaRPr lang="en-U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482058" y="4714002"/>
            <a:ext cx="25763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f</a:t>
            </a:r>
            <a:r>
              <a:rPr lang="es-ES" dirty="0" smtClean="0"/>
              <a:t>2/f1 = </a:t>
            </a:r>
            <a:r>
              <a:rPr lang="es-ES" dirty="0" err="1" smtClean="0"/>
              <a:t>efficiency</a:t>
            </a:r>
            <a:r>
              <a:rPr lang="es-ES" dirty="0" smtClean="0"/>
              <a:t> ratio 2/1</a:t>
            </a:r>
            <a:endParaRPr lang="en-US" dirty="0"/>
          </a:p>
        </p:txBody>
      </p:sp>
      <p:grpSp>
        <p:nvGrpSpPr>
          <p:cNvPr id="19" name="18 Grupo"/>
          <p:cNvGrpSpPr/>
          <p:nvPr/>
        </p:nvGrpSpPr>
        <p:grpSpPr>
          <a:xfrm>
            <a:off x="3170418" y="4691921"/>
            <a:ext cx="3282846" cy="1635681"/>
            <a:chOff x="3170418" y="4691921"/>
            <a:chExt cx="3282846" cy="1635681"/>
          </a:xfrm>
        </p:grpSpPr>
        <p:sp>
          <p:nvSpPr>
            <p:cNvPr id="11" name="10 CuadroTexto"/>
            <p:cNvSpPr txBox="1"/>
            <p:nvPr/>
          </p:nvSpPr>
          <p:spPr>
            <a:xfrm>
              <a:off x="3170418" y="5681271"/>
              <a:ext cx="32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 smtClean="0">
                  <a:solidFill>
                    <a:srgbClr val="BE1CBE"/>
                  </a:solidFill>
                </a:rPr>
                <a:t>Determined</a:t>
              </a:r>
              <a:r>
                <a:rPr lang="es-ES" b="1" dirty="0" smtClean="0">
                  <a:solidFill>
                    <a:srgbClr val="BE1CBE"/>
                  </a:solidFill>
                </a:rPr>
                <a:t> </a:t>
              </a:r>
              <a:r>
                <a:rPr lang="es-ES" b="1" dirty="0" err="1" smtClean="0">
                  <a:solidFill>
                    <a:srgbClr val="BE1CBE"/>
                  </a:solidFill>
                </a:rPr>
                <a:t>by</a:t>
              </a:r>
              <a:r>
                <a:rPr lang="es-ES" b="1" dirty="0" smtClean="0">
                  <a:solidFill>
                    <a:srgbClr val="BE1CBE"/>
                  </a:solidFill>
                </a:rPr>
                <a:t> </a:t>
              </a:r>
              <a:r>
                <a:rPr lang="es-ES" b="1" dirty="0" err="1" smtClean="0">
                  <a:solidFill>
                    <a:srgbClr val="BE1CBE"/>
                  </a:solidFill>
                </a:rPr>
                <a:t>the</a:t>
              </a:r>
              <a:r>
                <a:rPr lang="es-ES" b="1" dirty="0" smtClean="0">
                  <a:solidFill>
                    <a:srgbClr val="BE1CBE"/>
                  </a:solidFill>
                </a:rPr>
                <a:t> </a:t>
              </a:r>
              <a:r>
                <a:rPr lang="es-ES" b="1" dirty="0" err="1" smtClean="0">
                  <a:solidFill>
                    <a:srgbClr val="BE1CBE"/>
                  </a:solidFill>
                </a:rPr>
                <a:t>measured</a:t>
              </a:r>
              <a:r>
                <a:rPr lang="es-ES" b="1" dirty="0" smtClean="0">
                  <a:solidFill>
                    <a:srgbClr val="BE1CBE"/>
                  </a:solidFill>
                </a:rPr>
                <a:t> ratio of </a:t>
              </a:r>
              <a:r>
                <a:rPr lang="es-ES" b="1" dirty="0" err="1" smtClean="0">
                  <a:solidFill>
                    <a:srgbClr val="BE1CBE"/>
                  </a:solidFill>
                </a:rPr>
                <a:t>the</a:t>
              </a:r>
              <a:r>
                <a:rPr lang="es-ES" b="1" dirty="0" smtClean="0">
                  <a:solidFill>
                    <a:srgbClr val="BE1CBE"/>
                  </a:solidFill>
                </a:rPr>
                <a:t> </a:t>
              </a:r>
              <a:r>
                <a:rPr lang="es-ES" b="1" dirty="0" err="1" smtClean="0">
                  <a:solidFill>
                    <a:srgbClr val="BE1CBE"/>
                  </a:solidFill>
                </a:rPr>
                <a:t>currents</a:t>
              </a:r>
              <a:endParaRPr lang="en-US" b="1" dirty="0">
                <a:solidFill>
                  <a:srgbClr val="BE1CBE"/>
                </a:solidFill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4482058" y="4691921"/>
              <a:ext cx="659567" cy="419725"/>
            </a:xfrm>
            <a:prstGeom prst="ellipse">
              <a:avLst/>
            </a:prstGeom>
            <a:noFill/>
            <a:ln w="28575">
              <a:solidFill>
                <a:srgbClr val="BE1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13 Conector recto"/>
            <p:cNvCxnSpPr>
              <a:endCxn id="12" idx="4"/>
            </p:cNvCxnSpPr>
            <p:nvPr/>
          </p:nvCxnSpPr>
          <p:spPr>
            <a:xfrm flipV="1">
              <a:off x="4482058" y="5111646"/>
              <a:ext cx="329784" cy="674558"/>
            </a:xfrm>
            <a:prstGeom prst="line">
              <a:avLst/>
            </a:prstGeom>
            <a:ln w="28575">
              <a:solidFill>
                <a:srgbClr val="BE1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CuadroTexto"/>
          <p:cNvSpPr txBox="1"/>
          <p:nvPr/>
        </p:nvSpPr>
        <p:spPr>
          <a:xfrm>
            <a:off x="2352206" y="2236046"/>
            <a:ext cx="199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Efficiency</a:t>
            </a:r>
            <a:r>
              <a:rPr lang="es-ES" b="1" dirty="0" smtClean="0">
                <a:solidFill>
                  <a:srgbClr val="00B050"/>
                </a:solidFill>
              </a:rPr>
              <a:t> of </a:t>
            </a:r>
            <a:r>
              <a:rPr lang="es-ES" b="1" dirty="0" err="1" smtClean="0">
                <a:solidFill>
                  <a:srgbClr val="00B050"/>
                </a:solidFill>
              </a:rPr>
              <a:t>chamber</a:t>
            </a:r>
            <a:r>
              <a:rPr lang="es-ES" b="1" dirty="0" smtClean="0">
                <a:solidFill>
                  <a:srgbClr val="00B050"/>
                </a:solidFill>
              </a:rPr>
              <a:t> 1 can be </a:t>
            </a:r>
            <a:r>
              <a:rPr lang="es-ES" b="1" dirty="0" err="1" smtClean="0">
                <a:solidFill>
                  <a:srgbClr val="00B050"/>
                </a:solidFill>
              </a:rPr>
              <a:t>determined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9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45382" y="2047579"/>
            <a:ext cx="78821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76200" defTabSz="457200">
              <a:buFont typeface="Wingdings" panose="05000000000000000000" pitchFamily="2" charset="2"/>
              <a:buChar char="Ø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new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read-out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TERA ASIC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high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intensity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beams</a:t>
            </a:r>
            <a:endParaRPr lang="es-E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defTabSz="457200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76200" defTabSz="457200">
              <a:buFont typeface="Wingdings" panose="05000000000000000000" pitchFamily="2" charset="2"/>
              <a:buChar char="Ø"/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and Characterization of a multi-gap monitor chamber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1575" y="1041940"/>
            <a:ext cx="7878871" cy="60453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Aim of the project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1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6260" y="3131998"/>
            <a:ext cx="7878871" cy="60453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READ-OUT  </a:t>
            </a:r>
            <a:r>
              <a:rPr lang="es-E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TERA ASIC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9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4" y="154358"/>
            <a:ext cx="7588469" cy="62340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Readout Front-End Electronics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2583" y="2483921"/>
            <a:ext cx="3972959" cy="16111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b="0" i="0">
                <a:latin typeface="Calibri" panose="020F0502020204030204" pitchFamily="34" charset="0"/>
                <a:ea typeface="+mj-ea"/>
                <a:cs typeface="+mj-cs"/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latin typeface="+mj-lt"/>
                <a:ea typeface="+mj-ea"/>
                <a:cs typeface="+mj-cs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latin typeface="+mj-lt"/>
                <a:ea typeface="+mj-ea"/>
                <a:cs typeface="+mj-cs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latin typeface="+mj-lt"/>
                <a:ea typeface="+mj-ea"/>
                <a:cs typeface="+mj-cs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latin typeface="+mj-lt"/>
                <a:ea typeface="+mj-ea"/>
                <a:cs typeface="+mj-cs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latin typeface="+mj-lt"/>
                <a:ea typeface="+mj-ea"/>
                <a:cs typeface="+mj-cs"/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latin typeface="+mj-lt"/>
                <a:ea typeface="+mj-ea"/>
                <a:cs typeface="+mj-cs"/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latin typeface="+mj-lt"/>
                <a:ea typeface="+mj-ea"/>
                <a:cs typeface="+mj-cs"/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latin typeface="+mj-lt"/>
                <a:ea typeface="+mj-ea"/>
                <a:cs typeface="+mj-cs"/>
              </a:defRPr>
            </a:lvl9pPr>
          </a:lstStyle>
          <a:p>
            <a:pPr defTabSz="457200">
              <a:buClr>
                <a:srgbClr val="ACD433"/>
              </a:buClr>
            </a:pPr>
            <a:r>
              <a:rPr lang="en-GB" sz="2000" b="1" dirty="0"/>
              <a:t>For high-intensity beams: </a:t>
            </a:r>
          </a:p>
          <a:p>
            <a:pPr marL="214313" indent="-214313" defTabSz="457200"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en-GB" b="1" dirty="0"/>
              <a:t>Connect all the channels in </a:t>
            </a:r>
            <a:r>
              <a:rPr lang="en-GB" b="1" dirty="0" smtClean="0"/>
              <a:t>parallel</a:t>
            </a:r>
          </a:p>
          <a:p>
            <a:pPr marL="214313" indent="-214313" defTabSz="457200">
              <a:buClr>
                <a:srgbClr val="ACD433"/>
              </a:buClr>
              <a:buFont typeface="Wingdings" panose="05000000000000000000" pitchFamily="2" charset="2"/>
              <a:buChar char="Ø"/>
            </a:pPr>
            <a:r>
              <a:rPr lang="en-GB" b="1" dirty="0" smtClean="0"/>
              <a:t>Sum </a:t>
            </a:r>
            <a:r>
              <a:rPr lang="en-GB" b="1" dirty="0"/>
              <a:t>of the counts from all the channels</a:t>
            </a:r>
          </a:p>
        </p:txBody>
      </p:sp>
      <p:sp>
        <p:nvSpPr>
          <p:cNvPr id="8" name="CasellaDiTesto 4"/>
          <p:cNvSpPr txBox="1"/>
          <p:nvPr/>
        </p:nvSpPr>
        <p:spPr>
          <a:xfrm>
            <a:off x="662583" y="5122364"/>
            <a:ext cx="391721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2400" b="1" u="sng" dirty="0">
                <a:ln/>
                <a:solidFill>
                  <a:srgbClr val="EF7A24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it-IT" sz="2400" b="1" u="sng" dirty="0">
                <a:ln/>
                <a:solidFill>
                  <a:srgbClr val="EF7A24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it-IT" b="1" u="sng" dirty="0">
                <a:ln/>
                <a:solidFill>
                  <a:srgbClr val="EF7A24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it-IT" sz="2400" b="1" u="sng" dirty="0">
                <a:ln/>
                <a:solidFill>
                  <a:srgbClr val="EF7A2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57200"/>
            <a:r>
              <a:rPr lang="it-IT" sz="2400" b="1" u="sng" dirty="0">
                <a:ln/>
                <a:solidFill>
                  <a:srgbClr val="EF7A24"/>
                </a:solidFill>
                <a:latin typeface="Times New Roman" pitchFamily="18" charset="0"/>
                <a:cs typeface="Times New Roman" pitchFamily="18" charset="0"/>
              </a:rPr>
              <a:t>the maximum input </a:t>
            </a:r>
            <a:r>
              <a:rPr lang="it-IT" sz="2400" b="1" u="sng" dirty="0" smtClean="0">
                <a:ln/>
                <a:solidFill>
                  <a:srgbClr val="EF7A24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</a:p>
          <a:p>
            <a:pPr algn="ctr" defTabSz="457200"/>
            <a:r>
              <a:rPr lang="it-IT" sz="2400" b="1" dirty="0" smtClean="0">
                <a:ln/>
                <a:solidFill>
                  <a:srgbClr val="EF7A24"/>
                </a:solidFill>
                <a:latin typeface="Times New Roman" pitchFamily="18" charset="0"/>
                <a:cs typeface="Times New Roman" pitchFamily="18" charset="0"/>
              </a:rPr>
              <a:t>From 4 to 256µA</a:t>
            </a:r>
            <a:endParaRPr lang="en-GB" sz="2400" b="1" dirty="0">
              <a:ln/>
              <a:solidFill>
                <a:srgbClr val="EF7A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432505" y="4412252"/>
            <a:ext cx="309013" cy="62274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70261" y="874101"/>
            <a:ext cx="7199378" cy="550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 to increase the TERA08 max input current was developed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30" y="2307633"/>
            <a:ext cx="4177000" cy="2955705"/>
          </a:xfrm>
          <a:prstGeom prst="rect">
            <a:avLst/>
          </a:prstGeom>
          <a:ln w="15875">
            <a:solidFill>
              <a:srgbClr val="0070C0"/>
            </a:solidFill>
          </a:ln>
        </p:spPr>
      </p:pic>
      <p:sp>
        <p:nvSpPr>
          <p:cNvPr id="11" name="Donut 10"/>
          <p:cNvSpPr/>
          <p:nvPr/>
        </p:nvSpPr>
        <p:spPr>
          <a:xfrm>
            <a:off x="1229194" y="5914079"/>
            <a:ext cx="2698230" cy="375563"/>
          </a:xfrm>
          <a:prstGeom prst="donut">
            <a:avLst>
              <a:gd name="adj" fmla="val 5685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7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5" y="106807"/>
            <a:ext cx="8049718" cy="502212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94676" y="5251145"/>
            <a:ext cx="793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Setup fully characterized in terms of linearity, noise and dynamic range </a:t>
            </a:r>
            <a:endParaRPr lang="en-US" dirty="0"/>
          </a:p>
        </p:txBody>
      </p:sp>
      <p:sp>
        <p:nvSpPr>
          <p:cNvPr id="7" name="TextBox 3"/>
          <p:cNvSpPr txBox="1"/>
          <p:nvPr/>
        </p:nvSpPr>
        <p:spPr>
          <a:xfrm>
            <a:off x="295106" y="5629163"/>
            <a:ext cx="833904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 </a:t>
            </a:r>
            <a:r>
              <a:rPr lang="en-US" sz="1200" b="1" dirty="0"/>
              <a:t>simple method to increase the current range of the TERA chip in charged particle therapy applications.</a:t>
            </a:r>
            <a:endParaRPr lang="en-US" sz="1200" dirty="0"/>
          </a:p>
          <a:p>
            <a:r>
              <a:rPr lang="it-IT" sz="1200" dirty="0"/>
              <a:t>R. Cirio </a:t>
            </a:r>
            <a:r>
              <a:rPr lang="it-IT" sz="1200" baseline="30000" dirty="0"/>
              <a:t>(1,2)</a:t>
            </a:r>
            <a:r>
              <a:rPr lang="it-IT" sz="1200" dirty="0"/>
              <a:t>, F. Fausti </a:t>
            </a:r>
            <a:r>
              <a:rPr lang="it-IT" sz="1200" baseline="30000" dirty="0"/>
              <a:t>(2)</a:t>
            </a:r>
            <a:r>
              <a:rPr lang="it-IT" sz="1200" dirty="0"/>
              <a:t>, S. Giordanengo </a:t>
            </a:r>
            <a:r>
              <a:rPr lang="it-IT" sz="1200" baseline="30000" dirty="0"/>
              <a:t>(1)</a:t>
            </a:r>
            <a:r>
              <a:rPr lang="it-IT" sz="1200" dirty="0"/>
              <a:t>, L. </a:t>
            </a:r>
            <a:r>
              <a:rPr lang="it-IT" sz="1200" dirty="0" smtClean="0"/>
              <a:t>Fanola </a:t>
            </a:r>
            <a:r>
              <a:rPr lang="it-IT" sz="1200" baseline="30000" dirty="0"/>
              <a:t>(1,2)</a:t>
            </a:r>
            <a:r>
              <a:rPr lang="it-IT" sz="1200" dirty="0"/>
              <a:t>, F. Marchetto </a:t>
            </a:r>
            <a:r>
              <a:rPr lang="it-IT" sz="1200" baseline="30000" dirty="0"/>
              <a:t>(1)</a:t>
            </a:r>
            <a:r>
              <a:rPr lang="it-IT" sz="1200" dirty="0"/>
              <a:t>, G. Mazza </a:t>
            </a:r>
            <a:r>
              <a:rPr lang="it-IT" sz="1200" baseline="30000" dirty="0"/>
              <a:t>(1)</a:t>
            </a:r>
            <a:r>
              <a:rPr lang="it-IT" sz="1200" dirty="0"/>
              <a:t>, V.Monaco</a:t>
            </a:r>
            <a:r>
              <a:rPr lang="it-IT" sz="1200" baseline="30000" dirty="0"/>
              <a:t>(1,2)</a:t>
            </a:r>
            <a:r>
              <a:rPr lang="it-IT" sz="1200" dirty="0"/>
              <a:t>, R. Sacchi </a:t>
            </a:r>
            <a:r>
              <a:rPr lang="it-IT" sz="1200" baseline="30000" dirty="0"/>
              <a:t>(1,2)</a:t>
            </a:r>
            <a:r>
              <a:rPr lang="it-IT" sz="1200" dirty="0"/>
              <a:t>, E. Talpacci </a:t>
            </a:r>
            <a:r>
              <a:rPr lang="it-IT" sz="1200" baseline="30000" dirty="0"/>
              <a:t>(2)</a:t>
            </a:r>
            <a:r>
              <a:rPr lang="it-IT" sz="1200" dirty="0"/>
              <a:t>, A. Vignati </a:t>
            </a:r>
            <a:r>
              <a:rPr lang="it-IT" sz="1200" baseline="30000" dirty="0"/>
              <a:t>(1,2)</a:t>
            </a:r>
            <a:endParaRPr lang="en-US" sz="1200" dirty="0"/>
          </a:p>
          <a:p>
            <a:r>
              <a:rPr lang="it-IT" sz="1200" baseline="30000" dirty="0"/>
              <a:t>(1) </a:t>
            </a:r>
            <a:r>
              <a:rPr lang="it-IT" sz="1200" dirty="0"/>
              <a:t> Istituto Nazionale di Fisica Nucleare, sez. di Torino, via P. Giuria,1 I – 10125 Torino (Italy)</a:t>
            </a:r>
            <a:endParaRPr lang="en-US" sz="1200" dirty="0"/>
          </a:p>
          <a:p>
            <a:r>
              <a:rPr lang="it-IT" sz="1200" baseline="30000" dirty="0"/>
              <a:t>(2) </a:t>
            </a:r>
            <a:r>
              <a:rPr lang="it-IT" sz="1200" dirty="0"/>
              <a:t> Dipartimento di Fisica dell'Università di Torino, via P. Giuria,1 I-10125 Torino, </a:t>
            </a:r>
            <a:r>
              <a:rPr lang="it-IT" sz="1200" dirty="0" smtClean="0"/>
              <a:t>Italy</a:t>
            </a:r>
            <a:endParaRPr lang="en-US" sz="1400" dirty="0"/>
          </a:p>
        </p:txBody>
      </p:sp>
      <p:sp>
        <p:nvSpPr>
          <p:cNvPr id="8" name="7 CuadroTexto"/>
          <p:cNvSpPr txBox="1"/>
          <p:nvPr/>
        </p:nvSpPr>
        <p:spPr>
          <a:xfrm rot="21170064">
            <a:off x="4426434" y="5881418"/>
            <a:ext cx="407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150AE8"/>
                </a:solidFill>
                <a:latin typeface="Lucida Handwriting" panose="03010101010101010101" pitchFamily="66" charset="0"/>
              </a:rPr>
              <a:t>Accepted</a:t>
            </a:r>
            <a:r>
              <a:rPr lang="es-ES" sz="2800" b="1" dirty="0" smtClean="0">
                <a:solidFill>
                  <a:srgbClr val="150AE8"/>
                </a:solidFill>
                <a:latin typeface="Lucida Handwriting" panose="03010101010101010101" pitchFamily="66" charset="0"/>
              </a:rPr>
              <a:t> </a:t>
            </a:r>
            <a:r>
              <a:rPr lang="es-ES" sz="2800" b="1" dirty="0" err="1" smtClean="0">
                <a:solidFill>
                  <a:srgbClr val="150AE8"/>
                </a:solidFill>
                <a:latin typeface="Lucida Handwriting" panose="03010101010101010101" pitchFamily="66" charset="0"/>
              </a:rPr>
              <a:t>by</a:t>
            </a:r>
            <a:r>
              <a:rPr lang="es-ES" sz="2800" b="1" dirty="0" smtClean="0">
                <a:solidFill>
                  <a:srgbClr val="150AE8"/>
                </a:solidFill>
                <a:latin typeface="Lucida Handwriting" panose="03010101010101010101" pitchFamily="66" charset="0"/>
              </a:rPr>
              <a:t> NIMA</a:t>
            </a:r>
            <a:endParaRPr lang="en-US" sz="2800" b="1" dirty="0">
              <a:solidFill>
                <a:srgbClr val="150AE8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1573" y="272511"/>
            <a:ext cx="7878871" cy="6045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TERA09 Design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11573" y="1169233"/>
            <a:ext cx="8097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TERA08:</a:t>
            </a:r>
          </a:p>
          <a:p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AMS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CMOS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0.35 μm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100 to 400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80 MHz (20 MHz in TERA08)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chip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11573" y="3884951"/>
            <a:ext cx="8097516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Cooperation agreement signed with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De.Tec.Tor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S.r.l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development of the new chip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joint patent INFN/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De.Tec.Tor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being prepared and going to be submitted soon.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4199</TotalTime>
  <Words>1089</Words>
  <Application>Microsoft Office PowerPoint</Application>
  <PresentationFormat>Presentación en pantalla (4:3)</PresentationFormat>
  <Paragraphs>182</Paragraphs>
  <Slides>25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Parallax</vt:lpstr>
      <vt:lpstr>WP 7 (RDH) Detector for high intensity beam WP 6 (IRPT) New TERA chip development</vt:lpstr>
      <vt:lpstr>New Compact Accelerators</vt:lpstr>
      <vt:lpstr>Presentación de PowerPoint</vt:lpstr>
      <vt:lpstr>Presentación de PowerPoint</vt:lpstr>
      <vt:lpstr>Aim of the project</vt:lpstr>
      <vt:lpstr>READ-OUT  TERA ASIC</vt:lpstr>
      <vt:lpstr>Readout Front-End Electronics </vt:lpstr>
      <vt:lpstr>Presentación de PowerPoint</vt:lpstr>
      <vt:lpstr>Presentación de PowerPoint</vt:lpstr>
      <vt:lpstr>Presentación de PowerPoint</vt:lpstr>
      <vt:lpstr>Presentación de PowerPoint</vt:lpstr>
      <vt:lpstr>Construction and Characterization of a multi-gap monitor chamber  </vt:lpstr>
      <vt:lpstr>Multi-Gap Ionization Chamber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Multi-Gap Ionization Chamber for High-Intensity Pulsed Charged Particle Beams</dc:title>
  <dc:creator>Amin</dc:creator>
  <cp:lastModifiedBy>Leslie Fanola</cp:lastModifiedBy>
  <cp:revision>179</cp:revision>
  <dcterms:created xsi:type="dcterms:W3CDTF">2015-02-13T11:21:29Z</dcterms:created>
  <dcterms:modified xsi:type="dcterms:W3CDTF">2015-04-24T12:38:57Z</dcterms:modified>
</cp:coreProperties>
</file>