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8"/>
  </p:notesMasterIdLst>
  <p:sldIdLst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RIDoS\Referee\DatiRepo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RIDoS\Referee\DatiRepo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Dose computation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058190741516643"/>
          <c:y val="0.15617393974858076"/>
          <c:w val="0.68537829593261212"/>
          <c:h val="0.63825503540467521"/>
        </c:manualLayout>
      </c:layout>
      <c:scatterChart>
        <c:scatterStyle val="lineMarker"/>
        <c:varyColors val="0"/>
        <c:ser>
          <c:idx val="1"/>
          <c:order val="1"/>
          <c:tx>
            <c:v>DEK times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Foglio1!$B$4:$B$8</c:f>
              <c:numCache>
                <c:formatCode>General</c:formatCode>
                <c:ptCount val="5"/>
                <c:pt idx="0">
                  <c:v>11200</c:v>
                </c:pt>
                <c:pt idx="1">
                  <c:v>44678</c:v>
                </c:pt>
                <c:pt idx="2">
                  <c:v>178702</c:v>
                </c:pt>
                <c:pt idx="3">
                  <c:v>279243</c:v>
                </c:pt>
                <c:pt idx="4">
                  <c:v>714861</c:v>
                </c:pt>
              </c:numCache>
            </c:numRef>
          </c:xVal>
          <c:yVal>
            <c:numRef>
              <c:f>Foglio1!$D$4:$D$11</c:f>
              <c:numCache>
                <c:formatCode>General</c:formatCode>
                <c:ptCount val="8"/>
                <c:pt idx="0">
                  <c:v>40</c:v>
                </c:pt>
                <c:pt idx="1">
                  <c:v>157</c:v>
                </c:pt>
                <c:pt idx="2">
                  <c:v>636</c:v>
                </c:pt>
                <c:pt idx="3">
                  <c:v>997</c:v>
                </c:pt>
                <c:pt idx="4">
                  <c:v>2534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762480"/>
        <c:axId val="291763040"/>
      </c:scatterChart>
      <c:scatterChart>
        <c:scatterStyle val="lineMarker"/>
        <c:varyColors val="0"/>
        <c:ser>
          <c:idx val="0"/>
          <c:order val="0"/>
          <c:tx>
            <c:v>GPU times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Foglio1!$B$4:$B$8</c:f>
              <c:numCache>
                <c:formatCode>General</c:formatCode>
                <c:ptCount val="5"/>
                <c:pt idx="0">
                  <c:v>11200</c:v>
                </c:pt>
                <c:pt idx="1">
                  <c:v>44678</c:v>
                </c:pt>
                <c:pt idx="2">
                  <c:v>178702</c:v>
                </c:pt>
                <c:pt idx="3">
                  <c:v>279243</c:v>
                </c:pt>
                <c:pt idx="4">
                  <c:v>714861</c:v>
                </c:pt>
              </c:numCache>
            </c:numRef>
          </c:xVal>
          <c:yVal>
            <c:numRef>
              <c:f>Foglio1!$C$4:$C$11</c:f>
              <c:numCache>
                <c:formatCode>General</c:formatCode>
                <c:ptCount val="8"/>
                <c:pt idx="0">
                  <c:v>1.9</c:v>
                </c:pt>
                <c:pt idx="1">
                  <c:v>1.9</c:v>
                </c:pt>
                <c:pt idx="2">
                  <c:v>2.17</c:v>
                </c:pt>
                <c:pt idx="3">
                  <c:v>2.6</c:v>
                </c:pt>
                <c:pt idx="4">
                  <c:v>3.87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764160"/>
        <c:axId val="291763600"/>
      </c:scatterChart>
      <c:valAx>
        <c:axId val="291762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 voxels (</a:t>
                </a:r>
                <a:r>
                  <a:rPr lang="el-GR"/>
                  <a:t>α</a:t>
                </a:r>
                <a:r>
                  <a:rPr lang="en-GB"/>
                  <a:t> cut_off) </a:t>
                </a:r>
              </a:p>
            </c:rich>
          </c:tx>
          <c:layout>
            <c:manualLayout>
              <c:xMode val="edge"/>
              <c:yMode val="edge"/>
              <c:x val="0.37044399937297684"/>
              <c:y val="0.905808258495388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763040"/>
        <c:crosses val="autoZero"/>
        <c:crossBetween val="midCat"/>
      </c:valAx>
      <c:valAx>
        <c:axId val="29176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>
                    <a:solidFill>
                      <a:srgbClr val="C00000"/>
                    </a:solidFill>
                  </a:rPr>
                  <a:t>Time </a:t>
                </a:r>
                <a:r>
                  <a:rPr lang="en-GB" b="1" dirty="0" err="1" smtClean="0">
                    <a:solidFill>
                      <a:srgbClr val="C00000"/>
                    </a:solidFill>
                  </a:rPr>
                  <a:t>PlanKIT</a:t>
                </a:r>
                <a:r>
                  <a:rPr lang="en-GB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GB" b="1" dirty="0">
                    <a:solidFill>
                      <a:srgbClr val="C00000"/>
                    </a:solidFill>
                  </a:rPr>
                  <a:t>(sec)</a:t>
                </a:r>
              </a:p>
            </c:rich>
          </c:tx>
          <c:layout>
            <c:manualLayout>
              <c:xMode val="edge"/>
              <c:yMode val="edge"/>
              <c:x val="5.7512635582347765E-3"/>
              <c:y val="0.293114909039103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762480"/>
        <c:crosses val="autoZero"/>
        <c:crossBetween val="midCat"/>
      </c:valAx>
      <c:valAx>
        <c:axId val="29176360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>
                    <a:solidFill>
                      <a:srgbClr val="0070C0"/>
                    </a:solidFill>
                  </a:rPr>
                  <a:t>Time GPU (sec)</a:t>
                </a:r>
              </a:p>
            </c:rich>
          </c:tx>
          <c:layout>
            <c:manualLayout>
              <c:xMode val="edge"/>
              <c:yMode val="edge"/>
              <c:x val="0.93468210533684992"/>
              <c:y val="0.288006991245306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764160"/>
        <c:crosses val="max"/>
        <c:crossBetween val="midCat"/>
      </c:valAx>
      <c:valAx>
        <c:axId val="291764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17636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0439049390250401"/>
          <c:y val="0.51004556722076411"/>
          <c:w val="0.30116497710300072"/>
          <c:h val="0.231271576174864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Gain factor</a:t>
            </a:r>
          </a:p>
        </c:rich>
      </c:tx>
      <c:layout>
        <c:manualLayout>
          <c:xMode val="edge"/>
          <c:yMode val="edge"/>
          <c:x val="0.45427077865266835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61205161854768"/>
          <c:y val="0.15370406824146982"/>
          <c:w val="0.70962948381452318"/>
          <c:h val="0.54668124817731112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Foglio1!$B$4:$B$8</c:f>
              <c:numCache>
                <c:formatCode>General</c:formatCode>
                <c:ptCount val="5"/>
                <c:pt idx="0">
                  <c:v>11200</c:v>
                </c:pt>
                <c:pt idx="1">
                  <c:v>44678</c:v>
                </c:pt>
                <c:pt idx="2">
                  <c:v>178702</c:v>
                </c:pt>
                <c:pt idx="3">
                  <c:v>279243</c:v>
                </c:pt>
                <c:pt idx="4">
                  <c:v>714861</c:v>
                </c:pt>
              </c:numCache>
            </c:numRef>
          </c:xVal>
          <c:yVal>
            <c:numRef>
              <c:f>Foglio1!$E$4:$E$8</c:f>
              <c:numCache>
                <c:formatCode>0</c:formatCode>
                <c:ptCount val="5"/>
                <c:pt idx="0">
                  <c:v>21.05263157894737</c:v>
                </c:pt>
                <c:pt idx="1">
                  <c:v>82.631578947368425</c:v>
                </c:pt>
                <c:pt idx="2">
                  <c:v>293.08755760368666</c:v>
                </c:pt>
                <c:pt idx="3">
                  <c:v>383.46153846153845</c:v>
                </c:pt>
                <c:pt idx="4">
                  <c:v>654.78036175710588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963152"/>
        <c:axId val="289963712"/>
      </c:scatterChart>
      <c:valAx>
        <c:axId val="289963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N_voxels</a:t>
                </a:r>
              </a:p>
            </c:rich>
          </c:tx>
          <c:layout>
            <c:manualLayout>
              <c:xMode val="edge"/>
              <c:yMode val="edge"/>
              <c:x val="0.47260979877515308"/>
              <c:y val="0.878680373286672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963712"/>
        <c:crosses val="autoZero"/>
        <c:crossBetween val="midCat"/>
      </c:valAx>
      <c:valAx>
        <c:axId val="28996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DEK time/GPU tima</a:t>
                </a:r>
              </a:p>
            </c:rich>
          </c:tx>
          <c:layout>
            <c:manualLayout>
              <c:xMode val="edge"/>
              <c:yMode val="edge"/>
              <c:x val="3.1116309137954077E-2"/>
              <c:y val="0.162791601344824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963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3F79F-856A-470A-B4F6-DF6234AE3294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DE51E-2A61-47B6-AEB5-7251F629F90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6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3" y="758825"/>
            <a:ext cx="6746875" cy="3795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77494"/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6059-B1BC-41D9-97C5-CDD1F56DD1DA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06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6059-B1BC-41D9-97C5-CDD1F56DD1D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56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0C-F6AE-43D5-B68F-9A144B17B66C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F5DA-DFF9-4292-9D5D-866F795A73B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82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0C-F6AE-43D5-B68F-9A144B17B66C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F5DA-DFF9-4292-9D5D-866F795A73B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8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0C-F6AE-43D5-B68F-9A144B17B66C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F5DA-DFF9-4292-9D5D-866F795A73B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61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0862-FDB3-4BE3-971E-5F7C888C6C7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18/06/2015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09A-4D45-4935-AAA3-9B432A082D2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86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0862-FDB3-4BE3-971E-5F7C888C6C7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18/06/2015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09A-4D45-4935-AAA3-9B432A082D2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55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0862-FDB3-4BE3-971E-5F7C888C6C7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18/06/2015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09A-4D45-4935-AAA3-9B432A082D2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0862-FDB3-4BE3-971E-5F7C888C6C7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18/06/2015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09A-4D45-4935-AAA3-9B432A082D2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1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0862-FDB3-4BE3-971E-5F7C888C6C7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18/06/2015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09A-4D45-4935-AAA3-9B432A082D2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49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0862-FDB3-4BE3-971E-5F7C888C6C7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18/06/2015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09A-4D45-4935-AAA3-9B432A082D2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00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0862-FDB3-4BE3-971E-5F7C888C6C7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18/06/2015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09A-4D45-4935-AAA3-9B432A082D2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51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0862-FDB3-4BE3-971E-5F7C888C6C7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18/06/2015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09A-4D45-4935-AAA3-9B432A082D2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4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0C-F6AE-43D5-B68F-9A144B17B66C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F5DA-DFF9-4292-9D5D-866F795A73B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434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0862-FDB3-4BE3-971E-5F7C888C6C7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18/06/2015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09A-4D45-4935-AAA3-9B432A082D2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71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0862-FDB3-4BE3-971E-5F7C888C6C7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18/06/2015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09A-4D45-4935-AAA3-9B432A082D2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14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0862-FDB3-4BE3-971E-5F7C888C6C7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18/06/2015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09A-4D45-4935-AAA3-9B432A082D2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3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0C-F6AE-43D5-B68F-9A144B17B66C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F5DA-DFF9-4292-9D5D-866F795A73B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51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0C-F6AE-43D5-B68F-9A144B17B66C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F5DA-DFF9-4292-9D5D-866F795A73B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93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0C-F6AE-43D5-B68F-9A144B17B66C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F5DA-DFF9-4292-9D5D-866F795A73B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85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0C-F6AE-43D5-B68F-9A144B17B66C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F5DA-DFF9-4292-9D5D-866F795A73B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5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0C-F6AE-43D5-B68F-9A144B17B66C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F5DA-DFF9-4292-9D5D-866F795A73B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40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0C-F6AE-43D5-B68F-9A144B17B66C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F5DA-DFF9-4292-9D5D-866F795A73B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0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0C-F6AE-43D5-B68F-9A144B17B66C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F5DA-DFF9-4292-9D5D-866F795A73B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9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0A70C-F6AE-43D5-B68F-9A144B17B66C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1F5DA-DFF9-4292-9D5D-866F795A73B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61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C0862-FDB3-4BE3-971E-5F7C888C6C7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18/06/2015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9809A-4D45-4935-AAA3-9B432A082D2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2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RIDOS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Simona Giordanengo</a:t>
            </a:r>
          </a:p>
          <a:p>
            <a:r>
              <a:rPr lang="en-GB" dirty="0" smtClean="0"/>
              <a:t>INFN Torino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44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7328" y="2954924"/>
            <a:ext cx="1615065" cy="12705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1132" y="3722212"/>
            <a:ext cx="5297718" cy="471191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solidFill>
                  <a:prstClr val="white"/>
                </a:solidFill>
                <a:latin typeface="Trebuchet MS" panose="020B0603020202020204" pitchFamily="34" charset="0"/>
              </a:rPr>
              <a:t>Comparison</a:t>
            </a:r>
            <a:endParaRPr lang="it-IT" sz="20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pic>
        <p:nvPicPr>
          <p:cNvPr id="50" name="Picture 3" descr="C:\users\Pubblicazioni\Lavori in corso\DoseDeliveryAtCNAO\Figure2b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t="22440" r="50409" b="18541"/>
          <a:stretch>
            <a:fillRect/>
          </a:stretch>
        </p:blipFill>
        <p:spPr bwMode="auto">
          <a:xfrm flipH="1">
            <a:off x="36191" y="1189351"/>
            <a:ext cx="1077765" cy="14696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9" descr="cratePXI 0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t="19296" r="5229" b="32292"/>
          <a:stretch>
            <a:fillRect/>
          </a:stretch>
        </p:blipFill>
        <p:spPr bwMode="auto">
          <a:xfrm>
            <a:off x="1175477" y="1830221"/>
            <a:ext cx="1854051" cy="80669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ight Arrow 62"/>
          <p:cNvSpPr/>
          <p:nvPr/>
        </p:nvSpPr>
        <p:spPr>
          <a:xfrm>
            <a:off x="513442" y="2082846"/>
            <a:ext cx="652937" cy="27355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862059" y="2349303"/>
            <a:ext cx="2614578" cy="956630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prstClr val="white"/>
                </a:solidFill>
                <a:latin typeface="Trebuchet MS" panose="020B0603020202020204" pitchFamily="34" charset="0"/>
              </a:rPr>
              <a:t>FFP1 «</a:t>
            </a:r>
            <a:r>
              <a:rPr lang="it-IT" sz="2000" b="1" dirty="0" err="1">
                <a:solidFill>
                  <a:prstClr val="white"/>
                </a:solidFill>
                <a:latin typeface="Trebuchet MS" panose="020B0603020202020204" pitchFamily="34" charset="0"/>
              </a:rPr>
              <a:t>measured</a:t>
            </a:r>
            <a:r>
              <a:rPr lang="it-IT" sz="2000" b="1" dirty="0">
                <a:solidFill>
                  <a:prstClr val="white"/>
                </a:solidFill>
                <a:latin typeface="Trebuchet MS" panose="020B0603020202020204" pitchFamily="34" charset="0"/>
              </a:rPr>
              <a:t>» dose </a:t>
            </a:r>
            <a:r>
              <a:rPr lang="it-IT" sz="2000" b="1" dirty="0" err="1">
                <a:solidFill>
                  <a:prstClr val="white"/>
                </a:solidFill>
                <a:latin typeface="Trebuchet MS" panose="020B0603020202020204" pitchFamily="34" charset="0"/>
              </a:rPr>
              <a:t>delivered</a:t>
            </a:r>
            <a:r>
              <a:rPr lang="it-IT" sz="2000" b="1" dirty="0">
                <a:solidFill>
                  <a:prstClr val="white"/>
                </a:solidFill>
                <a:latin typeface="Trebuchet MS" panose="020B0603020202020204" pitchFamily="34" charset="0"/>
              </a:rPr>
              <a:t> with the </a:t>
            </a:r>
            <a:r>
              <a:rPr lang="it-IT" sz="2000" b="1" dirty="0" err="1">
                <a:solidFill>
                  <a:prstClr val="white"/>
                </a:solidFill>
                <a:latin typeface="Trebuchet MS" panose="020B0603020202020204" pitchFamily="34" charset="0"/>
              </a:rPr>
              <a:t>ended</a:t>
            </a:r>
            <a:r>
              <a:rPr lang="it-IT" sz="2000" b="1" dirty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  <a:r>
              <a:rPr lang="it-IT" sz="2000" b="1" dirty="0" err="1">
                <a:solidFill>
                  <a:prstClr val="white"/>
                </a:solidFill>
                <a:latin typeface="Trebuchet MS" panose="020B0603020202020204" pitchFamily="34" charset="0"/>
              </a:rPr>
              <a:t>spill</a:t>
            </a:r>
            <a:r>
              <a:rPr lang="it-IT" sz="2000" b="1" dirty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</a:p>
        </p:txBody>
      </p:sp>
      <p:grpSp>
        <p:nvGrpSpPr>
          <p:cNvPr id="86" name="Gruppo 75"/>
          <p:cNvGrpSpPr/>
          <p:nvPr/>
        </p:nvGrpSpPr>
        <p:grpSpPr>
          <a:xfrm>
            <a:off x="115979" y="3351045"/>
            <a:ext cx="695707" cy="630581"/>
            <a:chOff x="4834182" y="2327392"/>
            <a:chExt cx="1074266" cy="1029600"/>
          </a:xfrm>
        </p:grpSpPr>
        <p:sp>
          <p:nvSpPr>
            <p:cNvPr id="87" name="Figura a mano libera 13"/>
            <p:cNvSpPr/>
            <p:nvPr/>
          </p:nvSpPr>
          <p:spPr>
            <a:xfrm>
              <a:off x="4834182" y="2327392"/>
              <a:ext cx="1074266" cy="1029600"/>
            </a:xfrm>
            <a:custGeom>
              <a:avLst/>
              <a:gdLst>
                <a:gd name="connsiteX0" fmla="*/ 1632 w 832392"/>
                <a:gd name="connsiteY0" fmla="*/ 400050 h 814387"/>
                <a:gd name="connsiteX1" fmla="*/ 15920 w 832392"/>
                <a:gd name="connsiteY1" fmla="*/ 285750 h 814387"/>
                <a:gd name="connsiteX2" fmla="*/ 58782 w 832392"/>
                <a:gd name="connsiteY2" fmla="*/ 242887 h 814387"/>
                <a:gd name="connsiteX3" fmla="*/ 73070 w 832392"/>
                <a:gd name="connsiteY3" fmla="*/ 200025 h 814387"/>
                <a:gd name="connsiteX4" fmla="*/ 115932 w 832392"/>
                <a:gd name="connsiteY4" fmla="*/ 171450 h 814387"/>
                <a:gd name="connsiteX5" fmla="*/ 158795 w 832392"/>
                <a:gd name="connsiteY5" fmla="*/ 128587 h 814387"/>
                <a:gd name="connsiteX6" fmla="*/ 201657 w 832392"/>
                <a:gd name="connsiteY6" fmla="*/ 100012 h 814387"/>
                <a:gd name="connsiteX7" fmla="*/ 244520 w 832392"/>
                <a:gd name="connsiteY7" fmla="*/ 57150 h 814387"/>
                <a:gd name="connsiteX8" fmla="*/ 330245 w 832392"/>
                <a:gd name="connsiteY8" fmla="*/ 0 h 814387"/>
                <a:gd name="connsiteX9" fmla="*/ 487407 w 832392"/>
                <a:gd name="connsiteY9" fmla="*/ 28575 h 814387"/>
                <a:gd name="connsiteX10" fmla="*/ 530270 w 832392"/>
                <a:gd name="connsiteY10" fmla="*/ 42862 h 814387"/>
                <a:gd name="connsiteX11" fmla="*/ 601707 w 832392"/>
                <a:gd name="connsiteY11" fmla="*/ 57150 h 814387"/>
                <a:gd name="connsiteX12" fmla="*/ 701720 w 832392"/>
                <a:gd name="connsiteY12" fmla="*/ 100012 h 814387"/>
                <a:gd name="connsiteX13" fmla="*/ 730295 w 832392"/>
                <a:gd name="connsiteY13" fmla="*/ 257175 h 814387"/>
                <a:gd name="connsiteX14" fmla="*/ 744582 w 832392"/>
                <a:gd name="connsiteY14" fmla="*/ 300037 h 814387"/>
                <a:gd name="connsiteX15" fmla="*/ 773157 w 832392"/>
                <a:gd name="connsiteY15" fmla="*/ 414337 h 814387"/>
                <a:gd name="connsiteX16" fmla="*/ 816020 w 832392"/>
                <a:gd name="connsiteY16" fmla="*/ 457200 h 814387"/>
                <a:gd name="connsiteX17" fmla="*/ 816020 w 832392"/>
                <a:gd name="connsiteY17" fmla="*/ 600075 h 814387"/>
                <a:gd name="connsiteX18" fmla="*/ 801732 w 832392"/>
                <a:gd name="connsiteY18" fmla="*/ 642937 h 814387"/>
                <a:gd name="connsiteX19" fmla="*/ 744582 w 832392"/>
                <a:gd name="connsiteY19" fmla="*/ 700087 h 814387"/>
                <a:gd name="connsiteX20" fmla="*/ 716007 w 832392"/>
                <a:gd name="connsiteY20" fmla="*/ 742950 h 814387"/>
                <a:gd name="connsiteX21" fmla="*/ 630282 w 832392"/>
                <a:gd name="connsiteY21" fmla="*/ 771525 h 814387"/>
                <a:gd name="connsiteX22" fmla="*/ 473120 w 832392"/>
                <a:gd name="connsiteY22" fmla="*/ 814387 h 814387"/>
                <a:gd name="connsiteX23" fmla="*/ 315957 w 832392"/>
                <a:gd name="connsiteY23" fmla="*/ 800100 h 814387"/>
                <a:gd name="connsiteX24" fmla="*/ 258807 w 832392"/>
                <a:gd name="connsiteY24" fmla="*/ 714375 h 814387"/>
                <a:gd name="connsiteX25" fmla="*/ 130220 w 832392"/>
                <a:gd name="connsiteY25" fmla="*/ 585787 h 814387"/>
                <a:gd name="connsiteX26" fmla="*/ 87357 w 832392"/>
                <a:gd name="connsiteY26" fmla="*/ 542925 h 814387"/>
                <a:gd name="connsiteX27" fmla="*/ 44495 w 832392"/>
                <a:gd name="connsiteY27" fmla="*/ 514350 h 814387"/>
                <a:gd name="connsiteX28" fmla="*/ 1632 w 832392"/>
                <a:gd name="connsiteY28" fmla="*/ 400050 h 81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32392" h="814387">
                  <a:moveTo>
                    <a:pt x="1632" y="400050"/>
                  </a:moveTo>
                  <a:cubicBezTo>
                    <a:pt x="-3131" y="361950"/>
                    <a:pt x="2798" y="321835"/>
                    <a:pt x="15920" y="285750"/>
                  </a:cubicBezTo>
                  <a:cubicBezTo>
                    <a:pt x="22825" y="266761"/>
                    <a:pt x="47574" y="259699"/>
                    <a:pt x="58782" y="242887"/>
                  </a:cubicBezTo>
                  <a:cubicBezTo>
                    <a:pt x="67136" y="230356"/>
                    <a:pt x="63662" y="211785"/>
                    <a:pt x="73070" y="200025"/>
                  </a:cubicBezTo>
                  <a:cubicBezTo>
                    <a:pt x="83797" y="186617"/>
                    <a:pt x="102741" y="182443"/>
                    <a:pt x="115932" y="171450"/>
                  </a:cubicBezTo>
                  <a:cubicBezTo>
                    <a:pt x="131454" y="158515"/>
                    <a:pt x="143273" y="141522"/>
                    <a:pt x="158795" y="128587"/>
                  </a:cubicBezTo>
                  <a:cubicBezTo>
                    <a:pt x="171986" y="117594"/>
                    <a:pt x="188466" y="111005"/>
                    <a:pt x="201657" y="100012"/>
                  </a:cubicBezTo>
                  <a:cubicBezTo>
                    <a:pt x="217179" y="87077"/>
                    <a:pt x="228571" y="69555"/>
                    <a:pt x="244520" y="57150"/>
                  </a:cubicBezTo>
                  <a:cubicBezTo>
                    <a:pt x="271629" y="36066"/>
                    <a:pt x="330245" y="0"/>
                    <a:pt x="330245" y="0"/>
                  </a:cubicBezTo>
                  <a:cubicBezTo>
                    <a:pt x="368477" y="6372"/>
                    <a:pt x="447455" y="18587"/>
                    <a:pt x="487407" y="28575"/>
                  </a:cubicBezTo>
                  <a:cubicBezTo>
                    <a:pt x="502018" y="32228"/>
                    <a:pt x="515659" y="39209"/>
                    <a:pt x="530270" y="42862"/>
                  </a:cubicBezTo>
                  <a:cubicBezTo>
                    <a:pt x="553829" y="48752"/>
                    <a:pt x="578148" y="51260"/>
                    <a:pt x="601707" y="57150"/>
                  </a:cubicBezTo>
                  <a:cubicBezTo>
                    <a:pt x="643757" y="67662"/>
                    <a:pt x="660825" y="79564"/>
                    <a:pt x="701720" y="100012"/>
                  </a:cubicBezTo>
                  <a:cubicBezTo>
                    <a:pt x="744076" y="269442"/>
                    <a:pt x="679099" y="1193"/>
                    <a:pt x="730295" y="257175"/>
                  </a:cubicBezTo>
                  <a:cubicBezTo>
                    <a:pt x="733249" y="271943"/>
                    <a:pt x="740929" y="285427"/>
                    <a:pt x="744582" y="300037"/>
                  </a:cubicBezTo>
                  <a:cubicBezTo>
                    <a:pt x="747466" y="311574"/>
                    <a:pt x="760095" y="394744"/>
                    <a:pt x="773157" y="414337"/>
                  </a:cubicBezTo>
                  <a:cubicBezTo>
                    <a:pt x="784365" y="431149"/>
                    <a:pt x="801732" y="442912"/>
                    <a:pt x="816020" y="457200"/>
                  </a:cubicBezTo>
                  <a:cubicBezTo>
                    <a:pt x="839120" y="526503"/>
                    <a:pt x="836541" y="497468"/>
                    <a:pt x="816020" y="600075"/>
                  </a:cubicBezTo>
                  <a:cubicBezTo>
                    <a:pt x="813066" y="614843"/>
                    <a:pt x="810486" y="630682"/>
                    <a:pt x="801732" y="642937"/>
                  </a:cubicBezTo>
                  <a:cubicBezTo>
                    <a:pt x="786073" y="664860"/>
                    <a:pt x="762115" y="679632"/>
                    <a:pt x="744582" y="700087"/>
                  </a:cubicBezTo>
                  <a:cubicBezTo>
                    <a:pt x="733407" y="713125"/>
                    <a:pt x="730568" y="733849"/>
                    <a:pt x="716007" y="742950"/>
                  </a:cubicBezTo>
                  <a:cubicBezTo>
                    <a:pt x="690465" y="758914"/>
                    <a:pt x="659503" y="764220"/>
                    <a:pt x="630282" y="771525"/>
                  </a:cubicBezTo>
                  <a:cubicBezTo>
                    <a:pt x="501372" y="803753"/>
                    <a:pt x="553239" y="787681"/>
                    <a:pt x="473120" y="814387"/>
                  </a:cubicBezTo>
                  <a:cubicBezTo>
                    <a:pt x="420732" y="809625"/>
                    <a:pt x="363626" y="822345"/>
                    <a:pt x="315957" y="800100"/>
                  </a:cubicBezTo>
                  <a:cubicBezTo>
                    <a:pt x="284836" y="785577"/>
                    <a:pt x="283091" y="738659"/>
                    <a:pt x="258807" y="714375"/>
                  </a:cubicBezTo>
                  <a:lnTo>
                    <a:pt x="130220" y="585787"/>
                  </a:lnTo>
                  <a:cubicBezTo>
                    <a:pt x="115932" y="571499"/>
                    <a:pt x="104169" y="554133"/>
                    <a:pt x="87357" y="542925"/>
                  </a:cubicBezTo>
                  <a:lnTo>
                    <a:pt x="44495" y="514350"/>
                  </a:lnTo>
                  <a:cubicBezTo>
                    <a:pt x="-2572" y="443749"/>
                    <a:pt x="6395" y="438150"/>
                    <a:pt x="1632" y="40005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e 72"/>
            <p:cNvSpPr/>
            <p:nvPr/>
          </p:nvSpPr>
          <p:spPr>
            <a:xfrm>
              <a:off x="5364088" y="2763887"/>
              <a:ext cx="158302" cy="1610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Gruppo 50"/>
          <p:cNvGrpSpPr/>
          <p:nvPr/>
        </p:nvGrpSpPr>
        <p:grpSpPr>
          <a:xfrm>
            <a:off x="1037907" y="3192485"/>
            <a:ext cx="451372" cy="884587"/>
            <a:chOff x="1688225" y="1698329"/>
            <a:chExt cx="613098" cy="1953286"/>
          </a:xfrm>
        </p:grpSpPr>
        <p:pic>
          <p:nvPicPr>
            <p:cNvPr id="91" name="Immagin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69765" flipH="1">
              <a:off x="1688225" y="1698329"/>
              <a:ext cx="595107" cy="708471"/>
            </a:xfrm>
            <a:prstGeom prst="rect">
              <a:avLst/>
            </a:prstGeom>
          </p:spPr>
        </p:pic>
        <p:pic>
          <p:nvPicPr>
            <p:cNvPr id="92" name="Immagin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94825" y="2348880"/>
              <a:ext cx="595107" cy="708471"/>
            </a:xfrm>
            <a:prstGeom prst="rect">
              <a:avLst/>
            </a:prstGeom>
          </p:spPr>
        </p:pic>
        <p:pic>
          <p:nvPicPr>
            <p:cNvPr id="93" name="Immagin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34809" flipH="1">
              <a:off x="1706216" y="2943144"/>
              <a:ext cx="595107" cy="708471"/>
            </a:xfrm>
            <a:prstGeom prst="rect">
              <a:avLst/>
            </a:prstGeom>
          </p:spPr>
        </p:pic>
      </p:grpSp>
      <p:sp>
        <p:nvSpPr>
          <p:cNvPr id="42" name="TextBox 41"/>
          <p:cNvSpPr txBox="1"/>
          <p:nvPr/>
        </p:nvSpPr>
        <p:spPr>
          <a:xfrm>
            <a:off x="5857686" y="6150255"/>
            <a:ext cx="5350882" cy="400110"/>
          </a:xfrm>
          <a:prstGeom prst="rect">
            <a:avLst/>
          </a:prstGeom>
          <a:solidFill>
            <a:srgbClr val="000036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prstClr val="white"/>
                </a:solidFill>
                <a:latin typeface="Trebuchet MS" panose="020B0603020202020204" pitchFamily="34" charset="0"/>
              </a:rPr>
              <a:t>New DDS input </a:t>
            </a:r>
            <a:r>
              <a:rPr lang="it-IT" sz="2000" dirty="0" err="1">
                <a:solidFill>
                  <a:prstClr val="white"/>
                </a:solidFill>
                <a:latin typeface="Trebuchet MS" panose="020B0603020202020204" pitchFamily="34" charset="0"/>
              </a:rPr>
              <a:t>creation</a:t>
            </a:r>
            <a:r>
              <a:rPr lang="it-IT" sz="2000" dirty="0">
                <a:solidFill>
                  <a:prstClr val="white"/>
                </a:solidFill>
                <a:latin typeface="Trebuchet MS" panose="020B0603020202020204" pitchFamily="34" charset="0"/>
              </a:rPr>
              <a:t> and data transfer</a:t>
            </a:r>
          </a:p>
        </p:txBody>
      </p:sp>
      <p:sp>
        <p:nvSpPr>
          <p:cNvPr id="11" name="Fumetto 1 10"/>
          <p:cNvSpPr/>
          <p:nvPr/>
        </p:nvSpPr>
        <p:spPr>
          <a:xfrm>
            <a:off x="1871619" y="1125069"/>
            <a:ext cx="2366894" cy="1280560"/>
          </a:xfrm>
          <a:prstGeom prst="wedgeRectCallout">
            <a:avLst>
              <a:gd name="adj1" fmla="val 123739"/>
              <a:gd name="adj2" fmla="val -3119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dirty="0">
                <a:solidFill>
                  <a:prstClr val="black"/>
                </a:solidFill>
                <a:latin typeface="Trebuchet MS" panose="020B0603020202020204" pitchFamily="34" charset="0"/>
              </a:rPr>
              <a:t>On-line </a:t>
            </a:r>
            <a:r>
              <a:rPr lang="it-IT" dirty="0" err="1">
                <a:solidFill>
                  <a:prstClr val="black"/>
                </a:solidFill>
                <a:latin typeface="Trebuchet MS" panose="020B0603020202020204" pitchFamily="34" charset="0"/>
              </a:rPr>
              <a:t>measured</a:t>
            </a:r>
            <a:r>
              <a:rPr lang="it-IT" dirty="0">
                <a:solidFill>
                  <a:prstClr val="black"/>
                </a:solidFill>
                <a:latin typeface="Trebuchet MS" panose="020B0603020202020204" pitchFamily="34" charset="0"/>
              </a:rPr>
              <a:t> spot </a:t>
            </a:r>
            <a:r>
              <a:rPr lang="it-IT" dirty="0" err="1">
                <a:solidFill>
                  <a:prstClr val="black"/>
                </a:solidFill>
                <a:latin typeface="Trebuchet MS" panose="020B0603020202020204" pitchFamily="34" charset="0"/>
              </a:rPr>
              <a:t>parameters</a:t>
            </a:r>
            <a:endParaRPr lang="it-IT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r>
              <a:rPr lang="it-IT" dirty="0">
                <a:solidFill>
                  <a:prstClr val="black"/>
                </a:solidFill>
                <a:latin typeface="Trebuchet MS" panose="020B0603020202020204" pitchFamily="34" charset="0"/>
              </a:rPr>
              <a:t>(0.01 ÷ 100 </a:t>
            </a:r>
            <a:r>
              <a:rPr lang="it-IT" dirty="0" err="1">
                <a:solidFill>
                  <a:prstClr val="black"/>
                </a:solidFill>
                <a:latin typeface="Trebuchet MS" panose="020B0603020202020204" pitchFamily="34" charset="0"/>
              </a:rPr>
              <a:t>ms</a:t>
            </a:r>
            <a:r>
              <a:rPr lang="it-IT" dirty="0">
                <a:solidFill>
                  <a:prstClr val="black"/>
                </a:solidFill>
                <a:latin typeface="Trebuchet MS" panose="020B0603020202020204" pitchFamily="34" charset="0"/>
              </a:rPr>
              <a:t>/spot,</a:t>
            </a:r>
          </a:p>
          <a:p>
            <a:r>
              <a:rPr lang="it-IT" dirty="0">
                <a:solidFill>
                  <a:prstClr val="black"/>
                </a:solidFill>
                <a:latin typeface="Trebuchet MS" panose="020B0603020202020204" pitchFamily="34" charset="0"/>
              </a:rPr>
              <a:t> 100 byte/spot) </a:t>
            </a:r>
          </a:p>
        </p:txBody>
      </p:sp>
      <p:sp>
        <p:nvSpPr>
          <p:cNvPr id="47" name="Fumetto 1 46"/>
          <p:cNvSpPr/>
          <p:nvPr/>
        </p:nvSpPr>
        <p:spPr>
          <a:xfrm>
            <a:off x="1631503" y="2954924"/>
            <a:ext cx="2913209" cy="1263979"/>
          </a:xfrm>
          <a:prstGeom prst="wedgeRectCallout">
            <a:avLst>
              <a:gd name="adj1" fmla="val 103056"/>
              <a:gd name="adj2" fmla="val -14903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dirty="0" err="1">
                <a:solidFill>
                  <a:prstClr val="black"/>
                </a:solidFill>
                <a:latin typeface="Trebuchet MS" panose="020B0603020202020204" pitchFamily="34" charset="0"/>
              </a:rPr>
              <a:t>Patient</a:t>
            </a:r>
            <a:r>
              <a:rPr lang="it-IT" dirty="0">
                <a:solidFill>
                  <a:prstClr val="black"/>
                </a:solidFill>
                <a:latin typeface="Trebuchet MS" panose="020B0603020202020204" pitchFamily="34" charset="0"/>
              </a:rPr>
              <a:t> positions </a:t>
            </a:r>
            <a:r>
              <a:rPr lang="it-IT" dirty="0" err="1">
                <a:solidFill>
                  <a:prstClr val="black"/>
                </a:solidFill>
                <a:latin typeface="Trebuchet MS" panose="020B0603020202020204" pitchFamily="34" charset="0"/>
              </a:rPr>
              <a:t>deviations</a:t>
            </a:r>
            <a:r>
              <a:rPr lang="it-IT" dirty="0">
                <a:solidFill>
                  <a:prstClr val="black"/>
                </a:solidFill>
                <a:latin typeface="Trebuchet MS" panose="020B0603020202020204" pitchFamily="34" charset="0"/>
              </a:rPr>
              <a:t> (∆X, ∆Y, ∆Z) + </a:t>
            </a:r>
          </a:p>
          <a:p>
            <a:r>
              <a:rPr lang="it-IT" dirty="0" err="1">
                <a:solidFill>
                  <a:prstClr val="black"/>
                </a:solidFill>
                <a:latin typeface="Trebuchet MS" panose="020B0603020202020204" pitchFamily="34" charset="0"/>
              </a:rPr>
              <a:t>Respiratory</a:t>
            </a:r>
            <a:r>
              <a:rPr lang="it-IT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Trebuchet MS" panose="020B0603020202020204" pitchFamily="34" charset="0"/>
              </a:rPr>
              <a:t>phase</a:t>
            </a:r>
            <a:endParaRPr lang="it-IT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r>
              <a:rPr lang="it-IT" dirty="0">
                <a:solidFill>
                  <a:prstClr val="black"/>
                </a:solidFill>
                <a:latin typeface="Trebuchet MS" panose="020B0603020202020204" pitchFamily="34" charset="0"/>
              </a:rPr>
              <a:t>(&lt; 0.5 </a:t>
            </a:r>
            <a:r>
              <a:rPr lang="it-IT" dirty="0" err="1">
                <a:solidFill>
                  <a:prstClr val="black"/>
                </a:solidFill>
                <a:latin typeface="Trebuchet MS" panose="020B0603020202020204" pitchFamily="34" charset="0"/>
              </a:rPr>
              <a:t>kB</a:t>
            </a:r>
            <a:r>
              <a:rPr lang="it-IT" dirty="0">
                <a:solidFill>
                  <a:prstClr val="black"/>
                </a:solidFill>
                <a:latin typeface="Trebuchet MS" panose="020B0603020202020204" pitchFamily="34" charset="0"/>
              </a:rPr>
              <a:t>/</a:t>
            </a:r>
            <a:r>
              <a:rPr lang="it-IT" dirty="0" err="1">
                <a:solidFill>
                  <a:prstClr val="black"/>
                </a:solidFill>
                <a:latin typeface="Trebuchet MS" panose="020B0603020202020204" pitchFamily="34" charset="0"/>
              </a:rPr>
              <a:t>measurement</a:t>
            </a:r>
            <a:r>
              <a:rPr lang="it-IT" dirty="0">
                <a:solidFill>
                  <a:prstClr val="black"/>
                </a:solidFill>
                <a:latin typeface="Trebuchet MS" panose="020B0603020202020204" pitchFamily="34" charset="0"/>
              </a:rPr>
              <a:t>)</a:t>
            </a:r>
            <a:endParaRPr lang="en-US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48" name="Rectangle 74"/>
          <p:cNvSpPr/>
          <p:nvPr/>
        </p:nvSpPr>
        <p:spPr>
          <a:xfrm>
            <a:off x="8544272" y="2348880"/>
            <a:ext cx="2614578" cy="956630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prstClr val="white"/>
                </a:solidFill>
                <a:latin typeface="Trebuchet MS" panose="020B0603020202020204" pitchFamily="34" charset="0"/>
              </a:rPr>
              <a:t>FFP2 «</a:t>
            </a:r>
            <a:r>
              <a:rPr lang="it-IT" sz="2000" b="1" dirty="0" err="1">
                <a:solidFill>
                  <a:prstClr val="white"/>
                </a:solidFill>
                <a:latin typeface="Trebuchet MS" panose="020B0603020202020204" pitchFamily="34" charset="0"/>
              </a:rPr>
              <a:t>expected</a:t>
            </a:r>
            <a:r>
              <a:rPr lang="it-IT" sz="2000" b="1" dirty="0">
                <a:solidFill>
                  <a:prstClr val="white"/>
                </a:solidFill>
                <a:latin typeface="Trebuchet MS" panose="020B0603020202020204" pitchFamily="34" charset="0"/>
              </a:rPr>
              <a:t>» dose </a:t>
            </a:r>
            <a:r>
              <a:rPr lang="it-IT" sz="2000" b="1" dirty="0" err="1">
                <a:solidFill>
                  <a:prstClr val="white"/>
                </a:solidFill>
                <a:latin typeface="Trebuchet MS" panose="020B0603020202020204" pitchFamily="34" charset="0"/>
              </a:rPr>
              <a:t>delivered</a:t>
            </a:r>
            <a:r>
              <a:rPr lang="it-IT" sz="2000" b="1" dirty="0">
                <a:solidFill>
                  <a:prstClr val="white"/>
                </a:solidFill>
                <a:latin typeface="Trebuchet MS" panose="020B0603020202020204" pitchFamily="34" charset="0"/>
              </a:rPr>
              <a:t> with the </a:t>
            </a:r>
            <a:r>
              <a:rPr lang="it-IT" sz="2000" b="1" dirty="0" err="1">
                <a:solidFill>
                  <a:prstClr val="white"/>
                </a:solidFill>
                <a:latin typeface="Trebuchet MS" panose="020B0603020202020204" pitchFamily="34" charset="0"/>
              </a:rPr>
              <a:t>ended</a:t>
            </a:r>
            <a:r>
              <a:rPr lang="it-IT" sz="2000" b="1" dirty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  <a:r>
              <a:rPr lang="it-IT" sz="2000" b="1" dirty="0" err="1">
                <a:solidFill>
                  <a:prstClr val="white"/>
                </a:solidFill>
                <a:latin typeface="Trebuchet MS" panose="020B0603020202020204" pitchFamily="34" charset="0"/>
              </a:rPr>
              <a:t>spill</a:t>
            </a:r>
            <a:r>
              <a:rPr lang="it-IT" sz="2000" b="1" dirty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49" name="Rectangle 74"/>
          <p:cNvSpPr/>
          <p:nvPr/>
        </p:nvSpPr>
        <p:spPr>
          <a:xfrm>
            <a:off x="5862059" y="3307015"/>
            <a:ext cx="2614578" cy="30184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Trebuchet MS" panose="020B0603020202020204" pitchFamily="34" charset="0"/>
              </a:rPr>
              <a:t>GPU1</a:t>
            </a:r>
          </a:p>
        </p:txBody>
      </p:sp>
      <p:sp>
        <p:nvSpPr>
          <p:cNvPr id="52" name="Rectangle 74"/>
          <p:cNvSpPr/>
          <p:nvPr/>
        </p:nvSpPr>
        <p:spPr>
          <a:xfrm>
            <a:off x="8544272" y="3306592"/>
            <a:ext cx="2614578" cy="30184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Trebuchet MS" panose="020B0603020202020204" pitchFamily="34" charset="0"/>
              </a:rPr>
              <a:t>GPU2</a:t>
            </a:r>
          </a:p>
        </p:txBody>
      </p:sp>
      <p:sp>
        <p:nvSpPr>
          <p:cNvPr id="53" name="Rectangle 2"/>
          <p:cNvSpPr/>
          <p:nvPr/>
        </p:nvSpPr>
        <p:spPr>
          <a:xfrm>
            <a:off x="5857686" y="4306761"/>
            <a:ext cx="2542569" cy="17162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Corrections</a:t>
            </a:r>
            <a:r>
              <a:rPr lang="it-IT" sz="200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it-IT" sz="20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computation</a:t>
            </a:r>
            <a:r>
              <a:rPr lang="it-IT" sz="2000" dirty="0">
                <a:solidFill>
                  <a:srgbClr val="C00000"/>
                </a:solidFill>
                <a:latin typeface="Trebuchet MS" panose="020B0603020202020204" pitchFamily="34" charset="0"/>
              </a:rPr>
              <a:t> for </a:t>
            </a:r>
            <a:r>
              <a:rPr lang="it-IT" sz="20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next</a:t>
            </a:r>
            <a:r>
              <a:rPr lang="it-IT" sz="2000" dirty="0">
                <a:solidFill>
                  <a:srgbClr val="C00000"/>
                </a:solidFill>
                <a:latin typeface="Trebuchet MS" panose="020B0603020202020204" pitchFamily="34" charset="0"/>
              </a:rPr>
              <a:t> s</a:t>
            </a:r>
            <a:r>
              <a:rPr lang="en-US" sz="20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pots (far from clinical application)</a:t>
            </a:r>
            <a:endParaRPr lang="it-IT" sz="20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Rectangle 2"/>
          <p:cNvSpPr/>
          <p:nvPr/>
        </p:nvSpPr>
        <p:spPr>
          <a:xfrm>
            <a:off x="8470262" y="4309189"/>
            <a:ext cx="2688588" cy="471191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solidFill>
                  <a:prstClr val="white"/>
                </a:solidFill>
                <a:latin typeface="Trebuchet MS" panose="020B0603020202020204" pitchFamily="34" charset="0"/>
              </a:rPr>
              <a:t>Results</a:t>
            </a:r>
            <a:r>
              <a:rPr lang="it-IT" sz="2000" dirty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  <a:r>
              <a:rPr lang="it-IT" sz="2000" dirty="0" err="1">
                <a:solidFill>
                  <a:prstClr val="white"/>
                </a:solidFill>
                <a:latin typeface="Trebuchet MS" panose="020B0603020202020204" pitchFamily="34" charset="0"/>
              </a:rPr>
              <a:t>publication</a:t>
            </a:r>
            <a:endParaRPr lang="it-IT" sz="20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691477" y="1202756"/>
            <a:ext cx="914400" cy="353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DDS</a:t>
            </a:r>
          </a:p>
        </p:txBody>
      </p:sp>
      <p:sp>
        <p:nvSpPr>
          <p:cNvPr id="56" name="Rettangolo arrotondato 55"/>
          <p:cNvSpPr/>
          <p:nvPr/>
        </p:nvSpPr>
        <p:spPr>
          <a:xfrm>
            <a:off x="57649" y="2963283"/>
            <a:ext cx="914400" cy="353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OTS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115979" y="5130775"/>
            <a:ext cx="4785758" cy="1597999"/>
            <a:chOff x="115979" y="5071361"/>
            <a:chExt cx="4785758" cy="159799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3" name="Rectangle 72"/>
            <p:cNvSpPr/>
            <p:nvPr/>
          </p:nvSpPr>
          <p:spPr>
            <a:xfrm>
              <a:off x="115979" y="5071361"/>
              <a:ext cx="4782400" cy="1597999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 dirty="0">
                <a:solidFill>
                  <a:prstClr val="black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19336" y="5963640"/>
              <a:ext cx="3138358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en-US" sz="1600" dirty="0" err="1">
                  <a:solidFill>
                    <a:prstClr val="black"/>
                  </a:solidFill>
                  <a:latin typeface="Trebuchet MS" panose="020B0603020202020204" pitchFamily="34" charset="0"/>
                </a:rPr>
                <a:t>Nparticles</a:t>
              </a:r>
              <a:endParaRPr lang="en-US" sz="1600" dirty="0">
                <a:solidFill>
                  <a:prstClr val="black"/>
                </a:solidFill>
                <a:latin typeface="Trebuchet MS" pitchFamily="34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black"/>
                  </a:solidFill>
                  <a:latin typeface="Trebuchet MS" pitchFamily="34" charset="0"/>
                </a:rPr>
                <a:t>Spot Positions (X,Y)</a:t>
              </a:r>
              <a:r>
                <a:rPr lang="en-US" sz="1600" dirty="0" err="1">
                  <a:solidFill>
                    <a:prstClr val="black"/>
                  </a:solidFill>
                  <a:latin typeface="Trebuchet MS" pitchFamily="34" charset="0"/>
                </a:rPr>
                <a:t>iso</a:t>
              </a:r>
              <a:endParaRPr lang="en-US" sz="1600" dirty="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99656" y="5805264"/>
              <a:ext cx="1902081" cy="86177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black"/>
                  </a:solidFill>
                  <a:latin typeface="Trebuchet MS" pitchFamily="34" charset="0"/>
                </a:rPr>
                <a:t>Monitor counts 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black"/>
                  </a:solidFill>
                  <a:latin typeface="Trebuchet MS" pitchFamily="34" charset="0"/>
                </a:rPr>
                <a:t>(</a:t>
              </a:r>
              <a:r>
                <a:rPr lang="en-US" sz="1600" dirty="0" err="1">
                  <a:solidFill>
                    <a:prstClr val="black"/>
                  </a:solidFill>
                  <a:latin typeface="Trebuchet MS" pitchFamily="34" charset="0"/>
                </a:rPr>
                <a:t>Xstrip</a:t>
              </a:r>
              <a:r>
                <a:rPr lang="en-US" sz="1600" dirty="0">
                  <a:solidFill>
                    <a:prstClr val="black"/>
                  </a:solidFill>
                  <a:latin typeface="Trebuchet MS" pitchFamily="34" charset="0"/>
                </a:rPr>
                <a:t>, </a:t>
              </a:r>
              <a:r>
                <a:rPr lang="en-US" sz="1600" dirty="0" err="1">
                  <a:solidFill>
                    <a:prstClr val="black"/>
                  </a:solidFill>
                  <a:latin typeface="Trebuchet MS" pitchFamily="34" charset="0"/>
                </a:rPr>
                <a:t>Ystrip</a:t>
              </a:r>
              <a:r>
                <a:rPr lang="en-US" sz="1600" dirty="0">
                  <a:solidFill>
                    <a:prstClr val="black"/>
                  </a:solidFill>
                  <a:latin typeface="Trebuchet MS" pitchFamily="34" charset="0"/>
                </a:rPr>
                <a:t>)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black"/>
                  </a:solidFill>
                  <a:latin typeface="Trebuchet MS" pitchFamily="34" charset="0"/>
                </a:rPr>
                <a:t>Currents Ix, </a:t>
              </a:r>
              <a:r>
                <a:rPr lang="en-US" sz="1600" dirty="0" err="1">
                  <a:solidFill>
                    <a:prstClr val="black"/>
                  </a:solidFill>
                  <a:latin typeface="Trebuchet MS" pitchFamily="34" charset="0"/>
                </a:rPr>
                <a:t>Iy</a:t>
              </a:r>
              <a:endParaRPr lang="en-US" sz="1600" dirty="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54181" y="5236197"/>
              <a:ext cx="4113627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To </a:t>
              </a:r>
              <a:r>
                <a:rPr lang="it-IT" sz="1600" b="1" dirty="0" err="1">
                  <a:solidFill>
                    <a:prstClr val="black"/>
                  </a:solidFill>
                  <a:latin typeface="Trebuchet MS" panose="020B0603020202020204" pitchFamily="34" charset="0"/>
                </a:rPr>
                <a:t>remember</a:t>
              </a:r>
              <a:r>
                <a:rPr lang="it-IT" sz="16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:</a:t>
              </a:r>
            </a:p>
            <a:p>
              <a:r>
                <a:rPr lang="it-IT" sz="16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DDS parameters translation for each spill</a:t>
              </a:r>
            </a:p>
          </p:txBody>
        </p:sp>
        <p:cxnSp>
          <p:nvCxnSpPr>
            <p:cNvPr id="14" name="Connettore 2 13"/>
            <p:cNvCxnSpPr/>
            <p:nvPr/>
          </p:nvCxnSpPr>
          <p:spPr>
            <a:xfrm flipV="1">
              <a:off x="1476241" y="5963640"/>
              <a:ext cx="1553287" cy="160453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2 60"/>
            <p:cNvCxnSpPr/>
            <p:nvPr/>
          </p:nvCxnSpPr>
          <p:spPr>
            <a:xfrm flipV="1">
              <a:off x="2597480" y="6244472"/>
              <a:ext cx="432048" cy="92849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2 61"/>
            <p:cNvCxnSpPr/>
            <p:nvPr/>
          </p:nvCxnSpPr>
          <p:spPr>
            <a:xfrm>
              <a:off x="2597480" y="6376460"/>
              <a:ext cx="432048" cy="8124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CasellaDiTesto 43"/>
          <p:cNvSpPr txBox="1"/>
          <p:nvPr/>
        </p:nvSpPr>
        <p:spPr>
          <a:xfrm>
            <a:off x="4007768" y="2420888"/>
            <a:ext cx="18002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white"/>
                </a:solidFill>
              </a:rPr>
              <a:t>Max </a:t>
            </a:r>
            <a:r>
              <a:rPr lang="en-GB" b="1" dirty="0" err="1">
                <a:solidFill>
                  <a:prstClr val="white"/>
                </a:solidFill>
              </a:rPr>
              <a:t>freq</a:t>
            </a:r>
            <a:r>
              <a:rPr lang="en-GB" b="1" dirty="0">
                <a:solidFill>
                  <a:prstClr val="white"/>
                </a:solidFill>
              </a:rPr>
              <a:t> 1 kHz</a:t>
            </a:r>
          </a:p>
          <a:p>
            <a:r>
              <a:rPr lang="en-GB" b="1" dirty="0">
                <a:solidFill>
                  <a:prstClr val="white"/>
                </a:solidFill>
              </a:rPr>
              <a:t>&lt; 1 MB/s</a:t>
            </a:r>
          </a:p>
        </p:txBody>
      </p:sp>
      <p:cxnSp>
        <p:nvCxnSpPr>
          <p:cNvPr id="21" name="Connettore 2 20"/>
          <p:cNvCxnSpPr/>
          <p:nvPr/>
        </p:nvCxnSpPr>
        <p:spPr>
          <a:xfrm>
            <a:off x="11508705" y="814208"/>
            <a:ext cx="0" cy="580564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11613368" y="6270124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5 s </a:t>
            </a:r>
          </a:p>
        </p:txBody>
      </p:sp>
      <p:cxnSp>
        <p:nvCxnSpPr>
          <p:cNvPr id="25" name="Connettore 1 24"/>
          <p:cNvCxnSpPr/>
          <p:nvPr/>
        </p:nvCxnSpPr>
        <p:spPr>
          <a:xfrm>
            <a:off x="11588190" y="6669360"/>
            <a:ext cx="4965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73"/>
          <p:cNvSpPr txBox="1"/>
          <p:nvPr/>
        </p:nvSpPr>
        <p:spPr>
          <a:xfrm>
            <a:off x="11582145" y="829734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0 </a:t>
            </a:r>
          </a:p>
        </p:txBody>
      </p:sp>
      <p:sp>
        <p:nvSpPr>
          <p:cNvPr id="77" name="CasellaDiTesto 76"/>
          <p:cNvSpPr txBox="1"/>
          <p:nvPr/>
        </p:nvSpPr>
        <p:spPr>
          <a:xfrm>
            <a:off x="11549510" y="3388930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2.5 s</a:t>
            </a:r>
          </a:p>
        </p:txBody>
      </p:sp>
      <p:sp>
        <p:nvSpPr>
          <p:cNvPr id="78" name="CasellaDiTesto 77"/>
          <p:cNvSpPr txBox="1"/>
          <p:nvPr/>
        </p:nvSpPr>
        <p:spPr>
          <a:xfrm>
            <a:off x="11528417" y="1828554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1 s 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10128448" y="1835532"/>
            <a:ext cx="1348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</a:rPr>
              <a:t>End of spill</a:t>
            </a:r>
          </a:p>
        </p:txBody>
      </p:sp>
      <p:sp>
        <p:nvSpPr>
          <p:cNvPr id="51" name="TextBox 3"/>
          <p:cNvSpPr txBox="1"/>
          <p:nvPr/>
        </p:nvSpPr>
        <p:spPr>
          <a:xfrm>
            <a:off x="0" y="-27384"/>
            <a:ext cx="12191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prstClr val="black"/>
                </a:solidFill>
                <a:latin typeface="Trebuchet MS" panose="020B0603020202020204" pitchFamily="34" charset="0"/>
              </a:rPr>
              <a:t>Summary of the operations to perform in the inter-spill time</a:t>
            </a:r>
            <a:endParaRPr lang="it-IT" sz="32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45" name="TextBox 69"/>
          <p:cNvSpPr txBox="1"/>
          <p:nvPr/>
        </p:nvSpPr>
        <p:spPr>
          <a:xfrm>
            <a:off x="5868830" y="1122468"/>
            <a:ext cx="5290020" cy="707886"/>
          </a:xfrm>
          <a:prstGeom prst="rect">
            <a:avLst/>
          </a:prstGeom>
          <a:solidFill>
            <a:srgbClr val="000036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prstClr val="white"/>
                </a:solidFill>
                <a:latin typeface="Trebuchet MS" panose="020B0603020202020204" pitchFamily="34" charset="0"/>
              </a:rPr>
              <a:t>DDS and OTS </a:t>
            </a:r>
            <a:r>
              <a:rPr lang="it-IT" sz="2000" dirty="0" err="1">
                <a:solidFill>
                  <a:prstClr val="white"/>
                </a:solidFill>
                <a:latin typeface="Trebuchet MS" panose="020B0603020202020204" pitchFamily="34" charset="0"/>
              </a:rPr>
              <a:t>parameters</a:t>
            </a:r>
            <a:r>
              <a:rPr lang="it-IT" sz="2000" dirty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  <a:r>
              <a:rPr lang="it-IT" sz="2000" dirty="0" err="1">
                <a:solidFill>
                  <a:prstClr val="white"/>
                </a:solidFill>
                <a:latin typeface="Trebuchet MS" panose="020B0603020202020204" pitchFamily="34" charset="0"/>
              </a:rPr>
              <a:t>readout</a:t>
            </a:r>
            <a:r>
              <a:rPr lang="it-IT" sz="2000" dirty="0">
                <a:solidFill>
                  <a:prstClr val="white"/>
                </a:solidFill>
                <a:latin typeface="Trebuchet MS" panose="020B0603020202020204" pitchFamily="34" charset="0"/>
              </a:rPr>
              <a:t>, </a:t>
            </a:r>
            <a:r>
              <a:rPr lang="it-IT" sz="2000" dirty="0" err="1">
                <a:solidFill>
                  <a:prstClr val="white"/>
                </a:solidFill>
                <a:latin typeface="Trebuchet MS" panose="020B0603020202020204" pitchFamily="34" charset="0"/>
              </a:rPr>
              <a:t>translation</a:t>
            </a:r>
            <a:r>
              <a:rPr lang="it-IT" sz="2000" dirty="0">
                <a:solidFill>
                  <a:prstClr val="white"/>
                </a:solidFill>
                <a:latin typeface="Trebuchet MS" panose="020B0603020202020204" pitchFamily="34" charset="0"/>
              </a:rPr>
              <a:t> and </a:t>
            </a:r>
            <a:r>
              <a:rPr lang="it-IT" sz="2000" dirty="0" err="1">
                <a:solidFill>
                  <a:prstClr val="white"/>
                </a:solidFill>
                <a:latin typeface="Trebuchet MS" panose="020B0603020202020204" pitchFamily="34" charset="0"/>
              </a:rPr>
              <a:t>comunication</a:t>
            </a:r>
            <a:r>
              <a:rPr lang="it-IT" sz="2000" dirty="0">
                <a:solidFill>
                  <a:prstClr val="white"/>
                </a:solidFill>
                <a:latin typeface="Trebuchet MS" panose="020B0603020202020204" pitchFamily="34" charset="0"/>
              </a:rPr>
              <a:t> (spot by spot)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079776" y="1115452"/>
            <a:ext cx="123528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white"/>
                </a:solidFill>
              </a:rPr>
              <a:t>&lt; 10 MB/s</a:t>
            </a:r>
          </a:p>
        </p:txBody>
      </p:sp>
      <p:cxnSp>
        <p:nvCxnSpPr>
          <p:cNvPr id="57" name="Connettore 1 56"/>
          <p:cNvCxnSpPr/>
          <p:nvPr/>
        </p:nvCxnSpPr>
        <p:spPr>
          <a:xfrm>
            <a:off x="5879976" y="1058434"/>
            <a:ext cx="5494899" cy="0"/>
          </a:xfrm>
          <a:prstGeom prst="line">
            <a:avLst/>
          </a:pr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/>
          <p:cNvSpPr txBox="1"/>
          <p:nvPr/>
        </p:nvSpPr>
        <p:spPr>
          <a:xfrm>
            <a:off x="10297102" y="707686"/>
            <a:ext cx="1184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</a:rPr>
              <a:t>Start spill</a:t>
            </a:r>
          </a:p>
        </p:txBody>
      </p:sp>
      <p:cxnSp>
        <p:nvCxnSpPr>
          <p:cNvPr id="59" name="Connettore 1 58"/>
          <p:cNvCxnSpPr/>
          <p:nvPr/>
        </p:nvCxnSpPr>
        <p:spPr>
          <a:xfrm>
            <a:off x="5879976" y="2204864"/>
            <a:ext cx="5494899" cy="0"/>
          </a:xfrm>
          <a:prstGeom prst="line">
            <a:avLst/>
          </a:pr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76136" y="4660094"/>
            <a:ext cx="3741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</a:rPr>
              <a:t>FFP = Fast Forward Planning</a:t>
            </a:r>
          </a:p>
        </p:txBody>
      </p:sp>
    </p:spTree>
    <p:extLst>
      <p:ext uri="{BB962C8B-B14F-4D97-AF65-F5344CB8AC3E}">
        <p14:creationId xmlns:p14="http://schemas.microsoft.com/office/powerpoint/2010/main" val="311727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5" grpId="0" animBg="1"/>
      <p:bldP spid="42" grpId="0" animBg="1"/>
      <p:bldP spid="48" grpId="0" animBg="1"/>
      <p:bldP spid="49" grpId="0" animBg="1"/>
      <p:bldP spid="52" grpId="0" animBg="1"/>
      <p:bldP spid="53" grpId="0" animBg="1"/>
      <p:bldP spid="55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96688" y="0"/>
            <a:ext cx="12288688" cy="906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-48344" y="118373"/>
            <a:ext cx="1219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latin typeface="Trebuchet MS" panose="020B0603020202020204" pitchFamily="34" charset="0"/>
              </a:rPr>
              <a:t>First GPU-based FP ready</a:t>
            </a:r>
            <a:endParaRPr lang="it-IT" sz="3600" dirty="0">
              <a:latin typeface="Trebuchet MS" panose="020B0603020202020204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/>
          </p:nvPr>
        </p:nvGraphicFramePr>
        <p:xfrm>
          <a:off x="285327" y="3960032"/>
          <a:ext cx="8377609" cy="2808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7201"/>
                <a:gridCol w="1047201"/>
                <a:gridCol w="977388"/>
                <a:gridCol w="1409199"/>
                <a:gridCol w="720109"/>
                <a:gridCol w="1423640"/>
                <a:gridCol w="845296"/>
                <a:gridCol w="907575"/>
              </a:tblGrid>
              <a:tr h="752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Cut_off</a:t>
                      </a:r>
                      <a:r>
                        <a:rPr lang="en-GB" sz="1800" dirty="0">
                          <a:effectLst/>
                        </a:rPr>
                        <a:t> (mm)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</a:rPr>
                        <a:t>N_Voxels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time </a:t>
                      </a:r>
                      <a:r>
                        <a:rPr lang="en-GB" sz="1800" dirty="0" err="1">
                          <a:effectLst/>
                        </a:rPr>
                        <a:t>gpu</a:t>
                      </a:r>
                      <a:r>
                        <a:rPr lang="en-GB" sz="1800" dirty="0">
                          <a:effectLst/>
                        </a:rPr>
                        <a:t> (sec)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time </a:t>
                      </a:r>
                      <a:r>
                        <a:rPr lang="en-GB" sz="1800" dirty="0" err="1" smtClean="0">
                          <a:effectLst/>
                        </a:rPr>
                        <a:t>PlanKIT</a:t>
                      </a:r>
                      <a:r>
                        <a:rPr lang="en-GB" sz="1800" dirty="0" smtClean="0">
                          <a:effectLst/>
                        </a:rPr>
                        <a:t> </a:t>
                      </a:r>
                      <a:r>
                        <a:rPr lang="en-GB" sz="1800" dirty="0">
                          <a:effectLst/>
                        </a:rPr>
                        <a:t>(sec)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Gain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</a:rPr>
                        <a:t>C_grid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 of Rays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of</a:t>
                      </a:r>
                      <a:r>
                        <a:rPr lang="en-GB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Slice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12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</a:rPr>
                        <a:t>11200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1.9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40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21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170x170x125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1248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112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</a:rPr>
                        <a:t>44678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1.9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157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83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170x170x125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1248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112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</a:rPr>
                        <a:t>178702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2.17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636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293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170x170x125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1248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112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</a:rPr>
                        <a:t>279243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2.6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997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383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170x170x125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1248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112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</a:rPr>
                        <a:t>714861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3.87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2534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655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170x170x125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1248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960" y="3870379"/>
            <a:ext cx="3503712" cy="2987621"/>
          </a:xfrm>
          <a:prstGeom prst="rect">
            <a:avLst/>
          </a:prstGeom>
        </p:spPr>
      </p:pic>
      <p:graphicFrame>
        <p:nvGraphicFramePr>
          <p:cNvPr id="14" name="Grafico 13"/>
          <p:cNvGraphicFramePr>
            <a:graphicFrameLocks/>
          </p:cNvGraphicFramePr>
          <p:nvPr>
            <p:extLst/>
          </p:nvPr>
        </p:nvGraphicFramePr>
        <p:xfrm>
          <a:off x="-1" y="620688"/>
          <a:ext cx="5782999" cy="326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afico 20"/>
          <p:cNvGraphicFramePr>
            <a:graphicFrameLocks/>
          </p:cNvGraphicFramePr>
          <p:nvPr>
            <p:extLst/>
          </p:nvPr>
        </p:nvGraphicFramePr>
        <p:xfrm>
          <a:off x="6863408" y="929995"/>
          <a:ext cx="5280248" cy="2977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CasellaDiTesto 21"/>
          <p:cNvSpPr txBox="1"/>
          <p:nvPr/>
        </p:nvSpPr>
        <p:spPr>
          <a:xfrm>
            <a:off x="9696400" y="4005064"/>
            <a:ext cx="1041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chemeClr val="bg1"/>
                </a:solidFill>
              </a:rPr>
              <a:t>N_voxels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303912" y="683404"/>
            <a:ext cx="9140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50000 s</a:t>
            </a:r>
            <a:endParaRPr lang="en-GB" b="1" dirty="0"/>
          </a:p>
        </p:txBody>
      </p:sp>
      <p:sp>
        <p:nvSpPr>
          <p:cNvPr id="13" name="Ovale 12"/>
          <p:cNvSpPr/>
          <p:nvPr/>
        </p:nvSpPr>
        <p:spPr>
          <a:xfrm>
            <a:off x="5159896" y="764704"/>
            <a:ext cx="144016" cy="130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9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-16330"/>
            <a:ext cx="121920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0" y="260648"/>
            <a:ext cx="1219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latin typeface="Trebuchet MS" panose="020B0603020202020204" pitchFamily="34" charset="0"/>
              </a:rPr>
              <a:t>A1: Different upgrades underdevelopment</a:t>
            </a:r>
            <a:endParaRPr lang="it-IT" sz="3600" dirty="0">
              <a:latin typeface="Trebuchet MS" panose="020B0603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48038" y="1436624"/>
            <a:ext cx="1121935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Main constraints and upgrades</a:t>
            </a:r>
          </a:p>
          <a:p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400" b="1" dirty="0">
                <a:solidFill>
                  <a:srgbClr val="FFFF00"/>
                </a:solidFill>
              </a:rPr>
              <a:t>C</a:t>
            </a:r>
            <a:r>
              <a:rPr lang="en-GB" sz="2400" b="1" dirty="0" smtClean="0">
                <a:solidFill>
                  <a:srgbClr val="FFFF00"/>
                </a:solidFill>
              </a:rPr>
              <a:t>onstraint of RIDOS_FP_1: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	</a:t>
            </a:r>
            <a:r>
              <a:rPr lang="en-GB" sz="2400" b="1" dirty="0" smtClean="0">
                <a:solidFill>
                  <a:schemeClr val="bg1"/>
                </a:solidFill>
              </a:rPr>
              <a:t>1. Max intercepts/ray = 1024 (sorting algorithm) </a:t>
            </a:r>
            <a:r>
              <a:rPr lang="en-GB" sz="24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smtClean="0">
                <a:solidFill>
                  <a:srgbClr val="92D050"/>
                </a:solidFill>
              </a:rPr>
              <a:t>now unlimited</a:t>
            </a:r>
          </a:p>
          <a:p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400" b="1" dirty="0" smtClean="0">
                <a:solidFill>
                  <a:srgbClr val="FFFF00"/>
                </a:solidFill>
              </a:rPr>
              <a:t>Upgrades to improve speed: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	</a:t>
            </a:r>
            <a:r>
              <a:rPr lang="en-GB" sz="2400" b="1" dirty="0" smtClean="0">
                <a:solidFill>
                  <a:schemeClr val="bg1"/>
                </a:solidFill>
              </a:rPr>
              <a:t>1. Ray Dose computation in parallel </a:t>
            </a:r>
            <a:r>
              <a:rPr lang="en-GB" sz="24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GB" sz="2400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done</a:t>
            </a:r>
            <a:endParaRPr lang="en-GB" sz="2400" b="1" dirty="0" smtClean="0">
              <a:solidFill>
                <a:srgbClr val="92D050"/>
              </a:solidFill>
            </a:endParaRPr>
          </a:p>
          <a:p>
            <a:r>
              <a:rPr lang="en-GB" sz="2400" b="1" dirty="0">
                <a:solidFill>
                  <a:schemeClr val="bg1"/>
                </a:solidFill>
              </a:rPr>
              <a:t>	</a:t>
            </a:r>
            <a:r>
              <a:rPr lang="en-GB" sz="2400" b="1" dirty="0" smtClean="0">
                <a:solidFill>
                  <a:schemeClr val="bg1"/>
                </a:solidFill>
              </a:rPr>
              <a:t>2. Equal spaced computation grid </a:t>
            </a:r>
            <a:r>
              <a:rPr lang="en-GB" sz="24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GB" sz="2400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done (regular and irregular grids available)</a:t>
            </a:r>
            <a:endParaRPr lang="en-GB" sz="2400" b="1" dirty="0" smtClean="0">
              <a:solidFill>
                <a:srgbClr val="92D050"/>
              </a:solidFill>
            </a:endParaRPr>
          </a:p>
          <a:p>
            <a:r>
              <a:rPr lang="en-GB" sz="2400" b="1" dirty="0" smtClean="0">
                <a:solidFill>
                  <a:srgbClr val="FFFF00"/>
                </a:solidFill>
              </a:rPr>
              <a:t>Upgrades to improve accuracy: </a:t>
            </a:r>
            <a:r>
              <a:rPr lang="en-GB" sz="24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en-GB" sz="2400" b="1" dirty="0" smtClean="0">
                <a:solidFill>
                  <a:srgbClr val="FF0000"/>
                </a:solidFill>
              </a:rPr>
              <a:t>work in progress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	1. Different ions implementation</a:t>
            </a:r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400" b="1" dirty="0" smtClean="0">
                <a:solidFill>
                  <a:schemeClr val="bg1"/>
                </a:solidFill>
              </a:rPr>
              <a:t>	2. Sub-beams model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r>
              <a:rPr lang="en-GB" sz="2400" b="1" dirty="0" smtClean="0">
                <a:solidFill>
                  <a:schemeClr val="bg1"/>
                </a:solidFill>
              </a:rPr>
              <a:t>	3a. Use of 4DCTs synchronized with the beam delivery and patient tracking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	3</a:t>
            </a:r>
            <a:r>
              <a:rPr lang="en-GB" sz="2400" b="1" dirty="0" smtClean="0">
                <a:solidFill>
                  <a:schemeClr val="bg1"/>
                </a:solidFill>
              </a:rPr>
              <a:t>b. Use of deformation vectors to compare the doses</a:t>
            </a:r>
            <a:endParaRPr lang="en-GB" sz="2400" b="1" dirty="0">
              <a:solidFill>
                <a:schemeClr val="bg1"/>
              </a:solidFill>
            </a:endParaRPr>
          </a:p>
          <a:p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3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4" t="48318" r="31506" b="5879"/>
          <a:stretch/>
        </p:blipFill>
        <p:spPr>
          <a:xfrm rot="10800000">
            <a:off x="6252529" y="4845086"/>
            <a:ext cx="2746159" cy="1714349"/>
          </a:xfrm>
          <a:prstGeom prst="rect">
            <a:avLst/>
          </a:prstGeom>
        </p:spPr>
      </p:pic>
      <p:pic>
        <p:nvPicPr>
          <p:cNvPr id="8" name="Picture 3" descr="C:\users\Pubblicazioni\Lavori in corso\DoseDeliveryAtCNAO\rackSmal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7" r="25739" b="1195"/>
          <a:stretch/>
        </p:blipFill>
        <p:spPr bwMode="auto">
          <a:xfrm>
            <a:off x="9481542" y="0"/>
            <a:ext cx="2710458" cy="68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/>
          <a:srcRect l="10836" r="9588"/>
          <a:stretch/>
        </p:blipFill>
        <p:spPr>
          <a:xfrm>
            <a:off x="-8255" y="1436791"/>
            <a:ext cx="2087576" cy="2623349"/>
          </a:xfrm>
          <a:prstGeom prst="rect">
            <a:avLst/>
          </a:prstGeom>
        </p:spPr>
      </p:pic>
      <p:sp>
        <p:nvSpPr>
          <p:cNvPr id="7" name="TextBox 17"/>
          <p:cNvSpPr txBox="1"/>
          <p:nvPr/>
        </p:nvSpPr>
        <p:spPr>
          <a:xfrm>
            <a:off x="2091005" y="3346701"/>
            <a:ext cx="2860943" cy="646331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WS with 1 GPU TESLA K40</a:t>
            </a:r>
          </a:p>
          <a:p>
            <a:r>
              <a:rPr lang="it-IT" b="1" dirty="0" err="1" smtClean="0"/>
              <a:t>Ubuntu</a:t>
            </a:r>
            <a:r>
              <a:rPr lang="it-IT" b="1" dirty="0" smtClean="0"/>
              <a:t> 14.04 (or Windows)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669136" y="4252829"/>
            <a:ext cx="5829096" cy="523220"/>
          </a:xfrm>
          <a:prstGeom prst="rect">
            <a:avLst/>
          </a:prstGeom>
          <a:solidFill>
            <a:srgbClr val="FF3300"/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RIDOS CRATE (</a:t>
            </a:r>
            <a:r>
              <a:rPr lang="en-GB" sz="2800" b="1" dirty="0" err="1" smtClean="0"/>
              <a:t>Simulatore</a:t>
            </a:r>
            <a:r>
              <a:rPr lang="en-GB" sz="2800" b="1" dirty="0" smtClean="0"/>
              <a:t> + </a:t>
            </a:r>
            <a:r>
              <a:rPr lang="en-GB" sz="2800" b="1" dirty="0" err="1" smtClean="0"/>
              <a:t>sist</a:t>
            </a:r>
            <a:r>
              <a:rPr lang="en-GB" sz="2800" b="1" dirty="0" smtClean="0"/>
              <a:t> finale)</a:t>
            </a:r>
            <a:endParaRPr lang="en-GB" sz="28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270064" y="2278775"/>
            <a:ext cx="1862118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Additional RIDOS</a:t>
            </a:r>
          </a:p>
          <a:p>
            <a:r>
              <a:rPr lang="en-GB" dirty="0" smtClean="0"/>
              <a:t>FPGA NI 7813R PXI in DD crate</a:t>
            </a:r>
          </a:p>
        </p:txBody>
      </p:sp>
      <p:cxnSp>
        <p:nvCxnSpPr>
          <p:cNvPr id="13" name="Connettore 2 12"/>
          <p:cNvCxnSpPr>
            <a:stCxn id="11" idx="2"/>
          </p:cNvCxnSpPr>
          <p:nvPr/>
        </p:nvCxnSpPr>
        <p:spPr>
          <a:xfrm>
            <a:off x="8201123" y="3202105"/>
            <a:ext cx="2336463" cy="2608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897147" y="5158869"/>
            <a:ext cx="2810810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Ethernet connection</a:t>
            </a:r>
            <a:endParaRPr lang="en-GB" dirty="0"/>
          </a:p>
        </p:txBody>
      </p:sp>
      <p:sp>
        <p:nvSpPr>
          <p:cNvPr id="18" name="Titolo 17"/>
          <p:cNvSpPr>
            <a:spLocks noGrp="1"/>
          </p:cNvSpPr>
          <p:nvPr>
            <p:ph type="title"/>
          </p:nvPr>
        </p:nvSpPr>
        <p:spPr>
          <a:xfrm>
            <a:off x="1178101" y="109360"/>
            <a:ext cx="4676654" cy="859866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A3: RIDOS HW: defined and under construction </a:t>
            </a:r>
            <a:endParaRPr lang="en-GB" sz="32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95265" y="6196603"/>
            <a:ext cx="4076758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dirty="0" err="1" smtClean="0"/>
              <a:t>PCIe</a:t>
            </a:r>
            <a:r>
              <a:rPr lang="en-GB" dirty="0" smtClean="0"/>
              <a:t> – </a:t>
            </a:r>
            <a:r>
              <a:rPr lang="en-GB" dirty="0" err="1" smtClean="0"/>
              <a:t>PXIe</a:t>
            </a:r>
            <a:r>
              <a:rPr lang="en-GB" dirty="0" smtClean="0"/>
              <a:t>  interface to share memory</a:t>
            </a:r>
            <a:endParaRPr lang="en-GB" dirty="0"/>
          </a:p>
        </p:txBody>
      </p:sp>
      <p:cxnSp>
        <p:nvCxnSpPr>
          <p:cNvPr id="25" name="Connettore 4 24"/>
          <p:cNvCxnSpPr/>
          <p:nvPr/>
        </p:nvCxnSpPr>
        <p:spPr>
          <a:xfrm rot="10800000" flipV="1">
            <a:off x="2023762" y="619375"/>
            <a:ext cx="7944700" cy="1810967"/>
          </a:xfrm>
          <a:prstGeom prst="bentConnector3">
            <a:avLst>
              <a:gd name="adj1" fmla="val 37547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7102276" y="748443"/>
            <a:ext cx="233797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Syngo</a:t>
            </a:r>
            <a:r>
              <a:rPr lang="en-GB" i="1" dirty="0" smtClean="0"/>
              <a:t> Treatment by Supervision System</a:t>
            </a:r>
            <a:endParaRPr lang="en-GB" i="1" dirty="0"/>
          </a:p>
        </p:txBody>
      </p:sp>
      <p:cxnSp>
        <p:nvCxnSpPr>
          <p:cNvPr id="32" name="Connettore 4 31"/>
          <p:cNvCxnSpPr/>
          <p:nvPr/>
        </p:nvCxnSpPr>
        <p:spPr>
          <a:xfrm rot="5400000">
            <a:off x="6088674" y="1546869"/>
            <a:ext cx="4784671" cy="2974904"/>
          </a:xfrm>
          <a:prstGeom prst="bentConnector3">
            <a:avLst>
              <a:gd name="adj1" fmla="val -604"/>
            </a:avLst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4 40"/>
          <p:cNvCxnSpPr/>
          <p:nvPr/>
        </p:nvCxnSpPr>
        <p:spPr>
          <a:xfrm rot="10800000">
            <a:off x="337125" y="3477668"/>
            <a:ext cx="6480729" cy="2035771"/>
          </a:xfrm>
          <a:prstGeom prst="bentConnector3">
            <a:avLst>
              <a:gd name="adj1" fmla="val 100079"/>
            </a:avLst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/>
          <p:cNvSpPr txBox="1"/>
          <p:nvPr/>
        </p:nvSpPr>
        <p:spPr>
          <a:xfrm>
            <a:off x="6995275" y="251613"/>
            <a:ext cx="2102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Ethernet connection</a:t>
            </a:r>
            <a:endParaRPr lang="en-GB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5816360" y="1939565"/>
            <a:ext cx="111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Ethernet1</a:t>
            </a:r>
            <a:endParaRPr lang="en-GB" dirty="0"/>
          </a:p>
        </p:txBody>
      </p:sp>
      <p:cxnSp>
        <p:nvCxnSpPr>
          <p:cNvPr id="60" name="Connettore 4 59"/>
          <p:cNvCxnSpPr/>
          <p:nvPr/>
        </p:nvCxnSpPr>
        <p:spPr>
          <a:xfrm flipV="1">
            <a:off x="8254911" y="3592012"/>
            <a:ext cx="2282675" cy="1954647"/>
          </a:xfrm>
          <a:prstGeom prst="bentConnector3">
            <a:avLst>
              <a:gd name="adj1" fmla="val 40409"/>
            </a:avLst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sellaDiTesto 63"/>
          <p:cNvSpPr txBox="1"/>
          <p:nvPr/>
        </p:nvSpPr>
        <p:spPr>
          <a:xfrm>
            <a:off x="2427494" y="5624196"/>
            <a:ext cx="169527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i="1" dirty="0"/>
              <a:t>I-O vs DD </a:t>
            </a:r>
            <a:r>
              <a:rPr lang="en-GB" i="1" dirty="0" smtClean="0"/>
              <a:t>FPGAs</a:t>
            </a:r>
            <a:endParaRPr lang="en-GB" i="1" dirty="0"/>
          </a:p>
        </p:txBody>
      </p:sp>
      <p:cxnSp>
        <p:nvCxnSpPr>
          <p:cNvPr id="78" name="Connettore 2 77"/>
          <p:cNvCxnSpPr/>
          <p:nvPr/>
        </p:nvCxnSpPr>
        <p:spPr>
          <a:xfrm>
            <a:off x="5866500" y="4757234"/>
            <a:ext cx="477302" cy="2968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ccia a destra 79"/>
          <p:cNvSpPr/>
          <p:nvPr/>
        </p:nvSpPr>
        <p:spPr>
          <a:xfrm rot="20237744">
            <a:off x="8983111" y="5588532"/>
            <a:ext cx="1331931" cy="28180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/>
          <p:cNvSpPr txBox="1"/>
          <p:nvPr/>
        </p:nvSpPr>
        <p:spPr>
          <a:xfrm>
            <a:off x="10573041" y="2878170"/>
            <a:ext cx="89479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DDS</a:t>
            </a:r>
            <a:endParaRPr lang="en-GB" sz="32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071702" y="3844091"/>
            <a:ext cx="119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</a:t>
            </a:r>
            <a:r>
              <a:rPr lang="en-GB" b="1" dirty="0" smtClean="0"/>
              <a:t>0 MB/sec</a:t>
            </a:r>
            <a:endParaRPr lang="en-GB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7172955" y="3441730"/>
            <a:ext cx="169527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i="1" dirty="0"/>
              <a:t>I-O vs DD </a:t>
            </a:r>
            <a:r>
              <a:rPr lang="en-GB" i="1" dirty="0" smtClean="0"/>
              <a:t>FPGAs</a:t>
            </a:r>
            <a:endParaRPr lang="en-GB" i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7468415" y="5808862"/>
            <a:ext cx="3994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??</a:t>
            </a:r>
            <a:endParaRPr lang="en-GB" dirty="0"/>
          </a:p>
        </p:txBody>
      </p:sp>
      <p:cxnSp>
        <p:nvCxnSpPr>
          <p:cNvPr id="45" name="Connettore 4 44"/>
          <p:cNvCxnSpPr/>
          <p:nvPr/>
        </p:nvCxnSpPr>
        <p:spPr>
          <a:xfrm rot="10800000">
            <a:off x="673614" y="4232235"/>
            <a:ext cx="6996820" cy="1903071"/>
          </a:xfrm>
          <a:prstGeom prst="bentConnector3">
            <a:avLst>
              <a:gd name="adj1" fmla="val 100250"/>
            </a:avLst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1225935" y="5624692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cxnSp>
        <p:nvCxnSpPr>
          <p:cNvPr id="38" name="Connettore 2 37"/>
          <p:cNvCxnSpPr/>
          <p:nvPr/>
        </p:nvCxnSpPr>
        <p:spPr>
          <a:xfrm>
            <a:off x="5677691" y="6483631"/>
            <a:ext cx="26317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8281510" y="6269812"/>
            <a:ext cx="1271502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FPGAridos2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4785338" y="6290909"/>
            <a:ext cx="2692553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OTS data Max </a:t>
            </a:r>
            <a:r>
              <a:rPr lang="en-GB" b="1" dirty="0" err="1" smtClean="0">
                <a:solidFill>
                  <a:schemeClr val="bg1"/>
                </a:solidFill>
              </a:rPr>
              <a:t>freq</a:t>
            </a:r>
            <a:r>
              <a:rPr lang="en-GB" b="1" dirty="0" smtClean="0">
                <a:solidFill>
                  <a:schemeClr val="bg1"/>
                </a:solidFill>
              </a:rPr>
              <a:t> 1 kHz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7801164" y="5027862"/>
            <a:ext cx="1271502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FPGAridos1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771251" y="4001432"/>
            <a:ext cx="1420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VHDCI 68 pin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552939" y="4027495"/>
            <a:ext cx="15103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FPGA1 del DD</a:t>
            </a:r>
            <a:endParaRPr lang="en-GB" b="1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2091005" y="1772816"/>
            <a:ext cx="1235174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2107292" y="1372836"/>
            <a:ext cx="111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Ethernet2</a:t>
            </a:r>
            <a:endParaRPr lang="en-GB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3417719" y="1558108"/>
            <a:ext cx="2052550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PC in the </a:t>
            </a:r>
            <a:r>
              <a:rPr lang="en-GB" sz="2000" b="1" dirty="0" err="1" smtClean="0"/>
              <a:t>LCRoom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2151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356</Words>
  <Application>Microsoft Office PowerPoint</Application>
  <PresentationFormat>Widescreen</PresentationFormat>
  <Paragraphs>135</Paragraphs>
  <Slides>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Trebuchet MS</vt:lpstr>
      <vt:lpstr>Wingdings</vt:lpstr>
      <vt:lpstr>Tema di Office</vt:lpstr>
      <vt:lpstr>1_Office Theme</vt:lpstr>
      <vt:lpstr>RIDOS</vt:lpstr>
      <vt:lpstr>Presentazione standard di PowerPoint</vt:lpstr>
      <vt:lpstr>Presentazione standard di PowerPoint</vt:lpstr>
      <vt:lpstr>Presentazione standard di PowerPoint</vt:lpstr>
      <vt:lpstr>A3: RIDOS HW: defined and under construction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Giordanengo Simona</dc:creator>
  <cp:lastModifiedBy>Giordanengo Simona</cp:lastModifiedBy>
  <cp:revision>5</cp:revision>
  <dcterms:created xsi:type="dcterms:W3CDTF">2015-04-24T12:31:58Z</dcterms:created>
  <dcterms:modified xsi:type="dcterms:W3CDTF">2015-06-18T07:49:52Z</dcterms:modified>
</cp:coreProperties>
</file>