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3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8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5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CC"/>
    <a:srgbClr val="FF3300"/>
    <a:srgbClr val="99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5411" autoAdjust="0"/>
  </p:normalViewPr>
  <p:slideViewPr>
    <p:cSldViewPr snapToGrid="0">
      <p:cViewPr varScale="1">
        <p:scale>
          <a:sx n="100" d="100"/>
          <a:sy n="100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47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78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28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65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75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50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1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7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1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6F0DB4-8658-4D64-915C-7E339B8337F8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6AD4CF-7586-4856-AC3A-8EE259D065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59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9635098" y="6454800"/>
            <a:ext cx="252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FFFF00"/>
                </a:solidFill>
              </a:rPr>
              <a:t>paolo.milazzo@ts.infn.it</a:t>
            </a:r>
            <a:endParaRPr lang="it-IT" b="1" i="1" dirty="0">
              <a:solidFill>
                <a:srgbClr val="FFFF00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644"/>
            <a:ext cx="1049867" cy="6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3" y="0"/>
            <a:ext cx="1049867" cy="6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5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6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10" Type="http://schemas.openxmlformats.org/officeDocument/2006/relationships/image" Target="../media/image27.jpeg"/><Relationship Id="rId4" Type="http://schemas.openxmlformats.org/officeDocument/2006/relationships/image" Target="../media/image21.wmf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76.jpg"/><Relationship Id="rId4" Type="http://schemas.openxmlformats.org/officeDocument/2006/relationships/image" Target="../media/image7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8016" y="4388422"/>
            <a:ext cx="11969496" cy="1655762"/>
          </a:xfrm>
        </p:spPr>
        <p:txBody>
          <a:bodyPr/>
          <a:lstStyle/>
          <a:p>
            <a:r>
              <a:rPr lang="en-GB" sz="6000" dirty="0" err="1" smtClean="0">
                <a:solidFill>
                  <a:srgbClr val="FFFF00"/>
                </a:solidFill>
              </a:rPr>
              <a:t>G</a:t>
            </a:r>
            <a:r>
              <a:rPr lang="en-GB" sz="2800" dirty="0" err="1" smtClean="0">
                <a:solidFill>
                  <a:srgbClr val="99FF99"/>
                </a:solidFill>
              </a:rPr>
              <a:t>ruppi</a:t>
            </a:r>
            <a:r>
              <a:rPr lang="en-GB" sz="3600" dirty="0" smtClean="0">
                <a:solidFill>
                  <a:srgbClr val="99FF99"/>
                </a:solidFill>
              </a:rPr>
              <a:t> </a:t>
            </a:r>
            <a:r>
              <a:rPr lang="en-GB" sz="6000" dirty="0" err="1" smtClean="0">
                <a:solidFill>
                  <a:srgbClr val="FFFF00"/>
                </a:solidFill>
              </a:rPr>
              <a:t>I</a:t>
            </a:r>
            <a:r>
              <a:rPr lang="en-GB" sz="2800" dirty="0" err="1" smtClean="0">
                <a:solidFill>
                  <a:srgbClr val="99FF99"/>
                </a:solidFill>
              </a:rPr>
              <a:t>taliani</a:t>
            </a:r>
            <a:r>
              <a:rPr lang="en-GB" sz="2800" dirty="0" smtClean="0">
                <a:solidFill>
                  <a:srgbClr val="99FF99"/>
                </a:solidFill>
              </a:rPr>
              <a:t> di </a:t>
            </a:r>
            <a:r>
              <a:rPr lang="en-GB" sz="6000" dirty="0" err="1" smtClean="0">
                <a:solidFill>
                  <a:srgbClr val="FFFF00"/>
                </a:solidFill>
              </a:rPr>
              <a:t>A</a:t>
            </a:r>
            <a:r>
              <a:rPr lang="en-GB" sz="2800" dirty="0" err="1" smtClean="0">
                <a:solidFill>
                  <a:srgbClr val="99FF99"/>
                </a:solidFill>
              </a:rPr>
              <a:t>strofisica</a:t>
            </a:r>
            <a:r>
              <a:rPr lang="en-GB" sz="2800" dirty="0" smtClean="0">
                <a:solidFill>
                  <a:srgbClr val="99FF99"/>
                </a:solidFill>
              </a:rPr>
              <a:t> </a:t>
            </a:r>
            <a:r>
              <a:rPr lang="en-GB" sz="6000" dirty="0" err="1" smtClean="0">
                <a:solidFill>
                  <a:srgbClr val="FFFF00"/>
                </a:solidFill>
              </a:rPr>
              <a:t>N</a:t>
            </a:r>
            <a:r>
              <a:rPr lang="en-GB" sz="2800" dirty="0" err="1" smtClean="0">
                <a:solidFill>
                  <a:srgbClr val="99FF99"/>
                </a:solidFill>
              </a:rPr>
              <a:t>ucleare</a:t>
            </a:r>
            <a:r>
              <a:rPr lang="en-GB" sz="2800" dirty="0" smtClean="0">
                <a:solidFill>
                  <a:srgbClr val="99FF99"/>
                </a:solidFill>
              </a:rPr>
              <a:t> </a:t>
            </a:r>
            <a:r>
              <a:rPr lang="en-GB" sz="6000" dirty="0" err="1" smtClean="0">
                <a:solidFill>
                  <a:srgbClr val="FFFF00"/>
                </a:solidFill>
              </a:rPr>
              <a:t>T</a:t>
            </a:r>
            <a:r>
              <a:rPr lang="en-GB" sz="2800" dirty="0" err="1" smtClean="0">
                <a:solidFill>
                  <a:srgbClr val="99FF99"/>
                </a:solidFill>
              </a:rPr>
              <a:t>eorica</a:t>
            </a:r>
            <a:r>
              <a:rPr lang="en-GB" sz="2800" dirty="0" smtClean="0">
                <a:solidFill>
                  <a:srgbClr val="99FF99"/>
                </a:solidFill>
              </a:rPr>
              <a:t> e </a:t>
            </a:r>
            <a:r>
              <a:rPr lang="en-GB" sz="6000" dirty="0" err="1" smtClean="0">
                <a:solidFill>
                  <a:srgbClr val="FFFF00"/>
                </a:solidFill>
              </a:rPr>
              <a:t>S</a:t>
            </a:r>
            <a:r>
              <a:rPr lang="en-GB" sz="2800" dirty="0" err="1" smtClean="0">
                <a:solidFill>
                  <a:srgbClr val="99FF99"/>
                </a:solidFill>
              </a:rPr>
              <a:t>perimentale</a:t>
            </a:r>
            <a:endParaRPr lang="en-GB" sz="2800" dirty="0" smtClean="0">
              <a:solidFill>
                <a:srgbClr val="99FF99"/>
              </a:solidFill>
            </a:endParaRPr>
          </a:p>
          <a:p>
            <a:r>
              <a:rPr lang="en-GB" sz="2000" i="1" dirty="0" err="1" smtClean="0">
                <a:solidFill>
                  <a:srgbClr val="FFFF00"/>
                </a:solidFill>
              </a:rPr>
              <a:t>Padova</a:t>
            </a:r>
            <a:r>
              <a:rPr lang="en-GB" sz="2000" i="1" dirty="0" smtClean="0">
                <a:solidFill>
                  <a:srgbClr val="FFFF00"/>
                </a:solidFill>
              </a:rPr>
              <a:t>, April 29, 2015</a:t>
            </a:r>
          </a:p>
          <a:p>
            <a:r>
              <a:rPr lang="en-GB" sz="1400" i="1" dirty="0" smtClean="0">
                <a:solidFill>
                  <a:srgbClr val="FFFF00"/>
                </a:solidFill>
              </a:rPr>
              <a:t>Paolo Maria MILAZZO</a:t>
            </a:r>
          </a:p>
          <a:p>
            <a:endParaRPr lang="it-IT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4969" y="710158"/>
            <a:ext cx="11908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72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rebuchet MS" panose="020B0603020202020204" pitchFamily="34" charset="0"/>
              </a:rPr>
              <a:t>Status and future of </a:t>
            </a:r>
            <a:r>
              <a:rPr kumimoji="0" lang="it-IT" altLang="it-IT" sz="7200" b="1" i="0" u="none" strike="noStrike" cap="none" normalizeH="0" baseline="0" dirty="0" err="1" smtClean="0">
                <a:ln>
                  <a:noFill/>
                </a:ln>
                <a:solidFill>
                  <a:srgbClr val="FFFF66"/>
                </a:solidFill>
                <a:effectLst/>
                <a:latin typeface="Trebuchet MS" panose="020B0603020202020204" pitchFamily="34" charset="0"/>
              </a:rPr>
              <a:t>n_TOF</a:t>
            </a:r>
            <a:r>
              <a:rPr kumimoji="0" lang="it-IT" altLang="it-IT" sz="7200" b="1" i="0" u="none" strike="noStrike" cap="none" normalizeH="0" baseline="0" dirty="0" smtClean="0">
                <a:ln>
                  <a:noFill/>
                </a:ln>
                <a:solidFill>
                  <a:srgbClr val="FFFF66"/>
                </a:solidFill>
                <a:effectLst/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3" y="1868886"/>
            <a:ext cx="3905152" cy="251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6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2660472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</a:rPr>
              <a:t>(n, </a:t>
            </a:r>
            <a:r>
              <a:rPr lang="en-GB" sz="4000" b="1" dirty="0">
                <a:solidFill>
                  <a:srgbClr val="FFFF00"/>
                </a:solidFill>
              </a:rPr>
              <a:t>f</a:t>
            </a:r>
            <a:r>
              <a:rPr lang="it-IT" sz="4000" b="1" dirty="0" smtClean="0">
                <a:solidFill>
                  <a:srgbClr val="FFFF00"/>
                </a:solidFill>
              </a:rPr>
              <a:t>) </a:t>
            </a:r>
            <a:r>
              <a:rPr lang="it-IT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set-up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6150788" y="772300"/>
            <a:ext cx="5959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Parallel Plate Avalanche Counters</a:t>
            </a:r>
          </a:p>
          <a:p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 Fission fragments detected in coincidence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cs typeface="Arial" pitchFamily="34" charset="0"/>
              </a:rPr>
              <a:t>α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 (from sample decay) discrimination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 low sensibility to </a:t>
            </a:r>
            <a:r>
              <a:rPr lang="el-GR" sz="2000" dirty="0" smtClean="0">
                <a:solidFill>
                  <a:srgbClr val="FFFF00"/>
                </a:solidFill>
                <a:cs typeface="Arial" pitchFamily="34" charset="0"/>
              </a:rPr>
              <a:t>γ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-rays</a:t>
            </a:r>
            <a:endParaRPr lang="en-US" sz="2000" dirty="0">
              <a:solidFill>
                <a:srgbClr val="FFFF00"/>
              </a:solidFill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451008"/>
              </p:ext>
            </p:extLst>
          </p:nvPr>
        </p:nvGraphicFramePr>
        <p:xfrm>
          <a:off x="6142764" y="3691968"/>
          <a:ext cx="2971800" cy="223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Fotografia Photo Editor" r:id="rId3" imgW="3780952" imgH="2838846" progId="">
                  <p:embed/>
                </p:oleObj>
              </mc:Choice>
              <mc:Fallback>
                <p:oleObj name="Fotografia Photo Editor" r:id="rId3" imgW="3780952" imgH="28388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764" y="3691968"/>
                        <a:ext cx="2971800" cy="2230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 descr="detstack"/>
          <p:cNvPicPr>
            <a:picLocks noChangeAspect="1" noChangeArrowheads="1"/>
          </p:cNvPicPr>
          <p:nvPr/>
        </p:nvPicPr>
        <p:blipFill>
          <a:blip r:embed="rId5" cstate="print"/>
          <a:srcRect l="2100" t="5570" r="2100"/>
          <a:stretch>
            <a:fillRect/>
          </a:stretch>
        </p:blipFill>
        <p:spPr bwMode="auto">
          <a:xfrm>
            <a:off x="9106540" y="3691968"/>
            <a:ext cx="3003316" cy="223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63" y="3649085"/>
            <a:ext cx="2281238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9901" y="3649084"/>
            <a:ext cx="3040729" cy="228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8"/>
          <p:cNvSpPr txBox="1"/>
          <p:nvPr/>
        </p:nvSpPr>
        <p:spPr>
          <a:xfrm>
            <a:off x="136183" y="768288"/>
            <a:ext cx="52744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Multi-sample Fission Ionization Chamber</a:t>
            </a:r>
          </a:p>
        </p:txBody>
      </p:sp>
    </p:spTree>
    <p:extLst>
      <p:ext uri="{BB962C8B-B14F-4D97-AF65-F5344CB8AC3E}">
        <p14:creationId xmlns:p14="http://schemas.microsoft.com/office/powerpoint/2010/main" val="32979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3360" y="678052"/>
            <a:ext cx="3695213" cy="523220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i="1" dirty="0" err="1">
                <a:solidFill>
                  <a:srgbClr val="FFFF00"/>
                </a:solidFill>
              </a:rPr>
              <a:t>n</a:t>
            </a:r>
            <a:r>
              <a:rPr lang="en-GB" sz="2800" b="1" i="1" dirty="0" err="1" smtClean="0">
                <a:solidFill>
                  <a:srgbClr val="FFFF00"/>
                </a:solidFill>
              </a:rPr>
              <a:t>_TOF</a:t>
            </a:r>
            <a:r>
              <a:rPr lang="en-GB" sz="2800" b="1" i="1" dirty="0" smtClean="0">
                <a:solidFill>
                  <a:srgbClr val="FFFF00"/>
                </a:solidFill>
              </a:rPr>
              <a:t> features</a:t>
            </a:r>
            <a:endParaRPr lang="it-IT" sz="2800" b="1" i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836" y="1229954"/>
            <a:ext cx="3701141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Broad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neutron energy range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(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meV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&lt;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E</a:t>
            </a:r>
            <a:r>
              <a:rPr lang="en-US" sz="2400" baseline="-25000" dirty="0" err="1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&lt; GeV)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436" y="2128079"/>
            <a:ext cx="3701137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High instantaneous flux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(10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5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-10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6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n/cm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2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/bunch)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7433" y="4285365"/>
            <a:ext cx="3701140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Excellent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energy resolution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l-GR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Δ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E/E ≈ 10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-4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up to 100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keV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912" y="5192350"/>
            <a:ext cx="3701140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Low neutron sensitivity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Low backgrounds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3998" y="679530"/>
            <a:ext cx="7272905" cy="523220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FF00"/>
                </a:solidFill>
              </a:rPr>
              <a:t>Good news</a:t>
            </a:r>
            <a:endParaRPr lang="it-IT" sz="2800" b="1" i="1" dirty="0">
              <a:solidFill>
                <a:srgbClr val="FFFF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56092" y="1231432"/>
            <a:ext cx="7270812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Measurement of neutron-induced cross sections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i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n a wide energy range (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meV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-GeV)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56092" y="2138435"/>
            <a:ext cx="7270812" cy="2160591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Measurement of small cross sections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Measurements on samples available in small quantities (isotopically enriched samples)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Measurements on radioactive samples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(low intrinsic background)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853998" y="4295713"/>
            <a:ext cx="7272906" cy="461665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Resonance dominated cross section measurements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55478" y="5211594"/>
            <a:ext cx="7271425" cy="904863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Accurate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cross section measurements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even for large 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σ</a:t>
            </a:r>
            <a:r>
              <a:rPr lang="en-US" sz="2400" baseline="-250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el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/</a:t>
            </a: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σ</a:t>
            </a:r>
            <a:r>
              <a:rPr lang="en-US" sz="2400" baseline="-25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capture</a:t>
            </a:r>
            <a:endParaRPr lang="en-US" sz="2400" baseline="-25000" dirty="0">
              <a:solidFill>
                <a:schemeClr val="bg1">
                  <a:lumMod val="9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4" name="Freccia a destra rientrata 13"/>
          <p:cNvSpPr/>
          <p:nvPr/>
        </p:nvSpPr>
        <p:spPr>
          <a:xfrm>
            <a:off x="3817388" y="1473697"/>
            <a:ext cx="978408" cy="48463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rientrata 14"/>
          <p:cNvSpPr/>
          <p:nvPr/>
        </p:nvSpPr>
        <p:spPr>
          <a:xfrm>
            <a:off x="3818867" y="2540500"/>
            <a:ext cx="978408" cy="48463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rientrata 15"/>
          <p:cNvSpPr/>
          <p:nvPr/>
        </p:nvSpPr>
        <p:spPr>
          <a:xfrm>
            <a:off x="3820345" y="4290878"/>
            <a:ext cx="978408" cy="48463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rientrata 16"/>
          <p:cNvSpPr/>
          <p:nvPr/>
        </p:nvSpPr>
        <p:spPr>
          <a:xfrm>
            <a:off x="3848457" y="5446467"/>
            <a:ext cx="978408" cy="484632"/>
          </a:xfrm>
          <a:prstGeom prst="notch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2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676"/>
          <a:stretch/>
        </p:blipFill>
        <p:spPr bwMode="auto">
          <a:xfrm>
            <a:off x="47235" y="846226"/>
            <a:ext cx="8531281" cy="4271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 bwMode="auto">
          <a:xfrm>
            <a:off x="3685357" y="1646631"/>
            <a:ext cx="8449253" cy="5178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685358" y="1966571"/>
            <a:ext cx="504902" cy="18182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3695715" y="4063184"/>
            <a:ext cx="504902" cy="18182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3697189" y="5849076"/>
            <a:ext cx="504902" cy="18182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3706067" y="6497146"/>
            <a:ext cx="504902" cy="181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86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274" r="2362" b="8535"/>
          <a:stretch/>
        </p:blipFill>
        <p:spPr>
          <a:xfrm>
            <a:off x="2868035" y="1445467"/>
            <a:ext cx="8928000" cy="460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4984" y="1723260"/>
            <a:ext cx="2191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Scenarios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b="1" dirty="0" smtClean="0">
                <a:solidFill>
                  <a:schemeClr val="bg1"/>
                </a:solidFill>
              </a:rPr>
              <a:t>in massive </a:t>
            </a:r>
            <a:r>
              <a:rPr lang="it-IT" sz="2400" b="1" dirty="0" err="1" smtClean="0">
                <a:solidFill>
                  <a:schemeClr val="bg1"/>
                </a:solidFill>
              </a:rPr>
              <a:t>stars</a:t>
            </a:r>
            <a:endParaRPr lang="it-IT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93472" y="1815855"/>
            <a:ext cx="589994" cy="115088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306975" y="2083343"/>
            <a:ext cx="576491" cy="10158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421724" y="721675"/>
            <a:ext cx="5705665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63</a:t>
            </a:r>
            <a:r>
              <a:rPr lang="en-GB" sz="4000" i="1" dirty="0" smtClean="0">
                <a:solidFill>
                  <a:srgbClr val="FFFF00"/>
                </a:solidFill>
              </a:rPr>
              <a:t>Ni(n,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7446" y="1469562"/>
            <a:ext cx="4995139" cy="174632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3333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362" b="-7779"/>
          <a:stretch/>
        </p:blipFill>
        <p:spPr bwMode="auto">
          <a:xfrm>
            <a:off x="6480699" y="3122075"/>
            <a:ext cx="5301886" cy="36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970841" y="5460841"/>
            <a:ext cx="30366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C.Lederer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C.Massimi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, et al. </a:t>
            </a:r>
          </a:p>
          <a:p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PRL 110 022501 (2013)</a:t>
            </a:r>
          </a:p>
          <a:p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PRC   89 025810 (2014)</a:t>
            </a:r>
            <a:endParaRPr lang="it-IT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" y="1240558"/>
            <a:ext cx="5935420" cy="40644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21720" y="721675"/>
            <a:ext cx="5705665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63</a:t>
            </a:r>
            <a:r>
              <a:rPr lang="en-GB" sz="4000" i="1" dirty="0" smtClean="0">
                <a:solidFill>
                  <a:srgbClr val="FFFF00"/>
                </a:solidFill>
              </a:rPr>
              <a:t>Ni(n,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94416" y="721675"/>
            <a:ext cx="5896422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151</a:t>
            </a:r>
            <a:r>
              <a:rPr lang="en-GB" sz="4000" i="1" dirty="0" smtClean="0">
                <a:solidFill>
                  <a:srgbClr val="FFFF00"/>
                </a:solidFill>
              </a:rPr>
              <a:t>Sm(n,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Line 119"/>
          <p:cNvSpPr>
            <a:spLocks noChangeShapeType="1"/>
          </p:cNvSpPr>
          <p:nvPr/>
        </p:nvSpPr>
        <p:spPr bwMode="auto">
          <a:xfrm rot="-240000">
            <a:off x="288367" y="5098467"/>
            <a:ext cx="719166" cy="45719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5" name="Text Box 142"/>
          <p:cNvSpPr txBox="1">
            <a:spLocks noChangeArrowheads="1"/>
          </p:cNvSpPr>
          <p:nvPr/>
        </p:nvSpPr>
        <p:spPr bwMode="auto">
          <a:xfrm>
            <a:off x="120194" y="5216738"/>
            <a:ext cx="1152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 dirty="0" err="1">
                <a:solidFill>
                  <a:srgbClr val="FFFF00"/>
                </a:solidFill>
                <a:latin typeface="Calibri" pitchFamily="34" charset="0"/>
              </a:rPr>
              <a:t>s-Process</a:t>
            </a:r>
            <a:endParaRPr lang="it-IT" sz="14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spect="1" noChangeArrowheads="1"/>
          </p:cNvSpPr>
          <p:nvPr/>
        </p:nvSpPr>
        <p:spPr bwMode="auto">
          <a:xfrm>
            <a:off x="1070481" y="4633042"/>
            <a:ext cx="874712" cy="87788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150</a:t>
            </a:r>
            <a:r>
              <a:rPr lang="it-IT" sz="2400" dirty="0" smtClean="0"/>
              <a:t>Sm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7" name="Text Box 6"/>
          <p:cNvSpPr txBox="1">
            <a:spLocks noChangeAspect="1" noChangeArrowheads="1"/>
          </p:cNvSpPr>
          <p:nvPr/>
        </p:nvSpPr>
        <p:spPr bwMode="auto">
          <a:xfrm>
            <a:off x="1944776" y="4629026"/>
            <a:ext cx="874712" cy="87788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151</a:t>
            </a:r>
            <a:r>
              <a:rPr lang="it-IT" sz="2400" dirty="0" smtClean="0"/>
              <a:t>Sm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3841764" y="4625026"/>
            <a:ext cx="874712" cy="87788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152</a:t>
            </a:r>
            <a:r>
              <a:rPr lang="it-IT" sz="2400" dirty="0" smtClean="0"/>
              <a:t>Sm</a:t>
            </a:r>
            <a:endParaRPr lang="en-US" sz="1200" dirty="0"/>
          </a:p>
          <a:p>
            <a:pPr algn="l"/>
            <a:endParaRPr lang="en-US" sz="1200" dirty="0"/>
          </a:p>
        </p:txBody>
      </p:sp>
      <p:pic>
        <p:nvPicPr>
          <p:cNvPr id="9" name="Picture 17" descr="Pericolo Radiazio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083" y="5067970"/>
            <a:ext cx="428596" cy="42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19"/>
          <p:cNvSpPr>
            <a:spLocks noChangeShapeType="1"/>
          </p:cNvSpPr>
          <p:nvPr/>
        </p:nvSpPr>
        <p:spPr bwMode="auto">
          <a:xfrm rot="-240000">
            <a:off x="3003494" y="5106483"/>
            <a:ext cx="719166" cy="45719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1" name="Text Box 6"/>
          <p:cNvSpPr txBox="1">
            <a:spLocks noChangeAspect="1" noChangeArrowheads="1"/>
          </p:cNvSpPr>
          <p:nvPr/>
        </p:nvSpPr>
        <p:spPr bwMode="auto">
          <a:xfrm>
            <a:off x="4716060" y="4621010"/>
            <a:ext cx="874712" cy="877888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153</a:t>
            </a:r>
            <a:r>
              <a:rPr lang="it-IT" sz="2400" dirty="0" smtClean="0"/>
              <a:t>Sm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12" name="Line 119"/>
          <p:cNvSpPr>
            <a:spLocks noChangeShapeType="1"/>
          </p:cNvSpPr>
          <p:nvPr/>
        </p:nvSpPr>
        <p:spPr bwMode="auto">
          <a:xfrm rot="-240000" flipH="1" flipV="1">
            <a:off x="1629683" y="4026257"/>
            <a:ext cx="665825" cy="523633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1090537" y="3064928"/>
            <a:ext cx="874712" cy="877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151</a:t>
            </a:r>
            <a:r>
              <a:rPr lang="it-IT" sz="2400" dirty="0" smtClean="0"/>
              <a:t>Eu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1964830" y="3072944"/>
            <a:ext cx="874712" cy="877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152</a:t>
            </a:r>
            <a:r>
              <a:rPr lang="it-IT" sz="2400" dirty="0" smtClean="0"/>
              <a:t>Eu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15" name="Line 119"/>
          <p:cNvSpPr>
            <a:spLocks noChangeShapeType="1"/>
          </p:cNvSpPr>
          <p:nvPr/>
        </p:nvSpPr>
        <p:spPr bwMode="auto">
          <a:xfrm rot="-240000" flipH="1" flipV="1">
            <a:off x="4368878" y="4046306"/>
            <a:ext cx="665825" cy="52363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6" name="Text Box 6"/>
          <p:cNvSpPr txBox="1">
            <a:spLocks noChangeAspect="1" noChangeArrowheads="1"/>
          </p:cNvSpPr>
          <p:nvPr/>
        </p:nvSpPr>
        <p:spPr bwMode="auto">
          <a:xfrm>
            <a:off x="3829732" y="3084977"/>
            <a:ext cx="874712" cy="877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153</a:t>
            </a:r>
            <a:r>
              <a:rPr lang="it-IT" sz="2400" dirty="0" smtClean="0"/>
              <a:t>Eu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704025" y="3080961"/>
            <a:ext cx="874712" cy="877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154</a:t>
            </a:r>
            <a:r>
              <a:rPr lang="it-IT" sz="2400" dirty="0" smtClean="0"/>
              <a:t>Eu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18" name="Line 119"/>
          <p:cNvSpPr>
            <a:spLocks noChangeShapeType="1"/>
          </p:cNvSpPr>
          <p:nvPr/>
        </p:nvSpPr>
        <p:spPr bwMode="auto">
          <a:xfrm rot="-240000" flipH="1" flipV="1">
            <a:off x="1613635" y="2494238"/>
            <a:ext cx="665825" cy="523633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1074489" y="1532909"/>
            <a:ext cx="874712" cy="877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152</a:t>
            </a:r>
            <a:r>
              <a:rPr lang="it-IT" sz="2400" dirty="0" smtClean="0"/>
              <a:t>Gd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20" name="Line 119"/>
          <p:cNvSpPr>
            <a:spLocks noChangeShapeType="1"/>
          </p:cNvSpPr>
          <p:nvPr/>
        </p:nvSpPr>
        <p:spPr bwMode="auto">
          <a:xfrm rot="-240000" flipH="1" flipV="1">
            <a:off x="4352830" y="2514287"/>
            <a:ext cx="665825" cy="52363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 dirty="0"/>
          </a:p>
        </p:txBody>
      </p:sp>
      <p:sp>
        <p:nvSpPr>
          <p:cNvPr id="21" name="Text Box 6"/>
          <p:cNvSpPr txBox="1">
            <a:spLocks noChangeAspect="1" noChangeArrowheads="1"/>
          </p:cNvSpPr>
          <p:nvPr/>
        </p:nvSpPr>
        <p:spPr bwMode="auto">
          <a:xfrm>
            <a:off x="3813684" y="1552958"/>
            <a:ext cx="874712" cy="877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it-IT" sz="2400" baseline="30000" dirty="0" smtClean="0"/>
              <a:t>154</a:t>
            </a:r>
            <a:r>
              <a:rPr lang="it-IT" sz="2400" dirty="0" smtClean="0"/>
              <a:t>Gd</a:t>
            </a:r>
            <a:endParaRPr lang="en-US" sz="1200" dirty="0"/>
          </a:p>
          <a:p>
            <a:pPr algn="l"/>
            <a:endParaRPr lang="en-US" sz="1200" dirty="0"/>
          </a:p>
        </p:txBody>
      </p:sp>
      <p:sp>
        <p:nvSpPr>
          <p:cNvPr id="22" name="Text Box 254"/>
          <p:cNvSpPr txBox="1">
            <a:spLocks noChangeArrowheads="1"/>
          </p:cNvSpPr>
          <p:nvPr/>
        </p:nvSpPr>
        <p:spPr bwMode="auto">
          <a:xfrm>
            <a:off x="4931093" y="5946474"/>
            <a:ext cx="5745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probe for the temperature at s-process site</a:t>
            </a:r>
          </a:p>
        </p:txBody>
      </p:sp>
      <p:sp>
        <p:nvSpPr>
          <p:cNvPr id="23" name="Text Box 253"/>
          <p:cNvSpPr txBox="1">
            <a:spLocks noChangeArrowheads="1"/>
          </p:cNvSpPr>
          <p:nvPr/>
        </p:nvSpPr>
        <p:spPr bwMode="auto">
          <a:xfrm>
            <a:off x="6282425" y="1933020"/>
            <a:ext cx="4055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laboratory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half-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life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of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93 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yr</a:t>
            </a:r>
            <a:endParaRPr lang="de-DE" altLang="it-IT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  <a:p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reduced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to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 t</a:t>
            </a:r>
            <a:r>
              <a:rPr lang="de-DE" altLang="it-IT" i="1" baseline="-250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1/2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= 3 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yr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altLang="it-IT" i="1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at 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s-</a:t>
            </a:r>
            <a:r>
              <a:rPr lang="de-DE" altLang="it-IT" i="1" dirty="0" err="1">
                <a:solidFill>
                  <a:schemeClr val="bg1">
                    <a:lumMod val="85000"/>
                  </a:schemeClr>
                </a:solidFill>
                <a:latin typeface="+mn-lt"/>
              </a:rPr>
              <a:t>process</a:t>
            </a:r>
            <a:r>
              <a:rPr lang="de-DE" altLang="it-IT" i="1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de-DE" altLang="it-IT" i="1" dirty="0" err="1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site</a:t>
            </a:r>
            <a:endParaRPr lang="de-DE" altLang="it-IT" i="1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4" name="CasellaDiTesto 98"/>
          <p:cNvSpPr txBox="1">
            <a:spLocks noChangeArrowheads="1"/>
          </p:cNvSpPr>
          <p:nvPr/>
        </p:nvSpPr>
        <p:spPr bwMode="auto">
          <a:xfrm>
            <a:off x="6282425" y="3082811"/>
            <a:ext cx="4882196" cy="198515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The branching 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ratio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at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b="1" baseline="30000" dirty="0">
                <a:solidFill>
                  <a:srgbClr val="FFFF00"/>
                </a:solidFill>
              </a:rPr>
              <a:t>151</a:t>
            </a:r>
            <a:r>
              <a:rPr lang="it-IT" sz="2400" b="1" dirty="0">
                <a:solidFill>
                  <a:srgbClr val="FFFF00"/>
                </a:solidFill>
              </a:rPr>
              <a:t>Sm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depends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on: </a:t>
            </a:r>
          </a:p>
          <a:p>
            <a:pPr marL="260350" lvl="1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</a:rPr>
              <a:t>Termodinamical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</a:rPr>
              <a:t> stellar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</a:rPr>
              <a:t>conditions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60350" lvl="1" indent="-171450">
              <a:spcBef>
                <a:spcPts val="600"/>
              </a:spcBef>
              <a:defRPr/>
            </a:pP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</a:rPr>
              <a:t>	(temperature,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</a:rPr>
              <a:t>neutron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1">
                    <a:lumMod val="95000"/>
                  </a:schemeClr>
                </a:solidFill>
              </a:rPr>
              <a:t>density</a:t>
            </a:r>
            <a:r>
              <a:rPr lang="it-IT" sz="2000" dirty="0" smtClean="0">
                <a:solidFill>
                  <a:schemeClr val="bg1">
                    <a:lumMod val="95000"/>
                  </a:schemeClr>
                </a:solidFill>
              </a:rPr>
              <a:t>, …) </a:t>
            </a:r>
            <a:endParaRPr lang="it-IT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60350" lvl="1" indent="-1714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2000" b="1" baseline="30000" dirty="0" smtClean="0">
                <a:solidFill>
                  <a:srgbClr val="FFFF00"/>
                </a:solidFill>
              </a:rPr>
              <a:t>151</a:t>
            </a:r>
            <a:r>
              <a:rPr lang="it-IT" sz="2000" b="1" dirty="0" smtClean="0">
                <a:solidFill>
                  <a:srgbClr val="FFFF00"/>
                </a:solidFill>
              </a:rPr>
              <a:t>Sm(</a:t>
            </a:r>
            <a:r>
              <a:rPr lang="it-IT" sz="2000" b="1" dirty="0" err="1" smtClean="0">
                <a:solidFill>
                  <a:srgbClr val="FFFF00"/>
                </a:solidFill>
              </a:rPr>
              <a:t>n,</a:t>
            </a:r>
            <a:r>
              <a:rPr lang="it-IT" sz="2000" b="1" dirty="0" err="1" smtClean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it-IT" sz="2000" b="1" dirty="0" smtClean="0">
                <a:solidFill>
                  <a:srgbClr val="FFFF00"/>
                </a:solidFill>
              </a:rPr>
              <a:t>) cross </a:t>
            </a:r>
            <a:r>
              <a:rPr lang="it-IT" sz="2000" b="1" dirty="0" err="1" smtClean="0">
                <a:solidFill>
                  <a:srgbClr val="FFFF00"/>
                </a:solidFill>
              </a:rPr>
              <a:t>section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5" grpId="0" animBg="1"/>
      <p:bldP spid="18" grpId="0" animBg="1"/>
      <p:bldP spid="20" grpId="0" animBg="1"/>
      <p:bldP spid="22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220298" y="721675"/>
            <a:ext cx="5896422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151</a:t>
            </a:r>
            <a:r>
              <a:rPr lang="en-GB" sz="4000" i="1" dirty="0" smtClean="0">
                <a:solidFill>
                  <a:srgbClr val="FFFF00"/>
                </a:solidFill>
              </a:rPr>
              <a:t>Sm(n,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576" y="1889182"/>
            <a:ext cx="4466617" cy="31387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6485" r="3200"/>
          <a:stretch>
            <a:fillRect/>
          </a:stretch>
        </p:blipFill>
        <p:spPr bwMode="auto">
          <a:xfrm>
            <a:off x="6277597" y="1900276"/>
            <a:ext cx="5666225" cy="31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692823" y="5156421"/>
            <a:ext cx="4499177" cy="120032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U. </a:t>
            </a:r>
            <a:r>
              <a:rPr lang="it-IT" sz="2000" i="1" dirty="0" err="1">
                <a:solidFill>
                  <a:schemeClr val="bg1">
                    <a:lumMod val="85000"/>
                  </a:schemeClr>
                </a:solidFill>
              </a:rPr>
              <a:t>Abbondanno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</a:rPr>
              <a:t> et 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al.,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Phys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</a:rPr>
              <a:t>. Rev. Lett. 93 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161103 (2004)</a:t>
            </a:r>
            <a:endParaRPr lang="it-IT" sz="2000" i="1" dirty="0">
              <a:solidFill>
                <a:schemeClr val="bg1">
                  <a:lumMod val="85000"/>
                </a:schemeClr>
              </a:solidFill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S. 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</a:rPr>
              <a:t>Marrone et al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.,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Phys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</a:rPr>
              <a:t>. Rev. C 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3366"/>
                  </a:outerShdw>
                </a:effectLst>
              </a:rPr>
              <a:t>73</a:t>
            </a:r>
            <a:r>
              <a:rPr lang="it-IT" sz="2000" i="1" dirty="0">
                <a:solidFill>
                  <a:schemeClr val="bg1">
                    <a:lumMod val="85000"/>
                  </a:schemeClr>
                </a:solidFill>
              </a:rPr>
              <a:t> 03604 (2006)</a:t>
            </a:r>
            <a:endParaRPr lang="en-US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utoShape 961"/>
          <p:cNvSpPr>
            <a:spLocks noChangeArrowheads="1"/>
          </p:cNvSpPr>
          <p:nvPr/>
        </p:nvSpPr>
        <p:spPr bwMode="auto">
          <a:xfrm>
            <a:off x="5010022" y="3029197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/>
          </a:p>
        </p:txBody>
      </p:sp>
      <p:sp>
        <p:nvSpPr>
          <p:cNvPr id="11" name="Text Box 974"/>
          <p:cNvSpPr txBox="1">
            <a:spLocks noChangeArrowheads="1"/>
          </p:cNvSpPr>
          <p:nvPr/>
        </p:nvSpPr>
        <p:spPr bwMode="auto">
          <a:xfrm>
            <a:off x="595262" y="1017388"/>
            <a:ext cx="527070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Measured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for the first time at a time-of-flight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facility  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charset="0"/>
            </a:endParaRPr>
          </a:p>
          <a:p>
            <a:pPr algn="just" eaLnBrk="1" hangingPunct="1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Resonance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analysis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≈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500 resonances, mostly 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new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08" y="1016212"/>
            <a:ext cx="553301" cy="55330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" y="1021969"/>
            <a:ext cx="553301" cy="55330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95262" y="5348249"/>
            <a:ext cx="67449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Maxwellian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 averaged cross-section experimentally determined for the first time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" y="5249834"/>
            <a:ext cx="553301" cy="553301"/>
          </a:xfrm>
          <a:prstGeom prst="rect">
            <a:avLst/>
          </a:prstGeom>
        </p:spPr>
      </p:pic>
      <p:sp>
        <p:nvSpPr>
          <p:cNvPr id="16" name="Text Box 177"/>
          <p:cNvSpPr txBox="1">
            <a:spLocks noChangeArrowheads="1"/>
          </p:cNvSpPr>
          <p:nvPr/>
        </p:nvSpPr>
        <p:spPr bwMode="auto">
          <a:xfrm>
            <a:off x="4723651" y="5736565"/>
            <a:ext cx="25225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s-process in AGB stars produces 77% of </a:t>
            </a:r>
            <a:r>
              <a:rPr lang="en-US" b="1" baseline="30000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152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Gd,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charset="0"/>
              </a:rPr>
              <a:t>23% from p process</a:t>
            </a:r>
            <a:endParaRPr lang="it-IT" b="1" dirty="0">
              <a:solidFill>
                <a:schemeClr val="accent4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sp>
        <p:nvSpPr>
          <p:cNvPr id="17" name="AutoShape 961"/>
          <p:cNvSpPr>
            <a:spLocks noChangeArrowheads="1"/>
          </p:cNvSpPr>
          <p:nvPr/>
        </p:nvSpPr>
        <p:spPr bwMode="auto">
          <a:xfrm>
            <a:off x="3518739" y="6041365"/>
            <a:ext cx="976312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4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38"/>
          <p:cNvSpPr/>
          <p:nvPr/>
        </p:nvSpPr>
        <p:spPr>
          <a:xfrm>
            <a:off x="6742248" y="1834636"/>
            <a:ext cx="53983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Isotope production </a:t>
            </a:r>
            <a:endParaRPr lang="en-US" sz="2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@ILL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171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Tm: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170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Er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(n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γ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)</a:t>
            </a:r>
            <a:r>
              <a:rPr lang="en-GB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Er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l-GR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β</a:t>
            </a:r>
            <a:r>
              <a:rPr lang="en-GB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7.5h)</a:t>
            </a:r>
            <a:r>
              <a:rPr lang="en-US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 (enrichment 1.8%)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→  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3.6 mg of </a:t>
            </a: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 (1.9 y) [1.3x10</a:t>
            </a: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19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atoms]</a:t>
            </a:r>
          </a:p>
          <a:p>
            <a:pPr>
              <a:defRPr/>
            </a:pPr>
            <a:endParaRPr lang="en-U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Chemical separation 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and sample preparation 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@PSI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→ </a:t>
            </a:r>
            <a:r>
              <a:rPr lang="en-US" b="1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171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(97.9%) + </a:t>
            </a: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169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 (2.1%) + </a:t>
            </a:r>
            <a:r>
              <a:rPr lang="en-US" b="1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170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Tm(0.07%) 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6757196" y="4854022"/>
            <a:ext cx="5289784" cy="900357"/>
            <a:chOff x="1980204" y="2611593"/>
            <a:chExt cx="6224990" cy="1321364"/>
          </a:xfrm>
        </p:grpSpPr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5220071" y="2611593"/>
              <a:ext cx="2985123" cy="45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baseline="300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171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Tm deposit (20 mm </a:t>
              </a:r>
              <a:r>
                <a:rPr lang="en-US" altLang="en-US" sz="14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diameter)</a:t>
              </a:r>
              <a:endParaRPr lang="es-ES_tradnl" altLang="en-US" sz="1400" dirty="0">
                <a:latin typeface="Calibri" pitchFamily="34" charset="0"/>
              </a:endParaRPr>
            </a:p>
          </p:txBody>
        </p:sp>
        <p:sp>
          <p:nvSpPr>
            <p:cNvPr id="11" name="Rectangle 11"/>
            <p:cNvSpPr/>
            <p:nvPr/>
          </p:nvSpPr>
          <p:spPr>
            <a:xfrm>
              <a:off x="1980204" y="3212170"/>
              <a:ext cx="287697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angle 12"/>
            <p:cNvSpPr/>
            <p:nvPr/>
          </p:nvSpPr>
          <p:spPr>
            <a:xfrm>
              <a:off x="4571344" y="3212170"/>
              <a:ext cx="289564" cy="14444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cxnSp>
          <p:nvCxnSpPr>
            <p:cNvPr id="13" name="Straight Connector 13"/>
            <p:cNvCxnSpPr/>
            <p:nvPr/>
          </p:nvCxnSpPr>
          <p:spPr>
            <a:xfrm>
              <a:off x="2267901" y="3244788"/>
              <a:ext cx="2303443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4"/>
            <p:cNvSpPr/>
            <p:nvPr/>
          </p:nvSpPr>
          <p:spPr>
            <a:xfrm>
              <a:off x="2555598" y="3139945"/>
              <a:ext cx="1728050" cy="722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2882527" y="3058403"/>
              <a:ext cx="1137710" cy="698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20072" y="3166287"/>
              <a:ext cx="2362006" cy="45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F</a:t>
              </a:r>
              <a:r>
                <a:rPr lang="en-US" altLang="en-US" sz="14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rame 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(50 mm diameter)</a:t>
              </a:r>
              <a:endParaRPr lang="es-ES_tradnl" alt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7" name="Straight Arrow Connector 18"/>
            <p:cNvCxnSpPr>
              <a:stCxn id="16" idx="1"/>
              <a:endCxn id="12" idx="3"/>
            </p:cNvCxnSpPr>
            <p:nvPr/>
          </p:nvCxnSpPr>
          <p:spPr>
            <a:xfrm flipH="1" flipV="1">
              <a:off x="4860908" y="3284395"/>
              <a:ext cx="359164" cy="10773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5220072" y="3481264"/>
              <a:ext cx="1386885" cy="45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Mylar (5 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m) </a:t>
              </a:r>
              <a:endParaRPr lang="es-ES_tradnl" alt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9" name="Straight Arrow Connector 20"/>
            <p:cNvCxnSpPr>
              <a:stCxn id="18" idx="1"/>
            </p:cNvCxnSpPr>
            <p:nvPr/>
          </p:nvCxnSpPr>
          <p:spPr>
            <a:xfrm flipH="1" flipV="1">
              <a:off x="4283649" y="3284395"/>
              <a:ext cx="936424" cy="42271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/>
            <p:cNvSpPr txBox="1">
              <a:spLocks noChangeArrowheads="1"/>
            </p:cNvSpPr>
            <p:nvPr/>
          </p:nvSpPr>
          <p:spPr bwMode="auto">
            <a:xfrm>
              <a:off x="5220072" y="2852936"/>
              <a:ext cx="2433841" cy="45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Aluminum (7 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m</a:t>
              </a:r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rPr>
                <a:t>m) backing</a:t>
              </a:r>
              <a:endParaRPr lang="es-ES_tradnl" altLang="en-US" sz="14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21" name="Straight Arrow Connector 22"/>
            <p:cNvCxnSpPr>
              <a:stCxn id="20" idx="1"/>
              <a:endCxn id="14" idx="3"/>
            </p:cNvCxnSpPr>
            <p:nvPr/>
          </p:nvCxnSpPr>
          <p:spPr>
            <a:xfrm flipH="1">
              <a:off x="4283648" y="3078783"/>
              <a:ext cx="936424" cy="972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4"/>
            <p:cNvCxnSpPr>
              <a:stCxn id="22" idx="1"/>
              <a:endCxn id="15" idx="3"/>
            </p:cNvCxnSpPr>
            <p:nvPr/>
          </p:nvCxnSpPr>
          <p:spPr>
            <a:xfrm flipH="1">
              <a:off x="4020237" y="2837441"/>
              <a:ext cx="1199834" cy="2559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62"/>
          <p:cNvGrpSpPr>
            <a:grpSpLocks/>
          </p:cNvGrpSpPr>
          <p:nvPr/>
        </p:nvGrpSpPr>
        <p:grpSpPr bwMode="auto">
          <a:xfrm>
            <a:off x="106451" y="1742910"/>
            <a:ext cx="6533201" cy="4145957"/>
            <a:chOff x="1325721" y="1524000"/>
            <a:chExt cx="6532404" cy="4146602"/>
          </a:xfrm>
        </p:grpSpPr>
        <p:sp>
          <p:nvSpPr>
            <p:cNvPr id="84" name="Rectangle 63"/>
            <p:cNvSpPr/>
            <p:nvPr/>
          </p:nvSpPr>
          <p:spPr>
            <a:xfrm>
              <a:off x="1829526" y="1524000"/>
              <a:ext cx="6019075" cy="35819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>
              <a:off x="1829526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65"/>
            <p:cNvCxnSpPr/>
            <p:nvPr/>
          </p:nvCxnSpPr>
          <p:spPr>
            <a:xfrm>
              <a:off x="259143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66"/>
            <p:cNvCxnSpPr/>
            <p:nvPr/>
          </p:nvCxnSpPr>
          <p:spPr>
            <a:xfrm>
              <a:off x="3353342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67"/>
            <p:cNvCxnSpPr/>
            <p:nvPr/>
          </p:nvCxnSpPr>
          <p:spPr>
            <a:xfrm>
              <a:off x="4115251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68"/>
            <p:cNvCxnSpPr/>
            <p:nvPr/>
          </p:nvCxnSpPr>
          <p:spPr>
            <a:xfrm>
              <a:off x="4877159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69"/>
            <p:cNvCxnSpPr/>
            <p:nvPr/>
          </p:nvCxnSpPr>
          <p:spPr>
            <a:xfrm>
              <a:off x="5639067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70"/>
            <p:cNvCxnSpPr/>
            <p:nvPr/>
          </p:nvCxnSpPr>
          <p:spPr>
            <a:xfrm>
              <a:off x="6400975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71"/>
            <p:cNvCxnSpPr/>
            <p:nvPr/>
          </p:nvCxnSpPr>
          <p:spPr>
            <a:xfrm>
              <a:off x="7162884" y="5029744"/>
              <a:ext cx="0" cy="762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72"/>
            <p:cNvSpPr txBox="1">
              <a:spLocks noChangeArrowheads="1"/>
            </p:cNvSpPr>
            <p:nvPr/>
          </p:nvSpPr>
          <p:spPr bwMode="auto">
            <a:xfrm rot="16200000">
              <a:off x="2242066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1975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4" name="TextBox 73"/>
            <p:cNvSpPr txBox="1">
              <a:spLocks noChangeArrowheads="1"/>
            </p:cNvSpPr>
            <p:nvPr/>
          </p:nvSpPr>
          <p:spPr bwMode="auto">
            <a:xfrm rot="16200000">
              <a:off x="3015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1980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5" name="TextBox 74"/>
            <p:cNvSpPr txBox="1">
              <a:spLocks noChangeArrowheads="1"/>
            </p:cNvSpPr>
            <p:nvPr/>
          </p:nvSpPr>
          <p:spPr bwMode="auto">
            <a:xfrm rot="16200000">
              <a:off x="3777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1985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6" name="TextBox 75"/>
            <p:cNvSpPr txBox="1">
              <a:spLocks noChangeArrowheads="1"/>
            </p:cNvSpPr>
            <p:nvPr/>
          </p:nvSpPr>
          <p:spPr bwMode="auto">
            <a:xfrm rot="16200000">
              <a:off x="4539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1990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7" name="TextBox 76"/>
            <p:cNvSpPr txBox="1">
              <a:spLocks noChangeArrowheads="1"/>
            </p:cNvSpPr>
            <p:nvPr/>
          </p:nvSpPr>
          <p:spPr bwMode="auto">
            <a:xfrm rot="16200000">
              <a:off x="5301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1995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8" name="TextBox 77"/>
            <p:cNvSpPr txBox="1">
              <a:spLocks noChangeArrowheads="1"/>
            </p:cNvSpPr>
            <p:nvPr/>
          </p:nvSpPr>
          <p:spPr bwMode="auto">
            <a:xfrm rot="16200000">
              <a:off x="6063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2000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99" name="TextBox 78"/>
            <p:cNvSpPr txBox="1">
              <a:spLocks noChangeArrowheads="1"/>
            </p:cNvSpPr>
            <p:nvPr/>
          </p:nvSpPr>
          <p:spPr bwMode="auto">
            <a:xfrm rot="16200000">
              <a:off x="6825734" y="5135732"/>
              <a:ext cx="762000" cy="30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2005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00" name="Straight Connector 79"/>
            <p:cNvCxnSpPr/>
            <p:nvPr/>
          </p:nvCxnSpPr>
          <p:spPr>
            <a:xfrm>
              <a:off x="1829526" y="5105956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80"/>
            <p:cNvCxnSpPr/>
            <p:nvPr/>
          </p:nvCxnSpPr>
          <p:spPr>
            <a:xfrm>
              <a:off x="1829526" y="4648685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1"/>
            <p:cNvCxnSpPr/>
            <p:nvPr/>
          </p:nvCxnSpPr>
          <p:spPr>
            <a:xfrm>
              <a:off x="1829526" y="4191414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2"/>
            <p:cNvCxnSpPr/>
            <p:nvPr/>
          </p:nvCxnSpPr>
          <p:spPr>
            <a:xfrm>
              <a:off x="1829526" y="3734143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83"/>
            <p:cNvCxnSpPr/>
            <p:nvPr/>
          </p:nvCxnSpPr>
          <p:spPr>
            <a:xfrm>
              <a:off x="1829526" y="3276872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84"/>
            <p:cNvCxnSpPr/>
            <p:nvPr/>
          </p:nvCxnSpPr>
          <p:spPr>
            <a:xfrm>
              <a:off x="1829526" y="2819601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85"/>
            <p:cNvCxnSpPr/>
            <p:nvPr/>
          </p:nvCxnSpPr>
          <p:spPr>
            <a:xfrm>
              <a:off x="1829526" y="2362330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86"/>
            <p:cNvCxnSpPr/>
            <p:nvPr/>
          </p:nvCxnSpPr>
          <p:spPr>
            <a:xfrm>
              <a:off x="1829526" y="1905059"/>
              <a:ext cx="761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87"/>
            <p:cNvSpPr txBox="1">
              <a:spLocks noChangeArrowheads="1"/>
            </p:cNvSpPr>
            <p:nvPr/>
          </p:nvSpPr>
          <p:spPr bwMode="auto">
            <a:xfrm>
              <a:off x="1421622" y="4486481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200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9" name="TextBox 88"/>
            <p:cNvSpPr txBox="1">
              <a:spLocks noChangeArrowheads="1"/>
            </p:cNvSpPr>
            <p:nvPr/>
          </p:nvSpPr>
          <p:spPr bwMode="auto">
            <a:xfrm>
              <a:off x="1430497" y="401955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400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0" name="TextBox 89"/>
            <p:cNvSpPr txBox="1">
              <a:spLocks noChangeArrowheads="1"/>
            </p:cNvSpPr>
            <p:nvPr/>
          </p:nvSpPr>
          <p:spPr bwMode="auto">
            <a:xfrm>
              <a:off x="1430497" y="3582252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600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1" name="TextBox 90"/>
            <p:cNvSpPr txBox="1">
              <a:spLocks noChangeArrowheads="1"/>
            </p:cNvSpPr>
            <p:nvPr/>
          </p:nvSpPr>
          <p:spPr bwMode="auto">
            <a:xfrm>
              <a:off x="1430496" y="3115320"/>
              <a:ext cx="68580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800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2" name="TextBox 91"/>
            <p:cNvSpPr txBox="1">
              <a:spLocks noChangeArrowheads="1"/>
            </p:cNvSpPr>
            <p:nvPr/>
          </p:nvSpPr>
          <p:spPr bwMode="auto">
            <a:xfrm>
              <a:off x="1325721" y="2656829"/>
              <a:ext cx="83337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1000</a:t>
              </a:r>
              <a:endParaRPr lang="en-GB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3" name="TextBox 92"/>
            <p:cNvSpPr txBox="1">
              <a:spLocks noChangeArrowheads="1"/>
            </p:cNvSpPr>
            <p:nvPr/>
          </p:nvSpPr>
          <p:spPr bwMode="auto">
            <a:xfrm>
              <a:off x="1328369" y="2210652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1200</a:t>
              </a:r>
              <a:endParaRPr lang="en-GB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4" name="TextBox 93"/>
            <p:cNvSpPr txBox="1">
              <a:spLocks noChangeArrowheads="1"/>
            </p:cNvSpPr>
            <p:nvPr/>
          </p:nvSpPr>
          <p:spPr bwMode="auto">
            <a:xfrm>
              <a:off x="1337242" y="1752600"/>
              <a:ext cx="958334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chemeClr val="bg1">
                      <a:lumMod val="95000"/>
                    </a:schemeClr>
                  </a:solidFill>
                </a:rPr>
                <a:t>1400</a:t>
              </a:r>
              <a:endParaRPr lang="en-GB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7" name="Oval 96"/>
            <p:cNvSpPr/>
            <p:nvPr/>
          </p:nvSpPr>
          <p:spPr>
            <a:xfrm>
              <a:off x="6324785" y="410250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97"/>
            <p:cNvSpPr/>
            <p:nvPr/>
          </p:nvSpPr>
          <p:spPr>
            <a:xfrm>
              <a:off x="6553357" y="4331136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98"/>
            <p:cNvSpPr/>
            <p:nvPr/>
          </p:nvSpPr>
          <p:spPr>
            <a:xfrm>
              <a:off x="7086693" y="4454980"/>
              <a:ext cx="152382" cy="1651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0" name="Straight Connector 99"/>
            <p:cNvCxnSpPr/>
            <p:nvPr/>
          </p:nvCxnSpPr>
          <p:spPr>
            <a:xfrm flipV="1">
              <a:off x="1848574" y="3996122"/>
              <a:ext cx="5980980" cy="2381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00"/>
            <p:cNvSpPr txBox="1">
              <a:spLocks noChangeArrowheads="1"/>
            </p:cNvSpPr>
            <p:nvPr/>
          </p:nvSpPr>
          <p:spPr bwMode="auto">
            <a:xfrm>
              <a:off x="2127766" y="3200400"/>
              <a:ext cx="958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637 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2" name="TextBox 101"/>
            <p:cNvSpPr txBox="1">
              <a:spLocks noChangeArrowheads="1"/>
            </p:cNvSpPr>
            <p:nvPr/>
          </p:nvSpPr>
          <p:spPr bwMode="auto">
            <a:xfrm>
              <a:off x="2773156" y="1771650"/>
              <a:ext cx="12009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1332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3" name="TextBox 102"/>
            <p:cNvSpPr txBox="1">
              <a:spLocks noChangeArrowheads="1"/>
            </p:cNvSpPr>
            <p:nvPr/>
          </p:nvSpPr>
          <p:spPr bwMode="auto">
            <a:xfrm>
              <a:off x="5867400" y="40121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399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4" name="TextBox 103"/>
            <p:cNvSpPr txBox="1">
              <a:spLocks noChangeArrowheads="1"/>
            </p:cNvSpPr>
            <p:nvPr/>
          </p:nvSpPr>
          <p:spPr bwMode="auto">
            <a:xfrm>
              <a:off x="6227208" y="4410075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309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5" name="TextBox 104"/>
            <p:cNvSpPr txBox="1">
              <a:spLocks noChangeArrowheads="1"/>
            </p:cNvSpPr>
            <p:nvPr/>
          </p:nvSpPr>
          <p:spPr bwMode="auto">
            <a:xfrm>
              <a:off x="7172325" y="43550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243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6" name="TextBox 105"/>
            <p:cNvSpPr txBox="1">
              <a:spLocks noChangeArrowheads="1"/>
            </p:cNvSpPr>
            <p:nvPr/>
          </p:nvSpPr>
          <p:spPr bwMode="auto">
            <a:xfrm>
              <a:off x="3581400" y="3669268"/>
              <a:ext cx="2057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3366CC"/>
                  </a:solidFill>
                </a:rPr>
                <a:t>KADoNiS = 486</a:t>
              </a:r>
              <a:endParaRPr lang="en-GB" altLang="en-US">
                <a:solidFill>
                  <a:srgbClr val="3366CC"/>
                </a:solidFill>
              </a:endParaRPr>
            </a:p>
          </p:txBody>
        </p:sp>
        <p:sp>
          <p:nvSpPr>
            <p:cNvPr id="127" name="TextBox 106"/>
            <p:cNvSpPr txBox="1">
              <a:spLocks noChangeArrowheads="1"/>
            </p:cNvSpPr>
            <p:nvPr/>
          </p:nvSpPr>
          <p:spPr bwMode="auto">
            <a:xfrm>
              <a:off x="4277085" y="1771650"/>
              <a:ext cx="3016448" cy="4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+mn-lt"/>
                </a:rPr>
                <a:t>MACS @30 </a:t>
              </a:r>
              <a:r>
                <a:rPr lang="en-US" altLang="en-US" sz="2400" dirty="0" err="1">
                  <a:latin typeface="+mn-lt"/>
                </a:rPr>
                <a:t>keV</a:t>
              </a:r>
              <a:r>
                <a:rPr lang="en-US" altLang="en-US" sz="2400" dirty="0">
                  <a:latin typeface="+mn-lt"/>
                </a:rPr>
                <a:t> (</a:t>
              </a:r>
              <a:r>
                <a:rPr lang="en-US" altLang="en-US" sz="2400" dirty="0" err="1">
                  <a:latin typeface="+mn-lt"/>
                </a:rPr>
                <a:t>mb</a:t>
              </a:r>
              <a:r>
                <a:rPr lang="en-US" altLang="en-US" sz="2400" dirty="0">
                  <a:latin typeface="+mn-lt"/>
                </a:rPr>
                <a:t>)</a:t>
              </a:r>
              <a:endParaRPr lang="en-GB" altLang="en-US" sz="2400" dirty="0">
                <a:latin typeface="+mn-lt"/>
              </a:endParaRPr>
            </a:p>
          </p:txBody>
        </p:sp>
        <p:sp>
          <p:nvSpPr>
            <p:cNvPr id="128" name="TextBox 107"/>
            <p:cNvSpPr txBox="1">
              <a:spLocks noChangeArrowheads="1"/>
            </p:cNvSpPr>
            <p:nvPr/>
          </p:nvSpPr>
          <p:spPr bwMode="auto">
            <a:xfrm>
              <a:off x="7232987" y="4837994"/>
              <a:ext cx="599970" cy="30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YEAR</a:t>
              </a:r>
              <a:endPara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9" name="Rectángulo 3"/>
          <p:cNvSpPr/>
          <p:nvPr/>
        </p:nvSpPr>
        <p:spPr>
          <a:xfrm>
            <a:off x="639953" y="4289081"/>
            <a:ext cx="40106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K</a:t>
            </a:r>
            <a:r>
              <a:rPr lang="en-US" sz="1200" dirty="0"/>
              <a:t>arlsruhe </a:t>
            </a:r>
            <a:r>
              <a:rPr lang="en-US" sz="1200" b="1" dirty="0"/>
              <a:t>A</a:t>
            </a:r>
            <a:r>
              <a:rPr lang="en-US" sz="1200" dirty="0"/>
              <a:t>strophysical </a:t>
            </a:r>
            <a:r>
              <a:rPr lang="en-US" sz="1200" b="1" dirty="0"/>
              <a:t>D</a:t>
            </a:r>
            <a:r>
              <a:rPr lang="en-US" sz="1200" dirty="0"/>
              <a:t>atabase </a:t>
            </a:r>
            <a:r>
              <a:rPr lang="en-US" sz="1200" b="1" dirty="0"/>
              <a:t>o</a:t>
            </a:r>
            <a:r>
              <a:rPr lang="en-US" sz="1200" dirty="0"/>
              <a:t>f </a:t>
            </a:r>
            <a:r>
              <a:rPr lang="en-US" sz="1200" b="1" dirty="0"/>
              <a:t>N</a:t>
            </a:r>
            <a:r>
              <a:rPr lang="en-US" sz="1200" dirty="0"/>
              <a:t>ucleosynthesis </a:t>
            </a:r>
            <a:r>
              <a:rPr lang="en-US" sz="1200" b="1" dirty="0"/>
              <a:t>i</a:t>
            </a:r>
            <a:r>
              <a:rPr lang="en-US" sz="1200" dirty="0"/>
              <a:t>n </a:t>
            </a:r>
            <a:r>
              <a:rPr lang="en-US" sz="1200" b="1" dirty="0"/>
              <a:t>S</a:t>
            </a:r>
            <a:r>
              <a:rPr lang="en-US" sz="1200" dirty="0"/>
              <a:t>tars </a:t>
            </a:r>
          </a:p>
        </p:txBody>
      </p:sp>
      <p:sp>
        <p:nvSpPr>
          <p:cNvPr id="132" name="Oval 97"/>
          <p:cNvSpPr/>
          <p:nvPr/>
        </p:nvSpPr>
        <p:spPr bwMode="auto">
          <a:xfrm>
            <a:off x="2103845" y="2304249"/>
            <a:ext cx="1524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Oval 97"/>
          <p:cNvSpPr/>
          <p:nvPr/>
        </p:nvSpPr>
        <p:spPr bwMode="auto">
          <a:xfrm>
            <a:off x="1321525" y="3716489"/>
            <a:ext cx="152401" cy="16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4" name="CasellaDiTesto 133"/>
          <p:cNvSpPr txBox="1"/>
          <p:nvPr/>
        </p:nvSpPr>
        <p:spPr>
          <a:xfrm>
            <a:off x="6203044" y="721675"/>
            <a:ext cx="588949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171</a:t>
            </a:r>
            <a:r>
              <a:rPr lang="en-GB" sz="4000" i="1" dirty="0" smtClean="0">
                <a:solidFill>
                  <a:srgbClr val="FFFF00"/>
                </a:solidFill>
              </a:rPr>
              <a:t>Tm(n,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290" r="3881" b="3334"/>
          <a:stretch/>
        </p:blipFill>
        <p:spPr>
          <a:xfrm>
            <a:off x="1065418" y="1484086"/>
            <a:ext cx="8363061" cy="49991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4122" y="89886"/>
            <a:ext cx="7329314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Branching points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220294" y="721675"/>
            <a:ext cx="588949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171</a:t>
            </a:r>
            <a:r>
              <a:rPr lang="en-GB" sz="4000" i="1" dirty="0" smtClean="0">
                <a:solidFill>
                  <a:srgbClr val="FFFF00"/>
                </a:solidFill>
              </a:rPr>
              <a:t>Tm(n,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20492644">
            <a:off x="843280" y="4754880"/>
            <a:ext cx="7457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rgbClr val="C00000"/>
                </a:solidFill>
              </a:rPr>
              <a:t>VERY PRELIMINARY RESULTS</a:t>
            </a:r>
            <a:endParaRPr lang="it-IT" sz="4800" b="1" dirty="0">
              <a:solidFill>
                <a:srgbClr val="C00000"/>
              </a:solidFill>
            </a:endParaRPr>
          </a:p>
        </p:txBody>
      </p:sp>
      <p:sp>
        <p:nvSpPr>
          <p:cNvPr id="10" name="Text Box 974"/>
          <p:cNvSpPr txBox="1">
            <a:spLocks noChangeArrowheads="1"/>
          </p:cNvSpPr>
          <p:nvPr/>
        </p:nvSpPr>
        <p:spPr bwMode="auto">
          <a:xfrm>
            <a:off x="9498709" y="3578397"/>
            <a:ext cx="2649332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F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irst </a:t>
            </a:r>
          </a:p>
          <a:p>
            <a:pPr algn="just" eaLnBrk="1" hangingPunct="1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Arial" charset="0"/>
              </a:rPr>
              <a:t>experimental measurement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912" y="5212170"/>
            <a:ext cx="553301" cy="55330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55" y="2968440"/>
            <a:ext cx="553301" cy="5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6217408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Bottlenecks along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961506" y="721675"/>
            <a:ext cx="5670398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9*</a:t>
            </a:r>
            <a:r>
              <a:rPr lang="en-GB" sz="4000" i="1" dirty="0" err="1" smtClean="0">
                <a:solidFill>
                  <a:srgbClr val="FFFF00"/>
                </a:solidFill>
              </a:rPr>
              <a:t>Zr</a:t>
            </a:r>
            <a:r>
              <a:rPr lang="en-GB" sz="4000" i="1" dirty="0" smtClean="0">
                <a:solidFill>
                  <a:srgbClr val="FFFF00"/>
                </a:solidFill>
              </a:rPr>
              <a:t>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 descr="zrnuclidechart"/>
          <p:cNvPicPr>
            <a:picLocks noChangeAspect="1" noChangeArrowheads="1"/>
          </p:cNvPicPr>
          <p:nvPr/>
        </p:nvPicPr>
        <p:blipFill rotWithShape="1">
          <a:blip r:embed="rId2" cstate="print"/>
          <a:srcRect l="590" t="770" r="155" b="770"/>
          <a:stretch/>
        </p:blipFill>
        <p:spPr>
          <a:xfrm>
            <a:off x="459879" y="1504805"/>
            <a:ext cx="8244000" cy="4644000"/>
          </a:xfrm>
          <a:prstGeom prst="rect">
            <a:avLst/>
          </a:prstGeom>
        </p:spPr>
      </p:pic>
      <p:sp>
        <p:nvSpPr>
          <p:cNvPr id="5" name="Freccia in su 4"/>
          <p:cNvSpPr/>
          <p:nvPr/>
        </p:nvSpPr>
        <p:spPr>
          <a:xfrm rot="5400000">
            <a:off x="1284528" y="1763839"/>
            <a:ext cx="484632" cy="286120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 descr="n3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" t="-1" r="24728" b="2776"/>
          <a:stretch/>
        </p:blipFill>
        <p:spPr bwMode="auto">
          <a:xfrm>
            <a:off x="5688510" y="3581400"/>
            <a:ext cx="2321185" cy="318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38398" y="3854016"/>
            <a:ext cx="459265" cy="2200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172"/>
          <p:cNvSpPr>
            <a:spLocks noChangeArrowheads="1"/>
          </p:cNvSpPr>
          <p:nvPr/>
        </p:nvSpPr>
        <p:spPr bwMode="auto">
          <a:xfrm rot="16200000">
            <a:off x="6575656" y="4308584"/>
            <a:ext cx="2217817" cy="50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de-DE" sz="2400" i="1" dirty="0" smtClean="0">
                <a:solidFill>
                  <a:srgbClr val="C00000"/>
                </a:solidFill>
                <a:latin typeface="+mj-lt"/>
              </a:rPr>
              <a:t>Stardust </a:t>
            </a:r>
            <a:r>
              <a:rPr lang="de-DE" sz="2400" i="1" dirty="0" err="1" smtClean="0">
                <a:solidFill>
                  <a:srgbClr val="C00000"/>
                </a:solidFill>
                <a:latin typeface="+mj-lt"/>
              </a:rPr>
              <a:t>grains</a:t>
            </a:r>
            <a:endParaRPr lang="de-DE" sz="24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366711" y="1322647"/>
            <a:ext cx="1662635" cy="523220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2800" i="1" dirty="0" smtClean="0">
                <a:solidFill>
                  <a:schemeClr val="bg1">
                    <a:lumMod val="75000"/>
                  </a:schemeClr>
                </a:solidFill>
              </a:rPr>
              <a:t>*, 0 →4, 6</a:t>
            </a:r>
            <a:endParaRPr lang="it-IT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05" y="3427778"/>
            <a:ext cx="4109814" cy="275204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811945" y="2572861"/>
            <a:ext cx="3091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M.Lugaro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</a:rPr>
              <a:t>G.Tagliente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 et al. </a:t>
            </a:r>
          </a:p>
          <a:p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</a:rPr>
              <a:t>APJ 780:95 (2014)</a:t>
            </a:r>
            <a:endParaRPr lang="it-IT" sz="20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763520" y="51917"/>
            <a:ext cx="6381808" cy="6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0F7D68"/>
              </a:buClr>
              <a:buFont typeface="Monotype Sorts" pitchFamily="2" charset="2"/>
              <a:buNone/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CERN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Technische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Universitat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Wien 			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Austria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IRMM EC-Joint Research Center, </a:t>
            </a:r>
            <a:r>
              <a:rPr lang="en-US" sz="12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Geel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Belgium</a:t>
            </a:r>
          </a:p>
          <a:p>
            <a:pPr eaLnBrk="0" hangingPunct="0">
              <a:spcBef>
                <a:spcPct val="40000"/>
              </a:spcBef>
            </a:pP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</a:rPr>
              <a:t>Zagreb University			Croatia</a:t>
            </a:r>
          </a:p>
          <a:p>
            <a:pPr eaLnBrk="0" hangingPunct="0">
              <a:spcBef>
                <a:spcPct val="40000"/>
              </a:spcBef>
            </a:pPr>
            <a:r>
              <a:rPr lang="en-GB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Charles University, Prague			Czech </a:t>
            </a:r>
            <a:r>
              <a:rPr lang="en-GB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Republic</a:t>
            </a:r>
            <a:endParaRPr lang="it-IT" sz="1200" b="1" dirty="0">
              <a:solidFill>
                <a:schemeClr val="bg1">
                  <a:lumMod val="85000"/>
                </a:schemeClr>
              </a:solidFill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IN2P3 – IPN – </a:t>
            </a:r>
            <a:r>
              <a:rPr lang="it-IT" sz="12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Orsay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,  </a:t>
            </a:r>
          </a:p>
          <a:p>
            <a:pPr algn="l" eaLnBrk="0" hangingPunct="0"/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CEA – </a:t>
            </a:r>
            <a:r>
              <a:rPr lang="en-US" sz="1200" b="1" dirty="0" err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Saclay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		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France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Wolfgang Goethe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Universität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, Frankfurt</a:t>
            </a: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Karlsruhe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Institute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of Technology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Germany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National Technical University, Athens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University of Thessaloniki			Greece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Bhabha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Atomic Centre, Mumbai		India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INFN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Bari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,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Bologna, LNL, 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LNS, Trieste</a:t>
            </a:r>
            <a:endParaRPr lang="it-IT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l" eaLnBrk="0" hangingPunct="0"/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Dipartimento di Fisica Università Bologna</a:t>
            </a:r>
          </a:p>
          <a:p>
            <a:pPr algn="l" eaLnBrk="0" hangingPunct="0"/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Dipartimento di Fisica Università di Catania</a:t>
            </a:r>
          </a:p>
          <a:p>
            <a:pPr algn="l" eaLnBrk="0" hangingPunct="0"/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ENEA 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– 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Bologna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Italy</a:t>
            </a:r>
          </a:p>
          <a:p>
            <a:pPr algn="l" eaLnBrk="0" hangingPunct="0"/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Uniwersytet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Lodz			Poland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Universidade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de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Lisboa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Portugal</a:t>
            </a: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Horia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Hulubei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Institute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of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Physics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, Bucarest-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Magurele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Romania</a:t>
            </a:r>
            <a:endParaRPr lang="it-IT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CIEMAT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– Madrid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CSIC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–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Valencia </a:t>
            </a: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University of Santiago 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de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Compostela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Universitat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de </a:t>
            </a:r>
            <a:r>
              <a:rPr lang="en-US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Catalunya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</a:t>
            </a:r>
            <a:r>
              <a:rPr lang="en-US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Spain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Paul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Scherrer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Institute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, 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Villigen</a:t>
            </a:r>
            <a:endParaRPr lang="it-IT" sz="12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algn="l" eaLnBrk="0" hangingPunct="0">
              <a:spcBef>
                <a:spcPct val="40000"/>
              </a:spcBef>
            </a:pP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University</a:t>
            </a:r>
            <a:r>
              <a:rPr lang="it-IT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of Basel	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		</a:t>
            </a:r>
            <a:r>
              <a:rPr lang="it-IT" sz="1200" b="1" dirty="0" err="1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Switzerland</a:t>
            </a:r>
            <a:endParaRPr lang="it-IT" sz="1200" b="1" dirty="0" smtClean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  <a:p>
            <a:pPr eaLnBrk="0" hangingPunct="0">
              <a:spcBef>
                <a:spcPct val="40000"/>
              </a:spcBef>
            </a:pPr>
            <a:r>
              <a:rPr lang="en-GB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University of Manchester</a:t>
            </a:r>
          </a:p>
          <a:p>
            <a:pPr eaLnBrk="0" hangingPunct="0">
              <a:spcBef>
                <a:spcPct val="40000"/>
              </a:spcBef>
            </a:pPr>
            <a:r>
              <a:rPr lang="en-GB" sz="12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University of York			United </a:t>
            </a:r>
            <a:r>
              <a:rPr lang="en-GB" sz="12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Kingdom</a:t>
            </a:r>
            <a:endParaRPr lang="it-IT" sz="12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151573" y="147592"/>
            <a:ext cx="4330330" cy="578882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 err="1" smtClean="0">
                <a:solidFill>
                  <a:srgbClr val="FFFF00"/>
                </a:solidFill>
              </a:rPr>
              <a:t>n_TOF</a:t>
            </a:r>
            <a:r>
              <a:rPr lang="en-US" sz="2800" b="1" dirty="0" smtClean="0">
                <a:solidFill>
                  <a:srgbClr val="FFFF00"/>
                </a:solidFill>
              </a:rPr>
              <a:t> collaboration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Aus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1128117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Germa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3498266"/>
            <a:ext cx="952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re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407770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Flag of Belgiu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1762176"/>
            <a:ext cx="9525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ranc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2859456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Croaz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2378444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n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472540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Polon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1137336"/>
            <a:ext cx="9525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Portogall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173836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Regno Unit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2378444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Rep. Cec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286612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Roman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350620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2" descr="Spag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4092944"/>
            <a:ext cx="9525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Svizzer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45" y="4733024"/>
            <a:ext cx="735965" cy="73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Itali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13" y="3344746"/>
            <a:ext cx="1103223" cy="7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Europ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97" y="3575422"/>
            <a:ext cx="1716392" cy="114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CERN-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089" y="2014748"/>
            <a:ext cx="1320825" cy="13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7171002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Constraints on 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22</a:t>
            </a:r>
            <a:r>
              <a:rPr lang="en-GB" sz="4000" i="1" dirty="0" smtClean="0">
                <a:solidFill>
                  <a:srgbClr val="FFFF00"/>
                </a:solidFill>
              </a:rPr>
              <a:t>Ne(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, n)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25</a:t>
            </a:r>
            <a:r>
              <a:rPr lang="en-GB" sz="4000" i="1" dirty="0" smtClean="0">
                <a:solidFill>
                  <a:srgbClr val="FFFF00"/>
                </a:solidFill>
              </a:rPr>
              <a:t>Mg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315188" y="721675"/>
            <a:ext cx="5789021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25</a:t>
            </a:r>
            <a:r>
              <a:rPr lang="en-GB" sz="4000" i="1" dirty="0" smtClean="0">
                <a:solidFill>
                  <a:srgbClr val="FFFF00"/>
                </a:solidFill>
              </a:rPr>
              <a:t>Mg(n,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 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8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 bwMode="auto">
          <a:xfrm>
            <a:off x="973341" y="906881"/>
            <a:ext cx="4616570" cy="51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34433" y="6189273"/>
            <a:ext cx="3027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i="1" u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anose="05000000000000000000" pitchFamily="2" charset="2"/>
              </a:rPr>
              <a:t>J</a:t>
            </a:r>
            <a:r>
              <a:rPr lang="en-US" altLang="it-IT" i="1" u="none" baseline="30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anose="05000000000000000000" pitchFamily="2" charset="2"/>
              </a:rPr>
              <a:t>π</a:t>
            </a:r>
            <a:r>
              <a:rPr lang="en-US" altLang="it-IT" i="1" u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anose="05000000000000000000" pitchFamily="2" charset="2"/>
              </a:rPr>
              <a:t> information on </a:t>
            </a:r>
            <a:r>
              <a:rPr lang="en-US" altLang="it-IT" i="1" u="none" baseline="30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anose="05000000000000000000" pitchFamily="2" charset="2"/>
              </a:rPr>
              <a:t>26</a:t>
            </a:r>
            <a:r>
              <a:rPr lang="en-US" altLang="it-IT" i="1" u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anose="05000000000000000000" pitchFamily="2" charset="2"/>
              </a:rPr>
              <a:t>Mg</a:t>
            </a:r>
            <a:endParaRPr lang="en-US" altLang="it-IT" i="1" u="none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CasellaDiTesto 98"/>
          <p:cNvSpPr txBox="1">
            <a:spLocks noChangeArrowheads="1"/>
          </p:cNvSpPr>
          <p:nvPr/>
        </p:nvSpPr>
        <p:spPr bwMode="auto">
          <a:xfrm>
            <a:off x="6315187" y="1728461"/>
            <a:ext cx="5468496" cy="166199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Moreover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</a:p>
          <a:p>
            <a:pPr>
              <a:spcBef>
                <a:spcPts val="600"/>
              </a:spcBef>
              <a:defRPr/>
            </a:pP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neutron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capture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on Mg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stable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isotopes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is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competition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with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neutron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sz="2400" dirty="0" err="1" smtClean="0">
                <a:solidFill>
                  <a:schemeClr val="bg1">
                    <a:lumMod val="95000"/>
                  </a:schemeClr>
                </a:solidFill>
              </a:rPr>
              <a:t>capture</a:t>
            </a:r>
            <a:r>
              <a:rPr lang="it-IT" sz="2400" dirty="0" smtClean="0">
                <a:solidFill>
                  <a:schemeClr val="bg1">
                    <a:lumMod val="95000"/>
                  </a:schemeClr>
                </a:solidFill>
              </a:rPr>
              <a:t> on Fe</a:t>
            </a:r>
            <a:endParaRPr lang="it-IT" sz="20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en-GB" sz="2000" b="1" dirty="0" smtClean="0">
                <a:solidFill>
                  <a:srgbClr val="FFFF00"/>
                </a:solidFill>
              </a:rPr>
              <a:t>Neutron poison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20"/>
          <p:cNvSpPr/>
          <p:nvPr/>
        </p:nvSpPr>
        <p:spPr>
          <a:xfrm>
            <a:off x="6138010" y="1188217"/>
            <a:ext cx="1000125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7" name="Picture 13" descr="eval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r="3965"/>
          <a:stretch/>
        </p:blipFill>
        <p:spPr bwMode="auto">
          <a:xfrm>
            <a:off x="39909" y="635857"/>
            <a:ext cx="41040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ev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5" y="638722"/>
            <a:ext cx="38163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2"/>
          <p:cNvCxnSpPr>
            <a:cxnSpLocks noChangeShapeType="1"/>
          </p:cNvCxnSpPr>
          <p:nvPr/>
        </p:nvCxnSpPr>
        <p:spPr bwMode="auto">
          <a:xfrm flipV="1">
            <a:off x="1481302" y="1665396"/>
            <a:ext cx="3889375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11" name="Picture 13" descr="ev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00" y="2965469"/>
            <a:ext cx="3830385" cy="227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079272" y="635857"/>
            <a:ext cx="2103414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600" b="1" u="none" dirty="0"/>
              <a:t>Previous evaluation</a:t>
            </a:r>
          </a:p>
          <a:p>
            <a:pPr eaLnBrk="1" hangingPunct="1"/>
            <a:r>
              <a:rPr lang="en-US" altLang="it-IT" sz="1600" u="none" dirty="0"/>
              <a:t>E</a:t>
            </a:r>
            <a:r>
              <a:rPr lang="en-US" altLang="it-IT" sz="1600" u="none" baseline="-25000" dirty="0"/>
              <a:t>R</a:t>
            </a:r>
            <a:r>
              <a:rPr lang="en-US" altLang="it-IT" sz="1600" u="none" dirty="0"/>
              <a:t>=72 </a:t>
            </a:r>
            <a:r>
              <a:rPr lang="en-US" altLang="it-IT" sz="1600" u="none" dirty="0" err="1"/>
              <a:t>keV</a:t>
            </a:r>
            <a:r>
              <a:rPr lang="en-US" altLang="it-IT" sz="1600" u="none" dirty="0"/>
              <a:t>, J</a:t>
            </a:r>
            <a:r>
              <a:rPr lang="en-US" altLang="it-IT" sz="1600" u="none" baseline="30000" dirty="0"/>
              <a:t>π</a:t>
            </a:r>
            <a:r>
              <a:rPr lang="en-US" altLang="it-IT" sz="1600" u="none" dirty="0"/>
              <a:t>=2</a:t>
            </a:r>
            <a:r>
              <a:rPr lang="en-US" altLang="it-IT" sz="1600" u="none" baseline="30000" dirty="0"/>
              <a:t>+</a:t>
            </a:r>
          </a:p>
          <a:p>
            <a:pPr eaLnBrk="1" hangingPunct="1"/>
            <a:r>
              <a:rPr lang="en-US" altLang="it-IT" sz="1600" u="none" dirty="0"/>
              <a:t>E</a:t>
            </a:r>
            <a:r>
              <a:rPr lang="en-US" altLang="it-IT" sz="1600" u="none" baseline="-25000" dirty="0"/>
              <a:t>R</a:t>
            </a:r>
            <a:r>
              <a:rPr lang="en-US" altLang="it-IT" sz="1600" u="none" dirty="0"/>
              <a:t>=79 </a:t>
            </a:r>
            <a:r>
              <a:rPr lang="en-US" altLang="it-IT" sz="1600" u="none" dirty="0" err="1"/>
              <a:t>keV</a:t>
            </a:r>
            <a:r>
              <a:rPr lang="en-US" altLang="it-IT" sz="1600" u="none" dirty="0"/>
              <a:t>, J</a:t>
            </a:r>
            <a:r>
              <a:rPr lang="en-US" altLang="it-IT" sz="1600" u="none" baseline="30000" dirty="0"/>
              <a:t>π</a:t>
            </a:r>
            <a:r>
              <a:rPr lang="en-US" altLang="it-IT" sz="1600" u="none" dirty="0"/>
              <a:t>=3</a:t>
            </a:r>
            <a:r>
              <a:rPr lang="en-US" altLang="it-IT" sz="1600" u="none" baseline="30000" dirty="0"/>
              <a:t>+</a:t>
            </a:r>
            <a:endParaRPr lang="en-US" altLang="it-IT" sz="1600" u="none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79272" y="2965469"/>
            <a:ext cx="2103414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u="none" dirty="0"/>
              <a:t>This work</a:t>
            </a:r>
          </a:p>
          <a:p>
            <a:pPr eaLnBrk="1" hangingPunct="1"/>
            <a:r>
              <a:rPr lang="en-US" altLang="it-IT" sz="1800" u="none" dirty="0"/>
              <a:t>E</a:t>
            </a:r>
            <a:r>
              <a:rPr lang="en-US" altLang="it-IT" sz="1800" u="none" baseline="-25000" dirty="0"/>
              <a:t>R</a:t>
            </a:r>
            <a:r>
              <a:rPr lang="en-US" altLang="it-IT" sz="1800" u="none" dirty="0"/>
              <a:t>=72 </a:t>
            </a:r>
            <a:r>
              <a:rPr lang="en-US" altLang="it-IT" sz="1800" u="none" dirty="0" err="1"/>
              <a:t>keV</a:t>
            </a:r>
            <a:r>
              <a:rPr lang="en-US" altLang="it-IT" sz="1800" u="none" dirty="0"/>
              <a:t>, J</a:t>
            </a:r>
            <a:r>
              <a:rPr lang="en-US" altLang="it-IT" sz="1800" u="none" baseline="30000" dirty="0"/>
              <a:t>π</a:t>
            </a:r>
            <a:r>
              <a:rPr lang="en-US" altLang="it-IT" sz="1800" u="none" dirty="0"/>
              <a:t>=2</a:t>
            </a:r>
            <a:r>
              <a:rPr lang="en-US" altLang="it-IT" sz="1800" u="none" baseline="30000" dirty="0"/>
              <a:t>+</a:t>
            </a:r>
          </a:p>
          <a:p>
            <a:pPr eaLnBrk="1" hangingPunct="1"/>
            <a:r>
              <a:rPr lang="en-US" altLang="it-IT" sz="1800" u="none" dirty="0"/>
              <a:t>E</a:t>
            </a:r>
            <a:r>
              <a:rPr lang="en-US" altLang="it-IT" sz="1800" u="none" baseline="-25000" dirty="0"/>
              <a:t>R</a:t>
            </a:r>
            <a:r>
              <a:rPr lang="en-US" altLang="it-IT" sz="1800" u="none" dirty="0"/>
              <a:t>=79 </a:t>
            </a:r>
            <a:r>
              <a:rPr lang="en-US" altLang="it-IT" sz="1800" u="none" dirty="0" err="1"/>
              <a:t>keV</a:t>
            </a:r>
            <a:r>
              <a:rPr lang="en-US" altLang="it-IT" sz="1800" u="none" dirty="0"/>
              <a:t>, </a:t>
            </a:r>
            <a:r>
              <a:rPr lang="en-US" altLang="it-IT" sz="1800" dirty="0"/>
              <a:t>J</a:t>
            </a:r>
            <a:r>
              <a:rPr lang="en-US" altLang="it-IT" sz="1800" baseline="30000" dirty="0"/>
              <a:t>π</a:t>
            </a:r>
            <a:r>
              <a:rPr lang="en-US" altLang="it-IT" sz="1800" dirty="0"/>
              <a:t>=3</a:t>
            </a:r>
            <a:r>
              <a:rPr lang="en-US" altLang="it-IT" sz="1800" baseline="30000" dirty="0"/>
              <a:t>-</a:t>
            </a:r>
            <a:r>
              <a:rPr lang="en-US" altLang="it-IT" sz="1800" u="none" baseline="30000" dirty="0"/>
              <a:t> </a:t>
            </a:r>
            <a:endParaRPr lang="en-US" altLang="it-IT" sz="1800" u="none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366" y="37626"/>
            <a:ext cx="10598158" cy="553998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3000" i="1" dirty="0" smtClean="0">
                <a:solidFill>
                  <a:srgbClr val="FFFF00"/>
                </a:solidFill>
              </a:rPr>
              <a:t>New measurement of </a:t>
            </a:r>
            <a:r>
              <a:rPr lang="en-GB" sz="3000" i="1" baseline="30000" dirty="0" smtClean="0">
                <a:solidFill>
                  <a:srgbClr val="FFFF00"/>
                </a:solidFill>
              </a:rPr>
              <a:t>25</a:t>
            </a:r>
            <a:r>
              <a:rPr lang="en-GB" sz="3000" i="1" dirty="0" smtClean="0">
                <a:solidFill>
                  <a:srgbClr val="FFFF00"/>
                </a:solidFill>
              </a:rPr>
              <a:t>Mg(n, </a:t>
            </a:r>
            <a:r>
              <a:rPr lang="el-GR" sz="3000" i="1" dirty="0" smtClean="0">
                <a:solidFill>
                  <a:srgbClr val="FFFF00"/>
                </a:solidFill>
              </a:rPr>
              <a:t>γ</a:t>
            </a:r>
            <a:r>
              <a:rPr lang="en-GB" sz="3000" i="1" dirty="0" smtClean="0">
                <a:solidFill>
                  <a:srgbClr val="FFFF00"/>
                </a:solidFill>
              </a:rPr>
              <a:t>) @ </a:t>
            </a:r>
            <a:r>
              <a:rPr lang="en-GB" sz="3000" i="1" dirty="0" err="1" smtClean="0">
                <a:solidFill>
                  <a:srgbClr val="FFFF00"/>
                </a:solidFill>
              </a:rPr>
              <a:t>n_TOF</a:t>
            </a:r>
            <a:r>
              <a:rPr lang="en-GB" sz="3000" i="1" dirty="0" smtClean="0">
                <a:solidFill>
                  <a:srgbClr val="FFFF00"/>
                </a:solidFill>
              </a:rPr>
              <a:t> + </a:t>
            </a:r>
            <a:r>
              <a:rPr lang="en-GB" sz="3000" i="1" baseline="30000" dirty="0">
                <a:solidFill>
                  <a:srgbClr val="FFFF00"/>
                </a:solidFill>
              </a:rPr>
              <a:t>25</a:t>
            </a:r>
            <a:r>
              <a:rPr lang="en-GB" sz="3000" i="1" dirty="0">
                <a:solidFill>
                  <a:srgbClr val="FFFF00"/>
                </a:solidFill>
              </a:rPr>
              <a:t>Mg(n, </a:t>
            </a:r>
            <a:r>
              <a:rPr lang="en-GB" sz="3000" i="1" dirty="0" smtClean="0">
                <a:solidFill>
                  <a:srgbClr val="FFFF00"/>
                </a:solidFill>
              </a:rPr>
              <a:t>tot) </a:t>
            </a:r>
            <a:r>
              <a:rPr lang="en-GB" sz="3000" i="1" dirty="0">
                <a:solidFill>
                  <a:srgbClr val="FFFF00"/>
                </a:solidFill>
              </a:rPr>
              <a:t>@ </a:t>
            </a:r>
            <a:r>
              <a:rPr lang="en-GB" sz="3000" i="1" dirty="0" smtClean="0">
                <a:solidFill>
                  <a:srgbClr val="FFFF00"/>
                </a:solidFill>
              </a:rPr>
              <a:t>GELINA</a:t>
            </a:r>
            <a:endParaRPr lang="it-IT" sz="3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5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70980"/>
              </p:ext>
            </p:extLst>
          </p:nvPr>
        </p:nvGraphicFramePr>
        <p:xfrm>
          <a:off x="6638072" y="4408196"/>
          <a:ext cx="5509538" cy="2396207"/>
        </p:xfrm>
        <a:graphic>
          <a:graphicData uri="http://schemas.openxmlformats.org/drawingml/2006/table">
            <a:tbl>
              <a:tblPr/>
              <a:tblGrid>
                <a:gridCol w="1400250"/>
                <a:gridCol w="1454132"/>
                <a:gridCol w="1277297"/>
                <a:gridCol w="1377859"/>
              </a:tblGrid>
              <a:tr h="599052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Stellar site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Temperature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keV</a:t>
                      </a:r>
                      <a:endParaRPr kumimoji="0" lang="en-US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MACS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(this work)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MACS (KADoNiS)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594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4.9±0.6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4.9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94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 - AGB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3.2±0.2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6.1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594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4.1±0.6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6.4±0.4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  <a:tr h="3594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He –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3.4±0.2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6.2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5943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 - Massive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2.6±0.3 </a:t>
                      </a:r>
                      <a:r>
                        <a:rPr kumimoji="0" lang="en-US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mb</a:t>
                      </a:r>
                      <a:endParaRPr kumimoji="0" lang="en-US" alt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4.0 </a:t>
                      </a:r>
                      <a:r>
                        <a:rPr kumimoji="0" lang="en-US" altLang="it-I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mb</a:t>
                      </a:r>
                      <a:endParaRPr kumimoji="0" lang="en-US" altLang="it-I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2"/>
          <p:cNvCxnSpPr>
            <a:cxnSpLocks noChangeShapeType="1"/>
          </p:cNvCxnSpPr>
          <p:nvPr/>
        </p:nvCxnSpPr>
        <p:spPr bwMode="auto">
          <a:xfrm>
            <a:off x="1481302" y="2080793"/>
            <a:ext cx="3728689" cy="1726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CasellaDiTesto 5"/>
          <p:cNvSpPr txBox="1"/>
          <p:nvPr/>
        </p:nvSpPr>
        <p:spPr>
          <a:xfrm>
            <a:off x="355250" y="3518261"/>
            <a:ext cx="3421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Evidence for more natural states </a:t>
            </a:r>
          </a:p>
          <a:p>
            <a:r>
              <a:rPr lang="en-GB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 previously thought</a:t>
            </a:r>
          </a:p>
          <a:p>
            <a:r>
              <a:rPr lang="en-US" altLang="it-IT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it-IT" b="1" dirty="0">
                <a:solidFill>
                  <a:schemeClr val="bg1"/>
                </a:solidFill>
                <a:sym typeface="Wingdings" panose="05000000000000000000" pitchFamily="2" charset="2"/>
              </a:rPr>
              <a:t>HIGHER</a:t>
            </a:r>
            <a:r>
              <a:rPr lang="en-US" altLang="it-IT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it-IT" b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22</a:t>
            </a:r>
            <a:r>
              <a:rPr lang="en-US" altLang="it-IT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Ne(</a:t>
            </a:r>
            <a:r>
              <a:rPr lang="el-GR" altLang="it-IT" b="1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α</a:t>
            </a:r>
            <a:r>
              <a:rPr lang="en-GB" altLang="it-IT" b="1" dirty="0" smtClean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, n) reaction rate</a:t>
            </a:r>
            <a:endParaRPr lang="it-IT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20492644">
            <a:off x="1573079" y="3797504"/>
            <a:ext cx="9881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b="1" dirty="0" smtClean="0">
                <a:solidFill>
                  <a:schemeClr val="accent6">
                    <a:lumMod val="75000"/>
                  </a:schemeClr>
                </a:solidFill>
              </a:rPr>
              <a:t>PRELIMINARY RESULTS</a:t>
            </a:r>
            <a:endParaRPr lang="it-IT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3729482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End of the s-path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30343" y="721675"/>
            <a:ext cx="10067436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204,206,207,208</a:t>
            </a:r>
            <a:r>
              <a:rPr lang="en-GB" sz="4000" i="1" dirty="0" smtClean="0">
                <a:solidFill>
                  <a:srgbClr val="FFFF00"/>
                </a:solidFill>
              </a:rPr>
              <a:t>Pb(n,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 smtClean="0">
                <a:solidFill>
                  <a:srgbClr val="FFFF00"/>
                </a:solidFill>
              </a:rPr>
              <a:t>), </a:t>
            </a:r>
            <a:r>
              <a:rPr lang="en-GB" sz="4000" i="1" baseline="30000" dirty="0" smtClean="0">
                <a:solidFill>
                  <a:srgbClr val="FFFF00"/>
                </a:solidFill>
              </a:rPr>
              <a:t>209</a:t>
            </a:r>
            <a:r>
              <a:rPr lang="en-GB" sz="4000" i="1" dirty="0" smtClean="0">
                <a:solidFill>
                  <a:srgbClr val="FFFF00"/>
                </a:solidFill>
              </a:rPr>
              <a:t>Bi(n, </a:t>
            </a:r>
            <a:r>
              <a:rPr lang="el-GR" sz="4000" i="1" dirty="0">
                <a:solidFill>
                  <a:srgbClr val="FFFF00"/>
                </a:solidFill>
              </a:rPr>
              <a:t>γ</a:t>
            </a:r>
            <a:r>
              <a:rPr lang="en-GB" sz="4000" i="1" dirty="0">
                <a:solidFill>
                  <a:srgbClr val="FFFF00"/>
                </a:solidFill>
              </a:rPr>
              <a:t>) </a:t>
            </a:r>
            <a:r>
              <a:rPr lang="en-GB" sz="4000" i="1" dirty="0" smtClean="0">
                <a:solidFill>
                  <a:srgbClr val="FFFF00"/>
                </a:solidFill>
              </a:rPr>
              <a:t>physics case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0" descr="BiNKni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533" y="1535200"/>
            <a:ext cx="5850587" cy="427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3"/>
          <p:cNvSpPr>
            <a:spLocks noChangeShapeType="1"/>
          </p:cNvSpPr>
          <p:nvPr/>
        </p:nvSpPr>
        <p:spPr bwMode="auto">
          <a:xfrm flipH="1">
            <a:off x="5131118" y="2174536"/>
            <a:ext cx="1488280" cy="132766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002280" y="2116455"/>
            <a:ext cx="212883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ts val="1250"/>
              </a:spcBef>
              <a:buClr>
                <a:srgbClr val="FF0000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</a:t>
            </a:r>
            <a:r>
              <a:rPr lang="en-GB" sz="2400" b="1" dirty="0">
                <a:solidFill>
                  <a:srgbClr val="FF0000"/>
                </a:solidFill>
                <a:cs typeface="Arial" charset="0"/>
              </a:rPr>
              <a:t>-recycling</a:t>
            </a:r>
          </a:p>
        </p:txBody>
      </p:sp>
      <p:sp>
        <p:nvSpPr>
          <p:cNvPr id="7" name="Line 26"/>
          <p:cNvSpPr>
            <a:spLocks noChangeShapeType="1"/>
          </p:cNvSpPr>
          <p:nvPr/>
        </p:nvSpPr>
        <p:spPr bwMode="auto">
          <a:xfrm flipH="1">
            <a:off x="5972492" y="2116455"/>
            <a:ext cx="1468265" cy="1385746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112520" y="5781040"/>
            <a:ext cx="8840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Normalization </a:t>
            </a:r>
            <a:r>
              <a:rPr lang="en-US" sz="24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of s-process </a:t>
            </a:r>
            <a:r>
              <a:rPr lang="en-US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abundances</a:t>
            </a:r>
          </a:p>
          <a:p>
            <a:r>
              <a:rPr lang="en-GB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  <a:cs typeface="Arial" charset="0"/>
              </a:rPr>
              <a:t>Discrimination between stellar models (accuracies of 3-5% are needed)</a:t>
            </a:r>
            <a:endParaRPr lang="en-US" sz="2400" i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2" y="1347276"/>
            <a:ext cx="8065867" cy="4942929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</p:pic>
      <p:sp>
        <p:nvSpPr>
          <p:cNvPr id="9" name="Text Box 126"/>
          <p:cNvSpPr txBox="1">
            <a:spLocks noChangeArrowheads="1"/>
          </p:cNvSpPr>
          <p:nvPr/>
        </p:nvSpPr>
        <p:spPr bwMode="auto">
          <a:xfrm>
            <a:off x="8607768" y="2369899"/>
            <a:ext cx="3059514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l-GR" sz="2400" b="1" dirty="0">
                <a:cs typeface="Arial" charset="0"/>
              </a:rPr>
              <a:t>σ</a:t>
            </a:r>
            <a:r>
              <a:rPr lang="de-DE" sz="2400" b="1" dirty="0" err="1">
                <a:cs typeface="Arial" charset="0"/>
              </a:rPr>
              <a:t>N</a:t>
            </a:r>
            <a:r>
              <a:rPr lang="de-DE" sz="2400" b="1" baseline="-25000" dirty="0" err="1">
                <a:cs typeface="Arial" charset="0"/>
              </a:rPr>
              <a:t>s</a:t>
            </a:r>
            <a:r>
              <a:rPr lang="de-DE" sz="2400" b="1" dirty="0">
                <a:cs typeface="Arial" charset="0"/>
              </a:rPr>
              <a:t>(</a:t>
            </a:r>
            <a:r>
              <a:rPr lang="de-DE" sz="2400" b="1" baseline="30000" dirty="0">
                <a:cs typeface="Arial" charset="0"/>
              </a:rPr>
              <a:t>186</a:t>
            </a:r>
            <a:r>
              <a:rPr lang="de-DE" sz="2400" b="1" dirty="0">
                <a:cs typeface="Arial" charset="0"/>
              </a:rPr>
              <a:t>Os) = </a:t>
            </a:r>
            <a:r>
              <a:rPr lang="el-GR" sz="2400" b="1" dirty="0">
                <a:cs typeface="Arial" charset="0"/>
              </a:rPr>
              <a:t>σ</a:t>
            </a:r>
            <a:r>
              <a:rPr lang="de-DE" sz="2400" b="1" dirty="0" err="1">
                <a:cs typeface="Arial" charset="0"/>
              </a:rPr>
              <a:t>N</a:t>
            </a:r>
            <a:r>
              <a:rPr lang="de-DE" sz="2400" b="1" baseline="-25000" dirty="0" err="1"/>
              <a:t>s</a:t>
            </a:r>
            <a:r>
              <a:rPr lang="de-DE" sz="2400" b="1" dirty="0">
                <a:cs typeface="Arial" charset="0"/>
              </a:rPr>
              <a:t>(</a:t>
            </a:r>
            <a:r>
              <a:rPr lang="de-DE" sz="2400" b="1" baseline="30000" dirty="0">
                <a:cs typeface="Arial" charset="0"/>
              </a:rPr>
              <a:t>187</a:t>
            </a:r>
            <a:r>
              <a:rPr lang="de-DE" sz="2400" b="1" dirty="0">
                <a:cs typeface="Arial" charset="0"/>
              </a:rPr>
              <a:t>Os)</a:t>
            </a:r>
            <a:endParaRPr lang="el-GR" sz="2400" b="1" dirty="0">
              <a:cs typeface="Arial" charset="0"/>
            </a:endParaRPr>
          </a:p>
        </p:txBody>
      </p:sp>
      <p:sp>
        <p:nvSpPr>
          <p:cNvPr id="10" name="AutoShape 127"/>
          <p:cNvSpPr>
            <a:spLocks noChangeArrowheads="1"/>
          </p:cNvSpPr>
          <p:nvPr/>
        </p:nvSpPr>
        <p:spPr bwMode="auto">
          <a:xfrm>
            <a:off x="3994825" y="2174049"/>
            <a:ext cx="4454694" cy="733663"/>
          </a:xfrm>
          <a:prstGeom prst="rightArrow">
            <a:avLst>
              <a:gd name="adj1" fmla="val 24213"/>
              <a:gd name="adj2" fmla="val 50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8209280" y="4307840"/>
            <a:ext cx="34401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l-GR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β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-decay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half-life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187</a:t>
            </a:r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 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(42.3 </a:t>
            </a:r>
            <a:r>
              <a:rPr lang="it-IT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Gyr</a:t>
            </a:r>
            <a:r>
              <a:rPr lang="it-IT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30"/>
          <p:cNvSpPr txBox="1">
            <a:spLocks noChangeArrowheads="1"/>
          </p:cNvSpPr>
          <p:nvPr/>
        </p:nvSpPr>
        <p:spPr bwMode="auto">
          <a:xfrm>
            <a:off x="8209280" y="4978400"/>
            <a:ext cx="3913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aseline="30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187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Re 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contributes to the abundance </a:t>
            </a:r>
          </a:p>
          <a:p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of the daughter </a:t>
            </a:r>
            <a:r>
              <a:rPr lang="en-GB" sz="2000" baseline="30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187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Os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122" y="89886"/>
            <a:ext cx="3902030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err="1" smtClean="0">
                <a:solidFill>
                  <a:srgbClr val="FFFF00"/>
                </a:solidFill>
              </a:rPr>
              <a:t>Cosmochronology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3902030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err="1" smtClean="0">
                <a:solidFill>
                  <a:srgbClr val="FFFF00"/>
                </a:solidFill>
              </a:rPr>
              <a:t>Cosmochronology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15"/>
          <p:cNvSpPr txBox="1"/>
          <p:nvPr/>
        </p:nvSpPr>
        <p:spPr>
          <a:xfrm>
            <a:off x="1148286" y="6477000"/>
            <a:ext cx="5100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FF00"/>
                </a:solidFill>
              </a:rPr>
              <a:t>http://physics.aps.org/synopsis-for/10.1103/PhysRevC.82.015802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72350" r="35750"/>
          <a:stretch>
            <a:fillRect/>
          </a:stretch>
        </p:blipFill>
        <p:spPr bwMode="auto">
          <a:xfrm>
            <a:off x="551696" y="2518568"/>
            <a:ext cx="2221984" cy="135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t="72350" r="35750"/>
          <a:stretch>
            <a:fillRect/>
          </a:stretch>
        </p:blipFill>
        <p:spPr bwMode="auto">
          <a:xfrm>
            <a:off x="551696" y="1003300"/>
            <a:ext cx="2221984" cy="135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44984"/>
              </p:ext>
            </p:extLst>
          </p:nvPr>
        </p:nvGraphicFramePr>
        <p:xfrm>
          <a:off x="533400" y="4033837"/>
          <a:ext cx="35385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5" imgW="1803240" imgH="419040" progId="Equation.3">
                  <p:embed/>
                </p:oleObj>
              </mc:Choice>
              <mc:Fallback>
                <p:oleObj name="Equation" r:id="rId5" imgW="1803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3837"/>
                        <a:ext cx="3538538" cy="7794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27068"/>
              </p:ext>
            </p:extLst>
          </p:nvPr>
        </p:nvGraphicFramePr>
        <p:xfrm>
          <a:off x="533400" y="5003800"/>
          <a:ext cx="35385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Formel" r:id="rId7" imgW="1333440" imgH="419040" progId="Equation.3">
                  <p:embed/>
                </p:oleObj>
              </mc:Choice>
              <mc:Fallback>
                <p:oleObj name="Formel" r:id="rId7" imgW="1333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03800"/>
                        <a:ext cx="3538538" cy="11049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91000" y="914400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The </a:t>
            </a:r>
            <a:r>
              <a:rPr lang="it-IT" sz="1600" dirty="0" err="1">
                <a:solidFill>
                  <a:srgbClr val="FFFF00"/>
                </a:solidFill>
                <a:latin typeface="Verdana" pitchFamily="34" charset="0"/>
              </a:rPr>
              <a:t>use</a:t>
            </a:r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Verdana" pitchFamily="34" charset="0"/>
              </a:rPr>
              <a:t>of</a:t>
            </a:r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smtClean="0">
                <a:solidFill>
                  <a:srgbClr val="FFFF00"/>
                </a:solidFill>
                <a:latin typeface="Verdana" pitchFamily="34" charset="0"/>
              </a:rPr>
              <a:t>Re/</a:t>
            </a:r>
            <a:r>
              <a:rPr lang="it-IT" sz="1600" dirty="0" err="1" smtClean="0">
                <a:solidFill>
                  <a:srgbClr val="FFFF00"/>
                </a:solidFill>
                <a:latin typeface="Verdana" pitchFamily="34" charset="0"/>
              </a:rPr>
              <a:t>Os</a:t>
            </a:r>
            <a:r>
              <a:rPr lang="it-IT" sz="16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Verdana" pitchFamily="34" charset="0"/>
              </a:rPr>
              <a:t>abundance</a:t>
            </a:r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Verdana" pitchFamily="34" charset="0"/>
              </a:rPr>
              <a:t>pair</a:t>
            </a:r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FFFF00"/>
                </a:solidFill>
                <a:latin typeface="Verdana" pitchFamily="34" charset="0"/>
              </a:rPr>
              <a:t>as</a:t>
            </a:r>
            <a:r>
              <a:rPr lang="it-IT" sz="1600" dirty="0">
                <a:solidFill>
                  <a:srgbClr val="FFFF00"/>
                </a:solidFill>
                <a:latin typeface="Verdana" pitchFamily="34" charset="0"/>
              </a:rPr>
              <a:t> a clock </a:t>
            </a:r>
            <a:endParaRPr lang="it-IT" sz="1600" dirty="0" smtClean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/>
            <a:r>
              <a:rPr lang="it-IT" sz="1600" dirty="0" err="1" smtClean="0">
                <a:solidFill>
                  <a:srgbClr val="FFFF00"/>
                </a:solidFill>
                <a:latin typeface="Verdana" pitchFamily="34" charset="0"/>
              </a:rPr>
              <a:t>address</a:t>
            </a:r>
            <a:r>
              <a:rPr lang="it-IT" sz="16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latin typeface="Verdana" pitchFamily="34" charset="0"/>
              </a:rPr>
              <a:t>few</a:t>
            </a:r>
            <a:r>
              <a:rPr lang="it-IT" sz="1600" dirty="0" smtClean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complications</a:t>
            </a:r>
            <a:r>
              <a:rPr lang="it-IT" sz="16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800600" y="2871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2400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191000" y="3048000"/>
            <a:ext cx="7879080" cy="116955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Destruction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of 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187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Re in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later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stars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(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Astration</a:t>
            </a:r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)</a:t>
            </a:r>
          </a:p>
          <a:p>
            <a:pPr eaLnBrk="1" hangingPunct="1"/>
            <a:endParaRPr lang="it-IT" sz="1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The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chemical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evolution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of the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galaxy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was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not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uniform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endParaRPr lang="it-IT" sz="14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endParaRPr lang="it-IT" sz="14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Re 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and Os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abundance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uncertainties</a:t>
            </a:r>
            <a:endParaRPr lang="it-IT" sz="1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91000" y="1628775"/>
            <a:ext cx="7879080" cy="1384995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The 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β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-decay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half-life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of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187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Re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is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strongly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dependent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on temperature</a:t>
            </a:r>
          </a:p>
          <a:p>
            <a:pPr eaLnBrk="1" hangingPunct="1"/>
            <a:endParaRPr lang="it-IT" sz="1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The stellar (n, </a:t>
            </a:r>
            <a:r>
              <a:rPr lang="el-GR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Arial" charset="0"/>
              </a:rPr>
              <a:t>γ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Arial" charset="0"/>
              </a:rPr>
              <a:t>)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cross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section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of 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187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Os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is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influenced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by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low-lying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excited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levels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endParaRPr lang="it-IT" sz="1400" dirty="0" smtClean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it-IT" sz="1400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(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strong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population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of 1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st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state at 9.8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keV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,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competition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by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inelastic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 </a:t>
            </a:r>
            <a:r>
              <a:rPr lang="it-IT" sz="1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channels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)</a:t>
            </a:r>
          </a:p>
          <a:p>
            <a:pPr eaLnBrk="1" hangingPunct="1"/>
            <a:endParaRPr lang="it-IT" sz="1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eaLnBrk="1" hangingPunct="1"/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Branching(s) at 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185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 and/or at </a:t>
            </a:r>
            <a:r>
              <a:rPr lang="it-IT" sz="1400" baseline="30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186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05400" y="4567446"/>
            <a:ext cx="5486400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Cosmological way</a:t>
            </a: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	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13.7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± 0.2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Gyr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based </a:t>
            </a:r>
            <a:r>
              <a:rPr lang="en-US" sz="11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on the Hubble time definition (“expansion age”)</a:t>
            </a:r>
            <a:endParaRPr lang="en-US" sz="1600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Astronomical 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way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	</a:t>
            </a:r>
            <a:r>
              <a:rPr lang="en-US" sz="1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14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.   ± 2. 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Gyr</a:t>
            </a: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en-US" sz="1100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based </a:t>
            </a:r>
            <a:r>
              <a:rPr lang="en-US" sz="11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on observations of globular clusters</a:t>
            </a:r>
            <a:endParaRPr lang="en-US" sz="1600" dirty="0">
              <a:solidFill>
                <a:srgbClr val="FFFF00"/>
              </a:solidFill>
              <a:latin typeface="Verdana" pitchFamily="34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Nuclear way</a:t>
            </a: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	</a:t>
            </a:r>
            <a:r>
              <a:rPr lang="en-US" sz="1600">
                <a:solidFill>
                  <a:srgbClr val="FFFF00"/>
                </a:solidFill>
                <a:latin typeface="Verdana" pitchFamily="34" charset="0"/>
                <a:cs typeface="Arial" charset="0"/>
              </a:rPr>
              <a:t>	</a:t>
            </a:r>
            <a:r>
              <a:rPr lang="en-US" sz="16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15.   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± 2.</a:t>
            </a:r>
            <a:r>
              <a:rPr lang="en-US" sz="16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(*)</a:t>
            </a:r>
            <a:r>
              <a:rPr 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Gyr</a:t>
            </a:r>
            <a: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/>
            </a:r>
            <a:br>
              <a:rPr lang="en-US" sz="16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</a:br>
            <a:r>
              <a:rPr lang="en-US" sz="1100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based </a:t>
            </a:r>
            <a:r>
              <a:rPr lang="en-US" sz="11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on abundances &amp; decay properties of long-lived </a:t>
            </a:r>
            <a:r>
              <a:rPr lang="en-US" sz="1100" dirty="0" smtClean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radioactive </a:t>
            </a:r>
            <a:r>
              <a:rPr lang="en-US" sz="1100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species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191000" y="425196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Ages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255760" y="6304280"/>
            <a:ext cx="2825750" cy="2286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Arial" charset="0"/>
              </a:rPr>
              <a:t>(*) 0.4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Arial" charset="0"/>
              </a:rPr>
              <a:t>Gyr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cs typeface="Arial" charset="0"/>
              </a:rPr>
              <a:t> uncertainty due to x-sections</a:t>
            </a:r>
          </a:p>
        </p:txBody>
      </p:sp>
    </p:spTree>
    <p:extLst>
      <p:ext uri="{BB962C8B-B14F-4D97-AF65-F5344CB8AC3E}">
        <p14:creationId xmlns:p14="http://schemas.microsoft.com/office/powerpoint/2010/main" val="14096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5" y="948187"/>
            <a:ext cx="9767929" cy="519959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122" y="89886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42498" y="83324"/>
            <a:ext cx="8720986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dirty="0" smtClean="0">
                <a:solidFill>
                  <a:srgbClr val="FFFF00"/>
                </a:solidFill>
              </a:rPr>
              <a:t>The (stable isotopes of) Ge(n, </a:t>
            </a:r>
            <a:r>
              <a:rPr lang="el-GR" sz="4000" i="1" dirty="0" smtClean="0">
                <a:solidFill>
                  <a:srgbClr val="FFFF00"/>
                </a:solidFill>
              </a:rPr>
              <a:t>γ</a:t>
            </a:r>
            <a:r>
              <a:rPr lang="en-GB" sz="4000" i="1" dirty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40750" y="4313205"/>
            <a:ext cx="3983206" cy="1200329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neutron capture cross </a:t>
            </a:r>
            <a:r>
              <a:rPr lang="en-US" dirty="0" smtClean="0"/>
              <a:t>section on Ge</a:t>
            </a:r>
          </a:p>
          <a:p>
            <a:r>
              <a:rPr lang="en-US" dirty="0" smtClean="0"/>
              <a:t>affects </a:t>
            </a:r>
            <a:r>
              <a:rPr lang="en-US" dirty="0"/>
              <a:t>the abundances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number of heavier isotopes</a:t>
            </a:r>
          </a:p>
          <a:p>
            <a:r>
              <a:rPr lang="en-US" dirty="0"/>
              <a:t>up to a mass number of A = 90.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3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498" y="920567"/>
            <a:ext cx="7934286" cy="5592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42497" y="83324"/>
            <a:ext cx="79342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baseline="30000" dirty="0" smtClean="0">
                <a:solidFill>
                  <a:srgbClr val="FFFF00"/>
                </a:solidFill>
              </a:rPr>
              <a:t>26</a:t>
            </a:r>
            <a:r>
              <a:rPr lang="en-GB" sz="4000" i="1" dirty="0" smtClean="0">
                <a:solidFill>
                  <a:srgbClr val="FFFF00"/>
                </a:solidFill>
              </a:rPr>
              <a:t>Al(n, </a:t>
            </a:r>
            <a:r>
              <a:rPr lang="en-GB" sz="4000" i="1" dirty="0">
                <a:solidFill>
                  <a:srgbClr val="FFFF00"/>
                </a:solidFill>
              </a:rPr>
              <a:t>p</a:t>
            </a:r>
            <a:r>
              <a:rPr lang="en-GB" sz="4000" i="1" dirty="0" smtClean="0">
                <a:solidFill>
                  <a:srgbClr val="FFFF00"/>
                </a:solidFill>
              </a:rPr>
              <a:t>), (n, 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2914" y="5434478"/>
            <a:ext cx="11080775" cy="1354217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Observation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of the cosmic 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ray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emitter </a:t>
            </a:r>
            <a:r>
              <a:rPr lang="en-US" sz="16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is proof that nucleosynthesis 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is ongoing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 our galaxy. </a:t>
            </a:r>
            <a:endParaRPr lang="en-US" sz="16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6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he neutron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destruction reactions </a:t>
            </a:r>
            <a:r>
              <a:rPr lang="en-US" sz="16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p) and </a:t>
            </a:r>
            <a:r>
              <a:rPr lang="en-US" sz="1600" i="1" baseline="30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Al(n, </a:t>
            </a:r>
            <a:r>
              <a:rPr lang="el-GR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α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 are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main 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uncertainties to predict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galactic </a:t>
            </a:r>
            <a:r>
              <a:rPr lang="en-US" sz="1600" i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26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Al abundance. </a:t>
            </a:r>
            <a:endParaRPr lang="en-US" sz="16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US" sz="16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There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are only few experimental data on </a:t>
            </a:r>
            <a:r>
              <a:rPr lang="en-US" sz="16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these reactions </a:t>
            </a:r>
            <a:r>
              <a:rPr lang="en-US" sz="16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they exhibit severe discrepancies.</a:t>
            </a:r>
            <a:endParaRPr lang="it-IT" sz="16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1935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76199" y="856697"/>
            <a:ext cx="120240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Big Bang Nucleosynthesis 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gives the sequence of nuclear reactions leading to the synthesis of light elements up to 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Na </a:t>
            </a:r>
          </a:p>
          <a:p>
            <a:pPr algn="just" eaLnBrk="1" hangingPunct="1"/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in 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the early stage of Universe (0.01-1000 sec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). </a:t>
            </a:r>
            <a:endParaRPr lang="it-IT" altLang="it-IT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BBN rests 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on 3 parameters: </a:t>
            </a:r>
          </a:p>
          <a:p>
            <a:pPr algn="just" eaLnBrk="1" hangingPunct="1"/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  -the baryon-to-photon 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ratio,</a:t>
            </a:r>
            <a:endParaRPr lang="en-US" altLang="it-IT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  -the number of species of 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neutrino</a:t>
            </a:r>
            <a:r>
              <a:rPr lang="en-US" altLang="it-IT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,</a:t>
            </a:r>
            <a:endParaRPr lang="en-US" altLang="it-IT" sz="18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  -the lifetime of 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neutron.  </a:t>
            </a:r>
            <a:endParaRPr lang="it-IT" altLang="it-IT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62" y="1484787"/>
            <a:ext cx="7672202" cy="495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142497" y="83324"/>
            <a:ext cx="333527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baseline="30000" dirty="0" smtClean="0">
                <a:solidFill>
                  <a:srgbClr val="FFFF00"/>
                </a:solidFill>
              </a:rPr>
              <a:t>7</a:t>
            </a:r>
            <a:r>
              <a:rPr lang="en-GB" sz="4000" i="1" dirty="0" smtClean="0">
                <a:solidFill>
                  <a:srgbClr val="FFFF00"/>
                </a:solidFill>
              </a:rPr>
              <a:t>Be(n, </a:t>
            </a:r>
            <a:r>
              <a:rPr lang="en-GB" sz="4000" i="1" dirty="0">
                <a:solidFill>
                  <a:srgbClr val="FFFF00"/>
                </a:solidFill>
              </a:rPr>
              <a:t>p</a:t>
            </a:r>
            <a:r>
              <a:rPr lang="en-GB" sz="4000" i="1" dirty="0" smtClean="0">
                <a:solidFill>
                  <a:srgbClr val="FFFF00"/>
                </a:solidFill>
              </a:rPr>
              <a:t>), (n, 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7"/>
          <p:cNvSpPr txBox="1">
            <a:spLocks noChangeArrowheads="1"/>
          </p:cNvSpPr>
          <p:nvPr/>
        </p:nvSpPr>
        <p:spPr bwMode="auto">
          <a:xfrm>
            <a:off x="1313896" y="1510685"/>
            <a:ext cx="4333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BBN 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successfully predicts the abundances of primordial  elements such as </a:t>
            </a:r>
            <a:r>
              <a:rPr lang="en-US" altLang="it-IT" sz="18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He, D and </a:t>
            </a:r>
            <a:r>
              <a:rPr lang="en-US" altLang="it-IT" sz="18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en-US" altLang="it-IT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58" y="1282085"/>
            <a:ext cx="4800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10333871" y="1317010"/>
            <a:ext cx="4222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/>
              <a:t>*</a:t>
            </a:r>
          </a:p>
        </p:txBody>
      </p:sp>
      <p:sp>
        <p:nvSpPr>
          <p:cNvPr id="5" name="CasellaDiTesto 17"/>
          <p:cNvSpPr txBox="1">
            <a:spLocks noChangeArrowheads="1"/>
          </p:cNvSpPr>
          <p:nvPr/>
        </p:nvSpPr>
        <p:spPr bwMode="auto">
          <a:xfrm>
            <a:off x="1340527" y="2731179"/>
            <a:ext cx="47140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A serious discrepancy  (factor  2-4)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between the predicted abundance of  </a:t>
            </a:r>
            <a:r>
              <a:rPr lang="en-US" altLang="it-IT" sz="1800" b="1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Li </a:t>
            </a:r>
            <a:r>
              <a:rPr lang="en-US" alt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and the value inferred by </a:t>
            </a:r>
            <a:r>
              <a:rPr lang="en-US" altLang="it-IT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measurements</a:t>
            </a:r>
            <a:endParaRPr lang="en-US" altLang="it-IT" sz="18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9687758" y="5396885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7" name="Gruppo 18"/>
          <p:cNvGrpSpPr>
            <a:grpSpLocks/>
          </p:cNvGrpSpPr>
          <p:nvPr/>
        </p:nvGrpSpPr>
        <p:grpSpPr bwMode="auto">
          <a:xfrm>
            <a:off x="1311210" y="4101485"/>
            <a:ext cx="4435710" cy="1582579"/>
            <a:chOff x="-168510" y="3276600"/>
            <a:chExt cx="4435710" cy="1582579"/>
          </a:xfrm>
        </p:grpSpPr>
        <p:sp>
          <p:nvSpPr>
            <p:cNvPr id="8" name="Freccia in giù 7"/>
            <p:cNvSpPr/>
            <p:nvPr/>
          </p:nvSpPr>
          <p:spPr>
            <a:xfrm>
              <a:off x="1686468" y="3276600"/>
              <a:ext cx="457200" cy="9906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CasellaDiTesto 17"/>
            <p:cNvSpPr txBox="1">
              <a:spLocks noChangeArrowheads="1"/>
            </p:cNvSpPr>
            <p:nvPr/>
          </p:nvSpPr>
          <p:spPr bwMode="auto">
            <a:xfrm>
              <a:off x="-168510" y="4397514"/>
              <a:ext cx="44357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it-IT" b="1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Cosmological  Lithium  Problem </a:t>
              </a:r>
              <a:endParaRPr lang="en-US" altLang="it-IT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e 9"/>
          <p:cNvSpPr>
            <a:spLocks noChangeAspect="1"/>
          </p:cNvSpPr>
          <p:nvPr/>
        </p:nvSpPr>
        <p:spPr bwMode="auto">
          <a:xfrm flipV="1">
            <a:off x="9733499" y="2054251"/>
            <a:ext cx="66675" cy="66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>
            <a:spLocks/>
          </p:cNvSpPr>
          <p:nvPr/>
        </p:nvSpPr>
        <p:spPr bwMode="auto">
          <a:xfrm>
            <a:off x="9714745" y="3918276"/>
            <a:ext cx="100012" cy="984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 bwMode="auto">
          <a:xfrm>
            <a:off x="9680763" y="4112595"/>
            <a:ext cx="168275" cy="1666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4122" y="81935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42497" y="83324"/>
            <a:ext cx="8688261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baseline="30000" dirty="0" smtClean="0">
                <a:solidFill>
                  <a:srgbClr val="FFFF00"/>
                </a:solidFill>
              </a:rPr>
              <a:t>7</a:t>
            </a:r>
            <a:r>
              <a:rPr lang="en-GB" sz="4000" i="1" dirty="0" smtClean="0">
                <a:solidFill>
                  <a:srgbClr val="FFFF00"/>
                </a:solidFill>
              </a:rPr>
              <a:t>Be(n, </a:t>
            </a:r>
            <a:r>
              <a:rPr lang="en-GB" sz="4000" i="1" dirty="0">
                <a:solidFill>
                  <a:srgbClr val="FFFF00"/>
                </a:solidFill>
              </a:rPr>
              <a:t>p</a:t>
            </a:r>
            <a:r>
              <a:rPr lang="en-GB" sz="4000" i="1" dirty="0" smtClean="0">
                <a:solidFill>
                  <a:srgbClr val="FFFF00"/>
                </a:solidFill>
              </a:rPr>
              <a:t>), (n, 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04" y="3240397"/>
            <a:ext cx="5356998" cy="360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4122" y="81935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2498" y="83324"/>
            <a:ext cx="3481926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baseline="30000" dirty="0" smtClean="0">
                <a:solidFill>
                  <a:srgbClr val="FFFF00"/>
                </a:solidFill>
              </a:rPr>
              <a:t>7</a:t>
            </a:r>
            <a:r>
              <a:rPr lang="en-GB" sz="4000" i="1" dirty="0" smtClean="0">
                <a:solidFill>
                  <a:srgbClr val="FFFF00"/>
                </a:solidFill>
              </a:rPr>
              <a:t>Be(n, </a:t>
            </a:r>
            <a:r>
              <a:rPr lang="en-GB" sz="4000" i="1" dirty="0">
                <a:solidFill>
                  <a:srgbClr val="FFFF00"/>
                </a:solidFill>
              </a:rPr>
              <a:t>p</a:t>
            </a:r>
            <a:r>
              <a:rPr lang="en-GB" sz="4000" i="1" dirty="0" smtClean="0">
                <a:solidFill>
                  <a:srgbClr val="FFFF00"/>
                </a:solidFill>
              </a:rPr>
              <a:t>), (n, 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asellaDiTesto 17"/>
          <p:cNvSpPr txBox="1">
            <a:spLocks noChangeArrowheads="1"/>
          </p:cNvSpPr>
          <p:nvPr/>
        </p:nvSpPr>
        <p:spPr bwMode="auto">
          <a:xfrm>
            <a:off x="76200" y="912010"/>
            <a:ext cx="11181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it-IT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Li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 is produced from the electron capture decay of  </a:t>
            </a:r>
            <a:r>
              <a:rPr lang="en-US" altLang="it-IT" sz="20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Be 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(T</a:t>
            </a:r>
            <a:r>
              <a:rPr lang="en-US" altLang="it-IT" sz="2000" baseline="-25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1/2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=53.2 d</a:t>
            </a:r>
            <a:r>
              <a:rPr lang="en-US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altLang="it-IT" sz="2000" b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2317" y="1394612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aseline="30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Be is destroyed via (n</a:t>
            </a:r>
            <a:r>
              <a:rPr lang="en-US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, p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en-US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(≈97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%) and (</a:t>
            </a:r>
            <a:r>
              <a:rPr lang="en-US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n, </a:t>
            </a:r>
            <a:r>
              <a:rPr lang="el-GR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α</a:t>
            </a:r>
            <a:r>
              <a:rPr lang="en-US" altLang="it-IT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) (≈2.5</a:t>
            </a:r>
            <a:r>
              <a:rPr lang="en-US" altLang="it-IT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Times New Roman" panose="02020603050405020304" pitchFamily="18" charset="0"/>
              </a:rPr>
              <a:t>%) reactions </a:t>
            </a:r>
            <a:endParaRPr lang="it-IT" altLang="it-IT" sz="20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CasellaDiTesto 8"/>
          <p:cNvSpPr txBox="1">
            <a:spLocks noChangeArrowheads="1"/>
          </p:cNvSpPr>
          <p:nvPr/>
        </p:nvSpPr>
        <p:spPr bwMode="auto">
          <a:xfrm>
            <a:off x="152399" y="2362204"/>
            <a:ext cx="10958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A higher destruction rate of  </a:t>
            </a:r>
            <a:r>
              <a:rPr lang="en-US" altLang="it-IT" sz="2000" baseline="300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en-US" altLang="it-IT" sz="20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Be can solve or at least partially explain the  </a:t>
            </a:r>
            <a:r>
              <a:rPr lang="en-US" altLang="it-IT" sz="2000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Cosmological Lithium Problem</a:t>
            </a:r>
            <a:endParaRPr lang="en-US" altLang="it-IT" sz="2000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5400000">
            <a:off x="6694097" y="1493317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8" name="Immagine 8" descr="enne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" y="3250657"/>
            <a:ext cx="5334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81197" y="4242243"/>
            <a:ext cx="1660146" cy="584775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n-GB" sz="3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25705" y="5772893"/>
            <a:ext cx="1688900" cy="584775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Be(n, </a:t>
            </a:r>
            <a:r>
              <a:rPr lang="el-GR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α</a:t>
            </a:r>
            <a:r>
              <a:rPr lang="en-GB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it-IT" sz="3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7105276" y="495442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6698661" y="2902047"/>
            <a:ext cx="37625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Only one </a:t>
            </a:r>
            <a:r>
              <a:rPr lang="en-US" altLang="it-IT" sz="2000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direct measurement </a:t>
            </a:r>
            <a:endParaRPr lang="en-US" altLang="it-IT" sz="2000" dirty="0" smtClean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it-IT" sz="2000" dirty="0" smtClean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P. </a:t>
            </a:r>
            <a:r>
              <a:rPr lang="en-US" altLang="it-IT" sz="2000" dirty="0" err="1">
                <a:latin typeface="+mn-lt"/>
                <a:cs typeface="Times New Roman" panose="02020603050405020304" pitchFamily="18" charset="0"/>
              </a:rPr>
              <a:t>Bassi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 et al., 1963, </a:t>
            </a:r>
            <a:r>
              <a:rPr lang="en-US" altLang="it-IT" sz="2000" b="1" dirty="0">
                <a:latin typeface="+mn-lt"/>
                <a:cs typeface="Times New Roman" panose="02020603050405020304" pitchFamily="18" charset="0"/>
              </a:rPr>
              <a:t>@ </a:t>
            </a:r>
            <a:r>
              <a:rPr lang="en-US" altLang="it-IT" sz="2000" b="1" u="sng" dirty="0">
                <a:latin typeface="+mn-lt"/>
                <a:cs typeface="Times New Roman" panose="02020603050405020304" pitchFamily="18" charset="0"/>
              </a:rPr>
              <a:t>0.025 eV</a:t>
            </a:r>
            <a:r>
              <a:rPr lang="en-US" altLang="it-IT" sz="2000" dirty="0">
                <a:latin typeface="+mn-lt"/>
                <a:cs typeface="Times New Roman" panose="02020603050405020304" pitchFamily="18" charset="0"/>
              </a:rPr>
              <a:t>) </a:t>
            </a:r>
            <a:endParaRPr lang="en-US" altLang="it-IT" sz="2000" dirty="0" smtClean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ttore 2 54"/>
          <p:cNvCxnSpPr/>
          <p:nvPr/>
        </p:nvCxnSpPr>
        <p:spPr>
          <a:xfrm flipV="1">
            <a:off x="8648503" y="595364"/>
            <a:ext cx="0" cy="5816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8165945" y="1462152"/>
            <a:ext cx="1858588" cy="32060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7162533" y="2145228"/>
            <a:ext cx="818658" cy="70742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>
            <a:off x="6224255" y="2539100"/>
            <a:ext cx="327818" cy="80056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V="1">
            <a:off x="6028949" y="1954977"/>
            <a:ext cx="0" cy="5816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043931" y="3293174"/>
            <a:ext cx="1781412" cy="1109687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>
            <a:off x="3814079" y="3867107"/>
            <a:ext cx="1382443" cy="57113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H="1" flipV="1">
            <a:off x="3447874" y="3036369"/>
            <a:ext cx="146340" cy="78645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endCxn id="26" idx="2"/>
          </p:cNvCxnSpPr>
          <p:nvPr/>
        </p:nvCxnSpPr>
        <p:spPr>
          <a:xfrm flipH="1" flipV="1">
            <a:off x="2226432" y="3832613"/>
            <a:ext cx="349968" cy="654239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2073480" y="4838700"/>
            <a:ext cx="1655580" cy="12059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756820" y="4517043"/>
            <a:ext cx="149191" cy="100978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625031" y="5393323"/>
            <a:ext cx="18228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1997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Idea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from </a:t>
            </a:r>
            <a:r>
              <a:rPr lang="en-US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C.Rubbia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CERN/ET/Int. Note 97-19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0" name="Connettore 2 9"/>
          <p:cNvCxnSpPr>
            <a:endCxn id="6" idx="1"/>
          </p:cNvCxnSpPr>
          <p:nvPr/>
        </p:nvCxnSpPr>
        <p:spPr>
          <a:xfrm>
            <a:off x="503339" y="5771626"/>
            <a:ext cx="1121692" cy="6418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>
            <a:grpSpLocks/>
          </p:cNvGrpSpPr>
          <p:nvPr/>
        </p:nvGrpSpPr>
        <p:grpSpPr bwMode="auto">
          <a:xfrm rot="19868926">
            <a:off x="-507329" y="2868207"/>
            <a:ext cx="11633170" cy="357188"/>
            <a:chOff x="285784" y="3423352"/>
            <a:chExt cx="8572496" cy="357190"/>
          </a:xfrm>
        </p:grpSpPr>
        <p:sp>
          <p:nvSpPr>
            <p:cNvPr id="3" name="Rounded Rectangle 65"/>
            <p:cNvSpPr/>
            <p:nvPr/>
          </p:nvSpPr>
          <p:spPr bwMode="auto">
            <a:xfrm>
              <a:off x="285784" y="3423352"/>
              <a:ext cx="8572496" cy="35719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50000"/>
                    <a:lumOff val="50000"/>
                  </a:schemeClr>
                </a:gs>
                <a:gs pos="100000">
                  <a:schemeClr val="tx2"/>
                </a:gs>
              </a:gsLst>
              <a:lin ang="5400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Times New Roman" pitchFamily="18" charset="0"/>
              </a:endParaRPr>
            </a:p>
          </p:txBody>
        </p:sp>
        <p:sp>
          <p:nvSpPr>
            <p:cNvPr id="4" name="TextBox 66"/>
            <p:cNvSpPr txBox="1"/>
            <p:nvPr/>
          </p:nvSpPr>
          <p:spPr>
            <a:xfrm>
              <a:off x="288807" y="3423352"/>
              <a:ext cx="601447" cy="338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1997</a:t>
              </a:r>
            </a:p>
          </p:txBody>
        </p:sp>
        <p:sp>
          <p:nvSpPr>
            <p:cNvPr id="5" name="TextBox 67"/>
            <p:cNvSpPr txBox="1"/>
            <p:nvPr/>
          </p:nvSpPr>
          <p:spPr>
            <a:xfrm>
              <a:off x="8347844" y="3436651"/>
              <a:ext cx="443207" cy="3385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rPr>
                <a:t>2015</a:t>
              </a:r>
            </a:p>
          </p:txBody>
        </p:sp>
      </p:grp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86078" y="3747602"/>
            <a:ext cx="19356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1998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Preliminary studies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  <a:p>
            <a:r>
              <a:rPr lang="en-US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CERN/LHC/98-02+Add</a:t>
            </a:r>
            <a:endParaRPr lang="en-US" sz="14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59055" t="7635" r="3445" b="8070"/>
          <a:stretch/>
        </p:blipFill>
        <p:spPr bwMode="auto">
          <a:xfrm>
            <a:off x="3729060" y="5012170"/>
            <a:ext cx="972000" cy="179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661181" y="4438237"/>
            <a:ext cx="1352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1999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Construction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" y="798023"/>
            <a:ext cx="2640161" cy="23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1488684" y="3247838"/>
            <a:ext cx="1475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2000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Commissioning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/>
          <a:srcRect l="2451" t="9453" r="4813" b="5922"/>
          <a:stretch>
            <a:fillRect/>
          </a:stretch>
        </p:blipFill>
        <p:spPr bwMode="auto">
          <a:xfrm>
            <a:off x="2753765" y="223855"/>
            <a:ext cx="3088169" cy="2165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850198" y="2451594"/>
            <a:ext cx="1474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2001-2004</a:t>
            </a:r>
          </a:p>
          <a:p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</a:t>
            </a:r>
            <a:r>
              <a:rPr lang="en-US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_TOF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Phase 1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9659215" y="5847935"/>
            <a:ext cx="23273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&gt;60 isotopes investigated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&gt;300 publications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3931" y="5526825"/>
            <a:ext cx="1701079" cy="117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5148320" y="4420113"/>
            <a:ext cx="17737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2004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Spallation target seriously damaged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40" name="Picture 6" descr="P1010732.JPG"/>
          <p:cNvPicPr>
            <a:picLocks noChangeAspect="1"/>
          </p:cNvPicPr>
          <p:nvPr/>
        </p:nvPicPr>
        <p:blipFill>
          <a:blip r:embed="rId6" cstate="print"/>
          <a:srcRect l="9644" r="11784" b="2698"/>
          <a:stretch>
            <a:fillRect/>
          </a:stretch>
        </p:blipFill>
        <p:spPr bwMode="auto">
          <a:xfrm>
            <a:off x="6934910" y="5471065"/>
            <a:ext cx="1321279" cy="12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4"/>
          <p:cNvSpPr txBox="1">
            <a:spLocks noChangeArrowheads="1"/>
          </p:cNvSpPr>
          <p:nvPr/>
        </p:nvSpPr>
        <p:spPr bwMode="auto">
          <a:xfrm>
            <a:off x="6896968" y="4416472"/>
            <a:ext cx="13527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2008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New target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6210" y="39547"/>
            <a:ext cx="1961730" cy="1373066"/>
          </a:xfrm>
          <a:prstGeom prst="rect">
            <a:avLst/>
          </a:prstGeom>
          <a:noFill/>
          <a:ln w="6350">
            <a:noFill/>
            <a:miter lim="800000"/>
            <a:headEnd type="none" w="sm" len="sm"/>
            <a:tailEnd/>
          </a:ln>
        </p:spPr>
      </p:pic>
      <p:sp>
        <p:nvSpPr>
          <p:cNvPr id="33" name="TextBox 30"/>
          <p:cNvSpPr txBox="1">
            <a:spLocks noChangeArrowheads="1"/>
          </p:cNvSpPr>
          <p:nvPr/>
        </p:nvSpPr>
        <p:spPr bwMode="auto">
          <a:xfrm>
            <a:off x="6569325" y="2678509"/>
            <a:ext cx="12858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2010</a:t>
            </a:r>
          </a:p>
          <a:p>
            <a:r>
              <a:rPr lang="en-US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Upgrades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Borated-H</a:t>
            </a:r>
            <a:r>
              <a:rPr lang="en-US" sz="1600" b="1" baseline="-25000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2</a:t>
            </a:r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O</a:t>
            </a:r>
          </a:p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Second Line</a:t>
            </a:r>
          </a:p>
          <a:p>
            <a:r>
              <a:rPr lang="en-US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Calibri" pitchFamily="34" charset="0"/>
              </a:rPr>
              <a:t>Class-A</a:t>
            </a:r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981191" y="2853899"/>
            <a:ext cx="1474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2009-2012</a:t>
            </a:r>
          </a:p>
          <a:p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</a:t>
            </a:r>
            <a:r>
              <a:rPr lang="en-US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_TOF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Phase 2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2409" y="3608466"/>
            <a:ext cx="2472053" cy="1692807"/>
          </a:xfrm>
          <a:prstGeom prst="rect">
            <a:avLst/>
          </a:prstGeom>
        </p:spPr>
      </p:pic>
      <p:sp>
        <p:nvSpPr>
          <p:cNvPr id="45" name="TextBox 66"/>
          <p:cNvSpPr txBox="1"/>
          <p:nvPr/>
        </p:nvSpPr>
        <p:spPr bwMode="auto">
          <a:xfrm rot="19868926">
            <a:off x="2349750" y="3857127"/>
            <a:ext cx="2370419" cy="338554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Phase 1</a:t>
            </a:r>
          </a:p>
        </p:txBody>
      </p:sp>
      <p:sp>
        <p:nvSpPr>
          <p:cNvPr id="46" name="TextBox 66"/>
          <p:cNvSpPr txBox="1"/>
          <p:nvPr/>
        </p:nvSpPr>
        <p:spPr bwMode="auto">
          <a:xfrm rot="19868926">
            <a:off x="5595349" y="2057994"/>
            <a:ext cx="2370419" cy="338554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Phase 2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5830015" y="1419275"/>
            <a:ext cx="19165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2009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Re-Commissioning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47" name="TextBox 66"/>
          <p:cNvSpPr txBox="1"/>
          <p:nvPr/>
        </p:nvSpPr>
        <p:spPr bwMode="auto">
          <a:xfrm rot="19868926">
            <a:off x="8407650" y="747212"/>
            <a:ext cx="1510591" cy="338554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Phase 3</a:t>
            </a:r>
          </a:p>
        </p:txBody>
      </p:sp>
      <p:pic>
        <p:nvPicPr>
          <p:cNvPr id="48" name="Picture 77" descr="draft_proposal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126601" y="2683768"/>
            <a:ext cx="1433805" cy="813485"/>
          </a:xfrm>
          <a:prstGeom prst="rect">
            <a:avLst/>
          </a:prstGeom>
        </p:spPr>
      </p:pic>
      <p:sp>
        <p:nvSpPr>
          <p:cNvPr id="49" name="TextBox 14"/>
          <p:cNvSpPr txBox="1">
            <a:spLocks noChangeArrowheads="1"/>
          </p:cNvSpPr>
          <p:nvPr/>
        </p:nvSpPr>
        <p:spPr bwMode="auto">
          <a:xfrm>
            <a:off x="10045489" y="2137106"/>
            <a:ext cx="1474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2011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EAR-2 project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0" name="Connettore 2 49"/>
          <p:cNvCxnSpPr/>
          <p:nvPr/>
        </p:nvCxnSpPr>
        <p:spPr>
          <a:xfrm>
            <a:off x="8044109" y="1744169"/>
            <a:ext cx="1960656" cy="95691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Content Placeholder 3"/>
          <p:cNvPicPr>
            <a:picLocks noGrp="1"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01" y="1055437"/>
            <a:ext cx="1453726" cy="1090295"/>
          </a:xfrm>
          <a:prstGeom prst="rect">
            <a:avLst/>
          </a:prstGeom>
        </p:spPr>
      </p:pic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0060781" y="492871"/>
            <a:ext cx="18868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2013-2014</a:t>
            </a:r>
          </a:p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EAR-2 construction</a:t>
            </a:r>
            <a:endParaRPr lang="en-US" sz="1600" b="1" dirty="0">
              <a:solidFill>
                <a:schemeClr val="accent6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8088597" y="10589"/>
            <a:ext cx="14741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2014-201X</a:t>
            </a:r>
          </a:p>
          <a:p>
            <a:r>
              <a:rPr lang="en-U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n</a:t>
            </a:r>
            <a:r>
              <a:rPr lang="en-US" sz="1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_TOF</a:t>
            </a:r>
            <a:r>
              <a:rPr lang="en-US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 Phase </a:t>
            </a:r>
            <a:r>
              <a: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97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ma 4"/>
          <p:cNvSpPr>
            <a:spLocks noChangeArrowheads="1"/>
          </p:cNvSpPr>
          <p:nvPr/>
        </p:nvSpPr>
        <p:spPr bwMode="auto">
          <a:xfrm rot="16037329">
            <a:off x="7117656" y="2192712"/>
            <a:ext cx="1389063" cy="885825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arallelogramma 5"/>
          <p:cNvSpPr>
            <a:spLocks noChangeArrowheads="1"/>
          </p:cNvSpPr>
          <p:nvPr/>
        </p:nvSpPr>
        <p:spPr bwMode="auto">
          <a:xfrm rot="16037329">
            <a:off x="7226401" y="2336380"/>
            <a:ext cx="1136650" cy="708025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arallelogramma 6"/>
          <p:cNvSpPr>
            <a:spLocks noChangeArrowheads="1"/>
          </p:cNvSpPr>
          <p:nvPr/>
        </p:nvSpPr>
        <p:spPr bwMode="auto">
          <a:xfrm rot="16037329">
            <a:off x="6932713" y="2269705"/>
            <a:ext cx="1390650" cy="885825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nettore 2 7"/>
          <p:cNvCxnSpPr/>
          <p:nvPr/>
        </p:nvCxnSpPr>
        <p:spPr>
          <a:xfrm flipV="1">
            <a:off x="6651725" y="2779293"/>
            <a:ext cx="11430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2"/>
          <p:cNvSpPr txBox="1">
            <a:spLocks noChangeArrowheads="1"/>
          </p:cNvSpPr>
          <p:nvPr/>
        </p:nvSpPr>
        <p:spPr bwMode="auto">
          <a:xfrm>
            <a:off x="5737325" y="293169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/>
              <a:t>neutrons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118325" y="2371306"/>
            <a:ext cx="10668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328125" y="2980906"/>
            <a:ext cx="10668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2" name="CasellaDiTesto 28"/>
          <p:cNvSpPr txBox="1">
            <a:spLocks noChangeArrowheads="1"/>
          </p:cNvSpPr>
          <p:nvPr/>
        </p:nvSpPr>
        <p:spPr bwMode="auto">
          <a:xfrm>
            <a:off x="8328125" y="241734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3" name="CasellaDiTesto 29"/>
          <p:cNvSpPr txBox="1">
            <a:spLocks noChangeArrowheads="1"/>
          </p:cNvSpPr>
          <p:nvPr/>
        </p:nvSpPr>
        <p:spPr bwMode="auto">
          <a:xfrm>
            <a:off x="708125" y="1102893"/>
            <a:ext cx="6477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FFFF00"/>
                </a:solidFill>
                <a:latin typeface="+mn-lt"/>
              </a:rPr>
              <a:t>Sandwich of silicon  detectors </a:t>
            </a:r>
            <a:r>
              <a:rPr lang="en-US" altLang="it-IT" sz="20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000" b="1" u="sng" dirty="0">
                <a:solidFill>
                  <a:srgbClr val="FFFF00"/>
                </a:solidFill>
                <a:latin typeface="+mn-lt"/>
              </a:rPr>
              <a:t>directly inserted in the </a:t>
            </a:r>
            <a:r>
              <a:rPr lang="en-US" altLang="it-IT" sz="2000" b="1" u="sng" dirty="0" smtClean="0">
                <a:solidFill>
                  <a:srgbClr val="FFFF00"/>
                </a:solidFill>
                <a:latin typeface="+mn-lt"/>
              </a:rPr>
              <a:t>beam</a:t>
            </a:r>
            <a:endParaRPr lang="en-US" altLang="it-IT" sz="2000" b="1" dirty="0">
              <a:solidFill>
                <a:srgbClr val="FFFF00"/>
              </a:solidFill>
              <a:latin typeface="+mn-lt"/>
            </a:endParaRPr>
          </a:p>
          <a:p>
            <a:pPr eaLnBrk="1" hangingPunct="1"/>
            <a:endParaRPr lang="it-IT" altLang="it-IT" sz="2000" b="1" dirty="0">
              <a:solidFill>
                <a:srgbClr val="FFFF00"/>
              </a:solidFill>
              <a:latin typeface="+mn-lt"/>
            </a:endParaRPr>
          </a:p>
          <a:p>
            <a:pPr eaLnBrk="1" hangingPunct="1"/>
            <a:r>
              <a:rPr lang="en-US" altLang="it-IT" sz="2000" dirty="0">
                <a:solidFill>
                  <a:srgbClr val="FFFF00"/>
                </a:solidFill>
                <a:latin typeface="+mn-lt"/>
              </a:rPr>
              <a:t>Detection of both alpha particles  (</a:t>
            </a:r>
            <a:r>
              <a:rPr lang="en-US" altLang="it-IT" sz="2000" dirty="0" smtClean="0">
                <a:solidFill>
                  <a:srgbClr val="FFFF00"/>
                </a:solidFill>
                <a:latin typeface="+mn-lt"/>
              </a:rPr>
              <a:t>E</a:t>
            </a:r>
            <a:r>
              <a:rPr lang="en-US" altLang="it-IT" sz="20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≈</a:t>
            </a:r>
            <a:r>
              <a:rPr lang="en-US" altLang="it-IT" sz="2000" dirty="0" smtClean="0">
                <a:solidFill>
                  <a:srgbClr val="FFFF00"/>
                </a:solidFill>
                <a:latin typeface="+mn-lt"/>
              </a:rPr>
              <a:t>9 </a:t>
            </a:r>
            <a:r>
              <a:rPr lang="en-US" altLang="it-IT" sz="2000" dirty="0">
                <a:solidFill>
                  <a:srgbClr val="FFFF00"/>
                </a:solidFill>
                <a:latin typeface="+mn-lt"/>
              </a:rPr>
              <a:t>MeV)</a:t>
            </a:r>
            <a:r>
              <a:rPr lang="en-US" altLang="it-IT" sz="2000" dirty="0">
                <a:solidFill>
                  <a:srgbClr val="FFFF00"/>
                </a:solidFill>
                <a:latin typeface="+mn-lt"/>
                <a:sym typeface="Wingdings" panose="05000000000000000000" pitchFamily="2" charset="2"/>
              </a:rPr>
              <a:t> </a:t>
            </a:r>
            <a:endParaRPr lang="en-US" altLang="it-IT" sz="2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2917925" y="2398293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CasellaDiTesto 33"/>
          <p:cNvSpPr txBox="1">
            <a:spLocks noChangeArrowheads="1"/>
          </p:cNvSpPr>
          <p:nvPr/>
        </p:nvSpPr>
        <p:spPr bwMode="auto">
          <a:xfrm>
            <a:off x="784325" y="3007893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chemeClr val="bg1">
                    <a:lumMod val="95000"/>
                  </a:schemeClr>
                </a:solidFill>
              </a:rPr>
              <a:t>Coincidence technique:</a:t>
            </a:r>
          </a:p>
          <a:p>
            <a:pPr eaLnBrk="1" hangingPunct="1"/>
            <a:r>
              <a:rPr lang="en-US" altLang="it-IT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Strong rejection of background </a:t>
            </a:r>
          </a:p>
        </p:txBody>
      </p:sp>
      <p:sp>
        <p:nvSpPr>
          <p:cNvPr id="16" name="CasellaDiTesto 34"/>
          <p:cNvSpPr txBox="1">
            <a:spLocks noChangeArrowheads="1"/>
          </p:cNvSpPr>
          <p:nvPr/>
        </p:nvSpPr>
        <p:spPr bwMode="auto">
          <a:xfrm>
            <a:off x="860525" y="3846093"/>
            <a:ext cx="7086600" cy="2000548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dirty="0">
                <a:solidFill>
                  <a:srgbClr val="FF0000"/>
                </a:solidFill>
              </a:rPr>
              <a:t>Sample:</a:t>
            </a:r>
          </a:p>
          <a:p>
            <a:pPr eaLnBrk="1" hangingPunct="1"/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1-10 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g of </a:t>
            </a:r>
            <a:r>
              <a:rPr lang="it-IT" altLang="it-IT" sz="2000" baseline="300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Be from water </a:t>
            </a:r>
            <a:r>
              <a:rPr lang="it-IT" altLang="it-IT" sz="2000" dirty="0" err="1">
                <a:solidFill>
                  <a:schemeClr val="bg1">
                    <a:lumMod val="95000"/>
                  </a:schemeClr>
                </a:solidFill>
              </a:rPr>
              <a:t>cooling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 of SINQ </a:t>
            </a:r>
            <a:r>
              <a:rPr lang="it-IT" altLang="it-IT" sz="2000" dirty="0" err="1">
                <a:solidFill>
                  <a:schemeClr val="bg1">
                    <a:lumMod val="95000"/>
                  </a:schemeClr>
                </a:solidFill>
              </a:rPr>
              <a:t>spallation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 target.</a:t>
            </a:r>
          </a:p>
          <a:p>
            <a:pPr eaLnBrk="1" hangingPunct="1"/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it-IT" altLang="it-IT" sz="2000" dirty="0" err="1" smtClean="0">
                <a:solidFill>
                  <a:schemeClr val="bg1">
                    <a:lumMod val="95000"/>
                  </a:schemeClr>
                </a:solidFill>
              </a:rPr>
              <a:t>activity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of 478 </a:t>
            </a:r>
            <a:r>
              <a:rPr lang="it-IT" altLang="it-IT" sz="2000" dirty="0" err="1">
                <a:solidFill>
                  <a:schemeClr val="bg1">
                    <a:lumMod val="95000"/>
                  </a:schemeClr>
                </a:solidFill>
              </a:rPr>
              <a:t>keV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sz="2000" b="1" dirty="0">
                <a:solidFill>
                  <a:schemeClr val="bg1">
                    <a:lumMod val="9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it-IT" altLang="it-IT" sz="2000" dirty="0" err="1">
                <a:solidFill>
                  <a:schemeClr val="bg1">
                    <a:lumMod val="95000"/>
                  </a:schemeClr>
                </a:solidFill>
              </a:rPr>
              <a:t>rays</a:t>
            </a:r>
            <a:r>
              <a:rPr lang="it-IT" altLang="it-IT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 1 </a:t>
            </a:r>
            <a:r>
              <a:rPr lang="it-IT" altLang="it-IT" sz="2000" dirty="0" err="1" smtClean="0">
                <a:solidFill>
                  <a:schemeClr val="bg1">
                    <a:lumMod val="95000"/>
                  </a:schemeClr>
                </a:solidFill>
              </a:rPr>
              <a:t>GBq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g)</a:t>
            </a:r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/>
            <a:r>
              <a:rPr lang="it-IT" altLang="it-IT" sz="2000" dirty="0" err="1" smtClean="0">
                <a:solidFill>
                  <a:schemeClr val="bg1">
                    <a:lumMod val="95000"/>
                  </a:schemeClr>
                </a:solidFill>
              </a:rPr>
              <a:t>Isotopic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sz="2000" dirty="0" err="1">
                <a:solidFill>
                  <a:schemeClr val="bg1">
                    <a:lumMod val="95000"/>
                  </a:schemeClr>
                </a:solidFill>
              </a:rPr>
              <a:t>composition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:   	1:1  </a:t>
            </a:r>
            <a:r>
              <a:rPr lang="it-IT" altLang="it-IT" sz="2000" baseline="300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Be-</a:t>
            </a:r>
            <a:r>
              <a:rPr lang="it-IT" altLang="it-IT" sz="2000" baseline="300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it-IT" altLang="it-IT" sz="2000" dirty="0">
                <a:solidFill>
                  <a:schemeClr val="bg1">
                    <a:lumMod val="95000"/>
                  </a:schemeClr>
                </a:solidFill>
              </a:rPr>
              <a:t>Be	 1:5  </a:t>
            </a:r>
            <a:r>
              <a:rPr lang="it-IT" altLang="it-IT" sz="2000" baseline="30000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Be-</a:t>
            </a:r>
            <a:r>
              <a:rPr lang="it-IT" altLang="it-IT" sz="2000" baseline="30000" dirty="0" smtClean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it-IT" altLang="it-IT" sz="2000" dirty="0" smtClean="0">
                <a:solidFill>
                  <a:schemeClr val="bg1">
                    <a:lumMod val="95000"/>
                  </a:schemeClr>
                </a:solidFill>
              </a:rPr>
              <a:t>Be</a:t>
            </a:r>
            <a:endParaRPr lang="it-IT" altLang="it-IT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8" name="Group 28"/>
          <p:cNvGrpSpPr>
            <a:grpSpLocks/>
          </p:cNvGrpSpPr>
          <p:nvPr/>
        </p:nvGrpSpPr>
        <p:grpSpPr bwMode="auto">
          <a:xfrm rot="1494655">
            <a:off x="7489925" y="2550693"/>
            <a:ext cx="533400" cy="457200"/>
            <a:chOff x="4704" y="2064"/>
            <a:chExt cx="432" cy="336"/>
          </a:xfrm>
        </p:grpSpPr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74122" y="81935"/>
            <a:ext cx="19575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4000" i="1" dirty="0" smtClean="0">
                <a:solidFill>
                  <a:srgbClr val="FF99CC"/>
                </a:solidFill>
              </a:rPr>
              <a:t>Ongoing</a:t>
            </a:r>
            <a:endParaRPr lang="it-IT" sz="4000" i="1" dirty="0" smtClean="0">
              <a:solidFill>
                <a:srgbClr val="FF99CC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142497" y="83324"/>
            <a:ext cx="793428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i="1" baseline="30000" dirty="0" smtClean="0">
                <a:solidFill>
                  <a:srgbClr val="FFFF00"/>
                </a:solidFill>
              </a:rPr>
              <a:t>7</a:t>
            </a:r>
            <a:r>
              <a:rPr lang="en-GB" sz="4000" i="1" dirty="0" smtClean="0">
                <a:solidFill>
                  <a:srgbClr val="FFFF00"/>
                </a:solidFill>
              </a:rPr>
              <a:t>Be(n, </a:t>
            </a:r>
            <a:r>
              <a:rPr lang="el-GR" sz="4000" i="1" dirty="0" smtClean="0">
                <a:solidFill>
                  <a:srgbClr val="FFFF00"/>
                </a:solidFill>
              </a:rPr>
              <a:t>α</a:t>
            </a:r>
            <a:r>
              <a:rPr lang="en-GB" sz="4000" i="1" dirty="0" smtClean="0">
                <a:solidFill>
                  <a:srgbClr val="FFFF00"/>
                </a:solidFill>
              </a:rPr>
              <a:t>)</a:t>
            </a:r>
            <a:endParaRPr lang="it-IT" sz="4000" i="1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3249426"/>
            <a:ext cx="2324969" cy="30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" y="1170641"/>
            <a:ext cx="7569200" cy="425767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597238" y="5641807"/>
            <a:ext cx="10532948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i="1" dirty="0" err="1" smtClean="0">
                <a:solidFill>
                  <a:srgbClr val="002060"/>
                </a:solidFill>
              </a:rPr>
              <a:t>Penso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ai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giovani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che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coltivano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i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propri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talenti</a:t>
            </a:r>
            <a:r>
              <a:rPr lang="en-GB" sz="2200" i="1" dirty="0" smtClean="0">
                <a:solidFill>
                  <a:srgbClr val="002060"/>
                </a:solidFill>
              </a:rPr>
              <a:t> e </a:t>
            </a:r>
            <a:r>
              <a:rPr lang="en-GB" sz="2200" i="1" dirty="0" err="1" smtClean="0">
                <a:solidFill>
                  <a:srgbClr val="002060"/>
                </a:solidFill>
              </a:rPr>
              <a:t>che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vorrebbero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vedere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riconosciuto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il</a:t>
            </a:r>
            <a:r>
              <a:rPr lang="en-GB" sz="2200" i="1" dirty="0" smtClean="0">
                <a:solidFill>
                  <a:srgbClr val="002060"/>
                </a:solidFill>
              </a:rPr>
              <a:t> </a:t>
            </a:r>
            <a:r>
              <a:rPr lang="en-GB" sz="2200" i="1" dirty="0" err="1" smtClean="0">
                <a:solidFill>
                  <a:srgbClr val="002060"/>
                </a:solidFill>
              </a:rPr>
              <a:t>merito</a:t>
            </a:r>
            <a:endParaRPr lang="en-GB" sz="2200" i="1" dirty="0" smtClean="0">
              <a:solidFill>
                <a:srgbClr val="002060"/>
              </a:solidFill>
            </a:endParaRPr>
          </a:p>
          <a:p>
            <a:r>
              <a:rPr lang="en-GB" sz="1600" i="1" dirty="0" smtClean="0">
                <a:solidFill>
                  <a:srgbClr val="002060"/>
                </a:solidFill>
              </a:rPr>
              <a:t>(Sergio </a:t>
            </a:r>
            <a:r>
              <a:rPr lang="en-GB" sz="1600" i="1" dirty="0" err="1" smtClean="0">
                <a:solidFill>
                  <a:srgbClr val="002060"/>
                </a:solidFill>
              </a:rPr>
              <a:t>Mattarella</a:t>
            </a:r>
            <a:r>
              <a:rPr lang="en-GB" sz="1600" i="1" dirty="0" smtClean="0">
                <a:solidFill>
                  <a:srgbClr val="002060"/>
                </a:solidFill>
              </a:rPr>
              <a:t>, </a:t>
            </a:r>
            <a:r>
              <a:rPr lang="en-GB" sz="1600" i="1" dirty="0" err="1" smtClean="0">
                <a:solidFill>
                  <a:srgbClr val="002060"/>
                </a:solidFill>
              </a:rPr>
              <a:t>Discorso</a:t>
            </a:r>
            <a:r>
              <a:rPr lang="en-GB" sz="1600" i="1" dirty="0" smtClean="0">
                <a:solidFill>
                  <a:srgbClr val="002060"/>
                </a:solidFill>
              </a:rPr>
              <a:t> di </a:t>
            </a:r>
            <a:r>
              <a:rPr lang="en-GB" sz="1600" i="1" dirty="0" err="1" smtClean="0">
                <a:solidFill>
                  <a:srgbClr val="002060"/>
                </a:solidFill>
              </a:rPr>
              <a:t>insediamento</a:t>
            </a:r>
            <a:r>
              <a:rPr lang="en-GB" sz="1600" i="1" dirty="0" smtClean="0">
                <a:solidFill>
                  <a:srgbClr val="002060"/>
                </a:solidFill>
              </a:rPr>
              <a:t> a </a:t>
            </a:r>
            <a:r>
              <a:rPr lang="en-GB" sz="1600" i="1" dirty="0" err="1" smtClean="0">
                <a:solidFill>
                  <a:srgbClr val="002060"/>
                </a:solidFill>
              </a:rPr>
              <a:t>Presidente</a:t>
            </a:r>
            <a:r>
              <a:rPr lang="en-GB" sz="1600" i="1" dirty="0" smtClean="0">
                <a:solidFill>
                  <a:srgbClr val="002060"/>
                </a:solidFill>
              </a:rPr>
              <a:t> </a:t>
            </a:r>
            <a:r>
              <a:rPr lang="en-GB" sz="1600" i="1" dirty="0" err="1" smtClean="0">
                <a:solidFill>
                  <a:srgbClr val="002060"/>
                </a:solidFill>
              </a:rPr>
              <a:t>della</a:t>
            </a:r>
            <a:r>
              <a:rPr lang="en-GB" sz="1600" i="1" dirty="0" smtClean="0">
                <a:solidFill>
                  <a:srgbClr val="002060"/>
                </a:solidFill>
              </a:rPr>
              <a:t> </a:t>
            </a:r>
            <a:r>
              <a:rPr lang="en-GB" sz="1600" i="1" dirty="0" err="1" smtClean="0">
                <a:solidFill>
                  <a:srgbClr val="002060"/>
                </a:solidFill>
              </a:rPr>
              <a:t>Repubblica</a:t>
            </a:r>
            <a:r>
              <a:rPr lang="en-GB" sz="1600" i="1" dirty="0" smtClean="0">
                <a:solidFill>
                  <a:srgbClr val="002060"/>
                </a:solidFill>
              </a:rPr>
              <a:t>)</a:t>
            </a:r>
            <a:endParaRPr lang="it-IT" sz="1600" i="1" dirty="0">
              <a:solidFill>
                <a:srgbClr val="002060"/>
              </a:solidFill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65700" y="70521"/>
            <a:ext cx="110341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altLang="it-IT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Status and </a:t>
            </a:r>
            <a:r>
              <a:rPr lang="it-IT" altLang="it-IT" sz="6600" b="1" dirty="0" smtClean="0">
                <a:solidFill>
                  <a:srgbClr val="FFFF66"/>
                </a:solidFill>
                <a:latin typeface="Trebuchet MS" panose="020B0603020202020204" pitchFamily="34" charset="0"/>
              </a:rPr>
              <a:t>future </a:t>
            </a:r>
            <a:r>
              <a:rPr lang="it-IT" altLang="it-IT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of </a:t>
            </a:r>
            <a:r>
              <a:rPr lang="it-IT" altLang="it-IT" sz="66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n_TOF</a:t>
            </a:r>
            <a:r>
              <a:rPr lang="it-IT" altLang="it-IT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50" y="1624379"/>
            <a:ext cx="1322789" cy="12077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38" y="1624379"/>
            <a:ext cx="1364705" cy="12077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7" y="4970205"/>
            <a:ext cx="916222" cy="9162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34" y="4039252"/>
            <a:ext cx="1500972" cy="1325399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65700" y="163381"/>
            <a:ext cx="2570968" cy="914400"/>
          </a:xfrm>
          <a:prstGeom prst="round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>
            <a:off x="2636668" y="1012054"/>
            <a:ext cx="6498454" cy="121624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arrotondato 11"/>
          <p:cNvSpPr/>
          <p:nvPr/>
        </p:nvSpPr>
        <p:spPr>
          <a:xfrm>
            <a:off x="4399483" y="176948"/>
            <a:ext cx="2667142" cy="914400"/>
          </a:xfrm>
          <a:prstGeom prst="round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6933460" y="1091348"/>
            <a:ext cx="1642369" cy="285921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3" y="689793"/>
            <a:ext cx="5542929" cy="52969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5036" y="159242"/>
            <a:ext cx="549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err="1">
                <a:solidFill>
                  <a:srgbClr val="FFFF00"/>
                </a:solidFill>
              </a:rPr>
              <a:t>n</a:t>
            </a:r>
            <a:r>
              <a:rPr lang="it-IT" sz="3200" b="1" i="1" dirty="0" err="1" smtClean="0">
                <a:solidFill>
                  <a:srgbClr val="FFFF00"/>
                </a:solidFill>
              </a:rPr>
              <a:t>eutron</a:t>
            </a:r>
            <a:r>
              <a:rPr lang="it-IT" sz="3200" b="1" i="1" dirty="0" smtClean="0">
                <a:solidFill>
                  <a:srgbClr val="FFFF00"/>
                </a:solidFill>
              </a:rPr>
              <a:t> Time </a:t>
            </a:r>
            <a:r>
              <a:rPr lang="it-IT" sz="3200" b="1" i="1" dirty="0">
                <a:solidFill>
                  <a:srgbClr val="FFFF00"/>
                </a:solidFill>
              </a:rPr>
              <a:t>O</a:t>
            </a:r>
            <a:r>
              <a:rPr lang="it-IT" sz="3200" b="1" i="1" dirty="0" smtClean="0">
                <a:solidFill>
                  <a:srgbClr val="FFFF00"/>
                </a:solidFill>
              </a:rPr>
              <a:t>f Flight @ CERN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47384" y="914281"/>
            <a:ext cx="8255476" cy="71750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n_TOF</a:t>
            </a:r>
            <a:r>
              <a:rPr lang="en-US" dirty="0" smtClean="0">
                <a:solidFill>
                  <a:srgbClr val="002060"/>
                </a:solidFill>
              </a:rPr>
              <a:t> is </a:t>
            </a:r>
            <a:r>
              <a:rPr lang="en-US" dirty="0"/>
              <a:t>a pulsed neutron source </a:t>
            </a:r>
            <a:r>
              <a:rPr lang="en-US" dirty="0" smtClean="0"/>
              <a:t>designed </a:t>
            </a:r>
            <a:r>
              <a:rPr lang="en-US" dirty="0"/>
              <a:t>to study neutron-nucleus interactions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neutron kinetic energies </a:t>
            </a:r>
            <a:r>
              <a:rPr lang="en-US" dirty="0" smtClean="0"/>
              <a:t>ranging </a:t>
            </a:r>
            <a:r>
              <a:rPr lang="en-US" dirty="0"/>
              <a:t>from a few </a:t>
            </a:r>
            <a:r>
              <a:rPr lang="en-US" dirty="0" err="1"/>
              <a:t>meV</a:t>
            </a:r>
            <a:r>
              <a:rPr lang="en-US" dirty="0"/>
              <a:t> to several </a:t>
            </a:r>
            <a:r>
              <a:rPr lang="en-US" dirty="0" smtClean="0"/>
              <a:t>GeV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803235" y="1817782"/>
            <a:ext cx="6239239" cy="439510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r>
              <a:rPr lang="en-US" dirty="0"/>
              <a:t>Neutrons are generated using a pulsed beam of protons with a momentum of 20 GeV/c, hitting a lead spallation target. The proton pulses </a:t>
            </a:r>
            <a:r>
              <a:rPr lang="en-US" dirty="0" smtClean="0"/>
              <a:t>are delivered </a:t>
            </a:r>
            <a:r>
              <a:rPr lang="en-US" dirty="0"/>
              <a:t>by CERN's </a:t>
            </a:r>
            <a:r>
              <a:rPr lang="en-US" dirty="0" smtClean="0"/>
              <a:t>PS.</a:t>
            </a:r>
            <a:endParaRPr lang="en-US" dirty="0"/>
          </a:p>
          <a:p>
            <a:r>
              <a:rPr lang="en-US" dirty="0"/>
              <a:t>Every proton yields about 300 neutrons.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initially fast neutron spectrum is slowed down, first by the lead target, and then by a water slab in front of the lead target. </a:t>
            </a:r>
            <a:endParaRPr lang="en-US" dirty="0" smtClean="0"/>
          </a:p>
          <a:p>
            <a:r>
              <a:rPr lang="en-US" dirty="0" smtClean="0"/>
              <a:t>Neutrons </a:t>
            </a:r>
            <a:r>
              <a:rPr lang="en-US" dirty="0"/>
              <a:t>are collimated and guided through an evacuated beam pipe to </a:t>
            </a:r>
            <a:r>
              <a:rPr lang="en-US" dirty="0" smtClean="0"/>
              <a:t>two </a:t>
            </a:r>
            <a:r>
              <a:rPr lang="en-US" dirty="0"/>
              <a:t>experimental </a:t>
            </a:r>
            <a:r>
              <a:rPr lang="en-US" dirty="0" smtClean="0"/>
              <a:t>areas </a:t>
            </a:r>
            <a:r>
              <a:rPr lang="en-US" dirty="0"/>
              <a:t>at a distance of </a:t>
            </a:r>
            <a:r>
              <a:rPr lang="en-US" dirty="0" smtClean="0"/>
              <a:t>19 and 185 </a:t>
            </a:r>
            <a:r>
              <a:rPr lang="en-US" dirty="0"/>
              <a:t>m from the spallation target.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innovative feature of the </a:t>
            </a:r>
            <a:r>
              <a:rPr lang="en-US" dirty="0" err="1"/>
              <a:t>n_TOF</a:t>
            </a:r>
            <a:r>
              <a:rPr lang="en-US" dirty="0"/>
              <a:t> neutron </a:t>
            </a:r>
            <a:r>
              <a:rPr lang="en-US" dirty="0" smtClean="0"/>
              <a:t>facility</a:t>
            </a:r>
            <a:r>
              <a:rPr lang="en-GB" dirty="0" smtClean="0"/>
              <a:t>, </a:t>
            </a:r>
            <a:r>
              <a:rPr lang="en-GB" dirty="0"/>
              <a:t>i.e. the </a:t>
            </a:r>
            <a:r>
              <a:rPr lang="en-GB" b="1" dirty="0"/>
              <a:t>high instantaneous flux</a:t>
            </a:r>
            <a:r>
              <a:rPr lang="en-GB" dirty="0"/>
              <a:t>, the </a:t>
            </a:r>
            <a:r>
              <a:rPr lang="en-GB" b="1" dirty="0"/>
              <a:t>high energy resolution </a:t>
            </a:r>
            <a:r>
              <a:rPr lang="en-GB" dirty="0"/>
              <a:t>and </a:t>
            </a:r>
            <a:r>
              <a:rPr lang="en-GB" b="1" dirty="0"/>
              <a:t>low</a:t>
            </a:r>
            <a:r>
              <a:rPr lang="en-GB" dirty="0"/>
              <a:t> </a:t>
            </a:r>
            <a:r>
              <a:rPr lang="en-GB" b="1" dirty="0"/>
              <a:t>background</a:t>
            </a:r>
            <a:r>
              <a:rPr lang="en-GB" dirty="0"/>
              <a:t>, allow for an accurate determination of neutron </a:t>
            </a:r>
            <a:r>
              <a:rPr lang="en-GB" dirty="0" smtClean="0"/>
              <a:t>induced </a:t>
            </a:r>
            <a:r>
              <a:rPr lang="en-GB" dirty="0"/>
              <a:t>cross </a:t>
            </a:r>
            <a:r>
              <a:rPr lang="en-GB" dirty="0" smtClean="0"/>
              <a:t>sections.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3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552" y="955756"/>
            <a:ext cx="74961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7767896" y="4371462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762752" y="4884819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915152" y="5037219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972552" y="2675019"/>
            <a:ext cx="576263" cy="50482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182102" y="2789319"/>
            <a:ext cx="142875" cy="14287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2743702" y="4218069"/>
            <a:ext cx="3867150" cy="1752600"/>
          </a:xfrm>
          <a:custGeom>
            <a:avLst/>
            <a:gdLst>
              <a:gd name="T0" fmla="*/ 287297797 w 2436"/>
              <a:gd name="T1" fmla="*/ 1069254996 h 1007"/>
              <a:gd name="T2" fmla="*/ 90725613 w 2436"/>
              <a:gd name="T3" fmla="*/ 1378218983 h 1007"/>
              <a:gd name="T4" fmla="*/ 30241875 w 2436"/>
              <a:gd name="T5" fmla="*/ 1559961992 h 1007"/>
              <a:gd name="T6" fmla="*/ 0 w 2436"/>
              <a:gd name="T7" fmla="*/ 1814402206 h 1007"/>
              <a:gd name="T8" fmla="*/ 15120938 w 2436"/>
              <a:gd name="T9" fmla="*/ 2014320822 h 1007"/>
              <a:gd name="T10" fmla="*/ 60483751 w 2436"/>
              <a:gd name="T11" fmla="*/ 2050669423 h 1007"/>
              <a:gd name="T12" fmla="*/ 151209364 w 2436"/>
              <a:gd name="T13" fmla="*/ 2147483647 h 1007"/>
              <a:gd name="T14" fmla="*/ 60483751 w 2436"/>
              <a:gd name="T15" fmla="*/ 2147483647 h 1007"/>
              <a:gd name="T16" fmla="*/ 90725613 w 2436"/>
              <a:gd name="T17" fmla="*/ 2147483647 h 1007"/>
              <a:gd name="T18" fmla="*/ 272176865 w 2436"/>
              <a:gd name="T19" fmla="*/ 2147483647 h 1007"/>
              <a:gd name="T20" fmla="*/ 362902454 w 2436"/>
              <a:gd name="T21" fmla="*/ 2147483647 h 1007"/>
              <a:gd name="T22" fmla="*/ 529232799 w 2436"/>
              <a:gd name="T23" fmla="*/ 2147483647 h 1007"/>
              <a:gd name="T24" fmla="*/ 1043344666 w 2436"/>
              <a:gd name="T25" fmla="*/ 2147483647 h 1007"/>
              <a:gd name="T26" fmla="*/ 1663302855 w 2436"/>
              <a:gd name="T27" fmla="*/ 2147483647 h 1007"/>
              <a:gd name="T28" fmla="*/ 2147483647 w 2436"/>
              <a:gd name="T29" fmla="*/ 2147483647 h 1007"/>
              <a:gd name="T30" fmla="*/ 2147483647 w 2436"/>
              <a:gd name="T31" fmla="*/ 2147483647 h 1007"/>
              <a:gd name="T32" fmla="*/ 2147483647 w 2436"/>
              <a:gd name="T33" fmla="*/ 2147483647 h 1007"/>
              <a:gd name="T34" fmla="*/ 2147483647 w 2436"/>
              <a:gd name="T35" fmla="*/ 2147483647 h 1007"/>
              <a:gd name="T36" fmla="*/ 2147483647 w 2436"/>
              <a:gd name="T37" fmla="*/ 2147483647 h 1007"/>
              <a:gd name="T38" fmla="*/ 2147483647 w 2436"/>
              <a:gd name="T39" fmla="*/ 2147483647 h 1007"/>
              <a:gd name="T40" fmla="*/ 2147483647 w 2436"/>
              <a:gd name="T41" fmla="*/ 2147483647 h 1007"/>
              <a:gd name="T42" fmla="*/ 2147483647 w 2436"/>
              <a:gd name="T43" fmla="*/ 2147483647 h 1007"/>
              <a:gd name="T44" fmla="*/ 2147483647 w 2436"/>
              <a:gd name="T45" fmla="*/ 2147483647 h 1007"/>
              <a:gd name="T46" fmla="*/ 2147483647 w 2436"/>
              <a:gd name="T47" fmla="*/ 2141540058 h 1007"/>
              <a:gd name="T48" fmla="*/ 2147483647 w 2436"/>
              <a:gd name="T49" fmla="*/ 1887099845 h 1007"/>
              <a:gd name="T50" fmla="*/ 2147483647 w 2436"/>
              <a:gd name="T51" fmla="*/ 1687182969 h 1007"/>
              <a:gd name="T52" fmla="*/ 2147483647 w 2436"/>
              <a:gd name="T53" fmla="*/ 1323695210 h 1007"/>
              <a:gd name="T54" fmla="*/ 2147483647 w 2436"/>
              <a:gd name="T55" fmla="*/ 1123778769 h 1007"/>
              <a:gd name="T56" fmla="*/ 2147483647 w 2436"/>
              <a:gd name="T57" fmla="*/ 1032906394 h 1007"/>
              <a:gd name="T58" fmla="*/ 2147483647 w 2436"/>
              <a:gd name="T59" fmla="*/ 923860589 h 1007"/>
              <a:gd name="T60" fmla="*/ 2147483647 w 2436"/>
              <a:gd name="T61" fmla="*/ 778465963 h 1007"/>
              <a:gd name="T62" fmla="*/ 2147483647 w 2436"/>
              <a:gd name="T63" fmla="*/ 669420158 h 1007"/>
              <a:gd name="T64" fmla="*/ 2147483647 w 2436"/>
              <a:gd name="T65" fmla="*/ 414979836 h 1007"/>
              <a:gd name="T66" fmla="*/ 2147483647 w 2436"/>
              <a:gd name="T67" fmla="*/ 233236826 h 1007"/>
              <a:gd name="T68" fmla="*/ 2147483647 w 2436"/>
              <a:gd name="T69" fmla="*/ 196888170 h 1007"/>
              <a:gd name="T70" fmla="*/ 2147483647 w 2436"/>
              <a:gd name="T71" fmla="*/ 178714739 h 1007"/>
              <a:gd name="T72" fmla="*/ 2147483647 w 2436"/>
              <a:gd name="T73" fmla="*/ 269585428 h 1007"/>
              <a:gd name="T74" fmla="*/ 2147483647 w 2436"/>
              <a:gd name="T75" fmla="*/ 396806405 h 1007"/>
              <a:gd name="T76" fmla="*/ 2147483647 w 2436"/>
              <a:gd name="T77" fmla="*/ 451328437 h 1007"/>
              <a:gd name="T78" fmla="*/ 2147483647 w 2436"/>
              <a:gd name="T79" fmla="*/ 505852319 h 1007"/>
              <a:gd name="T80" fmla="*/ 2147483647 w 2436"/>
              <a:gd name="T81" fmla="*/ 360457803 h 1007"/>
              <a:gd name="T82" fmla="*/ 2147483647 w 2436"/>
              <a:gd name="T83" fmla="*/ 178714739 h 1007"/>
              <a:gd name="T84" fmla="*/ 2147483647 w 2436"/>
              <a:gd name="T85" fmla="*/ 342282632 h 1007"/>
              <a:gd name="T86" fmla="*/ 2147483647 w 2436"/>
              <a:gd name="T87" fmla="*/ 305934030 h 1007"/>
              <a:gd name="T88" fmla="*/ 2147483647 w 2436"/>
              <a:gd name="T89" fmla="*/ 178714739 h 1007"/>
              <a:gd name="T90" fmla="*/ 2147483647 w 2436"/>
              <a:gd name="T91" fmla="*/ 233236826 h 1007"/>
              <a:gd name="T92" fmla="*/ 1572577266 w 2436"/>
              <a:gd name="T93" fmla="*/ 378631234 h 1007"/>
              <a:gd name="T94" fmla="*/ 1376005158 w 2436"/>
              <a:gd name="T95" fmla="*/ 487677148 h 1007"/>
              <a:gd name="T96" fmla="*/ 544353730 w 2436"/>
              <a:gd name="T97" fmla="*/ 851163167 h 1007"/>
              <a:gd name="T98" fmla="*/ 302418728 w 2436"/>
              <a:gd name="T99" fmla="*/ 1032906394 h 1007"/>
              <a:gd name="T100" fmla="*/ 257055934 w 2436"/>
              <a:gd name="T101" fmla="*/ 1051081566 h 1007"/>
              <a:gd name="T102" fmla="*/ 287297797 w 2436"/>
              <a:gd name="T103" fmla="*/ 1069254996 h 100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36"/>
              <a:gd name="T157" fmla="*/ 0 h 1007"/>
              <a:gd name="T158" fmla="*/ 2436 w 2436"/>
              <a:gd name="T159" fmla="*/ 1007 h 100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36" h="1007">
                <a:moveTo>
                  <a:pt x="114" y="353"/>
                </a:moveTo>
                <a:cubicBezTo>
                  <a:pt x="79" y="379"/>
                  <a:pt x="68" y="423"/>
                  <a:pt x="36" y="455"/>
                </a:cubicBezTo>
                <a:cubicBezTo>
                  <a:pt x="29" y="477"/>
                  <a:pt x="18" y="492"/>
                  <a:pt x="12" y="515"/>
                </a:cubicBezTo>
                <a:cubicBezTo>
                  <a:pt x="18" y="553"/>
                  <a:pt x="17" y="565"/>
                  <a:pt x="0" y="599"/>
                </a:cubicBezTo>
                <a:cubicBezTo>
                  <a:pt x="2" y="621"/>
                  <a:pt x="0" y="644"/>
                  <a:pt x="6" y="665"/>
                </a:cubicBezTo>
                <a:cubicBezTo>
                  <a:pt x="8" y="672"/>
                  <a:pt x="19" y="672"/>
                  <a:pt x="24" y="677"/>
                </a:cubicBezTo>
                <a:cubicBezTo>
                  <a:pt x="47" y="696"/>
                  <a:pt x="46" y="698"/>
                  <a:pt x="60" y="719"/>
                </a:cubicBezTo>
                <a:cubicBezTo>
                  <a:pt x="47" y="739"/>
                  <a:pt x="37" y="759"/>
                  <a:pt x="24" y="779"/>
                </a:cubicBezTo>
                <a:cubicBezTo>
                  <a:pt x="27" y="805"/>
                  <a:pt x="17" y="838"/>
                  <a:pt x="36" y="857"/>
                </a:cubicBezTo>
                <a:cubicBezTo>
                  <a:pt x="44" y="865"/>
                  <a:pt x="94" y="883"/>
                  <a:pt x="108" y="893"/>
                </a:cubicBezTo>
                <a:cubicBezTo>
                  <a:pt x="121" y="912"/>
                  <a:pt x="117" y="947"/>
                  <a:pt x="144" y="953"/>
                </a:cubicBezTo>
                <a:cubicBezTo>
                  <a:pt x="166" y="958"/>
                  <a:pt x="188" y="957"/>
                  <a:pt x="210" y="959"/>
                </a:cubicBezTo>
                <a:cubicBezTo>
                  <a:pt x="316" y="948"/>
                  <a:pt x="255" y="952"/>
                  <a:pt x="414" y="959"/>
                </a:cubicBezTo>
                <a:cubicBezTo>
                  <a:pt x="496" y="963"/>
                  <a:pt x="660" y="971"/>
                  <a:pt x="660" y="971"/>
                </a:cubicBezTo>
                <a:cubicBezTo>
                  <a:pt x="816" y="993"/>
                  <a:pt x="748" y="984"/>
                  <a:pt x="1050" y="989"/>
                </a:cubicBezTo>
                <a:cubicBezTo>
                  <a:pt x="1070" y="996"/>
                  <a:pt x="1090" y="1000"/>
                  <a:pt x="1110" y="1007"/>
                </a:cubicBezTo>
                <a:cubicBezTo>
                  <a:pt x="1358" y="1002"/>
                  <a:pt x="1580" y="976"/>
                  <a:pt x="1830" y="971"/>
                </a:cubicBezTo>
                <a:cubicBezTo>
                  <a:pt x="1850" y="961"/>
                  <a:pt x="1886" y="945"/>
                  <a:pt x="1902" y="929"/>
                </a:cubicBezTo>
                <a:cubicBezTo>
                  <a:pt x="1932" y="899"/>
                  <a:pt x="1962" y="874"/>
                  <a:pt x="2004" y="863"/>
                </a:cubicBezTo>
                <a:cubicBezTo>
                  <a:pt x="2033" y="844"/>
                  <a:pt x="2015" y="853"/>
                  <a:pt x="2058" y="839"/>
                </a:cubicBezTo>
                <a:cubicBezTo>
                  <a:pt x="2072" y="834"/>
                  <a:pt x="2094" y="815"/>
                  <a:pt x="2094" y="815"/>
                </a:cubicBezTo>
                <a:cubicBezTo>
                  <a:pt x="2100" y="799"/>
                  <a:pt x="2101" y="780"/>
                  <a:pt x="2112" y="767"/>
                </a:cubicBezTo>
                <a:cubicBezTo>
                  <a:pt x="2117" y="761"/>
                  <a:pt x="2183" y="743"/>
                  <a:pt x="2184" y="743"/>
                </a:cubicBezTo>
                <a:cubicBezTo>
                  <a:pt x="2212" y="732"/>
                  <a:pt x="2240" y="720"/>
                  <a:pt x="2268" y="707"/>
                </a:cubicBezTo>
                <a:cubicBezTo>
                  <a:pt x="2323" y="681"/>
                  <a:pt x="2378" y="642"/>
                  <a:pt x="2436" y="623"/>
                </a:cubicBezTo>
                <a:cubicBezTo>
                  <a:pt x="2420" y="575"/>
                  <a:pt x="2346" y="571"/>
                  <a:pt x="2304" y="557"/>
                </a:cubicBezTo>
                <a:cubicBezTo>
                  <a:pt x="2272" y="510"/>
                  <a:pt x="2236" y="477"/>
                  <a:pt x="2196" y="437"/>
                </a:cubicBezTo>
                <a:cubicBezTo>
                  <a:pt x="2174" y="415"/>
                  <a:pt x="2157" y="389"/>
                  <a:pt x="2130" y="371"/>
                </a:cubicBezTo>
                <a:cubicBezTo>
                  <a:pt x="2122" y="359"/>
                  <a:pt x="2108" y="353"/>
                  <a:pt x="2100" y="341"/>
                </a:cubicBezTo>
                <a:cubicBezTo>
                  <a:pt x="2069" y="295"/>
                  <a:pt x="2121" y="335"/>
                  <a:pt x="2076" y="305"/>
                </a:cubicBezTo>
                <a:cubicBezTo>
                  <a:pt x="2048" y="263"/>
                  <a:pt x="2064" y="277"/>
                  <a:pt x="2034" y="257"/>
                </a:cubicBezTo>
                <a:cubicBezTo>
                  <a:pt x="2020" y="236"/>
                  <a:pt x="2010" y="229"/>
                  <a:pt x="1986" y="221"/>
                </a:cubicBezTo>
                <a:cubicBezTo>
                  <a:pt x="1953" y="196"/>
                  <a:pt x="1929" y="159"/>
                  <a:pt x="1896" y="137"/>
                </a:cubicBezTo>
                <a:cubicBezTo>
                  <a:pt x="1885" y="121"/>
                  <a:pt x="1854" y="85"/>
                  <a:pt x="1836" y="77"/>
                </a:cubicBezTo>
                <a:cubicBezTo>
                  <a:pt x="1824" y="72"/>
                  <a:pt x="1812" y="69"/>
                  <a:pt x="1800" y="65"/>
                </a:cubicBezTo>
                <a:cubicBezTo>
                  <a:pt x="1794" y="63"/>
                  <a:pt x="1782" y="59"/>
                  <a:pt x="1782" y="59"/>
                </a:cubicBezTo>
                <a:cubicBezTo>
                  <a:pt x="1738" y="65"/>
                  <a:pt x="1740" y="59"/>
                  <a:pt x="1704" y="89"/>
                </a:cubicBezTo>
                <a:cubicBezTo>
                  <a:pt x="1689" y="102"/>
                  <a:pt x="1676" y="117"/>
                  <a:pt x="1662" y="131"/>
                </a:cubicBezTo>
                <a:cubicBezTo>
                  <a:pt x="1656" y="137"/>
                  <a:pt x="1644" y="149"/>
                  <a:pt x="1644" y="149"/>
                </a:cubicBezTo>
                <a:cubicBezTo>
                  <a:pt x="1642" y="155"/>
                  <a:pt x="1644" y="165"/>
                  <a:pt x="1638" y="167"/>
                </a:cubicBezTo>
                <a:cubicBezTo>
                  <a:pt x="1619" y="174"/>
                  <a:pt x="1563" y="129"/>
                  <a:pt x="1548" y="119"/>
                </a:cubicBezTo>
                <a:cubicBezTo>
                  <a:pt x="1527" y="87"/>
                  <a:pt x="1520" y="69"/>
                  <a:pt x="1482" y="59"/>
                </a:cubicBezTo>
                <a:cubicBezTo>
                  <a:pt x="1394" y="0"/>
                  <a:pt x="1304" y="86"/>
                  <a:pt x="1224" y="113"/>
                </a:cubicBezTo>
                <a:cubicBezTo>
                  <a:pt x="1204" y="111"/>
                  <a:pt x="1164" y="110"/>
                  <a:pt x="1140" y="101"/>
                </a:cubicBezTo>
                <a:cubicBezTo>
                  <a:pt x="1106" y="88"/>
                  <a:pt x="1073" y="68"/>
                  <a:pt x="1038" y="59"/>
                </a:cubicBezTo>
                <a:cubicBezTo>
                  <a:pt x="989" y="63"/>
                  <a:pt x="960" y="63"/>
                  <a:pt x="918" y="77"/>
                </a:cubicBezTo>
                <a:cubicBezTo>
                  <a:pt x="844" y="151"/>
                  <a:pt x="716" y="120"/>
                  <a:pt x="624" y="125"/>
                </a:cubicBezTo>
                <a:cubicBezTo>
                  <a:pt x="596" y="134"/>
                  <a:pt x="574" y="152"/>
                  <a:pt x="546" y="161"/>
                </a:cubicBezTo>
                <a:cubicBezTo>
                  <a:pt x="462" y="245"/>
                  <a:pt x="316" y="225"/>
                  <a:pt x="216" y="281"/>
                </a:cubicBezTo>
                <a:cubicBezTo>
                  <a:pt x="183" y="299"/>
                  <a:pt x="155" y="326"/>
                  <a:pt x="120" y="341"/>
                </a:cubicBezTo>
                <a:cubicBezTo>
                  <a:pt x="114" y="343"/>
                  <a:pt x="105" y="341"/>
                  <a:pt x="102" y="347"/>
                </a:cubicBezTo>
                <a:cubicBezTo>
                  <a:pt x="100" y="351"/>
                  <a:pt x="110" y="351"/>
                  <a:pt x="114" y="353"/>
                </a:cubicBezTo>
                <a:close/>
              </a:path>
            </a:pathLst>
          </a:custGeom>
          <a:solidFill>
            <a:schemeClr val="folHlink"/>
          </a:solidFill>
          <a:ln w="38100" cap="sq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1429252" y="2679782"/>
            <a:ext cx="3417888" cy="2260600"/>
          </a:xfrm>
          <a:custGeom>
            <a:avLst/>
            <a:gdLst>
              <a:gd name="T0" fmla="*/ 1169352538 w 2153"/>
              <a:gd name="T1" fmla="*/ 32761239 h 1424"/>
              <a:gd name="T2" fmla="*/ 877014502 w 2153"/>
              <a:gd name="T3" fmla="*/ 163810943 h 1424"/>
              <a:gd name="T4" fmla="*/ 453628184 w 2153"/>
              <a:gd name="T5" fmla="*/ 365423424 h 1424"/>
              <a:gd name="T6" fmla="*/ 372983110 w 2153"/>
              <a:gd name="T7" fmla="*/ 486389394 h 1424"/>
              <a:gd name="T8" fmla="*/ 322580000 w 2153"/>
              <a:gd name="T9" fmla="*/ 617437474 h 1424"/>
              <a:gd name="T10" fmla="*/ 231854403 w 2153"/>
              <a:gd name="T11" fmla="*/ 748487142 h 1424"/>
              <a:gd name="T12" fmla="*/ 171370622 w 2153"/>
              <a:gd name="T13" fmla="*/ 909775697 h 1424"/>
              <a:gd name="T14" fmla="*/ 141128756 w 2153"/>
              <a:gd name="T15" fmla="*/ 1020662534 h 1424"/>
              <a:gd name="T16" fmla="*/ 70564378 w 2153"/>
              <a:gd name="T17" fmla="*/ 1413808362 h 1424"/>
              <a:gd name="T18" fmla="*/ 120967512 w 2153"/>
              <a:gd name="T19" fmla="*/ 2147483647 h 1424"/>
              <a:gd name="T20" fmla="*/ 131048134 w 2153"/>
              <a:gd name="T21" fmla="*/ 2147483647 h 1424"/>
              <a:gd name="T22" fmla="*/ 161290000 w 2153"/>
              <a:gd name="T23" fmla="*/ 2147483647 h 1424"/>
              <a:gd name="T24" fmla="*/ 211693159 w 2153"/>
              <a:gd name="T25" fmla="*/ 2147483647 h 1424"/>
              <a:gd name="T26" fmla="*/ 272176891 w 2153"/>
              <a:gd name="T27" fmla="*/ 2147483647 h 1424"/>
              <a:gd name="T28" fmla="*/ 292338134 w 2153"/>
              <a:gd name="T29" fmla="*/ 2147483647 h 1424"/>
              <a:gd name="T30" fmla="*/ 342741244 w 2153"/>
              <a:gd name="T31" fmla="*/ 2147483647 h 1424"/>
              <a:gd name="T32" fmla="*/ 816530573 w 2153"/>
              <a:gd name="T33" fmla="*/ 2147483647 h 1424"/>
              <a:gd name="T34" fmla="*/ 1683464651 w 2153"/>
              <a:gd name="T35" fmla="*/ 2147483647 h 1424"/>
              <a:gd name="T36" fmla="*/ 2147483647 w 2153"/>
              <a:gd name="T37" fmla="*/ 2147483647 h 1424"/>
              <a:gd name="T38" fmla="*/ 2147483647 w 2153"/>
              <a:gd name="T39" fmla="*/ 2147483647 h 1424"/>
              <a:gd name="T40" fmla="*/ 2147483647 w 2153"/>
              <a:gd name="T41" fmla="*/ 2147483647 h 1424"/>
              <a:gd name="T42" fmla="*/ 2147483647 w 2153"/>
              <a:gd name="T43" fmla="*/ 2147483647 h 1424"/>
              <a:gd name="T44" fmla="*/ 2147483647 w 2153"/>
              <a:gd name="T45" fmla="*/ 2147483647 h 1424"/>
              <a:gd name="T46" fmla="*/ 2147483647 w 2153"/>
              <a:gd name="T47" fmla="*/ 2147483647 h 1424"/>
              <a:gd name="T48" fmla="*/ 2147483647 w 2153"/>
              <a:gd name="T49" fmla="*/ 2147483647 h 1424"/>
              <a:gd name="T50" fmla="*/ 2147483647 w 2153"/>
              <a:gd name="T51" fmla="*/ 2147483647 h 1424"/>
              <a:gd name="T52" fmla="*/ 2147483647 w 2153"/>
              <a:gd name="T53" fmla="*/ 2147483647 h 1424"/>
              <a:gd name="T54" fmla="*/ 2147483647 w 2153"/>
              <a:gd name="T55" fmla="*/ 2147483647 h 1424"/>
              <a:gd name="T56" fmla="*/ 2147483647 w 2153"/>
              <a:gd name="T57" fmla="*/ 2147483647 h 1424"/>
              <a:gd name="T58" fmla="*/ 2147483647 w 2153"/>
              <a:gd name="T59" fmla="*/ 2147483647 h 1424"/>
              <a:gd name="T60" fmla="*/ 2147483647 w 2153"/>
              <a:gd name="T61" fmla="*/ 2147483647 h 1424"/>
              <a:gd name="T62" fmla="*/ 2147483647 w 2153"/>
              <a:gd name="T63" fmla="*/ 2147483647 h 1424"/>
              <a:gd name="T64" fmla="*/ 2147483647 w 2153"/>
              <a:gd name="T65" fmla="*/ 1877515762 h 1424"/>
              <a:gd name="T66" fmla="*/ 2147483647 w 2153"/>
              <a:gd name="T67" fmla="*/ 1806951412 h 1424"/>
              <a:gd name="T68" fmla="*/ 2147483647 w 2153"/>
              <a:gd name="T69" fmla="*/ 1665824298 h 1424"/>
              <a:gd name="T70" fmla="*/ 2147483647 w 2153"/>
              <a:gd name="T71" fmla="*/ 1565017685 h 1424"/>
              <a:gd name="T72" fmla="*/ 2147483647 w 2153"/>
              <a:gd name="T73" fmla="*/ 1423888984 h 1424"/>
              <a:gd name="T74" fmla="*/ 2147483647 w 2153"/>
              <a:gd name="T75" fmla="*/ 1171871858 h 1424"/>
              <a:gd name="T76" fmla="*/ 2147483647 w 2153"/>
              <a:gd name="T77" fmla="*/ 1060985021 h 1424"/>
              <a:gd name="T78" fmla="*/ 2147483647 w 2153"/>
              <a:gd name="T79" fmla="*/ 829132114 h 1424"/>
              <a:gd name="T80" fmla="*/ 2147483647 w 2153"/>
              <a:gd name="T81" fmla="*/ 778729006 h 1424"/>
              <a:gd name="T82" fmla="*/ 2147483647 w 2153"/>
              <a:gd name="T83" fmla="*/ 627518096 h 1424"/>
              <a:gd name="T84" fmla="*/ 2147483647 w 2153"/>
              <a:gd name="T85" fmla="*/ 516631259 h 1424"/>
              <a:gd name="T86" fmla="*/ 2147483647 w 2153"/>
              <a:gd name="T87" fmla="*/ 446068495 h 1424"/>
              <a:gd name="T88" fmla="*/ 2147483647 w 2153"/>
              <a:gd name="T89" fmla="*/ 425907252 h 1424"/>
              <a:gd name="T90" fmla="*/ 2147483647 w 2153"/>
              <a:gd name="T91" fmla="*/ 365423424 h 1424"/>
              <a:gd name="T92" fmla="*/ 2147483647 w 2153"/>
              <a:gd name="T93" fmla="*/ 315018729 h 1424"/>
              <a:gd name="T94" fmla="*/ 2147483647 w 2153"/>
              <a:gd name="T95" fmla="*/ 254534999 h 1424"/>
              <a:gd name="T96" fmla="*/ 2147483647 w 2153"/>
              <a:gd name="T97" fmla="*/ 264615621 h 1424"/>
              <a:gd name="T98" fmla="*/ 2147483647 w 2153"/>
              <a:gd name="T99" fmla="*/ 254534999 h 1424"/>
              <a:gd name="T100" fmla="*/ 1935480199 w 2153"/>
              <a:gd name="T101" fmla="*/ 204133430 h 1424"/>
              <a:gd name="T102" fmla="*/ 1643141767 w 2153"/>
              <a:gd name="T103" fmla="*/ 93246568 h 1424"/>
              <a:gd name="T104" fmla="*/ 1149191294 w 2153"/>
              <a:gd name="T105" fmla="*/ 42843448 h 1424"/>
              <a:gd name="T106" fmla="*/ 1169352538 w 2153"/>
              <a:gd name="T107" fmla="*/ 32761239 h 14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3"/>
              <a:gd name="T163" fmla="*/ 0 h 1424"/>
              <a:gd name="T164" fmla="*/ 2153 w 2153"/>
              <a:gd name="T165" fmla="*/ 1424 h 142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3" h="1424">
                <a:moveTo>
                  <a:pt x="464" y="13"/>
                </a:moveTo>
                <a:cubicBezTo>
                  <a:pt x="425" y="33"/>
                  <a:pt x="387" y="48"/>
                  <a:pt x="348" y="65"/>
                </a:cubicBezTo>
                <a:cubicBezTo>
                  <a:pt x="291" y="90"/>
                  <a:pt x="241" y="130"/>
                  <a:pt x="180" y="145"/>
                </a:cubicBezTo>
                <a:cubicBezTo>
                  <a:pt x="169" y="162"/>
                  <a:pt x="156" y="175"/>
                  <a:pt x="148" y="193"/>
                </a:cubicBezTo>
                <a:cubicBezTo>
                  <a:pt x="141" y="210"/>
                  <a:pt x="139" y="230"/>
                  <a:pt x="128" y="245"/>
                </a:cubicBezTo>
                <a:cubicBezTo>
                  <a:pt x="116" y="262"/>
                  <a:pt x="101" y="278"/>
                  <a:pt x="92" y="297"/>
                </a:cubicBezTo>
                <a:cubicBezTo>
                  <a:pt x="87" y="307"/>
                  <a:pt x="72" y="346"/>
                  <a:pt x="68" y="361"/>
                </a:cubicBezTo>
                <a:cubicBezTo>
                  <a:pt x="64" y="376"/>
                  <a:pt x="56" y="405"/>
                  <a:pt x="56" y="405"/>
                </a:cubicBezTo>
                <a:cubicBezTo>
                  <a:pt x="52" y="459"/>
                  <a:pt x="39" y="508"/>
                  <a:pt x="28" y="561"/>
                </a:cubicBezTo>
                <a:cubicBezTo>
                  <a:pt x="36" y="715"/>
                  <a:pt x="0" y="880"/>
                  <a:pt x="48" y="1025"/>
                </a:cubicBezTo>
                <a:cubicBezTo>
                  <a:pt x="49" y="1034"/>
                  <a:pt x="48" y="1045"/>
                  <a:pt x="52" y="1053"/>
                </a:cubicBezTo>
                <a:cubicBezTo>
                  <a:pt x="54" y="1057"/>
                  <a:pt x="61" y="1054"/>
                  <a:pt x="64" y="1057"/>
                </a:cubicBezTo>
                <a:cubicBezTo>
                  <a:pt x="68" y="1061"/>
                  <a:pt x="81" y="1086"/>
                  <a:pt x="84" y="1093"/>
                </a:cubicBezTo>
                <a:cubicBezTo>
                  <a:pt x="94" y="1115"/>
                  <a:pt x="95" y="1137"/>
                  <a:pt x="108" y="1157"/>
                </a:cubicBezTo>
                <a:cubicBezTo>
                  <a:pt x="110" y="1178"/>
                  <a:pt x="112" y="1211"/>
                  <a:pt x="116" y="1233"/>
                </a:cubicBezTo>
                <a:cubicBezTo>
                  <a:pt x="119" y="1246"/>
                  <a:pt x="136" y="1269"/>
                  <a:pt x="136" y="1269"/>
                </a:cubicBezTo>
                <a:cubicBezTo>
                  <a:pt x="149" y="1394"/>
                  <a:pt x="187" y="1353"/>
                  <a:pt x="324" y="1357"/>
                </a:cubicBezTo>
                <a:cubicBezTo>
                  <a:pt x="434" y="1375"/>
                  <a:pt x="562" y="1361"/>
                  <a:pt x="668" y="1357"/>
                </a:cubicBezTo>
                <a:cubicBezTo>
                  <a:pt x="816" y="1360"/>
                  <a:pt x="931" y="1367"/>
                  <a:pt x="1072" y="1385"/>
                </a:cubicBezTo>
                <a:cubicBezTo>
                  <a:pt x="1122" y="1399"/>
                  <a:pt x="1168" y="1412"/>
                  <a:pt x="1220" y="1417"/>
                </a:cubicBezTo>
                <a:cubicBezTo>
                  <a:pt x="1239" y="1423"/>
                  <a:pt x="1233" y="1424"/>
                  <a:pt x="1260" y="1413"/>
                </a:cubicBezTo>
                <a:cubicBezTo>
                  <a:pt x="1323" y="1388"/>
                  <a:pt x="1385" y="1359"/>
                  <a:pt x="1448" y="1333"/>
                </a:cubicBezTo>
                <a:cubicBezTo>
                  <a:pt x="1471" y="1323"/>
                  <a:pt x="1497" y="1319"/>
                  <a:pt x="1520" y="1309"/>
                </a:cubicBezTo>
                <a:cubicBezTo>
                  <a:pt x="1544" y="1299"/>
                  <a:pt x="1564" y="1283"/>
                  <a:pt x="1588" y="1273"/>
                </a:cubicBezTo>
                <a:cubicBezTo>
                  <a:pt x="1625" y="1257"/>
                  <a:pt x="1668" y="1251"/>
                  <a:pt x="1704" y="1233"/>
                </a:cubicBezTo>
                <a:cubicBezTo>
                  <a:pt x="1737" y="1217"/>
                  <a:pt x="1773" y="1200"/>
                  <a:pt x="1804" y="1181"/>
                </a:cubicBezTo>
                <a:cubicBezTo>
                  <a:pt x="1834" y="1162"/>
                  <a:pt x="1862" y="1136"/>
                  <a:pt x="1896" y="1125"/>
                </a:cubicBezTo>
                <a:cubicBezTo>
                  <a:pt x="1911" y="1110"/>
                  <a:pt x="1928" y="1110"/>
                  <a:pt x="1944" y="1097"/>
                </a:cubicBezTo>
                <a:cubicBezTo>
                  <a:pt x="1972" y="1074"/>
                  <a:pt x="1997" y="1045"/>
                  <a:pt x="2032" y="1033"/>
                </a:cubicBezTo>
                <a:cubicBezTo>
                  <a:pt x="2048" y="1020"/>
                  <a:pt x="2064" y="996"/>
                  <a:pt x="2084" y="989"/>
                </a:cubicBezTo>
                <a:cubicBezTo>
                  <a:pt x="2113" y="979"/>
                  <a:pt x="2101" y="986"/>
                  <a:pt x="2120" y="973"/>
                </a:cubicBezTo>
                <a:cubicBezTo>
                  <a:pt x="2147" y="932"/>
                  <a:pt x="2153" y="919"/>
                  <a:pt x="2132" y="857"/>
                </a:cubicBezTo>
                <a:cubicBezTo>
                  <a:pt x="2128" y="818"/>
                  <a:pt x="2136" y="769"/>
                  <a:pt x="2100" y="745"/>
                </a:cubicBezTo>
                <a:cubicBezTo>
                  <a:pt x="2090" y="730"/>
                  <a:pt x="2073" y="723"/>
                  <a:pt x="2056" y="717"/>
                </a:cubicBezTo>
                <a:cubicBezTo>
                  <a:pt x="2016" y="677"/>
                  <a:pt x="1963" y="678"/>
                  <a:pt x="1912" y="661"/>
                </a:cubicBezTo>
                <a:cubicBezTo>
                  <a:pt x="1897" y="638"/>
                  <a:pt x="1909" y="660"/>
                  <a:pt x="1900" y="621"/>
                </a:cubicBezTo>
                <a:cubicBezTo>
                  <a:pt x="1886" y="562"/>
                  <a:pt x="1888" y="570"/>
                  <a:pt x="1824" y="565"/>
                </a:cubicBezTo>
                <a:cubicBezTo>
                  <a:pt x="1788" y="529"/>
                  <a:pt x="1758" y="482"/>
                  <a:pt x="1708" y="465"/>
                </a:cubicBezTo>
                <a:cubicBezTo>
                  <a:pt x="1689" y="446"/>
                  <a:pt x="1659" y="436"/>
                  <a:pt x="1636" y="421"/>
                </a:cubicBezTo>
                <a:cubicBezTo>
                  <a:pt x="1611" y="404"/>
                  <a:pt x="1583" y="352"/>
                  <a:pt x="1560" y="329"/>
                </a:cubicBezTo>
                <a:cubicBezTo>
                  <a:pt x="1551" y="303"/>
                  <a:pt x="1563" y="330"/>
                  <a:pt x="1544" y="309"/>
                </a:cubicBezTo>
                <a:cubicBezTo>
                  <a:pt x="1527" y="290"/>
                  <a:pt x="1516" y="266"/>
                  <a:pt x="1496" y="249"/>
                </a:cubicBezTo>
                <a:cubicBezTo>
                  <a:pt x="1472" y="229"/>
                  <a:pt x="1434" y="215"/>
                  <a:pt x="1404" y="205"/>
                </a:cubicBezTo>
                <a:cubicBezTo>
                  <a:pt x="1391" y="185"/>
                  <a:pt x="1400" y="196"/>
                  <a:pt x="1372" y="177"/>
                </a:cubicBezTo>
                <a:cubicBezTo>
                  <a:pt x="1368" y="174"/>
                  <a:pt x="1360" y="169"/>
                  <a:pt x="1360" y="169"/>
                </a:cubicBezTo>
                <a:cubicBezTo>
                  <a:pt x="1354" y="145"/>
                  <a:pt x="1361" y="155"/>
                  <a:pt x="1332" y="145"/>
                </a:cubicBezTo>
                <a:cubicBezTo>
                  <a:pt x="1321" y="141"/>
                  <a:pt x="1316" y="131"/>
                  <a:pt x="1308" y="125"/>
                </a:cubicBezTo>
                <a:cubicBezTo>
                  <a:pt x="1288" y="110"/>
                  <a:pt x="1279" y="107"/>
                  <a:pt x="1256" y="101"/>
                </a:cubicBezTo>
                <a:cubicBezTo>
                  <a:pt x="1156" y="103"/>
                  <a:pt x="1098" y="110"/>
                  <a:pt x="1008" y="105"/>
                </a:cubicBezTo>
                <a:cubicBezTo>
                  <a:pt x="966" y="94"/>
                  <a:pt x="934" y="98"/>
                  <a:pt x="888" y="101"/>
                </a:cubicBezTo>
                <a:cubicBezTo>
                  <a:pt x="844" y="98"/>
                  <a:pt x="809" y="91"/>
                  <a:pt x="768" y="81"/>
                </a:cubicBezTo>
                <a:cubicBezTo>
                  <a:pt x="745" y="66"/>
                  <a:pt x="681" y="43"/>
                  <a:pt x="652" y="37"/>
                </a:cubicBezTo>
                <a:cubicBezTo>
                  <a:pt x="596" y="0"/>
                  <a:pt x="513" y="18"/>
                  <a:pt x="456" y="17"/>
                </a:cubicBezTo>
                <a:cubicBezTo>
                  <a:pt x="438" y="5"/>
                  <a:pt x="439" y="8"/>
                  <a:pt x="464" y="13"/>
                </a:cubicBezTo>
                <a:close/>
              </a:path>
            </a:pathLst>
          </a:custGeom>
          <a:solidFill>
            <a:schemeClr val="folHlink"/>
          </a:solidFill>
          <a:ln w="38100" cap="sq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452155" y="957180"/>
            <a:ext cx="4521302" cy="1508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7x10</a:t>
            </a:r>
            <a:r>
              <a:rPr lang="en-US" sz="2000" b="1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12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protons/bunch 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@ 20 GeV/c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dal PS 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6 ns time resolution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Flight path of 185 m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10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 n/cm</a:t>
            </a:r>
            <a:r>
              <a:rPr lang="en-US" sz="2000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/bunch in experimental area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723" y="38669"/>
            <a:ext cx="5287253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i="1" dirty="0" err="1" smtClean="0">
                <a:solidFill>
                  <a:srgbClr val="FFFF00"/>
                </a:solidFill>
              </a:rPr>
              <a:t>Experimental</a:t>
            </a:r>
            <a:r>
              <a:rPr lang="it-IT" sz="3600" i="1" dirty="0" smtClean="0">
                <a:solidFill>
                  <a:srgbClr val="FFFF00"/>
                </a:solidFill>
              </a:rPr>
              <a:t> Area 1 (EAR1)</a:t>
            </a:r>
          </a:p>
        </p:txBody>
      </p:sp>
    </p:spTree>
    <p:extLst>
      <p:ext uri="{BB962C8B-B14F-4D97-AF65-F5344CB8AC3E}">
        <p14:creationId xmlns:p14="http://schemas.microsoft.com/office/powerpoint/2010/main" val="40205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3912 C -0.02279 -0.02223 0.00013 -0.09885 0.04883 -0.12755 C 0.0987 -0.15625 0.1556 -0.12871 0.17539 -0.06713 C 0.19531 -0.00278 0.17292 0.06828 0.12461 0.09768 C 0.07565 0.12847 0.01888 0.10139 -0.00182 0.03912 Z " pathEditMode="relative" rAng="1476000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03912 L -0.21211 -0.230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9232 -0.124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32" y="602377"/>
            <a:ext cx="4644818" cy="597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2 7"/>
          <p:cNvSpPr/>
          <p:nvPr/>
        </p:nvSpPr>
        <p:spPr>
          <a:xfrm>
            <a:off x="9994143" y="1009903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8826"/>
              <a:gd name="adj6" fmla="val -123577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Beam Dump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Line Callout 2 8"/>
          <p:cNvSpPr/>
          <p:nvPr/>
        </p:nvSpPr>
        <p:spPr>
          <a:xfrm>
            <a:off x="9994143" y="1826181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6912"/>
              <a:gd name="adj6" fmla="val -125211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EAR-2 Exp. Hall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Line Callout 2 9"/>
          <p:cNvSpPr/>
          <p:nvPr/>
        </p:nvSpPr>
        <p:spPr>
          <a:xfrm>
            <a:off x="9957174" y="2618269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6167"/>
              <a:gd name="adj6" fmla="val -138523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r>
              <a:rPr lang="en-GB" baseline="30000" dirty="0" smtClean="0">
                <a:solidFill>
                  <a:schemeClr val="tx1"/>
                </a:solidFill>
              </a:rPr>
              <a:t>nd</a:t>
            </a:r>
            <a:r>
              <a:rPr lang="en-GB" dirty="0" smtClean="0">
                <a:solidFill>
                  <a:schemeClr val="tx1"/>
                </a:solidFill>
              </a:rPr>
              <a:t> Collimator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Line Callout 2 10"/>
          <p:cNvSpPr/>
          <p:nvPr/>
        </p:nvSpPr>
        <p:spPr>
          <a:xfrm>
            <a:off x="9975807" y="4212705"/>
            <a:ext cx="1921028" cy="349780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-42017"/>
              <a:gd name="adj6" fmla="val -138717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Magnet</a:t>
            </a:r>
          </a:p>
        </p:txBody>
      </p:sp>
      <p:sp>
        <p:nvSpPr>
          <p:cNvPr id="7" name="Line Callout 2 11"/>
          <p:cNvSpPr/>
          <p:nvPr/>
        </p:nvSpPr>
        <p:spPr>
          <a:xfrm>
            <a:off x="9994143" y="5332045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0263"/>
              <a:gd name="adj6" fmla="val -140526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Pit Shielding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Line Callout 2 12"/>
          <p:cNvSpPr/>
          <p:nvPr/>
        </p:nvSpPr>
        <p:spPr>
          <a:xfrm>
            <a:off x="9985332" y="5908109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5195"/>
              <a:gd name="adj6" fmla="val -1399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Target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170116" y="3106634"/>
            <a:ext cx="11548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Area</a:t>
            </a:r>
            <a:endParaRPr lang="en-US" dirty="0"/>
          </a:p>
        </p:txBody>
      </p:sp>
      <p:sp>
        <p:nvSpPr>
          <p:cNvPr id="10" name="TextBox 14"/>
          <p:cNvSpPr txBox="1"/>
          <p:nvPr/>
        </p:nvSpPr>
        <p:spPr>
          <a:xfrm>
            <a:off x="5204824" y="5128366"/>
            <a:ext cx="145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Existing Area</a:t>
            </a:r>
            <a:endParaRPr lang="en-US" dirty="0"/>
          </a:p>
        </p:txBody>
      </p:sp>
      <p:sp>
        <p:nvSpPr>
          <p:cNvPr id="11" name="Line Callout 2 18"/>
          <p:cNvSpPr/>
          <p:nvPr/>
        </p:nvSpPr>
        <p:spPr>
          <a:xfrm>
            <a:off x="9980362" y="4755981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-70811"/>
              <a:gd name="adj6" fmla="val -143560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r>
              <a:rPr lang="en-GB" baseline="30000" dirty="0" smtClean="0">
                <a:solidFill>
                  <a:schemeClr val="tx1"/>
                </a:solidFill>
              </a:rPr>
              <a:t>st</a:t>
            </a:r>
            <a:r>
              <a:rPr lang="en-GB" dirty="0" smtClean="0">
                <a:solidFill>
                  <a:schemeClr val="tx1"/>
                </a:solidFill>
              </a:rPr>
              <a:t> Collimator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ine Callout 2 19"/>
          <p:cNvSpPr/>
          <p:nvPr/>
        </p:nvSpPr>
        <p:spPr>
          <a:xfrm>
            <a:off x="9957174" y="3675861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6167"/>
              <a:gd name="adj6" fmla="val -140412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Filter Box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Line Callout 2 20"/>
          <p:cNvSpPr/>
          <p:nvPr/>
        </p:nvSpPr>
        <p:spPr>
          <a:xfrm>
            <a:off x="9957174" y="3122325"/>
            <a:ext cx="1921028" cy="382568"/>
          </a:xfrm>
          <a:prstGeom prst="borderCallout2">
            <a:avLst>
              <a:gd name="adj1" fmla="val 48675"/>
              <a:gd name="adj2" fmla="val 95"/>
              <a:gd name="adj3" fmla="val 50171"/>
              <a:gd name="adj4" fmla="val -32076"/>
              <a:gd name="adj5" fmla="val 40263"/>
              <a:gd name="adj6" fmla="val -140526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</a:t>
            </a:r>
            <a:r>
              <a:rPr lang="en-GB" dirty="0" smtClean="0">
                <a:solidFill>
                  <a:schemeClr val="tx1"/>
                </a:solidFill>
              </a:rPr>
              <a:t>hielding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4" name="Group 41"/>
          <p:cNvGrpSpPr/>
          <p:nvPr/>
        </p:nvGrpSpPr>
        <p:grpSpPr>
          <a:xfrm>
            <a:off x="3620470" y="768177"/>
            <a:ext cx="3528072" cy="5821872"/>
            <a:chOff x="617804" y="816308"/>
            <a:chExt cx="3528072" cy="5821872"/>
          </a:xfrm>
        </p:grpSpPr>
        <p:cxnSp>
          <p:nvCxnSpPr>
            <p:cNvPr id="15" name="Straight Arrow Connector 2"/>
            <p:cNvCxnSpPr/>
            <p:nvPr/>
          </p:nvCxnSpPr>
          <p:spPr>
            <a:xfrm flipV="1">
              <a:off x="1337884" y="816308"/>
              <a:ext cx="0" cy="5821872"/>
            </a:xfrm>
            <a:prstGeom prst="straightConnector1">
              <a:avLst/>
            </a:prstGeom>
            <a:ln w="12700" cap="flat">
              <a:solidFill>
                <a:schemeClr val="bg1"/>
              </a:solidFill>
              <a:prstDash val="solid"/>
              <a:round/>
              <a:tailEnd type="arrow" w="sm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7"/>
            <p:cNvCxnSpPr/>
            <p:nvPr/>
          </p:nvCxnSpPr>
          <p:spPr>
            <a:xfrm>
              <a:off x="1265876" y="6134124"/>
              <a:ext cx="288000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lg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8"/>
            <p:cNvCxnSpPr/>
            <p:nvPr/>
          </p:nvCxnSpPr>
          <p:spPr>
            <a:xfrm>
              <a:off x="1265876" y="4261916"/>
              <a:ext cx="288000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lg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/>
            <p:cNvCxnSpPr/>
            <p:nvPr/>
          </p:nvCxnSpPr>
          <p:spPr>
            <a:xfrm>
              <a:off x="1265876" y="2630390"/>
              <a:ext cx="288000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lg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0"/>
            <p:cNvCxnSpPr/>
            <p:nvPr/>
          </p:nvCxnSpPr>
          <p:spPr>
            <a:xfrm>
              <a:off x="1265876" y="1309588"/>
              <a:ext cx="288000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lg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5"/>
            <p:cNvSpPr txBox="1"/>
            <p:nvPr/>
          </p:nvSpPr>
          <p:spPr>
            <a:xfrm>
              <a:off x="617804" y="816308"/>
              <a:ext cx="684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h</a:t>
              </a:r>
              <a:r>
                <a:rPr lang="en-GB" dirty="0" smtClean="0">
                  <a:solidFill>
                    <a:schemeClr val="bg1"/>
                  </a:solidFill>
                </a:rPr>
                <a:t> [m]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6"/>
            <p:cNvSpPr txBox="1"/>
            <p:nvPr/>
          </p:nvSpPr>
          <p:spPr>
            <a:xfrm>
              <a:off x="905836" y="593150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0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37"/>
            <p:cNvSpPr txBox="1"/>
            <p:nvPr/>
          </p:nvSpPr>
          <p:spPr>
            <a:xfrm>
              <a:off x="761820" y="41179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9.8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38"/>
            <p:cNvSpPr txBox="1"/>
            <p:nvPr/>
          </p:nvSpPr>
          <p:spPr>
            <a:xfrm>
              <a:off x="689812" y="2461716"/>
              <a:ext cx="593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18.1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40"/>
            <p:cNvSpPr txBox="1"/>
            <p:nvPr/>
          </p:nvSpPr>
          <p:spPr>
            <a:xfrm>
              <a:off x="689812" y="1093564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24.4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45"/>
          <p:cNvSpPr txBox="1"/>
          <p:nvPr/>
        </p:nvSpPr>
        <p:spPr>
          <a:xfrm>
            <a:off x="7641069" y="5642605"/>
            <a:ext cx="15841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EAR1</a:t>
            </a:r>
            <a:endParaRPr lang="en-US" dirty="0"/>
          </a:p>
        </p:txBody>
      </p:sp>
      <p:cxnSp>
        <p:nvCxnSpPr>
          <p:cNvPr id="26" name="Straight Arrow Connector 47"/>
          <p:cNvCxnSpPr>
            <a:stCxn id="25" idx="1"/>
          </p:cNvCxnSpPr>
          <p:nvPr/>
        </p:nvCxnSpPr>
        <p:spPr>
          <a:xfrm>
            <a:off x="7641069" y="5827271"/>
            <a:ext cx="85345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37723" y="38669"/>
            <a:ext cx="5287253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3600" i="1" dirty="0" err="1" smtClean="0">
                <a:solidFill>
                  <a:srgbClr val="FFFF00"/>
                </a:solidFill>
              </a:rPr>
              <a:t>Experimental</a:t>
            </a:r>
            <a:r>
              <a:rPr lang="it-IT" sz="3600" i="1" dirty="0" smtClean="0">
                <a:solidFill>
                  <a:srgbClr val="FFFF00"/>
                </a:solidFill>
              </a:rPr>
              <a:t> Area 2 (EAR2)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6998" y="1386464"/>
            <a:ext cx="3577412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Flight path of 19 m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  <a:buClr>
                <a:srgbClr val="CCFF33"/>
              </a:buClr>
              <a:buSzPct val="70000"/>
            </a:pP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Arial" pitchFamily="34" charset="0"/>
              </a:rPr>
              <a:t>lux higher than in EAR-1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480" b="13033"/>
          <a:stretch/>
        </p:blipFill>
        <p:spPr>
          <a:xfrm>
            <a:off x="380912" y="2733376"/>
            <a:ext cx="3219301" cy="2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LUUUUU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9483"/>
            <a:ext cx="9144000" cy="55727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549956" y="56764"/>
            <a:ext cx="9118044" cy="461665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Broad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neutron energy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range			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meV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→ GeV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24000" y="6251493"/>
            <a:ext cx="7999562" cy="461665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High instantaneous flux 	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10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5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- 10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6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 n/cm</a:t>
            </a:r>
            <a:r>
              <a:rPr lang="en-GB" sz="2400" baseline="300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2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cs typeface="Aharoni" panose="02010803020104030203" pitchFamily="2" charset="-79"/>
              </a:rPr>
              <a:t>/bunch</a:t>
            </a:r>
          </a:p>
        </p:txBody>
      </p:sp>
    </p:spTree>
    <p:extLst>
      <p:ext uri="{BB962C8B-B14F-4D97-AF65-F5344CB8AC3E}">
        <p14:creationId xmlns:p14="http://schemas.microsoft.com/office/powerpoint/2010/main" val="16908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6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5" y="2041813"/>
            <a:ext cx="5560452" cy="4170339"/>
          </a:xfrm>
          <a:prstGeom prst="rect">
            <a:avLst/>
          </a:prstGeom>
        </p:spPr>
      </p:pic>
      <p:pic>
        <p:nvPicPr>
          <p:cNvPr id="5" name="Picture 4" descr="TAC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81" y="2127996"/>
            <a:ext cx="5713471" cy="42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DSCN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4343" y="5138888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13221" y="6281888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aseline="30000" dirty="0">
                <a:solidFill>
                  <a:srgbClr val="FFFF00"/>
                </a:solidFill>
              </a:rPr>
              <a:t>10</a:t>
            </a:r>
            <a:r>
              <a:rPr lang="en-GB" sz="1200" dirty="0">
                <a:solidFill>
                  <a:srgbClr val="FFFF00"/>
                </a:solidFill>
              </a:rPr>
              <a:t>B loaded </a:t>
            </a:r>
          </a:p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FFFF00"/>
                </a:solidFill>
              </a:rPr>
              <a:t>Carbon Fibre Capsules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122" y="89886"/>
            <a:ext cx="2731517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</a:rPr>
              <a:t>(n, </a:t>
            </a:r>
            <a:r>
              <a:rPr lang="el-GR" sz="4000" b="1" dirty="0" smtClean="0">
                <a:solidFill>
                  <a:srgbClr val="FFFF00"/>
                </a:solidFill>
              </a:rPr>
              <a:t>γ</a:t>
            </a:r>
            <a:r>
              <a:rPr lang="it-IT" sz="4000" b="1" dirty="0" smtClean="0">
                <a:solidFill>
                  <a:srgbClr val="FFFF00"/>
                </a:solidFill>
              </a:rPr>
              <a:t>) </a:t>
            </a:r>
            <a:r>
              <a:rPr lang="it-IT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set-up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6259216" y="65893"/>
            <a:ext cx="5855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2. Total Absorption Calorimeter</a:t>
            </a:r>
          </a:p>
          <a:p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4</a:t>
            </a:r>
            <a:r>
              <a:rPr lang="el-GR" sz="2000" dirty="0" smtClean="0">
                <a:solidFill>
                  <a:srgbClr val="FFFF00"/>
                </a:solidFill>
                <a:cs typeface="Arial" pitchFamily="34" charset="0"/>
              </a:rPr>
              <a:t>π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 geometry</a:t>
            </a:r>
            <a:endParaRPr lang="en-US" sz="2000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40 BaF</a:t>
            </a:r>
            <a:r>
              <a:rPr lang="en-US" sz="2000" baseline="-25000" dirty="0" smtClean="0">
                <a:solidFill>
                  <a:srgbClr val="FFFF00"/>
                </a:solidFill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crystals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Good energy resolution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Discrimination of spurious events and background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773482" y="2177410"/>
            <a:ext cx="2272866" cy="4801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2800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sz="2800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detectors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Left Arrow 7"/>
          <p:cNvSpPr/>
          <p:nvPr/>
        </p:nvSpPr>
        <p:spPr>
          <a:xfrm rot="864156">
            <a:off x="3539085" y="4046329"/>
            <a:ext cx="2103427" cy="484632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6673" y="5686889"/>
            <a:ext cx="2188420" cy="424732"/>
          </a:xfrm>
          <a:prstGeom prst="rect">
            <a:avLst/>
          </a:prstGeom>
          <a:solidFill>
            <a:srgbClr val="FFFF99"/>
          </a:solidFill>
          <a:ln w="127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Sample changer</a:t>
            </a:r>
            <a:endParaRPr lang="en-US" sz="2400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1581727" y="4971494"/>
            <a:ext cx="1214738" cy="742028"/>
          </a:xfrm>
          <a:prstGeom prst="line">
            <a:avLst/>
          </a:prstGeom>
          <a:noFill/>
          <a:ln w="50800">
            <a:solidFill>
              <a:srgbClr val="FFFF99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604806" y="6198845"/>
            <a:ext cx="3485734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endParaRPr lang="en-US" sz="1200" b="1" dirty="0">
              <a:solidFill>
                <a:srgbClr val="FFFF00"/>
              </a:solidFill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sz="1200" b="1" dirty="0">
                <a:solidFill>
                  <a:srgbClr val="FFFF00"/>
                </a:solidFill>
              </a:rPr>
              <a:t>NIM A496 (2003) </a:t>
            </a:r>
            <a:r>
              <a:rPr lang="en-US" sz="1200" b="1" dirty="0" smtClean="0">
                <a:solidFill>
                  <a:srgbClr val="FFFF00"/>
                </a:solidFill>
              </a:rPr>
              <a:t>425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GB" sz="1200" dirty="0">
                <a:solidFill>
                  <a:srgbClr val="FFFF00"/>
                </a:solidFill>
              </a:rPr>
              <a:t>CERN Public Note n_TOF-PUB-2013-002 (2013)</a:t>
            </a:r>
            <a:endParaRPr lang="it-IT" sz="1200" b="1" dirty="0">
              <a:solidFill>
                <a:srgbClr val="FFFF00"/>
              </a:solidFill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82184" y="864093"/>
            <a:ext cx="48138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1. Liquid scintillators</a:t>
            </a:r>
          </a:p>
          <a:p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low neutron sensitivity measurements</a:t>
            </a:r>
            <a:endParaRPr lang="en-US" sz="2000" dirty="0" smtClean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748070" y="4464729"/>
            <a:ext cx="1526828" cy="480131"/>
          </a:xfrm>
          <a:prstGeom prst="rect">
            <a:avLst/>
          </a:prstGeom>
          <a:solidFill>
            <a:srgbClr val="99CCFF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3117E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neutrons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655032" y="2578902"/>
            <a:ext cx="241003" cy="751021"/>
          </a:xfrm>
          <a:prstGeom prst="lin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201913" y="2609281"/>
            <a:ext cx="635778" cy="1118171"/>
          </a:xfrm>
          <a:prstGeom prst="lin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11" grpId="0" animBg="1"/>
      <p:bldP spid="12" grpId="0" animBg="1"/>
      <p:bldP spid="13" grpId="0" animBg="1"/>
      <p:bldP spid="15" grpId="0"/>
      <p:bldP spid="17" grpId="0"/>
      <p:bldP spid="10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4122" y="89886"/>
            <a:ext cx="4162999" cy="707886"/>
          </a:xfrm>
          <a:prstGeom prst="rect">
            <a:avLst/>
          </a:prstGeom>
          <a:noFill/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</a:rPr>
              <a:t>(n, </a:t>
            </a:r>
            <a:r>
              <a:rPr lang="en-GB" sz="4000" b="1" dirty="0" smtClean="0">
                <a:solidFill>
                  <a:srgbClr val="FFFF00"/>
                </a:solidFill>
              </a:rPr>
              <a:t>p</a:t>
            </a:r>
            <a:r>
              <a:rPr lang="it-IT" sz="4000" b="1" dirty="0" smtClean="0">
                <a:solidFill>
                  <a:srgbClr val="FFFF00"/>
                </a:solidFill>
              </a:rPr>
              <a:t>), (n, </a:t>
            </a:r>
            <a:r>
              <a:rPr lang="el-GR" sz="4000" b="1" dirty="0" smtClean="0">
                <a:solidFill>
                  <a:srgbClr val="FFFF00"/>
                </a:solidFill>
              </a:rPr>
              <a:t>α</a:t>
            </a:r>
            <a:r>
              <a:rPr lang="it-IT" sz="4000" b="1" dirty="0" smtClean="0">
                <a:solidFill>
                  <a:srgbClr val="FFFF00"/>
                </a:solidFill>
              </a:rPr>
              <a:t>) </a:t>
            </a:r>
            <a:r>
              <a:rPr lang="it-IT" sz="4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set-up</a:t>
            </a: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86" y="3550806"/>
            <a:ext cx="3579255" cy="2529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5"/>
          <p:cNvSpPr txBox="1"/>
          <p:nvPr/>
        </p:nvSpPr>
        <p:spPr>
          <a:xfrm>
            <a:off x="75565" y="930412"/>
            <a:ext cx="4936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MicroMegas</a:t>
            </a:r>
            <a:endParaRPr lang="en-US" sz="2800" b="1" dirty="0" smtClean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High gain, low noise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Several samples can be measured in parallel </a:t>
            </a: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(n,</a:t>
            </a:r>
            <a:r>
              <a:rPr lang="it-IT" sz="2000" dirty="0">
                <a:solidFill>
                  <a:srgbClr val="FFFF00"/>
                </a:solidFill>
                <a:cs typeface="Arial" pitchFamily="34" charset="0"/>
              </a:rPr>
              <a:t>f</a:t>
            </a: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) measurements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5" name="Picture 6" descr="micromegas.jpg"/>
          <p:cNvPicPr>
            <a:picLocks noChangeAspect="1"/>
          </p:cNvPicPr>
          <p:nvPr/>
        </p:nvPicPr>
        <p:blipFill>
          <a:blip r:embed="rId3" cstate="print"/>
          <a:srcRect l="14764" t="11811" r="20669" b="19193"/>
          <a:stretch>
            <a:fillRect/>
          </a:stretch>
        </p:blipFill>
        <p:spPr>
          <a:xfrm>
            <a:off x="3681642" y="3550806"/>
            <a:ext cx="2957087" cy="2527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9908" y="927540"/>
            <a:ext cx="4936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Silicon detectors</a:t>
            </a:r>
          </a:p>
          <a:p>
            <a:endParaRPr lang="en-US" sz="2000" b="1" dirty="0" smtClean="0">
              <a:solidFill>
                <a:srgbClr val="FFFF00"/>
              </a:solidFill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Diamond detectors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ΔE-E telescope</a:t>
            </a:r>
          </a:p>
          <a:p>
            <a:pPr>
              <a:buFontTx/>
              <a:buChar char="-"/>
            </a:pPr>
            <a:r>
              <a:rPr lang="en-GB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cs typeface="Arial" pitchFamily="34" charset="0"/>
              </a:rPr>
              <a:t>Sandwich of detectors in beam</a:t>
            </a:r>
            <a:r>
              <a:rPr lang="en-GB" sz="20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Parallelogramma 7"/>
          <p:cNvSpPr>
            <a:spLocks noChangeArrowheads="1"/>
          </p:cNvSpPr>
          <p:nvPr/>
        </p:nvSpPr>
        <p:spPr bwMode="auto">
          <a:xfrm rot="16037329">
            <a:off x="9648022" y="5138297"/>
            <a:ext cx="1389063" cy="885825"/>
          </a:xfrm>
          <a:prstGeom prst="parallelogram">
            <a:avLst>
              <a:gd name="adj" fmla="val 40364"/>
            </a:avLst>
          </a:prstGeom>
          <a:solidFill>
            <a:srgbClr val="558ED5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arallelogramma 8"/>
          <p:cNvSpPr>
            <a:spLocks noChangeArrowheads="1"/>
          </p:cNvSpPr>
          <p:nvPr/>
        </p:nvSpPr>
        <p:spPr bwMode="auto">
          <a:xfrm rot="16037329">
            <a:off x="9756767" y="5281965"/>
            <a:ext cx="1136650" cy="708025"/>
          </a:xfrm>
          <a:prstGeom prst="parallelogram">
            <a:avLst>
              <a:gd name="adj" fmla="val 40476"/>
            </a:avLst>
          </a:prstGeom>
          <a:solidFill>
            <a:srgbClr val="FF0000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arallelogramma 9"/>
          <p:cNvSpPr>
            <a:spLocks noChangeArrowheads="1"/>
          </p:cNvSpPr>
          <p:nvPr/>
        </p:nvSpPr>
        <p:spPr bwMode="auto">
          <a:xfrm rot="16037329">
            <a:off x="9463079" y="5215290"/>
            <a:ext cx="1390650" cy="885825"/>
          </a:xfrm>
          <a:prstGeom prst="parallelogram">
            <a:avLst>
              <a:gd name="adj" fmla="val 40410"/>
            </a:avLst>
          </a:prstGeom>
          <a:solidFill>
            <a:srgbClr val="558ED5">
              <a:alpha val="75000"/>
            </a:srgbClr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vert="eaVert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9182091" y="5724878"/>
            <a:ext cx="1143000" cy="6096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22"/>
          <p:cNvSpPr txBox="1">
            <a:spLocks noChangeArrowheads="1"/>
          </p:cNvSpPr>
          <p:nvPr/>
        </p:nvSpPr>
        <p:spPr bwMode="auto">
          <a:xfrm>
            <a:off x="8267691" y="587727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/>
              <a:t>neutrons</a:t>
            </a:r>
          </a:p>
        </p:txBody>
      </p:sp>
      <p:sp>
        <p:nvSpPr>
          <p:cNvPr id="13" name="CasellaDiTesto 23"/>
          <p:cNvSpPr txBox="1"/>
          <p:nvPr/>
        </p:nvSpPr>
        <p:spPr>
          <a:xfrm>
            <a:off x="8648691" y="5316891"/>
            <a:ext cx="1066800" cy="3667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chemeClr val="bg1"/>
                </a:solidFill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14" name="CasellaDiTesto 26"/>
          <p:cNvSpPr txBox="1"/>
          <p:nvPr/>
        </p:nvSpPr>
        <p:spPr>
          <a:xfrm>
            <a:off x="10858491" y="5926491"/>
            <a:ext cx="1066800" cy="36671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Silicon</a:t>
            </a:r>
            <a:r>
              <a:rPr lang="it-IT" sz="1800" dirty="0">
                <a:solidFill>
                  <a:schemeClr val="bg1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5" name="CasellaDiTesto 28"/>
          <p:cNvSpPr txBox="1">
            <a:spLocks noChangeArrowheads="1"/>
          </p:cNvSpPr>
          <p:nvPr/>
        </p:nvSpPr>
        <p:spPr bwMode="auto">
          <a:xfrm>
            <a:off x="10858491" y="536292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>
                <a:solidFill>
                  <a:srgbClr val="FF0000"/>
                </a:solidFill>
              </a:rPr>
              <a:t>sample</a:t>
            </a:r>
          </a:p>
        </p:txBody>
      </p:sp>
      <p:grpSp>
        <p:nvGrpSpPr>
          <p:cNvPr id="16" name="Group 28"/>
          <p:cNvGrpSpPr>
            <a:grpSpLocks/>
          </p:cNvGrpSpPr>
          <p:nvPr/>
        </p:nvGrpSpPr>
        <p:grpSpPr bwMode="auto">
          <a:xfrm rot="1494655">
            <a:off x="10020301" y="5496283"/>
            <a:ext cx="533401" cy="457200"/>
            <a:chOff x="4704" y="2064"/>
            <a:chExt cx="432" cy="336"/>
          </a:xfrm>
        </p:grpSpPr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4944" y="2064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it-IT"/>
            </a:p>
          </p:txBody>
        </p:sp>
        <p:sp>
          <p:nvSpPr>
            <p:cNvPr id="18" name="Line 27"/>
            <p:cNvSpPr>
              <a:spLocks noChangeShapeType="1"/>
            </p:cNvSpPr>
            <p:nvPr/>
          </p:nvSpPr>
          <p:spPr bwMode="auto">
            <a:xfrm flipH="1">
              <a:off x="4704" y="2256"/>
              <a:ext cx="192" cy="14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endParaRPr lang="it-IT"/>
            </a:p>
          </p:txBody>
        </p:sp>
      </p:grpSp>
      <p:pic>
        <p:nvPicPr>
          <p:cNvPr id="19" name="Picture 14" descr="DSC016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08" y="2723141"/>
            <a:ext cx="3026508" cy="201108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Verde gia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1662</Words>
  <Application>Microsoft Office PowerPoint</Application>
  <PresentationFormat>Widescreen</PresentationFormat>
  <Paragraphs>383</Paragraphs>
  <Slides>31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47" baseType="lpstr">
      <vt:lpstr>ＭＳ Ｐゴシック</vt:lpstr>
      <vt:lpstr>ＭＳ Ｐゴシック</vt:lpstr>
      <vt:lpstr>Aharoni</vt:lpstr>
      <vt:lpstr>Arial</vt:lpstr>
      <vt:lpstr>Calibri</vt:lpstr>
      <vt:lpstr>Calibri Light</vt:lpstr>
      <vt:lpstr>Monotype Sorts</vt:lpstr>
      <vt:lpstr>Symbol</vt:lpstr>
      <vt:lpstr>Times New Roman</vt:lpstr>
      <vt:lpstr>Trebuchet MS</vt:lpstr>
      <vt:lpstr>Verdana</vt:lpstr>
      <vt:lpstr>Wingdings</vt:lpstr>
      <vt:lpstr>Tema di Office</vt:lpstr>
      <vt:lpstr>Fotografia Photo Editor</vt:lpstr>
      <vt:lpstr>Equation</vt:lpstr>
      <vt:lpstr>Formel</vt:lpstr>
      <vt:lpstr>Status and future of n_TOF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Sezione di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and future of n_TOF</dc:title>
  <dc:creator>Paolo Maria Milazzo</dc:creator>
  <cp:lastModifiedBy>Paolo Maria Milazzo</cp:lastModifiedBy>
  <cp:revision>148</cp:revision>
  <dcterms:created xsi:type="dcterms:W3CDTF">2015-02-18T10:22:36Z</dcterms:created>
  <dcterms:modified xsi:type="dcterms:W3CDTF">2015-04-28T10:44:06Z</dcterms:modified>
</cp:coreProperties>
</file>