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19D51-DFDA-417C-9E7E-900696BD57C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4440-4036-43AE-BDDB-E02A44D3CF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9093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448DF-016A-42E3-AB07-27BF1EF57C4C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96A22-4128-48E8-8968-085D2B6686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1117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517D7-FDD0-40F1-982E-EA460729663D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1AD57-437C-4FA6-AAC1-D0391DE629A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88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22E8-5EFF-4134-ADC9-B552237E2A1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512D-6B10-4CC2-801B-D7C05F860FB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8879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4979-262B-4969-B54B-69E189E5F28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C1014-3E48-4C80-885F-54745E37903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7397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AEF71-B30A-4F14-9409-A951758E796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36E28-AF57-41C9-A1A2-45F41841EB9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4527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F8A12-AFDD-455C-8E6A-36FC726F933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F0D41-259A-4C29-9199-F31EF657BB5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8723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567E-669C-4E9E-ADA3-11E2EEDA2357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DF15F-F46E-4148-97C5-D11301906CE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7883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B1896-74D5-4D58-8A4D-6A38F6581B62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4329F-81FA-45A5-ADF9-D7FA0A9A519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0906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E6B5B-69F6-4CA7-B042-BF9865E17C86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3F8AA-21D8-4628-B49B-9018BC20BD5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9373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0C3-9A44-49A8-B6A8-0581601B3F7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532CC-28BE-4567-B28C-8AE617D9C7C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62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7BA120-6C98-458D-B2E1-35BC0E21BB87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ED31AF-80E1-4679-92A4-1ED7569A3FFE}" type="slidenum">
              <a:rPr lang="it-IT" altLang="it-IT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9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4" t="5600" r="2267" b="800"/>
          <a:stretch/>
        </p:blipFill>
        <p:spPr>
          <a:xfrm>
            <a:off x="662940" y="800100"/>
            <a:ext cx="5326380" cy="534924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876800" y="406400"/>
            <a:ext cx="3268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Muon</a:t>
            </a:r>
            <a:r>
              <a:rPr lang="it-IT" dirty="0" smtClean="0"/>
              <a:t> </a:t>
            </a:r>
            <a:r>
              <a:rPr lang="it-IT" dirty="0" err="1" smtClean="0"/>
              <a:t>energy</a:t>
            </a:r>
            <a:r>
              <a:rPr lang="it-IT" dirty="0" smtClean="0"/>
              <a:t> </a:t>
            </a:r>
            <a:r>
              <a:rPr lang="it-IT" dirty="0" err="1" smtClean="0"/>
              <a:t>distribution</a:t>
            </a:r>
            <a:r>
              <a:rPr lang="it-IT" dirty="0" smtClean="0"/>
              <a:t> in </a:t>
            </a:r>
            <a:r>
              <a:rPr lang="it-IT" dirty="0" err="1" smtClean="0"/>
              <a:t>Lyso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59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Lyso</a:t>
            </a:r>
            <a:r>
              <a:rPr lang="it-IT" dirty="0" smtClean="0"/>
              <a:t> and </a:t>
            </a:r>
            <a:r>
              <a:rPr lang="it-IT" dirty="0" err="1" smtClean="0"/>
              <a:t>pmt</a:t>
            </a:r>
            <a:r>
              <a:rPr lang="it-IT" dirty="0" smtClean="0"/>
              <a:t> 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dirty="0" err="1" smtClean="0"/>
              <a:t>taking</a:t>
            </a:r>
            <a:r>
              <a:rPr lang="it-IT" dirty="0" smtClean="0"/>
              <a:t> data on </a:t>
            </a:r>
            <a:r>
              <a:rPr lang="it-IT" smtClean="0"/>
              <a:t>cosmic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1" t="5111" r="5110" b="4667"/>
          <a:stretch/>
        </p:blipFill>
        <p:spPr>
          <a:xfrm>
            <a:off x="330200" y="1130300"/>
            <a:ext cx="4030818" cy="3962499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" t="5111" r="2889" b="4889"/>
          <a:stretch/>
        </p:blipFill>
        <p:spPr>
          <a:xfrm>
            <a:off x="7815117" y="1130300"/>
            <a:ext cx="3973501" cy="37338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8293100" y="1778000"/>
            <a:ext cx="2118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/>
              <a:t>Empty</a:t>
            </a:r>
            <a:r>
              <a:rPr lang="it-IT" b="1" dirty="0" smtClean="0"/>
              <a:t> </a:t>
            </a:r>
            <a:r>
              <a:rPr lang="it-IT" b="1" dirty="0" err="1" smtClean="0"/>
              <a:t>event</a:t>
            </a:r>
            <a:r>
              <a:rPr lang="it-IT" b="1" dirty="0" smtClean="0"/>
              <a:t> on </a:t>
            </a:r>
            <a:r>
              <a:rPr lang="it-IT" b="1" dirty="0" err="1" smtClean="0"/>
              <a:t>lyso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819400" y="2603500"/>
            <a:ext cx="1434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/>
              <a:t>Typical</a:t>
            </a:r>
            <a:r>
              <a:rPr lang="it-IT" b="1" dirty="0" smtClean="0"/>
              <a:t> </a:t>
            </a:r>
            <a:r>
              <a:rPr lang="it-IT" b="1" dirty="0" err="1" smtClean="0"/>
              <a:t>signal</a:t>
            </a:r>
            <a:endParaRPr lang="it-IT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1" t="5964" r="4501" b="4601"/>
          <a:stretch/>
        </p:blipFill>
        <p:spPr>
          <a:xfrm>
            <a:off x="4253832" y="3177383"/>
            <a:ext cx="3481754" cy="337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00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Sum of the 2 </a:t>
            </a:r>
            <a:r>
              <a:rPr lang="it-IT" dirty="0" err="1" smtClean="0"/>
              <a:t>APDs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1" t="4888" r="3778" b="1556"/>
          <a:stretch/>
        </p:blipFill>
        <p:spPr>
          <a:xfrm>
            <a:off x="254000" y="1104900"/>
            <a:ext cx="5321300" cy="53467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7188200" y="2654300"/>
            <a:ext cx="4790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If</a:t>
            </a:r>
            <a:r>
              <a:rPr lang="it-IT" dirty="0" smtClean="0"/>
              <a:t> the </a:t>
            </a:r>
            <a:r>
              <a:rPr lang="it-IT" dirty="0" err="1" smtClean="0"/>
              <a:t>energy</a:t>
            </a:r>
            <a:r>
              <a:rPr lang="it-IT" dirty="0" smtClean="0"/>
              <a:t> </a:t>
            </a:r>
            <a:r>
              <a:rPr lang="it-IT" dirty="0" err="1" smtClean="0"/>
              <a:t>releasy</a:t>
            </a:r>
            <a:r>
              <a:rPr lang="it-IT" dirty="0" smtClean="0"/>
              <a:t> of a </a:t>
            </a:r>
            <a:r>
              <a:rPr lang="it-IT" dirty="0" err="1" smtClean="0"/>
              <a:t>muon</a:t>
            </a:r>
            <a:r>
              <a:rPr lang="it-IT" dirty="0" smtClean="0"/>
              <a:t> in 2.56 cm of </a:t>
            </a:r>
            <a:r>
              <a:rPr lang="it-IT" dirty="0" err="1" smtClean="0"/>
              <a:t>lyso</a:t>
            </a:r>
            <a:endParaRPr lang="it-IT" dirty="0" smtClean="0"/>
          </a:p>
          <a:p>
            <a:r>
              <a:rPr lang="it-IT" dirty="0" err="1" smtClean="0"/>
              <a:t>is</a:t>
            </a:r>
            <a:r>
              <a:rPr lang="it-IT" dirty="0" smtClean="0"/>
              <a:t> 20MeV the ENE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get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1 </a:t>
            </a:r>
            <a:r>
              <a:rPr lang="it-IT" dirty="0" err="1" smtClean="0"/>
              <a:t>MeV</a:t>
            </a:r>
            <a:r>
              <a:rPr lang="it-IT" smtClean="0"/>
              <a:t>. 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03099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Noise</a:t>
            </a:r>
            <a:r>
              <a:rPr lang="it-IT" dirty="0" smtClean="0"/>
              <a:t> in </a:t>
            </a:r>
            <a:r>
              <a:rPr lang="it-IT" dirty="0" err="1" smtClean="0"/>
              <a:t>pre-amp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" t="7778" r="3112" b="2000"/>
          <a:stretch/>
        </p:blipFill>
        <p:spPr>
          <a:xfrm>
            <a:off x="723900" y="1206500"/>
            <a:ext cx="5372100" cy="5156200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565900" y="2044700"/>
            <a:ext cx="3373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About</a:t>
            </a:r>
            <a:r>
              <a:rPr lang="it-IT" dirty="0" smtClean="0"/>
              <a:t> 2 </a:t>
            </a:r>
            <a:r>
              <a:rPr lang="it-IT" dirty="0" err="1" smtClean="0"/>
              <a:t>mV</a:t>
            </a:r>
            <a:r>
              <a:rPr lang="it-IT" dirty="0" smtClean="0"/>
              <a:t> </a:t>
            </a:r>
            <a:r>
              <a:rPr lang="it-IT" dirty="0" err="1" smtClean="0"/>
              <a:t>noise</a:t>
            </a:r>
            <a:r>
              <a:rPr lang="it-IT" dirty="0" smtClean="0"/>
              <a:t> in </a:t>
            </a:r>
            <a:r>
              <a:rPr lang="it-IT" dirty="0" err="1" smtClean="0"/>
              <a:t>both</a:t>
            </a:r>
            <a:r>
              <a:rPr lang="it-IT" dirty="0" smtClean="0"/>
              <a:t> of </a:t>
            </a:r>
            <a:r>
              <a:rPr lang="it-IT" dirty="0" err="1" smtClean="0"/>
              <a:t>them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663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Signal</a:t>
            </a:r>
            <a:r>
              <a:rPr lang="it-IT" dirty="0" smtClean="0"/>
              <a:t> to </a:t>
            </a:r>
            <a:r>
              <a:rPr lang="it-IT" dirty="0" err="1" smtClean="0"/>
              <a:t>noise</a:t>
            </a:r>
            <a:r>
              <a:rPr lang="it-IT" dirty="0" smtClean="0"/>
              <a:t> ratio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1" t="4527" r="4221" b="1695"/>
          <a:stretch/>
        </p:blipFill>
        <p:spPr>
          <a:xfrm>
            <a:off x="558800" y="1104900"/>
            <a:ext cx="5295900" cy="53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9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Correlation</a:t>
            </a:r>
            <a:r>
              <a:rPr lang="it-IT" dirty="0" smtClean="0"/>
              <a:t> plot 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energy</a:t>
            </a:r>
            <a:r>
              <a:rPr lang="it-IT" dirty="0" smtClean="0"/>
              <a:t> release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" t="2667" r="1112" b="1556"/>
          <a:stretch/>
        </p:blipFill>
        <p:spPr>
          <a:xfrm>
            <a:off x="698500" y="1206500"/>
            <a:ext cx="5562600" cy="547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HV SCAN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04800" y="2654638"/>
            <a:ext cx="116713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run</a:t>
            </a:r>
            <a:r>
              <a:rPr lang="it-IT" dirty="0"/>
              <a:t> </a:t>
            </a:r>
            <a:r>
              <a:rPr lang="it-IT" dirty="0" err="1"/>
              <a:t>number</a:t>
            </a:r>
            <a:r>
              <a:rPr lang="it-IT" dirty="0"/>
              <a:t>        E1   </a:t>
            </a:r>
            <a:r>
              <a:rPr lang="it-IT" dirty="0" err="1"/>
              <a:t>std</a:t>
            </a:r>
            <a:r>
              <a:rPr lang="it-IT" dirty="0"/>
              <a:t>(E1) </a:t>
            </a:r>
            <a:r>
              <a:rPr lang="it-IT" dirty="0" smtClean="0"/>
              <a:t>        </a:t>
            </a:r>
            <a:r>
              <a:rPr lang="it-IT" dirty="0"/>
              <a:t>E2      </a:t>
            </a:r>
            <a:r>
              <a:rPr lang="it-IT" dirty="0" err="1"/>
              <a:t>std</a:t>
            </a:r>
            <a:r>
              <a:rPr lang="it-IT" dirty="0"/>
              <a:t>(E2)       E1+E2     </a:t>
            </a:r>
            <a:r>
              <a:rPr lang="it-IT" dirty="0" err="1" smtClean="0"/>
              <a:t>std</a:t>
            </a:r>
            <a:r>
              <a:rPr lang="it-IT" dirty="0" smtClean="0"/>
              <a:t>(E1+E2)          </a:t>
            </a:r>
            <a:r>
              <a:rPr lang="it-IT" dirty="0" err="1" smtClean="0"/>
              <a:t>stat</a:t>
            </a:r>
            <a:r>
              <a:rPr lang="it-IT" dirty="0" smtClean="0"/>
              <a:t>     VAPD1  VAPD1R  VAPD2 VAPD2R</a:t>
            </a:r>
            <a:endParaRPr lang="it-IT" dirty="0"/>
          </a:p>
          <a:p>
            <a:r>
              <a:rPr lang="it-IT" dirty="0" smtClean="0"/>
              <a:t>25                         </a:t>
            </a:r>
            <a:r>
              <a:rPr lang="it-IT" dirty="0"/>
              <a:t>0.6     0.15     </a:t>
            </a:r>
            <a:r>
              <a:rPr lang="it-IT" dirty="0" smtClean="0"/>
              <a:t>      0.6     </a:t>
            </a:r>
            <a:r>
              <a:rPr lang="it-IT" dirty="0"/>
              <a:t>0.12         </a:t>
            </a:r>
            <a:r>
              <a:rPr lang="it-IT" dirty="0" smtClean="0"/>
              <a:t>     1.2        0.21                    5000     450        441       448       462</a:t>
            </a:r>
            <a:endParaRPr lang="it-IT" dirty="0"/>
          </a:p>
          <a:p>
            <a:r>
              <a:rPr lang="it-IT" dirty="0"/>
              <a:t>26            </a:t>
            </a:r>
            <a:r>
              <a:rPr lang="it-IT" dirty="0" smtClean="0"/>
              <a:t>             </a:t>
            </a:r>
            <a:r>
              <a:rPr lang="it-IT" dirty="0"/>
              <a:t>0.3     </a:t>
            </a:r>
            <a:r>
              <a:rPr lang="it-IT" dirty="0" smtClean="0"/>
              <a:t>0.06           0.31    </a:t>
            </a:r>
            <a:r>
              <a:rPr lang="it-IT" dirty="0"/>
              <a:t>0.06 </a:t>
            </a:r>
            <a:r>
              <a:rPr lang="it-IT" dirty="0" smtClean="0"/>
              <a:t>            0.61      0.12                    1576     445        436       443      457</a:t>
            </a:r>
            <a:endParaRPr lang="it-IT" dirty="0"/>
          </a:p>
          <a:p>
            <a:r>
              <a:rPr lang="it-IT" dirty="0"/>
              <a:t>27               </a:t>
            </a:r>
            <a:r>
              <a:rPr lang="it-IT" dirty="0" smtClean="0"/>
              <a:t>          0.19   0.04           0.20    0.04             </a:t>
            </a:r>
            <a:r>
              <a:rPr lang="it-IT" dirty="0"/>
              <a:t>0.39      </a:t>
            </a:r>
            <a:r>
              <a:rPr lang="it-IT" dirty="0" smtClean="0"/>
              <a:t>0.08                    1718     440        431       438      451      </a:t>
            </a:r>
            <a:endParaRPr lang="it-IT" dirty="0"/>
          </a:p>
          <a:p>
            <a:r>
              <a:rPr lang="it-IT" dirty="0"/>
              <a:t>28              </a:t>
            </a:r>
            <a:r>
              <a:rPr lang="it-IT" dirty="0" smtClean="0"/>
              <a:t>           </a:t>
            </a:r>
            <a:r>
              <a:rPr lang="it-IT" dirty="0"/>
              <a:t>0.38   </a:t>
            </a:r>
            <a:r>
              <a:rPr lang="it-IT" dirty="0" smtClean="0"/>
              <a:t>0.06           0.38    0.063           </a:t>
            </a:r>
            <a:r>
              <a:rPr lang="it-IT" dirty="0"/>
              <a:t>0.76      </a:t>
            </a:r>
            <a:r>
              <a:rPr lang="it-IT" dirty="0" smtClean="0"/>
              <a:t>0.12                    1381     448        439       446      459</a:t>
            </a:r>
            <a:endParaRPr lang="it-IT" dirty="0"/>
          </a:p>
          <a:p>
            <a:r>
              <a:rPr lang="it-IT" dirty="0"/>
              <a:t>29            </a:t>
            </a:r>
            <a:r>
              <a:rPr lang="it-IT" dirty="0" smtClean="0"/>
              <a:t>             </a:t>
            </a:r>
            <a:r>
              <a:rPr lang="it-IT" dirty="0"/>
              <a:t>0.25    0.05 </a:t>
            </a:r>
            <a:r>
              <a:rPr lang="it-IT" dirty="0" smtClean="0"/>
              <a:t>         </a:t>
            </a:r>
            <a:r>
              <a:rPr lang="it-IT" dirty="0"/>
              <a:t>0.25    0.05    </a:t>
            </a:r>
            <a:r>
              <a:rPr lang="it-IT" dirty="0" smtClean="0"/>
              <a:t>         </a:t>
            </a:r>
            <a:r>
              <a:rPr lang="it-IT" dirty="0"/>
              <a:t>0.5    </a:t>
            </a:r>
            <a:r>
              <a:rPr lang="it-IT" dirty="0" smtClean="0"/>
              <a:t>     0.11                   1559      443       434        441     454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193800" y="1816100"/>
            <a:ext cx="5734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HV break down APD1 = 455 V    HV break down APD2 = 453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38200" y="4508500"/>
            <a:ext cx="48156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Assuming</a:t>
            </a:r>
            <a:r>
              <a:rPr lang="it-IT" dirty="0" smtClean="0"/>
              <a:t> 18 </a:t>
            </a:r>
            <a:r>
              <a:rPr lang="it-IT" dirty="0" err="1" smtClean="0"/>
              <a:t>MeV</a:t>
            </a:r>
            <a:r>
              <a:rPr lang="it-IT" dirty="0" smtClean="0"/>
              <a:t> </a:t>
            </a:r>
            <a:r>
              <a:rPr lang="it-IT" dirty="0" err="1" smtClean="0"/>
              <a:t>muon</a:t>
            </a:r>
            <a:r>
              <a:rPr lang="it-IT" dirty="0" smtClean="0"/>
              <a:t> </a:t>
            </a:r>
            <a:r>
              <a:rPr lang="it-IT" dirty="0" err="1" smtClean="0"/>
              <a:t>energy</a:t>
            </a:r>
            <a:r>
              <a:rPr lang="it-IT" dirty="0" smtClean="0"/>
              <a:t> </a:t>
            </a:r>
            <a:r>
              <a:rPr lang="it-IT" dirty="0" err="1" smtClean="0"/>
              <a:t>deposit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it-IT" dirty="0" err="1" smtClean="0"/>
              <a:t>Run</a:t>
            </a:r>
            <a:r>
              <a:rPr lang="it-IT" dirty="0" smtClean="0"/>
              <a:t> </a:t>
            </a:r>
            <a:r>
              <a:rPr lang="it-IT" dirty="0" err="1" smtClean="0"/>
              <a:t>number</a:t>
            </a:r>
            <a:r>
              <a:rPr lang="it-IT" dirty="0" smtClean="0"/>
              <a:t>      ENE(E1)     ENE(E2)                 </a:t>
            </a:r>
            <a:endParaRPr lang="it-IT" dirty="0"/>
          </a:p>
          <a:p>
            <a:pPr marL="342900" indent="-342900">
              <a:buAutoNum type="arabicPlain" startAt="25"/>
            </a:pPr>
            <a:r>
              <a:rPr lang="it-IT" dirty="0" smtClean="0"/>
              <a:t>                       90                   90               </a:t>
            </a:r>
            <a:r>
              <a:rPr lang="it-IT" dirty="0" err="1" smtClean="0"/>
              <a:t>KeV</a:t>
            </a:r>
            <a:endParaRPr lang="it-IT" dirty="0" smtClean="0"/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180                180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270                270 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140                140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220                220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629400" y="4533900"/>
            <a:ext cx="31630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Muon</a:t>
            </a:r>
            <a:r>
              <a:rPr lang="it-IT" dirty="0" smtClean="0"/>
              <a:t> </a:t>
            </a:r>
            <a:r>
              <a:rPr lang="it-IT" dirty="0" err="1" smtClean="0"/>
              <a:t>energy</a:t>
            </a:r>
            <a:r>
              <a:rPr lang="it-IT" dirty="0" smtClean="0"/>
              <a:t> </a:t>
            </a:r>
            <a:r>
              <a:rPr lang="it-IT" dirty="0" err="1" smtClean="0"/>
              <a:t>resolution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r>
              <a:rPr lang="it-IT" dirty="0" err="1" smtClean="0"/>
              <a:t>Run</a:t>
            </a:r>
            <a:r>
              <a:rPr lang="it-IT" dirty="0" smtClean="0"/>
              <a:t> </a:t>
            </a:r>
            <a:r>
              <a:rPr lang="it-IT" dirty="0" err="1" smtClean="0"/>
              <a:t>number</a:t>
            </a:r>
            <a:r>
              <a:rPr lang="it-IT" dirty="0" smtClean="0"/>
              <a:t>      %(E1)        %(E2)</a:t>
            </a:r>
          </a:p>
          <a:p>
            <a:pPr marL="342900" indent="-342900">
              <a:buAutoNum type="arabicPlain" startAt="25"/>
            </a:pPr>
            <a:r>
              <a:rPr lang="it-IT" dirty="0" smtClean="0"/>
              <a:t>                          25              20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    20              20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    20              20</a:t>
            </a:r>
          </a:p>
          <a:p>
            <a:pPr marL="342900" indent="-342900">
              <a:buAutoNum type="arabicPlain" startAt="25"/>
            </a:pPr>
            <a:r>
              <a:rPr lang="it-IT" dirty="0"/>
              <a:t> </a:t>
            </a:r>
            <a:r>
              <a:rPr lang="it-IT" dirty="0" smtClean="0"/>
              <a:t>                         16              16</a:t>
            </a:r>
          </a:p>
          <a:p>
            <a:r>
              <a:rPr lang="it-IT" dirty="0" smtClean="0"/>
              <a:t>29                            20              20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33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HV </a:t>
            </a:r>
            <a:r>
              <a:rPr lang="it-IT" dirty="0" err="1" smtClean="0"/>
              <a:t>scan</a:t>
            </a:r>
            <a:r>
              <a:rPr lang="it-IT" dirty="0" smtClean="0"/>
              <a:t> (2)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2"/>
          <a:stretch/>
        </p:blipFill>
        <p:spPr>
          <a:xfrm>
            <a:off x="88900" y="3797300"/>
            <a:ext cx="6829425" cy="3217069"/>
          </a:xfr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000" y="1303338"/>
            <a:ext cx="571500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5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5000" y="122238"/>
            <a:ext cx="10972800" cy="1143000"/>
          </a:xfrm>
        </p:spPr>
        <p:txBody>
          <a:bodyPr/>
          <a:lstStyle/>
          <a:p>
            <a:r>
              <a:rPr lang="it-IT" dirty="0" err="1" smtClean="0"/>
              <a:t>Radioactive</a:t>
            </a:r>
            <a:r>
              <a:rPr lang="it-IT" dirty="0" smtClean="0"/>
              <a:t> source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3" t="4445" r="4667" b="6222"/>
          <a:stretch/>
        </p:blipFill>
        <p:spPr>
          <a:xfrm>
            <a:off x="520700" y="1244600"/>
            <a:ext cx="5308600" cy="51054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374900" y="2882900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RUN 61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" t="3112" r="5556" b="5111"/>
          <a:stretch/>
        </p:blipFill>
        <p:spPr>
          <a:xfrm>
            <a:off x="6413500" y="1174750"/>
            <a:ext cx="5257800" cy="524510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895600" y="3683000"/>
            <a:ext cx="1998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Vset</a:t>
            </a:r>
            <a:r>
              <a:rPr lang="it-IT" dirty="0" smtClean="0"/>
              <a:t> 445 </a:t>
            </a:r>
            <a:r>
              <a:rPr lang="it-IT" dirty="0" err="1" smtClean="0"/>
              <a:t>Vread</a:t>
            </a:r>
            <a:r>
              <a:rPr lang="it-IT" dirty="0" smtClean="0"/>
              <a:t> 428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077200" y="3733800"/>
            <a:ext cx="1998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Vset</a:t>
            </a:r>
            <a:r>
              <a:rPr lang="it-IT" dirty="0" smtClean="0"/>
              <a:t> 440 </a:t>
            </a:r>
            <a:r>
              <a:rPr lang="it-IT" dirty="0" err="1" smtClean="0"/>
              <a:t>Vread</a:t>
            </a:r>
            <a:r>
              <a:rPr lang="it-IT" dirty="0" smtClean="0"/>
              <a:t> 423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161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Lyso</a:t>
            </a:r>
            <a:r>
              <a:rPr lang="it-IT" dirty="0" smtClean="0"/>
              <a:t> + </a:t>
            </a:r>
            <a:r>
              <a:rPr lang="it-IT" dirty="0" err="1" smtClean="0"/>
              <a:t>pmt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11200" y="1549400"/>
            <a:ext cx="4205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using</a:t>
            </a:r>
            <a:r>
              <a:rPr lang="it-IT" dirty="0" smtClean="0"/>
              <a:t> </a:t>
            </a:r>
            <a:r>
              <a:rPr lang="it-IT" smtClean="0"/>
              <a:t>a </a:t>
            </a:r>
            <a:r>
              <a:rPr lang="it-IT" smtClean="0"/>
              <a:t>1-1/8 </a:t>
            </a:r>
            <a:r>
              <a:rPr lang="it-IT" dirty="0" err="1" smtClean="0"/>
              <a:t>inch</a:t>
            </a:r>
            <a:r>
              <a:rPr lang="it-IT" dirty="0" smtClean="0"/>
              <a:t> </a:t>
            </a:r>
            <a:r>
              <a:rPr lang="it-IT" dirty="0" err="1" smtClean="0"/>
              <a:t>pm</a:t>
            </a:r>
            <a:r>
              <a:rPr lang="it-IT" dirty="0" smtClean="0"/>
              <a:t> to </a:t>
            </a:r>
            <a:r>
              <a:rPr lang="it-IT" dirty="0" err="1" smtClean="0"/>
              <a:t>read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out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47" y="2188633"/>
            <a:ext cx="3092450" cy="412326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095" y="1263396"/>
            <a:ext cx="6821424" cy="4087368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4356100" y="6172200"/>
            <a:ext cx="7815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The Voltage divider </a:t>
            </a:r>
            <a:r>
              <a:rPr lang="it-IT" dirty="0" err="1" smtClean="0"/>
              <a:t>was</a:t>
            </a:r>
            <a:r>
              <a:rPr lang="it-IT" dirty="0" smtClean="0"/>
              <a:t> </a:t>
            </a:r>
            <a:r>
              <a:rPr lang="it-IT" dirty="0" err="1" smtClean="0"/>
              <a:t>provided</a:t>
            </a:r>
            <a:r>
              <a:rPr lang="it-IT" dirty="0" smtClean="0"/>
              <a:t> by </a:t>
            </a:r>
            <a:r>
              <a:rPr lang="it-IT" dirty="0" err="1" smtClean="0"/>
              <a:t>hamamatsu</a:t>
            </a:r>
            <a:r>
              <a:rPr lang="it-IT" dirty="0" smtClean="0"/>
              <a:t> and </a:t>
            </a:r>
            <a:r>
              <a:rPr lang="it-IT" dirty="0" err="1" smtClean="0"/>
              <a:t>delivers</a:t>
            </a:r>
            <a:r>
              <a:rPr lang="it-IT" dirty="0" smtClean="0"/>
              <a:t> a </a:t>
            </a:r>
            <a:r>
              <a:rPr lang="it-IT" dirty="0" err="1" smtClean="0"/>
              <a:t>differential</a:t>
            </a:r>
            <a:r>
              <a:rPr lang="it-IT" dirty="0" smtClean="0"/>
              <a:t> </a:t>
            </a:r>
            <a:r>
              <a:rPr lang="it-IT" dirty="0" err="1" smtClean="0"/>
              <a:t>signal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terminating</a:t>
            </a:r>
            <a:r>
              <a:rPr lang="it-IT" dirty="0" smtClean="0"/>
              <a:t> </a:t>
            </a:r>
            <a:r>
              <a:rPr lang="it-IT" dirty="0" err="1" smtClean="0"/>
              <a:t>now</a:t>
            </a:r>
            <a:r>
              <a:rPr lang="it-IT" dirty="0" smtClean="0"/>
              <a:t> a single pole on a 50 Ohm </a:t>
            </a:r>
            <a:r>
              <a:rPr lang="it-IT" dirty="0" err="1" smtClean="0"/>
              <a:t>resistor</a:t>
            </a:r>
            <a:r>
              <a:rPr lang="it-IT" dirty="0" smtClean="0"/>
              <a:t>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103077" y="5462954"/>
            <a:ext cx="449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Vop</a:t>
            </a:r>
            <a:r>
              <a:rPr lang="it-IT" dirty="0" smtClean="0"/>
              <a:t>= 1550V </a:t>
            </a:r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smtClean="0"/>
              <a:t>operating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1000V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404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282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1_Tema di Office</vt:lpstr>
      <vt:lpstr>Presentazione standard di PowerPoint</vt:lpstr>
      <vt:lpstr>Sum of the 2 APDs</vt:lpstr>
      <vt:lpstr>Noise in pre-amp</vt:lpstr>
      <vt:lpstr>Signal to noise ratio</vt:lpstr>
      <vt:lpstr>Correlation plot among energy release</vt:lpstr>
      <vt:lpstr>HV SCAN</vt:lpstr>
      <vt:lpstr>HV scan (2)</vt:lpstr>
      <vt:lpstr>Radioactive source</vt:lpstr>
      <vt:lpstr>Lyso + pmt</vt:lpstr>
      <vt:lpstr>Lyso and pmt now taking data on cosmic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event study</dc:title>
  <dc:creator>Paolo</dc:creator>
  <cp:lastModifiedBy>Paolo</cp:lastModifiedBy>
  <cp:revision>23</cp:revision>
  <dcterms:created xsi:type="dcterms:W3CDTF">2015-03-19T17:26:47Z</dcterms:created>
  <dcterms:modified xsi:type="dcterms:W3CDTF">2015-04-02T08:26:18Z</dcterms:modified>
</cp:coreProperties>
</file>