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6" r:id="rId3"/>
    <p:sldId id="293" r:id="rId4"/>
    <p:sldId id="294" r:id="rId5"/>
    <p:sldId id="295" r:id="rId6"/>
    <p:sldId id="276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FEB"/>
    <a:srgbClr val="FF9900"/>
    <a:srgbClr val="E8FAFE"/>
    <a:srgbClr val="DA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100" d="100"/>
          <a:sy n="100" d="100"/>
        </p:scale>
        <p:origin x="542" y="6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9BC5-5B82-47F2-8E37-756CFBBCE0EE}" type="datetimeFigureOut">
              <a:rPr lang="it-IT" smtClean="0"/>
              <a:t>26/mag/2015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575B-D31B-41CC-85F9-BD7929A7C3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077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9BC5-5B82-47F2-8E37-756CFBBCE0EE}" type="datetimeFigureOut">
              <a:rPr lang="it-IT" smtClean="0"/>
              <a:t>26/mag/2015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575B-D31B-41CC-85F9-BD7929A7C3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14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9BC5-5B82-47F2-8E37-756CFBBCE0EE}" type="datetimeFigureOut">
              <a:rPr lang="it-IT" smtClean="0"/>
              <a:t>26/mag/2015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575B-D31B-41CC-85F9-BD7929A7C3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01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9BC5-5B82-47F2-8E37-756CFBBCE0EE}" type="datetimeFigureOut">
              <a:rPr lang="it-IT" smtClean="0"/>
              <a:t>26/mag/2015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575B-D31B-41CC-85F9-BD7929A7C3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64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9BC5-5B82-47F2-8E37-756CFBBCE0EE}" type="datetimeFigureOut">
              <a:rPr lang="it-IT" smtClean="0"/>
              <a:t>26/mag/2015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575B-D31B-41CC-85F9-BD7929A7C3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31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9BC5-5B82-47F2-8E37-756CFBBCE0EE}" type="datetimeFigureOut">
              <a:rPr lang="it-IT" smtClean="0"/>
              <a:t>26/mag/2015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575B-D31B-41CC-85F9-BD7929A7C3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480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9BC5-5B82-47F2-8E37-756CFBBCE0EE}" type="datetimeFigureOut">
              <a:rPr lang="it-IT" smtClean="0"/>
              <a:t>26/mag/2015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575B-D31B-41CC-85F9-BD7929A7C3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645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9BC5-5B82-47F2-8E37-756CFBBCE0EE}" type="datetimeFigureOut">
              <a:rPr lang="it-IT" smtClean="0"/>
              <a:t>26/mag/2015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575B-D31B-41CC-85F9-BD7929A7C3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869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9BC5-5B82-47F2-8E37-756CFBBCE0EE}" type="datetimeFigureOut">
              <a:rPr lang="it-IT" smtClean="0"/>
              <a:t>26/mag/2015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575B-D31B-41CC-85F9-BD7929A7C3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02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9BC5-5B82-47F2-8E37-756CFBBCE0EE}" type="datetimeFigureOut">
              <a:rPr lang="it-IT" smtClean="0"/>
              <a:t>26/mag/2015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575B-D31B-41CC-85F9-BD7929A7C3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18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9BC5-5B82-47F2-8E37-756CFBBCE0EE}" type="datetimeFigureOut">
              <a:rPr lang="it-IT" smtClean="0"/>
              <a:t>26/mag/2015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575B-D31B-41CC-85F9-BD7929A7C3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36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A9BC5-5B82-47F2-8E37-756CFBBCE0EE}" type="datetimeFigureOut">
              <a:rPr lang="it-IT" smtClean="0"/>
              <a:t>26/mag/2015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0575B-D31B-41CC-85F9-BD7929A7C3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354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120" y="1417320"/>
            <a:ext cx="905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ym typeface="Symbol"/>
              </a:rPr>
              <a:t>   </a:t>
            </a:r>
            <a:r>
              <a:rPr lang="it-IT" dirty="0" smtClean="0"/>
              <a:t>The present: </a:t>
            </a:r>
            <a:r>
              <a:rPr lang="it-IT" dirty="0" smtClean="0"/>
              <a:t>UPC measurements  </a:t>
            </a:r>
            <a:r>
              <a:rPr lang="it-IT" dirty="0" smtClean="0"/>
              <a:t>performed so far in p-p, p-Pb, Pb-Pb</a:t>
            </a:r>
          </a:p>
          <a:p>
            <a:pPr marL="285750" indent="-285750">
              <a:buFontTx/>
              <a:buChar char="-"/>
            </a:pPr>
            <a:endParaRPr lang="it-IT" dirty="0" smtClean="0"/>
          </a:p>
          <a:p>
            <a:pPr marL="285750" indent="-285750">
              <a:buFontTx/>
              <a:buChar char="-"/>
            </a:pPr>
            <a:endParaRPr lang="it-IT" dirty="0"/>
          </a:p>
          <a:p>
            <a:r>
              <a:rPr lang="it-IT" dirty="0" smtClean="0">
                <a:sym typeface="Symbol"/>
              </a:rPr>
              <a:t>   </a:t>
            </a:r>
            <a:r>
              <a:rPr lang="it-IT" dirty="0" smtClean="0"/>
              <a:t>What can we learn on UPC at the LHC </a:t>
            </a:r>
            <a:r>
              <a:rPr lang="it-IT" dirty="0" smtClean="0">
                <a:solidFill>
                  <a:srgbClr val="FF0000"/>
                </a:solidFill>
              </a:rPr>
              <a:t>Run 2</a:t>
            </a:r>
            <a:r>
              <a:rPr lang="it-IT" dirty="0" smtClean="0"/>
              <a:t> </a:t>
            </a:r>
            <a:r>
              <a:rPr lang="it-IT" dirty="0" smtClean="0"/>
              <a:t>? </a:t>
            </a:r>
            <a:r>
              <a:rPr lang="it-IT" dirty="0">
                <a:latin typeface="Symbol" panose="05050102010706020507" pitchFamily="18" charset="2"/>
              </a:rPr>
              <a:t>g</a:t>
            </a:r>
            <a:r>
              <a:rPr lang="it-IT" dirty="0" smtClean="0">
                <a:latin typeface="Symbol" panose="05050102010706020507" pitchFamily="18" charset="2"/>
              </a:rPr>
              <a:t>g</a:t>
            </a:r>
            <a:r>
              <a:rPr lang="it-IT" dirty="0" smtClean="0">
                <a:latin typeface="Symbol" panose="05050102010706020507" pitchFamily="18" charset="2"/>
                <a:sym typeface="Wingdings" panose="05000000000000000000" pitchFamily="2" charset="2"/>
              </a:rPr>
              <a:t> gg</a:t>
            </a:r>
            <a:endParaRPr lang="it-IT" dirty="0" smtClean="0">
              <a:latin typeface="Symbol" panose="05050102010706020507" pitchFamily="18" charset="2"/>
            </a:endParaRPr>
          </a:p>
          <a:p>
            <a:pPr marL="285750" indent="-285750">
              <a:buFontTx/>
              <a:buChar char="-"/>
            </a:pPr>
            <a:endParaRPr lang="it-IT" dirty="0"/>
          </a:p>
          <a:p>
            <a:endParaRPr lang="it-IT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440180" y="205741"/>
            <a:ext cx="911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B0F0"/>
                </a:solidFill>
              </a:rPr>
              <a:t>Ultra peripheral Collisions (UPC)    </a:t>
            </a:r>
            <a:r>
              <a:rPr lang="it-IT" sz="2800" b="1" dirty="0">
                <a:solidFill>
                  <a:srgbClr val="00B0F0"/>
                </a:solidFill>
                <a:latin typeface="Symbol" panose="05050102010706020507" pitchFamily="18" charset="2"/>
              </a:rPr>
              <a:t>gg</a:t>
            </a:r>
            <a:r>
              <a:rPr lang="it-IT" sz="2800" b="1" dirty="0">
                <a:solidFill>
                  <a:srgbClr val="00B0F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 </a:t>
            </a:r>
            <a:r>
              <a:rPr lang="it-IT" sz="2800" b="1" dirty="0" smtClean="0">
                <a:solidFill>
                  <a:srgbClr val="00B0F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gg   </a:t>
            </a:r>
            <a:r>
              <a:rPr lang="it-IT" sz="2800" b="1" dirty="0" smtClean="0">
                <a:solidFill>
                  <a:srgbClr val="00B0F0"/>
                </a:solidFill>
              </a:rPr>
              <a:t>at </a:t>
            </a:r>
            <a:r>
              <a:rPr lang="it-IT" sz="2800" b="1" dirty="0" smtClean="0">
                <a:solidFill>
                  <a:srgbClr val="00B0F0"/>
                </a:solidFill>
              </a:rPr>
              <a:t>the LHC Run 2 </a:t>
            </a:r>
            <a:endParaRPr lang="it-IT" sz="2800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5520" y="1082040"/>
            <a:ext cx="1509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E. Scapparone</a:t>
            </a:r>
          </a:p>
          <a:p>
            <a:r>
              <a:rPr lang="it-IT" dirty="0" smtClean="0"/>
              <a:t>May 27</a:t>
            </a:r>
            <a:r>
              <a:rPr lang="it-IT" dirty="0" smtClean="0"/>
              <a:t>, 2015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78" y="2814796"/>
            <a:ext cx="3357602" cy="37447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4564380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 &gt; R</a:t>
            </a:r>
            <a:r>
              <a:rPr lang="it-IT" baseline="-25000" dirty="0" smtClean="0"/>
              <a:t>A</a:t>
            </a:r>
            <a:r>
              <a:rPr lang="it-IT" dirty="0" smtClean="0"/>
              <a:t> + R</a:t>
            </a:r>
            <a:r>
              <a:rPr lang="it-IT" baseline="-25000" dirty="0" smtClean="0"/>
              <a:t>B</a:t>
            </a:r>
            <a:endParaRPr lang="it-IT" baseline="-25000" dirty="0"/>
          </a:p>
        </p:txBody>
      </p:sp>
    </p:spTree>
    <p:extLst>
      <p:ext uri="{BB962C8B-B14F-4D97-AF65-F5344CB8AC3E}">
        <p14:creationId xmlns:p14="http://schemas.microsoft.com/office/powerpoint/2010/main" val="19781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211" y="2652858"/>
            <a:ext cx="3431289" cy="2323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4040" y="312420"/>
            <a:ext cx="731290" cy="369332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Run 1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" y="1379220"/>
            <a:ext cx="781233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>
                <a:latin typeface="Symbol" panose="05050102010706020507" pitchFamily="18" charset="2"/>
              </a:rPr>
              <a:t>r</a:t>
            </a:r>
            <a:r>
              <a:rPr lang="it-IT" dirty="0" smtClean="0"/>
              <a:t>, J/</a:t>
            </a:r>
            <a:r>
              <a:rPr lang="it-IT" dirty="0" smtClean="0">
                <a:latin typeface="Symbol" panose="05050102010706020507" pitchFamily="18" charset="2"/>
              </a:rPr>
              <a:t>Y,</a:t>
            </a:r>
            <a:r>
              <a:rPr lang="it-IT" dirty="0">
                <a:latin typeface="Symbol" panose="05050102010706020507" pitchFamily="18" charset="2"/>
              </a:rPr>
              <a:t> </a:t>
            </a:r>
            <a:r>
              <a:rPr lang="it-IT" dirty="0" smtClean="0">
                <a:latin typeface="Symbol" panose="05050102010706020507" pitchFamily="18" charset="2"/>
              </a:rPr>
              <a:t>Y(2</a:t>
            </a:r>
            <a:r>
              <a:rPr lang="it-IT" dirty="0" smtClean="0"/>
              <a:t>s</a:t>
            </a:r>
            <a:r>
              <a:rPr lang="it-IT" dirty="0">
                <a:latin typeface="Symbol" panose="05050102010706020507" pitchFamily="18" charset="2"/>
              </a:rPr>
              <a:t>)</a:t>
            </a:r>
            <a:r>
              <a:rPr lang="it-IT" dirty="0" smtClean="0"/>
              <a:t> in Pb-Pb </a:t>
            </a:r>
            <a:r>
              <a:rPr lang="it-IT" dirty="0" smtClean="0">
                <a:sym typeface="Wingdings" panose="05000000000000000000" pitchFamily="2" charset="2"/>
              </a:rPr>
              <a:t> nuclear gluon PDF constrain at low-x (ALICE + CMS);</a:t>
            </a:r>
          </a:p>
          <a:p>
            <a:pPr marL="285750" indent="-285750">
              <a:buFontTx/>
              <a:buChar char="-"/>
            </a:pPr>
            <a:r>
              <a:rPr lang="it-IT" dirty="0"/>
              <a:t>J/</a:t>
            </a:r>
            <a:r>
              <a:rPr lang="it-IT" dirty="0">
                <a:latin typeface="Symbol" panose="05050102010706020507" pitchFamily="18" charset="2"/>
              </a:rPr>
              <a:t>Y</a:t>
            </a:r>
            <a:r>
              <a:rPr lang="it-IT" dirty="0"/>
              <a:t> in p</a:t>
            </a:r>
            <a:r>
              <a:rPr lang="it-IT" dirty="0" smtClean="0"/>
              <a:t>-Pb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 smtClean="0">
                <a:sym typeface="Wingdings" panose="05000000000000000000" pitchFamily="2" charset="2"/>
              </a:rPr>
              <a:t>proton gluon </a:t>
            </a:r>
            <a:r>
              <a:rPr lang="it-IT" dirty="0">
                <a:sym typeface="Wingdings" panose="05000000000000000000" pitchFamily="2" charset="2"/>
              </a:rPr>
              <a:t>PDF constrain at </a:t>
            </a:r>
            <a:r>
              <a:rPr lang="it-IT" dirty="0" smtClean="0">
                <a:sym typeface="Wingdings" panose="05000000000000000000" pitchFamily="2" charset="2"/>
              </a:rPr>
              <a:t>low-x (ALICE); 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J/</a:t>
            </a:r>
            <a:r>
              <a:rPr lang="it-IT" dirty="0" smtClean="0">
                <a:latin typeface="Symbol" panose="05050102010706020507" pitchFamily="18" charset="2"/>
              </a:rPr>
              <a:t>Y, Y(2</a:t>
            </a:r>
            <a:r>
              <a:rPr lang="it-IT" dirty="0" smtClean="0">
                <a:latin typeface="+mj-lt"/>
              </a:rPr>
              <a:t>s</a:t>
            </a:r>
            <a:r>
              <a:rPr lang="it-IT" dirty="0" smtClean="0">
                <a:latin typeface="Symbol" panose="05050102010706020507" pitchFamily="18" charset="2"/>
              </a:rPr>
              <a:t>)</a:t>
            </a:r>
            <a:r>
              <a:rPr lang="it-IT" dirty="0" smtClean="0"/>
              <a:t> </a:t>
            </a:r>
            <a:r>
              <a:rPr lang="it-IT" dirty="0"/>
              <a:t>in </a:t>
            </a:r>
            <a:r>
              <a:rPr lang="it-IT" dirty="0" smtClean="0"/>
              <a:t>p-p </a:t>
            </a:r>
            <a:r>
              <a:rPr lang="it-IT" dirty="0">
                <a:sym typeface="Wingdings" panose="05000000000000000000" pitchFamily="2" charset="2"/>
              </a:rPr>
              <a:t> proton gluon PDF constrain at low-x </a:t>
            </a:r>
            <a:r>
              <a:rPr lang="it-IT" dirty="0" smtClean="0">
                <a:sym typeface="Wingdings" panose="05000000000000000000" pitchFamily="2" charset="2"/>
              </a:rPr>
              <a:t>(LHCb);</a:t>
            </a:r>
          </a:p>
          <a:p>
            <a:pPr marL="285750" indent="-285750">
              <a:buFontTx/>
              <a:buChar char="-"/>
            </a:pPr>
            <a:endParaRPr lang="it-IT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it-IT" dirty="0" smtClean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it-IT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it-IT" dirty="0" smtClean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it-IT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sp>
        <p:nvSpPr>
          <p:cNvPr id="6" name="Rectangle 5"/>
          <p:cNvSpPr/>
          <p:nvPr/>
        </p:nvSpPr>
        <p:spPr>
          <a:xfrm>
            <a:off x="480060" y="5530188"/>
            <a:ext cx="10043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Exclusive two-photon production of lepton pairs, 40 pb</a:t>
            </a:r>
            <a:r>
              <a:rPr lang="en-US" baseline="30000" dirty="0"/>
              <a:t>-1</a:t>
            </a:r>
            <a:r>
              <a:rPr lang="en-US" dirty="0"/>
              <a:t> </a:t>
            </a:r>
            <a:r>
              <a:rPr lang="en-US" dirty="0" smtClean="0"/>
              <a:t> (CMS)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Two-photon production of W pairs and limits </a:t>
            </a:r>
            <a:r>
              <a:rPr lang="it-IT" dirty="0"/>
              <a:t>on anomalous quartic gauge </a:t>
            </a:r>
            <a:r>
              <a:rPr lang="it-IT" dirty="0" smtClean="0"/>
              <a:t>couplings (CMS) </a:t>
            </a:r>
            <a:endParaRPr lang="it-IT" dirty="0"/>
          </a:p>
          <a:p>
            <a:r>
              <a:rPr lang="it-IT" dirty="0" smtClean="0"/>
              <a:t>  </a:t>
            </a:r>
            <a:endParaRPr lang="it-IT" dirty="0"/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9412980" y="6084186"/>
            <a:ext cx="222048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it-IT" dirty="0"/>
              <a:t>JHEP 1307 (2013) 116</a:t>
            </a:r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7091599" y="5599244"/>
            <a:ext cx="198644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it-IT" dirty="0"/>
              <a:t>JHEP 01 (2012) 052</a:t>
            </a:r>
            <a:endParaRPr lang="it-IT" dirty="0"/>
          </a:p>
        </p:txBody>
      </p:sp>
      <p:sp>
        <p:nvSpPr>
          <p:cNvPr id="9" name="Rectangle 8"/>
          <p:cNvSpPr/>
          <p:nvPr/>
        </p:nvSpPr>
        <p:spPr>
          <a:xfrm>
            <a:off x="7888530" y="1351002"/>
            <a:ext cx="415876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PLB 718 (2013) 1273, </a:t>
            </a:r>
            <a:r>
              <a:rPr lang="it-IT" dirty="0" smtClean="0"/>
              <a:t>EPJ </a:t>
            </a:r>
            <a:r>
              <a:rPr lang="it-IT" dirty="0"/>
              <a:t>C73 (2013) 2017 </a:t>
            </a:r>
            <a:endParaRPr lang="it-IT" dirty="0"/>
          </a:p>
        </p:txBody>
      </p:sp>
      <p:sp>
        <p:nvSpPr>
          <p:cNvPr id="10" name="Rectangle 9"/>
          <p:cNvSpPr/>
          <p:nvPr/>
        </p:nvSpPr>
        <p:spPr>
          <a:xfrm>
            <a:off x="7908552" y="1720334"/>
            <a:ext cx="283564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it-IT" dirty="0"/>
              <a:t>Phys. Rev. Lett. 113, 232504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4320" y="998220"/>
            <a:ext cx="378020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arXiv: 1503.09177 (submitted to JHEP)</a:t>
            </a:r>
            <a:endParaRPr lang="it-IT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909560" y="2093714"/>
            <a:ext cx="3139440" cy="369332"/>
          </a:xfrm>
          <a:prstGeom prst="rect">
            <a:avLst/>
          </a:prstGeom>
          <a:solidFill>
            <a:srgbClr val="EBFFEB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J. Phys. G41 (2014) 055002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013" y="2559279"/>
            <a:ext cx="4897795" cy="260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10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2" t="19198" r="6924" b="24149"/>
          <a:stretch/>
        </p:blipFill>
        <p:spPr bwMode="auto">
          <a:xfrm>
            <a:off x="9661320" y="359354"/>
            <a:ext cx="1800000" cy="16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3872" y="50864"/>
            <a:ext cx="2304256" cy="400110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           </a:t>
            </a:r>
            <a:r>
              <a:rPr lang="en-US" sz="2000" b="1" dirty="0" err="1">
                <a:solidFill>
                  <a:schemeClr val="bg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sz="2000" b="1" dirty="0">
                <a:solidFill>
                  <a:schemeClr val="bg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 </a:t>
            </a:r>
            <a:r>
              <a:rPr lang="en-US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 err="1">
                <a:solidFill>
                  <a:schemeClr val="bg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endParaRPr lang="it-IT" sz="2000" b="1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" y="1760623"/>
            <a:ext cx="86242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 far, no direct observation of this process.</a:t>
            </a:r>
          </a:p>
          <a:p>
            <a:r>
              <a:rPr lang="en-US" dirty="0"/>
              <a:t>In the SM the above box diagram involves quarks, </a:t>
            </a:r>
            <a:r>
              <a:rPr lang="en-US" dirty="0" smtClean="0"/>
              <a:t>leptons, W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, </a:t>
            </a:r>
          </a:p>
          <a:p>
            <a:r>
              <a:rPr lang="en-US" dirty="0">
                <a:sym typeface="Wingdings" panose="05000000000000000000" pitchFamily="2" charset="2"/>
              </a:rPr>
              <a:t> Extra contributions from new heavy charged particles and/or super symmetric partners</a:t>
            </a:r>
          </a:p>
          <a:p>
            <a:r>
              <a:rPr lang="en-US" dirty="0">
                <a:sym typeface="Wingdings" panose="05000000000000000000" pitchFamily="2" charset="2"/>
              </a:rPr>
              <a:t>     of SM particles ?</a:t>
            </a:r>
          </a:p>
          <a:p>
            <a:r>
              <a:rPr lang="it-IT" dirty="0"/>
              <a:t>     </a:t>
            </a:r>
            <a:r>
              <a:rPr lang="it-IT" dirty="0">
                <a:solidFill>
                  <a:srgbClr val="0070C0"/>
                </a:solidFill>
              </a:rPr>
              <a:t>See  </a:t>
            </a:r>
            <a:r>
              <a:rPr lang="it-IT" b="1" dirty="0">
                <a:solidFill>
                  <a:srgbClr val="0070C0"/>
                </a:solidFill>
              </a:rPr>
              <a:t>PRL 111, 080405 (2013</a:t>
            </a:r>
            <a:r>
              <a:rPr lang="it-IT" b="1" dirty="0" smtClean="0">
                <a:solidFill>
                  <a:srgbClr val="0070C0"/>
                </a:solidFill>
              </a:rPr>
              <a:t>)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842" y="1187354"/>
            <a:ext cx="6732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 smtClean="0"/>
              <a:t>A very important measurement ...UPC hunting for physics beyond SM </a:t>
            </a:r>
            <a:endParaRPr lang="it-IT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1129786" y="964032"/>
            <a:ext cx="720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Brush Script MT" panose="03060802040406070304" pitchFamily="66" charset="0"/>
              </a:rPr>
              <a:t>l</a:t>
            </a:r>
            <a:r>
              <a:rPr lang="it-IT" dirty="0"/>
              <a:t>,</a:t>
            </a:r>
            <a:r>
              <a:rPr lang="it-IT" dirty="0" smtClean="0"/>
              <a:t>,q,W</a:t>
            </a:r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8621817" y="1002688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LiberationSans"/>
              </a:rPr>
              <a:t>~ </a:t>
            </a:r>
            <a:r>
              <a:rPr lang="it-IT" dirty="0">
                <a:latin typeface="CenturySchL-Roma"/>
              </a:rPr>
              <a:t>O</a:t>
            </a:r>
            <a:r>
              <a:rPr lang="it-IT" dirty="0">
                <a:latin typeface="LiberationSans"/>
              </a:rPr>
              <a:t>(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sz="1100" baseline="30000" dirty="0">
                <a:latin typeface="LiberationSans"/>
              </a:rPr>
              <a:t>4</a:t>
            </a:r>
            <a:r>
              <a:rPr lang="it-IT" dirty="0">
                <a:latin typeface="LiberationSans"/>
              </a:rPr>
              <a:t>)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3276051"/>
            <a:ext cx="10264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Experimental approaches proposed</a:t>
            </a:r>
            <a:r>
              <a:rPr lang="it-IT" dirty="0" smtClean="0"/>
              <a:t>:</a:t>
            </a:r>
          </a:p>
          <a:p>
            <a:endParaRPr lang="it-IT" dirty="0"/>
          </a:p>
          <a:p>
            <a:r>
              <a:rPr lang="en-US" dirty="0"/>
              <a:t>- Compton-backscattered photons against laser photons.</a:t>
            </a:r>
          </a:p>
          <a:p>
            <a:r>
              <a:rPr lang="en-US" dirty="0"/>
              <a:t>- Collisions of photons from microwave waveguides, </a:t>
            </a:r>
            <a:r>
              <a:rPr lang="en-US" dirty="0" smtClean="0"/>
              <a:t>cavities, </a:t>
            </a:r>
            <a:r>
              <a:rPr lang="it-IT" dirty="0" smtClean="0"/>
              <a:t>high-power </a:t>
            </a:r>
            <a:r>
              <a:rPr lang="it-IT" dirty="0"/>
              <a:t>lasers.</a:t>
            </a:r>
          </a:p>
          <a:p>
            <a:r>
              <a:rPr lang="it-IT" dirty="0"/>
              <a:t>- Collisions at photon colliders (via </a:t>
            </a:r>
            <a:r>
              <a:rPr lang="it-IT" dirty="0" smtClean="0"/>
              <a:t>Compton-backscattering laser-light </a:t>
            </a:r>
            <a:r>
              <a:rPr lang="it-IT" dirty="0"/>
              <a:t>off </a:t>
            </a:r>
            <a:r>
              <a:rPr lang="it-IT" dirty="0" smtClean="0"/>
              <a:t>e</a:t>
            </a:r>
            <a:r>
              <a:rPr lang="it-IT" baseline="30000" dirty="0" smtClean="0"/>
              <a:t>±</a:t>
            </a:r>
            <a:r>
              <a:rPr lang="it-IT" dirty="0" smtClean="0"/>
              <a:t> </a:t>
            </a:r>
            <a:r>
              <a:rPr lang="it-IT" dirty="0"/>
              <a:t>beams</a:t>
            </a:r>
            <a:r>
              <a:rPr lang="it-IT" dirty="0" smtClean="0"/>
              <a:t>).</a:t>
            </a:r>
            <a:endParaRPr lang="it-IT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979" y="4893508"/>
            <a:ext cx="2339725" cy="180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190971" y="335280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g</a:t>
            </a:r>
            <a:endParaRPr lang="it-IT" dirty="0">
              <a:latin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92998" y="1506974"/>
            <a:ext cx="279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Symbol" panose="05050102010706020507" pitchFamily="18" charset="2"/>
              </a:rPr>
              <a:t>g</a:t>
            </a:r>
            <a:endParaRPr lang="it-IT" dirty="0">
              <a:latin typeface="Symbol" panose="05050102010706020507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5427360"/>
            <a:ext cx="269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 Ultra Peripheral collisions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03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286" y="2286000"/>
            <a:ext cx="4070717" cy="4189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8538" y="1362194"/>
            <a:ext cx="6241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Symbol"/>
              <a:buChar char="s"/>
            </a:pPr>
            <a:r>
              <a:rPr lang="en-US" dirty="0">
                <a:sym typeface="Wingdings" panose="05000000000000000000" pitchFamily="2" charset="2"/>
              </a:rPr>
              <a:t>depends on the </a:t>
            </a:r>
            <a:r>
              <a:rPr lang="en-US" dirty="0" err="1">
                <a:sym typeface="Wingdings" panose="05000000000000000000" pitchFamily="2" charset="2"/>
              </a:rPr>
              <a:t>M</a:t>
            </a:r>
            <a:r>
              <a:rPr lang="en-US" baseline="-25000" dirty="0" err="1"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baseline="-25000" dirty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threshold. </a:t>
            </a:r>
            <a:r>
              <a:rPr lang="en-US" dirty="0" err="1">
                <a:sym typeface="Wingdings" panose="05000000000000000000" pitchFamily="2" charset="2"/>
              </a:rPr>
              <a:t>M</a:t>
            </a:r>
            <a:r>
              <a:rPr lang="en-US" baseline="-25000" dirty="0" err="1"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dirty="0">
                <a:sym typeface="Wingdings" panose="05000000000000000000" pitchFamily="2" charset="2"/>
              </a:rPr>
              <a:t> &gt; 5 GeV   </a:t>
            </a:r>
            <a:r>
              <a:rPr lang="en-US" dirty="0">
                <a:latin typeface="Symbol" panose="05050102010706020507" pitchFamily="18" charset="2"/>
              </a:rPr>
              <a:t>s ~ 30-40 </a:t>
            </a:r>
            <a:r>
              <a:rPr lang="en-US" dirty="0" err="1">
                <a:sym typeface="Wingdings" panose="05000000000000000000" pitchFamily="2" charset="2"/>
              </a:rPr>
              <a:t>nb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3872" y="50864"/>
            <a:ext cx="2304256" cy="400110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           </a:t>
            </a:r>
            <a:r>
              <a:rPr lang="en-US" sz="2000" b="1" dirty="0" err="1">
                <a:solidFill>
                  <a:schemeClr val="bg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sz="2000" b="1" dirty="0">
                <a:solidFill>
                  <a:schemeClr val="bg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 </a:t>
            </a:r>
            <a:r>
              <a:rPr lang="en-US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 err="1">
                <a:solidFill>
                  <a:schemeClr val="bg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endParaRPr lang="it-IT" sz="2000" b="1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376" y="3475990"/>
            <a:ext cx="4316111" cy="20180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10574" y="1377434"/>
            <a:ext cx="2419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PRL 111, 080405 (2013)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7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87680" y="868680"/>
            <a:ext cx="8073849" cy="2667000"/>
            <a:chOff x="1163708" y="1211580"/>
            <a:chExt cx="10308661" cy="31267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3708" y="1374140"/>
              <a:ext cx="2600366" cy="291592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4150" y="1421130"/>
              <a:ext cx="3750681" cy="284607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62627" y="1211580"/>
              <a:ext cx="3709742" cy="312674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4732020" y="189782"/>
            <a:ext cx="13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Backgrounds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4332654"/>
            <a:ext cx="132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Wrong e</a:t>
            </a:r>
            <a:r>
              <a:rPr lang="it-IT" baseline="30000" dirty="0"/>
              <a:t> +</a:t>
            </a:r>
            <a:r>
              <a:rPr lang="it-IT" dirty="0" smtClean="0"/>
              <a:t> id</a:t>
            </a:r>
          </a:p>
          <a:p>
            <a:r>
              <a:rPr lang="it-IT" dirty="0" smtClean="0"/>
              <a:t>  </a:t>
            </a:r>
            <a:endParaRPr lang="it-IT" dirty="0"/>
          </a:p>
        </p:txBody>
      </p:sp>
      <p:grpSp>
        <p:nvGrpSpPr>
          <p:cNvPr id="13" name="Group 12"/>
          <p:cNvGrpSpPr/>
          <p:nvPr/>
        </p:nvGrpSpPr>
        <p:grpSpPr>
          <a:xfrm>
            <a:off x="697820" y="4297680"/>
            <a:ext cx="3439840" cy="2000250"/>
            <a:chOff x="697820" y="4297680"/>
            <a:chExt cx="3439840" cy="20002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7820" y="4297680"/>
              <a:ext cx="3121453" cy="200025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497580" y="4655820"/>
              <a:ext cx="640080" cy="1257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97580" y="478178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e</a:t>
              </a:r>
              <a:r>
                <a:rPr lang="it-IT" baseline="30000" dirty="0" smtClean="0"/>
                <a:t>+</a:t>
              </a:r>
              <a:endParaRPr lang="it-IT" baseline="30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89960" y="5368528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e</a:t>
              </a:r>
              <a:r>
                <a:rPr lang="it-IT" baseline="30000" dirty="0" smtClean="0"/>
                <a:t>-</a:t>
              </a:r>
              <a:endParaRPr lang="it-IT" baseline="30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38600" y="4351020"/>
            <a:ext cx="3439840" cy="2000250"/>
            <a:chOff x="697820" y="4297680"/>
            <a:chExt cx="3439840" cy="200025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7820" y="4297680"/>
              <a:ext cx="3121453" cy="200025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497580" y="4655820"/>
              <a:ext cx="640080" cy="1257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32760" y="461414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e</a:t>
              </a:r>
              <a:r>
                <a:rPr lang="it-IT" baseline="30000" dirty="0" smtClean="0"/>
                <a:t>+</a:t>
              </a:r>
              <a:endParaRPr lang="it-IT" baseline="30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40380" y="5490448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e</a:t>
              </a:r>
              <a:r>
                <a:rPr lang="it-IT" baseline="30000" dirty="0" smtClean="0"/>
                <a:t>-</a:t>
              </a:r>
              <a:endParaRPr lang="it-IT" baseline="30000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1399520" y="1676400"/>
            <a:ext cx="640080" cy="1257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26096" t="23217" r="61532" b="30460"/>
          <a:stretch/>
        </p:blipFill>
        <p:spPr>
          <a:xfrm rot="3091670">
            <a:off x="9735143" y="4585923"/>
            <a:ext cx="205875" cy="1152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425940" y="481988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</a:t>
            </a:r>
            <a:r>
              <a:rPr lang="it-IT" baseline="30000" dirty="0" smtClean="0"/>
              <a:t>+</a:t>
            </a:r>
            <a:endParaRPr lang="it-IT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10553700" y="41645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</a:t>
            </a:r>
            <a:r>
              <a:rPr lang="it-IT" baseline="30000" dirty="0" smtClean="0"/>
              <a:t>+</a:t>
            </a:r>
            <a:endParaRPr lang="it-IT" baseline="30000" dirty="0"/>
          </a:p>
        </p:txBody>
      </p:sp>
      <p:sp>
        <p:nvSpPr>
          <p:cNvPr id="27" name="TextBox 26"/>
          <p:cNvSpPr txBox="1"/>
          <p:nvPr/>
        </p:nvSpPr>
        <p:spPr>
          <a:xfrm>
            <a:off x="10622280" y="4560808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</a:t>
            </a:r>
            <a:r>
              <a:rPr lang="it-IT" baseline="30000" dirty="0" smtClean="0"/>
              <a:t>-</a:t>
            </a:r>
            <a:endParaRPr lang="it-IT" baseline="30000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0314978" y="4480560"/>
            <a:ext cx="312420" cy="386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0340340" y="4823460"/>
            <a:ext cx="342900" cy="45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46860" y="6377940"/>
            <a:ext cx="21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s</a:t>
            </a:r>
            <a:r>
              <a:rPr lang="it-IT" dirty="0" smtClean="0"/>
              <a:t>(E&gt;5 GeV) ~ few mb</a:t>
            </a:r>
            <a:endParaRPr lang="it-IT" dirty="0"/>
          </a:p>
        </p:txBody>
      </p:sp>
      <p:sp>
        <p:nvSpPr>
          <p:cNvPr id="34" name="Rectangle 33"/>
          <p:cNvSpPr/>
          <p:nvPr/>
        </p:nvSpPr>
        <p:spPr>
          <a:xfrm>
            <a:off x="8999220" y="2015580"/>
            <a:ext cx="2217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dvP3EDAA1"/>
              </a:rPr>
              <a:t>p</a:t>
            </a:r>
            <a:r>
              <a:rPr lang="it-IT" sz="800" dirty="0" smtClean="0">
                <a:latin typeface="AdvP48E673"/>
              </a:rPr>
              <a:t>T  </a:t>
            </a:r>
            <a:r>
              <a:rPr lang="it-IT" dirty="0" smtClean="0">
                <a:latin typeface="AdvP48E673"/>
              </a:rPr>
              <a:t>~0.5 GeV</a:t>
            </a:r>
          </a:p>
          <a:p>
            <a:r>
              <a:rPr lang="it-IT" dirty="0" smtClean="0">
                <a:latin typeface="AdvP48E673"/>
              </a:rPr>
              <a:t>ZDC signal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302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1" y="50864"/>
            <a:ext cx="3786274" cy="292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055" y="530401"/>
            <a:ext cx="810805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dirty="0">
                <a:sym typeface="Wingdings" panose="05000000000000000000" pitchFamily="2" charset="2"/>
              </a:rPr>
              <a:t>In ALICE a lower threshold could be </a:t>
            </a:r>
            <a:r>
              <a:rPr lang="en-US" dirty="0" smtClean="0">
                <a:sym typeface="Wingdings" panose="05000000000000000000" pitchFamily="2" charset="2"/>
              </a:rPr>
              <a:t>used (but background </a:t>
            </a:r>
            <a:r>
              <a:rPr lang="en-US" dirty="0" smtClean="0">
                <a:sym typeface="Wingdings" panose="05000000000000000000" pitchFamily="2" charset="2"/>
              </a:rPr>
              <a:t>expected).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a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) g </a:t>
            </a:r>
            <a:r>
              <a:rPr lang="en-US" dirty="0">
                <a:sym typeface="Wingdings" panose="05000000000000000000" pitchFamily="2" charset="2"/>
              </a:rPr>
              <a:t>conversion in/before the </a:t>
            </a:r>
            <a:r>
              <a:rPr lang="en-US" dirty="0" smtClean="0">
                <a:sym typeface="Wingdings" panose="05000000000000000000" pitchFamily="2" charset="2"/>
              </a:rPr>
              <a:t>TPC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b)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g </a:t>
            </a:r>
            <a:r>
              <a:rPr lang="en-US" dirty="0">
                <a:sym typeface="Wingdings" panose="05000000000000000000" pitchFamily="2" charset="2"/>
              </a:rPr>
              <a:t>conversion in ECAL/DCAL </a:t>
            </a:r>
            <a:endParaRPr lang="it-IT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CMS/ATLAS</a:t>
            </a:r>
            <a:r>
              <a:rPr lang="en-US" dirty="0">
                <a:sym typeface="Wingdings" panose="05000000000000000000" pitchFamily="2" charset="2"/>
              </a:rPr>
              <a:t>: 50% (</a:t>
            </a:r>
            <a:r>
              <a:rPr lang="en-US" dirty="0" err="1">
                <a:sym typeface="Wingdings" panose="05000000000000000000" pitchFamily="2" charset="2"/>
              </a:rPr>
              <a:t>Acc</a:t>
            </a:r>
            <a:r>
              <a:rPr lang="en-US" dirty="0">
                <a:sym typeface="Wingdings" panose="05000000000000000000" pitchFamily="2" charset="2"/>
              </a:rPr>
              <a:t> x </a:t>
            </a:r>
            <a:r>
              <a:rPr lang="en-US" dirty="0" err="1">
                <a:sym typeface="Wingdings" panose="05000000000000000000" pitchFamily="2" charset="2"/>
              </a:rPr>
              <a:t>eff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ALICE: Acceptance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smtClean="0">
                <a:sym typeface="Wingdings" panose="05000000000000000000" pitchFamily="2" charset="2"/>
              </a:rPr>
              <a:t>efficiency </a:t>
            </a:r>
            <a:r>
              <a:rPr lang="en-US" dirty="0">
                <a:sym typeface="Wingdings" panose="05000000000000000000" pitchFamily="2" charset="2"/>
              </a:rPr>
              <a:t>to be evaluated; assuming a conservative 20</a:t>
            </a:r>
            <a:r>
              <a:rPr lang="en-US" dirty="0" smtClean="0">
                <a:sym typeface="Wingdings" panose="05000000000000000000" pitchFamily="2" charset="2"/>
              </a:rPr>
              <a:t>%</a:t>
            </a:r>
          </a:p>
          <a:p>
            <a:pPr marL="285750" indent="-285750">
              <a:buFont typeface="Wingdings"/>
              <a:buChar char="à"/>
            </a:pPr>
            <a:r>
              <a:rPr lang="en-US" b="1" dirty="0" smtClean="0">
                <a:sym typeface="Wingdings" panose="05000000000000000000" pitchFamily="2" charset="2"/>
              </a:rPr>
              <a:t>N ~20 events in CMS/ATLAS, 5-10 events in ALICE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( </a:t>
            </a:r>
            <a:r>
              <a:rPr lang="en-US" dirty="0">
                <a:sym typeface="Wingdings" panose="05000000000000000000" pitchFamily="2" charset="2"/>
              </a:rPr>
              <a:t>depending on the </a:t>
            </a:r>
            <a:r>
              <a:rPr lang="en-US" dirty="0" smtClean="0">
                <a:sym typeface="Wingdings" panose="05000000000000000000" pitchFamily="2" charset="2"/>
              </a:rPr>
              <a:t>threshold ).</a:t>
            </a:r>
          </a:p>
          <a:p>
            <a:pPr marL="285750" indent="-285750">
              <a:buFont typeface="Wingdings"/>
              <a:buChar char="à"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8348" y="6354286"/>
            <a:ext cx="807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Run3  </a:t>
            </a:r>
            <a:r>
              <a:rPr lang="it-IT" dirty="0" smtClean="0"/>
              <a:t>is required for a </a:t>
            </a:r>
            <a:r>
              <a:rPr lang="it-IT" dirty="0" smtClean="0"/>
              <a:t>reasonable</a:t>
            </a:r>
            <a:r>
              <a:rPr lang="it-IT" dirty="0" smtClean="0"/>
              <a:t> </a:t>
            </a:r>
            <a:r>
              <a:rPr lang="it-IT" dirty="0" smtClean="0"/>
              <a:t>statistics , but we can start at </a:t>
            </a:r>
            <a:r>
              <a:rPr lang="it-IT" dirty="0" smtClean="0">
                <a:solidFill>
                  <a:srgbClr val="FF0000"/>
                </a:solidFill>
              </a:rPr>
              <a:t>Run2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9888" y="5888900"/>
            <a:ext cx="777686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With </a:t>
            </a:r>
            <a:r>
              <a:rPr lang="en-US" dirty="0" smtClean="0">
                <a:sym typeface="Wingdings" panose="05000000000000000000" pitchFamily="2" charset="2"/>
              </a:rPr>
              <a:t>1  </a:t>
            </a:r>
            <a:r>
              <a:rPr lang="en-US" dirty="0"/>
              <a:t>nb</a:t>
            </a:r>
            <a:r>
              <a:rPr lang="en-US" baseline="30000" dirty="0"/>
              <a:t>-1</a:t>
            </a:r>
            <a:r>
              <a:rPr lang="en-US" dirty="0">
                <a:sym typeface="Wingdings" panose="05000000000000000000" pitchFamily="2" charset="2"/>
              </a:rPr>
              <a:t>   , </a:t>
            </a:r>
            <a:r>
              <a:rPr lang="en-US" dirty="0">
                <a:sym typeface="Symbol"/>
              </a:rPr>
              <a:t></a:t>
            </a:r>
            <a:r>
              <a:rPr lang="en-US" dirty="0" err="1">
                <a:sym typeface="Wingdings" panose="05000000000000000000" pitchFamily="2" charset="2"/>
              </a:rPr>
              <a:t>s</a:t>
            </a:r>
            <a:r>
              <a:rPr lang="en-US" baseline="-25000" dirty="0" err="1">
                <a:sym typeface="Wingdings" panose="05000000000000000000" pitchFamily="2" charset="2"/>
              </a:rPr>
              <a:t>NN</a:t>
            </a:r>
            <a:r>
              <a:rPr lang="en-US" dirty="0">
                <a:sym typeface="Wingdings" panose="05000000000000000000" pitchFamily="2" charset="2"/>
              </a:rPr>
              <a:t>=5.5 </a:t>
            </a:r>
            <a:r>
              <a:rPr lang="en-US" dirty="0" err="1">
                <a:sym typeface="Wingdings" panose="05000000000000000000" pitchFamily="2" charset="2"/>
              </a:rPr>
              <a:t>TeV</a:t>
            </a:r>
            <a:r>
              <a:rPr lang="en-US" dirty="0">
                <a:sym typeface="Wingdings" panose="05000000000000000000" pitchFamily="2" charset="2"/>
              </a:rPr>
              <a:t>       N~ </a:t>
            </a:r>
            <a:r>
              <a:rPr lang="en-US" dirty="0" smtClean="0">
                <a:sym typeface="Wingdings" panose="05000000000000000000" pitchFamily="2" charset="2"/>
              </a:rPr>
              <a:t>30-40 events </a:t>
            </a:r>
            <a:r>
              <a:rPr lang="en-US" dirty="0">
                <a:sym typeface="Wingdings" panose="05000000000000000000" pitchFamily="2" charset="2"/>
              </a:rPr>
              <a:t>( threshold </a:t>
            </a:r>
            <a:r>
              <a:rPr lang="en-US" dirty="0" err="1">
                <a:sym typeface="Wingdings" panose="05000000000000000000" pitchFamily="2" charset="2"/>
              </a:rPr>
              <a:t>M</a:t>
            </a:r>
            <a:r>
              <a:rPr lang="en-US" baseline="-25000" dirty="0" err="1"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dirty="0">
                <a:sym typeface="Wingdings" panose="05000000000000000000" pitchFamily="2" charset="2"/>
              </a:rPr>
              <a:t> &gt; 5 </a:t>
            </a:r>
            <a:r>
              <a:rPr lang="en-US" dirty="0" err="1">
                <a:sym typeface="Wingdings" panose="05000000000000000000" pitchFamily="2" charset="2"/>
              </a:rPr>
              <a:t>GeV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48060" y="1242060"/>
            <a:ext cx="663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Brush Script MT" panose="03060802040406070304" pitchFamily="66" charset="0"/>
              </a:rPr>
              <a:t>l</a:t>
            </a:r>
            <a:r>
              <a:rPr lang="it-IT" dirty="0" smtClean="0"/>
              <a:t>,q,W</a:t>
            </a:r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8604778" y="1298967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LiberationSans"/>
              </a:rPr>
              <a:t>~ </a:t>
            </a:r>
            <a:r>
              <a:rPr lang="it-IT" dirty="0">
                <a:latin typeface="CenturySchL-Roma"/>
              </a:rPr>
              <a:t>O</a:t>
            </a:r>
            <a:r>
              <a:rPr lang="it-IT" dirty="0">
                <a:latin typeface="LiberationSans"/>
              </a:rPr>
              <a:t>(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sz="1100" baseline="30000" dirty="0">
                <a:latin typeface="LiberationSans"/>
              </a:rPr>
              <a:t>4</a:t>
            </a:r>
            <a:r>
              <a:rPr lang="it-IT" dirty="0">
                <a:latin typeface="LiberationSans"/>
              </a:rPr>
              <a:t>)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4795724" y="130291"/>
            <a:ext cx="2304256" cy="400110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           </a:t>
            </a:r>
            <a:r>
              <a:rPr lang="en-US" sz="2000" b="1" dirty="0" err="1">
                <a:solidFill>
                  <a:schemeClr val="bg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sz="2000" b="1" dirty="0">
                <a:solidFill>
                  <a:schemeClr val="bg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 </a:t>
            </a:r>
            <a:r>
              <a:rPr lang="en-US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 err="1">
                <a:solidFill>
                  <a:schemeClr val="bg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endParaRPr lang="it-IT" sz="2000" b="1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697" y="1184622"/>
            <a:ext cx="2701025" cy="244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19700</TotalTime>
  <Words>468</Words>
  <Application>Microsoft Office PowerPoint</Application>
  <PresentationFormat>Widescreen</PresentationFormat>
  <Paragraphs>82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AdvP3EDAA1</vt:lpstr>
      <vt:lpstr>AdvP48E673</vt:lpstr>
      <vt:lpstr>Arial</vt:lpstr>
      <vt:lpstr>Brush Script MT</vt:lpstr>
      <vt:lpstr>Calibri</vt:lpstr>
      <vt:lpstr>Calibri Light</vt:lpstr>
      <vt:lpstr>CenturySchL-Roma</vt:lpstr>
      <vt:lpstr>LiberationSans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toftrig</dc:creator>
  <cp:lastModifiedBy>toftrig</cp:lastModifiedBy>
  <cp:revision>177</cp:revision>
  <dcterms:created xsi:type="dcterms:W3CDTF">2014-05-20T13:06:41Z</dcterms:created>
  <dcterms:modified xsi:type="dcterms:W3CDTF">2015-05-26T22:18:36Z</dcterms:modified>
</cp:coreProperties>
</file>