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69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-7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4319863" cy="1843198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0B697-0A59-4DAC-AE78-2F97AB7F4CE1}" type="datetimeFigureOut">
              <a:rPr lang="it-IT" smtClean="0"/>
              <a:pPr/>
              <a:t>20/03/2015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F64D-1C2B-4F4A-966B-32AF7C155D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5480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F64D-1C2B-4F4A-966B-32AF7C155DAE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1722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20/03/2015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FTK Italia - A. Lanza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E1-66C7-42E1-88F8-AB19D86C2A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0771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20/03/2015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FTK Italia - A. Lanza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E1-66C7-42E1-88F8-AB19D86C2A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454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20/03/2015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FTK Italia - A. Lanza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E1-66C7-42E1-88F8-AB19D86C2A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7099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20/03/2015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FTK Italia - A. Lanza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E1-66C7-42E1-88F8-AB19D86C2A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1974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20/03/2015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FTK Italia - A. Lanza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E1-66C7-42E1-88F8-AB19D86C2A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7477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20/03/2015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FTK Italia - A. Lanza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E1-66C7-42E1-88F8-AB19D86C2A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6674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20/03/2015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FTK Italia - A. Lanza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E1-66C7-42E1-88F8-AB19D86C2A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008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20/03/2015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FTK Italia - A. Lanza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E1-66C7-42E1-88F8-AB19D86C2A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9992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20/03/2015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FTK Italia - A. Lanza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E1-66C7-42E1-88F8-AB19D86C2A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5530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20/03/2015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FTK Italia - A. Lanza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E1-66C7-42E1-88F8-AB19D86C2A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5079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20/03/2015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FTK Italia - A. Lanza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E1-66C7-42E1-88F8-AB19D86C2A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6658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20/03/2015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FTK Italia - A. Lanza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BB0E1-66C7-42E1-88F8-AB19D86C2A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6922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92000" y="1809000"/>
            <a:ext cx="7772400" cy="1586637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Status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integration</a:t>
            </a:r>
            <a:r>
              <a:rPr lang="it-IT" b="1" dirty="0" smtClean="0"/>
              <a:t> in USA15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42580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90"/>
                </a:solidFill>
              </a:rPr>
              <a:t>DF Infrastructure  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B30A-8132-4843-8F44-B52D81E651D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800" y="12954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044605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ASIS Vertical cooling 14-slot shelf tested by CERN</a:t>
            </a:r>
          </a:p>
          <a:p>
            <a:pPr marL="800100" lvl="1" indent="-342900" defTabSz="457200">
              <a:spcBef>
                <a:spcPct val="20000"/>
              </a:spcBef>
              <a:buClr>
                <a:srgbClr val="1F497D"/>
              </a:buClr>
              <a:buFont typeface="Lucida Grande"/>
              <a:buChar char="−"/>
            </a:pPr>
            <a:r>
              <a:rPr lang="en-US" sz="2000" b="1" dirty="0" smtClean="0">
                <a:solidFill>
                  <a:srgbClr val="044605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4 plus 1 spare</a:t>
            </a:r>
          </a:p>
          <a:p>
            <a:pPr marL="342900" indent="-342900" defTabSz="457200">
              <a:spcBef>
                <a:spcPct val="2000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044605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Guardian 3U AC-DC converter (3KW per brick) tested by CERN</a:t>
            </a:r>
          </a:p>
          <a:p>
            <a:pPr marL="800100" lvl="1" indent="-342900" defTabSz="457200">
              <a:spcBef>
                <a:spcPct val="20000"/>
              </a:spcBef>
              <a:buClr>
                <a:srgbClr val="1F497D"/>
              </a:buClr>
              <a:buFont typeface="Lucida Grande"/>
              <a:buChar char="−"/>
            </a:pPr>
            <a:r>
              <a:rPr lang="en-US" sz="2000" b="1" dirty="0" smtClean="0">
                <a:solidFill>
                  <a:srgbClr val="044605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2 plus 1 spare (each with 3 bricks)</a:t>
            </a:r>
          </a:p>
          <a:p>
            <a:pPr marL="342900" indent="-342900" defTabSz="457200">
              <a:spcBef>
                <a:spcPct val="2000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044605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Emerson switch blade, ATCA-F125</a:t>
            </a:r>
          </a:p>
          <a:p>
            <a:pPr marL="800100" lvl="1" indent="-342900" defTabSz="457200">
              <a:spcBef>
                <a:spcPct val="20000"/>
              </a:spcBef>
              <a:buClr>
                <a:srgbClr val="1F497D"/>
              </a:buClr>
              <a:buFont typeface="Lucida Grande"/>
              <a:buChar char="−"/>
            </a:pPr>
            <a:r>
              <a:rPr lang="en-US" sz="2000" b="1" dirty="0" smtClean="0">
                <a:solidFill>
                  <a:srgbClr val="044605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4 plus 1 existing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4430562"/>
            <a:ext cx="2184400" cy="2046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038600"/>
            <a:ext cx="2362200" cy="236219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200" y="3567940"/>
            <a:ext cx="2438400" cy="6992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0018885">
            <a:off x="787546" y="4537572"/>
            <a:ext cx="613839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Procurement started 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20/03/2015</a:t>
            </a:r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FTK Italia - A. Lanza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90"/>
                </a:solidFill>
              </a:rPr>
              <a:t>FLIC Infrastructure  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B30A-8132-4843-8F44-B52D81E651D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800" y="12954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044605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ASIS 6-slot shelf, 3X mesh</a:t>
            </a:r>
          </a:p>
          <a:p>
            <a:pPr marL="800100" lvl="1" indent="-342900" defTabSz="457200">
              <a:spcBef>
                <a:spcPct val="20000"/>
              </a:spcBef>
              <a:buClr>
                <a:srgbClr val="1F497D"/>
              </a:buClr>
              <a:buFont typeface="Lucida Grande"/>
              <a:buChar char="−"/>
            </a:pPr>
            <a:r>
              <a:rPr lang="en-US" sz="2000" b="1" dirty="0" smtClean="0">
                <a:solidFill>
                  <a:srgbClr val="044605"/>
                </a:solidFill>
                <a:latin typeface="Calibri"/>
                <a:ea typeface="ＭＳ Ｐゴシック" pitchFamily="-112" charset="-128"/>
                <a:cs typeface="ＭＳ Ｐゴシック" pitchFamily="-112" charset="-128"/>
              </a:rPr>
              <a:t>1 plus 1 in </a:t>
            </a:r>
            <a:r>
              <a:rPr lang="en-US" sz="2000" b="1" dirty="0" err="1" smtClean="0">
                <a:solidFill>
                  <a:srgbClr val="044605"/>
                </a:solidFill>
                <a:latin typeface="Calibri"/>
                <a:ea typeface="ＭＳ Ｐゴシック" pitchFamily="-112" charset="-128"/>
                <a:cs typeface="ＭＳ Ｐゴシック" pitchFamily="-112" charset="-128"/>
              </a:rPr>
              <a:t>testbed</a:t>
            </a:r>
            <a:endParaRPr lang="en-US" sz="2400" b="1" dirty="0" smtClean="0">
              <a:solidFill>
                <a:srgbClr val="044605"/>
              </a:solidFill>
              <a:latin typeface="+mn-lt"/>
              <a:ea typeface="ＭＳ Ｐゴシック" pitchFamily="-112" charset="-128"/>
              <a:cs typeface="ＭＳ Ｐゴシック" pitchFamily="-112" charset="-128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044605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ADLINK ATCA-6150 processor blade (to be upgraded)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810000"/>
            <a:ext cx="3352800" cy="2129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657600"/>
            <a:ext cx="1905000" cy="2222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9561209">
            <a:off x="2718721" y="3119465"/>
            <a:ext cx="2993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Installed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20/03/2015</a:t>
            </a:r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FTK Italia - A. Lanza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US" sz="3200" dirty="0" smtClean="0">
                <a:solidFill>
                  <a:srgbClr val="000090"/>
                </a:solidFill>
              </a:rPr>
              <a:t>DCS 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8955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44605"/>
                </a:solidFill>
              </a:rPr>
              <a:t>Implementing the solution recommended by the ATLAS DCS coordination</a:t>
            </a:r>
          </a:p>
          <a:p>
            <a:pPr lvl="1"/>
            <a:r>
              <a:rPr lang="en-US" sz="1800" b="1" dirty="0" smtClean="0">
                <a:solidFill>
                  <a:srgbClr val="044605"/>
                </a:solidFill>
              </a:rPr>
              <a:t>SNMP  </a:t>
            </a:r>
            <a:r>
              <a:rPr lang="en-US" sz="1800" b="1" dirty="0">
                <a:solidFill>
                  <a:srgbClr val="044605"/>
                </a:solidFill>
              </a:rPr>
              <a:t>daemon  on  shelf  manager </a:t>
            </a:r>
            <a:r>
              <a:rPr lang="en-US" sz="1800" b="1" dirty="0" smtClean="0">
                <a:solidFill>
                  <a:srgbClr val="044605"/>
                </a:solidFill>
              </a:rPr>
              <a:t>in FTK ATCA shelves</a:t>
            </a:r>
            <a:endParaRPr lang="en-US" sz="1800" b="1" dirty="0">
              <a:solidFill>
                <a:srgbClr val="044605"/>
              </a:solidFill>
            </a:endParaRPr>
          </a:p>
          <a:p>
            <a:pPr lvl="1"/>
            <a:r>
              <a:rPr lang="en-US" sz="1800" b="1" dirty="0">
                <a:solidFill>
                  <a:srgbClr val="044605"/>
                </a:solidFill>
              </a:rPr>
              <a:t>SNMP  agent  on  </a:t>
            </a:r>
            <a:r>
              <a:rPr lang="en-US" sz="1800" b="1" dirty="0" smtClean="0">
                <a:solidFill>
                  <a:srgbClr val="044605"/>
                </a:solidFill>
              </a:rPr>
              <a:t>FTK LCS </a:t>
            </a:r>
            <a:r>
              <a:rPr lang="en-US" sz="1800" b="1" dirty="0">
                <a:solidFill>
                  <a:srgbClr val="044605"/>
                </a:solidFill>
              </a:rPr>
              <a:t>to  request  data  from  shelf  manager  </a:t>
            </a:r>
          </a:p>
          <a:p>
            <a:pPr lvl="1"/>
            <a:r>
              <a:rPr lang="en-US" sz="1800" b="1" dirty="0" err="1">
                <a:solidFill>
                  <a:srgbClr val="044605"/>
                </a:solidFill>
              </a:rPr>
              <a:t>WinCC</a:t>
            </a:r>
            <a:r>
              <a:rPr lang="en-US" sz="1800" b="1" dirty="0">
                <a:solidFill>
                  <a:srgbClr val="044605"/>
                </a:solidFill>
              </a:rPr>
              <a:t>  OA  client  on  </a:t>
            </a:r>
            <a:r>
              <a:rPr lang="en-US" sz="1800" b="1" dirty="0" smtClean="0">
                <a:solidFill>
                  <a:srgbClr val="044605"/>
                </a:solidFill>
              </a:rPr>
              <a:t>FTK LCS  </a:t>
            </a:r>
            <a:r>
              <a:rPr lang="en-US" sz="1800" b="1" dirty="0">
                <a:solidFill>
                  <a:srgbClr val="044605"/>
                </a:solidFill>
              </a:rPr>
              <a:t>to  connect  to </a:t>
            </a:r>
            <a:r>
              <a:rPr lang="en-US" sz="1800" b="1" dirty="0" smtClean="0">
                <a:solidFill>
                  <a:srgbClr val="044605"/>
                </a:solidFill>
              </a:rPr>
              <a:t>TDAQ SCS</a:t>
            </a:r>
          </a:p>
          <a:p>
            <a:r>
              <a:rPr lang="en-US" sz="2000" b="1" dirty="0" smtClean="0">
                <a:solidFill>
                  <a:srgbClr val="044605"/>
                </a:solidFill>
              </a:rPr>
              <a:t>Working together with other subsystems (CSC ROD team, Tile </a:t>
            </a:r>
            <a:r>
              <a:rPr lang="en-US" sz="2000" b="1" dirty="0" err="1" smtClean="0">
                <a:solidFill>
                  <a:srgbClr val="044605"/>
                </a:solidFill>
              </a:rPr>
              <a:t>sROD</a:t>
            </a:r>
            <a:r>
              <a:rPr lang="en-US" sz="2000" b="1" dirty="0" smtClean="0">
                <a:solidFill>
                  <a:srgbClr val="044605"/>
                </a:solidFill>
              </a:rPr>
              <a:t> team, </a:t>
            </a:r>
            <a:r>
              <a:rPr lang="en-US" sz="2000" b="1" dirty="0" err="1" smtClean="0">
                <a:solidFill>
                  <a:srgbClr val="044605"/>
                </a:solidFill>
              </a:rPr>
              <a:t>etc</a:t>
            </a:r>
            <a:r>
              <a:rPr lang="en-US" sz="2000" b="1" dirty="0" smtClean="0">
                <a:solidFill>
                  <a:srgbClr val="044605"/>
                </a:solidFill>
              </a:rPr>
              <a:t>)</a:t>
            </a:r>
          </a:p>
          <a:p>
            <a:pPr lvl="1"/>
            <a:r>
              <a:rPr lang="en-US" sz="1800" b="1" dirty="0" smtClean="0">
                <a:solidFill>
                  <a:srgbClr val="044605"/>
                </a:solidFill>
              </a:rPr>
              <a:t>Shelf manager communication</a:t>
            </a:r>
          </a:p>
          <a:p>
            <a:pPr lvl="1"/>
            <a:r>
              <a:rPr lang="en-US" sz="1800" b="1" dirty="0" smtClean="0">
                <a:solidFill>
                  <a:srgbClr val="044605"/>
                </a:solidFill>
              </a:rPr>
              <a:t>FSM panel organization</a:t>
            </a:r>
          </a:p>
          <a:p>
            <a:pPr lvl="1"/>
            <a:r>
              <a:rPr lang="en-US" sz="1800" b="1" dirty="0" smtClean="0">
                <a:solidFill>
                  <a:srgbClr val="044605"/>
                </a:solidFill>
              </a:rPr>
              <a:t>FSM state and status definition</a:t>
            </a:r>
          </a:p>
          <a:p>
            <a:pPr lvl="1"/>
            <a:r>
              <a:rPr lang="en-US" sz="1800" b="1" dirty="0" smtClean="0">
                <a:solidFill>
                  <a:srgbClr val="044605"/>
                </a:solidFill>
              </a:rPr>
              <a:t>… … </a:t>
            </a:r>
          </a:p>
          <a:p>
            <a:r>
              <a:rPr lang="en-US" sz="2000" b="1" dirty="0" smtClean="0">
                <a:solidFill>
                  <a:srgbClr val="044605"/>
                </a:solidFill>
              </a:rPr>
              <a:t>Testing at remote sites and CERN</a:t>
            </a:r>
          </a:p>
          <a:p>
            <a:r>
              <a:rPr lang="en-US" sz="2000" b="1" dirty="0" smtClean="0">
                <a:solidFill>
                  <a:srgbClr val="044605"/>
                </a:solidFill>
              </a:rPr>
              <a:t>Integrating the communication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44605"/>
                </a:solidFill>
              </a:rPr>
              <a:t> </a:t>
            </a:r>
            <a:r>
              <a:rPr lang="en-US" sz="2000" b="1" dirty="0" smtClean="0">
                <a:solidFill>
                  <a:srgbClr val="044605"/>
                </a:solidFill>
              </a:rPr>
              <a:t>     with LAPP IMPC soon</a:t>
            </a:r>
          </a:p>
          <a:p>
            <a:pPr marL="0" indent="0"/>
            <a:r>
              <a:rPr lang="en-US" sz="2000" b="1" dirty="0" smtClean="0">
                <a:solidFill>
                  <a:srgbClr val="044605"/>
                </a:solidFill>
              </a:rPr>
              <a:t>    Developing a solution for power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44605"/>
                </a:solidFill>
              </a:rPr>
              <a:t>      supply (Ethernet)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967208"/>
            <a:ext cx="4343400" cy="343359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20/03/2015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E1-66C7-42E1-88F8-AB19D86C2A6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FTK Italia - A. Lanza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6309000"/>
            <a:ext cx="9144000" cy="549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729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000" y="0"/>
            <a:ext cx="7886700" cy="723873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Status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rack</a:t>
            </a:r>
            <a:r>
              <a:rPr lang="it-IT" b="1" dirty="0" smtClean="0"/>
              <a:t> layout</a:t>
            </a: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20/03/2015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FTK Italia - A. Lanza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E1-66C7-42E1-88F8-AB19D86C2A6A}" type="slidenum">
              <a:rPr lang="it-IT" smtClean="0">
                <a:solidFill>
                  <a:schemeClr val="tx1"/>
                </a:solidFill>
              </a:rPr>
              <a:pPr/>
              <a:t>2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2000" y="729000"/>
            <a:ext cx="846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200" dirty="0" smtClean="0"/>
              <a:t> </a:t>
            </a:r>
            <a:r>
              <a:rPr lang="it-IT" sz="2200" dirty="0" err="1" smtClean="0"/>
              <a:t>Rack</a:t>
            </a:r>
            <a:r>
              <a:rPr lang="it-IT" sz="2200" dirty="0" smtClean="0"/>
              <a:t> Y.05-09.A2 </a:t>
            </a:r>
            <a:r>
              <a:rPr lang="it-IT" sz="2200" dirty="0" err="1" smtClean="0"/>
              <a:t>equipped</a:t>
            </a:r>
            <a:r>
              <a:rPr lang="it-IT" sz="2200" dirty="0" smtClean="0"/>
              <a:t> </a:t>
            </a:r>
            <a:r>
              <a:rPr lang="it-IT" sz="2200" dirty="0" err="1" smtClean="0"/>
              <a:t>with</a:t>
            </a:r>
            <a:r>
              <a:rPr lang="it-IT" sz="2200" dirty="0" smtClean="0"/>
              <a:t> turbine </a:t>
            </a:r>
            <a:r>
              <a:rPr lang="it-IT" sz="2200" dirty="0" err="1" smtClean="0"/>
              <a:t>cooling</a:t>
            </a:r>
            <a:r>
              <a:rPr lang="it-IT" sz="2200" dirty="0" smtClean="0"/>
              <a:t> system and </a:t>
            </a:r>
            <a:r>
              <a:rPr lang="it-IT" sz="2200" dirty="0" err="1" smtClean="0"/>
              <a:t>nominal</a:t>
            </a:r>
            <a:r>
              <a:rPr lang="it-IT" sz="2200" dirty="0" smtClean="0"/>
              <a:t> 20kW </a:t>
            </a:r>
            <a:r>
              <a:rPr lang="it-IT" sz="2200" dirty="0" err="1" smtClean="0"/>
              <a:t>power</a:t>
            </a:r>
            <a:r>
              <a:rPr lang="it-IT" sz="2200" dirty="0" smtClean="0"/>
              <a:t>. </a:t>
            </a:r>
            <a:r>
              <a:rPr lang="it-IT" sz="2200" dirty="0" err="1" smtClean="0"/>
              <a:t>All</a:t>
            </a:r>
            <a:r>
              <a:rPr lang="it-IT" sz="2200" dirty="0" smtClean="0"/>
              <a:t> </a:t>
            </a:r>
            <a:r>
              <a:rPr lang="it-IT" sz="2200" dirty="0" err="1" smtClean="0"/>
              <a:t>other</a:t>
            </a:r>
            <a:r>
              <a:rPr lang="it-IT" sz="2200" dirty="0" smtClean="0"/>
              <a:t> </a:t>
            </a:r>
            <a:r>
              <a:rPr lang="it-IT" sz="2200" dirty="0" err="1" smtClean="0"/>
              <a:t>racks</a:t>
            </a:r>
            <a:r>
              <a:rPr lang="it-IT" sz="2200" dirty="0" smtClean="0"/>
              <a:t> </a:t>
            </a:r>
            <a:r>
              <a:rPr lang="it-IT" sz="2200" dirty="0" err="1" smtClean="0"/>
              <a:t>should</a:t>
            </a:r>
            <a:r>
              <a:rPr lang="it-IT" sz="2200" dirty="0" smtClean="0"/>
              <a:t> </a:t>
            </a:r>
            <a:r>
              <a:rPr lang="it-IT" sz="2200" dirty="0" err="1" smtClean="0"/>
              <a:t>be</a:t>
            </a:r>
            <a:r>
              <a:rPr lang="it-IT" sz="2200" dirty="0" smtClean="0"/>
              <a:t> </a:t>
            </a:r>
            <a:r>
              <a:rPr lang="it-IT" sz="2200" dirty="0" err="1" smtClean="0"/>
              <a:t>equipped</a:t>
            </a:r>
            <a:r>
              <a:rPr lang="it-IT" sz="2200" dirty="0" smtClean="0"/>
              <a:t> </a:t>
            </a:r>
            <a:r>
              <a:rPr lang="it-IT" sz="2200" dirty="0" err="1" smtClean="0"/>
              <a:t>within</a:t>
            </a:r>
            <a:r>
              <a:rPr lang="it-IT" sz="2200" dirty="0" smtClean="0"/>
              <a:t> </a:t>
            </a:r>
            <a:r>
              <a:rPr lang="it-IT" sz="2200" dirty="0" err="1" smtClean="0"/>
              <a:t>Easter</a:t>
            </a:r>
            <a:endParaRPr lang="it-IT" sz="2200" dirty="0" smtClean="0"/>
          </a:p>
          <a:p>
            <a:pPr>
              <a:buFont typeface="Wingdings" pitchFamily="2" charset="2"/>
              <a:buChar char="ü"/>
            </a:pPr>
            <a:r>
              <a:rPr lang="it-IT" sz="2200" dirty="0" smtClean="0"/>
              <a:t> </a:t>
            </a:r>
            <a:r>
              <a:rPr lang="it-IT" sz="2200" dirty="0" err="1" smtClean="0"/>
              <a:t>Fibers</a:t>
            </a:r>
            <a:r>
              <a:rPr lang="it-IT" sz="2200" dirty="0" smtClean="0"/>
              <a:t> </a:t>
            </a:r>
            <a:r>
              <a:rPr lang="it-IT" sz="2200" dirty="0" err="1" smtClean="0"/>
              <a:t>not</a:t>
            </a:r>
            <a:r>
              <a:rPr lang="it-IT" sz="2200" dirty="0" smtClean="0"/>
              <a:t> </a:t>
            </a:r>
            <a:r>
              <a:rPr lang="it-IT" sz="2200" dirty="0" err="1" smtClean="0"/>
              <a:t>yet</a:t>
            </a:r>
            <a:r>
              <a:rPr lang="it-IT" sz="2200" dirty="0" smtClean="0"/>
              <a:t> put in </a:t>
            </a:r>
            <a:r>
              <a:rPr lang="it-IT" sz="2200" dirty="0" err="1" smtClean="0"/>
              <a:t>final</a:t>
            </a:r>
            <a:r>
              <a:rPr lang="it-IT" sz="2200" dirty="0" smtClean="0"/>
              <a:t> position. </a:t>
            </a:r>
            <a:r>
              <a:rPr lang="it-IT" sz="2200" dirty="0" err="1" smtClean="0"/>
              <a:t>Storage</a:t>
            </a:r>
            <a:r>
              <a:rPr lang="it-IT" sz="2200" dirty="0" smtClean="0"/>
              <a:t> </a:t>
            </a:r>
            <a:r>
              <a:rPr lang="it-IT" sz="2200" dirty="0" err="1" smtClean="0"/>
              <a:t>boxes</a:t>
            </a:r>
            <a:r>
              <a:rPr lang="it-IT" sz="2200" dirty="0" smtClean="0"/>
              <a:t> </a:t>
            </a:r>
            <a:r>
              <a:rPr lang="it-IT" sz="2200" dirty="0" err="1" smtClean="0"/>
              <a:t>placed</a:t>
            </a:r>
            <a:r>
              <a:rPr lang="it-IT" sz="2200" dirty="0" smtClean="0"/>
              <a:t>, </a:t>
            </a:r>
            <a:r>
              <a:rPr lang="it-IT" sz="2200" dirty="0" err="1" smtClean="0"/>
              <a:t>lateral</a:t>
            </a:r>
            <a:r>
              <a:rPr lang="it-IT" sz="2200" dirty="0" smtClean="0"/>
              <a:t> </a:t>
            </a:r>
            <a:r>
              <a:rPr lang="it-IT" sz="2200" dirty="0" err="1" smtClean="0"/>
              <a:t>fiber</a:t>
            </a:r>
            <a:r>
              <a:rPr lang="it-IT" sz="2200" dirty="0" smtClean="0"/>
              <a:t> </a:t>
            </a:r>
            <a:r>
              <a:rPr lang="it-IT" sz="2200" dirty="0" err="1" smtClean="0"/>
              <a:t>trays</a:t>
            </a:r>
            <a:r>
              <a:rPr lang="it-IT" sz="2200" dirty="0" smtClean="0"/>
              <a:t> </a:t>
            </a:r>
            <a:r>
              <a:rPr lang="it-IT" sz="2200" dirty="0" err="1" smtClean="0"/>
              <a:t>available</a:t>
            </a:r>
            <a:r>
              <a:rPr lang="it-IT" sz="2200" dirty="0" smtClean="0"/>
              <a:t> </a:t>
            </a:r>
            <a:r>
              <a:rPr lang="it-IT" sz="2200" dirty="0" err="1" smtClean="0"/>
              <a:t>but</a:t>
            </a:r>
            <a:r>
              <a:rPr lang="it-IT" sz="2200" dirty="0" smtClean="0"/>
              <a:t> </a:t>
            </a:r>
            <a:r>
              <a:rPr lang="it-IT" sz="2200" dirty="0" err="1" smtClean="0"/>
              <a:t>not</a:t>
            </a:r>
            <a:r>
              <a:rPr lang="it-IT" sz="2200" dirty="0" smtClean="0"/>
              <a:t> </a:t>
            </a:r>
            <a:r>
              <a:rPr lang="it-IT" sz="2200" dirty="0" err="1" smtClean="0"/>
              <a:t>installed</a:t>
            </a:r>
            <a:endParaRPr lang="it-IT" sz="800" dirty="0" smtClean="0"/>
          </a:p>
          <a:p>
            <a:pPr>
              <a:buFont typeface="Wingdings" pitchFamily="2" charset="2"/>
              <a:buChar char="ü"/>
            </a:pPr>
            <a:r>
              <a:rPr lang="it-IT" sz="2200" dirty="0" smtClean="0"/>
              <a:t> </a:t>
            </a:r>
            <a:r>
              <a:rPr lang="it-IT" sz="2200" dirty="0" err="1" smtClean="0"/>
              <a:t>Rack</a:t>
            </a:r>
            <a:r>
              <a:rPr lang="it-IT" sz="2200" dirty="0" smtClean="0"/>
              <a:t> Y.07-09.A2 </a:t>
            </a:r>
            <a:r>
              <a:rPr lang="it-IT" sz="2200" dirty="0" err="1" smtClean="0"/>
              <a:t>temporarily</a:t>
            </a:r>
            <a:r>
              <a:rPr lang="it-IT" sz="2200" dirty="0" smtClean="0"/>
              <a:t> </a:t>
            </a:r>
            <a:r>
              <a:rPr lang="it-IT" sz="2200" dirty="0" err="1" smtClean="0"/>
              <a:t>modified</a:t>
            </a:r>
            <a:r>
              <a:rPr lang="it-IT" sz="2200" dirty="0" smtClean="0"/>
              <a:t> (side </a:t>
            </a:r>
            <a:r>
              <a:rPr lang="it-IT" sz="2200" dirty="0" err="1" smtClean="0"/>
              <a:t>panels</a:t>
            </a:r>
            <a:r>
              <a:rPr lang="it-IT" sz="2200" dirty="0" smtClean="0"/>
              <a:t> </a:t>
            </a:r>
            <a:r>
              <a:rPr lang="it-IT" sz="2200" dirty="0" err="1" smtClean="0"/>
              <a:t>removed</a:t>
            </a:r>
            <a:r>
              <a:rPr lang="it-IT" sz="2200" dirty="0" smtClean="0"/>
              <a:t>) </a:t>
            </a:r>
            <a:r>
              <a:rPr lang="it-IT" sz="2200" dirty="0" err="1" smtClean="0"/>
              <a:t>to</a:t>
            </a:r>
            <a:r>
              <a:rPr lang="it-IT" sz="2200" dirty="0" smtClean="0"/>
              <a:t> </a:t>
            </a:r>
            <a:r>
              <a:rPr lang="it-IT" sz="2200" dirty="0" err="1" smtClean="0"/>
              <a:t>host</a:t>
            </a:r>
            <a:r>
              <a:rPr lang="it-IT" sz="2200" dirty="0" smtClean="0"/>
              <a:t> a </a:t>
            </a:r>
            <a:r>
              <a:rPr lang="it-IT" sz="2200" dirty="0" err="1" smtClean="0"/>
              <a:t>horizontally</a:t>
            </a:r>
            <a:r>
              <a:rPr lang="it-IT" sz="2200" dirty="0" smtClean="0"/>
              <a:t> </a:t>
            </a:r>
            <a:r>
              <a:rPr lang="it-IT" sz="2200" dirty="0" err="1" smtClean="0"/>
              <a:t>cooled</a:t>
            </a:r>
            <a:r>
              <a:rPr lang="it-IT" sz="2200" dirty="0" smtClean="0"/>
              <a:t> ATCA </a:t>
            </a:r>
            <a:r>
              <a:rPr lang="it-IT" sz="2200" dirty="0" err="1" smtClean="0"/>
              <a:t>crate</a:t>
            </a:r>
            <a:r>
              <a:rPr lang="it-IT" sz="2200" dirty="0" smtClean="0"/>
              <a:t> </a:t>
            </a:r>
            <a:r>
              <a:rPr lang="it-IT" sz="2200" dirty="0" err="1" smtClean="0"/>
              <a:t>for</a:t>
            </a:r>
            <a:r>
              <a:rPr lang="it-IT" sz="2200" dirty="0" smtClean="0"/>
              <a:t> </a:t>
            </a:r>
            <a:r>
              <a:rPr lang="it-IT" sz="2200" dirty="0" err="1" smtClean="0"/>
              <a:t>fiber</a:t>
            </a:r>
            <a:r>
              <a:rPr lang="it-IT" sz="2200" dirty="0" smtClean="0"/>
              <a:t> </a:t>
            </a:r>
            <a:r>
              <a:rPr lang="it-IT" sz="2200" dirty="0" err="1" smtClean="0"/>
              <a:t>validation</a:t>
            </a:r>
            <a:endParaRPr lang="it-IT" sz="2200" dirty="0" smtClean="0"/>
          </a:p>
        </p:txBody>
      </p:sp>
      <p:pic>
        <p:nvPicPr>
          <p:cNvPr id="12" name="Immagine 11" descr="WP_0013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000" y="2889000"/>
            <a:ext cx="2487168" cy="3316224"/>
          </a:xfrm>
          <a:prstGeom prst="rect">
            <a:avLst/>
          </a:prstGeom>
        </p:spPr>
      </p:pic>
      <p:pic>
        <p:nvPicPr>
          <p:cNvPr id="13" name="Immagine 12" descr="WP_0013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000" y="2889000"/>
            <a:ext cx="2487168" cy="3316224"/>
          </a:xfrm>
          <a:prstGeom prst="rect">
            <a:avLst/>
          </a:prstGeom>
        </p:spPr>
      </p:pic>
      <p:pic>
        <p:nvPicPr>
          <p:cNvPr id="14" name="Immagine 13" descr="WP_0013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000" y="2889000"/>
            <a:ext cx="2487168" cy="33162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6309000"/>
            <a:ext cx="9144000" cy="549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729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000" y="0"/>
            <a:ext cx="7886700" cy="723873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Hardware </a:t>
            </a:r>
            <a:r>
              <a:rPr lang="it-IT" b="1" dirty="0" err="1" smtClean="0"/>
              <a:t>availability</a:t>
            </a: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20/03/2015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FTK Italia - A. Lanza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E1-66C7-42E1-88F8-AB19D86C2A6A}" type="slidenum">
              <a:rPr lang="it-IT" smtClean="0">
                <a:solidFill>
                  <a:schemeClr val="tx1"/>
                </a:solidFill>
              </a:rPr>
              <a:pPr/>
              <a:t>3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2000" y="729000"/>
            <a:ext cx="846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200" dirty="0" smtClean="0"/>
              <a:t> </a:t>
            </a:r>
            <a:r>
              <a:rPr lang="it-IT" sz="2200" dirty="0" err="1" smtClean="0"/>
              <a:t>Two</a:t>
            </a:r>
            <a:r>
              <a:rPr lang="it-IT" sz="2200" dirty="0" smtClean="0"/>
              <a:t> </a:t>
            </a:r>
            <a:r>
              <a:rPr lang="it-IT" sz="2200" dirty="0" err="1" smtClean="0"/>
              <a:t>Wiener</a:t>
            </a:r>
            <a:r>
              <a:rPr lang="it-IT" sz="2200" dirty="0" smtClean="0"/>
              <a:t> VME </a:t>
            </a:r>
            <a:r>
              <a:rPr lang="it-IT" sz="2200" dirty="0" err="1" smtClean="0"/>
              <a:t>bins</a:t>
            </a:r>
            <a:r>
              <a:rPr lang="it-IT" sz="2200" dirty="0" smtClean="0"/>
              <a:t> and </a:t>
            </a:r>
            <a:r>
              <a:rPr lang="it-IT" sz="2200" dirty="0" err="1" smtClean="0"/>
              <a:t>two</a:t>
            </a:r>
            <a:r>
              <a:rPr lang="it-IT" sz="2200" dirty="0" smtClean="0"/>
              <a:t> </a:t>
            </a:r>
            <a:r>
              <a:rPr lang="it-IT" sz="2200" dirty="0" err="1" smtClean="0"/>
              <a:t>power</a:t>
            </a:r>
            <a:r>
              <a:rPr lang="it-IT" sz="2200" dirty="0" smtClean="0"/>
              <a:t> </a:t>
            </a:r>
            <a:r>
              <a:rPr lang="it-IT" sz="2200" dirty="0" err="1" smtClean="0"/>
              <a:t>supplies</a:t>
            </a:r>
            <a:r>
              <a:rPr lang="it-IT" sz="2200" dirty="0" smtClean="0"/>
              <a:t> sent </a:t>
            </a:r>
            <a:r>
              <a:rPr lang="it-IT" sz="2200" dirty="0" err="1" smtClean="0"/>
              <a:t>to</a:t>
            </a:r>
            <a:r>
              <a:rPr lang="it-IT" sz="2200" dirty="0" smtClean="0"/>
              <a:t> the company in </a:t>
            </a:r>
            <a:r>
              <a:rPr lang="it-IT" sz="2200" dirty="0" err="1" smtClean="0"/>
              <a:t>February</a:t>
            </a:r>
            <a:r>
              <a:rPr lang="it-IT" sz="2200" dirty="0" smtClean="0"/>
              <a:t> </a:t>
            </a:r>
            <a:r>
              <a:rPr lang="it-IT" sz="2200" dirty="0" err="1" smtClean="0"/>
              <a:t>for</a:t>
            </a:r>
            <a:r>
              <a:rPr lang="it-IT" sz="2200" dirty="0" smtClean="0"/>
              <a:t> </a:t>
            </a:r>
            <a:r>
              <a:rPr lang="it-IT" sz="2200" dirty="0" err="1" smtClean="0"/>
              <a:t>refurbishing</a:t>
            </a:r>
            <a:r>
              <a:rPr lang="it-IT" sz="2200" dirty="0" smtClean="0"/>
              <a:t>. </a:t>
            </a:r>
            <a:r>
              <a:rPr lang="it-IT" sz="2200" dirty="0" err="1" smtClean="0"/>
              <a:t>They</a:t>
            </a:r>
            <a:r>
              <a:rPr lang="it-IT" sz="2200" dirty="0" smtClean="0"/>
              <a:t> </a:t>
            </a:r>
            <a:r>
              <a:rPr lang="it-IT" sz="2200" dirty="0" err="1" smtClean="0"/>
              <a:t>should</a:t>
            </a:r>
            <a:r>
              <a:rPr lang="it-IT" sz="2200" dirty="0" smtClean="0"/>
              <a:t> </a:t>
            </a:r>
            <a:r>
              <a:rPr lang="it-IT" sz="2200" dirty="0" err="1" smtClean="0"/>
              <a:t>be</a:t>
            </a:r>
            <a:r>
              <a:rPr lang="it-IT" sz="2200" dirty="0" smtClean="0"/>
              <a:t> back </a:t>
            </a:r>
            <a:r>
              <a:rPr lang="it-IT" sz="2200" dirty="0" err="1" smtClean="0"/>
              <a:t>around</a:t>
            </a:r>
            <a:r>
              <a:rPr lang="it-IT" sz="2200" dirty="0" smtClean="0"/>
              <a:t> </a:t>
            </a:r>
            <a:r>
              <a:rPr lang="it-IT" sz="2200" dirty="0" err="1" smtClean="0"/>
              <a:t>Easter</a:t>
            </a:r>
            <a:r>
              <a:rPr lang="it-IT" sz="2200" dirty="0" smtClean="0"/>
              <a:t>. At the moment </a:t>
            </a:r>
            <a:r>
              <a:rPr lang="it-IT" sz="2200" dirty="0" err="1" smtClean="0"/>
              <a:t>only</a:t>
            </a:r>
            <a:r>
              <a:rPr lang="it-IT" sz="2200" dirty="0" smtClean="0"/>
              <a:t> </a:t>
            </a:r>
            <a:r>
              <a:rPr lang="it-IT" sz="2200" dirty="0" err="1" smtClean="0"/>
              <a:t>one</a:t>
            </a:r>
            <a:r>
              <a:rPr lang="it-IT" sz="2200" dirty="0" smtClean="0"/>
              <a:t> </a:t>
            </a:r>
            <a:r>
              <a:rPr lang="it-IT" sz="2200" dirty="0" err="1" smtClean="0"/>
              <a:t>Wiener</a:t>
            </a:r>
            <a:r>
              <a:rPr lang="it-IT" sz="2200" dirty="0" smtClean="0"/>
              <a:t> </a:t>
            </a:r>
            <a:r>
              <a:rPr lang="it-IT" sz="2200" dirty="0" err="1" smtClean="0"/>
              <a:t>bin</a:t>
            </a:r>
            <a:r>
              <a:rPr lang="it-IT" sz="2200" dirty="0" smtClean="0"/>
              <a:t> and </a:t>
            </a:r>
            <a:r>
              <a:rPr lang="it-IT" sz="2200" dirty="0" err="1" smtClean="0"/>
              <a:t>one</a:t>
            </a:r>
            <a:r>
              <a:rPr lang="it-IT" sz="2200" dirty="0" smtClean="0"/>
              <a:t> </a:t>
            </a:r>
            <a:r>
              <a:rPr lang="it-IT" sz="2200" dirty="0" err="1" smtClean="0"/>
              <a:t>power</a:t>
            </a:r>
            <a:r>
              <a:rPr lang="it-IT" sz="2200" dirty="0" smtClean="0"/>
              <a:t> </a:t>
            </a:r>
            <a:r>
              <a:rPr lang="it-IT" sz="2200" dirty="0" err="1" smtClean="0"/>
              <a:t>supply</a:t>
            </a:r>
            <a:r>
              <a:rPr lang="it-IT" sz="2200" dirty="0" smtClean="0"/>
              <a:t> 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available</a:t>
            </a:r>
            <a:r>
              <a:rPr lang="it-IT" sz="2200" dirty="0" smtClean="0"/>
              <a:t> in USA15, </a:t>
            </a:r>
            <a:r>
              <a:rPr lang="it-IT" sz="2200" dirty="0" err="1" smtClean="0"/>
              <a:t>but</a:t>
            </a:r>
            <a:r>
              <a:rPr lang="it-IT" sz="2200" dirty="0" smtClean="0"/>
              <a:t> </a:t>
            </a:r>
            <a:r>
              <a:rPr lang="it-IT" sz="2200" dirty="0" err="1" smtClean="0"/>
              <a:t>not</a:t>
            </a:r>
            <a:r>
              <a:rPr lang="it-IT" sz="2200" dirty="0" smtClean="0"/>
              <a:t> </a:t>
            </a:r>
            <a:r>
              <a:rPr lang="it-IT" sz="2200" dirty="0" err="1" smtClean="0"/>
              <a:t>used</a:t>
            </a:r>
            <a:r>
              <a:rPr lang="it-IT" sz="2200" dirty="0" smtClean="0"/>
              <a:t>. </a:t>
            </a:r>
            <a:r>
              <a:rPr lang="it-IT" sz="2200" dirty="0" err="1" smtClean="0"/>
              <a:t>They</a:t>
            </a:r>
            <a:r>
              <a:rPr lang="it-IT" sz="2200" dirty="0" smtClean="0"/>
              <a:t> </a:t>
            </a:r>
            <a:r>
              <a:rPr lang="it-IT" sz="2200" dirty="0" err="1" smtClean="0"/>
              <a:t>both</a:t>
            </a:r>
            <a:r>
              <a:rPr lang="it-IT" sz="2200" dirty="0" smtClean="0"/>
              <a:t> </a:t>
            </a:r>
            <a:r>
              <a:rPr lang="it-IT" sz="2200" dirty="0" err="1" smtClean="0"/>
              <a:t>will</a:t>
            </a:r>
            <a:r>
              <a:rPr lang="it-IT" sz="2200" dirty="0" smtClean="0"/>
              <a:t> </a:t>
            </a:r>
            <a:r>
              <a:rPr lang="it-IT" sz="2200" dirty="0" err="1" smtClean="0"/>
              <a:t>be</a:t>
            </a:r>
            <a:r>
              <a:rPr lang="it-IT" sz="2200" dirty="0" smtClean="0"/>
              <a:t> sent </a:t>
            </a:r>
            <a:r>
              <a:rPr lang="it-IT" sz="2200" dirty="0" err="1" smtClean="0"/>
              <a:t>to</a:t>
            </a:r>
            <a:r>
              <a:rPr lang="it-IT" sz="2200" dirty="0" smtClean="0"/>
              <a:t> </a:t>
            </a:r>
            <a:r>
              <a:rPr lang="it-IT" sz="2200" dirty="0" err="1" smtClean="0"/>
              <a:t>Wiener</a:t>
            </a:r>
            <a:r>
              <a:rPr lang="it-IT" sz="2200" dirty="0" smtClean="0"/>
              <a:t> </a:t>
            </a:r>
            <a:r>
              <a:rPr lang="it-IT" sz="2200" dirty="0" err="1" smtClean="0"/>
              <a:t>for</a:t>
            </a:r>
            <a:r>
              <a:rPr lang="it-IT" sz="2200" dirty="0" smtClean="0"/>
              <a:t> </a:t>
            </a:r>
            <a:r>
              <a:rPr lang="it-IT" sz="2200" dirty="0" err="1" smtClean="0"/>
              <a:t>refurbishing</a:t>
            </a:r>
            <a:r>
              <a:rPr lang="it-IT" sz="2200" dirty="0" smtClean="0"/>
              <a:t> </a:t>
            </a:r>
            <a:r>
              <a:rPr lang="it-IT" sz="2200" dirty="0" err="1" smtClean="0"/>
              <a:t>as</a:t>
            </a:r>
            <a:r>
              <a:rPr lang="it-IT" sz="2200" dirty="0" smtClean="0"/>
              <a:t> </a:t>
            </a:r>
            <a:r>
              <a:rPr lang="it-IT" sz="2200" dirty="0" err="1" smtClean="0"/>
              <a:t>soon</a:t>
            </a:r>
            <a:r>
              <a:rPr lang="it-IT" sz="2200" dirty="0" smtClean="0"/>
              <a:t> </a:t>
            </a:r>
            <a:r>
              <a:rPr lang="it-IT" sz="2200" dirty="0" err="1" smtClean="0"/>
              <a:t>as</a:t>
            </a:r>
            <a:r>
              <a:rPr lang="it-IT" sz="2200" dirty="0" smtClean="0"/>
              <a:t> the </a:t>
            </a:r>
            <a:r>
              <a:rPr lang="it-IT" sz="2200" dirty="0" err="1" smtClean="0"/>
              <a:t>others</a:t>
            </a:r>
            <a:r>
              <a:rPr lang="it-IT" sz="2200" dirty="0" smtClean="0"/>
              <a:t> </a:t>
            </a:r>
            <a:r>
              <a:rPr lang="it-IT" sz="2200" dirty="0" err="1" smtClean="0"/>
              <a:t>will</a:t>
            </a:r>
            <a:r>
              <a:rPr lang="it-IT" sz="2200" dirty="0" smtClean="0"/>
              <a:t> </a:t>
            </a:r>
            <a:r>
              <a:rPr lang="it-IT" sz="2200" dirty="0" err="1" smtClean="0"/>
              <a:t>be</a:t>
            </a:r>
            <a:r>
              <a:rPr lang="it-IT" sz="2200" dirty="0" smtClean="0"/>
              <a:t> back</a:t>
            </a:r>
          </a:p>
          <a:p>
            <a:pPr>
              <a:buFont typeface="Wingdings" pitchFamily="2" charset="2"/>
              <a:buChar char="ü"/>
            </a:pPr>
            <a:r>
              <a:rPr lang="it-IT" sz="2200" dirty="0" smtClean="0"/>
              <a:t>  A CDF VME </a:t>
            </a:r>
            <a:r>
              <a:rPr lang="it-IT" sz="2200" dirty="0" err="1" smtClean="0"/>
              <a:t>bin</a:t>
            </a:r>
            <a:r>
              <a:rPr lang="it-IT" sz="2200" dirty="0" smtClean="0"/>
              <a:t> </a:t>
            </a:r>
            <a:r>
              <a:rPr lang="it-IT" sz="2200" dirty="0" err="1" smtClean="0"/>
              <a:t>was</a:t>
            </a:r>
            <a:r>
              <a:rPr lang="it-IT" sz="2200" dirty="0" smtClean="0"/>
              <a:t> </a:t>
            </a:r>
            <a:r>
              <a:rPr lang="it-IT" sz="2200" dirty="0" err="1" smtClean="0"/>
              <a:t>mechanically</a:t>
            </a:r>
            <a:r>
              <a:rPr lang="it-IT" sz="2200" dirty="0" smtClean="0"/>
              <a:t> </a:t>
            </a:r>
            <a:r>
              <a:rPr lang="it-IT" sz="2200" dirty="0" err="1" smtClean="0"/>
              <a:t>modified</a:t>
            </a:r>
            <a:r>
              <a:rPr lang="it-IT" sz="2200" dirty="0" smtClean="0"/>
              <a:t> in the Pavia workshop </a:t>
            </a:r>
            <a:r>
              <a:rPr lang="it-IT" sz="2200" dirty="0" err="1" smtClean="0"/>
              <a:t>to</a:t>
            </a:r>
            <a:r>
              <a:rPr lang="it-IT" sz="2200" dirty="0" smtClean="0"/>
              <a:t> </a:t>
            </a:r>
            <a:r>
              <a:rPr lang="it-IT" sz="2200" dirty="0" err="1" smtClean="0"/>
              <a:t>extend</a:t>
            </a:r>
            <a:r>
              <a:rPr lang="it-IT" sz="2200" dirty="0" smtClean="0"/>
              <a:t> the </a:t>
            </a:r>
            <a:r>
              <a:rPr lang="it-IT" sz="2200" dirty="0" err="1" smtClean="0"/>
              <a:t>rear</a:t>
            </a:r>
            <a:r>
              <a:rPr lang="it-IT" sz="2200" dirty="0" smtClean="0"/>
              <a:t> </a:t>
            </a:r>
            <a:r>
              <a:rPr lang="it-IT" sz="2200" dirty="0" err="1" smtClean="0"/>
              <a:t>cage</a:t>
            </a:r>
            <a:r>
              <a:rPr lang="it-IT" sz="2200" dirty="0" smtClean="0"/>
              <a:t> </a:t>
            </a:r>
            <a:r>
              <a:rPr lang="it-IT" sz="2200" dirty="0" err="1" smtClean="0"/>
              <a:t>to</a:t>
            </a:r>
            <a:r>
              <a:rPr lang="it-IT" sz="2200" dirty="0" smtClean="0"/>
              <a:t> 28 cm. </a:t>
            </a:r>
            <a:r>
              <a:rPr lang="it-IT" sz="2200" dirty="0" err="1" smtClean="0"/>
              <a:t>Capacitors</a:t>
            </a:r>
            <a:r>
              <a:rPr lang="it-IT" sz="2200" dirty="0" smtClean="0"/>
              <a:t> on the 3.3V </a:t>
            </a:r>
            <a:r>
              <a:rPr lang="it-IT" sz="2200" dirty="0" err="1" smtClean="0"/>
              <a:t>distribution</a:t>
            </a:r>
            <a:r>
              <a:rPr lang="it-IT" sz="2200" dirty="0" smtClean="0"/>
              <a:t> </a:t>
            </a:r>
            <a:r>
              <a:rPr lang="it-IT" sz="2200" dirty="0" err="1" smtClean="0"/>
              <a:t>lines</a:t>
            </a:r>
            <a:r>
              <a:rPr lang="it-IT" sz="2200" dirty="0" smtClean="0"/>
              <a:t> on </a:t>
            </a:r>
            <a:r>
              <a:rPr lang="it-IT" sz="2200" dirty="0" err="1" smtClean="0"/>
              <a:t>backplane</a:t>
            </a:r>
            <a:r>
              <a:rPr lang="it-IT" sz="2200" dirty="0" smtClean="0"/>
              <a:t> </a:t>
            </a:r>
            <a:r>
              <a:rPr lang="it-IT" sz="2200" dirty="0" err="1" smtClean="0"/>
              <a:t>were</a:t>
            </a:r>
            <a:r>
              <a:rPr lang="it-IT" sz="2200" dirty="0" smtClean="0"/>
              <a:t> </a:t>
            </a:r>
            <a:r>
              <a:rPr lang="it-IT" sz="2200" dirty="0" err="1" smtClean="0"/>
              <a:t>replaced</a:t>
            </a:r>
            <a:r>
              <a:rPr lang="it-IT" sz="2200" dirty="0" smtClean="0"/>
              <a:t> </a:t>
            </a:r>
            <a:r>
              <a:rPr lang="it-IT" sz="2200" dirty="0" err="1" smtClean="0"/>
              <a:t>to</a:t>
            </a:r>
            <a:r>
              <a:rPr lang="it-IT" sz="2200" dirty="0" smtClean="0"/>
              <a:t> </a:t>
            </a:r>
            <a:r>
              <a:rPr lang="it-IT" sz="2200" dirty="0" err="1" smtClean="0"/>
              <a:t>allow</a:t>
            </a:r>
            <a:r>
              <a:rPr lang="it-IT" sz="2200" dirty="0" smtClean="0"/>
              <a:t>  the </a:t>
            </a:r>
            <a:r>
              <a:rPr lang="it-IT" sz="2200" dirty="0" err="1" smtClean="0"/>
              <a:t>use</a:t>
            </a:r>
            <a:r>
              <a:rPr lang="it-IT" sz="2200" dirty="0" smtClean="0"/>
              <a:t> </a:t>
            </a:r>
            <a:r>
              <a:rPr lang="it-IT" sz="2200" dirty="0" err="1" smtClean="0"/>
              <a:t>of</a:t>
            </a:r>
            <a:r>
              <a:rPr lang="it-IT" sz="2200" dirty="0" smtClean="0"/>
              <a:t> 48V. </a:t>
            </a:r>
            <a:r>
              <a:rPr lang="it-IT" sz="2200" dirty="0" err="1" smtClean="0"/>
              <a:t>This</a:t>
            </a:r>
            <a:r>
              <a:rPr lang="it-IT" sz="2200" dirty="0" smtClean="0"/>
              <a:t> </a:t>
            </a:r>
            <a:r>
              <a:rPr lang="it-IT" sz="2200" dirty="0" err="1" smtClean="0"/>
              <a:t>crate</a:t>
            </a:r>
            <a:r>
              <a:rPr lang="it-IT" sz="2200" dirty="0" smtClean="0"/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now</a:t>
            </a:r>
            <a:r>
              <a:rPr lang="it-IT" sz="2200" dirty="0" smtClean="0"/>
              <a:t> in USA15</a:t>
            </a:r>
          </a:p>
        </p:txBody>
      </p:sp>
      <p:pic>
        <p:nvPicPr>
          <p:cNvPr id="8" name="Immagine 7" descr="P1134156.JPG"/>
          <p:cNvPicPr>
            <a:picLocks noChangeAspect="1"/>
          </p:cNvPicPr>
          <p:nvPr/>
        </p:nvPicPr>
        <p:blipFill>
          <a:blip r:embed="rId2" cstate="print">
            <a:lum bright="35000" contrast="35000"/>
          </a:blip>
          <a:stretch>
            <a:fillRect/>
          </a:stretch>
        </p:blipFill>
        <p:spPr>
          <a:xfrm>
            <a:off x="5486400" y="3609000"/>
            <a:ext cx="3657600" cy="2743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52000" y="3789000"/>
            <a:ext cx="522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200" dirty="0" smtClean="0"/>
              <a:t> </a:t>
            </a:r>
            <a:r>
              <a:rPr lang="it-IT" sz="2200" dirty="0" smtClean="0"/>
              <a:t>The “</a:t>
            </a:r>
            <a:r>
              <a:rPr lang="it-IT" sz="2200" dirty="0" err="1" smtClean="0"/>
              <a:t>old</a:t>
            </a:r>
            <a:r>
              <a:rPr lang="it-IT" sz="2200" dirty="0" smtClean="0"/>
              <a:t>” CDF VME </a:t>
            </a:r>
            <a:r>
              <a:rPr lang="it-IT" sz="2200" dirty="0" err="1" smtClean="0"/>
              <a:t>crate</a:t>
            </a:r>
            <a:r>
              <a:rPr lang="it-IT" sz="2200" dirty="0" smtClean="0"/>
              <a:t> in </a:t>
            </a:r>
            <a:r>
              <a:rPr lang="it-IT" sz="2200" dirty="0" err="1" smtClean="0"/>
              <a:t>rack</a:t>
            </a:r>
            <a:r>
              <a:rPr lang="it-IT" sz="2200" dirty="0" smtClean="0"/>
              <a:t> Y.05-09.A2 </a:t>
            </a:r>
            <a:r>
              <a:rPr lang="it-IT" sz="2200" dirty="0" err="1" smtClean="0"/>
              <a:t>was</a:t>
            </a:r>
            <a:r>
              <a:rPr lang="it-IT" sz="2200" dirty="0" smtClean="0"/>
              <a:t> </a:t>
            </a:r>
            <a:r>
              <a:rPr lang="it-IT" sz="2200" dirty="0" err="1" smtClean="0"/>
              <a:t>replaced</a:t>
            </a:r>
            <a:r>
              <a:rPr lang="it-IT" sz="2200" dirty="0" smtClean="0"/>
              <a:t> last </a:t>
            </a:r>
            <a:r>
              <a:rPr lang="it-IT" sz="2200" dirty="0" err="1" smtClean="0"/>
              <a:t>Friday</a:t>
            </a:r>
            <a:r>
              <a:rPr lang="it-IT" sz="2200" dirty="0" smtClean="0"/>
              <a:t> </a:t>
            </a:r>
            <a:r>
              <a:rPr lang="it-IT" sz="2200" dirty="0" err="1" smtClean="0"/>
              <a:t>with</a:t>
            </a:r>
            <a:r>
              <a:rPr lang="it-IT" sz="2200" dirty="0" smtClean="0"/>
              <a:t> the </a:t>
            </a:r>
            <a:r>
              <a:rPr lang="it-IT" sz="2200" dirty="0" err="1" smtClean="0"/>
              <a:t>modified</a:t>
            </a:r>
            <a:r>
              <a:rPr lang="it-IT" sz="2200" dirty="0" smtClean="0"/>
              <a:t> CDF </a:t>
            </a:r>
            <a:r>
              <a:rPr lang="it-IT" sz="2200" dirty="0" err="1" smtClean="0"/>
              <a:t>crate</a:t>
            </a:r>
            <a:r>
              <a:rPr lang="it-IT" sz="2200" dirty="0" smtClean="0"/>
              <a:t>. </a:t>
            </a:r>
            <a:r>
              <a:rPr lang="it-IT" sz="2200" dirty="0" err="1" smtClean="0"/>
              <a:t>Now</a:t>
            </a:r>
            <a:r>
              <a:rPr lang="it-IT" sz="2200" dirty="0" smtClean="0"/>
              <a:t> AMBSLP </a:t>
            </a:r>
            <a:r>
              <a:rPr lang="it-IT" sz="2200" dirty="0" err="1" smtClean="0"/>
              <a:t>boards</a:t>
            </a:r>
            <a:r>
              <a:rPr lang="it-IT" sz="2200" dirty="0" smtClean="0"/>
              <a:t> can </a:t>
            </a:r>
            <a:r>
              <a:rPr lang="it-IT" sz="2200" dirty="0" err="1" smtClean="0"/>
              <a:t>be</a:t>
            </a:r>
            <a:r>
              <a:rPr lang="it-IT" sz="2200" dirty="0" smtClean="0"/>
              <a:t> </a:t>
            </a:r>
            <a:r>
              <a:rPr lang="it-IT" sz="2200" dirty="0" err="1" smtClean="0"/>
              <a:t>powered</a:t>
            </a:r>
            <a:r>
              <a:rPr lang="it-IT" sz="2200" dirty="0" smtClean="0"/>
              <a:t> and </a:t>
            </a:r>
            <a:r>
              <a:rPr lang="it-IT" sz="2200" dirty="0" err="1" smtClean="0"/>
              <a:t>tested</a:t>
            </a:r>
            <a:r>
              <a:rPr lang="it-IT" sz="2200" dirty="0" smtClean="0"/>
              <a:t> in </a:t>
            </a:r>
            <a:r>
              <a:rPr lang="it-IT" sz="2200" dirty="0" err="1" smtClean="0"/>
              <a:t>this</a:t>
            </a:r>
            <a:r>
              <a:rPr lang="it-IT" sz="2200" dirty="0" smtClean="0"/>
              <a:t> </a:t>
            </a:r>
            <a:r>
              <a:rPr lang="it-IT" sz="2200" dirty="0" err="1" smtClean="0"/>
              <a:t>crate</a:t>
            </a:r>
            <a:r>
              <a:rPr lang="it-IT" sz="2200" dirty="0" smtClean="0"/>
              <a:t> </a:t>
            </a:r>
            <a:endParaRPr lang="it-IT" sz="22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6309000"/>
            <a:ext cx="9144000" cy="549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729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000" y="0"/>
            <a:ext cx="7886700" cy="723873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Status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Integration</a:t>
            </a:r>
            <a:r>
              <a:rPr lang="it-IT" b="1" dirty="0" smtClean="0"/>
              <a:t> </a:t>
            </a:r>
            <a:r>
              <a:rPr lang="it-IT" b="1" dirty="0" err="1" smtClean="0"/>
              <a:t>Projects</a:t>
            </a: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20/03/2015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FTK Italia - A. Lanza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E1-66C7-42E1-88F8-AB19D86C2A6A}" type="slidenum">
              <a:rPr lang="it-IT" smtClean="0">
                <a:solidFill>
                  <a:schemeClr val="tx1"/>
                </a:solidFill>
              </a:rPr>
              <a:pPr/>
              <a:t>4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152000" y="1629000"/>
            <a:ext cx="64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New CAEN </a:t>
            </a:r>
            <a:r>
              <a:rPr lang="it-IT" sz="3600" dirty="0" err="1" smtClean="0"/>
              <a:t>Power</a:t>
            </a:r>
            <a:r>
              <a:rPr lang="it-IT" sz="3600" dirty="0" smtClean="0"/>
              <a:t> </a:t>
            </a:r>
            <a:r>
              <a:rPr lang="it-IT" sz="3600" dirty="0" err="1" smtClean="0"/>
              <a:t>Supply</a:t>
            </a:r>
            <a:endParaRPr lang="it-IT" sz="36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52000" y="2169000"/>
            <a:ext cx="864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Main</a:t>
            </a:r>
            <a:r>
              <a:rPr lang="it-IT" sz="2400" dirty="0" smtClean="0"/>
              <a:t> </a:t>
            </a:r>
            <a:r>
              <a:rPr lang="it-IT" sz="2400" dirty="0" err="1" smtClean="0"/>
              <a:t>specifications</a:t>
            </a:r>
            <a:r>
              <a:rPr lang="it-IT" sz="2400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 smtClean="0"/>
              <a:t> 2 </a:t>
            </a:r>
            <a:r>
              <a:rPr lang="it-IT" sz="2000" dirty="0" err="1" smtClean="0"/>
              <a:t>independent</a:t>
            </a:r>
            <a:r>
              <a:rPr lang="it-IT" sz="2000" dirty="0" smtClean="0"/>
              <a:t> </a:t>
            </a:r>
            <a:r>
              <a:rPr lang="it-IT" sz="2000" dirty="0" err="1" smtClean="0"/>
              <a:t>channels</a:t>
            </a:r>
            <a:r>
              <a:rPr lang="it-IT" sz="2000" dirty="0" smtClean="0"/>
              <a:t> </a:t>
            </a:r>
            <a:r>
              <a:rPr lang="it-IT" sz="2000" dirty="0" err="1" smtClean="0"/>
              <a:t>supplying</a:t>
            </a:r>
            <a:r>
              <a:rPr lang="it-IT" sz="2000" dirty="0" smtClean="0"/>
              <a:t> 48V, 24V and 5V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 smtClean="0"/>
              <a:t> </a:t>
            </a:r>
            <a:r>
              <a:rPr lang="it-IT" sz="2000" dirty="0" err="1" smtClean="0"/>
              <a:t>Each</a:t>
            </a:r>
            <a:r>
              <a:rPr lang="it-IT" sz="2000" dirty="0" smtClean="0"/>
              <a:t> </a:t>
            </a:r>
            <a:r>
              <a:rPr lang="it-IT" sz="2000" dirty="0" err="1" smtClean="0"/>
              <a:t>channel</a:t>
            </a:r>
            <a:r>
              <a:rPr lang="it-IT" sz="2000" dirty="0" smtClean="0"/>
              <a:t> 48V@150A, 24V@35A, 5V@120A, total </a:t>
            </a:r>
            <a:r>
              <a:rPr lang="it-IT" sz="2000" dirty="0" err="1" smtClean="0"/>
              <a:t>power</a:t>
            </a:r>
            <a:r>
              <a:rPr lang="it-IT" sz="2000" dirty="0" smtClean="0"/>
              <a:t> 8.64kW/</a:t>
            </a:r>
            <a:r>
              <a:rPr lang="it-IT" sz="2000" dirty="0" err="1" smtClean="0"/>
              <a:t>channel</a:t>
            </a:r>
            <a:endParaRPr lang="it-IT" sz="2000" dirty="0" smtClean="0"/>
          </a:p>
          <a:p>
            <a:pPr>
              <a:buFont typeface="Wingdings" pitchFamily="2" charset="2"/>
              <a:buChar char="§"/>
            </a:pPr>
            <a:r>
              <a:rPr lang="it-IT" sz="2000" dirty="0" smtClean="0"/>
              <a:t> INPUT </a:t>
            </a:r>
            <a:r>
              <a:rPr lang="it-IT" sz="2000" dirty="0" err="1" smtClean="0"/>
              <a:t>voltage</a:t>
            </a:r>
            <a:r>
              <a:rPr lang="it-IT" sz="2000" dirty="0" smtClean="0"/>
              <a:t> </a:t>
            </a:r>
            <a:r>
              <a:rPr lang="it-IT" sz="2000" dirty="0" err="1" smtClean="0"/>
              <a:t>separated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each</a:t>
            </a:r>
            <a:r>
              <a:rPr lang="it-IT" sz="2000" dirty="0" smtClean="0"/>
              <a:t> </a:t>
            </a:r>
            <a:r>
              <a:rPr lang="it-IT" sz="2000" dirty="0" err="1" smtClean="0"/>
              <a:t>channel</a:t>
            </a:r>
            <a:r>
              <a:rPr lang="it-IT" sz="2000" dirty="0" smtClean="0"/>
              <a:t>, 3-phase 5 </a:t>
            </a:r>
            <a:r>
              <a:rPr lang="it-IT" sz="2000" dirty="0" err="1" smtClean="0"/>
              <a:t>poles</a:t>
            </a:r>
            <a:endParaRPr lang="it-IT" sz="2000" dirty="0" smtClean="0"/>
          </a:p>
          <a:p>
            <a:pPr>
              <a:buFont typeface="Wingdings" pitchFamily="2" charset="2"/>
              <a:buChar char="§"/>
            </a:pPr>
            <a:r>
              <a:rPr lang="it-IT" sz="2000" dirty="0" smtClean="0"/>
              <a:t> OUTPUT </a:t>
            </a:r>
            <a:r>
              <a:rPr lang="it-IT" sz="2000" dirty="0" err="1" smtClean="0"/>
              <a:t>connectors</a:t>
            </a:r>
            <a:r>
              <a:rPr lang="it-IT" sz="2000" dirty="0" smtClean="0"/>
              <a:t> </a:t>
            </a:r>
            <a:r>
              <a:rPr lang="it-IT" sz="2000" dirty="0" err="1" smtClean="0"/>
              <a:t>made</a:t>
            </a:r>
            <a:r>
              <a:rPr lang="it-IT" sz="2000" dirty="0" smtClean="0"/>
              <a:t> </a:t>
            </a:r>
            <a:r>
              <a:rPr lang="it-IT" sz="2000" dirty="0" err="1" smtClean="0"/>
              <a:t>with</a:t>
            </a:r>
            <a:r>
              <a:rPr lang="it-IT" sz="2000" dirty="0" smtClean="0"/>
              <a:t> M13 </a:t>
            </a:r>
            <a:r>
              <a:rPr lang="it-IT" sz="2000" dirty="0" err="1" smtClean="0"/>
              <a:t>bolts</a:t>
            </a:r>
            <a:r>
              <a:rPr lang="it-IT" sz="2000" dirty="0" smtClean="0"/>
              <a:t>, minimum </a:t>
            </a:r>
            <a:r>
              <a:rPr lang="it-IT" sz="2000" dirty="0" err="1" smtClean="0"/>
              <a:t>distance</a:t>
            </a:r>
            <a:r>
              <a:rPr lang="it-IT" sz="2000" dirty="0" smtClean="0"/>
              <a:t> </a:t>
            </a:r>
            <a:r>
              <a:rPr lang="it-IT" sz="2000" dirty="0" err="1" smtClean="0"/>
              <a:t>among</a:t>
            </a:r>
            <a:r>
              <a:rPr lang="it-IT" sz="2000" dirty="0" smtClean="0"/>
              <a:t> </a:t>
            </a:r>
            <a:r>
              <a:rPr lang="it-IT" sz="2000" dirty="0" err="1" smtClean="0"/>
              <a:t>bolts</a:t>
            </a:r>
            <a:r>
              <a:rPr lang="it-IT" sz="2000" dirty="0" smtClean="0"/>
              <a:t> 5 cm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 smtClean="0"/>
              <a:t> External interface </a:t>
            </a:r>
            <a:r>
              <a:rPr lang="it-IT" sz="2000" dirty="0" err="1" smtClean="0"/>
              <a:t>implemented</a:t>
            </a:r>
            <a:r>
              <a:rPr lang="it-IT" sz="2000" dirty="0" smtClean="0"/>
              <a:t> </a:t>
            </a:r>
            <a:r>
              <a:rPr lang="it-IT" sz="2000" dirty="0" err="1" smtClean="0"/>
              <a:t>by</a:t>
            </a:r>
            <a:r>
              <a:rPr lang="it-IT" sz="2000" dirty="0" smtClean="0"/>
              <a:t> </a:t>
            </a:r>
            <a:r>
              <a:rPr lang="it-IT" sz="2000" dirty="0" err="1" smtClean="0"/>
              <a:t>means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Ethernet </a:t>
            </a:r>
            <a:r>
              <a:rPr lang="it-IT" sz="2000" dirty="0" err="1" smtClean="0"/>
              <a:t>protocol</a:t>
            </a:r>
            <a:r>
              <a:rPr lang="it-IT" sz="2000" dirty="0" smtClean="0"/>
              <a:t> and </a:t>
            </a:r>
            <a:r>
              <a:rPr lang="it-IT" sz="2000" dirty="0" err="1" smtClean="0"/>
              <a:t>manual</a:t>
            </a:r>
            <a:r>
              <a:rPr lang="it-IT" sz="2000" dirty="0" smtClean="0"/>
              <a:t> display, or </a:t>
            </a:r>
            <a:r>
              <a:rPr lang="it-IT" sz="2000" dirty="0" err="1" smtClean="0"/>
              <a:t>CANBus</a:t>
            </a:r>
            <a:r>
              <a:rPr lang="it-IT" sz="2000" dirty="0" smtClean="0"/>
              <a:t> and </a:t>
            </a:r>
            <a:r>
              <a:rPr lang="it-IT" sz="2000" dirty="0" err="1" smtClean="0"/>
              <a:t>manual</a:t>
            </a:r>
            <a:r>
              <a:rPr lang="it-IT" sz="2000" dirty="0" smtClean="0"/>
              <a:t> display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 smtClean="0"/>
              <a:t> </a:t>
            </a:r>
            <a:r>
              <a:rPr lang="it-IT" sz="2000" dirty="0" err="1" smtClean="0"/>
              <a:t>Local</a:t>
            </a:r>
            <a:r>
              <a:rPr lang="it-IT" sz="2000" dirty="0" smtClean="0"/>
              <a:t>/</a:t>
            </a:r>
            <a:r>
              <a:rPr lang="it-IT" sz="2000" dirty="0" err="1" smtClean="0"/>
              <a:t>Remot</a:t>
            </a:r>
            <a:r>
              <a:rPr lang="it-IT" sz="2000" dirty="0" smtClean="0"/>
              <a:t>  </a:t>
            </a:r>
            <a:r>
              <a:rPr lang="it-IT" sz="2000" dirty="0" err="1" smtClean="0"/>
              <a:t>controls</a:t>
            </a:r>
            <a:r>
              <a:rPr lang="it-IT" sz="2000" dirty="0" smtClean="0"/>
              <a:t>: V/I monitor and ON/OFF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each</a:t>
            </a:r>
            <a:r>
              <a:rPr lang="it-IT" sz="2000" dirty="0" smtClean="0"/>
              <a:t> </a:t>
            </a:r>
            <a:r>
              <a:rPr lang="it-IT" sz="2000" dirty="0" err="1" smtClean="0"/>
              <a:t>voltage</a:t>
            </a:r>
            <a:r>
              <a:rPr lang="it-IT" sz="2000" dirty="0" smtClean="0"/>
              <a:t> output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 smtClean="0"/>
              <a:t> </a:t>
            </a:r>
            <a:r>
              <a:rPr lang="it-IT" sz="2000" dirty="0" err="1" smtClean="0"/>
              <a:t>Dimensions</a:t>
            </a:r>
            <a:r>
              <a:rPr lang="it-IT" sz="2000" dirty="0" smtClean="0"/>
              <a:t> are 19” </a:t>
            </a:r>
            <a:r>
              <a:rPr lang="it-IT" sz="2000" dirty="0" err="1" smtClean="0"/>
              <a:t>large</a:t>
            </a:r>
            <a:r>
              <a:rPr lang="it-IT" sz="2000" dirty="0" smtClean="0"/>
              <a:t>, 9U </a:t>
            </a:r>
            <a:r>
              <a:rPr lang="it-IT" sz="2000" dirty="0" err="1" smtClean="0"/>
              <a:t>tall</a:t>
            </a:r>
            <a:r>
              <a:rPr lang="it-IT" sz="2000" dirty="0" smtClean="0"/>
              <a:t> and 680 mm </a:t>
            </a:r>
            <a:r>
              <a:rPr lang="it-IT" sz="2000" dirty="0" err="1" smtClean="0"/>
              <a:t>deep</a:t>
            </a:r>
            <a:endParaRPr lang="it-IT" sz="2000" dirty="0" smtClean="0"/>
          </a:p>
          <a:p>
            <a:pPr>
              <a:buFont typeface="Wingdings" pitchFamily="2" charset="2"/>
              <a:buChar char="§"/>
            </a:pPr>
            <a:r>
              <a:rPr lang="it-IT" sz="2000" dirty="0" smtClean="0"/>
              <a:t> EU </a:t>
            </a:r>
            <a:r>
              <a:rPr lang="it-IT" sz="2000" dirty="0" err="1" smtClean="0"/>
              <a:t>conformity</a:t>
            </a:r>
            <a:r>
              <a:rPr lang="it-IT" sz="2000" dirty="0" smtClean="0"/>
              <a:t> </a:t>
            </a:r>
            <a:r>
              <a:rPr lang="it-IT" sz="2000" dirty="0" err="1" smtClean="0"/>
              <a:t>marking</a:t>
            </a:r>
            <a:endParaRPr lang="it-IT" sz="2000" dirty="0" smtClean="0"/>
          </a:p>
          <a:p>
            <a:endParaRPr lang="it-IT" sz="2000" dirty="0" smtClean="0"/>
          </a:p>
          <a:p>
            <a:pPr>
              <a:buFont typeface="Wingdings" pitchFamily="2" charset="2"/>
              <a:buChar char="ü"/>
            </a:pPr>
            <a:r>
              <a:rPr lang="it-IT" sz="2000" dirty="0" smtClean="0"/>
              <a:t> </a:t>
            </a:r>
            <a:r>
              <a:rPr lang="it-IT" sz="2000" dirty="0" err="1" smtClean="0"/>
              <a:t>One</a:t>
            </a:r>
            <a:r>
              <a:rPr lang="it-IT" sz="2000" dirty="0" smtClean="0"/>
              <a:t> sample </a:t>
            </a:r>
            <a:r>
              <a:rPr lang="it-IT" sz="2000" dirty="0" err="1" smtClean="0"/>
              <a:t>ordered</a:t>
            </a:r>
            <a:endParaRPr lang="it-IT" sz="2000" dirty="0" smtClean="0"/>
          </a:p>
          <a:p>
            <a:pPr>
              <a:buFont typeface="Wingdings" pitchFamily="2" charset="2"/>
              <a:buChar char="ü"/>
            </a:pPr>
            <a:r>
              <a:rPr lang="it-IT" sz="2000" dirty="0" smtClean="0"/>
              <a:t>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will</a:t>
            </a:r>
            <a:r>
              <a:rPr lang="it-IT" sz="2000" dirty="0" smtClean="0"/>
              <a:t> </a:t>
            </a:r>
            <a:r>
              <a:rPr lang="it-IT" sz="2000" dirty="0" err="1" smtClean="0"/>
              <a:t>be</a:t>
            </a:r>
            <a:r>
              <a:rPr lang="it-IT" sz="2000" dirty="0" smtClean="0"/>
              <a:t> </a:t>
            </a:r>
            <a:r>
              <a:rPr lang="it-IT" sz="2000" dirty="0" err="1" smtClean="0"/>
              <a:t>delivered</a:t>
            </a:r>
            <a:r>
              <a:rPr lang="it-IT" sz="2000" dirty="0" smtClean="0"/>
              <a:t> </a:t>
            </a:r>
            <a:r>
              <a:rPr lang="it-IT" sz="2000" dirty="0" err="1" smtClean="0"/>
              <a:t>by</a:t>
            </a:r>
            <a:r>
              <a:rPr lang="it-IT" sz="2000" dirty="0" smtClean="0"/>
              <a:t> </a:t>
            </a:r>
            <a:r>
              <a:rPr lang="it-IT" sz="2000" dirty="0" err="1" smtClean="0"/>
              <a:t>next</a:t>
            </a:r>
            <a:r>
              <a:rPr lang="it-IT" sz="2000" dirty="0" smtClean="0"/>
              <a:t> August</a:t>
            </a:r>
            <a:endParaRPr lang="it-IT" sz="2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52000" y="729000"/>
            <a:ext cx="86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There</a:t>
            </a:r>
            <a:r>
              <a:rPr lang="it-IT" sz="2000" dirty="0" smtClean="0"/>
              <a:t> are </a:t>
            </a:r>
            <a:r>
              <a:rPr lang="it-IT" sz="2000" dirty="0" err="1" smtClean="0"/>
              <a:t>two</a:t>
            </a:r>
            <a:r>
              <a:rPr lang="it-IT" sz="2000" dirty="0" smtClean="0"/>
              <a:t> </a:t>
            </a:r>
            <a:r>
              <a:rPr lang="it-IT" sz="2000" dirty="0" err="1" smtClean="0"/>
              <a:t>new</a:t>
            </a:r>
            <a:r>
              <a:rPr lang="it-IT" sz="2000" dirty="0" smtClean="0"/>
              <a:t> </a:t>
            </a:r>
            <a:r>
              <a:rPr lang="it-IT" sz="2000" dirty="0" err="1" smtClean="0"/>
              <a:t>projects</a:t>
            </a:r>
            <a:r>
              <a:rPr lang="it-IT" sz="2000" dirty="0" smtClean="0"/>
              <a:t> in progress, in </a:t>
            </a:r>
            <a:r>
              <a:rPr lang="it-IT" sz="2000" dirty="0" err="1" smtClean="0"/>
              <a:t>order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supply</a:t>
            </a:r>
            <a:r>
              <a:rPr lang="it-IT" sz="2000" dirty="0" smtClean="0"/>
              <a:t> a full VME </a:t>
            </a:r>
            <a:r>
              <a:rPr lang="it-IT" sz="2000" dirty="0" err="1" smtClean="0"/>
              <a:t>rack</a:t>
            </a:r>
            <a:r>
              <a:rPr lang="it-IT" sz="2000" dirty="0" smtClean="0"/>
              <a:t> </a:t>
            </a:r>
            <a:r>
              <a:rPr lang="it-IT" sz="2000" dirty="0" err="1" smtClean="0"/>
              <a:t>with</a:t>
            </a:r>
            <a:r>
              <a:rPr lang="it-IT" sz="2000" dirty="0" smtClean="0"/>
              <a:t> </a:t>
            </a:r>
            <a:r>
              <a:rPr lang="it-IT" sz="2000" dirty="0" err="1" smtClean="0"/>
              <a:t>one</a:t>
            </a:r>
            <a:r>
              <a:rPr lang="it-IT" sz="2000" dirty="0" smtClean="0"/>
              <a:t> </a:t>
            </a:r>
            <a:r>
              <a:rPr lang="it-IT" sz="2000" dirty="0" err="1" smtClean="0"/>
              <a:t>power</a:t>
            </a:r>
            <a:r>
              <a:rPr lang="it-IT" sz="2000" dirty="0" smtClean="0"/>
              <a:t> </a:t>
            </a:r>
            <a:r>
              <a:rPr lang="it-IT" sz="2000" dirty="0" err="1" smtClean="0"/>
              <a:t>supply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adequate</a:t>
            </a:r>
            <a:r>
              <a:rPr lang="it-IT" sz="2000" dirty="0" smtClean="0"/>
              <a:t> </a:t>
            </a:r>
            <a:r>
              <a:rPr lang="it-IT" sz="2000" dirty="0" err="1" smtClean="0"/>
              <a:t>power</a:t>
            </a:r>
            <a:endParaRPr lang="it-IT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6309000"/>
            <a:ext cx="9144000" cy="549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729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000" y="0"/>
            <a:ext cx="7886700" cy="723873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Status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Integration</a:t>
            </a:r>
            <a:r>
              <a:rPr lang="it-IT" b="1" dirty="0" smtClean="0"/>
              <a:t> </a:t>
            </a:r>
            <a:r>
              <a:rPr lang="it-IT" b="1" dirty="0" err="1" smtClean="0"/>
              <a:t>Projects</a:t>
            </a: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20/03/2015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FTK Italia - A. Lanza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E1-66C7-42E1-88F8-AB19D86C2A6A}" type="slidenum">
              <a:rPr lang="it-IT" smtClean="0">
                <a:solidFill>
                  <a:schemeClr val="tx1"/>
                </a:solidFill>
              </a:rPr>
              <a:pPr/>
              <a:t>5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152000" y="909000"/>
            <a:ext cx="64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Custom fan </a:t>
            </a:r>
            <a:r>
              <a:rPr lang="it-IT" sz="3600" dirty="0" err="1" smtClean="0"/>
              <a:t>unit</a:t>
            </a:r>
            <a:endParaRPr lang="it-IT" sz="3600" dirty="0"/>
          </a:p>
        </p:txBody>
      </p:sp>
      <p:sp>
        <p:nvSpPr>
          <p:cNvPr id="12" name="Rettangolo 11"/>
          <p:cNvSpPr/>
          <p:nvPr/>
        </p:nvSpPr>
        <p:spPr>
          <a:xfrm>
            <a:off x="252000" y="1629000"/>
            <a:ext cx="6120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200" dirty="0" smtClean="0"/>
              <a:t> Fan </a:t>
            </a:r>
            <a:r>
              <a:rPr lang="it-IT" sz="2200" dirty="0" err="1" smtClean="0"/>
              <a:t>chosen</a:t>
            </a:r>
            <a:r>
              <a:rPr lang="it-IT" sz="2200" dirty="0" smtClean="0"/>
              <a:t> and </a:t>
            </a:r>
            <a:r>
              <a:rPr lang="it-IT" sz="2200" dirty="0" err="1" smtClean="0"/>
              <a:t>ordered</a:t>
            </a:r>
            <a:r>
              <a:rPr lang="it-IT" sz="2200" dirty="0" smtClean="0"/>
              <a:t>: Sanyo </a:t>
            </a:r>
            <a:r>
              <a:rPr lang="it-IT" sz="2200" dirty="0" err="1" smtClean="0"/>
              <a:t>Denki</a:t>
            </a:r>
            <a:r>
              <a:rPr lang="it-IT" sz="2200" dirty="0" smtClean="0"/>
              <a:t> 9GV1224P1J011, 24VDC (</a:t>
            </a:r>
            <a:r>
              <a:rPr lang="it-IT" sz="2200" dirty="0" err="1" smtClean="0"/>
              <a:t>for</a:t>
            </a:r>
            <a:r>
              <a:rPr lang="it-IT" sz="2200" dirty="0" smtClean="0"/>
              <a:t> </a:t>
            </a:r>
            <a:r>
              <a:rPr lang="it-IT" sz="2200" dirty="0" err="1" smtClean="0"/>
              <a:t>compatibility</a:t>
            </a:r>
            <a:r>
              <a:rPr lang="it-IT" sz="2200" dirty="0" smtClean="0"/>
              <a:t> </a:t>
            </a:r>
            <a:r>
              <a:rPr lang="it-IT" sz="2200" dirty="0" err="1" smtClean="0"/>
              <a:t>with</a:t>
            </a:r>
            <a:r>
              <a:rPr lang="it-IT" sz="2200" dirty="0" smtClean="0"/>
              <a:t> the </a:t>
            </a:r>
            <a:r>
              <a:rPr lang="it-IT" sz="2200" dirty="0" err="1" smtClean="0"/>
              <a:t>Wiener</a:t>
            </a:r>
            <a:r>
              <a:rPr lang="it-IT" sz="2200" dirty="0" smtClean="0"/>
              <a:t> HB), 6.35 m</a:t>
            </a:r>
            <a:r>
              <a:rPr lang="it-IT" sz="2200" baseline="30000" dirty="0" smtClean="0"/>
              <a:t>3</a:t>
            </a:r>
            <a:r>
              <a:rPr lang="it-IT" sz="2200" dirty="0" smtClean="0"/>
              <a:t>/min </a:t>
            </a:r>
            <a:r>
              <a:rPr lang="it-IT" sz="2200" dirty="0" err="1" smtClean="0"/>
              <a:t>max</a:t>
            </a:r>
            <a:r>
              <a:rPr lang="it-IT" sz="2200" dirty="0" smtClean="0"/>
              <a:t> air flow [5.92 the HB], 360 Pa </a:t>
            </a:r>
            <a:r>
              <a:rPr lang="it-IT" sz="2200" dirty="0" err="1" smtClean="0"/>
              <a:t>max</a:t>
            </a:r>
            <a:r>
              <a:rPr lang="it-IT" sz="2200" dirty="0" smtClean="0"/>
              <a:t> </a:t>
            </a:r>
            <a:r>
              <a:rPr lang="it-IT" sz="2200" dirty="0" err="1" smtClean="0"/>
              <a:t>static</a:t>
            </a:r>
            <a:r>
              <a:rPr lang="it-IT" sz="2200" dirty="0" smtClean="0"/>
              <a:t> </a:t>
            </a:r>
            <a:r>
              <a:rPr lang="it-IT" sz="2200" dirty="0" err="1" smtClean="0"/>
              <a:t>pressure</a:t>
            </a:r>
            <a:r>
              <a:rPr lang="it-IT" sz="2200" dirty="0" smtClean="0"/>
              <a:t> [360 the HB], </a:t>
            </a:r>
            <a:r>
              <a:rPr lang="it-IT" sz="2200" dirty="0" err="1" smtClean="0"/>
              <a:t>pulse</a:t>
            </a:r>
            <a:r>
              <a:rPr lang="it-IT" sz="2200" dirty="0" smtClean="0"/>
              <a:t> </a:t>
            </a:r>
            <a:r>
              <a:rPr lang="it-IT" sz="2200" dirty="0" err="1" smtClean="0"/>
              <a:t>sensor</a:t>
            </a:r>
            <a:r>
              <a:rPr lang="it-IT" sz="2200" dirty="0" smtClean="0"/>
              <a:t> </a:t>
            </a:r>
            <a:r>
              <a:rPr lang="it-IT" sz="2200" dirty="0" err="1" smtClean="0"/>
              <a:t>for</a:t>
            </a:r>
            <a:r>
              <a:rPr lang="it-IT" sz="2200" dirty="0" smtClean="0"/>
              <a:t> </a:t>
            </a:r>
            <a:r>
              <a:rPr lang="it-IT" sz="2200" dirty="0" err="1" smtClean="0"/>
              <a:t>speed</a:t>
            </a:r>
            <a:r>
              <a:rPr lang="it-IT" sz="2200" dirty="0" smtClean="0"/>
              <a:t> </a:t>
            </a:r>
            <a:r>
              <a:rPr lang="it-IT" sz="2200" dirty="0" err="1" smtClean="0"/>
              <a:t>monitoring</a:t>
            </a:r>
            <a:r>
              <a:rPr lang="it-IT" sz="2200" dirty="0" smtClean="0"/>
              <a:t> [no HB], 25kHz PWM </a:t>
            </a:r>
            <a:r>
              <a:rPr lang="it-IT" sz="2200" dirty="0" err="1" smtClean="0"/>
              <a:t>for</a:t>
            </a:r>
            <a:r>
              <a:rPr lang="it-IT" sz="2200" dirty="0" smtClean="0"/>
              <a:t> </a:t>
            </a:r>
            <a:r>
              <a:rPr lang="it-IT" sz="2200" dirty="0" err="1" smtClean="0"/>
              <a:t>speed</a:t>
            </a:r>
            <a:r>
              <a:rPr lang="it-IT" sz="2200" dirty="0" smtClean="0"/>
              <a:t> </a:t>
            </a:r>
            <a:r>
              <a:rPr lang="it-IT" sz="2200" dirty="0" err="1" smtClean="0"/>
              <a:t>control</a:t>
            </a:r>
            <a:r>
              <a:rPr lang="it-IT" sz="2200" dirty="0" smtClean="0"/>
              <a:t> [no HB], </a:t>
            </a:r>
            <a:r>
              <a:rPr lang="it-IT" sz="2200" dirty="0" err="1" smtClean="0"/>
              <a:t>expected</a:t>
            </a:r>
            <a:r>
              <a:rPr lang="it-IT" sz="2200" dirty="0" smtClean="0"/>
              <a:t> </a:t>
            </a:r>
            <a:r>
              <a:rPr lang="it-IT" sz="2200" dirty="0" err="1" smtClean="0"/>
              <a:t>lifetime</a:t>
            </a:r>
            <a:r>
              <a:rPr lang="it-IT" sz="2200" dirty="0" smtClean="0"/>
              <a:t> 40k </a:t>
            </a:r>
            <a:r>
              <a:rPr lang="it-IT" sz="2200" dirty="0" err="1" smtClean="0"/>
              <a:t>hours</a:t>
            </a:r>
            <a:r>
              <a:rPr lang="it-IT" sz="2200" dirty="0" smtClean="0"/>
              <a:t> [35k </a:t>
            </a:r>
            <a:r>
              <a:rPr lang="it-IT" sz="2200" dirty="0" err="1" smtClean="0"/>
              <a:t>for</a:t>
            </a:r>
            <a:r>
              <a:rPr lang="it-IT" sz="2200" dirty="0" smtClean="0"/>
              <a:t> HB]. </a:t>
            </a:r>
            <a:r>
              <a:rPr lang="it-IT" sz="2200" dirty="0" err="1" smtClean="0"/>
              <a:t>Cost</a:t>
            </a:r>
            <a:r>
              <a:rPr lang="it-IT" sz="2200" dirty="0" smtClean="0"/>
              <a:t> in </a:t>
            </a:r>
            <a:r>
              <a:rPr lang="it-IT" sz="2200" dirty="0" err="1" smtClean="0"/>
              <a:t>small</a:t>
            </a:r>
            <a:r>
              <a:rPr lang="it-IT" sz="2200" dirty="0" smtClean="0"/>
              <a:t> </a:t>
            </a:r>
            <a:r>
              <a:rPr lang="it-IT" sz="2200" dirty="0" err="1" smtClean="0"/>
              <a:t>quantities</a:t>
            </a:r>
            <a:r>
              <a:rPr lang="it-IT" sz="2200" dirty="0" smtClean="0"/>
              <a:t>: 32.7 euro </a:t>
            </a:r>
            <a:r>
              <a:rPr lang="it-IT" sz="2200" dirty="0" err="1" smtClean="0"/>
              <a:t>each</a:t>
            </a:r>
            <a:r>
              <a:rPr lang="it-IT" sz="2200" dirty="0" smtClean="0"/>
              <a:t> (+ VAT) at </a:t>
            </a:r>
            <a:r>
              <a:rPr lang="it-IT" sz="2200" dirty="0" err="1" smtClean="0"/>
              <a:t>Mouser</a:t>
            </a:r>
            <a:endParaRPr lang="it-IT" sz="2200" dirty="0" smtClean="0"/>
          </a:p>
          <a:p>
            <a:endParaRPr lang="it-IT" sz="800" dirty="0" smtClean="0"/>
          </a:p>
          <a:p>
            <a:pPr>
              <a:buFont typeface="Wingdings" pitchFamily="2" charset="2"/>
              <a:buChar char="Ø"/>
            </a:pPr>
            <a:r>
              <a:rPr lang="it-IT" sz="2200" dirty="0" smtClean="0"/>
              <a:t> </a:t>
            </a:r>
            <a:r>
              <a:rPr lang="it-IT" sz="2200" dirty="0" err="1" smtClean="0"/>
              <a:t>Mechanics</a:t>
            </a:r>
            <a:r>
              <a:rPr lang="it-IT" sz="2200" dirty="0" smtClean="0"/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under</a:t>
            </a:r>
            <a:r>
              <a:rPr lang="it-IT" sz="2200" dirty="0" smtClean="0"/>
              <a:t> </a:t>
            </a:r>
            <a:r>
              <a:rPr lang="it-IT" sz="2200" dirty="0" err="1" smtClean="0"/>
              <a:t>ordering</a:t>
            </a:r>
            <a:r>
              <a:rPr lang="it-IT" sz="2200" dirty="0" smtClean="0"/>
              <a:t> </a:t>
            </a:r>
            <a:r>
              <a:rPr lang="it-IT" sz="2200" dirty="0" err="1" smtClean="0"/>
              <a:t>partly</a:t>
            </a:r>
            <a:r>
              <a:rPr lang="it-IT" sz="2200" dirty="0" smtClean="0"/>
              <a:t> </a:t>
            </a:r>
            <a:r>
              <a:rPr lang="it-IT" sz="2200" dirty="0" err="1" smtClean="0"/>
              <a:t>to</a:t>
            </a:r>
            <a:r>
              <a:rPr lang="it-IT" sz="2200" dirty="0" smtClean="0"/>
              <a:t> </a:t>
            </a:r>
            <a:r>
              <a:rPr lang="it-IT" sz="2200" dirty="0" err="1" smtClean="0"/>
              <a:t>Cern</a:t>
            </a:r>
            <a:r>
              <a:rPr lang="it-IT" sz="2200" dirty="0" smtClean="0"/>
              <a:t> </a:t>
            </a:r>
            <a:r>
              <a:rPr lang="it-IT" sz="2200" dirty="0" err="1" smtClean="0"/>
              <a:t>Stores</a:t>
            </a:r>
            <a:r>
              <a:rPr lang="it-IT" sz="2200" dirty="0" smtClean="0"/>
              <a:t> and </a:t>
            </a:r>
            <a:r>
              <a:rPr lang="it-IT" sz="2200" dirty="0" err="1" smtClean="0"/>
              <a:t>partly</a:t>
            </a:r>
            <a:r>
              <a:rPr lang="it-IT" sz="2200" dirty="0" smtClean="0"/>
              <a:t>  </a:t>
            </a:r>
            <a:r>
              <a:rPr lang="it-IT" sz="2200" dirty="0" err="1" smtClean="0"/>
              <a:t>to</a:t>
            </a:r>
            <a:r>
              <a:rPr lang="it-IT" sz="2200" dirty="0" smtClean="0"/>
              <a:t> a metal </a:t>
            </a:r>
            <a:r>
              <a:rPr lang="it-IT" sz="2200" dirty="0" err="1" smtClean="0"/>
              <a:t>selling</a:t>
            </a:r>
            <a:r>
              <a:rPr lang="it-IT" sz="2200" dirty="0" smtClean="0"/>
              <a:t> company (Colombo)</a:t>
            </a:r>
            <a:endParaRPr lang="it-IT" sz="2200" dirty="0" smtClean="0"/>
          </a:p>
          <a:p>
            <a:endParaRPr lang="it-IT" sz="800" dirty="0" smtClean="0"/>
          </a:p>
          <a:p>
            <a:pPr>
              <a:buFont typeface="Wingdings" pitchFamily="2" charset="2"/>
              <a:buChar char="Ø"/>
            </a:pPr>
            <a:r>
              <a:rPr lang="it-IT" sz="2200" dirty="0" smtClean="0"/>
              <a:t> </a:t>
            </a:r>
            <a:r>
              <a:rPr lang="it-IT" sz="2200" dirty="0" err="1" smtClean="0"/>
              <a:t>Electronics</a:t>
            </a:r>
            <a:r>
              <a:rPr lang="it-IT" sz="2200" dirty="0" smtClean="0"/>
              <a:t> </a:t>
            </a:r>
            <a:r>
              <a:rPr lang="it-IT" sz="2200" dirty="0" err="1" smtClean="0"/>
              <a:t>control</a:t>
            </a:r>
            <a:r>
              <a:rPr lang="it-IT" sz="2200" dirty="0" smtClean="0"/>
              <a:t> and monitor under </a:t>
            </a:r>
            <a:r>
              <a:rPr lang="it-IT" sz="2200" dirty="0" err="1" smtClean="0"/>
              <a:t>definition</a:t>
            </a:r>
            <a:r>
              <a:rPr lang="it-IT" sz="2200" dirty="0" smtClean="0"/>
              <a:t>. </a:t>
            </a:r>
            <a:r>
              <a:rPr lang="it-IT" sz="2200" dirty="0" err="1" smtClean="0"/>
              <a:t>Control</a:t>
            </a:r>
            <a:r>
              <a:rPr lang="it-IT" sz="2200" dirty="0" smtClean="0"/>
              <a:t> and monitor </a:t>
            </a:r>
            <a:r>
              <a:rPr lang="it-IT" sz="2200" dirty="0" err="1" smtClean="0"/>
              <a:t>will</a:t>
            </a:r>
            <a:r>
              <a:rPr lang="it-IT" sz="2200" dirty="0" smtClean="0"/>
              <a:t> </a:t>
            </a:r>
            <a:r>
              <a:rPr lang="it-IT" sz="2200" dirty="0" err="1" smtClean="0"/>
              <a:t>be</a:t>
            </a:r>
            <a:r>
              <a:rPr lang="it-IT" sz="2200" dirty="0" smtClean="0"/>
              <a:t> </a:t>
            </a:r>
            <a:r>
              <a:rPr lang="it-IT" sz="2200" dirty="0" err="1" smtClean="0"/>
              <a:t>implemented</a:t>
            </a:r>
            <a:r>
              <a:rPr lang="it-IT" sz="2200" dirty="0" smtClean="0"/>
              <a:t> </a:t>
            </a:r>
            <a:r>
              <a:rPr lang="it-IT" sz="2200" dirty="0" err="1" smtClean="0"/>
              <a:t>with</a:t>
            </a:r>
            <a:r>
              <a:rPr lang="it-IT" sz="2200" dirty="0" smtClean="0"/>
              <a:t> </a:t>
            </a:r>
            <a:r>
              <a:rPr lang="it-IT" sz="2200" dirty="0" err="1" smtClean="0"/>
              <a:t>an</a:t>
            </a:r>
            <a:r>
              <a:rPr lang="it-IT" sz="2200" dirty="0" smtClean="0"/>
              <a:t> Arduino </a:t>
            </a:r>
            <a:r>
              <a:rPr lang="it-IT" sz="2200" dirty="0" err="1" smtClean="0"/>
              <a:t>microcontrolled</a:t>
            </a:r>
            <a:r>
              <a:rPr lang="it-IT" sz="2200" dirty="0" smtClean="0"/>
              <a:t>, </a:t>
            </a:r>
            <a:r>
              <a:rPr lang="it-IT" sz="2200" dirty="0" err="1" smtClean="0"/>
              <a:t>costing</a:t>
            </a:r>
            <a:r>
              <a:rPr lang="it-IT" sz="2200" dirty="0" smtClean="0"/>
              <a:t> 30 </a:t>
            </a:r>
            <a:r>
              <a:rPr lang="it-IT" sz="2200" dirty="0" err="1" smtClean="0"/>
              <a:t>euros</a:t>
            </a:r>
            <a:endParaRPr lang="it-IT" sz="2200" dirty="0"/>
          </a:p>
        </p:txBody>
      </p:sp>
      <p:pic>
        <p:nvPicPr>
          <p:cNvPr id="15" name="Immagine 14" descr="Pagine da San-Ace-120_9GV1224P1J011.jpg"/>
          <p:cNvPicPr>
            <a:picLocks noChangeAspect="1"/>
          </p:cNvPicPr>
          <p:nvPr/>
        </p:nvPicPr>
        <p:blipFill>
          <a:blip r:embed="rId2" cstate="print"/>
          <a:srcRect l="3169" t="2971" r="3169" b="7428"/>
          <a:stretch>
            <a:fillRect/>
          </a:stretch>
        </p:blipFill>
        <p:spPr>
          <a:xfrm>
            <a:off x="6372000" y="1089000"/>
            <a:ext cx="2553920" cy="2605411"/>
          </a:xfrm>
          <a:prstGeom prst="rect">
            <a:avLst/>
          </a:prstGeom>
        </p:spPr>
      </p:pic>
      <p:pic>
        <p:nvPicPr>
          <p:cNvPr id="16" name="Immagine 15" descr="Pagine da DC-axial-fan-4114NH4-E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000" y="3789000"/>
            <a:ext cx="2482047" cy="23441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6309000"/>
            <a:ext cx="9144000" cy="549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729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000" y="0"/>
            <a:ext cx="7886700" cy="723873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Status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Integration</a:t>
            </a:r>
            <a:r>
              <a:rPr lang="it-IT" b="1" dirty="0" smtClean="0"/>
              <a:t> </a:t>
            </a:r>
            <a:r>
              <a:rPr lang="it-IT" b="1" dirty="0" err="1" smtClean="0"/>
              <a:t>Projects</a:t>
            </a: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20/03/2015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FTK Italia - A. Lanza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E1-66C7-42E1-88F8-AB19D86C2A6A}" type="slidenum">
              <a:rPr lang="it-IT" smtClean="0">
                <a:solidFill>
                  <a:schemeClr val="tx1"/>
                </a:solidFill>
              </a:rPr>
              <a:pPr/>
              <a:t>6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32000" y="729000"/>
            <a:ext cx="8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Custom fan </a:t>
            </a:r>
            <a:r>
              <a:rPr lang="it-IT" sz="3600" dirty="0" err="1" smtClean="0"/>
              <a:t>unit</a:t>
            </a:r>
            <a:r>
              <a:rPr lang="it-IT" sz="3600" dirty="0" smtClean="0"/>
              <a:t> – Arduino </a:t>
            </a:r>
            <a:r>
              <a:rPr lang="it-IT" sz="3600" dirty="0" err="1" smtClean="0">
                <a:latin typeface="Symbol" pitchFamily="18" charset="2"/>
              </a:rPr>
              <a:t>m</a:t>
            </a:r>
            <a:r>
              <a:rPr lang="it-IT" sz="3600" dirty="0" err="1" smtClean="0"/>
              <a:t>controller</a:t>
            </a:r>
            <a:endParaRPr lang="it-IT" sz="3600" dirty="0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/>
        </p:nvGraphicFramePr>
        <p:xfrm>
          <a:off x="4467225" y="1629000"/>
          <a:ext cx="4676775" cy="2752725"/>
        </p:xfrm>
        <a:graphic>
          <a:graphicData uri="http://schemas.openxmlformats.org/presentationml/2006/ole">
            <p:oleObj spid="_x0000_s1026" name="Acrobat Document" r:id="rId3" imgW="4676471" imgH="2752627" progId="Acrobat.Document.11">
              <p:embed/>
            </p:oleObj>
          </a:graphicData>
        </a:graphic>
      </p:graphicFrame>
      <p:graphicFrame>
        <p:nvGraphicFramePr>
          <p:cNvPr id="17" name="Oggetto 16"/>
          <p:cNvGraphicFramePr>
            <a:graphicFrameLocks noChangeAspect="1"/>
          </p:cNvGraphicFramePr>
          <p:nvPr/>
        </p:nvGraphicFramePr>
        <p:xfrm>
          <a:off x="432000" y="4509000"/>
          <a:ext cx="8316664" cy="1800000"/>
        </p:xfrm>
        <a:graphic>
          <a:graphicData uri="http://schemas.openxmlformats.org/presentationml/2006/ole">
            <p:oleObj spid="_x0000_s1029" name="Acrobat Document" r:id="rId4" imgW="4752653" imgH="1028653" progId="Acrobat.Document.11">
              <p:embed/>
            </p:oleObj>
          </a:graphicData>
        </a:graphic>
      </p:graphicFrame>
      <p:graphicFrame>
        <p:nvGraphicFramePr>
          <p:cNvPr id="18" name="Oggetto 17"/>
          <p:cNvGraphicFramePr>
            <a:graphicFrameLocks noChangeAspect="1"/>
          </p:cNvGraphicFramePr>
          <p:nvPr/>
        </p:nvGraphicFramePr>
        <p:xfrm>
          <a:off x="0" y="1629000"/>
          <a:ext cx="4800600" cy="2705100"/>
        </p:xfrm>
        <a:graphic>
          <a:graphicData uri="http://schemas.openxmlformats.org/presentationml/2006/ole">
            <p:oleObj spid="_x0000_s1030" name="Acrobat Document" r:id="rId5" imgW="4800549" imgH="2704739" progId="Acrobat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6309000"/>
            <a:ext cx="9144000" cy="549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729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387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err="1" smtClean="0"/>
              <a:t>Thermal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simulations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of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core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crates</a:t>
            </a:r>
            <a:r>
              <a:rPr lang="it-IT" sz="3600" b="1" dirty="0" smtClean="0"/>
              <a:t> and </a:t>
            </a:r>
            <a:r>
              <a:rPr lang="it-IT" sz="3600" b="1" dirty="0" err="1" smtClean="0"/>
              <a:t>racks</a:t>
            </a:r>
            <a:endParaRPr lang="it-IT" sz="36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20/03/2015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FTK Italia - A. Lanza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E1-66C7-42E1-88F8-AB19D86C2A6A}" type="slidenum">
              <a:rPr lang="it-IT" smtClean="0">
                <a:solidFill>
                  <a:schemeClr val="tx1"/>
                </a:solidFill>
              </a:rPr>
              <a:pPr/>
              <a:t>7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32000" y="1269000"/>
            <a:ext cx="8100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400" dirty="0" smtClean="0"/>
              <a:t> </a:t>
            </a:r>
            <a:r>
              <a:rPr lang="it-IT" sz="2400" dirty="0" err="1" smtClean="0"/>
              <a:t>Ansys</a:t>
            </a:r>
            <a:r>
              <a:rPr lang="it-IT" sz="2400" dirty="0" smtClean="0"/>
              <a:t> </a:t>
            </a:r>
            <a:r>
              <a:rPr lang="it-IT" sz="2400" dirty="0" err="1" smtClean="0"/>
              <a:t>Icepack</a:t>
            </a:r>
            <a:r>
              <a:rPr lang="it-IT" sz="2400" dirty="0" smtClean="0"/>
              <a:t> software </a:t>
            </a:r>
            <a:r>
              <a:rPr lang="it-IT" sz="2400" dirty="0" err="1" smtClean="0"/>
              <a:t>requested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INFN CNAF.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should</a:t>
            </a:r>
            <a:r>
              <a:rPr lang="it-IT" sz="2400" dirty="0" smtClean="0"/>
              <a:t> </a:t>
            </a:r>
            <a:r>
              <a:rPr lang="it-IT" sz="2400" dirty="0" err="1" smtClean="0"/>
              <a:t>be</a:t>
            </a:r>
            <a:r>
              <a:rPr lang="it-IT" sz="2400" dirty="0" smtClean="0"/>
              <a:t> </a:t>
            </a:r>
            <a:r>
              <a:rPr lang="it-IT" sz="2400" dirty="0" err="1" smtClean="0"/>
              <a:t>available</a:t>
            </a:r>
            <a:r>
              <a:rPr lang="it-IT" sz="2400" dirty="0" smtClean="0"/>
              <a:t> in </a:t>
            </a:r>
            <a:r>
              <a:rPr lang="it-IT" sz="2400" dirty="0" err="1" smtClean="0"/>
              <a:t>April</a:t>
            </a:r>
            <a:endParaRPr lang="it-IT" sz="2400" dirty="0" smtClean="0"/>
          </a:p>
          <a:p>
            <a:endParaRPr lang="it-IT" sz="800" dirty="0" smtClean="0"/>
          </a:p>
          <a:p>
            <a:pPr>
              <a:buFont typeface="Wingdings" pitchFamily="2" charset="2"/>
              <a:buChar char="ü"/>
            </a:pPr>
            <a:r>
              <a:rPr lang="it-IT" sz="2400" dirty="0" smtClean="0"/>
              <a:t> 5-licence pack </a:t>
            </a:r>
            <a:r>
              <a:rPr lang="it-IT" sz="2400" dirty="0" err="1" smtClean="0"/>
              <a:t>ordered</a:t>
            </a:r>
            <a:r>
              <a:rPr lang="it-IT" sz="2400" dirty="0" smtClean="0"/>
              <a:t> </a:t>
            </a:r>
            <a:r>
              <a:rPr lang="it-IT" sz="2400" dirty="0" err="1" smtClean="0"/>
              <a:t>by</a:t>
            </a:r>
            <a:r>
              <a:rPr lang="it-IT" sz="2400" dirty="0" smtClean="0"/>
              <a:t> CNAF,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costs</a:t>
            </a:r>
            <a:r>
              <a:rPr lang="it-IT" sz="2400" dirty="0" smtClean="0"/>
              <a:t> </a:t>
            </a:r>
            <a:r>
              <a:rPr lang="it-IT" sz="2400" dirty="0" smtClean="0"/>
              <a:t>2610 euro</a:t>
            </a:r>
            <a:r>
              <a:rPr lang="it-IT" sz="2400" dirty="0" smtClean="0"/>
              <a:t>. </a:t>
            </a:r>
            <a:r>
              <a:rPr lang="it-IT" sz="2400" dirty="0" smtClean="0"/>
              <a:t>I</a:t>
            </a:r>
            <a:r>
              <a:rPr lang="it-IT" sz="2400" dirty="0" smtClean="0"/>
              <a:t>NFN Milano </a:t>
            </a:r>
            <a:r>
              <a:rPr lang="it-IT" sz="2400" dirty="0" err="1" smtClean="0"/>
              <a:t>required</a:t>
            </a:r>
            <a:r>
              <a:rPr lang="it-IT" sz="2400" dirty="0" smtClean="0"/>
              <a:t> </a:t>
            </a:r>
            <a:r>
              <a:rPr lang="it-IT" sz="2400" dirty="0" err="1" smtClean="0"/>
              <a:t>one</a:t>
            </a:r>
            <a:r>
              <a:rPr lang="it-IT" sz="2400" dirty="0" smtClean="0"/>
              <a:t> </a:t>
            </a:r>
            <a:r>
              <a:rPr lang="it-IT" sz="2400" dirty="0" err="1" smtClean="0"/>
              <a:t>licence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 </a:t>
            </a:r>
            <a:r>
              <a:rPr lang="it-IT" sz="2400" dirty="0" err="1" smtClean="0"/>
              <a:t>well</a:t>
            </a:r>
            <a:r>
              <a:rPr lang="it-IT" sz="2400" dirty="0" smtClean="0"/>
              <a:t>, so </a:t>
            </a:r>
            <a:r>
              <a:rPr lang="it-IT" sz="2400" dirty="0" err="1" smtClean="0"/>
              <a:t>cost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decreased</a:t>
            </a:r>
            <a:endParaRPr lang="it-IT" sz="2400" dirty="0" smtClean="0"/>
          </a:p>
          <a:p>
            <a:endParaRPr lang="it-IT" sz="800" dirty="0" smtClean="0"/>
          </a:p>
          <a:p>
            <a:pPr>
              <a:buFont typeface="Wingdings" pitchFamily="2" charset="2"/>
              <a:buChar char="ü"/>
            </a:pPr>
            <a:r>
              <a:rPr lang="it-IT" sz="2400" dirty="0" smtClean="0"/>
              <a:t> </a:t>
            </a:r>
            <a:r>
              <a:rPr lang="it-IT" sz="2400" dirty="0" err="1" smtClean="0"/>
              <a:t>When</a:t>
            </a:r>
            <a:r>
              <a:rPr lang="it-IT" sz="2400" dirty="0" smtClean="0"/>
              <a:t> the package </a:t>
            </a:r>
            <a:r>
              <a:rPr lang="it-IT" sz="2400" dirty="0" err="1" smtClean="0"/>
              <a:t>will</a:t>
            </a:r>
            <a:r>
              <a:rPr lang="it-IT" sz="2400" dirty="0" smtClean="0"/>
              <a:t> </a:t>
            </a:r>
            <a:r>
              <a:rPr lang="it-IT" sz="2400" dirty="0" err="1" smtClean="0"/>
              <a:t>be</a:t>
            </a:r>
            <a:r>
              <a:rPr lang="it-IT" sz="2400" dirty="0" smtClean="0"/>
              <a:t> </a:t>
            </a:r>
            <a:r>
              <a:rPr lang="it-IT" sz="2400" dirty="0" err="1" smtClean="0"/>
              <a:t>available</a:t>
            </a:r>
            <a:r>
              <a:rPr lang="it-IT" sz="2400" dirty="0" smtClean="0"/>
              <a:t>, the </a:t>
            </a:r>
            <a:r>
              <a:rPr lang="it-IT" sz="2400" dirty="0" err="1" smtClean="0"/>
              <a:t>plan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verify</a:t>
            </a:r>
            <a:r>
              <a:rPr lang="it-IT" sz="2400" dirty="0" smtClean="0"/>
              <a:t> the </a:t>
            </a:r>
            <a:r>
              <a:rPr lang="it-IT" sz="2400" dirty="0" err="1" smtClean="0"/>
              <a:t>results</a:t>
            </a:r>
            <a:r>
              <a:rPr lang="it-IT" sz="2400" dirty="0" smtClean="0"/>
              <a:t> </a:t>
            </a:r>
            <a:r>
              <a:rPr lang="it-IT" sz="2400" dirty="0" err="1" smtClean="0"/>
              <a:t>got</a:t>
            </a:r>
            <a:r>
              <a:rPr lang="it-IT" sz="2400" dirty="0" smtClean="0"/>
              <a:t> </a:t>
            </a:r>
            <a:r>
              <a:rPr lang="it-IT" sz="2400" dirty="0" err="1" smtClean="0"/>
              <a:t>by</a:t>
            </a:r>
            <a:r>
              <a:rPr lang="it-IT" sz="2400" dirty="0" smtClean="0"/>
              <a:t> IMEC on the single </a:t>
            </a:r>
            <a:r>
              <a:rPr lang="it-IT" sz="2400" dirty="0" err="1" smtClean="0"/>
              <a:t>crate</a:t>
            </a:r>
            <a:r>
              <a:rPr lang="it-IT" sz="2400" dirty="0" smtClean="0"/>
              <a:t>, </a:t>
            </a:r>
            <a:r>
              <a:rPr lang="it-IT" sz="2400" dirty="0" err="1" smtClean="0"/>
              <a:t>then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simulate a </a:t>
            </a:r>
            <a:r>
              <a:rPr lang="it-IT" sz="2400" dirty="0" err="1" smtClean="0"/>
              <a:t>crate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</a:t>
            </a:r>
            <a:r>
              <a:rPr lang="it-IT" sz="2400" dirty="0" err="1" smtClean="0"/>
              <a:t>two</a:t>
            </a:r>
            <a:r>
              <a:rPr lang="it-IT" sz="2400" dirty="0" smtClean="0"/>
              <a:t> </a:t>
            </a:r>
            <a:r>
              <a:rPr lang="it-IT" sz="2400" dirty="0" err="1" smtClean="0"/>
              <a:t>fans</a:t>
            </a:r>
            <a:r>
              <a:rPr lang="it-IT" sz="2400" dirty="0" smtClean="0"/>
              <a:t> (</a:t>
            </a:r>
            <a:r>
              <a:rPr lang="it-IT" sz="2400" dirty="0" err="1" smtClean="0"/>
              <a:t>one</a:t>
            </a:r>
            <a:r>
              <a:rPr lang="it-IT" sz="2400" dirty="0" smtClean="0"/>
              <a:t> on </a:t>
            </a:r>
            <a:r>
              <a:rPr lang="it-IT" sz="2400" dirty="0" err="1" smtClean="0"/>
              <a:t>bottom</a:t>
            </a:r>
            <a:r>
              <a:rPr lang="it-IT" sz="2400" dirty="0" smtClean="0"/>
              <a:t> and the </a:t>
            </a:r>
            <a:r>
              <a:rPr lang="it-IT" sz="2400" dirty="0" err="1" smtClean="0"/>
              <a:t>second</a:t>
            </a:r>
            <a:r>
              <a:rPr lang="it-IT" sz="2400" dirty="0" smtClean="0"/>
              <a:t> on top), and </a:t>
            </a:r>
            <a:r>
              <a:rPr lang="it-IT" sz="2400" dirty="0" err="1" smtClean="0"/>
              <a:t>finally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simulate </a:t>
            </a:r>
            <a:r>
              <a:rPr lang="it-IT" sz="2400" dirty="0" err="1" smtClean="0"/>
              <a:t>one</a:t>
            </a:r>
            <a:r>
              <a:rPr lang="it-IT" sz="2400" dirty="0" smtClean="0"/>
              <a:t> full </a:t>
            </a:r>
            <a:r>
              <a:rPr lang="it-IT" sz="2400" dirty="0" err="1" smtClean="0"/>
              <a:t>rack</a:t>
            </a:r>
            <a:endParaRPr lang="it-IT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90"/>
                </a:solidFill>
              </a:rPr>
              <a:t>FTK ATCA Components 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B30A-8132-4843-8F44-B52D81E651D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800" y="12192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800" b="1" dirty="0" smtClean="0">
                <a:solidFill>
                  <a:srgbClr val="044605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Three racks</a:t>
            </a:r>
          </a:p>
          <a:p>
            <a:pPr marL="342900" indent="-342900" defTabSz="457200">
              <a:spcBef>
                <a:spcPct val="2000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800" b="1" dirty="0" smtClean="0">
                <a:solidFill>
                  <a:srgbClr val="044605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Four 14-slot ATCA shelves for DF in two racks</a:t>
            </a:r>
          </a:p>
          <a:p>
            <a:pPr marL="800100" lvl="1" indent="-342900" defTabSz="457200">
              <a:spcBef>
                <a:spcPct val="20000"/>
              </a:spcBef>
              <a:buClr>
                <a:srgbClr val="1F497D"/>
              </a:buClr>
              <a:buFont typeface="Lucida Grande"/>
              <a:buChar char="−"/>
            </a:pPr>
            <a:r>
              <a:rPr lang="en-US" sz="2400" b="1" dirty="0" smtClean="0">
                <a:solidFill>
                  <a:srgbClr val="044605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Full mesh fabric</a:t>
            </a:r>
          </a:p>
          <a:p>
            <a:pPr marL="800100" lvl="1" indent="-342900" defTabSz="457200">
              <a:spcBef>
                <a:spcPct val="20000"/>
              </a:spcBef>
              <a:buClr>
                <a:srgbClr val="1F497D"/>
              </a:buClr>
              <a:buFont typeface="Lucida Grande"/>
              <a:buChar char="−"/>
            </a:pPr>
            <a:r>
              <a:rPr lang="en-US" sz="2400" b="1" dirty="0" smtClean="0">
                <a:solidFill>
                  <a:srgbClr val="044605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Switch blade</a:t>
            </a:r>
            <a:endParaRPr lang="en-US" sz="2000" b="1" dirty="0" smtClean="0">
              <a:solidFill>
                <a:srgbClr val="044605"/>
              </a:solidFill>
              <a:latin typeface="+mn-lt"/>
              <a:ea typeface="ＭＳ Ｐゴシック" pitchFamily="-112" charset="-128"/>
              <a:cs typeface="ＭＳ Ｐゴシック" pitchFamily="-112" charset="-128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800" b="1" dirty="0" smtClean="0">
                <a:solidFill>
                  <a:srgbClr val="044605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One 6-slot ATCA shelf for FLIC in one rack</a:t>
            </a:r>
          </a:p>
          <a:p>
            <a:pPr marL="800100" lvl="1" indent="-342900" defTabSz="457200">
              <a:spcBef>
                <a:spcPct val="20000"/>
              </a:spcBef>
              <a:buClr>
                <a:srgbClr val="1F497D"/>
              </a:buClr>
              <a:buFont typeface="Lucida Grande"/>
              <a:buChar char="−"/>
            </a:pPr>
            <a:r>
              <a:rPr lang="en-US" sz="2400" b="1" dirty="0" smtClean="0">
                <a:solidFill>
                  <a:srgbClr val="044605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Full mesh fabric</a:t>
            </a:r>
          </a:p>
          <a:p>
            <a:pPr marL="800100" lvl="1" indent="-342900" defTabSz="457200">
              <a:spcBef>
                <a:spcPct val="20000"/>
              </a:spcBef>
              <a:buClr>
                <a:srgbClr val="1F497D"/>
              </a:buClr>
              <a:buFont typeface="Lucida Grande"/>
              <a:buChar char="−"/>
            </a:pPr>
            <a:r>
              <a:rPr lang="en-US" sz="2400" b="1" dirty="0" smtClean="0">
                <a:solidFill>
                  <a:srgbClr val="044605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Processor blade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20/03/2015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FTK Italia - A. Lanza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90"/>
                </a:solidFill>
              </a:rPr>
              <a:t>DF Rack Layout  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B30A-8132-4843-8F44-B52D81E651D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800" y="12954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044605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Approved by electronics coordination</a:t>
            </a:r>
          </a:p>
          <a:p>
            <a:pPr marL="342900" indent="-342900" defTabSz="457200">
              <a:spcBef>
                <a:spcPct val="2000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044605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Approved by technical coordination</a:t>
            </a:r>
          </a:p>
          <a:p>
            <a:pPr marL="342900" indent="-342900" defTabSz="457200">
              <a:spcBef>
                <a:spcPct val="2000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044605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Fiber arrangement needed careful planning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255492" y="1524000"/>
          <a:ext cx="1202708" cy="4457820"/>
        </p:xfrm>
        <a:graphic>
          <a:graphicData uri="http://schemas.openxmlformats.org/drawingml/2006/table">
            <a:tbl>
              <a:tblPr/>
              <a:tblGrid>
                <a:gridCol w="85908"/>
                <a:gridCol w="257723"/>
                <a:gridCol w="257723"/>
                <a:gridCol w="257723"/>
                <a:gridCol w="257723"/>
                <a:gridCol w="85908"/>
              </a:tblGrid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4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TURBINE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HEAT EXCHANGER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Closing panel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4" gridSpan="4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ATCA 2 14 slots   with 2 fan units     (IM + DF)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Closing panel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HEAT EXCHANGER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4" gridSpan="4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ATCA 1 14 slots    with 2 fan units  (IM + DF)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Air deflector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ATCA power supply (6000W)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7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Closing panel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4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Fiber storage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4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Network switch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7" marR="5727" marT="57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971800"/>
          <a:ext cx="3263900" cy="2971800"/>
        </p:xfrm>
        <a:graphic>
          <a:graphicData uri="http://schemas.openxmlformats.org/drawingml/2006/table">
            <a:tbl>
              <a:tblPr/>
              <a:tblGrid>
                <a:gridCol w="190500"/>
                <a:gridCol w="2286000"/>
                <a:gridCol w="190500"/>
                <a:gridCol w="596900"/>
              </a:tblGrid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latin typeface="Times New Roman"/>
                        </a:rPr>
                        <a:t>Closing panel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latin typeface="Times New Roman"/>
                        </a:rPr>
                        <a:t>ATCA 2 14 slots   with 2 fan units     (IM + DF)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latin typeface="Times New Roman"/>
                        </a:rPr>
                        <a:t>Closing panel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898900" y="2971800"/>
          <a:ext cx="3263900" cy="2971800"/>
        </p:xfrm>
        <a:graphic>
          <a:graphicData uri="http://schemas.openxmlformats.org/drawingml/2006/table">
            <a:tbl>
              <a:tblPr/>
              <a:tblGrid>
                <a:gridCol w="190500"/>
                <a:gridCol w="2286000"/>
                <a:gridCol w="190500"/>
                <a:gridCol w="596900"/>
              </a:tblGrid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latin typeface="Times New Roman"/>
                        </a:rPr>
                        <a:t>Closing panel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latin typeface="Times New Roman"/>
                        </a:rPr>
                        <a:t>ATCA 2 14 slots   with 2 fan units     (IM + DF)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latin typeface="Times New Roman"/>
                        </a:rPr>
                        <a:t>Closing panel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latin typeface="Times New Roman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Group 45"/>
          <p:cNvGrpSpPr/>
          <p:nvPr/>
        </p:nvGrpSpPr>
        <p:grpSpPr>
          <a:xfrm>
            <a:off x="304800" y="3124200"/>
            <a:ext cx="2514601" cy="2514601"/>
            <a:chOff x="304800" y="3124200"/>
            <a:chExt cx="2514601" cy="2514601"/>
          </a:xfrm>
        </p:grpSpPr>
        <p:cxnSp>
          <p:nvCxnSpPr>
            <p:cNvPr id="12" name="Elbow Connector 11"/>
            <p:cNvCxnSpPr/>
            <p:nvPr/>
          </p:nvCxnSpPr>
          <p:spPr>
            <a:xfrm rot="5400000" flipH="1" flipV="1">
              <a:off x="-533400" y="4419600"/>
              <a:ext cx="1981200" cy="304800"/>
            </a:xfrm>
            <a:prstGeom prst="bentConnector3">
              <a:avLst>
                <a:gd name="adj1" fmla="val 124683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/>
            <p:nvPr/>
          </p:nvCxnSpPr>
          <p:spPr>
            <a:xfrm rot="5400000" flipH="1" flipV="1">
              <a:off x="-457200" y="4419600"/>
              <a:ext cx="1981200" cy="304800"/>
            </a:xfrm>
            <a:prstGeom prst="bentConnector3">
              <a:avLst>
                <a:gd name="adj1" fmla="val 124683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>
            <a:xfrm rot="16200000" flipV="1">
              <a:off x="1600200" y="4495801"/>
              <a:ext cx="1981200" cy="304800"/>
            </a:xfrm>
            <a:prstGeom prst="bentConnector3">
              <a:avLst>
                <a:gd name="adj1" fmla="val 12798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 rot="16200000" flipV="1">
              <a:off x="1714501" y="4533901"/>
              <a:ext cx="1981199" cy="228600"/>
            </a:xfrm>
            <a:prstGeom prst="bentConnector3">
              <a:avLst>
                <a:gd name="adj1" fmla="val 127327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14400" y="3124200"/>
              <a:ext cx="1371600" cy="1588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52400" y="6019800"/>
            <a:ext cx="2736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Front with fiber harness 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40047" y="6015335"/>
            <a:ext cx="2513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Rear with patch panel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" name="Group 46"/>
          <p:cNvGrpSpPr/>
          <p:nvPr/>
        </p:nvGrpSpPr>
        <p:grpSpPr>
          <a:xfrm>
            <a:off x="4266406" y="4114800"/>
            <a:ext cx="1981994" cy="1754188"/>
            <a:chOff x="4266406" y="4114800"/>
            <a:chExt cx="1981994" cy="1754188"/>
          </a:xfrm>
        </p:grpSpPr>
        <p:cxnSp>
          <p:nvCxnSpPr>
            <p:cNvPr id="30" name="Straight Connector 29"/>
            <p:cNvCxnSpPr/>
            <p:nvPr/>
          </p:nvCxnSpPr>
          <p:spPr>
            <a:xfrm rot="5400000">
              <a:off x="3390900" y="4990306"/>
              <a:ext cx="1752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267200" y="58674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267200" y="5789612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267200" y="5638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267200" y="5713412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371306" y="4990306"/>
              <a:ext cx="1752600" cy="1588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943600" y="5867400"/>
              <a:ext cx="304800" cy="1588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943600" y="5789612"/>
              <a:ext cx="304800" cy="1588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943600" y="5638800"/>
              <a:ext cx="304800" cy="1588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943600" y="5713412"/>
              <a:ext cx="304800" cy="1588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648200" y="5791200"/>
              <a:ext cx="1143000" cy="1588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14400" y="2590800"/>
            <a:ext cx="135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+mn-lt"/>
              </a:rPr>
              <a:t>ROD Fibers</a:t>
            </a:r>
            <a:endParaRPr lang="en-US" sz="20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91000" y="2590800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+mn-lt"/>
              </a:rPr>
              <a:t>Inter-board Fibers</a:t>
            </a:r>
            <a:endParaRPr lang="en-US" sz="20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20/03/2015</a:t>
            </a:r>
            <a:endParaRPr lang="it-IT"/>
          </a:p>
        </p:txBody>
      </p:sp>
      <p:sp>
        <p:nvSpPr>
          <p:cNvPr id="42" name="Segnaposto piè di pagina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FTK Italia - A. Lanza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</TotalTime>
  <Words>979</Words>
  <Application>Microsoft Office PowerPoint</Application>
  <PresentationFormat>Presentazione su schermo (4:3)</PresentationFormat>
  <Paragraphs>323</Paragraphs>
  <Slides>12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Tema di Office</vt:lpstr>
      <vt:lpstr>Adobe Acrobat Document</vt:lpstr>
      <vt:lpstr>Status of integration in USA15</vt:lpstr>
      <vt:lpstr>Status of rack layout</vt:lpstr>
      <vt:lpstr>Hardware availability</vt:lpstr>
      <vt:lpstr>Status of Integration Projects</vt:lpstr>
      <vt:lpstr>Status of Integration Projects</vt:lpstr>
      <vt:lpstr>Status of Integration Projects</vt:lpstr>
      <vt:lpstr>Thermal simulations of core crates and racks</vt:lpstr>
      <vt:lpstr>FTK ATCA Components </vt:lpstr>
      <vt:lpstr>DF Rack Layout  </vt:lpstr>
      <vt:lpstr>DF Infrastructure  </vt:lpstr>
      <vt:lpstr>FLIC Infrastructure  </vt:lpstr>
      <vt:lpstr>DCS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CAEN Power supply</dc:title>
  <dc:creator>piendi</dc:creator>
  <cp:lastModifiedBy>Agostino Lanza</cp:lastModifiedBy>
  <cp:revision>83</cp:revision>
  <dcterms:created xsi:type="dcterms:W3CDTF">2015-01-17T15:34:29Z</dcterms:created>
  <dcterms:modified xsi:type="dcterms:W3CDTF">2015-03-20T00:34:53Z</dcterms:modified>
</cp:coreProperties>
</file>